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66" r:id="rId4"/>
  </p:sldMasterIdLst>
  <p:notesMasterIdLst>
    <p:notesMasterId r:id="rId6"/>
  </p:notesMasterIdLst>
  <p:handoutMasterIdLst>
    <p:handoutMasterId r:id="rId104"/>
  </p:handoutMasterIdLst>
  <p:sldIdLst>
    <p:sldId id="542" r:id="rId5"/>
    <p:sldId id="1085" r:id="rId7"/>
    <p:sldId id="1241" r:id="rId8"/>
    <p:sldId id="1157" r:id="rId9"/>
    <p:sldId id="1158" r:id="rId10"/>
    <p:sldId id="1242" r:id="rId11"/>
    <p:sldId id="1291" r:id="rId12"/>
    <p:sldId id="1164" r:id="rId13"/>
    <p:sldId id="1165" r:id="rId14"/>
    <p:sldId id="1201" r:id="rId15"/>
    <p:sldId id="1173" r:id="rId16"/>
    <p:sldId id="1174" r:id="rId17"/>
    <p:sldId id="1175" r:id="rId18"/>
    <p:sldId id="1176" r:id="rId19"/>
    <p:sldId id="1177" r:id="rId20"/>
    <p:sldId id="1178" r:id="rId21"/>
    <p:sldId id="1202" r:id="rId22"/>
    <p:sldId id="1203" r:id="rId23"/>
    <p:sldId id="1204" r:id="rId24"/>
    <p:sldId id="1205" r:id="rId25"/>
    <p:sldId id="1206" r:id="rId26"/>
    <p:sldId id="1207" r:id="rId27"/>
    <p:sldId id="1208" r:id="rId28"/>
    <p:sldId id="1209" r:id="rId29"/>
    <p:sldId id="1210" r:id="rId30"/>
    <p:sldId id="1211" r:id="rId31"/>
    <p:sldId id="1179" r:id="rId32"/>
    <p:sldId id="1180" r:id="rId33"/>
    <p:sldId id="1292" r:id="rId34"/>
    <p:sldId id="1181" r:id="rId35"/>
    <p:sldId id="1182" r:id="rId36"/>
    <p:sldId id="1183" r:id="rId37"/>
    <p:sldId id="1184" r:id="rId38"/>
    <p:sldId id="1185" r:id="rId39"/>
    <p:sldId id="1214" r:id="rId40"/>
    <p:sldId id="1216" r:id="rId41"/>
    <p:sldId id="1217" r:id="rId42"/>
    <p:sldId id="1289" r:id="rId43"/>
    <p:sldId id="1218" r:id="rId44"/>
    <p:sldId id="1231" r:id="rId45"/>
    <p:sldId id="1193" r:id="rId46"/>
    <p:sldId id="1290" r:id="rId47"/>
    <p:sldId id="1225" r:id="rId48"/>
    <p:sldId id="1195" r:id="rId49"/>
    <p:sldId id="1293" r:id="rId50"/>
    <p:sldId id="1294" r:id="rId51"/>
    <p:sldId id="1304" r:id="rId52"/>
    <p:sldId id="1305" r:id="rId53"/>
    <p:sldId id="1306" r:id="rId54"/>
    <p:sldId id="1307" r:id="rId55"/>
    <p:sldId id="1296" r:id="rId56"/>
    <p:sldId id="1298" r:id="rId57"/>
    <p:sldId id="1299" r:id="rId58"/>
    <p:sldId id="1300" r:id="rId59"/>
    <p:sldId id="1301" r:id="rId60"/>
    <p:sldId id="1302" r:id="rId61"/>
    <p:sldId id="1303" r:id="rId62"/>
    <p:sldId id="1308" r:id="rId63"/>
    <p:sldId id="1378" r:id="rId64"/>
    <p:sldId id="1309" r:id="rId65"/>
    <p:sldId id="1310" r:id="rId66"/>
    <p:sldId id="1311" r:id="rId67"/>
    <p:sldId id="1312" r:id="rId68"/>
    <p:sldId id="1313" r:id="rId69"/>
    <p:sldId id="1314" r:id="rId70"/>
    <p:sldId id="1379" r:id="rId71"/>
    <p:sldId id="1315" r:id="rId72"/>
    <p:sldId id="1316" r:id="rId73"/>
    <p:sldId id="1317" r:id="rId74"/>
    <p:sldId id="1318" r:id="rId75"/>
    <p:sldId id="1319" r:id="rId76"/>
    <p:sldId id="1380" r:id="rId77"/>
    <p:sldId id="1320" r:id="rId78"/>
    <p:sldId id="1321" r:id="rId79"/>
    <p:sldId id="1322" r:id="rId80"/>
    <p:sldId id="1323" r:id="rId81"/>
    <p:sldId id="1324" r:id="rId82"/>
    <p:sldId id="1325" r:id="rId83"/>
    <p:sldId id="1326" r:id="rId84"/>
    <p:sldId id="1327" r:id="rId85"/>
    <p:sldId id="1328" r:id="rId86"/>
    <p:sldId id="1381" r:id="rId87"/>
    <p:sldId id="1382" r:id="rId88"/>
    <p:sldId id="1329" r:id="rId89"/>
    <p:sldId id="1330" r:id="rId90"/>
    <p:sldId id="1331" r:id="rId91"/>
    <p:sldId id="1332" r:id="rId92"/>
    <p:sldId id="1333" r:id="rId93"/>
    <p:sldId id="1334" r:id="rId94"/>
    <p:sldId id="1335" r:id="rId95"/>
    <p:sldId id="1336" r:id="rId96"/>
    <p:sldId id="1337" r:id="rId97"/>
    <p:sldId id="1338" r:id="rId98"/>
    <p:sldId id="1339" r:id="rId99"/>
    <p:sldId id="1224" r:id="rId100"/>
    <p:sldId id="1200" r:id="rId101"/>
    <p:sldId id="1232" r:id="rId102"/>
    <p:sldId id="1233" r:id="rId103"/>
  </p:sldIdLst>
  <p:sldSz cx="9144000" cy="6858000" type="screen4x3"/>
  <p:notesSz cx="7302500" cy="95872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BFBFBF"/>
    <a:srgbClr val="38A39A"/>
    <a:srgbClr val="777EA7"/>
    <a:srgbClr val="FFFFFF"/>
    <a:srgbClr val="E0E0E0"/>
    <a:srgbClr val="FCFCFC"/>
    <a:srgbClr val="DF9F98"/>
    <a:srgbClr val="D6CDEE"/>
    <a:srgbClr val="F7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40"/>
    <p:restoredTop sz="94649"/>
  </p:normalViewPr>
  <p:slideViewPr>
    <p:cSldViewPr snapToGrid="0" snapToObjects="1" showGuides="1">
      <p:cViewPr>
        <p:scale>
          <a:sx n="108" d="100"/>
          <a:sy n="108" d="100"/>
        </p:scale>
        <p:origin x="-1608" y="-144"/>
      </p:cViewPr>
      <p:guideLst>
        <p:guide orient="horz" pos="1735"/>
        <p:guide pos="30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80" d="100"/>
        <a:sy n="80" d="100"/>
      </p:scale>
      <p:origin x="0" y="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handoutMaster" Target="handoutMasters/handoutMaster1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DAC 2001 Tutorial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 eaLnBrk="0" hangingPunct="0"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©R.A. Rutenbar, 2001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p>
            <a:pPr lvl="0" algn="r" defTabSz="965200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</a:rPr>
            </a:fld>
            <a:endParaRPr lang="en-US" altLang="zh-CN" sz="1200" b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</p:spPr>
        <p:txBody>
          <a:bodyPr wrap="square" lIns="94886" tIns="47442" rIns="94886" bIns="47442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Goal: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Show the inefficeincy of current disk requests.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Conveyed Ideas: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Rotational latency is wasted time that can be used to service tasks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Background Information: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Slide Background: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	None.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Kill text and arrows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Text Box 1"/>
          <p:cNvSpPr txBox="1"/>
          <p:nvPr/>
        </p:nvSpPr>
        <p:spPr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>
              <a:spcBef>
                <a:spcPct val="0"/>
              </a:spcBef>
            </a:pPr>
            <a:endParaRPr lang="en-US" altLang="zh-CN" sz="2400" b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body"/>
          </p:nvPr>
        </p:nvSpPr>
        <p:spPr>
          <a:xfrm>
            <a:off x="974725" y="4554538"/>
            <a:ext cx="5354638" cy="4314825"/>
          </a:xfrm>
        </p:spPr>
        <p:txBody>
          <a:bodyPr wrap="none" lIns="95088" tIns="47544" rIns="95088" bIns="47544" anchor="ctr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Text Box 1"/>
          <p:cNvSpPr txBox="1"/>
          <p:nvPr/>
        </p:nvSpPr>
        <p:spPr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>
              <a:spcBef>
                <a:spcPct val="0"/>
              </a:spcBef>
            </a:pPr>
            <a:endParaRPr lang="en-US" altLang="zh-CN" sz="2400" b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body"/>
          </p:nvPr>
        </p:nvSpPr>
        <p:spPr>
          <a:xfrm>
            <a:off x="974725" y="4554538"/>
            <a:ext cx="5354638" cy="4314825"/>
          </a:xfrm>
        </p:spPr>
        <p:txBody>
          <a:bodyPr wrap="none" lIns="95088" tIns="47544" rIns="95088" bIns="47544" anchor="ctr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书归正传，回到存储器系统来。上堂课和大家讨论了层次存储器的基本概念。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Rectangle 2"/>
          <p:cNvSpPr>
            <a:spLocks noTextEdit="1"/>
          </p:cNvSpPr>
          <p:nvPr>
            <p:ph type="sldImg"/>
          </p:nvPr>
        </p:nvSpPr>
        <p:spPr>
          <a:xfrm>
            <a:off x="3651250" y="2516188"/>
            <a:ext cx="0" cy="0"/>
          </a:xfrm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xfrm>
            <a:off x="973138" y="6565900"/>
            <a:ext cx="1495425" cy="287338"/>
          </a:xfrm>
        </p:spPr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Rectangle 2"/>
          <p:cNvSpPr>
            <a:spLocks noGrp="1"/>
          </p:cNvSpPr>
          <p:nvPr>
            <p:ph type="body" idx="1"/>
          </p:nvPr>
        </p:nvSpPr>
        <p:spPr/>
        <p:txBody>
          <a:bodyPr wrap="square" lIns="95501" tIns="46913" rIns="95501" bIns="46913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TextEdit="1"/>
          </p:cNvSpPr>
          <p:nvPr>
            <p:ph type="sldImg"/>
          </p:nvPr>
        </p:nvSpPr>
        <p:spPr>
          <a:ln w="12700"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3" name="Rectangle 2"/>
          <p:cNvSpPr>
            <a:spLocks noTextEdit="1"/>
          </p:cNvSpPr>
          <p:nvPr>
            <p:ph type="sldImg"/>
          </p:nvPr>
        </p:nvSpPr>
        <p:spPr>
          <a:xfrm>
            <a:off x="3651250" y="2516188"/>
            <a:ext cx="0" cy="0"/>
          </a:xfrm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973138" y="6565900"/>
            <a:ext cx="1495425" cy="287338"/>
          </a:xfrm>
        </p:spPr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1" name="Rectangle 2"/>
          <p:cNvSpPr>
            <a:spLocks noTextEdit="1"/>
          </p:cNvSpPr>
          <p:nvPr>
            <p:ph type="sldImg"/>
          </p:nvPr>
        </p:nvSpPr>
        <p:spPr>
          <a:xfrm>
            <a:off x="3651250" y="2516188"/>
            <a:ext cx="0" cy="0"/>
          </a:xfrm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973138" y="6565900"/>
            <a:ext cx="1495425" cy="287338"/>
          </a:xfrm>
        </p:spPr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9" name="Rectangle 2"/>
          <p:cNvSpPr>
            <a:spLocks noTextEdit="1"/>
          </p:cNvSpPr>
          <p:nvPr>
            <p:ph type="sldImg"/>
          </p:nvPr>
        </p:nvSpPr>
        <p:spPr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5501" tIns="46913" rIns="95501" bIns="46913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Rectangle 2"/>
          <p:cNvSpPr>
            <a:spLocks noTextEdit="1"/>
          </p:cNvSpPr>
          <p:nvPr>
            <p:ph type="sldImg"/>
          </p:nvPr>
        </p:nvSpPr>
        <p:spPr>
          <a:xfrm>
            <a:off x="3651250" y="2516188"/>
            <a:ext cx="0" cy="0"/>
          </a:xfrm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xfrm>
            <a:off x="973138" y="6565900"/>
            <a:ext cx="1495425" cy="287338"/>
          </a:xfrm>
        </p:spPr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7" name="Rectangle 2"/>
          <p:cNvSpPr>
            <a:spLocks noGrp="1"/>
          </p:cNvSpPr>
          <p:nvPr>
            <p:ph type="body" idx="1"/>
          </p:nvPr>
        </p:nvSpPr>
        <p:spPr>
          <a:xfrm>
            <a:off x="549275" y="4554538"/>
            <a:ext cx="6292850" cy="4313237"/>
          </a:xfrm>
          <a:ln w="12700"/>
        </p:spPr>
        <p:txBody>
          <a:bodyPr wrap="square" lIns="95501" tIns="46913" rIns="95501" bIns="46913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TextEdit="1"/>
          </p:cNvSpPr>
          <p:nvPr>
            <p:ph type="sldImg"/>
          </p:nvPr>
        </p:nvSpPr>
        <p:spPr>
          <a:xfrm>
            <a:off x="1273175" y="619125"/>
            <a:ext cx="4770438" cy="3576638"/>
          </a:xfrm>
          <a:ln w="12700"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5" name="Rectangle 2"/>
          <p:cNvSpPr>
            <a:spLocks noGrp="1"/>
          </p:cNvSpPr>
          <p:nvPr>
            <p:ph type="body" idx="1"/>
          </p:nvPr>
        </p:nvSpPr>
        <p:spPr/>
        <p:txBody>
          <a:bodyPr wrap="square" lIns="95501" tIns="46913" rIns="95501" bIns="46913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TextEdit="1"/>
          </p:cNvSpPr>
          <p:nvPr>
            <p:ph type="sldImg"/>
          </p:nvPr>
        </p:nvSpPr>
        <p:spPr>
          <a:ln w="12700"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9" name="Rectangle 2"/>
          <p:cNvSpPr>
            <a:spLocks noGrp="1"/>
          </p:cNvSpPr>
          <p:nvPr>
            <p:ph type="body" idx="1"/>
          </p:nvPr>
        </p:nvSpPr>
        <p:spPr>
          <a:xfrm>
            <a:off x="549275" y="4554538"/>
            <a:ext cx="6292850" cy="4313237"/>
          </a:xfrm>
          <a:ln w="12700"/>
        </p:spPr>
        <p:txBody>
          <a:bodyPr wrap="square" lIns="95501" tIns="46913" rIns="95501" bIns="46913" anchor="t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TextEdit="1"/>
          </p:cNvSpPr>
          <p:nvPr>
            <p:ph type="sldImg"/>
          </p:nvPr>
        </p:nvSpPr>
        <p:spPr>
          <a:xfrm>
            <a:off x="1273175" y="619125"/>
            <a:ext cx="4770438" cy="3576638"/>
          </a:xfrm>
          <a:ln w="12700"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6258" name="Text Box 1"/>
          <p:cNvSpPr txBox="1"/>
          <p:nvPr/>
        </p:nvSpPr>
        <p:spPr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>
              <a:spcBef>
                <a:spcPct val="0"/>
              </a:spcBef>
            </a:pPr>
            <a:endParaRPr lang="en-US" altLang="zh-CN" sz="2400" b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body"/>
          </p:nvPr>
        </p:nvSpPr>
        <p:spPr>
          <a:xfrm>
            <a:off x="974725" y="4554538"/>
            <a:ext cx="5354638" cy="4314825"/>
          </a:xfrm>
        </p:spPr>
        <p:txBody>
          <a:bodyPr wrap="none" lIns="95088" tIns="47544" rIns="95088" bIns="47544" anchor="ctr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136525" y="4248150"/>
            <a:ext cx="6951663" cy="5180013"/>
          </a:xfrm>
        </p:spPr>
        <p:txBody>
          <a:bodyPr wrap="square" lIns="91440" tIns="45720" rIns="91440" bIns="45720" anchor="t"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标题，图表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8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9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0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54810" y="3283128"/>
            <a:ext cx="5332257" cy="957967"/>
          </a:xfrm>
        </p:spPr>
        <p:txBody>
          <a:bodyPr anchor="b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4810" y="4312525"/>
            <a:ext cx="5332257" cy="81354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1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12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3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2925" y="1709739"/>
            <a:ext cx="6848475" cy="1719261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925" y="3568698"/>
            <a:ext cx="6848475" cy="15494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9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10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1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1500" y="2158998"/>
            <a:ext cx="4286250" cy="1382451"/>
          </a:xfrm>
        </p:spPr>
        <p:txBody>
          <a:bodyPr anchor="b"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733800"/>
            <a:ext cx="4286250" cy="11858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Click icon to add picture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7"/>
            <a:ext cx="1936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Shenzhen University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lvl="0" eaLnBrk="0" hangingPunct="0"/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</a:fld>
            <a:endParaRPr lang="en-US" altLang="zh-CN" sz="1000" dirty="0">
              <a:solidFill>
                <a:srgbClr val="000000"/>
              </a:solidFill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4649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Bryant and O’Hallaron, Computer Systems: A Programmer’s Perspective, Third Edition</a:t>
            </a: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360" tIns="44280" rIns="90360" bIns="44280" numCol="1" anchor="t" anchorCtr="0" compatLnSpc="1"/>
          <a:lstStyle/>
          <a:p>
            <a:pPr lvl="0"/>
            <a:r>
              <a:rPr lang="en-GB"/>
              <a:t>Click to edit the outline text format</a:t>
            </a:r>
            <a:endParaRPr lang="en-GB"/>
          </a:p>
          <a:p>
            <a:pPr lvl="1"/>
            <a:r>
              <a:rPr lang="en-GB"/>
              <a:t>Second Outline Level</a:t>
            </a:r>
            <a:endParaRPr lang="en-GB"/>
          </a:p>
          <a:p>
            <a:pPr lvl="2"/>
            <a:r>
              <a:rPr lang="en-GB"/>
              <a:t>Third Outline Level</a:t>
            </a:r>
            <a:endParaRPr lang="en-GB"/>
          </a:p>
          <a:p>
            <a:pPr lvl="3"/>
            <a:r>
              <a:rPr lang="en-GB"/>
              <a:t>Fourth Outline Level</a:t>
            </a:r>
            <a:endParaRPr lang="en-GB"/>
          </a:p>
          <a:p>
            <a:pPr lvl="4"/>
            <a:r>
              <a:rPr lang="en-GB"/>
              <a:t>Fifth Outline Level</a:t>
            </a:r>
            <a:endParaRPr lang="en-GB"/>
          </a:p>
          <a:p>
            <a:pPr lvl="4"/>
            <a:r>
              <a:rPr lang="en-GB"/>
              <a:t>Sixth Outline Level</a:t>
            </a:r>
            <a:endParaRPr lang="en-GB"/>
          </a:p>
          <a:p>
            <a:pPr lvl="4"/>
            <a:r>
              <a:rPr lang="en-GB"/>
              <a:t>Seventh Outline Level</a:t>
            </a:r>
            <a:endParaRPr lang="en-GB"/>
          </a:p>
          <a:p>
            <a:pPr lvl="4"/>
            <a:r>
              <a:rPr lang="en-GB"/>
              <a:t>Eighth Outline Level</a:t>
            </a:r>
            <a:endParaRPr lang="en-GB"/>
          </a:p>
          <a:p>
            <a:pPr lvl="4"/>
            <a:r>
              <a:rPr lang="en-GB"/>
              <a:t>Ninth Outline Level</a:t>
            </a:r>
            <a:endParaRPr lang="en-GB"/>
          </a:p>
        </p:txBody>
      </p:sp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lang="en-GB" altLang="zh-CN" dirty="0"/>
              <a:t>Click to edit the title text format</a:t>
            </a:r>
            <a:endParaRPr lang="en-GB" altLang="zh-CN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45720" rIns="45720" anchor="ctr">
            <a:spAutoFit/>
          </a:bodyPr>
          <a:p>
            <a:pPr lvl="0" algn="ctr" defTabSz="457200" eaLnBrk="0" hangingPunct="0">
              <a:lnSpc>
                <a:spcPct val="83000"/>
              </a:lnSpc>
              <a:buClr>
                <a:srgbClr val="000066"/>
              </a:buClr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GB" altLang="zh-CN" b="0" dirty="0">
                <a:solidFill>
                  <a:srgbClr val="000066"/>
                </a:solidFill>
                <a:latin typeface="Times New Roman" panose="02020603050405020304" pitchFamily="18" charset="0"/>
              </a:rPr>
            </a:fld>
            <a:endParaRPr lang="en-GB" altLang="zh-CN" b="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15-213, F’08</a:t>
            </a:r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pitchFamily="34" charset="0"/>
          <a:ea typeface="MS PGothic" panose="020B0600070205080204" pitchFamily="34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panose="05000000000000000000" pitchFamily="2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46380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panose="05000000000000000000" pitchFamily="2" charset="2"/>
        <a:buChar char=""/>
        <a:defRPr sz="2000" b="1">
          <a:solidFill>
            <a:srgbClr val="000066"/>
          </a:solidFill>
          <a:latin typeface="+mn-lt"/>
          <a:ea typeface="MS PGothic" panose="020B0600070205080204" pitchFamily="34" charset="-128"/>
        </a:defRPr>
      </a:lvl2pPr>
      <a:lvl3pPr marL="1144905" indent="-236855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panose="05000000000000000000" pitchFamily="2" charset="2"/>
        <a:buChar char=""/>
        <a:defRPr b="1">
          <a:solidFill>
            <a:srgbClr val="000099"/>
          </a:solidFill>
          <a:latin typeface="+mn-lt"/>
          <a:ea typeface="MS PGothic" panose="020B0600070205080204" pitchFamily="34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b="1">
          <a:solidFill>
            <a:srgbClr val="000066"/>
          </a:solidFill>
          <a:latin typeface="+mn-lt"/>
          <a:ea typeface="MS PGothic" panose="020B0600070205080204" pitchFamily="34" charset="-128"/>
        </a:defRPr>
      </a:lvl4pPr>
      <a:lvl5pPr marL="244983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603050405020304" pitchFamily="18" charset="0"/>
          <a:ea typeface="MS PGothic" panose="020B0600070205080204" pitchFamily="34" charset="-128"/>
        </a:defRPr>
      </a:lvl5pPr>
      <a:lvl6pPr marL="29070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603050405020304" pitchFamily="18" charset="0"/>
          <a:ea typeface="MS PGothic" panose="020B0600070205080204" pitchFamily="34" charset="-128"/>
        </a:defRPr>
      </a:lvl6pPr>
      <a:lvl7pPr marL="33642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603050405020304" pitchFamily="18" charset="0"/>
          <a:ea typeface="MS PGothic" panose="020B0600070205080204" pitchFamily="34" charset="-128"/>
        </a:defRPr>
      </a:lvl7pPr>
      <a:lvl8pPr marL="38214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603050405020304" pitchFamily="18" charset="0"/>
          <a:ea typeface="MS PGothic" panose="020B0600070205080204" pitchFamily="34" charset="-128"/>
        </a:defRPr>
      </a:lvl8pPr>
      <a:lvl9pPr marL="42786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anose="05000000000000000000" pitchFamily="2" charset="2"/>
        <a:buChar char=""/>
        <a:defRPr sz="2000">
          <a:solidFill>
            <a:srgbClr val="000066"/>
          </a:solidFill>
          <a:latin typeface="Times New Roman" panose="02020603050405020304" pitchFamily="18" charset="0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7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8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w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54685" y="3282950"/>
            <a:ext cx="8207375" cy="958215"/>
          </a:xfrm>
        </p:spPr>
        <p:txBody>
          <a:bodyPr>
            <a:normAutofit fontScale="90000"/>
          </a:bodyPr>
          <a:p>
            <a:pPr marL="0" indent="0" eaLnBrk="1" hangingPunct="1">
              <a:lnSpc>
                <a:spcPct val="120000"/>
              </a:lnSpc>
            </a:pPr>
            <a:r>
              <a:rPr lang="zh-CN" altLang="en-US" dirty="0" smtClean="0"/>
              <a:t>Chapter 6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/>
              <a:t> 存储层次结构</a:t>
            </a:r>
            <a:br>
              <a:rPr lang="zh-CN" altLang="en-US" dirty="0" smtClean="0"/>
            </a:b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2" name="副标题 1"/>
          <p:cNvSpPr/>
          <p:nvPr>
            <p:ph type="subTitle" idx="1"/>
          </p:nvPr>
        </p:nvSpPr>
        <p:spPr>
          <a:xfrm>
            <a:off x="5094605" y="2796540"/>
            <a:ext cx="3503295" cy="813435"/>
          </a:xfrm>
        </p:spPr>
        <p:txBody>
          <a:bodyPr>
            <a:noAutofit/>
          </a:bodyPr>
          <a:p>
            <a:r>
              <a:rPr lang="zh-CN" altLang="en-US" sz="2400"/>
              <a:t>《计算机系统</a:t>
            </a:r>
            <a:r>
              <a:rPr lang="en-US" altLang="zh-CN" sz="2400"/>
              <a:t>2</a:t>
            </a:r>
            <a:r>
              <a:rPr lang="zh-CN" altLang="en-US" sz="2400"/>
              <a:t>》</a:t>
            </a:r>
            <a:endParaRPr lang="zh-CN" altLang="en-US" sz="2400"/>
          </a:p>
          <a:p>
            <a:r>
              <a:rPr lang="en-US" altLang="zh-CN" sz="2400"/>
              <a:t>	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Picture 2" descr="disk"/>
          <p:cNvPicPr>
            <a:picLocks noChangeAspect="1"/>
          </p:cNvPicPr>
          <p:nvPr/>
        </p:nvPicPr>
        <p:blipFill>
          <a:blip r:embed="rId1"/>
          <a:srcRect l="11427" t="11632" b="8240"/>
          <a:stretch>
            <a:fillRect/>
          </a:stretch>
        </p:blipFill>
        <p:spPr>
          <a:xfrm>
            <a:off x="1828800" y="1219200"/>
            <a:ext cx="6496050" cy="472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Rectangle 3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磁盘驱动器里有什么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?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3733800" y="1219200"/>
            <a:ext cx="10969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旋转轴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Line 5"/>
          <p:cNvSpPr/>
          <p:nvPr/>
        </p:nvSpPr>
        <p:spPr>
          <a:xfrm>
            <a:off x="2590800" y="1752600"/>
            <a:ext cx="1828800" cy="1600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0" name="Text Box 6"/>
          <p:cNvSpPr txBox="1"/>
          <p:nvPr/>
        </p:nvSpPr>
        <p:spPr>
          <a:xfrm>
            <a:off x="2286000" y="1371600"/>
            <a:ext cx="10969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传动臂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Line 7"/>
          <p:cNvSpPr/>
          <p:nvPr/>
        </p:nvSpPr>
        <p:spPr>
          <a:xfrm>
            <a:off x="1600200" y="2819400"/>
            <a:ext cx="2209800" cy="609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2" name="Text Box 8"/>
          <p:cNvSpPr txBox="1"/>
          <p:nvPr/>
        </p:nvSpPr>
        <p:spPr>
          <a:xfrm>
            <a:off x="914400" y="2362200"/>
            <a:ext cx="10969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驱动器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Line 9"/>
          <p:cNvSpPr/>
          <p:nvPr/>
        </p:nvSpPr>
        <p:spPr>
          <a:xfrm flipH="1">
            <a:off x="6629400" y="1981200"/>
            <a:ext cx="914400" cy="609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4" name="Text Box 10"/>
          <p:cNvSpPr txBox="1"/>
          <p:nvPr/>
        </p:nvSpPr>
        <p:spPr>
          <a:xfrm>
            <a:off x="7315200" y="1524000"/>
            <a:ext cx="7921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盘片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Line 11"/>
          <p:cNvSpPr/>
          <p:nvPr/>
        </p:nvSpPr>
        <p:spPr>
          <a:xfrm flipV="1">
            <a:off x="2286000" y="4572000"/>
            <a:ext cx="228600" cy="609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6" name="AutoShape 12"/>
          <p:cNvSpPr/>
          <p:nvPr/>
        </p:nvSpPr>
        <p:spPr>
          <a:xfrm flipH="1">
            <a:off x="5638800" y="4724400"/>
            <a:ext cx="1200150" cy="609600"/>
          </a:xfrm>
          <a:prstGeom prst="curvedUpArrow">
            <a:avLst>
              <a:gd name="adj1" fmla="val 57475"/>
              <a:gd name="adj2" fmla="val 98437"/>
              <a:gd name="adj3" fmla="val 33333"/>
            </a:avLst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Text Box 13"/>
          <p:cNvSpPr txBox="1"/>
          <p:nvPr/>
        </p:nvSpPr>
        <p:spPr>
          <a:xfrm>
            <a:off x="6838950" y="4192588"/>
            <a:ext cx="1808163" cy="11890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电子器件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包括处理器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和内存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!)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8" name="Line 14"/>
          <p:cNvSpPr/>
          <p:nvPr/>
        </p:nvSpPr>
        <p:spPr>
          <a:xfrm>
            <a:off x="4419600" y="1676400"/>
            <a:ext cx="1219200" cy="1066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9" name="Text Box 15"/>
          <p:cNvSpPr txBox="1"/>
          <p:nvPr/>
        </p:nvSpPr>
        <p:spPr>
          <a:xfrm>
            <a:off x="1838325" y="5181600"/>
            <a:ext cx="895350" cy="8223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SCSI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接口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Text Box 16"/>
          <p:cNvSpPr txBox="1"/>
          <p:nvPr/>
        </p:nvSpPr>
        <p:spPr>
          <a:xfrm>
            <a:off x="5645150" y="6216650"/>
            <a:ext cx="2803525" cy="33496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i="1" dirty="0">
                <a:latin typeface="Arial Narrow" panose="020B0606020202030204" pitchFamily="34" charset="0"/>
                <a:ea typeface="宋体" panose="02010600030101010101" pitchFamily="2" charset="-122"/>
              </a:rPr>
              <a:t>图片由</a:t>
            </a:r>
            <a:r>
              <a:rPr lang="en-US" altLang="zh-CN" sz="1600" i="1" dirty="0">
                <a:latin typeface="Arial Narrow" panose="020B0606020202030204" pitchFamily="34" charset="0"/>
                <a:ea typeface="宋体" panose="02010600030101010101" pitchFamily="2" charset="-122"/>
              </a:rPr>
              <a:t>Seagate Technology</a:t>
            </a:r>
            <a:r>
              <a:rPr lang="zh-CN" altLang="en-US" sz="1600" i="1" dirty="0">
                <a:latin typeface="Arial Narrow" panose="020B0606020202030204" pitchFamily="34" charset="0"/>
                <a:ea typeface="宋体" panose="02010600030101010101" pitchFamily="2" charset="-122"/>
              </a:rPr>
              <a:t>提供</a:t>
            </a:r>
            <a:endParaRPr lang="zh-CN" altLang="en-US" sz="16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45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磁盘结构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1" name="Rectangle 46"/>
          <p:cNvSpPr>
            <a:spLocks noGrp="1"/>
          </p:cNvSpPr>
          <p:nvPr>
            <p:ph idx="1"/>
          </p:nvPr>
        </p:nvSpPr>
        <p:spPr>
          <a:xfrm>
            <a:off x="396875" y="1371600"/>
            <a:ext cx="7896225" cy="49720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磁盘由双面的</a:t>
            </a: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盘片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组成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每张盘面上密集地排布着环形</a:t>
            </a: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磁道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每条磁道上有多个</a:t>
            </a: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扇区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，每个扇区由</a:t>
            </a: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间隙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隔开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Oval 4"/>
          <p:cNvSpPr/>
          <p:nvPr/>
        </p:nvSpPr>
        <p:spPr>
          <a:xfrm>
            <a:off x="2036763" y="3941763"/>
            <a:ext cx="1851025" cy="181292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Oval 5"/>
          <p:cNvSpPr/>
          <p:nvPr/>
        </p:nvSpPr>
        <p:spPr>
          <a:xfrm>
            <a:off x="1066800" y="2992438"/>
            <a:ext cx="3790950" cy="3713162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Oval 6"/>
          <p:cNvSpPr/>
          <p:nvPr/>
        </p:nvSpPr>
        <p:spPr>
          <a:xfrm>
            <a:off x="1257300" y="3178175"/>
            <a:ext cx="3409950" cy="33401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Oval 7"/>
          <p:cNvSpPr/>
          <p:nvPr/>
        </p:nvSpPr>
        <p:spPr>
          <a:xfrm>
            <a:off x="1447800" y="3363913"/>
            <a:ext cx="3030538" cy="296862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Oval 8"/>
          <p:cNvSpPr/>
          <p:nvPr/>
        </p:nvSpPr>
        <p:spPr>
          <a:xfrm>
            <a:off x="1638300" y="3551238"/>
            <a:ext cx="2649538" cy="259556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Oval 9"/>
          <p:cNvSpPr/>
          <p:nvPr/>
        </p:nvSpPr>
        <p:spPr>
          <a:xfrm>
            <a:off x="1827213" y="3736975"/>
            <a:ext cx="2270125" cy="222250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Oval 10"/>
          <p:cNvSpPr/>
          <p:nvPr/>
        </p:nvSpPr>
        <p:spPr>
          <a:xfrm>
            <a:off x="2208213" y="4110038"/>
            <a:ext cx="1508125" cy="147796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Oval 11"/>
          <p:cNvSpPr/>
          <p:nvPr/>
        </p:nvSpPr>
        <p:spPr>
          <a:xfrm>
            <a:off x="2408238" y="4275138"/>
            <a:ext cx="1128712" cy="11049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旋转轴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300" name="Text Box 12"/>
          <p:cNvSpPr txBox="1"/>
          <p:nvPr/>
        </p:nvSpPr>
        <p:spPr>
          <a:xfrm>
            <a:off x="2535238" y="3319463"/>
            <a:ext cx="588962" cy="3349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盘面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301" name="Line 13"/>
          <p:cNvSpPr/>
          <p:nvPr/>
        </p:nvSpPr>
        <p:spPr>
          <a:xfrm>
            <a:off x="1163638" y="3400425"/>
            <a:ext cx="990600" cy="6762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02" name="Line 14"/>
          <p:cNvSpPr/>
          <p:nvPr/>
        </p:nvSpPr>
        <p:spPr>
          <a:xfrm>
            <a:off x="1436688" y="3400425"/>
            <a:ext cx="673100" cy="444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03" name="Text Box 15"/>
          <p:cNvSpPr txBox="1"/>
          <p:nvPr/>
        </p:nvSpPr>
        <p:spPr>
          <a:xfrm>
            <a:off x="793750" y="3111500"/>
            <a:ext cx="5889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磁道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304" name="Oval 16"/>
          <p:cNvSpPr/>
          <p:nvPr/>
        </p:nvSpPr>
        <p:spPr>
          <a:xfrm>
            <a:off x="5675313" y="3970338"/>
            <a:ext cx="1851025" cy="1812925"/>
          </a:xfrm>
          <a:prstGeom prst="ellipse">
            <a:avLst/>
          </a:prstGeom>
          <a:noFill/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Text Box 17"/>
          <p:cNvSpPr txBox="1"/>
          <p:nvPr/>
        </p:nvSpPr>
        <p:spPr>
          <a:xfrm>
            <a:off x="6224588" y="3548063"/>
            <a:ext cx="682625" cy="33496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磁道</a:t>
            </a:r>
            <a:r>
              <a:rPr lang="en-US" altLang="zh-CN" sz="1600" i="1" dirty="0">
                <a:latin typeface="Arial Narrow" panose="020B0606020202030204" pitchFamily="34" charset="0"/>
                <a:ea typeface="宋体" panose="02010600030101010101" pitchFamily="2" charset="-122"/>
              </a:rPr>
              <a:t>k</a:t>
            </a:r>
            <a:endParaRPr lang="en-US" altLang="zh-CN" sz="16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06" name="Group 18"/>
          <p:cNvGrpSpPr/>
          <p:nvPr/>
        </p:nvGrpSpPr>
        <p:grpSpPr>
          <a:xfrm>
            <a:off x="6611938" y="3914775"/>
            <a:ext cx="1066800" cy="990600"/>
            <a:chOff x="4320" y="690"/>
            <a:chExt cx="672" cy="624"/>
          </a:xfrm>
        </p:grpSpPr>
        <p:sp>
          <p:nvSpPr>
            <p:cNvPr id="12329" name="Line 19"/>
            <p:cNvSpPr/>
            <p:nvPr/>
          </p:nvSpPr>
          <p:spPr>
            <a:xfrm flipV="1">
              <a:off x="4320" y="690"/>
              <a:ext cx="0" cy="624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0" name="Line 20"/>
            <p:cNvSpPr/>
            <p:nvPr/>
          </p:nvSpPr>
          <p:spPr>
            <a:xfrm flipV="1">
              <a:off x="4320" y="720"/>
              <a:ext cx="336" cy="57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1" name="Line 21"/>
            <p:cNvSpPr/>
            <p:nvPr/>
          </p:nvSpPr>
          <p:spPr>
            <a:xfrm flipV="1">
              <a:off x="4320" y="1296"/>
              <a:ext cx="672" cy="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2" name="Line 22"/>
            <p:cNvSpPr/>
            <p:nvPr/>
          </p:nvSpPr>
          <p:spPr>
            <a:xfrm flipV="1">
              <a:off x="4320" y="960"/>
              <a:ext cx="576" cy="336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07" name="Group 23"/>
          <p:cNvGrpSpPr/>
          <p:nvPr/>
        </p:nvGrpSpPr>
        <p:grpSpPr>
          <a:xfrm flipV="1">
            <a:off x="6611938" y="4848225"/>
            <a:ext cx="1066800" cy="990600"/>
            <a:chOff x="4320" y="690"/>
            <a:chExt cx="672" cy="624"/>
          </a:xfrm>
        </p:grpSpPr>
        <p:sp>
          <p:nvSpPr>
            <p:cNvPr id="12325" name="Line 24"/>
            <p:cNvSpPr/>
            <p:nvPr/>
          </p:nvSpPr>
          <p:spPr>
            <a:xfrm flipV="1">
              <a:off x="4320" y="690"/>
              <a:ext cx="0" cy="624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6" name="Line 25"/>
            <p:cNvSpPr/>
            <p:nvPr/>
          </p:nvSpPr>
          <p:spPr>
            <a:xfrm flipV="1">
              <a:off x="4320" y="720"/>
              <a:ext cx="336" cy="57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7" name="Line 26"/>
            <p:cNvSpPr/>
            <p:nvPr/>
          </p:nvSpPr>
          <p:spPr>
            <a:xfrm flipV="1">
              <a:off x="4320" y="1296"/>
              <a:ext cx="672" cy="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8" name="Line 27"/>
            <p:cNvSpPr/>
            <p:nvPr/>
          </p:nvSpPr>
          <p:spPr>
            <a:xfrm flipV="1">
              <a:off x="4320" y="960"/>
              <a:ext cx="576" cy="336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08" name="Group 28"/>
          <p:cNvGrpSpPr/>
          <p:nvPr/>
        </p:nvGrpSpPr>
        <p:grpSpPr>
          <a:xfrm flipH="1" flipV="1">
            <a:off x="5545138" y="4848225"/>
            <a:ext cx="1066800" cy="990600"/>
            <a:chOff x="4320" y="690"/>
            <a:chExt cx="672" cy="624"/>
          </a:xfrm>
        </p:grpSpPr>
        <p:sp>
          <p:nvSpPr>
            <p:cNvPr id="12321" name="Line 29"/>
            <p:cNvSpPr/>
            <p:nvPr/>
          </p:nvSpPr>
          <p:spPr>
            <a:xfrm flipV="1">
              <a:off x="4320" y="690"/>
              <a:ext cx="0" cy="624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Line 30"/>
            <p:cNvSpPr/>
            <p:nvPr/>
          </p:nvSpPr>
          <p:spPr>
            <a:xfrm flipV="1">
              <a:off x="4320" y="720"/>
              <a:ext cx="336" cy="57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3" name="Line 31"/>
            <p:cNvSpPr/>
            <p:nvPr/>
          </p:nvSpPr>
          <p:spPr>
            <a:xfrm flipV="1">
              <a:off x="4320" y="1296"/>
              <a:ext cx="672" cy="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4" name="Line 32"/>
            <p:cNvSpPr/>
            <p:nvPr/>
          </p:nvSpPr>
          <p:spPr>
            <a:xfrm flipV="1">
              <a:off x="4320" y="960"/>
              <a:ext cx="576" cy="336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09" name="Group 33"/>
          <p:cNvGrpSpPr/>
          <p:nvPr/>
        </p:nvGrpSpPr>
        <p:grpSpPr>
          <a:xfrm flipH="1">
            <a:off x="5545138" y="3914775"/>
            <a:ext cx="1066800" cy="990600"/>
            <a:chOff x="4320" y="690"/>
            <a:chExt cx="672" cy="624"/>
          </a:xfrm>
        </p:grpSpPr>
        <p:sp>
          <p:nvSpPr>
            <p:cNvPr id="12317" name="Line 34"/>
            <p:cNvSpPr/>
            <p:nvPr/>
          </p:nvSpPr>
          <p:spPr>
            <a:xfrm flipV="1">
              <a:off x="4320" y="690"/>
              <a:ext cx="0" cy="624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Line 35"/>
            <p:cNvSpPr/>
            <p:nvPr/>
          </p:nvSpPr>
          <p:spPr>
            <a:xfrm flipV="1">
              <a:off x="4320" y="720"/>
              <a:ext cx="336" cy="57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Line 36"/>
            <p:cNvSpPr/>
            <p:nvPr/>
          </p:nvSpPr>
          <p:spPr>
            <a:xfrm flipV="1">
              <a:off x="4320" y="1296"/>
              <a:ext cx="672" cy="0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0" name="Line 37"/>
            <p:cNvSpPr/>
            <p:nvPr/>
          </p:nvSpPr>
          <p:spPr>
            <a:xfrm flipV="1">
              <a:off x="4320" y="960"/>
              <a:ext cx="576" cy="336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10" name="Text Box 38"/>
          <p:cNvSpPr txBox="1"/>
          <p:nvPr/>
        </p:nvSpPr>
        <p:spPr>
          <a:xfrm>
            <a:off x="6149975" y="6248400"/>
            <a:ext cx="5889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扇区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311" name="Line 39"/>
          <p:cNvSpPr/>
          <p:nvPr/>
        </p:nvSpPr>
        <p:spPr>
          <a:xfrm flipV="1">
            <a:off x="6383338" y="57912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12" name="Line 40"/>
          <p:cNvSpPr/>
          <p:nvPr/>
        </p:nvSpPr>
        <p:spPr>
          <a:xfrm flipV="1">
            <a:off x="6840538" y="57912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13" name="AutoShape 41"/>
          <p:cNvSpPr/>
          <p:nvPr/>
        </p:nvSpPr>
        <p:spPr>
          <a:xfrm>
            <a:off x="4097338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314" name="Text Box 42"/>
          <p:cNvSpPr txBox="1"/>
          <p:nvPr/>
        </p:nvSpPr>
        <p:spPr>
          <a:xfrm>
            <a:off x="7286625" y="3552825"/>
            <a:ext cx="5889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间隙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315" name="Line 43"/>
          <p:cNvSpPr/>
          <p:nvPr/>
        </p:nvSpPr>
        <p:spPr>
          <a:xfrm flipH="1">
            <a:off x="7097713" y="3857625"/>
            <a:ext cx="247650" cy="219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16" name="Line 44"/>
          <p:cNvSpPr/>
          <p:nvPr/>
        </p:nvSpPr>
        <p:spPr>
          <a:xfrm flipV="1">
            <a:off x="7421563" y="3905250"/>
            <a:ext cx="190500" cy="5143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4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磁盘结构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多个盘片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315" name="Rectangle 3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对齐的磁道形成一个柱面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Line 4"/>
          <p:cNvSpPr/>
          <p:nvPr/>
        </p:nvSpPr>
        <p:spPr>
          <a:xfrm flipV="1">
            <a:off x="2914650" y="3502025"/>
            <a:ext cx="5207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7" name="Line 5"/>
          <p:cNvSpPr/>
          <p:nvPr/>
        </p:nvSpPr>
        <p:spPr>
          <a:xfrm flipV="1">
            <a:off x="2914650" y="4086225"/>
            <a:ext cx="5207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8" name="AutoShape 6"/>
          <p:cNvSpPr/>
          <p:nvPr/>
        </p:nvSpPr>
        <p:spPr>
          <a:xfrm>
            <a:off x="4146550" y="4035425"/>
            <a:ext cx="381000" cy="635000"/>
          </a:xfrm>
          <a:prstGeom prst="can">
            <a:avLst>
              <a:gd name="adj" fmla="val 14241"/>
            </a:avLst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Oval 7"/>
          <p:cNvSpPr/>
          <p:nvPr/>
        </p:nvSpPr>
        <p:spPr>
          <a:xfrm>
            <a:off x="3117850" y="3844925"/>
            <a:ext cx="2387600" cy="4318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Line 8"/>
          <p:cNvSpPr/>
          <p:nvPr/>
        </p:nvSpPr>
        <p:spPr>
          <a:xfrm flipV="1">
            <a:off x="2914650" y="2930525"/>
            <a:ext cx="5207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1" name="Text Box 9"/>
          <p:cNvSpPr txBox="1"/>
          <p:nvPr/>
        </p:nvSpPr>
        <p:spPr>
          <a:xfrm>
            <a:off x="1866900" y="2530475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盘面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0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Text Box 10"/>
          <p:cNvSpPr txBox="1"/>
          <p:nvPr/>
        </p:nvSpPr>
        <p:spPr>
          <a:xfrm>
            <a:off x="1866900" y="28765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盘面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Text Box 11"/>
          <p:cNvSpPr txBox="1"/>
          <p:nvPr/>
        </p:nvSpPr>
        <p:spPr>
          <a:xfrm>
            <a:off x="1866900" y="3101975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盘面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Text Box 12"/>
          <p:cNvSpPr txBox="1"/>
          <p:nvPr/>
        </p:nvSpPr>
        <p:spPr>
          <a:xfrm>
            <a:off x="1866900" y="34480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盘面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Text Box 13"/>
          <p:cNvSpPr txBox="1"/>
          <p:nvPr/>
        </p:nvSpPr>
        <p:spPr>
          <a:xfrm>
            <a:off x="1866900" y="3686175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盘面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26" name="Text Box 14"/>
          <p:cNvSpPr txBox="1"/>
          <p:nvPr/>
        </p:nvSpPr>
        <p:spPr>
          <a:xfrm>
            <a:off x="1866900" y="40322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盘面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5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Line 15"/>
          <p:cNvSpPr/>
          <p:nvPr/>
        </p:nvSpPr>
        <p:spPr>
          <a:xfrm>
            <a:off x="2914650" y="3844925"/>
            <a:ext cx="5207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8" name="Oval 16"/>
          <p:cNvSpPr/>
          <p:nvPr/>
        </p:nvSpPr>
        <p:spPr>
          <a:xfrm>
            <a:off x="3765550" y="3997325"/>
            <a:ext cx="1193800" cy="1651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29" name="AutoShape 17"/>
          <p:cNvSpPr/>
          <p:nvPr/>
        </p:nvSpPr>
        <p:spPr>
          <a:xfrm>
            <a:off x="4146550" y="3463925"/>
            <a:ext cx="381000" cy="635000"/>
          </a:xfrm>
          <a:prstGeom prst="can">
            <a:avLst>
              <a:gd name="adj" fmla="val 14241"/>
            </a:avLst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Oval 18"/>
          <p:cNvSpPr/>
          <p:nvPr/>
        </p:nvSpPr>
        <p:spPr>
          <a:xfrm>
            <a:off x="3143250" y="3235325"/>
            <a:ext cx="2387600" cy="4318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Oval 19"/>
          <p:cNvSpPr/>
          <p:nvPr/>
        </p:nvSpPr>
        <p:spPr>
          <a:xfrm>
            <a:off x="3752850" y="3425825"/>
            <a:ext cx="1193800" cy="1651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AutoShape 20"/>
          <p:cNvSpPr/>
          <p:nvPr/>
        </p:nvSpPr>
        <p:spPr>
          <a:xfrm>
            <a:off x="4146550" y="2892425"/>
            <a:ext cx="381000" cy="635000"/>
          </a:xfrm>
          <a:prstGeom prst="can">
            <a:avLst>
              <a:gd name="adj" fmla="val 14241"/>
            </a:avLst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33" name="Oval 21"/>
          <p:cNvSpPr/>
          <p:nvPr/>
        </p:nvSpPr>
        <p:spPr>
          <a:xfrm>
            <a:off x="3105150" y="2689225"/>
            <a:ext cx="2387600" cy="4318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34" name="Oval 22"/>
          <p:cNvSpPr/>
          <p:nvPr/>
        </p:nvSpPr>
        <p:spPr>
          <a:xfrm>
            <a:off x="3752850" y="2816225"/>
            <a:ext cx="1193800" cy="1651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35" name="AutoShape 23"/>
          <p:cNvSpPr/>
          <p:nvPr/>
        </p:nvSpPr>
        <p:spPr>
          <a:xfrm>
            <a:off x="4146550" y="2295525"/>
            <a:ext cx="381000" cy="635000"/>
          </a:xfrm>
          <a:prstGeom prst="can">
            <a:avLst>
              <a:gd name="adj" fmla="val 14241"/>
            </a:avLst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36" name="Line 24"/>
          <p:cNvSpPr/>
          <p:nvPr/>
        </p:nvSpPr>
        <p:spPr>
          <a:xfrm>
            <a:off x="2914650" y="2689225"/>
            <a:ext cx="5207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7" name="Line 25"/>
          <p:cNvSpPr/>
          <p:nvPr/>
        </p:nvSpPr>
        <p:spPr>
          <a:xfrm>
            <a:off x="2914650" y="3260725"/>
            <a:ext cx="520700" cy="127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8" name="Line 26"/>
          <p:cNvSpPr/>
          <p:nvPr/>
        </p:nvSpPr>
        <p:spPr>
          <a:xfrm>
            <a:off x="3765550" y="2892425"/>
            <a:ext cx="0" cy="1193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3339" name="Line 27"/>
          <p:cNvSpPr/>
          <p:nvPr/>
        </p:nvSpPr>
        <p:spPr>
          <a:xfrm>
            <a:off x="4946650" y="2905125"/>
            <a:ext cx="0" cy="1193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3340" name="Text Box 28"/>
          <p:cNvSpPr txBox="1"/>
          <p:nvPr/>
        </p:nvSpPr>
        <p:spPr>
          <a:xfrm>
            <a:off x="4395788" y="1898650"/>
            <a:ext cx="7588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柱面 </a:t>
            </a: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1" name="Line 29"/>
          <p:cNvSpPr/>
          <p:nvPr/>
        </p:nvSpPr>
        <p:spPr>
          <a:xfrm flipH="1">
            <a:off x="4768850" y="2295525"/>
            <a:ext cx="177800" cy="520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2" name="Text Box 30"/>
          <p:cNvSpPr txBox="1"/>
          <p:nvPr/>
        </p:nvSpPr>
        <p:spPr>
          <a:xfrm>
            <a:off x="3905250" y="4616450"/>
            <a:ext cx="7921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旋转轴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43" name="Text Box 31"/>
          <p:cNvSpPr txBox="1"/>
          <p:nvPr/>
        </p:nvSpPr>
        <p:spPr>
          <a:xfrm>
            <a:off x="5529263" y="27241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盘片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0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44" name="Text Box 32"/>
          <p:cNvSpPr txBox="1"/>
          <p:nvPr/>
        </p:nvSpPr>
        <p:spPr>
          <a:xfrm>
            <a:off x="5529263" y="32829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盘片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45" name="Text Box 33"/>
          <p:cNvSpPr txBox="1"/>
          <p:nvPr/>
        </p:nvSpPr>
        <p:spPr>
          <a:xfrm>
            <a:off x="5529263" y="3892550"/>
            <a:ext cx="6826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盘片</a:t>
            </a: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4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磁盘容量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5"/>
          <p:cNvSpPr>
            <a:spLocks noGrp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容量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可存储的最多比特数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销售商以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进制度量存储大小，即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 GB = 10</a:t>
            </a:r>
            <a:r>
              <a:rPr lang="en-US" altLang="zh-CN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Bytes.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容量由以下参数度量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记录密度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位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英寸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):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磁道一英寸的段可放入的位数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磁道密度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道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英寸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):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从盘片中心出发半径上一英寸的段内可以有的磁道数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面密度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位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平方英寸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记录密度与磁道密度的乘积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4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计算磁盘容量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5"/>
          <p:cNvSpPr>
            <a:spLocks noGrp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磁盘容量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  (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字节数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扇区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 x (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平均扇区数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磁道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 x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		    (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磁道数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盘面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 x (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盘面数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盘片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 x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		    (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盘片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磁盘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Example: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512 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字节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扇区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300 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扇区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磁道 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平均值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20,000 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磁道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盘面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盘面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盘片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5 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盘片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磁盘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SzPct val="110000"/>
            </a:pP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容量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 512 x 300 x 20000 x 2 x 5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		 = 30,720,000,000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    = 30.72 GB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10000"/>
            </a:pP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2" descr="disk"/>
          <p:cNvPicPr>
            <a:picLocks noChangeAspect="1"/>
          </p:cNvPicPr>
          <p:nvPr/>
        </p:nvPicPr>
        <p:blipFill>
          <a:blip r:embed="rId1"/>
          <a:srcRect t="11632" r="11427" b="8240"/>
          <a:stretch>
            <a:fillRect/>
          </a:stretch>
        </p:blipFill>
        <p:spPr>
          <a:xfrm>
            <a:off x="158750" y="4160838"/>
            <a:ext cx="3330575" cy="2420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27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磁盘操作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单盘片视图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)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8" name="Oval 4"/>
          <p:cNvSpPr/>
          <p:nvPr/>
        </p:nvSpPr>
        <p:spPr>
          <a:xfrm>
            <a:off x="3516313" y="2389188"/>
            <a:ext cx="1851025" cy="181292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Oval 6"/>
          <p:cNvSpPr/>
          <p:nvPr/>
        </p:nvSpPr>
        <p:spPr>
          <a:xfrm>
            <a:off x="2546350" y="1439863"/>
            <a:ext cx="3790950" cy="3713162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Oval 7"/>
          <p:cNvSpPr/>
          <p:nvPr/>
        </p:nvSpPr>
        <p:spPr>
          <a:xfrm>
            <a:off x="2736850" y="1625600"/>
            <a:ext cx="3409950" cy="33401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Oval 8"/>
          <p:cNvSpPr/>
          <p:nvPr/>
        </p:nvSpPr>
        <p:spPr>
          <a:xfrm>
            <a:off x="2927350" y="1811338"/>
            <a:ext cx="3030538" cy="296862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Oval 9"/>
          <p:cNvSpPr/>
          <p:nvPr/>
        </p:nvSpPr>
        <p:spPr>
          <a:xfrm>
            <a:off x="3117850" y="1998663"/>
            <a:ext cx="2649538" cy="259556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Oval 10"/>
          <p:cNvSpPr/>
          <p:nvPr/>
        </p:nvSpPr>
        <p:spPr>
          <a:xfrm>
            <a:off x="3306763" y="2184400"/>
            <a:ext cx="2270125" cy="22225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Oval 11"/>
          <p:cNvSpPr/>
          <p:nvPr/>
        </p:nvSpPr>
        <p:spPr>
          <a:xfrm>
            <a:off x="3687763" y="2557463"/>
            <a:ext cx="1508125" cy="1477962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95" name="Arc 13"/>
          <p:cNvSpPr/>
          <p:nvPr/>
        </p:nvSpPr>
        <p:spPr>
          <a:xfrm rot="-1879939">
            <a:off x="2368550" y="1781175"/>
            <a:ext cx="1231900" cy="508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9775" h="21600" fill="none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lnTo>
                  <a:pt x="0" y="12910"/>
                </a:lnTo>
                <a:close/>
              </a:path>
            </a:pathLst>
          </a:custGeom>
          <a:noFill/>
          <a:ln w="28575" cap="flat" cmpd="sng">
            <a:solidFill>
              <a:srgbClr val="00FFFF">
                <a:alpha val="100000"/>
              </a:srgb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6" name="Rectangle 14"/>
          <p:cNvSpPr/>
          <p:nvPr/>
        </p:nvSpPr>
        <p:spPr>
          <a:xfrm>
            <a:off x="1011238" y="1314450"/>
            <a:ext cx="1735137" cy="576263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磁盘表面以固定旋转速率旋转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5264" name="Oval 32"/>
          <p:cNvSpPr/>
          <p:nvPr/>
        </p:nvSpPr>
        <p:spPr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98"/>
          <p:cNvGrpSpPr/>
          <p:nvPr/>
        </p:nvGrpSpPr>
        <p:grpSpPr>
          <a:xfrm>
            <a:off x="4948238" y="1454150"/>
            <a:ext cx="4140200" cy="3627438"/>
            <a:chOff x="2768" y="1126"/>
            <a:chExt cx="2608" cy="2285"/>
          </a:xfrm>
        </p:grpSpPr>
        <p:grpSp>
          <p:nvGrpSpPr>
            <p:cNvPr id="16444" name="Group 67"/>
            <p:cNvGrpSpPr/>
            <p:nvPr/>
          </p:nvGrpSpPr>
          <p:grpSpPr>
            <a:xfrm>
              <a:off x="2768" y="2607"/>
              <a:ext cx="2608" cy="804"/>
              <a:chOff x="2768" y="2607"/>
              <a:chExt cx="2608" cy="804"/>
            </a:xfrm>
          </p:grpSpPr>
          <p:sp>
            <p:nvSpPr>
              <p:cNvPr id="16446" name="Rectangle 5"/>
              <p:cNvSpPr/>
              <p:nvPr/>
            </p:nvSpPr>
            <p:spPr>
              <a:xfrm>
                <a:off x="3520" y="2894"/>
                <a:ext cx="1856" cy="5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通过在半径方向上移动，传动臂可以将读写头定位在任何磁道上</a:t>
                </a:r>
                <a:endParaRPr lang="zh-CN" altLang="en-US" sz="160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7" name="Arc 16"/>
              <p:cNvSpPr>
                <a:spLocks noChangeAspect="1"/>
              </p:cNvSpPr>
              <p:nvPr/>
            </p:nvSpPr>
            <p:spPr>
              <a:xfrm rot="2822162" flipV="1">
                <a:off x="2493" y="2882"/>
                <a:ext cx="713" cy="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7393" h="21600" fill="none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lnTo>
                      <a:pt x="-1" y="10886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FFFF">
                    <a:alpha val="100000"/>
                  </a:srgbClr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6445" name="Rectangle 15"/>
            <p:cNvSpPr/>
            <p:nvPr/>
          </p:nvSpPr>
          <p:spPr>
            <a:xfrm>
              <a:off x="3604" y="1126"/>
              <a:ext cx="1522" cy="51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Arial Narrow" panose="020B0606020202030204" pitchFamily="34" charset="0"/>
                  <a:ea typeface="宋体" panose="02010600030101010101" pitchFamily="2" charset="-122"/>
                </a:rPr>
                <a:t>读写磁头连到传动臂的</a:t>
              </a:r>
              <a:endPara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Arial Narrow" panose="020B0606020202030204" pitchFamily="34" charset="0"/>
                  <a:ea typeface="宋体" panose="02010600030101010101" pitchFamily="2" charset="-122"/>
                </a:rPr>
                <a:t>末端，在磁盘表面上一层</a:t>
              </a:r>
              <a:endPara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Arial Narrow" panose="020B0606020202030204" pitchFamily="34" charset="0"/>
                  <a:ea typeface="宋体" panose="02010600030101010101" pitchFamily="2" charset="-122"/>
                </a:rPr>
                <a:t>薄薄的气垫上飞翔</a:t>
              </a:r>
              <a:endPara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6"/>
          <p:cNvGrpSpPr/>
          <p:nvPr/>
        </p:nvGrpSpPr>
        <p:grpSpPr>
          <a:xfrm>
            <a:off x="4841875" y="2876550"/>
            <a:ext cx="2205038" cy="850900"/>
            <a:chOff x="2701" y="2022"/>
            <a:chExt cx="1389" cy="536"/>
          </a:xfrm>
        </p:grpSpPr>
        <p:grpSp>
          <p:nvGrpSpPr>
            <p:cNvPr id="16440" name="Group 23"/>
            <p:cNvGrpSpPr/>
            <p:nvPr/>
          </p:nvGrpSpPr>
          <p:grpSpPr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16442" name="Oval 24"/>
              <p:cNvSpPr/>
              <p:nvPr/>
            </p:nvSpPr>
            <p:spPr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Rectangle 25"/>
              <p:cNvSpPr/>
              <p:nvPr/>
            </p:nvSpPr>
            <p:spPr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41" name="Oval 26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47"/>
          <p:cNvGrpSpPr/>
          <p:nvPr/>
        </p:nvGrpSpPr>
        <p:grpSpPr>
          <a:xfrm rot="-809166">
            <a:off x="4937125" y="3009900"/>
            <a:ext cx="2205038" cy="850900"/>
            <a:chOff x="2701" y="2022"/>
            <a:chExt cx="1389" cy="536"/>
          </a:xfrm>
        </p:grpSpPr>
        <p:grpSp>
          <p:nvGrpSpPr>
            <p:cNvPr id="16436" name="Group 48"/>
            <p:cNvGrpSpPr/>
            <p:nvPr/>
          </p:nvGrpSpPr>
          <p:grpSpPr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16438" name="Oval 49"/>
              <p:cNvSpPr/>
              <p:nvPr/>
            </p:nvSpPr>
            <p:spPr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Rectangle 50"/>
              <p:cNvSpPr/>
              <p:nvPr/>
            </p:nvSpPr>
            <p:spPr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7" name="Oval 51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2"/>
          <p:cNvGrpSpPr/>
          <p:nvPr/>
        </p:nvGrpSpPr>
        <p:grpSpPr>
          <a:xfrm rot="905387">
            <a:off x="4765675" y="2627313"/>
            <a:ext cx="2205038" cy="850900"/>
            <a:chOff x="2701" y="2022"/>
            <a:chExt cx="1389" cy="536"/>
          </a:xfrm>
        </p:grpSpPr>
        <p:grpSp>
          <p:nvGrpSpPr>
            <p:cNvPr id="16432" name="Group 63"/>
            <p:cNvGrpSpPr/>
            <p:nvPr/>
          </p:nvGrpSpPr>
          <p:grpSpPr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16434" name="Oval 64"/>
              <p:cNvSpPr/>
              <p:nvPr/>
            </p:nvSpPr>
            <p:spPr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5" name="Rectangle 65"/>
              <p:cNvSpPr/>
              <p:nvPr/>
            </p:nvSpPr>
            <p:spPr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3" name="Oval 66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5261" name="Oval 29"/>
          <p:cNvSpPr/>
          <p:nvPr/>
        </p:nvSpPr>
        <p:spPr>
          <a:xfrm rot="5400000">
            <a:off x="3857625" y="2765425"/>
            <a:ext cx="1127125" cy="11049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spindle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5262" name="Oval 30"/>
          <p:cNvSpPr/>
          <p:nvPr/>
        </p:nvSpPr>
        <p:spPr>
          <a:xfrm rot="10800000"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spindle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5263" name="Oval 31"/>
          <p:cNvSpPr/>
          <p:nvPr/>
        </p:nvSpPr>
        <p:spPr>
          <a:xfrm rot="-5400000"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spindle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5244" name="Oval 12"/>
          <p:cNvSpPr/>
          <p:nvPr/>
        </p:nvSpPr>
        <p:spPr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spindle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Group 68"/>
          <p:cNvGrpSpPr/>
          <p:nvPr/>
        </p:nvGrpSpPr>
        <p:grpSpPr>
          <a:xfrm rot="905387">
            <a:off x="4756150" y="2627313"/>
            <a:ext cx="2205038" cy="850900"/>
            <a:chOff x="2701" y="2022"/>
            <a:chExt cx="1389" cy="536"/>
          </a:xfrm>
        </p:grpSpPr>
        <p:grpSp>
          <p:nvGrpSpPr>
            <p:cNvPr id="16428" name="Group 69"/>
            <p:cNvGrpSpPr/>
            <p:nvPr/>
          </p:nvGrpSpPr>
          <p:grpSpPr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16430" name="Oval 70"/>
              <p:cNvSpPr/>
              <p:nvPr/>
            </p:nvSpPr>
            <p:spPr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1" name="Rectangle 71"/>
              <p:cNvSpPr/>
              <p:nvPr/>
            </p:nvSpPr>
            <p:spPr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29" name="Oval 72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73"/>
          <p:cNvGrpSpPr/>
          <p:nvPr/>
        </p:nvGrpSpPr>
        <p:grpSpPr>
          <a:xfrm rot="905387">
            <a:off x="4756150" y="2627313"/>
            <a:ext cx="2205038" cy="850900"/>
            <a:chOff x="2701" y="2022"/>
            <a:chExt cx="1389" cy="536"/>
          </a:xfrm>
        </p:grpSpPr>
        <p:grpSp>
          <p:nvGrpSpPr>
            <p:cNvPr id="16424" name="Group 74"/>
            <p:cNvGrpSpPr/>
            <p:nvPr/>
          </p:nvGrpSpPr>
          <p:grpSpPr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16426" name="Oval 75"/>
              <p:cNvSpPr/>
              <p:nvPr/>
            </p:nvSpPr>
            <p:spPr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7" name="Rectangle 76"/>
              <p:cNvSpPr/>
              <p:nvPr/>
            </p:nvSpPr>
            <p:spPr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25" name="Oval 77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83"/>
          <p:cNvGrpSpPr/>
          <p:nvPr/>
        </p:nvGrpSpPr>
        <p:grpSpPr>
          <a:xfrm rot="-809166">
            <a:off x="4938713" y="3008313"/>
            <a:ext cx="2205037" cy="850900"/>
            <a:chOff x="2701" y="2022"/>
            <a:chExt cx="1389" cy="536"/>
          </a:xfrm>
        </p:grpSpPr>
        <p:grpSp>
          <p:nvGrpSpPr>
            <p:cNvPr id="16420" name="Group 84"/>
            <p:cNvGrpSpPr/>
            <p:nvPr/>
          </p:nvGrpSpPr>
          <p:grpSpPr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16422" name="Oval 85"/>
              <p:cNvSpPr/>
              <p:nvPr/>
            </p:nvSpPr>
            <p:spPr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3" name="Rectangle 86"/>
              <p:cNvSpPr/>
              <p:nvPr/>
            </p:nvSpPr>
            <p:spPr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21" name="Oval 87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88"/>
          <p:cNvGrpSpPr/>
          <p:nvPr/>
        </p:nvGrpSpPr>
        <p:grpSpPr>
          <a:xfrm rot="-809166">
            <a:off x="4937125" y="3008313"/>
            <a:ext cx="2205038" cy="850900"/>
            <a:chOff x="2701" y="2022"/>
            <a:chExt cx="1389" cy="536"/>
          </a:xfrm>
        </p:grpSpPr>
        <p:grpSp>
          <p:nvGrpSpPr>
            <p:cNvPr id="16416" name="Group 89"/>
            <p:cNvGrpSpPr/>
            <p:nvPr/>
          </p:nvGrpSpPr>
          <p:grpSpPr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16418" name="Oval 90"/>
              <p:cNvSpPr/>
              <p:nvPr/>
            </p:nvSpPr>
            <p:spPr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9" name="Rectangle 91"/>
              <p:cNvSpPr/>
              <p:nvPr/>
            </p:nvSpPr>
            <p:spPr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17" name="Oval 92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93"/>
          <p:cNvGrpSpPr/>
          <p:nvPr/>
        </p:nvGrpSpPr>
        <p:grpSpPr>
          <a:xfrm rot="-809166">
            <a:off x="4937125" y="3008313"/>
            <a:ext cx="2205038" cy="850900"/>
            <a:chOff x="2701" y="2022"/>
            <a:chExt cx="1389" cy="536"/>
          </a:xfrm>
        </p:grpSpPr>
        <p:grpSp>
          <p:nvGrpSpPr>
            <p:cNvPr id="16412" name="Group 94"/>
            <p:cNvGrpSpPr/>
            <p:nvPr/>
          </p:nvGrpSpPr>
          <p:grpSpPr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16414" name="Oval 95"/>
              <p:cNvSpPr/>
              <p:nvPr/>
            </p:nvSpPr>
            <p:spPr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5" name="Rectangle 96"/>
              <p:cNvSpPr/>
              <p:nvPr/>
            </p:nvSpPr>
            <p:spPr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13" name="Oval 97"/>
            <p:cNvSpPr>
              <a:spLocks noChangeAspect="1"/>
            </p:cNvSpPr>
            <p:nvPr/>
          </p:nvSpPr>
          <p:spPr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Oval 32"/>
          <p:cNvSpPr/>
          <p:nvPr/>
        </p:nvSpPr>
        <p:spPr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转动轴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/>
      <p:bldP spid="95262" grpId="0" animBg="1"/>
      <p:bldP spid="95263" grpId="0" animBg="1"/>
      <p:bldP spid="95244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30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磁盘操作（多盘片视图）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Line 4"/>
          <p:cNvSpPr/>
          <p:nvPr/>
        </p:nvSpPr>
        <p:spPr>
          <a:xfrm flipH="1">
            <a:off x="5218113" y="272097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2" name="Oval 5"/>
          <p:cNvSpPr/>
          <p:nvPr/>
        </p:nvSpPr>
        <p:spPr>
          <a:xfrm>
            <a:off x="5078413" y="2682875"/>
            <a:ext cx="304800" cy="76200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Line 6"/>
          <p:cNvSpPr/>
          <p:nvPr/>
        </p:nvSpPr>
        <p:spPr>
          <a:xfrm flipH="1">
            <a:off x="5221288" y="327977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4" name="Oval 7"/>
          <p:cNvSpPr/>
          <p:nvPr/>
        </p:nvSpPr>
        <p:spPr>
          <a:xfrm>
            <a:off x="5081588" y="3241675"/>
            <a:ext cx="304800" cy="76200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Line 8"/>
          <p:cNvSpPr/>
          <p:nvPr/>
        </p:nvSpPr>
        <p:spPr>
          <a:xfrm flipH="1">
            <a:off x="5218113" y="388937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6" name="Oval 9"/>
          <p:cNvSpPr/>
          <p:nvPr/>
        </p:nvSpPr>
        <p:spPr>
          <a:xfrm>
            <a:off x="5078413" y="3851275"/>
            <a:ext cx="304800" cy="76200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AutoShape 10"/>
          <p:cNvSpPr/>
          <p:nvPr/>
        </p:nvSpPr>
        <p:spPr>
          <a:xfrm>
            <a:off x="4103688" y="3736975"/>
            <a:ext cx="381000" cy="635000"/>
          </a:xfrm>
          <a:prstGeom prst="can">
            <a:avLst>
              <a:gd name="adj" fmla="val 14241"/>
            </a:avLst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8" name="Oval 11"/>
          <p:cNvSpPr/>
          <p:nvPr/>
        </p:nvSpPr>
        <p:spPr>
          <a:xfrm>
            <a:off x="3074988" y="3546475"/>
            <a:ext cx="2387600" cy="4318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Line 12"/>
          <p:cNvSpPr/>
          <p:nvPr/>
        </p:nvSpPr>
        <p:spPr>
          <a:xfrm>
            <a:off x="5675313" y="2479675"/>
            <a:ext cx="3175" cy="1409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0" name="Line 13"/>
          <p:cNvSpPr/>
          <p:nvPr/>
        </p:nvSpPr>
        <p:spPr>
          <a:xfrm flipH="1">
            <a:off x="5218113" y="366077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1" name="Oval 14"/>
          <p:cNvSpPr/>
          <p:nvPr/>
        </p:nvSpPr>
        <p:spPr>
          <a:xfrm>
            <a:off x="5078413" y="3622675"/>
            <a:ext cx="304800" cy="76200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22" name="Line 15"/>
          <p:cNvSpPr/>
          <p:nvPr/>
        </p:nvSpPr>
        <p:spPr>
          <a:xfrm>
            <a:off x="5678488" y="3165475"/>
            <a:ext cx="6397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3" name="AutoShape 16"/>
          <p:cNvSpPr/>
          <p:nvPr/>
        </p:nvSpPr>
        <p:spPr>
          <a:xfrm>
            <a:off x="4103688" y="3165475"/>
            <a:ext cx="381000" cy="635000"/>
          </a:xfrm>
          <a:prstGeom prst="can">
            <a:avLst>
              <a:gd name="adj" fmla="val 14241"/>
            </a:avLst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24" name="Oval 17"/>
          <p:cNvSpPr/>
          <p:nvPr/>
        </p:nvSpPr>
        <p:spPr>
          <a:xfrm>
            <a:off x="3100388" y="2936875"/>
            <a:ext cx="2387600" cy="4318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25" name="AutoShape 18"/>
          <p:cNvSpPr/>
          <p:nvPr/>
        </p:nvSpPr>
        <p:spPr>
          <a:xfrm>
            <a:off x="4103688" y="2593975"/>
            <a:ext cx="381000" cy="635000"/>
          </a:xfrm>
          <a:prstGeom prst="can">
            <a:avLst>
              <a:gd name="adj" fmla="val 14241"/>
            </a:avLst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26" name="Oval 19"/>
          <p:cNvSpPr/>
          <p:nvPr/>
        </p:nvSpPr>
        <p:spPr>
          <a:xfrm>
            <a:off x="3062288" y="2390775"/>
            <a:ext cx="2387600" cy="4318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27" name="AutoShape 20"/>
          <p:cNvSpPr/>
          <p:nvPr/>
        </p:nvSpPr>
        <p:spPr>
          <a:xfrm>
            <a:off x="4103688" y="1997075"/>
            <a:ext cx="381000" cy="635000"/>
          </a:xfrm>
          <a:prstGeom prst="can">
            <a:avLst>
              <a:gd name="adj" fmla="val 14241"/>
            </a:avLst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28" name="Line 21"/>
          <p:cNvSpPr/>
          <p:nvPr/>
        </p:nvSpPr>
        <p:spPr>
          <a:xfrm flipH="1">
            <a:off x="5218113" y="247967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9" name="Oval 22"/>
          <p:cNvSpPr/>
          <p:nvPr/>
        </p:nvSpPr>
        <p:spPr>
          <a:xfrm>
            <a:off x="5065713" y="2441575"/>
            <a:ext cx="304800" cy="76200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30" name="Line 23"/>
          <p:cNvSpPr/>
          <p:nvPr/>
        </p:nvSpPr>
        <p:spPr>
          <a:xfrm flipH="1">
            <a:off x="5218113" y="303847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1" name="Oval 24"/>
          <p:cNvSpPr/>
          <p:nvPr/>
        </p:nvSpPr>
        <p:spPr>
          <a:xfrm>
            <a:off x="5078413" y="3000375"/>
            <a:ext cx="304800" cy="76200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32" name="Text Box 25"/>
          <p:cNvSpPr txBox="1"/>
          <p:nvPr/>
        </p:nvSpPr>
        <p:spPr>
          <a:xfrm>
            <a:off x="5772150" y="2828925"/>
            <a:ext cx="7921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传动臂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33" name="Text Box 26"/>
          <p:cNvSpPr txBox="1"/>
          <p:nvPr/>
        </p:nvSpPr>
        <p:spPr>
          <a:xfrm>
            <a:off x="4581525" y="1327150"/>
            <a:ext cx="2200275" cy="8223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多个读写磁头从一个柱面移动到另一个柱面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34" name="Line 27"/>
          <p:cNvSpPr/>
          <p:nvPr/>
        </p:nvSpPr>
        <p:spPr>
          <a:xfrm flipH="1">
            <a:off x="5360988" y="2165350"/>
            <a:ext cx="317500" cy="2254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35" name="Text Box 28"/>
          <p:cNvSpPr txBox="1"/>
          <p:nvPr/>
        </p:nvSpPr>
        <p:spPr>
          <a:xfrm>
            <a:off x="4462463" y="4035425"/>
            <a:ext cx="7937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旋转轴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36" name="Line 29"/>
          <p:cNvSpPr/>
          <p:nvPr/>
        </p:nvSpPr>
        <p:spPr>
          <a:xfrm flipH="1">
            <a:off x="5284788" y="2165350"/>
            <a:ext cx="390525" cy="8445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738188" y="2090738"/>
            <a:ext cx="1716088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18444" name="Group 4"/>
            <p:cNvGrpSpPr/>
            <p:nvPr/>
          </p:nvGrpSpPr>
          <p:grpSpPr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18446" name="Line 5"/>
              <p:cNvSpPr>
                <a:spLocks noChangeAspect="1"/>
              </p:cNvSpPr>
              <p:nvPr/>
            </p:nvSpPr>
            <p:spPr>
              <a:xfrm>
                <a:off x="1006" y="1317"/>
                <a:ext cx="0" cy="10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47" name="Line 6"/>
              <p:cNvSpPr>
                <a:spLocks noChangeAspect="1"/>
              </p:cNvSpPr>
              <p:nvPr/>
            </p:nvSpPr>
            <p:spPr>
              <a:xfrm rot="1800000">
                <a:off x="1008" y="1319"/>
                <a:ext cx="0" cy="10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48" name="Line 7"/>
              <p:cNvSpPr>
                <a:spLocks noChangeAspect="1"/>
              </p:cNvSpPr>
              <p:nvPr/>
            </p:nvSpPr>
            <p:spPr>
              <a:xfrm rot="3600000">
                <a:off x="1003" y="1321"/>
                <a:ext cx="0" cy="10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49" name="Line 8"/>
              <p:cNvSpPr>
                <a:spLocks noChangeAspect="1"/>
              </p:cNvSpPr>
              <p:nvPr/>
            </p:nvSpPr>
            <p:spPr>
              <a:xfrm rot="5400000">
                <a:off x="1003" y="1307"/>
                <a:ext cx="0" cy="10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0" name="Line 9"/>
              <p:cNvSpPr>
                <a:spLocks noChangeAspect="1"/>
              </p:cNvSpPr>
              <p:nvPr/>
            </p:nvSpPr>
            <p:spPr>
              <a:xfrm rot="7200000">
                <a:off x="1010" y="1300"/>
                <a:ext cx="0" cy="10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1" name="Line 10"/>
              <p:cNvSpPr>
                <a:spLocks noChangeAspect="1"/>
              </p:cNvSpPr>
              <p:nvPr/>
            </p:nvSpPr>
            <p:spPr>
              <a:xfrm rot="9000000">
                <a:off x="1017" y="1322"/>
                <a:ext cx="0" cy="10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445" name="Rectangle 11"/>
            <p:cNvSpPr/>
            <p:nvPr/>
          </p:nvSpPr>
          <p:spPr>
            <a:xfrm>
              <a:off x="1776" y="1488"/>
              <a:ext cx="3600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磁道分成若干扇区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36" name="Rectangle 12"/>
          <p:cNvSpPr>
            <a:spLocks noGrp="1"/>
          </p:cNvSpPr>
          <p:nvPr>
            <p:ph type="title"/>
          </p:nvPr>
        </p:nvSpPr>
        <p:spPr>
          <a:xfrm>
            <a:off x="357188" y="381000"/>
            <a:ext cx="8482012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磁盘结构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单盘片俯视图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18438" name="Group 14"/>
            <p:cNvGrpSpPr/>
            <p:nvPr/>
          </p:nvGrpSpPr>
          <p:grpSpPr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18440" name="Oval 15"/>
              <p:cNvSpPr>
                <a:spLocks noChangeAspect="1"/>
              </p:cNvSpPr>
              <p:nvPr/>
            </p:nvSpPr>
            <p:spPr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1" name="Oval 16"/>
              <p:cNvSpPr>
                <a:spLocks noChangeAspect="1"/>
              </p:cNvSpPr>
              <p:nvPr/>
            </p:nvSpPr>
            <p:spPr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2" name="Oval 17"/>
              <p:cNvSpPr>
                <a:spLocks noChangeAspect="1"/>
              </p:cNvSpPr>
              <p:nvPr/>
            </p:nvSpPr>
            <p:spPr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3" name="Oval 18"/>
              <p:cNvSpPr>
                <a:spLocks noChangeAspect="1"/>
              </p:cNvSpPr>
              <p:nvPr/>
            </p:nvSpPr>
            <p:spPr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en-US" altLang="zh-CN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39" name="Rectangle 19"/>
            <p:cNvSpPr/>
            <p:nvPr/>
          </p:nvSpPr>
          <p:spPr>
            <a:xfrm>
              <a:off x="1776" y="960"/>
              <a:ext cx="340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盘面由多条磁道组成</a:t>
              </a:r>
              <a:endPara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磁盘访问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19459" name="Group 3"/>
          <p:cNvGrpSpPr>
            <a:grpSpLocks noChangeAspect="1"/>
          </p:cNvGrpSpPr>
          <p:nvPr/>
        </p:nvGrpSpPr>
        <p:grpSpPr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3" name="Oval 5"/>
            <p:cNvSpPr>
              <a:spLocks noChangeAspect="1"/>
            </p:cNvSpPr>
            <p:nvPr/>
          </p:nvSpPr>
          <p:spPr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Oval 6"/>
            <p:cNvSpPr>
              <a:spLocks noChangeAspect="1"/>
            </p:cNvSpPr>
            <p:nvPr/>
          </p:nvSpPr>
          <p:spPr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Oval 7"/>
            <p:cNvSpPr>
              <a:spLocks noChangeAspect="1"/>
            </p:cNvSpPr>
            <p:nvPr/>
          </p:nvSpPr>
          <p:spPr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6" name="Line 8"/>
            <p:cNvSpPr>
              <a:spLocks noChangeAspect="1"/>
            </p:cNvSpPr>
            <p:nvPr/>
          </p:nvSpPr>
          <p:spPr>
            <a:xfrm>
              <a:off x="1248" y="115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7" name="Line 9"/>
            <p:cNvSpPr>
              <a:spLocks noChangeAspect="1"/>
            </p:cNvSpPr>
            <p:nvPr/>
          </p:nvSpPr>
          <p:spPr>
            <a:xfrm rot="1800000">
              <a:off x="1251" y="1155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8" name="Line 10"/>
            <p:cNvSpPr>
              <a:spLocks noChangeAspect="1"/>
            </p:cNvSpPr>
            <p:nvPr/>
          </p:nvSpPr>
          <p:spPr>
            <a:xfrm rot="3600000">
              <a:off x="1245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9" name="Line 11"/>
            <p:cNvSpPr>
              <a:spLocks noChangeAspect="1"/>
            </p:cNvSpPr>
            <p:nvPr/>
          </p:nvSpPr>
          <p:spPr>
            <a:xfrm rot="5400000">
              <a:off x="1245" y="1140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0" name="Line 12"/>
            <p:cNvSpPr>
              <a:spLocks noChangeAspect="1"/>
            </p:cNvSpPr>
            <p:nvPr/>
          </p:nvSpPr>
          <p:spPr>
            <a:xfrm rot="7200000">
              <a:off x="1254" y="1131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1" name="Line 13"/>
            <p:cNvSpPr>
              <a:spLocks noChangeAspect="1"/>
            </p:cNvSpPr>
            <p:nvPr/>
          </p:nvSpPr>
          <p:spPr>
            <a:xfrm rot="9000000">
              <a:off x="1263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2" name="Oval 14"/>
            <p:cNvSpPr>
              <a:spLocks noChangeAspect="1"/>
            </p:cNvSpPr>
            <p:nvPr/>
          </p:nvSpPr>
          <p:spPr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0" name="AutoShape 15"/>
          <p:cNvSpPr>
            <a:spLocks noChangeAspect="1"/>
          </p:cNvSpPr>
          <p:nvPr/>
        </p:nvSpPr>
        <p:spPr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Rectangle 16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磁头在磁道上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磁盘访问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20483" name="Group 3"/>
          <p:cNvGrpSpPr>
            <a:grpSpLocks noChangeAspect="1"/>
          </p:cNvGrpSpPr>
          <p:nvPr/>
        </p:nvGrpSpPr>
        <p:grpSpPr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88" name="Oval 5"/>
            <p:cNvSpPr>
              <a:spLocks noChangeAspect="1"/>
            </p:cNvSpPr>
            <p:nvPr/>
          </p:nvSpPr>
          <p:spPr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Oval 6"/>
            <p:cNvSpPr>
              <a:spLocks noChangeAspect="1"/>
            </p:cNvSpPr>
            <p:nvPr/>
          </p:nvSpPr>
          <p:spPr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0" name="Oval 7"/>
            <p:cNvSpPr>
              <a:spLocks noChangeAspect="1"/>
            </p:cNvSpPr>
            <p:nvPr/>
          </p:nvSpPr>
          <p:spPr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1" name="Line 8"/>
            <p:cNvSpPr>
              <a:spLocks noChangeAspect="1"/>
            </p:cNvSpPr>
            <p:nvPr/>
          </p:nvSpPr>
          <p:spPr>
            <a:xfrm>
              <a:off x="1248" y="115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2" name="Line 9"/>
            <p:cNvSpPr>
              <a:spLocks noChangeAspect="1"/>
            </p:cNvSpPr>
            <p:nvPr/>
          </p:nvSpPr>
          <p:spPr>
            <a:xfrm rot="1800000">
              <a:off x="1251" y="1155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3" name="Line 10"/>
            <p:cNvSpPr>
              <a:spLocks noChangeAspect="1"/>
            </p:cNvSpPr>
            <p:nvPr/>
          </p:nvSpPr>
          <p:spPr>
            <a:xfrm rot="3600000">
              <a:off x="1245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4" name="Line 11"/>
            <p:cNvSpPr>
              <a:spLocks noChangeAspect="1"/>
            </p:cNvSpPr>
            <p:nvPr/>
          </p:nvSpPr>
          <p:spPr>
            <a:xfrm rot="5400000">
              <a:off x="1245" y="1140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5" name="Line 12"/>
            <p:cNvSpPr>
              <a:spLocks noChangeAspect="1"/>
            </p:cNvSpPr>
            <p:nvPr/>
          </p:nvSpPr>
          <p:spPr>
            <a:xfrm rot="7200000">
              <a:off x="1254" y="1131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6" name="Line 13"/>
            <p:cNvSpPr>
              <a:spLocks noChangeAspect="1"/>
            </p:cNvSpPr>
            <p:nvPr/>
          </p:nvSpPr>
          <p:spPr>
            <a:xfrm rot="9000000">
              <a:off x="1263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7" name="Oval 14"/>
            <p:cNvSpPr>
              <a:spLocks noChangeAspect="1"/>
            </p:cNvSpPr>
            <p:nvPr/>
          </p:nvSpPr>
          <p:spPr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4" name="AutoShape 15"/>
          <p:cNvSpPr>
            <a:spLocks noChangeAspect="1"/>
          </p:cNvSpPr>
          <p:nvPr/>
        </p:nvSpPr>
        <p:spPr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AutoShape 16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Rectangle 17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逆时针旋转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Box 3"/>
          <p:cNvSpPr txBox="1"/>
          <p:nvPr/>
        </p:nvSpPr>
        <p:spPr>
          <a:xfrm>
            <a:off x="2851150" y="5657850"/>
            <a:ext cx="1857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28" name="任意多边形 27"/>
          <p:cNvSpPr/>
          <p:nvPr>
            <p:custDataLst>
              <p:tags r:id="rId1"/>
            </p:custDataLst>
          </p:nvPr>
        </p:nvSpPr>
        <p:spPr>
          <a:xfrm>
            <a:off x="410210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chemeClr val="accent1"/>
                </a:solidFill>
                <a:sym typeface="Arial" panose="020B0604020202020204" pitchFamily="34" charset="0"/>
              </a:rPr>
              <a:t>A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2"/>
            </p:custDataLst>
          </p:nvPr>
        </p:nvSpPr>
        <p:spPr>
          <a:xfrm>
            <a:off x="914400" y="2720975"/>
            <a:ext cx="1901825" cy="829945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chemeClr val="accent1"/>
                </a:solidFill>
              </a:rPr>
              <a:t>存储技术及其趋势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31" name="任意多边形 30"/>
          <p:cNvSpPr/>
          <p:nvPr>
            <p:custDataLst>
              <p:tags r:id="rId3"/>
            </p:custDataLst>
          </p:nvPr>
        </p:nvSpPr>
        <p:spPr>
          <a:xfrm>
            <a:off x="3145155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Arial" panose="020B0604020202020204" pitchFamily="34" charset="0"/>
              </a:rPr>
              <a:t>B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4"/>
            </p:custDataLst>
          </p:nvPr>
        </p:nvSpPr>
        <p:spPr>
          <a:xfrm>
            <a:off x="3649345" y="2905760"/>
            <a:ext cx="1901825" cy="460375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局部性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>
            <a:off x="5880100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Arial" panose="020B0604020202020204" pitchFamily="34" charset="0"/>
              </a:rPr>
              <a:t>C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6"/>
            </p:custDataLst>
          </p:nvPr>
        </p:nvSpPr>
        <p:spPr>
          <a:xfrm>
            <a:off x="6383655" y="2536508"/>
            <a:ext cx="1901825" cy="1198880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存储器层次结构中的高速缓存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磁盘访问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读操作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21507" name="Group 3"/>
          <p:cNvGrpSpPr/>
          <p:nvPr/>
        </p:nvGrpSpPr>
        <p:grpSpPr>
          <a:xfrm>
            <a:off x="735013" y="1962150"/>
            <a:ext cx="1727200" cy="1851025"/>
            <a:chOff x="463" y="1236"/>
            <a:chExt cx="1088" cy="1166"/>
          </a:xfrm>
        </p:grpSpPr>
        <p:grpSp>
          <p:nvGrpSpPr>
            <p:cNvPr id="21510" name="Group 4"/>
            <p:cNvGrpSpPr/>
            <p:nvPr/>
          </p:nvGrpSpPr>
          <p:grpSpPr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21512" name="Group 5"/>
              <p:cNvGrpSpPr>
                <a:grpSpLocks noChangeAspect="1"/>
              </p:cNvGrpSpPr>
              <p:nvPr/>
            </p:nvGrpSpPr>
            <p:grpSpPr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15" name="Oval 7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16" name="Oval 8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17" name="Oval 9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18" name="Line 10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19" name="Line 11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0" name="Line 12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1" name="Line 13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2" name="Line 14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3" name="Line 15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4" name="Oval 16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513" name="Freeform 17"/>
              <p:cNvSpPr>
                <a:spLocks noChangeAspect="1"/>
              </p:cNvSpPr>
              <p:nvPr/>
            </p:nvSpPr>
            <p:spPr>
              <a:xfrm rot="1766421">
                <a:off x="982" y="1526"/>
                <a:ext cx="161" cy="153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58" y="147"/>
                  </a:cxn>
                  <a:cxn ang="0">
                    <a:pos x="0" y="44"/>
                  </a:cxn>
                  <a:cxn ang="0">
                    <a:pos x="21" y="38"/>
                  </a:cxn>
                  <a:cxn ang="0">
                    <a:pos x="41" y="26"/>
                  </a:cxn>
                  <a:cxn ang="0">
                    <a:pos x="58" y="21"/>
                  </a:cxn>
                  <a:cxn ang="0">
                    <a:pos x="76" y="14"/>
                  </a:cxn>
                  <a:cxn ang="0">
                    <a:pos x="94" y="9"/>
                  </a:cxn>
                  <a:cxn ang="0">
                    <a:pos x="114" y="5"/>
                  </a:cxn>
                  <a:cxn ang="0">
                    <a:pos x="140" y="2"/>
                  </a:cxn>
                  <a:cxn ang="0">
                    <a:pos x="152" y="0"/>
                  </a:cxn>
                  <a:cxn ang="0">
                    <a:pos x="152" y="121"/>
                  </a:cxn>
                  <a:cxn ang="0">
                    <a:pos x="137" y="123"/>
                  </a:cxn>
                  <a:cxn ang="0">
                    <a:pos x="128" y="123"/>
                  </a:cxn>
                  <a:cxn ang="0">
                    <a:pos x="118" y="124"/>
                  </a:cxn>
                  <a:cxn ang="0">
                    <a:pos x="99" y="130"/>
                  </a:cxn>
                  <a:cxn ang="0">
                    <a:pos x="81" y="135"/>
                  </a:cxn>
                  <a:cxn ang="0">
                    <a:pos x="67" y="142"/>
                  </a:cxn>
                  <a:cxn ang="0">
                    <a:pos x="58" y="147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1511" name="AutoShape 18"/>
            <p:cNvSpPr>
              <a:spLocks noChangeAspect="1"/>
            </p:cNvSpPr>
            <p:nvPr/>
          </p:nvSpPr>
          <p:spPr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08" name="AutoShape 19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20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读取蓝色扇区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磁盘访问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读操作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读完蓝色扇区后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32" name="Group 4"/>
          <p:cNvGrpSpPr>
            <a:grpSpLocks noChangeAspect="1"/>
          </p:cNvGrpSpPr>
          <p:nvPr/>
        </p:nvGrpSpPr>
        <p:grpSpPr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8" name="Oval 6"/>
            <p:cNvSpPr>
              <a:spLocks noChangeAspect="1"/>
            </p:cNvSpPr>
            <p:nvPr/>
          </p:nvSpPr>
          <p:spPr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Oval 7"/>
            <p:cNvSpPr>
              <a:spLocks noChangeAspect="1"/>
            </p:cNvSpPr>
            <p:nvPr/>
          </p:nvSpPr>
          <p:spPr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Oval 8"/>
            <p:cNvSpPr>
              <a:spLocks noChangeAspect="1"/>
            </p:cNvSpPr>
            <p:nvPr/>
          </p:nvSpPr>
          <p:spPr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Line 9"/>
            <p:cNvSpPr>
              <a:spLocks noChangeAspect="1"/>
            </p:cNvSpPr>
            <p:nvPr/>
          </p:nvSpPr>
          <p:spPr>
            <a:xfrm>
              <a:off x="1248" y="115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2" name="Line 10"/>
            <p:cNvSpPr>
              <a:spLocks noChangeAspect="1"/>
            </p:cNvSpPr>
            <p:nvPr/>
          </p:nvSpPr>
          <p:spPr>
            <a:xfrm rot="1800000">
              <a:off x="1251" y="1155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3" name="Line 11"/>
            <p:cNvSpPr>
              <a:spLocks noChangeAspect="1"/>
            </p:cNvSpPr>
            <p:nvPr/>
          </p:nvSpPr>
          <p:spPr>
            <a:xfrm rot="3600000">
              <a:off x="1245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4" name="Line 12"/>
            <p:cNvSpPr>
              <a:spLocks noChangeAspect="1"/>
            </p:cNvSpPr>
            <p:nvPr/>
          </p:nvSpPr>
          <p:spPr>
            <a:xfrm rot="5400000">
              <a:off x="1245" y="1140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5" name="Line 13"/>
            <p:cNvSpPr>
              <a:spLocks noChangeAspect="1"/>
            </p:cNvSpPr>
            <p:nvPr/>
          </p:nvSpPr>
          <p:spPr>
            <a:xfrm rot="7200000">
              <a:off x="1254" y="1131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6" name="Line 14"/>
            <p:cNvSpPr>
              <a:spLocks noChangeAspect="1"/>
            </p:cNvSpPr>
            <p:nvPr/>
          </p:nvSpPr>
          <p:spPr>
            <a:xfrm rot="9000000">
              <a:off x="1263" y="115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7" name="Oval 15"/>
            <p:cNvSpPr>
              <a:spLocks noChangeAspect="1"/>
            </p:cNvSpPr>
            <p:nvPr/>
          </p:nvSpPr>
          <p:spPr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3" name="Freeform 16"/>
          <p:cNvSpPr>
            <a:spLocks noChangeAspect="1"/>
          </p:cNvSpPr>
          <p:nvPr/>
        </p:nvSpPr>
        <p:spPr>
          <a:xfrm>
            <a:off x="1358900" y="2438400"/>
            <a:ext cx="242888" cy="230188"/>
          </a:xfrm>
          <a:custGeom>
            <a:avLst/>
            <a:gdLst>
              <a:gd name="txL" fmla="*/ 0 w 164"/>
              <a:gd name="txT" fmla="*/ 0 h 155"/>
              <a:gd name="txR" fmla="*/ 164 w 164"/>
              <a:gd name="txB" fmla="*/ 155 h 155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4" name="AutoShape 17"/>
          <p:cNvSpPr>
            <a:spLocks noChangeAspect="1"/>
          </p:cNvSpPr>
          <p:nvPr/>
        </p:nvSpPr>
        <p:spPr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AutoShape 18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Rectangle 19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读完蓝色扇区后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磁盘访问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读操作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读完蓝色扇区后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556" name="Group 4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23559" name="Group 5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23561" name="Group 6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565" name="Oval 8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566" name="Oval 9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567" name="Oval 10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568" name="Line 11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69" name="Line 12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70" name="Line 13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71" name="Line 14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72" name="Line 15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73" name="Line 16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74" name="Oval 17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562" name="Freeform 18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63" name="Freeform 19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3560" name="AutoShape 20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57" name="AutoShape 21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Rectangle 22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请求读取红色扇区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磁盘访问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读操作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蓝色读完后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2784475" y="39465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寻找红色扇区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581" name="Group 5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24601" name="Group 6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24603" name="Group 7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607" name="Oval 9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08" name="Oval 10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09" name="Oval 11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10" name="Line 12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1" name="Line 13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2" name="Line 14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3" name="Line 15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4" name="Line 16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5" name="Line 17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16" name="Oval 18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4604" name="Freeform 19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5" name="Freeform 20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4602" name="AutoShape 21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82" name="Group 22"/>
          <p:cNvGrpSpPr>
            <a:grpSpLocks noChangeAspect="1"/>
          </p:cNvGrpSpPr>
          <p:nvPr/>
        </p:nvGrpSpPr>
        <p:grpSpPr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24585" name="Group 23"/>
            <p:cNvGrpSpPr>
              <a:grpSpLocks noChangeAspect="1"/>
            </p:cNvGrpSpPr>
            <p:nvPr/>
          </p:nvGrpSpPr>
          <p:grpSpPr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24587" name="Group 24"/>
              <p:cNvGrpSpPr>
                <a:grpSpLocks noChangeAspect="1"/>
              </p:cNvGrpSpPr>
              <p:nvPr/>
            </p:nvGrpSpPr>
            <p:grpSpPr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591" name="Oval 26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592" name="Oval 27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593" name="Oval 28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594" name="Line 29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5" name="Line 30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6" name="Line 31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7" name="Line 32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8" name="Line 33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599" name="Line 34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00" name="Oval 35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4588" name="Freeform 36"/>
              <p:cNvSpPr>
                <a:spLocks noChangeAspect="1"/>
              </p:cNvSpPr>
              <p:nvPr/>
            </p:nvSpPr>
            <p:spPr>
              <a:xfrm rot="-3600000">
                <a:off x="2511" y="2050"/>
                <a:ext cx="296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67" y="0"/>
                  </a:cxn>
                  <a:cxn ang="0">
                    <a:pos x="101" y="17"/>
                  </a:cxn>
                  <a:cxn ang="0">
                    <a:pos x="133" y="30"/>
                  </a:cxn>
                  <a:cxn ang="0">
                    <a:pos x="167" y="42"/>
                  </a:cxn>
                  <a:cxn ang="0">
                    <a:pos x="190" y="48"/>
                  </a:cxn>
                  <a:cxn ang="0">
                    <a:pos x="220" y="56"/>
                  </a:cxn>
                  <a:cxn ang="0">
                    <a:pos x="251" y="60"/>
                  </a:cxn>
                  <a:cxn ang="0">
                    <a:pos x="278" y="65"/>
                  </a:cxn>
                  <a:cxn ang="0">
                    <a:pos x="299" y="66"/>
                  </a:cxn>
                  <a:cxn ang="0">
                    <a:pos x="325" y="66"/>
                  </a:cxn>
                  <a:cxn ang="0">
                    <a:pos x="325" y="177"/>
                  </a:cxn>
                  <a:cxn ang="0">
                    <a:pos x="285" y="177"/>
                  </a:cxn>
                  <a:cxn ang="0">
                    <a:pos x="258" y="176"/>
                  </a:cxn>
                  <a:cxn ang="0">
                    <a:pos x="226" y="173"/>
                  </a:cxn>
                  <a:cxn ang="0">
                    <a:pos x="192" y="167"/>
                  </a:cxn>
                  <a:cxn ang="0">
                    <a:pos x="164" y="161"/>
                  </a:cxn>
                  <a:cxn ang="0">
                    <a:pos x="125" y="152"/>
                  </a:cxn>
                  <a:cxn ang="0">
                    <a:pos x="77" y="138"/>
                  </a:cxn>
                  <a:cxn ang="0">
                    <a:pos x="46" y="126"/>
                  </a:cxn>
                  <a:cxn ang="0">
                    <a:pos x="27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589" name="Freeform 37"/>
              <p:cNvSpPr>
                <a:spLocks noChangeAspect="1"/>
              </p:cNvSpPr>
              <p:nvPr/>
            </p:nvSpPr>
            <p:spPr>
              <a:xfrm rot="-1800000">
                <a:off x="2016" y="1506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4586" name="AutoShape 38"/>
            <p:cNvSpPr>
              <a:spLocks noChangeAspect="1"/>
            </p:cNvSpPr>
            <p:nvPr/>
          </p:nvSpPr>
          <p:spPr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83" name="AutoShape 39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Rectangle 40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寻找红色所在磁道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磁盘访问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旋转延迟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读完蓝色扇区后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寻找红色扇区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Text Box 5"/>
          <p:cNvSpPr txBox="1"/>
          <p:nvPr/>
        </p:nvSpPr>
        <p:spPr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旋转延迟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25644" name="Group 7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25646" name="Group 8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50" name="Oval 10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51" name="Oval 11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52" name="Oval 12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53" name="Line 13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4" name="Line 14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5" name="Line 15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6" name="Line 16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7" name="Line 17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8" name="Line 18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9" name="Oval 19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647" name="Freeform 20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48" name="Freeform 21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45" name="AutoShape 22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7" name="Group 23"/>
          <p:cNvGrpSpPr>
            <a:grpSpLocks noChangeAspect="1"/>
          </p:cNvGrpSpPr>
          <p:nvPr/>
        </p:nvGrpSpPr>
        <p:grpSpPr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25628" name="Group 24"/>
            <p:cNvGrpSpPr>
              <a:grpSpLocks noChangeAspect="1"/>
            </p:cNvGrpSpPr>
            <p:nvPr/>
          </p:nvGrpSpPr>
          <p:grpSpPr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25630" name="Group 25"/>
              <p:cNvGrpSpPr>
                <a:grpSpLocks noChangeAspect="1"/>
              </p:cNvGrpSpPr>
              <p:nvPr/>
            </p:nvGrpSpPr>
            <p:grpSpPr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34" name="Oval 27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5" name="Oval 28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6" name="Oval 29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7" name="Line 30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38" name="Line 31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39" name="Line 32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40" name="Line 33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41" name="Line 34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42" name="Line 35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43" name="Oval 36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631" name="Freeform 37"/>
              <p:cNvSpPr>
                <a:spLocks noChangeAspect="1"/>
              </p:cNvSpPr>
              <p:nvPr/>
            </p:nvSpPr>
            <p:spPr>
              <a:xfrm rot="-3600000">
                <a:off x="2511" y="2050"/>
                <a:ext cx="296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67" y="0"/>
                  </a:cxn>
                  <a:cxn ang="0">
                    <a:pos x="101" y="17"/>
                  </a:cxn>
                  <a:cxn ang="0">
                    <a:pos x="133" y="30"/>
                  </a:cxn>
                  <a:cxn ang="0">
                    <a:pos x="167" y="42"/>
                  </a:cxn>
                  <a:cxn ang="0">
                    <a:pos x="190" y="48"/>
                  </a:cxn>
                  <a:cxn ang="0">
                    <a:pos x="220" y="56"/>
                  </a:cxn>
                  <a:cxn ang="0">
                    <a:pos x="251" y="60"/>
                  </a:cxn>
                  <a:cxn ang="0">
                    <a:pos x="278" y="65"/>
                  </a:cxn>
                  <a:cxn ang="0">
                    <a:pos x="299" y="66"/>
                  </a:cxn>
                  <a:cxn ang="0">
                    <a:pos x="325" y="66"/>
                  </a:cxn>
                  <a:cxn ang="0">
                    <a:pos x="325" y="177"/>
                  </a:cxn>
                  <a:cxn ang="0">
                    <a:pos x="285" y="177"/>
                  </a:cxn>
                  <a:cxn ang="0">
                    <a:pos x="258" y="176"/>
                  </a:cxn>
                  <a:cxn ang="0">
                    <a:pos x="226" y="173"/>
                  </a:cxn>
                  <a:cxn ang="0">
                    <a:pos x="192" y="167"/>
                  </a:cxn>
                  <a:cxn ang="0">
                    <a:pos x="164" y="161"/>
                  </a:cxn>
                  <a:cxn ang="0">
                    <a:pos x="125" y="152"/>
                  </a:cxn>
                  <a:cxn ang="0">
                    <a:pos x="77" y="138"/>
                  </a:cxn>
                  <a:cxn ang="0">
                    <a:pos x="46" y="126"/>
                  </a:cxn>
                  <a:cxn ang="0">
                    <a:pos x="27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32" name="Freeform 38"/>
              <p:cNvSpPr>
                <a:spLocks noChangeAspect="1"/>
              </p:cNvSpPr>
              <p:nvPr/>
            </p:nvSpPr>
            <p:spPr>
              <a:xfrm rot="-1800000">
                <a:off x="2016" y="1506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29" name="AutoShape 39"/>
            <p:cNvSpPr>
              <a:spLocks noChangeAspect="1"/>
            </p:cNvSpPr>
            <p:nvPr/>
          </p:nvSpPr>
          <p:spPr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8" name="Group 40"/>
          <p:cNvGrpSpPr>
            <a:grpSpLocks noChangeAspect="1"/>
          </p:cNvGrpSpPr>
          <p:nvPr/>
        </p:nvGrpSpPr>
        <p:grpSpPr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25611" name="Group 41"/>
            <p:cNvGrpSpPr>
              <a:grpSpLocks noChangeAspect="1"/>
            </p:cNvGrpSpPr>
            <p:nvPr/>
          </p:nvGrpSpPr>
          <p:grpSpPr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25613" name="Group 42"/>
              <p:cNvGrpSpPr>
                <a:grpSpLocks noChangeAspect="1"/>
              </p:cNvGrpSpPr>
              <p:nvPr/>
            </p:nvGrpSpPr>
            <p:grpSpPr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18" name="Oval 44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9" name="Oval 45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0" name="Oval 46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1" name="Line 47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2" name="Line 48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3" name="Line 49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4" name="Line 50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5" name="Line 51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6" name="Line 52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27" name="Oval 53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614" name="Freeform 54"/>
              <p:cNvSpPr>
                <a:spLocks noChangeAspect="1"/>
              </p:cNvSpPr>
              <p:nvPr/>
            </p:nvSpPr>
            <p:spPr>
              <a:xfrm rot="10800000">
                <a:off x="3582" y="1182"/>
                <a:ext cx="293" cy="189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32"/>
                  </a:cxn>
                  <a:cxn ang="0">
                    <a:pos x="63" y="0"/>
                  </a:cxn>
                  <a:cxn ang="0">
                    <a:pos x="97" y="21"/>
                  </a:cxn>
                  <a:cxn ang="0">
                    <a:pos x="127" y="38"/>
                  </a:cxn>
                  <a:cxn ang="0">
                    <a:pos x="159" y="54"/>
                  </a:cxn>
                  <a:cxn ang="0">
                    <a:pos x="184" y="62"/>
                  </a:cxn>
                  <a:cxn ang="0">
                    <a:pos x="211" y="73"/>
                  </a:cxn>
                  <a:cxn ang="0">
                    <a:pos x="242" y="78"/>
                  </a:cxn>
                  <a:cxn ang="0">
                    <a:pos x="266" y="84"/>
                  </a:cxn>
                  <a:cxn ang="0">
                    <a:pos x="288" y="85"/>
                  </a:cxn>
                  <a:cxn ang="0">
                    <a:pos x="311" y="85"/>
                  </a:cxn>
                  <a:cxn ang="0">
                    <a:pos x="311" y="231"/>
                  </a:cxn>
                  <a:cxn ang="0">
                    <a:pos x="273" y="231"/>
                  </a:cxn>
                  <a:cxn ang="0">
                    <a:pos x="248" y="230"/>
                  </a:cxn>
                  <a:cxn ang="0">
                    <a:pos x="216" y="225"/>
                  </a:cxn>
                  <a:cxn ang="0">
                    <a:pos x="186" y="217"/>
                  </a:cxn>
                  <a:cxn ang="0">
                    <a:pos x="156" y="209"/>
                  </a:cxn>
                  <a:cxn ang="0">
                    <a:pos x="118" y="198"/>
                  </a:cxn>
                  <a:cxn ang="0">
                    <a:pos x="74" y="179"/>
                  </a:cxn>
                  <a:cxn ang="0">
                    <a:pos x="46" y="164"/>
                  </a:cxn>
                  <a:cxn ang="0">
                    <a:pos x="23" y="151"/>
                  </a:cxn>
                  <a:cxn ang="0">
                    <a:pos x="0" y="13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15" name="Freeform 55"/>
              <p:cNvSpPr>
                <a:spLocks noChangeAspect="1"/>
              </p:cNvSpPr>
              <p:nvPr/>
            </p:nvSpPr>
            <p:spPr>
              <a:xfrm>
                <a:off x="3414" y="1970"/>
                <a:ext cx="170" cy="139"/>
              </a:xfrm>
              <a:custGeom>
                <a:avLst/>
                <a:gdLst>
                  <a:gd name="txL" fmla="*/ 0 w 170"/>
                  <a:gd name="txT" fmla="*/ 0 h 139"/>
                  <a:gd name="txR" fmla="*/ 170 w 170"/>
                  <a:gd name="txB" fmla="*/ 139 h 139"/>
                </a:gdLst>
                <a:ahLst/>
                <a:cxnLst>
                  <a:cxn ang="0">
                    <a:pos x="0" y="85"/>
                  </a:cxn>
                  <a:cxn ang="0">
                    <a:pos x="50" y="0"/>
                  </a:cxn>
                  <a:cxn ang="0">
                    <a:pos x="75" y="15"/>
                  </a:cxn>
                  <a:cxn ang="0">
                    <a:pos x="102" y="24"/>
                  </a:cxn>
                  <a:cxn ang="0">
                    <a:pos x="128" y="31"/>
                  </a:cxn>
                  <a:cxn ang="0">
                    <a:pos x="170" y="36"/>
                  </a:cxn>
                  <a:cxn ang="0">
                    <a:pos x="170" y="139"/>
                  </a:cxn>
                  <a:cxn ang="0">
                    <a:pos x="141" y="136"/>
                  </a:cxn>
                  <a:cxn ang="0">
                    <a:pos x="105" y="130"/>
                  </a:cxn>
                  <a:cxn ang="0">
                    <a:pos x="74" y="121"/>
                  </a:cxn>
                  <a:cxn ang="0">
                    <a:pos x="38" y="108"/>
                  </a:cxn>
                  <a:cxn ang="0">
                    <a:pos x="23" y="102"/>
                  </a:cxn>
                  <a:cxn ang="0">
                    <a:pos x="0" y="85"/>
                  </a:cxn>
                </a:cxnLst>
                <a:rect l="txL" t="txT" r="txR" b="txB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16" name="Freeform 56"/>
              <p:cNvSpPr>
                <a:spLocks noChangeAspect="1"/>
              </p:cNvSpPr>
              <p:nvPr/>
            </p:nvSpPr>
            <p:spPr>
              <a:xfrm>
                <a:off x="3003" y="1176"/>
                <a:ext cx="579" cy="873"/>
              </a:xfrm>
              <a:custGeom>
                <a:avLst/>
                <a:gdLst>
                  <a:gd name="txL" fmla="*/ 0 w 579"/>
                  <a:gd name="txT" fmla="*/ 0 h 873"/>
                  <a:gd name="txR" fmla="*/ 579 w 579"/>
                  <a:gd name="txB" fmla="*/ 873 h 873"/>
                </a:gdLst>
                <a:ahLst/>
                <a:cxnLst>
                  <a:cxn ang="0">
                    <a:pos x="80" y="873"/>
                  </a:cxn>
                  <a:cxn ang="0">
                    <a:pos x="188" y="810"/>
                  </a:cxn>
                  <a:cxn ang="0">
                    <a:pos x="182" y="800"/>
                  </a:cxn>
                  <a:cxn ang="0">
                    <a:pos x="167" y="770"/>
                  </a:cxn>
                  <a:cxn ang="0">
                    <a:pos x="156" y="741"/>
                  </a:cxn>
                  <a:cxn ang="0">
                    <a:pos x="147" y="711"/>
                  </a:cxn>
                  <a:cxn ang="0">
                    <a:pos x="140" y="687"/>
                  </a:cxn>
                  <a:cxn ang="0">
                    <a:pos x="135" y="654"/>
                  </a:cxn>
                  <a:cxn ang="0">
                    <a:pos x="131" y="614"/>
                  </a:cxn>
                  <a:cxn ang="0">
                    <a:pos x="129" y="564"/>
                  </a:cxn>
                  <a:cxn ang="0">
                    <a:pos x="134" y="525"/>
                  </a:cxn>
                  <a:cxn ang="0">
                    <a:pos x="140" y="489"/>
                  </a:cxn>
                  <a:cxn ang="0">
                    <a:pos x="155" y="434"/>
                  </a:cxn>
                  <a:cxn ang="0">
                    <a:pos x="179" y="377"/>
                  </a:cxn>
                  <a:cxn ang="0">
                    <a:pos x="201" y="338"/>
                  </a:cxn>
                  <a:cxn ang="0">
                    <a:pos x="233" y="294"/>
                  </a:cxn>
                  <a:cxn ang="0">
                    <a:pos x="264" y="258"/>
                  </a:cxn>
                  <a:cxn ang="0">
                    <a:pos x="305" y="222"/>
                  </a:cxn>
                  <a:cxn ang="0">
                    <a:pos x="338" y="198"/>
                  </a:cxn>
                  <a:cxn ang="0">
                    <a:pos x="381" y="173"/>
                  </a:cxn>
                  <a:cxn ang="0">
                    <a:pos x="434" y="149"/>
                  </a:cxn>
                  <a:cxn ang="0">
                    <a:pos x="485" y="135"/>
                  </a:cxn>
                  <a:cxn ang="0">
                    <a:pos x="545" y="125"/>
                  </a:cxn>
                  <a:cxn ang="0">
                    <a:pos x="579" y="123"/>
                  </a:cxn>
                  <a:cxn ang="0">
                    <a:pos x="579" y="0"/>
                  </a:cxn>
                  <a:cxn ang="0">
                    <a:pos x="536" y="0"/>
                  </a:cxn>
                  <a:cxn ang="0">
                    <a:pos x="507" y="6"/>
                  </a:cxn>
                  <a:cxn ang="0">
                    <a:pos x="480" y="11"/>
                  </a:cxn>
                  <a:cxn ang="0">
                    <a:pos x="443" y="17"/>
                  </a:cxn>
                  <a:cxn ang="0">
                    <a:pos x="386" y="33"/>
                  </a:cxn>
                  <a:cxn ang="0">
                    <a:pos x="354" y="48"/>
                  </a:cxn>
                  <a:cxn ang="0">
                    <a:pos x="320" y="62"/>
                  </a:cxn>
                  <a:cxn ang="0">
                    <a:pos x="282" y="86"/>
                  </a:cxn>
                  <a:cxn ang="0">
                    <a:pos x="249" y="105"/>
                  </a:cxn>
                  <a:cxn ang="0">
                    <a:pos x="219" y="128"/>
                  </a:cxn>
                  <a:cxn ang="0">
                    <a:pos x="189" y="153"/>
                  </a:cxn>
                  <a:cxn ang="0">
                    <a:pos x="167" y="174"/>
                  </a:cxn>
                  <a:cxn ang="0">
                    <a:pos x="146" y="197"/>
                  </a:cxn>
                  <a:cxn ang="0">
                    <a:pos x="126" y="222"/>
                  </a:cxn>
                  <a:cxn ang="0">
                    <a:pos x="104" y="251"/>
                  </a:cxn>
                  <a:cxn ang="0">
                    <a:pos x="83" y="282"/>
                  </a:cxn>
                  <a:cxn ang="0">
                    <a:pos x="63" y="318"/>
                  </a:cxn>
                  <a:cxn ang="0">
                    <a:pos x="45" y="357"/>
                  </a:cxn>
                  <a:cxn ang="0">
                    <a:pos x="35" y="387"/>
                  </a:cxn>
                  <a:cxn ang="0">
                    <a:pos x="21" y="429"/>
                  </a:cxn>
                  <a:cxn ang="0">
                    <a:pos x="9" y="482"/>
                  </a:cxn>
                  <a:cxn ang="0">
                    <a:pos x="5" y="518"/>
                  </a:cxn>
                  <a:cxn ang="0">
                    <a:pos x="0" y="567"/>
                  </a:cxn>
                  <a:cxn ang="0">
                    <a:pos x="0" y="611"/>
                  </a:cxn>
                  <a:cxn ang="0">
                    <a:pos x="6" y="665"/>
                  </a:cxn>
                  <a:cxn ang="0">
                    <a:pos x="17" y="717"/>
                  </a:cxn>
                  <a:cxn ang="0">
                    <a:pos x="24" y="746"/>
                  </a:cxn>
                  <a:cxn ang="0">
                    <a:pos x="42" y="795"/>
                  </a:cxn>
                  <a:cxn ang="0">
                    <a:pos x="57" y="831"/>
                  </a:cxn>
                  <a:cxn ang="0">
                    <a:pos x="72" y="858"/>
                  </a:cxn>
                  <a:cxn ang="0">
                    <a:pos x="80" y="873"/>
                  </a:cxn>
                </a:cxnLst>
                <a:rect l="txL" t="txT" r="txR" b="txB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12" name="AutoShape 57"/>
            <p:cNvSpPr>
              <a:spLocks noChangeAspect="1"/>
            </p:cNvSpPr>
            <p:nvPr/>
          </p:nvSpPr>
          <p:spPr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9" name="AutoShape 58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Rectangle 59"/>
          <p:cNvSpPr/>
          <p:nvPr/>
        </p:nvSpPr>
        <p:spPr>
          <a:xfrm>
            <a:off x="1981200" y="4495800"/>
            <a:ext cx="64008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旋转到红色扇区处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磁盘访问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+mn-ea"/>
              </a:rPr>
              <a:t>读操作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6096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蓝色扇区读完后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寻找红色扇区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旋转延迟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读完红色扇区后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31" name="Group 7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26686" name="Group 8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26688" name="Group 9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92" name="Oval 11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3" name="Oval 12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4" name="Oval 13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5" name="Line 14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6" name="Line 15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7" name="Line 16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8" name="Line 17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9" name="Line 18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700" name="Line 19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701" name="Oval 20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689" name="Freeform 21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90" name="Freeform 22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687" name="AutoShape 23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2" name="Group 24"/>
          <p:cNvGrpSpPr>
            <a:grpSpLocks noChangeAspect="1"/>
          </p:cNvGrpSpPr>
          <p:nvPr/>
        </p:nvGrpSpPr>
        <p:grpSpPr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26670" name="Group 25"/>
            <p:cNvGrpSpPr>
              <a:grpSpLocks noChangeAspect="1"/>
            </p:cNvGrpSpPr>
            <p:nvPr/>
          </p:nvGrpSpPr>
          <p:grpSpPr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26672" name="Group 26"/>
              <p:cNvGrpSpPr>
                <a:grpSpLocks noChangeAspect="1"/>
              </p:cNvGrpSpPr>
              <p:nvPr/>
            </p:nvGrpSpPr>
            <p:grpSpPr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76" name="Oval 28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77" name="Oval 29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78" name="Oval 30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79" name="Line 31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0" name="Line 32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1" name="Line 33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2" name="Line 34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3" name="Line 35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4" name="Line 36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5" name="Oval 37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673" name="Freeform 38"/>
              <p:cNvSpPr>
                <a:spLocks noChangeAspect="1"/>
              </p:cNvSpPr>
              <p:nvPr/>
            </p:nvSpPr>
            <p:spPr>
              <a:xfrm rot="-3600000">
                <a:off x="2511" y="2050"/>
                <a:ext cx="296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67" y="0"/>
                  </a:cxn>
                  <a:cxn ang="0">
                    <a:pos x="101" y="17"/>
                  </a:cxn>
                  <a:cxn ang="0">
                    <a:pos x="133" y="30"/>
                  </a:cxn>
                  <a:cxn ang="0">
                    <a:pos x="167" y="42"/>
                  </a:cxn>
                  <a:cxn ang="0">
                    <a:pos x="190" y="48"/>
                  </a:cxn>
                  <a:cxn ang="0">
                    <a:pos x="220" y="56"/>
                  </a:cxn>
                  <a:cxn ang="0">
                    <a:pos x="251" y="60"/>
                  </a:cxn>
                  <a:cxn ang="0">
                    <a:pos x="278" y="65"/>
                  </a:cxn>
                  <a:cxn ang="0">
                    <a:pos x="299" y="66"/>
                  </a:cxn>
                  <a:cxn ang="0">
                    <a:pos x="325" y="66"/>
                  </a:cxn>
                  <a:cxn ang="0">
                    <a:pos x="325" y="177"/>
                  </a:cxn>
                  <a:cxn ang="0">
                    <a:pos x="285" y="177"/>
                  </a:cxn>
                  <a:cxn ang="0">
                    <a:pos x="258" y="176"/>
                  </a:cxn>
                  <a:cxn ang="0">
                    <a:pos x="226" y="173"/>
                  </a:cxn>
                  <a:cxn ang="0">
                    <a:pos x="192" y="167"/>
                  </a:cxn>
                  <a:cxn ang="0">
                    <a:pos x="164" y="161"/>
                  </a:cxn>
                  <a:cxn ang="0">
                    <a:pos x="125" y="152"/>
                  </a:cxn>
                  <a:cxn ang="0">
                    <a:pos x="77" y="138"/>
                  </a:cxn>
                  <a:cxn ang="0">
                    <a:pos x="46" y="126"/>
                  </a:cxn>
                  <a:cxn ang="0">
                    <a:pos x="27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74" name="Freeform 39"/>
              <p:cNvSpPr>
                <a:spLocks noChangeAspect="1"/>
              </p:cNvSpPr>
              <p:nvPr/>
            </p:nvSpPr>
            <p:spPr>
              <a:xfrm rot="-1800000">
                <a:off x="2016" y="1506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671" name="AutoShape 40"/>
            <p:cNvSpPr>
              <a:spLocks noChangeAspect="1"/>
            </p:cNvSpPr>
            <p:nvPr/>
          </p:nvSpPr>
          <p:spPr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3" name="Group 41"/>
          <p:cNvGrpSpPr>
            <a:grpSpLocks noChangeAspect="1"/>
          </p:cNvGrpSpPr>
          <p:nvPr/>
        </p:nvGrpSpPr>
        <p:grpSpPr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26653" name="Group 42"/>
            <p:cNvGrpSpPr>
              <a:grpSpLocks noChangeAspect="1"/>
            </p:cNvGrpSpPr>
            <p:nvPr/>
          </p:nvGrpSpPr>
          <p:grpSpPr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26655" name="Group 43"/>
              <p:cNvGrpSpPr>
                <a:grpSpLocks noChangeAspect="1"/>
              </p:cNvGrpSpPr>
              <p:nvPr/>
            </p:nvGrpSpPr>
            <p:grpSpPr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60" name="Oval 45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61" name="Oval 46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62" name="Oval 47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63" name="Line 48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4" name="Line 49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5" name="Line 50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6" name="Line 51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7" name="Line 52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8" name="Line 53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9" name="Oval 54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656" name="Freeform 55"/>
              <p:cNvSpPr>
                <a:spLocks noChangeAspect="1"/>
              </p:cNvSpPr>
              <p:nvPr/>
            </p:nvSpPr>
            <p:spPr>
              <a:xfrm rot="10800000">
                <a:off x="3582" y="1182"/>
                <a:ext cx="293" cy="189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32"/>
                  </a:cxn>
                  <a:cxn ang="0">
                    <a:pos x="63" y="0"/>
                  </a:cxn>
                  <a:cxn ang="0">
                    <a:pos x="97" y="21"/>
                  </a:cxn>
                  <a:cxn ang="0">
                    <a:pos x="127" y="38"/>
                  </a:cxn>
                  <a:cxn ang="0">
                    <a:pos x="159" y="54"/>
                  </a:cxn>
                  <a:cxn ang="0">
                    <a:pos x="184" y="62"/>
                  </a:cxn>
                  <a:cxn ang="0">
                    <a:pos x="211" y="73"/>
                  </a:cxn>
                  <a:cxn ang="0">
                    <a:pos x="242" y="78"/>
                  </a:cxn>
                  <a:cxn ang="0">
                    <a:pos x="266" y="84"/>
                  </a:cxn>
                  <a:cxn ang="0">
                    <a:pos x="288" y="85"/>
                  </a:cxn>
                  <a:cxn ang="0">
                    <a:pos x="311" y="85"/>
                  </a:cxn>
                  <a:cxn ang="0">
                    <a:pos x="311" y="231"/>
                  </a:cxn>
                  <a:cxn ang="0">
                    <a:pos x="273" y="231"/>
                  </a:cxn>
                  <a:cxn ang="0">
                    <a:pos x="248" y="230"/>
                  </a:cxn>
                  <a:cxn ang="0">
                    <a:pos x="216" y="225"/>
                  </a:cxn>
                  <a:cxn ang="0">
                    <a:pos x="186" y="217"/>
                  </a:cxn>
                  <a:cxn ang="0">
                    <a:pos x="156" y="209"/>
                  </a:cxn>
                  <a:cxn ang="0">
                    <a:pos x="118" y="198"/>
                  </a:cxn>
                  <a:cxn ang="0">
                    <a:pos x="74" y="179"/>
                  </a:cxn>
                  <a:cxn ang="0">
                    <a:pos x="46" y="164"/>
                  </a:cxn>
                  <a:cxn ang="0">
                    <a:pos x="23" y="151"/>
                  </a:cxn>
                  <a:cxn ang="0">
                    <a:pos x="0" y="13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57" name="Freeform 56"/>
              <p:cNvSpPr>
                <a:spLocks noChangeAspect="1"/>
              </p:cNvSpPr>
              <p:nvPr/>
            </p:nvSpPr>
            <p:spPr>
              <a:xfrm>
                <a:off x="3414" y="1970"/>
                <a:ext cx="170" cy="139"/>
              </a:xfrm>
              <a:custGeom>
                <a:avLst/>
                <a:gdLst>
                  <a:gd name="txL" fmla="*/ 0 w 170"/>
                  <a:gd name="txT" fmla="*/ 0 h 139"/>
                  <a:gd name="txR" fmla="*/ 170 w 170"/>
                  <a:gd name="txB" fmla="*/ 139 h 139"/>
                </a:gdLst>
                <a:ahLst/>
                <a:cxnLst>
                  <a:cxn ang="0">
                    <a:pos x="0" y="85"/>
                  </a:cxn>
                  <a:cxn ang="0">
                    <a:pos x="50" y="0"/>
                  </a:cxn>
                  <a:cxn ang="0">
                    <a:pos x="75" y="15"/>
                  </a:cxn>
                  <a:cxn ang="0">
                    <a:pos x="102" y="24"/>
                  </a:cxn>
                  <a:cxn ang="0">
                    <a:pos x="128" y="31"/>
                  </a:cxn>
                  <a:cxn ang="0">
                    <a:pos x="170" y="36"/>
                  </a:cxn>
                  <a:cxn ang="0">
                    <a:pos x="170" y="139"/>
                  </a:cxn>
                  <a:cxn ang="0">
                    <a:pos x="141" y="136"/>
                  </a:cxn>
                  <a:cxn ang="0">
                    <a:pos x="105" y="130"/>
                  </a:cxn>
                  <a:cxn ang="0">
                    <a:pos x="74" y="121"/>
                  </a:cxn>
                  <a:cxn ang="0">
                    <a:pos x="38" y="108"/>
                  </a:cxn>
                  <a:cxn ang="0">
                    <a:pos x="23" y="102"/>
                  </a:cxn>
                  <a:cxn ang="0">
                    <a:pos x="0" y="85"/>
                  </a:cxn>
                </a:cxnLst>
                <a:rect l="txL" t="txT" r="txR" b="txB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58" name="Freeform 57"/>
              <p:cNvSpPr>
                <a:spLocks noChangeAspect="1"/>
              </p:cNvSpPr>
              <p:nvPr/>
            </p:nvSpPr>
            <p:spPr>
              <a:xfrm>
                <a:off x="3003" y="1176"/>
                <a:ext cx="579" cy="873"/>
              </a:xfrm>
              <a:custGeom>
                <a:avLst/>
                <a:gdLst>
                  <a:gd name="txL" fmla="*/ 0 w 579"/>
                  <a:gd name="txT" fmla="*/ 0 h 873"/>
                  <a:gd name="txR" fmla="*/ 579 w 579"/>
                  <a:gd name="txB" fmla="*/ 873 h 873"/>
                </a:gdLst>
                <a:ahLst/>
                <a:cxnLst>
                  <a:cxn ang="0">
                    <a:pos x="80" y="873"/>
                  </a:cxn>
                  <a:cxn ang="0">
                    <a:pos x="188" y="810"/>
                  </a:cxn>
                  <a:cxn ang="0">
                    <a:pos x="182" y="800"/>
                  </a:cxn>
                  <a:cxn ang="0">
                    <a:pos x="167" y="770"/>
                  </a:cxn>
                  <a:cxn ang="0">
                    <a:pos x="156" y="741"/>
                  </a:cxn>
                  <a:cxn ang="0">
                    <a:pos x="147" y="711"/>
                  </a:cxn>
                  <a:cxn ang="0">
                    <a:pos x="140" y="687"/>
                  </a:cxn>
                  <a:cxn ang="0">
                    <a:pos x="135" y="654"/>
                  </a:cxn>
                  <a:cxn ang="0">
                    <a:pos x="131" y="614"/>
                  </a:cxn>
                  <a:cxn ang="0">
                    <a:pos x="129" y="564"/>
                  </a:cxn>
                  <a:cxn ang="0">
                    <a:pos x="134" y="525"/>
                  </a:cxn>
                  <a:cxn ang="0">
                    <a:pos x="140" y="489"/>
                  </a:cxn>
                  <a:cxn ang="0">
                    <a:pos x="155" y="434"/>
                  </a:cxn>
                  <a:cxn ang="0">
                    <a:pos x="179" y="377"/>
                  </a:cxn>
                  <a:cxn ang="0">
                    <a:pos x="201" y="338"/>
                  </a:cxn>
                  <a:cxn ang="0">
                    <a:pos x="233" y="294"/>
                  </a:cxn>
                  <a:cxn ang="0">
                    <a:pos x="264" y="258"/>
                  </a:cxn>
                  <a:cxn ang="0">
                    <a:pos x="305" y="222"/>
                  </a:cxn>
                  <a:cxn ang="0">
                    <a:pos x="338" y="198"/>
                  </a:cxn>
                  <a:cxn ang="0">
                    <a:pos x="381" y="173"/>
                  </a:cxn>
                  <a:cxn ang="0">
                    <a:pos x="434" y="149"/>
                  </a:cxn>
                  <a:cxn ang="0">
                    <a:pos x="485" y="135"/>
                  </a:cxn>
                  <a:cxn ang="0">
                    <a:pos x="545" y="125"/>
                  </a:cxn>
                  <a:cxn ang="0">
                    <a:pos x="579" y="123"/>
                  </a:cxn>
                  <a:cxn ang="0">
                    <a:pos x="579" y="0"/>
                  </a:cxn>
                  <a:cxn ang="0">
                    <a:pos x="536" y="0"/>
                  </a:cxn>
                  <a:cxn ang="0">
                    <a:pos x="507" y="6"/>
                  </a:cxn>
                  <a:cxn ang="0">
                    <a:pos x="480" y="11"/>
                  </a:cxn>
                  <a:cxn ang="0">
                    <a:pos x="443" y="17"/>
                  </a:cxn>
                  <a:cxn ang="0">
                    <a:pos x="386" y="33"/>
                  </a:cxn>
                  <a:cxn ang="0">
                    <a:pos x="354" y="48"/>
                  </a:cxn>
                  <a:cxn ang="0">
                    <a:pos x="320" y="62"/>
                  </a:cxn>
                  <a:cxn ang="0">
                    <a:pos x="282" y="86"/>
                  </a:cxn>
                  <a:cxn ang="0">
                    <a:pos x="249" y="105"/>
                  </a:cxn>
                  <a:cxn ang="0">
                    <a:pos x="219" y="128"/>
                  </a:cxn>
                  <a:cxn ang="0">
                    <a:pos x="189" y="153"/>
                  </a:cxn>
                  <a:cxn ang="0">
                    <a:pos x="167" y="174"/>
                  </a:cxn>
                  <a:cxn ang="0">
                    <a:pos x="146" y="197"/>
                  </a:cxn>
                  <a:cxn ang="0">
                    <a:pos x="126" y="222"/>
                  </a:cxn>
                  <a:cxn ang="0">
                    <a:pos x="104" y="251"/>
                  </a:cxn>
                  <a:cxn ang="0">
                    <a:pos x="83" y="282"/>
                  </a:cxn>
                  <a:cxn ang="0">
                    <a:pos x="63" y="318"/>
                  </a:cxn>
                  <a:cxn ang="0">
                    <a:pos x="45" y="357"/>
                  </a:cxn>
                  <a:cxn ang="0">
                    <a:pos x="35" y="387"/>
                  </a:cxn>
                  <a:cxn ang="0">
                    <a:pos x="21" y="429"/>
                  </a:cxn>
                  <a:cxn ang="0">
                    <a:pos x="9" y="482"/>
                  </a:cxn>
                  <a:cxn ang="0">
                    <a:pos x="5" y="518"/>
                  </a:cxn>
                  <a:cxn ang="0">
                    <a:pos x="0" y="567"/>
                  </a:cxn>
                  <a:cxn ang="0">
                    <a:pos x="0" y="611"/>
                  </a:cxn>
                  <a:cxn ang="0">
                    <a:pos x="6" y="665"/>
                  </a:cxn>
                  <a:cxn ang="0">
                    <a:pos x="17" y="717"/>
                  </a:cxn>
                  <a:cxn ang="0">
                    <a:pos x="24" y="746"/>
                  </a:cxn>
                  <a:cxn ang="0">
                    <a:pos x="42" y="795"/>
                  </a:cxn>
                  <a:cxn ang="0">
                    <a:pos x="57" y="831"/>
                  </a:cxn>
                  <a:cxn ang="0">
                    <a:pos x="72" y="858"/>
                  </a:cxn>
                  <a:cxn ang="0">
                    <a:pos x="80" y="873"/>
                  </a:cxn>
                </a:cxnLst>
                <a:rect l="txL" t="txT" r="txR" b="txB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654" name="AutoShape 58"/>
            <p:cNvSpPr>
              <a:spLocks noChangeAspect="1"/>
            </p:cNvSpPr>
            <p:nvPr/>
          </p:nvSpPr>
          <p:spPr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4" name="Group 59"/>
          <p:cNvGrpSpPr>
            <a:grpSpLocks noChangeAspect="1"/>
          </p:cNvGrpSpPr>
          <p:nvPr/>
        </p:nvGrpSpPr>
        <p:grpSpPr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26637" name="Group 60"/>
            <p:cNvGrpSpPr>
              <a:grpSpLocks noChangeAspect="1"/>
            </p:cNvGrpSpPr>
            <p:nvPr/>
          </p:nvGrpSpPr>
          <p:grpSpPr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26639" name="Group 61"/>
              <p:cNvGrpSpPr>
                <a:grpSpLocks noChangeAspect="1"/>
              </p:cNvGrpSpPr>
              <p:nvPr/>
            </p:nvGrpSpPr>
            <p:grpSpPr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643" name="Oval 63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4" name="Oval 64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5" name="Oval 65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46" name="Line 66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47" name="Line 67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48" name="Line 68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49" name="Line 69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50" name="Line 70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51" name="Line 71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52" name="Oval 72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640" name="Freeform 73"/>
              <p:cNvSpPr>
                <a:spLocks noChangeAspect="1"/>
              </p:cNvSpPr>
              <p:nvPr/>
            </p:nvSpPr>
            <p:spPr>
              <a:xfrm>
                <a:off x="4596" y="1157"/>
                <a:ext cx="284" cy="183"/>
              </a:xfrm>
              <a:custGeom>
                <a:avLst/>
                <a:gdLst>
                  <a:gd name="txL" fmla="*/ 0 w 284"/>
                  <a:gd name="txT" fmla="*/ 0 h 183"/>
                  <a:gd name="txR" fmla="*/ 284 w 284"/>
                  <a:gd name="txB" fmla="*/ 183 h 183"/>
                </a:gdLst>
                <a:ahLst/>
                <a:cxnLst>
                  <a:cxn ang="0">
                    <a:pos x="284" y="120"/>
                  </a:cxn>
                  <a:cxn ang="0">
                    <a:pos x="284" y="0"/>
                  </a:cxn>
                  <a:cxn ang="0">
                    <a:pos x="251" y="1"/>
                  </a:cxn>
                  <a:cxn ang="0">
                    <a:pos x="219" y="3"/>
                  </a:cxn>
                  <a:cxn ang="0">
                    <a:pos x="183" y="9"/>
                  </a:cxn>
                  <a:cxn ang="0">
                    <a:pos x="137" y="19"/>
                  </a:cxn>
                  <a:cxn ang="0">
                    <a:pos x="92" y="31"/>
                  </a:cxn>
                  <a:cxn ang="0">
                    <a:pos x="65" y="42"/>
                  </a:cxn>
                  <a:cxn ang="0">
                    <a:pos x="36" y="54"/>
                  </a:cxn>
                  <a:cxn ang="0">
                    <a:pos x="0" y="75"/>
                  </a:cxn>
                  <a:cxn ang="0">
                    <a:pos x="63" y="183"/>
                  </a:cxn>
                  <a:cxn ang="0">
                    <a:pos x="98" y="165"/>
                  </a:cxn>
                  <a:cxn ang="0">
                    <a:pos x="132" y="150"/>
                  </a:cxn>
                  <a:cxn ang="0">
                    <a:pos x="171" y="138"/>
                  </a:cxn>
                  <a:cxn ang="0">
                    <a:pos x="198" y="130"/>
                  </a:cxn>
                  <a:cxn ang="0">
                    <a:pos x="242" y="123"/>
                  </a:cxn>
                  <a:cxn ang="0">
                    <a:pos x="284" y="120"/>
                  </a:cxn>
                </a:cxnLst>
                <a:rect l="txL" t="txT" r="txR" b="txB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41" name="Freeform 74"/>
              <p:cNvSpPr>
                <a:spLocks noChangeAspect="1"/>
              </p:cNvSpPr>
              <p:nvPr/>
            </p:nvSpPr>
            <p:spPr>
              <a:xfrm>
                <a:off x="5007" y="1839"/>
                <a:ext cx="192" cy="201"/>
              </a:xfrm>
              <a:custGeom>
                <a:avLst/>
                <a:gdLst>
                  <a:gd name="txL" fmla="*/ 0 w 192"/>
                  <a:gd name="txT" fmla="*/ 0 h 201"/>
                  <a:gd name="txR" fmla="*/ 192 w 192"/>
                  <a:gd name="txB" fmla="*/ 201 h 201"/>
                </a:gdLst>
                <a:ahLst/>
                <a:cxnLst>
                  <a:cxn ang="0">
                    <a:pos x="0" y="105"/>
                  </a:cxn>
                  <a:cxn ang="0">
                    <a:pos x="57" y="201"/>
                  </a:cxn>
                  <a:cxn ang="0">
                    <a:pos x="93" y="183"/>
                  </a:cxn>
                  <a:cxn ang="0">
                    <a:pos x="123" y="153"/>
                  </a:cxn>
                  <a:cxn ang="0">
                    <a:pos x="156" y="117"/>
                  </a:cxn>
                  <a:cxn ang="0">
                    <a:pos x="183" y="75"/>
                  </a:cxn>
                  <a:cxn ang="0">
                    <a:pos x="192" y="57"/>
                  </a:cxn>
                  <a:cxn ang="0">
                    <a:pos x="87" y="0"/>
                  </a:cxn>
                  <a:cxn ang="0">
                    <a:pos x="75" y="24"/>
                  </a:cxn>
                  <a:cxn ang="0">
                    <a:pos x="54" y="51"/>
                  </a:cxn>
                  <a:cxn ang="0">
                    <a:pos x="27" y="81"/>
                  </a:cxn>
                  <a:cxn ang="0">
                    <a:pos x="0" y="105"/>
                  </a:cxn>
                </a:cxnLst>
                <a:rect l="txL" t="txT" r="txR" b="txB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638" name="AutoShape 75"/>
            <p:cNvSpPr>
              <a:spLocks noChangeAspect="1"/>
            </p:cNvSpPr>
            <p:nvPr/>
          </p:nvSpPr>
          <p:spPr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35" name="AutoShape 76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36" name="Rectangle 77"/>
          <p:cNvSpPr/>
          <p:nvPr/>
        </p:nvSpPr>
        <p:spPr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完成红色扇区读操作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809307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磁盘访问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服务时间的组成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7651" name="Text Box 3"/>
          <p:cNvSpPr txBox="1"/>
          <p:nvPr/>
        </p:nvSpPr>
        <p:spPr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读完蓝色扇区后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寻找红色扇区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旋转延迟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Text Box 6"/>
          <p:cNvSpPr txBox="1"/>
          <p:nvPr/>
        </p:nvSpPr>
        <p:spPr>
          <a:xfrm>
            <a:off x="6696075" y="39465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latin typeface="Arial Narrow" panose="020B0606020202030204" pitchFamily="34" charset="0"/>
                <a:ea typeface="宋体" panose="02010600030101010101" pitchFamily="2" charset="-122"/>
              </a:rPr>
              <a:t>读完红色扇区后</a:t>
            </a:r>
            <a:endParaRPr lang="zh-CN" altLang="en-US" sz="20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55" name="Group 7"/>
          <p:cNvGrpSpPr>
            <a:grpSpLocks noChangeAspect="1"/>
          </p:cNvGrpSpPr>
          <p:nvPr/>
        </p:nvGrpSpPr>
        <p:grpSpPr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27717" name="Group 8"/>
            <p:cNvGrpSpPr>
              <a:grpSpLocks noChangeAspect="1"/>
            </p:cNvGrpSpPr>
            <p:nvPr/>
          </p:nvGrpSpPr>
          <p:grpSpPr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27719" name="Group 9"/>
              <p:cNvGrpSpPr>
                <a:grpSpLocks noChangeAspect="1"/>
              </p:cNvGrpSpPr>
              <p:nvPr/>
            </p:nvGrpSpPr>
            <p:grpSpPr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723" name="Oval 11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24" name="Oval 12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25" name="Oval 13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26" name="Line 14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27" name="Line 15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28" name="Line 16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29" name="Line 17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30" name="Line 18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31" name="Line 19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32" name="Oval 20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720" name="Freeform 21"/>
              <p:cNvSpPr>
                <a:spLocks noChangeAspect="1"/>
              </p:cNvSpPr>
              <p:nvPr/>
            </p:nvSpPr>
            <p:spPr>
              <a:xfrm>
                <a:off x="864" y="1434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1" name="Freeform 22"/>
              <p:cNvSpPr>
                <a:spLocks noChangeAspect="1"/>
              </p:cNvSpPr>
              <p:nvPr/>
            </p:nvSpPr>
            <p:spPr>
              <a:xfrm rot="-1800000">
                <a:off x="1005" y="2187"/>
                <a:ext cx="287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59" y="0"/>
                  </a:cxn>
                  <a:cxn ang="0">
                    <a:pos x="89" y="17"/>
                  </a:cxn>
                  <a:cxn ang="0">
                    <a:pos x="117" y="30"/>
                  </a:cxn>
                  <a:cxn ang="0">
                    <a:pos x="147" y="42"/>
                  </a:cxn>
                  <a:cxn ang="0">
                    <a:pos x="168" y="48"/>
                  </a:cxn>
                  <a:cxn ang="0">
                    <a:pos x="195" y="56"/>
                  </a:cxn>
                  <a:cxn ang="0">
                    <a:pos x="222" y="60"/>
                  </a:cxn>
                  <a:cxn ang="0">
                    <a:pos x="246" y="65"/>
                  </a:cxn>
                  <a:cxn ang="0">
                    <a:pos x="264" y="66"/>
                  </a:cxn>
                  <a:cxn ang="0">
                    <a:pos x="287" y="66"/>
                  </a:cxn>
                  <a:cxn ang="0">
                    <a:pos x="287" y="177"/>
                  </a:cxn>
                  <a:cxn ang="0">
                    <a:pos x="252" y="177"/>
                  </a:cxn>
                  <a:cxn ang="0">
                    <a:pos x="228" y="176"/>
                  </a:cxn>
                  <a:cxn ang="0">
                    <a:pos x="200" y="173"/>
                  </a:cxn>
                  <a:cxn ang="0">
                    <a:pos x="170" y="167"/>
                  </a:cxn>
                  <a:cxn ang="0">
                    <a:pos x="144" y="161"/>
                  </a:cxn>
                  <a:cxn ang="0">
                    <a:pos x="110" y="152"/>
                  </a:cxn>
                  <a:cxn ang="0">
                    <a:pos x="69" y="138"/>
                  </a:cxn>
                  <a:cxn ang="0">
                    <a:pos x="42" y="126"/>
                  </a:cxn>
                  <a:cxn ang="0">
                    <a:pos x="23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718" name="AutoShape 23"/>
            <p:cNvSpPr>
              <a:spLocks noChangeAspect="1"/>
            </p:cNvSpPr>
            <p:nvPr/>
          </p:nvSpPr>
          <p:spPr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6" name="Group 24"/>
          <p:cNvGrpSpPr>
            <a:grpSpLocks noChangeAspect="1"/>
          </p:cNvGrpSpPr>
          <p:nvPr/>
        </p:nvGrpSpPr>
        <p:grpSpPr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27701" name="Group 25"/>
            <p:cNvGrpSpPr>
              <a:grpSpLocks noChangeAspect="1"/>
            </p:cNvGrpSpPr>
            <p:nvPr/>
          </p:nvGrpSpPr>
          <p:grpSpPr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27703" name="Group 26"/>
              <p:cNvGrpSpPr>
                <a:grpSpLocks noChangeAspect="1"/>
              </p:cNvGrpSpPr>
              <p:nvPr/>
            </p:nvGrpSpPr>
            <p:grpSpPr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707" name="Oval 28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08" name="Oval 29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09" name="Oval 30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10" name="Line 31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11" name="Line 32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12" name="Line 33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13" name="Line 34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14" name="Line 35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15" name="Line 36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16" name="Oval 37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704" name="Freeform 38"/>
              <p:cNvSpPr>
                <a:spLocks noChangeAspect="1"/>
              </p:cNvSpPr>
              <p:nvPr/>
            </p:nvSpPr>
            <p:spPr>
              <a:xfrm rot="-3600000">
                <a:off x="2511" y="2050"/>
                <a:ext cx="296" cy="177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02"/>
                  </a:cxn>
                  <a:cxn ang="0">
                    <a:pos x="67" y="0"/>
                  </a:cxn>
                  <a:cxn ang="0">
                    <a:pos x="101" y="17"/>
                  </a:cxn>
                  <a:cxn ang="0">
                    <a:pos x="133" y="30"/>
                  </a:cxn>
                  <a:cxn ang="0">
                    <a:pos x="167" y="42"/>
                  </a:cxn>
                  <a:cxn ang="0">
                    <a:pos x="190" y="48"/>
                  </a:cxn>
                  <a:cxn ang="0">
                    <a:pos x="220" y="56"/>
                  </a:cxn>
                  <a:cxn ang="0">
                    <a:pos x="251" y="60"/>
                  </a:cxn>
                  <a:cxn ang="0">
                    <a:pos x="278" y="65"/>
                  </a:cxn>
                  <a:cxn ang="0">
                    <a:pos x="299" y="66"/>
                  </a:cxn>
                  <a:cxn ang="0">
                    <a:pos x="325" y="66"/>
                  </a:cxn>
                  <a:cxn ang="0">
                    <a:pos x="325" y="177"/>
                  </a:cxn>
                  <a:cxn ang="0">
                    <a:pos x="285" y="177"/>
                  </a:cxn>
                  <a:cxn ang="0">
                    <a:pos x="258" y="176"/>
                  </a:cxn>
                  <a:cxn ang="0">
                    <a:pos x="226" y="173"/>
                  </a:cxn>
                  <a:cxn ang="0">
                    <a:pos x="192" y="167"/>
                  </a:cxn>
                  <a:cxn ang="0">
                    <a:pos x="164" y="161"/>
                  </a:cxn>
                  <a:cxn ang="0">
                    <a:pos x="125" y="152"/>
                  </a:cxn>
                  <a:cxn ang="0">
                    <a:pos x="77" y="138"/>
                  </a:cxn>
                  <a:cxn ang="0">
                    <a:pos x="46" y="126"/>
                  </a:cxn>
                  <a:cxn ang="0">
                    <a:pos x="27" y="116"/>
                  </a:cxn>
                  <a:cxn ang="0">
                    <a:pos x="0" y="10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5" name="Freeform 39"/>
              <p:cNvSpPr>
                <a:spLocks noChangeAspect="1"/>
              </p:cNvSpPr>
              <p:nvPr/>
            </p:nvSpPr>
            <p:spPr>
              <a:xfrm rot="-1800000">
                <a:off x="2016" y="1506"/>
                <a:ext cx="164" cy="155"/>
              </a:xfrm>
              <a:custGeom>
                <a:avLst/>
                <a:gdLst>
                  <a:gd name="txL" fmla="*/ 0 w 164"/>
                  <a:gd name="txT" fmla="*/ 0 h 155"/>
                  <a:gd name="txR" fmla="*/ 164 w 164"/>
                  <a:gd name="txB" fmla="*/ 155 h 155"/>
                </a:gdLst>
                <a:ahLst/>
                <a:cxnLst>
                  <a:cxn ang="0">
                    <a:pos x="62" y="155"/>
                  </a:cxn>
                  <a:cxn ang="0">
                    <a:pos x="0" y="48"/>
                  </a:cxn>
                  <a:cxn ang="0">
                    <a:pos x="21" y="38"/>
                  </a:cxn>
                  <a:cxn ang="0">
                    <a:pos x="45" y="26"/>
                  </a:cxn>
                  <a:cxn ang="0">
                    <a:pos x="62" y="21"/>
                  </a:cxn>
                  <a:cxn ang="0">
                    <a:pos x="80" y="14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52" y="2"/>
                  </a:cxn>
                  <a:cxn ang="0">
                    <a:pos x="164" y="0"/>
                  </a:cxn>
                  <a:cxn ang="0">
                    <a:pos x="164" y="129"/>
                  </a:cxn>
                  <a:cxn ang="0">
                    <a:pos x="149" y="131"/>
                  </a:cxn>
                  <a:cxn ang="0">
                    <a:pos x="137" y="131"/>
                  </a:cxn>
                  <a:cxn ang="0">
                    <a:pos x="126" y="132"/>
                  </a:cxn>
                  <a:cxn ang="0">
                    <a:pos x="107" y="138"/>
                  </a:cxn>
                  <a:cxn ang="0">
                    <a:pos x="89" y="143"/>
                  </a:cxn>
                  <a:cxn ang="0">
                    <a:pos x="71" y="150"/>
                  </a:cxn>
                  <a:cxn ang="0">
                    <a:pos x="62" y="155"/>
                  </a:cxn>
                </a:cxnLst>
                <a:rect l="txL" t="txT" r="txR" b="txB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702" name="AutoShape 40"/>
            <p:cNvSpPr>
              <a:spLocks noChangeAspect="1"/>
            </p:cNvSpPr>
            <p:nvPr/>
          </p:nvSpPr>
          <p:spPr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7" name="Group 41"/>
          <p:cNvGrpSpPr>
            <a:grpSpLocks noChangeAspect="1"/>
          </p:cNvGrpSpPr>
          <p:nvPr/>
        </p:nvGrpSpPr>
        <p:grpSpPr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27684" name="Group 42"/>
            <p:cNvGrpSpPr>
              <a:grpSpLocks noChangeAspect="1"/>
            </p:cNvGrpSpPr>
            <p:nvPr/>
          </p:nvGrpSpPr>
          <p:grpSpPr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27686" name="Group 43"/>
              <p:cNvGrpSpPr>
                <a:grpSpLocks noChangeAspect="1"/>
              </p:cNvGrpSpPr>
              <p:nvPr/>
            </p:nvGrpSpPr>
            <p:grpSpPr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91" name="Oval 45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2" name="Oval 46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3" name="Oval 47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94" name="Line 48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95" name="Line 49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96" name="Line 50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97" name="Line 51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98" name="Line 52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99" name="Line 53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700" name="Oval 54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687" name="Freeform 55"/>
              <p:cNvSpPr>
                <a:spLocks noChangeAspect="1"/>
              </p:cNvSpPr>
              <p:nvPr/>
            </p:nvSpPr>
            <p:spPr>
              <a:xfrm rot="10800000">
                <a:off x="3582" y="1182"/>
                <a:ext cx="293" cy="189"/>
              </a:xfrm>
              <a:custGeom>
                <a:avLst/>
                <a:gdLst>
                  <a:gd name="txL" fmla="*/ 0 w 287"/>
                  <a:gd name="txT" fmla="*/ 0 h 177"/>
                  <a:gd name="txR" fmla="*/ 287 w 287"/>
                  <a:gd name="txB" fmla="*/ 177 h 177"/>
                </a:gdLst>
                <a:ahLst/>
                <a:cxnLst>
                  <a:cxn ang="0">
                    <a:pos x="0" y="132"/>
                  </a:cxn>
                  <a:cxn ang="0">
                    <a:pos x="63" y="0"/>
                  </a:cxn>
                  <a:cxn ang="0">
                    <a:pos x="97" y="21"/>
                  </a:cxn>
                  <a:cxn ang="0">
                    <a:pos x="127" y="38"/>
                  </a:cxn>
                  <a:cxn ang="0">
                    <a:pos x="159" y="54"/>
                  </a:cxn>
                  <a:cxn ang="0">
                    <a:pos x="184" y="62"/>
                  </a:cxn>
                  <a:cxn ang="0">
                    <a:pos x="211" y="73"/>
                  </a:cxn>
                  <a:cxn ang="0">
                    <a:pos x="242" y="78"/>
                  </a:cxn>
                  <a:cxn ang="0">
                    <a:pos x="266" y="84"/>
                  </a:cxn>
                  <a:cxn ang="0">
                    <a:pos x="288" y="85"/>
                  </a:cxn>
                  <a:cxn ang="0">
                    <a:pos x="311" y="85"/>
                  </a:cxn>
                  <a:cxn ang="0">
                    <a:pos x="311" y="231"/>
                  </a:cxn>
                  <a:cxn ang="0">
                    <a:pos x="273" y="231"/>
                  </a:cxn>
                  <a:cxn ang="0">
                    <a:pos x="248" y="230"/>
                  </a:cxn>
                  <a:cxn ang="0">
                    <a:pos x="216" y="225"/>
                  </a:cxn>
                  <a:cxn ang="0">
                    <a:pos x="186" y="217"/>
                  </a:cxn>
                  <a:cxn ang="0">
                    <a:pos x="156" y="209"/>
                  </a:cxn>
                  <a:cxn ang="0">
                    <a:pos x="118" y="198"/>
                  </a:cxn>
                  <a:cxn ang="0">
                    <a:pos x="74" y="179"/>
                  </a:cxn>
                  <a:cxn ang="0">
                    <a:pos x="46" y="164"/>
                  </a:cxn>
                  <a:cxn ang="0">
                    <a:pos x="23" y="151"/>
                  </a:cxn>
                  <a:cxn ang="0">
                    <a:pos x="0" y="132"/>
                  </a:cxn>
                </a:cxnLst>
                <a:rect l="txL" t="txT" r="txR" b="txB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8" name="Freeform 56"/>
              <p:cNvSpPr>
                <a:spLocks noChangeAspect="1"/>
              </p:cNvSpPr>
              <p:nvPr/>
            </p:nvSpPr>
            <p:spPr>
              <a:xfrm>
                <a:off x="3414" y="1970"/>
                <a:ext cx="170" cy="139"/>
              </a:xfrm>
              <a:custGeom>
                <a:avLst/>
                <a:gdLst>
                  <a:gd name="txL" fmla="*/ 0 w 170"/>
                  <a:gd name="txT" fmla="*/ 0 h 139"/>
                  <a:gd name="txR" fmla="*/ 170 w 170"/>
                  <a:gd name="txB" fmla="*/ 139 h 139"/>
                </a:gdLst>
                <a:ahLst/>
                <a:cxnLst>
                  <a:cxn ang="0">
                    <a:pos x="0" y="85"/>
                  </a:cxn>
                  <a:cxn ang="0">
                    <a:pos x="50" y="0"/>
                  </a:cxn>
                  <a:cxn ang="0">
                    <a:pos x="75" y="15"/>
                  </a:cxn>
                  <a:cxn ang="0">
                    <a:pos x="102" y="24"/>
                  </a:cxn>
                  <a:cxn ang="0">
                    <a:pos x="128" y="31"/>
                  </a:cxn>
                  <a:cxn ang="0">
                    <a:pos x="170" y="36"/>
                  </a:cxn>
                  <a:cxn ang="0">
                    <a:pos x="170" y="139"/>
                  </a:cxn>
                  <a:cxn ang="0">
                    <a:pos x="141" y="136"/>
                  </a:cxn>
                  <a:cxn ang="0">
                    <a:pos x="105" y="130"/>
                  </a:cxn>
                  <a:cxn ang="0">
                    <a:pos x="74" y="121"/>
                  </a:cxn>
                  <a:cxn ang="0">
                    <a:pos x="38" y="108"/>
                  </a:cxn>
                  <a:cxn ang="0">
                    <a:pos x="23" y="102"/>
                  </a:cxn>
                  <a:cxn ang="0">
                    <a:pos x="0" y="85"/>
                  </a:cxn>
                </a:cxnLst>
                <a:rect l="txL" t="txT" r="txR" b="txB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9" name="Freeform 57"/>
              <p:cNvSpPr>
                <a:spLocks noChangeAspect="1"/>
              </p:cNvSpPr>
              <p:nvPr/>
            </p:nvSpPr>
            <p:spPr>
              <a:xfrm>
                <a:off x="3003" y="1176"/>
                <a:ext cx="579" cy="873"/>
              </a:xfrm>
              <a:custGeom>
                <a:avLst/>
                <a:gdLst>
                  <a:gd name="txL" fmla="*/ 0 w 579"/>
                  <a:gd name="txT" fmla="*/ 0 h 873"/>
                  <a:gd name="txR" fmla="*/ 579 w 579"/>
                  <a:gd name="txB" fmla="*/ 873 h 873"/>
                </a:gdLst>
                <a:ahLst/>
                <a:cxnLst>
                  <a:cxn ang="0">
                    <a:pos x="80" y="873"/>
                  </a:cxn>
                  <a:cxn ang="0">
                    <a:pos x="188" y="810"/>
                  </a:cxn>
                  <a:cxn ang="0">
                    <a:pos x="182" y="800"/>
                  </a:cxn>
                  <a:cxn ang="0">
                    <a:pos x="167" y="770"/>
                  </a:cxn>
                  <a:cxn ang="0">
                    <a:pos x="156" y="741"/>
                  </a:cxn>
                  <a:cxn ang="0">
                    <a:pos x="147" y="711"/>
                  </a:cxn>
                  <a:cxn ang="0">
                    <a:pos x="140" y="687"/>
                  </a:cxn>
                  <a:cxn ang="0">
                    <a:pos x="135" y="654"/>
                  </a:cxn>
                  <a:cxn ang="0">
                    <a:pos x="131" y="614"/>
                  </a:cxn>
                  <a:cxn ang="0">
                    <a:pos x="129" y="564"/>
                  </a:cxn>
                  <a:cxn ang="0">
                    <a:pos x="134" y="525"/>
                  </a:cxn>
                  <a:cxn ang="0">
                    <a:pos x="140" y="489"/>
                  </a:cxn>
                  <a:cxn ang="0">
                    <a:pos x="155" y="434"/>
                  </a:cxn>
                  <a:cxn ang="0">
                    <a:pos x="179" y="377"/>
                  </a:cxn>
                  <a:cxn ang="0">
                    <a:pos x="201" y="338"/>
                  </a:cxn>
                  <a:cxn ang="0">
                    <a:pos x="233" y="294"/>
                  </a:cxn>
                  <a:cxn ang="0">
                    <a:pos x="264" y="258"/>
                  </a:cxn>
                  <a:cxn ang="0">
                    <a:pos x="305" y="222"/>
                  </a:cxn>
                  <a:cxn ang="0">
                    <a:pos x="338" y="198"/>
                  </a:cxn>
                  <a:cxn ang="0">
                    <a:pos x="381" y="173"/>
                  </a:cxn>
                  <a:cxn ang="0">
                    <a:pos x="434" y="149"/>
                  </a:cxn>
                  <a:cxn ang="0">
                    <a:pos x="485" y="135"/>
                  </a:cxn>
                  <a:cxn ang="0">
                    <a:pos x="545" y="125"/>
                  </a:cxn>
                  <a:cxn ang="0">
                    <a:pos x="579" y="123"/>
                  </a:cxn>
                  <a:cxn ang="0">
                    <a:pos x="579" y="0"/>
                  </a:cxn>
                  <a:cxn ang="0">
                    <a:pos x="536" y="0"/>
                  </a:cxn>
                  <a:cxn ang="0">
                    <a:pos x="507" y="6"/>
                  </a:cxn>
                  <a:cxn ang="0">
                    <a:pos x="480" y="11"/>
                  </a:cxn>
                  <a:cxn ang="0">
                    <a:pos x="443" y="17"/>
                  </a:cxn>
                  <a:cxn ang="0">
                    <a:pos x="386" y="33"/>
                  </a:cxn>
                  <a:cxn ang="0">
                    <a:pos x="354" y="48"/>
                  </a:cxn>
                  <a:cxn ang="0">
                    <a:pos x="320" y="62"/>
                  </a:cxn>
                  <a:cxn ang="0">
                    <a:pos x="282" y="86"/>
                  </a:cxn>
                  <a:cxn ang="0">
                    <a:pos x="249" y="105"/>
                  </a:cxn>
                  <a:cxn ang="0">
                    <a:pos x="219" y="128"/>
                  </a:cxn>
                  <a:cxn ang="0">
                    <a:pos x="189" y="153"/>
                  </a:cxn>
                  <a:cxn ang="0">
                    <a:pos x="167" y="174"/>
                  </a:cxn>
                  <a:cxn ang="0">
                    <a:pos x="146" y="197"/>
                  </a:cxn>
                  <a:cxn ang="0">
                    <a:pos x="126" y="222"/>
                  </a:cxn>
                  <a:cxn ang="0">
                    <a:pos x="104" y="251"/>
                  </a:cxn>
                  <a:cxn ang="0">
                    <a:pos x="83" y="282"/>
                  </a:cxn>
                  <a:cxn ang="0">
                    <a:pos x="63" y="318"/>
                  </a:cxn>
                  <a:cxn ang="0">
                    <a:pos x="45" y="357"/>
                  </a:cxn>
                  <a:cxn ang="0">
                    <a:pos x="35" y="387"/>
                  </a:cxn>
                  <a:cxn ang="0">
                    <a:pos x="21" y="429"/>
                  </a:cxn>
                  <a:cxn ang="0">
                    <a:pos x="9" y="482"/>
                  </a:cxn>
                  <a:cxn ang="0">
                    <a:pos x="5" y="518"/>
                  </a:cxn>
                  <a:cxn ang="0">
                    <a:pos x="0" y="567"/>
                  </a:cxn>
                  <a:cxn ang="0">
                    <a:pos x="0" y="611"/>
                  </a:cxn>
                  <a:cxn ang="0">
                    <a:pos x="6" y="665"/>
                  </a:cxn>
                  <a:cxn ang="0">
                    <a:pos x="17" y="717"/>
                  </a:cxn>
                  <a:cxn ang="0">
                    <a:pos x="24" y="746"/>
                  </a:cxn>
                  <a:cxn ang="0">
                    <a:pos x="42" y="795"/>
                  </a:cxn>
                  <a:cxn ang="0">
                    <a:pos x="57" y="831"/>
                  </a:cxn>
                  <a:cxn ang="0">
                    <a:pos x="72" y="858"/>
                  </a:cxn>
                  <a:cxn ang="0">
                    <a:pos x="80" y="873"/>
                  </a:cxn>
                </a:cxnLst>
                <a:rect l="txL" t="txT" r="txR" b="txB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685" name="AutoShape 58"/>
            <p:cNvSpPr>
              <a:spLocks noChangeAspect="1"/>
            </p:cNvSpPr>
            <p:nvPr/>
          </p:nvSpPr>
          <p:spPr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8" name="Group 59"/>
          <p:cNvGrpSpPr>
            <a:grpSpLocks noChangeAspect="1"/>
          </p:cNvGrpSpPr>
          <p:nvPr/>
        </p:nvGrpSpPr>
        <p:grpSpPr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27668" name="Group 60"/>
            <p:cNvGrpSpPr>
              <a:grpSpLocks noChangeAspect="1"/>
            </p:cNvGrpSpPr>
            <p:nvPr/>
          </p:nvGrpSpPr>
          <p:grpSpPr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27670" name="Group 61"/>
              <p:cNvGrpSpPr>
                <a:grpSpLocks noChangeAspect="1"/>
              </p:cNvGrpSpPr>
              <p:nvPr/>
            </p:nvGrpSpPr>
            <p:grpSpPr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674" name="Oval 63"/>
                <p:cNvSpPr>
                  <a:spLocks noChangeAspect="1"/>
                </p:cNvSpPr>
                <p:nvPr/>
              </p:nvSpPr>
              <p:spPr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5" name="Oval 64"/>
                <p:cNvSpPr>
                  <a:spLocks noChangeAspect="1"/>
                </p:cNvSpPr>
                <p:nvPr/>
              </p:nvSpPr>
              <p:spPr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6" name="Oval 65"/>
                <p:cNvSpPr>
                  <a:spLocks noChangeAspect="1"/>
                </p:cNvSpPr>
                <p:nvPr/>
              </p:nvSpPr>
              <p:spPr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77" name="Line 66"/>
                <p:cNvSpPr>
                  <a:spLocks noChangeAspect="1"/>
                </p:cNvSpPr>
                <p:nvPr/>
              </p:nvSpPr>
              <p:spPr>
                <a:xfrm>
                  <a:off x="1248" y="1152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78" name="Line 67"/>
                <p:cNvSpPr>
                  <a:spLocks noChangeAspect="1"/>
                </p:cNvSpPr>
                <p:nvPr/>
              </p:nvSpPr>
              <p:spPr>
                <a:xfrm rot="1800000">
                  <a:off x="1251" y="1155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79" name="Line 68"/>
                <p:cNvSpPr>
                  <a:spLocks noChangeAspect="1"/>
                </p:cNvSpPr>
                <p:nvPr/>
              </p:nvSpPr>
              <p:spPr>
                <a:xfrm rot="3600000">
                  <a:off x="1245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80" name="Line 69"/>
                <p:cNvSpPr>
                  <a:spLocks noChangeAspect="1"/>
                </p:cNvSpPr>
                <p:nvPr/>
              </p:nvSpPr>
              <p:spPr>
                <a:xfrm rot="5400000">
                  <a:off x="1245" y="1140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81" name="Line 70"/>
                <p:cNvSpPr>
                  <a:spLocks noChangeAspect="1"/>
                </p:cNvSpPr>
                <p:nvPr/>
              </p:nvSpPr>
              <p:spPr>
                <a:xfrm rot="7200000">
                  <a:off x="1254" y="1131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82" name="Line 71"/>
                <p:cNvSpPr>
                  <a:spLocks noChangeAspect="1"/>
                </p:cNvSpPr>
                <p:nvPr/>
              </p:nvSpPr>
              <p:spPr>
                <a:xfrm rot="9000000">
                  <a:off x="1263" y="1158"/>
                  <a:ext cx="0" cy="14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83" name="Oval 72"/>
                <p:cNvSpPr>
                  <a:spLocks noChangeAspect="1"/>
                </p:cNvSpPr>
                <p:nvPr/>
              </p:nvSpPr>
              <p:spPr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en-US" altLang="zh-CN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671" name="Freeform 73"/>
              <p:cNvSpPr>
                <a:spLocks noChangeAspect="1"/>
              </p:cNvSpPr>
              <p:nvPr/>
            </p:nvSpPr>
            <p:spPr>
              <a:xfrm>
                <a:off x="4596" y="1157"/>
                <a:ext cx="284" cy="183"/>
              </a:xfrm>
              <a:custGeom>
                <a:avLst/>
                <a:gdLst>
                  <a:gd name="txL" fmla="*/ 0 w 284"/>
                  <a:gd name="txT" fmla="*/ 0 h 183"/>
                  <a:gd name="txR" fmla="*/ 284 w 284"/>
                  <a:gd name="txB" fmla="*/ 183 h 183"/>
                </a:gdLst>
                <a:ahLst/>
                <a:cxnLst>
                  <a:cxn ang="0">
                    <a:pos x="284" y="120"/>
                  </a:cxn>
                  <a:cxn ang="0">
                    <a:pos x="284" y="0"/>
                  </a:cxn>
                  <a:cxn ang="0">
                    <a:pos x="251" y="1"/>
                  </a:cxn>
                  <a:cxn ang="0">
                    <a:pos x="219" y="3"/>
                  </a:cxn>
                  <a:cxn ang="0">
                    <a:pos x="183" y="9"/>
                  </a:cxn>
                  <a:cxn ang="0">
                    <a:pos x="137" y="19"/>
                  </a:cxn>
                  <a:cxn ang="0">
                    <a:pos x="92" y="31"/>
                  </a:cxn>
                  <a:cxn ang="0">
                    <a:pos x="65" y="42"/>
                  </a:cxn>
                  <a:cxn ang="0">
                    <a:pos x="36" y="54"/>
                  </a:cxn>
                  <a:cxn ang="0">
                    <a:pos x="0" y="75"/>
                  </a:cxn>
                  <a:cxn ang="0">
                    <a:pos x="63" y="183"/>
                  </a:cxn>
                  <a:cxn ang="0">
                    <a:pos x="98" y="165"/>
                  </a:cxn>
                  <a:cxn ang="0">
                    <a:pos x="132" y="150"/>
                  </a:cxn>
                  <a:cxn ang="0">
                    <a:pos x="171" y="138"/>
                  </a:cxn>
                  <a:cxn ang="0">
                    <a:pos x="198" y="130"/>
                  </a:cxn>
                  <a:cxn ang="0">
                    <a:pos x="242" y="123"/>
                  </a:cxn>
                  <a:cxn ang="0">
                    <a:pos x="284" y="120"/>
                  </a:cxn>
                </a:cxnLst>
                <a:rect l="txL" t="txT" r="txR" b="txB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2" name="Freeform 74"/>
              <p:cNvSpPr>
                <a:spLocks noChangeAspect="1"/>
              </p:cNvSpPr>
              <p:nvPr/>
            </p:nvSpPr>
            <p:spPr>
              <a:xfrm>
                <a:off x="5007" y="1839"/>
                <a:ext cx="192" cy="201"/>
              </a:xfrm>
              <a:custGeom>
                <a:avLst/>
                <a:gdLst>
                  <a:gd name="txL" fmla="*/ 0 w 192"/>
                  <a:gd name="txT" fmla="*/ 0 h 201"/>
                  <a:gd name="txR" fmla="*/ 192 w 192"/>
                  <a:gd name="txB" fmla="*/ 201 h 201"/>
                </a:gdLst>
                <a:ahLst/>
                <a:cxnLst>
                  <a:cxn ang="0">
                    <a:pos x="0" y="105"/>
                  </a:cxn>
                  <a:cxn ang="0">
                    <a:pos x="57" y="201"/>
                  </a:cxn>
                  <a:cxn ang="0">
                    <a:pos x="93" y="183"/>
                  </a:cxn>
                  <a:cxn ang="0">
                    <a:pos x="123" y="153"/>
                  </a:cxn>
                  <a:cxn ang="0">
                    <a:pos x="156" y="117"/>
                  </a:cxn>
                  <a:cxn ang="0">
                    <a:pos x="183" y="75"/>
                  </a:cxn>
                  <a:cxn ang="0">
                    <a:pos x="192" y="57"/>
                  </a:cxn>
                  <a:cxn ang="0">
                    <a:pos x="87" y="0"/>
                  </a:cxn>
                  <a:cxn ang="0">
                    <a:pos x="75" y="24"/>
                  </a:cxn>
                  <a:cxn ang="0">
                    <a:pos x="54" y="51"/>
                  </a:cxn>
                  <a:cxn ang="0">
                    <a:pos x="27" y="81"/>
                  </a:cxn>
                  <a:cxn ang="0">
                    <a:pos x="0" y="105"/>
                  </a:cxn>
                </a:cxnLst>
                <a:rect l="txL" t="txT" r="txR" b="txB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669" name="AutoShape 75"/>
            <p:cNvSpPr>
              <a:spLocks noChangeAspect="1"/>
            </p:cNvSpPr>
            <p:nvPr/>
          </p:nvSpPr>
          <p:spPr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6"/>
              </a:avLst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9" name="AutoShape 76"/>
          <p:cNvSpPr/>
          <p:nvPr/>
        </p:nvSpPr>
        <p:spPr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60" name="TextBox 83"/>
          <p:cNvSpPr txBox="1"/>
          <p:nvPr/>
        </p:nvSpPr>
        <p:spPr>
          <a:xfrm>
            <a:off x="658813" y="5341938"/>
            <a:ext cx="1401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数据传输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61" name="TextBox 84"/>
          <p:cNvSpPr txBox="1"/>
          <p:nvPr/>
        </p:nvSpPr>
        <p:spPr>
          <a:xfrm>
            <a:off x="3251200" y="5341938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寻道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62" name="TextBox 85"/>
          <p:cNvSpPr txBox="1"/>
          <p:nvPr/>
        </p:nvSpPr>
        <p:spPr>
          <a:xfrm>
            <a:off x="4876800" y="5341938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旋转延迟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63" name="TextBox 86"/>
          <p:cNvSpPr txBox="1"/>
          <p:nvPr/>
        </p:nvSpPr>
        <p:spPr>
          <a:xfrm>
            <a:off x="6662738" y="5341938"/>
            <a:ext cx="2173287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数据传输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（读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写时间）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27664" name="Straight Arrow Connector 88"/>
          <p:cNvCxnSpPr>
            <a:stCxn id="27660" idx="0"/>
          </p:cNvCxnSpPr>
          <p:nvPr/>
        </p:nvCxnSpPr>
        <p:spPr>
          <a:xfrm rot="5400000" flipH="1" flipV="1">
            <a:off x="982663" y="4949825"/>
            <a:ext cx="768350" cy="158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665" name="Straight Arrow Connector 89"/>
          <p:cNvCxnSpPr/>
          <p:nvPr/>
        </p:nvCxnSpPr>
        <p:spPr>
          <a:xfrm rot="5400000" flipH="1" flipV="1">
            <a:off x="3267075" y="5010150"/>
            <a:ext cx="773113" cy="158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666" name="Straight Arrow Connector 90"/>
          <p:cNvCxnSpPr/>
          <p:nvPr/>
        </p:nvCxnSpPr>
        <p:spPr>
          <a:xfrm rot="5400000" flipH="1" flipV="1">
            <a:off x="5318125" y="5011738"/>
            <a:ext cx="773113" cy="142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7667" name="Straight Arrow Connector 91"/>
          <p:cNvCxnSpPr/>
          <p:nvPr/>
        </p:nvCxnSpPr>
        <p:spPr>
          <a:xfrm rot="5400000" flipH="1" flipV="1">
            <a:off x="7366000" y="5022850"/>
            <a:ext cx="774700" cy="142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1028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磁盘访问时间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1029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135563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访问某个扇区的平均时间为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访问时间 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寻道时间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+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旋转时间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+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数据传输时间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寻道时间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磁头由一个柱面移动到另一个柱面的时间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通常寻道时间为：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3—9 ms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旋转时间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经过磁盘旋转，目标扇区到达磁头下的时间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最大旋转延迟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 1/RPMs x 60 sec/1 min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平均旋转延迟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0.5 x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最大旋转延迟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通常旋转时间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7200 RPMs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数据传输时间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传输每个扇区所需时间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数据传输时间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1/RPM x 1/(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平均扇区数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磁道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 x 60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秒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/1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分钟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1028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磁盘访问时间示例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1029"/>
          <p:cNvSpPr>
            <a:spLocks noGrp="1"/>
          </p:cNvSpPr>
          <p:nvPr>
            <p:ph idx="1"/>
          </p:nvPr>
        </p:nvSpPr>
        <p:spPr>
          <a:xfrm>
            <a:off x="357505" y="1349375"/>
            <a:ext cx="8747125" cy="49720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给定条件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旋转速度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7,200 RPM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平均寻道时间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9 ms.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平均扇区数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磁道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400.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计算结果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平均旋转时间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1/2 x (60 secs/7200 RPM) x 1000 ms/sec = 4 ms.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数据传输时间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60/7200 RPM x 1/400 secs/track x 1000 ms/sec = 0.02 ms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服务总时间 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 9 ms + 4 ms + 0.02 ms = 13.02 ms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重点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访问时间主要由寻道时间和旋转时间组成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访问扇区的第一个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bit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比较消耗时间，剩余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bit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较快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SRAM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访问时间为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 ns/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双字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DRAM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60 ns/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双字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buClr>
                <a:srgbClr val="00CC99"/>
              </a:buClr>
              <a:buSzPct val="8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磁盘比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SRAM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慢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4,0000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倍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buClr>
                <a:srgbClr val="00CC99"/>
              </a:buClr>
              <a:buSzPct val="8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磁盘比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DRAM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慢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2500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倍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SzPct val="11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磁盘性能优化</a:t>
            </a:r>
            <a:endParaRPr lang="zh-CN" altLang="en-US"/>
          </a:p>
        </p:txBody>
      </p:sp>
      <p:sp>
        <p:nvSpPr>
          <p:cNvPr id="29700" name="Rectangle 5"/>
          <p:cNvSpPr>
            <a:spLocks noGrp="1"/>
          </p:cNvSpPr>
          <p:nvPr/>
        </p:nvSpPr>
        <p:spPr>
          <a:xfrm>
            <a:off x="436563" y="1197293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CC99"/>
              </a:buClr>
            </a:pPr>
            <a:r>
              <a:rPr lang="zh-CN" altLang="en-US" sz="2800" dirty="0">
                <a:ea typeface="宋体" panose="02010600030101010101" pitchFamily="2" charset="-122"/>
              </a:rPr>
              <a:t>制造商所声称的平均寻道时间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zh-CN" altLang="en-US" sz="2400" dirty="0">
                <a:ea typeface="宋体" panose="02010600030101010101" pitchFamily="2" charset="-122"/>
              </a:rPr>
              <a:t>对所有可能的寻道时间取平均值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zh-CN" altLang="en-US" sz="2400" dirty="0">
                <a:ea typeface="宋体" panose="02010600030101010101" pitchFamily="2" charset="-122"/>
              </a:rPr>
              <a:t>局部性和</a:t>
            </a:r>
            <a:r>
              <a:rPr lang="en-US" altLang="zh-CN" sz="2400" dirty="0">
                <a:ea typeface="宋体" panose="02010600030101010101" pitchFamily="2" charset="-122"/>
              </a:rPr>
              <a:t>OS</a:t>
            </a:r>
            <a:r>
              <a:rPr lang="zh-CN" altLang="en-US" sz="2400" dirty="0">
                <a:ea typeface="宋体" panose="02010600030101010101" pitchFamily="2" charset="-122"/>
              </a:rPr>
              <a:t>调度都会导致更短的平均寻道时间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</a:pPr>
            <a:r>
              <a:rPr lang="zh-CN" altLang="en-US" sz="2800" dirty="0">
                <a:ea typeface="宋体" panose="02010600030101010101" pitchFamily="2" charset="-122"/>
              </a:rPr>
              <a:t>智能硬盘控制器分配磁盘扇区的使用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zh-CN" altLang="en-US" sz="2400" dirty="0">
                <a:ea typeface="宋体" panose="02010600030101010101" pitchFamily="2" charset="-122"/>
              </a:rPr>
              <a:t>为上层用户提供逻辑扇区接口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SCSI, ATA, SATA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</a:pPr>
            <a:r>
              <a:rPr lang="zh-CN" altLang="en-US" sz="2800" dirty="0">
                <a:ea typeface="宋体" panose="02010600030101010101" pitchFamily="2" charset="-122"/>
              </a:rPr>
              <a:t>磁盘包含了缓存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zh-CN" altLang="en-US" sz="2400" dirty="0">
                <a:ea typeface="宋体" panose="02010600030101010101" pitchFamily="2" charset="-122"/>
              </a:rPr>
              <a:t>根据预测，预取部分扇区至</a:t>
            </a:r>
            <a:r>
              <a:rPr lang="en-US" altLang="zh-CN" sz="2400" dirty="0">
                <a:ea typeface="宋体" panose="02010600030101010101" pitchFamily="2" charset="-122"/>
              </a:rPr>
              <a:t>DISK</a:t>
            </a:r>
            <a:r>
              <a:rPr lang="zh-CN" altLang="en-US" sz="2400" dirty="0">
                <a:ea typeface="宋体" panose="02010600030101010101" pitchFamily="2" charset="-122"/>
              </a:rPr>
              <a:t>缓存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zh-CN" altLang="en-US" sz="2400" dirty="0">
                <a:ea typeface="宋体" panose="02010600030101010101" pitchFamily="2" charset="-122"/>
              </a:rPr>
              <a:t>避免寻道延迟和旋转延迟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3" cy="78263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119380" marR="0" lvl="0" indent="-11938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存储器</a:t>
            </a:r>
            <a:br>
              <a:rPr kumimoji="0" lang="zh-CN" alt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</a:br>
            <a:r>
              <a:rPr kumimoji="0" lang="zh-CN" alt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层次结构举例</a:t>
            </a:r>
            <a:endParaRPr kumimoji="0" lang="zh-CN" altLang="en-GB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21088" y="836613"/>
            <a:ext cx="8699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寄存器</a:t>
            </a:r>
            <a:endParaRPr kumimoji="0" lang="zh-CN" alt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379788" y="1285875"/>
            <a:ext cx="13525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>
                <a:solidFill>
                  <a:sysClr val="windowText" lastClr="000000"/>
                </a:solidFill>
                <a:latin typeface="Arial" panose="020B0604020202020204"/>
                <a:ea typeface="+mn-ea"/>
                <a:cs typeface="Arial" panose="020B0604020202020204"/>
              </a:rPr>
              <a:t>L1</a:t>
            </a:r>
            <a:r>
              <a:rPr kumimoji="0" lang="zh-CN" altLang="en-US" sz="1800" b="0" kern="0" cap="none" spc="0" normalizeH="0" baseline="0" noProof="0">
                <a:solidFill>
                  <a:sysClr val="windowText" lastClr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高速缓存</a:t>
            </a:r>
            <a:endParaRPr kumimoji="0" lang="zh-CN" altLang="en-US" sz="1800" b="0" kern="0" cap="none" spc="0" normalizeH="0" baseline="0" noProof="0">
              <a:solidFill>
                <a:sysClr val="windowText" lastClr="0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>
                <a:solidFill>
                  <a:sysClr val="windowText" lastClr="000000"/>
                </a:solidFill>
                <a:latin typeface="Arial" panose="020B0604020202020204"/>
                <a:ea typeface="+mn-ea"/>
                <a:cs typeface="Arial" panose="020B0604020202020204"/>
              </a:rPr>
              <a:t>(SRAM)</a:t>
            </a:r>
            <a:endParaRPr kumimoji="0" lang="en-US" sz="1800" b="0" kern="0" cap="none" spc="0" normalizeH="0" baseline="0" noProof="0">
              <a:solidFill>
                <a:sysClr val="windowText" lastClr="000000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551238" y="3824288"/>
            <a:ext cx="10096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主存</a:t>
            </a:r>
            <a:endParaRPr kumimoji="0" lang="zh-CN" alt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/>
                <a:ea typeface="+mn-ea"/>
                <a:cs typeface="Arial" panose="020B0604020202020204"/>
              </a:rPr>
              <a:t>(DRAM)</a:t>
            </a:r>
            <a:endParaRPr kumimoji="0" 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127" name="Text Box 200"/>
          <p:cNvSpPr txBox="1">
            <a:spLocks noChangeAspect="1"/>
          </p:cNvSpPr>
          <p:nvPr/>
        </p:nvSpPr>
        <p:spPr>
          <a:xfrm>
            <a:off x="3278188" y="4849813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本地二级存储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本地磁盘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132" name="Text Box 223"/>
          <p:cNvSpPr txBox="1">
            <a:spLocks noChangeAspect="1"/>
          </p:cNvSpPr>
          <p:nvPr/>
        </p:nvSpPr>
        <p:spPr>
          <a:xfrm>
            <a:off x="130175" y="3838575"/>
            <a:ext cx="995363" cy="1311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更大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 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更慢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更廉价 </a:t>
            </a:r>
            <a:endParaRPr lang="zh-CN" altLang="en-US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每字节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的存储器</a:t>
            </a:r>
            <a:endParaRPr lang="zh-CN" altLang="en-US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134" name="Text Box 225"/>
          <p:cNvSpPr txBox="1">
            <a:spLocks noChangeAspect="1"/>
          </p:cNvSpPr>
          <p:nvPr/>
        </p:nvSpPr>
        <p:spPr>
          <a:xfrm>
            <a:off x="2395538" y="5949950"/>
            <a:ext cx="33210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远程二级存储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分布式文件系统、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服务器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900" y="5375751"/>
            <a:ext cx="2062163" cy="73723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algn="l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kern="0" cap="none" spc="0" normalizeH="0" baseline="0" noProof="0" dirty="0">
                <a:solidFill>
                  <a:srgbClr val="38A39A"/>
                </a:solidFill>
                <a:latin typeface="Arial" panose="020B0604020202020204"/>
                <a:ea typeface="+mn-ea"/>
                <a:cs typeface="Arial" panose="020B0604020202020204"/>
              </a:rPr>
              <a:t>本地磁盘保存着从远程网络服务器磁盘上取出的文件</a:t>
            </a:r>
            <a:endParaRPr kumimoji="0" lang="en-US" sz="1400" kern="0" cap="none" spc="0" normalizeH="0" baseline="0" noProof="0" dirty="0">
              <a:solidFill>
                <a:srgbClr val="38A39A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137" name="Text Box 236"/>
          <p:cNvSpPr txBox="1">
            <a:spLocks noChangeAspect="1"/>
          </p:cNvSpPr>
          <p:nvPr/>
        </p:nvSpPr>
        <p:spPr>
          <a:xfrm>
            <a:off x="3316288" y="1951038"/>
            <a:ext cx="1479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L2 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高速缓存 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(SRAM)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Text Box 243"/>
          <p:cNvSpPr txBox="1">
            <a:spLocks noChangeAspect="1"/>
          </p:cNvSpPr>
          <p:nvPr/>
        </p:nvSpPr>
        <p:spPr>
          <a:xfrm>
            <a:off x="4962525" y="1642428"/>
            <a:ext cx="283845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algn="l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 noProof="0" dirty="0">
                <a:solidFill>
                  <a:srgbClr val="38A39A"/>
                </a:solidFill>
                <a:latin typeface="Arial" panose="020B0604020202020204"/>
                <a:cs typeface="Arial" panose="020B0604020202020204"/>
              </a:rPr>
              <a:t>L1 高速缓存保存着从 L2 高速缓存取出的缓存行.</a:t>
            </a:r>
            <a:endParaRPr lang="en-US" sz="1400" kern="0" noProof="0" dirty="0">
              <a:solidFill>
                <a:srgbClr val="38A39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6313"/>
            <a:ext cx="2919413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kern="0" cap="none" spc="0" normalizeH="0" baseline="0" noProof="0" dirty="0">
                <a:solidFill>
                  <a:srgbClr val="38A39A"/>
                </a:solidFill>
                <a:latin typeface="Arial" panose="020B0604020202020204"/>
                <a:ea typeface="+mn-ea"/>
                <a:cs typeface="Arial" panose="020B0604020202020204"/>
              </a:rPr>
              <a:t>CPU </a:t>
            </a:r>
            <a:r>
              <a:rPr kumimoji="0" lang="zh-CN" altLang="en-US" sz="1400" kern="0" cap="none" spc="0" normalizeH="0" baseline="0" noProof="0" dirty="0">
                <a:solidFill>
                  <a:srgbClr val="38A39A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寄存器保存着从高速缓存存储器取出的字</a:t>
            </a:r>
            <a:endParaRPr kumimoji="0" lang="zh-CN" altLang="en-US" sz="1400" kern="0" cap="none" spc="0" normalizeH="0" baseline="0" noProof="0" dirty="0">
              <a:solidFill>
                <a:srgbClr val="38A39A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5140" name="Text Box 231"/>
          <p:cNvSpPr txBox="1">
            <a:spLocks noChangeAspect="1"/>
          </p:cNvSpPr>
          <p:nvPr/>
        </p:nvSpPr>
        <p:spPr>
          <a:xfrm>
            <a:off x="5365750" y="2404428"/>
            <a:ext cx="262890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sz="1400" kern="0" noProof="0" dirty="0">
                <a:solidFill>
                  <a:srgbClr val="38A39A"/>
                </a:solidFill>
                <a:latin typeface="Arial" panose="020B0604020202020204"/>
                <a:cs typeface="Arial" panose="020B0604020202020204"/>
              </a:rPr>
              <a:t>L2 高速缓存保存着从L3高速缓存取出的缓存行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L0:</a:t>
            </a:r>
            <a:endParaRPr kumimoji="0" lang="en-US" sz="1800" kern="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41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L1:</a:t>
            </a:r>
            <a:endParaRPr kumimoji="0" lang="en-US" sz="1800" kern="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L2: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717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L3: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7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L4: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33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L5: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147" name="Text Box 289"/>
          <p:cNvSpPr txBox="1">
            <a:spLocks noChangeAspect="1"/>
          </p:cNvSpPr>
          <p:nvPr/>
        </p:nvSpPr>
        <p:spPr>
          <a:xfrm>
            <a:off x="130175" y="1390650"/>
            <a:ext cx="995363" cy="13096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更小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更快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更贵</a:t>
            </a:r>
            <a:endParaRPr lang="zh-CN" altLang="en-US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每字节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的存储器</a:t>
            </a:r>
            <a:endParaRPr lang="zh-CN" altLang="en-US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150" name="Text Box 293"/>
          <p:cNvSpPr txBox="1">
            <a:spLocks noChangeAspect="1"/>
          </p:cNvSpPr>
          <p:nvPr/>
        </p:nvSpPr>
        <p:spPr>
          <a:xfrm>
            <a:off x="3316288" y="2782888"/>
            <a:ext cx="1479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L3 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高速缓存 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(SRAM)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6128"/>
            <a:ext cx="287655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kern="0" cap="none" spc="0" normalizeH="0" baseline="0" noProof="0" dirty="0">
                <a:solidFill>
                  <a:srgbClr val="38A39A"/>
                </a:solidFill>
                <a:latin typeface="Arial" panose="020B0604020202020204"/>
                <a:ea typeface="+mn-ea"/>
                <a:cs typeface="Arial" panose="020B0604020202020204"/>
              </a:rPr>
              <a:t>L3 高速缓存保存着从主存高速缓存取出的缓存行</a:t>
            </a:r>
            <a:endParaRPr kumimoji="0" lang="en-US" sz="1400" kern="0" cap="none" spc="0" normalizeH="0" baseline="0" noProof="0" dirty="0">
              <a:solidFill>
                <a:srgbClr val="38A39A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42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L6: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502400" y="4371340"/>
            <a:ext cx="218440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algn="l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kern="0" cap="none" spc="0" normalizeH="0" baseline="0" noProof="0" dirty="0">
                <a:solidFill>
                  <a:srgbClr val="38A39A"/>
                </a:solidFill>
                <a:latin typeface="Arial" panose="020B0604020202020204"/>
                <a:ea typeface="+mn-ea"/>
                <a:cs typeface="Arial" panose="020B0604020202020204"/>
              </a:rPr>
              <a:t>主存保存着从本地磁盘取出的磁盘块</a:t>
            </a:r>
            <a:endParaRPr kumimoji="0" lang="en-US" sz="1400" kern="0" cap="none" spc="0" normalizeH="0" baseline="0" noProof="0" dirty="0">
              <a:solidFill>
                <a:srgbClr val="38A39A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/>
      <p:bldP spid="51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1028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逻辑磁盘块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1029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现代磁盘将复杂的物理结构转换成简单的抽象视图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一组连续扇区被封装成一个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b-sized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大小的逻辑盘块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逻辑块与物理块之间的映射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由磁盘控制器（硬件和固件组成）来维护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将读写请求地址转换成三元组：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盘面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磁道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扇区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 .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允许控制器从每个区域中保留一部分空闲柱面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区分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格式化容量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最大容量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51"/>
          <p:cNvSpPr>
            <a:spLocks noGrp="1"/>
          </p:cNvSpPr>
          <p:nvPr>
            <p:ph type="title"/>
          </p:nvPr>
        </p:nvSpPr>
        <p:spPr>
          <a:xfrm>
            <a:off x="357188" y="3333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I/O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总线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1747" name="Rectangle 4"/>
          <p:cNvSpPr/>
          <p:nvPr/>
        </p:nvSpPr>
        <p:spPr>
          <a:xfrm>
            <a:off x="6880225" y="2876550"/>
            <a:ext cx="909638" cy="914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主存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AutoShape 5"/>
          <p:cNvSpPr/>
          <p:nvPr/>
        </p:nvSpPr>
        <p:spPr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Rectangle 6"/>
          <p:cNvSpPr/>
          <p:nvPr/>
        </p:nvSpPr>
        <p:spPr>
          <a:xfrm>
            <a:off x="4441825" y="3060700"/>
            <a:ext cx="909638" cy="577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I/O 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桥接器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AutoShape 7"/>
          <p:cNvSpPr/>
          <p:nvPr/>
        </p:nvSpPr>
        <p:spPr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Rectangle 8"/>
          <p:cNvSpPr/>
          <p:nvPr/>
        </p:nvSpPr>
        <p:spPr>
          <a:xfrm>
            <a:off x="1084263" y="3060700"/>
            <a:ext cx="1873250" cy="577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总线接口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Rectangle 9"/>
          <p:cNvSpPr/>
          <p:nvPr/>
        </p:nvSpPr>
        <p:spPr>
          <a:xfrm>
            <a:off x="2000250" y="1733550"/>
            <a:ext cx="684213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3" name="Rectangle 10"/>
          <p:cNvSpPr/>
          <p:nvPr/>
        </p:nvSpPr>
        <p:spPr>
          <a:xfrm>
            <a:off x="2000250" y="1885950"/>
            <a:ext cx="684213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4" name="Rectangle 11"/>
          <p:cNvSpPr/>
          <p:nvPr/>
        </p:nvSpPr>
        <p:spPr>
          <a:xfrm>
            <a:off x="2000250" y="2038350"/>
            <a:ext cx="684213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5" name="Rectangle 12"/>
          <p:cNvSpPr/>
          <p:nvPr/>
        </p:nvSpPr>
        <p:spPr>
          <a:xfrm>
            <a:off x="2000250" y="2190750"/>
            <a:ext cx="684213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6" name="Rectangle 13"/>
          <p:cNvSpPr/>
          <p:nvPr/>
        </p:nvSpPr>
        <p:spPr>
          <a:xfrm>
            <a:off x="2000250" y="2343150"/>
            <a:ext cx="684213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7" name="AutoShape 14"/>
          <p:cNvSpPr/>
          <p:nvPr/>
        </p:nvSpPr>
        <p:spPr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8" name="AutoShape 15"/>
          <p:cNvSpPr/>
          <p:nvPr/>
        </p:nvSpPr>
        <p:spPr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59" name="Rectangle 16"/>
          <p:cNvSpPr/>
          <p:nvPr/>
        </p:nvSpPr>
        <p:spPr>
          <a:xfrm>
            <a:off x="3217863" y="1581150"/>
            <a:ext cx="533400" cy="1066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算术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逻辑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单元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60" name="Text Box 17"/>
          <p:cNvSpPr txBox="1"/>
          <p:nvPr/>
        </p:nvSpPr>
        <p:spPr>
          <a:xfrm>
            <a:off x="1692275" y="1412875"/>
            <a:ext cx="11985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寄存器文件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61" name="AutoShape 18"/>
          <p:cNvSpPr/>
          <p:nvPr/>
        </p:nvSpPr>
        <p:spPr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62" name="Rectangle 19"/>
          <p:cNvSpPr/>
          <p:nvPr/>
        </p:nvSpPr>
        <p:spPr>
          <a:xfrm>
            <a:off x="931863" y="1352550"/>
            <a:ext cx="2971800" cy="2438400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63" name="Text Box 20"/>
          <p:cNvSpPr txBox="1"/>
          <p:nvPr/>
        </p:nvSpPr>
        <p:spPr>
          <a:xfrm>
            <a:off x="819150" y="1047750"/>
            <a:ext cx="9874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CPU 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芯片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64" name="Text Box 21"/>
          <p:cNvSpPr txBox="1"/>
          <p:nvPr/>
        </p:nvSpPr>
        <p:spPr>
          <a:xfrm>
            <a:off x="3865563" y="2343150"/>
            <a:ext cx="99536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系统总线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65" name="Line 22"/>
          <p:cNvSpPr/>
          <p:nvPr/>
        </p:nvSpPr>
        <p:spPr>
          <a:xfrm flipH="1">
            <a:off x="3751263" y="2647950"/>
            <a:ext cx="6858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6" name="Text Box 23"/>
          <p:cNvSpPr txBox="1"/>
          <p:nvPr/>
        </p:nvSpPr>
        <p:spPr>
          <a:xfrm>
            <a:off x="5386388" y="2343150"/>
            <a:ext cx="119856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存储器总线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67" name="Line 24"/>
          <p:cNvSpPr/>
          <p:nvPr/>
        </p:nvSpPr>
        <p:spPr>
          <a:xfrm>
            <a:off x="6037263" y="264795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8" name="AutoShape 25"/>
          <p:cNvSpPr/>
          <p:nvPr/>
        </p:nvSpPr>
        <p:spPr>
          <a:xfrm>
            <a:off x="4665663" y="371475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69" name="AutoShape 26"/>
          <p:cNvSpPr/>
          <p:nvPr/>
        </p:nvSpPr>
        <p:spPr>
          <a:xfrm flipV="1">
            <a:off x="5770563" y="445135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70" name="Rectangle 27"/>
          <p:cNvSpPr/>
          <p:nvPr/>
        </p:nvSpPr>
        <p:spPr>
          <a:xfrm>
            <a:off x="5351463" y="5175250"/>
            <a:ext cx="12954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磁盘控制器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71" name="AutoShape 28"/>
          <p:cNvSpPr/>
          <p:nvPr/>
        </p:nvSpPr>
        <p:spPr>
          <a:xfrm flipV="1">
            <a:off x="3440113" y="445135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72" name="Rectangle 29"/>
          <p:cNvSpPr/>
          <p:nvPr/>
        </p:nvSpPr>
        <p:spPr>
          <a:xfrm>
            <a:off x="3021013" y="5175250"/>
            <a:ext cx="12954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图形适配器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73" name="AutoShape 30"/>
          <p:cNvSpPr/>
          <p:nvPr/>
        </p:nvSpPr>
        <p:spPr>
          <a:xfrm flipV="1">
            <a:off x="1763713" y="445135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74" name="Rectangle 31"/>
          <p:cNvSpPr/>
          <p:nvPr/>
        </p:nvSpPr>
        <p:spPr>
          <a:xfrm>
            <a:off x="1420813" y="5162550"/>
            <a:ext cx="11430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USB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控制器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75" name="Line 32"/>
          <p:cNvSpPr/>
          <p:nvPr/>
        </p:nvSpPr>
        <p:spPr>
          <a:xfrm>
            <a:off x="1649413" y="569595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1776" name="Line 33"/>
          <p:cNvSpPr/>
          <p:nvPr/>
        </p:nvSpPr>
        <p:spPr>
          <a:xfrm>
            <a:off x="2411413" y="569595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1777" name="Text Box 34"/>
          <p:cNvSpPr txBox="1"/>
          <p:nvPr/>
        </p:nvSpPr>
        <p:spPr>
          <a:xfrm>
            <a:off x="1277938" y="5924550"/>
            <a:ext cx="5905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鼠标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78" name="Text Box 35"/>
          <p:cNvSpPr txBox="1"/>
          <p:nvPr/>
        </p:nvSpPr>
        <p:spPr>
          <a:xfrm>
            <a:off x="2078038" y="5924550"/>
            <a:ext cx="58896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键盘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79" name="Line 36"/>
          <p:cNvSpPr/>
          <p:nvPr/>
        </p:nvSpPr>
        <p:spPr>
          <a:xfrm>
            <a:off x="3706813" y="569595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80" name="Text Box 37"/>
          <p:cNvSpPr txBox="1"/>
          <p:nvPr/>
        </p:nvSpPr>
        <p:spPr>
          <a:xfrm>
            <a:off x="3214688" y="5924550"/>
            <a:ext cx="79216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显示器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81" name="Line 38"/>
          <p:cNvSpPr/>
          <p:nvPr/>
        </p:nvSpPr>
        <p:spPr>
          <a:xfrm>
            <a:off x="6011863" y="569595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1782" name="AutoShape 39"/>
          <p:cNvSpPr/>
          <p:nvPr/>
        </p:nvSpPr>
        <p:spPr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83" name="AutoShape 40"/>
          <p:cNvSpPr/>
          <p:nvPr/>
        </p:nvSpPr>
        <p:spPr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84" name="Rectangle 41"/>
          <p:cNvSpPr/>
          <p:nvPr/>
        </p:nvSpPr>
        <p:spPr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85" name="Rectangle 42"/>
          <p:cNvSpPr/>
          <p:nvPr/>
        </p:nvSpPr>
        <p:spPr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86" name="Rectangle 43"/>
          <p:cNvSpPr/>
          <p:nvPr/>
        </p:nvSpPr>
        <p:spPr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87" name="Text Box 44"/>
          <p:cNvSpPr txBox="1"/>
          <p:nvPr/>
        </p:nvSpPr>
        <p:spPr>
          <a:xfrm>
            <a:off x="4529138" y="4540250"/>
            <a:ext cx="8572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I/O 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88" name="Rectangle 45"/>
          <p:cNvSpPr/>
          <p:nvPr/>
        </p:nvSpPr>
        <p:spPr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89" name="Rectangle 46"/>
          <p:cNvSpPr/>
          <p:nvPr/>
        </p:nvSpPr>
        <p:spPr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90" name="Rectangle 47"/>
          <p:cNvSpPr/>
          <p:nvPr/>
        </p:nvSpPr>
        <p:spPr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91" name="Rectangle 48"/>
          <p:cNvSpPr/>
          <p:nvPr/>
        </p:nvSpPr>
        <p:spPr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92" name="Text Box 49"/>
          <p:cNvSpPr txBox="1"/>
          <p:nvPr/>
        </p:nvSpPr>
        <p:spPr>
          <a:xfrm>
            <a:off x="6708775" y="4752975"/>
            <a:ext cx="2011363" cy="8223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针对诸如网络适配器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这样的其他设备的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扩展插槽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47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读取一个磁盘扇区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(1)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2771" name="Rectangle 4"/>
          <p:cNvSpPr/>
          <p:nvPr/>
        </p:nvSpPr>
        <p:spPr>
          <a:xfrm>
            <a:off x="6291263" y="2989263"/>
            <a:ext cx="909637" cy="914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主存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AutoShape 5"/>
          <p:cNvSpPr/>
          <p:nvPr/>
        </p:nvSpPr>
        <p:spPr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6"/>
          <p:cNvSpPr/>
          <p:nvPr/>
        </p:nvSpPr>
        <p:spPr>
          <a:xfrm>
            <a:off x="3852863" y="3155950"/>
            <a:ext cx="909637" cy="577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AutoShape 7"/>
          <p:cNvSpPr/>
          <p:nvPr/>
        </p:nvSpPr>
        <p:spPr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5" name="Rectangle 8"/>
          <p:cNvSpPr/>
          <p:nvPr/>
        </p:nvSpPr>
        <p:spPr>
          <a:xfrm>
            <a:off x="1411288" y="18288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6" name="Rectangle 9"/>
          <p:cNvSpPr/>
          <p:nvPr/>
        </p:nvSpPr>
        <p:spPr>
          <a:xfrm>
            <a:off x="1411288" y="19812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7" name="Rectangle 10"/>
          <p:cNvSpPr/>
          <p:nvPr/>
        </p:nvSpPr>
        <p:spPr>
          <a:xfrm>
            <a:off x="1411288" y="21336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8" name="Rectangle 11"/>
          <p:cNvSpPr/>
          <p:nvPr/>
        </p:nvSpPr>
        <p:spPr>
          <a:xfrm>
            <a:off x="1411288" y="22860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9" name="Rectangle 12"/>
          <p:cNvSpPr/>
          <p:nvPr/>
        </p:nvSpPr>
        <p:spPr>
          <a:xfrm>
            <a:off x="1411288" y="24384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0" name="AutoShape 13"/>
          <p:cNvSpPr/>
          <p:nvPr/>
        </p:nvSpPr>
        <p:spPr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1" name="AutoShape 14"/>
          <p:cNvSpPr/>
          <p:nvPr/>
        </p:nvSpPr>
        <p:spPr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2" name="Rectangle 15"/>
          <p:cNvSpPr/>
          <p:nvPr/>
        </p:nvSpPr>
        <p:spPr>
          <a:xfrm>
            <a:off x="2628900" y="1693863"/>
            <a:ext cx="533400" cy="1066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算术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逻辑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单元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3" name="Text Box 16"/>
          <p:cNvSpPr txBox="1"/>
          <p:nvPr/>
        </p:nvSpPr>
        <p:spPr>
          <a:xfrm>
            <a:off x="1103313" y="1525588"/>
            <a:ext cx="1198562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寄存器文件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4" name="AutoShape 17"/>
          <p:cNvSpPr/>
          <p:nvPr/>
        </p:nvSpPr>
        <p:spPr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5" name="Rectangle 18"/>
          <p:cNvSpPr/>
          <p:nvPr/>
        </p:nvSpPr>
        <p:spPr>
          <a:xfrm>
            <a:off x="342900" y="1447800"/>
            <a:ext cx="2971800" cy="2438400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6" name="Text Box 19"/>
          <p:cNvSpPr txBox="1"/>
          <p:nvPr/>
        </p:nvSpPr>
        <p:spPr>
          <a:xfrm>
            <a:off x="228600" y="1143000"/>
            <a:ext cx="9874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CPU 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芯片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7" name="AutoShape 20"/>
          <p:cNvSpPr/>
          <p:nvPr/>
        </p:nvSpPr>
        <p:spPr>
          <a:xfrm>
            <a:off x="4076700" y="38100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8" name="AutoShape 21"/>
          <p:cNvSpPr/>
          <p:nvPr/>
        </p:nvSpPr>
        <p:spPr>
          <a:xfrm flipV="1">
            <a:off x="5181600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89" name="Rectangle 22"/>
          <p:cNvSpPr/>
          <p:nvPr/>
        </p:nvSpPr>
        <p:spPr>
          <a:xfrm>
            <a:off x="4762500" y="5287963"/>
            <a:ext cx="12954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磁盘控制器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90" name="AutoShape 23"/>
          <p:cNvSpPr/>
          <p:nvPr/>
        </p:nvSpPr>
        <p:spPr>
          <a:xfrm flipV="1">
            <a:off x="2851150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91" name="Rectangle 24"/>
          <p:cNvSpPr/>
          <p:nvPr/>
        </p:nvSpPr>
        <p:spPr>
          <a:xfrm>
            <a:off x="2432050" y="5287963"/>
            <a:ext cx="12954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图形适配器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92" name="AutoShape 25"/>
          <p:cNvSpPr/>
          <p:nvPr/>
        </p:nvSpPr>
        <p:spPr>
          <a:xfrm flipV="1">
            <a:off x="1174750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93" name="Rectangle 26"/>
          <p:cNvSpPr/>
          <p:nvPr/>
        </p:nvSpPr>
        <p:spPr>
          <a:xfrm>
            <a:off x="831850" y="5199063"/>
            <a:ext cx="11430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USB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控制器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94" name="Line 27"/>
          <p:cNvSpPr/>
          <p:nvPr/>
        </p:nvSpPr>
        <p:spPr>
          <a:xfrm>
            <a:off x="1060450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2795" name="Line 28"/>
          <p:cNvSpPr/>
          <p:nvPr/>
        </p:nvSpPr>
        <p:spPr>
          <a:xfrm>
            <a:off x="1822450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2796" name="Text Box 29"/>
          <p:cNvSpPr txBox="1"/>
          <p:nvPr/>
        </p:nvSpPr>
        <p:spPr>
          <a:xfrm>
            <a:off x="749300" y="6037263"/>
            <a:ext cx="590550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鼠标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97" name="Text Box 30"/>
          <p:cNvSpPr txBox="1"/>
          <p:nvPr/>
        </p:nvSpPr>
        <p:spPr>
          <a:xfrm>
            <a:off x="1550988" y="6021388"/>
            <a:ext cx="590550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键盘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98" name="Line 31"/>
          <p:cNvSpPr/>
          <p:nvPr/>
        </p:nvSpPr>
        <p:spPr>
          <a:xfrm>
            <a:off x="3117850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9" name="Text Box 32"/>
          <p:cNvSpPr txBox="1"/>
          <p:nvPr/>
        </p:nvSpPr>
        <p:spPr>
          <a:xfrm>
            <a:off x="2625725" y="6037263"/>
            <a:ext cx="792163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显示器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00" name="Line 33"/>
          <p:cNvSpPr/>
          <p:nvPr/>
        </p:nvSpPr>
        <p:spPr>
          <a:xfrm>
            <a:off x="5422900" y="57912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2801" name="AutoShape 34"/>
          <p:cNvSpPr/>
          <p:nvPr/>
        </p:nvSpPr>
        <p:spPr>
          <a:xfrm>
            <a:off x="5124450" y="6189663"/>
            <a:ext cx="609600" cy="609600"/>
          </a:xfrm>
          <a:prstGeom prst="can">
            <a:avLst>
              <a:gd name="adj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02" name="AutoShape 35"/>
          <p:cNvSpPr/>
          <p:nvPr/>
        </p:nvSpPr>
        <p:spPr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03" name="Rectangle 36"/>
          <p:cNvSpPr/>
          <p:nvPr/>
        </p:nvSpPr>
        <p:spPr>
          <a:xfrm>
            <a:off x="1343025" y="45005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04" name="Rectangle 37"/>
          <p:cNvSpPr/>
          <p:nvPr/>
        </p:nvSpPr>
        <p:spPr>
          <a:xfrm>
            <a:off x="3019425" y="44910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05" name="Rectangle 38"/>
          <p:cNvSpPr/>
          <p:nvPr/>
        </p:nvSpPr>
        <p:spPr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06" name="Text Box 39"/>
          <p:cNvSpPr txBox="1"/>
          <p:nvPr/>
        </p:nvSpPr>
        <p:spPr>
          <a:xfrm>
            <a:off x="5553075" y="4127500"/>
            <a:ext cx="8572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I/O 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07" name="Rectangle 40"/>
          <p:cNvSpPr/>
          <p:nvPr/>
        </p:nvSpPr>
        <p:spPr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08" name="Line 41"/>
          <p:cNvSpPr/>
          <p:nvPr/>
        </p:nvSpPr>
        <p:spPr>
          <a:xfrm>
            <a:off x="2355850" y="3365500"/>
            <a:ext cx="2012950" cy="0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09" name="Line 42"/>
          <p:cNvSpPr/>
          <p:nvPr/>
        </p:nvSpPr>
        <p:spPr>
          <a:xfrm>
            <a:off x="4332288" y="3365500"/>
            <a:ext cx="0" cy="1135063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10" name="Line 43"/>
          <p:cNvSpPr/>
          <p:nvPr/>
        </p:nvSpPr>
        <p:spPr>
          <a:xfrm flipV="1">
            <a:off x="4294188" y="4529138"/>
            <a:ext cx="1128712" cy="0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11" name="Line 44"/>
          <p:cNvSpPr/>
          <p:nvPr/>
        </p:nvSpPr>
        <p:spPr>
          <a:xfrm>
            <a:off x="5429250" y="4487863"/>
            <a:ext cx="0" cy="782637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2" name="Rectangle 45"/>
          <p:cNvSpPr/>
          <p:nvPr/>
        </p:nvSpPr>
        <p:spPr>
          <a:xfrm>
            <a:off x="495300" y="3173413"/>
            <a:ext cx="1873250" cy="577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总线接口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813" name="Text Box 46"/>
          <p:cNvSpPr txBox="1"/>
          <p:nvPr/>
        </p:nvSpPr>
        <p:spPr>
          <a:xfrm>
            <a:off x="4038600" y="1323975"/>
            <a:ext cx="4876800" cy="15541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CPU</a:t>
            </a:r>
            <a:r>
              <a:rPr lang="zh-CN" altLang="en-US" b="0" dirty="0">
                <a:latin typeface="Arial Narrow" panose="020B0606020202030204" pitchFamily="34" charset="0"/>
                <a:ea typeface="宋体" panose="02010600030101010101" pitchFamily="2" charset="-122"/>
              </a:rPr>
              <a:t>通过将命令、逻辑块号和目的存储器地址写到与磁盘相关联的存储器映射地址，发起一个磁盘读请求操作</a:t>
            </a:r>
            <a:endParaRPr lang="zh-CN" altLang="en-US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47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读取一个磁盘扇区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(2)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5" name="Rectangle 4"/>
          <p:cNvSpPr/>
          <p:nvPr/>
        </p:nvSpPr>
        <p:spPr>
          <a:xfrm>
            <a:off x="6294438" y="2971800"/>
            <a:ext cx="909637" cy="914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主存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AutoShape 5"/>
          <p:cNvSpPr/>
          <p:nvPr/>
        </p:nvSpPr>
        <p:spPr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Rectangle 6"/>
          <p:cNvSpPr/>
          <p:nvPr/>
        </p:nvSpPr>
        <p:spPr>
          <a:xfrm>
            <a:off x="3856038" y="3155950"/>
            <a:ext cx="909637" cy="577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AutoShape 7"/>
          <p:cNvSpPr/>
          <p:nvPr/>
        </p:nvSpPr>
        <p:spPr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9" name="Rectangle 8"/>
          <p:cNvSpPr/>
          <p:nvPr/>
        </p:nvSpPr>
        <p:spPr>
          <a:xfrm>
            <a:off x="1414463" y="18288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0" name="Rectangle 9"/>
          <p:cNvSpPr/>
          <p:nvPr/>
        </p:nvSpPr>
        <p:spPr>
          <a:xfrm>
            <a:off x="1414463" y="19812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Rectangle 10"/>
          <p:cNvSpPr/>
          <p:nvPr/>
        </p:nvSpPr>
        <p:spPr>
          <a:xfrm>
            <a:off x="1414463" y="21336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2" name="Rectangle 11"/>
          <p:cNvSpPr/>
          <p:nvPr/>
        </p:nvSpPr>
        <p:spPr>
          <a:xfrm>
            <a:off x="1414463" y="22860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3" name="Rectangle 12"/>
          <p:cNvSpPr/>
          <p:nvPr/>
        </p:nvSpPr>
        <p:spPr>
          <a:xfrm>
            <a:off x="1414463" y="24384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4" name="AutoShape 13"/>
          <p:cNvSpPr/>
          <p:nvPr/>
        </p:nvSpPr>
        <p:spPr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5" name="AutoShape 14"/>
          <p:cNvSpPr/>
          <p:nvPr/>
        </p:nvSpPr>
        <p:spPr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6" name="Rectangle 15"/>
          <p:cNvSpPr/>
          <p:nvPr/>
        </p:nvSpPr>
        <p:spPr>
          <a:xfrm>
            <a:off x="2632075" y="1676400"/>
            <a:ext cx="533400" cy="1066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算术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逻辑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单元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7" name="Text Box 16"/>
          <p:cNvSpPr txBox="1"/>
          <p:nvPr/>
        </p:nvSpPr>
        <p:spPr>
          <a:xfrm>
            <a:off x="1093788" y="1509713"/>
            <a:ext cx="1198562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寄存器文件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8" name="AutoShape 17"/>
          <p:cNvSpPr/>
          <p:nvPr/>
        </p:nvSpPr>
        <p:spPr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09" name="Rectangle 18"/>
          <p:cNvSpPr/>
          <p:nvPr/>
        </p:nvSpPr>
        <p:spPr>
          <a:xfrm>
            <a:off x="346075" y="1447800"/>
            <a:ext cx="2971800" cy="2438400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0" name="Text Box 19"/>
          <p:cNvSpPr txBox="1"/>
          <p:nvPr/>
        </p:nvSpPr>
        <p:spPr>
          <a:xfrm>
            <a:off x="269875" y="1111250"/>
            <a:ext cx="9874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CPU 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芯片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1" name="AutoShape 20"/>
          <p:cNvSpPr/>
          <p:nvPr/>
        </p:nvSpPr>
        <p:spPr>
          <a:xfrm>
            <a:off x="4079875" y="38100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2" name="AutoShape 21"/>
          <p:cNvSpPr/>
          <p:nvPr/>
        </p:nvSpPr>
        <p:spPr>
          <a:xfrm flipV="1">
            <a:off x="5184775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3" name="Rectangle 22"/>
          <p:cNvSpPr/>
          <p:nvPr/>
        </p:nvSpPr>
        <p:spPr>
          <a:xfrm>
            <a:off x="4765675" y="5270500"/>
            <a:ext cx="12954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磁盘控制器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4" name="AutoShape 23"/>
          <p:cNvSpPr/>
          <p:nvPr/>
        </p:nvSpPr>
        <p:spPr>
          <a:xfrm flipV="1">
            <a:off x="2854325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5" name="Rectangle 24"/>
          <p:cNvSpPr/>
          <p:nvPr/>
        </p:nvSpPr>
        <p:spPr>
          <a:xfrm>
            <a:off x="2435225" y="5270500"/>
            <a:ext cx="12954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图形适配器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6" name="AutoShape 25"/>
          <p:cNvSpPr/>
          <p:nvPr/>
        </p:nvSpPr>
        <p:spPr>
          <a:xfrm flipV="1">
            <a:off x="1177925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7" name="Rectangle 26"/>
          <p:cNvSpPr/>
          <p:nvPr/>
        </p:nvSpPr>
        <p:spPr>
          <a:xfrm>
            <a:off x="835025" y="5257800"/>
            <a:ext cx="11430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USB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控制器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18" name="Line 27"/>
          <p:cNvSpPr/>
          <p:nvPr/>
        </p:nvSpPr>
        <p:spPr>
          <a:xfrm>
            <a:off x="1063625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3819" name="Line 28"/>
          <p:cNvSpPr/>
          <p:nvPr/>
        </p:nvSpPr>
        <p:spPr>
          <a:xfrm>
            <a:off x="1825625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3820" name="Text Box 29"/>
          <p:cNvSpPr txBox="1"/>
          <p:nvPr/>
        </p:nvSpPr>
        <p:spPr>
          <a:xfrm>
            <a:off x="692150" y="6019800"/>
            <a:ext cx="5905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鼠标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21" name="Text Box 30"/>
          <p:cNvSpPr txBox="1"/>
          <p:nvPr/>
        </p:nvSpPr>
        <p:spPr>
          <a:xfrm>
            <a:off x="1492250" y="6019800"/>
            <a:ext cx="5889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键盘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22" name="Line 31"/>
          <p:cNvSpPr/>
          <p:nvPr/>
        </p:nvSpPr>
        <p:spPr>
          <a:xfrm>
            <a:off x="3121025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23" name="Text Box 32"/>
          <p:cNvSpPr txBox="1"/>
          <p:nvPr/>
        </p:nvSpPr>
        <p:spPr>
          <a:xfrm>
            <a:off x="2628900" y="6019800"/>
            <a:ext cx="7921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显示器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24" name="AutoShape 33"/>
          <p:cNvSpPr/>
          <p:nvPr/>
        </p:nvSpPr>
        <p:spPr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25" name="AutoShape 34"/>
          <p:cNvSpPr/>
          <p:nvPr/>
        </p:nvSpPr>
        <p:spPr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26" name="Rectangle 35"/>
          <p:cNvSpPr/>
          <p:nvPr/>
        </p:nvSpPr>
        <p:spPr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27" name="Rectangle 36"/>
          <p:cNvSpPr/>
          <p:nvPr/>
        </p:nvSpPr>
        <p:spPr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28" name="Rectangle 37"/>
          <p:cNvSpPr/>
          <p:nvPr/>
        </p:nvSpPr>
        <p:spPr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29" name="Text Box 38"/>
          <p:cNvSpPr txBox="1"/>
          <p:nvPr/>
        </p:nvSpPr>
        <p:spPr>
          <a:xfrm>
            <a:off x="5556250" y="4127500"/>
            <a:ext cx="8572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I/O 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30" name="Rectangle 39"/>
          <p:cNvSpPr/>
          <p:nvPr/>
        </p:nvSpPr>
        <p:spPr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31" name="Line 40"/>
          <p:cNvSpPr/>
          <p:nvPr/>
        </p:nvSpPr>
        <p:spPr>
          <a:xfrm>
            <a:off x="4297363" y="3365500"/>
            <a:ext cx="1965325" cy="0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32" name="Line 41"/>
          <p:cNvSpPr/>
          <p:nvPr/>
        </p:nvSpPr>
        <p:spPr>
          <a:xfrm>
            <a:off x="4335463" y="3365500"/>
            <a:ext cx="0" cy="1135063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33" name="Line 42"/>
          <p:cNvSpPr/>
          <p:nvPr/>
        </p:nvSpPr>
        <p:spPr>
          <a:xfrm flipV="1">
            <a:off x="4297363" y="4529138"/>
            <a:ext cx="1128712" cy="0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34" name="Line 43"/>
          <p:cNvSpPr/>
          <p:nvPr/>
        </p:nvSpPr>
        <p:spPr>
          <a:xfrm flipH="1">
            <a:off x="5432425" y="4500563"/>
            <a:ext cx="0" cy="1671637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35" name="Rectangle 44"/>
          <p:cNvSpPr/>
          <p:nvPr/>
        </p:nvSpPr>
        <p:spPr>
          <a:xfrm>
            <a:off x="498475" y="3155950"/>
            <a:ext cx="1873250" cy="577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总线接口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836" name="Text Box 46"/>
          <p:cNvSpPr txBox="1"/>
          <p:nvPr/>
        </p:nvSpPr>
        <p:spPr>
          <a:xfrm>
            <a:off x="4210050" y="1323975"/>
            <a:ext cx="4395788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b="0" dirty="0">
                <a:latin typeface="Arial Narrow" panose="020B0606020202030204" pitchFamily="34" charset="0"/>
                <a:ea typeface="宋体" panose="02010600030101010101" pitchFamily="2" charset="-122"/>
              </a:rPr>
              <a:t>磁盘控制器读取扇区，并执行到主存的</a:t>
            </a: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DMA</a:t>
            </a:r>
            <a:r>
              <a:rPr lang="zh-CN" altLang="en-US" b="0" dirty="0">
                <a:latin typeface="Arial Narrow" panose="020B0606020202030204" pitchFamily="34" charset="0"/>
                <a:ea typeface="宋体" panose="02010600030101010101" pitchFamily="2" charset="-122"/>
              </a:rPr>
              <a:t>传送</a:t>
            </a:r>
            <a:endParaRPr lang="zh-CN" altLang="en-US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48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读取一个磁盘扇区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(3)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9" name="Rectangle 4"/>
          <p:cNvSpPr/>
          <p:nvPr/>
        </p:nvSpPr>
        <p:spPr>
          <a:xfrm>
            <a:off x="6294438" y="2971800"/>
            <a:ext cx="909637" cy="914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主存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AutoShape 5"/>
          <p:cNvSpPr/>
          <p:nvPr/>
        </p:nvSpPr>
        <p:spPr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Rectangle 6"/>
          <p:cNvSpPr/>
          <p:nvPr/>
        </p:nvSpPr>
        <p:spPr>
          <a:xfrm>
            <a:off x="3856038" y="3155950"/>
            <a:ext cx="909637" cy="577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2" name="AutoShape 7"/>
          <p:cNvSpPr/>
          <p:nvPr/>
        </p:nvSpPr>
        <p:spPr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3" name="Rectangle 8"/>
          <p:cNvSpPr/>
          <p:nvPr/>
        </p:nvSpPr>
        <p:spPr>
          <a:xfrm>
            <a:off x="1414463" y="18288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4" name="Rectangle 9"/>
          <p:cNvSpPr/>
          <p:nvPr/>
        </p:nvSpPr>
        <p:spPr>
          <a:xfrm>
            <a:off x="1414463" y="19812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5" name="Rectangle 10"/>
          <p:cNvSpPr/>
          <p:nvPr/>
        </p:nvSpPr>
        <p:spPr>
          <a:xfrm>
            <a:off x="1414463" y="21336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6" name="Rectangle 11"/>
          <p:cNvSpPr/>
          <p:nvPr/>
        </p:nvSpPr>
        <p:spPr>
          <a:xfrm>
            <a:off x="1414463" y="22860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7" name="Rectangle 12"/>
          <p:cNvSpPr/>
          <p:nvPr/>
        </p:nvSpPr>
        <p:spPr>
          <a:xfrm>
            <a:off x="1414463" y="2438400"/>
            <a:ext cx="684212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8" name="AutoShape 13"/>
          <p:cNvSpPr/>
          <p:nvPr/>
        </p:nvSpPr>
        <p:spPr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9" name="AutoShape 14"/>
          <p:cNvSpPr/>
          <p:nvPr/>
        </p:nvSpPr>
        <p:spPr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6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0" name="Rectangle 15"/>
          <p:cNvSpPr/>
          <p:nvPr/>
        </p:nvSpPr>
        <p:spPr>
          <a:xfrm>
            <a:off x="2632075" y="1676400"/>
            <a:ext cx="533400" cy="1066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算术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逻辑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单元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1" name="Text Box 16"/>
          <p:cNvSpPr txBox="1"/>
          <p:nvPr/>
        </p:nvSpPr>
        <p:spPr>
          <a:xfrm>
            <a:off x="1106488" y="1508125"/>
            <a:ext cx="119856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寄存器文件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2" name="AutoShape 17"/>
          <p:cNvSpPr/>
          <p:nvPr/>
        </p:nvSpPr>
        <p:spPr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3" name="Rectangle 18"/>
          <p:cNvSpPr/>
          <p:nvPr/>
        </p:nvSpPr>
        <p:spPr>
          <a:xfrm>
            <a:off x="346075" y="1447800"/>
            <a:ext cx="2971800" cy="2438400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4" name="Text Box 19"/>
          <p:cNvSpPr txBox="1"/>
          <p:nvPr/>
        </p:nvSpPr>
        <p:spPr>
          <a:xfrm>
            <a:off x="247650" y="1143000"/>
            <a:ext cx="10858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CPU chip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5" name="AutoShape 20"/>
          <p:cNvSpPr/>
          <p:nvPr/>
        </p:nvSpPr>
        <p:spPr>
          <a:xfrm>
            <a:off x="4079875" y="38100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6" name="AutoShape 21"/>
          <p:cNvSpPr/>
          <p:nvPr/>
        </p:nvSpPr>
        <p:spPr>
          <a:xfrm flipV="1">
            <a:off x="5184775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7" name="Rectangle 22"/>
          <p:cNvSpPr/>
          <p:nvPr/>
        </p:nvSpPr>
        <p:spPr>
          <a:xfrm>
            <a:off x="4765675" y="5270500"/>
            <a:ext cx="12954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磁盘控制器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8" name="AutoShape 23"/>
          <p:cNvSpPr/>
          <p:nvPr/>
        </p:nvSpPr>
        <p:spPr>
          <a:xfrm flipV="1">
            <a:off x="2854325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39" name="Rectangle 24"/>
          <p:cNvSpPr/>
          <p:nvPr/>
        </p:nvSpPr>
        <p:spPr>
          <a:xfrm>
            <a:off x="2435225" y="5270500"/>
            <a:ext cx="12954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图形适配器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40" name="AutoShape 25"/>
          <p:cNvSpPr/>
          <p:nvPr/>
        </p:nvSpPr>
        <p:spPr>
          <a:xfrm flipV="1">
            <a:off x="1177925" y="454660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41" name="Rectangle 26"/>
          <p:cNvSpPr/>
          <p:nvPr/>
        </p:nvSpPr>
        <p:spPr>
          <a:xfrm>
            <a:off x="835025" y="5257800"/>
            <a:ext cx="11430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USB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控制器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42" name="Line 27"/>
          <p:cNvSpPr/>
          <p:nvPr/>
        </p:nvSpPr>
        <p:spPr>
          <a:xfrm>
            <a:off x="1063625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4843" name="Line 28"/>
          <p:cNvSpPr/>
          <p:nvPr/>
        </p:nvSpPr>
        <p:spPr>
          <a:xfrm>
            <a:off x="1825625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4844" name="Text Box 29"/>
          <p:cNvSpPr txBox="1"/>
          <p:nvPr/>
        </p:nvSpPr>
        <p:spPr>
          <a:xfrm>
            <a:off x="692150" y="6019800"/>
            <a:ext cx="5905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鼠标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45" name="Text Box 30"/>
          <p:cNvSpPr txBox="1"/>
          <p:nvPr/>
        </p:nvSpPr>
        <p:spPr>
          <a:xfrm>
            <a:off x="1492250" y="6019800"/>
            <a:ext cx="5889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键盘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46" name="Line 31"/>
          <p:cNvSpPr/>
          <p:nvPr/>
        </p:nvSpPr>
        <p:spPr>
          <a:xfrm>
            <a:off x="3121025" y="579120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7" name="Text Box 32"/>
          <p:cNvSpPr txBox="1"/>
          <p:nvPr/>
        </p:nvSpPr>
        <p:spPr>
          <a:xfrm>
            <a:off x="2628900" y="6019800"/>
            <a:ext cx="79216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显示器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48" name="Line 33"/>
          <p:cNvSpPr/>
          <p:nvPr/>
        </p:nvSpPr>
        <p:spPr>
          <a:xfrm>
            <a:off x="5426075" y="57912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4849" name="AutoShape 34"/>
          <p:cNvSpPr/>
          <p:nvPr/>
        </p:nvSpPr>
        <p:spPr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磁盘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50" name="AutoShape 35"/>
          <p:cNvSpPr/>
          <p:nvPr/>
        </p:nvSpPr>
        <p:spPr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51" name="Rectangle 36"/>
          <p:cNvSpPr/>
          <p:nvPr/>
        </p:nvSpPr>
        <p:spPr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52" name="Rectangle 37"/>
          <p:cNvSpPr/>
          <p:nvPr/>
        </p:nvSpPr>
        <p:spPr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53" name="Rectangle 38"/>
          <p:cNvSpPr/>
          <p:nvPr/>
        </p:nvSpPr>
        <p:spPr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54" name="Text Box 39"/>
          <p:cNvSpPr txBox="1"/>
          <p:nvPr/>
        </p:nvSpPr>
        <p:spPr>
          <a:xfrm>
            <a:off x="5556250" y="4127500"/>
            <a:ext cx="811213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I/O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55" name="Rectangle 40"/>
          <p:cNvSpPr/>
          <p:nvPr/>
        </p:nvSpPr>
        <p:spPr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56" name="Line 41"/>
          <p:cNvSpPr/>
          <p:nvPr/>
        </p:nvSpPr>
        <p:spPr>
          <a:xfrm flipH="1">
            <a:off x="3343275" y="2679700"/>
            <a:ext cx="1017588" cy="0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57" name="Line 42"/>
          <p:cNvSpPr/>
          <p:nvPr/>
        </p:nvSpPr>
        <p:spPr>
          <a:xfrm>
            <a:off x="4335463" y="2667000"/>
            <a:ext cx="0" cy="1833563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8" name="Line 43"/>
          <p:cNvSpPr/>
          <p:nvPr/>
        </p:nvSpPr>
        <p:spPr>
          <a:xfrm flipV="1">
            <a:off x="4297363" y="4529138"/>
            <a:ext cx="1128712" cy="0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59" name="Line 44"/>
          <p:cNvSpPr/>
          <p:nvPr/>
        </p:nvSpPr>
        <p:spPr>
          <a:xfrm flipH="1">
            <a:off x="5426075" y="4500563"/>
            <a:ext cx="6350" cy="782637"/>
          </a:xfrm>
          <a:prstGeom prst="line">
            <a:avLst/>
          </a:prstGeom>
          <a:ln w="762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0" name="Rectangle 45"/>
          <p:cNvSpPr/>
          <p:nvPr/>
        </p:nvSpPr>
        <p:spPr>
          <a:xfrm>
            <a:off x="498475" y="3155950"/>
            <a:ext cx="1873250" cy="5778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总线接口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61" name="Text Box 47"/>
          <p:cNvSpPr txBox="1"/>
          <p:nvPr/>
        </p:nvSpPr>
        <p:spPr>
          <a:xfrm>
            <a:off x="4495800" y="1219200"/>
            <a:ext cx="4343400" cy="11890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b="0" dirty="0">
                <a:latin typeface="Arial Narrow" panose="020B0606020202030204" pitchFamily="34" charset="0"/>
                <a:ea typeface="宋体" panose="02010600030101010101" pitchFamily="2" charset="-122"/>
              </a:rPr>
              <a:t>当</a:t>
            </a: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DMA</a:t>
            </a:r>
            <a:r>
              <a:rPr lang="zh-CN" altLang="en-US" b="0" dirty="0">
                <a:latin typeface="Arial Narrow" panose="020B0606020202030204" pitchFamily="34" charset="0"/>
                <a:ea typeface="宋体" panose="02010600030101010101" pitchFamily="2" charset="-122"/>
              </a:rPr>
              <a:t>传送完成时，磁盘控制器用中断方式通知</a:t>
            </a: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CPU (</a:t>
            </a:r>
            <a:r>
              <a:rPr lang="zh-CN" altLang="en-US" b="0" dirty="0">
                <a:latin typeface="Arial Narrow" panose="020B0606020202030204" pitchFamily="34" charset="0"/>
                <a:ea typeface="宋体" panose="02010600030101010101" pitchFamily="2" charset="-122"/>
              </a:rPr>
              <a:t>需要一个特殊引脚与</a:t>
            </a: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CPU</a:t>
            </a:r>
            <a:r>
              <a:rPr lang="zh-CN" altLang="en-US" b="0" dirty="0">
                <a:latin typeface="Arial Narrow" panose="020B0606020202030204" pitchFamily="34" charset="0"/>
                <a:ea typeface="宋体" panose="02010600030101010101" pitchFamily="2" charset="-122"/>
              </a:rPr>
              <a:t>相连</a:t>
            </a: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)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89"/>
          <p:cNvSpPr/>
          <p:nvPr/>
        </p:nvSpPr>
        <p:spPr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sz="1800" b="0" dirty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固态硬盘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(SSD)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50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页大小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 512B to 4KB,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块大小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 32 to 128 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页。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数据以页单位读写。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只有在某页所属块整个被擦除后，才可写该页。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在进行大约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10,0000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次重复写后，块会磨损坏。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AutoShape 238"/>
          <p:cNvSpPr/>
          <p:nvPr/>
        </p:nvSpPr>
        <p:spPr>
          <a:xfrm flipV="1">
            <a:off x="4305300" y="1606550"/>
            <a:ext cx="495300" cy="685800"/>
          </a:xfrm>
          <a:prstGeom prst="upArrow">
            <a:avLst>
              <a:gd name="adj1" fmla="val 36666"/>
              <a:gd name="adj2" fmla="val 44871"/>
            </a:avLst>
          </a:prstGeom>
          <a:solidFill>
            <a:srgbClr val="F7F5CD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sz="1800" b="0" dirty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闪存翻译层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848" name="Rectangle 235"/>
          <p:cNvSpPr/>
          <p:nvPr/>
        </p:nvSpPr>
        <p:spPr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sz="1800" b="0" dirty="0">
              <a:solidFill>
                <a:srgbClr val="CCFFCC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9" name="Rectangle 264"/>
          <p:cNvSpPr/>
          <p:nvPr/>
        </p:nvSpPr>
        <p:spPr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sz="1800" b="0" dirty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52513"/>
            <a:ext cx="1008063" cy="3651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rPr>
              <a:t>I/O </a:t>
            </a:r>
            <a:r>
              <a:rPr kumimoji="0" lang="zh-CN" altLang="en-US" sz="1800" b="0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总线</a:t>
            </a:r>
            <a:endParaRPr kumimoji="0" lang="zh-CN" altLang="en-US" sz="1800" b="0" kern="0" cap="none" spc="0" normalizeH="0" baseline="0" noProof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1" name="Rectangle 271"/>
          <p:cNvSpPr/>
          <p:nvPr/>
        </p:nvSpPr>
        <p:spPr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2" name="Rectangle 272"/>
          <p:cNvSpPr/>
          <p:nvPr/>
        </p:nvSpPr>
        <p:spPr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Rectangle 280"/>
          <p:cNvSpPr/>
          <p:nvPr/>
        </p:nvSpPr>
        <p:spPr>
          <a:xfrm>
            <a:off x="1154113" y="3689350"/>
            <a:ext cx="3124200" cy="457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sz="1800" b="0" dirty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1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P-1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57" name="Text Box 279"/>
          <p:cNvSpPr txBox="1"/>
          <p:nvPr/>
        </p:nvSpPr>
        <p:spPr>
          <a:xfrm>
            <a:off x="2906713" y="3613150"/>
            <a:ext cx="488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128713" y="3321050"/>
            <a:ext cx="601663" cy="3651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块 </a:t>
            </a:r>
            <a:r>
              <a:rPr kumimoji="0" lang="en-US" altLang="zh-CN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9" name="Text Box 282"/>
          <p:cNvSpPr txBox="1"/>
          <p:nvPr/>
        </p:nvSpPr>
        <p:spPr>
          <a:xfrm>
            <a:off x="4311650" y="3657600"/>
            <a:ext cx="488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0" name="Rectangle 287"/>
          <p:cNvSpPr/>
          <p:nvPr/>
        </p:nvSpPr>
        <p:spPr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sz="1800" b="0" dirty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61" name="Rectangle 283"/>
          <p:cNvSpPr/>
          <p:nvPr/>
        </p:nvSpPr>
        <p:spPr>
          <a:xfrm>
            <a:off x="4953000" y="3765550"/>
            <a:ext cx="838200" cy="304800"/>
          </a:xfrm>
          <a:prstGeom prst="rect">
            <a:avLst/>
          </a:prstGeom>
          <a:solidFill>
            <a:srgbClr val="B2E6B2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5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15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2" name="Rectangle 284"/>
          <p:cNvSpPr/>
          <p:nvPr/>
        </p:nvSpPr>
        <p:spPr>
          <a:xfrm>
            <a:off x="5791200" y="3765550"/>
            <a:ext cx="838200" cy="304800"/>
          </a:xfrm>
          <a:prstGeom prst="rect">
            <a:avLst/>
          </a:prstGeom>
          <a:solidFill>
            <a:srgbClr val="B2E6B2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5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5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5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P-1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64" name="Text Box 286"/>
          <p:cNvSpPr txBox="1"/>
          <p:nvPr/>
        </p:nvSpPr>
        <p:spPr>
          <a:xfrm>
            <a:off x="6629400" y="3613150"/>
            <a:ext cx="488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893763" cy="3651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块</a:t>
            </a:r>
            <a:r>
              <a:rPr kumimoji="0" 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rPr>
              <a:t>  B-1</a:t>
            </a:r>
            <a:endParaRPr kumimoji="0" 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66" name="Text Box 291"/>
          <p:cNvSpPr txBox="1"/>
          <p:nvPr/>
        </p:nvSpPr>
        <p:spPr>
          <a:xfrm>
            <a:off x="912813" y="3016250"/>
            <a:ext cx="639762" cy="3651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闪存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67" name="Rectangle 292"/>
          <p:cNvSpPr/>
          <p:nvPr/>
        </p:nvSpPr>
        <p:spPr>
          <a:xfrm>
            <a:off x="838200" y="2317750"/>
            <a:ext cx="7467600" cy="21780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en-US" altLang="zh-CN" sz="1800" b="0" dirty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1981200"/>
            <a:ext cx="1782763" cy="3651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固态硬盘</a:t>
            </a:r>
            <a:r>
              <a:rPr kumimoji="0" 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cs"/>
              </a:rPr>
              <a:t> (SSD)</a:t>
            </a:r>
            <a:endParaRPr kumimoji="0" 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133600" cy="30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kern="0" cap="none" spc="0" normalizeH="0" baseline="0" noProof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读写逻辑磁盘块</a:t>
            </a:r>
            <a:endParaRPr kumimoji="0" lang="zh-CN" altLang="en-US" sz="1400" b="0" kern="0" cap="none" spc="0" normalizeH="0" baseline="0" noProof="0" dirty="0">
              <a:solidFill>
                <a:sysClr val="windowText" lastClr="000000"/>
              </a:solidFill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固态硬盘性能特点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96875" y="3200400"/>
            <a:ext cx="7896225" cy="25908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顺序访问比随机访问块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典型存储器层次结构问题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随机写会较慢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擦除块需要较长时间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(~1 ms)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修改一页需要块内所有页复制到新块中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早起固态硬盘读写时间差距更大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TextBox 3"/>
          <p:cNvSpPr txBox="1"/>
          <p:nvPr/>
        </p:nvSpPr>
        <p:spPr>
          <a:xfrm>
            <a:off x="357188" y="1660525"/>
            <a:ext cx="8747125" cy="1008063"/>
          </a:xfrm>
          <a:prstGeom prst="rect">
            <a:avLst/>
          </a:prstGeom>
          <a:solidFill>
            <a:srgbClr val="E2E2E2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顺序读速度</a:t>
            </a:r>
            <a:r>
              <a:rPr lang="en-US" altLang="zh-CN" sz="2000" dirty="0">
                <a:ea typeface="宋体" panose="02010600030101010101" pitchFamily="2" charset="-122"/>
              </a:rPr>
              <a:t>550 MB/s			     </a:t>
            </a:r>
            <a:r>
              <a:rPr lang="zh-CN" altLang="en-US" sz="2000" dirty="0">
                <a:ea typeface="宋体" panose="02010600030101010101" pitchFamily="2" charset="-122"/>
              </a:rPr>
              <a:t>顺序写速度</a:t>
            </a:r>
            <a:r>
              <a:rPr lang="en-US" altLang="zh-CN" sz="2000" dirty="0">
                <a:ea typeface="宋体" panose="02010600030101010101" pitchFamily="2" charset="-122"/>
              </a:rPr>
              <a:t>470 MB/s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随机读速度</a:t>
            </a:r>
            <a:r>
              <a:rPr lang="en-US" altLang="zh-CN" sz="2000" dirty="0">
                <a:ea typeface="宋体" panose="02010600030101010101" pitchFamily="2" charset="-122"/>
              </a:rPr>
              <a:t>365 MB/s	     		     </a:t>
            </a:r>
            <a:r>
              <a:rPr lang="zh-CN" altLang="en-US" sz="2000" dirty="0">
                <a:ea typeface="宋体" panose="02010600030101010101" pitchFamily="2" charset="-122"/>
              </a:rPr>
              <a:t>随机写速度</a:t>
            </a:r>
            <a:r>
              <a:rPr lang="en-US" altLang="zh-CN" sz="2000" dirty="0">
                <a:ea typeface="宋体" panose="02010600030101010101" pitchFamily="2" charset="-122"/>
              </a:rPr>
              <a:t>303 MB/s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平均读时间</a:t>
            </a:r>
            <a:r>
              <a:rPr lang="en-US" altLang="zh-CN" sz="2000" dirty="0">
                <a:ea typeface="宋体" panose="02010600030101010101" pitchFamily="2" charset="-122"/>
              </a:rPr>
              <a:t>50 us		                    </a:t>
            </a:r>
            <a:r>
              <a:rPr lang="zh-CN" altLang="en-US" sz="2000" dirty="0">
                <a:ea typeface="宋体" panose="02010600030101010101" pitchFamily="2" charset="-122"/>
              </a:rPr>
              <a:t>平均写时间</a:t>
            </a:r>
            <a:r>
              <a:rPr lang="en-US" altLang="zh-CN" sz="2000" dirty="0">
                <a:ea typeface="宋体" panose="02010600030101010101" pitchFamily="2" charset="-122"/>
              </a:rPr>
              <a:t>60 us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6869" name="TextBox 4"/>
          <p:cNvSpPr txBox="1"/>
          <p:nvPr/>
        </p:nvSpPr>
        <p:spPr>
          <a:xfrm>
            <a:off x="76200" y="6292850"/>
            <a:ext cx="295751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来源</a:t>
            </a:r>
            <a:r>
              <a:rPr lang="en-US" altLang="zh-CN" sz="1800" dirty="0">
                <a:ea typeface="宋体" panose="02010600030101010101" pitchFamily="2" charset="-122"/>
              </a:rPr>
              <a:t>: Intel SSD 730 </a:t>
            </a:r>
            <a:r>
              <a:rPr lang="zh-CN" altLang="en-US" sz="1800" dirty="0">
                <a:ea typeface="宋体" panose="02010600030101010101" pitchFamily="2" charset="-122"/>
              </a:rPr>
              <a:t>产品参数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固态硬盘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vs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机械磁盘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Font typeface="Wingdings" panose="05000000000000000000" charset="0"/>
              <a:buChar char="l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优势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无移动部件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随机访问快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低功耗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更结实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00CC99"/>
              </a:buClr>
              <a:buFont typeface="Wingdings" panose="05000000000000000000" charset="0"/>
              <a:buChar char="n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Font typeface="Wingdings" panose="05000000000000000000" charset="0"/>
              <a:buChar char="l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劣势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会磨损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flash translation layer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闪存转换层用算法减少平均磨损率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比如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Intel SSD 730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保证在其磨损坏前可写入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128 petabyte (128 x 10</a:t>
            </a:r>
            <a:r>
              <a:rPr lang="en-US" altLang="zh-CN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bytes)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2015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每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byte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比磁盘贵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30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倍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rgbClr val="00CC99"/>
              </a:buClr>
              <a:buFont typeface="Wingdings" panose="05000000000000000000" charset="0"/>
              <a:buNone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Font typeface="Wingdings" panose="05000000000000000000" charset="0"/>
              <a:buChar char="l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应用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MP3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播放器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智能手机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笔记本电脑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开始在台式机和服务器中应用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Box 3"/>
          <p:cNvSpPr txBox="1"/>
          <p:nvPr/>
        </p:nvSpPr>
        <p:spPr>
          <a:xfrm>
            <a:off x="2851150" y="5657850"/>
            <a:ext cx="1857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28" name="任意多边形 27"/>
          <p:cNvSpPr/>
          <p:nvPr>
            <p:custDataLst>
              <p:tags r:id="rId1"/>
            </p:custDataLst>
          </p:nvPr>
        </p:nvSpPr>
        <p:spPr>
          <a:xfrm>
            <a:off x="410210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rgbClr val="BFBFBF"/>
                </a:solidFill>
                <a:sym typeface="Arial" panose="020B0604020202020204" pitchFamily="34" charset="0"/>
              </a:rPr>
              <a:t>A</a:t>
            </a:r>
            <a:endParaRPr lang="en-US" altLang="zh-CN" dirty="0" smtClean="0">
              <a:solidFill>
                <a:srgbClr val="BFBFBF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2"/>
            </p:custDataLst>
          </p:nvPr>
        </p:nvSpPr>
        <p:spPr>
          <a:xfrm>
            <a:off x="914400" y="2720975"/>
            <a:ext cx="1901825" cy="829945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存储技术及其趋势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 30"/>
          <p:cNvSpPr/>
          <p:nvPr>
            <p:custDataLst>
              <p:tags r:id="rId3"/>
            </p:custDataLst>
          </p:nvPr>
        </p:nvSpPr>
        <p:spPr>
          <a:xfrm>
            <a:off x="3145155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rgbClr val="00CC99"/>
                </a:solidFill>
                <a:sym typeface="Arial" panose="020B0604020202020204" pitchFamily="34" charset="0"/>
              </a:rPr>
              <a:t>B</a:t>
            </a:r>
            <a:endParaRPr lang="en-US" altLang="zh-CN" dirty="0" smtClean="0">
              <a:solidFill>
                <a:srgbClr val="00CC99"/>
              </a:solidFill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4"/>
            </p:custDataLst>
          </p:nvPr>
        </p:nvSpPr>
        <p:spPr>
          <a:xfrm>
            <a:off x="3649345" y="2905760"/>
            <a:ext cx="1901825" cy="460375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chemeClr val="accent1"/>
                </a:solidFill>
              </a:rPr>
              <a:t>局部性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>
            <a:off x="5880100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Arial" panose="020B0604020202020204" pitchFamily="34" charset="0"/>
              </a:rPr>
              <a:t>C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6"/>
            </p:custDataLst>
          </p:nvPr>
        </p:nvSpPr>
        <p:spPr>
          <a:xfrm>
            <a:off x="6383655" y="2536508"/>
            <a:ext cx="1901825" cy="1198880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存储器层次结构中的高速缓存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用局部性原理来解决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!	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2705" y="1459230"/>
            <a:ext cx="7896225" cy="4972050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解决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CPU-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存储速度差距问题的关键是利用程序中特有的局部性特点。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3970" y="608330"/>
            <a:ext cx="4749800" cy="6813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algn="ctr" eaLnBrk="1" hangingPunct="1"/>
            <a:r>
              <a:rPr lang="zh-CN" altLang="en-US" sz="2800" b="1" dirty="0">
                <a:latin typeface="+mj-lt"/>
                <a:ea typeface="+mj-ea"/>
                <a:cs typeface="+mj-cs"/>
              </a:rPr>
              <a:t>随机访问存储器 </a:t>
            </a:r>
            <a:r>
              <a:rPr lang="en-US" altLang="zh-CN" sz="2800" b="1" dirty="0">
                <a:latin typeface="+mj-lt"/>
                <a:ea typeface="+mj-ea"/>
                <a:cs typeface="+mj-cs"/>
              </a:rPr>
              <a:t>(RAM)</a:t>
            </a:r>
            <a:endParaRPr lang="en-US" altLang="zh-CN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6" name="椭圆 45"/>
          <p:cNvSpPr/>
          <p:nvPr>
            <p:custDataLst>
              <p:tags r:id="rId2"/>
            </p:custDataLst>
          </p:nvPr>
        </p:nvSpPr>
        <p:spPr>
          <a:xfrm>
            <a:off x="1101090" y="2037080"/>
            <a:ext cx="529804" cy="529804"/>
          </a:xfrm>
          <a:prstGeom prst="ellipse">
            <a:avLst/>
          </a:prstGeom>
          <a:noFill/>
          <a:ln w="158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rPr>
              <a:t>1</a:t>
            </a:r>
            <a:endParaRPr lang="zh-CN" altLang="en-US" sz="20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endParaRPr>
          </a:p>
        </p:txBody>
      </p:sp>
      <p:sp>
        <p:nvSpPr>
          <p:cNvPr id="47" name="文本框 46"/>
          <p:cNvSpPr txBox="1"/>
          <p:nvPr>
            <p:custDataLst>
              <p:tags r:id="rId3"/>
            </p:custDataLst>
          </p:nvPr>
        </p:nvSpPr>
        <p:spPr>
          <a:xfrm>
            <a:off x="1917994" y="2117515"/>
            <a:ext cx="2221328" cy="3689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u="none" strike="noStrike" baseline="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uLnTx/>
                <a:uFillTx/>
                <a:latin typeface="+mj-lt"/>
                <a:ea typeface="+mj-ea"/>
                <a:cs typeface="+mj-cs"/>
              </a:rPr>
              <a:t>关键特征</a:t>
            </a:r>
            <a:endParaRPr lang="zh-CN" altLang="en-US" sz="2000" b="1" u="none" strike="noStrike" baseline="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4"/>
            </p:custDataLst>
          </p:nvPr>
        </p:nvCxnSpPr>
        <p:spPr>
          <a:xfrm>
            <a:off x="1134388" y="2644578"/>
            <a:ext cx="310408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5"/>
            </p:custDataLst>
          </p:nvPr>
        </p:nvCxnSpPr>
        <p:spPr>
          <a:xfrm>
            <a:off x="1134388" y="2685276"/>
            <a:ext cx="3104088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1134388" y="2908740"/>
            <a:ext cx="3104088" cy="1772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marL="0" lvl="0" algn="l">
              <a:lnSpc>
                <a:spcPct val="120000"/>
              </a:lnSpc>
            </a:pP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RAM </a:t>
            </a:r>
            <a:r>
              <a:rPr lang="zh-CN" altLang="en-US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封装在芯片上</a:t>
            </a: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.</a:t>
            </a:r>
            <a:endParaRPr lang="en-US" altLang="zh-CN" u="none" strike="noStrike" baseline="0" dirty="0">
              <a:solidFill>
                <a:schemeClr val="tx1">
                  <a:lumMod val="65000"/>
                  <a:lumOff val="35000"/>
                </a:schemeClr>
              </a:solidFill>
              <a:uLnTx/>
              <a:uFillTx/>
            </a:endParaRPr>
          </a:p>
          <a:p>
            <a:pPr marL="0" lvl="0" algn="l">
              <a:lnSpc>
                <a:spcPct val="120000"/>
              </a:lnSpc>
            </a:pPr>
            <a:r>
              <a:rPr lang="zh-CN" altLang="en-US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基本存储单位成为一个单元 </a:t>
            </a: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(</a:t>
            </a:r>
            <a:r>
              <a:rPr lang="zh-CN" altLang="en-US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每个单元存储</a:t>
            </a: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1 </a:t>
            </a:r>
            <a:r>
              <a:rPr lang="zh-CN" altLang="en-US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比特</a:t>
            </a: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).</a:t>
            </a:r>
            <a:endParaRPr lang="en-US" altLang="zh-CN" u="none" strike="noStrike" baseline="0" dirty="0">
              <a:solidFill>
                <a:schemeClr val="tx1">
                  <a:lumMod val="65000"/>
                  <a:lumOff val="35000"/>
                </a:schemeClr>
              </a:solidFill>
              <a:uLnTx/>
              <a:uFillTx/>
            </a:endParaRPr>
          </a:p>
        </p:txBody>
      </p:sp>
      <p:sp>
        <p:nvSpPr>
          <p:cNvPr id="63" name="椭圆 62"/>
          <p:cNvSpPr/>
          <p:nvPr>
            <p:custDataLst>
              <p:tags r:id="rId7"/>
            </p:custDataLst>
          </p:nvPr>
        </p:nvSpPr>
        <p:spPr>
          <a:xfrm>
            <a:off x="5092377" y="2037080"/>
            <a:ext cx="529804" cy="529804"/>
          </a:xfrm>
          <a:prstGeom prst="ellipse">
            <a:avLst/>
          </a:prstGeom>
          <a:noFill/>
          <a:ln w="15875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rPr>
              <a:t>2</a:t>
            </a:r>
            <a:endParaRPr lang="zh-CN" altLang="en-US" sz="2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endParaRPr>
          </a:p>
        </p:txBody>
      </p:sp>
      <p:sp>
        <p:nvSpPr>
          <p:cNvPr id="64" name="文本框 63"/>
          <p:cNvSpPr txBox="1"/>
          <p:nvPr>
            <p:custDataLst>
              <p:tags r:id="rId8"/>
            </p:custDataLst>
          </p:nvPr>
        </p:nvSpPr>
        <p:spPr>
          <a:xfrm>
            <a:off x="5909282" y="2117515"/>
            <a:ext cx="2221328" cy="3689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 b="1" u="none" strike="noStrike" baseline="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uLnTx/>
                <a:uFillTx/>
                <a:latin typeface="+mj-lt"/>
                <a:ea typeface="+mj-ea"/>
                <a:cs typeface="+mj-cs"/>
              </a:rPr>
              <a:t>RAM </a:t>
            </a:r>
            <a:r>
              <a:rPr lang="zh-CN" altLang="en-US" sz="2000" b="1" u="none" strike="noStrike" baseline="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uLnTx/>
                <a:uFillTx/>
                <a:latin typeface="+mj-lt"/>
                <a:ea typeface="+mj-ea"/>
                <a:cs typeface="+mj-cs"/>
              </a:rPr>
              <a:t>的两种类型</a:t>
            </a:r>
            <a:r>
              <a:rPr lang="en-US" altLang="zh-CN" sz="2000" b="1" u="none" strike="noStrike" baseline="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lang="en-US" altLang="zh-CN" sz="2000" b="1" u="none" strike="noStrike" baseline="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5" name="直接连接符 64"/>
          <p:cNvCxnSpPr/>
          <p:nvPr>
            <p:custDataLst>
              <p:tags r:id="rId9"/>
            </p:custDataLst>
          </p:nvPr>
        </p:nvCxnSpPr>
        <p:spPr>
          <a:xfrm>
            <a:off x="5125675" y="2644578"/>
            <a:ext cx="310408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10"/>
            </p:custDataLst>
          </p:nvPr>
        </p:nvCxnSpPr>
        <p:spPr>
          <a:xfrm>
            <a:off x="5125675" y="2685276"/>
            <a:ext cx="3104088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>
            <p:custDataLst>
              <p:tags r:id="rId11"/>
            </p:custDataLst>
          </p:nvPr>
        </p:nvSpPr>
        <p:spPr>
          <a:xfrm>
            <a:off x="5125675" y="2908740"/>
            <a:ext cx="3104088" cy="21412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marL="0" lvl="0" algn="l">
              <a:lnSpc>
                <a:spcPct val="120000"/>
              </a:lnSpc>
            </a:pP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SRAM (</a:t>
            </a:r>
            <a:r>
              <a:rPr lang="zh-CN" altLang="en-US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静态</a:t>
            </a: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RAM—— Static RAM)</a:t>
            </a:r>
            <a:endParaRPr lang="en-US" altLang="zh-CN" u="none" strike="noStrike" baseline="0" dirty="0">
              <a:solidFill>
                <a:schemeClr val="tx1">
                  <a:lumMod val="65000"/>
                  <a:lumOff val="35000"/>
                </a:schemeClr>
              </a:solidFill>
              <a:uLnTx/>
              <a:uFillTx/>
            </a:endParaRPr>
          </a:p>
          <a:p>
            <a:pPr marL="0" lvl="0" algn="l">
              <a:lnSpc>
                <a:spcPct val="120000"/>
              </a:lnSpc>
            </a:pP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DRAM (</a:t>
            </a:r>
            <a:r>
              <a:rPr lang="zh-CN" altLang="en-US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动态</a:t>
            </a:r>
            <a:r>
              <a:rPr lang="en-US" altLang="zh-CN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RAM—— Dynamic RAM)</a:t>
            </a:r>
            <a:endParaRPr lang="en-US" altLang="zh-CN" u="none" strike="noStrike" baseline="0" dirty="0">
              <a:solidFill>
                <a:schemeClr val="tx1">
                  <a:lumMod val="65000"/>
                  <a:lumOff val="35000"/>
                </a:schemeClr>
              </a:solidFill>
              <a:uLnTx/>
              <a:uFillTx/>
            </a:endParaRPr>
          </a:p>
          <a:p>
            <a:pPr marL="254000" lvl="1" algn="l">
              <a:lnSpc>
                <a:spcPct val="120000"/>
              </a:lnSpc>
            </a:pPr>
            <a:r>
              <a:rPr lang="zh-CN" altLang="en-US" sz="200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</a:rPr>
              <a:t>需要不断刷新</a:t>
            </a:r>
            <a:endParaRPr lang="zh-CN" altLang="en-US" sz="2000" u="none" strike="noStrike" baseline="0" dirty="0">
              <a:solidFill>
                <a:schemeClr val="tx1">
                  <a:lumMod val="65000"/>
                  <a:lumOff val="35000"/>
                </a:schemeClr>
              </a:solidFill>
              <a:uLnTx/>
              <a:uFillTx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8177212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局部性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defTabSz="0" eaLnBrk="1" hangingPunct="1">
              <a:buClr>
                <a:srgbClr val="00CC99"/>
              </a:buClr>
              <a:buFont typeface="Wingdings" panose="05000000000000000000" charset="0"/>
              <a:buChar char="n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局部性原理</a:t>
            </a: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程序倾向于使用最近一段时间，距离其较近地址的数据和指令。</a:t>
            </a:r>
            <a:endParaRPr lang="en-GB" altLang="zh-CN" dirty="0">
              <a:latin typeface="Calibri" panose="020F0502020204030204" pitchFamily="34" charset="0"/>
              <a:ea typeface="+mn-ea"/>
              <a:cs typeface="+mn-cs"/>
            </a:endParaRPr>
          </a:p>
          <a:p>
            <a:pPr defTabSz="0" eaLnBrk="1" hangingPunct="1">
              <a:buClr>
                <a:srgbClr val="00CC99"/>
              </a:buClr>
              <a:buFont typeface="Wingdings" panose="05000000000000000000" charset="0"/>
              <a:buChar char="n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dirty="0">
              <a:solidFill>
                <a:srgbClr val="C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defTabSz="0" eaLnBrk="1" hangingPunct="1">
              <a:buClr>
                <a:srgbClr val="00CC99"/>
              </a:buClr>
              <a:buFont typeface="Wingdings" panose="05000000000000000000" charset="0"/>
              <a:buChar char="n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时间局部性: </a:t>
            </a:r>
            <a:r>
              <a:rPr lang="en-GB" altLang="zh-CN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lang="en-GB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defTabSz="0" eaLnBrk="1" hangingPunct="1">
              <a:buClr>
                <a:srgbClr val="00CC99"/>
              </a:buClr>
              <a:buFont typeface="Arial" panose="020B0604020202020204" pitchFamily="34" charset="0"/>
              <a:buChar char="•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latin typeface="Calibri" panose="020F0502020204030204" pitchFamily="34" charset="0"/>
                <a:ea typeface="宋体" panose="02010600030101010101" pitchFamily="2" charset="-122"/>
              </a:rPr>
              <a:t>最近被访问的数据或指令</a:t>
            </a:r>
            <a:endParaRPr lang="zh-CN" altLang="en-GB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defTabSz="0" eaLnBrk="1" hangingPunct="1">
              <a:buClr>
                <a:srgbClr val="00CC99"/>
              </a:buClr>
              <a:buFont typeface="Arial" panose="020B0604020202020204" pitchFamily="34" charset="0"/>
              <a:buChar char="•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latin typeface="Calibri" panose="020F0502020204030204" pitchFamily="34" charset="0"/>
                <a:ea typeface="宋体" panose="02010600030101010101" pitchFamily="2" charset="-122"/>
              </a:rPr>
              <a:t>在未来可能还会被访问</a:t>
            </a:r>
            <a:endParaRPr lang="zh-CN" altLang="en-GB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0" eaLnBrk="1" hangingPunct="1">
              <a:buClr>
                <a:srgbClr val="00CC99"/>
              </a:buClr>
              <a:buFont typeface="Wingdings" panose="05000000000000000000" charset="0"/>
              <a:buChar char="n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dirty="0">
              <a:solidFill>
                <a:srgbClr val="C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defTabSz="0" eaLnBrk="1" hangingPunct="1">
              <a:buClr>
                <a:srgbClr val="00CC99"/>
              </a:buClr>
              <a:buFont typeface="Wingdings" panose="05000000000000000000" charset="0"/>
              <a:buChar char="n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空间局部性: </a:t>
            </a:r>
            <a:r>
              <a:rPr lang="en-GB" altLang="zh-CN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lang="en-GB" altLang="zh-CN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defTabSz="0" eaLnBrk="1" hangingPunct="1">
              <a:buClr>
                <a:srgbClr val="00CC99"/>
              </a:buClr>
              <a:buFont typeface="Arial" panose="020B0604020202020204" pitchFamily="34" charset="0"/>
              <a:buChar char="•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latin typeface="Calibri" panose="020F0502020204030204" pitchFamily="34" charset="0"/>
                <a:ea typeface="宋体" panose="02010600030101010101" pitchFamily="2" charset="-122"/>
              </a:rPr>
              <a:t>当前访问地址附近的区域在不久</a:t>
            </a:r>
            <a:endParaRPr lang="zh-CN" altLang="en-GB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defTabSz="0" eaLnBrk="1" hangingPunct="1">
              <a:buClr>
                <a:srgbClr val="00CC99"/>
              </a:buClr>
              <a:buFont typeface="Arial" panose="020B0604020202020204" pitchFamily="34" charset="0"/>
              <a:buChar char="•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dirty="0">
                <a:latin typeface="Calibri" panose="020F0502020204030204" pitchFamily="34" charset="0"/>
                <a:ea typeface="宋体" panose="02010600030101010101" pitchFamily="2" charset="-122"/>
              </a:rPr>
              <a:t>还有可能被访问</a:t>
            </a:r>
            <a:endParaRPr lang="zh-CN" altLang="en-GB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0" eaLnBrk="1" hangingPunct="1">
              <a:buClr>
                <a:srgbClr val="00CC99"/>
              </a:buClr>
              <a:buFont typeface="Wingdings" panose="05000000000000000000" charset="0"/>
              <a:buChar char="n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defTabSz="0" eaLnBrk="1" hangingPunct="1">
              <a:buClr>
                <a:srgbClr val="00CC99"/>
              </a:buClr>
              <a:buFont typeface="Wingdings" panose="05000000000000000000" charset="0"/>
              <a:buChar char="n"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9700" y="3124200"/>
            <a:ext cx="381000" cy="304800"/>
          </a:xfrm>
          <a:prstGeom prst="rect">
            <a:avLst/>
          </a:prstGeom>
          <a:solidFill>
            <a:srgbClr val="00CC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319838" y="2614613"/>
            <a:ext cx="627062" cy="433387"/>
          </a:xfrm>
          <a:custGeom>
            <a:avLst/>
            <a:gdLst/>
            <a:ahLst/>
            <a:cxnLst>
              <a:cxn ang="0">
                <a:pos x="289762" y="432983"/>
              </a:cxn>
              <a:cxn ang="0">
                <a:pos x="45978" y="72878"/>
              </a:cxn>
              <a:cxn ang="0">
                <a:pos x="565625" y="60017"/>
              </a:cxn>
              <a:cxn ang="0">
                <a:pos x="405239" y="432983"/>
              </a:cxn>
            </a:cxnLst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102350" y="461645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6050" y="4616450"/>
            <a:ext cx="381000" cy="304800"/>
          </a:xfrm>
          <a:prstGeom prst="rect">
            <a:avLst/>
          </a:prstGeom>
          <a:solidFill>
            <a:srgbClr val="00CC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70700" y="4616450"/>
            <a:ext cx="381000" cy="304800"/>
          </a:xfrm>
          <a:prstGeom prst="rect">
            <a:avLst/>
          </a:prstGeom>
          <a:solidFill>
            <a:srgbClr val="00CC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16675" y="4186238"/>
            <a:ext cx="841375" cy="360362"/>
          </a:xfrm>
          <a:custGeom>
            <a:avLst/>
            <a:gdLst/>
            <a:ahLst/>
            <a:cxnLst>
              <a:cxn ang="0">
                <a:pos x="200662" y="355537"/>
              </a:cxn>
              <a:cxn ang="0">
                <a:pos x="91210" y="57274"/>
              </a:cxn>
              <a:cxn ang="0">
                <a:pos x="747928" y="50791"/>
              </a:cxn>
              <a:cxn ang="0">
                <a:pos x="651351" y="362022"/>
              </a:cxn>
            </a:cxnLst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7" grpId="0" animBg="1"/>
      <p:bldP spid="8" grpId="0" bldLvl="0" animBg="1"/>
      <p:bldP spid="1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4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存储器层次结构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987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软硬件的基础稳定特性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高速存储器技术费用高，容量小，且耗电量大，易发热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.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与主存的速度差别越来越大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设计良好的程序有更好的局部性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Font typeface="Wingdings" panose="05000000000000000000" charset="0"/>
              <a:buChar char="n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这些基础特性相互补充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Font typeface="Wingdings" panose="05000000000000000000" charset="0"/>
              <a:buChar char="n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以上特性给出一条组织主存和存储系统的途径，称作</a:t>
            </a: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存储器层次结构</a:t>
            </a: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.</a:t>
            </a:r>
            <a:endParaRPr lang="en-US" altLang="zh-CN" dirty="0">
              <a:solidFill>
                <a:srgbClr val="00CC99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Box 3"/>
          <p:cNvSpPr txBox="1"/>
          <p:nvPr/>
        </p:nvSpPr>
        <p:spPr>
          <a:xfrm>
            <a:off x="2851150" y="5657850"/>
            <a:ext cx="1857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28" name="任意多边形 27"/>
          <p:cNvSpPr/>
          <p:nvPr>
            <p:custDataLst>
              <p:tags r:id="rId1"/>
            </p:custDataLst>
          </p:nvPr>
        </p:nvSpPr>
        <p:spPr>
          <a:xfrm>
            <a:off x="410210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rgbClr val="BFBFBF"/>
                </a:solidFill>
                <a:sym typeface="Arial" panose="020B0604020202020204" pitchFamily="34" charset="0"/>
              </a:rPr>
              <a:t>A</a:t>
            </a:r>
            <a:endParaRPr lang="en-US" altLang="zh-CN" dirty="0" smtClean="0">
              <a:solidFill>
                <a:srgbClr val="BFBFBF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2"/>
            </p:custDataLst>
          </p:nvPr>
        </p:nvSpPr>
        <p:spPr>
          <a:xfrm>
            <a:off x="914400" y="2720975"/>
            <a:ext cx="1901825" cy="829945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存储技术及其趋势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 30"/>
          <p:cNvSpPr/>
          <p:nvPr>
            <p:custDataLst>
              <p:tags r:id="rId3"/>
            </p:custDataLst>
          </p:nvPr>
        </p:nvSpPr>
        <p:spPr>
          <a:xfrm>
            <a:off x="3145155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Arial" panose="020B0604020202020204" pitchFamily="34" charset="0"/>
              </a:rPr>
              <a:t>B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4"/>
            </p:custDataLst>
          </p:nvPr>
        </p:nvSpPr>
        <p:spPr>
          <a:xfrm>
            <a:off x="3649345" y="2905760"/>
            <a:ext cx="1901825" cy="460375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局部性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>
            <a:off x="5880100" y="2755265"/>
            <a:ext cx="494665" cy="762000"/>
          </a:xfrm>
          <a:custGeom>
            <a:avLst/>
            <a:gdLst>
              <a:gd name="connsiteX0" fmla="*/ 338667 w 677333"/>
              <a:gd name="connsiteY0" fmla="*/ 187203 h 1043274"/>
              <a:gd name="connsiteX1" fmla="*/ 265715 w 677333"/>
              <a:gd name="connsiteY1" fmla="*/ 423285 h 1043274"/>
              <a:gd name="connsiteX2" fmla="*/ 29634 w 677333"/>
              <a:gd name="connsiteY2" fmla="*/ 423283 h 1043274"/>
              <a:gd name="connsiteX3" fmla="*/ 220628 w 677333"/>
              <a:gd name="connsiteY3" fmla="*/ 569188 h 1043274"/>
              <a:gd name="connsiteX4" fmla="*/ 147674 w 677333"/>
              <a:gd name="connsiteY4" fmla="*/ 805268 h 1043274"/>
              <a:gd name="connsiteX5" fmla="*/ 338667 w 677333"/>
              <a:gd name="connsiteY5" fmla="*/ 659361 h 1043274"/>
              <a:gd name="connsiteX6" fmla="*/ 529659 w 677333"/>
              <a:gd name="connsiteY6" fmla="*/ 805268 h 1043274"/>
              <a:gd name="connsiteX7" fmla="*/ 456705 w 677333"/>
              <a:gd name="connsiteY7" fmla="*/ 569188 h 1043274"/>
              <a:gd name="connsiteX8" fmla="*/ 647699 w 677333"/>
              <a:gd name="connsiteY8" fmla="*/ 423283 h 1043274"/>
              <a:gd name="connsiteX9" fmla="*/ 411618 w 677333"/>
              <a:gd name="connsiteY9" fmla="*/ 423285 h 1043274"/>
              <a:gd name="connsiteX10" fmla="*/ 0 w 677333"/>
              <a:gd name="connsiteY10" fmla="*/ 0 h 1043274"/>
              <a:gd name="connsiteX11" fmla="*/ 677333 w 677333"/>
              <a:gd name="connsiteY11" fmla="*/ 0 h 1043274"/>
              <a:gd name="connsiteX12" fmla="*/ 677333 w 677333"/>
              <a:gd name="connsiteY12" fmla="*/ 1042702 h 1043274"/>
              <a:gd name="connsiteX13" fmla="*/ 676979 w 677333"/>
              <a:gd name="connsiteY13" fmla="*/ 1043274 h 1043274"/>
              <a:gd name="connsiteX14" fmla="*/ 628650 w 677333"/>
              <a:gd name="connsiteY14" fmla="*/ 965201 h 1043274"/>
              <a:gd name="connsiteX15" fmla="*/ 580319 w 677333"/>
              <a:gd name="connsiteY15" fmla="*/ 1043274 h 1043274"/>
              <a:gd name="connsiteX16" fmla="*/ 531989 w 677333"/>
              <a:gd name="connsiteY16" fmla="*/ 965201 h 1043274"/>
              <a:gd name="connsiteX17" fmla="*/ 483658 w 677333"/>
              <a:gd name="connsiteY17" fmla="*/ 1043274 h 1043274"/>
              <a:gd name="connsiteX18" fmla="*/ 435328 w 677333"/>
              <a:gd name="connsiteY18" fmla="*/ 965201 h 1043274"/>
              <a:gd name="connsiteX19" fmla="*/ 386997 w 677333"/>
              <a:gd name="connsiteY19" fmla="*/ 1043274 h 1043274"/>
              <a:gd name="connsiteX20" fmla="*/ 338667 w 677333"/>
              <a:gd name="connsiteY20" fmla="*/ 965201 h 1043274"/>
              <a:gd name="connsiteX21" fmla="*/ 290337 w 677333"/>
              <a:gd name="connsiteY21" fmla="*/ 1043274 h 1043274"/>
              <a:gd name="connsiteX22" fmla="*/ 242006 w 677333"/>
              <a:gd name="connsiteY22" fmla="*/ 965201 h 1043274"/>
              <a:gd name="connsiteX23" fmla="*/ 193676 w 677333"/>
              <a:gd name="connsiteY23" fmla="*/ 1043274 h 1043274"/>
              <a:gd name="connsiteX24" fmla="*/ 145345 w 677333"/>
              <a:gd name="connsiteY24" fmla="*/ 965201 h 1043274"/>
              <a:gd name="connsiteX25" fmla="*/ 97015 w 677333"/>
              <a:gd name="connsiteY25" fmla="*/ 1043274 h 1043274"/>
              <a:gd name="connsiteX26" fmla="*/ 48684 w 677333"/>
              <a:gd name="connsiteY26" fmla="*/ 965201 h 1043274"/>
              <a:gd name="connsiteX27" fmla="*/ 354 w 677333"/>
              <a:gd name="connsiteY27" fmla="*/ 1043274 h 1043274"/>
              <a:gd name="connsiteX28" fmla="*/ 0 w 677333"/>
              <a:gd name="connsiteY28" fmla="*/ 1042702 h 104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7333" h="1043274">
                <a:moveTo>
                  <a:pt x="338667" y="187203"/>
                </a:moveTo>
                <a:lnTo>
                  <a:pt x="265715" y="423285"/>
                </a:lnTo>
                <a:lnTo>
                  <a:pt x="29634" y="423283"/>
                </a:lnTo>
                <a:lnTo>
                  <a:pt x="220628" y="569188"/>
                </a:lnTo>
                <a:lnTo>
                  <a:pt x="147674" y="805268"/>
                </a:lnTo>
                <a:lnTo>
                  <a:pt x="338667" y="659361"/>
                </a:lnTo>
                <a:lnTo>
                  <a:pt x="529659" y="805268"/>
                </a:lnTo>
                <a:lnTo>
                  <a:pt x="456705" y="569188"/>
                </a:lnTo>
                <a:lnTo>
                  <a:pt x="647699" y="423283"/>
                </a:lnTo>
                <a:lnTo>
                  <a:pt x="411618" y="423285"/>
                </a:lnTo>
                <a:close/>
                <a:moveTo>
                  <a:pt x="0" y="0"/>
                </a:moveTo>
                <a:lnTo>
                  <a:pt x="677333" y="0"/>
                </a:lnTo>
                <a:lnTo>
                  <a:pt x="677333" y="1042702"/>
                </a:lnTo>
                <a:lnTo>
                  <a:pt x="676979" y="1043274"/>
                </a:lnTo>
                <a:lnTo>
                  <a:pt x="628650" y="965201"/>
                </a:lnTo>
                <a:lnTo>
                  <a:pt x="580319" y="1043274"/>
                </a:lnTo>
                <a:lnTo>
                  <a:pt x="531989" y="965201"/>
                </a:lnTo>
                <a:lnTo>
                  <a:pt x="483658" y="1043274"/>
                </a:lnTo>
                <a:lnTo>
                  <a:pt x="435328" y="965201"/>
                </a:lnTo>
                <a:lnTo>
                  <a:pt x="386997" y="1043274"/>
                </a:lnTo>
                <a:lnTo>
                  <a:pt x="338667" y="965201"/>
                </a:lnTo>
                <a:lnTo>
                  <a:pt x="290337" y="1043274"/>
                </a:lnTo>
                <a:lnTo>
                  <a:pt x="242006" y="965201"/>
                </a:lnTo>
                <a:lnTo>
                  <a:pt x="193676" y="1043274"/>
                </a:lnTo>
                <a:lnTo>
                  <a:pt x="145345" y="965201"/>
                </a:lnTo>
                <a:lnTo>
                  <a:pt x="97015" y="1043274"/>
                </a:lnTo>
                <a:lnTo>
                  <a:pt x="48684" y="965201"/>
                </a:lnTo>
                <a:lnTo>
                  <a:pt x="354" y="1043274"/>
                </a:lnTo>
                <a:lnTo>
                  <a:pt x="0" y="10427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 smtClean="0">
                <a:solidFill>
                  <a:srgbClr val="00CC99"/>
                </a:solidFill>
                <a:sym typeface="Arial" panose="020B0604020202020204" pitchFamily="34" charset="0"/>
              </a:rPr>
              <a:t>C</a:t>
            </a:r>
            <a:endParaRPr lang="en-US" altLang="zh-CN" dirty="0" smtClean="0">
              <a:solidFill>
                <a:srgbClr val="00CC99"/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6"/>
            </p:custDataLst>
          </p:nvPr>
        </p:nvSpPr>
        <p:spPr>
          <a:xfrm>
            <a:off x="6383655" y="2536508"/>
            <a:ext cx="1901825" cy="1198880"/>
          </a:xfrm>
          <a:custGeom>
            <a:avLst/>
            <a:gdLst>
              <a:gd name="connsiteX0" fmla="*/ 0 w 2603499"/>
              <a:gd name="connsiteY0" fmla="*/ 615033 h 618067"/>
              <a:gd name="connsiteX1" fmla="*/ 2603499 w 2603499"/>
              <a:gd name="connsiteY1" fmla="*/ 615033 h 618067"/>
              <a:gd name="connsiteX2" fmla="*/ 2603499 w 2603499"/>
              <a:gd name="connsiteY2" fmla="*/ 618067 h 618067"/>
              <a:gd name="connsiteX3" fmla="*/ 0 w 2603499"/>
              <a:gd name="connsiteY3" fmla="*/ 618067 h 618067"/>
              <a:gd name="connsiteX4" fmla="*/ 0 w 2603499"/>
              <a:gd name="connsiteY4" fmla="*/ 0 h 618067"/>
              <a:gd name="connsiteX5" fmla="*/ 2603499 w 2603499"/>
              <a:gd name="connsiteY5" fmla="*/ 0 h 618067"/>
              <a:gd name="connsiteX6" fmla="*/ 2603499 w 2603499"/>
              <a:gd name="connsiteY6" fmla="*/ 3033 h 618067"/>
              <a:gd name="connsiteX7" fmla="*/ 0 w 2603499"/>
              <a:gd name="connsiteY7" fmla="*/ 3033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499" h="618067">
                <a:moveTo>
                  <a:pt x="0" y="615033"/>
                </a:moveTo>
                <a:lnTo>
                  <a:pt x="2603499" y="615033"/>
                </a:lnTo>
                <a:lnTo>
                  <a:pt x="2603499" y="618067"/>
                </a:lnTo>
                <a:lnTo>
                  <a:pt x="0" y="618067"/>
                </a:lnTo>
                <a:close/>
                <a:moveTo>
                  <a:pt x="0" y="0"/>
                </a:moveTo>
                <a:lnTo>
                  <a:pt x="2603499" y="0"/>
                </a:lnTo>
                <a:lnTo>
                  <a:pt x="2603499" y="3033"/>
                </a:lnTo>
                <a:lnTo>
                  <a:pt x="0" y="3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p>
            <a:pPr marL="0" lvl="0" algn="ctr"/>
            <a:r>
              <a:rPr lang="zh-CN" altLang="en-US" dirty="0" smtClean="0">
                <a:solidFill>
                  <a:srgbClr val="00CC99"/>
                </a:solidFill>
              </a:rPr>
              <a:t>存储器层次结构中的高速缓存</a:t>
            </a:r>
            <a:endParaRPr lang="zh-CN" altLang="en-US" dirty="0" smtClean="0">
              <a:solidFill>
                <a:srgbClr val="00CC99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3" cy="78263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119380" marR="0" lvl="0" indent="-11938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存储器</a:t>
            </a:r>
            <a:br>
              <a:rPr kumimoji="0" lang="zh-CN" alt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</a:br>
            <a:r>
              <a:rPr kumimoji="0" lang="zh-CN" alt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层次结构举例</a:t>
            </a:r>
            <a:endParaRPr kumimoji="0" lang="zh-CN" altLang="en-GB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21088" y="836613"/>
            <a:ext cx="8699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寄存器</a:t>
            </a:r>
            <a:endParaRPr kumimoji="0" lang="zh-CN" alt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379788" y="1285875"/>
            <a:ext cx="13525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>
                <a:solidFill>
                  <a:sysClr val="windowText" lastClr="000000"/>
                </a:solidFill>
                <a:latin typeface="Arial" panose="020B0604020202020204"/>
                <a:ea typeface="+mn-ea"/>
                <a:cs typeface="Arial" panose="020B0604020202020204"/>
              </a:rPr>
              <a:t>L1</a:t>
            </a:r>
            <a:r>
              <a:rPr kumimoji="0" lang="zh-CN" altLang="en-US" sz="1800" b="0" kern="0" cap="none" spc="0" normalizeH="0" baseline="0" noProof="0">
                <a:solidFill>
                  <a:sysClr val="windowText" lastClr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高速缓存</a:t>
            </a:r>
            <a:endParaRPr kumimoji="0" lang="zh-CN" altLang="en-US" sz="1800" b="0" kern="0" cap="none" spc="0" normalizeH="0" baseline="0" noProof="0">
              <a:solidFill>
                <a:sysClr val="windowText" lastClr="0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>
                <a:solidFill>
                  <a:sysClr val="windowText" lastClr="000000"/>
                </a:solidFill>
                <a:latin typeface="Arial" panose="020B0604020202020204"/>
                <a:ea typeface="+mn-ea"/>
                <a:cs typeface="Arial" panose="020B0604020202020204"/>
              </a:rPr>
              <a:t>(SRAM)</a:t>
            </a:r>
            <a:endParaRPr kumimoji="0" lang="en-US" sz="1800" b="0" kern="0" cap="none" spc="0" normalizeH="0" baseline="0" noProof="0">
              <a:solidFill>
                <a:sysClr val="windowText" lastClr="000000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551238" y="3824288"/>
            <a:ext cx="10096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主存</a:t>
            </a:r>
            <a:endParaRPr kumimoji="0" lang="zh-CN" alt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R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kern="0" cap="none" spc="0" normalizeH="0" baseline="0" noProof="0" dirty="0">
                <a:solidFill>
                  <a:sysClr val="windowText" lastClr="000000"/>
                </a:solidFill>
                <a:latin typeface="Arial" panose="020B0604020202020204"/>
                <a:ea typeface="+mn-ea"/>
                <a:cs typeface="Arial" panose="020B0604020202020204"/>
              </a:rPr>
              <a:t>(DRAM)</a:t>
            </a:r>
            <a:endParaRPr kumimoji="0" lang="en-US" sz="1800" b="0" kern="0" cap="none" spc="0" normalizeH="0" baseline="0" noProof="0" dirty="0">
              <a:solidFill>
                <a:sysClr val="windowText" lastClr="000000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44039" name="Text Box 200"/>
          <p:cNvSpPr txBox="1">
            <a:spLocks noChangeAspect="1"/>
          </p:cNvSpPr>
          <p:nvPr/>
        </p:nvSpPr>
        <p:spPr>
          <a:xfrm>
            <a:off x="3278188" y="4849813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本地二级存储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本地磁盘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44044" name="Text Box 223"/>
          <p:cNvSpPr txBox="1">
            <a:spLocks noChangeAspect="1"/>
          </p:cNvSpPr>
          <p:nvPr/>
        </p:nvSpPr>
        <p:spPr>
          <a:xfrm>
            <a:off x="130175" y="3838575"/>
            <a:ext cx="995363" cy="1311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更大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 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更慢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更廉价 </a:t>
            </a:r>
            <a:endParaRPr lang="zh-CN" altLang="en-US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每字节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的存储器</a:t>
            </a:r>
            <a:endParaRPr lang="zh-CN" altLang="en-US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44046" name="Text Box 225"/>
          <p:cNvSpPr txBox="1">
            <a:spLocks noChangeAspect="1"/>
          </p:cNvSpPr>
          <p:nvPr/>
        </p:nvSpPr>
        <p:spPr>
          <a:xfrm>
            <a:off x="2395538" y="5949950"/>
            <a:ext cx="33210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远程二级存储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分布式文件系统、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服务器</a:t>
            </a: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900" y="5375752"/>
            <a:ext cx="2062163" cy="73723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indent="-342900" algn="l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kern="0" cap="none" spc="0" normalizeH="0" baseline="0" noProof="0" dirty="0">
                <a:solidFill>
                  <a:srgbClr val="00CC99"/>
                </a:solidFill>
                <a:latin typeface="Arial" panose="020B0604020202020204"/>
                <a:ea typeface="+mn-ea"/>
                <a:cs typeface="Arial" panose="020B0604020202020204"/>
              </a:rPr>
              <a:t>本地磁盘保存着从远程网络服务器磁盘上取出的文件</a:t>
            </a:r>
            <a:endParaRPr kumimoji="0" lang="en-US" sz="1400" kern="0" cap="none" spc="0" normalizeH="0" baseline="0" noProof="0" dirty="0">
              <a:solidFill>
                <a:srgbClr val="00CC99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44049" name="Text Box 236"/>
          <p:cNvSpPr txBox="1">
            <a:spLocks noChangeAspect="1"/>
          </p:cNvSpPr>
          <p:nvPr/>
        </p:nvSpPr>
        <p:spPr>
          <a:xfrm>
            <a:off x="3316288" y="1951038"/>
            <a:ext cx="1479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L2 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高速缓存 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(SRAM)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0" name="Text Box 243"/>
          <p:cNvSpPr txBox="1">
            <a:spLocks noChangeAspect="1"/>
          </p:cNvSpPr>
          <p:nvPr/>
        </p:nvSpPr>
        <p:spPr>
          <a:xfrm>
            <a:off x="4962525" y="1642428"/>
            <a:ext cx="283845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algn="l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sz="1400" kern="0" noProof="0" dirty="0">
                <a:solidFill>
                  <a:srgbClr val="00CC99"/>
                </a:solidFill>
                <a:latin typeface="Arial" panose="020B0604020202020204"/>
                <a:cs typeface="Arial" panose="020B0604020202020204"/>
              </a:rPr>
              <a:t>1 高速缓存保存着从 L2 高速缓存取出的缓存行.</a:t>
            </a:r>
            <a:endParaRPr lang="en-US" sz="1400" kern="0" noProof="0" dirty="0">
              <a:solidFill>
                <a:srgbClr val="00CC99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6313"/>
            <a:ext cx="2919413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kern="0" cap="none" spc="0" normalizeH="0" baseline="0" noProof="0" dirty="0">
                <a:solidFill>
                  <a:srgbClr val="00CC99"/>
                </a:solidFill>
                <a:latin typeface="Arial" panose="020B0604020202020204"/>
                <a:ea typeface="+mn-ea"/>
                <a:cs typeface="Arial" panose="020B0604020202020204"/>
              </a:rPr>
              <a:t>CPU </a:t>
            </a:r>
            <a:r>
              <a:rPr kumimoji="0" lang="zh-CN" altLang="en-US" sz="1400" kern="0" cap="none" spc="0" normalizeH="0" baseline="0" noProof="0" dirty="0">
                <a:solidFill>
                  <a:srgbClr val="00CC99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寄存器保存着从高速缓存存储器取出的字</a:t>
            </a:r>
            <a:endParaRPr kumimoji="0" lang="zh-CN" altLang="en-US" sz="1400" kern="0" cap="none" spc="0" normalizeH="0" baseline="0" noProof="0" dirty="0">
              <a:solidFill>
                <a:srgbClr val="00CC99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44052" name="Text Box 231"/>
          <p:cNvSpPr txBox="1">
            <a:spLocks noChangeAspect="1"/>
          </p:cNvSpPr>
          <p:nvPr/>
        </p:nvSpPr>
        <p:spPr>
          <a:xfrm>
            <a:off x="5365750" y="2404428"/>
            <a:ext cx="262890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algn="l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kern="0" noProof="0" dirty="0">
                <a:solidFill>
                  <a:srgbClr val="00CC99"/>
                </a:solidFill>
                <a:latin typeface="Arial" panose="020B0604020202020204"/>
                <a:cs typeface="Arial" panose="020B0604020202020204"/>
              </a:rPr>
              <a:t>L2 高速缓存保存着从L3高速缓存取出的缓存行 </a:t>
            </a:r>
            <a:endParaRPr lang="en-US" sz="1400" kern="0" noProof="0" dirty="0">
              <a:solidFill>
                <a:srgbClr val="00CC99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L0:</a:t>
            </a:r>
            <a:endParaRPr kumimoji="0" lang="en-US" sz="1800" kern="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41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L1:</a:t>
            </a:r>
            <a:endParaRPr kumimoji="0" lang="en-US" sz="1800" kern="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L2: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717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L3: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7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L4: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33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L5: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44059" name="Text Box 289"/>
          <p:cNvSpPr txBox="1">
            <a:spLocks noChangeAspect="1"/>
          </p:cNvSpPr>
          <p:nvPr/>
        </p:nvSpPr>
        <p:spPr>
          <a:xfrm>
            <a:off x="130175" y="1390650"/>
            <a:ext cx="995363" cy="13096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更小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更快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更贵</a:t>
            </a:r>
            <a:endParaRPr lang="zh-CN" altLang="en-US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每字节</a:t>
            </a:r>
            <a:r>
              <a:rPr lang="en-US" altLang="zh-CN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的存储器</a:t>
            </a:r>
            <a:endParaRPr lang="zh-CN" altLang="en-US" sz="16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44062" name="Text Box 293"/>
          <p:cNvSpPr txBox="1">
            <a:spLocks noChangeAspect="1"/>
          </p:cNvSpPr>
          <p:nvPr/>
        </p:nvSpPr>
        <p:spPr>
          <a:xfrm>
            <a:off x="3316288" y="2782888"/>
            <a:ext cx="1479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L3 </a:t>
            </a:r>
            <a:r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高速缓存 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(SRAM)</a:t>
            </a:r>
            <a:endParaRPr lang="en-US" altLang="zh-CN" sz="1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6128"/>
            <a:ext cx="287655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indent="-342900" algn="l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kern="0" cap="none" spc="0" normalizeH="0" baseline="0" noProof="0" dirty="0">
                <a:solidFill>
                  <a:srgbClr val="00CC99"/>
                </a:solidFill>
                <a:latin typeface="Arial" panose="020B0604020202020204"/>
                <a:ea typeface="+mn-ea"/>
                <a:cs typeface="Arial" panose="020B0604020202020204"/>
              </a:rPr>
              <a:t>L3 高速缓存保存着从主存高速缓存取出的缓存行</a:t>
            </a:r>
            <a:endParaRPr kumimoji="0" lang="en-US" sz="1400" kern="0" cap="none" spc="0" normalizeH="0" baseline="0" noProof="0" dirty="0">
              <a:solidFill>
                <a:srgbClr val="00CC99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42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kern="0" cap="none" spc="0" normalizeH="0" baseline="0" noProof="0">
                <a:solidFill>
                  <a:schemeClr val="accent6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L6:</a:t>
            </a:r>
            <a:endParaRPr kumimoji="0" lang="en-US" sz="1800" kern="0" cap="none" spc="0" normalizeH="0" baseline="0" noProof="0">
              <a:solidFill>
                <a:schemeClr val="accent6">
                  <a:lumMod val="75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502400" y="4371341"/>
            <a:ext cx="218440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R="0" indent="-342900" algn="l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kern="0" cap="none" spc="0" normalizeH="0" baseline="0" noProof="0" dirty="0">
                <a:solidFill>
                  <a:srgbClr val="00CC99"/>
                </a:solidFill>
                <a:latin typeface="Arial" panose="020B0604020202020204"/>
                <a:ea typeface="+mn-ea"/>
                <a:cs typeface="Arial" panose="020B0604020202020204"/>
              </a:rPr>
              <a:t>主存保存着从本地磁盘取出的磁盘块</a:t>
            </a:r>
            <a:endParaRPr kumimoji="0" lang="en-US" sz="1400" kern="0" cap="none" spc="0" normalizeH="0" baseline="0" noProof="0" dirty="0">
              <a:solidFill>
                <a:srgbClr val="00CC99"/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9" grpId="0"/>
      <p:bldP spid="440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6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Caches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5059" name="Rectangle 7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en-US" altLang="zh-CN" i="1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一种更小，速度更快的存储设备。作为更大、更慢存储设备的缓冲区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解决</a:t>
            </a: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与主存之间速度匹配的问题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存储器层次结构的基本思想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对于每个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，位于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层的更快更小的存储设备作为位于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k+1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等的更大更慢的存储设备的缓存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为什么存储器层次结构行得通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由于局部性原理，程序访问第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层的数据比第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k+1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层的数据要频繁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因此，第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k+1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层存储设备更慢且更大、更廉价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i="1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重要观点</a:t>
            </a:r>
            <a:r>
              <a:rPr lang="en-US" altLang="zh-CN" i="1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存储器层次结构构建了一个大容量的存储池，像底层存储器一样低廉，而又可以达到顶层存储器的速度。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1000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95288" y="838200"/>
            <a:ext cx="6781800" cy="71913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层次存储器系统的运行原理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33375" y="1828800"/>
            <a:ext cx="8569325" cy="3705225"/>
          </a:xfrm>
        </p:spPr>
        <p:txBody>
          <a:bodyPr vert="horz" wrap="square" lIns="91440" tIns="45720" rIns="91440" bIns="45720" anchor="t"/>
          <a:p>
            <a:pPr marL="0" indent="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选用生产与运行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成本不同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的、存储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容量不同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的、读写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速度不同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的多种存储介质，组成一个统一的存储器系统，使每种介质都处于不同的地位，发挥不同的作用，充分发挥各自在</a:t>
            </a:r>
            <a:r>
              <a: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速度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800" dirty="0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容量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成本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方面的优势，从而达到最优性能价格比，以满足使用要求。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例如，用容量更小但速度最快的 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SRAM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芯片组成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，容量较大速度适中的 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DRAM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芯片组成 </a:t>
            </a:r>
            <a:r>
              <a: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主存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，用容量特大但速度极慢的磁盘设备构成 </a:t>
            </a:r>
            <a:r>
              <a: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二级存储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8636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CPU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DRAM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性能比较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ph idx="1"/>
          </p:nvPr>
        </p:nvGraphicFramePr>
        <p:xfrm>
          <a:off x="0" y="1196975"/>
          <a:ext cx="9144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862445" imgH="3538855" progId="Visio.Drawing.5">
                  <p:embed/>
                </p:oleObj>
              </mc:Choice>
              <mc:Fallback>
                <p:oleObj name="" r:id="rId1" imgW="6862445" imgH="3538855" progId="Visio.Drawing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0" y="1196975"/>
                        <a:ext cx="9144000" cy="4876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/>
          <p:nvPr/>
        </p:nvSpPr>
        <p:spPr>
          <a:xfrm>
            <a:off x="635" y="6073775"/>
            <a:ext cx="9236710" cy="46037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着力提高处理速度，主存以提高容量为主，兼顾访问速度的提高</a:t>
            </a:r>
            <a:endParaRPr lang="zh-CN" altLang="en-US" dirty="0">
              <a:solidFill>
                <a:srgbClr val="00CC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7667625" y="2133600"/>
            <a:ext cx="115252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4" name="Text Box 6"/>
          <p:cNvSpPr txBox="1"/>
          <p:nvPr/>
        </p:nvSpPr>
        <p:spPr>
          <a:xfrm>
            <a:off x="7740650" y="2133600"/>
            <a:ext cx="10795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2" grpId="1"/>
      <p:bldP spid="7172" grpId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高速缓存基本概念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6084" name="Rectangle 2"/>
          <p:cNvSpPr/>
          <p:nvPr/>
        </p:nvSpPr>
        <p:spPr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1713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6" name="Rectangle 4"/>
          <p:cNvSpPr/>
          <p:nvPr/>
        </p:nvSpPr>
        <p:spPr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87" name="Rectangle 5"/>
          <p:cNvSpPr/>
          <p:nvPr/>
        </p:nvSpPr>
        <p:spPr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88" name="Rectangle 6"/>
          <p:cNvSpPr/>
          <p:nvPr/>
        </p:nvSpPr>
        <p:spPr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89" name="Rectangle 7"/>
          <p:cNvSpPr/>
          <p:nvPr/>
        </p:nvSpPr>
        <p:spPr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0" name="Rectangle 8"/>
          <p:cNvSpPr/>
          <p:nvPr/>
        </p:nvSpPr>
        <p:spPr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1" name="Rectangle 9"/>
          <p:cNvSpPr/>
          <p:nvPr/>
        </p:nvSpPr>
        <p:spPr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5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2" name="Rectangle 10"/>
          <p:cNvSpPr/>
          <p:nvPr/>
        </p:nvSpPr>
        <p:spPr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6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3" name="Rectangle 11"/>
          <p:cNvSpPr/>
          <p:nvPr/>
        </p:nvSpPr>
        <p:spPr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7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4" name="Rectangle 12"/>
          <p:cNvSpPr/>
          <p:nvPr/>
        </p:nvSpPr>
        <p:spPr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8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5" name="Rectangle 13"/>
          <p:cNvSpPr/>
          <p:nvPr/>
        </p:nvSpPr>
        <p:spPr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9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6" name="Rectangle 14"/>
          <p:cNvSpPr/>
          <p:nvPr/>
        </p:nvSpPr>
        <p:spPr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7" name="Rectangle 15"/>
          <p:cNvSpPr/>
          <p:nvPr/>
        </p:nvSpPr>
        <p:spPr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11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8" name="Rectangle 16"/>
          <p:cNvSpPr/>
          <p:nvPr/>
        </p:nvSpPr>
        <p:spPr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099" name="Rectangle 17"/>
          <p:cNvSpPr/>
          <p:nvPr/>
        </p:nvSpPr>
        <p:spPr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100" name="Rectangle 18"/>
          <p:cNvSpPr/>
          <p:nvPr/>
        </p:nvSpPr>
        <p:spPr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101" name="Rectangle 19"/>
          <p:cNvSpPr/>
          <p:nvPr/>
        </p:nvSpPr>
        <p:spPr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15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cxnSp>
        <p:nvCxnSpPr>
          <p:cNvPr id="46102" name="Straight Connector 21"/>
          <p:cNvCxnSpPr/>
          <p:nvPr/>
        </p:nvCxnSpPr>
        <p:spPr>
          <a:xfrm>
            <a:off x="2286000" y="6096000"/>
            <a:ext cx="3048000" cy="1588"/>
          </a:xfrm>
          <a:prstGeom prst="line">
            <a:avLst/>
          </a:prstGeom>
          <a:ln w="889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46103" name="Rectangle 25"/>
          <p:cNvSpPr/>
          <p:nvPr/>
        </p:nvSpPr>
        <p:spPr>
          <a:xfrm>
            <a:off x="20574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8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104" name="Rectangle 26"/>
          <p:cNvSpPr/>
          <p:nvPr/>
        </p:nvSpPr>
        <p:spPr>
          <a:xfrm>
            <a:off x="28956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9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105" name="Rectangle 27"/>
          <p:cNvSpPr/>
          <p:nvPr/>
        </p:nvSpPr>
        <p:spPr>
          <a:xfrm>
            <a:off x="37338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106" name="Rectangle 28"/>
          <p:cNvSpPr/>
          <p:nvPr/>
        </p:nvSpPr>
        <p:spPr>
          <a:xfrm>
            <a:off x="45720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6107" name="TextBox 29"/>
          <p:cNvSpPr txBox="1"/>
          <p:nvPr/>
        </p:nvSpPr>
        <p:spPr>
          <a:xfrm>
            <a:off x="357188" y="2287588"/>
            <a:ext cx="1401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高速缓存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108" name="TextBox 30"/>
          <p:cNvSpPr txBox="1"/>
          <p:nvPr/>
        </p:nvSpPr>
        <p:spPr>
          <a:xfrm>
            <a:off x="457200" y="4343400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主存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109" name="Text Box 19"/>
          <p:cNvSpPr txBox="1"/>
          <p:nvPr/>
        </p:nvSpPr>
        <p:spPr>
          <a:xfrm>
            <a:off x="5635625" y="4148138"/>
            <a:ext cx="2919413" cy="5762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 dirty="0"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ea typeface="宋体" panose="02010600030101010101" pitchFamily="2" charset="-122"/>
              </a:rPr>
              <a:t>k+1</a:t>
            </a:r>
            <a:r>
              <a:rPr lang="zh-CN" altLang="en-US" sz="1600" dirty="0">
                <a:ea typeface="宋体" panose="02010600030101010101" pitchFamily="2" charset="-122"/>
              </a:rPr>
              <a:t>层更大、更慢、更便宜的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dirty="0">
                <a:ea typeface="宋体" panose="02010600030101010101" pitchFamily="2" charset="-122"/>
              </a:rPr>
              <a:t>设备被划分成块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3" name="Text Box 22"/>
          <p:cNvSpPr txBox="1"/>
          <p:nvPr/>
        </p:nvSpPr>
        <p:spPr>
          <a:xfrm>
            <a:off x="3943350" y="3236913"/>
            <a:ext cx="2838450" cy="5699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 dirty="0">
                <a:ea typeface="宋体" panose="02010600030101010101" pitchFamily="2" charset="-122"/>
              </a:rPr>
              <a:t>数据以块大小为传输单元</a:t>
            </a:r>
            <a:endParaRPr lang="zh-CN" altLang="en-GB" sz="1600" dirty="0">
              <a:ea typeface="宋体" panose="02010600030101010101" pitchFamily="2" charset="-122"/>
            </a:endParaRPr>
          </a:p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 dirty="0">
                <a:ea typeface="宋体" panose="02010600030101010101" pitchFamily="2" charset="-122"/>
              </a:rPr>
              <a:t>在层与层之间拷贝</a:t>
            </a:r>
            <a:endParaRPr lang="zh-CN" altLang="en-GB" sz="1600" dirty="0">
              <a:ea typeface="宋体" panose="02010600030101010101" pitchFamily="2" charset="-122"/>
            </a:endParaRPr>
          </a:p>
        </p:txBody>
      </p:sp>
      <p:sp>
        <p:nvSpPr>
          <p:cNvPr id="46111" name="Text Box 29"/>
          <p:cNvSpPr txBox="1"/>
          <p:nvPr/>
        </p:nvSpPr>
        <p:spPr>
          <a:xfrm>
            <a:off x="5562600" y="2287588"/>
            <a:ext cx="3527425" cy="5762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 dirty="0"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ea typeface="宋体" panose="02010600030101010101" pitchFamily="2" charset="-122"/>
              </a:rPr>
              <a:t>k</a:t>
            </a:r>
            <a:r>
              <a:rPr lang="zh-CN" altLang="en-US" sz="1600" dirty="0">
                <a:ea typeface="宋体" panose="02010600030101010101" pitchFamily="2" charset="-122"/>
              </a:rPr>
              <a:t>层更小、更快、更昂贵的设备缓存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dirty="0">
                <a:ea typeface="宋体" panose="02010600030101010101" pitchFamily="2" charset="-122"/>
              </a:rPr>
              <a:t>着第</a:t>
            </a:r>
            <a:r>
              <a:rPr lang="en-US" altLang="zh-CN" sz="1600" dirty="0">
                <a:ea typeface="宋体" panose="02010600030101010101" pitchFamily="2" charset="-122"/>
              </a:rPr>
              <a:t>k+1</a:t>
            </a:r>
            <a:r>
              <a:rPr lang="zh-CN" altLang="en-US" sz="1600" dirty="0">
                <a:ea typeface="宋体" panose="02010600030101010101" pitchFamily="2" charset="-122"/>
              </a:rPr>
              <a:t>层块的一个子集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2424113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33800" y="2424113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bldLvl="0" animBg="1"/>
      <p:bldP spid="38" grpId="0" bldLvl="0" animBg="1"/>
      <p:bldP spid="38" grpId="1" bldLvl="0" animBg="1"/>
      <p:bldP spid="39" grpId="0" bldLvl="0" animBg="1"/>
      <p:bldP spid="40" grpId="0" bldLvl="0" animBg="1"/>
      <p:bldP spid="41" grpId="0" bldLvl="0" animBg="1"/>
      <p:bldP spid="41" grpId="1" bldLvl="0" animBg="1"/>
      <p:bldP spid="42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基本高速缓存概念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命中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1713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1" name="Rectangle 4"/>
          <p:cNvSpPr/>
          <p:nvPr/>
        </p:nvSpPr>
        <p:spPr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12" name="Rectangle 5"/>
          <p:cNvSpPr/>
          <p:nvPr/>
        </p:nvSpPr>
        <p:spPr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13" name="Rectangle 6"/>
          <p:cNvSpPr/>
          <p:nvPr/>
        </p:nvSpPr>
        <p:spPr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14" name="Rectangle 7"/>
          <p:cNvSpPr/>
          <p:nvPr/>
        </p:nvSpPr>
        <p:spPr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15" name="Rectangle 8"/>
          <p:cNvSpPr/>
          <p:nvPr/>
        </p:nvSpPr>
        <p:spPr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16" name="Rectangle 9"/>
          <p:cNvSpPr/>
          <p:nvPr/>
        </p:nvSpPr>
        <p:spPr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5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17" name="Rectangle 10"/>
          <p:cNvSpPr/>
          <p:nvPr/>
        </p:nvSpPr>
        <p:spPr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6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18" name="Rectangle 11"/>
          <p:cNvSpPr/>
          <p:nvPr/>
        </p:nvSpPr>
        <p:spPr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7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19" name="Rectangle 12"/>
          <p:cNvSpPr/>
          <p:nvPr/>
        </p:nvSpPr>
        <p:spPr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8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20" name="Rectangle 13"/>
          <p:cNvSpPr/>
          <p:nvPr/>
        </p:nvSpPr>
        <p:spPr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9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21" name="Rectangle 14"/>
          <p:cNvSpPr/>
          <p:nvPr/>
        </p:nvSpPr>
        <p:spPr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22" name="Rectangle 15"/>
          <p:cNvSpPr/>
          <p:nvPr/>
        </p:nvSpPr>
        <p:spPr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11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23" name="Rectangle 16"/>
          <p:cNvSpPr/>
          <p:nvPr/>
        </p:nvSpPr>
        <p:spPr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24" name="Rectangle 17"/>
          <p:cNvSpPr/>
          <p:nvPr/>
        </p:nvSpPr>
        <p:spPr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25" name="Rectangle 18"/>
          <p:cNvSpPr/>
          <p:nvPr/>
        </p:nvSpPr>
        <p:spPr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26" name="Rectangle 19"/>
          <p:cNvSpPr/>
          <p:nvPr/>
        </p:nvSpPr>
        <p:spPr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15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cxnSp>
        <p:nvCxnSpPr>
          <p:cNvPr id="47127" name="Straight Connector 21"/>
          <p:cNvCxnSpPr/>
          <p:nvPr/>
        </p:nvCxnSpPr>
        <p:spPr>
          <a:xfrm>
            <a:off x="2286000" y="6096000"/>
            <a:ext cx="3048000" cy="1588"/>
          </a:xfrm>
          <a:prstGeom prst="line">
            <a:avLst/>
          </a:prstGeom>
          <a:ln w="889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47128" name="Rectangle 25"/>
          <p:cNvSpPr/>
          <p:nvPr/>
        </p:nvSpPr>
        <p:spPr>
          <a:xfrm>
            <a:off x="20574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8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29" name="Rectangle 26"/>
          <p:cNvSpPr/>
          <p:nvPr/>
        </p:nvSpPr>
        <p:spPr>
          <a:xfrm>
            <a:off x="28956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9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30" name="Rectangle 27"/>
          <p:cNvSpPr/>
          <p:nvPr/>
        </p:nvSpPr>
        <p:spPr>
          <a:xfrm>
            <a:off x="37338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31" name="Rectangle 28"/>
          <p:cNvSpPr/>
          <p:nvPr/>
        </p:nvSpPr>
        <p:spPr>
          <a:xfrm>
            <a:off x="45720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32" name="TextBox 29"/>
          <p:cNvSpPr txBox="1"/>
          <p:nvPr/>
        </p:nvSpPr>
        <p:spPr>
          <a:xfrm>
            <a:off x="503238" y="2286000"/>
            <a:ext cx="1401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高速缓存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33" name="TextBox 30"/>
          <p:cNvSpPr txBox="1"/>
          <p:nvPr/>
        </p:nvSpPr>
        <p:spPr>
          <a:xfrm>
            <a:off x="457200" y="4343400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主存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" name="Text Box 29"/>
          <p:cNvSpPr txBox="1"/>
          <p:nvPr/>
        </p:nvSpPr>
        <p:spPr>
          <a:xfrm>
            <a:off x="5919788" y="1579563"/>
            <a:ext cx="2090737" cy="398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i="1" dirty="0">
                <a:ea typeface="宋体" panose="02010600030101010101" pitchFamily="2" charset="-122"/>
              </a:rPr>
              <a:t>需要块</a:t>
            </a:r>
            <a:r>
              <a:rPr lang="en-US" altLang="zh-CN" sz="2000" i="1" dirty="0">
                <a:ea typeface="宋体" panose="02010600030101010101" pitchFamily="2" charset="-122"/>
              </a:rPr>
              <a:t>b</a:t>
            </a:r>
            <a:r>
              <a:rPr lang="zh-CN" altLang="en-US" sz="2000" i="1" dirty="0">
                <a:ea typeface="宋体" panose="02010600030101010101" pitchFamily="2" charset="-122"/>
              </a:rPr>
              <a:t>中的数据</a:t>
            </a:r>
            <a:endParaRPr lang="zh-CN" altLang="en-US" sz="2000" i="1" dirty="0">
              <a:ea typeface="宋体" panose="02010600030101010101" pitchFamily="2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41788" y="1619250"/>
            <a:ext cx="8953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请求</a:t>
            </a:r>
            <a:r>
              <a:rPr lang="en-US" altLang="zh-CN" sz="1600" dirty="0">
                <a:ea typeface="宋体" panose="02010600030101010101" pitchFamily="2" charset="-122"/>
              </a:rPr>
              <a:t>: 14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33800" y="2425700"/>
            <a:ext cx="762000" cy="304800"/>
          </a:xfrm>
          <a:prstGeom prst="rect">
            <a:avLst/>
          </a:prstGeom>
          <a:solidFill>
            <a:srgbClr val="00CC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" name="Text Box 29"/>
          <p:cNvSpPr txBox="1"/>
          <p:nvPr/>
        </p:nvSpPr>
        <p:spPr>
          <a:xfrm>
            <a:off x="5935663" y="2209800"/>
            <a:ext cx="2160587" cy="6969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i="1" dirty="0">
                <a:ea typeface="宋体" panose="02010600030101010101" pitchFamily="2" charset="-122"/>
              </a:rPr>
              <a:t>块</a:t>
            </a:r>
            <a:r>
              <a:rPr lang="en-US" altLang="zh-CN" sz="2000" i="1" dirty="0">
                <a:ea typeface="宋体" panose="02010600030101010101" pitchFamily="2" charset="-122"/>
              </a:rPr>
              <a:t>b</a:t>
            </a:r>
            <a:r>
              <a:rPr lang="zh-CN" altLang="en-US" sz="2000" i="1" dirty="0">
                <a:ea typeface="宋体" panose="02010600030101010101" pitchFamily="2" charset="-122"/>
              </a:rPr>
              <a:t>在高速缓存中</a:t>
            </a:r>
            <a:r>
              <a:rPr lang="en-GB" altLang="zh-CN" sz="2000" i="1" dirty="0">
                <a:ea typeface="宋体" panose="02010600030101010101" pitchFamily="2" charset="-122"/>
              </a:rPr>
              <a:t>:</a:t>
            </a:r>
            <a:endParaRPr lang="en-GB" altLang="zh-CN" sz="2000" i="1" dirty="0">
              <a:ea typeface="宋体" panose="02010600030101010101" pitchFamily="2" charset="-122"/>
            </a:endParaRPr>
          </a:p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i="1" dirty="0">
                <a:solidFill>
                  <a:srgbClr val="00CC99"/>
                </a:solidFill>
                <a:ea typeface="宋体" panose="02010600030101010101" pitchFamily="2" charset="-122"/>
              </a:rPr>
              <a:t>命中</a:t>
            </a:r>
            <a:r>
              <a:rPr lang="en-GB" altLang="zh-CN" sz="2000" i="1" dirty="0">
                <a:solidFill>
                  <a:srgbClr val="00CC99"/>
                </a:solidFill>
                <a:ea typeface="宋体" panose="02010600030101010101" pitchFamily="2" charset="-122"/>
              </a:rPr>
              <a:t>!</a:t>
            </a:r>
            <a:endParaRPr lang="en-GB" altLang="zh-CN" sz="2000" i="1" dirty="0">
              <a:solidFill>
                <a:srgbClr val="00CC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bldLvl="0" animBg="1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基本高速缓存概念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不命中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1713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Rectangle 4"/>
          <p:cNvSpPr/>
          <p:nvPr/>
        </p:nvSpPr>
        <p:spPr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36" name="Rectangle 5"/>
          <p:cNvSpPr/>
          <p:nvPr/>
        </p:nvSpPr>
        <p:spPr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37" name="Rectangle 6"/>
          <p:cNvSpPr/>
          <p:nvPr/>
        </p:nvSpPr>
        <p:spPr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38" name="Rectangle 7"/>
          <p:cNvSpPr/>
          <p:nvPr/>
        </p:nvSpPr>
        <p:spPr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39" name="Rectangle 8"/>
          <p:cNvSpPr/>
          <p:nvPr/>
        </p:nvSpPr>
        <p:spPr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0" name="Rectangle 9"/>
          <p:cNvSpPr/>
          <p:nvPr/>
        </p:nvSpPr>
        <p:spPr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5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1" name="Rectangle 10"/>
          <p:cNvSpPr/>
          <p:nvPr/>
        </p:nvSpPr>
        <p:spPr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6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2" name="Rectangle 11"/>
          <p:cNvSpPr/>
          <p:nvPr/>
        </p:nvSpPr>
        <p:spPr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7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3" name="Rectangle 12"/>
          <p:cNvSpPr/>
          <p:nvPr/>
        </p:nvSpPr>
        <p:spPr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8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4" name="Rectangle 13"/>
          <p:cNvSpPr/>
          <p:nvPr/>
        </p:nvSpPr>
        <p:spPr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9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5" name="Rectangle 14"/>
          <p:cNvSpPr/>
          <p:nvPr/>
        </p:nvSpPr>
        <p:spPr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10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6" name="Rectangle 15"/>
          <p:cNvSpPr/>
          <p:nvPr/>
        </p:nvSpPr>
        <p:spPr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11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7" name="Rectangle 16"/>
          <p:cNvSpPr/>
          <p:nvPr/>
        </p:nvSpPr>
        <p:spPr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8" name="Rectangle 17"/>
          <p:cNvSpPr/>
          <p:nvPr/>
        </p:nvSpPr>
        <p:spPr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49" name="Rectangle 18"/>
          <p:cNvSpPr/>
          <p:nvPr/>
        </p:nvSpPr>
        <p:spPr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50" name="Rectangle 19"/>
          <p:cNvSpPr/>
          <p:nvPr/>
        </p:nvSpPr>
        <p:spPr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15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cxnSp>
        <p:nvCxnSpPr>
          <p:cNvPr id="48151" name="Straight Connector 21"/>
          <p:cNvCxnSpPr/>
          <p:nvPr/>
        </p:nvCxnSpPr>
        <p:spPr>
          <a:xfrm>
            <a:off x="2286000" y="6096000"/>
            <a:ext cx="3048000" cy="1588"/>
          </a:xfrm>
          <a:prstGeom prst="line">
            <a:avLst/>
          </a:prstGeom>
          <a:ln w="889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48152" name="Rectangle 25"/>
          <p:cNvSpPr/>
          <p:nvPr/>
        </p:nvSpPr>
        <p:spPr>
          <a:xfrm>
            <a:off x="20574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8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53" name="Rectangle 26"/>
          <p:cNvSpPr/>
          <p:nvPr/>
        </p:nvSpPr>
        <p:spPr>
          <a:xfrm>
            <a:off x="28956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9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54" name="Rectangle 27"/>
          <p:cNvSpPr/>
          <p:nvPr/>
        </p:nvSpPr>
        <p:spPr>
          <a:xfrm>
            <a:off x="37338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55" name="Rectangle 28"/>
          <p:cNvSpPr/>
          <p:nvPr/>
        </p:nvSpPr>
        <p:spPr>
          <a:xfrm>
            <a:off x="4572000" y="2424113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8156" name="TextBox 29"/>
          <p:cNvSpPr txBox="1"/>
          <p:nvPr/>
        </p:nvSpPr>
        <p:spPr>
          <a:xfrm>
            <a:off x="457200" y="2286000"/>
            <a:ext cx="1401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高速缓存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57" name="TextBox 30"/>
          <p:cNvSpPr txBox="1"/>
          <p:nvPr/>
        </p:nvSpPr>
        <p:spPr>
          <a:xfrm>
            <a:off x="457200" y="4343400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ea typeface="宋体" panose="02010600030101010101" pitchFamily="2" charset="-122"/>
              </a:rPr>
              <a:t>主存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" name="Text Box 29"/>
          <p:cNvSpPr txBox="1"/>
          <p:nvPr/>
        </p:nvSpPr>
        <p:spPr>
          <a:xfrm>
            <a:off x="5919788" y="1579563"/>
            <a:ext cx="2090737" cy="398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i="1" dirty="0">
                <a:ea typeface="宋体" panose="02010600030101010101" pitchFamily="2" charset="-122"/>
                <a:sym typeface="+mn-ea"/>
              </a:rPr>
              <a:t>需要块</a:t>
            </a:r>
            <a:r>
              <a:rPr lang="en-US" altLang="zh-CN" sz="2000" i="1" dirty="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i="1" dirty="0">
                <a:ea typeface="宋体" panose="02010600030101010101" pitchFamily="2" charset="-122"/>
                <a:sym typeface="+mn-ea"/>
              </a:rPr>
              <a:t>中的数据</a:t>
            </a:r>
            <a:endParaRPr lang="en-GB" altLang="zh-CN" sz="2000" i="1" dirty="0">
              <a:ea typeface="宋体" panose="02010600030101010101" pitchFamily="2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41788" y="1619250"/>
            <a:ext cx="8953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请求</a:t>
            </a:r>
            <a:r>
              <a:rPr lang="en-US" altLang="zh-CN" sz="1600" dirty="0">
                <a:ea typeface="宋体" panose="02010600030101010101" pitchFamily="2" charset="-122"/>
              </a:rPr>
              <a:t>: 12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48" name="Text Box 29"/>
          <p:cNvSpPr txBox="1"/>
          <p:nvPr/>
        </p:nvSpPr>
        <p:spPr>
          <a:xfrm>
            <a:off x="5935663" y="2209800"/>
            <a:ext cx="2414587" cy="6969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i="1" dirty="0">
                <a:ea typeface="宋体" panose="02010600030101010101" pitchFamily="2" charset="-122"/>
                <a:sym typeface="+mn-ea"/>
              </a:rPr>
              <a:t>块</a:t>
            </a:r>
            <a:r>
              <a:rPr lang="en-US" altLang="zh-CN" sz="2000" i="1" dirty="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i="1" dirty="0">
                <a:ea typeface="宋体" panose="02010600030101010101" pitchFamily="2" charset="-122"/>
                <a:sym typeface="+mn-ea"/>
              </a:rPr>
              <a:t>不在高速缓存中</a:t>
            </a:r>
            <a:r>
              <a:rPr lang="en-GB" altLang="zh-CN" sz="2000" i="1" dirty="0">
                <a:ea typeface="宋体" panose="02010600030101010101" pitchFamily="2" charset="-122"/>
                <a:sym typeface="+mn-ea"/>
              </a:rPr>
              <a:t>:</a:t>
            </a:r>
            <a:endParaRPr lang="en-GB" altLang="zh-CN" sz="2000" i="1" dirty="0">
              <a:ea typeface="宋体" panose="02010600030101010101" pitchFamily="2" charset="-122"/>
            </a:endParaRPr>
          </a:p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i="1" dirty="0">
                <a:solidFill>
                  <a:srgbClr val="00CC99"/>
                </a:solidFill>
                <a:ea typeface="宋体" panose="02010600030101010101" pitchFamily="2" charset="-122"/>
                <a:sym typeface="+mn-ea"/>
              </a:rPr>
              <a:t>不命中</a:t>
            </a:r>
            <a:r>
              <a:rPr lang="en-GB" altLang="zh-CN" sz="2000" i="1" dirty="0">
                <a:solidFill>
                  <a:srgbClr val="00CC99"/>
                </a:solidFill>
                <a:ea typeface="宋体" panose="02010600030101010101" pitchFamily="2" charset="-122"/>
                <a:sym typeface="+mn-ea"/>
              </a:rPr>
              <a:t>!</a:t>
            </a:r>
            <a:endParaRPr lang="en-GB" altLang="zh-CN" sz="2000" i="1" dirty="0">
              <a:solidFill>
                <a:srgbClr val="00CC99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4" name="Text Box 29"/>
          <p:cNvSpPr txBox="1"/>
          <p:nvPr/>
        </p:nvSpPr>
        <p:spPr>
          <a:xfrm>
            <a:off x="5919788" y="3390900"/>
            <a:ext cx="2090737" cy="398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i="1" dirty="0">
                <a:ea typeface="宋体" panose="02010600030101010101" pitchFamily="2" charset="-122"/>
              </a:rPr>
              <a:t>块</a:t>
            </a:r>
            <a:r>
              <a:rPr lang="en-US" altLang="zh-CN" sz="2000" i="1" dirty="0">
                <a:ea typeface="宋体" panose="02010600030101010101" pitchFamily="2" charset="-122"/>
              </a:rPr>
              <a:t>b</a:t>
            </a:r>
            <a:r>
              <a:rPr lang="zh-CN" altLang="en-US" sz="2000" i="1" dirty="0">
                <a:ea typeface="宋体" panose="02010600030101010101" pitchFamily="2" charset="-122"/>
              </a:rPr>
              <a:t>从主存中读取</a:t>
            </a:r>
            <a:endParaRPr lang="zh-CN" altLang="en-US" sz="2000" i="1" dirty="0"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41788" y="3395663"/>
            <a:ext cx="8953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请求</a:t>
            </a:r>
            <a:r>
              <a:rPr lang="en-US" altLang="zh-CN" sz="1600" dirty="0">
                <a:ea typeface="宋体" panose="02010600030101010101" pitchFamily="2" charset="-122"/>
              </a:rPr>
              <a:t>: 12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57400" y="5562600"/>
            <a:ext cx="762000" cy="304800"/>
          </a:xfrm>
          <a:prstGeom prst="rect">
            <a:avLst/>
          </a:prstGeom>
          <a:solidFill>
            <a:srgbClr val="00CC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00CC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5600" y="2425700"/>
            <a:ext cx="762000" cy="304800"/>
          </a:xfrm>
          <a:prstGeom prst="rect">
            <a:avLst/>
          </a:prstGeom>
          <a:solidFill>
            <a:srgbClr val="00CC9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12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2" name="Text Box 29"/>
          <p:cNvSpPr txBox="1"/>
          <p:nvPr/>
        </p:nvSpPr>
        <p:spPr>
          <a:xfrm>
            <a:off x="5943600" y="4332288"/>
            <a:ext cx="2598738" cy="14716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i="1" dirty="0">
                <a:ea typeface="宋体" panose="02010600030101010101" pitchFamily="2" charset="-122"/>
              </a:rPr>
              <a:t>块</a:t>
            </a:r>
            <a:r>
              <a:rPr lang="en-US" altLang="zh-CN" sz="2000" i="1" dirty="0">
                <a:ea typeface="宋体" panose="02010600030101010101" pitchFamily="2" charset="-122"/>
              </a:rPr>
              <a:t>b</a:t>
            </a:r>
            <a:r>
              <a:rPr lang="zh-CN" altLang="en-US" sz="2000" i="1" dirty="0">
                <a:ea typeface="宋体" panose="02010600030101010101" pitchFamily="2" charset="-122"/>
              </a:rPr>
              <a:t>存储在高速缓存中</a:t>
            </a:r>
            <a:endParaRPr lang="zh-CN" altLang="en-US" sz="2000" i="1" dirty="0">
              <a:ea typeface="宋体" panose="02010600030101010101" pitchFamily="2" charset="-122"/>
            </a:endParaRPr>
          </a:p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800" b="0" dirty="0">
                <a:solidFill>
                  <a:srgbClr val="00CC99"/>
                </a:solidFill>
                <a:ea typeface="宋体" panose="02010600030101010101" pitchFamily="2" charset="-122"/>
              </a:rPr>
              <a:t>替换策略</a:t>
            </a:r>
            <a:r>
              <a:rPr lang="en-GB" altLang="zh-CN" sz="1800" b="0" dirty="0">
                <a:solidFill>
                  <a:srgbClr val="00CC99"/>
                </a:solidFill>
                <a:ea typeface="宋体" panose="02010600030101010101" pitchFamily="2" charset="-122"/>
              </a:rPr>
              <a:t>:</a:t>
            </a:r>
            <a:br>
              <a:rPr lang="en-GB" altLang="zh-CN" sz="1800" b="0" dirty="0">
                <a:ea typeface="宋体" panose="02010600030101010101" pitchFamily="2" charset="-122"/>
              </a:rPr>
            </a:br>
            <a:r>
              <a:rPr lang="zh-CN" altLang="en-GB" sz="1800" b="0" dirty="0">
                <a:ea typeface="宋体" panose="02010600030101010101" pitchFamily="2" charset="-122"/>
              </a:rPr>
              <a:t>决定块</a:t>
            </a:r>
            <a:r>
              <a:rPr lang="en-US" altLang="zh-CN" sz="1800" b="0" dirty="0">
                <a:ea typeface="宋体" panose="02010600030101010101" pitchFamily="2" charset="-122"/>
              </a:rPr>
              <a:t>b</a:t>
            </a:r>
            <a:r>
              <a:rPr lang="zh-CN" altLang="en-US" sz="1800" b="0" dirty="0">
                <a:ea typeface="宋体" panose="02010600030101010101" pitchFamily="2" charset="-122"/>
              </a:rPr>
              <a:t>去向</a:t>
            </a:r>
            <a:endParaRPr lang="zh-CN" altLang="en-US" sz="1800" b="0" dirty="0">
              <a:ea typeface="宋体" panose="02010600030101010101" pitchFamily="2" charset="-122"/>
            </a:endParaRPr>
          </a:p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800" b="0" dirty="0">
                <a:solidFill>
                  <a:srgbClr val="00CC99"/>
                </a:solidFill>
                <a:ea typeface="宋体" panose="02010600030101010101" pitchFamily="2" charset="-122"/>
              </a:rPr>
              <a:t>替换策略</a:t>
            </a:r>
            <a:r>
              <a:rPr lang="en-GB" altLang="zh-CN" sz="1800" b="0" dirty="0">
                <a:solidFill>
                  <a:srgbClr val="00CC99"/>
                </a:solidFill>
                <a:ea typeface="宋体" panose="02010600030101010101" pitchFamily="2" charset="-122"/>
              </a:rPr>
              <a:t>:</a:t>
            </a:r>
            <a:br>
              <a:rPr lang="en-GB" altLang="zh-CN" sz="1800" b="0" dirty="0">
                <a:solidFill>
                  <a:srgbClr val="C00000"/>
                </a:solidFill>
                <a:ea typeface="宋体" panose="02010600030101010101" pitchFamily="2" charset="-122"/>
              </a:rPr>
            </a:br>
            <a:r>
              <a:rPr lang="zh-CN" altLang="en-GB" sz="1800" b="0" dirty="0">
                <a:ea typeface="宋体" panose="02010600030101010101" pitchFamily="2" charset="-122"/>
              </a:rPr>
              <a:t>决定哪一块被换出</a:t>
            </a:r>
            <a:endParaRPr lang="zh-CN" altLang="en-GB" sz="18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2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bldLvl="0" animBg="1"/>
      <p:bldP spid="38" grpId="0" bldLvl="0" animBg="1"/>
      <p:bldP spid="38" grpId="1" bldLvl="0" animBg="1"/>
      <p:bldP spid="3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1030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SRAM vs DRAM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总结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171" name="Line 1029"/>
          <p:cNvSpPr/>
          <p:nvPr/>
        </p:nvSpPr>
        <p:spPr>
          <a:xfrm>
            <a:off x="357188" y="1425575"/>
            <a:ext cx="8610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188" y="2478088"/>
          <a:ext cx="8559800" cy="2344738"/>
        </p:xfrm>
        <a:graphic>
          <a:graphicData uri="http://schemas.openxmlformats.org/drawingml/2006/table">
            <a:tbl>
              <a:tblPr/>
              <a:tblGrid>
                <a:gridCol w="1222375"/>
                <a:gridCol w="1223962"/>
                <a:gridCol w="1222375"/>
                <a:gridCol w="1222375"/>
                <a:gridCol w="1222375"/>
                <a:gridCol w="1165225"/>
                <a:gridCol w="1281113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芯片类型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晶体管数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相对访问时间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持续的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敏感的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相对花费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应用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SRAM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或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个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100X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高速缓存存储器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DRAM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个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10X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主存，帧缓冲区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5026" name="Text Box 2"/>
          <p:cNvSpPr txBox="1"/>
          <p:nvPr/>
        </p:nvSpPr>
        <p:spPr>
          <a:xfrm>
            <a:off x="3200400" y="3789363"/>
            <a:ext cx="1998663" cy="1830387"/>
          </a:xfrm>
          <a:prstGeom prst="rect">
            <a:avLst/>
          </a:prstGeom>
          <a:solidFill>
            <a:srgbClr val="FFCC66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endParaRPr lang="en-US" altLang="zh-CN" sz="28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latin typeface="Arial Narrow" panose="020B0606020202030204" pitchFamily="34" charset="0"/>
                <a:ea typeface="宋体" panose="02010600030101010101" pitchFamily="2" charset="-122"/>
              </a:rPr>
              <a:t>MEMORY </a:t>
            </a:r>
            <a:endParaRPr lang="en-US" altLang="zh-CN" sz="28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endParaRPr lang="en-US" altLang="zh-CN" sz="2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5027" name="Rectangle 3"/>
          <p:cNvSpPr/>
          <p:nvPr/>
        </p:nvSpPr>
        <p:spPr>
          <a:xfrm>
            <a:off x="2514600" y="3200400"/>
            <a:ext cx="2979738" cy="457200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dirty="0">
                <a:latin typeface="Arial Narrow" panose="020B0606020202030204" pitchFamily="34" charset="0"/>
                <a:ea typeface="宋体" panose="02010600030101010101" pitchFamily="2" charset="-122"/>
              </a:rPr>
              <a:t>CACHE  CONTROL</a:t>
            </a: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4"/>
          <p:cNvSpPr>
            <a:spLocks noGrp="1"/>
          </p:cNvSpPr>
          <p:nvPr>
            <p:ph type="title"/>
          </p:nvPr>
        </p:nvSpPr>
        <p:spPr>
          <a:xfrm>
            <a:off x="539750" y="404813"/>
            <a:ext cx="7772400" cy="6858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的基本运行原理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85029" name="Line 5"/>
          <p:cNvSpPr/>
          <p:nvPr/>
        </p:nvSpPr>
        <p:spPr>
          <a:xfrm>
            <a:off x="5105400" y="1905000"/>
            <a:ext cx="838200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85030" name="Line 6"/>
          <p:cNvSpPr/>
          <p:nvPr/>
        </p:nvSpPr>
        <p:spPr>
          <a:xfrm>
            <a:off x="5943600" y="1905000"/>
            <a:ext cx="0" cy="28194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5031" name="Line 7"/>
          <p:cNvSpPr/>
          <p:nvPr/>
        </p:nvSpPr>
        <p:spPr>
          <a:xfrm>
            <a:off x="5181600" y="4724400"/>
            <a:ext cx="838200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85032" name="Text Box 8"/>
          <p:cNvSpPr txBox="1"/>
          <p:nvPr/>
        </p:nvSpPr>
        <p:spPr>
          <a:xfrm>
            <a:off x="6096000" y="1524000"/>
            <a:ext cx="671513" cy="17303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Arial Narrow" panose="020B0606020202030204" pitchFamily="34" charset="0"/>
                <a:ea typeface="楷体_GB2312" pitchFamily="49" charset="-122"/>
              </a:rPr>
              <a:t>数据总线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5033" name="Text Box 9"/>
          <p:cNvSpPr txBox="1"/>
          <p:nvPr/>
        </p:nvSpPr>
        <p:spPr>
          <a:xfrm>
            <a:off x="406400" y="4648200"/>
            <a:ext cx="2336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译码选一单元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5034" name="Text Box 10"/>
          <p:cNvSpPr txBox="1"/>
          <p:nvPr/>
        </p:nvSpPr>
        <p:spPr>
          <a:xfrm>
            <a:off x="762000" y="3200400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比较选一行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5035" name="Text Box 11"/>
          <p:cNvSpPr txBox="1"/>
          <p:nvPr/>
        </p:nvSpPr>
        <p:spPr>
          <a:xfrm>
            <a:off x="7178675" y="1495425"/>
            <a:ext cx="854075" cy="2909888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44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读过程为例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5036" name="Line 12"/>
          <p:cNvSpPr/>
          <p:nvPr/>
        </p:nvSpPr>
        <p:spPr>
          <a:xfrm>
            <a:off x="3200400" y="4191000"/>
            <a:ext cx="1981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5037" name="Line 13"/>
          <p:cNvSpPr/>
          <p:nvPr/>
        </p:nvSpPr>
        <p:spPr>
          <a:xfrm>
            <a:off x="3200400" y="4572000"/>
            <a:ext cx="1981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5038" name="Line 14"/>
          <p:cNvSpPr/>
          <p:nvPr/>
        </p:nvSpPr>
        <p:spPr>
          <a:xfrm>
            <a:off x="3200400" y="4953000"/>
            <a:ext cx="1981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5039" name="Line 15"/>
          <p:cNvSpPr/>
          <p:nvPr/>
        </p:nvSpPr>
        <p:spPr>
          <a:xfrm>
            <a:off x="3200400" y="5257800"/>
            <a:ext cx="1981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5040" name="Rectangle 16"/>
          <p:cNvSpPr/>
          <p:nvPr/>
        </p:nvSpPr>
        <p:spPr>
          <a:xfrm>
            <a:off x="1143000" y="1143000"/>
            <a:ext cx="1619250" cy="519113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3333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地址总线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5041" name="Rectangle 17"/>
          <p:cNvSpPr/>
          <p:nvPr/>
        </p:nvSpPr>
        <p:spPr>
          <a:xfrm>
            <a:off x="1752600" y="2743200"/>
            <a:ext cx="3408363" cy="495300"/>
          </a:xfrm>
          <a:prstGeom prst="rect">
            <a:avLst/>
          </a:prstGeom>
          <a:solidFill>
            <a:srgbClr val="9FDDF3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dirty="0">
                <a:latin typeface="Arial Narrow" panose="020B0606020202030204" pitchFamily="34" charset="0"/>
                <a:ea typeface="宋体" panose="02010600030101010101" pitchFamily="2" charset="-122"/>
              </a:rPr>
              <a:t>ADDR              DATA      </a:t>
            </a: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5042" name="Line 18"/>
          <p:cNvSpPr/>
          <p:nvPr/>
        </p:nvSpPr>
        <p:spPr>
          <a:xfrm>
            <a:off x="3200400" y="27432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5044" name="Line 20"/>
          <p:cNvSpPr/>
          <p:nvPr/>
        </p:nvSpPr>
        <p:spPr>
          <a:xfrm>
            <a:off x="1066800" y="3048000"/>
            <a:ext cx="685800" cy="0"/>
          </a:xfrm>
          <a:prstGeom prst="line">
            <a:avLst/>
          </a:prstGeom>
          <a:ln w="57150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5045" name="Line 21"/>
          <p:cNvSpPr/>
          <p:nvPr/>
        </p:nvSpPr>
        <p:spPr>
          <a:xfrm>
            <a:off x="5181600" y="3048000"/>
            <a:ext cx="762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85046" name="Rectangle 22"/>
          <p:cNvSpPr/>
          <p:nvPr/>
        </p:nvSpPr>
        <p:spPr>
          <a:xfrm>
            <a:off x="1798638" y="2171700"/>
            <a:ext cx="1285875" cy="457200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dirty="0">
                <a:latin typeface="Arial Narrow" panose="020B0606020202030204" pitchFamily="34" charset="0"/>
                <a:ea typeface="宋体" panose="02010600030101010101" pitchFamily="2" charset="-122"/>
              </a:rPr>
              <a:t>CACHE</a:t>
            </a: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5047" name="Text Box 23"/>
          <p:cNvSpPr txBox="1"/>
          <p:nvPr/>
        </p:nvSpPr>
        <p:spPr>
          <a:xfrm>
            <a:off x="3200400" y="1524000"/>
            <a:ext cx="1914525" cy="669925"/>
          </a:xfrm>
          <a:prstGeom prst="rect">
            <a:avLst/>
          </a:prstGeom>
          <a:solidFill>
            <a:srgbClr val="FFCC66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Arial Narrow" panose="020B060602020203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3600" dirty="0">
                <a:latin typeface="Arial Narrow" panose="020B0606020202030204" pitchFamily="34" charset="0"/>
                <a:ea typeface="宋体" panose="02010600030101010101" pitchFamily="2" charset="-122"/>
              </a:rPr>
              <a:t>CPU</a:t>
            </a:r>
            <a:r>
              <a:rPr lang="en-US" altLang="zh-CN" dirty="0">
                <a:latin typeface="Arial Narrow" panose="020B0606020202030204" pitchFamily="34" charset="0"/>
                <a:ea typeface="宋体" panose="02010600030101010101" pitchFamily="2" charset="-122"/>
              </a:rPr>
              <a:t>     </a:t>
            </a: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5048" name="Freeform 24"/>
          <p:cNvSpPr/>
          <p:nvPr/>
        </p:nvSpPr>
        <p:spPr>
          <a:xfrm>
            <a:off x="1066800" y="1752600"/>
            <a:ext cx="2133600" cy="29718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1344" h="1872">
                <a:moveTo>
                  <a:pt x="1344" y="0"/>
                </a:moveTo>
                <a:lnTo>
                  <a:pt x="0" y="0"/>
                </a:lnTo>
                <a:lnTo>
                  <a:pt x="0" y="1872"/>
                </a:lnTo>
                <a:lnTo>
                  <a:pt x="1344" y="1872"/>
                </a:lnTo>
              </a:path>
            </a:pathLst>
          </a:custGeom>
          <a:noFill/>
          <a:ln w="57150" cap="flat" cmpd="sng">
            <a:solidFill>
              <a:srgbClr val="3333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5049" name="Text Box 25"/>
          <p:cNvSpPr txBox="1"/>
          <p:nvPr/>
        </p:nvSpPr>
        <p:spPr>
          <a:xfrm>
            <a:off x="539750" y="6021388"/>
            <a:ext cx="808037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通常采用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种映像方式：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全相联，直接映像，多路组相联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50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503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503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bldLvl="0" animBg="1"/>
      <p:bldP spid="385027" grpId="0" bldLvl="0" animBg="1"/>
      <p:bldP spid="385032" grpId="0" build="p"/>
      <p:bldP spid="385033" grpId="0" build="p"/>
      <p:bldP spid="385034" grpId="0" build="p"/>
      <p:bldP spid="385035" grpId="0" build="p"/>
      <p:bldP spid="385040" grpId="0" bldLvl="0" animBg="1"/>
      <p:bldP spid="385041" grpId="0" bldLvl="0" animBg="1"/>
      <p:bldP spid="385046" grpId="0" bldLvl="0" animBg="1"/>
      <p:bldP spid="385047" grpId="0" bldLvl="0" animBg="1"/>
      <p:bldP spid="3850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07375" cy="6858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高速缓冲存储器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(CACHE)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的运行原理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134350" cy="5046662"/>
          </a:xfrm>
        </p:spPr>
        <p:txBody>
          <a:bodyPr vert="horz" wrap="square" lIns="91440" tIns="45720" rIns="91440" bIns="45720" anchor="t"/>
          <a:p>
            <a:pPr marL="282575" indent="-282575"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用途：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设置在 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 主存储器之间，完成高速与 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 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交换信息，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尽量避免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CPU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不必要地多次直接访问慢速的主存储器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，从而提高计算机系统的运行效率。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82575" indent="-282575"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实现：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这是一个</a:t>
            </a:r>
            <a:r>
              <a:rPr lang="zh-CN" altLang="en-US" sz="2800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存储容量很小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，但</a:t>
            </a:r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读写速度更快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的，以</a:t>
            </a:r>
            <a:r>
              <a:rPr lang="zh-CN" altLang="en-US" sz="2800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关联存储器方式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运行、用</a:t>
            </a:r>
            <a:r>
              <a:rPr lang="zh-CN" altLang="en-US" sz="2800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静态存储器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芯片实现的存储器系统。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82575" indent="-282575"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要求：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有</a:t>
            </a:r>
            <a:r>
              <a:rPr lang="zh-CN" altLang="en-US" sz="2800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足够高的命中率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，既当 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需用主存中的数据时，多数情况可以直接从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中得到，称二者之比为命中率。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的几个参数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块（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Line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）：数据交换的最小单位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命中（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Hit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）：在较高层次中发现要访问的内容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命中率（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Hit Rate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）：命中次数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访问次数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命中时间：访问在较高层次中数据的时间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失效（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Miss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）：需要在较低层次中访问块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失效率（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Miss Rate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1-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命中率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失效损失（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Miss Penalty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）：替换较高层次数据块的时间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将该块交付给处理器的时间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命中时间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失效损失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95288" y="533400"/>
            <a:ext cx="8534400" cy="5487988"/>
          </a:xfrm>
        </p:spPr>
        <p:txBody>
          <a:bodyPr vert="horz" wrap="square" lIns="91440" tIns="45720" rIns="91440" bIns="45720" anchor="t"/>
          <a:p>
            <a:pPr marL="0" indent="0" eaLnBrk="1" fontAlgn="b" hangingPunct="1">
              <a:lnSpc>
                <a:spcPct val="90000"/>
              </a:lnSpc>
              <a:buClr>
                <a:srgbClr val="00CC99"/>
              </a:buClr>
              <a:buSzPct val="60000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的工作原理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indent="0" eaLnBrk="1" fontAlgn="b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indent="0" eaLnBrk="1" fontAlgn="b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以块为单位进行操作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indent="0" eaLnBrk="1" fontAlgn="b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、当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发出访内操作请求后，首先由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控制器判断当前请求的字是否在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中，若在，叫命中，否则，不命中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indent="0" eaLnBrk="1" fontAlgn="b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 若命中：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fontAlgn="b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若是“读”请求，则直接对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读，与主存无关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fontAlgn="b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若是“写”请求：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fontAlgn="b" hangingPunct="1">
              <a:lnSpc>
                <a:spcPct val="90000"/>
              </a:lnSpc>
              <a:buSzPct val="80000"/>
            </a:pPr>
            <a:r>
              <a:rPr lang="en-US" altLang="zh-CN" b="0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b="0" dirty="0">
                <a:latin typeface="Calibri" panose="020F0502020204030204" pitchFamily="34" charset="0"/>
                <a:ea typeface="宋体" panose="02010600030101010101" pitchFamily="2" charset="-122"/>
              </a:rPr>
              <a:t>单元与主存单元同时写（</a:t>
            </a:r>
            <a:r>
              <a:rPr lang="en-US" altLang="zh-CN" b="0" dirty="0">
                <a:latin typeface="Calibri" panose="020F0502020204030204" pitchFamily="34" charset="0"/>
                <a:ea typeface="宋体" panose="02010600030101010101" pitchFamily="2" charset="-122"/>
              </a:rPr>
              <a:t>Write through</a:t>
            </a:r>
            <a:r>
              <a:rPr lang="zh-CN" altLang="en-US" b="0" dirty="0">
                <a:latin typeface="Calibri" panose="020F0502020204030204" pitchFamily="34" charset="0"/>
                <a:ea typeface="宋体" panose="02010600030101010101" pitchFamily="2" charset="-122"/>
              </a:rPr>
              <a:t>写）</a:t>
            </a:r>
            <a:endParaRPr lang="zh-CN" altLang="en-US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fontAlgn="b" hangingPunct="1">
              <a:lnSpc>
                <a:spcPct val="90000"/>
              </a:lnSpc>
              <a:buSzPct val="80000"/>
            </a:pPr>
            <a:r>
              <a:rPr lang="zh-CN" altLang="en-US" b="0" dirty="0">
                <a:latin typeface="Calibri" panose="020F0502020204030204" pitchFamily="34" charset="0"/>
                <a:ea typeface="宋体" panose="02010600030101010101" pitchFamily="2" charset="-122"/>
              </a:rPr>
              <a:t>只更新</a:t>
            </a:r>
            <a:r>
              <a:rPr lang="en-US" altLang="zh-CN" b="0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b="0" dirty="0">
                <a:latin typeface="Calibri" panose="020F0502020204030204" pitchFamily="34" charset="0"/>
                <a:ea typeface="宋体" panose="02010600030101010101" pitchFamily="2" charset="-122"/>
              </a:rPr>
              <a:t>单元并加标记，移出时修改主存（写回</a:t>
            </a:r>
            <a:r>
              <a:rPr lang="en-US" altLang="zh-CN" b="0" dirty="0">
                <a:latin typeface="Calibri" panose="020F0502020204030204" pitchFamily="34" charset="0"/>
                <a:ea typeface="宋体" panose="02010600030101010101" pitchFamily="2" charset="-122"/>
              </a:rPr>
              <a:t>Copy back</a:t>
            </a:r>
            <a:r>
              <a:rPr lang="zh-CN" altLang="en-US" b="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eaLnBrk="1" fontAlgn="b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、未命中时：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fontAlgn="b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若是“读”请求，则从主存读出所需字送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，且把含该字的一块送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，称“装入通过”，若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已满，置换算法；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fontAlgn="b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若是“写”请求，直接写入主存。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323850" y="765175"/>
            <a:ext cx="8424863" cy="1584325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en-US" altLang="zh-CN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Cache</a:t>
            </a:r>
            <a:r>
              <a:rPr lang="zh-CN" altLang="en-US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的命中率：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在一个程序执行期间，设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i="1" baseline="-250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完成存取的总次数，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i="1" baseline="-250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表示主存完成存取的总次数，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定义为命中率。则有：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916238" y="2276475"/>
          <a:ext cx="25908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12165" imgH="431800" progId="Equation.3">
                  <p:embed/>
                </p:oleObj>
              </mc:Choice>
              <mc:Fallback>
                <p:oleObj name="" r:id="rId1" imgW="81216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2276475"/>
                        <a:ext cx="259080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611188" y="3789363"/>
            <a:ext cx="8281988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n-cs"/>
              </a:rPr>
              <a:t>平均访问时间：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表示命中时的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访问时间，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表示未命中时的主存访问时间，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1-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表示未命中率，则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Cache/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主存系统的平均访问时间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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+ (1 -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0" lang="en-US" altLang="zh-CN" sz="2800" b="1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03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练习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charset="0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某计算机系统的内存储器由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cache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和主存构成，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cache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的存取周期为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45ns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，主存的存取周期为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200ns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。已知在一段给定的时间内，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共访问内存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4500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次，其中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340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次访问主存。问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的命中率是多少？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访问存储的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平均时间是多少纳秒？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Cache-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主存系统的效率是多少？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5181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解：</a:t>
            </a:r>
            <a:endParaRPr lang="zh-CN" altLang="en-US" sz="3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cache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的命中率</a:t>
            </a:r>
            <a:endParaRPr lang="zh-CN" altLang="en-US" sz="3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60000"/>
              <a:buChar char="•"/>
            </a:pPr>
            <a:r>
              <a:rPr lang="en-US" altLang="zh-CN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h=Nc/(Nc+Nm)=</a:t>
            </a:r>
            <a:r>
              <a:rPr lang="zh-CN" altLang="en-US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4500-340</a:t>
            </a:r>
            <a:r>
              <a:rPr lang="zh-CN" altLang="en-US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lang="en-US" altLang="zh-CN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/4500=0.92 </a:t>
            </a:r>
            <a:endParaRPr lang="en-US" altLang="zh-CN" dirty="0">
              <a:solidFill>
                <a:srgbClr val="993366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访存的平均时间</a:t>
            </a:r>
            <a:endParaRPr lang="zh-CN" altLang="en-US" sz="3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60000"/>
              <a:buChar char="•"/>
            </a:pPr>
            <a:r>
              <a:rPr lang="en-US" altLang="zh-CN" sz="2400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ta=htc+(1-h)tm=0.92 ×45+(1-0.92) ×200=57.4[ns]</a:t>
            </a:r>
            <a:endParaRPr lang="en-US" altLang="zh-CN" sz="2400" dirty="0">
              <a:solidFill>
                <a:srgbClr val="00CC99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cache-</a:t>
            </a: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主存系统的效率</a:t>
            </a:r>
            <a:endParaRPr lang="zh-CN" altLang="en-US" sz="3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algn="l" eaLnBrk="1" hangingPunct="1">
              <a:lnSpc>
                <a:spcPct val="90000"/>
              </a:lnSpc>
              <a:buSzPct val="60000"/>
              <a:buChar char="•"/>
            </a:pPr>
            <a:r>
              <a:rPr lang="en-US" altLang="zh-CN" dirty="0">
                <a:solidFill>
                  <a:srgbClr val="00CC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e=tc/ ta=45/57.4=0.78=78%</a:t>
            </a:r>
            <a:endParaRPr lang="en-US" altLang="zh-CN" dirty="0">
              <a:solidFill>
                <a:srgbClr val="00CC99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7772400" cy="72072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2. Cache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的组织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539750" y="1557338"/>
            <a:ext cx="7772400" cy="4114800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buClr>
                <a:srgbClr val="00CC99"/>
              </a:buClr>
              <a:buSzPct val="60000"/>
              <a:buFont typeface="+mj-ea"/>
              <a:buAutoNum type="circleNumDbPlai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直接映像方式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609600" indent="-609600" eaLnBrk="1" hangingPunct="1">
              <a:buClr>
                <a:srgbClr val="00CC99"/>
              </a:buClr>
              <a:buSzPct val="60000"/>
              <a:buFont typeface="+mj-ea"/>
              <a:buAutoNum type="circleNumDbPlai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全相连映像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609600" indent="-609600" eaLnBrk="1" hangingPunct="1">
              <a:buClr>
                <a:srgbClr val="00CC99"/>
              </a:buClr>
              <a:buSzPct val="60000"/>
              <a:buFont typeface="+mj-ea"/>
              <a:buAutoNum type="circleNumDbPlai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多路组相连映像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609600" indent="-60960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419225" y="990600"/>
            <a:ext cx="62484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存储器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——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地址映射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直接映射方式：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lang="en-US" altLang="zh-CN" sz="2800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 = i   mod  8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12" name="Group 4"/>
          <p:cNvGrpSpPr/>
          <p:nvPr/>
        </p:nvGrpSpPr>
        <p:grpSpPr>
          <a:xfrm>
            <a:off x="533400" y="2286000"/>
            <a:ext cx="8077200" cy="3886200"/>
            <a:chOff x="336" y="1440"/>
            <a:chExt cx="5088" cy="2448"/>
          </a:xfrm>
        </p:grpSpPr>
        <p:sp>
          <p:nvSpPr>
            <p:cNvPr id="17413" name="Text Box 5"/>
            <p:cNvSpPr txBox="1"/>
            <p:nvPr/>
          </p:nvSpPr>
          <p:spPr>
            <a:xfrm>
              <a:off x="1746" y="3705"/>
              <a:ext cx="1230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1800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r>
                <a:rPr lang="zh-CN" altLang="en-US" sz="1800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） 直接映象</a:t>
              </a:r>
              <a:endParaRPr lang="zh-CN" altLang="en-US" sz="1800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14" name="Group 6"/>
            <p:cNvGrpSpPr/>
            <p:nvPr/>
          </p:nvGrpSpPr>
          <p:grpSpPr>
            <a:xfrm>
              <a:off x="1141" y="2196"/>
              <a:ext cx="1007" cy="1009"/>
              <a:chOff x="11880" y="10141"/>
              <a:chExt cx="900" cy="2487"/>
            </a:xfrm>
          </p:grpSpPr>
          <p:sp>
            <p:nvSpPr>
              <p:cNvPr id="17486" name="Rectangle 7"/>
              <p:cNvSpPr/>
              <p:nvPr/>
            </p:nvSpPr>
            <p:spPr>
              <a:xfrm>
                <a:off x="11880" y="11391"/>
                <a:ext cx="900" cy="309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87" name="Rectangle 8"/>
              <p:cNvSpPr/>
              <p:nvPr/>
            </p:nvSpPr>
            <p:spPr>
              <a:xfrm>
                <a:off x="11880" y="10141"/>
                <a:ext cx="900" cy="309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88" name="Rectangle 9"/>
              <p:cNvSpPr/>
              <p:nvPr/>
            </p:nvSpPr>
            <p:spPr>
              <a:xfrm>
                <a:off x="11880" y="10447"/>
                <a:ext cx="900" cy="310"/>
              </a:xfrm>
              <a:prstGeom prst="rect">
                <a:avLst/>
              </a:prstGeom>
              <a:solidFill>
                <a:srgbClr val="C0C0C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89" name="Rectangle 10"/>
              <p:cNvSpPr/>
              <p:nvPr/>
            </p:nvSpPr>
            <p:spPr>
              <a:xfrm>
                <a:off x="11880" y="10757"/>
                <a:ext cx="900" cy="309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90" name="Rectangle 11"/>
              <p:cNvSpPr/>
              <p:nvPr/>
            </p:nvSpPr>
            <p:spPr>
              <a:xfrm>
                <a:off x="11880" y="11071"/>
                <a:ext cx="900" cy="31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91" name="Rectangle 12"/>
              <p:cNvSpPr/>
              <p:nvPr/>
            </p:nvSpPr>
            <p:spPr>
              <a:xfrm>
                <a:off x="11880" y="11700"/>
                <a:ext cx="900" cy="309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92" name="Rectangle 13"/>
              <p:cNvSpPr/>
              <p:nvPr/>
            </p:nvSpPr>
            <p:spPr>
              <a:xfrm>
                <a:off x="11880" y="12009"/>
                <a:ext cx="900" cy="31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93" name="Rectangle 14"/>
              <p:cNvSpPr/>
              <p:nvPr/>
            </p:nvSpPr>
            <p:spPr>
              <a:xfrm>
                <a:off x="11880" y="12319"/>
                <a:ext cx="900" cy="309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15" name="Group 15"/>
            <p:cNvGrpSpPr/>
            <p:nvPr/>
          </p:nvGrpSpPr>
          <p:grpSpPr>
            <a:xfrm>
              <a:off x="537" y="2164"/>
              <a:ext cx="604" cy="1028"/>
              <a:chOff x="6300" y="9807"/>
              <a:chExt cx="540" cy="2682"/>
            </a:xfrm>
          </p:grpSpPr>
          <p:grpSp>
            <p:nvGrpSpPr>
              <p:cNvPr id="17476" name="Group 16"/>
              <p:cNvGrpSpPr/>
              <p:nvPr/>
            </p:nvGrpSpPr>
            <p:grpSpPr>
              <a:xfrm>
                <a:off x="6300" y="9807"/>
                <a:ext cx="540" cy="2361"/>
                <a:chOff x="6300" y="9807"/>
                <a:chExt cx="540" cy="2361"/>
              </a:xfrm>
            </p:grpSpPr>
            <p:sp>
              <p:nvSpPr>
                <p:cNvPr id="17482" name="Text Box 17"/>
                <p:cNvSpPr txBox="1"/>
                <p:nvPr/>
              </p:nvSpPr>
              <p:spPr>
                <a:xfrm>
                  <a:off x="6300" y="9807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4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3" name="Text Box 18"/>
                <p:cNvSpPr txBox="1"/>
                <p:nvPr/>
              </p:nvSpPr>
              <p:spPr>
                <a:xfrm>
                  <a:off x="6300" y="10437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4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4" name="Text Box 19"/>
                <p:cNvSpPr txBox="1"/>
                <p:nvPr/>
              </p:nvSpPr>
              <p:spPr>
                <a:xfrm>
                  <a:off x="6300" y="11070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4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5" name="Text Box 20"/>
                <p:cNvSpPr txBox="1"/>
                <p:nvPr/>
              </p:nvSpPr>
              <p:spPr>
                <a:xfrm>
                  <a:off x="6300" y="11700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4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77" name="Group 21"/>
              <p:cNvGrpSpPr/>
              <p:nvPr/>
            </p:nvGrpSpPr>
            <p:grpSpPr>
              <a:xfrm>
                <a:off x="6300" y="10119"/>
                <a:ext cx="540" cy="2370"/>
                <a:chOff x="7155" y="10119"/>
                <a:chExt cx="540" cy="2370"/>
              </a:xfrm>
            </p:grpSpPr>
            <p:sp>
              <p:nvSpPr>
                <p:cNvPr id="17478" name="Text Box 22"/>
                <p:cNvSpPr txBox="1"/>
                <p:nvPr/>
              </p:nvSpPr>
              <p:spPr>
                <a:xfrm>
                  <a:off x="7155" y="10749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4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9" name="Text Box 23"/>
                <p:cNvSpPr txBox="1"/>
                <p:nvPr/>
              </p:nvSpPr>
              <p:spPr>
                <a:xfrm>
                  <a:off x="7155" y="10119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4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0" name="Text Box 24"/>
                <p:cNvSpPr txBox="1"/>
                <p:nvPr/>
              </p:nvSpPr>
              <p:spPr>
                <a:xfrm>
                  <a:off x="7155" y="11388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4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1" name="Text Box 25"/>
                <p:cNvSpPr txBox="1"/>
                <p:nvPr/>
              </p:nvSpPr>
              <p:spPr>
                <a:xfrm>
                  <a:off x="7155" y="12021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4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7416" name="Rectangle 26"/>
            <p:cNvSpPr/>
            <p:nvPr/>
          </p:nvSpPr>
          <p:spPr>
            <a:xfrm>
              <a:off x="3557" y="3173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Rectangle 27"/>
            <p:cNvSpPr/>
            <p:nvPr/>
          </p:nvSpPr>
          <p:spPr>
            <a:xfrm>
              <a:off x="3557" y="2685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Rectangle 28"/>
            <p:cNvSpPr/>
            <p:nvPr/>
          </p:nvSpPr>
          <p:spPr>
            <a:xfrm>
              <a:off x="3557" y="2806"/>
              <a:ext cx="1007" cy="122"/>
            </a:xfrm>
            <a:prstGeom prst="rect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Rectangle 29"/>
            <p:cNvSpPr/>
            <p:nvPr/>
          </p:nvSpPr>
          <p:spPr>
            <a:xfrm>
              <a:off x="3557" y="2928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Rectangle 30"/>
            <p:cNvSpPr/>
            <p:nvPr/>
          </p:nvSpPr>
          <p:spPr>
            <a:xfrm>
              <a:off x="3557" y="3050"/>
              <a:ext cx="1007" cy="12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Rectangle 31"/>
            <p:cNvSpPr/>
            <p:nvPr/>
          </p:nvSpPr>
          <p:spPr>
            <a:xfrm>
              <a:off x="3557" y="3295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Rectangle 32"/>
            <p:cNvSpPr/>
            <p:nvPr/>
          </p:nvSpPr>
          <p:spPr>
            <a:xfrm>
              <a:off x="3557" y="3417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Rectangle 33"/>
            <p:cNvSpPr/>
            <p:nvPr/>
          </p:nvSpPr>
          <p:spPr>
            <a:xfrm>
              <a:off x="3557" y="3539"/>
              <a:ext cx="1007" cy="12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Rectangle 34"/>
            <p:cNvSpPr/>
            <p:nvPr/>
          </p:nvSpPr>
          <p:spPr>
            <a:xfrm>
              <a:off x="3557" y="2195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Rectangle 35"/>
            <p:cNvSpPr/>
            <p:nvPr/>
          </p:nvSpPr>
          <p:spPr>
            <a:xfrm>
              <a:off x="3557" y="1701"/>
              <a:ext cx="1007" cy="12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Rectangle 36"/>
            <p:cNvSpPr/>
            <p:nvPr/>
          </p:nvSpPr>
          <p:spPr>
            <a:xfrm>
              <a:off x="3557" y="1828"/>
              <a:ext cx="1007" cy="12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Rectangle 37"/>
            <p:cNvSpPr/>
            <p:nvPr/>
          </p:nvSpPr>
          <p:spPr>
            <a:xfrm>
              <a:off x="3557" y="1951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Rectangle 38"/>
            <p:cNvSpPr/>
            <p:nvPr/>
          </p:nvSpPr>
          <p:spPr>
            <a:xfrm>
              <a:off x="3557" y="2073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Rectangle 39"/>
            <p:cNvSpPr/>
            <p:nvPr/>
          </p:nvSpPr>
          <p:spPr>
            <a:xfrm>
              <a:off x="3557" y="2317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Rectangle 40"/>
            <p:cNvSpPr/>
            <p:nvPr/>
          </p:nvSpPr>
          <p:spPr>
            <a:xfrm>
              <a:off x="3557" y="2439"/>
              <a:ext cx="1007" cy="12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Rectangle 41"/>
            <p:cNvSpPr/>
            <p:nvPr/>
          </p:nvSpPr>
          <p:spPr>
            <a:xfrm>
              <a:off x="3557" y="2562"/>
              <a:ext cx="1007" cy="12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32" name="Group 42"/>
            <p:cNvGrpSpPr/>
            <p:nvPr/>
          </p:nvGrpSpPr>
          <p:grpSpPr>
            <a:xfrm>
              <a:off x="4564" y="1672"/>
              <a:ext cx="380" cy="2046"/>
              <a:chOff x="10260" y="9345"/>
              <a:chExt cx="540" cy="5223"/>
            </a:xfrm>
          </p:grpSpPr>
          <p:grpSp>
            <p:nvGrpSpPr>
              <p:cNvPr id="17454" name="Group 43"/>
              <p:cNvGrpSpPr/>
              <p:nvPr/>
            </p:nvGrpSpPr>
            <p:grpSpPr>
              <a:xfrm>
                <a:off x="10260" y="9345"/>
                <a:ext cx="540" cy="2682"/>
                <a:chOff x="6300" y="9807"/>
                <a:chExt cx="540" cy="2682"/>
              </a:xfrm>
            </p:grpSpPr>
            <p:grpSp>
              <p:nvGrpSpPr>
                <p:cNvPr id="17466" name="Group 44"/>
                <p:cNvGrpSpPr/>
                <p:nvPr/>
              </p:nvGrpSpPr>
              <p:grpSpPr>
                <a:xfrm>
                  <a:off x="6300" y="9807"/>
                  <a:ext cx="540" cy="2361"/>
                  <a:chOff x="6300" y="9807"/>
                  <a:chExt cx="540" cy="2361"/>
                </a:xfrm>
              </p:grpSpPr>
              <p:sp>
                <p:nvSpPr>
                  <p:cNvPr id="17472" name="Text Box 45"/>
                  <p:cNvSpPr txBox="1"/>
                  <p:nvPr/>
                </p:nvSpPr>
                <p:spPr>
                  <a:xfrm>
                    <a:off x="6300" y="980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73" name="Text Box 46"/>
                  <p:cNvSpPr txBox="1"/>
                  <p:nvPr/>
                </p:nvSpPr>
                <p:spPr>
                  <a:xfrm>
                    <a:off x="6300" y="1043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74" name="Text Box 47"/>
                  <p:cNvSpPr txBox="1"/>
                  <p:nvPr/>
                </p:nvSpPr>
                <p:spPr>
                  <a:xfrm>
                    <a:off x="6300" y="1107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75" name="Text Box 48"/>
                  <p:cNvSpPr txBox="1"/>
                  <p:nvPr/>
                </p:nvSpPr>
                <p:spPr>
                  <a:xfrm>
                    <a:off x="6300" y="1170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467" name="Group 49"/>
                <p:cNvGrpSpPr/>
                <p:nvPr/>
              </p:nvGrpSpPr>
              <p:grpSpPr>
                <a:xfrm>
                  <a:off x="6300" y="10119"/>
                  <a:ext cx="540" cy="2370"/>
                  <a:chOff x="7155" y="10119"/>
                  <a:chExt cx="540" cy="2370"/>
                </a:xfrm>
              </p:grpSpPr>
              <p:sp>
                <p:nvSpPr>
                  <p:cNvPr id="17468" name="Text Box 50"/>
                  <p:cNvSpPr txBox="1"/>
                  <p:nvPr/>
                </p:nvSpPr>
                <p:spPr>
                  <a:xfrm>
                    <a:off x="7155" y="1074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69" name="Text Box 51"/>
                  <p:cNvSpPr txBox="1"/>
                  <p:nvPr/>
                </p:nvSpPr>
                <p:spPr>
                  <a:xfrm>
                    <a:off x="7155" y="1011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70" name="Text Box 52"/>
                  <p:cNvSpPr txBox="1"/>
                  <p:nvPr/>
                </p:nvSpPr>
                <p:spPr>
                  <a:xfrm>
                    <a:off x="7155" y="11388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71" name="Text Box 53"/>
                  <p:cNvSpPr txBox="1"/>
                  <p:nvPr/>
                </p:nvSpPr>
                <p:spPr>
                  <a:xfrm>
                    <a:off x="7155" y="12021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7455" name="Group 54"/>
              <p:cNvGrpSpPr/>
              <p:nvPr/>
            </p:nvGrpSpPr>
            <p:grpSpPr>
              <a:xfrm>
                <a:off x="10260" y="11886"/>
                <a:ext cx="540" cy="2682"/>
                <a:chOff x="6300" y="9807"/>
                <a:chExt cx="540" cy="2682"/>
              </a:xfrm>
            </p:grpSpPr>
            <p:grpSp>
              <p:nvGrpSpPr>
                <p:cNvPr id="17456" name="Group 55"/>
                <p:cNvGrpSpPr/>
                <p:nvPr/>
              </p:nvGrpSpPr>
              <p:grpSpPr>
                <a:xfrm>
                  <a:off x="6300" y="9807"/>
                  <a:ext cx="540" cy="2361"/>
                  <a:chOff x="6300" y="9807"/>
                  <a:chExt cx="540" cy="2361"/>
                </a:xfrm>
              </p:grpSpPr>
              <p:sp>
                <p:nvSpPr>
                  <p:cNvPr id="17462" name="Text Box 56"/>
                  <p:cNvSpPr txBox="1"/>
                  <p:nvPr/>
                </p:nvSpPr>
                <p:spPr>
                  <a:xfrm>
                    <a:off x="6300" y="980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63" name="Text Box 57"/>
                  <p:cNvSpPr txBox="1"/>
                  <p:nvPr/>
                </p:nvSpPr>
                <p:spPr>
                  <a:xfrm>
                    <a:off x="6300" y="1043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10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64" name="Text Box 58"/>
                  <p:cNvSpPr txBox="1"/>
                  <p:nvPr/>
                </p:nvSpPr>
                <p:spPr>
                  <a:xfrm>
                    <a:off x="6300" y="1107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12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65" name="Text Box 59"/>
                  <p:cNvSpPr txBox="1"/>
                  <p:nvPr/>
                </p:nvSpPr>
                <p:spPr>
                  <a:xfrm>
                    <a:off x="6300" y="1170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14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457" name="Group 60"/>
                <p:cNvGrpSpPr/>
                <p:nvPr/>
              </p:nvGrpSpPr>
              <p:grpSpPr>
                <a:xfrm>
                  <a:off x="6300" y="10119"/>
                  <a:ext cx="540" cy="2370"/>
                  <a:chOff x="7155" y="10119"/>
                  <a:chExt cx="540" cy="2370"/>
                </a:xfrm>
              </p:grpSpPr>
              <p:sp>
                <p:nvSpPr>
                  <p:cNvPr id="17458" name="Text Box 61"/>
                  <p:cNvSpPr txBox="1"/>
                  <p:nvPr/>
                </p:nvSpPr>
                <p:spPr>
                  <a:xfrm>
                    <a:off x="7155" y="1074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11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59" name="Text Box 62"/>
                  <p:cNvSpPr txBox="1"/>
                  <p:nvPr/>
                </p:nvSpPr>
                <p:spPr>
                  <a:xfrm>
                    <a:off x="7155" y="1011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60" name="Text Box 63"/>
                  <p:cNvSpPr txBox="1"/>
                  <p:nvPr/>
                </p:nvSpPr>
                <p:spPr>
                  <a:xfrm>
                    <a:off x="7155" y="11388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13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61" name="Text Box 64"/>
                  <p:cNvSpPr txBox="1"/>
                  <p:nvPr/>
                </p:nvSpPr>
                <p:spPr>
                  <a:xfrm>
                    <a:off x="7155" y="12021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15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7433" name="Text Box 65"/>
            <p:cNvSpPr txBox="1"/>
            <p:nvPr/>
          </p:nvSpPr>
          <p:spPr>
            <a:xfrm>
              <a:off x="336" y="1952"/>
              <a:ext cx="100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latin typeface="Arial Narrow" panose="020B0606020202030204" pitchFamily="34" charset="0"/>
                  <a:ea typeface="宋体" panose="02010600030101010101" pitchFamily="2" charset="-122"/>
                </a:rPr>
                <a:t>块号</a:t>
              </a:r>
              <a:endPara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Text Box 66"/>
            <p:cNvSpPr txBox="1"/>
            <p:nvPr/>
          </p:nvSpPr>
          <p:spPr>
            <a:xfrm>
              <a:off x="4418" y="1440"/>
              <a:ext cx="100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latin typeface="Arial Narrow" panose="020B0606020202030204" pitchFamily="34" charset="0"/>
                  <a:ea typeface="宋体" panose="02010600030101010101" pitchFamily="2" charset="-122"/>
                </a:rPr>
                <a:t>块号</a:t>
              </a:r>
              <a:endPara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Text Box 67"/>
            <p:cNvSpPr txBox="1"/>
            <p:nvPr/>
          </p:nvSpPr>
          <p:spPr>
            <a:xfrm>
              <a:off x="1141" y="1952"/>
              <a:ext cx="1007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dirty="0">
                  <a:latin typeface="Arial Narrow" panose="020B0606020202030204" pitchFamily="34" charset="0"/>
                  <a:ea typeface="宋体" panose="02010600030101010101" pitchFamily="2" charset="-122"/>
                </a:rPr>
                <a:t>Cache</a:t>
              </a:r>
              <a:endPara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Text Box 68"/>
            <p:cNvSpPr txBox="1"/>
            <p:nvPr/>
          </p:nvSpPr>
          <p:spPr>
            <a:xfrm>
              <a:off x="3552" y="1440"/>
              <a:ext cx="100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dirty="0">
                  <a:latin typeface="Arial Narrow" panose="020B0606020202030204" pitchFamily="34" charset="0"/>
                  <a:ea typeface="宋体" panose="02010600030101010101" pitchFamily="2" charset="-122"/>
                </a:rPr>
                <a:t>主存</a:t>
              </a:r>
              <a:endPara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37" name="Group 69"/>
            <p:cNvGrpSpPr/>
            <p:nvPr/>
          </p:nvGrpSpPr>
          <p:grpSpPr>
            <a:xfrm>
              <a:off x="2131" y="1768"/>
              <a:ext cx="1426" cy="1833"/>
              <a:chOff x="12765" y="9049"/>
              <a:chExt cx="1275" cy="4680"/>
            </a:xfrm>
          </p:grpSpPr>
          <p:sp>
            <p:nvSpPr>
              <p:cNvPr id="17438" name="Line 70"/>
              <p:cNvSpPr/>
              <p:nvPr/>
            </p:nvSpPr>
            <p:spPr>
              <a:xfrm flipH="1">
                <a:off x="12765" y="9049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39" name="Line 71"/>
              <p:cNvSpPr/>
              <p:nvPr/>
            </p:nvSpPr>
            <p:spPr>
              <a:xfrm flipH="1">
                <a:off x="12765" y="9361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0" name="Line 72"/>
              <p:cNvSpPr/>
              <p:nvPr/>
            </p:nvSpPr>
            <p:spPr>
              <a:xfrm flipH="1">
                <a:off x="12765" y="9676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1" name="Line 73"/>
              <p:cNvSpPr/>
              <p:nvPr/>
            </p:nvSpPr>
            <p:spPr>
              <a:xfrm flipH="1">
                <a:off x="12765" y="10036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2" name="Line 74"/>
              <p:cNvSpPr/>
              <p:nvPr/>
            </p:nvSpPr>
            <p:spPr>
              <a:xfrm flipH="1">
                <a:off x="12765" y="10336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3" name="Line 75"/>
              <p:cNvSpPr/>
              <p:nvPr/>
            </p:nvSpPr>
            <p:spPr>
              <a:xfrm flipH="1">
                <a:off x="12765" y="10666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4" name="Line 76"/>
              <p:cNvSpPr/>
              <p:nvPr/>
            </p:nvSpPr>
            <p:spPr>
              <a:xfrm flipH="1">
                <a:off x="12765" y="10966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5" name="Line 77"/>
              <p:cNvSpPr/>
              <p:nvPr/>
            </p:nvSpPr>
            <p:spPr>
              <a:xfrm flipH="1">
                <a:off x="12765" y="11311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6" name="Line 78"/>
              <p:cNvSpPr/>
              <p:nvPr/>
            </p:nvSpPr>
            <p:spPr>
              <a:xfrm flipH="1" flipV="1">
                <a:off x="12780" y="12481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7" name="Line 79"/>
              <p:cNvSpPr/>
              <p:nvPr/>
            </p:nvSpPr>
            <p:spPr>
              <a:xfrm flipH="1" flipV="1">
                <a:off x="12780" y="12169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8" name="Line 80"/>
              <p:cNvSpPr/>
              <p:nvPr/>
            </p:nvSpPr>
            <p:spPr>
              <a:xfrm flipH="1" flipV="1">
                <a:off x="12780" y="11842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49" name="Line 81"/>
              <p:cNvSpPr/>
              <p:nvPr/>
            </p:nvSpPr>
            <p:spPr>
              <a:xfrm flipH="1" flipV="1">
                <a:off x="12765" y="11545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50" name="Line 82"/>
              <p:cNvSpPr/>
              <p:nvPr/>
            </p:nvSpPr>
            <p:spPr>
              <a:xfrm flipH="1" flipV="1">
                <a:off x="12765" y="11233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51" name="Line 83"/>
              <p:cNvSpPr/>
              <p:nvPr/>
            </p:nvSpPr>
            <p:spPr>
              <a:xfrm flipH="1" flipV="1">
                <a:off x="12765" y="10921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17452" name="Line 84"/>
              <p:cNvSpPr/>
              <p:nvPr/>
            </p:nvSpPr>
            <p:spPr>
              <a:xfrm flipH="1" flipV="1">
                <a:off x="12765" y="10609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453" name="Line 85"/>
              <p:cNvSpPr/>
              <p:nvPr/>
            </p:nvSpPr>
            <p:spPr>
              <a:xfrm flipH="1" flipV="1">
                <a:off x="12765" y="10237"/>
                <a:ext cx="1260" cy="1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</p:grp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标记和有效位</a:t>
            </a:r>
            <a:endParaRPr lang="zh-CN" altLang="en-US"/>
          </a:p>
        </p:txBody>
      </p:sp>
      <p:sp>
        <p:nvSpPr>
          <p:cNvPr id="21508" name="Rectangle 5"/>
          <p:cNvSpPr>
            <a:spLocks noGrp="1" noChangeArrowheads="1"/>
          </p:cNvSpPr>
          <p:nvPr/>
        </p:nvSpPr>
        <p:spPr>
          <a:xfrm>
            <a:off x="356553" y="1342073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如何知道特定块所存储的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cache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位置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?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存储标记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tag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如何保证是否包含有效信息？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有效位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Valid bit: 1 =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 0 =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不在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初始值为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0</a:t>
            </a:r>
            <a:endParaRPr kumimoji="0" lang="en-AU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1028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增强版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DRAMs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5" name="Rectangle 1029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51149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自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1966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DRAM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发明以来，其基本单元从未改变。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Intel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公司于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1970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将其推向市场。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DRAM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集成了更好的逻辑接口和更快的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I/O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传输接口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同步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DRAM (</a:t>
            </a: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SDRAM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采用常见的时钟信号代替异步控制信号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允许复用行地址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比如：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RAS, CAS, CAS, CAS)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双倍数据速率同步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DRAM (</a:t>
            </a: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DDR SDRAM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每个周期每个引脚使用两个时钟沿传送两比特的控制信号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通过使用提高有效带宽的预取缓冲区的大小来划分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DDR SDRAM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类型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DDR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(2 bits), </a:t>
            </a: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DDR2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(4 bits), </a:t>
            </a:r>
            <a:r>
              <a:rPr lang="en-US" altLang="zh-CN" dirty="0">
                <a:solidFill>
                  <a:srgbClr val="00CC9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DDR3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(8 bits)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截止到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2010,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多数服务器和桌面系统均支持该标准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Intel Core i7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仅支持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DDR3 SDRAM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90000"/>
              </a:lnSpc>
              <a:buClr>
                <a:srgbClr val="00CC99"/>
              </a:buClr>
              <a:buSzPct val="60000"/>
              <a:buFont typeface="Wingdings" panose="05000000000000000000" charset="0"/>
              <a:buChar char="n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382000" cy="5867400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图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7.3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直接映像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组织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68313" y="692150"/>
          <a:ext cx="7980362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981950" imgH="4972050" progId="Paint.Picture">
                  <p:embed/>
                </p:oleObj>
              </mc:Choice>
              <mc:Fallback>
                <p:oleObj name="" r:id="rId1" imgW="7981950" imgH="49720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692150"/>
                        <a:ext cx="7980362" cy="497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直接映射方式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43075" name="Rectangle 3"/>
          <p:cNvSpPr/>
          <p:nvPr/>
        </p:nvSpPr>
        <p:spPr>
          <a:xfrm>
            <a:off x="3581400" y="5486400"/>
            <a:ext cx="4114800" cy="1066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32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C P U</a:t>
            </a:r>
            <a:endParaRPr lang="en-US" altLang="zh-CN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643076" name="Rectangle 4"/>
          <p:cNvSpPr/>
          <p:nvPr/>
        </p:nvSpPr>
        <p:spPr>
          <a:xfrm>
            <a:off x="1447800" y="1524000"/>
            <a:ext cx="31242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077" name="Line 5"/>
          <p:cNvSpPr/>
          <p:nvPr/>
        </p:nvSpPr>
        <p:spPr>
          <a:xfrm>
            <a:off x="1447800" y="2133600"/>
            <a:ext cx="3124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3078" name="Line 6"/>
          <p:cNvSpPr/>
          <p:nvPr/>
        </p:nvSpPr>
        <p:spPr>
          <a:xfrm>
            <a:off x="1447800" y="2438400"/>
            <a:ext cx="3124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3079" name="Line 7"/>
          <p:cNvSpPr/>
          <p:nvPr/>
        </p:nvSpPr>
        <p:spPr>
          <a:xfrm>
            <a:off x="1447800" y="1828800"/>
            <a:ext cx="3124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3080" name="Line 8"/>
          <p:cNvSpPr/>
          <p:nvPr/>
        </p:nvSpPr>
        <p:spPr>
          <a:xfrm>
            <a:off x="2895600" y="1524000"/>
            <a:ext cx="0" cy="1219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3081" name="Line 9"/>
          <p:cNvSpPr/>
          <p:nvPr/>
        </p:nvSpPr>
        <p:spPr>
          <a:xfrm>
            <a:off x="1828800" y="1524000"/>
            <a:ext cx="0" cy="1219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43082" name="Group 10"/>
          <p:cNvGrpSpPr/>
          <p:nvPr/>
        </p:nvGrpSpPr>
        <p:grpSpPr>
          <a:xfrm>
            <a:off x="6019800" y="1524000"/>
            <a:ext cx="1676400" cy="3276600"/>
            <a:chOff x="3792" y="960"/>
            <a:chExt cx="1056" cy="2064"/>
          </a:xfrm>
        </p:grpSpPr>
        <p:sp>
          <p:nvSpPr>
            <p:cNvPr id="19492" name="Rectangle 11"/>
            <p:cNvSpPr/>
            <p:nvPr/>
          </p:nvSpPr>
          <p:spPr>
            <a:xfrm>
              <a:off x="3792" y="960"/>
              <a:ext cx="1056" cy="172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3" name="Line 12"/>
            <p:cNvSpPr/>
            <p:nvPr/>
          </p:nvSpPr>
          <p:spPr>
            <a:xfrm>
              <a:off x="3792" y="115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4" name="Line 13"/>
            <p:cNvSpPr/>
            <p:nvPr/>
          </p:nvSpPr>
          <p:spPr>
            <a:xfrm>
              <a:off x="3792" y="1344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5" name="Line 14"/>
            <p:cNvSpPr/>
            <p:nvPr/>
          </p:nvSpPr>
          <p:spPr>
            <a:xfrm>
              <a:off x="3792" y="1536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6" name="Line 15"/>
            <p:cNvSpPr/>
            <p:nvPr/>
          </p:nvSpPr>
          <p:spPr>
            <a:xfrm>
              <a:off x="3792" y="1728"/>
              <a:ext cx="105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7" name="Line 16"/>
            <p:cNvSpPr/>
            <p:nvPr/>
          </p:nvSpPr>
          <p:spPr>
            <a:xfrm>
              <a:off x="3792" y="1968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8" name="Line 17"/>
            <p:cNvSpPr/>
            <p:nvPr/>
          </p:nvSpPr>
          <p:spPr>
            <a:xfrm>
              <a:off x="3792" y="2160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9" name="Line 18"/>
            <p:cNvSpPr/>
            <p:nvPr/>
          </p:nvSpPr>
          <p:spPr>
            <a:xfrm>
              <a:off x="3792" y="235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0" name="Line 19"/>
            <p:cNvSpPr/>
            <p:nvPr/>
          </p:nvSpPr>
          <p:spPr>
            <a:xfrm>
              <a:off x="3792" y="2544"/>
              <a:ext cx="105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1" name="Freeform 20"/>
            <p:cNvSpPr/>
            <p:nvPr/>
          </p:nvSpPr>
          <p:spPr>
            <a:xfrm>
              <a:off x="3792" y="2880"/>
              <a:ext cx="1045" cy="111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345" y="0"/>
                </a:cxn>
                <a:cxn ang="0">
                  <a:pos x="667" y="111"/>
                </a:cxn>
                <a:cxn ang="0">
                  <a:pos x="1045" y="0"/>
                </a:cxn>
              </a:cxnLst>
              <a:pathLst>
                <a:path w="1045" h="111">
                  <a:moveTo>
                    <a:pt x="0" y="111"/>
                  </a:moveTo>
                  <a:cubicBezTo>
                    <a:pt x="58" y="92"/>
                    <a:pt x="234" y="0"/>
                    <a:pt x="345" y="0"/>
                  </a:cubicBezTo>
                  <a:cubicBezTo>
                    <a:pt x="456" y="0"/>
                    <a:pt x="550" y="111"/>
                    <a:pt x="667" y="111"/>
                  </a:cubicBezTo>
                  <a:cubicBezTo>
                    <a:pt x="784" y="111"/>
                    <a:pt x="966" y="23"/>
                    <a:pt x="1045" y="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2" name="Line 21"/>
            <p:cNvSpPr/>
            <p:nvPr/>
          </p:nvSpPr>
          <p:spPr>
            <a:xfrm>
              <a:off x="3792" y="268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3" name="Line 22"/>
            <p:cNvSpPr/>
            <p:nvPr/>
          </p:nvSpPr>
          <p:spPr>
            <a:xfrm>
              <a:off x="4848" y="268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43095" name="AutoShape 23"/>
          <p:cNvSpPr/>
          <p:nvPr/>
        </p:nvSpPr>
        <p:spPr>
          <a:xfrm>
            <a:off x="6705600" y="4724400"/>
            <a:ext cx="304800" cy="762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3333FF">
              <a:alpha val="50195"/>
            </a:srgbClr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096" name="AutoShape 24"/>
          <p:cNvSpPr/>
          <p:nvPr/>
        </p:nvSpPr>
        <p:spPr>
          <a:xfrm>
            <a:off x="1981200" y="2743200"/>
            <a:ext cx="304800" cy="2514600"/>
          </a:xfrm>
          <a:prstGeom prst="upArrow">
            <a:avLst>
              <a:gd name="adj1" fmla="val 50000"/>
              <a:gd name="adj2" fmla="val 206250"/>
            </a:avLst>
          </a:prstGeom>
          <a:solidFill>
            <a:srgbClr val="3333FF">
              <a:alpha val="50195"/>
            </a:srgbClr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097" name="Rectangle 25"/>
          <p:cNvSpPr/>
          <p:nvPr/>
        </p:nvSpPr>
        <p:spPr>
          <a:xfrm>
            <a:off x="2209800" y="5105400"/>
            <a:ext cx="4572000" cy="152400"/>
          </a:xfrm>
          <a:prstGeom prst="rect">
            <a:avLst/>
          </a:prstGeom>
          <a:solidFill>
            <a:srgbClr val="3333FF">
              <a:alpha val="50195"/>
            </a:srgbClr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098" name="AutoShape 26"/>
          <p:cNvSpPr/>
          <p:nvPr/>
        </p:nvSpPr>
        <p:spPr>
          <a:xfrm>
            <a:off x="3733800" y="12192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0000">
              <a:alpha val="50195"/>
            </a:srgb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099" name="AutoShape 27"/>
          <p:cNvSpPr/>
          <p:nvPr/>
        </p:nvSpPr>
        <p:spPr>
          <a:xfrm>
            <a:off x="6324600" y="1143000"/>
            <a:ext cx="228600" cy="381000"/>
          </a:xfrm>
          <a:prstGeom prst="downArrow">
            <a:avLst>
              <a:gd name="adj1" fmla="val 50000"/>
              <a:gd name="adj2" fmla="val 41666"/>
            </a:avLst>
          </a:prstGeom>
          <a:solidFill>
            <a:srgbClr val="FF0000">
              <a:alpha val="50195"/>
            </a:srgb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00" name="Rectangle 28"/>
          <p:cNvSpPr/>
          <p:nvPr/>
        </p:nvSpPr>
        <p:spPr>
          <a:xfrm>
            <a:off x="3810000" y="1143000"/>
            <a:ext cx="2667000" cy="76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01" name="AutoShape 29"/>
          <p:cNvSpPr/>
          <p:nvPr/>
        </p:nvSpPr>
        <p:spPr>
          <a:xfrm>
            <a:off x="5029200" y="1219200"/>
            <a:ext cx="228600" cy="4343400"/>
          </a:xfrm>
          <a:prstGeom prst="downArrow">
            <a:avLst>
              <a:gd name="adj1" fmla="val 50000"/>
              <a:gd name="adj2" fmla="val 475000"/>
            </a:avLst>
          </a:prstGeom>
          <a:solidFill>
            <a:srgbClr val="FF0000">
              <a:alpha val="50195"/>
            </a:srgb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02" name="Text Box 30"/>
          <p:cNvSpPr txBox="1"/>
          <p:nvPr/>
        </p:nvSpPr>
        <p:spPr>
          <a:xfrm>
            <a:off x="5181600" y="1981200"/>
            <a:ext cx="671513" cy="9112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数据</a:t>
            </a:r>
            <a:endParaRPr lang="zh-CN" altLang="en-US" sz="2000" dirty="0">
              <a:solidFill>
                <a:srgbClr val="FF0000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643103" name="Text Box 31"/>
          <p:cNvSpPr txBox="1"/>
          <p:nvPr/>
        </p:nvSpPr>
        <p:spPr>
          <a:xfrm>
            <a:off x="2514600" y="4572000"/>
            <a:ext cx="10033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rgbClr val="3333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地址</a:t>
            </a:r>
            <a:endParaRPr lang="zh-CN" altLang="en-US" sz="2000" dirty="0">
              <a:solidFill>
                <a:srgbClr val="3333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04" name="Text Box 32"/>
          <p:cNvSpPr txBox="1"/>
          <p:nvPr/>
        </p:nvSpPr>
        <p:spPr>
          <a:xfrm rot="-5400000">
            <a:off x="1277938" y="755650"/>
            <a:ext cx="460375" cy="77470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有效位</a:t>
            </a:r>
            <a:endParaRPr lang="zh-CN" altLang="en-US" sz="18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643105" name="Text Box 33"/>
          <p:cNvSpPr txBox="1"/>
          <p:nvPr/>
        </p:nvSpPr>
        <p:spPr>
          <a:xfrm>
            <a:off x="7772400" y="1981200"/>
            <a:ext cx="671513" cy="17303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主存储器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643106" name="Text Box 34"/>
          <p:cNvSpPr txBox="1"/>
          <p:nvPr/>
        </p:nvSpPr>
        <p:spPr>
          <a:xfrm>
            <a:off x="1905000" y="990600"/>
            <a:ext cx="16525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3200" dirty="0">
                <a:latin typeface="Arial Narrow" panose="020B0606020202030204" pitchFamily="34" charset="0"/>
                <a:ea typeface="宋体" panose="02010600030101010101" pitchFamily="2" charset="-122"/>
              </a:rPr>
              <a:t>CACHE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07" name="Text Box 35"/>
          <p:cNvSpPr txBox="1"/>
          <p:nvPr/>
        </p:nvSpPr>
        <p:spPr>
          <a:xfrm>
            <a:off x="1295400" y="2895600"/>
            <a:ext cx="671513" cy="9112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dirty="0">
                <a:latin typeface="Arial Narrow" panose="020B0606020202030204" pitchFamily="34" charset="0"/>
                <a:ea typeface="楷体_GB2312" pitchFamily="49" charset="-122"/>
              </a:rPr>
              <a:t>比较</a:t>
            </a:r>
            <a:endParaRPr lang="zh-CN" altLang="en-US" sz="2000" dirty="0">
              <a:solidFill>
                <a:schemeClr val="accent1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643108" name="Text Box 36"/>
          <p:cNvSpPr txBox="1"/>
          <p:nvPr/>
        </p:nvSpPr>
        <p:spPr>
          <a:xfrm>
            <a:off x="7086600" y="4648200"/>
            <a:ext cx="10033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dirty="0">
                <a:latin typeface="Arial Narrow" panose="020B0606020202030204" pitchFamily="34" charset="0"/>
                <a:ea typeface="楷体_GB2312" pitchFamily="49" charset="-122"/>
              </a:rPr>
              <a:t>译码</a:t>
            </a:r>
            <a:endParaRPr lang="zh-CN" altLang="en-US" sz="3200" dirty="0">
              <a:solidFill>
                <a:schemeClr val="accent1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643109" name="AutoShape 37"/>
          <p:cNvSpPr/>
          <p:nvPr/>
        </p:nvSpPr>
        <p:spPr>
          <a:xfrm>
            <a:off x="3810000" y="2743200"/>
            <a:ext cx="228600" cy="2362200"/>
          </a:xfrm>
          <a:prstGeom prst="upArrow">
            <a:avLst>
              <a:gd name="adj1" fmla="val 50000"/>
              <a:gd name="adj2" fmla="val 258333"/>
            </a:avLst>
          </a:prstGeom>
          <a:solidFill>
            <a:schemeClr val="accent2">
              <a:alpha val="50195"/>
            </a:schemeClr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10" name="Text Box 38"/>
          <p:cNvSpPr txBox="1"/>
          <p:nvPr/>
        </p:nvSpPr>
        <p:spPr>
          <a:xfrm>
            <a:off x="3138488" y="2895600"/>
            <a:ext cx="671512" cy="9112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dirty="0">
                <a:latin typeface="Arial Narrow" panose="020B0606020202030204" pitchFamily="34" charset="0"/>
                <a:ea typeface="楷体_GB2312" pitchFamily="49" charset="-122"/>
              </a:rPr>
              <a:t>译码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643111" name="Line 39"/>
          <p:cNvSpPr/>
          <p:nvPr/>
        </p:nvSpPr>
        <p:spPr>
          <a:xfrm flipH="1">
            <a:off x="4267200" y="1676400"/>
            <a:ext cx="2286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3112" name="Line 40"/>
          <p:cNvSpPr/>
          <p:nvPr/>
        </p:nvSpPr>
        <p:spPr>
          <a:xfrm flipH="1" flipV="1">
            <a:off x="3810000" y="1676400"/>
            <a:ext cx="2743200" cy="1219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3113" name="Line 41"/>
          <p:cNvSpPr/>
          <p:nvPr/>
        </p:nvSpPr>
        <p:spPr>
          <a:xfrm flipH="1" flipV="1">
            <a:off x="3276600" y="1676400"/>
            <a:ext cx="3429000" cy="2514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3114" name="Line 42"/>
          <p:cNvSpPr/>
          <p:nvPr/>
        </p:nvSpPr>
        <p:spPr>
          <a:xfrm flipH="1">
            <a:off x="3886200" y="1981200"/>
            <a:ext cx="2819400" cy="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3115" name="Line 43"/>
          <p:cNvSpPr/>
          <p:nvPr/>
        </p:nvSpPr>
        <p:spPr>
          <a:xfrm flipH="1" flipV="1">
            <a:off x="3200400" y="1981200"/>
            <a:ext cx="3581400" cy="129540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3116" name="Rectangle 44"/>
          <p:cNvSpPr/>
          <p:nvPr/>
        </p:nvSpPr>
        <p:spPr>
          <a:xfrm>
            <a:off x="4038600" y="3476625"/>
            <a:ext cx="492125" cy="1552575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页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内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地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址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17" name="Rectangle 45"/>
          <p:cNvSpPr/>
          <p:nvPr/>
        </p:nvSpPr>
        <p:spPr>
          <a:xfrm>
            <a:off x="2300288" y="3735388"/>
            <a:ext cx="492125" cy="822325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页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号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18" name="Rectangle 46"/>
          <p:cNvSpPr/>
          <p:nvPr/>
        </p:nvSpPr>
        <p:spPr>
          <a:xfrm>
            <a:off x="1995488" y="1919288"/>
            <a:ext cx="8001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标志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3119" name="Rectangle 47"/>
          <p:cNvSpPr/>
          <p:nvPr/>
        </p:nvSpPr>
        <p:spPr>
          <a:xfrm>
            <a:off x="2986088" y="2224088"/>
            <a:ext cx="8001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数据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310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310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31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31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310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31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4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4310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431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431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4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431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64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6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ldLvl="0" animBg="1"/>
      <p:bldP spid="643076" grpId="0" bldLvl="0" animBg="1"/>
      <p:bldP spid="643095" grpId="0" bldLvl="0" animBg="1"/>
      <p:bldP spid="643096" grpId="0" bldLvl="0" animBg="1"/>
      <p:bldP spid="643097" grpId="0" bldLvl="0" animBg="1"/>
      <p:bldP spid="643098" grpId="0" bldLvl="0" animBg="1"/>
      <p:bldP spid="643099" grpId="0" bldLvl="0" animBg="1"/>
      <p:bldP spid="643100" grpId="0" bldLvl="0" animBg="1"/>
      <p:bldP spid="643101" grpId="0" bldLvl="0" animBg="1"/>
      <p:bldP spid="643102" grpId="0" build="p"/>
      <p:bldP spid="643103" grpId="0" build="p"/>
      <p:bldP spid="643104" grpId="0" build="p"/>
      <p:bldP spid="643105" grpId="0" build="p"/>
      <p:bldP spid="643106" grpId="0" build="p"/>
      <p:bldP spid="643107" grpId="0" build="p"/>
      <p:bldP spid="643108" grpId="0" build="p"/>
      <p:bldP spid="643109" grpId="0" bldLvl="0" animBg="1"/>
      <p:bldP spid="643110" grpId="0" build="p"/>
      <p:bldP spid="643116" grpId="0" bldLvl="0" animBg="1"/>
      <p:bldP spid="643117" grpId="0" bldLvl="0" animBg="1"/>
      <p:bldP spid="643118" grpId="0" build="p"/>
      <p:bldP spid="64311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Cache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举例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0" y="1066800"/>
            <a:ext cx="3429000" cy="56388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块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每块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16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字节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“直接映射”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内存中的每个单元在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中只会有一个唯一的位置和它对应。 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484" name="Group 4"/>
          <p:cNvGrpSpPr/>
          <p:nvPr/>
        </p:nvGrpSpPr>
        <p:grpSpPr>
          <a:xfrm>
            <a:off x="3810000" y="1600200"/>
            <a:ext cx="2743200" cy="4267200"/>
            <a:chOff x="2976" y="1008"/>
            <a:chExt cx="1728" cy="2688"/>
          </a:xfrm>
        </p:grpSpPr>
        <p:sp>
          <p:nvSpPr>
            <p:cNvPr id="20496" name="Rectangle 5"/>
            <p:cNvSpPr/>
            <p:nvPr/>
          </p:nvSpPr>
          <p:spPr>
            <a:xfrm>
              <a:off x="2976" y="1008"/>
              <a:ext cx="1728" cy="26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Line 6"/>
            <p:cNvSpPr/>
            <p:nvPr/>
          </p:nvSpPr>
          <p:spPr>
            <a:xfrm>
              <a:off x="2976" y="1570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8" name="Line 7"/>
            <p:cNvSpPr/>
            <p:nvPr/>
          </p:nvSpPr>
          <p:spPr>
            <a:xfrm>
              <a:off x="2976" y="1892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9" name="Line 8"/>
            <p:cNvSpPr/>
            <p:nvPr/>
          </p:nvSpPr>
          <p:spPr>
            <a:xfrm>
              <a:off x="2976" y="2214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0" name="Line 9"/>
            <p:cNvSpPr/>
            <p:nvPr/>
          </p:nvSpPr>
          <p:spPr>
            <a:xfrm>
              <a:off x="2976" y="2537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1" name="Line 10"/>
            <p:cNvSpPr/>
            <p:nvPr/>
          </p:nvSpPr>
          <p:spPr>
            <a:xfrm>
              <a:off x="2976" y="2859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2" name="Line 11"/>
            <p:cNvSpPr/>
            <p:nvPr/>
          </p:nvSpPr>
          <p:spPr>
            <a:xfrm>
              <a:off x="2976" y="3181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3" name="Line 12"/>
            <p:cNvSpPr/>
            <p:nvPr/>
          </p:nvSpPr>
          <p:spPr>
            <a:xfrm>
              <a:off x="2976" y="1248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4" name="Line 13"/>
            <p:cNvSpPr/>
            <p:nvPr/>
          </p:nvSpPr>
          <p:spPr>
            <a:xfrm>
              <a:off x="2976" y="3504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644110" name="Group 14"/>
          <p:cNvGrpSpPr/>
          <p:nvPr/>
        </p:nvGrpSpPr>
        <p:grpSpPr>
          <a:xfrm>
            <a:off x="6705600" y="1524000"/>
            <a:ext cx="895350" cy="2936875"/>
            <a:chOff x="4752" y="960"/>
            <a:chExt cx="564" cy="1850"/>
          </a:xfrm>
        </p:grpSpPr>
        <p:sp>
          <p:nvSpPr>
            <p:cNvPr id="20492" name="Text Box 15"/>
            <p:cNvSpPr txBox="1"/>
            <p:nvPr/>
          </p:nvSpPr>
          <p:spPr>
            <a:xfrm>
              <a:off x="4752" y="960"/>
              <a:ext cx="4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0-15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Text Box 16"/>
            <p:cNvSpPr txBox="1"/>
            <p:nvPr/>
          </p:nvSpPr>
          <p:spPr>
            <a:xfrm>
              <a:off x="4752" y="1584"/>
              <a:ext cx="56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32-47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Text Box 17"/>
            <p:cNvSpPr txBox="1"/>
            <p:nvPr/>
          </p:nvSpPr>
          <p:spPr>
            <a:xfrm>
              <a:off x="4752" y="1248"/>
              <a:ext cx="56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16-31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Text Box 18"/>
            <p:cNvSpPr txBox="1"/>
            <p:nvPr/>
          </p:nvSpPr>
          <p:spPr>
            <a:xfrm>
              <a:off x="4752" y="2522"/>
              <a:ext cx="30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…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4115" name="Group 19"/>
          <p:cNvGrpSpPr/>
          <p:nvPr/>
        </p:nvGrpSpPr>
        <p:grpSpPr>
          <a:xfrm>
            <a:off x="7620000" y="1524000"/>
            <a:ext cx="1200150" cy="2936875"/>
            <a:chOff x="4752" y="960"/>
            <a:chExt cx="756" cy="1850"/>
          </a:xfrm>
        </p:grpSpPr>
        <p:sp>
          <p:nvSpPr>
            <p:cNvPr id="20488" name="Text Box 20"/>
            <p:cNvSpPr txBox="1"/>
            <p:nvPr/>
          </p:nvSpPr>
          <p:spPr>
            <a:xfrm>
              <a:off x="4752" y="960"/>
              <a:ext cx="75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128-143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Text Box 21"/>
            <p:cNvSpPr txBox="1"/>
            <p:nvPr/>
          </p:nvSpPr>
          <p:spPr>
            <a:xfrm>
              <a:off x="4752" y="1584"/>
              <a:ext cx="75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160-175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0" name="Text Box 22"/>
            <p:cNvSpPr txBox="1"/>
            <p:nvPr/>
          </p:nvSpPr>
          <p:spPr>
            <a:xfrm>
              <a:off x="4752" y="1248"/>
              <a:ext cx="75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144-159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1" name="Text Box 23"/>
            <p:cNvSpPr txBox="1"/>
            <p:nvPr/>
          </p:nvSpPr>
          <p:spPr>
            <a:xfrm>
              <a:off x="4752" y="2522"/>
              <a:ext cx="30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…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7" name="Rectangle 24"/>
          <p:cNvSpPr/>
          <p:nvPr/>
        </p:nvSpPr>
        <p:spPr>
          <a:xfrm>
            <a:off x="3644900" y="5586413"/>
            <a:ext cx="30480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直接映射</a:t>
            </a:r>
            <a:r>
              <a:rPr lang="en-US" altLang="zh-CN" dirty="0">
                <a:ea typeface="宋体" panose="02010600030101010101" pitchFamily="2" charset="-122"/>
              </a:rPr>
              <a:t>Cache </a:t>
            </a:r>
            <a:r>
              <a:rPr lang="zh-CN" altLang="en-US" dirty="0">
                <a:ea typeface="宋体" panose="02010600030101010101" pitchFamily="2" charset="-122"/>
              </a:rPr>
              <a:t>举例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2"/>
          </p:nvPr>
        </p:nvSpPr>
        <p:spPr>
          <a:xfrm>
            <a:off x="5130800" y="990600"/>
            <a:ext cx="4013200" cy="56388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</a:pPr>
            <a:r>
              <a:rPr lang="zh-CN" altLang="en-US" sz="2800" dirty="0">
                <a:ea typeface="宋体" panose="02010600030101010101" pitchFamily="2" charset="-122"/>
              </a:rPr>
              <a:t>假定有如下访问操作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16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32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4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8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36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32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128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Read location 148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</a:pPr>
            <a:r>
              <a:rPr lang="en-US" altLang="zh-CN" sz="2800" dirty="0"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ea typeface="宋体" panose="02010600030101010101" pitchFamily="2" charset="-122"/>
              </a:rPr>
              <a:t>中命中和缺失各有多少次</a:t>
            </a:r>
            <a:r>
              <a:rPr lang="en-US" altLang="zh-CN" sz="2800" dirty="0">
                <a:ea typeface="宋体" panose="02010600030101010101" pitchFamily="2" charset="-122"/>
              </a:rPr>
              <a:t>?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>
          <a:xfrm>
            <a:off x="2286000" y="1447800"/>
            <a:ext cx="2743200" cy="4267200"/>
            <a:chOff x="2976" y="1008"/>
            <a:chExt cx="1728" cy="2688"/>
          </a:xfrm>
        </p:grpSpPr>
        <p:sp>
          <p:nvSpPr>
            <p:cNvPr id="21526" name="Rectangle 5"/>
            <p:cNvSpPr/>
            <p:nvPr/>
          </p:nvSpPr>
          <p:spPr>
            <a:xfrm>
              <a:off x="2976" y="1008"/>
              <a:ext cx="1728" cy="26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Line 6"/>
            <p:cNvSpPr/>
            <p:nvPr/>
          </p:nvSpPr>
          <p:spPr>
            <a:xfrm>
              <a:off x="2976" y="1570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28" name="Line 7"/>
            <p:cNvSpPr/>
            <p:nvPr/>
          </p:nvSpPr>
          <p:spPr>
            <a:xfrm>
              <a:off x="2976" y="1892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29" name="Line 8"/>
            <p:cNvSpPr/>
            <p:nvPr/>
          </p:nvSpPr>
          <p:spPr>
            <a:xfrm>
              <a:off x="2976" y="2214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30" name="Line 9"/>
            <p:cNvSpPr/>
            <p:nvPr/>
          </p:nvSpPr>
          <p:spPr>
            <a:xfrm>
              <a:off x="2976" y="2537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31" name="Line 10"/>
            <p:cNvSpPr/>
            <p:nvPr/>
          </p:nvSpPr>
          <p:spPr>
            <a:xfrm>
              <a:off x="2976" y="2859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32" name="Line 11"/>
            <p:cNvSpPr/>
            <p:nvPr/>
          </p:nvSpPr>
          <p:spPr>
            <a:xfrm>
              <a:off x="2976" y="3181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33" name="Line 12"/>
            <p:cNvSpPr/>
            <p:nvPr/>
          </p:nvSpPr>
          <p:spPr>
            <a:xfrm>
              <a:off x="2976" y="1248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34" name="Line 13"/>
            <p:cNvSpPr/>
            <p:nvPr/>
          </p:nvSpPr>
          <p:spPr>
            <a:xfrm>
              <a:off x="2976" y="3504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21509" name="Group 14"/>
          <p:cNvGrpSpPr/>
          <p:nvPr/>
        </p:nvGrpSpPr>
        <p:grpSpPr>
          <a:xfrm>
            <a:off x="0" y="1447800"/>
            <a:ext cx="2114550" cy="2936875"/>
            <a:chOff x="4224" y="960"/>
            <a:chExt cx="1332" cy="1850"/>
          </a:xfrm>
        </p:grpSpPr>
        <p:grpSp>
          <p:nvGrpSpPr>
            <p:cNvPr id="21516" name="Group 15"/>
            <p:cNvGrpSpPr/>
            <p:nvPr/>
          </p:nvGrpSpPr>
          <p:grpSpPr>
            <a:xfrm>
              <a:off x="4224" y="960"/>
              <a:ext cx="564" cy="1850"/>
              <a:chOff x="4752" y="960"/>
              <a:chExt cx="564" cy="1850"/>
            </a:xfrm>
          </p:grpSpPr>
          <p:sp>
            <p:nvSpPr>
              <p:cNvPr id="21522" name="Text Box 16"/>
              <p:cNvSpPr txBox="1"/>
              <p:nvPr/>
            </p:nvSpPr>
            <p:spPr>
              <a:xfrm>
                <a:off x="4752" y="960"/>
                <a:ext cx="46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0-15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3" name="Text Box 17"/>
              <p:cNvSpPr txBox="1"/>
              <p:nvPr/>
            </p:nvSpPr>
            <p:spPr>
              <a:xfrm>
                <a:off x="4752" y="1584"/>
                <a:ext cx="56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32-47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4" name="Text Box 18"/>
              <p:cNvSpPr txBox="1"/>
              <p:nvPr/>
            </p:nvSpPr>
            <p:spPr>
              <a:xfrm>
                <a:off x="4752" y="1248"/>
                <a:ext cx="56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16-31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5" name="Text Box 19"/>
              <p:cNvSpPr txBox="1"/>
              <p:nvPr/>
            </p:nvSpPr>
            <p:spPr>
              <a:xfrm>
                <a:off x="4752" y="2522"/>
                <a:ext cx="30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…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7" name="Group 20"/>
            <p:cNvGrpSpPr/>
            <p:nvPr/>
          </p:nvGrpSpPr>
          <p:grpSpPr>
            <a:xfrm>
              <a:off x="4800" y="960"/>
              <a:ext cx="756" cy="1850"/>
              <a:chOff x="4752" y="960"/>
              <a:chExt cx="756" cy="1850"/>
            </a:xfrm>
          </p:grpSpPr>
          <p:sp>
            <p:nvSpPr>
              <p:cNvPr id="21518" name="Text Box 21"/>
              <p:cNvSpPr txBox="1"/>
              <p:nvPr/>
            </p:nvSpPr>
            <p:spPr>
              <a:xfrm>
                <a:off x="4752" y="960"/>
                <a:ext cx="756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128-143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Text Box 22"/>
              <p:cNvSpPr txBox="1"/>
              <p:nvPr/>
            </p:nvSpPr>
            <p:spPr>
              <a:xfrm>
                <a:off x="4752" y="1584"/>
                <a:ext cx="756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160-175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Text Box 23"/>
              <p:cNvSpPr txBox="1"/>
              <p:nvPr/>
            </p:nvSpPr>
            <p:spPr>
              <a:xfrm>
                <a:off x="4752" y="1248"/>
                <a:ext cx="756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144-159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Text Box 24"/>
              <p:cNvSpPr txBox="1"/>
              <p:nvPr/>
            </p:nvSpPr>
            <p:spPr>
              <a:xfrm>
                <a:off x="4752" y="2522"/>
                <a:ext cx="30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…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46169" name="Text Box 25"/>
          <p:cNvSpPr txBox="1"/>
          <p:nvPr/>
        </p:nvSpPr>
        <p:spPr>
          <a:xfrm>
            <a:off x="2819400" y="1371600"/>
            <a:ext cx="742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0-15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6170" name="Text Box 26"/>
          <p:cNvSpPr txBox="1"/>
          <p:nvPr/>
        </p:nvSpPr>
        <p:spPr>
          <a:xfrm>
            <a:off x="2667000" y="1828800"/>
            <a:ext cx="895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16-31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6171" name="Text Box 27"/>
          <p:cNvSpPr txBox="1"/>
          <p:nvPr/>
        </p:nvSpPr>
        <p:spPr>
          <a:xfrm>
            <a:off x="2667000" y="2362200"/>
            <a:ext cx="895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32-47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6172" name="Text Box 28"/>
          <p:cNvSpPr txBox="1"/>
          <p:nvPr/>
        </p:nvSpPr>
        <p:spPr>
          <a:xfrm>
            <a:off x="2819400" y="1447800"/>
            <a:ext cx="201453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XXX  128-143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6173" name="Text Box 29"/>
          <p:cNvSpPr txBox="1"/>
          <p:nvPr/>
        </p:nvSpPr>
        <p:spPr>
          <a:xfrm>
            <a:off x="2819400" y="1828800"/>
            <a:ext cx="201453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XXX  144-159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Rectangle 30"/>
          <p:cNvSpPr/>
          <p:nvPr/>
        </p:nvSpPr>
        <p:spPr>
          <a:xfrm>
            <a:off x="2065338" y="5443538"/>
            <a:ext cx="30480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69" grpId="0"/>
      <p:bldP spid="646170" grpId="0"/>
      <p:bldP spid="646171" grpId="0"/>
      <p:bldP spid="646172" grpId="0"/>
      <p:bldP spid="64617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0668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Cache </a:t>
            </a:r>
            <a:r>
              <a:rPr lang="zh-CN" altLang="en-US" dirty="0">
                <a:ea typeface="宋体" panose="02010600030101010101" pitchFamily="2" charset="-122"/>
              </a:rPr>
              <a:t>举例：续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2"/>
          </p:nvPr>
        </p:nvSpPr>
        <p:spPr>
          <a:xfrm>
            <a:off x="5130800" y="990600"/>
            <a:ext cx="4013200" cy="5638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中命中和缺失次数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0: Miss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16: Miss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32: Miss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4: Hit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8: Hit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36: Hit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32: Hit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128: Miss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en-US" altLang="zh-CN" dirty="0">
                <a:ea typeface="宋体" panose="02010600030101010101" pitchFamily="2" charset="-122"/>
              </a:rPr>
              <a:t>Read location 148: Miss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00CC99"/>
              </a:buClr>
            </a:pPr>
            <a:r>
              <a:rPr lang="zh-CN" altLang="en-US" dirty="0">
                <a:ea typeface="宋体" panose="02010600030101010101" pitchFamily="2" charset="-122"/>
              </a:rPr>
              <a:t>命中率 </a:t>
            </a:r>
            <a:r>
              <a:rPr lang="en-US" altLang="zh-CN" dirty="0">
                <a:ea typeface="宋体" panose="02010600030101010101" pitchFamily="2" charset="-122"/>
              </a:rPr>
              <a:t>= 4/9 = 45%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00CC99"/>
              </a:buClr>
            </a:pPr>
            <a:r>
              <a:rPr lang="zh-CN" altLang="en-US" dirty="0">
                <a:ea typeface="宋体" panose="02010600030101010101" pitchFamily="2" charset="-122"/>
              </a:rPr>
              <a:t>注意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失效的原因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zh-CN" altLang="en-US" dirty="0">
                <a:ea typeface="宋体" panose="02010600030101010101" pitchFamily="2" charset="-122"/>
              </a:rPr>
              <a:t>启动失效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</a:pPr>
            <a:r>
              <a:rPr lang="zh-CN" altLang="en-US" dirty="0">
                <a:ea typeface="宋体" panose="02010600030101010101" pitchFamily="2" charset="-122"/>
              </a:rPr>
              <a:t>冲突失效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2532" name="Group 4"/>
          <p:cNvGrpSpPr/>
          <p:nvPr/>
        </p:nvGrpSpPr>
        <p:grpSpPr>
          <a:xfrm>
            <a:off x="2286000" y="1447800"/>
            <a:ext cx="2743200" cy="4267200"/>
            <a:chOff x="2976" y="1008"/>
            <a:chExt cx="1728" cy="2688"/>
          </a:xfrm>
        </p:grpSpPr>
        <p:sp>
          <p:nvSpPr>
            <p:cNvPr id="22550" name="Rectangle 5"/>
            <p:cNvSpPr/>
            <p:nvPr/>
          </p:nvSpPr>
          <p:spPr>
            <a:xfrm>
              <a:off x="2976" y="1008"/>
              <a:ext cx="1728" cy="26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Line 6"/>
            <p:cNvSpPr/>
            <p:nvPr/>
          </p:nvSpPr>
          <p:spPr>
            <a:xfrm>
              <a:off x="2976" y="1570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52" name="Line 7"/>
            <p:cNvSpPr/>
            <p:nvPr/>
          </p:nvSpPr>
          <p:spPr>
            <a:xfrm>
              <a:off x="2976" y="1892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53" name="Line 8"/>
            <p:cNvSpPr/>
            <p:nvPr/>
          </p:nvSpPr>
          <p:spPr>
            <a:xfrm>
              <a:off x="2976" y="2214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54" name="Line 9"/>
            <p:cNvSpPr/>
            <p:nvPr/>
          </p:nvSpPr>
          <p:spPr>
            <a:xfrm>
              <a:off x="2976" y="2537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55" name="Line 10"/>
            <p:cNvSpPr/>
            <p:nvPr/>
          </p:nvSpPr>
          <p:spPr>
            <a:xfrm>
              <a:off x="2976" y="2859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56" name="Line 11"/>
            <p:cNvSpPr/>
            <p:nvPr/>
          </p:nvSpPr>
          <p:spPr>
            <a:xfrm>
              <a:off x="2976" y="3181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57" name="Line 12"/>
            <p:cNvSpPr/>
            <p:nvPr/>
          </p:nvSpPr>
          <p:spPr>
            <a:xfrm>
              <a:off x="2976" y="1248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558" name="Line 13"/>
            <p:cNvSpPr/>
            <p:nvPr/>
          </p:nvSpPr>
          <p:spPr>
            <a:xfrm>
              <a:off x="2976" y="3504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22533" name="Group 14"/>
          <p:cNvGrpSpPr/>
          <p:nvPr/>
        </p:nvGrpSpPr>
        <p:grpSpPr>
          <a:xfrm>
            <a:off x="0" y="1447800"/>
            <a:ext cx="2114550" cy="2936875"/>
            <a:chOff x="4224" y="960"/>
            <a:chExt cx="1332" cy="1850"/>
          </a:xfrm>
        </p:grpSpPr>
        <p:grpSp>
          <p:nvGrpSpPr>
            <p:cNvPr id="22540" name="Group 15"/>
            <p:cNvGrpSpPr/>
            <p:nvPr/>
          </p:nvGrpSpPr>
          <p:grpSpPr>
            <a:xfrm>
              <a:off x="4224" y="960"/>
              <a:ext cx="564" cy="1850"/>
              <a:chOff x="4752" y="960"/>
              <a:chExt cx="564" cy="1850"/>
            </a:xfrm>
          </p:grpSpPr>
          <p:sp>
            <p:nvSpPr>
              <p:cNvPr id="22546" name="Text Box 16"/>
              <p:cNvSpPr txBox="1"/>
              <p:nvPr/>
            </p:nvSpPr>
            <p:spPr>
              <a:xfrm>
                <a:off x="4752" y="960"/>
                <a:ext cx="46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0-15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7" name="Text Box 17"/>
              <p:cNvSpPr txBox="1"/>
              <p:nvPr/>
            </p:nvSpPr>
            <p:spPr>
              <a:xfrm>
                <a:off x="4752" y="1584"/>
                <a:ext cx="56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32-47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8" name="Text Box 18"/>
              <p:cNvSpPr txBox="1"/>
              <p:nvPr/>
            </p:nvSpPr>
            <p:spPr>
              <a:xfrm>
                <a:off x="4752" y="1248"/>
                <a:ext cx="56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16-31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9" name="Text Box 19"/>
              <p:cNvSpPr txBox="1"/>
              <p:nvPr/>
            </p:nvSpPr>
            <p:spPr>
              <a:xfrm>
                <a:off x="4752" y="2522"/>
                <a:ext cx="30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…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541" name="Group 20"/>
            <p:cNvGrpSpPr/>
            <p:nvPr/>
          </p:nvGrpSpPr>
          <p:grpSpPr>
            <a:xfrm>
              <a:off x="4800" y="960"/>
              <a:ext cx="756" cy="1850"/>
              <a:chOff x="4752" y="960"/>
              <a:chExt cx="756" cy="1850"/>
            </a:xfrm>
          </p:grpSpPr>
          <p:sp>
            <p:nvSpPr>
              <p:cNvPr id="22542" name="Text Box 21"/>
              <p:cNvSpPr txBox="1"/>
              <p:nvPr/>
            </p:nvSpPr>
            <p:spPr>
              <a:xfrm>
                <a:off x="4752" y="960"/>
                <a:ext cx="756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128-143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Text Box 22"/>
              <p:cNvSpPr txBox="1"/>
              <p:nvPr/>
            </p:nvSpPr>
            <p:spPr>
              <a:xfrm>
                <a:off x="4752" y="1584"/>
                <a:ext cx="756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160-175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4" name="Text Box 23"/>
              <p:cNvSpPr txBox="1"/>
              <p:nvPr/>
            </p:nvSpPr>
            <p:spPr>
              <a:xfrm>
                <a:off x="4752" y="1248"/>
                <a:ext cx="756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144-159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5" name="Text Box 24"/>
              <p:cNvSpPr txBox="1"/>
              <p:nvPr/>
            </p:nvSpPr>
            <p:spPr>
              <a:xfrm>
                <a:off x="4752" y="2522"/>
                <a:ext cx="30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…</a:t>
                </a:r>
                <a:endParaRPr lang="en-US" altLang="zh-CN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48217" name="Text Box 25"/>
          <p:cNvSpPr txBox="1"/>
          <p:nvPr/>
        </p:nvSpPr>
        <p:spPr>
          <a:xfrm>
            <a:off x="2819400" y="1371600"/>
            <a:ext cx="742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0-15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8218" name="Text Box 26"/>
          <p:cNvSpPr txBox="1"/>
          <p:nvPr/>
        </p:nvSpPr>
        <p:spPr>
          <a:xfrm>
            <a:off x="2667000" y="1828800"/>
            <a:ext cx="895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16-31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8219" name="Text Box 27"/>
          <p:cNvSpPr txBox="1"/>
          <p:nvPr/>
        </p:nvSpPr>
        <p:spPr>
          <a:xfrm>
            <a:off x="2667000" y="2362200"/>
            <a:ext cx="895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32-47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8220" name="Text Box 28"/>
          <p:cNvSpPr txBox="1"/>
          <p:nvPr/>
        </p:nvSpPr>
        <p:spPr>
          <a:xfrm>
            <a:off x="2819400" y="1447800"/>
            <a:ext cx="201453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XXX  128-143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48221" name="Text Box 29"/>
          <p:cNvSpPr txBox="1"/>
          <p:nvPr/>
        </p:nvSpPr>
        <p:spPr>
          <a:xfrm>
            <a:off x="2819400" y="1828800"/>
            <a:ext cx="201453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XXX  144-159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9" name="Rectangle 30"/>
          <p:cNvSpPr/>
          <p:nvPr/>
        </p:nvSpPr>
        <p:spPr>
          <a:xfrm>
            <a:off x="2147888" y="5443538"/>
            <a:ext cx="30480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17" grpId="0"/>
      <p:bldP spid="648218" grpId="0"/>
      <p:bldP spid="648219" grpId="0"/>
      <p:bldP spid="648220" grpId="0"/>
      <p:bldP spid="6482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/>
          <p:nvPr/>
        </p:nvSpPr>
        <p:spPr>
          <a:xfrm>
            <a:off x="225425" y="312738"/>
            <a:ext cx="3168650" cy="4778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95288" y="1052513"/>
            <a:ext cx="8001000" cy="533400"/>
          </a:xfrm>
        </p:spPr>
        <p:txBody>
          <a:bodyPr vert="horz" wrap="square" lIns="90488" tIns="44450" rIns="90488" bIns="44450" anchor="t"/>
          <a:p>
            <a:pPr eaLnBrk="1" hangingPunct="1">
              <a:lnSpc>
                <a:spcPct val="90000"/>
              </a:lnSpc>
              <a:buClr>
                <a:srgbClr val="00CC99"/>
              </a:buClr>
              <a:buSzPct val="60000"/>
            </a:pPr>
            <a:r>
              <a:rPr lang="zh-CN" altLang="en-US" sz="2800" dirty="0"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增加块大小可以更好地利用空间局部性</a:t>
            </a:r>
            <a:endParaRPr lang="zh-CN" altLang="en-US" sz="2800" dirty="0"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556" name="Rectangle 4"/>
          <p:cNvSpPr>
            <a:spLocks noGrp="1"/>
          </p:cNvSpPr>
          <p:nvPr>
            <p:ph type="title"/>
          </p:nvPr>
        </p:nvSpPr>
        <p:spPr>
          <a:xfrm>
            <a:off x="395288" y="188913"/>
            <a:ext cx="7772400" cy="863600"/>
          </a:xfrm>
        </p:spPr>
        <p:txBody>
          <a:bodyPr vert="horz" wrap="square" lIns="90488" tIns="44450" rIns="90488" bIns="44450" anchor="ctr"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直接映射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Cache: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硬件实现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23557" name="Group 5"/>
          <p:cNvGrpSpPr/>
          <p:nvPr/>
        </p:nvGrpSpPr>
        <p:grpSpPr>
          <a:xfrm>
            <a:off x="698500" y="1708150"/>
            <a:ext cx="7688263" cy="5092700"/>
            <a:chOff x="440" y="1076"/>
            <a:chExt cx="4843" cy="3208"/>
          </a:xfrm>
        </p:grpSpPr>
        <p:sp>
          <p:nvSpPr>
            <p:cNvPr id="23585" name="Rectangle 6"/>
            <p:cNvSpPr/>
            <p:nvPr/>
          </p:nvSpPr>
          <p:spPr>
            <a:xfrm>
              <a:off x="1812" y="1076"/>
              <a:ext cx="10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6" name="Rectangle 7"/>
            <p:cNvSpPr/>
            <p:nvPr/>
          </p:nvSpPr>
          <p:spPr>
            <a:xfrm>
              <a:off x="1871" y="107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7" name="Rectangle 8"/>
            <p:cNvSpPr/>
            <p:nvPr/>
          </p:nvSpPr>
          <p:spPr>
            <a:xfrm>
              <a:off x="1922" y="107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8" name="Rectangle 9"/>
            <p:cNvSpPr/>
            <p:nvPr/>
          </p:nvSpPr>
          <p:spPr>
            <a:xfrm>
              <a:off x="1973" y="1076"/>
              <a:ext cx="7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Rectangle 10"/>
            <p:cNvSpPr/>
            <p:nvPr/>
          </p:nvSpPr>
          <p:spPr>
            <a:xfrm>
              <a:off x="2002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0" name="Rectangle 11"/>
            <p:cNvSpPr/>
            <p:nvPr/>
          </p:nvSpPr>
          <p:spPr>
            <a:xfrm>
              <a:off x="2051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1" name="Rectangle 12"/>
            <p:cNvSpPr/>
            <p:nvPr/>
          </p:nvSpPr>
          <p:spPr>
            <a:xfrm>
              <a:off x="2096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2" name="Rectangle 13"/>
            <p:cNvSpPr/>
            <p:nvPr/>
          </p:nvSpPr>
          <p:spPr>
            <a:xfrm>
              <a:off x="2142" y="1076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3" name="Rectangle 14"/>
            <p:cNvSpPr/>
            <p:nvPr/>
          </p:nvSpPr>
          <p:spPr>
            <a:xfrm>
              <a:off x="2166" y="1076"/>
              <a:ext cx="7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4" name="Rectangle 15"/>
            <p:cNvSpPr/>
            <p:nvPr/>
          </p:nvSpPr>
          <p:spPr>
            <a:xfrm>
              <a:off x="2196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Rectangle 16"/>
            <p:cNvSpPr/>
            <p:nvPr/>
          </p:nvSpPr>
          <p:spPr>
            <a:xfrm>
              <a:off x="2241" y="107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6" name="Rectangle 17"/>
            <p:cNvSpPr/>
            <p:nvPr/>
          </p:nvSpPr>
          <p:spPr>
            <a:xfrm>
              <a:off x="2290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7" name="Rectangle 18"/>
            <p:cNvSpPr/>
            <p:nvPr/>
          </p:nvSpPr>
          <p:spPr>
            <a:xfrm>
              <a:off x="2341" y="1076"/>
              <a:ext cx="10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8" name="Rectangle 19"/>
            <p:cNvSpPr/>
            <p:nvPr/>
          </p:nvSpPr>
          <p:spPr>
            <a:xfrm>
              <a:off x="2405" y="1076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9" name="Rectangle 20"/>
            <p:cNvSpPr/>
            <p:nvPr/>
          </p:nvSpPr>
          <p:spPr>
            <a:xfrm>
              <a:off x="2424" y="107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0" name="Rectangle 21"/>
            <p:cNvSpPr/>
            <p:nvPr/>
          </p:nvSpPr>
          <p:spPr>
            <a:xfrm>
              <a:off x="2475" y="107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1" name="Rectangle 22"/>
            <p:cNvSpPr/>
            <p:nvPr/>
          </p:nvSpPr>
          <p:spPr>
            <a:xfrm>
              <a:off x="2523" y="1076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2" name="Rectangle 23"/>
            <p:cNvSpPr/>
            <p:nvPr/>
          </p:nvSpPr>
          <p:spPr>
            <a:xfrm>
              <a:off x="2547" y="107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3" name="Rectangle 24"/>
            <p:cNvSpPr/>
            <p:nvPr/>
          </p:nvSpPr>
          <p:spPr>
            <a:xfrm>
              <a:off x="2598" y="1076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4" name="Rectangle 25"/>
            <p:cNvSpPr/>
            <p:nvPr/>
          </p:nvSpPr>
          <p:spPr>
            <a:xfrm>
              <a:off x="2617" y="1076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5" name="Rectangle 26"/>
            <p:cNvSpPr/>
            <p:nvPr/>
          </p:nvSpPr>
          <p:spPr>
            <a:xfrm>
              <a:off x="2644" y="1076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6" name="Rectangle 27"/>
            <p:cNvSpPr/>
            <p:nvPr/>
          </p:nvSpPr>
          <p:spPr>
            <a:xfrm>
              <a:off x="2668" y="107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7" name="Rectangle 28"/>
            <p:cNvSpPr/>
            <p:nvPr/>
          </p:nvSpPr>
          <p:spPr>
            <a:xfrm>
              <a:off x="2716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8" name="Rectangle 29"/>
            <p:cNvSpPr/>
            <p:nvPr/>
          </p:nvSpPr>
          <p:spPr>
            <a:xfrm>
              <a:off x="2767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9" name="Rectangle 30"/>
            <p:cNvSpPr/>
            <p:nvPr/>
          </p:nvSpPr>
          <p:spPr>
            <a:xfrm>
              <a:off x="2810" y="1076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0" name="Rectangle 31"/>
            <p:cNvSpPr/>
            <p:nvPr/>
          </p:nvSpPr>
          <p:spPr>
            <a:xfrm>
              <a:off x="2832" y="1076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1" name="Rectangle 32"/>
            <p:cNvSpPr/>
            <p:nvPr/>
          </p:nvSpPr>
          <p:spPr>
            <a:xfrm>
              <a:off x="2856" y="1076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2" name="Rectangle 33"/>
            <p:cNvSpPr/>
            <p:nvPr/>
          </p:nvSpPr>
          <p:spPr>
            <a:xfrm>
              <a:off x="2877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3" name="Rectangle 34"/>
            <p:cNvSpPr/>
            <p:nvPr/>
          </p:nvSpPr>
          <p:spPr>
            <a:xfrm>
              <a:off x="2926" y="1076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4" name="Rectangle 35"/>
            <p:cNvSpPr/>
            <p:nvPr/>
          </p:nvSpPr>
          <p:spPr>
            <a:xfrm>
              <a:off x="2977" y="107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5" name="Rectangle 36"/>
            <p:cNvSpPr/>
            <p:nvPr/>
          </p:nvSpPr>
          <p:spPr>
            <a:xfrm>
              <a:off x="3020" y="1076"/>
              <a:ext cx="7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6" name="Freeform 37"/>
            <p:cNvSpPr/>
            <p:nvPr/>
          </p:nvSpPr>
          <p:spPr>
            <a:xfrm>
              <a:off x="1065" y="3597"/>
              <a:ext cx="41" cy="41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0"/>
                </a:cxn>
                <a:cxn ang="0">
                  <a:pos x="19" y="41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38" y="0"/>
                </a:cxn>
              </a:cxnLst>
              <a:pathLst>
                <a:path w="41" h="41">
                  <a:moveTo>
                    <a:pt x="38" y="0"/>
                  </a:moveTo>
                  <a:lnTo>
                    <a:pt x="0" y="0"/>
                  </a:lnTo>
                  <a:lnTo>
                    <a:pt x="19" y="41"/>
                  </a:lnTo>
                  <a:lnTo>
                    <a:pt x="41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17" name="Freeform 38"/>
            <p:cNvSpPr/>
            <p:nvPr/>
          </p:nvSpPr>
          <p:spPr>
            <a:xfrm>
              <a:off x="475" y="1674"/>
              <a:ext cx="40" cy="4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0" y="41"/>
                </a:cxn>
                <a:cxn ang="0">
                  <a:pos x="21" y="0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38"/>
                </a:cxn>
              </a:cxnLst>
              <a:pathLst>
                <a:path w="40" h="41">
                  <a:moveTo>
                    <a:pt x="0" y="38"/>
                  </a:moveTo>
                  <a:lnTo>
                    <a:pt x="40" y="41"/>
                  </a:lnTo>
                  <a:lnTo>
                    <a:pt x="21" y="0"/>
                  </a:lnTo>
                  <a:lnTo>
                    <a:pt x="0" y="4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18" name="Line 39"/>
            <p:cNvSpPr/>
            <p:nvPr/>
          </p:nvSpPr>
          <p:spPr>
            <a:xfrm>
              <a:off x="2102" y="1571"/>
              <a:ext cx="102" cy="60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9" name="Rectangle 40"/>
            <p:cNvSpPr/>
            <p:nvPr/>
          </p:nvSpPr>
          <p:spPr>
            <a:xfrm>
              <a:off x="2190" y="1498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0" name="Rectangle 41"/>
            <p:cNvSpPr/>
            <p:nvPr/>
          </p:nvSpPr>
          <p:spPr>
            <a:xfrm>
              <a:off x="2241" y="1498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1" name="Line 42"/>
            <p:cNvSpPr/>
            <p:nvPr/>
          </p:nvSpPr>
          <p:spPr>
            <a:xfrm>
              <a:off x="2413" y="1571"/>
              <a:ext cx="102" cy="60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2" name="Rectangle 43"/>
            <p:cNvSpPr/>
            <p:nvPr/>
          </p:nvSpPr>
          <p:spPr>
            <a:xfrm>
              <a:off x="2491" y="1498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3" name="Rectangle 44"/>
            <p:cNvSpPr/>
            <p:nvPr/>
          </p:nvSpPr>
          <p:spPr>
            <a:xfrm>
              <a:off x="2542" y="1498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4" name="Rectangle 45"/>
            <p:cNvSpPr/>
            <p:nvPr/>
          </p:nvSpPr>
          <p:spPr>
            <a:xfrm>
              <a:off x="2824" y="1498"/>
              <a:ext cx="10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5" name="Rectangle 46"/>
            <p:cNvSpPr/>
            <p:nvPr/>
          </p:nvSpPr>
          <p:spPr>
            <a:xfrm>
              <a:off x="2885" y="1498"/>
              <a:ext cx="86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6" name="Rectangle 47"/>
            <p:cNvSpPr/>
            <p:nvPr/>
          </p:nvSpPr>
          <p:spPr>
            <a:xfrm>
              <a:off x="2928" y="1498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7" name="Rectangle 48"/>
            <p:cNvSpPr/>
            <p:nvPr/>
          </p:nvSpPr>
          <p:spPr>
            <a:xfrm>
              <a:off x="2955" y="1498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8" name="Rectangle 49"/>
            <p:cNvSpPr/>
            <p:nvPr/>
          </p:nvSpPr>
          <p:spPr>
            <a:xfrm>
              <a:off x="3004" y="1498"/>
              <a:ext cx="11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9" name="Rectangle 50"/>
            <p:cNvSpPr/>
            <p:nvPr/>
          </p:nvSpPr>
          <p:spPr>
            <a:xfrm>
              <a:off x="2797" y="160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0" name="Rectangle 51"/>
            <p:cNvSpPr/>
            <p:nvPr/>
          </p:nvSpPr>
          <p:spPr>
            <a:xfrm>
              <a:off x="2848" y="1606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1" name="Rectangle 52"/>
            <p:cNvSpPr/>
            <p:nvPr/>
          </p:nvSpPr>
          <p:spPr>
            <a:xfrm>
              <a:off x="2872" y="1606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2" name="Rectangle 53"/>
            <p:cNvSpPr/>
            <p:nvPr/>
          </p:nvSpPr>
          <p:spPr>
            <a:xfrm>
              <a:off x="2896" y="160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3" name="Rectangle 54"/>
            <p:cNvSpPr/>
            <p:nvPr/>
          </p:nvSpPr>
          <p:spPr>
            <a:xfrm>
              <a:off x="2942" y="1606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4" name="Rectangle 55"/>
            <p:cNvSpPr/>
            <p:nvPr/>
          </p:nvSpPr>
          <p:spPr>
            <a:xfrm>
              <a:off x="2990" y="1606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5" name="Freeform 56"/>
            <p:cNvSpPr/>
            <p:nvPr/>
          </p:nvSpPr>
          <p:spPr>
            <a:xfrm>
              <a:off x="778" y="2191"/>
              <a:ext cx="3764" cy="1195"/>
            </a:xfrm>
            <a:custGeom>
              <a:avLst/>
              <a:gdLst/>
              <a:ahLst/>
              <a:cxnLst>
                <a:cxn ang="0">
                  <a:pos x="3761" y="1193"/>
                </a:cxn>
                <a:cxn ang="0">
                  <a:pos x="3764" y="0"/>
                </a:cxn>
                <a:cxn ang="0">
                  <a:pos x="0" y="0"/>
                </a:cxn>
                <a:cxn ang="0">
                  <a:pos x="0" y="1195"/>
                </a:cxn>
                <a:cxn ang="0">
                  <a:pos x="3764" y="1195"/>
                </a:cxn>
                <a:cxn ang="0">
                  <a:pos x="3764" y="1195"/>
                </a:cxn>
              </a:cxnLst>
              <a:pathLst>
                <a:path w="3764" h="1195">
                  <a:moveTo>
                    <a:pt x="3761" y="1193"/>
                  </a:moveTo>
                  <a:lnTo>
                    <a:pt x="3764" y="0"/>
                  </a:lnTo>
                  <a:lnTo>
                    <a:pt x="0" y="0"/>
                  </a:lnTo>
                  <a:lnTo>
                    <a:pt x="0" y="1195"/>
                  </a:lnTo>
                  <a:lnTo>
                    <a:pt x="3764" y="1195"/>
                  </a:lnTo>
                </a:path>
              </a:pathLst>
            </a:custGeom>
            <a:noFill/>
            <a:ln w="174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36" name="Rectangle 57"/>
            <p:cNvSpPr/>
            <p:nvPr/>
          </p:nvSpPr>
          <p:spPr>
            <a:xfrm>
              <a:off x="805" y="2047"/>
              <a:ext cx="10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7" name="Rectangle 58"/>
            <p:cNvSpPr/>
            <p:nvPr/>
          </p:nvSpPr>
          <p:spPr>
            <a:xfrm>
              <a:off x="998" y="2050"/>
              <a:ext cx="9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8" name="Rectangle 59"/>
            <p:cNvSpPr/>
            <p:nvPr/>
          </p:nvSpPr>
          <p:spPr>
            <a:xfrm>
              <a:off x="1055" y="2050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9" name="Rectangle 60"/>
            <p:cNvSpPr/>
            <p:nvPr/>
          </p:nvSpPr>
          <p:spPr>
            <a:xfrm>
              <a:off x="1103" y="2050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0" name="Rectangle 61"/>
            <p:cNvSpPr/>
            <p:nvPr/>
          </p:nvSpPr>
          <p:spPr>
            <a:xfrm>
              <a:off x="2708" y="2047"/>
              <a:ext cx="10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1" name="Rectangle 62"/>
            <p:cNvSpPr/>
            <p:nvPr/>
          </p:nvSpPr>
          <p:spPr>
            <a:xfrm>
              <a:off x="2773" y="2047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2" name="Rectangle 63"/>
            <p:cNvSpPr/>
            <p:nvPr/>
          </p:nvSpPr>
          <p:spPr>
            <a:xfrm>
              <a:off x="2821" y="2047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3" name="Rectangle 64"/>
            <p:cNvSpPr/>
            <p:nvPr/>
          </p:nvSpPr>
          <p:spPr>
            <a:xfrm>
              <a:off x="2845" y="2047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4" name="Freeform 65"/>
            <p:cNvSpPr/>
            <p:nvPr/>
          </p:nvSpPr>
          <p:spPr>
            <a:xfrm>
              <a:off x="778" y="2667"/>
              <a:ext cx="3764" cy="122"/>
            </a:xfrm>
            <a:custGeom>
              <a:avLst/>
              <a:gdLst/>
              <a:ahLst/>
              <a:cxnLst>
                <a:cxn ang="0">
                  <a:pos x="3761" y="119"/>
                </a:cxn>
                <a:cxn ang="0">
                  <a:pos x="3764" y="0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3764" y="122"/>
                </a:cxn>
                <a:cxn ang="0">
                  <a:pos x="3764" y="122"/>
                </a:cxn>
                <a:cxn ang="0">
                  <a:pos x="3761" y="119"/>
                </a:cxn>
              </a:cxnLst>
              <a:pathLst>
                <a:path w="3764" h="122">
                  <a:moveTo>
                    <a:pt x="3761" y="119"/>
                  </a:moveTo>
                  <a:lnTo>
                    <a:pt x="3764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3764" y="122"/>
                  </a:lnTo>
                  <a:lnTo>
                    <a:pt x="3761" y="119"/>
                  </a:lnTo>
                  <a:close/>
                </a:path>
              </a:pathLst>
            </a:custGeom>
            <a:solidFill>
              <a:srgbClr val="CC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5" name="Freeform 66"/>
            <p:cNvSpPr/>
            <p:nvPr/>
          </p:nvSpPr>
          <p:spPr>
            <a:xfrm>
              <a:off x="778" y="2667"/>
              <a:ext cx="3764" cy="122"/>
            </a:xfrm>
            <a:custGeom>
              <a:avLst/>
              <a:gdLst/>
              <a:ahLst/>
              <a:cxnLst>
                <a:cxn ang="0">
                  <a:pos x="3761" y="119"/>
                </a:cxn>
                <a:cxn ang="0">
                  <a:pos x="3764" y="0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3764" y="122"/>
                </a:cxn>
                <a:cxn ang="0">
                  <a:pos x="3764" y="122"/>
                </a:cxn>
              </a:cxnLst>
              <a:pathLst>
                <a:path w="3764" h="122">
                  <a:moveTo>
                    <a:pt x="3761" y="119"/>
                  </a:moveTo>
                  <a:lnTo>
                    <a:pt x="3764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3764" y="122"/>
                  </a:lnTo>
                </a:path>
              </a:pathLst>
            </a:custGeom>
            <a:noFill/>
            <a:ln w="174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6" name="Freeform 67"/>
            <p:cNvSpPr/>
            <p:nvPr/>
          </p:nvSpPr>
          <p:spPr>
            <a:xfrm>
              <a:off x="808" y="2707"/>
              <a:ext cx="40" cy="41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4" y="41"/>
                </a:cxn>
                <a:cxn ang="0">
                  <a:pos x="27" y="38"/>
                </a:cxn>
                <a:cxn ang="0">
                  <a:pos x="29" y="38"/>
                </a:cxn>
                <a:cxn ang="0">
                  <a:pos x="32" y="36"/>
                </a:cxn>
                <a:cxn ang="0">
                  <a:pos x="35" y="36"/>
                </a:cxn>
                <a:cxn ang="0">
                  <a:pos x="37" y="33"/>
                </a:cxn>
                <a:cxn ang="0">
                  <a:pos x="37" y="30"/>
                </a:cxn>
                <a:cxn ang="0">
                  <a:pos x="40" y="27"/>
                </a:cxn>
                <a:cxn ang="0">
                  <a:pos x="40" y="25"/>
                </a:cxn>
                <a:cxn ang="0">
                  <a:pos x="40" y="19"/>
                </a:cxn>
                <a:cxn ang="0">
                  <a:pos x="40" y="19"/>
                </a:cxn>
                <a:cxn ang="0">
                  <a:pos x="40" y="17"/>
                </a:cxn>
                <a:cxn ang="0">
                  <a:pos x="37" y="14"/>
                </a:cxn>
                <a:cxn ang="0">
                  <a:pos x="37" y="11"/>
                </a:cxn>
                <a:cxn ang="0">
                  <a:pos x="35" y="9"/>
                </a:cxn>
                <a:cxn ang="0">
                  <a:pos x="32" y="6"/>
                </a:cxn>
                <a:cxn ang="0">
                  <a:pos x="29" y="3"/>
                </a:cxn>
                <a:cxn ang="0">
                  <a:pos x="27" y="3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5" y="9"/>
                </a:cxn>
                <a:cxn ang="0">
                  <a:pos x="2" y="11"/>
                </a:cxn>
                <a:cxn ang="0">
                  <a:pos x="2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2" y="27"/>
                </a:cxn>
                <a:cxn ang="0">
                  <a:pos x="2" y="30"/>
                </a:cxn>
                <a:cxn ang="0">
                  <a:pos x="5" y="33"/>
                </a:cxn>
                <a:cxn ang="0">
                  <a:pos x="5" y="36"/>
                </a:cxn>
                <a:cxn ang="0">
                  <a:pos x="8" y="36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6" y="41"/>
                </a:cxn>
                <a:cxn ang="0">
                  <a:pos x="21" y="41"/>
                </a:cxn>
                <a:cxn ang="0">
                  <a:pos x="21" y="41"/>
                </a:cxn>
                <a:cxn ang="0">
                  <a:pos x="19" y="38"/>
                </a:cxn>
              </a:cxnLst>
              <a:pathLst>
                <a:path w="40" h="41">
                  <a:moveTo>
                    <a:pt x="19" y="38"/>
                  </a:moveTo>
                  <a:lnTo>
                    <a:pt x="24" y="41"/>
                  </a:lnTo>
                  <a:lnTo>
                    <a:pt x="27" y="38"/>
                  </a:lnTo>
                  <a:lnTo>
                    <a:pt x="29" y="38"/>
                  </a:lnTo>
                  <a:lnTo>
                    <a:pt x="32" y="36"/>
                  </a:lnTo>
                  <a:lnTo>
                    <a:pt x="35" y="36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40" y="27"/>
                  </a:lnTo>
                  <a:lnTo>
                    <a:pt x="40" y="25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37" y="11"/>
                  </a:lnTo>
                  <a:lnTo>
                    <a:pt x="35" y="9"/>
                  </a:lnTo>
                  <a:lnTo>
                    <a:pt x="32" y="6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8" y="6"/>
                  </a:lnTo>
                  <a:lnTo>
                    <a:pt x="5" y="6"/>
                  </a:lnTo>
                  <a:lnTo>
                    <a:pt x="5" y="9"/>
                  </a:lnTo>
                  <a:lnTo>
                    <a:pt x="2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8" y="36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6" y="41"/>
                  </a:lnTo>
                  <a:lnTo>
                    <a:pt x="21" y="41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7" name="Freeform 68"/>
            <p:cNvSpPr/>
            <p:nvPr/>
          </p:nvSpPr>
          <p:spPr>
            <a:xfrm>
              <a:off x="1065" y="2702"/>
              <a:ext cx="41" cy="41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2" y="41"/>
                </a:cxn>
                <a:cxn ang="0">
                  <a:pos x="27" y="38"/>
                </a:cxn>
                <a:cxn ang="0">
                  <a:pos x="30" y="38"/>
                </a:cxn>
                <a:cxn ang="0">
                  <a:pos x="33" y="35"/>
                </a:cxn>
                <a:cxn ang="0">
                  <a:pos x="33" y="35"/>
                </a:cxn>
                <a:cxn ang="0">
                  <a:pos x="35" y="32"/>
                </a:cxn>
                <a:cxn ang="0">
                  <a:pos x="38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41" y="19"/>
                </a:cxn>
                <a:cxn ang="0">
                  <a:pos x="38" y="16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5" y="8"/>
                </a:cxn>
                <a:cxn ang="0">
                  <a:pos x="33" y="5"/>
                </a:cxn>
                <a:cxn ang="0">
                  <a:pos x="33" y="3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6" y="5"/>
                </a:cxn>
                <a:cxn ang="0">
                  <a:pos x="3" y="8"/>
                </a:cxn>
                <a:cxn ang="0">
                  <a:pos x="3" y="11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9" y="35"/>
                </a:cxn>
                <a:cxn ang="0">
                  <a:pos x="11" y="38"/>
                </a:cxn>
                <a:cxn ang="0">
                  <a:pos x="14" y="38"/>
                </a:cxn>
                <a:cxn ang="0">
                  <a:pos x="17" y="41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9" y="38"/>
                </a:cxn>
              </a:cxnLst>
              <a:pathLst>
                <a:path w="41" h="41">
                  <a:moveTo>
                    <a:pt x="19" y="38"/>
                  </a:moveTo>
                  <a:lnTo>
                    <a:pt x="22" y="41"/>
                  </a:lnTo>
                  <a:lnTo>
                    <a:pt x="27" y="38"/>
                  </a:lnTo>
                  <a:lnTo>
                    <a:pt x="30" y="38"/>
                  </a:lnTo>
                  <a:lnTo>
                    <a:pt x="33" y="35"/>
                  </a:lnTo>
                  <a:lnTo>
                    <a:pt x="35" y="32"/>
                  </a:lnTo>
                  <a:lnTo>
                    <a:pt x="38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41" y="19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5" y="8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3"/>
                  </a:lnTo>
                  <a:lnTo>
                    <a:pt x="9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3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4" y="38"/>
                  </a:lnTo>
                  <a:lnTo>
                    <a:pt x="17" y="41"/>
                  </a:lnTo>
                  <a:lnTo>
                    <a:pt x="19" y="41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8" name="Freeform 69"/>
            <p:cNvSpPr/>
            <p:nvPr/>
          </p:nvSpPr>
          <p:spPr>
            <a:xfrm>
              <a:off x="1667" y="2707"/>
              <a:ext cx="40" cy="41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1" y="41"/>
                </a:cxn>
                <a:cxn ang="0">
                  <a:pos x="27" y="38"/>
                </a:cxn>
                <a:cxn ang="0">
                  <a:pos x="29" y="38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5" y="33"/>
                </a:cxn>
                <a:cxn ang="0">
                  <a:pos x="37" y="30"/>
                </a:cxn>
                <a:cxn ang="0">
                  <a:pos x="37" y="27"/>
                </a:cxn>
                <a:cxn ang="0">
                  <a:pos x="40" y="25"/>
                </a:cxn>
                <a:cxn ang="0">
                  <a:pos x="40" y="19"/>
                </a:cxn>
                <a:cxn ang="0">
                  <a:pos x="40" y="17"/>
                </a:cxn>
                <a:cxn ang="0">
                  <a:pos x="37" y="14"/>
                </a:cxn>
                <a:cxn ang="0">
                  <a:pos x="37" y="11"/>
                </a:cxn>
                <a:cxn ang="0">
                  <a:pos x="35" y="9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29" y="3"/>
                </a:cxn>
                <a:cxn ang="0">
                  <a:pos x="27" y="3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2" y="30"/>
                </a:cxn>
                <a:cxn ang="0">
                  <a:pos x="2" y="33"/>
                </a:cxn>
                <a:cxn ang="0">
                  <a:pos x="5" y="36"/>
                </a:cxn>
                <a:cxn ang="0">
                  <a:pos x="8" y="36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6" y="41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9" y="38"/>
                </a:cxn>
              </a:cxnLst>
              <a:pathLst>
                <a:path w="40" h="41">
                  <a:moveTo>
                    <a:pt x="19" y="38"/>
                  </a:moveTo>
                  <a:lnTo>
                    <a:pt x="21" y="41"/>
                  </a:lnTo>
                  <a:lnTo>
                    <a:pt x="27" y="38"/>
                  </a:lnTo>
                  <a:lnTo>
                    <a:pt x="29" y="38"/>
                  </a:lnTo>
                  <a:lnTo>
                    <a:pt x="32" y="36"/>
                  </a:lnTo>
                  <a:lnTo>
                    <a:pt x="35" y="33"/>
                  </a:lnTo>
                  <a:lnTo>
                    <a:pt x="37" y="30"/>
                  </a:lnTo>
                  <a:lnTo>
                    <a:pt x="37" y="27"/>
                  </a:lnTo>
                  <a:lnTo>
                    <a:pt x="40" y="25"/>
                  </a:lnTo>
                  <a:lnTo>
                    <a:pt x="40" y="19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37" y="11"/>
                  </a:lnTo>
                  <a:lnTo>
                    <a:pt x="35" y="9"/>
                  </a:lnTo>
                  <a:lnTo>
                    <a:pt x="32" y="6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8" y="6"/>
                  </a:lnTo>
                  <a:lnTo>
                    <a:pt x="5" y="6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2" y="33"/>
                  </a:lnTo>
                  <a:lnTo>
                    <a:pt x="5" y="36"/>
                  </a:lnTo>
                  <a:lnTo>
                    <a:pt x="8" y="36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6" y="41"/>
                  </a:lnTo>
                  <a:lnTo>
                    <a:pt x="19" y="41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9" name="Freeform 70"/>
            <p:cNvSpPr/>
            <p:nvPr/>
          </p:nvSpPr>
          <p:spPr>
            <a:xfrm>
              <a:off x="730" y="2707"/>
              <a:ext cx="40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1"/>
                </a:cxn>
                <a:cxn ang="0">
                  <a:pos x="40" y="22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0"/>
                </a:cxn>
              </a:cxnLst>
              <a:pathLst>
                <a:path w="40" h="41">
                  <a:moveTo>
                    <a:pt x="0" y="0"/>
                  </a:moveTo>
                  <a:lnTo>
                    <a:pt x="3" y="41"/>
                  </a:lnTo>
                  <a:lnTo>
                    <a:pt x="40" y="22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50" name="Freeform 71"/>
            <p:cNvSpPr/>
            <p:nvPr/>
          </p:nvSpPr>
          <p:spPr>
            <a:xfrm>
              <a:off x="663" y="1482"/>
              <a:ext cx="1793" cy="1247"/>
            </a:xfrm>
            <a:custGeom>
              <a:avLst/>
              <a:gdLst/>
              <a:ahLst/>
              <a:cxnLst>
                <a:cxn ang="0">
                  <a:pos x="1793" y="0"/>
                </a:cxn>
                <a:cxn ang="0">
                  <a:pos x="1793" y="390"/>
                </a:cxn>
                <a:cxn ang="0">
                  <a:pos x="0" y="390"/>
                </a:cxn>
                <a:cxn ang="0">
                  <a:pos x="0" y="1247"/>
                </a:cxn>
                <a:cxn ang="0">
                  <a:pos x="83" y="1247"/>
                </a:cxn>
              </a:cxnLst>
              <a:pathLst>
                <a:path w="1793" h="1247">
                  <a:moveTo>
                    <a:pt x="1793" y="0"/>
                  </a:moveTo>
                  <a:lnTo>
                    <a:pt x="1793" y="390"/>
                  </a:lnTo>
                  <a:lnTo>
                    <a:pt x="0" y="390"/>
                  </a:lnTo>
                  <a:lnTo>
                    <a:pt x="0" y="1247"/>
                  </a:lnTo>
                  <a:lnTo>
                    <a:pt x="83" y="1247"/>
                  </a:lnTo>
                </a:path>
              </a:pathLst>
            </a:custGeom>
            <a:noFill/>
            <a:ln w="301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51" name="Rectangle 72"/>
            <p:cNvSpPr/>
            <p:nvPr/>
          </p:nvSpPr>
          <p:spPr>
            <a:xfrm>
              <a:off x="440" y="1550"/>
              <a:ext cx="10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2" name="Rectangle 73"/>
            <p:cNvSpPr/>
            <p:nvPr/>
          </p:nvSpPr>
          <p:spPr>
            <a:xfrm>
              <a:off x="504" y="1550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3" name="Rectangle 74"/>
            <p:cNvSpPr/>
            <p:nvPr/>
          </p:nvSpPr>
          <p:spPr>
            <a:xfrm>
              <a:off x="523" y="1550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4" name="Freeform 75"/>
            <p:cNvSpPr/>
            <p:nvPr/>
          </p:nvSpPr>
          <p:spPr>
            <a:xfrm>
              <a:off x="5127" y="1674"/>
              <a:ext cx="40" cy="4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0" y="41"/>
                </a:cxn>
                <a:cxn ang="0">
                  <a:pos x="21" y="0"/>
                </a:cxn>
                <a:cxn ang="0">
                  <a:pos x="3" y="41"/>
                </a:cxn>
                <a:cxn ang="0">
                  <a:pos x="3" y="41"/>
                </a:cxn>
                <a:cxn ang="0">
                  <a:pos x="0" y="38"/>
                </a:cxn>
              </a:cxnLst>
              <a:pathLst>
                <a:path w="40" h="41">
                  <a:moveTo>
                    <a:pt x="0" y="38"/>
                  </a:moveTo>
                  <a:lnTo>
                    <a:pt x="40" y="41"/>
                  </a:lnTo>
                  <a:lnTo>
                    <a:pt x="21" y="0"/>
                  </a:lnTo>
                  <a:lnTo>
                    <a:pt x="3" y="4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55" name="Rectangle 76"/>
            <p:cNvSpPr/>
            <p:nvPr/>
          </p:nvSpPr>
          <p:spPr>
            <a:xfrm>
              <a:off x="5054" y="1550"/>
              <a:ext cx="10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6" name="Rectangle 77"/>
            <p:cNvSpPr/>
            <p:nvPr/>
          </p:nvSpPr>
          <p:spPr>
            <a:xfrm>
              <a:off x="5119" y="1550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7" name="Rectangle 78"/>
            <p:cNvSpPr/>
            <p:nvPr/>
          </p:nvSpPr>
          <p:spPr>
            <a:xfrm>
              <a:off x="5170" y="1550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8" name="Rectangle 79"/>
            <p:cNvSpPr/>
            <p:nvPr/>
          </p:nvSpPr>
          <p:spPr>
            <a:xfrm>
              <a:off x="5194" y="1550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9" name="Freeform 80"/>
            <p:cNvSpPr/>
            <p:nvPr/>
          </p:nvSpPr>
          <p:spPr>
            <a:xfrm>
              <a:off x="757" y="3979"/>
              <a:ext cx="155" cy="186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" y="124"/>
                </a:cxn>
                <a:cxn ang="0">
                  <a:pos x="5" y="135"/>
                </a:cxn>
                <a:cxn ang="0">
                  <a:pos x="11" y="146"/>
                </a:cxn>
                <a:cxn ang="0">
                  <a:pos x="16" y="157"/>
                </a:cxn>
                <a:cxn ang="0">
                  <a:pos x="24" y="165"/>
                </a:cxn>
                <a:cxn ang="0">
                  <a:pos x="32" y="173"/>
                </a:cxn>
                <a:cxn ang="0">
                  <a:pos x="43" y="178"/>
                </a:cxn>
                <a:cxn ang="0">
                  <a:pos x="53" y="184"/>
                </a:cxn>
                <a:cxn ang="0">
                  <a:pos x="67" y="186"/>
                </a:cxn>
                <a:cxn ang="0">
                  <a:pos x="80" y="186"/>
                </a:cxn>
                <a:cxn ang="0">
                  <a:pos x="91" y="186"/>
                </a:cxn>
                <a:cxn ang="0">
                  <a:pos x="104" y="184"/>
                </a:cxn>
                <a:cxn ang="0">
                  <a:pos x="115" y="178"/>
                </a:cxn>
                <a:cxn ang="0">
                  <a:pos x="126" y="173"/>
                </a:cxn>
                <a:cxn ang="0">
                  <a:pos x="134" y="165"/>
                </a:cxn>
                <a:cxn ang="0">
                  <a:pos x="142" y="157"/>
                </a:cxn>
                <a:cxn ang="0">
                  <a:pos x="147" y="146"/>
                </a:cxn>
                <a:cxn ang="0">
                  <a:pos x="153" y="135"/>
                </a:cxn>
                <a:cxn ang="0">
                  <a:pos x="155" y="124"/>
                </a:cxn>
                <a:cxn ang="0">
                  <a:pos x="155" y="111"/>
                </a:cxn>
                <a:cxn ang="0">
                  <a:pos x="155" y="0"/>
                </a:cxn>
                <a:cxn ang="0">
                  <a:pos x="2" y="0"/>
                </a:cxn>
                <a:cxn ang="0">
                  <a:pos x="2" y="111"/>
                </a:cxn>
                <a:cxn ang="0">
                  <a:pos x="2" y="111"/>
                </a:cxn>
              </a:cxnLst>
              <a:pathLst>
                <a:path w="155" h="186">
                  <a:moveTo>
                    <a:pt x="0" y="111"/>
                  </a:moveTo>
                  <a:lnTo>
                    <a:pt x="2" y="124"/>
                  </a:lnTo>
                  <a:lnTo>
                    <a:pt x="5" y="135"/>
                  </a:lnTo>
                  <a:lnTo>
                    <a:pt x="11" y="146"/>
                  </a:lnTo>
                  <a:lnTo>
                    <a:pt x="16" y="157"/>
                  </a:lnTo>
                  <a:lnTo>
                    <a:pt x="24" y="165"/>
                  </a:lnTo>
                  <a:lnTo>
                    <a:pt x="32" y="173"/>
                  </a:lnTo>
                  <a:lnTo>
                    <a:pt x="43" y="178"/>
                  </a:lnTo>
                  <a:lnTo>
                    <a:pt x="53" y="184"/>
                  </a:lnTo>
                  <a:lnTo>
                    <a:pt x="67" y="186"/>
                  </a:lnTo>
                  <a:lnTo>
                    <a:pt x="80" y="186"/>
                  </a:lnTo>
                  <a:lnTo>
                    <a:pt x="91" y="186"/>
                  </a:lnTo>
                  <a:lnTo>
                    <a:pt x="104" y="184"/>
                  </a:lnTo>
                  <a:lnTo>
                    <a:pt x="115" y="178"/>
                  </a:lnTo>
                  <a:lnTo>
                    <a:pt x="126" y="173"/>
                  </a:lnTo>
                  <a:lnTo>
                    <a:pt x="134" y="165"/>
                  </a:lnTo>
                  <a:lnTo>
                    <a:pt x="142" y="157"/>
                  </a:lnTo>
                  <a:lnTo>
                    <a:pt x="147" y="146"/>
                  </a:lnTo>
                  <a:lnTo>
                    <a:pt x="153" y="135"/>
                  </a:lnTo>
                  <a:lnTo>
                    <a:pt x="155" y="124"/>
                  </a:lnTo>
                  <a:lnTo>
                    <a:pt x="155" y="111"/>
                  </a:lnTo>
                  <a:lnTo>
                    <a:pt x="155" y="0"/>
                  </a:lnTo>
                  <a:lnTo>
                    <a:pt x="2" y="0"/>
                  </a:lnTo>
                  <a:lnTo>
                    <a:pt x="2" y="111"/>
                  </a:lnTo>
                </a:path>
              </a:pathLst>
            </a:custGeom>
            <a:noFill/>
            <a:ln w="174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60" name="Freeform 81"/>
            <p:cNvSpPr/>
            <p:nvPr/>
          </p:nvSpPr>
          <p:spPr>
            <a:xfrm>
              <a:off x="996" y="3643"/>
              <a:ext cx="177" cy="179"/>
            </a:xfrm>
            <a:custGeom>
              <a:avLst/>
              <a:gdLst/>
              <a:ahLst/>
              <a:cxnLst>
                <a:cxn ang="0">
                  <a:pos x="88" y="179"/>
                </a:cxn>
                <a:cxn ang="0">
                  <a:pos x="104" y="179"/>
                </a:cxn>
                <a:cxn ang="0">
                  <a:pos x="118" y="176"/>
                </a:cxn>
                <a:cxn ang="0">
                  <a:pos x="129" y="171"/>
                </a:cxn>
                <a:cxn ang="0">
                  <a:pos x="142" y="163"/>
                </a:cxn>
                <a:cxn ang="0">
                  <a:pos x="153" y="155"/>
                </a:cxn>
                <a:cxn ang="0">
                  <a:pos x="161" y="144"/>
                </a:cxn>
                <a:cxn ang="0">
                  <a:pos x="169" y="133"/>
                </a:cxn>
                <a:cxn ang="0">
                  <a:pos x="174" y="119"/>
                </a:cxn>
                <a:cxn ang="0">
                  <a:pos x="177" y="106"/>
                </a:cxn>
                <a:cxn ang="0">
                  <a:pos x="177" y="90"/>
                </a:cxn>
                <a:cxn ang="0">
                  <a:pos x="177" y="76"/>
                </a:cxn>
                <a:cxn ang="0">
                  <a:pos x="174" y="63"/>
                </a:cxn>
                <a:cxn ang="0">
                  <a:pos x="169" y="49"/>
                </a:cxn>
                <a:cxn ang="0">
                  <a:pos x="161" y="38"/>
                </a:cxn>
                <a:cxn ang="0">
                  <a:pos x="153" y="27"/>
                </a:cxn>
                <a:cxn ang="0">
                  <a:pos x="142" y="19"/>
                </a:cxn>
                <a:cxn ang="0">
                  <a:pos x="129" y="11"/>
                </a:cxn>
                <a:cxn ang="0">
                  <a:pos x="118" y="6"/>
                </a:cxn>
                <a:cxn ang="0">
                  <a:pos x="104" y="3"/>
                </a:cxn>
                <a:cxn ang="0">
                  <a:pos x="88" y="0"/>
                </a:cxn>
                <a:cxn ang="0">
                  <a:pos x="75" y="3"/>
                </a:cxn>
                <a:cxn ang="0">
                  <a:pos x="61" y="6"/>
                </a:cxn>
                <a:cxn ang="0">
                  <a:pos x="48" y="11"/>
                </a:cxn>
                <a:cxn ang="0">
                  <a:pos x="37" y="19"/>
                </a:cxn>
                <a:cxn ang="0">
                  <a:pos x="27" y="27"/>
                </a:cxn>
                <a:cxn ang="0">
                  <a:pos x="18" y="38"/>
                </a:cxn>
                <a:cxn ang="0">
                  <a:pos x="10" y="49"/>
                </a:cxn>
                <a:cxn ang="0">
                  <a:pos x="5" y="63"/>
                </a:cxn>
                <a:cxn ang="0">
                  <a:pos x="2" y="76"/>
                </a:cxn>
                <a:cxn ang="0">
                  <a:pos x="0" y="90"/>
                </a:cxn>
                <a:cxn ang="0">
                  <a:pos x="2" y="106"/>
                </a:cxn>
                <a:cxn ang="0">
                  <a:pos x="5" y="119"/>
                </a:cxn>
                <a:cxn ang="0">
                  <a:pos x="10" y="133"/>
                </a:cxn>
                <a:cxn ang="0">
                  <a:pos x="18" y="144"/>
                </a:cxn>
                <a:cxn ang="0">
                  <a:pos x="27" y="155"/>
                </a:cxn>
                <a:cxn ang="0">
                  <a:pos x="37" y="163"/>
                </a:cxn>
                <a:cxn ang="0">
                  <a:pos x="48" y="171"/>
                </a:cxn>
                <a:cxn ang="0">
                  <a:pos x="61" y="176"/>
                </a:cxn>
                <a:cxn ang="0">
                  <a:pos x="75" y="179"/>
                </a:cxn>
                <a:cxn ang="0">
                  <a:pos x="88" y="179"/>
                </a:cxn>
                <a:cxn ang="0">
                  <a:pos x="88" y="179"/>
                </a:cxn>
              </a:cxnLst>
              <a:pathLst>
                <a:path w="177" h="179">
                  <a:moveTo>
                    <a:pt x="88" y="179"/>
                  </a:moveTo>
                  <a:lnTo>
                    <a:pt x="104" y="179"/>
                  </a:lnTo>
                  <a:lnTo>
                    <a:pt x="118" y="176"/>
                  </a:lnTo>
                  <a:lnTo>
                    <a:pt x="129" y="171"/>
                  </a:lnTo>
                  <a:lnTo>
                    <a:pt x="142" y="163"/>
                  </a:lnTo>
                  <a:lnTo>
                    <a:pt x="153" y="155"/>
                  </a:lnTo>
                  <a:lnTo>
                    <a:pt x="161" y="144"/>
                  </a:lnTo>
                  <a:lnTo>
                    <a:pt x="169" y="133"/>
                  </a:lnTo>
                  <a:lnTo>
                    <a:pt x="174" y="119"/>
                  </a:lnTo>
                  <a:lnTo>
                    <a:pt x="177" y="106"/>
                  </a:lnTo>
                  <a:lnTo>
                    <a:pt x="177" y="90"/>
                  </a:lnTo>
                  <a:lnTo>
                    <a:pt x="177" y="76"/>
                  </a:lnTo>
                  <a:lnTo>
                    <a:pt x="174" y="63"/>
                  </a:lnTo>
                  <a:lnTo>
                    <a:pt x="169" y="49"/>
                  </a:lnTo>
                  <a:lnTo>
                    <a:pt x="161" y="38"/>
                  </a:lnTo>
                  <a:lnTo>
                    <a:pt x="153" y="27"/>
                  </a:lnTo>
                  <a:lnTo>
                    <a:pt x="142" y="19"/>
                  </a:lnTo>
                  <a:lnTo>
                    <a:pt x="129" y="11"/>
                  </a:lnTo>
                  <a:lnTo>
                    <a:pt x="118" y="6"/>
                  </a:lnTo>
                  <a:lnTo>
                    <a:pt x="104" y="3"/>
                  </a:lnTo>
                  <a:lnTo>
                    <a:pt x="88" y="0"/>
                  </a:lnTo>
                  <a:lnTo>
                    <a:pt x="75" y="3"/>
                  </a:lnTo>
                  <a:lnTo>
                    <a:pt x="61" y="6"/>
                  </a:lnTo>
                  <a:lnTo>
                    <a:pt x="48" y="11"/>
                  </a:lnTo>
                  <a:lnTo>
                    <a:pt x="37" y="19"/>
                  </a:lnTo>
                  <a:lnTo>
                    <a:pt x="27" y="27"/>
                  </a:lnTo>
                  <a:lnTo>
                    <a:pt x="18" y="38"/>
                  </a:lnTo>
                  <a:lnTo>
                    <a:pt x="10" y="49"/>
                  </a:lnTo>
                  <a:lnTo>
                    <a:pt x="5" y="63"/>
                  </a:lnTo>
                  <a:lnTo>
                    <a:pt x="2" y="76"/>
                  </a:lnTo>
                  <a:lnTo>
                    <a:pt x="0" y="90"/>
                  </a:lnTo>
                  <a:lnTo>
                    <a:pt x="2" y="106"/>
                  </a:lnTo>
                  <a:lnTo>
                    <a:pt x="5" y="119"/>
                  </a:lnTo>
                  <a:lnTo>
                    <a:pt x="10" y="133"/>
                  </a:lnTo>
                  <a:lnTo>
                    <a:pt x="18" y="144"/>
                  </a:lnTo>
                  <a:lnTo>
                    <a:pt x="27" y="155"/>
                  </a:lnTo>
                  <a:lnTo>
                    <a:pt x="37" y="163"/>
                  </a:lnTo>
                  <a:lnTo>
                    <a:pt x="48" y="171"/>
                  </a:lnTo>
                  <a:lnTo>
                    <a:pt x="61" y="176"/>
                  </a:lnTo>
                  <a:lnTo>
                    <a:pt x="75" y="179"/>
                  </a:lnTo>
                  <a:lnTo>
                    <a:pt x="88" y="179"/>
                  </a:lnTo>
                </a:path>
              </a:pathLst>
            </a:custGeom>
            <a:noFill/>
            <a:ln w="174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61" name="Line 82"/>
            <p:cNvSpPr/>
            <p:nvPr/>
          </p:nvSpPr>
          <p:spPr>
            <a:xfrm>
              <a:off x="1033" y="3462"/>
              <a:ext cx="102" cy="62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62" name="Rectangle 83"/>
            <p:cNvSpPr/>
            <p:nvPr/>
          </p:nvSpPr>
          <p:spPr>
            <a:xfrm>
              <a:off x="1122" y="3392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63" name="Rectangle 84"/>
            <p:cNvSpPr/>
            <p:nvPr/>
          </p:nvSpPr>
          <p:spPr>
            <a:xfrm>
              <a:off x="1173" y="3392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64" name="Line 85"/>
            <p:cNvSpPr/>
            <p:nvPr/>
          </p:nvSpPr>
          <p:spPr>
            <a:xfrm>
              <a:off x="1084" y="2721"/>
              <a:ext cx="1" cy="887"/>
            </a:xfrm>
            <a:prstGeom prst="line">
              <a:avLst/>
            </a:prstGeom>
            <a:ln w="301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65" name="Line 86"/>
            <p:cNvSpPr/>
            <p:nvPr/>
          </p:nvSpPr>
          <p:spPr>
            <a:xfrm>
              <a:off x="827" y="2726"/>
              <a:ext cx="2" cy="1250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66" name="Freeform 87"/>
            <p:cNvSpPr/>
            <p:nvPr/>
          </p:nvSpPr>
          <p:spPr>
            <a:xfrm>
              <a:off x="870" y="3822"/>
              <a:ext cx="214" cy="149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14" y="76"/>
                </a:cxn>
                <a:cxn ang="0">
                  <a:pos x="0" y="76"/>
                </a:cxn>
                <a:cxn ang="0">
                  <a:pos x="0" y="149"/>
                </a:cxn>
              </a:cxnLst>
              <a:pathLst>
                <a:path w="214" h="149">
                  <a:moveTo>
                    <a:pt x="214" y="0"/>
                  </a:moveTo>
                  <a:lnTo>
                    <a:pt x="214" y="76"/>
                  </a:lnTo>
                  <a:lnTo>
                    <a:pt x="0" y="76"/>
                  </a:lnTo>
                  <a:lnTo>
                    <a:pt x="0" y="149"/>
                  </a:lnTo>
                </a:path>
              </a:pathLst>
            </a:custGeom>
            <a:noFill/>
            <a:ln w="174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67" name="Freeform 88"/>
            <p:cNvSpPr/>
            <p:nvPr/>
          </p:nvSpPr>
          <p:spPr>
            <a:xfrm>
              <a:off x="496" y="1707"/>
              <a:ext cx="333" cy="2577"/>
            </a:xfrm>
            <a:custGeom>
              <a:avLst/>
              <a:gdLst/>
              <a:ahLst/>
              <a:cxnLst>
                <a:cxn ang="0">
                  <a:pos x="333" y="2458"/>
                </a:cxn>
                <a:cxn ang="0">
                  <a:pos x="333" y="2577"/>
                </a:cxn>
                <a:cxn ang="0">
                  <a:pos x="0" y="2577"/>
                </a:cxn>
                <a:cxn ang="0">
                  <a:pos x="0" y="0"/>
                </a:cxn>
              </a:cxnLst>
              <a:pathLst>
                <a:path w="333" h="2577">
                  <a:moveTo>
                    <a:pt x="333" y="2458"/>
                  </a:moveTo>
                  <a:lnTo>
                    <a:pt x="333" y="2577"/>
                  </a:lnTo>
                  <a:lnTo>
                    <a:pt x="0" y="2577"/>
                  </a:lnTo>
                  <a:lnTo>
                    <a:pt x="0" y="0"/>
                  </a:lnTo>
                </a:path>
              </a:pathLst>
            </a:custGeom>
            <a:noFill/>
            <a:ln w="174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68" name="Freeform 89"/>
            <p:cNvSpPr/>
            <p:nvPr/>
          </p:nvSpPr>
          <p:spPr>
            <a:xfrm>
              <a:off x="950" y="3714"/>
              <a:ext cx="4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0"/>
                </a:cxn>
                <a:cxn ang="0">
                  <a:pos x="40" y="19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pathLst>
                <a:path w="40" h="40">
                  <a:moveTo>
                    <a:pt x="0" y="0"/>
                  </a:moveTo>
                  <a:lnTo>
                    <a:pt x="3" y="40"/>
                  </a:lnTo>
                  <a:lnTo>
                    <a:pt x="40" y="1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69" name="Freeform 90"/>
            <p:cNvSpPr/>
            <p:nvPr/>
          </p:nvSpPr>
          <p:spPr>
            <a:xfrm>
              <a:off x="593" y="1482"/>
              <a:ext cx="1565" cy="2253"/>
            </a:xfrm>
            <a:custGeom>
              <a:avLst/>
              <a:gdLst/>
              <a:ahLst/>
              <a:cxnLst>
                <a:cxn ang="0">
                  <a:pos x="1565" y="0"/>
                </a:cxn>
                <a:cxn ang="0">
                  <a:pos x="1565" y="241"/>
                </a:cxn>
                <a:cxn ang="0">
                  <a:pos x="0" y="241"/>
                </a:cxn>
                <a:cxn ang="0">
                  <a:pos x="0" y="2253"/>
                </a:cxn>
                <a:cxn ang="0">
                  <a:pos x="370" y="2253"/>
                </a:cxn>
              </a:cxnLst>
              <a:pathLst>
                <a:path w="1565" h="2253">
                  <a:moveTo>
                    <a:pt x="1565" y="0"/>
                  </a:moveTo>
                  <a:lnTo>
                    <a:pt x="1565" y="241"/>
                  </a:lnTo>
                  <a:lnTo>
                    <a:pt x="0" y="241"/>
                  </a:lnTo>
                  <a:lnTo>
                    <a:pt x="0" y="2253"/>
                  </a:lnTo>
                  <a:lnTo>
                    <a:pt x="370" y="2253"/>
                  </a:lnTo>
                </a:path>
              </a:pathLst>
            </a:custGeom>
            <a:noFill/>
            <a:ln w="301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70" name="Freeform 91"/>
            <p:cNvSpPr/>
            <p:nvPr/>
          </p:nvSpPr>
          <p:spPr>
            <a:xfrm>
              <a:off x="1683" y="2726"/>
              <a:ext cx="977" cy="10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5"/>
                </a:cxn>
                <a:cxn ang="0">
                  <a:pos x="977" y="1015"/>
                </a:cxn>
                <a:cxn ang="0">
                  <a:pos x="977" y="1099"/>
                </a:cxn>
              </a:cxnLst>
              <a:pathLst>
                <a:path w="977" h="1099">
                  <a:moveTo>
                    <a:pt x="0" y="0"/>
                  </a:moveTo>
                  <a:lnTo>
                    <a:pt x="0" y="1015"/>
                  </a:lnTo>
                  <a:lnTo>
                    <a:pt x="977" y="1015"/>
                  </a:lnTo>
                  <a:lnTo>
                    <a:pt x="977" y="1099"/>
                  </a:lnTo>
                </a:path>
              </a:pathLst>
            </a:custGeom>
            <a:noFill/>
            <a:ln w="301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71" name="Freeform 92"/>
            <p:cNvSpPr/>
            <p:nvPr/>
          </p:nvSpPr>
          <p:spPr>
            <a:xfrm>
              <a:off x="2837" y="1698"/>
              <a:ext cx="2311" cy="2581"/>
            </a:xfrm>
            <a:custGeom>
              <a:avLst/>
              <a:gdLst/>
              <a:ahLst/>
              <a:cxnLst>
                <a:cxn ang="0">
                  <a:pos x="2311" y="0"/>
                </a:cxn>
                <a:cxn ang="0">
                  <a:pos x="2311" y="2581"/>
                </a:cxn>
                <a:cxn ang="0">
                  <a:pos x="0" y="2581"/>
                </a:cxn>
                <a:cxn ang="0">
                  <a:pos x="0" y="2343"/>
                </a:cxn>
              </a:cxnLst>
              <a:pathLst>
                <a:path w="2311" h="2581">
                  <a:moveTo>
                    <a:pt x="2311" y="0"/>
                  </a:moveTo>
                  <a:lnTo>
                    <a:pt x="2311" y="2581"/>
                  </a:lnTo>
                  <a:lnTo>
                    <a:pt x="0" y="2581"/>
                  </a:lnTo>
                  <a:lnTo>
                    <a:pt x="0" y="2343"/>
                  </a:lnTo>
                </a:path>
              </a:pathLst>
            </a:custGeom>
            <a:noFill/>
            <a:ln w="301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72" name="Line 93"/>
            <p:cNvSpPr/>
            <p:nvPr/>
          </p:nvSpPr>
          <p:spPr>
            <a:xfrm>
              <a:off x="1635" y="3470"/>
              <a:ext cx="102" cy="60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73" name="Rectangle 94"/>
            <p:cNvSpPr/>
            <p:nvPr/>
          </p:nvSpPr>
          <p:spPr>
            <a:xfrm>
              <a:off x="1726" y="339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74" name="Rectangle 95"/>
            <p:cNvSpPr/>
            <p:nvPr/>
          </p:nvSpPr>
          <p:spPr>
            <a:xfrm>
              <a:off x="1774" y="339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75" name="Freeform 96"/>
            <p:cNvSpPr/>
            <p:nvPr/>
          </p:nvSpPr>
          <p:spPr>
            <a:xfrm>
              <a:off x="1218" y="2010"/>
              <a:ext cx="41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"/>
                </a:cxn>
                <a:cxn ang="0">
                  <a:pos x="41" y="2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pathLst>
                <a:path w="41" h="43">
                  <a:moveTo>
                    <a:pt x="0" y="0"/>
                  </a:moveTo>
                  <a:lnTo>
                    <a:pt x="0" y="43"/>
                  </a:lnTo>
                  <a:lnTo>
                    <a:pt x="41" y="2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76" name="Freeform 97"/>
            <p:cNvSpPr/>
            <p:nvPr/>
          </p:nvSpPr>
          <p:spPr>
            <a:xfrm>
              <a:off x="4587" y="2191"/>
              <a:ext cx="41" cy="4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1" y="40"/>
                </a:cxn>
                <a:cxn ang="0">
                  <a:pos x="22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38"/>
                </a:cxn>
              </a:cxnLst>
              <a:pathLst>
                <a:path w="41" h="40">
                  <a:moveTo>
                    <a:pt x="0" y="38"/>
                  </a:moveTo>
                  <a:lnTo>
                    <a:pt x="41" y="40"/>
                  </a:lnTo>
                  <a:lnTo>
                    <a:pt x="22" y="0"/>
                  </a:lnTo>
                  <a:lnTo>
                    <a:pt x="0" y="4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77" name="Freeform 98"/>
            <p:cNvSpPr/>
            <p:nvPr/>
          </p:nvSpPr>
          <p:spPr>
            <a:xfrm>
              <a:off x="4587" y="3343"/>
              <a:ext cx="41" cy="41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0"/>
                </a:cxn>
                <a:cxn ang="0">
                  <a:pos x="22" y="41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38" y="0"/>
                </a:cxn>
              </a:cxnLst>
              <a:pathLst>
                <a:path w="41" h="41">
                  <a:moveTo>
                    <a:pt x="38" y="0"/>
                  </a:moveTo>
                  <a:lnTo>
                    <a:pt x="0" y="0"/>
                  </a:lnTo>
                  <a:lnTo>
                    <a:pt x="22" y="41"/>
                  </a:lnTo>
                  <a:lnTo>
                    <a:pt x="41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78" name="Line 99"/>
            <p:cNvSpPr/>
            <p:nvPr/>
          </p:nvSpPr>
          <p:spPr>
            <a:xfrm>
              <a:off x="4606" y="2218"/>
              <a:ext cx="3" cy="1136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79" name="Rectangle 100"/>
            <p:cNvSpPr/>
            <p:nvPr/>
          </p:nvSpPr>
          <p:spPr>
            <a:xfrm>
              <a:off x="4638" y="2683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0" name="Rectangle 101"/>
            <p:cNvSpPr/>
            <p:nvPr/>
          </p:nvSpPr>
          <p:spPr>
            <a:xfrm>
              <a:off x="4687" y="2683"/>
              <a:ext cx="10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1" name="Rectangle 102"/>
            <p:cNvSpPr/>
            <p:nvPr/>
          </p:nvSpPr>
          <p:spPr>
            <a:xfrm>
              <a:off x="4746" y="2683"/>
              <a:ext cx="11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2" name="Rectangle 103"/>
            <p:cNvSpPr/>
            <p:nvPr/>
          </p:nvSpPr>
          <p:spPr>
            <a:xfrm>
              <a:off x="4638" y="2788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3" name="Rectangle 104"/>
            <p:cNvSpPr/>
            <p:nvPr/>
          </p:nvSpPr>
          <p:spPr>
            <a:xfrm>
              <a:off x="4687" y="2788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4" name="Rectangle 105"/>
            <p:cNvSpPr/>
            <p:nvPr/>
          </p:nvSpPr>
          <p:spPr>
            <a:xfrm>
              <a:off x="4738" y="2788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5" name="Rectangle 106"/>
            <p:cNvSpPr/>
            <p:nvPr/>
          </p:nvSpPr>
          <p:spPr>
            <a:xfrm>
              <a:off x="4762" y="2788"/>
              <a:ext cx="7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6" name="Rectangle 107"/>
            <p:cNvSpPr/>
            <p:nvPr/>
          </p:nvSpPr>
          <p:spPr>
            <a:xfrm>
              <a:off x="4791" y="2788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7" name="Rectangle 108"/>
            <p:cNvSpPr/>
            <p:nvPr/>
          </p:nvSpPr>
          <p:spPr>
            <a:xfrm>
              <a:off x="4810" y="2788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8" name="Rectangle 109"/>
            <p:cNvSpPr/>
            <p:nvPr/>
          </p:nvSpPr>
          <p:spPr>
            <a:xfrm>
              <a:off x="4861" y="2788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89" name="Freeform 110"/>
            <p:cNvSpPr/>
            <p:nvPr/>
          </p:nvSpPr>
          <p:spPr>
            <a:xfrm>
              <a:off x="1261" y="2012"/>
              <a:ext cx="41" cy="41"/>
            </a:xfrm>
            <a:custGeom>
              <a:avLst/>
              <a:gdLst/>
              <a:ahLst/>
              <a:cxnLst>
                <a:cxn ang="0">
                  <a:pos x="38" y="38"/>
                </a:cxn>
                <a:cxn ang="0">
                  <a:pos x="41" y="0"/>
                </a:cxn>
                <a:cxn ang="0">
                  <a:pos x="0" y="19"/>
                </a:cxn>
                <a:cxn ang="0">
                  <a:pos x="41" y="41"/>
                </a:cxn>
                <a:cxn ang="0">
                  <a:pos x="41" y="41"/>
                </a:cxn>
                <a:cxn ang="0">
                  <a:pos x="38" y="38"/>
                </a:cxn>
              </a:cxnLst>
              <a:pathLst>
                <a:path w="41" h="41">
                  <a:moveTo>
                    <a:pt x="38" y="38"/>
                  </a:moveTo>
                  <a:lnTo>
                    <a:pt x="41" y="0"/>
                  </a:lnTo>
                  <a:lnTo>
                    <a:pt x="0" y="19"/>
                  </a:lnTo>
                  <a:lnTo>
                    <a:pt x="41" y="4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90" name="Freeform 111"/>
            <p:cNvSpPr/>
            <p:nvPr/>
          </p:nvSpPr>
          <p:spPr>
            <a:xfrm>
              <a:off x="4501" y="2010"/>
              <a:ext cx="41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"/>
                </a:cxn>
                <a:cxn ang="0">
                  <a:pos x="41" y="2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pathLst>
                <a:path w="41" h="43">
                  <a:moveTo>
                    <a:pt x="0" y="0"/>
                  </a:moveTo>
                  <a:lnTo>
                    <a:pt x="0" y="43"/>
                  </a:lnTo>
                  <a:lnTo>
                    <a:pt x="41" y="2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91" name="Freeform 112"/>
            <p:cNvSpPr/>
            <p:nvPr/>
          </p:nvSpPr>
          <p:spPr>
            <a:xfrm>
              <a:off x="921" y="2012"/>
              <a:ext cx="40" cy="41"/>
            </a:xfrm>
            <a:custGeom>
              <a:avLst/>
              <a:gdLst/>
              <a:ahLst/>
              <a:cxnLst>
                <a:cxn ang="0">
                  <a:pos x="37" y="38"/>
                </a:cxn>
                <a:cxn ang="0">
                  <a:pos x="40" y="0"/>
                </a:cxn>
                <a:cxn ang="0">
                  <a:pos x="0" y="19"/>
                </a:cxn>
                <a:cxn ang="0">
                  <a:pos x="40" y="41"/>
                </a:cxn>
                <a:cxn ang="0">
                  <a:pos x="40" y="41"/>
                </a:cxn>
                <a:cxn ang="0">
                  <a:pos x="37" y="38"/>
                </a:cxn>
              </a:cxnLst>
              <a:pathLst>
                <a:path w="40" h="41">
                  <a:moveTo>
                    <a:pt x="37" y="38"/>
                  </a:moveTo>
                  <a:lnTo>
                    <a:pt x="40" y="0"/>
                  </a:lnTo>
                  <a:lnTo>
                    <a:pt x="0" y="19"/>
                  </a:lnTo>
                  <a:lnTo>
                    <a:pt x="40" y="41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92" name="Line 113"/>
            <p:cNvSpPr/>
            <p:nvPr/>
          </p:nvSpPr>
          <p:spPr>
            <a:xfrm>
              <a:off x="950" y="2031"/>
              <a:ext cx="274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93" name="Line 114"/>
            <p:cNvSpPr/>
            <p:nvPr/>
          </p:nvSpPr>
          <p:spPr>
            <a:xfrm>
              <a:off x="1296" y="2031"/>
              <a:ext cx="3216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94" name="Rectangle 115"/>
            <p:cNvSpPr/>
            <p:nvPr/>
          </p:nvSpPr>
          <p:spPr>
            <a:xfrm>
              <a:off x="945" y="190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95" name="Rectangle 116"/>
            <p:cNvSpPr/>
            <p:nvPr/>
          </p:nvSpPr>
          <p:spPr>
            <a:xfrm>
              <a:off x="996" y="190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96" name="Rectangle 117"/>
            <p:cNvSpPr/>
            <p:nvPr/>
          </p:nvSpPr>
          <p:spPr>
            <a:xfrm>
              <a:off x="1044" y="1907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97" name="Rectangle 118"/>
            <p:cNvSpPr/>
            <p:nvPr/>
          </p:nvSpPr>
          <p:spPr>
            <a:xfrm>
              <a:off x="1071" y="190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98" name="Rectangle 119"/>
            <p:cNvSpPr/>
            <p:nvPr/>
          </p:nvSpPr>
          <p:spPr>
            <a:xfrm>
              <a:off x="1119" y="1907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99" name="Rectangle 120"/>
            <p:cNvSpPr/>
            <p:nvPr/>
          </p:nvSpPr>
          <p:spPr>
            <a:xfrm>
              <a:off x="1141" y="1907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0" name="Rectangle 121"/>
            <p:cNvSpPr/>
            <p:nvPr/>
          </p:nvSpPr>
          <p:spPr>
            <a:xfrm>
              <a:off x="1165" y="1907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1" name="Rectangle 122"/>
            <p:cNvSpPr/>
            <p:nvPr/>
          </p:nvSpPr>
          <p:spPr>
            <a:xfrm>
              <a:off x="2628" y="190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2" name="Rectangle 123"/>
            <p:cNvSpPr/>
            <p:nvPr/>
          </p:nvSpPr>
          <p:spPr>
            <a:xfrm>
              <a:off x="2676" y="190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3" name="Rectangle 124"/>
            <p:cNvSpPr/>
            <p:nvPr/>
          </p:nvSpPr>
          <p:spPr>
            <a:xfrm>
              <a:off x="2727" y="190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4" name="Rectangle 125"/>
            <p:cNvSpPr/>
            <p:nvPr/>
          </p:nvSpPr>
          <p:spPr>
            <a:xfrm>
              <a:off x="2775" y="1907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5" name="Rectangle 126"/>
            <p:cNvSpPr/>
            <p:nvPr/>
          </p:nvSpPr>
          <p:spPr>
            <a:xfrm>
              <a:off x="2802" y="190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6" name="Rectangle 127"/>
            <p:cNvSpPr/>
            <p:nvPr/>
          </p:nvSpPr>
          <p:spPr>
            <a:xfrm>
              <a:off x="2851" y="1907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7" name="Rectangle 128"/>
            <p:cNvSpPr/>
            <p:nvPr/>
          </p:nvSpPr>
          <p:spPr>
            <a:xfrm>
              <a:off x="2872" y="1907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8" name="Rectangle 129"/>
            <p:cNvSpPr/>
            <p:nvPr/>
          </p:nvSpPr>
          <p:spPr>
            <a:xfrm>
              <a:off x="2896" y="1907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09" name="Freeform 130"/>
            <p:cNvSpPr/>
            <p:nvPr/>
          </p:nvSpPr>
          <p:spPr>
            <a:xfrm>
              <a:off x="2724" y="1482"/>
              <a:ext cx="2220" cy="2470"/>
            </a:xfrm>
            <a:custGeom>
              <a:avLst/>
              <a:gdLst/>
              <a:ahLst/>
              <a:cxnLst>
                <a:cxn ang="0">
                  <a:pos x="408" y="2467"/>
                </a:cxn>
                <a:cxn ang="0">
                  <a:pos x="2220" y="2470"/>
                </a:cxn>
                <a:cxn ang="0">
                  <a:pos x="2220" y="390"/>
                </a:cxn>
                <a:cxn ang="0">
                  <a:pos x="0" y="390"/>
                </a:cxn>
                <a:cxn ang="0">
                  <a:pos x="0" y="0"/>
                </a:cxn>
              </a:cxnLst>
              <a:pathLst>
                <a:path w="2220" h="2470">
                  <a:moveTo>
                    <a:pt x="408" y="2467"/>
                  </a:moveTo>
                  <a:lnTo>
                    <a:pt x="2220" y="2470"/>
                  </a:lnTo>
                  <a:lnTo>
                    <a:pt x="2220" y="390"/>
                  </a:lnTo>
                  <a:lnTo>
                    <a:pt x="0" y="390"/>
                  </a:lnTo>
                  <a:lnTo>
                    <a:pt x="0" y="0"/>
                  </a:lnTo>
                </a:path>
              </a:pathLst>
            </a:custGeom>
            <a:noFill/>
            <a:ln w="301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10" name="Freeform 131"/>
            <p:cNvSpPr/>
            <p:nvPr/>
          </p:nvSpPr>
          <p:spPr>
            <a:xfrm>
              <a:off x="2542" y="3860"/>
              <a:ext cx="590" cy="181"/>
            </a:xfrm>
            <a:custGeom>
              <a:avLst/>
              <a:gdLst/>
              <a:ahLst/>
              <a:cxnLst>
                <a:cxn ang="0">
                  <a:pos x="88" y="178"/>
                </a:cxn>
                <a:cxn ang="0">
                  <a:pos x="75" y="178"/>
                </a:cxn>
                <a:cxn ang="0">
                  <a:pos x="62" y="176"/>
                </a:cxn>
                <a:cxn ang="0">
                  <a:pos x="48" y="170"/>
                </a:cxn>
                <a:cxn ang="0">
                  <a:pos x="37" y="162"/>
                </a:cxn>
                <a:cxn ang="0">
                  <a:pos x="27" y="154"/>
                </a:cxn>
                <a:cxn ang="0">
                  <a:pos x="16" y="143"/>
                </a:cxn>
                <a:cxn ang="0">
                  <a:pos x="11" y="132"/>
                </a:cxn>
                <a:cxn ang="0">
                  <a:pos x="5" y="119"/>
                </a:cxn>
                <a:cxn ang="0">
                  <a:pos x="0" y="105"/>
                </a:cxn>
                <a:cxn ang="0">
                  <a:pos x="0" y="92"/>
                </a:cxn>
                <a:cxn ang="0">
                  <a:pos x="0" y="76"/>
                </a:cxn>
                <a:cxn ang="0">
                  <a:pos x="5" y="62"/>
                </a:cxn>
                <a:cxn ang="0">
                  <a:pos x="11" y="48"/>
                </a:cxn>
                <a:cxn ang="0">
                  <a:pos x="16" y="38"/>
                </a:cxn>
                <a:cxn ang="0">
                  <a:pos x="27" y="27"/>
                </a:cxn>
                <a:cxn ang="0">
                  <a:pos x="37" y="19"/>
                </a:cxn>
                <a:cxn ang="0">
                  <a:pos x="48" y="11"/>
                </a:cxn>
                <a:cxn ang="0">
                  <a:pos x="62" y="5"/>
                </a:cxn>
                <a:cxn ang="0">
                  <a:pos x="75" y="2"/>
                </a:cxn>
                <a:cxn ang="0">
                  <a:pos x="88" y="0"/>
                </a:cxn>
                <a:cxn ang="0">
                  <a:pos x="502" y="0"/>
                </a:cxn>
                <a:cxn ang="0">
                  <a:pos x="518" y="2"/>
                </a:cxn>
                <a:cxn ang="0">
                  <a:pos x="531" y="5"/>
                </a:cxn>
                <a:cxn ang="0">
                  <a:pos x="545" y="11"/>
                </a:cxn>
                <a:cxn ang="0">
                  <a:pos x="556" y="19"/>
                </a:cxn>
                <a:cxn ang="0">
                  <a:pos x="566" y="27"/>
                </a:cxn>
                <a:cxn ang="0">
                  <a:pos x="574" y="38"/>
                </a:cxn>
                <a:cxn ang="0">
                  <a:pos x="582" y="48"/>
                </a:cxn>
                <a:cxn ang="0">
                  <a:pos x="588" y="62"/>
                </a:cxn>
                <a:cxn ang="0">
                  <a:pos x="590" y="76"/>
                </a:cxn>
                <a:cxn ang="0">
                  <a:pos x="590" y="92"/>
                </a:cxn>
                <a:cxn ang="0">
                  <a:pos x="590" y="105"/>
                </a:cxn>
                <a:cxn ang="0">
                  <a:pos x="588" y="119"/>
                </a:cxn>
                <a:cxn ang="0">
                  <a:pos x="582" y="132"/>
                </a:cxn>
                <a:cxn ang="0">
                  <a:pos x="574" y="143"/>
                </a:cxn>
                <a:cxn ang="0">
                  <a:pos x="566" y="154"/>
                </a:cxn>
                <a:cxn ang="0">
                  <a:pos x="556" y="162"/>
                </a:cxn>
                <a:cxn ang="0">
                  <a:pos x="545" y="170"/>
                </a:cxn>
                <a:cxn ang="0">
                  <a:pos x="531" y="176"/>
                </a:cxn>
                <a:cxn ang="0">
                  <a:pos x="518" y="178"/>
                </a:cxn>
                <a:cxn ang="0">
                  <a:pos x="502" y="181"/>
                </a:cxn>
                <a:cxn ang="0">
                  <a:pos x="88" y="181"/>
                </a:cxn>
                <a:cxn ang="0">
                  <a:pos x="88" y="181"/>
                </a:cxn>
              </a:cxnLst>
              <a:pathLst>
                <a:path w="590" h="181">
                  <a:moveTo>
                    <a:pt x="88" y="178"/>
                  </a:moveTo>
                  <a:lnTo>
                    <a:pt x="75" y="178"/>
                  </a:lnTo>
                  <a:lnTo>
                    <a:pt x="62" y="176"/>
                  </a:lnTo>
                  <a:lnTo>
                    <a:pt x="48" y="170"/>
                  </a:lnTo>
                  <a:lnTo>
                    <a:pt x="37" y="162"/>
                  </a:lnTo>
                  <a:lnTo>
                    <a:pt x="27" y="154"/>
                  </a:lnTo>
                  <a:lnTo>
                    <a:pt x="16" y="143"/>
                  </a:lnTo>
                  <a:lnTo>
                    <a:pt x="11" y="132"/>
                  </a:lnTo>
                  <a:lnTo>
                    <a:pt x="5" y="119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0" y="76"/>
                  </a:lnTo>
                  <a:lnTo>
                    <a:pt x="5" y="62"/>
                  </a:lnTo>
                  <a:lnTo>
                    <a:pt x="11" y="48"/>
                  </a:lnTo>
                  <a:lnTo>
                    <a:pt x="16" y="38"/>
                  </a:lnTo>
                  <a:lnTo>
                    <a:pt x="27" y="27"/>
                  </a:lnTo>
                  <a:lnTo>
                    <a:pt x="37" y="19"/>
                  </a:lnTo>
                  <a:lnTo>
                    <a:pt x="48" y="11"/>
                  </a:lnTo>
                  <a:lnTo>
                    <a:pt x="62" y="5"/>
                  </a:lnTo>
                  <a:lnTo>
                    <a:pt x="75" y="2"/>
                  </a:lnTo>
                  <a:lnTo>
                    <a:pt x="88" y="0"/>
                  </a:lnTo>
                  <a:lnTo>
                    <a:pt x="502" y="0"/>
                  </a:lnTo>
                  <a:lnTo>
                    <a:pt x="518" y="2"/>
                  </a:lnTo>
                  <a:lnTo>
                    <a:pt x="531" y="5"/>
                  </a:lnTo>
                  <a:lnTo>
                    <a:pt x="545" y="11"/>
                  </a:lnTo>
                  <a:lnTo>
                    <a:pt x="556" y="19"/>
                  </a:lnTo>
                  <a:lnTo>
                    <a:pt x="566" y="27"/>
                  </a:lnTo>
                  <a:lnTo>
                    <a:pt x="574" y="38"/>
                  </a:lnTo>
                  <a:lnTo>
                    <a:pt x="582" y="48"/>
                  </a:lnTo>
                  <a:lnTo>
                    <a:pt x="588" y="62"/>
                  </a:lnTo>
                  <a:lnTo>
                    <a:pt x="590" y="76"/>
                  </a:lnTo>
                  <a:lnTo>
                    <a:pt x="590" y="92"/>
                  </a:lnTo>
                  <a:lnTo>
                    <a:pt x="590" y="105"/>
                  </a:lnTo>
                  <a:lnTo>
                    <a:pt x="588" y="119"/>
                  </a:lnTo>
                  <a:lnTo>
                    <a:pt x="582" y="132"/>
                  </a:lnTo>
                  <a:lnTo>
                    <a:pt x="574" y="143"/>
                  </a:lnTo>
                  <a:lnTo>
                    <a:pt x="566" y="154"/>
                  </a:lnTo>
                  <a:lnTo>
                    <a:pt x="556" y="162"/>
                  </a:lnTo>
                  <a:lnTo>
                    <a:pt x="545" y="170"/>
                  </a:lnTo>
                  <a:lnTo>
                    <a:pt x="531" y="176"/>
                  </a:lnTo>
                  <a:lnTo>
                    <a:pt x="518" y="178"/>
                  </a:lnTo>
                  <a:lnTo>
                    <a:pt x="502" y="181"/>
                  </a:lnTo>
                  <a:lnTo>
                    <a:pt x="88" y="181"/>
                  </a:lnTo>
                </a:path>
              </a:pathLst>
            </a:custGeom>
            <a:noFill/>
            <a:ln w="174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11" name="Rectangle 132"/>
            <p:cNvSpPr/>
            <p:nvPr/>
          </p:nvSpPr>
          <p:spPr>
            <a:xfrm>
              <a:off x="2757" y="3892"/>
              <a:ext cx="118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12" name="Rectangle 133"/>
            <p:cNvSpPr/>
            <p:nvPr/>
          </p:nvSpPr>
          <p:spPr>
            <a:xfrm>
              <a:off x="2829" y="3892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13" name="Rectangle 134"/>
            <p:cNvSpPr/>
            <p:nvPr/>
          </p:nvSpPr>
          <p:spPr>
            <a:xfrm>
              <a:off x="2880" y="3892"/>
              <a:ext cx="8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14" name="Freeform 135"/>
            <p:cNvSpPr/>
            <p:nvPr/>
          </p:nvSpPr>
          <p:spPr>
            <a:xfrm>
              <a:off x="2485" y="2707"/>
              <a:ext cx="41" cy="41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5" y="41"/>
                </a:cxn>
                <a:cxn ang="0">
                  <a:pos x="27" y="38"/>
                </a:cxn>
                <a:cxn ang="0">
                  <a:pos x="30" y="38"/>
                </a:cxn>
                <a:cxn ang="0">
                  <a:pos x="33" y="36"/>
                </a:cxn>
                <a:cxn ang="0">
                  <a:pos x="35" y="36"/>
                </a:cxn>
                <a:cxn ang="0">
                  <a:pos x="38" y="33"/>
                </a:cxn>
                <a:cxn ang="0">
                  <a:pos x="38" y="30"/>
                </a:cxn>
                <a:cxn ang="0">
                  <a:pos x="41" y="27"/>
                </a:cxn>
                <a:cxn ang="0">
                  <a:pos x="41" y="25"/>
                </a:cxn>
                <a:cxn ang="0">
                  <a:pos x="41" y="19"/>
                </a:cxn>
                <a:cxn ang="0">
                  <a:pos x="41" y="17"/>
                </a:cxn>
                <a:cxn ang="0">
                  <a:pos x="41" y="14"/>
                </a:cxn>
                <a:cxn ang="0">
                  <a:pos x="38" y="11"/>
                </a:cxn>
                <a:cxn ang="0">
                  <a:pos x="38" y="9"/>
                </a:cxn>
                <a:cxn ang="0">
                  <a:pos x="35" y="6"/>
                </a:cxn>
                <a:cxn ang="0">
                  <a:pos x="33" y="6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19" y="0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3" y="11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3" y="30"/>
                </a:cxn>
                <a:cxn ang="0">
                  <a:pos x="6" y="33"/>
                </a:cxn>
                <a:cxn ang="0">
                  <a:pos x="9" y="36"/>
                </a:cxn>
                <a:cxn ang="0">
                  <a:pos x="9" y="36"/>
                </a:cxn>
                <a:cxn ang="0">
                  <a:pos x="11" y="38"/>
                </a:cxn>
                <a:cxn ang="0">
                  <a:pos x="14" y="38"/>
                </a:cxn>
                <a:cxn ang="0">
                  <a:pos x="19" y="41"/>
                </a:cxn>
                <a:cxn ang="0">
                  <a:pos x="22" y="41"/>
                </a:cxn>
                <a:cxn ang="0">
                  <a:pos x="22" y="41"/>
                </a:cxn>
                <a:cxn ang="0">
                  <a:pos x="19" y="38"/>
                </a:cxn>
              </a:cxnLst>
              <a:pathLst>
                <a:path w="41" h="41">
                  <a:moveTo>
                    <a:pt x="19" y="38"/>
                  </a:moveTo>
                  <a:lnTo>
                    <a:pt x="25" y="41"/>
                  </a:lnTo>
                  <a:lnTo>
                    <a:pt x="27" y="38"/>
                  </a:lnTo>
                  <a:lnTo>
                    <a:pt x="30" y="38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8" y="33"/>
                  </a:lnTo>
                  <a:lnTo>
                    <a:pt x="38" y="30"/>
                  </a:lnTo>
                  <a:lnTo>
                    <a:pt x="41" y="27"/>
                  </a:lnTo>
                  <a:lnTo>
                    <a:pt x="41" y="25"/>
                  </a:lnTo>
                  <a:lnTo>
                    <a:pt x="41" y="19"/>
                  </a:lnTo>
                  <a:lnTo>
                    <a:pt x="41" y="17"/>
                  </a:lnTo>
                  <a:lnTo>
                    <a:pt x="41" y="14"/>
                  </a:lnTo>
                  <a:lnTo>
                    <a:pt x="38" y="11"/>
                  </a:lnTo>
                  <a:lnTo>
                    <a:pt x="38" y="9"/>
                  </a:lnTo>
                  <a:lnTo>
                    <a:pt x="35" y="6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3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3"/>
                  </a:lnTo>
                  <a:lnTo>
                    <a:pt x="11" y="3"/>
                  </a:lnTo>
                  <a:lnTo>
                    <a:pt x="9" y="6"/>
                  </a:lnTo>
                  <a:lnTo>
                    <a:pt x="6" y="9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3" y="30"/>
                  </a:lnTo>
                  <a:lnTo>
                    <a:pt x="6" y="33"/>
                  </a:lnTo>
                  <a:lnTo>
                    <a:pt x="9" y="36"/>
                  </a:lnTo>
                  <a:lnTo>
                    <a:pt x="11" y="38"/>
                  </a:lnTo>
                  <a:lnTo>
                    <a:pt x="14" y="38"/>
                  </a:lnTo>
                  <a:lnTo>
                    <a:pt x="19" y="41"/>
                  </a:lnTo>
                  <a:lnTo>
                    <a:pt x="22" y="41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15" name="Line 136"/>
            <p:cNvSpPr/>
            <p:nvPr/>
          </p:nvSpPr>
          <p:spPr>
            <a:xfrm>
              <a:off x="2453" y="3470"/>
              <a:ext cx="105" cy="60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16" name="Rectangle 137"/>
            <p:cNvSpPr/>
            <p:nvPr/>
          </p:nvSpPr>
          <p:spPr>
            <a:xfrm>
              <a:off x="2545" y="339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17" name="Rectangle 138"/>
            <p:cNvSpPr/>
            <p:nvPr/>
          </p:nvSpPr>
          <p:spPr>
            <a:xfrm>
              <a:off x="2596" y="339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18" name="Freeform 139"/>
            <p:cNvSpPr/>
            <p:nvPr/>
          </p:nvSpPr>
          <p:spPr>
            <a:xfrm>
              <a:off x="3302" y="2707"/>
              <a:ext cx="37" cy="41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6" y="38"/>
                </a:cxn>
                <a:cxn ang="0">
                  <a:pos x="29" y="36"/>
                </a:cxn>
                <a:cxn ang="0">
                  <a:pos x="32" y="36"/>
                </a:cxn>
                <a:cxn ang="0">
                  <a:pos x="34" y="33"/>
                </a:cxn>
                <a:cxn ang="0">
                  <a:pos x="37" y="30"/>
                </a:cxn>
                <a:cxn ang="0">
                  <a:pos x="37" y="27"/>
                </a:cxn>
                <a:cxn ang="0">
                  <a:pos x="37" y="25"/>
                </a:cxn>
                <a:cxn ang="0">
                  <a:pos x="37" y="19"/>
                </a:cxn>
                <a:cxn ang="0">
                  <a:pos x="37" y="17"/>
                </a:cxn>
                <a:cxn ang="0">
                  <a:pos x="37" y="14"/>
                </a:cxn>
                <a:cxn ang="0">
                  <a:pos x="37" y="11"/>
                </a:cxn>
                <a:cxn ang="0">
                  <a:pos x="34" y="9"/>
                </a:cxn>
                <a:cxn ang="0">
                  <a:pos x="32" y="6"/>
                </a:cxn>
                <a:cxn ang="0">
                  <a:pos x="29" y="6"/>
                </a:cxn>
                <a:cxn ang="0">
                  <a:pos x="26" y="3"/>
                </a:cxn>
                <a:cxn ang="0">
                  <a:pos x="24" y="3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2" y="30"/>
                </a:cxn>
                <a:cxn ang="0">
                  <a:pos x="2" y="33"/>
                </a:cxn>
                <a:cxn ang="0">
                  <a:pos x="5" y="36"/>
                </a:cxn>
                <a:cxn ang="0">
                  <a:pos x="8" y="36"/>
                </a:cxn>
                <a:cxn ang="0">
                  <a:pos x="10" y="38"/>
                </a:cxn>
                <a:cxn ang="0">
                  <a:pos x="13" y="38"/>
                </a:cxn>
                <a:cxn ang="0">
                  <a:pos x="16" y="41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8" y="38"/>
                </a:cxn>
              </a:cxnLst>
              <a:pathLst>
                <a:path w="37" h="41">
                  <a:moveTo>
                    <a:pt x="18" y="38"/>
                  </a:moveTo>
                  <a:lnTo>
                    <a:pt x="21" y="41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9" y="36"/>
                  </a:lnTo>
                  <a:lnTo>
                    <a:pt x="32" y="36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37" y="27"/>
                  </a:lnTo>
                  <a:lnTo>
                    <a:pt x="37" y="25"/>
                  </a:lnTo>
                  <a:lnTo>
                    <a:pt x="37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1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29" y="6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6"/>
                  </a:lnTo>
                  <a:lnTo>
                    <a:pt x="5" y="6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2" y="33"/>
                  </a:lnTo>
                  <a:lnTo>
                    <a:pt x="5" y="36"/>
                  </a:lnTo>
                  <a:lnTo>
                    <a:pt x="8" y="36"/>
                  </a:lnTo>
                  <a:lnTo>
                    <a:pt x="10" y="38"/>
                  </a:lnTo>
                  <a:lnTo>
                    <a:pt x="13" y="38"/>
                  </a:lnTo>
                  <a:lnTo>
                    <a:pt x="16" y="41"/>
                  </a:lnTo>
                  <a:lnTo>
                    <a:pt x="18" y="41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19" name="Freeform 140"/>
            <p:cNvSpPr/>
            <p:nvPr/>
          </p:nvSpPr>
          <p:spPr>
            <a:xfrm>
              <a:off x="2896" y="2726"/>
              <a:ext cx="422" cy="1099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422" y="896"/>
                </a:cxn>
                <a:cxn ang="0">
                  <a:pos x="0" y="896"/>
                </a:cxn>
                <a:cxn ang="0">
                  <a:pos x="0" y="1099"/>
                </a:cxn>
              </a:cxnLst>
              <a:pathLst>
                <a:path w="422" h="1099">
                  <a:moveTo>
                    <a:pt x="422" y="0"/>
                  </a:moveTo>
                  <a:lnTo>
                    <a:pt x="422" y="896"/>
                  </a:lnTo>
                  <a:lnTo>
                    <a:pt x="0" y="896"/>
                  </a:lnTo>
                  <a:lnTo>
                    <a:pt x="0" y="1099"/>
                  </a:lnTo>
                </a:path>
              </a:pathLst>
            </a:custGeom>
            <a:noFill/>
            <a:ln w="301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20" name="Line 141"/>
            <p:cNvSpPr/>
            <p:nvPr/>
          </p:nvSpPr>
          <p:spPr>
            <a:xfrm>
              <a:off x="3269" y="3470"/>
              <a:ext cx="102" cy="60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21" name="Rectangle 142"/>
            <p:cNvSpPr/>
            <p:nvPr/>
          </p:nvSpPr>
          <p:spPr>
            <a:xfrm>
              <a:off x="3358" y="339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22" name="Rectangle 143"/>
            <p:cNvSpPr/>
            <p:nvPr/>
          </p:nvSpPr>
          <p:spPr>
            <a:xfrm>
              <a:off x="3409" y="339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23" name="Freeform 144"/>
            <p:cNvSpPr/>
            <p:nvPr/>
          </p:nvSpPr>
          <p:spPr>
            <a:xfrm>
              <a:off x="4120" y="2707"/>
              <a:ext cx="40" cy="41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2" y="41"/>
                </a:cxn>
                <a:cxn ang="0">
                  <a:pos x="27" y="38"/>
                </a:cxn>
                <a:cxn ang="0">
                  <a:pos x="30" y="38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5" y="33"/>
                </a:cxn>
                <a:cxn ang="0">
                  <a:pos x="38" y="30"/>
                </a:cxn>
                <a:cxn ang="0">
                  <a:pos x="38" y="27"/>
                </a:cxn>
                <a:cxn ang="0">
                  <a:pos x="38" y="25"/>
                </a:cxn>
                <a:cxn ang="0">
                  <a:pos x="40" y="19"/>
                </a:cxn>
                <a:cxn ang="0">
                  <a:pos x="38" y="17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5" y="9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2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3" y="33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11" y="38"/>
                </a:cxn>
                <a:cxn ang="0">
                  <a:pos x="14" y="38"/>
                </a:cxn>
                <a:cxn ang="0">
                  <a:pos x="16" y="41"/>
                </a:cxn>
                <a:cxn ang="0">
                  <a:pos x="19" y="41"/>
                </a:cxn>
                <a:cxn ang="0">
                  <a:pos x="19" y="41"/>
                </a:cxn>
                <a:cxn ang="0">
                  <a:pos x="19" y="38"/>
                </a:cxn>
              </a:cxnLst>
              <a:pathLst>
                <a:path w="40" h="41">
                  <a:moveTo>
                    <a:pt x="19" y="38"/>
                  </a:moveTo>
                  <a:lnTo>
                    <a:pt x="22" y="41"/>
                  </a:lnTo>
                  <a:lnTo>
                    <a:pt x="27" y="38"/>
                  </a:lnTo>
                  <a:lnTo>
                    <a:pt x="30" y="38"/>
                  </a:lnTo>
                  <a:lnTo>
                    <a:pt x="32" y="36"/>
                  </a:lnTo>
                  <a:lnTo>
                    <a:pt x="35" y="33"/>
                  </a:lnTo>
                  <a:lnTo>
                    <a:pt x="38" y="30"/>
                  </a:lnTo>
                  <a:lnTo>
                    <a:pt x="38" y="27"/>
                  </a:lnTo>
                  <a:lnTo>
                    <a:pt x="38" y="25"/>
                  </a:lnTo>
                  <a:lnTo>
                    <a:pt x="40" y="19"/>
                  </a:lnTo>
                  <a:lnTo>
                    <a:pt x="38" y="17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5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7" y="3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3"/>
                  </a:lnTo>
                  <a:lnTo>
                    <a:pt x="11" y="3"/>
                  </a:lnTo>
                  <a:lnTo>
                    <a:pt x="8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3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11" y="38"/>
                  </a:lnTo>
                  <a:lnTo>
                    <a:pt x="14" y="38"/>
                  </a:lnTo>
                  <a:lnTo>
                    <a:pt x="16" y="41"/>
                  </a:lnTo>
                  <a:lnTo>
                    <a:pt x="19" y="41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24" name="Freeform 145"/>
            <p:cNvSpPr/>
            <p:nvPr/>
          </p:nvSpPr>
          <p:spPr>
            <a:xfrm>
              <a:off x="3014" y="2726"/>
              <a:ext cx="1125" cy="1096"/>
            </a:xfrm>
            <a:custGeom>
              <a:avLst/>
              <a:gdLst/>
              <a:ahLst/>
              <a:cxnLst>
                <a:cxn ang="0">
                  <a:pos x="1122" y="0"/>
                </a:cxn>
                <a:cxn ang="0">
                  <a:pos x="1125" y="1015"/>
                </a:cxn>
                <a:cxn ang="0">
                  <a:pos x="0" y="1015"/>
                </a:cxn>
                <a:cxn ang="0">
                  <a:pos x="0" y="1096"/>
                </a:cxn>
              </a:cxnLst>
              <a:pathLst>
                <a:path w="1125" h="1096">
                  <a:moveTo>
                    <a:pt x="1122" y="0"/>
                  </a:moveTo>
                  <a:lnTo>
                    <a:pt x="1125" y="1015"/>
                  </a:lnTo>
                  <a:lnTo>
                    <a:pt x="0" y="1015"/>
                  </a:lnTo>
                  <a:lnTo>
                    <a:pt x="0" y="1096"/>
                  </a:lnTo>
                </a:path>
              </a:pathLst>
            </a:custGeom>
            <a:noFill/>
            <a:ln w="301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25" name="Line 146"/>
            <p:cNvSpPr/>
            <p:nvPr/>
          </p:nvSpPr>
          <p:spPr>
            <a:xfrm>
              <a:off x="4088" y="3470"/>
              <a:ext cx="102" cy="60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26" name="Rectangle 147"/>
            <p:cNvSpPr/>
            <p:nvPr/>
          </p:nvSpPr>
          <p:spPr>
            <a:xfrm>
              <a:off x="4179" y="339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27" name="Rectangle 148"/>
            <p:cNvSpPr/>
            <p:nvPr/>
          </p:nvSpPr>
          <p:spPr>
            <a:xfrm>
              <a:off x="4228" y="3397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28" name="Freeform 149"/>
            <p:cNvSpPr/>
            <p:nvPr/>
          </p:nvSpPr>
          <p:spPr>
            <a:xfrm>
              <a:off x="2641" y="3814"/>
              <a:ext cx="38" cy="4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2"/>
                </a:cxn>
                <a:cxn ang="0">
                  <a:pos x="19" y="40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0"/>
                </a:cxn>
              </a:cxnLst>
              <a:pathLst>
                <a:path w="38" h="40">
                  <a:moveTo>
                    <a:pt x="38" y="0"/>
                  </a:moveTo>
                  <a:lnTo>
                    <a:pt x="0" y="2"/>
                  </a:lnTo>
                  <a:lnTo>
                    <a:pt x="19" y="40"/>
                  </a:lnTo>
                  <a:lnTo>
                    <a:pt x="38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29" name="Freeform 150"/>
            <p:cNvSpPr/>
            <p:nvPr/>
          </p:nvSpPr>
          <p:spPr>
            <a:xfrm>
              <a:off x="2759" y="3814"/>
              <a:ext cx="38" cy="4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2"/>
                </a:cxn>
                <a:cxn ang="0">
                  <a:pos x="19" y="40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0"/>
                </a:cxn>
              </a:cxnLst>
              <a:pathLst>
                <a:path w="38" h="40">
                  <a:moveTo>
                    <a:pt x="38" y="0"/>
                  </a:moveTo>
                  <a:lnTo>
                    <a:pt x="0" y="2"/>
                  </a:lnTo>
                  <a:lnTo>
                    <a:pt x="19" y="40"/>
                  </a:lnTo>
                  <a:lnTo>
                    <a:pt x="38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30" name="Freeform 151"/>
            <p:cNvSpPr/>
            <p:nvPr/>
          </p:nvSpPr>
          <p:spPr>
            <a:xfrm>
              <a:off x="2877" y="3814"/>
              <a:ext cx="41" cy="4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2"/>
                </a:cxn>
                <a:cxn ang="0">
                  <a:pos x="19" y="40"/>
                </a:cxn>
                <a:cxn ang="0">
                  <a:pos x="41" y="2"/>
                </a:cxn>
                <a:cxn ang="0">
                  <a:pos x="41" y="2"/>
                </a:cxn>
                <a:cxn ang="0">
                  <a:pos x="38" y="0"/>
                </a:cxn>
              </a:cxnLst>
              <a:pathLst>
                <a:path w="41" h="40">
                  <a:moveTo>
                    <a:pt x="38" y="0"/>
                  </a:moveTo>
                  <a:lnTo>
                    <a:pt x="0" y="2"/>
                  </a:lnTo>
                  <a:lnTo>
                    <a:pt x="19" y="40"/>
                  </a:lnTo>
                  <a:lnTo>
                    <a:pt x="41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31" name="Freeform 152"/>
            <p:cNvSpPr/>
            <p:nvPr/>
          </p:nvSpPr>
          <p:spPr>
            <a:xfrm>
              <a:off x="2996" y="3814"/>
              <a:ext cx="40" cy="4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2"/>
                </a:cxn>
                <a:cxn ang="0">
                  <a:pos x="18" y="4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7" y="0"/>
                </a:cxn>
              </a:cxnLst>
              <a:pathLst>
                <a:path w="40" h="40">
                  <a:moveTo>
                    <a:pt x="37" y="0"/>
                  </a:moveTo>
                  <a:lnTo>
                    <a:pt x="0" y="2"/>
                  </a:lnTo>
                  <a:lnTo>
                    <a:pt x="18" y="40"/>
                  </a:lnTo>
                  <a:lnTo>
                    <a:pt x="40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32" name="Line 153"/>
            <p:cNvSpPr/>
            <p:nvPr/>
          </p:nvSpPr>
          <p:spPr>
            <a:xfrm>
              <a:off x="2676" y="1571"/>
              <a:ext cx="105" cy="60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33" name="Rectangle 154"/>
            <p:cNvSpPr/>
            <p:nvPr/>
          </p:nvSpPr>
          <p:spPr>
            <a:xfrm>
              <a:off x="2743" y="1498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34" name="Line 155"/>
            <p:cNvSpPr/>
            <p:nvPr/>
          </p:nvSpPr>
          <p:spPr>
            <a:xfrm>
              <a:off x="2786" y="4125"/>
              <a:ext cx="102" cy="62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35" name="Rectangle 156"/>
            <p:cNvSpPr/>
            <p:nvPr/>
          </p:nvSpPr>
          <p:spPr>
            <a:xfrm>
              <a:off x="2875" y="4054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36" name="Rectangle 157"/>
            <p:cNvSpPr/>
            <p:nvPr/>
          </p:nvSpPr>
          <p:spPr>
            <a:xfrm>
              <a:off x="2926" y="4054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37" name="Rectangle 158"/>
            <p:cNvSpPr/>
            <p:nvPr/>
          </p:nvSpPr>
          <p:spPr>
            <a:xfrm>
              <a:off x="4418" y="1744"/>
              <a:ext cx="102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38" name="Rectangle 159"/>
            <p:cNvSpPr/>
            <p:nvPr/>
          </p:nvSpPr>
          <p:spPr>
            <a:xfrm>
              <a:off x="4477" y="1744"/>
              <a:ext cx="5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39" name="Rectangle 160"/>
            <p:cNvSpPr/>
            <p:nvPr/>
          </p:nvSpPr>
          <p:spPr>
            <a:xfrm>
              <a:off x="4499" y="1744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0" name="Rectangle 161"/>
            <p:cNvSpPr/>
            <p:nvPr/>
          </p:nvSpPr>
          <p:spPr>
            <a:xfrm>
              <a:off x="4547" y="1744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1" name="Rectangle 162"/>
            <p:cNvSpPr/>
            <p:nvPr/>
          </p:nvSpPr>
          <p:spPr>
            <a:xfrm>
              <a:off x="4593" y="1744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2" name="Rectangle 163"/>
            <p:cNvSpPr/>
            <p:nvPr/>
          </p:nvSpPr>
          <p:spPr>
            <a:xfrm>
              <a:off x="4638" y="1744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3" name="Rectangle 164"/>
            <p:cNvSpPr/>
            <p:nvPr/>
          </p:nvSpPr>
          <p:spPr>
            <a:xfrm>
              <a:off x="4662" y="1744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4" name="Rectangle 165"/>
            <p:cNvSpPr/>
            <p:nvPr/>
          </p:nvSpPr>
          <p:spPr>
            <a:xfrm>
              <a:off x="4711" y="1744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5" name="Rectangle 166"/>
            <p:cNvSpPr/>
            <p:nvPr/>
          </p:nvSpPr>
          <p:spPr>
            <a:xfrm>
              <a:off x="4738" y="1744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6" name="Rectangle 167"/>
            <p:cNvSpPr/>
            <p:nvPr/>
          </p:nvSpPr>
          <p:spPr>
            <a:xfrm>
              <a:off x="4762" y="1744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7" name="Rectangle 168"/>
            <p:cNvSpPr/>
            <p:nvPr/>
          </p:nvSpPr>
          <p:spPr>
            <a:xfrm>
              <a:off x="4807" y="1744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8" name="Rectangle 169"/>
            <p:cNvSpPr/>
            <p:nvPr/>
          </p:nvSpPr>
          <p:spPr>
            <a:xfrm>
              <a:off x="4856" y="1744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49" name="Rectangle 170"/>
            <p:cNvSpPr/>
            <p:nvPr/>
          </p:nvSpPr>
          <p:spPr>
            <a:xfrm>
              <a:off x="1957" y="1744"/>
              <a:ext cx="64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50" name="Rectangle 171"/>
            <p:cNvSpPr/>
            <p:nvPr/>
          </p:nvSpPr>
          <p:spPr>
            <a:xfrm>
              <a:off x="1981" y="1744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51" name="Rectangle 172"/>
            <p:cNvSpPr/>
            <p:nvPr/>
          </p:nvSpPr>
          <p:spPr>
            <a:xfrm>
              <a:off x="2029" y="1744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52" name="Rectangle 173"/>
            <p:cNvSpPr/>
            <p:nvPr/>
          </p:nvSpPr>
          <p:spPr>
            <a:xfrm>
              <a:off x="2080" y="1744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53" name="Rectangle 174"/>
            <p:cNvSpPr/>
            <p:nvPr/>
          </p:nvSpPr>
          <p:spPr>
            <a:xfrm>
              <a:off x="2128" y="1744"/>
              <a:ext cx="83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54" name="Rectangle 175"/>
            <p:cNvSpPr/>
            <p:nvPr/>
          </p:nvSpPr>
          <p:spPr>
            <a:xfrm>
              <a:off x="1025" y="1593"/>
              <a:ext cx="9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55" name="Rectangle 176"/>
            <p:cNvSpPr/>
            <p:nvPr/>
          </p:nvSpPr>
          <p:spPr>
            <a:xfrm>
              <a:off x="1082" y="1593"/>
              <a:ext cx="89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56" name="Rectangle 177"/>
            <p:cNvSpPr/>
            <p:nvPr/>
          </p:nvSpPr>
          <p:spPr>
            <a:xfrm>
              <a:off x="1130" y="1593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57" name="Freeform 178"/>
            <p:cNvSpPr/>
            <p:nvPr/>
          </p:nvSpPr>
          <p:spPr>
            <a:xfrm>
              <a:off x="2504" y="2726"/>
              <a:ext cx="274" cy="1096"/>
            </a:xfrm>
            <a:custGeom>
              <a:avLst/>
              <a:gdLst/>
              <a:ahLst/>
              <a:cxnLst>
                <a:cxn ang="0">
                  <a:pos x="274" y="1096"/>
                </a:cxn>
                <a:cxn ang="0">
                  <a:pos x="274" y="896"/>
                </a:cxn>
                <a:cxn ang="0">
                  <a:pos x="0" y="896"/>
                </a:cxn>
                <a:cxn ang="0">
                  <a:pos x="0" y="0"/>
                </a:cxn>
              </a:cxnLst>
              <a:pathLst>
                <a:path w="274" h="1096">
                  <a:moveTo>
                    <a:pt x="274" y="1096"/>
                  </a:moveTo>
                  <a:lnTo>
                    <a:pt x="274" y="896"/>
                  </a:lnTo>
                  <a:lnTo>
                    <a:pt x="0" y="896"/>
                  </a:lnTo>
                  <a:lnTo>
                    <a:pt x="0" y="0"/>
                  </a:lnTo>
                </a:path>
              </a:pathLst>
            </a:custGeom>
            <a:noFill/>
            <a:ln w="301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58" name="Line 179"/>
            <p:cNvSpPr/>
            <p:nvPr/>
          </p:nvSpPr>
          <p:spPr>
            <a:xfrm flipV="1">
              <a:off x="878" y="2199"/>
              <a:ext cx="2" cy="118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59" name="Line 180"/>
            <p:cNvSpPr/>
            <p:nvPr/>
          </p:nvSpPr>
          <p:spPr>
            <a:xfrm flipV="1">
              <a:off x="1283" y="2199"/>
              <a:ext cx="3" cy="118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0" name="Line 181"/>
            <p:cNvSpPr/>
            <p:nvPr/>
          </p:nvSpPr>
          <p:spPr>
            <a:xfrm flipV="1">
              <a:off x="2094" y="2199"/>
              <a:ext cx="2" cy="118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1" name="Line 182"/>
            <p:cNvSpPr/>
            <p:nvPr/>
          </p:nvSpPr>
          <p:spPr>
            <a:xfrm flipV="1">
              <a:off x="2915" y="2199"/>
              <a:ext cx="3" cy="118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2" name="Line 183"/>
            <p:cNvSpPr/>
            <p:nvPr/>
          </p:nvSpPr>
          <p:spPr>
            <a:xfrm flipV="1">
              <a:off x="3731" y="2199"/>
              <a:ext cx="1" cy="118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3" name="Line 184"/>
            <p:cNvSpPr/>
            <p:nvPr/>
          </p:nvSpPr>
          <p:spPr>
            <a:xfrm flipH="1">
              <a:off x="784" y="2310"/>
              <a:ext cx="3750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4" name="Line 185"/>
            <p:cNvSpPr/>
            <p:nvPr/>
          </p:nvSpPr>
          <p:spPr>
            <a:xfrm flipH="1">
              <a:off x="784" y="2429"/>
              <a:ext cx="3750" cy="2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5" name="Line 186"/>
            <p:cNvSpPr/>
            <p:nvPr/>
          </p:nvSpPr>
          <p:spPr>
            <a:xfrm flipH="1">
              <a:off x="784" y="2548"/>
              <a:ext cx="3750" cy="3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6" name="Line 187"/>
            <p:cNvSpPr/>
            <p:nvPr/>
          </p:nvSpPr>
          <p:spPr>
            <a:xfrm flipH="1">
              <a:off x="784" y="2667"/>
              <a:ext cx="3750" cy="3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7" name="Line 188"/>
            <p:cNvSpPr/>
            <p:nvPr/>
          </p:nvSpPr>
          <p:spPr>
            <a:xfrm flipH="1">
              <a:off x="784" y="2786"/>
              <a:ext cx="3750" cy="3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8" name="Line 189"/>
            <p:cNvSpPr/>
            <p:nvPr/>
          </p:nvSpPr>
          <p:spPr>
            <a:xfrm flipH="1">
              <a:off x="784" y="2908"/>
              <a:ext cx="3750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69" name="Line 190"/>
            <p:cNvSpPr/>
            <p:nvPr/>
          </p:nvSpPr>
          <p:spPr>
            <a:xfrm flipH="1">
              <a:off x="784" y="3027"/>
              <a:ext cx="3750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70" name="Line 191"/>
            <p:cNvSpPr/>
            <p:nvPr/>
          </p:nvSpPr>
          <p:spPr>
            <a:xfrm flipH="1">
              <a:off x="784" y="3146"/>
              <a:ext cx="3750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71" name="Line 192"/>
            <p:cNvSpPr/>
            <p:nvPr/>
          </p:nvSpPr>
          <p:spPr>
            <a:xfrm flipH="1">
              <a:off x="784" y="3265"/>
              <a:ext cx="3750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72" name="Line 193"/>
            <p:cNvSpPr/>
            <p:nvPr/>
          </p:nvSpPr>
          <p:spPr>
            <a:xfrm>
              <a:off x="1055" y="3716"/>
              <a:ext cx="56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73" name="Line 194"/>
            <p:cNvSpPr/>
            <p:nvPr/>
          </p:nvSpPr>
          <p:spPr>
            <a:xfrm>
              <a:off x="1055" y="3743"/>
              <a:ext cx="56" cy="3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74" name="Freeform 195"/>
            <p:cNvSpPr/>
            <p:nvPr/>
          </p:nvSpPr>
          <p:spPr>
            <a:xfrm>
              <a:off x="1933" y="1344"/>
              <a:ext cx="982" cy="133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0"/>
                </a:cxn>
                <a:cxn ang="0">
                  <a:pos x="982" y="0"/>
                </a:cxn>
                <a:cxn ang="0">
                  <a:pos x="982" y="133"/>
                </a:cxn>
                <a:cxn ang="0">
                  <a:pos x="0" y="133"/>
                </a:cxn>
                <a:cxn ang="0">
                  <a:pos x="0" y="133"/>
                </a:cxn>
              </a:cxnLst>
              <a:pathLst>
                <a:path w="982" h="133">
                  <a:moveTo>
                    <a:pt x="0" y="133"/>
                  </a:moveTo>
                  <a:lnTo>
                    <a:pt x="0" y="0"/>
                  </a:lnTo>
                  <a:lnTo>
                    <a:pt x="982" y="0"/>
                  </a:lnTo>
                  <a:lnTo>
                    <a:pt x="982" y="133"/>
                  </a:lnTo>
                  <a:lnTo>
                    <a:pt x="0" y="133"/>
                  </a:lnTo>
                </a:path>
              </a:pathLst>
            </a:custGeom>
            <a:noFill/>
            <a:ln w="174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75" name="Line 196"/>
            <p:cNvSpPr/>
            <p:nvPr/>
          </p:nvSpPr>
          <p:spPr>
            <a:xfrm>
              <a:off x="2349" y="1341"/>
              <a:ext cx="1" cy="138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76" name="Line 197"/>
            <p:cNvSpPr/>
            <p:nvPr/>
          </p:nvSpPr>
          <p:spPr>
            <a:xfrm>
              <a:off x="2657" y="1341"/>
              <a:ext cx="3" cy="138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77" name="Line 198"/>
            <p:cNvSpPr/>
            <p:nvPr/>
          </p:nvSpPr>
          <p:spPr>
            <a:xfrm>
              <a:off x="2786" y="1341"/>
              <a:ext cx="3" cy="138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78" name="Rectangle 199"/>
            <p:cNvSpPr/>
            <p:nvPr/>
          </p:nvSpPr>
          <p:spPr>
            <a:xfrm>
              <a:off x="1959" y="1211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79" name="Rectangle 200"/>
            <p:cNvSpPr/>
            <p:nvPr/>
          </p:nvSpPr>
          <p:spPr>
            <a:xfrm>
              <a:off x="2008" y="1211"/>
              <a:ext cx="9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80" name="Rectangle 201"/>
            <p:cNvSpPr/>
            <p:nvPr/>
          </p:nvSpPr>
          <p:spPr>
            <a:xfrm>
              <a:off x="2056" y="1211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81" name="Rectangle 202"/>
            <p:cNvSpPr/>
            <p:nvPr/>
          </p:nvSpPr>
          <p:spPr>
            <a:xfrm>
              <a:off x="2080" y="1211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82" name="Rectangle 203"/>
            <p:cNvSpPr/>
            <p:nvPr/>
          </p:nvSpPr>
          <p:spPr>
            <a:xfrm>
              <a:off x="2104" y="1211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83" name="Rectangle 204"/>
            <p:cNvSpPr/>
            <p:nvPr/>
          </p:nvSpPr>
          <p:spPr>
            <a:xfrm>
              <a:off x="2128" y="1211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84" name="Rectangle 205"/>
            <p:cNvSpPr/>
            <p:nvPr/>
          </p:nvSpPr>
          <p:spPr>
            <a:xfrm>
              <a:off x="2153" y="1211"/>
              <a:ext cx="67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100" b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58" name="Rectangle 206"/>
          <p:cNvSpPr/>
          <p:nvPr/>
        </p:nvSpPr>
        <p:spPr>
          <a:xfrm>
            <a:off x="3455988" y="1922463"/>
            <a:ext cx="106362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Rectangle 207"/>
          <p:cNvSpPr/>
          <p:nvPr/>
        </p:nvSpPr>
        <p:spPr>
          <a:xfrm>
            <a:off x="3494088" y="1922463"/>
            <a:ext cx="144462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Rectangle 208"/>
          <p:cNvSpPr/>
          <p:nvPr/>
        </p:nvSpPr>
        <p:spPr>
          <a:xfrm>
            <a:off x="3570288" y="1922463"/>
            <a:ext cx="144462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Rectangle 209"/>
          <p:cNvSpPr/>
          <p:nvPr/>
        </p:nvSpPr>
        <p:spPr>
          <a:xfrm>
            <a:off x="3729038" y="1922463"/>
            <a:ext cx="144462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2" name="Rectangle 210"/>
          <p:cNvSpPr/>
          <p:nvPr/>
        </p:nvSpPr>
        <p:spPr>
          <a:xfrm>
            <a:off x="3810000" y="1922463"/>
            <a:ext cx="144463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3" name="Rectangle 211"/>
          <p:cNvSpPr/>
          <p:nvPr/>
        </p:nvSpPr>
        <p:spPr>
          <a:xfrm>
            <a:off x="3886200" y="1922463"/>
            <a:ext cx="106363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4" name="Rectangle 212"/>
          <p:cNvSpPr/>
          <p:nvPr/>
        </p:nvSpPr>
        <p:spPr>
          <a:xfrm>
            <a:off x="3924300" y="1965325"/>
            <a:ext cx="55563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5" name="Rectangle 213"/>
          <p:cNvSpPr/>
          <p:nvPr/>
        </p:nvSpPr>
        <p:spPr>
          <a:xfrm>
            <a:off x="3941763" y="1965325"/>
            <a:ext cx="55562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6" name="Rectangle 214"/>
          <p:cNvSpPr/>
          <p:nvPr/>
        </p:nvSpPr>
        <p:spPr>
          <a:xfrm>
            <a:off x="3962400" y="1965325"/>
            <a:ext cx="55563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7" name="Rectangle 215"/>
          <p:cNvSpPr/>
          <p:nvPr/>
        </p:nvSpPr>
        <p:spPr>
          <a:xfrm>
            <a:off x="3979863" y="1965325"/>
            <a:ext cx="55562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8" name="Rectangle 216"/>
          <p:cNvSpPr/>
          <p:nvPr/>
        </p:nvSpPr>
        <p:spPr>
          <a:xfrm>
            <a:off x="4000500" y="1965325"/>
            <a:ext cx="55563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69" name="Rectangle 217"/>
          <p:cNvSpPr/>
          <p:nvPr/>
        </p:nvSpPr>
        <p:spPr>
          <a:xfrm>
            <a:off x="4017963" y="1965325"/>
            <a:ext cx="55562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0" name="Rectangle 218"/>
          <p:cNvSpPr/>
          <p:nvPr/>
        </p:nvSpPr>
        <p:spPr>
          <a:xfrm>
            <a:off x="4035425" y="1965325"/>
            <a:ext cx="55563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1" name="Rectangle 219"/>
          <p:cNvSpPr/>
          <p:nvPr/>
        </p:nvSpPr>
        <p:spPr>
          <a:xfrm>
            <a:off x="4056063" y="1965325"/>
            <a:ext cx="55562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2" name="Rectangle 220"/>
          <p:cNvSpPr/>
          <p:nvPr/>
        </p:nvSpPr>
        <p:spPr>
          <a:xfrm>
            <a:off x="4073525" y="1965325"/>
            <a:ext cx="55563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3" name="Rectangle 221"/>
          <p:cNvSpPr/>
          <p:nvPr/>
        </p:nvSpPr>
        <p:spPr>
          <a:xfrm>
            <a:off x="4094163" y="1965325"/>
            <a:ext cx="55562" cy="1079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6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4" name="Rectangle 222"/>
          <p:cNvSpPr/>
          <p:nvPr/>
        </p:nvSpPr>
        <p:spPr>
          <a:xfrm>
            <a:off x="4111625" y="1922463"/>
            <a:ext cx="144463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5" name="Rectangle 223"/>
          <p:cNvSpPr/>
          <p:nvPr/>
        </p:nvSpPr>
        <p:spPr>
          <a:xfrm>
            <a:off x="4252913" y="1922463"/>
            <a:ext cx="144462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6" name="Rectangle 224"/>
          <p:cNvSpPr/>
          <p:nvPr/>
        </p:nvSpPr>
        <p:spPr>
          <a:xfrm>
            <a:off x="4346575" y="1922463"/>
            <a:ext cx="144463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7" name="Rectangle 225"/>
          <p:cNvSpPr/>
          <p:nvPr/>
        </p:nvSpPr>
        <p:spPr>
          <a:xfrm>
            <a:off x="4473575" y="1922463"/>
            <a:ext cx="144463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8" name="Rectangle 226"/>
          <p:cNvSpPr/>
          <p:nvPr/>
        </p:nvSpPr>
        <p:spPr>
          <a:xfrm>
            <a:off x="4584700" y="1922463"/>
            <a:ext cx="144463" cy="206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1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79" name="Freeform 227"/>
          <p:cNvSpPr/>
          <p:nvPr/>
        </p:nvSpPr>
        <p:spPr>
          <a:xfrm>
            <a:off x="3378200" y="2009775"/>
            <a:ext cx="26988" cy="25400"/>
          </a:xfrm>
          <a:custGeom>
            <a:avLst/>
            <a:gdLst/>
            <a:ahLst/>
            <a:cxnLst>
              <a:cxn ang="0">
                <a:pos x="22682620" y="32762825"/>
              </a:cxn>
              <a:cxn ang="0">
                <a:pos x="27723026" y="40322500"/>
              </a:cxn>
              <a:cxn ang="0">
                <a:pos x="27723026" y="40322500"/>
              </a:cxn>
              <a:cxn ang="0">
                <a:pos x="35282841" y="32762825"/>
              </a:cxn>
              <a:cxn ang="0">
                <a:pos x="35282841" y="32762825"/>
              </a:cxn>
              <a:cxn ang="0">
                <a:pos x="42844244" y="32762825"/>
              </a:cxn>
              <a:cxn ang="0">
                <a:pos x="42844244" y="32762825"/>
              </a:cxn>
              <a:cxn ang="0">
                <a:pos x="42844244" y="25201563"/>
              </a:cxn>
              <a:cxn ang="0">
                <a:pos x="42844244" y="25201563"/>
              </a:cxn>
              <a:cxn ang="0">
                <a:pos x="42844244" y="20161250"/>
              </a:cxn>
              <a:cxn ang="0">
                <a:pos x="42844244" y="20161250"/>
              </a:cxn>
              <a:cxn ang="0">
                <a:pos x="42844244" y="12601575"/>
              </a:cxn>
              <a:cxn ang="0">
                <a:pos x="42844244" y="12601575"/>
              </a:cxn>
              <a:cxn ang="0">
                <a:pos x="42844244" y="5040313"/>
              </a:cxn>
              <a:cxn ang="0">
                <a:pos x="42844244" y="5040313"/>
              </a:cxn>
              <a:cxn ang="0">
                <a:pos x="42844244" y="0"/>
              </a:cxn>
              <a:cxn ang="0">
                <a:pos x="35282841" y="0"/>
              </a:cxn>
              <a:cxn ang="0">
                <a:pos x="35282841" y="0"/>
              </a:cxn>
              <a:cxn ang="0">
                <a:pos x="27723026" y="0"/>
              </a:cxn>
              <a:cxn ang="0">
                <a:pos x="27723026" y="0"/>
              </a:cxn>
              <a:cxn ang="0">
                <a:pos x="22682620" y="0"/>
              </a:cxn>
              <a:cxn ang="0">
                <a:pos x="22682620" y="0"/>
              </a:cxn>
              <a:cxn ang="0">
                <a:pos x="15121218" y="0"/>
              </a:cxn>
              <a:cxn ang="0">
                <a:pos x="15121218" y="0"/>
              </a:cxn>
              <a:cxn ang="0">
                <a:pos x="7561403" y="0"/>
              </a:cxn>
              <a:cxn ang="0">
                <a:pos x="7561403" y="0"/>
              </a:cxn>
              <a:cxn ang="0">
                <a:pos x="7561403" y="5040313"/>
              </a:cxn>
              <a:cxn ang="0">
                <a:pos x="7561403" y="5040313"/>
              </a:cxn>
              <a:cxn ang="0">
                <a:pos x="0" y="12601575"/>
              </a:cxn>
              <a:cxn ang="0">
                <a:pos x="0" y="12601575"/>
              </a:cxn>
              <a:cxn ang="0">
                <a:pos x="0" y="20161250"/>
              </a:cxn>
              <a:cxn ang="0">
                <a:pos x="0" y="20161250"/>
              </a:cxn>
              <a:cxn ang="0">
                <a:pos x="0" y="25201563"/>
              </a:cxn>
              <a:cxn ang="0">
                <a:pos x="7561403" y="25201563"/>
              </a:cxn>
              <a:cxn ang="0">
                <a:pos x="7561403" y="32762825"/>
              </a:cxn>
              <a:cxn ang="0">
                <a:pos x="7561403" y="32762825"/>
              </a:cxn>
              <a:cxn ang="0">
                <a:pos x="7561403" y="32762825"/>
              </a:cxn>
              <a:cxn ang="0">
                <a:pos x="15121218" y="32762825"/>
              </a:cxn>
              <a:cxn ang="0">
                <a:pos x="15121218" y="40322500"/>
              </a:cxn>
              <a:cxn ang="0">
                <a:pos x="22682620" y="40322500"/>
              </a:cxn>
              <a:cxn ang="0">
                <a:pos x="22682620" y="40322500"/>
              </a:cxn>
              <a:cxn ang="0">
                <a:pos x="22682620" y="40322500"/>
              </a:cxn>
              <a:cxn ang="0">
                <a:pos x="22682620" y="32762825"/>
              </a:cxn>
            </a:cxnLst>
            <a:pathLst>
              <a:path w="17" h="16">
                <a:moveTo>
                  <a:pt x="9" y="13"/>
                </a:moveTo>
                <a:lnTo>
                  <a:pt x="11" y="16"/>
                </a:lnTo>
                <a:lnTo>
                  <a:pt x="14" y="13"/>
                </a:lnTo>
                <a:lnTo>
                  <a:pt x="17" y="13"/>
                </a:lnTo>
                <a:lnTo>
                  <a:pt x="17" y="10"/>
                </a:lnTo>
                <a:lnTo>
                  <a:pt x="17" y="8"/>
                </a:lnTo>
                <a:lnTo>
                  <a:pt x="17" y="5"/>
                </a:lnTo>
                <a:lnTo>
                  <a:pt x="17" y="2"/>
                </a:lnTo>
                <a:lnTo>
                  <a:pt x="17" y="0"/>
                </a:lnTo>
                <a:lnTo>
                  <a:pt x="14" y="0"/>
                </a:lnTo>
                <a:lnTo>
                  <a:pt x="11" y="0"/>
                </a:lnTo>
                <a:lnTo>
                  <a:pt x="9" y="0"/>
                </a:lnTo>
                <a:lnTo>
                  <a:pt x="6" y="0"/>
                </a:lnTo>
                <a:lnTo>
                  <a:pt x="3" y="0"/>
                </a:lnTo>
                <a:lnTo>
                  <a:pt x="3" y="2"/>
                </a:lnTo>
                <a:lnTo>
                  <a:pt x="0" y="5"/>
                </a:lnTo>
                <a:lnTo>
                  <a:pt x="0" y="8"/>
                </a:lnTo>
                <a:lnTo>
                  <a:pt x="0" y="10"/>
                </a:lnTo>
                <a:lnTo>
                  <a:pt x="3" y="10"/>
                </a:lnTo>
                <a:lnTo>
                  <a:pt x="3" y="13"/>
                </a:lnTo>
                <a:lnTo>
                  <a:pt x="6" y="13"/>
                </a:lnTo>
                <a:lnTo>
                  <a:pt x="6" y="16"/>
                </a:lnTo>
                <a:lnTo>
                  <a:pt x="9" y="16"/>
                </a:lnTo>
                <a:lnTo>
                  <a:pt x="9" y="1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80" name="Freeform 228"/>
          <p:cNvSpPr/>
          <p:nvPr/>
        </p:nvSpPr>
        <p:spPr>
          <a:xfrm>
            <a:off x="3468688" y="2009775"/>
            <a:ext cx="25400" cy="25400"/>
          </a:xfrm>
          <a:custGeom>
            <a:avLst/>
            <a:gdLst/>
            <a:ahLst/>
            <a:cxnLst>
              <a:cxn ang="0">
                <a:pos x="20161250" y="32762825"/>
              </a:cxn>
              <a:cxn ang="0">
                <a:pos x="27722513" y="40322500"/>
              </a:cxn>
              <a:cxn ang="0">
                <a:pos x="27722513" y="40322500"/>
              </a:cxn>
              <a:cxn ang="0">
                <a:pos x="32762825" y="32762825"/>
              </a:cxn>
              <a:cxn ang="0">
                <a:pos x="32762825" y="32762825"/>
              </a:cxn>
              <a:cxn ang="0">
                <a:pos x="32762825" y="32762825"/>
              </a:cxn>
              <a:cxn ang="0">
                <a:pos x="40322500" y="32762825"/>
              </a:cxn>
              <a:cxn ang="0">
                <a:pos x="40322500" y="25201563"/>
              </a:cxn>
              <a:cxn ang="0">
                <a:pos x="40322500" y="25201563"/>
              </a:cxn>
              <a:cxn ang="0">
                <a:pos x="40322500" y="20161250"/>
              </a:cxn>
              <a:cxn ang="0">
                <a:pos x="40322500" y="20161250"/>
              </a:cxn>
              <a:cxn ang="0">
                <a:pos x="40322500" y="12601575"/>
              </a:cxn>
              <a:cxn ang="0">
                <a:pos x="40322500" y="12601575"/>
              </a:cxn>
              <a:cxn ang="0">
                <a:pos x="40322500" y="5040313"/>
              </a:cxn>
              <a:cxn ang="0">
                <a:pos x="40322500" y="5040313"/>
              </a:cxn>
              <a:cxn ang="0">
                <a:pos x="32762825" y="0"/>
              </a:cxn>
              <a:cxn ang="0">
                <a:pos x="32762825" y="0"/>
              </a:cxn>
              <a:cxn ang="0">
                <a:pos x="32762825" y="0"/>
              </a:cxn>
              <a:cxn ang="0">
                <a:pos x="27722513" y="0"/>
              </a:cxn>
              <a:cxn ang="0">
                <a:pos x="27722513" y="0"/>
              </a:cxn>
              <a:cxn ang="0">
                <a:pos x="20161250" y="0"/>
              </a:cxn>
              <a:cxn ang="0">
                <a:pos x="20161250" y="0"/>
              </a:cxn>
              <a:cxn ang="0">
                <a:pos x="12601575" y="0"/>
              </a:cxn>
              <a:cxn ang="0">
                <a:pos x="12601575" y="0"/>
              </a:cxn>
              <a:cxn ang="0">
                <a:pos x="7561263" y="0"/>
              </a:cxn>
              <a:cxn ang="0">
                <a:pos x="7561263" y="0"/>
              </a:cxn>
              <a:cxn ang="0">
                <a:pos x="7561263" y="5040313"/>
              </a:cxn>
              <a:cxn ang="0">
                <a:pos x="0" y="5040313"/>
              </a:cxn>
              <a:cxn ang="0">
                <a:pos x="0" y="12601575"/>
              </a:cxn>
              <a:cxn ang="0">
                <a:pos x="0" y="12601575"/>
              </a:cxn>
              <a:cxn ang="0">
                <a:pos x="0" y="20161250"/>
              </a:cxn>
              <a:cxn ang="0">
                <a:pos x="0" y="20161250"/>
              </a:cxn>
              <a:cxn ang="0">
                <a:pos x="0" y="25201563"/>
              </a:cxn>
              <a:cxn ang="0">
                <a:pos x="0" y="25201563"/>
              </a:cxn>
              <a:cxn ang="0">
                <a:pos x="7561263" y="32762825"/>
              </a:cxn>
              <a:cxn ang="0">
                <a:pos x="7561263" y="32762825"/>
              </a:cxn>
              <a:cxn ang="0">
                <a:pos x="7561263" y="32762825"/>
              </a:cxn>
              <a:cxn ang="0">
                <a:pos x="12601575" y="32762825"/>
              </a:cxn>
              <a:cxn ang="0">
                <a:pos x="12601575" y="40322500"/>
              </a:cxn>
              <a:cxn ang="0">
                <a:pos x="20161250" y="40322500"/>
              </a:cxn>
              <a:cxn ang="0">
                <a:pos x="20161250" y="40322500"/>
              </a:cxn>
              <a:cxn ang="0">
                <a:pos x="20161250" y="40322500"/>
              </a:cxn>
              <a:cxn ang="0">
                <a:pos x="20161250" y="32762825"/>
              </a:cxn>
            </a:cxnLst>
            <a:pathLst>
              <a:path w="16" h="16">
                <a:moveTo>
                  <a:pt x="8" y="13"/>
                </a:moveTo>
                <a:lnTo>
                  <a:pt x="11" y="16"/>
                </a:lnTo>
                <a:lnTo>
                  <a:pt x="13" y="13"/>
                </a:lnTo>
                <a:lnTo>
                  <a:pt x="16" y="13"/>
                </a:lnTo>
                <a:lnTo>
                  <a:pt x="16" y="10"/>
                </a:lnTo>
                <a:lnTo>
                  <a:pt x="16" y="8"/>
                </a:lnTo>
                <a:lnTo>
                  <a:pt x="16" y="5"/>
                </a:lnTo>
                <a:lnTo>
                  <a:pt x="16" y="2"/>
                </a:lnTo>
                <a:lnTo>
                  <a:pt x="13" y="0"/>
                </a:ln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3" y="0"/>
                </a:lnTo>
                <a:lnTo>
                  <a:pt x="3" y="2"/>
                </a:lnTo>
                <a:lnTo>
                  <a:pt x="0" y="2"/>
                </a:lnTo>
                <a:lnTo>
                  <a:pt x="0" y="5"/>
                </a:lnTo>
                <a:lnTo>
                  <a:pt x="0" y="8"/>
                </a:lnTo>
                <a:lnTo>
                  <a:pt x="0" y="10"/>
                </a:lnTo>
                <a:lnTo>
                  <a:pt x="3" y="13"/>
                </a:lnTo>
                <a:lnTo>
                  <a:pt x="5" y="13"/>
                </a:lnTo>
                <a:lnTo>
                  <a:pt x="5" y="16"/>
                </a:lnTo>
                <a:lnTo>
                  <a:pt x="8" y="16"/>
                </a:lnTo>
                <a:lnTo>
                  <a:pt x="8" y="1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81" name="Freeform 229"/>
          <p:cNvSpPr/>
          <p:nvPr/>
        </p:nvSpPr>
        <p:spPr>
          <a:xfrm>
            <a:off x="3289300" y="2009775"/>
            <a:ext cx="30163" cy="25400"/>
          </a:xfrm>
          <a:custGeom>
            <a:avLst/>
            <a:gdLst/>
            <a:ahLst/>
            <a:cxnLst>
              <a:cxn ang="0">
                <a:pos x="20161584" y="32762825"/>
              </a:cxn>
              <a:cxn ang="0">
                <a:pos x="27722972" y="40322500"/>
              </a:cxn>
              <a:cxn ang="0">
                <a:pos x="27722972" y="40322500"/>
              </a:cxn>
              <a:cxn ang="0">
                <a:pos x="35282772" y="32762825"/>
              </a:cxn>
              <a:cxn ang="0">
                <a:pos x="35282772" y="32762825"/>
              </a:cxn>
              <a:cxn ang="0">
                <a:pos x="40323168" y="32762825"/>
              </a:cxn>
              <a:cxn ang="0">
                <a:pos x="40323168" y="32762825"/>
              </a:cxn>
              <a:cxn ang="0">
                <a:pos x="40323168" y="25201563"/>
              </a:cxn>
              <a:cxn ang="0">
                <a:pos x="40323168" y="25201563"/>
              </a:cxn>
              <a:cxn ang="0">
                <a:pos x="47884556" y="20161250"/>
              </a:cxn>
              <a:cxn ang="0">
                <a:pos x="47884556" y="20161250"/>
              </a:cxn>
              <a:cxn ang="0">
                <a:pos x="47884556" y="12601575"/>
              </a:cxn>
              <a:cxn ang="0">
                <a:pos x="40323168" y="12601575"/>
              </a:cxn>
              <a:cxn ang="0">
                <a:pos x="40323168" y="5040313"/>
              </a:cxn>
              <a:cxn ang="0">
                <a:pos x="40323168" y="5040313"/>
              </a:cxn>
              <a:cxn ang="0">
                <a:pos x="40323168" y="0"/>
              </a:cxn>
              <a:cxn ang="0">
                <a:pos x="35282772" y="0"/>
              </a:cxn>
              <a:cxn ang="0">
                <a:pos x="35282772" y="0"/>
              </a:cxn>
              <a:cxn ang="0">
                <a:pos x="27722972" y="0"/>
              </a:cxn>
              <a:cxn ang="0">
                <a:pos x="27722972" y="0"/>
              </a:cxn>
              <a:cxn ang="0">
                <a:pos x="20161584" y="0"/>
              </a:cxn>
              <a:cxn ang="0">
                <a:pos x="20161584" y="0"/>
              </a:cxn>
              <a:cxn ang="0">
                <a:pos x="12601784" y="0"/>
              </a:cxn>
              <a:cxn ang="0">
                <a:pos x="12601784" y="0"/>
              </a:cxn>
              <a:cxn ang="0">
                <a:pos x="12601784" y="0"/>
              </a:cxn>
              <a:cxn ang="0">
                <a:pos x="7561388" y="0"/>
              </a:cxn>
              <a:cxn ang="0">
                <a:pos x="7561388" y="5040313"/>
              </a:cxn>
              <a:cxn ang="0">
                <a:pos x="7561388" y="5040313"/>
              </a:cxn>
              <a:cxn ang="0">
                <a:pos x="7561388" y="12601575"/>
              </a:cxn>
              <a:cxn ang="0">
                <a:pos x="0" y="12601575"/>
              </a:cxn>
              <a:cxn ang="0">
                <a:pos x="0" y="20161250"/>
              </a:cxn>
              <a:cxn ang="0">
                <a:pos x="0" y="20161250"/>
              </a:cxn>
              <a:cxn ang="0">
                <a:pos x="7561388" y="25201563"/>
              </a:cxn>
              <a:cxn ang="0">
                <a:pos x="7561388" y="25201563"/>
              </a:cxn>
              <a:cxn ang="0">
                <a:pos x="7561388" y="32762825"/>
              </a:cxn>
              <a:cxn ang="0">
                <a:pos x="7561388" y="32762825"/>
              </a:cxn>
              <a:cxn ang="0">
                <a:pos x="12601784" y="32762825"/>
              </a:cxn>
              <a:cxn ang="0">
                <a:pos x="12601784" y="32762825"/>
              </a:cxn>
              <a:cxn ang="0">
                <a:pos x="12601784" y="40322500"/>
              </a:cxn>
              <a:cxn ang="0">
                <a:pos x="20161584" y="40322500"/>
              </a:cxn>
              <a:cxn ang="0">
                <a:pos x="20161584" y="40322500"/>
              </a:cxn>
              <a:cxn ang="0">
                <a:pos x="20161584" y="40322500"/>
              </a:cxn>
              <a:cxn ang="0">
                <a:pos x="20161584" y="32762825"/>
              </a:cxn>
            </a:cxnLst>
            <a:pathLst>
              <a:path w="19" h="16">
                <a:moveTo>
                  <a:pt x="8" y="13"/>
                </a:moveTo>
                <a:lnTo>
                  <a:pt x="11" y="16"/>
                </a:lnTo>
                <a:lnTo>
                  <a:pt x="14" y="13"/>
                </a:lnTo>
                <a:lnTo>
                  <a:pt x="16" y="13"/>
                </a:lnTo>
                <a:lnTo>
                  <a:pt x="16" y="10"/>
                </a:lnTo>
                <a:lnTo>
                  <a:pt x="19" y="8"/>
                </a:lnTo>
                <a:lnTo>
                  <a:pt x="19" y="5"/>
                </a:lnTo>
                <a:lnTo>
                  <a:pt x="16" y="5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3" y="0"/>
                </a:lnTo>
                <a:lnTo>
                  <a:pt x="3" y="2"/>
                </a:lnTo>
                <a:lnTo>
                  <a:pt x="3" y="5"/>
                </a:lnTo>
                <a:lnTo>
                  <a:pt x="0" y="5"/>
                </a:lnTo>
                <a:lnTo>
                  <a:pt x="0" y="8"/>
                </a:lnTo>
                <a:lnTo>
                  <a:pt x="3" y="10"/>
                </a:lnTo>
                <a:lnTo>
                  <a:pt x="3" y="13"/>
                </a:lnTo>
                <a:lnTo>
                  <a:pt x="5" y="13"/>
                </a:lnTo>
                <a:lnTo>
                  <a:pt x="5" y="16"/>
                </a:lnTo>
                <a:lnTo>
                  <a:pt x="8" y="16"/>
                </a:lnTo>
                <a:lnTo>
                  <a:pt x="8" y="1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82" name="Freeform 230"/>
          <p:cNvSpPr/>
          <p:nvPr/>
        </p:nvSpPr>
        <p:spPr>
          <a:xfrm>
            <a:off x="4010025" y="2009775"/>
            <a:ext cx="25400" cy="25400"/>
          </a:xfrm>
          <a:custGeom>
            <a:avLst/>
            <a:gdLst/>
            <a:ahLst/>
            <a:cxnLst>
              <a:cxn ang="0">
                <a:pos x="20161250" y="32762825"/>
              </a:cxn>
              <a:cxn ang="0">
                <a:pos x="25201563" y="40322500"/>
              </a:cxn>
              <a:cxn ang="0">
                <a:pos x="25201563" y="40322500"/>
              </a:cxn>
              <a:cxn ang="0">
                <a:pos x="32762825" y="32762825"/>
              </a:cxn>
              <a:cxn ang="0">
                <a:pos x="32762825" y="32762825"/>
              </a:cxn>
              <a:cxn ang="0">
                <a:pos x="32762825" y="32762825"/>
              </a:cxn>
              <a:cxn ang="0">
                <a:pos x="40322500" y="32762825"/>
              </a:cxn>
              <a:cxn ang="0">
                <a:pos x="40322500" y="25201563"/>
              </a:cxn>
              <a:cxn ang="0">
                <a:pos x="40322500" y="25201563"/>
              </a:cxn>
              <a:cxn ang="0">
                <a:pos x="40322500" y="20161250"/>
              </a:cxn>
              <a:cxn ang="0">
                <a:pos x="40322500" y="20161250"/>
              </a:cxn>
              <a:cxn ang="0">
                <a:pos x="40322500" y="12601575"/>
              </a:cxn>
              <a:cxn ang="0">
                <a:pos x="40322500" y="12601575"/>
              </a:cxn>
              <a:cxn ang="0">
                <a:pos x="40322500" y="5040313"/>
              </a:cxn>
              <a:cxn ang="0">
                <a:pos x="40322500" y="5040313"/>
              </a:cxn>
              <a:cxn ang="0">
                <a:pos x="32762825" y="0"/>
              </a:cxn>
              <a:cxn ang="0">
                <a:pos x="32762825" y="0"/>
              </a:cxn>
              <a:cxn ang="0">
                <a:pos x="32762825" y="0"/>
              </a:cxn>
              <a:cxn ang="0">
                <a:pos x="25201563" y="0"/>
              </a:cxn>
              <a:cxn ang="0">
                <a:pos x="25201563" y="0"/>
              </a:cxn>
              <a:cxn ang="0">
                <a:pos x="20161250" y="0"/>
              </a:cxn>
              <a:cxn ang="0">
                <a:pos x="20161250" y="0"/>
              </a:cxn>
              <a:cxn ang="0">
                <a:pos x="12601575" y="0"/>
              </a:cxn>
              <a:cxn ang="0">
                <a:pos x="12601575" y="0"/>
              </a:cxn>
              <a:cxn ang="0">
                <a:pos x="5040313" y="0"/>
              </a:cxn>
              <a:cxn ang="0">
                <a:pos x="5040313" y="0"/>
              </a:cxn>
              <a:cxn ang="0">
                <a:pos x="5040313" y="5040313"/>
              </a:cxn>
              <a:cxn ang="0">
                <a:pos x="0" y="5040313"/>
              </a:cxn>
              <a:cxn ang="0">
                <a:pos x="0" y="12601575"/>
              </a:cxn>
              <a:cxn ang="0">
                <a:pos x="0" y="12601575"/>
              </a:cxn>
              <a:cxn ang="0">
                <a:pos x="0" y="20161250"/>
              </a:cxn>
              <a:cxn ang="0">
                <a:pos x="0" y="20161250"/>
              </a:cxn>
              <a:cxn ang="0">
                <a:pos x="0" y="25201563"/>
              </a:cxn>
              <a:cxn ang="0">
                <a:pos x="0" y="25201563"/>
              </a:cxn>
              <a:cxn ang="0">
                <a:pos x="5040313" y="32762825"/>
              </a:cxn>
              <a:cxn ang="0">
                <a:pos x="5040313" y="32762825"/>
              </a:cxn>
              <a:cxn ang="0">
                <a:pos x="5040313" y="32762825"/>
              </a:cxn>
              <a:cxn ang="0">
                <a:pos x="12601575" y="32762825"/>
              </a:cxn>
              <a:cxn ang="0">
                <a:pos x="12601575" y="40322500"/>
              </a:cxn>
              <a:cxn ang="0">
                <a:pos x="20161250" y="40322500"/>
              </a:cxn>
              <a:cxn ang="0">
                <a:pos x="20161250" y="40322500"/>
              </a:cxn>
              <a:cxn ang="0">
                <a:pos x="20161250" y="40322500"/>
              </a:cxn>
              <a:cxn ang="0">
                <a:pos x="20161250" y="32762825"/>
              </a:cxn>
            </a:cxnLst>
            <a:pathLst>
              <a:path w="16" h="16">
                <a:moveTo>
                  <a:pt x="8" y="13"/>
                </a:moveTo>
                <a:lnTo>
                  <a:pt x="10" y="16"/>
                </a:lnTo>
                <a:lnTo>
                  <a:pt x="13" y="13"/>
                </a:lnTo>
                <a:lnTo>
                  <a:pt x="16" y="13"/>
                </a:lnTo>
                <a:lnTo>
                  <a:pt x="16" y="10"/>
                </a:lnTo>
                <a:lnTo>
                  <a:pt x="16" y="8"/>
                </a:lnTo>
                <a:lnTo>
                  <a:pt x="16" y="5"/>
                </a:lnTo>
                <a:lnTo>
                  <a:pt x="16" y="2"/>
                </a:lnTo>
                <a:lnTo>
                  <a:pt x="13" y="0"/>
                </a:lnTo>
                <a:lnTo>
                  <a:pt x="10" y="0"/>
                </a:lnTo>
                <a:lnTo>
                  <a:pt x="8" y="0"/>
                </a:lnTo>
                <a:lnTo>
                  <a:pt x="5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5"/>
                </a:lnTo>
                <a:lnTo>
                  <a:pt x="0" y="8"/>
                </a:lnTo>
                <a:lnTo>
                  <a:pt x="0" y="10"/>
                </a:lnTo>
                <a:lnTo>
                  <a:pt x="2" y="13"/>
                </a:lnTo>
                <a:lnTo>
                  <a:pt x="5" y="13"/>
                </a:lnTo>
                <a:lnTo>
                  <a:pt x="5" y="16"/>
                </a:lnTo>
                <a:lnTo>
                  <a:pt x="8" y="16"/>
                </a:lnTo>
                <a:lnTo>
                  <a:pt x="8" y="1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83" name="Freeform 231"/>
          <p:cNvSpPr/>
          <p:nvPr/>
        </p:nvSpPr>
        <p:spPr>
          <a:xfrm>
            <a:off x="4098925" y="2009775"/>
            <a:ext cx="25400" cy="25400"/>
          </a:xfrm>
          <a:custGeom>
            <a:avLst/>
            <a:gdLst/>
            <a:ahLst/>
            <a:cxnLst>
              <a:cxn ang="0">
                <a:pos x="20161250" y="32762825"/>
              </a:cxn>
              <a:cxn ang="0">
                <a:pos x="27722513" y="40322500"/>
              </a:cxn>
              <a:cxn ang="0">
                <a:pos x="27722513" y="40322500"/>
              </a:cxn>
              <a:cxn ang="0">
                <a:pos x="35282188" y="32762825"/>
              </a:cxn>
              <a:cxn ang="0">
                <a:pos x="35282188" y="32762825"/>
              </a:cxn>
              <a:cxn ang="0">
                <a:pos x="35282188" y="32762825"/>
              </a:cxn>
              <a:cxn ang="0">
                <a:pos x="40322500" y="32762825"/>
              </a:cxn>
              <a:cxn ang="0">
                <a:pos x="40322500" y="25201563"/>
              </a:cxn>
              <a:cxn ang="0">
                <a:pos x="40322500" y="25201563"/>
              </a:cxn>
              <a:cxn ang="0">
                <a:pos x="40322500" y="20161250"/>
              </a:cxn>
              <a:cxn ang="0">
                <a:pos x="40322500" y="20161250"/>
              </a:cxn>
              <a:cxn ang="0">
                <a:pos x="40322500" y="12601575"/>
              </a:cxn>
              <a:cxn ang="0">
                <a:pos x="40322500" y="12601575"/>
              </a:cxn>
              <a:cxn ang="0">
                <a:pos x="40322500" y="5040313"/>
              </a:cxn>
              <a:cxn ang="0">
                <a:pos x="40322500" y="5040313"/>
              </a:cxn>
              <a:cxn ang="0">
                <a:pos x="35282188" y="0"/>
              </a:cxn>
              <a:cxn ang="0">
                <a:pos x="35282188" y="0"/>
              </a:cxn>
              <a:cxn ang="0">
                <a:pos x="35282188" y="0"/>
              </a:cxn>
              <a:cxn ang="0">
                <a:pos x="27722513" y="0"/>
              </a:cxn>
              <a:cxn ang="0">
                <a:pos x="27722513" y="0"/>
              </a:cxn>
              <a:cxn ang="0">
                <a:pos x="20161250" y="0"/>
              </a:cxn>
              <a:cxn ang="0">
                <a:pos x="20161250" y="0"/>
              </a:cxn>
              <a:cxn ang="0">
                <a:pos x="12601575" y="0"/>
              </a:cxn>
              <a:cxn ang="0">
                <a:pos x="12601575" y="0"/>
              </a:cxn>
              <a:cxn ang="0">
                <a:pos x="7561263" y="0"/>
              </a:cxn>
              <a:cxn ang="0">
                <a:pos x="7561263" y="0"/>
              </a:cxn>
              <a:cxn ang="0">
                <a:pos x="7561263" y="5040313"/>
              </a:cxn>
              <a:cxn ang="0">
                <a:pos x="0" y="5040313"/>
              </a:cxn>
              <a:cxn ang="0">
                <a:pos x="0" y="12601575"/>
              </a:cxn>
              <a:cxn ang="0">
                <a:pos x="0" y="12601575"/>
              </a:cxn>
              <a:cxn ang="0">
                <a:pos x="0" y="20161250"/>
              </a:cxn>
              <a:cxn ang="0">
                <a:pos x="0" y="20161250"/>
              </a:cxn>
              <a:cxn ang="0">
                <a:pos x="0" y="25201563"/>
              </a:cxn>
              <a:cxn ang="0">
                <a:pos x="0" y="25201563"/>
              </a:cxn>
              <a:cxn ang="0">
                <a:pos x="7561263" y="32762825"/>
              </a:cxn>
              <a:cxn ang="0">
                <a:pos x="7561263" y="32762825"/>
              </a:cxn>
              <a:cxn ang="0">
                <a:pos x="7561263" y="32762825"/>
              </a:cxn>
              <a:cxn ang="0">
                <a:pos x="12601575" y="32762825"/>
              </a:cxn>
              <a:cxn ang="0">
                <a:pos x="12601575" y="40322500"/>
              </a:cxn>
              <a:cxn ang="0">
                <a:pos x="20161250" y="40322500"/>
              </a:cxn>
              <a:cxn ang="0">
                <a:pos x="20161250" y="40322500"/>
              </a:cxn>
              <a:cxn ang="0">
                <a:pos x="20161250" y="40322500"/>
              </a:cxn>
              <a:cxn ang="0">
                <a:pos x="20161250" y="32762825"/>
              </a:cxn>
            </a:cxnLst>
            <a:pathLst>
              <a:path w="16" h="16">
                <a:moveTo>
                  <a:pt x="8" y="13"/>
                </a:moveTo>
                <a:lnTo>
                  <a:pt x="11" y="16"/>
                </a:lnTo>
                <a:lnTo>
                  <a:pt x="14" y="13"/>
                </a:lnTo>
                <a:lnTo>
                  <a:pt x="16" y="13"/>
                </a:lnTo>
                <a:lnTo>
                  <a:pt x="16" y="10"/>
                </a:lnTo>
                <a:lnTo>
                  <a:pt x="16" y="8"/>
                </a:lnTo>
                <a:lnTo>
                  <a:pt x="16" y="5"/>
                </a:lnTo>
                <a:lnTo>
                  <a:pt x="16" y="2"/>
                </a:lnTo>
                <a:lnTo>
                  <a:pt x="14" y="0"/>
                </a:ln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3" y="0"/>
                </a:lnTo>
                <a:lnTo>
                  <a:pt x="3" y="2"/>
                </a:lnTo>
                <a:lnTo>
                  <a:pt x="0" y="2"/>
                </a:lnTo>
                <a:lnTo>
                  <a:pt x="0" y="5"/>
                </a:lnTo>
                <a:lnTo>
                  <a:pt x="0" y="8"/>
                </a:lnTo>
                <a:lnTo>
                  <a:pt x="0" y="10"/>
                </a:lnTo>
                <a:lnTo>
                  <a:pt x="3" y="13"/>
                </a:lnTo>
                <a:lnTo>
                  <a:pt x="5" y="13"/>
                </a:lnTo>
                <a:lnTo>
                  <a:pt x="5" y="16"/>
                </a:lnTo>
                <a:lnTo>
                  <a:pt x="8" y="16"/>
                </a:lnTo>
                <a:lnTo>
                  <a:pt x="8" y="1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84" name="Freeform 232"/>
          <p:cNvSpPr/>
          <p:nvPr/>
        </p:nvSpPr>
        <p:spPr>
          <a:xfrm>
            <a:off x="3919538" y="2009775"/>
            <a:ext cx="30162" cy="25400"/>
          </a:xfrm>
          <a:custGeom>
            <a:avLst/>
            <a:gdLst/>
            <a:ahLst/>
            <a:cxnLst>
              <a:cxn ang="0">
                <a:pos x="20160916" y="32762825"/>
              </a:cxn>
              <a:cxn ang="0">
                <a:pos x="27720465" y="40322500"/>
              </a:cxn>
              <a:cxn ang="0">
                <a:pos x="27720465" y="40322500"/>
              </a:cxn>
              <a:cxn ang="0">
                <a:pos x="35281603" y="32762825"/>
              </a:cxn>
              <a:cxn ang="0">
                <a:pos x="35281603" y="32762825"/>
              </a:cxn>
              <a:cxn ang="0">
                <a:pos x="40321832" y="32762825"/>
              </a:cxn>
              <a:cxn ang="0">
                <a:pos x="40321832" y="32762825"/>
              </a:cxn>
              <a:cxn ang="0">
                <a:pos x="40321832" y="25201563"/>
              </a:cxn>
              <a:cxn ang="0">
                <a:pos x="40321832" y="25201563"/>
              </a:cxn>
              <a:cxn ang="0">
                <a:pos x="40321832" y="20161250"/>
              </a:cxn>
              <a:cxn ang="0">
                <a:pos x="47881381" y="20161250"/>
              </a:cxn>
              <a:cxn ang="0">
                <a:pos x="40321832" y="12601575"/>
              </a:cxn>
              <a:cxn ang="0">
                <a:pos x="40321832" y="12601575"/>
              </a:cxn>
              <a:cxn ang="0">
                <a:pos x="40321832" y="5040313"/>
              </a:cxn>
              <a:cxn ang="0">
                <a:pos x="40321832" y="5040313"/>
              </a:cxn>
              <a:cxn ang="0">
                <a:pos x="40321832" y="0"/>
              </a:cxn>
              <a:cxn ang="0">
                <a:pos x="35281603" y="0"/>
              </a:cxn>
              <a:cxn ang="0">
                <a:pos x="35281603" y="0"/>
              </a:cxn>
              <a:cxn ang="0">
                <a:pos x="27720465" y="0"/>
              </a:cxn>
              <a:cxn ang="0">
                <a:pos x="27720465" y="0"/>
              </a:cxn>
              <a:cxn ang="0">
                <a:pos x="20160916" y="0"/>
              </a:cxn>
              <a:cxn ang="0">
                <a:pos x="20160916" y="0"/>
              </a:cxn>
              <a:cxn ang="0">
                <a:pos x="15120687" y="0"/>
              </a:cxn>
              <a:cxn ang="0">
                <a:pos x="15120687" y="0"/>
              </a:cxn>
              <a:cxn ang="0">
                <a:pos x="15120687" y="0"/>
              </a:cxn>
              <a:cxn ang="0">
                <a:pos x="7559550" y="0"/>
              </a:cxn>
              <a:cxn ang="0">
                <a:pos x="7559550" y="5040313"/>
              </a:cxn>
              <a:cxn ang="0">
                <a:pos x="7559550" y="5040313"/>
              </a:cxn>
              <a:cxn ang="0">
                <a:pos x="0" y="12601575"/>
              </a:cxn>
              <a:cxn ang="0">
                <a:pos x="0" y="12601575"/>
              </a:cxn>
              <a:cxn ang="0">
                <a:pos x="0" y="20161250"/>
              </a:cxn>
              <a:cxn ang="0">
                <a:pos x="0" y="20161250"/>
              </a:cxn>
              <a:cxn ang="0">
                <a:pos x="0" y="25201563"/>
              </a:cxn>
              <a:cxn ang="0">
                <a:pos x="7559550" y="25201563"/>
              </a:cxn>
              <a:cxn ang="0">
                <a:pos x="7559550" y="32762825"/>
              </a:cxn>
              <a:cxn ang="0">
                <a:pos x="7559550" y="32762825"/>
              </a:cxn>
              <a:cxn ang="0">
                <a:pos x="15120687" y="32762825"/>
              </a:cxn>
              <a:cxn ang="0">
                <a:pos x="15120687" y="32762825"/>
              </a:cxn>
              <a:cxn ang="0">
                <a:pos x="15120687" y="40322500"/>
              </a:cxn>
              <a:cxn ang="0">
                <a:pos x="20160916" y="40322500"/>
              </a:cxn>
              <a:cxn ang="0">
                <a:pos x="20160916" y="40322500"/>
              </a:cxn>
              <a:cxn ang="0">
                <a:pos x="20160916" y="40322500"/>
              </a:cxn>
              <a:cxn ang="0">
                <a:pos x="20160916" y="32762825"/>
              </a:cxn>
            </a:cxnLst>
            <a:pathLst>
              <a:path w="19" h="16">
                <a:moveTo>
                  <a:pt x="8" y="13"/>
                </a:moveTo>
                <a:lnTo>
                  <a:pt x="11" y="16"/>
                </a:lnTo>
                <a:lnTo>
                  <a:pt x="14" y="13"/>
                </a:lnTo>
                <a:lnTo>
                  <a:pt x="16" y="13"/>
                </a:lnTo>
                <a:lnTo>
                  <a:pt x="16" y="10"/>
                </a:lnTo>
                <a:lnTo>
                  <a:pt x="16" y="8"/>
                </a:lnTo>
                <a:lnTo>
                  <a:pt x="19" y="8"/>
                </a:lnTo>
                <a:lnTo>
                  <a:pt x="16" y="5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1" y="0"/>
                </a:lnTo>
                <a:lnTo>
                  <a:pt x="8" y="0"/>
                </a:lnTo>
                <a:lnTo>
                  <a:pt x="6" y="0"/>
                </a:lnTo>
                <a:lnTo>
                  <a:pt x="3" y="0"/>
                </a:lnTo>
                <a:lnTo>
                  <a:pt x="3" y="2"/>
                </a:lnTo>
                <a:lnTo>
                  <a:pt x="0" y="5"/>
                </a:lnTo>
                <a:lnTo>
                  <a:pt x="0" y="8"/>
                </a:lnTo>
                <a:lnTo>
                  <a:pt x="0" y="10"/>
                </a:lnTo>
                <a:lnTo>
                  <a:pt x="3" y="10"/>
                </a:lnTo>
                <a:lnTo>
                  <a:pt x="3" y="13"/>
                </a:lnTo>
                <a:lnTo>
                  <a:pt x="6" y="13"/>
                </a:lnTo>
                <a:lnTo>
                  <a:pt x="6" y="16"/>
                </a:lnTo>
                <a:lnTo>
                  <a:pt x="8" y="16"/>
                </a:lnTo>
                <a:lnTo>
                  <a:pt x="8" y="1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870" y="435610"/>
            <a:ext cx="8709660" cy="762000"/>
          </a:xfrm>
        </p:spPr>
        <p:txBody>
          <a:bodyPr/>
          <a:p>
            <a:r>
              <a:rPr lang="en-US" altLang="zh-CN" sz="32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【</a:t>
            </a:r>
            <a:r>
              <a:rPr lang="zh-CN" altLang="en-US" sz="32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</a:t>
            </a:r>
            <a:r>
              <a:rPr lang="en-US" altLang="zh-CN" sz="32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】</a:t>
            </a:r>
            <a:r>
              <a:rPr lang="zh-CN" altLang="en-US" sz="32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将一个地址映射到多字大小的</a:t>
            </a:r>
            <a:r>
              <a:rPr lang="en-US" altLang="zh-CN" sz="32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cache</a:t>
            </a:r>
            <a:r>
              <a:rPr lang="zh-CN" altLang="en-US" sz="32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块中</a:t>
            </a:r>
            <a:endParaRPr lang="zh-CN" altLang="en-US" sz="3200" dirty="0">
              <a:solidFill>
                <a:srgbClr val="00CC99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26628" name="Rectangle 17"/>
          <p:cNvSpPr>
            <a:spLocks noGrp="1" noChangeArrowheads="1"/>
          </p:cNvSpPr>
          <p:nvPr/>
        </p:nvSpPr>
        <p:spPr>
          <a:xfrm>
            <a:off x="524193" y="1171258"/>
            <a:ext cx="8270875" cy="2819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一个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cache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有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64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个块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每块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16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字节。则字节地址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1200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将被映射到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cache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中的哪一块？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块地址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=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字节地址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/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每块字节数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             =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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1200/16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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= 75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Cache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中的块号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= 75 modulo 64 = 11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地址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1200-1215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之间的所有地址都映射到这一块</a:t>
            </a:r>
            <a:endParaRPr kumimoji="0" lang="en-AU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/>
          <p:nvPr/>
        </p:nvSpPr>
        <p:spPr>
          <a:xfrm>
            <a:off x="1676400" y="381000"/>
            <a:ext cx="5867400" cy="9906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600" b="0" dirty="0">
                <a:latin typeface="Arial Narrow" panose="020B0606020202030204" pitchFamily="34" charset="0"/>
                <a:ea typeface="宋体" panose="02010600030101010101" pitchFamily="2" charset="-122"/>
              </a:rPr>
              <a:t>直接映射方式的地址映射</a:t>
            </a:r>
            <a:endParaRPr lang="zh-CN" altLang="en-US" sz="40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609600" y="1524000"/>
            <a:ext cx="1676400" cy="7620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b="0" dirty="0">
                <a:latin typeface="Arial Narrow" panose="020B0606020202030204" pitchFamily="34" charset="0"/>
                <a:ea typeface="宋体" panose="02010600030101010101" pitchFamily="2" charset="-122"/>
              </a:rPr>
              <a:t>特点</a:t>
            </a:r>
            <a:endParaRPr lang="zh-CN" altLang="en-US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1524000" y="2590800"/>
            <a:ext cx="5791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主存的字块只可以和固定的</a:t>
            </a: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字块对应，方式直接，利用率低。</a:t>
            </a:r>
            <a:endParaRPr lang="zh-CN" altLang="en-US" sz="2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Text Box 5"/>
          <p:cNvSpPr txBox="1"/>
          <p:nvPr/>
        </p:nvSpPr>
        <p:spPr>
          <a:xfrm>
            <a:off x="1676400" y="3657600"/>
            <a:ext cx="5715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标志位较短，比较电路的成本低。如果主存空间有</a:t>
            </a: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0" baseline="30000" dirty="0">
                <a:latin typeface="Arial Narrow" panose="020B0606020202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块，</a:t>
            </a: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中字块有</a:t>
            </a: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0" baseline="30000" dirty="0">
                <a:latin typeface="Arial Narrow" panose="020B0606020202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块，则标志位只要有</a:t>
            </a: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m-c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位。</a:t>
            </a:r>
            <a:r>
              <a:rPr lang="zh-CN" altLang="en-US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且仅需要比较一次。</a:t>
            </a:r>
            <a:endParaRPr lang="zh-CN" altLang="en-US" sz="2800" b="0" dirty="0">
              <a:solidFill>
                <a:srgbClr val="00CC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Rectangle 6"/>
          <p:cNvSpPr/>
          <p:nvPr/>
        </p:nvSpPr>
        <p:spPr>
          <a:xfrm>
            <a:off x="1981200" y="5791200"/>
            <a:ext cx="5181600" cy="838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利用率低，命中率低，效率较低</a:t>
            </a:r>
            <a:endParaRPr lang="zh-CN" altLang="en-US" sz="2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Group 3"/>
          <p:cNvGrpSpPr/>
          <p:nvPr/>
        </p:nvGrpSpPr>
        <p:grpSpPr>
          <a:xfrm>
            <a:off x="900113" y="1844675"/>
            <a:ext cx="7467600" cy="4800600"/>
            <a:chOff x="480" y="1296"/>
            <a:chExt cx="4608" cy="2640"/>
          </a:xfrm>
        </p:grpSpPr>
        <p:sp>
          <p:nvSpPr>
            <p:cNvPr id="25604" name="Text Box 4"/>
            <p:cNvSpPr txBox="1"/>
            <p:nvPr/>
          </p:nvSpPr>
          <p:spPr>
            <a:xfrm>
              <a:off x="1745" y="3725"/>
              <a:ext cx="234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</a:rPr>
                <a:t>全相联映象</a:t>
              </a:r>
              <a:r>
                <a:rPr lang="zh-CN" altLang="en-US" dirty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地址映射</a:t>
              </a:r>
              <a:endPara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605" name="Rectangle 5"/>
            <p:cNvSpPr/>
            <p:nvPr/>
          </p:nvSpPr>
          <p:spPr>
            <a:xfrm>
              <a:off x="1203" y="2626"/>
              <a:ext cx="903" cy="1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Rectangle 6"/>
            <p:cNvSpPr/>
            <p:nvPr/>
          </p:nvSpPr>
          <p:spPr>
            <a:xfrm>
              <a:off x="1203" y="2041"/>
              <a:ext cx="903" cy="1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Rectangle 7"/>
            <p:cNvSpPr/>
            <p:nvPr/>
          </p:nvSpPr>
          <p:spPr>
            <a:xfrm>
              <a:off x="1203" y="2184"/>
              <a:ext cx="903" cy="1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Rectangle 8"/>
            <p:cNvSpPr/>
            <p:nvPr/>
          </p:nvSpPr>
          <p:spPr>
            <a:xfrm>
              <a:off x="1203" y="2329"/>
              <a:ext cx="903" cy="1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9" name="Rectangle 9"/>
            <p:cNvSpPr/>
            <p:nvPr/>
          </p:nvSpPr>
          <p:spPr>
            <a:xfrm>
              <a:off x="1203" y="2476"/>
              <a:ext cx="903" cy="1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Rectangle 10"/>
            <p:cNvSpPr/>
            <p:nvPr/>
          </p:nvSpPr>
          <p:spPr>
            <a:xfrm>
              <a:off x="1203" y="2771"/>
              <a:ext cx="903" cy="1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Rectangle 11"/>
            <p:cNvSpPr/>
            <p:nvPr/>
          </p:nvSpPr>
          <p:spPr>
            <a:xfrm>
              <a:off x="1203" y="2915"/>
              <a:ext cx="903" cy="1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2" name="Rectangle 12"/>
            <p:cNvSpPr/>
            <p:nvPr/>
          </p:nvSpPr>
          <p:spPr>
            <a:xfrm>
              <a:off x="1203" y="3060"/>
              <a:ext cx="903" cy="14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5613" name="Group 13"/>
            <p:cNvGrpSpPr/>
            <p:nvPr/>
          </p:nvGrpSpPr>
          <p:grpSpPr>
            <a:xfrm>
              <a:off x="661" y="2004"/>
              <a:ext cx="542" cy="1184"/>
              <a:chOff x="6300" y="9807"/>
              <a:chExt cx="540" cy="2682"/>
            </a:xfrm>
          </p:grpSpPr>
          <p:grpSp>
            <p:nvGrpSpPr>
              <p:cNvPr id="25675" name="Group 14"/>
              <p:cNvGrpSpPr/>
              <p:nvPr/>
            </p:nvGrpSpPr>
            <p:grpSpPr>
              <a:xfrm>
                <a:off x="6300" y="9807"/>
                <a:ext cx="540" cy="2361"/>
                <a:chOff x="6300" y="9807"/>
                <a:chExt cx="540" cy="2361"/>
              </a:xfrm>
            </p:grpSpPr>
            <p:sp>
              <p:nvSpPr>
                <p:cNvPr id="25681" name="Text Box 15"/>
                <p:cNvSpPr txBox="1"/>
                <p:nvPr/>
              </p:nvSpPr>
              <p:spPr>
                <a:xfrm>
                  <a:off x="6300" y="9807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0</a:t>
                  </a:r>
                  <a:endParaRPr lang="en-US" altLang="zh-CN" sz="16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82" name="Text Box 16"/>
                <p:cNvSpPr txBox="1"/>
                <p:nvPr/>
              </p:nvSpPr>
              <p:spPr>
                <a:xfrm>
                  <a:off x="6300" y="10437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2</a:t>
                  </a:r>
                  <a:endParaRPr lang="en-US" altLang="zh-CN" sz="16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83" name="Text Box 17"/>
                <p:cNvSpPr txBox="1"/>
                <p:nvPr/>
              </p:nvSpPr>
              <p:spPr>
                <a:xfrm>
                  <a:off x="6300" y="11070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</a:t>
                  </a:r>
                  <a:endParaRPr lang="en-US" altLang="zh-CN" sz="16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84" name="Text Box 18"/>
                <p:cNvSpPr txBox="1"/>
                <p:nvPr/>
              </p:nvSpPr>
              <p:spPr>
                <a:xfrm>
                  <a:off x="6300" y="11700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6</a:t>
                  </a:r>
                  <a:endParaRPr lang="en-US" altLang="zh-CN" sz="16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76" name="Group 19"/>
              <p:cNvGrpSpPr/>
              <p:nvPr/>
            </p:nvGrpSpPr>
            <p:grpSpPr>
              <a:xfrm>
                <a:off x="6300" y="10119"/>
                <a:ext cx="540" cy="2370"/>
                <a:chOff x="7155" y="10119"/>
                <a:chExt cx="540" cy="2370"/>
              </a:xfrm>
            </p:grpSpPr>
            <p:sp>
              <p:nvSpPr>
                <p:cNvPr id="25677" name="Text Box 20"/>
                <p:cNvSpPr txBox="1"/>
                <p:nvPr/>
              </p:nvSpPr>
              <p:spPr>
                <a:xfrm>
                  <a:off x="7155" y="10749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3</a:t>
                  </a:r>
                  <a:endParaRPr lang="en-US" altLang="zh-CN" sz="16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8" name="Text Box 21"/>
                <p:cNvSpPr txBox="1"/>
                <p:nvPr/>
              </p:nvSpPr>
              <p:spPr>
                <a:xfrm>
                  <a:off x="7155" y="10119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16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79" name="Text Box 22"/>
                <p:cNvSpPr txBox="1"/>
                <p:nvPr/>
              </p:nvSpPr>
              <p:spPr>
                <a:xfrm>
                  <a:off x="7155" y="11388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</a:t>
                  </a:r>
                  <a:endParaRPr lang="en-US" altLang="zh-CN" sz="16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80" name="Text Box 23"/>
                <p:cNvSpPr txBox="1"/>
                <p:nvPr/>
              </p:nvSpPr>
              <p:spPr>
                <a:xfrm>
                  <a:off x="7155" y="12021"/>
                  <a:ext cx="54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  <a:buFont typeface="Wingdings 2" panose="05020102010507070707" pitchFamily="18" charset="2"/>
                    <a:buChar char="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11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Pct val="100000"/>
                    <a:buNone/>
                  </a:pPr>
                  <a:r>
                    <a: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</a:t>
                  </a:r>
                  <a:endParaRPr lang="en-US" altLang="zh-CN" sz="1600" b="0" dirty="0">
                    <a:latin typeface="Arial Narrow" panose="020B060602020203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5614" name="Rectangle 24"/>
            <p:cNvSpPr/>
            <p:nvPr/>
          </p:nvSpPr>
          <p:spPr>
            <a:xfrm>
              <a:off x="3371" y="3167"/>
              <a:ext cx="904" cy="14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Rectangle 25"/>
            <p:cNvSpPr/>
            <p:nvPr/>
          </p:nvSpPr>
          <p:spPr>
            <a:xfrm>
              <a:off x="3371" y="2604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Rectangle 26"/>
            <p:cNvSpPr/>
            <p:nvPr/>
          </p:nvSpPr>
          <p:spPr>
            <a:xfrm>
              <a:off x="3371" y="2744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7" name="Rectangle 27"/>
            <p:cNvSpPr/>
            <p:nvPr/>
          </p:nvSpPr>
          <p:spPr>
            <a:xfrm>
              <a:off x="3371" y="2885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Rectangle 28"/>
            <p:cNvSpPr/>
            <p:nvPr/>
          </p:nvSpPr>
          <p:spPr>
            <a:xfrm>
              <a:off x="3371" y="3026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Rectangle 29"/>
            <p:cNvSpPr/>
            <p:nvPr/>
          </p:nvSpPr>
          <p:spPr>
            <a:xfrm>
              <a:off x="3371" y="3307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Rectangle 30"/>
            <p:cNvSpPr/>
            <p:nvPr/>
          </p:nvSpPr>
          <p:spPr>
            <a:xfrm>
              <a:off x="3371" y="3448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1" name="Rectangle 31"/>
            <p:cNvSpPr/>
            <p:nvPr/>
          </p:nvSpPr>
          <p:spPr>
            <a:xfrm>
              <a:off x="3371" y="3589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Rectangle 32"/>
            <p:cNvSpPr/>
            <p:nvPr/>
          </p:nvSpPr>
          <p:spPr>
            <a:xfrm>
              <a:off x="3371" y="2040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3" name="Rectangle 33"/>
            <p:cNvSpPr/>
            <p:nvPr/>
          </p:nvSpPr>
          <p:spPr>
            <a:xfrm>
              <a:off x="3371" y="1471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Rectangle 34"/>
            <p:cNvSpPr/>
            <p:nvPr/>
          </p:nvSpPr>
          <p:spPr>
            <a:xfrm>
              <a:off x="3371" y="1617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Rectangle 35"/>
            <p:cNvSpPr/>
            <p:nvPr/>
          </p:nvSpPr>
          <p:spPr>
            <a:xfrm>
              <a:off x="3371" y="1758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Rectangle 36"/>
            <p:cNvSpPr/>
            <p:nvPr/>
          </p:nvSpPr>
          <p:spPr>
            <a:xfrm>
              <a:off x="3371" y="1899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Rectangle 37"/>
            <p:cNvSpPr/>
            <p:nvPr/>
          </p:nvSpPr>
          <p:spPr>
            <a:xfrm>
              <a:off x="3371" y="2181"/>
              <a:ext cx="904" cy="14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Rectangle 38"/>
            <p:cNvSpPr/>
            <p:nvPr/>
          </p:nvSpPr>
          <p:spPr>
            <a:xfrm>
              <a:off x="3371" y="2321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Rectangle 39"/>
            <p:cNvSpPr/>
            <p:nvPr/>
          </p:nvSpPr>
          <p:spPr>
            <a:xfrm>
              <a:off x="3371" y="2462"/>
              <a:ext cx="904" cy="14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5630" name="Group 40"/>
            <p:cNvGrpSpPr/>
            <p:nvPr/>
          </p:nvGrpSpPr>
          <p:grpSpPr>
            <a:xfrm>
              <a:off x="4275" y="1437"/>
              <a:ext cx="542" cy="2358"/>
              <a:chOff x="10260" y="9345"/>
              <a:chExt cx="540" cy="5223"/>
            </a:xfrm>
          </p:grpSpPr>
          <p:grpSp>
            <p:nvGrpSpPr>
              <p:cNvPr id="25653" name="Group 41"/>
              <p:cNvGrpSpPr/>
              <p:nvPr/>
            </p:nvGrpSpPr>
            <p:grpSpPr>
              <a:xfrm>
                <a:off x="10260" y="9345"/>
                <a:ext cx="540" cy="2682"/>
                <a:chOff x="6300" y="9807"/>
                <a:chExt cx="540" cy="2682"/>
              </a:xfrm>
            </p:grpSpPr>
            <p:grpSp>
              <p:nvGrpSpPr>
                <p:cNvPr id="25665" name="Group 42"/>
                <p:cNvGrpSpPr/>
                <p:nvPr/>
              </p:nvGrpSpPr>
              <p:grpSpPr>
                <a:xfrm>
                  <a:off x="6300" y="9807"/>
                  <a:ext cx="540" cy="2361"/>
                  <a:chOff x="6300" y="9807"/>
                  <a:chExt cx="540" cy="2361"/>
                </a:xfrm>
              </p:grpSpPr>
              <p:sp>
                <p:nvSpPr>
                  <p:cNvPr id="25671" name="Text Box 43"/>
                  <p:cNvSpPr txBox="1"/>
                  <p:nvPr/>
                </p:nvSpPr>
                <p:spPr>
                  <a:xfrm>
                    <a:off x="6300" y="980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72" name="Text Box 44"/>
                  <p:cNvSpPr txBox="1"/>
                  <p:nvPr/>
                </p:nvSpPr>
                <p:spPr>
                  <a:xfrm>
                    <a:off x="6300" y="1043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73" name="Text Box 45"/>
                  <p:cNvSpPr txBox="1"/>
                  <p:nvPr/>
                </p:nvSpPr>
                <p:spPr>
                  <a:xfrm>
                    <a:off x="6300" y="1107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74" name="Text Box 46"/>
                  <p:cNvSpPr txBox="1"/>
                  <p:nvPr/>
                </p:nvSpPr>
                <p:spPr>
                  <a:xfrm>
                    <a:off x="6300" y="1170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666" name="Group 47"/>
                <p:cNvGrpSpPr/>
                <p:nvPr/>
              </p:nvGrpSpPr>
              <p:grpSpPr>
                <a:xfrm>
                  <a:off x="6300" y="10119"/>
                  <a:ext cx="540" cy="2370"/>
                  <a:chOff x="7155" y="10119"/>
                  <a:chExt cx="540" cy="2370"/>
                </a:xfrm>
              </p:grpSpPr>
              <p:sp>
                <p:nvSpPr>
                  <p:cNvPr id="25667" name="Text Box 48"/>
                  <p:cNvSpPr txBox="1"/>
                  <p:nvPr/>
                </p:nvSpPr>
                <p:spPr>
                  <a:xfrm>
                    <a:off x="7155" y="1074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68" name="Text Box 49"/>
                  <p:cNvSpPr txBox="1"/>
                  <p:nvPr/>
                </p:nvSpPr>
                <p:spPr>
                  <a:xfrm>
                    <a:off x="7155" y="1011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69" name="Text Box 50"/>
                  <p:cNvSpPr txBox="1"/>
                  <p:nvPr/>
                </p:nvSpPr>
                <p:spPr>
                  <a:xfrm>
                    <a:off x="7155" y="11388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70" name="Text Box 51"/>
                  <p:cNvSpPr txBox="1"/>
                  <p:nvPr/>
                </p:nvSpPr>
                <p:spPr>
                  <a:xfrm>
                    <a:off x="7155" y="12021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5654" name="Group 52"/>
              <p:cNvGrpSpPr/>
              <p:nvPr/>
            </p:nvGrpSpPr>
            <p:grpSpPr>
              <a:xfrm>
                <a:off x="10260" y="11886"/>
                <a:ext cx="540" cy="2682"/>
                <a:chOff x="6300" y="9807"/>
                <a:chExt cx="540" cy="2682"/>
              </a:xfrm>
            </p:grpSpPr>
            <p:grpSp>
              <p:nvGrpSpPr>
                <p:cNvPr id="25655" name="Group 53"/>
                <p:cNvGrpSpPr/>
                <p:nvPr/>
              </p:nvGrpSpPr>
              <p:grpSpPr>
                <a:xfrm>
                  <a:off x="6300" y="9807"/>
                  <a:ext cx="540" cy="2361"/>
                  <a:chOff x="6300" y="9807"/>
                  <a:chExt cx="540" cy="2361"/>
                </a:xfrm>
              </p:grpSpPr>
              <p:sp>
                <p:nvSpPr>
                  <p:cNvPr id="25661" name="Text Box 54"/>
                  <p:cNvSpPr txBox="1"/>
                  <p:nvPr/>
                </p:nvSpPr>
                <p:spPr>
                  <a:xfrm>
                    <a:off x="6300" y="980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62" name="Text Box 55"/>
                  <p:cNvSpPr txBox="1"/>
                  <p:nvPr/>
                </p:nvSpPr>
                <p:spPr>
                  <a:xfrm>
                    <a:off x="6300" y="1043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10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63" name="Text Box 56"/>
                  <p:cNvSpPr txBox="1"/>
                  <p:nvPr/>
                </p:nvSpPr>
                <p:spPr>
                  <a:xfrm>
                    <a:off x="6300" y="1107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12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64" name="Text Box 57"/>
                  <p:cNvSpPr txBox="1"/>
                  <p:nvPr/>
                </p:nvSpPr>
                <p:spPr>
                  <a:xfrm>
                    <a:off x="6300" y="1170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14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656" name="Group 58"/>
                <p:cNvGrpSpPr/>
                <p:nvPr/>
              </p:nvGrpSpPr>
              <p:grpSpPr>
                <a:xfrm>
                  <a:off x="6300" y="10119"/>
                  <a:ext cx="540" cy="2370"/>
                  <a:chOff x="7155" y="10119"/>
                  <a:chExt cx="540" cy="2370"/>
                </a:xfrm>
              </p:grpSpPr>
              <p:sp>
                <p:nvSpPr>
                  <p:cNvPr id="25657" name="Text Box 59"/>
                  <p:cNvSpPr txBox="1"/>
                  <p:nvPr/>
                </p:nvSpPr>
                <p:spPr>
                  <a:xfrm>
                    <a:off x="7155" y="1074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11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58" name="Text Box 60"/>
                  <p:cNvSpPr txBox="1"/>
                  <p:nvPr/>
                </p:nvSpPr>
                <p:spPr>
                  <a:xfrm>
                    <a:off x="7155" y="1011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59" name="Text Box 61"/>
                  <p:cNvSpPr txBox="1"/>
                  <p:nvPr/>
                </p:nvSpPr>
                <p:spPr>
                  <a:xfrm>
                    <a:off x="7155" y="11388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13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60" name="Text Box 62"/>
                  <p:cNvSpPr txBox="1"/>
                  <p:nvPr/>
                </p:nvSpPr>
                <p:spPr>
                  <a:xfrm>
                    <a:off x="7155" y="12021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4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15</a:t>
                    </a:r>
                    <a:endParaRPr lang="en-US" altLang="zh-CN" sz="14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5631" name="Group 63"/>
            <p:cNvGrpSpPr/>
            <p:nvPr/>
          </p:nvGrpSpPr>
          <p:grpSpPr>
            <a:xfrm>
              <a:off x="480" y="1296"/>
              <a:ext cx="4608" cy="675"/>
              <a:chOff x="11160" y="8491"/>
              <a:chExt cx="4590" cy="1494"/>
            </a:xfrm>
          </p:grpSpPr>
          <p:sp>
            <p:nvSpPr>
              <p:cNvPr id="25649" name="Text Box 64"/>
              <p:cNvSpPr txBox="1"/>
              <p:nvPr/>
            </p:nvSpPr>
            <p:spPr>
              <a:xfrm>
                <a:off x="11160" y="9517"/>
                <a:ext cx="90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1800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块号</a:t>
                </a:r>
                <a:endParaRPr lang="zh-CN" altLang="en-US" sz="1800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0" name="Text Box 65"/>
              <p:cNvSpPr txBox="1"/>
              <p:nvPr/>
            </p:nvSpPr>
            <p:spPr>
              <a:xfrm>
                <a:off x="14850" y="8491"/>
                <a:ext cx="90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1800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块号</a:t>
                </a:r>
                <a:endParaRPr lang="zh-CN" altLang="en-US" sz="1800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1" name="Text Box 66"/>
              <p:cNvSpPr txBox="1"/>
              <p:nvPr/>
            </p:nvSpPr>
            <p:spPr>
              <a:xfrm>
                <a:off x="11880" y="9517"/>
                <a:ext cx="90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1800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Cache</a:t>
                </a:r>
                <a:endParaRPr lang="en-US" altLang="zh-CN" sz="1800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2" name="Text Box 67"/>
              <p:cNvSpPr txBox="1"/>
              <p:nvPr/>
            </p:nvSpPr>
            <p:spPr>
              <a:xfrm>
                <a:off x="14040" y="8491"/>
                <a:ext cx="90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1800" b="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主存</a:t>
                </a:r>
                <a:endParaRPr lang="zh-CN" altLang="en-US" sz="1800" b="0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32" name="Line 68"/>
            <p:cNvSpPr/>
            <p:nvPr/>
          </p:nvSpPr>
          <p:spPr>
            <a:xfrm flipH="1">
              <a:off x="2091" y="1548"/>
              <a:ext cx="1265" cy="5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33" name="Line 69"/>
            <p:cNvSpPr/>
            <p:nvPr/>
          </p:nvSpPr>
          <p:spPr>
            <a:xfrm flipH="1">
              <a:off x="2064" y="1536"/>
              <a:ext cx="1296" cy="70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34" name="Line 70"/>
            <p:cNvSpPr/>
            <p:nvPr/>
          </p:nvSpPr>
          <p:spPr>
            <a:xfrm flipH="1">
              <a:off x="2091" y="1536"/>
              <a:ext cx="1269" cy="8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35" name="Line 71"/>
            <p:cNvSpPr/>
            <p:nvPr/>
          </p:nvSpPr>
          <p:spPr>
            <a:xfrm flipH="1">
              <a:off x="2091" y="1536"/>
              <a:ext cx="1269" cy="102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36" name="Line 72"/>
            <p:cNvSpPr/>
            <p:nvPr/>
          </p:nvSpPr>
          <p:spPr>
            <a:xfrm flipH="1">
              <a:off x="2112" y="1536"/>
              <a:ext cx="1269" cy="120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37" name="Line 73"/>
            <p:cNvSpPr/>
            <p:nvPr/>
          </p:nvSpPr>
          <p:spPr>
            <a:xfrm flipH="1">
              <a:off x="2091" y="1536"/>
              <a:ext cx="1269" cy="130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38" name="Line 74"/>
            <p:cNvSpPr/>
            <p:nvPr/>
          </p:nvSpPr>
          <p:spPr>
            <a:xfrm flipH="1">
              <a:off x="2091" y="1536"/>
              <a:ext cx="1269" cy="144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39" name="Line 75"/>
            <p:cNvSpPr/>
            <p:nvPr/>
          </p:nvSpPr>
          <p:spPr>
            <a:xfrm flipH="1">
              <a:off x="2091" y="1536"/>
              <a:ext cx="1269" cy="159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40" name="Line 76"/>
            <p:cNvSpPr/>
            <p:nvPr/>
          </p:nvSpPr>
          <p:spPr>
            <a:xfrm flipH="1" flipV="1">
              <a:off x="2106" y="3098"/>
              <a:ext cx="1265" cy="5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41" name="Line 77"/>
            <p:cNvSpPr/>
            <p:nvPr/>
          </p:nvSpPr>
          <p:spPr>
            <a:xfrm flipH="1" flipV="1">
              <a:off x="2112" y="2976"/>
              <a:ext cx="1248" cy="6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42" name="Line 78"/>
            <p:cNvSpPr/>
            <p:nvPr/>
          </p:nvSpPr>
          <p:spPr>
            <a:xfrm flipH="1" flipV="1">
              <a:off x="2112" y="2832"/>
              <a:ext cx="1296" cy="86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43" name="Line 79"/>
            <p:cNvSpPr/>
            <p:nvPr/>
          </p:nvSpPr>
          <p:spPr>
            <a:xfrm flipH="1" flipV="1">
              <a:off x="2112" y="2688"/>
              <a:ext cx="1248" cy="96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44" name="Line 80"/>
            <p:cNvSpPr/>
            <p:nvPr/>
          </p:nvSpPr>
          <p:spPr>
            <a:xfrm flipH="1" flipV="1">
              <a:off x="2091" y="2534"/>
              <a:ext cx="1269" cy="111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45" name="Line 81"/>
            <p:cNvSpPr/>
            <p:nvPr/>
          </p:nvSpPr>
          <p:spPr>
            <a:xfrm flipH="1" flipV="1">
              <a:off x="2091" y="2393"/>
              <a:ext cx="1269" cy="125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46" name="Line 82"/>
            <p:cNvSpPr/>
            <p:nvPr/>
          </p:nvSpPr>
          <p:spPr>
            <a:xfrm flipH="1" flipV="1">
              <a:off x="2112" y="2256"/>
              <a:ext cx="1200" cy="139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ysDot"/>
              <a:headEnd type="none" w="med" len="med"/>
              <a:tailEnd type="triangle" w="sm" len="lg"/>
            </a:ln>
          </p:spPr>
        </p:sp>
        <p:sp>
          <p:nvSpPr>
            <p:cNvPr id="25647" name="Line 83"/>
            <p:cNvSpPr/>
            <p:nvPr/>
          </p:nvSpPr>
          <p:spPr>
            <a:xfrm flipH="1" flipV="1">
              <a:off x="2091" y="2084"/>
              <a:ext cx="1269" cy="156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25648" name="Line 84"/>
            <p:cNvSpPr/>
            <p:nvPr/>
          </p:nvSpPr>
          <p:spPr>
            <a:xfrm>
              <a:off x="1488" y="2064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5603" name="Rectangle 85"/>
          <p:cNvSpPr/>
          <p:nvPr/>
        </p:nvSpPr>
        <p:spPr>
          <a:xfrm>
            <a:off x="250825" y="333375"/>
            <a:ext cx="8713788" cy="19431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685800" lvl="0" indent="-685800" eaLnBrk="1" hangingPunct="1">
              <a:buClrTx/>
              <a:buSzPct val="100000"/>
              <a:buAutoNum type="circleNumDbPlain" startAt="2"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全相联映像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0" indent="-685800" eaLnBrk="1" hangingPunct="1">
              <a:buClrTx/>
              <a:buSzPct val="10000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主存中的块可以和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中的任意一块相对应。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0" indent="-685800" eaLnBrk="1" hangingPunct="1"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全相联映像方式是最灵活但成本最高的一种方式，可提高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命中率。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subTitle" idx="1"/>
          </p:nvPr>
        </p:nvSpPr>
        <p:spPr>
          <a:xfrm>
            <a:off x="2700338" y="5876925"/>
            <a:ext cx="4195762" cy="442913"/>
          </a:xfrm>
        </p:spPr>
        <p:txBody>
          <a:bodyPr vert="horz" wrap="square" lIns="91440" tIns="45720" rIns="91440" bIns="45720" anchor="t"/>
          <a:p>
            <a:pPr marL="609600" indent="-609600" eaLnBrk="1" hangingPunct="1">
              <a:buSzPct val="60000"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全相联映像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cache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组织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042988" y="476250"/>
          <a:ext cx="6983412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724400" imgH="4086225" progId="Paint.Picture">
                  <p:embed/>
                </p:oleObj>
              </mc:Choice>
              <mc:Fallback>
                <p:oleObj name="" r:id="rId1" imgW="4724400" imgH="40862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476250"/>
                        <a:ext cx="6983412" cy="532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DRAM 演化</a:t>
            </a:r>
            <a:endParaRPr lang="zh-CN" altLang="en-US"/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3745548" y="108997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805170" imgH="4777740" progId="MSGraph.Chart.8">
                  <p:embed/>
                </p:oleObj>
              </mc:Choice>
              <mc:Fallback>
                <p:oleObj name="" r:id="rId1" imgW="5805170" imgH="4777740" progId="MSGraph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5548" y="1089978"/>
                        <a:ext cx="5253037" cy="441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48335" y="1302703"/>
          <a:ext cx="2952750" cy="4064004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790575"/>
                <a:gridCol w="1009650"/>
                <a:gridCol w="115252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$/GB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64Kbit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$1500000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1983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256Kbit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$500000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1985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1Mbit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$200000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1989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4Mbit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1992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16Mbit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1996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64Mbit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128Mbit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256Mbit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$1000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512Mbit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1Gbit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EAAC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1" name="TextBox 1"/>
          <p:cNvSpPr txBox="1"/>
          <p:nvPr/>
        </p:nvSpPr>
        <p:spPr>
          <a:xfrm>
            <a:off x="3961448" y="5761990"/>
            <a:ext cx="47688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Trac</a:t>
            </a:r>
            <a:r>
              <a:rPr lang="zh-CN" altLang="en-US" sz="1800" dirty="0">
                <a:ea typeface="宋体" panose="02010600030101010101" pitchFamily="2" charset="-122"/>
              </a:rPr>
              <a:t>：访问新的一行</a:t>
            </a:r>
            <a:r>
              <a:rPr lang="en-US" altLang="zh-CN" sz="1800" dirty="0"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ea typeface="宋体" panose="02010600030101010101" pitchFamily="2" charset="-122"/>
              </a:rPr>
              <a:t>一列的时间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Tcac</a:t>
            </a:r>
            <a:r>
              <a:rPr lang="zh-CN" altLang="en-US" sz="1800" dirty="0">
                <a:ea typeface="宋体" panose="02010600030101010101" pitchFamily="2" charset="-122"/>
              </a:rPr>
              <a:t>：访问已经在</a:t>
            </a:r>
            <a:r>
              <a:rPr lang="en-US" altLang="zh-CN" sz="1800" dirty="0">
                <a:ea typeface="宋体" panose="02010600030101010101" pitchFamily="2" charset="-122"/>
              </a:rPr>
              <a:t>CACHE</a:t>
            </a:r>
            <a:r>
              <a:rPr lang="zh-CN" altLang="en-US" sz="1800" dirty="0">
                <a:ea typeface="宋体" panose="02010600030101010101" pitchFamily="2" charset="-122"/>
              </a:rPr>
              <a:t>的行中一列的时间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3352800" y="263525"/>
            <a:ext cx="32004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全相联方式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86051" name="Rectangle 3"/>
          <p:cNvSpPr/>
          <p:nvPr/>
        </p:nvSpPr>
        <p:spPr>
          <a:xfrm>
            <a:off x="3581400" y="5486400"/>
            <a:ext cx="4114800" cy="1066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32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C P U</a:t>
            </a:r>
            <a:endParaRPr lang="en-US" altLang="zh-CN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6052" name="Rectangle 4"/>
          <p:cNvSpPr/>
          <p:nvPr/>
        </p:nvSpPr>
        <p:spPr>
          <a:xfrm>
            <a:off x="1143000" y="1524000"/>
            <a:ext cx="3429000" cy="1219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53" name="Line 5"/>
          <p:cNvSpPr/>
          <p:nvPr/>
        </p:nvSpPr>
        <p:spPr>
          <a:xfrm>
            <a:off x="1143000" y="2133600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6054" name="Line 6"/>
          <p:cNvSpPr/>
          <p:nvPr/>
        </p:nvSpPr>
        <p:spPr>
          <a:xfrm>
            <a:off x="1143000" y="2438400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6055" name="Line 7"/>
          <p:cNvSpPr/>
          <p:nvPr/>
        </p:nvSpPr>
        <p:spPr>
          <a:xfrm>
            <a:off x="1143000" y="1828800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6056" name="Line 8"/>
          <p:cNvSpPr/>
          <p:nvPr/>
        </p:nvSpPr>
        <p:spPr>
          <a:xfrm>
            <a:off x="2895600" y="1524000"/>
            <a:ext cx="0" cy="1219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6057" name="Line 9"/>
          <p:cNvSpPr/>
          <p:nvPr/>
        </p:nvSpPr>
        <p:spPr>
          <a:xfrm>
            <a:off x="1524000" y="1524000"/>
            <a:ext cx="0" cy="1219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86058" name="Group 10"/>
          <p:cNvGrpSpPr/>
          <p:nvPr/>
        </p:nvGrpSpPr>
        <p:grpSpPr>
          <a:xfrm>
            <a:off x="6019800" y="1524000"/>
            <a:ext cx="1676400" cy="3276600"/>
            <a:chOff x="3792" y="960"/>
            <a:chExt cx="1056" cy="2064"/>
          </a:xfrm>
        </p:grpSpPr>
        <p:sp>
          <p:nvSpPr>
            <p:cNvPr id="27679" name="Rectangle 11"/>
            <p:cNvSpPr/>
            <p:nvPr/>
          </p:nvSpPr>
          <p:spPr>
            <a:xfrm>
              <a:off x="3792" y="960"/>
              <a:ext cx="1056" cy="17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Line 12"/>
            <p:cNvSpPr/>
            <p:nvPr/>
          </p:nvSpPr>
          <p:spPr>
            <a:xfrm>
              <a:off x="3792" y="115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1" name="Line 13"/>
            <p:cNvSpPr/>
            <p:nvPr/>
          </p:nvSpPr>
          <p:spPr>
            <a:xfrm>
              <a:off x="3792" y="1344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2" name="Line 14"/>
            <p:cNvSpPr/>
            <p:nvPr/>
          </p:nvSpPr>
          <p:spPr>
            <a:xfrm>
              <a:off x="3792" y="1536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3" name="Line 15"/>
            <p:cNvSpPr/>
            <p:nvPr/>
          </p:nvSpPr>
          <p:spPr>
            <a:xfrm>
              <a:off x="3792" y="1728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4" name="Line 16"/>
            <p:cNvSpPr/>
            <p:nvPr/>
          </p:nvSpPr>
          <p:spPr>
            <a:xfrm>
              <a:off x="3792" y="1968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5" name="Line 17"/>
            <p:cNvSpPr/>
            <p:nvPr/>
          </p:nvSpPr>
          <p:spPr>
            <a:xfrm>
              <a:off x="3792" y="2160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6" name="Line 18"/>
            <p:cNvSpPr/>
            <p:nvPr/>
          </p:nvSpPr>
          <p:spPr>
            <a:xfrm>
              <a:off x="3792" y="235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7" name="Line 19"/>
            <p:cNvSpPr/>
            <p:nvPr/>
          </p:nvSpPr>
          <p:spPr>
            <a:xfrm>
              <a:off x="3792" y="2544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8" name="Freeform 20"/>
            <p:cNvSpPr/>
            <p:nvPr/>
          </p:nvSpPr>
          <p:spPr>
            <a:xfrm>
              <a:off x="3792" y="2880"/>
              <a:ext cx="1045" cy="111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345" y="0"/>
                </a:cxn>
                <a:cxn ang="0">
                  <a:pos x="667" y="111"/>
                </a:cxn>
                <a:cxn ang="0">
                  <a:pos x="1045" y="0"/>
                </a:cxn>
              </a:cxnLst>
              <a:pathLst>
                <a:path w="1045" h="111">
                  <a:moveTo>
                    <a:pt x="0" y="111"/>
                  </a:moveTo>
                  <a:cubicBezTo>
                    <a:pt x="58" y="92"/>
                    <a:pt x="234" y="0"/>
                    <a:pt x="345" y="0"/>
                  </a:cubicBezTo>
                  <a:cubicBezTo>
                    <a:pt x="456" y="0"/>
                    <a:pt x="550" y="111"/>
                    <a:pt x="667" y="111"/>
                  </a:cubicBezTo>
                  <a:cubicBezTo>
                    <a:pt x="784" y="111"/>
                    <a:pt x="966" y="23"/>
                    <a:pt x="1045" y="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9" name="Line 21"/>
            <p:cNvSpPr/>
            <p:nvPr/>
          </p:nvSpPr>
          <p:spPr>
            <a:xfrm>
              <a:off x="3792" y="268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0" name="Line 22"/>
            <p:cNvSpPr/>
            <p:nvPr/>
          </p:nvSpPr>
          <p:spPr>
            <a:xfrm>
              <a:off x="4848" y="268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86071" name="AutoShape 23"/>
          <p:cNvSpPr/>
          <p:nvPr/>
        </p:nvSpPr>
        <p:spPr>
          <a:xfrm>
            <a:off x="6705600" y="4724400"/>
            <a:ext cx="304800" cy="762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3333FF">
              <a:alpha val="50195"/>
            </a:srgbClr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72" name="AutoShape 24"/>
          <p:cNvSpPr/>
          <p:nvPr/>
        </p:nvSpPr>
        <p:spPr>
          <a:xfrm>
            <a:off x="1981200" y="2819400"/>
            <a:ext cx="304800" cy="2438400"/>
          </a:xfrm>
          <a:prstGeom prst="upArrow">
            <a:avLst>
              <a:gd name="adj1" fmla="val 50000"/>
              <a:gd name="adj2" fmla="val 200000"/>
            </a:avLst>
          </a:prstGeom>
          <a:solidFill>
            <a:srgbClr val="3333FF">
              <a:alpha val="50195"/>
            </a:srgbClr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73" name="Rectangle 25"/>
          <p:cNvSpPr/>
          <p:nvPr/>
        </p:nvSpPr>
        <p:spPr>
          <a:xfrm>
            <a:off x="2209800" y="5105400"/>
            <a:ext cx="4572000" cy="152400"/>
          </a:xfrm>
          <a:prstGeom prst="rect">
            <a:avLst/>
          </a:prstGeom>
          <a:solidFill>
            <a:srgbClr val="3333FF">
              <a:alpha val="50195"/>
            </a:srgbClr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74" name="AutoShape 26"/>
          <p:cNvSpPr/>
          <p:nvPr/>
        </p:nvSpPr>
        <p:spPr>
          <a:xfrm>
            <a:off x="3733800" y="1219200"/>
            <a:ext cx="228600" cy="381000"/>
          </a:xfrm>
          <a:prstGeom prst="downArrow">
            <a:avLst>
              <a:gd name="adj1" fmla="val 50000"/>
              <a:gd name="adj2" fmla="val 41666"/>
            </a:avLst>
          </a:prstGeom>
          <a:solidFill>
            <a:srgbClr val="FF0000">
              <a:alpha val="50195"/>
            </a:srgb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75" name="AutoShape 27"/>
          <p:cNvSpPr/>
          <p:nvPr/>
        </p:nvSpPr>
        <p:spPr>
          <a:xfrm>
            <a:off x="6324600" y="1143000"/>
            <a:ext cx="228600" cy="381000"/>
          </a:xfrm>
          <a:prstGeom prst="downArrow">
            <a:avLst>
              <a:gd name="adj1" fmla="val 50000"/>
              <a:gd name="adj2" fmla="val 41666"/>
            </a:avLst>
          </a:prstGeom>
          <a:solidFill>
            <a:srgbClr val="FF0000">
              <a:alpha val="50195"/>
            </a:srgb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76" name="Rectangle 28"/>
          <p:cNvSpPr/>
          <p:nvPr/>
        </p:nvSpPr>
        <p:spPr>
          <a:xfrm>
            <a:off x="3810000" y="1143000"/>
            <a:ext cx="2667000" cy="76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77" name="AutoShape 29"/>
          <p:cNvSpPr/>
          <p:nvPr/>
        </p:nvSpPr>
        <p:spPr>
          <a:xfrm>
            <a:off x="5029200" y="1219200"/>
            <a:ext cx="228600" cy="4419600"/>
          </a:xfrm>
          <a:prstGeom prst="downArrow">
            <a:avLst>
              <a:gd name="adj1" fmla="val 50000"/>
              <a:gd name="adj2" fmla="val 483333"/>
            </a:avLst>
          </a:prstGeom>
          <a:solidFill>
            <a:srgbClr val="FF0000">
              <a:alpha val="50195"/>
            </a:srgbClr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78" name="Text Box 30"/>
          <p:cNvSpPr txBox="1"/>
          <p:nvPr/>
        </p:nvSpPr>
        <p:spPr>
          <a:xfrm>
            <a:off x="5410200" y="1905000"/>
            <a:ext cx="488950" cy="660400"/>
          </a:xfrm>
          <a:prstGeom prst="rect">
            <a:avLst/>
          </a:prstGeom>
          <a:noFill/>
          <a:ln w="9525">
            <a:noFill/>
          </a:ln>
        </p:spPr>
        <p:txBody>
          <a:bodyPr vert="eaVert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数据</a:t>
            </a:r>
            <a:endParaRPr lang="zh-CN" altLang="en-US" sz="2000" dirty="0">
              <a:solidFill>
                <a:srgbClr val="FF0000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6079" name="Text Box 31"/>
          <p:cNvSpPr txBox="1"/>
          <p:nvPr/>
        </p:nvSpPr>
        <p:spPr>
          <a:xfrm>
            <a:off x="3429000" y="4495800"/>
            <a:ext cx="1071563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rgbClr val="3333FF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地址</a:t>
            </a:r>
            <a:endParaRPr lang="zh-CN" altLang="en-US" sz="2000" dirty="0">
              <a:solidFill>
                <a:srgbClr val="3333FF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80" name="Text Box 32"/>
          <p:cNvSpPr txBox="1"/>
          <p:nvPr/>
        </p:nvSpPr>
        <p:spPr>
          <a:xfrm>
            <a:off x="1116013" y="404813"/>
            <a:ext cx="611187" cy="1243012"/>
          </a:xfrm>
          <a:prstGeom prst="rect">
            <a:avLst/>
          </a:prstGeom>
          <a:noFill/>
          <a:ln w="9525">
            <a:noFill/>
          </a:ln>
        </p:spPr>
        <p:txBody>
          <a:bodyPr vert="eaVert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有效位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6081" name="Text Box 33"/>
          <p:cNvSpPr txBox="1"/>
          <p:nvPr/>
        </p:nvSpPr>
        <p:spPr>
          <a:xfrm>
            <a:off x="7772400" y="1981200"/>
            <a:ext cx="671513" cy="1808163"/>
          </a:xfrm>
          <a:prstGeom prst="rect">
            <a:avLst/>
          </a:prstGeom>
          <a:noFill/>
          <a:ln w="9525">
            <a:noFill/>
          </a:ln>
        </p:spPr>
        <p:txBody>
          <a:bodyPr vert="eaVert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主存储器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6082" name="Text Box 34"/>
          <p:cNvSpPr txBox="1"/>
          <p:nvPr/>
        </p:nvSpPr>
        <p:spPr>
          <a:xfrm>
            <a:off x="2590800" y="2895600"/>
            <a:ext cx="16525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3200" dirty="0">
                <a:latin typeface="Arial Narrow" panose="020B0606020202030204" pitchFamily="34" charset="0"/>
                <a:ea typeface="宋体" panose="02010600030101010101" pitchFamily="2" charset="-122"/>
              </a:rPr>
              <a:t>CACHE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83" name="Text Box 35"/>
          <p:cNvSpPr txBox="1"/>
          <p:nvPr/>
        </p:nvSpPr>
        <p:spPr>
          <a:xfrm>
            <a:off x="1295400" y="2895600"/>
            <a:ext cx="671513" cy="9112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Arial Narrow" panose="020B0606020202030204" pitchFamily="34" charset="0"/>
                <a:ea typeface="楷体_GB2312" pitchFamily="49" charset="-122"/>
              </a:rPr>
              <a:t>比较</a:t>
            </a:r>
            <a:endParaRPr lang="zh-CN" altLang="en-US" sz="2000" dirty="0">
              <a:solidFill>
                <a:schemeClr val="accent1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6084" name="Text Box 36"/>
          <p:cNvSpPr txBox="1"/>
          <p:nvPr/>
        </p:nvSpPr>
        <p:spPr>
          <a:xfrm>
            <a:off x="7086600" y="4648200"/>
            <a:ext cx="10033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rgbClr val="0099FF"/>
                </a:solidFill>
                <a:latin typeface="Arial Narrow" panose="020B0606020202030204" pitchFamily="34" charset="0"/>
                <a:ea typeface="楷体_GB2312" pitchFamily="49" charset="-122"/>
              </a:rPr>
              <a:t>译码</a:t>
            </a:r>
            <a:endParaRPr lang="zh-CN" altLang="en-US" sz="3200" dirty="0">
              <a:solidFill>
                <a:schemeClr val="accent1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6085" name="Line 37"/>
          <p:cNvSpPr/>
          <p:nvPr/>
        </p:nvSpPr>
        <p:spPr>
          <a:xfrm flipH="1">
            <a:off x="3733800" y="1676400"/>
            <a:ext cx="259080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6086" name="Line 38"/>
          <p:cNvSpPr/>
          <p:nvPr/>
        </p:nvSpPr>
        <p:spPr>
          <a:xfrm flipH="1" flipV="1">
            <a:off x="3733800" y="2362200"/>
            <a:ext cx="289560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6087" name="Line 39"/>
          <p:cNvSpPr/>
          <p:nvPr/>
        </p:nvSpPr>
        <p:spPr>
          <a:xfrm flipH="1" flipV="1">
            <a:off x="3810000" y="1752600"/>
            <a:ext cx="2743200" cy="1524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6088" name="Line 40"/>
          <p:cNvSpPr/>
          <p:nvPr/>
        </p:nvSpPr>
        <p:spPr>
          <a:xfrm flipH="1" flipV="1">
            <a:off x="4038600" y="2667000"/>
            <a:ext cx="25146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6089" name="Rectangle 41"/>
          <p:cNvSpPr/>
          <p:nvPr/>
        </p:nvSpPr>
        <p:spPr>
          <a:xfrm>
            <a:off x="1752600" y="1752600"/>
            <a:ext cx="803275" cy="457200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标志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6090" name="Rectangle 42"/>
          <p:cNvSpPr/>
          <p:nvPr/>
        </p:nvSpPr>
        <p:spPr>
          <a:xfrm>
            <a:off x="2987675" y="2060575"/>
            <a:ext cx="8001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dirty="0">
                <a:latin typeface="Arial Narrow" panose="020B0606020202030204" pitchFamily="34" charset="0"/>
                <a:ea typeface="宋体" panose="02010600030101010101" pitchFamily="2" charset="-122"/>
              </a:rPr>
              <a:t>数据</a:t>
            </a: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8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8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608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609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608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607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608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60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607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ldLvl="0" animBg="1"/>
      <p:bldP spid="386052" grpId="0" bldLvl="0" animBg="1"/>
      <p:bldP spid="386071" grpId="0" bldLvl="0" animBg="1"/>
      <p:bldP spid="386072" grpId="0" bldLvl="0" animBg="1"/>
      <p:bldP spid="386073" grpId="0" bldLvl="0" animBg="1"/>
      <p:bldP spid="386074" grpId="0" bldLvl="0" animBg="1"/>
      <p:bldP spid="386075" grpId="0" bldLvl="0" animBg="1"/>
      <p:bldP spid="386076" grpId="0" bldLvl="0" animBg="1"/>
      <p:bldP spid="386077" grpId="0" bldLvl="0" animBg="1"/>
      <p:bldP spid="386078" grpId="0" build="p"/>
      <p:bldP spid="386079" grpId="0" build="p"/>
      <p:bldP spid="386080" grpId="0" build="p"/>
      <p:bldP spid="386081" grpId="0" build="p"/>
      <p:bldP spid="386082" grpId="0" build="p"/>
      <p:bldP spid="386083" grpId="0" build="p"/>
      <p:bldP spid="386084" grpId="0" build="p"/>
      <p:bldP spid="386089" grpId="0" build="p"/>
      <p:bldP spid="38609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全相连映射硬件实现举例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0" y="19288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84213" y="1989138"/>
          <a:ext cx="7416800" cy="450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112510" imgH="3698875" progId="Visio.Drawing.6">
                  <p:embed/>
                </p:oleObj>
              </mc:Choice>
              <mc:Fallback>
                <p:oleObj name="" r:id="rId1" imgW="6112510" imgH="3698875" progId="Visio.Drawing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989138"/>
                        <a:ext cx="7416800" cy="450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相联度</a:t>
            </a:r>
            <a:endParaRPr lang="zh-CN" altLang="en-US"/>
          </a:p>
        </p:txBody>
      </p:sp>
      <p:sp>
        <p:nvSpPr>
          <p:cNvPr id="76804" name="Rectangle 6"/>
          <p:cNvSpPr>
            <a:spLocks noGrp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FCAD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CC99"/>
              </a:buClr>
            </a:pPr>
            <a:r>
              <a:rPr lang="zh-CN" altLang="en-US" sz="2400" dirty="0">
                <a:ea typeface="宋体" panose="02010600030101010101" pitchFamily="2" charset="-122"/>
              </a:rPr>
              <a:t>一个拥有</a:t>
            </a: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个块的</a:t>
            </a:r>
            <a:r>
              <a:rPr lang="en-US" altLang="zh-CN" sz="2400" dirty="0"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ea typeface="宋体" panose="02010600030101010101" pitchFamily="2" charset="-122"/>
              </a:rPr>
              <a:t>被配置成直接映射、两路组相联、四路组相联、八路组相联的结构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  <p:pic>
        <p:nvPicPr>
          <p:cNvPr id="76805" name="Picture 7" descr="f05-14-P3744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2070100"/>
            <a:ext cx="5513387" cy="431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676400" y="381000"/>
            <a:ext cx="5867400" cy="9906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600" b="0" dirty="0">
                <a:latin typeface="Arial Narrow" panose="020B0606020202030204" pitchFamily="34" charset="0"/>
                <a:ea typeface="宋体" panose="02010600030101010101" pitchFamily="2" charset="-122"/>
              </a:rPr>
              <a:t>全相联方式的地址映射</a:t>
            </a:r>
            <a:endParaRPr lang="zh-CN" altLang="en-US" sz="40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/>
          <p:nvPr/>
        </p:nvSpPr>
        <p:spPr>
          <a:xfrm>
            <a:off x="609600" y="1524000"/>
            <a:ext cx="1676400" cy="7620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b="0" dirty="0">
                <a:latin typeface="Arial Narrow" panose="020B0606020202030204" pitchFamily="34" charset="0"/>
                <a:ea typeface="宋体" panose="02010600030101010101" pitchFamily="2" charset="-122"/>
              </a:rPr>
              <a:t>特点</a:t>
            </a:r>
            <a:endParaRPr lang="zh-CN" altLang="en-US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1524000" y="2590800"/>
            <a:ext cx="5791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主存的字块可以和</a:t>
            </a: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的任何字块对应，利用率高，方式灵活。</a:t>
            </a:r>
            <a:endParaRPr lang="zh-CN" altLang="en-US" sz="2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Text Box 5"/>
          <p:cNvSpPr txBox="1"/>
          <p:nvPr/>
        </p:nvSpPr>
        <p:spPr>
          <a:xfrm>
            <a:off x="1676400" y="3657600"/>
            <a:ext cx="5715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标志位较长，比较电路的成本太高。如果主存空间有</a:t>
            </a: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0" baseline="30000" dirty="0">
                <a:latin typeface="Arial Narrow" panose="020B0606020202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块，则标志位要有</a:t>
            </a: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位。</a:t>
            </a:r>
            <a:r>
              <a:rPr lang="zh-CN" altLang="en-US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同时，如果</a:t>
            </a:r>
            <a:r>
              <a:rPr lang="en-US" altLang="zh-CN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有</a:t>
            </a:r>
            <a:r>
              <a:rPr lang="en-US" altLang="zh-CN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块，则需要有</a:t>
            </a:r>
            <a:r>
              <a:rPr lang="en-US" altLang="zh-CN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个比较电路。</a:t>
            </a:r>
            <a:endParaRPr lang="zh-CN" altLang="en-US" sz="2800" b="0" dirty="0">
              <a:solidFill>
                <a:srgbClr val="00CC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Rectangle 6"/>
          <p:cNvSpPr/>
          <p:nvPr/>
        </p:nvSpPr>
        <p:spPr>
          <a:xfrm>
            <a:off x="2133600" y="5715000"/>
            <a:ext cx="4038600" cy="914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使用成本太高</a:t>
            </a:r>
            <a:endParaRPr lang="zh-CN" altLang="en-US" sz="2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2" name="Group 4"/>
          <p:cNvGrpSpPr/>
          <p:nvPr/>
        </p:nvGrpSpPr>
        <p:grpSpPr>
          <a:xfrm>
            <a:off x="1403350" y="2060575"/>
            <a:ext cx="6815138" cy="4627563"/>
            <a:chOff x="747" y="1008"/>
            <a:chExt cx="4293" cy="2915"/>
          </a:xfrm>
        </p:grpSpPr>
        <p:sp>
          <p:nvSpPr>
            <p:cNvPr id="30724" name="Text Box 5"/>
            <p:cNvSpPr txBox="1"/>
            <p:nvPr/>
          </p:nvSpPr>
          <p:spPr>
            <a:xfrm>
              <a:off x="1872" y="3648"/>
              <a:ext cx="1632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rPr>
                <a:t>组相联映象</a:t>
              </a: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5" name="Rectangle 6"/>
            <p:cNvSpPr/>
            <p:nvPr/>
          </p:nvSpPr>
          <p:spPr>
            <a:xfrm>
              <a:off x="3893" y="2479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Text Box 7"/>
            <p:cNvSpPr txBox="1"/>
            <p:nvPr/>
          </p:nvSpPr>
          <p:spPr>
            <a:xfrm>
              <a:off x="4527" y="1008"/>
              <a:ext cx="51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块号</a:t>
              </a:r>
              <a:endParaRPr lang="zh-CN" altLang="en-US" sz="2000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Text Box 8"/>
            <p:cNvSpPr txBox="1"/>
            <p:nvPr/>
          </p:nvSpPr>
          <p:spPr>
            <a:xfrm>
              <a:off x="747" y="1549"/>
              <a:ext cx="705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块号</a:t>
              </a:r>
              <a:endParaRPr lang="zh-CN" altLang="en-US" sz="2000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Text Box 9"/>
            <p:cNvSpPr txBox="1"/>
            <p:nvPr/>
          </p:nvSpPr>
          <p:spPr>
            <a:xfrm>
              <a:off x="1311" y="1549"/>
              <a:ext cx="705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Cache</a:t>
              </a:r>
              <a:endParaRPr lang="en-US" altLang="zh-CN" sz="2000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Text Box 10"/>
            <p:cNvSpPr txBox="1"/>
            <p:nvPr/>
          </p:nvSpPr>
          <p:spPr>
            <a:xfrm>
              <a:off x="3893" y="1008"/>
              <a:ext cx="705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0" dirty="0">
                  <a:latin typeface="Arial Narrow" panose="020B0606020202030204" pitchFamily="34" charset="0"/>
                  <a:ea typeface="宋体" panose="02010600030101010101" pitchFamily="2" charset="-122"/>
                </a:rPr>
                <a:t>主存</a:t>
              </a:r>
              <a:endParaRPr lang="zh-CN" altLang="en-US" sz="2000" b="0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0730" name="Group 11"/>
            <p:cNvGrpSpPr/>
            <p:nvPr/>
          </p:nvGrpSpPr>
          <p:grpSpPr>
            <a:xfrm>
              <a:off x="861" y="1835"/>
              <a:ext cx="2056" cy="1270"/>
              <a:chOff x="7740" y="15817"/>
              <a:chExt cx="2625" cy="2622"/>
            </a:xfrm>
          </p:grpSpPr>
          <p:grpSp>
            <p:nvGrpSpPr>
              <p:cNvPr id="30786" name="Group 12"/>
              <p:cNvGrpSpPr/>
              <p:nvPr/>
            </p:nvGrpSpPr>
            <p:grpSpPr>
              <a:xfrm>
                <a:off x="7740" y="15817"/>
                <a:ext cx="1440" cy="2622"/>
                <a:chOff x="7740" y="15817"/>
                <a:chExt cx="1440" cy="2622"/>
              </a:xfrm>
            </p:grpSpPr>
            <p:grpSp>
              <p:nvGrpSpPr>
                <p:cNvPr id="30800" name="Group 13"/>
                <p:cNvGrpSpPr/>
                <p:nvPr/>
              </p:nvGrpSpPr>
              <p:grpSpPr>
                <a:xfrm>
                  <a:off x="8280" y="15898"/>
                  <a:ext cx="900" cy="2472"/>
                  <a:chOff x="8280" y="15898"/>
                  <a:chExt cx="900" cy="2472"/>
                </a:xfrm>
              </p:grpSpPr>
              <p:sp>
                <p:nvSpPr>
                  <p:cNvPr id="30812" name="Rectangle 14"/>
                  <p:cNvSpPr/>
                  <p:nvPr/>
                </p:nvSpPr>
                <p:spPr>
                  <a:xfrm>
                    <a:off x="8280" y="17133"/>
                    <a:ext cx="900" cy="309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3" name="Rectangle 15"/>
                  <p:cNvSpPr/>
                  <p:nvPr/>
                </p:nvSpPr>
                <p:spPr>
                  <a:xfrm>
                    <a:off x="8280" y="15898"/>
                    <a:ext cx="900" cy="309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4" name="Rectangle 16"/>
                  <p:cNvSpPr/>
                  <p:nvPr/>
                </p:nvSpPr>
                <p:spPr>
                  <a:xfrm>
                    <a:off x="8280" y="16204"/>
                    <a:ext cx="900" cy="31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5" name="Rectangle 17"/>
                  <p:cNvSpPr/>
                  <p:nvPr/>
                </p:nvSpPr>
                <p:spPr>
                  <a:xfrm>
                    <a:off x="8280" y="16514"/>
                    <a:ext cx="900" cy="30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6" name="Rectangle 18"/>
                  <p:cNvSpPr/>
                  <p:nvPr/>
                </p:nvSpPr>
                <p:spPr>
                  <a:xfrm>
                    <a:off x="8280" y="16823"/>
                    <a:ext cx="900" cy="31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7" name="Rectangle 19"/>
                  <p:cNvSpPr/>
                  <p:nvPr/>
                </p:nvSpPr>
                <p:spPr>
                  <a:xfrm>
                    <a:off x="8280" y="17442"/>
                    <a:ext cx="900" cy="309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8" name="Rectangle 20"/>
                  <p:cNvSpPr/>
                  <p:nvPr/>
                </p:nvSpPr>
                <p:spPr>
                  <a:xfrm>
                    <a:off x="8280" y="17751"/>
                    <a:ext cx="900" cy="31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9" name="Rectangle 21"/>
                  <p:cNvSpPr/>
                  <p:nvPr/>
                </p:nvSpPr>
                <p:spPr>
                  <a:xfrm>
                    <a:off x="8280" y="18061"/>
                    <a:ext cx="900" cy="309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801" name="Group 22"/>
                <p:cNvGrpSpPr/>
                <p:nvPr/>
              </p:nvGrpSpPr>
              <p:grpSpPr>
                <a:xfrm>
                  <a:off x="7740" y="15817"/>
                  <a:ext cx="540" cy="2622"/>
                  <a:chOff x="6300" y="9807"/>
                  <a:chExt cx="540" cy="2682"/>
                </a:xfrm>
              </p:grpSpPr>
              <p:grpSp>
                <p:nvGrpSpPr>
                  <p:cNvPr id="30802" name="Group 23"/>
                  <p:cNvGrpSpPr/>
                  <p:nvPr/>
                </p:nvGrpSpPr>
                <p:grpSpPr>
                  <a:xfrm>
                    <a:off x="6300" y="9807"/>
                    <a:ext cx="540" cy="2361"/>
                    <a:chOff x="6300" y="9807"/>
                    <a:chExt cx="540" cy="2361"/>
                  </a:xfrm>
                </p:grpSpPr>
                <p:sp>
                  <p:nvSpPr>
                    <p:cNvPr id="30808" name="Text Box 24"/>
                    <p:cNvSpPr txBox="1"/>
                    <p:nvPr/>
                  </p:nvSpPr>
                  <p:spPr>
                    <a:xfrm>
                      <a:off x="6300" y="9807"/>
                      <a:ext cx="54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Char char="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1600" b="0" dirty="0"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809" name="Text Box 25"/>
                    <p:cNvSpPr txBox="1"/>
                    <p:nvPr/>
                  </p:nvSpPr>
                  <p:spPr>
                    <a:xfrm>
                      <a:off x="6300" y="10437"/>
                      <a:ext cx="54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Char char="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1600" b="0" dirty="0"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810" name="Text Box 26"/>
                    <p:cNvSpPr txBox="1"/>
                    <p:nvPr/>
                  </p:nvSpPr>
                  <p:spPr>
                    <a:xfrm>
                      <a:off x="6300" y="11070"/>
                      <a:ext cx="54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Char char="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1600" b="0" dirty="0"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811" name="Text Box 27"/>
                    <p:cNvSpPr txBox="1"/>
                    <p:nvPr/>
                  </p:nvSpPr>
                  <p:spPr>
                    <a:xfrm>
                      <a:off x="6300" y="11700"/>
                      <a:ext cx="54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Char char="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1600" b="0" dirty="0"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0803" name="Group 28"/>
                  <p:cNvGrpSpPr/>
                  <p:nvPr/>
                </p:nvGrpSpPr>
                <p:grpSpPr>
                  <a:xfrm>
                    <a:off x="6300" y="10119"/>
                    <a:ext cx="540" cy="2370"/>
                    <a:chOff x="7155" y="10119"/>
                    <a:chExt cx="540" cy="2370"/>
                  </a:xfrm>
                </p:grpSpPr>
                <p:sp>
                  <p:nvSpPr>
                    <p:cNvPr id="30804" name="Text Box 29"/>
                    <p:cNvSpPr txBox="1"/>
                    <p:nvPr/>
                  </p:nvSpPr>
                  <p:spPr>
                    <a:xfrm>
                      <a:off x="7155" y="10749"/>
                      <a:ext cx="54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Char char="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1600" b="0" dirty="0"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805" name="Text Box 30"/>
                    <p:cNvSpPr txBox="1"/>
                    <p:nvPr/>
                  </p:nvSpPr>
                  <p:spPr>
                    <a:xfrm>
                      <a:off x="7155" y="10119"/>
                      <a:ext cx="54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Char char="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1600" b="0" dirty="0"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806" name="Text Box 31"/>
                    <p:cNvSpPr txBox="1"/>
                    <p:nvPr/>
                  </p:nvSpPr>
                  <p:spPr>
                    <a:xfrm>
                      <a:off x="7155" y="11388"/>
                      <a:ext cx="54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Char char="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1600" b="0" dirty="0"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807" name="Text Box 32"/>
                    <p:cNvSpPr txBox="1"/>
                    <p:nvPr/>
                  </p:nvSpPr>
                  <p:spPr>
                    <a:xfrm>
                      <a:off x="7155" y="12021"/>
                      <a:ext cx="540" cy="46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Char char="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</a:lstStyle>
                    <a:p>
                      <a:pPr marL="0" lvl="0" indent="0" algn="just"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1600" b="0" dirty="0"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30787" name="Group 33"/>
              <p:cNvGrpSpPr/>
              <p:nvPr/>
            </p:nvGrpSpPr>
            <p:grpSpPr>
              <a:xfrm>
                <a:off x="9240" y="15898"/>
                <a:ext cx="1125" cy="2496"/>
                <a:chOff x="9240" y="15898"/>
                <a:chExt cx="1125" cy="2496"/>
              </a:xfrm>
            </p:grpSpPr>
            <p:grpSp>
              <p:nvGrpSpPr>
                <p:cNvPr id="30788" name="Group 34"/>
                <p:cNvGrpSpPr/>
                <p:nvPr/>
              </p:nvGrpSpPr>
              <p:grpSpPr>
                <a:xfrm>
                  <a:off x="9240" y="15898"/>
                  <a:ext cx="1125" cy="624"/>
                  <a:chOff x="7860" y="15898"/>
                  <a:chExt cx="1125" cy="624"/>
                </a:xfrm>
              </p:grpSpPr>
              <p:sp>
                <p:nvSpPr>
                  <p:cNvPr id="30798" name="Text Box 35"/>
                  <p:cNvSpPr txBox="1"/>
                  <p:nvPr/>
                </p:nvSpPr>
                <p:spPr>
                  <a:xfrm>
                    <a:off x="7905" y="15958"/>
                    <a:ext cx="108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zh-CN" altLang="en-US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第</a:t>
                    </a: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0</a:t>
                    </a:r>
                    <a:r>
                      <a:rPr lang="zh-CN" altLang="en-US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组</a:t>
                    </a:r>
                    <a:endParaRPr lang="zh-CN" altLang="en-US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99" name="AutoShape 36"/>
                  <p:cNvSpPr/>
                  <p:nvPr/>
                </p:nvSpPr>
                <p:spPr>
                  <a:xfrm>
                    <a:off x="7860" y="15898"/>
                    <a:ext cx="180" cy="624"/>
                  </a:xfrm>
                  <a:prstGeom prst="rightBrace">
                    <a:avLst>
                      <a:gd name="adj1" fmla="val 28888"/>
                      <a:gd name="adj2" fmla="val 50000"/>
                    </a:avLst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789" name="Group 37"/>
                <p:cNvGrpSpPr/>
                <p:nvPr/>
              </p:nvGrpSpPr>
              <p:grpSpPr>
                <a:xfrm>
                  <a:off x="9240" y="16522"/>
                  <a:ext cx="1125" cy="624"/>
                  <a:chOff x="7860" y="15898"/>
                  <a:chExt cx="1125" cy="624"/>
                </a:xfrm>
              </p:grpSpPr>
              <p:sp>
                <p:nvSpPr>
                  <p:cNvPr id="30796" name="Text Box 38"/>
                  <p:cNvSpPr txBox="1"/>
                  <p:nvPr/>
                </p:nvSpPr>
                <p:spPr>
                  <a:xfrm>
                    <a:off x="7905" y="15958"/>
                    <a:ext cx="108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zh-CN" altLang="en-US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第</a:t>
                    </a: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</a:t>
                    </a:r>
                    <a:r>
                      <a:rPr lang="zh-CN" altLang="en-US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组</a:t>
                    </a:r>
                    <a:endParaRPr lang="zh-CN" altLang="en-US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97" name="AutoShape 39"/>
                  <p:cNvSpPr/>
                  <p:nvPr/>
                </p:nvSpPr>
                <p:spPr>
                  <a:xfrm>
                    <a:off x="7860" y="15898"/>
                    <a:ext cx="180" cy="624"/>
                  </a:xfrm>
                  <a:prstGeom prst="rightBrace">
                    <a:avLst>
                      <a:gd name="adj1" fmla="val 28888"/>
                      <a:gd name="adj2" fmla="val 50000"/>
                    </a:avLst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790" name="Group 40"/>
                <p:cNvGrpSpPr/>
                <p:nvPr/>
              </p:nvGrpSpPr>
              <p:grpSpPr>
                <a:xfrm>
                  <a:off x="9240" y="17146"/>
                  <a:ext cx="1125" cy="624"/>
                  <a:chOff x="7860" y="15898"/>
                  <a:chExt cx="1125" cy="624"/>
                </a:xfrm>
              </p:grpSpPr>
              <p:sp>
                <p:nvSpPr>
                  <p:cNvPr id="30794" name="Text Box 41"/>
                  <p:cNvSpPr txBox="1"/>
                  <p:nvPr/>
                </p:nvSpPr>
                <p:spPr>
                  <a:xfrm>
                    <a:off x="7905" y="15958"/>
                    <a:ext cx="108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zh-CN" altLang="en-US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第</a:t>
                    </a: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2</a:t>
                    </a:r>
                    <a:r>
                      <a:rPr lang="zh-CN" altLang="en-US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组</a:t>
                    </a:r>
                    <a:endParaRPr lang="zh-CN" altLang="en-US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95" name="AutoShape 42"/>
                  <p:cNvSpPr/>
                  <p:nvPr/>
                </p:nvSpPr>
                <p:spPr>
                  <a:xfrm>
                    <a:off x="7860" y="15898"/>
                    <a:ext cx="180" cy="624"/>
                  </a:xfrm>
                  <a:prstGeom prst="rightBrace">
                    <a:avLst>
                      <a:gd name="adj1" fmla="val 28888"/>
                      <a:gd name="adj2" fmla="val 50000"/>
                    </a:avLst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791" name="Group 43"/>
                <p:cNvGrpSpPr/>
                <p:nvPr/>
              </p:nvGrpSpPr>
              <p:grpSpPr>
                <a:xfrm>
                  <a:off x="9240" y="17770"/>
                  <a:ext cx="1125" cy="624"/>
                  <a:chOff x="7860" y="15898"/>
                  <a:chExt cx="1125" cy="624"/>
                </a:xfrm>
              </p:grpSpPr>
              <p:sp>
                <p:nvSpPr>
                  <p:cNvPr id="30792" name="Text Box 44"/>
                  <p:cNvSpPr txBox="1"/>
                  <p:nvPr/>
                </p:nvSpPr>
                <p:spPr>
                  <a:xfrm>
                    <a:off x="7905" y="15958"/>
                    <a:ext cx="108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zh-CN" altLang="en-US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第</a:t>
                    </a: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3</a:t>
                    </a:r>
                    <a:r>
                      <a:rPr lang="zh-CN" altLang="en-US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组</a:t>
                    </a:r>
                    <a:endParaRPr lang="zh-CN" altLang="en-US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93" name="AutoShape 45"/>
                  <p:cNvSpPr/>
                  <p:nvPr/>
                </p:nvSpPr>
                <p:spPr>
                  <a:xfrm>
                    <a:off x="7860" y="15898"/>
                    <a:ext cx="180" cy="624"/>
                  </a:xfrm>
                  <a:prstGeom prst="rightBrace">
                    <a:avLst>
                      <a:gd name="adj1" fmla="val 28888"/>
                      <a:gd name="adj2" fmla="val 50000"/>
                    </a:avLst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endParaRPr lang="zh-CN" altLang="en-US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30731" name="Rectangle 46"/>
            <p:cNvSpPr/>
            <p:nvPr/>
          </p:nvSpPr>
          <p:spPr>
            <a:xfrm>
              <a:off x="3893" y="3082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2" name="Rectangle 47"/>
            <p:cNvSpPr/>
            <p:nvPr/>
          </p:nvSpPr>
          <p:spPr>
            <a:xfrm>
              <a:off x="3893" y="2628"/>
              <a:ext cx="705" cy="151"/>
            </a:xfrm>
            <a:prstGeom prst="rect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Rectangle 48"/>
            <p:cNvSpPr/>
            <p:nvPr/>
          </p:nvSpPr>
          <p:spPr>
            <a:xfrm>
              <a:off x="3893" y="2779"/>
              <a:ext cx="705" cy="15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4" name="Rectangle 49"/>
            <p:cNvSpPr/>
            <p:nvPr/>
          </p:nvSpPr>
          <p:spPr>
            <a:xfrm>
              <a:off x="3893" y="2931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Rectangle 50"/>
            <p:cNvSpPr/>
            <p:nvPr/>
          </p:nvSpPr>
          <p:spPr>
            <a:xfrm>
              <a:off x="3893" y="3233"/>
              <a:ext cx="705" cy="15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Rectangle 51"/>
            <p:cNvSpPr/>
            <p:nvPr/>
          </p:nvSpPr>
          <p:spPr>
            <a:xfrm>
              <a:off x="3893" y="3384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Rectangle 52"/>
            <p:cNvSpPr/>
            <p:nvPr/>
          </p:nvSpPr>
          <p:spPr>
            <a:xfrm>
              <a:off x="3893" y="3535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Rectangle 53"/>
            <p:cNvSpPr/>
            <p:nvPr/>
          </p:nvSpPr>
          <p:spPr>
            <a:xfrm>
              <a:off x="3893" y="1873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Rectangle 54"/>
            <p:cNvSpPr/>
            <p:nvPr/>
          </p:nvSpPr>
          <p:spPr>
            <a:xfrm>
              <a:off x="3893" y="1270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Rectangle 55"/>
            <p:cNvSpPr/>
            <p:nvPr/>
          </p:nvSpPr>
          <p:spPr>
            <a:xfrm>
              <a:off x="3893" y="1420"/>
              <a:ext cx="705" cy="15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Rectangle 56"/>
            <p:cNvSpPr/>
            <p:nvPr/>
          </p:nvSpPr>
          <p:spPr>
            <a:xfrm>
              <a:off x="3893" y="1571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Rectangle 57"/>
            <p:cNvSpPr/>
            <p:nvPr/>
          </p:nvSpPr>
          <p:spPr>
            <a:xfrm>
              <a:off x="3893" y="1722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Rectangle 58"/>
            <p:cNvSpPr/>
            <p:nvPr/>
          </p:nvSpPr>
          <p:spPr>
            <a:xfrm>
              <a:off x="3893" y="2024"/>
              <a:ext cx="705" cy="15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Rectangle 59"/>
            <p:cNvSpPr/>
            <p:nvPr/>
          </p:nvSpPr>
          <p:spPr>
            <a:xfrm>
              <a:off x="3893" y="2175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Rectangle 60"/>
            <p:cNvSpPr/>
            <p:nvPr/>
          </p:nvSpPr>
          <p:spPr>
            <a:xfrm>
              <a:off x="3893" y="2326"/>
              <a:ext cx="705" cy="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0746" name="Group 61"/>
            <p:cNvGrpSpPr/>
            <p:nvPr/>
          </p:nvGrpSpPr>
          <p:grpSpPr>
            <a:xfrm>
              <a:off x="4598" y="1226"/>
              <a:ext cx="423" cy="2530"/>
              <a:chOff x="10260" y="9345"/>
              <a:chExt cx="540" cy="5223"/>
            </a:xfrm>
          </p:grpSpPr>
          <p:grpSp>
            <p:nvGrpSpPr>
              <p:cNvPr id="30764" name="Group 62"/>
              <p:cNvGrpSpPr/>
              <p:nvPr/>
            </p:nvGrpSpPr>
            <p:grpSpPr>
              <a:xfrm>
                <a:off x="10260" y="9345"/>
                <a:ext cx="540" cy="2682"/>
                <a:chOff x="6300" y="9807"/>
                <a:chExt cx="540" cy="2682"/>
              </a:xfrm>
            </p:grpSpPr>
            <p:grpSp>
              <p:nvGrpSpPr>
                <p:cNvPr id="30776" name="Group 63"/>
                <p:cNvGrpSpPr/>
                <p:nvPr/>
              </p:nvGrpSpPr>
              <p:grpSpPr>
                <a:xfrm>
                  <a:off x="6300" y="9807"/>
                  <a:ext cx="540" cy="2361"/>
                  <a:chOff x="6300" y="9807"/>
                  <a:chExt cx="540" cy="2361"/>
                </a:xfrm>
              </p:grpSpPr>
              <p:sp>
                <p:nvSpPr>
                  <p:cNvPr id="30782" name="Text Box 64"/>
                  <p:cNvSpPr txBox="1"/>
                  <p:nvPr/>
                </p:nvSpPr>
                <p:spPr>
                  <a:xfrm>
                    <a:off x="6300" y="980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83" name="Text Box 65"/>
                  <p:cNvSpPr txBox="1"/>
                  <p:nvPr/>
                </p:nvSpPr>
                <p:spPr>
                  <a:xfrm>
                    <a:off x="6300" y="1043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84" name="Text Box 66"/>
                  <p:cNvSpPr txBox="1"/>
                  <p:nvPr/>
                </p:nvSpPr>
                <p:spPr>
                  <a:xfrm>
                    <a:off x="6300" y="1107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85" name="Text Box 67"/>
                  <p:cNvSpPr txBox="1"/>
                  <p:nvPr/>
                </p:nvSpPr>
                <p:spPr>
                  <a:xfrm>
                    <a:off x="6300" y="1170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777" name="Group 68"/>
                <p:cNvGrpSpPr/>
                <p:nvPr/>
              </p:nvGrpSpPr>
              <p:grpSpPr>
                <a:xfrm>
                  <a:off x="6300" y="10119"/>
                  <a:ext cx="540" cy="2370"/>
                  <a:chOff x="7155" y="10119"/>
                  <a:chExt cx="540" cy="2370"/>
                </a:xfrm>
              </p:grpSpPr>
              <p:sp>
                <p:nvSpPr>
                  <p:cNvPr id="30778" name="Text Box 69"/>
                  <p:cNvSpPr txBox="1"/>
                  <p:nvPr/>
                </p:nvSpPr>
                <p:spPr>
                  <a:xfrm>
                    <a:off x="7155" y="1074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9" name="Text Box 70"/>
                  <p:cNvSpPr txBox="1"/>
                  <p:nvPr/>
                </p:nvSpPr>
                <p:spPr>
                  <a:xfrm>
                    <a:off x="7155" y="1011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80" name="Text Box 71"/>
                  <p:cNvSpPr txBox="1"/>
                  <p:nvPr/>
                </p:nvSpPr>
                <p:spPr>
                  <a:xfrm>
                    <a:off x="7155" y="11388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81" name="Text Box 72"/>
                  <p:cNvSpPr txBox="1"/>
                  <p:nvPr/>
                </p:nvSpPr>
                <p:spPr>
                  <a:xfrm>
                    <a:off x="7155" y="12021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0765" name="Group 73"/>
              <p:cNvGrpSpPr/>
              <p:nvPr/>
            </p:nvGrpSpPr>
            <p:grpSpPr>
              <a:xfrm>
                <a:off x="10260" y="11886"/>
                <a:ext cx="540" cy="2682"/>
                <a:chOff x="6300" y="9807"/>
                <a:chExt cx="540" cy="2682"/>
              </a:xfrm>
            </p:grpSpPr>
            <p:grpSp>
              <p:nvGrpSpPr>
                <p:cNvPr id="30766" name="Group 74"/>
                <p:cNvGrpSpPr/>
                <p:nvPr/>
              </p:nvGrpSpPr>
              <p:grpSpPr>
                <a:xfrm>
                  <a:off x="6300" y="9807"/>
                  <a:ext cx="540" cy="2361"/>
                  <a:chOff x="6300" y="9807"/>
                  <a:chExt cx="540" cy="2361"/>
                </a:xfrm>
              </p:grpSpPr>
              <p:sp>
                <p:nvSpPr>
                  <p:cNvPr id="30772" name="Text Box 75"/>
                  <p:cNvSpPr txBox="1"/>
                  <p:nvPr/>
                </p:nvSpPr>
                <p:spPr>
                  <a:xfrm>
                    <a:off x="6300" y="980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3" name="Text Box 76"/>
                  <p:cNvSpPr txBox="1"/>
                  <p:nvPr/>
                </p:nvSpPr>
                <p:spPr>
                  <a:xfrm>
                    <a:off x="6300" y="10437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10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4" name="Text Box 77"/>
                  <p:cNvSpPr txBox="1"/>
                  <p:nvPr/>
                </p:nvSpPr>
                <p:spPr>
                  <a:xfrm>
                    <a:off x="6300" y="1107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12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5" name="Text Box 78"/>
                  <p:cNvSpPr txBox="1"/>
                  <p:nvPr/>
                </p:nvSpPr>
                <p:spPr>
                  <a:xfrm>
                    <a:off x="6300" y="1170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14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767" name="Group 79"/>
                <p:cNvGrpSpPr/>
                <p:nvPr/>
              </p:nvGrpSpPr>
              <p:grpSpPr>
                <a:xfrm>
                  <a:off x="6300" y="10119"/>
                  <a:ext cx="540" cy="2370"/>
                  <a:chOff x="7155" y="10119"/>
                  <a:chExt cx="540" cy="2370"/>
                </a:xfrm>
              </p:grpSpPr>
              <p:sp>
                <p:nvSpPr>
                  <p:cNvPr id="30768" name="Text Box 80"/>
                  <p:cNvSpPr txBox="1"/>
                  <p:nvPr/>
                </p:nvSpPr>
                <p:spPr>
                  <a:xfrm>
                    <a:off x="7155" y="1074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11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69" name="Text Box 81"/>
                  <p:cNvSpPr txBox="1"/>
                  <p:nvPr/>
                </p:nvSpPr>
                <p:spPr>
                  <a:xfrm>
                    <a:off x="7155" y="10119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0" name="Text Box 82"/>
                  <p:cNvSpPr txBox="1"/>
                  <p:nvPr/>
                </p:nvSpPr>
                <p:spPr>
                  <a:xfrm>
                    <a:off x="7155" y="11388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13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1" name="Text Box 83"/>
                  <p:cNvSpPr txBox="1"/>
                  <p:nvPr/>
                </p:nvSpPr>
                <p:spPr>
                  <a:xfrm>
                    <a:off x="7155" y="12021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60000"/>
                      <a:buFont typeface="Wingdings 2" panose="05020102010507070707" pitchFamily="18" charset="2"/>
                      <a:buChar char="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11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SzPct val="100000"/>
                      <a:buNone/>
                    </a:pPr>
                    <a:r>
                      <a:rPr lang="en-US" altLang="zh-CN" sz="1600" b="0" dirty="0">
                        <a:latin typeface="Arial Narrow" panose="020B0606020202030204" pitchFamily="34" charset="0"/>
                        <a:ea typeface="宋体" panose="02010600030101010101" pitchFamily="2" charset="-122"/>
                      </a:rPr>
                      <a:t>15</a:t>
                    </a:r>
                    <a:endParaRPr lang="en-US" altLang="zh-CN" sz="1600" b="0" dirty="0">
                      <a:latin typeface="Arial Narrow" panose="020B060602020203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30747" name="Group 84"/>
            <p:cNvGrpSpPr/>
            <p:nvPr/>
          </p:nvGrpSpPr>
          <p:grpSpPr>
            <a:xfrm>
              <a:off x="2753" y="1323"/>
              <a:ext cx="1152" cy="2289"/>
              <a:chOff x="10155" y="14761"/>
              <a:chExt cx="1470" cy="4725"/>
            </a:xfrm>
          </p:grpSpPr>
          <p:sp>
            <p:nvSpPr>
              <p:cNvPr id="30748" name="Line 85"/>
              <p:cNvSpPr/>
              <p:nvPr/>
            </p:nvSpPr>
            <p:spPr>
              <a:xfrm flipH="1">
                <a:off x="10185" y="14761"/>
                <a:ext cx="1440" cy="140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49" name="Line 86"/>
              <p:cNvSpPr/>
              <p:nvPr/>
            </p:nvSpPr>
            <p:spPr>
              <a:xfrm flipH="1">
                <a:off x="10170" y="15073"/>
                <a:ext cx="1440" cy="171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0" name="Line 87"/>
              <p:cNvSpPr/>
              <p:nvPr/>
            </p:nvSpPr>
            <p:spPr>
              <a:xfrm flipH="1">
                <a:off x="10155" y="15400"/>
                <a:ext cx="1440" cy="202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1" name="Line 88"/>
              <p:cNvSpPr/>
              <p:nvPr/>
            </p:nvSpPr>
            <p:spPr>
              <a:xfrm flipH="1">
                <a:off x="10170" y="15742"/>
                <a:ext cx="1440" cy="2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2" name="Line 89"/>
              <p:cNvSpPr/>
              <p:nvPr/>
            </p:nvSpPr>
            <p:spPr>
              <a:xfrm flipH="1">
                <a:off x="10170" y="16366"/>
                <a:ext cx="1440" cy="4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3" name="Line 90"/>
              <p:cNvSpPr/>
              <p:nvPr/>
            </p:nvSpPr>
            <p:spPr>
              <a:xfrm flipH="1">
                <a:off x="10170" y="16678"/>
                <a:ext cx="1440" cy="83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4" name="Line 91"/>
              <p:cNvSpPr/>
              <p:nvPr/>
            </p:nvSpPr>
            <p:spPr>
              <a:xfrm flipH="1">
                <a:off x="10185" y="17020"/>
                <a:ext cx="1440" cy="109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5" name="Line 92"/>
              <p:cNvSpPr/>
              <p:nvPr/>
            </p:nvSpPr>
            <p:spPr>
              <a:xfrm flipH="1" flipV="1">
                <a:off x="10170" y="16180"/>
                <a:ext cx="1440" cy="109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6" name="Line 93"/>
              <p:cNvSpPr/>
              <p:nvPr/>
            </p:nvSpPr>
            <p:spPr>
              <a:xfrm flipH="1" flipV="1">
                <a:off x="10170" y="16804"/>
                <a:ext cx="1440" cy="78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0757" name="Line 94"/>
              <p:cNvSpPr/>
              <p:nvPr/>
            </p:nvSpPr>
            <p:spPr>
              <a:xfrm flipH="1" flipV="1">
                <a:off x="10170" y="17458"/>
                <a:ext cx="1440" cy="4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8" name="Line 95"/>
              <p:cNvSpPr/>
              <p:nvPr/>
            </p:nvSpPr>
            <p:spPr>
              <a:xfrm flipH="1" flipV="1">
                <a:off x="10170" y="18082"/>
                <a:ext cx="1440" cy="15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59" name="Line 96"/>
              <p:cNvSpPr/>
              <p:nvPr/>
            </p:nvSpPr>
            <p:spPr>
              <a:xfrm flipH="1" flipV="1">
                <a:off x="10170" y="16210"/>
                <a:ext cx="1440" cy="2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60" name="Line 97"/>
              <p:cNvSpPr/>
              <p:nvPr/>
            </p:nvSpPr>
            <p:spPr>
              <a:xfrm flipH="1" flipV="1">
                <a:off x="10170" y="18082"/>
                <a:ext cx="1440" cy="140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61" name="Line 98"/>
              <p:cNvSpPr/>
              <p:nvPr/>
            </p:nvSpPr>
            <p:spPr>
              <a:xfrm flipH="1" flipV="1">
                <a:off x="10170" y="16834"/>
                <a:ext cx="1440" cy="202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62" name="Line 99"/>
              <p:cNvSpPr/>
              <p:nvPr/>
            </p:nvSpPr>
            <p:spPr>
              <a:xfrm flipH="1" flipV="1">
                <a:off x="10170" y="17458"/>
                <a:ext cx="1440" cy="171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30763" name="Line 100"/>
              <p:cNvSpPr/>
              <p:nvPr/>
            </p:nvSpPr>
            <p:spPr>
              <a:xfrm flipH="1">
                <a:off x="10170" y="16054"/>
                <a:ext cx="1455" cy="14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headEnd type="none" w="med" len="med"/>
                <a:tailEnd type="triangle" w="sm" len="lg"/>
              </a:ln>
            </p:spPr>
          </p:sp>
        </p:grpSp>
      </p:grpSp>
      <p:sp>
        <p:nvSpPr>
          <p:cNvPr id="30723" name="Rectangle 101"/>
          <p:cNvSpPr/>
          <p:nvPr/>
        </p:nvSpPr>
        <p:spPr>
          <a:xfrm>
            <a:off x="468313" y="404813"/>
            <a:ext cx="8424862" cy="19431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685800" lvl="0" indent="-685800" eaLnBrk="1" hangingPunct="1">
              <a:buClrTx/>
              <a:buSzPct val="100000"/>
              <a:buAutoNum type="circleNumDbPlain" startAt="3"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多路组相联映像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0" indent="-685800" eaLnBrk="1" hangingPunct="1"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主存中的块可以和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中的任意一块相对应。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0" indent="-685800" eaLnBrk="1" hangingPunct="1"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全相联映像方式是最灵活但成本最高的一种方式，可提 高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命中率。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971550" y="692150"/>
          <a:ext cx="7113588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7115175" imgH="5114925" progId="Paint.Picture">
                  <p:embed/>
                </p:oleObj>
              </mc:Choice>
              <mc:Fallback>
                <p:oleObj name="" r:id="rId1" imgW="7115175" imgH="511492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692150"/>
                        <a:ext cx="7113588" cy="504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382000" cy="5867400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组相联映像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组织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895600" y="240030"/>
            <a:ext cx="56388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两路组相联方式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88099" name="Rectangle 3"/>
          <p:cNvSpPr/>
          <p:nvPr/>
        </p:nvSpPr>
        <p:spPr>
          <a:xfrm>
            <a:off x="3581400" y="5486400"/>
            <a:ext cx="4114800" cy="1066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32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rPr>
              <a:t>C P U</a:t>
            </a:r>
            <a:endParaRPr lang="en-US" altLang="zh-CN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grpSp>
        <p:nvGrpSpPr>
          <p:cNvPr id="388100" name="Group 4"/>
          <p:cNvGrpSpPr/>
          <p:nvPr/>
        </p:nvGrpSpPr>
        <p:grpSpPr>
          <a:xfrm>
            <a:off x="6019800" y="1524000"/>
            <a:ext cx="1676400" cy="3276600"/>
            <a:chOff x="3792" y="960"/>
            <a:chExt cx="1056" cy="2064"/>
          </a:xfrm>
        </p:grpSpPr>
        <p:sp>
          <p:nvSpPr>
            <p:cNvPr id="32826" name="Rectangle 5"/>
            <p:cNvSpPr/>
            <p:nvPr/>
          </p:nvSpPr>
          <p:spPr>
            <a:xfrm>
              <a:off x="3792" y="960"/>
              <a:ext cx="1056" cy="172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7" name="Line 6"/>
            <p:cNvSpPr/>
            <p:nvPr/>
          </p:nvSpPr>
          <p:spPr>
            <a:xfrm>
              <a:off x="3792" y="115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8" name="Line 7"/>
            <p:cNvSpPr/>
            <p:nvPr/>
          </p:nvSpPr>
          <p:spPr>
            <a:xfrm>
              <a:off x="3792" y="1344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9" name="Line 8"/>
            <p:cNvSpPr/>
            <p:nvPr/>
          </p:nvSpPr>
          <p:spPr>
            <a:xfrm>
              <a:off x="3792" y="1536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0" name="Line 9"/>
            <p:cNvSpPr/>
            <p:nvPr/>
          </p:nvSpPr>
          <p:spPr>
            <a:xfrm>
              <a:off x="3792" y="1728"/>
              <a:ext cx="105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1" name="Line 10"/>
            <p:cNvSpPr/>
            <p:nvPr/>
          </p:nvSpPr>
          <p:spPr>
            <a:xfrm>
              <a:off x="3792" y="1968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2" name="Line 11"/>
            <p:cNvSpPr/>
            <p:nvPr/>
          </p:nvSpPr>
          <p:spPr>
            <a:xfrm>
              <a:off x="3792" y="2160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3" name="Line 12"/>
            <p:cNvSpPr/>
            <p:nvPr/>
          </p:nvSpPr>
          <p:spPr>
            <a:xfrm>
              <a:off x="3792" y="235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4" name="Line 13"/>
            <p:cNvSpPr/>
            <p:nvPr/>
          </p:nvSpPr>
          <p:spPr>
            <a:xfrm>
              <a:off x="3792" y="2544"/>
              <a:ext cx="105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5" name="Freeform 14"/>
            <p:cNvSpPr/>
            <p:nvPr/>
          </p:nvSpPr>
          <p:spPr>
            <a:xfrm>
              <a:off x="3792" y="2880"/>
              <a:ext cx="1045" cy="111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345" y="0"/>
                </a:cxn>
                <a:cxn ang="0">
                  <a:pos x="667" y="111"/>
                </a:cxn>
                <a:cxn ang="0">
                  <a:pos x="1045" y="0"/>
                </a:cxn>
              </a:cxnLst>
              <a:pathLst>
                <a:path w="1045" h="111">
                  <a:moveTo>
                    <a:pt x="0" y="111"/>
                  </a:moveTo>
                  <a:cubicBezTo>
                    <a:pt x="58" y="92"/>
                    <a:pt x="234" y="0"/>
                    <a:pt x="345" y="0"/>
                  </a:cubicBezTo>
                  <a:cubicBezTo>
                    <a:pt x="456" y="0"/>
                    <a:pt x="550" y="111"/>
                    <a:pt x="667" y="111"/>
                  </a:cubicBezTo>
                  <a:cubicBezTo>
                    <a:pt x="784" y="111"/>
                    <a:pt x="966" y="23"/>
                    <a:pt x="1045" y="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36" name="Line 15"/>
            <p:cNvSpPr/>
            <p:nvPr/>
          </p:nvSpPr>
          <p:spPr>
            <a:xfrm>
              <a:off x="3792" y="268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7" name="Line 16"/>
            <p:cNvSpPr/>
            <p:nvPr/>
          </p:nvSpPr>
          <p:spPr>
            <a:xfrm>
              <a:off x="4848" y="268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88113" name="Text Box 17"/>
          <p:cNvSpPr txBox="1"/>
          <p:nvPr/>
        </p:nvSpPr>
        <p:spPr>
          <a:xfrm>
            <a:off x="5181600" y="2057400"/>
            <a:ext cx="671513" cy="9112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数据</a:t>
            </a:r>
            <a:endParaRPr lang="zh-CN" altLang="en-US" sz="2000" dirty="0">
              <a:solidFill>
                <a:srgbClr val="FF0000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8114" name="Text Box 18"/>
          <p:cNvSpPr txBox="1"/>
          <p:nvPr/>
        </p:nvSpPr>
        <p:spPr>
          <a:xfrm>
            <a:off x="7772400" y="1981200"/>
            <a:ext cx="671513" cy="17303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dirty="0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主存储器</a:t>
            </a:r>
            <a:endParaRPr lang="zh-CN" altLang="en-US" sz="2000" dirty="0">
              <a:solidFill>
                <a:schemeClr val="tx2"/>
              </a:solidFill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388115" name="Text Box 19"/>
          <p:cNvSpPr txBox="1"/>
          <p:nvPr/>
        </p:nvSpPr>
        <p:spPr>
          <a:xfrm>
            <a:off x="1600200" y="5219700"/>
            <a:ext cx="1652588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3200" dirty="0">
                <a:latin typeface="Arial Narrow" panose="020B0606020202030204" pitchFamily="34" charset="0"/>
                <a:ea typeface="宋体" panose="02010600030101010101" pitchFamily="2" charset="-122"/>
              </a:rPr>
              <a:t>CACHE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8116" name="Group 20"/>
          <p:cNvGrpSpPr/>
          <p:nvPr/>
        </p:nvGrpSpPr>
        <p:grpSpPr>
          <a:xfrm>
            <a:off x="2209800" y="2743200"/>
            <a:ext cx="4800600" cy="2743200"/>
            <a:chOff x="1392" y="1728"/>
            <a:chExt cx="3024" cy="1728"/>
          </a:xfrm>
        </p:grpSpPr>
        <p:sp>
          <p:nvSpPr>
            <p:cNvPr id="32818" name="AutoShape 21"/>
            <p:cNvSpPr/>
            <p:nvPr/>
          </p:nvSpPr>
          <p:spPr>
            <a:xfrm>
              <a:off x="4224" y="2976"/>
              <a:ext cx="192" cy="48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rgbClr val="3333FF">
                <a:alpha val="50195"/>
              </a:srgbClr>
            </a:solidFill>
            <a:ln w="952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9" name="Rectangle 22"/>
            <p:cNvSpPr/>
            <p:nvPr/>
          </p:nvSpPr>
          <p:spPr>
            <a:xfrm>
              <a:off x="1392" y="3216"/>
              <a:ext cx="2880" cy="96"/>
            </a:xfrm>
            <a:prstGeom prst="rect">
              <a:avLst/>
            </a:prstGeom>
            <a:solidFill>
              <a:srgbClr val="3333FF">
                <a:alpha val="50195"/>
              </a:srgbClr>
            </a:solidFill>
            <a:ln w="952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0" name="AutoShape 23"/>
            <p:cNvSpPr/>
            <p:nvPr/>
          </p:nvSpPr>
          <p:spPr>
            <a:xfrm>
              <a:off x="1392" y="2976"/>
              <a:ext cx="144" cy="240"/>
            </a:xfrm>
            <a:prstGeom prst="upArrow">
              <a:avLst>
                <a:gd name="adj1" fmla="val 50000"/>
                <a:gd name="adj2" fmla="val 41666"/>
              </a:avLst>
            </a:prstGeom>
            <a:solidFill>
              <a:srgbClr val="3333FF">
                <a:alpha val="50195"/>
              </a:srgbClr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1" name="AutoShape 24"/>
            <p:cNvSpPr/>
            <p:nvPr/>
          </p:nvSpPr>
          <p:spPr>
            <a:xfrm>
              <a:off x="2496" y="2976"/>
              <a:ext cx="144" cy="240"/>
            </a:xfrm>
            <a:prstGeom prst="upArrow">
              <a:avLst>
                <a:gd name="adj1" fmla="val 50000"/>
                <a:gd name="adj2" fmla="val 41666"/>
              </a:avLst>
            </a:prstGeom>
            <a:solidFill>
              <a:srgbClr val="3333FF">
                <a:alpha val="50195"/>
              </a:srgbClr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2" name="AutoShape 25"/>
            <p:cNvSpPr/>
            <p:nvPr/>
          </p:nvSpPr>
          <p:spPr>
            <a:xfrm>
              <a:off x="2496" y="1728"/>
              <a:ext cx="144" cy="240"/>
            </a:xfrm>
            <a:prstGeom prst="upArrow">
              <a:avLst>
                <a:gd name="adj1" fmla="val 50000"/>
                <a:gd name="adj2" fmla="val 41666"/>
              </a:avLst>
            </a:prstGeom>
            <a:solidFill>
              <a:srgbClr val="3333FF">
                <a:alpha val="50195"/>
              </a:srgbClr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3" name="AutoShape 26"/>
            <p:cNvSpPr/>
            <p:nvPr/>
          </p:nvSpPr>
          <p:spPr>
            <a:xfrm>
              <a:off x="1392" y="1728"/>
              <a:ext cx="144" cy="240"/>
            </a:xfrm>
            <a:prstGeom prst="upArrow">
              <a:avLst>
                <a:gd name="adj1" fmla="val 50000"/>
                <a:gd name="adj2" fmla="val 41666"/>
              </a:avLst>
            </a:prstGeom>
            <a:solidFill>
              <a:srgbClr val="3333FF">
                <a:alpha val="50195"/>
              </a:srgbClr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4" name="Rectangle 27"/>
            <p:cNvSpPr/>
            <p:nvPr/>
          </p:nvSpPr>
          <p:spPr>
            <a:xfrm>
              <a:off x="1440" y="1968"/>
              <a:ext cx="48" cy="100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857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5" name="Rectangle 28"/>
            <p:cNvSpPr/>
            <p:nvPr/>
          </p:nvSpPr>
          <p:spPr>
            <a:xfrm>
              <a:off x="2544" y="1968"/>
              <a:ext cx="48" cy="100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3810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8125" name="Group 29"/>
          <p:cNvGrpSpPr/>
          <p:nvPr/>
        </p:nvGrpSpPr>
        <p:grpSpPr>
          <a:xfrm>
            <a:off x="1143000" y="2667000"/>
            <a:ext cx="6946900" cy="2560638"/>
            <a:chOff x="720" y="1680"/>
            <a:chExt cx="4376" cy="1613"/>
          </a:xfrm>
        </p:grpSpPr>
        <p:sp>
          <p:nvSpPr>
            <p:cNvPr id="32812" name="Text Box 30"/>
            <p:cNvSpPr txBox="1"/>
            <p:nvPr/>
          </p:nvSpPr>
          <p:spPr>
            <a:xfrm>
              <a:off x="1584" y="2880"/>
              <a:ext cx="6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3200" dirty="0">
                  <a:solidFill>
                    <a:srgbClr val="3333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地址</a:t>
              </a:r>
              <a:endParaRPr lang="zh-CN" altLang="en-US" sz="2000" dirty="0">
                <a:solidFill>
                  <a:srgbClr val="3333FF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3" name="Text Box 31"/>
            <p:cNvSpPr txBox="1"/>
            <p:nvPr/>
          </p:nvSpPr>
          <p:spPr>
            <a:xfrm>
              <a:off x="4464" y="2928"/>
              <a:ext cx="6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3200" dirty="0">
                  <a:latin typeface="Arial Narrow" panose="020B0606020202030204" pitchFamily="34" charset="0"/>
                  <a:ea typeface="楷体_GB2312" pitchFamily="49" charset="-122"/>
                </a:rPr>
                <a:t>译码</a:t>
              </a:r>
              <a:endParaRPr lang="zh-CN" altLang="en-US" sz="3200" dirty="0">
                <a:solidFill>
                  <a:schemeClr val="accent1"/>
                </a:solidFill>
                <a:latin typeface="Arial Narrow" panose="020B0606020202030204" pitchFamily="34" charset="0"/>
                <a:ea typeface="楷体_GB2312" pitchFamily="49" charset="-122"/>
              </a:endParaRPr>
            </a:p>
          </p:txBody>
        </p:sp>
        <p:sp>
          <p:nvSpPr>
            <p:cNvPr id="32814" name="Text Box 32"/>
            <p:cNvSpPr txBox="1"/>
            <p:nvPr/>
          </p:nvSpPr>
          <p:spPr>
            <a:xfrm>
              <a:off x="728" y="1680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dirty="0">
                  <a:latin typeface="Arial Narrow" panose="020B0606020202030204" pitchFamily="34" charset="0"/>
                  <a:ea typeface="楷体_GB2312" pitchFamily="49" charset="-122"/>
                </a:rPr>
                <a:t>比较</a:t>
              </a:r>
              <a:endParaRPr lang="zh-CN" altLang="en-US" sz="20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endParaRPr>
            </a:p>
          </p:txBody>
        </p:sp>
        <p:sp>
          <p:nvSpPr>
            <p:cNvPr id="32815" name="Text Box 33"/>
            <p:cNvSpPr txBox="1"/>
            <p:nvPr/>
          </p:nvSpPr>
          <p:spPr>
            <a:xfrm>
              <a:off x="720" y="2928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800" dirty="0">
                  <a:latin typeface="Arial Narrow" panose="020B0606020202030204" pitchFamily="34" charset="0"/>
                  <a:ea typeface="楷体_GB2312" pitchFamily="49" charset="-122"/>
                </a:rPr>
                <a:t>比较</a:t>
              </a:r>
              <a:endParaRPr lang="zh-CN" altLang="en-US" sz="2000" dirty="0">
                <a:solidFill>
                  <a:srgbClr val="0099FF"/>
                </a:solidFill>
                <a:latin typeface="Arial Narrow" panose="020B0606020202030204" pitchFamily="34" charset="0"/>
                <a:ea typeface="楷体_GB2312" pitchFamily="49" charset="-122"/>
              </a:endParaRPr>
            </a:p>
          </p:txBody>
        </p:sp>
        <p:sp>
          <p:nvSpPr>
            <p:cNvPr id="32816" name="Text Box 34"/>
            <p:cNvSpPr txBox="1"/>
            <p:nvPr/>
          </p:nvSpPr>
          <p:spPr>
            <a:xfrm>
              <a:off x="2592" y="1680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800" dirty="0">
                  <a:latin typeface="Arial Narrow" panose="020B0606020202030204" pitchFamily="34" charset="0"/>
                  <a:ea typeface="楷体_GB2312" pitchFamily="49" charset="-122"/>
                </a:rPr>
                <a:t>译码</a:t>
              </a:r>
              <a:endParaRPr lang="zh-CN" altLang="en-US" sz="20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endParaRPr>
            </a:p>
          </p:txBody>
        </p:sp>
        <p:sp>
          <p:nvSpPr>
            <p:cNvPr id="32817" name="Text Box 35"/>
            <p:cNvSpPr txBox="1"/>
            <p:nvPr/>
          </p:nvSpPr>
          <p:spPr>
            <a:xfrm>
              <a:off x="2640" y="2937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800" dirty="0">
                  <a:latin typeface="Arial Narrow" panose="020B0606020202030204" pitchFamily="34" charset="0"/>
                  <a:ea typeface="楷体_GB2312" pitchFamily="49" charset="-122"/>
                </a:rPr>
                <a:t>译码</a:t>
              </a:r>
              <a:endParaRPr lang="zh-CN" altLang="en-US" sz="2000" dirty="0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88132" name="Group 36"/>
          <p:cNvGrpSpPr/>
          <p:nvPr/>
        </p:nvGrpSpPr>
        <p:grpSpPr>
          <a:xfrm>
            <a:off x="3429000" y="1143000"/>
            <a:ext cx="3124200" cy="4419600"/>
            <a:chOff x="2160" y="720"/>
            <a:chExt cx="1968" cy="2784"/>
          </a:xfrm>
        </p:grpSpPr>
        <p:sp>
          <p:nvSpPr>
            <p:cNvPr id="32806" name="AutoShape 37"/>
            <p:cNvSpPr/>
            <p:nvPr/>
          </p:nvSpPr>
          <p:spPr>
            <a:xfrm>
              <a:off x="2160" y="720"/>
              <a:ext cx="144" cy="240"/>
            </a:xfrm>
            <a:prstGeom prst="downArrow">
              <a:avLst>
                <a:gd name="adj1" fmla="val 50000"/>
                <a:gd name="adj2" fmla="val 41666"/>
              </a:avLst>
            </a:prstGeom>
            <a:solidFill>
              <a:srgbClr val="FF0000">
                <a:alpha val="50195"/>
              </a:srgbClr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7" name="AutoShape 38"/>
            <p:cNvSpPr/>
            <p:nvPr/>
          </p:nvSpPr>
          <p:spPr>
            <a:xfrm>
              <a:off x="3984" y="720"/>
              <a:ext cx="144" cy="240"/>
            </a:xfrm>
            <a:prstGeom prst="downArrow">
              <a:avLst>
                <a:gd name="adj1" fmla="val 50000"/>
                <a:gd name="adj2" fmla="val 41666"/>
              </a:avLst>
            </a:prstGeom>
            <a:solidFill>
              <a:srgbClr val="FF0000">
                <a:alpha val="50195"/>
              </a:srgbClr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8" name="Rectangle 39"/>
            <p:cNvSpPr/>
            <p:nvPr/>
          </p:nvSpPr>
          <p:spPr>
            <a:xfrm>
              <a:off x="2208" y="720"/>
              <a:ext cx="1872" cy="4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9" name="AutoShape 40"/>
            <p:cNvSpPr/>
            <p:nvPr/>
          </p:nvSpPr>
          <p:spPr>
            <a:xfrm>
              <a:off x="3168" y="768"/>
              <a:ext cx="144" cy="2736"/>
            </a:xfrm>
            <a:prstGeom prst="downArrow">
              <a:avLst>
                <a:gd name="adj1" fmla="val 50000"/>
                <a:gd name="adj2" fmla="val 475000"/>
              </a:avLst>
            </a:prstGeom>
            <a:solidFill>
              <a:srgbClr val="FF0000">
                <a:alpha val="50195"/>
              </a:srgbClr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0" name="AutoShape 41"/>
            <p:cNvSpPr/>
            <p:nvPr/>
          </p:nvSpPr>
          <p:spPr>
            <a:xfrm>
              <a:off x="2160" y="2016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>
                <a:alpha val="50195"/>
              </a:srgbClr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Rectangle 42"/>
            <p:cNvSpPr/>
            <p:nvPr/>
          </p:nvSpPr>
          <p:spPr>
            <a:xfrm>
              <a:off x="2208" y="960"/>
              <a:ext cx="48" cy="110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8139" name="Line 43"/>
          <p:cNvSpPr/>
          <p:nvPr/>
        </p:nvSpPr>
        <p:spPr>
          <a:xfrm flipH="1">
            <a:off x="4038600" y="1981200"/>
            <a:ext cx="2362200" cy="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8140" name="Line 44"/>
          <p:cNvSpPr/>
          <p:nvPr/>
        </p:nvSpPr>
        <p:spPr>
          <a:xfrm flipH="1">
            <a:off x="3429000" y="1981200"/>
            <a:ext cx="2971800" cy="198120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8141" name="Line 45"/>
          <p:cNvSpPr/>
          <p:nvPr/>
        </p:nvSpPr>
        <p:spPr>
          <a:xfrm flipH="1">
            <a:off x="4038600" y="1676400"/>
            <a:ext cx="2514600" cy="76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8142" name="Line 46"/>
          <p:cNvSpPr/>
          <p:nvPr/>
        </p:nvSpPr>
        <p:spPr>
          <a:xfrm flipH="1">
            <a:off x="3581400" y="1676400"/>
            <a:ext cx="2971800" cy="1981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8143" name="Line 47"/>
          <p:cNvSpPr/>
          <p:nvPr/>
        </p:nvSpPr>
        <p:spPr>
          <a:xfrm flipH="1" flipV="1">
            <a:off x="3124200" y="1676400"/>
            <a:ext cx="3352800" cy="1295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8144" name="Line 48"/>
          <p:cNvSpPr/>
          <p:nvPr/>
        </p:nvSpPr>
        <p:spPr>
          <a:xfrm flipH="1">
            <a:off x="4267200" y="2895600"/>
            <a:ext cx="2209800" cy="762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8145" name="Line 49"/>
          <p:cNvSpPr/>
          <p:nvPr/>
        </p:nvSpPr>
        <p:spPr>
          <a:xfrm flipH="1" flipV="1">
            <a:off x="3657600" y="2057400"/>
            <a:ext cx="2819400" cy="121920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8146" name="Line 50"/>
          <p:cNvSpPr/>
          <p:nvPr/>
        </p:nvSpPr>
        <p:spPr>
          <a:xfrm flipH="1">
            <a:off x="4267200" y="3276600"/>
            <a:ext cx="2133600" cy="68580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88147" name="Group 51"/>
          <p:cNvGrpSpPr/>
          <p:nvPr/>
        </p:nvGrpSpPr>
        <p:grpSpPr>
          <a:xfrm>
            <a:off x="1371600" y="381000"/>
            <a:ext cx="3048000" cy="2362200"/>
            <a:chOff x="864" y="240"/>
            <a:chExt cx="1920" cy="1488"/>
          </a:xfrm>
        </p:grpSpPr>
        <p:sp>
          <p:nvSpPr>
            <p:cNvPr id="32797" name="Rectangle 52"/>
            <p:cNvSpPr/>
            <p:nvPr/>
          </p:nvSpPr>
          <p:spPr>
            <a:xfrm>
              <a:off x="864" y="960"/>
              <a:ext cx="1920" cy="76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798" name="Group 53"/>
            <p:cNvGrpSpPr/>
            <p:nvPr/>
          </p:nvGrpSpPr>
          <p:grpSpPr>
            <a:xfrm>
              <a:off x="864" y="240"/>
              <a:ext cx="1920" cy="1488"/>
              <a:chOff x="864" y="240"/>
              <a:chExt cx="1920" cy="1488"/>
            </a:xfrm>
          </p:grpSpPr>
          <p:sp>
            <p:nvSpPr>
              <p:cNvPr id="32799" name="Text Box 54"/>
              <p:cNvSpPr txBox="1"/>
              <p:nvPr/>
            </p:nvSpPr>
            <p:spPr>
              <a:xfrm>
                <a:off x="883" y="240"/>
                <a:ext cx="385" cy="7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800" dirty="0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有效位</a:t>
                </a:r>
                <a:endParaRPr lang="zh-CN" altLang="en-US" sz="2000" dirty="0">
                  <a:solidFill>
                    <a:schemeClr val="tx2"/>
                  </a:solidFill>
                  <a:latin typeface="Arial Narrow" panose="020B060602020203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2800" name="Line 55"/>
              <p:cNvSpPr/>
              <p:nvPr/>
            </p:nvSpPr>
            <p:spPr>
              <a:xfrm>
                <a:off x="864" y="1536"/>
                <a:ext cx="19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1" name="Line 56"/>
              <p:cNvSpPr/>
              <p:nvPr/>
            </p:nvSpPr>
            <p:spPr>
              <a:xfrm>
                <a:off x="864" y="1344"/>
                <a:ext cx="19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2" name="Line 57"/>
              <p:cNvSpPr/>
              <p:nvPr/>
            </p:nvSpPr>
            <p:spPr>
              <a:xfrm>
                <a:off x="864" y="1152"/>
                <a:ext cx="19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3" name="Line 58"/>
              <p:cNvSpPr/>
              <p:nvPr/>
            </p:nvSpPr>
            <p:spPr>
              <a:xfrm>
                <a:off x="1728" y="960"/>
                <a:ext cx="0" cy="7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4" name="Line 59"/>
              <p:cNvSpPr/>
              <p:nvPr/>
            </p:nvSpPr>
            <p:spPr>
              <a:xfrm>
                <a:off x="1104" y="960"/>
                <a:ext cx="0" cy="7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5" name="Rectangle 60"/>
              <p:cNvSpPr/>
              <p:nvPr/>
            </p:nvSpPr>
            <p:spPr>
              <a:xfrm>
                <a:off x="1248" y="1257"/>
                <a:ext cx="50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标志</a:t>
                </a: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88157" name="Group 61"/>
          <p:cNvGrpSpPr/>
          <p:nvPr/>
        </p:nvGrpSpPr>
        <p:grpSpPr>
          <a:xfrm>
            <a:off x="1524000" y="3505200"/>
            <a:ext cx="3048000" cy="1219200"/>
            <a:chOff x="960" y="2208"/>
            <a:chExt cx="1920" cy="768"/>
          </a:xfrm>
        </p:grpSpPr>
        <p:grpSp>
          <p:nvGrpSpPr>
            <p:cNvPr id="32789" name="Group 62"/>
            <p:cNvGrpSpPr/>
            <p:nvPr/>
          </p:nvGrpSpPr>
          <p:grpSpPr>
            <a:xfrm>
              <a:off x="960" y="2208"/>
              <a:ext cx="1920" cy="768"/>
              <a:chOff x="960" y="2208"/>
              <a:chExt cx="1920" cy="768"/>
            </a:xfrm>
          </p:grpSpPr>
          <p:sp>
            <p:nvSpPr>
              <p:cNvPr id="32791" name="Rectangle 63"/>
              <p:cNvSpPr/>
              <p:nvPr/>
            </p:nvSpPr>
            <p:spPr>
              <a:xfrm>
                <a:off x="960" y="2208"/>
                <a:ext cx="1920" cy="768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2" name="Line 64"/>
              <p:cNvSpPr/>
              <p:nvPr/>
            </p:nvSpPr>
            <p:spPr>
              <a:xfrm>
                <a:off x="1824" y="2208"/>
                <a:ext cx="0" cy="7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3" name="Line 65"/>
              <p:cNvSpPr/>
              <p:nvPr/>
            </p:nvSpPr>
            <p:spPr>
              <a:xfrm>
                <a:off x="1200" y="2208"/>
                <a:ext cx="0" cy="7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4" name="Line 66"/>
              <p:cNvSpPr/>
              <p:nvPr/>
            </p:nvSpPr>
            <p:spPr>
              <a:xfrm>
                <a:off x="960" y="2400"/>
                <a:ext cx="19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5" name="Line 67"/>
              <p:cNvSpPr/>
              <p:nvPr/>
            </p:nvSpPr>
            <p:spPr>
              <a:xfrm>
                <a:off x="960" y="2592"/>
                <a:ext cx="19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6" name="Line 68"/>
              <p:cNvSpPr/>
              <p:nvPr/>
            </p:nvSpPr>
            <p:spPr>
              <a:xfrm>
                <a:off x="960" y="2784"/>
                <a:ext cx="19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2790" name="Rectangle 69"/>
            <p:cNvSpPr/>
            <p:nvPr/>
          </p:nvSpPr>
          <p:spPr>
            <a:xfrm>
              <a:off x="1881" y="2601"/>
              <a:ext cx="50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rPr>
                <a:t>数据</a:t>
              </a:r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38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8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8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8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ldLvl="0" animBg="1"/>
      <p:bldP spid="388113" grpId="0"/>
      <p:bldP spid="388114" grpId="0"/>
      <p:bldP spid="3881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1676400" y="381000"/>
            <a:ext cx="6096000" cy="9906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600" b="0" dirty="0">
                <a:latin typeface="Arial Narrow" panose="020B0606020202030204" pitchFamily="34" charset="0"/>
                <a:ea typeface="宋体" panose="02010600030101010101" pitchFamily="2" charset="-122"/>
              </a:rPr>
              <a:t>两路组组相联方式的地址映射</a:t>
            </a:r>
            <a:endParaRPr lang="zh-CN" altLang="en-US" sz="40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/>
          <p:nvPr/>
        </p:nvSpPr>
        <p:spPr>
          <a:xfrm>
            <a:off x="609600" y="1524000"/>
            <a:ext cx="1676400" cy="7620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b="0" dirty="0">
                <a:latin typeface="Arial Narrow" panose="020B0606020202030204" pitchFamily="34" charset="0"/>
                <a:ea typeface="宋体" panose="02010600030101010101" pitchFamily="2" charset="-122"/>
              </a:rPr>
              <a:t>特点</a:t>
            </a:r>
            <a:endParaRPr lang="zh-CN" altLang="en-US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1524000" y="2590800"/>
            <a:ext cx="5791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前两种方式的折衷方案。组间为全相连，组内为直接映射。</a:t>
            </a:r>
            <a:endParaRPr lang="zh-CN" altLang="en-US" sz="2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Text Box 5"/>
          <p:cNvSpPr txBox="1"/>
          <p:nvPr/>
        </p:nvSpPr>
        <p:spPr>
          <a:xfrm>
            <a:off x="1676400" y="3657600"/>
            <a:ext cx="5715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集中了两个方式的优点。</a:t>
            </a:r>
            <a:r>
              <a:rPr lang="zh-CN" altLang="en-US" sz="2800" b="0" dirty="0">
                <a:solidFill>
                  <a:srgbClr val="00CC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成本也不太高。</a:t>
            </a:r>
            <a:endParaRPr lang="zh-CN" altLang="en-US" sz="2800" b="0" dirty="0">
              <a:solidFill>
                <a:srgbClr val="00CC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Rectangle 6"/>
          <p:cNvSpPr/>
          <p:nvPr/>
        </p:nvSpPr>
        <p:spPr>
          <a:xfrm>
            <a:off x="2057400" y="5410200"/>
            <a:ext cx="5181600" cy="838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b="0" dirty="0">
                <a:latin typeface="Arial Narrow" panose="020B0606020202030204" pitchFamily="34" charset="0"/>
                <a:ea typeface="宋体" panose="02010600030101010101" pitchFamily="2" charset="-122"/>
              </a:rPr>
              <a:t>是常用的方式</a:t>
            </a:r>
            <a:endParaRPr lang="zh-CN" altLang="en-US" sz="2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组相连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访问举例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9" name="Rectangle 3"/>
          <p:cNvSpPr/>
          <p:nvPr/>
        </p:nvSpPr>
        <p:spPr>
          <a:xfrm>
            <a:off x="5130800" y="990600"/>
            <a:ext cx="4013200" cy="563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342900" lvl="0" indent="-342900">
              <a:buClr>
                <a:schemeClr val="accent2"/>
              </a:buClr>
              <a:buSzPct val="100000"/>
              <a:buFont typeface="Monotype Sorts"/>
              <a:buChar char="z"/>
            </a:pPr>
            <a:r>
              <a:rPr lang="zh-CN" altLang="en-US" sz="2000" b="0" dirty="0">
                <a:latin typeface="Tahoma" panose="020B0604030504040204" pitchFamily="34" charset="0"/>
                <a:ea typeface="宋体" panose="02010600030101010101" pitchFamily="2" charset="-122"/>
              </a:rPr>
              <a:t>假设有下列访问主存顺序</a:t>
            </a:r>
            <a:r>
              <a:rPr lang="en-US" altLang="zh-CN" sz="2000" b="0" dirty="0"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000" b="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0: Miss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16: Miss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32: Miss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4: Hit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8: Hit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36: Hit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32: Hit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128: Miss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Read location 148: Miss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Read location 0: Hit</a:t>
            </a:r>
            <a:endParaRPr lang="en-US" altLang="zh-CN" dirty="0">
              <a:solidFill>
                <a:schemeClr val="accent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Read location 128: Hit</a:t>
            </a:r>
            <a:endParaRPr lang="en-US" altLang="zh-CN" dirty="0">
              <a:solidFill>
                <a:schemeClr val="accent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Read location 4: Hit</a:t>
            </a:r>
            <a:endParaRPr lang="en-US" altLang="zh-CN" dirty="0">
              <a:solidFill>
                <a:schemeClr val="accent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accent2"/>
              </a:buClr>
              <a:buSzPct val="100000"/>
              <a:buFont typeface="Monotype Sorts"/>
              <a:buChar char="y"/>
            </a:pP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Read location 132: Hit</a:t>
            </a:r>
            <a:endParaRPr lang="en-US" altLang="zh-CN" dirty="0">
              <a:solidFill>
                <a:schemeClr val="accent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20" name="Group 4"/>
          <p:cNvGrpSpPr/>
          <p:nvPr/>
        </p:nvGrpSpPr>
        <p:grpSpPr>
          <a:xfrm>
            <a:off x="838200" y="2895600"/>
            <a:ext cx="3657600" cy="2590800"/>
            <a:chOff x="336" y="2400"/>
            <a:chExt cx="2304" cy="1632"/>
          </a:xfrm>
        </p:grpSpPr>
        <p:grpSp>
          <p:nvGrpSpPr>
            <p:cNvPr id="34827" name="Group 5"/>
            <p:cNvGrpSpPr/>
            <p:nvPr/>
          </p:nvGrpSpPr>
          <p:grpSpPr>
            <a:xfrm>
              <a:off x="336" y="2400"/>
              <a:ext cx="2304" cy="1632"/>
              <a:chOff x="192" y="1104"/>
              <a:chExt cx="2304" cy="1632"/>
            </a:xfrm>
          </p:grpSpPr>
          <p:sp>
            <p:nvSpPr>
              <p:cNvPr id="34829" name="Rectangle 6"/>
              <p:cNvSpPr/>
              <p:nvPr/>
            </p:nvSpPr>
            <p:spPr>
              <a:xfrm>
                <a:off x="192" y="1104"/>
                <a:ext cx="2304" cy="163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0" name="Line 7"/>
              <p:cNvSpPr/>
              <p:nvPr/>
            </p:nvSpPr>
            <p:spPr>
              <a:xfrm>
                <a:off x="192" y="1872"/>
                <a:ext cx="230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831" name="Line 8"/>
              <p:cNvSpPr/>
              <p:nvPr/>
            </p:nvSpPr>
            <p:spPr>
              <a:xfrm>
                <a:off x="192" y="1536"/>
                <a:ext cx="230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4832" name="Line 9"/>
              <p:cNvSpPr/>
              <p:nvPr/>
            </p:nvSpPr>
            <p:spPr>
              <a:xfrm>
                <a:off x="192" y="2256"/>
                <a:ext cx="230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34828" name="Line 10"/>
            <p:cNvSpPr/>
            <p:nvPr/>
          </p:nvSpPr>
          <p:spPr>
            <a:xfrm>
              <a:off x="1440" y="2400"/>
              <a:ext cx="0" cy="16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4821" name="Text Box 11"/>
          <p:cNvSpPr txBox="1"/>
          <p:nvPr/>
        </p:nvSpPr>
        <p:spPr>
          <a:xfrm>
            <a:off x="0" y="2590800"/>
            <a:ext cx="717550" cy="91598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latin typeface="Arial Narrow" panose="020B0606020202030204" pitchFamily="34" charset="0"/>
                <a:ea typeface="宋体" panose="02010600030101010101" pitchFamily="2" charset="-122"/>
              </a:rPr>
              <a:t>0-15</a:t>
            </a:r>
            <a:endParaRPr lang="en-US" altLang="zh-CN" sz="1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latin typeface="Arial Narrow" panose="020B0606020202030204" pitchFamily="34" charset="0"/>
                <a:ea typeface="宋体" panose="02010600030101010101" pitchFamily="2" charset="-122"/>
              </a:rPr>
              <a:t>64-79</a:t>
            </a:r>
            <a:endParaRPr lang="en-US" altLang="zh-CN" sz="1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0" dirty="0">
                <a:latin typeface="Arial Narrow" panose="020B0606020202030204" pitchFamily="34" charset="0"/>
                <a:ea typeface="宋体" panose="02010600030101010101" pitchFamily="2" charset="-122"/>
              </a:rPr>
              <a:t>…</a:t>
            </a:r>
            <a:endParaRPr lang="en-US" altLang="zh-CN" sz="1800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2556" name="Text Box 12"/>
          <p:cNvSpPr txBox="1"/>
          <p:nvPr/>
        </p:nvSpPr>
        <p:spPr>
          <a:xfrm>
            <a:off x="1127125" y="2936875"/>
            <a:ext cx="742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0-15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2557" name="Text Box 13"/>
          <p:cNvSpPr txBox="1"/>
          <p:nvPr/>
        </p:nvSpPr>
        <p:spPr>
          <a:xfrm>
            <a:off x="1143000" y="3581400"/>
            <a:ext cx="895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16-31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2558" name="Text Box 14"/>
          <p:cNvSpPr txBox="1"/>
          <p:nvPr/>
        </p:nvSpPr>
        <p:spPr>
          <a:xfrm>
            <a:off x="1219200" y="4191000"/>
            <a:ext cx="895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32-47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2559" name="Text Box 15"/>
          <p:cNvSpPr txBox="1"/>
          <p:nvPr/>
        </p:nvSpPr>
        <p:spPr>
          <a:xfrm>
            <a:off x="3048000" y="3048000"/>
            <a:ext cx="1200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128-143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2560" name="Text Box 16"/>
          <p:cNvSpPr txBox="1"/>
          <p:nvPr/>
        </p:nvSpPr>
        <p:spPr>
          <a:xfrm>
            <a:off x="2971800" y="3581400"/>
            <a:ext cx="1200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0" dirty="0">
                <a:latin typeface="Arial Narrow" panose="020B0606020202030204" pitchFamily="34" charset="0"/>
                <a:ea typeface="宋体" panose="02010600030101010101" pitchFamily="2" charset="-122"/>
              </a:rPr>
              <a:t>144-159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6" grpId="0"/>
      <p:bldP spid="492557" grpId="0"/>
      <p:bldP spid="492558" grpId="0"/>
      <p:bldP spid="492559" grpId="0"/>
      <p:bldP spid="49256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lIns="90488" tIns="44450" rIns="90488" bIns="4445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四路组相连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实现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3584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447800"/>
            <a:ext cx="7391400" cy="510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1028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非易失性存储器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Rectangle 1029"/>
          <p:cNvSpPr>
            <a:spLocks noGrp="1"/>
          </p:cNvSpPr>
          <p:nvPr/>
        </p:nvSpPr>
        <p:spPr>
          <a:xfrm>
            <a:off x="396875" y="1362075"/>
            <a:ext cx="7896225" cy="52673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CC99"/>
              </a:buClr>
              <a:buSzPct val="6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DRAM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SRAM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为易失性存储器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断电数据丢失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非易失性存储器断电后，仍然保存数据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只读存储器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ROM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生产时写入程序，只能写一次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Programmable ROM (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PROM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可以重新一次编程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Eraseable PROM (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EPROM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可用紫外线或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光整块擦除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Electrically eraseable PROM (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EEPROM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):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可用电子整块擦除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Flash memory: EEPROMs.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以块为单位进行擦除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SzPct val="8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10,0000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次擦除后即磨损坏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非易失性存储器的应用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存储固件程序的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ROM(BIOS,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磁盘控制器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网卡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图形加速器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安全子系统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,…)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固态硬盘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闪存盘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智能手机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mp3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播放器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平板电脑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笔记本电脑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,…)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磁盘高速缓冲存储器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7772400" cy="71913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三种映射方式比较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8659813" cy="5449888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直接映射</a:t>
            </a:r>
            <a:endParaRPr lang="zh-CN" altLang="en-US" sz="2800" dirty="0">
              <a:solidFill>
                <a:srgbClr val="00CC99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主存中的一块只能映射到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中唯一的一个位置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定位时，不需要判断，只需替换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全相连映射</a:t>
            </a:r>
            <a:endParaRPr lang="zh-CN" altLang="en-US" sz="2800" dirty="0">
              <a:solidFill>
                <a:srgbClr val="00CC99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主存中的一块可以映射到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中任何一个位置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N路组相连映射</a:t>
            </a:r>
            <a:endParaRPr lang="zh-CN" altLang="en-US" sz="2800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主存中的一块可以选择映射到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个位置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全相连映射和</a:t>
            </a:r>
            <a:r>
              <a:rPr lang="en-US" altLang="zh-CN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路组相连映射的失效处理</a:t>
            </a:r>
            <a:endParaRPr lang="zh-CN" altLang="en-US" sz="2800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从主存中取出新块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为了腾出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空间，需要替换出一个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块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不唯一，则需要判断应替出哪块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习题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设某计算机主存容量为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16MB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，缓存的容量为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16KB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。每个字块有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个字，每个字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位。设计一个四路组相联映射（缓存每组内共有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个字块）的缓存组织。请画出主存地址字段中各段的位数。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3" name="内容占位符 2"/>
          <p:cNvSpPr>
            <a:spLocks noGrp="1"/>
          </p:cNvSpPr>
          <p:nvPr>
            <p:ph idx="1"/>
          </p:nvPr>
        </p:nvSpPr>
        <p:spPr>
          <a:xfrm>
            <a:off x="693738" y="1228408"/>
            <a:ext cx="8270875" cy="5111750"/>
          </a:xfrm>
        </p:spPr>
        <p:txBody>
          <a:bodyPr vert="horz" wrap="square" lIns="91440" tIns="45720" rIns="91440" bIns="45720" anchor="t"/>
          <a:p>
            <a:pPr>
              <a:buClr>
                <a:srgbClr val="00CC99"/>
              </a:buClr>
            </a:pPr>
            <a:r>
              <a:rPr lang="zh-CN" altLang="zh-CN" sz="2000" dirty="0"/>
              <a:t>对于</a:t>
            </a:r>
            <a:r>
              <a:rPr lang="en-US" altLang="zh-CN" sz="2000" dirty="0"/>
              <a:t>4</a:t>
            </a:r>
            <a:r>
              <a:rPr lang="zh-CN" altLang="zh-CN" sz="2000" dirty="0"/>
              <a:t>个块的</a:t>
            </a:r>
            <a:r>
              <a:rPr lang="en-US" altLang="zh-CN" sz="2000" dirty="0"/>
              <a:t>cache</a:t>
            </a:r>
            <a:r>
              <a:rPr lang="zh-CN" altLang="zh-CN" sz="2000" dirty="0"/>
              <a:t>，如果采用</a:t>
            </a:r>
            <a:r>
              <a:rPr lang="en-US" altLang="zh-CN" sz="2000" dirty="0"/>
              <a:t>2</a:t>
            </a:r>
            <a:r>
              <a:rPr lang="zh-CN" altLang="zh-CN" sz="2000" dirty="0"/>
              <a:t>路组相联方式，并假定刚开始</a:t>
            </a:r>
            <a:r>
              <a:rPr lang="en-US" altLang="zh-CN" sz="2000" dirty="0"/>
              <a:t>cache</a:t>
            </a:r>
            <a:r>
              <a:rPr lang="zh-CN" altLang="zh-CN" sz="2000" dirty="0"/>
              <a:t>没有有效数据，当访问</a:t>
            </a:r>
            <a:r>
              <a:rPr lang="en-US" altLang="zh-CN" sz="2000" dirty="0"/>
              <a:t>0</a:t>
            </a:r>
            <a:r>
              <a:rPr lang="zh-CN" altLang="zh-CN" sz="2000" dirty="0"/>
              <a:t>，</a:t>
            </a:r>
            <a:r>
              <a:rPr lang="en-US" altLang="zh-CN" sz="2000" dirty="0"/>
              <a:t>1</a:t>
            </a:r>
            <a:r>
              <a:rPr lang="zh-CN" altLang="zh-CN" sz="2000" dirty="0"/>
              <a:t>，</a:t>
            </a:r>
            <a:r>
              <a:rPr lang="en-US" altLang="zh-CN" sz="2000" dirty="0"/>
              <a:t>2</a:t>
            </a:r>
            <a:r>
              <a:rPr lang="zh-CN" altLang="zh-CN" sz="2000" dirty="0"/>
              <a:t>，</a:t>
            </a:r>
            <a:r>
              <a:rPr lang="en-US" altLang="zh-CN" sz="2000" dirty="0"/>
              <a:t>3</a:t>
            </a:r>
            <a:r>
              <a:rPr lang="zh-CN" altLang="zh-CN" sz="2000" dirty="0"/>
              <a:t>，</a:t>
            </a:r>
            <a:r>
              <a:rPr lang="en-US" altLang="zh-CN" sz="2000" dirty="0"/>
              <a:t>3</a:t>
            </a:r>
            <a:r>
              <a:rPr lang="zh-CN" altLang="zh-CN" sz="2000" dirty="0"/>
              <a:t>，</a:t>
            </a:r>
            <a:r>
              <a:rPr lang="en-US" altLang="zh-CN" sz="2000" dirty="0"/>
              <a:t>6</a:t>
            </a:r>
            <a:r>
              <a:rPr lang="zh-CN" altLang="zh-CN" sz="2000" dirty="0"/>
              <a:t>，</a:t>
            </a:r>
            <a:r>
              <a:rPr lang="en-US" altLang="zh-CN" sz="2000" dirty="0"/>
              <a:t>7</a:t>
            </a:r>
            <a:r>
              <a:rPr lang="zh-CN" altLang="zh-CN" sz="2000" dirty="0"/>
              <a:t>，</a:t>
            </a:r>
            <a:r>
              <a:rPr lang="en-US" altLang="zh-CN" sz="2000" dirty="0"/>
              <a:t>6</a:t>
            </a:r>
            <a:r>
              <a:rPr lang="zh-CN" altLang="zh-CN" sz="2000" dirty="0"/>
              <a:t>，</a:t>
            </a:r>
            <a:r>
              <a:rPr lang="en-US" altLang="zh-CN" sz="2000" dirty="0"/>
              <a:t>7</a:t>
            </a:r>
            <a:r>
              <a:rPr lang="zh-CN" altLang="zh-CN" sz="2000" dirty="0"/>
              <a:t>，</a:t>
            </a:r>
            <a:r>
              <a:rPr lang="en-US" altLang="zh-CN" sz="2000" dirty="0"/>
              <a:t>0</a:t>
            </a:r>
            <a:r>
              <a:rPr lang="zh-CN" altLang="zh-CN" sz="2000" dirty="0"/>
              <a:t>，</a:t>
            </a:r>
            <a:r>
              <a:rPr lang="en-US" altLang="zh-CN" sz="2000" dirty="0"/>
              <a:t>1</a:t>
            </a:r>
            <a:r>
              <a:rPr lang="zh-CN" altLang="zh-CN" sz="2000" dirty="0"/>
              <a:t>块时，请问此时命中率是多少？</a:t>
            </a:r>
            <a:endParaRPr lang="zh-CN" altLang="zh-CN" sz="2000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2988" y="2511425"/>
          <a:ext cx="6342063" cy="3294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846"/>
                <a:gridCol w="1314400"/>
                <a:gridCol w="1080135"/>
                <a:gridCol w="244663"/>
                <a:gridCol w="998509"/>
                <a:gridCol w="892785"/>
                <a:gridCol w="892785"/>
              </a:tblGrid>
              <a:tr h="236855">
                <a:tc row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Block address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Cache index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Hit/miss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Cache content after access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8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Set 0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Set 1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11811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6637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2446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03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03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03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03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03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03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4033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890" name="标题 1"/>
          <p:cNvSpPr>
            <a:spLocks noGrp="1"/>
          </p:cNvSpPr>
          <p:nvPr/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习题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3" name="内容占位符 2"/>
          <p:cNvSpPr>
            <a:spLocks noGrp="1"/>
          </p:cNvSpPr>
          <p:nvPr>
            <p:ph idx="1"/>
          </p:nvPr>
        </p:nvSpPr>
        <p:spPr>
          <a:xfrm>
            <a:off x="693738" y="1228408"/>
            <a:ext cx="8270875" cy="5111750"/>
          </a:xfrm>
        </p:spPr>
        <p:txBody>
          <a:bodyPr vert="horz" wrap="square" lIns="91440" tIns="45720" rIns="91440" bIns="45720" anchor="t"/>
          <a:p>
            <a:pPr>
              <a:buClr>
                <a:srgbClr val="00CC99"/>
              </a:buClr>
            </a:pPr>
            <a:r>
              <a:rPr lang="zh-CN" altLang="zh-CN" sz="2000" dirty="0"/>
              <a:t>对于</a:t>
            </a:r>
            <a:r>
              <a:rPr lang="en-US" altLang="zh-CN" sz="2000" dirty="0"/>
              <a:t>4</a:t>
            </a:r>
            <a:r>
              <a:rPr lang="zh-CN" altLang="zh-CN" sz="2000" dirty="0"/>
              <a:t>个块的</a:t>
            </a:r>
            <a:r>
              <a:rPr lang="en-US" altLang="zh-CN" sz="2000" dirty="0"/>
              <a:t>cache</a:t>
            </a:r>
            <a:r>
              <a:rPr lang="zh-CN" altLang="zh-CN" sz="2000" dirty="0"/>
              <a:t>，如果采用</a:t>
            </a:r>
            <a:r>
              <a:rPr lang="en-US" altLang="zh-CN" sz="2000" dirty="0"/>
              <a:t>2</a:t>
            </a:r>
            <a:r>
              <a:rPr lang="zh-CN" altLang="zh-CN" sz="2000" dirty="0"/>
              <a:t>路组相联方式，并假定刚开始</a:t>
            </a:r>
            <a:r>
              <a:rPr lang="en-US" altLang="zh-CN" sz="2000" dirty="0"/>
              <a:t>cache</a:t>
            </a:r>
            <a:r>
              <a:rPr lang="zh-CN" altLang="zh-CN" sz="2000" dirty="0"/>
              <a:t>没有有效数据，当访问</a:t>
            </a:r>
            <a:r>
              <a:rPr lang="en-US" altLang="zh-CN" sz="2000" dirty="0"/>
              <a:t>0</a:t>
            </a:r>
            <a:r>
              <a:rPr lang="zh-CN" altLang="zh-CN" sz="2000" dirty="0"/>
              <a:t>，</a:t>
            </a:r>
            <a:r>
              <a:rPr lang="en-US" altLang="zh-CN" sz="2000" dirty="0"/>
              <a:t>1</a:t>
            </a:r>
            <a:r>
              <a:rPr lang="zh-CN" altLang="zh-CN" sz="2000" dirty="0"/>
              <a:t>，</a:t>
            </a:r>
            <a:r>
              <a:rPr lang="en-US" altLang="zh-CN" sz="2000" dirty="0"/>
              <a:t>2</a:t>
            </a:r>
            <a:r>
              <a:rPr lang="zh-CN" altLang="zh-CN" sz="2000" dirty="0"/>
              <a:t>，</a:t>
            </a:r>
            <a:r>
              <a:rPr lang="en-US" altLang="zh-CN" sz="2000" dirty="0"/>
              <a:t>3</a:t>
            </a:r>
            <a:r>
              <a:rPr lang="zh-CN" altLang="zh-CN" sz="2000" dirty="0"/>
              <a:t>，</a:t>
            </a:r>
            <a:r>
              <a:rPr lang="en-US" altLang="zh-CN" sz="2000" dirty="0"/>
              <a:t>3</a:t>
            </a:r>
            <a:r>
              <a:rPr lang="zh-CN" altLang="zh-CN" sz="2000" dirty="0"/>
              <a:t>，</a:t>
            </a:r>
            <a:r>
              <a:rPr lang="en-US" altLang="zh-CN" sz="2000" dirty="0"/>
              <a:t>6</a:t>
            </a:r>
            <a:r>
              <a:rPr lang="zh-CN" altLang="zh-CN" sz="2000" dirty="0"/>
              <a:t>，</a:t>
            </a:r>
            <a:r>
              <a:rPr lang="en-US" altLang="zh-CN" sz="2000" dirty="0"/>
              <a:t>7</a:t>
            </a:r>
            <a:r>
              <a:rPr lang="zh-CN" altLang="zh-CN" sz="2000" dirty="0"/>
              <a:t>，</a:t>
            </a:r>
            <a:r>
              <a:rPr lang="en-US" altLang="zh-CN" sz="2000" dirty="0"/>
              <a:t>6</a:t>
            </a:r>
            <a:r>
              <a:rPr lang="zh-CN" altLang="zh-CN" sz="2000" dirty="0"/>
              <a:t>，</a:t>
            </a:r>
            <a:r>
              <a:rPr lang="en-US" altLang="zh-CN" sz="2000" dirty="0"/>
              <a:t>7</a:t>
            </a:r>
            <a:r>
              <a:rPr lang="zh-CN" altLang="zh-CN" sz="2000" dirty="0"/>
              <a:t>，</a:t>
            </a:r>
            <a:r>
              <a:rPr lang="en-US" altLang="zh-CN" sz="2000" dirty="0"/>
              <a:t>0</a:t>
            </a:r>
            <a:r>
              <a:rPr lang="zh-CN" altLang="zh-CN" sz="2000" dirty="0"/>
              <a:t>，</a:t>
            </a:r>
            <a:r>
              <a:rPr lang="en-US" altLang="zh-CN" sz="2000" dirty="0"/>
              <a:t>1</a:t>
            </a:r>
            <a:r>
              <a:rPr lang="zh-CN" altLang="zh-CN" sz="2000" dirty="0"/>
              <a:t>块时，请问此时命中率是多少？</a:t>
            </a:r>
            <a:endParaRPr lang="zh-CN" altLang="zh-CN" sz="2000" dirty="0"/>
          </a:p>
          <a:p>
            <a:endParaRPr lang="zh-CN" altLang="en-US" dirty="0"/>
          </a:p>
        </p:txBody>
      </p:sp>
      <p:sp>
        <p:nvSpPr>
          <p:cNvPr id="37890" name="标题 1"/>
          <p:cNvSpPr>
            <a:spLocks noGrp="1"/>
          </p:cNvSpPr>
          <p:nvPr/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习题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38543" y="2317433"/>
          <a:ext cx="6700838" cy="3760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489"/>
                <a:gridCol w="1152128"/>
                <a:gridCol w="1008112"/>
                <a:gridCol w="720080"/>
                <a:gridCol w="1007745"/>
                <a:gridCol w="792455"/>
                <a:gridCol w="796510"/>
              </a:tblGrid>
              <a:tr h="319015">
                <a:tc row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Block address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 row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Cache index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 row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Hit/miss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 gridSpan="4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Cache content after access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901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Set 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 hMerge="1">
                  <a:tcPr/>
                </a:tc>
                <a:tc gridSpan="2"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Set 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 hMerge="1">
                  <a:tcPr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endParaRPr lang="zh-CN" sz="1800" kern="100">
                        <a:effectLst/>
                        <a:latin typeface="等线"/>
                        <a:ea typeface="等线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endParaRPr lang="zh-CN" sz="1800" kern="100">
                        <a:effectLst/>
                        <a:latin typeface="等线"/>
                        <a:ea typeface="等线"/>
                      </a:endParaRPr>
                    </a:p>
                  </a:txBody>
                  <a:tcPr marL="90170" marR="90170" marT="9525" marB="0"/>
                </a:tc>
              </a:tr>
              <a:tr h="28384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endParaRPr lang="zh-CN" sz="1800" kern="100">
                        <a:effectLst/>
                        <a:latin typeface="等线"/>
                        <a:ea typeface="等线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endParaRPr lang="zh-CN" sz="1800" kern="100">
                        <a:effectLst/>
                        <a:latin typeface="等线"/>
                        <a:ea typeface="等线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hit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hit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hit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</a:tr>
              <a:tr h="228357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miss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90170" marR="90170" marT="95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3"/>
          <p:cNvSpPr txBox="1"/>
          <p:nvPr/>
        </p:nvSpPr>
        <p:spPr>
          <a:xfrm>
            <a:off x="539750" y="2420938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先进先出算法（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FIFO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Text Box 4"/>
          <p:cNvSpPr txBox="1"/>
          <p:nvPr/>
        </p:nvSpPr>
        <p:spPr>
          <a:xfrm>
            <a:off x="1301750" y="3106738"/>
            <a:ext cx="5334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将最早调入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的字块替换出去。容易实现，开销小。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Text Box 5"/>
          <p:cNvSpPr txBox="1"/>
          <p:nvPr/>
        </p:nvSpPr>
        <p:spPr>
          <a:xfrm>
            <a:off x="539750" y="4173538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最近最少使用算法（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LRU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Text Box 6"/>
          <p:cNvSpPr txBox="1"/>
          <p:nvPr/>
        </p:nvSpPr>
        <p:spPr>
          <a:xfrm>
            <a:off x="1301750" y="4783138"/>
            <a:ext cx="5334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需要计算字块的使用次数，开销大，但平均命中率比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FIFO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要高。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Text Box 7"/>
          <p:cNvSpPr txBox="1"/>
          <p:nvPr/>
        </p:nvSpPr>
        <p:spPr>
          <a:xfrm>
            <a:off x="539750" y="5773738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随机替换（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RAND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9" name="Rectangle 8"/>
          <p:cNvSpPr/>
          <p:nvPr/>
        </p:nvSpPr>
        <p:spPr>
          <a:xfrm>
            <a:off x="323850" y="476250"/>
            <a:ext cx="8382000" cy="15954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buClrTx/>
              <a:buSzPct val="100000"/>
              <a:buNone/>
            </a:pP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</a:rPr>
              <a:t>3. Cache 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替换算法</a:t>
            </a:r>
            <a:endParaRPr lang="zh-CN" altLang="en-US" sz="36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当新的主存字块需要调入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存储器而它的可用位置又已被占满时，就产生替换算法问题。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16" grpId="0"/>
      <p:bldP spid="38917" grpId="0"/>
      <p:bldP spid="389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382000" cy="5867400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LRU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算法替换登记表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692275" y="1125538"/>
          <a:ext cx="5472113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886200" imgH="3086100" progId="Paint.Picture">
                  <p:embed/>
                </p:oleObj>
              </mc:Choice>
              <mc:Fallback>
                <p:oleObj name="" r:id="rId1" imgW="3886200" imgH="308610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125538"/>
                        <a:ext cx="5472113" cy="403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395288" y="1295400"/>
            <a:ext cx="8520112" cy="5181600"/>
          </a:xfrm>
        </p:spPr>
        <p:txBody>
          <a:bodyPr vert="horz" wrap="square" lIns="91440" tIns="45720" rIns="91440" bIns="45720" anchor="t"/>
          <a:p>
            <a:pPr marL="349250" indent="-34925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改写了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一单元内容后且尚未改变主存相应单元内容，则出现</a:t>
            </a:r>
            <a:r>
              <a:rPr lang="zh-CN" altLang="en-US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数据不一致性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9250" indent="-34925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当其它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或外设读主存时，必须保证</a:t>
            </a:r>
            <a:r>
              <a:rPr lang="zh-CN" altLang="en-US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数据一致性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9250" indent="-349250" eaLnBrk="1" hangingPunct="1">
              <a:spcBef>
                <a:spcPct val="5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写直达</a:t>
            </a:r>
            <a:r>
              <a:rPr lang="en-US" altLang="zh-CN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(write through)</a:t>
            </a:r>
            <a:endParaRPr lang="en-US" altLang="zh-CN" sz="2800" dirty="0">
              <a:solidFill>
                <a:srgbClr val="00CC99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9250" indent="-349250"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当写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命中时，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与主存同时发生写修改，因而较好地维护了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和主存内容的一致性。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9250" indent="-349250"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当写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未命中时，只能直接向主存进行写入。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9250" indent="-349250"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实现简单，缺点是降低了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的效率。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Rectangle 5"/>
          <p:cNvSpPr>
            <a:spLocks noGrp="1"/>
          </p:cNvSpPr>
          <p:nvPr>
            <p:ph type="title"/>
          </p:nvPr>
        </p:nvSpPr>
        <p:spPr>
          <a:xfrm>
            <a:off x="323850" y="333375"/>
            <a:ext cx="7772400" cy="71913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4.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写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策略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idx="1"/>
          </p:nvPr>
        </p:nvSpPr>
        <p:spPr>
          <a:xfrm>
            <a:off x="323850" y="1125538"/>
            <a:ext cx="8569325" cy="5543550"/>
          </a:xfrm>
        </p:spPr>
        <p:txBody>
          <a:bodyPr vert="horz" wrap="square" lIns="91440" tIns="45720" rIns="91440" bIns="45720" anchor="t"/>
          <a:p>
            <a:pPr marL="403225" indent="-403225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拖后写</a:t>
            </a:r>
            <a:r>
              <a:rPr lang="en-US" altLang="zh-CN" sz="2800" dirty="0">
                <a:solidFill>
                  <a:srgbClr val="00CC99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(write back)</a:t>
            </a:r>
            <a:endParaRPr lang="en-US" altLang="zh-CN" sz="2800" dirty="0">
              <a:solidFill>
                <a:srgbClr val="00CC99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03225" indent="-403225"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拖后改写主存单元内容，一直拖到有另外的设备要读该内容过时的主存单元时，则首先停止这一读操作，接下来改写主存内容，之后再启动已停下来的读操作；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03225" indent="-403225"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总线监听：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03225" indent="-403225"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减少了访问主存的次数，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不出现徒劳的写操作，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但是存在不一致性的隐患；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03225" indent="-403225"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控制复杂些，但可以提供更高系统的运行效率。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title"/>
          </p:nvPr>
        </p:nvSpPr>
        <p:spPr>
          <a:xfrm>
            <a:off x="323850" y="333375"/>
            <a:ext cx="7772400" cy="71913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4. 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写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Cache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策略（续）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539750" y="549275"/>
            <a:ext cx="4794250" cy="600075"/>
          </a:xfrm>
          <a:ln w="12700"/>
        </p:spPr>
        <p:txBody>
          <a:bodyPr vert="horz" wrap="square" lIns="63500" tIns="25400" rIns="63500" bIns="25400" anchor="t"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5.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提高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Cache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的性能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539750" y="1484313"/>
            <a:ext cx="7772400" cy="2032000"/>
          </a:xfrm>
          <a:ln w="12700"/>
        </p:spPr>
        <p:txBody>
          <a:bodyPr vert="horz" wrap="square" lIns="63500" tIns="25400" rIns="63500" bIns="25400" anchor="t">
            <a:spAutoFit/>
          </a:bodyPr>
          <a:p>
            <a:pPr marL="609600" indent="-609600" eaLnBrk="1" hangingPunct="1">
              <a:buClr>
                <a:srgbClr val="00CC99"/>
              </a:buClr>
              <a:buSzPct val="60000"/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提高命中率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indent="-609600" eaLnBrk="1" hangingPunct="1">
              <a:buClr>
                <a:srgbClr val="00CC99"/>
              </a:buClr>
              <a:buSzPct val="60000"/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缩短缺失后的处理时间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indent="-609600" eaLnBrk="1" hangingPunct="1">
              <a:buClr>
                <a:srgbClr val="00CC99"/>
              </a:buClr>
              <a:buSzPct val="60000"/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提高访问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的速度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indent="-60960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544763" y="476250"/>
            <a:ext cx="3176587" cy="538163"/>
          </a:xfrm>
          <a:ln w="12700"/>
        </p:spPr>
        <p:txBody>
          <a:bodyPr vert="horz" wrap="none" lIns="63500" tIns="25400" rIns="63500" bIns="25400" anchor="t">
            <a:spAutoFit/>
          </a:bodyPr>
          <a:p>
            <a:pPr eaLnBrk="1" hangingPunct="1"/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Cache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缺失的原因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539750" y="1341438"/>
            <a:ext cx="8208963" cy="5220335"/>
          </a:xfrm>
          <a:ln w="12700"/>
        </p:spPr>
        <p:txBody>
          <a:bodyPr vert="horz" wrap="square" lIns="63500" tIns="25400" rIns="63500" bIns="25400" anchor="t">
            <a:spAutoFit/>
          </a:bodyPr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必然缺失 （开机或进程切换）：首次访问数据块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世事总是有缺憾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注意：如果我们运行几百万条指令，有点必然缺失又何妨？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冲突缺失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多个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块映射到同一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块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解决办法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：增大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 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容量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解决办法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：增加相连组数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容量冲突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无法装入程序需要访问的所有块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方案：增大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cache 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容量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无效缺失：其它进程（如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I/O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）修改了主存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6"/>
          <p:cNvSpPr>
            <a:spLocks noGrp="1"/>
          </p:cNvSpPr>
          <p:nvPr>
            <p:ph type="title"/>
          </p:nvPr>
        </p:nvSpPr>
        <p:spPr>
          <a:xfrm>
            <a:off x="357188" y="434975"/>
            <a:ext cx="8786812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典型的连接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CPU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和主存的总线结构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243" name="Rectangle 27"/>
          <p:cNvSpPr>
            <a:spLocks noGrp="1"/>
          </p:cNvSpPr>
          <p:nvPr>
            <p:ph idx="1"/>
          </p:nvPr>
        </p:nvSpPr>
        <p:spPr>
          <a:xfrm>
            <a:off x="396875" y="1504950"/>
            <a:ext cx="7896225" cy="49720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一条总线是由多条并排的电线组成的一束线，其传输地址、数据和控制信号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多个设备共享多条总线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5"/>
          <p:cNvSpPr>
            <a:spLocks noChangeAspect="1"/>
          </p:cNvSpPr>
          <p:nvPr/>
        </p:nvSpPr>
        <p:spPr>
          <a:xfrm>
            <a:off x="7637463" y="5337175"/>
            <a:ext cx="1049337" cy="1054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主存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AutoShape 6"/>
          <p:cNvSpPr>
            <a:spLocks noChangeAspect="1"/>
          </p:cNvSpPr>
          <p:nvPr/>
        </p:nvSpPr>
        <p:spPr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Rectangle 7"/>
          <p:cNvSpPr>
            <a:spLocks noChangeAspect="1"/>
          </p:cNvSpPr>
          <p:nvPr/>
        </p:nvSpPr>
        <p:spPr>
          <a:xfrm>
            <a:off x="4824413" y="5548313"/>
            <a:ext cx="1049337" cy="666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I/O </a:t>
            </a:r>
            <a:endParaRPr lang="en-US" altLang="zh-CN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桥接口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7" name="AutoShape 8"/>
          <p:cNvSpPr>
            <a:spLocks noChangeAspect="1"/>
          </p:cNvSpPr>
          <p:nvPr/>
        </p:nvSpPr>
        <p:spPr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2"/>
            </a:avLst>
          </a:prstGeom>
          <a:solidFill>
            <a:srgbClr val="F7F5C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8" name="Rectangle 9"/>
          <p:cNvSpPr>
            <a:spLocks noChangeAspect="1"/>
          </p:cNvSpPr>
          <p:nvPr/>
        </p:nvSpPr>
        <p:spPr>
          <a:xfrm>
            <a:off x="950913" y="5548313"/>
            <a:ext cx="2162175" cy="666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总线接口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9" name="Rectangle 10"/>
          <p:cNvSpPr>
            <a:spLocks noChangeAspect="1"/>
          </p:cNvSpPr>
          <p:nvPr/>
        </p:nvSpPr>
        <p:spPr>
          <a:xfrm>
            <a:off x="2008188" y="4017963"/>
            <a:ext cx="788987" cy="1762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Rectangle 11"/>
          <p:cNvSpPr>
            <a:spLocks noChangeAspect="1"/>
          </p:cNvSpPr>
          <p:nvPr/>
        </p:nvSpPr>
        <p:spPr>
          <a:xfrm>
            <a:off x="2008188" y="4194175"/>
            <a:ext cx="788987" cy="1762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Rectangle 12"/>
          <p:cNvSpPr>
            <a:spLocks noChangeAspect="1"/>
          </p:cNvSpPr>
          <p:nvPr/>
        </p:nvSpPr>
        <p:spPr>
          <a:xfrm>
            <a:off x="2008188" y="4370388"/>
            <a:ext cx="788987" cy="1746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Rectangle 13"/>
          <p:cNvSpPr>
            <a:spLocks noChangeAspect="1"/>
          </p:cNvSpPr>
          <p:nvPr/>
        </p:nvSpPr>
        <p:spPr>
          <a:xfrm>
            <a:off x="2008188" y="4545013"/>
            <a:ext cx="788987" cy="1762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Rectangle 14"/>
          <p:cNvSpPr>
            <a:spLocks noChangeAspect="1"/>
          </p:cNvSpPr>
          <p:nvPr/>
        </p:nvSpPr>
        <p:spPr>
          <a:xfrm>
            <a:off x="2008188" y="4721225"/>
            <a:ext cx="788987" cy="1762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4" name="AutoShape 15"/>
          <p:cNvSpPr>
            <a:spLocks noChangeAspect="1"/>
          </p:cNvSpPr>
          <p:nvPr/>
        </p:nvSpPr>
        <p:spPr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1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AutoShape 16"/>
          <p:cNvSpPr>
            <a:spLocks noChangeAspect="1"/>
          </p:cNvSpPr>
          <p:nvPr/>
        </p:nvSpPr>
        <p:spPr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1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6" name="Rectangle 17"/>
          <p:cNvSpPr>
            <a:spLocks noChangeAspect="1"/>
          </p:cNvSpPr>
          <p:nvPr/>
        </p:nvSpPr>
        <p:spPr>
          <a:xfrm>
            <a:off x="3413125" y="3843338"/>
            <a:ext cx="614363" cy="1230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算术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逻辑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单元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7" name="Text Box 18"/>
          <p:cNvSpPr txBox="1">
            <a:spLocks noChangeAspect="1"/>
          </p:cNvSpPr>
          <p:nvPr/>
        </p:nvSpPr>
        <p:spPr>
          <a:xfrm>
            <a:off x="1841500" y="3673475"/>
            <a:ext cx="1198563" cy="33496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寄存器文件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8" name="AutoShape 19"/>
          <p:cNvSpPr>
            <a:spLocks noChangeAspect="1"/>
          </p:cNvSpPr>
          <p:nvPr/>
        </p:nvSpPr>
        <p:spPr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59" name="Rectangle 20"/>
          <p:cNvSpPr>
            <a:spLocks noChangeAspect="1"/>
          </p:cNvSpPr>
          <p:nvPr/>
        </p:nvSpPr>
        <p:spPr>
          <a:xfrm>
            <a:off x="776288" y="3578225"/>
            <a:ext cx="3427412" cy="2813050"/>
          </a:xfrm>
          <a:prstGeom prst="rect">
            <a:avLst/>
          </a:prstGeom>
          <a:noFill/>
          <a:ln w="127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60" name="Text Box 21"/>
          <p:cNvSpPr txBox="1">
            <a:spLocks noChangeAspect="1"/>
          </p:cNvSpPr>
          <p:nvPr/>
        </p:nvSpPr>
        <p:spPr>
          <a:xfrm>
            <a:off x="744538" y="3251200"/>
            <a:ext cx="987425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Arial Narrow" panose="020B0606020202030204" pitchFamily="34" charset="0"/>
                <a:ea typeface="宋体" panose="02010600030101010101" pitchFamily="2" charset="-122"/>
              </a:rPr>
              <a:t>CPU </a:t>
            </a: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芯片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61" name="Text Box 22"/>
          <p:cNvSpPr txBox="1">
            <a:spLocks noChangeAspect="1"/>
          </p:cNvSpPr>
          <p:nvPr/>
        </p:nvSpPr>
        <p:spPr>
          <a:xfrm>
            <a:off x="4348163" y="4748213"/>
            <a:ext cx="995362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系统总线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62" name="Line 23"/>
          <p:cNvSpPr>
            <a:spLocks noChangeAspect="1"/>
          </p:cNvSpPr>
          <p:nvPr/>
        </p:nvSpPr>
        <p:spPr>
          <a:xfrm flipH="1">
            <a:off x="4027488" y="5073650"/>
            <a:ext cx="792162" cy="527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63" name="Text Box 24"/>
          <p:cNvSpPr txBox="1">
            <a:spLocks noChangeAspect="1"/>
          </p:cNvSpPr>
          <p:nvPr/>
        </p:nvSpPr>
        <p:spPr>
          <a:xfrm>
            <a:off x="6019800" y="4748213"/>
            <a:ext cx="1198563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存储器总线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64" name="Line 25"/>
          <p:cNvSpPr>
            <a:spLocks noChangeAspect="1"/>
          </p:cNvSpPr>
          <p:nvPr/>
        </p:nvSpPr>
        <p:spPr>
          <a:xfrm>
            <a:off x="6664325" y="5073650"/>
            <a:ext cx="0" cy="527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影响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CACHE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命中率的因素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60483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724400"/>
          </a:xfrm>
        </p:spPr>
        <p:txBody>
          <a:bodyPr vert="horz" wrap="square" lIns="91440" tIns="45720" rIns="91440" bIns="45720" anchor="t"/>
          <a:p>
            <a:pPr marL="457200" indent="-45720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Cache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本身诸因素看，可能：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Cache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的容量，大一些好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Cache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与主存储器每次交换信息的单位量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块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适中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Cache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不同的组织方式，多路组相联最合适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indent="-457200"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Cache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的多级组织可提高命中率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lvl="1" indent="-342900" eaLnBrk="1" hangingPunct="1">
              <a:buClr>
                <a:srgbClr val="00CC99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Calibri" panose="020F0502020204030204" pitchFamily="34" charset="0"/>
                <a:ea typeface="宋体" panose="02010600030101010101" pitchFamily="2" charset="-122"/>
              </a:rPr>
              <a:t>采用两级或更多级</a:t>
            </a:r>
            <a:r>
              <a:rPr lang="en-US" altLang="zh-CN" sz="2400" b="0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Calibri" panose="020F0502020204030204" pitchFamily="34" charset="0"/>
                <a:ea typeface="宋体" panose="02010600030101010101" pitchFamily="2" charset="-122"/>
              </a:rPr>
              <a:t>来提高命中率</a:t>
            </a:r>
            <a:endParaRPr lang="zh-CN" altLang="en-US" sz="2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14400" lvl="1" indent="-342900" eaLnBrk="1" hangingPunct="1">
              <a:buClr>
                <a:srgbClr val="00CC99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Calibri" panose="020F050202020403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400" b="0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Calibri" panose="020F0502020204030204" pitchFamily="34" charset="0"/>
                <a:ea typeface="宋体" panose="02010600030101010101" pitchFamily="2" charset="-122"/>
              </a:rPr>
              <a:t>分解为指令</a:t>
            </a:r>
            <a:r>
              <a:rPr lang="en-US" altLang="zh-CN" sz="2400" b="0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>
                <a:latin typeface="Calibri" panose="020F0502020204030204" pitchFamily="34" charset="0"/>
                <a:ea typeface="宋体" panose="02010600030101010101" pitchFamily="2" charset="-122"/>
              </a:rPr>
              <a:t>和数据</a:t>
            </a:r>
            <a:r>
              <a:rPr lang="en-US" altLang="zh-CN" sz="2400" b="0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990000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 Cache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替换算法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0483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8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0483">
                                            <p:txEl>
                                              <p:charRg st="88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10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0483">
                                            <p:txEl>
                                              <p:charRg st="108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12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0483">
                                            <p:txEl>
                                              <p:charRg st="128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15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0483">
                                            <p:txEl>
                                              <p:charRg st="153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58813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Cache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命中率与容量的关系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755650" y="1412875"/>
          <a:ext cx="77708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7947660" imgH="4211955" progId="MSGraph.Chart.8">
                  <p:embed/>
                </p:oleObj>
              </mc:Choice>
              <mc:Fallback>
                <p:oleObj name="" r:id="rId1" imgW="7947660" imgH="4211955" progId="MSGraph.Char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55650" y="1412875"/>
                        <a:ext cx="7770813" cy="4114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/>
          <p:nvPr/>
        </p:nvSpPr>
        <p:spPr>
          <a:xfrm>
            <a:off x="2268538" y="5445125"/>
            <a:ext cx="53340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Arial Narrow" panose="020B0606020202030204" pitchFamily="34" charset="0"/>
                <a:ea typeface="宋体" panose="02010600030101010101" pitchFamily="2" charset="-122"/>
              </a:rPr>
              <a:t>Cache Size in KB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Text Box 5"/>
          <p:cNvSpPr txBox="1"/>
          <p:nvPr/>
        </p:nvSpPr>
        <p:spPr>
          <a:xfrm>
            <a:off x="395288" y="1916113"/>
            <a:ext cx="549275" cy="3200400"/>
          </a:xfrm>
          <a:prstGeom prst="rect">
            <a:avLst/>
          </a:prstGeom>
          <a:noFill/>
          <a:ln w="38100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Pct val="100000"/>
              <a:buNone/>
            </a:pPr>
            <a:r>
              <a:rPr lang="en-US" altLang="zh-CN" dirty="0">
                <a:latin typeface="Arial Narrow" panose="020B0606020202030204" pitchFamily="34" charset="0"/>
                <a:ea typeface="宋体" panose="02010600030101010101" pitchFamily="2" charset="-122"/>
              </a:rPr>
              <a:t>Hit Rate</a:t>
            </a:r>
            <a:endParaRPr lang="en-US" altLang="zh-CN" b="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/>
          <p:nvPr/>
        </p:nvSpPr>
        <p:spPr>
          <a:xfrm>
            <a:off x="225425" y="312738"/>
            <a:ext cx="1954213" cy="4778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title"/>
          </p:nvPr>
        </p:nvSpPr>
        <p:spPr>
          <a:xfrm>
            <a:off x="827088" y="333375"/>
            <a:ext cx="7772400" cy="809625"/>
          </a:xfrm>
        </p:spPr>
        <p:txBody>
          <a:bodyPr vert="horz" wrap="square" lIns="90488" tIns="44450" rIns="90488" bIns="4445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+mj-cs"/>
              </a:rPr>
              <a:t>块大小和缺失率的关系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4710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95288" y="1268413"/>
            <a:ext cx="8748712" cy="460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860425" y="228600"/>
            <a:ext cx="2832100" cy="600075"/>
          </a:xfrm>
          <a:ln w="12700"/>
        </p:spPr>
        <p:txBody>
          <a:bodyPr vert="horz" wrap="none" lIns="63500" tIns="25400" rIns="63500" bIns="25400" anchor="t">
            <a:spAutoFit/>
          </a:bodyPr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块大小的权衡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8132" name="Line 4"/>
          <p:cNvSpPr/>
          <p:nvPr/>
        </p:nvSpPr>
        <p:spPr>
          <a:xfrm>
            <a:off x="609600" y="4737100"/>
            <a:ext cx="0" cy="1422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8133" name="Line 5"/>
          <p:cNvSpPr/>
          <p:nvPr/>
        </p:nvSpPr>
        <p:spPr>
          <a:xfrm>
            <a:off x="622300" y="6172200"/>
            <a:ext cx="195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34" name="Rectangle 6"/>
          <p:cNvSpPr/>
          <p:nvPr/>
        </p:nvSpPr>
        <p:spPr>
          <a:xfrm>
            <a:off x="241300" y="4311650"/>
            <a:ext cx="936625" cy="2587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缺失损失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Line 7"/>
          <p:cNvSpPr/>
          <p:nvPr/>
        </p:nvSpPr>
        <p:spPr>
          <a:xfrm flipV="1">
            <a:off x="622300" y="4940300"/>
            <a:ext cx="1498600" cy="7874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6" name="Rectangle 8"/>
          <p:cNvSpPr/>
          <p:nvPr/>
        </p:nvSpPr>
        <p:spPr>
          <a:xfrm>
            <a:off x="1509713" y="6172200"/>
            <a:ext cx="7953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块大小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137" name="Line 9"/>
          <p:cNvSpPr/>
          <p:nvPr/>
        </p:nvSpPr>
        <p:spPr>
          <a:xfrm>
            <a:off x="2971800" y="4737100"/>
            <a:ext cx="0" cy="1422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8138" name="Line 10"/>
          <p:cNvSpPr/>
          <p:nvPr/>
        </p:nvSpPr>
        <p:spPr>
          <a:xfrm>
            <a:off x="2984500" y="6172200"/>
            <a:ext cx="195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39" name="Rectangle 11"/>
          <p:cNvSpPr/>
          <p:nvPr/>
        </p:nvSpPr>
        <p:spPr>
          <a:xfrm>
            <a:off x="2603500" y="4292600"/>
            <a:ext cx="808038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缺失率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0" name="Line 12"/>
          <p:cNvSpPr/>
          <p:nvPr/>
        </p:nvSpPr>
        <p:spPr>
          <a:xfrm>
            <a:off x="3136900" y="4965700"/>
            <a:ext cx="127000" cy="50800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1" name="Line 13"/>
          <p:cNvSpPr/>
          <p:nvPr/>
        </p:nvSpPr>
        <p:spPr>
          <a:xfrm>
            <a:off x="3289300" y="5499100"/>
            <a:ext cx="279400" cy="43180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2" name="Line 14"/>
          <p:cNvSpPr/>
          <p:nvPr/>
        </p:nvSpPr>
        <p:spPr>
          <a:xfrm>
            <a:off x="3594100" y="5956300"/>
            <a:ext cx="355600" cy="5080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3" name="Line 15"/>
          <p:cNvSpPr/>
          <p:nvPr/>
        </p:nvSpPr>
        <p:spPr>
          <a:xfrm>
            <a:off x="3975100" y="6019800"/>
            <a:ext cx="3556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4" name="Line 16"/>
          <p:cNvSpPr/>
          <p:nvPr/>
        </p:nvSpPr>
        <p:spPr>
          <a:xfrm flipV="1">
            <a:off x="4356100" y="5854700"/>
            <a:ext cx="355600" cy="17780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5" name="Line 17"/>
          <p:cNvSpPr/>
          <p:nvPr/>
        </p:nvSpPr>
        <p:spPr>
          <a:xfrm flipV="1">
            <a:off x="3435350" y="4718050"/>
            <a:ext cx="292100" cy="850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6" name="Rectangle 18"/>
          <p:cNvSpPr/>
          <p:nvPr/>
        </p:nvSpPr>
        <p:spPr>
          <a:xfrm>
            <a:off x="3289300" y="4540250"/>
            <a:ext cx="1549400" cy="2587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latin typeface="Arial" panose="020B0604020202020204" pitchFamily="34" charset="0"/>
                <a:ea typeface="宋体" panose="02010600030101010101" pitchFamily="2" charset="-122"/>
              </a:rPr>
              <a:t>利用空间局部性</a:t>
            </a:r>
            <a:endParaRPr lang="zh-CN" altLang="en-US" sz="16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7" name="Line 19"/>
          <p:cNvSpPr/>
          <p:nvPr/>
        </p:nvSpPr>
        <p:spPr>
          <a:xfrm flipV="1">
            <a:off x="4578350" y="5632450"/>
            <a:ext cx="63500" cy="241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8" name="Rectangle 20"/>
          <p:cNvSpPr/>
          <p:nvPr/>
        </p:nvSpPr>
        <p:spPr>
          <a:xfrm>
            <a:off x="3975100" y="4997450"/>
            <a:ext cx="1549400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latin typeface="Arial" panose="020B0604020202020204" pitchFamily="34" charset="0"/>
                <a:ea typeface="宋体" panose="02010600030101010101" pitchFamily="2" charset="-122"/>
              </a:rPr>
              <a:t>较少的数据块：</a:t>
            </a:r>
            <a:endParaRPr lang="zh-CN" altLang="en-US" sz="16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latin typeface="Arial" panose="020B0604020202020204" pitchFamily="34" charset="0"/>
                <a:ea typeface="宋体" panose="02010600030101010101" pitchFamily="2" charset="-122"/>
              </a:rPr>
              <a:t>弥补时间局部性</a:t>
            </a:r>
            <a:endParaRPr lang="zh-CN" altLang="en-US" sz="16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9" name="Line 21"/>
          <p:cNvSpPr/>
          <p:nvPr/>
        </p:nvSpPr>
        <p:spPr>
          <a:xfrm>
            <a:off x="6248400" y="4660900"/>
            <a:ext cx="0" cy="1422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8150" name="Line 22"/>
          <p:cNvSpPr/>
          <p:nvPr/>
        </p:nvSpPr>
        <p:spPr>
          <a:xfrm>
            <a:off x="6261100" y="6096000"/>
            <a:ext cx="195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51" name="Rectangle 23"/>
          <p:cNvSpPr/>
          <p:nvPr/>
        </p:nvSpPr>
        <p:spPr>
          <a:xfrm>
            <a:off x="5895975" y="4006850"/>
            <a:ext cx="741363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平均访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问时间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52" name="Line 24"/>
          <p:cNvSpPr/>
          <p:nvPr/>
        </p:nvSpPr>
        <p:spPr>
          <a:xfrm>
            <a:off x="6413500" y="4889500"/>
            <a:ext cx="127000" cy="5080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3" name="Line 25"/>
          <p:cNvSpPr/>
          <p:nvPr/>
        </p:nvSpPr>
        <p:spPr>
          <a:xfrm>
            <a:off x="6565900" y="5422900"/>
            <a:ext cx="279400" cy="4318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4" name="Line 26"/>
          <p:cNvSpPr/>
          <p:nvPr/>
        </p:nvSpPr>
        <p:spPr>
          <a:xfrm>
            <a:off x="6870700" y="5880100"/>
            <a:ext cx="355600" cy="508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5" name="Line 27"/>
          <p:cNvSpPr/>
          <p:nvPr/>
        </p:nvSpPr>
        <p:spPr>
          <a:xfrm flipV="1">
            <a:off x="7251700" y="5778500"/>
            <a:ext cx="279400" cy="1778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6" name="Line 28"/>
          <p:cNvSpPr/>
          <p:nvPr/>
        </p:nvSpPr>
        <p:spPr>
          <a:xfrm flipV="1">
            <a:off x="7556500" y="5473700"/>
            <a:ext cx="203200" cy="3302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7" name="Line 29"/>
          <p:cNvSpPr/>
          <p:nvPr/>
        </p:nvSpPr>
        <p:spPr>
          <a:xfrm flipH="1" flipV="1">
            <a:off x="7537450" y="5403850"/>
            <a:ext cx="88900" cy="317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58" name="Rectangle 30"/>
          <p:cNvSpPr/>
          <p:nvPr/>
        </p:nvSpPr>
        <p:spPr>
          <a:xfrm>
            <a:off x="6826250" y="4845050"/>
            <a:ext cx="1549400" cy="4667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latin typeface="Arial" panose="020B0604020202020204" pitchFamily="34" charset="0"/>
                <a:ea typeface="宋体" panose="02010600030101010101" pitchFamily="2" charset="-122"/>
              </a:rPr>
              <a:t>增加了缺失损失</a:t>
            </a:r>
            <a:endParaRPr lang="zh-CN" altLang="en-US" sz="16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85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latin typeface="Arial" panose="020B0604020202020204" pitchFamily="34" charset="0"/>
                <a:ea typeface="宋体" panose="02010600030101010101" pitchFamily="2" charset="-122"/>
              </a:rPr>
              <a:t>和缺失率</a:t>
            </a:r>
            <a:endParaRPr lang="zh-CN" altLang="en-US" sz="16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59" name="Rectangle 31"/>
          <p:cNvSpPr/>
          <p:nvPr/>
        </p:nvSpPr>
        <p:spPr>
          <a:xfrm>
            <a:off x="3795713" y="6172200"/>
            <a:ext cx="7953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块大小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160" name="Rectangle 32"/>
          <p:cNvSpPr/>
          <p:nvPr/>
        </p:nvSpPr>
        <p:spPr>
          <a:xfrm>
            <a:off x="7072313" y="6096000"/>
            <a:ext cx="7953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 Narrow" panose="020B0606020202030204" pitchFamily="34" charset="0"/>
                <a:ea typeface="宋体" panose="02010600030101010101" pitchFamily="2" charset="-122"/>
              </a:rPr>
              <a:t>块大小</a:t>
            </a:r>
            <a:endParaRPr lang="zh-CN" altLang="en-US" sz="1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609600" y="990600"/>
            <a:ext cx="8139113" cy="2192020"/>
          </a:xfrm>
          <a:ln w="12700"/>
        </p:spPr>
        <p:txBody>
          <a:bodyPr vert="horz" wrap="square" lIns="63500" tIns="25400" rIns="63500" bIns="25400" anchor="t">
            <a:spAutoFit/>
          </a:bodyPr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一般来说，数据块较大可以更好地利用空间局部性，</a:t>
            </a:r>
            <a:r>
              <a:rPr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但是：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数据块大意味着缺失损失的增大：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buSzPct val="80000"/>
            </a:pP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需要花费更长的时间来装入数据块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CC99"/>
              </a:buClr>
              <a:buSzPct val="11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若块大小相对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总容量来说太大的话，命中率将降低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 eaLnBrk="1" hangingPunct="1">
              <a:buSzPct val="80000"/>
            </a:pP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块数太少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一般来说，平均访问时间 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 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命中时间 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x 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命中率  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+  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失效损失 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x 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缺失率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425"/>
          <p:cNvSpPr/>
          <p:nvPr/>
        </p:nvSpPr>
        <p:spPr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404"/>
          <p:cNvSpPr/>
          <p:nvPr/>
        </p:nvSpPr>
        <p:spPr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413"/>
          <p:cNvSpPr/>
          <p:nvPr/>
        </p:nvSpPr>
        <p:spPr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Intel Core i7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高速缓存层次结构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8" name="Rectangle 396"/>
          <p:cNvSpPr/>
          <p:nvPr/>
        </p:nvSpPr>
        <p:spPr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Regs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9" name="Rectangle 397"/>
          <p:cNvSpPr/>
          <p:nvPr/>
        </p:nvSpPr>
        <p:spPr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L1 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d-cache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60" name="Rectangle 399"/>
          <p:cNvSpPr/>
          <p:nvPr/>
        </p:nvSpPr>
        <p:spPr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L1 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i-cache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61" name="Rectangle 400"/>
          <p:cNvSpPr/>
          <p:nvPr/>
        </p:nvSpPr>
        <p:spPr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L2 </a:t>
            </a:r>
            <a:r>
              <a: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rPr>
              <a:t>统一高速缓存</a:t>
            </a:r>
            <a:endParaRPr lang="zh-CN" altLang="en-US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62" name="Line 401"/>
          <p:cNvSpPr/>
          <p:nvPr/>
        </p:nvSpPr>
        <p:spPr>
          <a:xfrm>
            <a:off x="1066800" y="2438400"/>
            <a:ext cx="0" cy="342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3" name="Line 402"/>
          <p:cNvSpPr/>
          <p:nvPr/>
        </p:nvSpPr>
        <p:spPr>
          <a:xfrm>
            <a:off x="1066800" y="3352800"/>
            <a:ext cx="0" cy="342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4" name="Line 403"/>
          <p:cNvSpPr/>
          <p:nvPr/>
        </p:nvSpPr>
        <p:spPr>
          <a:xfrm>
            <a:off x="1905000" y="3352800"/>
            <a:ext cx="0" cy="342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5" name="Text Box 405"/>
          <p:cNvSpPr txBox="1"/>
          <p:nvPr/>
        </p:nvSpPr>
        <p:spPr>
          <a:xfrm>
            <a:off x="304800" y="1676400"/>
            <a:ext cx="568325" cy="3651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rPr>
              <a:t>核 </a:t>
            </a: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0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66" name="Rectangle 406"/>
          <p:cNvSpPr/>
          <p:nvPr/>
        </p:nvSpPr>
        <p:spPr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Regs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67" name="Rectangle 407"/>
          <p:cNvSpPr/>
          <p:nvPr/>
        </p:nvSpPr>
        <p:spPr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L1 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d-cache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68" name="Rectangle 408"/>
          <p:cNvSpPr/>
          <p:nvPr/>
        </p:nvSpPr>
        <p:spPr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L1 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i-cache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69" name="Rectangle 409"/>
          <p:cNvSpPr/>
          <p:nvPr/>
        </p:nvSpPr>
        <p:spPr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L2 </a:t>
            </a:r>
            <a:r>
              <a: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rPr>
              <a:t>统一高速缓存</a:t>
            </a:r>
            <a:endParaRPr lang="zh-CN" altLang="en-US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70" name="Line 410"/>
          <p:cNvSpPr/>
          <p:nvPr/>
        </p:nvSpPr>
        <p:spPr>
          <a:xfrm>
            <a:off x="4800600" y="2438400"/>
            <a:ext cx="0" cy="342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1" name="Line 411"/>
          <p:cNvSpPr/>
          <p:nvPr/>
        </p:nvSpPr>
        <p:spPr>
          <a:xfrm>
            <a:off x="4800600" y="3352800"/>
            <a:ext cx="0" cy="342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2" name="Line 412"/>
          <p:cNvSpPr/>
          <p:nvPr/>
        </p:nvSpPr>
        <p:spPr>
          <a:xfrm>
            <a:off x="5638800" y="3352800"/>
            <a:ext cx="0" cy="342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3" name="Text Box 414"/>
          <p:cNvSpPr txBox="1"/>
          <p:nvPr/>
        </p:nvSpPr>
        <p:spPr>
          <a:xfrm>
            <a:off x="4038600" y="1676400"/>
            <a:ext cx="568325" cy="3651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rPr>
              <a:t>核 </a:t>
            </a: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3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74" name="Text Box 415"/>
          <p:cNvSpPr txBox="1"/>
          <p:nvPr/>
        </p:nvSpPr>
        <p:spPr>
          <a:xfrm>
            <a:off x="2971800" y="2982913"/>
            <a:ext cx="723900" cy="646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3600" dirty="0">
                <a:latin typeface="Arial Narrow" panose="020B0606020202030204" pitchFamily="34" charset="0"/>
                <a:ea typeface="宋体" panose="02010600030101010101" pitchFamily="2" charset="-122"/>
              </a:rPr>
              <a:t>…</a:t>
            </a:r>
            <a:endParaRPr lang="en-US" altLang="zh-CN" sz="36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75" name="Line 417"/>
          <p:cNvSpPr/>
          <p:nvPr/>
        </p:nvSpPr>
        <p:spPr>
          <a:xfrm>
            <a:off x="1447800" y="42672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6" name="Line 418"/>
          <p:cNvSpPr/>
          <p:nvPr/>
        </p:nvSpPr>
        <p:spPr>
          <a:xfrm>
            <a:off x="5181600" y="42672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77" name="Rectangle 419"/>
          <p:cNvSpPr/>
          <p:nvPr/>
        </p:nvSpPr>
        <p:spPr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L3 </a:t>
            </a:r>
            <a:r>
              <a: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rPr>
              <a:t>统一高速缓存</a:t>
            </a:r>
            <a:endParaRPr lang="zh-CN" altLang="en-US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rPr>
              <a:t>所有核共享</a:t>
            </a: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78" name="Rectangle 420"/>
          <p:cNvSpPr/>
          <p:nvPr/>
        </p:nvSpPr>
        <p:spPr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 Narrow" panose="020B0606020202030204" pitchFamily="34" charset="0"/>
                <a:ea typeface="宋体" panose="02010600030101010101" pitchFamily="2" charset="-122"/>
              </a:rPr>
              <a:t>主存</a:t>
            </a:r>
            <a:endParaRPr lang="zh-CN" altLang="en-US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79" name="Line 421"/>
          <p:cNvSpPr/>
          <p:nvPr/>
        </p:nvSpPr>
        <p:spPr>
          <a:xfrm>
            <a:off x="3371850" y="5372100"/>
            <a:ext cx="0" cy="685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0" name="Text Box 426"/>
          <p:cNvSpPr txBox="1"/>
          <p:nvPr/>
        </p:nvSpPr>
        <p:spPr>
          <a:xfrm>
            <a:off x="152400" y="1295400"/>
            <a:ext cx="1920875" cy="36988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Arial Narrow" panose="020B0606020202030204" pitchFamily="34" charset="0"/>
                <a:ea typeface="宋体" panose="02010600030101010101" pitchFamily="2" charset="-122"/>
              </a:rPr>
              <a:t>Processor package</a:t>
            </a:r>
            <a:endParaRPr lang="en-US" altLang="zh-CN" sz="1800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81" name="TextBox 29"/>
          <p:cNvSpPr txBox="1"/>
          <p:nvPr/>
        </p:nvSpPr>
        <p:spPr>
          <a:xfrm>
            <a:off x="6553200" y="1676400"/>
            <a:ext cx="2514600" cy="420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L1 i-cache and d-cache: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32 KB,  8-</a:t>
            </a:r>
            <a:r>
              <a:rPr lang="zh-CN" altLang="en-US" sz="1800" dirty="0">
                <a:ea typeface="宋体" panose="02010600030101010101" pitchFamily="2" charset="-122"/>
              </a:rPr>
              <a:t>路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访问时间</a:t>
            </a:r>
            <a:r>
              <a:rPr lang="en-US" altLang="zh-CN" sz="1800" dirty="0">
                <a:ea typeface="宋体" panose="02010600030101010101" pitchFamily="2" charset="-122"/>
              </a:rPr>
              <a:t>: 4 </a:t>
            </a:r>
            <a:r>
              <a:rPr lang="zh-CN" altLang="en-US" sz="1800" dirty="0">
                <a:ea typeface="宋体" panose="02010600030101010101" pitchFamily="2" charset="-122"/>
              </a:rPr>
              <a:t>周期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b="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L2 </a:t>
            </a:r>
            <a:r>
              <a:rPr lang="zh-CN" altLang="en-US" sz="1800" dirty="0">
                <a:ea typeface="宋体" panose="02010600030101010101" pitchFamily="2" charset="-122"/>
              </a:rPr>
              <a:t>统一高速缓存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256 KB, 8-way,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访问时间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: 10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周期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L3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统一高速缓存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8 MB, 16-way,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访问时间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: 40-75 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周期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块容量</a:t>
            </a:r>
            <a:r>
              <a:rPr lang="en-US" altLang="zh-CN" sz="1800" b="0" dirty="0">
                <a:ea typeface="宋体" panose="02010600030101010101" pitchFamily="2" charset="-122"/>
              </a:rPr>
              <a:t>: </a:t>
            </a:r>
            <a:r>
              <a:rPr lang="zh-CN" altLang="en-US" sz="1800" b="0" dirty="0">
                <a:ea typeface="宋体" panose="02010600030101010101" pitchFamily="2" charset="-122"/>
              </a:rPr>
              <a:t>所有高速缓存每块均为</a:t>
            </a:r>
            <a:r>
              <a:rPr lang="en-US" altLang="zh-CN" sz="1800" b="0" dirty="0">
                <a:ea typeface="宋体" panose="02010600030101010101" pitchFamily="2" charset="-122"/>
              </a:rPr>
              <a:t>64 </a:t>
            </a:r>
            <a:r>
              <a:rPr lang="zh-CN" altLang="en-US" sz="1800" b="0" dirty="0">
                <a:ea typeface="宋体" panose="02010600030101010101" pitchFamily="2" charset="-122"/>
              </a:rPr>
              <a:t>字节</a:t>
            </a:r>
            <a:endParaRPr lang="zh-CN" altLang="en-US" sz="18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8659812" cy="762000"/>
          </a:xfrm>
        </p:spPr>
        <p:txBody>
          <a:bodyPr vert="horz" wrap="square" lIns="91440" tIns="45720" rIns="91440" bIns="45720" anchor="ctr"/>
          <a:p>
            <a:pPr defTabSz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存储器结构层次中高速缓存应用举例</a:t>
            </a:r>
            <a:endParaRPr lang="zh-CN" altLang="en-GB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</a:ln>
        </p:spPr>
        <p:txBody>
          <a:bodyPr lIns="90000" tIns="46800" rIns="90000" bIns="46800"/>
          <a:lstStyle/>
          <a:p>
            <a:pPr marL="0" marR="0" lvl="0" indent="0" algn="l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Hardware MMU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9156" name="Rectangle 4"/>
          <p:cNvSpPr/>
          <p:nvPr/>
        </p:nvSpPr>
        <p:spPr>
          <a:xfrm>
            <a:off x="5905500" y="2428875"/>
            <a:ext cx="17526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57" name="Rectangle 5"/>
          <p:cNvSpPr/>
          <p:nvPr/>
        </p:nvSpPr>
        <p:spPr>
          <a:xfrm>
            <a:off x="3848100" y="2428875"/>
            <a:ext cx="20574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On-Chip TLB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58" name="Rectangle 6"/>
          <p:cNvSpPr/>
          <p:nvPr/>
        </p:nvSpPr>
        <p:spPr>
          <a:xfrm>
            <a:off x="1943100" y="2428875"/>
            <a:ext cx="19050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Address translations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59" name="Rectangle 7"/>
          <p:cNvSpPr/>
          <p:nvPr/>
        </p:nvSpPr>
        <p:spPr>
          <a:xfrm>
            <a:off x="114300" y="2428875"/>
            <a:ext cx="18288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TLB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0" name="Rectangle 8"/>
          <p:cNvSpPr/>
          <p:nvPr/>
        </p:nvSpPr>
        <p:spPr>
          <a:xfrm>
            <a:off x="7658100" y="5338763"/>
            <a:ext cx="1447800" cy="58578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Web browser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1" name="Rectangle 9"/>
          <p:cNvSpPr/>
          <p:nvPr/>
        </p:nvSpPr>
        <p:spPr>
          <a:xfrm>
            <a:off x="5905500" y="5338763"/>
            <a:ext cx="1752600" cy="58578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10,000,000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2" name="Rectangle 10"/>
          <p:cNvSpPr/>
          <p:nvPr/>
        </p:nvSpPr>
        <p:spPr>
          <a:xfrm>
            <a:off x="3848100" y="5338763"/>
            <a:ext cx="2057400" cy="58578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Local disk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3" name="Rectangle 11"/>
          <p:cNvSpPr/>
          <p:nvPr/>
        </p:nvSpPr>
        <p:spPr>
          <a:xfrm>
            <a:off x="1943100" y="5338763"/>
            <a:ext cx="1905000" cy="58578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Web pages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4" name="Rectangle 12"/>
          <p:cNvSpPr/>
          <p:nvPr/>
        </p:nvSpPr>
        <p:spPr>
          <a:xfrm>
            <a:off x="114300" y="5338763"/>
            <a:ext cx="1828800" cy="58578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Browser cache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5" name="Rectangle 13"/>
          <p:cNvSpPr/>
          <p:nvPr/>
        </p:nvSpPr>
        <p:spPr>
          <a:xfrm>
            <a:off x="114300" y="5924550"/>
            <a:ext cx="18288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Web cache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6" name="Rectangle 14"/>
          <p:cNvSpPr/>
          <p:nvPr/>
        </p:nvSpPr>
        <p:spPr>
          <a:xfrm>
            <a:off x="114300" y="4752975"/>
            <a:ext cx="18288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Network buffer cache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7" name="Rectangle 15"/>
          <p:cNvSpPr/>
          <p:nvPr/>
        </p:nvSpPr>
        <p:spPr>
          <a:xfrm>
            <a:off x="114300" y="4029075"/>
            <a:ext cx="18288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Buffer cache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8" name="Rectangle 16"/>
          <p:cNvSpPr/>
          <p:nvPr/>
        </p:nvSpPr>
        <p:spPr>
          <a:xfrm>
            <a:off x="114300" y="3690938"/>
            <a:ext cx="18288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 dirty="0">
                <a:solidFill>
                  <a:srgbClr val="000066"/>
                </a:solidFill>
                <a:ea typeface="宋体" panose="02010600030101010101" pitchFamily="2" charset="-122"/>
              </a:rPr>
              <a:t>虚拟内存</a:t>
            </a:r>
            <a:endParaRPr lang="zh-CN" altLang="en-GB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69" name="Rectangle 17"/>
          <p:cNvSpPr/>
          <p:nvPr/>
        </p:nvSpPr>
        <p:spPr>
          <a:xfrm>
            <a:off x="114300" y="3352800"/>
            <a:ext cx="1828800" cy="33813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L2 cache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0" name="Rectangle 18"/>
          <p:cNvSpPr/>
          <p:nvPr/>
        </p:nvSpPr>
        <p:spPr>
          <a:xfrm>
            <a:off x="114300" y="3014663"/>
            <a:ext cx="18288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L1 cache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1" name="Rectangle 19"/>
          <p:cNvSpPr/>
          <p:nvPr/>
        </p:nvSpPr>
        <p:spPr>
          <a:xfrm>
            <a:off x="114300" y="2078038"/>
            <a:ext cx="1828800" cy="3508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 dirty="0">
                <a:solidFill>
                  <a:srgbClr val="000066"/>
                </a:solidFill>
                <a:ea typeface="宋体" panose="02010600030101010101" pitchFamily="2" charset="-122"/>
              </a:rPr>
              <a:t>寄存器</a:t>
            </a:r>
            <a:endParaRPr lang="zh-CN" altLang="en-GB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2" name="Rectangle 20"/>
          <p:cNvSpPr/>
          <p:nvPr/>
        </p:nvSpPr>
        <p:spPr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Cache </a:t>
            </a:r>
            <a:r>
              <a:rPr lang="zh-CN" altLang="en-GB" sz="1800" dirty="0">
                <a:ea typeface="宋体" panose="02010600030101010101" pitchFamily="2" charset="-122"/>
              </a:rPr>
              <a:t>类型</a:t>
            </a:r>
            <a:endParaRPr lang="zh-CN" altLang="en-GB" sz="1800" dirty="0">
              <a:ea typeface="宋体" panose="02010600030101010101" pitchFamily="2" charset="-122"/>
            </a:endParaRPr>
          </a:p>
        </p:txBody>
      </p:sp>
      <p:sp>
        <p:nvSpPr>
          <p:cNvPr id="49173" name="Rectangle 21"/>
          <p:cNvSpPr/>
          <p:nvPr/>
        </p:nvSpPr>
        <p:spPr>
          <a:xfrm>
            <a:off x="1943100" y="5924550"/>
            <a:ext cx="19050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Web pages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4" name="Rectangle 22"/>
          <p:cNvSpPr/>
          <p:nvPr/>
        </p:nvSpPr>
        <p:spPr>
          <a:xfrm>
            <a:off x="1943100" y="4752975"/>
            <a:ext cx="19050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Parts of files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5" name="Rectangle 23"/>
          <p:cNvSpPr/>
          <p:nvPr/>
        </p:nvSpPr>
        <p:spPr>
          <a:xfrm>
            <a:off x="1943100" y="4029075"/>
            <a:ext cx="19050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Parts of files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6" name="Rectangle 24"/>
          <p:cNvSpPr/>
          <p:nvPr/>
        </p:nvSpPr>
        <p:spPr>
          <a:xfrm>
            <a:off x="1943100" y="3690938"/>
            <a:ext cx="19050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4-KB pages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7" name="Rectangle 25"/>
          <p:cNvSpPr/>
          <p:nvPr/>
        </p:nvSpPr>
        <p:spPr>
          <a:xfrm>
            <a:off x="1943100" y="3352800"/>
            <a:ext cx="1905000" cy="33813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64-byte blocks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8" name="Rectangle 26"/>
          <p:cNvSpPr/>
          <p:nvPr/>
        </p:nvSpPr>
        <p:spPr>
          <a:xfrm>
            <a:off x="1943100" y="3014663"/>
            <a:ext cx="19050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64-byte blocks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79" name="Rectangle 27"/>
          <p:cNvSpPr/>
          <p:nvPr/>
        </p:nvSpPr>
        <p:spPr>
          <a:xfrm>
            <a:off x="1943100" y="2078038"/>
            <a:ext cx="1905000" cy="3508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4-8 bytes words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0" name="Rectangle 28"/>
          <p:cNvSpPr/>
          <p:nvPr/>
        </p:nvSpPr>
        <p:spPr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GB" sz="1800" dirty="0">
                <a:ea typeface="宋体" panose="02010600030101010101" pitchFamily="2" charset="-122"/>
              </a:rPr>
              <a:t>cache</a:t>
            </a:r>
            <a:r>
              <a:rPr lang="zh-CN" altLang="en-US" sz="1800" dirty="0">
                <a:ea typeface="宋体" panose="02010600030101010101" pitchFamily="2" charset="-122"/>
              </a:rPr>
              <a:t>中存储内容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9181" name="Rectangle 29"/>
          <p:cNvSpPr/>
          <p:nvPr/>
        </p:nvSpPr>
        <p:spPr>
          <a:xfrm>
            <a:off x="7658100" y="5924550"/>
            <a:ext cx="14478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Web </a:t>
            </a:r>
            <a:r>
              <a:rPr lang="zh-CN" altLang="en-GB" sz="1600" dirty="0">
                <a:solidFill>
                  <a:srgbClr val="000066"/>
                </a:solidFill>
                <a:ea typeface="宋体" panose="02010600030101010101" pitchFamily="2" charset="-122"/>
              </a:rPr>
              <a:t>代理服务器</a:t>
            </a:r>
            <a:endParaRPr lang="zh-CN" altLang="en-GB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2" name="Rectangle 30"/>
          <p:cNvSpPr/>
          <p:nvPr/>
        </p:nvSpPr>
        <p:spPr>
          <a:xfrm>
            <a:off x="5905500" y="5924550"/>
            <a:ext cx="17526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1,000,000,000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3" name="Rectangle 31"/>
          <p:cNvSpPr/>
          <p:nvPr/>
        </p:nvSpPr>
        <p:spPr>
          <a:xfrm>
            <a:off x="3848100" y="5924550"/>
            <a:ext cx="20574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Remote server disks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4" name="Rectangle 32"/>
          <p:cNvSpPr/>
          <p:nvPr/>
        </p:nvSpPr>
        <p:spPr>
          <a:xfrm>
            <a:off x="7658100" y="4029075"/>
            <a:ext cx="14478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OS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5" name="Rectangle 33"/>
          <p:cNvSpPr/>
          <p:nvPr/>
        </p:nvSpPr>
        <p:spPr>
          <a:xfrm>
            <a:off x="5905500" y="4029075"/>
            <a:ext cx="17526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100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6" name="Rectangle 34"/>
          <p:cNvSpPr/>
          <p:nvPr/>
        </p:nvSpPr>
        <p:spPr>
          <a:xfrm>
            <a:off x="3848100" y="4029075"/>
            <a:ext cx="20574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Main memory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7" name="Rectangle 35"/>
          <p:cNvSpPr/>
          <p:nvPr/>
        </p:nvSpPr>
        <p:spPr>
          <a:xfrm>
            <a:off x="7658100" y="3014663"/>
            <a:ext cx="14478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Hardware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8" name="Rectangle 36"/>
          <p:cNvSpPr/>
          <p:nvPr/>
        </p:nvSpPr>
        <p:spPr>
          <a:xfrm>
            <a:off x="5905500" y="3014663"/>
            <a:ext cx="17526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4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89" name="Rectangle 37"/>
          <p:cNvSpPr/>
          <p:nvPr/>
        </p:nvSpPr>
        <p:spPr>
          <a:xfrm>
            <a:off x="3848100" y="3014663"/>
            <a:ext cx="20574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On-Chip L1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0" name="Rectangle 38"/>
          <p:cNvSpPr/>
          <p:nvPr/>
        </p:nvSpPr>
        <p:spPr>
          <a:xfrm>
            <a:off x="7658100" y="3352800"/>
            <a:ext cx="1447800" cy="33813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Hardware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1" name="Rectangle 39"/>
          <p:cNvSpPr/>
          <p:nvPr/>
        </p:nvSpPr>
        <p:spPr>
          <a:xfrm>
            <a:off x="5905500" y="3352800"/>
            <a:ext cx="1752600" cy="33813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10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2" name="Rectangle 40"/>
          <p:cNvSpPr/>
          <p:nvPr/>
        </p:nvSpPr>
        <p:spPr>
          <a:xfrm>
            <a:off x="3848100" y="3352800"/>
            <a:ext cx="2057400" cy="33813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On-Chip L2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3" name="Rectangle 41"/>
          <p:cNvSpPr/>
          <p:nvPr/>
        </p:nvSpPr>
        <p:spPr>
          <a:xfrm>
            <a:off x="7658100" y="4752975"/>
            <a:ext cx="14478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NFS client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4" name="Rectangle 42"/>
          <p:cNvSpPr/>
          <p:nvPr/>
        </p:nvSpPr>
        <p:spPr>
          <a:xfrm>
            <a:off x="5905500" y="4752975"/>
            <a:ext cx="17526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10,000,000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5" name="Rectangle 43"/>
          <p:cNvSpPr/>
          <p:nvPr/>
        </p:nvSpPr>
        <p:spPr>
          <a:xfrm>
            <a:off x="3848100" y="4752975"/>
            <a:ext cx="2057400" cy="585788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Local disk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6" name="Rectangle 44"/>
          <p:cNvSpPr/>
          <p:nvPr/>
        </p:nvSpPr>
        <p:spPr>
          <a:xfrm>
            <a:off x="7658100" y="3690938"/>
            <a:ext cx="14478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Hardware + OS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7" name="Rectangle 45"/>
          <p:cNvSpPr/>
          <p:nvPr/>
        </p:nvSpPr>
        <p:spPr>
          <a:xfrm>
            <a:off x="5905500" y="3690938"/>
            <a:ext cx="17526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100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8" name="Rectangle 46"/>
          <p:cNvSpPr/>
          <p:nvPr/>
        </p:nvSpPr>
        <p:spPr>
          <a:xfrm>
            <a:off x="3848100" y="3690938"/>
            <a:ext cx="2057400" cy="3381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Main memory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199" name="Rectangle 47"/>
          <p:cNvSpPr/>
          <p:nvPr/>
        </p:nvSpPr>
        <p:spPr>
          <a:xfrm>
            <a:off x="7658100" y="2078038"/>
            <a:ext cx="1447800" cy="3508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Compiler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200" name="Rectangle 48"/>
          <p:cNvSpPr/>
          <p:nvPr/>
        </p:nvSpPr>
        <p:spPr>
          <a:xfrm>
            <a:off x="5905500" y="2078038"/>
            <a:ext cx="1752600" cy="3508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201" name="Rectangle 49"/>
          <p:cNvSpPr/>
          <p:nvPr/>
        </p:nvSpPr>
        <p:spPr>
          <a:xfrm>
            <a:off x="3848100" y="2078038"/>
            <a:ext cx="2057400" cy="350837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 CPU core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202" name="Rectangle 50"/>
          <p:cNvSpPr/>
          <p:nvPr/>
        </p:nvSpPr>
        <p:spPr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800" dirty="0">
                <a:ea typeface="宋体" panose="02010600030101010101" pitchFamily="2" charset="-122"/>
              </a:rPr>
              <a:t>管理程序</a:t>
            </a:r>
            <a:endParaRPr lang="zh-CN" altLang="en-GB" sz="1800" dirty="0">
              <a:ea typeface="宋体" panose="02010600030101010101" pitchFamily="2" charset="-122"/>
            </a:endParaRP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</a:ln>
        </p:spPr>
        <p:txBody>
          <a:bodyPr lIns="90000" tIns="46800" rIns="90000" bIns="46800" anchor="ctr"/>
          <a:lstStyle/>
          <a:p>
            <a:pPr marL="0" marR="0" lvl="0" indent="0" algn="l" defTabSz="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延迟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周期</a:t>
            </a: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GB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04" name="Rectangle 52"/>
          <p:cNvSpPr/>
          <p:nvPr/>
        </p:nvSpPr>
        <p:spPr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被缓存的位置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9205" name="Line 58"/>
          <p:cNvSpPr/>
          <p:nvPr/>
        </p:nvSpPr>
        <p:spPr>
          <a:xfrm>
            <a:off x="114300" y="1438275"/>
            <a:ext cx="1588" cy="639763"/>
          </a:xfrm>
          <a:prstGeom prst="line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206" name="Rectangle 15"/>
          <p:cNvSpPr/>
          <p:nvPr/>
        </p:nvSpPr>
        <p:spPr>
          <a:xfrm>
            <a:off x="114300" y="4391025"/>
            <a:ext cx="18288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 dirty="0">
                <a:solidFill>
                  <a:srgbClr val="000066"/>
                </a:solidFill>
                <a:ea typeface="宋体" panose="02010600030101010101" pitchFamily="2" charset="-122"/>
              </a:rPr>
              <a:t>磁盘</a:t>
            </a: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 cache	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207" name="Rectangle 23"/>
          <p:cNvSpPr/>
          <p:nvPr/>
        </p:nvSpPr>
        <p:spPr>
          <a:xfrm>
            <a:off x="1943100" y="4391025"/>
            <a:ext cx="19050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Disk sectors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208" name="Rectangle 34"/>
          <p:cNvSpPr/>
          <p:nvPr/>
        </p:nvSpPr>
        <p:spPr>
          <a:xfrm>
            <a:off x="3848100" y="4391025"/>
            <a:ext cx="20574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Disk controller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209" name="Rectangle 33"/>
          <p:cNvSpPr/>
          <p:nvPr/>
        </p:nvSpPr>
        <p:spPr>
          <a:xfrm>
            <a:off x="5905500" y="4391025"/>
            <a:ext cx="17526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r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100,000</a:t>
            </a:r>
            <a:endParaRPr lang="en-GB" altLang="zh-CN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9210" name="Rectangle 32"/>
          <p:cNvSpPr/>
          <p:nvPr/>
        </p:nvSpPr>
        <p:spPr>
          <a:xfrm>
            <a:off x="7658100" y="4391025"/>
            <a:ext cx="1447800" cy="361950"/>
          </a:xfrm>
          <a:prstGeom prst="rect">
            <a:avLst/>
          </a:prstGeom>
          <a:noFill/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defTabSz="0">
              <a:lnSpc>
                <a:spcPct val="98000"/>
              </a:lnSpc>
              <a:spcBef>
                <a:spcPct val="0"/>
              </a:spcBef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dirty="0">
                <a:solidFill>
                  <a:srgbClr val="000066"/>
                </a:solidFill>
                <a:ea typeface="宋体" panose="02010600030101010101" pitchFamily="2" charset="-122"/>
              </a:rPr>
              <a:t>Disk </a:t>
            </a:r>
            <a:r>
              <a:rPr lang="zh-CN" altLang="en-GB" sz="1600" dirty="0">
                <a:solidFill>
                  <a:srgbClr val="000066"/>
                </a:solidFill>
                <a:ea typeface="宋体" panose="02010600030101010101" pitchFamily="2" charset="-122"/>
              </a:rPr>
              <a:t>固件</a:t>
            </a:r>
            <a:endParaRPr lang="zh-CN" altLang="en-GB" sz="1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存储器层次结构概念小结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rgbClr val="00CC99"/>
              </a:buClr>
              <a:buSzPct val="60000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CPU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，主存和大容量存储设备之间的速度差距继续增大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设计良好的程序体现出局部性特点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Clr>
                <a:srgbClr val="00CC99"/>
              </a:buClr>
              <a:buSzPct val="60000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利用局部性特点，基于高速缓存的存储器结构有利于缩小速度差距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60000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存储趋势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20725" y="1208088"/>
          <a:ext cx="8159750" cy="533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20"/>
                <a:gridCol w="780415"/>
                <a:gridCol w="882650"/>
                <a:gridCol w="882650"/>
                <a:gridCol w="882650"/>
                <a:gridCol w="882650"/>
                <a:gridCol w="883285"/>
                <a:gridCol w="882650"/>
                <a:gridCol w="1097280"/>
              </a:tblGrid>
              <a:tr h="592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Metric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1985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1990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1995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2005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2015:1985</a:t>
                      </a:r>
                      <a:endParaRPr lang="en-US" altLang="zh-CN" sz="12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 marT="45712" marB="45712"/>
                </a:tc>
              </a:tr>
              <a:tr h="592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$/MB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2,900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</a:tr>
              <a:tr h="5936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access(ns)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</a:tr>
              <a:tr h="592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$/MB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880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0.06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44,000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</a:tr>
              <a:tr h="5936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access(ns)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</a:tr>
              <a:tr h="592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typical size(MB)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0.256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16,000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62,500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</a:tr>
              <a:tr h="5936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$/GB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100,000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</a:tr>
              <a:tr h="592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access(ms)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</a:tr>
              <a:tr h="592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typical size(GB)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1,500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300,000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</a:tr>
            </a:tbl>
          </a:graphicData>
        </a:graphic>
      </p:graphicFrame>
      <p:sp>
        <p:nvSpPr>
          <p:cNvPr id="51305" name="文本框 2"/>
          <p:cNvSpPr txBox="1"/>
          <p:nvPr/>
        </p:nvSpPr>
        <p:spPr>
          <a:xfrm>
            <a:off x="90488" y="1871663"/>
            <a:ext cx="677862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SRAM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1306" name="文本框 3"/>
          <p:cNvSpPr txBox="1"/>
          <p:nvPr/>
        </p:nvSpPr>
        <p:spPr>
          <a:xfrm>
            <a:off x="74613" y="3133725"/>
            <a:ext cx="696912" cy="273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Arial Narrow" panose="020B0606020202030204" pitchFamily="34" charset="0"/>
                <a:ea typeface="宋体" panose="02010600030101010101" pitchFamily="2" charset="-122"/>
                <a:sym typeface="+mn-ea"/>
              </a:rPr>
              <a:t>DRAM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1307" name="文本框 4"/>
          <p:cNvSpPr txBox="1"/>
          <p:nvPr/>
        </p:nvSpPr>
        <p:spPr>
          <a:xfrm>
            <a:off x="74613" y="4872038"/>
            <a:ext cx="503237" cy="274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Arial Narrow" panose="020B0606020202030204" pitchFamily="34" charset="0"/>
                <a:ea typeface="宋体" panose="02010600030101010101" pitchFamily="2" charset="-122"/>
                <a:sym typeface="+mn-ea"/>
              </a:rPr>
              <a:t>Disk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CPU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时钟频率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2227" name="TextBox 6"/>
          <p:cNvSpPr txBox="1"/>
          <p:nvPr/>
        </p:nvSpPr>
        <p:spPr>
          <a:xfrm>
            <a:off x="4470400" y="620713"/>
            <a:ext cx="371157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Inflection point in computer history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when designers hit the “Power Wall”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cxnSp>
        <p:nvCxnSpPr>
          <p:cNvPr id="52228" name="Straight Arrow Connector 8"/>
          <p:cNvCxnSpPr/>
          <p:nvPr/>
        </p:nvCxnSpPr>
        <p:spPr>
          <a:xfrm rot="-10800000" flipV="1">
            <a:off x="4713288" y="1266825"/>
            <a:ext cx="457200" cy="3333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2229" name="TextBox 1"/>
          <p:cNvSpPr txBox="1"/>
          <p:nvPr/>
        </p:nvSpPr>
        <p:spPr>
          <a:xfrm>
            <a:off x="5303838" y="6083300"/>
            <a:ext cx="2357437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(n) Nehalem processor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(h) Haswell processor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188" y="1600200"/>
          <a:ext cx="8307388" cy="4392614"/>
        </p:xfrm>
        <a:graphic>
          <a:graphicData uri="http://schemas.openxmlformats.org/drawingml/2006/table">
            <a:tbl>
              <a:tblPr/>
              <a:tblGrid>
                <a:gridCol w="995362"/>
                <a:gridCol w="850900"/>
                <a:gridCol w="922338"/>
                <a:gridCol w="922337"/>
                <a:gridCol w="923925"/>
                <a:gridCol w="922338"/>
                <a:gridCol w="923925"/>
                <a:gridCol w="922337"/>
                <a:gridCol w="92392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1985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1990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1995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2015:1985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CPU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80286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80386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Pentium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P-4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Core 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Core i7(n)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Core i7(h)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clock rate(MHz)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150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3,300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2,000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2,500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3,000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Cycle time(ns)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166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0.30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0.50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0.33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cores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Effective cycle time(ns)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166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0.30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0.25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0.08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2,075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52302" name="Rectangle 13"/>
          <p:cNvSpPr/>
          <p:nvPr/>
        </p:nvSpPr>
        <p:spPr>
          <a:xfrm>
            <a:off x="4127500" y="1473200"/>
            <a:ext cx="685800" cy="4724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dirty="0">
                <a:ea typeface="宋体" panose="02010600030101010101" pitchFamily="2" charset="-122"/>
              </a:rPr>
              <a:t>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10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SLIDE_ID" val="diagram37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50*280"/>
  <p:tag name="KSO_WM_SLIDE_SIZE" val="620*60"/>
  <p:tag name="KSO_WM_TEMPLATE_CATEGORY" val="diagram"/>
  <p:tag name="KSO_WM_TEMPLATE_INDEX" val="370"/>
  <p:tag name="KSO_WM_DIAGRAM_GROUP_CODE" val="l1-1"/>
  <p:tag name="KSO_WM_TAG_VERSION" val="1.0"/>
</p:tagLst>
</file>

<file path=ppt/tags/tag13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a"/>
  <p:tag name="KSO_WM_UNIT_INDEX" val="1"/>
  <p:tag name="KSO_WM_UNIT_ID" val="diagram333_2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</p:tagLst>
</file>

<file path=ppt/tags/tag14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1"/>
  <p:tag name="KSO_WM_UNIT_ID" val="diagram333_2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a"/>
  <p:tag name="KSO_WM_UNIT_INDEX" val="1_1_1"/>
  <p:tag name="KSO_WM_UNIT_ID" val="diagram333_2*l_h_a*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2"/>
  <p:tag name="KSO_WM_UNIT_ID" val="diagram333_2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3"/>
  <p:tag name="KSO_WM_UNIT_ID" val="diagram333_2*l_i*1_3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f"/>
  <p:tag name="KSO_WM_UNIT_INDEX" val="1_1_1"/>
  <p:tag name="KSO_WM_UNIT_ID" val="diagram333_2*l_h_f*1_1_1"/>
  <p:tag name="KSO_WM_UNIT_CLEAR" val="1"/>
  <p:tag name="KSO_WM_UNIT_LAYERLEVEL" val="1_1_1"/>
  <p:tag name="KSO_WM_UNIT_VALUE" val="66"/>
  <p:tag name="KSO_WM_UNIT_HIGHLIGHT" val="0"/>
  <p:tag name="KSO_WM_UNIT_COMPATIBLE" val="0"/>
  <p:tag name="KSO_WM_BEAUTIFY_FLAG" val="#wm#"/>
  <p:tag name="KSO_WM_UNIT_PRESET_TEXT_INDEX" val="4"/>
  <p:tag name="KSO_WM_UNIT_PRESET_TEXT_LEN" val="131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4"/>
  <p:tag name="KSO_WM_UNIT_ID" val="diagram333_2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20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a"/>
  <p:tag name="KSO_WM_UNIT_INDEX" val="1_2_1"/>
  <p:tag name="KSO_WM_UNIT_ID" val="diagram333_2*l_h_a*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5"/>
  <p:tag name="KSO_WM_UNIT_ID" val="diagram333_2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i"/>
  <p:tag name="KSO_WM_UNIT_INDEX" val="1_6"/>
  <p:tag name="KSO_WM_UNIT_ID" val="diagram333_2*l_i*1_6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3.xml><?xml version="1.0" encoding="utf-8"?>
<p:tagLst xmlns:p="http://schemas.openxmlformats.org/presentationml/2006/main">
  <p:tag name="KSO_WM_TEMPLATE_CATEGORY" val="diagram"/>
  <p:tag name="KSO_WM_TEMPLATE_INDEX" val="333"/>
  <p:tag name="KSO_WM_TAG_VERSION" val="1.0"/>
  <p:tag name="KSO_WM_UNIT_TYPE" val="l_h_f"/>
  <p:tag name="KSO_WM_UNIT_INDEX" val="1_2_1"/>
  <p:tag name="KSO_WM_UNIT_ID" val="diagram333_2*l_h_f*1_2_1"/>
  <p:tag name="KSO_WM_UNIT_CLEAR" val="1"/>
  <p:tag name="KSO_WM_UNIT_LAYERLEVEL" val="1_1_1"/>
  <p:tag name="KSO_WM_UNIT_VALUE" val="66"/>
  <p:tag name="KSO_WM_UNIT_HIGHLIGHT" val="0"/>
  <p:tag name="KSO_WM_UNIT_COMPATIBLE" val="0"/>
  <p:tag name="KSO_WM_BEAUTIFY_FLAG" val="#wm#"/>
  <p:tag name="KSO_WM_UNIT_PRESET_TEXT_INDEX" val="4"/>
  <p:tag name="KSO_WM_UNIT_PRESET_TEXT_LEN" val="131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SLIDE_ID" val="diagram333_2"/>
  <p:tag name="KSO_WM_SLIDE_INDEX" val="2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0*204"/>
  <p:tag name="KSO_WM_SLIDE_SIZE" val="481*218"/>
  <p:tag name="KSO_WM_TEMPLATE_CATEGORY" val="diagram"/>
  <p:tag name="KSO_WM_TEMPLATE_INDEX" val="333"/>
  <p:tag name="KSO_WM_DIAGRAM_GROUP_CODE" val="l1-1"/>
  <p:tag name="KSO_WM_TAG_VERSION" val="1.0"/>
  <p:tag name="KSO_WM_SLIDE_SUBTYPE" val="diag"/>
</p:tagLst>
</file>

<file path=ppt/tags/tag25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TEMPLATE_THUMBS_INDEX" val="1、6、10、17、19、22"/>
  <p:tag name="KSO_WM_BEAUTIFY_FLAG" val="#wm#"/>
</p:tagLst>
</file>

<file path=ppt/tags/tag30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SLIDE_ID" val="diagram37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50*280"/>
  <p:tag name="KSO_WM_SLIDE_SIZE" val="620*60"/>
  <p:tag name="KSO_WM_TEMPLATE_CATEGORY" val="diagram"/>
  <p:tag name="KSO_WM_TEMPLATE_INDEX" val="370"/>
  <p:tag name="KSO_WM_DIAGRAM_GROUP_CODE" val="l1-1"/>
  <p:tag name="KSO_WM_TAG_VERSION" val="1.0"/>
</p:tagLst>
</file>

<file path=ppt/tags/tag32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SLIDE_ID" val="diagram37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50*280"/>
  <p:tag name="KSO_WM_SLIDE_SIZE" val="620*60"/>
  <p:tag name="KSO_WM_TEMPLATE_CATEGORY" val="diagram"/>
  <p:tag name="KSO_WM_TEMPLATE_INDEX" val="370"/>
  <p:tag name="KSO_WM_DIAGRAM_GROUP_CODE" val="l1-1"/>
  <p:tag name="KSO_WM_TAG_VERSION" val="1.0"/>
</p:tagLst>
</file>

<file path=ppt/tags/tag4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绿色渐变简约模板"/>
</p:tagLst>
</file>

<file path=ppt/tags/tag5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SLIDE_ID" val="custom20186845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6、10、17、19、22、"/>
  <p:tag name="KSO_WM_BEAUTIFY_FLAG" val="#wm#"/>
  <p:tag name="KSO_WM_SLIDE_SUBTYPE" val="pureTxt"/>
</p:tagLst>
</file>

<file path=ppt/tags/tag6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EMPLATE_CATEGORY" val="diagram"/>
  <p:tag name="KSO_WM_TEMPLATE_INDEX" val="370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EMPLATE_CATEGORY" val="diagram"/>
  <p:tag name="KSO_WM_TEMPLATE_INDEX" val="370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anose="020F0502020204030204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438">
      <a:dk1>
        <a:srgbClr val="000000"/>
      </a:dk1>
      <a:lt1>
        <a:srgbClr val="FFFFFF"/>
      </a:lt1>
      <a:dk2>
        <a:srgbClr val="46B3BB"/>
      </a:dk2>
      <a:lt2>
        <a:srgbClr val="44ADDB"/>
      </a:lt2>
      <a:accent1>
        <a:srgbClr val="38A39A"/>
      </a:accent1>
      <a:accent2>
        <a:srgbClr val="31939A"/>
      </a:accent2>
      <a:accent3>
        <a:srgbClr val="48B39D"/>
      </a:accent3>
      <a:accent4>
        <a:srgbClr val="31939A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xbt2e4z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13161</Words>
  <Application>WPS 演示</Application>
  <PresentationFormat>全屏显示(4:3)</PresentationFormat>
  <Paragraphs>2877</Paragraphs>
  <Slides>98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98</vt:i4>
      </vt:variant>
    </vt:vector>
  </HeadingPairs>
  <TitlesOfParts>
    <vt:vector size="132" baseType="lpstr">
      <vt:lpstr>Arial</vt:lpstr>
      <vt:lpstr>宋体</vt:lpstr>
      <vt:lpstr>Wingdings</vt:lpstr>
      <vt:lpstr>Arial Narrow</vt:lpstr>
      <vt:lpstr>Calibri</vt:lpstr>
      <vt:lpstr>Times New Roman</vt:lpstr>
      <vt:lpstr>MS PGothic</vt:lpstr>
      <vt:lpstr>Wingdings 2</vt:lpstr>
      <vt:lpstr>Helvetica</vt:lpstr>
      <vt:lpstr>StarSymbol</vt:lpstr>
      <vt:lpstr>Arial</vt:lpstr>
      <vt:lpstr>Wingdings</vt:lpstr>
      <vt:lpstr>微软雅黑</vt:lpstr>
      <vt:lpstr>Arial Unicode MS</vt:lpstr>
      <vt:lpstr>黑体</vt:lpstr>
      <vt:lpstr>楷体_GB2312</vt:lpstr>
      <vt:lpstr>Symbol</vt:lpstr>
      <vt:lpstr>Monotype Sorts</vt:lpstr>
      <vt:lpstr>Tahoma</vt:lpstr>
      <vt:lpstr>等线</vt:lpstr>
      <vt:lpstr>新宋体</vt:lpstr>
      <vt:lpstr>Segoe Print</vt:lpstr>
      <vt:lpstr>template2007</vt:lpstr>
      <vt:lpstr>Default Design</vt:lpstr>
      <vt:lpstr>1_Office 主题​​</vt:lpstr>
      <vt:lpstr>MSGraph.Chart.8</vt:lpstr>
      <vt:lpstr>Visio.Drawing.5</vt:lpstr>
      <vt:lpstr>Equation.3</vt:lpstr>
      <vt:lpstr>Paint.Picture</vt:lpstr>
      <vt:lpstr>Paint.Picture</vt:lpstr>
      <vt:lpstr>Visio.Drawing.6</vt:lpstr>
      <vt:lpstr>Paint.Picture</vt:lpstr>
      <vt:lpstr>Paint.Picture</vt:lpstr>
      <vt:lpstr>MSGraph.Chart.8</vt:lpstr>
      <vt:lpstr>Chapter 6. 存储层次结构  </vt:lpstr>
      <vt:lpstr>PowerPoint 演示文稿</vt:lpstr>
      <vt:lpstr>存储器 层次结构举例</vt:lpstr>
      <vt:lpstr>PowerPoint 演示文稿</vt:lpstr>
      <vt:lpstr>SRAM vs DRAM 总结</vt:lpstr>
      <vt:lpstr>增强版 DRAMs</vt:lpstr>
      <vt:lpstr>DRAM 演化</vt:lpstr>
      <vt:lpstr>非易失性存储器</vt:lpstr>
      <vt:lpstr>典型的连接CPU和主存的总线结构</vt:lpstr>
      <vt:lpstr>磁盘驱动器里有什么?</vt:lpstr>
      <vt:lpstr>磁盘结构</vt:lpstr>
      <vt:lpstr>磁盘结构 (多个盘片)</vt:lpstr>
      <vt:lpstr>磁盘容量</vt:lpstr>
      <vt:lpstr> 计算磁盘容量</vt:lpstr>
      <vt:lpstr>磁盘操作 (单盘片视图)</vt:lpstr>
      <vt:lpstr>磁盘操作（多盘片视图）</vt:lpstr>
      <vt:lpstr>磁盘结构——单盘片俯视图</vt:lpstr>
      <vt:lpstr>磁盘访问</vt:lpstr>
      <vt:lpstr>磁盘访问</vt:lpstr>
      <vt:lpstr>磁盘访问——读操作</vt:lpstr>
      <vt:lpstr>磁盘访问——读操作</vt:lpstr>
      <vt:lpstr>磁盘访问——读操作</vt:lpstr>
      <vt:lpstr>磁盘访问——读操作</vt:lpstr>
      <vt:lpstr>磁盘访问——旋转延迟</vt:lpstr>
      <vt:lpstr>磁盘访问——读操作</vt:lpstr>
      <vt:lpstr>磁盘访问——服务时间的组成</vt:lpstr>
      <vt:lpstr>磁盘访问时间</vt:lpstr>
      <vt:lpstr>磁盘访问时间示例</vt:lpstr>
      <vt:lpstr>磁盘性能优化</vt:lpstr>
      <vt:lpstr>逻辑磁盘块</vt:lpstr>
      <vt:lpstr>I/O 总线</vt:lpstr>
      <vt:lpstr>读取一个磁盘扇区 (1)</vt:lpstr>
      <vt:lpstr>读取一个磁盘扇区 (2)</vt:lpstr>
      <vt:lpstr>读取一个磁盘扇区 (3)</vt:lpstr>
      <vt:lpstr>固态硬盘 (SSD)</vt:lpstr>
      <vt:lpstr>固态硬盘性能特点</vt:lpstr>
      <vt:lpstr>固态硬盘 vs 机械磁盘</vt:lpstr>
      <vt:lpstr>PowerPoint 演示文稿</vt:lpstr>
      <vt:lpstr>用局部性原理来解决!	</vt:lpstr>
      <vt:lpstr>局部性</vt:lpstr>
      <vt:lpstr>存储器层次结构</vt:lpstr>
      <vt:lpstr>PowerPoint 演示文稿</vt:lpstr>
      <vt:lpstr>存储器 层次结构举例</vt:lpstr>
      <vt:lpstr>Caches</vt:lpstr>
      <vt:lpstr>层次存储器系统的运行原理</vt:lpstr>
      <vt:lpstr>CPU与DRAM性能比较</vt:lpstr>
      <vt:lpstr>高速缓存基本概念</vt:lpstr>
      <vt:lpstr>基本高速缓存概念: 命中</vt:lpstr>
      <vt:lpstr>基本高速缓存概念: 不命中</vt:lpstr>
      <vt:lpstr>Cache的基本运行原理</vt:lpstr>
      <vt:lpstr>高速缓冲存储器(CACHE)的运行原理</vt:lpstr>
      <vt:lpstr>Cache的几个参数</vt:lpstr>
      <vt:lpstr>PowerPoint 演示文稿</vt:lpstr>
      <vt:lpstr>PowerPoint 演示文稿</vt:lpstr>
      <vt:lpstr>PowerPoint 演示文稿</vt:lpstr>
      <vt:lpstr>PowerPoint 演示文稿</vt:lpstr>
      <vt:lpstr>2. Cache的组织</vt:lpstr>
      <vt:lpstr>Cache存储器——地址映射</vt:lpstr>
      <vt:lpstr>标记和有效位</vt:lpstr>
      <vt:lpstr>PowerPoint 演示文稿</vt:lpstr>
      <vt:lpstr>直接映射方式</vt:lpstr>
      <vt:lpstr>Cache 举例</vt:lpstr>
      <vt:lpstr>直接映射Cache 举例</vt:lpstr>
      <vt:lpstr>Cache 举例：续</vt:lpstr>
      <vt:lpstr>直接映射Cache: 硬件实现 </vt:lpstr>
      <vt:lpstr>【例】将一个地址映射到多字大小的cache块中</vt:lpstr>
      <vt:lpstr>PowerPoint 演示文稿</vt:lpstr>
      <vt:lpstr>PowerPoint 演示文稿</vt:lpstr>
      <vt:lpstr>PowerPoint 演示文稿</vt:lpstr>
      <vt:lpstr>全相联方式</vt:lpstr>
      <vt:lpstr>全相连映射硬件实现举例</vt:lpstr>
      <vt:lpstr>相联度</vt:lpstr>
      <vt:lpstr>PowerPoint 演示文稿</vt:lpstr>
      <vt:lpstr>PowerPoint 演示文稿</vt:lpstr>
      <vt:lpstr>PowerPoint 演示文稿</vt:lpstr>
      <vt:lpstr>两路组相联方式</vt:lpstr>
      <vt:lpstr>PowerPoint 演示文稿</vt:lpstr>
      <vt:lpstr>组相连Cache访问举例</vt:lpstr>
      <vt:lpstr>四路组相连Cache实现</vt:lpstr>
      <vt:lpstr>三种映射方式比较</vt:lpstr>
      <vt:lpstr>习题</vt:lpstr>
      <vt:lpstr>PowerPoint 演示文稿</vt:lpstr>
      <vt:lpstr>PowerPoint 演示文稿</vt:lpstr>
      <vt:lpstr>PowerPoint 演示文稿</vt:lpstr>
      <vt:lpstr>PowerPoint 演示文稿</vt:lpstr>
      <vt:lpstr>4. 写Cache策略</vt:lpstr>
      <vt:lpstr>4. 写Cache策略（续）</vt:lpstr>
      <vt:lpstr>5. 提高Cache的性能</vt:lpstr>
      <vt:lpstr>Cache缺失的原因</vt:lpstr>
      <vt:lpstr>影响 CACHE 命中率的因素</vt:lpstr>
      <vt:lpstr>Cache命中率与容量的关系</vt:lpstr>
      <vt:lpstr>块大小和缺失率的关系</vt:lpstr>
      <vt:lpstr>块大小的权衡</vt:lpstr>
      <vt:lpstr>Intel Core i7 高速缓存层次结构</vt:lpstr>
      <vt:lpstr>存储器结构层次中高速缓存应用举例</vt:lpstr>
      <vt:lpstr>存储器层次结构概念小结</vt:lpstr>
      <vt:lpstr>存储趋势</vt:lpstr>
      <vt:lpstr>CPU 时钟频率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计系2存储</dc:title>
  <dc:creator>Senyi</dc:creator>
  <cp:lastModifiedBy>Senyi</cp:lastModifiedBy>
  <cp:revision>573</cp:revision>
  <cp:lastPrinted>1999-09-20T15:19:00Z</cp:lastPrinted>
  <dcterms:created xsi:type="dcterms:W3CDTF">2011-09-29T14:59:00Z</dcterms:created>
  <dcterms:modified xsi:type="dcterms:W3CDTF">2018-05-31T12:56:15Z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