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45" r:id="rId16"/>
    <p:sldId id="346"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1" r:id="rId43"/>
    <p:sldId id="302" r:id="rId44"/>
    <p:sldId id="305" r:id="rId45"/>
    <p:sldId id="306" r:id="rId46"/>
    <p:sldId id="307" r:id="rId47"/>
    <p:sldId id="308" r:id="rId48"/>
    <p:sldId id="356" r:id="rId49"/>
    <p:sldId id="355" r:id="rId50"/>
    <p:sldId id="359" r:id="rId51"/>
    <p:sldId id="357" r:id="rId52"/>
    <p:sldId id="362" r:id="rId53"/>
    <p:sldId id="363" r:id="rId54"/>
    <p:sldId id="364" r:id="rId55"/>
    <p:sldId id="365" r:id="rId56"/>
    <p:sldId id="360" r:id="rId57"/>
    <p:sldId id="309" r:id="rId58"/>
    <p:sldId id="310" r:id="rId59"/>
    <p:sldId id="311" r:id="rId60"/>
    <p:sldId id="312" r:id="rId61"/>
    <p:sldId id="313" r:id="rId62"/>
    <p:sldId id="314" r:id="rId63"/>
    <p:sldId id="315" r:id="rId64"/>
    <p:sldId id="316" r:id="rId65"/>
    <p:sldId id="317" r:id="rId66"/>
    <p:sldId id="366"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67" r:id="rId89"/>
    <p:sldId id="340" r:id="rId90"/>
    <p:sldId id="339" r:id="rId91"/>
    <p:sldId id="341" r:id="rId92"/>
    <p:sldId id="342" r:id="rId93"/>
    <p:sldId id="343" r:id="rId94"/>
  </p:sldIdLst>
  <p:sldSz cx="12192000" cy="6858000"/>
  <p:notesSz cx="6858000" cy="12192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000"/>
    <a:srgbClr val="004589"/>
    <a:srgbClr val="3A6C9D"/>
    <a:srgbClr val="F8F8F8"/>
    <a:srgbClr val="C2C2C2"/>
    <a:srgbClr val="4668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84" autoAdjust="0"/>
  </p:normalViewPr>
  <p:slideViewPr>
    <p:cSldViewPr>
      <p:cViewPr>
        <p:scale>
          <a:sx n="100" d="100"/>
          <a:sy n="100" d="100"/>
        </p:scale>
        <p:origin x="876" y="-102"/>
      </p:cViewPr>
      <p:guideLst>
        <p:guide orient="horz" pos="2880"/>
        <p:guide pos="2160"/>
      </p:guideLst>
    </p:cSldViewPr>
  </p:slideViewPr>
  <p:notesTextViewPr>
    <p:cViewPr>
      <p:scale>
        <a:sx n="100" d="100"/>
        <a:sy n="100" d="100"/>
      </p:scale>
      <p:origin x="0" y="0"/>
    </p:cViewPr>
  </p:notesTextViewPr>
  <p:notesViewPr>
    <p:cSldViewPr>
      <p:cViewPr>
        <p:scale>
          <a:sx n="75" d="100"/>
          <a:sy n="75" d="100"/>
        </p:scale>
        <p:origin x="4008" y="-61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61242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414" y="0"/>
            <a:ext cx="2971800" cy="612423"/>
          </a:xfrm>
          <a:prstGeom prst="rect">
            <a:avLst/>
          </a:prstGeom>
        </p:spPr>
        <p:txBody>
          <a:bodyPr vert="horz" lIns="91440" tIns="45720" rIns="91440" bIns="45720" rtlCol="0"/>
          <a:lstStyle>
            <a:lvl1pPr algn="r">
              <a:defRPr sz="1200"/>
            </a:lvl1pPr>
          </a:lstStyle>
          <a:p>
            <a:fld id="{4F76B0A2-AE48-4F5B-B26B-706C3F55F134}"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5867402"/>
            <a:ext cx="5486400" cy="4800599"/>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1579580"/>
            <a:ext cx="2971800" cy="61242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414" y="11579580"/>
            <a:ext cx="2971800" cy="612421"/>
          </a:xfrm>
          <a:prstGeom prst="rect">
            <a:avLst/>
          </a:prstGeom>
        </p:spPr>
        <p:txBody>
          <a:bodyPr vert="horz" lIns="91440" tIns="45720" rIns="91440" bIns="45720" rtlCol="0" anchor="b"/>
          <a:lstStyle>
            <a:lvl1pPr algn="r">
              <a:defRPr sz="1200"/>
            </a:lvl1pPr>
          </a:lstStyle>
          <a:p>
            <a:fld id="{34C74354-F295-483F-AB65-9AE51EA4F8EA}" type="slidenum">
              <a:rPr lang="zh-CN" altLang="en-US" smtClean="0"/>
              <a:t>‹#›</a:t>
            </a:fld>
            <a:endParaRPr lang="zh-CN" altLang="en-US"/>
          </a:p>
        </p:txBody>
      </p:sp>
    </p:spTree>
    <p:extLst>
      <p:ext uri="{BB962C8B-B14F-4D97-AF65-F5344CB8AC3E}">
        <p14:creationId xmlns:p14="http://schemas.microsoft.com/office/powerpoint/2010/main" val="169398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338" y="228600"/>
            <a:ext cx="6638925" cy="3733800"/>
          </a:xfrm>
        </p:spPr>
      </p:sp>
      <p:sp>
        <p:nvSpPr>
          <p:cNvPr id="3" name="备注占位符 2"/>
          <p:cNvSpPr>
            <a:spLocks noGrp="1"/>
          </p:cNvSpPr>
          <p:nvPr>
            <p:ph type="body" idx="1"/>
          </p:nvPr>
        </p:nvSpPr>
        <p:spPr>
          <a:xfrm>
            <a:off x="33728" y="4038600"/>
            <a:ext cx="6748072" cy="4800599"/>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Arial" panose="020B0604020202020204" pitchFamily="34" charset="0"/>
                <a:ea typeface="黑体" panose="02010609060101010101" pitchFamily="49" charset="-122"/>
                <a:cs typeface="Arial" panose="020B0604020202020204" pitchFamily="34" charset="0"/>
              </a:rPr>
              <a:t>首先，我们先通过手写表示的十进制数乘法来回忆一下乘法的步骤和操作数的名称。第一个源操作数称为被乘数（</a:t>
            </a:r>
            <a:r>
              <a:rPr lang="en-US" altLang="zh-CN" sz="1600" spc="-5" dirty="0" smtClean="0">
                <a:latin typeface="Arial" panose="020B0604020202020204" pitchFamily="34" charset="0"/>
                <a:ea typeface="黑体" panose="02010609060101010101" pitchFamily="49" charset="-122"/>
                <a:cs typeface="Arial" panose="020B0604020202020204" pitchFamily="34" charset="0"/>
              </a:rPr>
              <a:t>Multiplicand</a:t>
            </a:r>
            <a:r>
              <a:rPr lang="zh-CN" altLang="en-US" sz="1600" dirty="0" smtClean="0">
                <a:latin typeface="Arial" panose="020B0604020202020204" pitchFamily="34" charset="0"/>
                <a:ea typeface="黑体" panose="02010609060101010101" pitchFamily="49" charset="-122"/>
                <a:cs typeface="Arial" panose="020B0604020202020204" pitchFamily="34" charset="0"/>
              </a:rPr>
              <a:t>），第二个源操作数称为乘数（</a:t>
            </a:r>
            <a:r>
              <a:rPr lang="en-US" altLang="zh-CN" sz="1600" spc="-5" dirty="0" smtClean="0">
                <a:latin typeface="Arial" panose="020B0604020202020204" pitchFamily="34" charset="0"/>
                <a:ea typeface="黑体" panose="02010609060101010101" pitchFamily="49" charset="-122"/>
                <a:cs typeface="Arial" panose="020B0604020202020204" pitchFamily="34" charset="0"/>
              </a:rPr>
              <a:t>Multiplier</a:t>
            </a:r>
            <a:r>
              <a:rPr lang="zh-CN" altLang="en-US" sz="1600" dirty="0" smtClean="0">
                <a:latin typeface="Arial" panose="020B0604020202020204" pitchFamily="34" charset="0"/>
                <a:ea typeface="黑体" panose="02010609060101010101" pitchFamily="49" charset="-122"/>
                <a:cs typeface="Arial" panose="020B0604020202020204" pitchFamily="34" charset="0"/>
              </a:rPr>
              <a:t>），最终的结果称为积（</a:t>
            </a:r>
            <a:r>
              <a:rPr lang="en-US" altLang="zh-CN" sz="1600" dirty="0" smtClean="0">
                <a:latin typeface="Arial" panose="020B0604020202020204" pitchFamily="34" charset="0"/>
                <a:ea typeface="黑体" panose="02010609060101010101" pitchFamily="49" charset="-122"/>
                <a:cs typeface="Arial" panose="020B0604020202020204" pitchFamily="34" charset="0"/>
              </a:rPr>
              <a:t>Product</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Arial" panose="020B0604020202020204" pitchFamily="34" charset="0"/>
                <a:ea typeface="黑体" panose="02010609060101010101" pitchFamily="49" charset="-122"/>
                <a:cs typeface="Arial" panose="020B0604020202020204" pitchFamily="34" charset="0"/>
              </a:rPr>
              <a:t>我们在小学学习到的乘法规则是：每次从右到左选取乘数的一位，乘以被乘数，这里用到了九九乘法表和进位。然后相对上一个中间积，将当前积左移一位。最后将所有中间积一起求和。</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Arial" panose="020B0604020202020204" pitchFamily="34" charset="0"/>
                <a:ea typeface="黑体" panose="02010609060101010101" pitchFamily="49" charset="-122"/>
                <a:cs typeface="Arial" panose="020B0604020202020204" pitchFamily="34" charset="0"/>
              </a:rPr>
              <a:t>可以观察到，积的位数远远大于被乘数和乘数。事实上，如果我们忽略符号位，若被乘数是</a:t>
            </a:r>
            <a:r>
              <a:rPr lang="en-US" altLang="zh-CN" sz="1600" dirty="0" smtClean="0">
                <a:latin typeface="Arial" panose="020B0604020202020204" pitchFamily="34" charset="0"/>
                <a:ea typeface="黑体" panose="02010609060101010101" pitchFamily="49" charset="-122"/>
                <a:cs typeface="Arial" panose="020B0604020202020204" pitchFamily="34" charset="0"/>
              </a:rPr>
              <a:t>n</a:t>
            </a:r>
            <a:r>
              <a:rPr lang="zh-CN" altLang="en-US" sz="1600" dirty="0" smtClean="0">
                <a:latin typeface="Arial" panose="020B0604020202020204" pitchFamily="34" charset="0"/>
                <a:ea typeface="黑体" panose="02010609060101010101" pitchFamily="49" charset="-122"/>
                <a:cs typeface="Arial" panose="020B0604020202020204" pitchFamily="34" charset="0"/>
              </a:rPr>
              <a:t>位，乘数为</a:t>
            </a:r>
            <a:r>
              <a:rPr lang="en-US" altLang="zh-CN" sz="1600" dirty="0" smtClean="0">
                <a:latin typeface="Arial" panose="020B0604020202020204" pitchFamily="34" charset="0"/>
                <a:ea typeface="黑体" panose="02010609060101010101" pitchFamily="49" charset="-122"/>
                <a:cs typeface="Arial" panose="020B0604020202020204" pitchFamily="34" charset="0"/>
              </a:rPr>
              <a:t>m</a:t>
            </a:r>
            <a:r>
              <a:rPr lang="zh-CN" altLang="en-US" sz="1600" dirty="0" smtClean="0">
                <a:latin typeface="Arial" panose="020B0604020202020204" pitchFamily="34" charset="0"/>
                <a:ea typeface="黑体" panose="02010609060101010101" pitchFamily="49" charset="-122"/>
                <a:cs typeface="Arial" panose="020B0604020202020204" pitchFamily="34" charset="0"/>
              </a:rPr>
              <a:t>位，则积的位数是</a:t>
            </a:r>
            <a:r>
              <a:rPr lang="en-US" altLang="zh-CN" sz="1600" dirty="0" err="1" smtClean="0">
                <a:latin typeface="Arial" panose="020B0604020202020204" pitchFamily="34" charset="0"/>
                <a:ea typeface="黑体" panose="02010609060101010101" pitchFamily="49" charset="-122"/>
                <a:cs typeface="Arial" panose="020B0604020202020204" pitchFamily="34" charset="0"/>
              </a:rPr>
              <a:t>n+m</a:t>
            </a:r>
            <a:r>
              <a:rPr lang="zh-CN" altLang="en-US" sz="1600" dirty="0" smtClean="0">
                <a:latin typeface="Arial" panose="020B0604020202020204" pitchFamily="34" charset="0"/>
                <a:ea typeface="黑体" panose="02010609060101010101" pitchFamily="49" charset="-122"/>
                <a:cs typeface="Arial" panose="020B0604020202020204" pitchFamily="34" charset="0"/>
              </a:rPr>
              <a:t>，即需要</a:t>
            </a:r>
            <a:r>
              <a:rPr lang="en-US" altLang="zh-CN" sz="1600" dirty="0" err="1" smtClean="0">
                <a:latin typeface="Arial" panose="020B0604020202020204" pitchFamily="34" charset="0"/>
                <a:ea typeface="黑体" panose="02010609060101010101" pitchFamily="49" charset="-122"/>
                <a:cs typeface="Arial" panose="020B0604020202020204" pitchFamily="34" charset="0"/>
              </a:rPr>
              <a:t>n+m</a:t>
            </a:r>
            <a:r>
              <a:rPr lang="zh-CN" altLang="en-US" sz="1600" dirty="0" smtClean="0">
                <a:latin typeface="Arial" panose="020B0604020202020204" pitchFamily="34" charset="0"/>
                <a:ea typeface="黑体" panose="02010609060101010101" pitchFamily="49" charset="-122"/>
                <a:cs typeface="Arial" panose="020B0604020202020204" pitchFamily="34" charset="0"/>
              </a:rPr>
              <a:t>位来表示所有可能的积。如果两个</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位长的数相乘产生一个</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位长的积，则乘法也需要处理溢出。</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1</a:t>
            </a:fld>
            <a:endParaRPr lang="zh-CN" altLang="en-US"/>
          </a:p>
        </p:txBody>
      </p:sp>
    </p:spTree>
    <p:extLst>
      <p:ext uri="{BB962C8B-B14F-4D97-AF65-F5344CB8AC3E}">
        <p14:creationId xmlns:p14="http://schemas.microsoft.com/office/powerpoint/2010/main" val="212707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10</a:t>
            </a:fld>
            <a:endParaRPr lang="zh-CN" altLang="en-US"/>
          </a:p>
        </p:txBody>
      </p:sp>
    </p:spTree>
    <p:extLst>
      <p:ext uri="{BB962C8B-B14F-4D97-AF65-F5344CB8AC3E}">
        <p14:creationId xmlns:p14="http://schemas.microsoft.com/office/powerpoint/2010/main" val="39561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11</a:t>
            </a:fld>
            <a:endParaRPr lang="zh-CN" altLang="en-US"/>
          </a:p>
        </p:txBody>
      </p:sp>
    </p:spTree>
    <p:extLst>
      <p:ext uri="{BB962C8B-B14F-4D97-AF65-F5344CB8AC3E}">
        <p14:creationId xmlns:p14="http://schemas.microsoft.com/office/powerpoint/2010/main" val="329419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12</a:t>
            </a:fld>
            <a:endParaRPr lang="zh-CN" altLang="en-US"/>
          </a:p>
        </p:txBody>
      </p:sp>
    </p:spTree>
    <p:extLst>
      <p:ext uri="{BB962C8B-B14F-4D97-AF65-F5344CB8AC3E}">
        <p14:creationId xmlns:p14="http://schemas.microsoft.com/office/powerpoint/2010/main" val="428094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当乘数位为</a:t>
            </a:r>
            <a:r>
              <a:rPr lang="en-US" altLang="zh-CN" dirty="0" smtClean="0"/>
              <a:t>1</a:t>
            </a:r>
            <a:r>
              <a:rPr lang="zh-CN" altLang="en-US" dirty="0" smtClean="0"/>
              <a:t>时，只需要将被乘数复制到合适的位置。</a:t>
            </a:r>
            <a:endParaRPr lang="en-US" altLang="zh-CN" dirty="0" smtClean="0"/>
          </a:p>
          <a:p>
            <a:r>
              <a:rPr lang="zh-CN" altLang="en-US" dirty="0" smtClean="0"/>
              <a:t>当乘数位为</a:t>
            </a:r>
            <a:r>
              <a:rPr lang="en-US" altLang="zh-CN" dirty="0" smtClean="0"/>
              <a:t>0</a:t>
            </a:r>
            <a:r>
              <a:rPr lang="zh-CN" altLang="en-US" dirty="0" smtClean="0"/>
              <a:t>时，只需要将</a:t>
            </a:r>
            <a:r>
              <a:rPr lang="en-US" altLang="zh-CN" dirty="0" smtClean="0"/>
              <a:t>0</a:t>
            </a:r>
            <a:r>
              <a:rPr lang="zh-CN" altLang="en-US" dirty="0" smtClean="0"/>
              <a:t>放置到合适的位置。</a:t>
            </a:r>
          </a:p>
          <a:p>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13</a:t>
            </a:fld>
            <a:endParaRPr lang="zh-CN" altLang="en-US"/>
          </a:p>
        </p:txBody>
      </p:sp>
    </p:spTree>
    <p:extLst>
      <p:ext uri="{BB962C8B-B14F-4D97-AF65-F5344CB8AC3E}">
        <p14:creationId xmlns:p14="http://schemas.microsoft.com/office/powerpoint/2010/main" val="8057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14</a:t>
            </a:fld>
            <a:endParaRPr lang="zh-CN" altLang="en-US"/>
          </a:p>
        </p:txBody>
      </p:sp>
    </p:spTree>
    <p:extLst>
      <p:ext uri="{BB962C8B-B14F-4D97-AF65-F5344CB8AC3E}">
        <p14:creationId xmlns:p14="http://schemas.microsoft.com/office/powerpoint/2010/main" val="378037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15</a:t>
            </a:fld>
            <a:endParaRPr lang="zh-CN" altLang="en-US"/>
          </a:p>
        </p:txBody>
      </p:sp>
    </p:spTree>
    <p:extLst>
      <p:ext uri="{BB962C8B-B14F-4D97-AF65-F5344CB8AC3E}">
        <p14:creationId xmlns:p14="http://schemas.microsoft.com/office/powerpoint/2010/main" val="283398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52400" y="5791200"/>
            <a:ext cx="6553200" cy="4800599"/>
          </a:xfrm>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spc="5" dirty="0" smtClean="0">
                <a:latin typeface="Arial" panose="020B0604020202020204" pitchFamily="34" charset="0"/>
                <a:ea typeface="黑体" panose="02010609060101010101" pitchFamily="49" charset="-122"/>
                <a:cs typeface="Arial" panose="020B0604020202020204" pitchFamily="34" charset="0"/>
              </a:rPr>
              <a:t>        二进制可以大幅度地简化乘法和除法</a:t>
            </a:r>
            <a:r>
              <a:rPr lang="zh-CN" altLang="en-US" sz="1600" spc="10" dirty="0" smtClean="0">
                <a:latin typeface="Arial" panose="020B0604020202020204" pitchFamily="34" charset="0"/>
                <a:ea typeface="黑体" panose="02010609060101010101" pitchFamily="49" charset="-122"/>
                <a:cs typeface="Arial" panose="020B0604020202020204" pitchFamily="34" charset="0"/>
              </a:rPr>
              <a:t>的运算过程。尤其是对于乘法</a:t>
            </a:r>
            <a:r>
              <a:rPr lang="zh-CN" altLang="en-US" sz="1600" spc="15" dirty="0" smtClean="0">
                <a:latin typeface="Arial" panose="020B0604020202020204" pitchFamily="34" charset="0"/>
                <a:ea typeface="黑体" panose="02010609060101010101" pitchFamily="49" charset="-122"/>
                <a:cs typeface="Arial" panose="020B0604020202020204" pitchFamily="34" charset="0"/>
              </a:rPr>
              <a:t>，</a:t>
            </a:r>
            <a:r>
              <a:rPr lang="zh-CN" altLang="en-US" sz="1600" spc="10" dirty="0" smtClean="0">
                <a:latin typeface="Arial" panose="020B0604020202020204" pitchFamily="34" charset="0"/>
                <a:ea typeface="黑体" panose="02010609060101010101" pitchFamily="49" charset="-122"/>
                <a:cs typeface="Arial" panose="020B0604020202020204" pitchFamily="34" charset="0"/>
              </a:rPr>
              <a:t>不再需要十进制乘法表，也不再需要两轮</a:t>
            </a:r>
            <a:r>
              <a:rPr lang="zh-CN" altLang="en-US" sz="1600" spc="-5" dirty="0" smtClean="0">
                <a:latin typeface="Arial" panose="020B0604020202020204" pitchFamily="34" charset="0"/>
                <a:ea typeface="黑体" panose="02010609060101010101" pitchFamily="49" charset="-122"/>
                <a:cs typeface="Arial" panose="020B0604020202020204" pitchFamily="34" charset="0"/>
              </a:rPr>
              <a:t>的加法</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r>
              <a:rPr lang="zh-CN" altLang="en-US" sz="1600" dirty="0">
                <a:latin typeface="Arial" panose="020B0604020202020204" pitchFamily="34" charset="0"/>
                <a:ea typeface="黑体" panose="02010609060101010101" pitchFamily="49" charset="-122"/>
                <a:cs typeface="Arial" panose="020B0604020202020204" pitchFamily="34" charset="0"/>
              </a:rPr>
              <a:t>但</a:t>
            </a:r>
            <a:r>
              <a:rPr lang="zh-CN" altLang="en-US" sz="1600" spc="10" dirty="0" smtClean="0">
                <a:latin typeface="Arial" panose="020B0604020202020204" pitchFamily="34" charset="0"/>
                <a:ea typeface="黑体" panose="02010609060101010101" pitchFamily="49" charset="-122"/>
                <a:cs typeface="Arial" panose="020B0604020202020204" pitchFamily="34" charset="0"/>
              </a:rPr>
              <a:t>必须要记住，十进制才是适合人使用的。因此，计算机的输入输出设备还需要承担二 </a:t>
            </a:r>
            <a:r>
              <a:rPr lang="zh-CN" altLang="en-US" sz="1600" spc="-5" dirty="0" smtClean="0">
                <a:latin typeface="Arial" panose="020B0604020202020204" pitchFamily="34" charset="0"/>
                <a:ea typeface="黑体" panose="02010609060101010101" pitchFamily="49" charset="-122"/>
                <a:cs typeface="Arial" panose="020B0604020202020204" pitchFamily="34" charset="0"/>
              </a:rPr>
              <a:t>进制和十进制之间的转换工作</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p>
          <a:p>
            <a:pPr algn="just"/>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16</a:t>
            </a:fld>
            <a:endParaRPr lang="zh-CN" altLang="en-US"/>
          </a:p>
        </p:txBody>
      </p:sp>
    </p:spTree>
    <p:extLst>
      <p:ext uri="{BB962C8B-B14F-4D97-AF65-F5344CB8AC3E}">
        <p14:creationId xmlns:p14="http://schemas.microsoft.com/office/powerpoint/2010/main" val="902019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6200" y="5715000"/>
            <a:ext cx="6705600" cy="4800599"/>
          </a:xfrm>
        </p:spPr>
        <p:txBody>
          <a:bodyPr/>
          <a:lstStyle/>
          <a:p>
            <a:pPr algn="just"/>
            <a:r>
              <a:rPr lang="zh-CN" altLang="en-US" sz="1600" dirty="0" smtClean="0">
                <a:latin typeface="Arial" panose="020B0604020202020204" pitchFamily="34" charset="0"/>
                <a:ea typeface="黑体" panose="02010609060101010101" pitchFamily="49" charset="-122"/>
                <a:cs typeface="Arial" panose="020B0604020202020204" pitchFamily="34" charset="0"/>
              </a:rPr>
              <a:t>       在分析了手工乘法运算的基本原则之后，我们首先面对</a:t>
            </a:r>
            <a:r>
              <a:rPr lang="zh-CN" altLang="en-US" sz="1600" dirty="0">
                <a:latin typeface="Arial" panose="020B0604020202020204" pitchFamily="34" charset="0"/>
                <a:ea typeface="黑体" panose="02010609060101010101" pitchFamily="49" charset="-122"/>
                <a:cs typeface="Arial" panose="020B0604020202020204" pitchFamily="34" charset="0"/>
              </a:rPr>
              <a:t>的是二进制乘法如何</a:t>
            </a:r>
            <a:r>
              <a:rPr lang="zh-CN" altLang="en-US" sz="1600" dirty="0" smtClean="0">
                <a:latin typeface="Arial" panose="020B0604020202020204" pitchFamily="34" charset="0"/>
                <a:ea typeface="黑体" panose="02010609060101010101" pitchFamily="49" charset="-122"/>
                <a:cs typeface="Arial" panose="020B0604020202020204" pitchFamily="34" charset="0"/>
              </a:rPr>
              <a:t>在机器上实现的问题。主要问题有两个，一是加法器只有两个数据输入端，不能像手工乘法那样，最后把所有的中间积一起求和，只能两两相加。二是，加法器与运算数据位数相同。若</a:t>
            </a:r>
            <a:r>
              <a:rPr lang="zh-CN" altLang="en-US" sz="1600" dirty="0">
                <a:latin typeface="Arial" panose="020B0604020202020204" pitchFamily="34" charset="0"/>
                <a:ea typeface="黑体" panose="02010609060101010101" pitchFamily="49" charset="-122"/>
                <a:cs typeface="Arial" panose="020B0604020202020204" pitchFamily="34" charset="0"/>
              </a:rPr>
              <a:t>被乘数</a:t>
            </a:r>
            <a:r>
              <a:rPr lang="zh-CN" altLang="en-US" sz="1600" dirty="0" smtClean="0">
                <a:latin typeface="Arial" panose="020B0604020202020204" pitchFamily="34" charset="0"/>
                <a:ea typeface="黑体" panose="02010609060101010101" pitchFamily="49" charset="-122"/>
                <a:cs typeface="Arial" panose="020B0604020202020204" pitchFamily="34" charset="0"/>
              </a:rPr>
              <a:t>是</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a:t>
            </a:r>
            <a:r>
              <a:rPr lang="zh-CN" altLang="en-US" sz="1600" dirty="0">
                <a:latin typeface="Arial" panose="020B0604020202020204" pitchFamily="34" charset="0"/>
                <a:ea typeface="黑体" panose="02010609060101010101" pitchFamily="49" charset="-122"/>
                <a:cs typeface="Arial" panose="020B0604020202020204" pitchFamily="34" charset="0"/>
              </a:rPr>
              <a:t>，乘数</a:t>
            </a:r>
            <a:r>
              <a:rPr lang="zh-CN" altLang="en-US" sz="1600" dirty="0" smtClean="0">
                <a:latin typeface="Arial" panose="020B0604020202020204" pitchFamily="34" charset="0"/>
                <a:ea typeface="黑体" panose="02010609060101010101" pitchFamily="49" charset="-122"/>
                <a:cs typeface="Arial" panose="020B0604020202020204" pitchFamily="34" charset="0"/>
              </a:rPr>
              <a:t>为</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a:t>
            </a:r>
            <a:r>
              <a:rPr lang="zh-CN" altLang="en-US" sz="1600" dirty="0">
                <a:latin typeface="Arial" panose="020B0604020202020204" pitchFamily="34" charset="0"/>
                <a:ea typeface="黑体" panose="02010609060101010101" pitchFamily="49" charset="-122"/>
                <a:cs typeface="Arial" panose="020B0604020202020204" pitchFamily="34" charset="0"/>
              </a:rPr>
              <a:t>，</a:t>
            </a:r>
            <a:r>
              <a:rPr lang="zh-CN" altLang="en-US" sz="1600" dirty="0" smtClean="0">
                <a:latin typeface="Arial" panose="020B0604020202020204" pitchFamily="34" charset="0"/>
                <a:ea typeface="黑体" panose="02010609060101010101" pitchFamily="49" charset="-122"/>
                <a:cs typeface="Arial" panose="020B0604020202020204" pitchFamily="34" charset="0"/>
              </a:rPr>
              <a:t>则加法器的位数最好也应该是</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algn="just"/>
            <a:r>
              <a:rPr lang="zh-CN" altLang="en-US" sz="1600" dirty="0" smtClean="0">
                <a:latin typeface="Arial" panose="020B0604020202020204" pitchFamily="34" charset="0"/>
                <a:ea typeface="黑体" panose="02010609060101010101" pitchFamily="49" charset="-122"/>
                <a:cs typeface="Arial" panose="020B0604020202020204" pitchFamily="34" charset="0"/>
              </a:rPr>
              <a:t>       那如何面向硬件来调整二进制乘法的运算过程，使之更适用于机器实现呢？我们给出了两个解决思路：其一，将，最后把</a:t>
            </a:r>
            <a:r>
              <a:rPr lang="zh-CN" altLang="en-US" sz="1600" dirty="0">
                <a:latin typeface="Arial" panose="020B0604020202020204" pitchFamily="34" charset="0"/>
                <a:ea typeface="黑体" panose="02010609060101010101" pitchFamily="49" charset="-122"/>
                <a:cs typeface="Arial" panose="020B0604020202020204" pitchFamily="34" charset="0"/>
              </a:rPr>
              <a:t>所有</a:t>
            </a:r>
            <a:r>
              <a:rPr lang="zh-CN" altLang="en-US" sz="1600" dirty="0" smtClean="0">
                <a:latin typeface="Arial" panose="020B0604020202020204" pitchFamily="34" charset="0"/>
                <a:ea typeface="黑体" panose="02010609060101010101" pitchFamily="49" charset="-122"/>
                <a:cs typeface="Arial" panose="020B0604020202020204" pitchFamily="34" charset="0"/>
              </a:rPr>
              <a:t>的</a:t>
            </a:r>
            <a:r>
              <a:rPr lang="en-US" altLang="zh-CN" sz="1600" dirty="0" smtClean="0">
                <a:latin typeface="Arial" panose="020B0604020202020204" pitchFamily="34" charset="0"/>
                <a:ea typeface="黑体" panose="02010609060101010101" pitchFamily="49" charset="-122"/>
                <a:cs typeface="Arial" panose="020B0604020202020204" pitchFamily="34" charset="0"/>
              </a:rPr>
              <a:t>n</a:t>
            </a:r>
            <a:r>
              <a:rPr lang="zh-CN" altLang="en-US" sz="1600" dirty="0" smtClean="0">
                <a:latin typeface="Arial" panose="020B0604020202020204" pitchFamily="34" charset="0"/>
                <a:ea typeface="黑体" panose="02010609060101010101" pitchFamily="49" charset="-122"/>
                <a:cs typeface="Arial" panose="020B0604020202020204" pitchFamily="34" charset="0"/>
              </a:rPr>
              <a:t>个中间</a:t>
            </a:r>
            <a:r>
              <a:rPr lang="zh-CN" altLang="en-US" sz="1600" dirty="0">
                <a:latin typeface="Arial" panose="020B0604020202020204" pitchFamily="34" charset="0"/>
                <a:ea typeface="黑体" panose="02010609060101010101" pitchFamily="49" charset="-122"/>
                <a:cs typeface="Arial" panose="020B0604020202020204" pitchFamily="34" charset="0"/>
              </a:rPr>
              <a:t>积一起</a:t>
            </a:r>
            <a:r>
              <a:rPr lang="zh-CN" altLang="en-US" sz="1600" dirty="0" smtClean="0">
                <a:latin typeface="Arial" panose="020B0604020202020204" pitchFamily="34" charset="0"/>
                <a:ea typeface="黑体" panose="02010609060101010101" pitchFamily="49" charset="-122"/>
                <a:cs typeface="Arial" panose="020B0604020202020204" pitchFamily="34" charset="0"/>
              </a:rPr>
              <a:t>求和的过程，修改为累加求和，也就是让乘积的初值为零，每一步都累加一个中间积，最后就可以求出所有中间积之和。其二，设法将加法器的“ </a:t>
            </a:r>
            <a:r>
              <a:rPr lang="en-US" altLang="zh-CN" sz="1600" dirty="0">
                <a:latin typeface="Arial" panose="020B0604020202020204" pitchFamily="34" charset="0"/>
                <a:ea typeface="黑体" panose="02010609060101010101" pitchFamily="49" charset="-122"/>
                <a:cs typeface="Arial" panose="020B0604020202020204" pitchFamily="34" charset="0"/>
              </a:rPr>
              <a:t>2n</a:t>
            </a:r>
            <a:r>
              <a:rPr lang="zh-CN" altLang="en-US" sz="1600" dirty="0">
                <a:latin typeface="Arial" panose="020B0604020202020204" pitchFamily="34" charset="0"/>
                <a:ea typeface="黑体" panose="02010609060101010101" pitchFamily="49" charset="-122"/>
                <a:cs typeface="Arial" panose="020B0604020202020204" pitchFamily="34" charset="0"/>
              </a:rPr>
              <a:t>位相加过程</a:t>
            </a:r>
            <a:r>
              <a:rPr lang="zh-CN" altLang="en-US" sz="1600" dirty="0" smtClean="0">
                <a:latin typeface="Arial" panose="020B0604020202020204" pitchFamily="34" charset="0"/>
                <a:ea typeface="黑体" panose="02010609060101010101" pitchFamily="49" charset="-122"/>
                <a:cs typeface="Arial" panose="020B0604020202020204" pitchFamily="34" charset="0"/>
              </a:rPr>
              <a:t>”改为</a:t>
            </a:r>
            <a:r>
              <a:rPr lang="en-US" altLang="zh-CN" sz="1600" dirty="0">
                <a:latin typeface="Arial" panose="020B0604020202020204" pitchFamily="34" charset="0"/>
                <a:ea typeface="黑体" panose="02010609060101010101" pitchFamily="49" charset="-122"/>
                <a:cs typeface="Arial" panose="020B0604020202020204" pitchFamily="34" charset="0"/>
              </a:rPr>
              <a:t>n</a:t>
            </a:r>
            <a:r>
              <a:rPr lang="zh-CN" altLang="en-US" sz="1600" dirty="0">
                <a:latin typeface="Arial" panose="020B0604020202020204" pitchFamily="34" charset="0"/>
                <a:ea typeface="黑体" panose="02010609060101010101" pitchFamily="49" charset="-122"/>
                <a:cs typeface="Arial" panose="020B0604020202020204" pitchFamily="34" charset="0"/>
              </a:rPr>
              <a:t>位相</a:t>
            </a:r>
            <a:r>
              <a:rPr lang="zh-CN" altLang="en-US" sz="1600" dirty="0" smtClean="0">
                <a:latin typeface="Arial" panose="020B0604020202020204" pitchFamily="34" charset="0"/>
                <a:ea typeface="黑体" panose="02010609060101010101" pitchFamily="49" charset="-122"/>
                <a:cs typeface="Arial" panose="020B0604020202020204" pitchFamily="34" charset="0"/>
              </a:rPr>
              <a:t>加。</a:t>
            </a:r>
            <a:endParaRPr lang="zh-CN" altLang="en-US" sz="1600" dirty="0">
              <a:latin typeface="Arial" panose="020B0604020202020204" pitchFamily="34" charset="0"/>
              <a:ea typeface="黑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17</a:t>
            </a:fld>
            <a:endParaRPr lang="zh-CN" altLang="en-US"/>
          </a:p>
        </p:txBody>
      </p:sp>
    </p:spTree>
    <p:extLst>
      <p:ext uri="{BB962C8B-B14F-4D97-AF65-F5344CB8AC3E}">
        <p14:creationId xmlns:p14="http://schemas.microsoft.com/office/powerpoint/2010/main" val="3778063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18</a:t>
            </a:fld>
            <a:endParaRPr lang="zh-CN" altLang="en-US"/>
          </a:p>
        </p:txBody>
      </p:sp>
    </p:spTree>
    <p:extLst>
      <p:ext uri="{BB962C8B-B14F-4D97-AF65-F5344CB8AC3E}">
        <p14:creationId xmlns:p14="http://schemas.microsoft.com/office/powerpoint/2010/main" val="138665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19</a:t>
            </a:fld>
            <a:endParaRPr lang="zh-CN" altLang="en-US"/>
          </a:p>
        </p:txBody>
      </p:sp>
    </p:spTree>
    <p:extLst>
      <p:ext uri="{BB962C8B-B14F-4D97-AF65-F5344CB8AC3E}">
        <p14:creationId xmlns:p14="http://schemas.microsoft.com/office/powerpoint/2010/main" val="32772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a:t>
            </a:fld>
            <a:endParaRPr lang="zh-CN" altLang="en-US"/>
          </a:p>
        </p:txBody>
      </p:sp>
    </p:spTree>
    <p:extLst>
      <p:ext uri="{BB962C8B-B14F-4D97-AF65-F5344CB8AC3E}">
        <p14:creationId xmlns:p14="http://schemas.microsoft.com/office/powerpoint/2010/main" val="2495029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20</a:t>
            </a:fld>
            <a:endParaRPr lang="zh-CN" altLang="en-US"/>
          </a:p>
        </p:txBody>
      </p:sp>
    </p:spTree>
    <p:extLst>
      <p:ext uri="{BB962C8B-B14F-4D97-AF65-F5344CB8AC3E}">
        <p14:creationId xmlns:p14="http://schemas.microsoft.com/office/powerpoint/2010/main" val="9508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21</a:t>
            </a:fld>
            <a:endParaRPr lang="zh-CN" altLang="en-US"/>
          </a:p>
        </p:txBody>
      </p:sp>
    </p:spTree>
    <p:extLst>
      <p:ext uri="{BB962C8B-B14F-4D97-AF65-F5344CB8AC3E}">
        <p14:creationId xmlns:p14="http://schemas.microsoft.com/office/powerpoint/2010/main" val="1316928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22</a:t>
            </a:fld>
            <a:endParaRPr lang="zh-CN" altLang="en-US"/>
          </a:p>
        </p:txBody>
      </p:sp>
    </p:spTree>
    <p:extLst>
      <p:ext uri="{BB962C8B-B14F-4D97-AF65-F5344CB8AC3E}">
        <p14:creationId xmlns:p14="http://schemas.microsoft.com/office/powerpoint/2010/main" val="1292216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23</a:t>
            </a:fld>
            <a:endParaRPr lang="zh-CN" altLang="en-US"/>
          </a:p>
        </p:txBody>
      </p:sp>
    </p:spTree>
    <p:extLst>
      <p:ext uri="{BB962C8B-B14F-4D97-AF65-F5344CB8AC3E}">
        <p14:creationId xmlns:p14="http://schemas.microsoft.com/office/powerpoint/2010/main" val="294743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24</a:t>
            </a:fld>
            <a:endParaRPr lang="zh-CN" altLang="en-US"/>
          </a:p>
        </p:txBody>
      </p:sp>
    </p:spTree>
    <p:extLst>
      <p:ext uri="{BB962C8B-B14F-4D97-AF65-F5344CB8AC3E}">
        <p14:creationId xmlns:p14="http://schemas.microsoft.com/office/powerpoint/2010/main" val="4149380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25</a:t>
            </a:fld>
            <a:endParaRPr lang="zh-CN" altLang="en-US"/>
          </a:p>
        </p:txBody>
      </p:sp>
    </p:spTree>
    <p:extLst>
      <p:ext uri="{BB962C8B-B14F-4D97-AF65-F5344CB8AC3E}">
        <p14:creationId xmlns:p14="http://schemas.microsoft.com/office/powerpoint/2010/main" val="1164296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6200" y="5715000"/>
            <a:ext cx="6705600" cy="4800599"/>
          </a:xfrm>
        </p:spPr>
        <p:txBody>
          <a:bodyPr/>
          <a:lstStyle/>
          <a:p>
            <a:pPr algn="just"/>
            <a:r>
              <a:rPr lang="zh-CN" altLang="en-US" sz="1600" dirty="0" smtClean="0">
                <a:latin typeface="Arial" panose="020B0604020202020204" pitchFamily="34" charset="0"/>
                <a:ea typeface="黑体" panose="02010609060101010101" pitchFamily="49" charset="-122"/>
                <a:cs typeface="Arial" panose="020B0604020202020204" pitchFamily="34" charset="0"/>
              </a:rPr>
              <a:t>       这是我们根据前面所讲的、二进制乘法的运算过程而设计的第一版乘法器硬件结构。需要注意的是，这个乘法器的实现结构还未优化，比如加法器的</a:t>
            </a:r>
            <a:r>
              <a:rPr lang="zh-CN" altLang="en-US" sz="1600" dirty="0">
                <a:latin typeface="Arial" panose="020B0604020202020204" pitchFamily="34" charset="0"/>
                <a:ea typeface="黑体" panose="02010609060101010101" pitchFamily="49" charset="-122"/>
                <a:cs typeface="Arial" panose="020B0604020202020204" pitchFamily="34" charset="0"/>
              </a:rPr>
              <a:t>位数还是</a:t>
            </a:r>
            <a:r>
              <a:rPr lang="zh-CN" altLang="en-US" sz="1600" dirty="0" smtClean="0">
                <a:latin typeface="Arial" panose="020B0604020202020204" pitchFamily="34" charset="0"/>
                <a:ea typeface="黑体" panose="02010609060101010101" pitchFamily="49" charset="-122"/>
                <a:cs typeface="Arial" panose="020B0604020202020204" pitchFamily="34" charset="0"/>
              </a:rPr>
              <a:t>被乘数位数的两倍，后面我们再进一步优化乘法器。</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algn="just"/>
            <a:r>
              <a:rPr lang="en-US" altLang="zh-CN" sz="1600" dirty="0">
                <a:latin typeface="Arial" panose="020B0604020202020204" pitchFamily="34" charset="0"/>
                <a:ea typeface="黑体" panose="02010609060101010101" pitchFamily="49" charset="-122"/>
                <a:cs typeface="Arial" panose="020B0604020202020204" pitchFamily="34" charset="0"/>
              </a:rPr>
              <a:t> </a:t>
            </a:r>
            <a:r>
              <a:rPr lang="en-US" altLang="zh-CN" sz="1600" dirty="0" smtClean="0">
                <a:latin typeface="Arial" panose="020B0604020202020204" pitchFamily="34" charset="0"/>
                <a:ea typeface="黑体" panose="02010609060101010101" pitchFamily="49" charset="-122"/>
                <a:cs typeface="Arial" panose="020B0604020202020204" pitchFamily="34" charset="0"/>
              </a:rPr>
              <a:t>     </a:t>
            </a:r>
            <a:r>
              <a:rPr lang="zh-CN" altLang="en-US" sz="1600" dirty="0" smtClean="0">
                <a:latin typeface="Arial" panose="020B0604020202020204" pitchFamily="34" charset="0"/>
                <a:ea typeface="黑体" panose="02010609060101010101" pitchFamily="49" charset="-122"/>
                <a:cs typeface="Arial" panose="020B0604020202020204" pitchFamily="34" charset="0"/>
              </a:rPr>
              <a:t>我们还是以</a:t>
            </a:r>
            <a:r>
              <a:rPr lang="en-US" altLang="zh-CN" sz="1600" dirty="0" smtClean="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位被乘数和</a:t>
            </a:r>
            <a:r>
              <a:rPr lang="en-US" altLang="zh-CN" sz="1600" dirty="0" smtClean="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位乘数为例来讲解这个乘法器结构。被乘数放在一个可以左移的被乘数寄存器中，乘数放在一个可以右移的乘数寄存器中，乘积和乘积的中间结果都保存在乘积寄存器中。被乘数寄存器、</a:t>
            </a:r>
            <a:r>
              <a:rPr lang="en-US" altLang="zh-CN" sz="1600" dirty="0" smtClean="0">
                <a:latin typeface="Arial" panose="020B0604020202020204" pitchFamily="34" charset="0"/>
                <a:ea typeface="黑体" panose="02010609060101010101" pitchFamily="49" charset="-122"/>
                <a:cs typeface="Arial" panose="020B0604020202020204" pitchFamily="34" charset="0"/>
              </a:rPr>
              <a:t>ALU</a:t>
            </a:r>
            <a:r>
              <a:rPr lang="zh-CN" altLang="en-US" sz="1600" dirty="0" smtClean="0">
                <a:latin typeface="Arial" panose="020B0604020202020204" pitchFamily="34" charset="0"/>
                <a:ea typeface="黑体" panose="02010609060101010101" pitchFamily="49" charset="-122"/>
                <a:cs typeface="Arial" panose="020B0604020202020204" pitchFamily="34" charset="0"/>
              </a:rPr>
              <a:t>和乘积寄存器都是</a:t>
            </a:r>
            <a:r>
              <a:rPr lang="en-US" altLang="zh-CN" sz="1600" dirty="0" smtClean="0">
                <a:latin typeface="Arial" panose="020B0604020202020204" pitchFamily="34" charset="0"/>
                <a:ea typeface="黑体" panose="02010609060101010101" pitchFamily="49" charset="-122"/>
                <a:cs typeface="Arial" panose="020B0604020202020204" pitchFamily="34" charset="0"/>
              </a:rPr>
              <a:t>8</a:t>
            </a:r>
            <a:r>
              <a:rPr lang="zh-CN" altLang="en-US" sz="1600" dirty="0" smtClean="0">
                <a:latin typeface="Arial" panose="020B0604020202020204" pitchFamily="34" charset="0"/>
                <a:ea typeface="黑体" panose="02010609060101010101" pitchFamily="49" charset="-122"/>
                <a:cs typeface="Arial" panose="020B0604020202020204" pitchFamily="34" charset="0"/>
              </a:rPr>
              <a:t>位长，而乘数寄存器可以是</a:t>
            </a:r>
            <a:r>
              <a:rPr lang="en-US" altLang="zh-CN" sz="1600" dirty="0" smtClean="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位长。乘数寄存器的最低位可以读出，并输入控制与测试单元，用来生成相应的控制信号。</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algn="just"/>
            <a:r>
              <a:rPr lang="zh-CN" altLang="en-US" sz="1600" dirty="0" smtClean="0">
                <a:latin typeface="Arial" panose="020B0604020202020204" pitchFamily="34" charset="0"/>
                <a:ea typeface="黑体" panose="02010609060101010101" pitchFamily="49" charset="-122"/>
                <a:cs typeface="Arial" panose="020B0604020202020204" pitchFamily="34" charset="0"/>
              </a:rPr>
              <a:t>       这个乘法器的具体实现很像我们的手工乘法。初始化时，将</a:t>
            </a:r>
            <a:r>
              <a:rPr lang="en-US" altLang="zh-CN" sz="1600" dirty="0" smtClean="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位乘数放置在</a:t>
            </a:r>
            <a:r>
              <a:rPr lang="en-US" altLang="zh-CN" sz="1600" dirty="0" smtClean="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位的乘数寄存器</a:t>
            </a:r>
            <a:r>
              <a:rPr lang="zh-CN" altLang="en-US" sz="1600" dirty="0">
                <a:latin typeface="Arial" panose="020B0604020202020204" pitchFamily="34" charset="0"/>
                <a:ea typeface="黑体" panose="02010609060101010101" pitchFamily="49" charset="-122"/>
                <a:cs typeface="Arial" panose="020B0604020202020204" pitchFamily="34" charset="0"/>
              </a:rPr>
              <a:t>中，将</a:t>
            </a:r>
            <a:r>
              <a:rPr lang="en-US" altLang="zh-CN" sz="1600" dirty="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位被乘数</a:t>
            </a:r>
            <a:r>
              <a:rPr lang="zh-CN" altLang="en-US" sz="1600" dirty="0">
                <a:latin typeface="Arial" panose="020B0604020202020204" pitchFamily="34" charset="0"/>
                <a:ea typeface="黑体" panose="02010609060101010101" pitchFamily="49" charset="-122"/>
                <a:cs typeface="Arial" panose="020B0604020202020204" pitchFamily="34" charset="0"/>
              </a:rPr>
              <a:t>放置</a:t>
            </a:r>
            <a:r>
              <a:rPr lang="zh-CN" altLang="en-US" sz="1600" dirty="0" smtClean="0">
                <a:latin typeface="Arial" panose="020B0604020202020204" pitchFamily="34" charset="0"/>
                <a:ea typeface="黑体" panose="02010609060101010101" pitchFamily="49" charset="-122"/>
                <a:cs typeface="Arial" panose="020B0604020202020204" pitchFamily="34" charset="0"/>
              </a:rPr>
              <a:t>在</a:t>
            </a:r>
            <a:r>
              <a:rPr lang="en-US" altLang="zh-CN" sz="1600" dirty="0" smtClean="0">
                <a:latin typeface="Arial" panose="020B0604020202020204" pitchFamily="34" charset="0"/>
                <a:ea typeface="黑体" panose="02010609060101010101" pitchFamily="49" charset="-122"/>
                <a:cs typeface="Arial" panose="020B0604020202020204" pitchFamily="34" charset="0"/>
              </a:rPr>
              <a:t>8</a:t>
            </a:r>
            <a:r>
              <a:rPr lang="zh-CN" altLang="en-US" sz="1600" dirty="0" smtClean="0">
                <a:latin typeface="Arial" panose="020B0604020202020204" pitchFamily="34" charset="0"/>
                <a:ea typeface="黑体" panose="02010609060101010101" pitchFamily="49" charset="-122"/>
                <a:cs typeface="Arial" panose="020B0604020202020204" pitchFamily="34" charset="0"/>
              </a:rPr>
              <a:t>位被乘数寄存器的右半部分，也就是低</a:t>
            </a:r>
            <a:r>
              <a:rPr lang="en-US" altLang="zh-CN" sz="1600" dirty="0" smtClean="0">
                <a:latin typeface="Arial" panose="020B0604020202020204" pitchFamily="34" charset="0"/>
                <a:ea typeface="黑体" panose="02010609060101010101" pitchFamily="49" charset="-122"/>
                <a:cs typeface="Arial" panose="020B0604020202020204" pitchFamily="34" charset="0"/>
              </a:rPr>
              <a:t>4</a:t>
            </a:r>
            <a:r>
              <a:rPr lang="zh-CN" altLang="en-US" sz="1600" dirty="0" smtClean="0">
                <a:latin typeface="Arial" panose="020B0604020202020204" pitchFamily="34" charset="0"/>
                <a:ea typeface="黑体" panose="02010609060101010101" pitchFamily="49" charset="-122"/>
                <a:cs typeface="Arial" panose="020B0604020202020204" pitchFamily="34" charset="0"/>
              </a:rPr>
              <a:t>位，而左半部分清零。</a:t>
            </a:r>
            <a:r>
              <a:rPr lang="en-US" altLang="zh-CN" sz="1600" dirty="0" smtClean="0">
                <a:latin typeface="Arial" panose="020B0604020202020204" pitchFamily="34" charset="0"/>
                <a:ea typeface="黑体" panose="02010609060101010101" pitchFamily="49" charset="-122"/>
                <a:cs typeface="Arial" panose="020B0604020202020204" pitchFamily="34" charset="0"/>
              </a:rPr>
              <a:t>8</a:t>
            </a:r>
            <a:r>
              <a:rPr lang="zh-CN" altLang="en-US" sz="1600" dirty="0" smtClean="0">
                <a:latin typeface="Arial" panose="020B0604020202020204" pitchFamily="34" charset="0"/>
                <a:ea typeface="黑体" panose="02010609060101010101" pitchFamily="49" charset="-122"/>
                <a:cs typeface="Arial" panose="020B0604020202020204" pitchFamily="34" charset="0"/>
              </a:rPr>
              <a:t>位的乘积寄存器清零。</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26</a:t>
            </a:fld>
            <a:endParaRPr lang="zh-CN" altLang="en-US"/>
          </a:p>
        </p:txBody>
      </p:sp>
    </p:spTree>
    <p:extLst>
      <p:ext uri="{BB962C8B-B14F-4D97-AF65-F5344CB8AC3E}">
        <p14:creationId xmlns:p14="http://schemas.microsoft.com/office/powerpoint/2010/main" val="1310740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27</a:t>
            </a:fld>
            <a:endParaRPr lang="zh-CN" altLang="en-US"/>
          </a:p>
        </p:txBody>
      </p:sp>
    </p:spTree>
    <p:extLst>
      <p:ext uri="{BB962C8B-B14F-4D97-AF65-F5344CB8AC3E}">
        <p14:creationId xmlns:p14="http://schemas.microsoft.com/office/powerpoint/2010/main" val="4193275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28</a:t>
            </a:fld>
            <a:endParaRPr lang="zh-CN" altLang="en-US"/>
          </a:p>
        </p:txBody>
      </p:sp>
    </p:spTree>
    <p:extLst>
      <p:ext uri="{BB962C8B-B14F-4D97-AF65-F5344CB8AC3E}">
        <p14:creationId xmlns:p14="http://schemas.microsoft.com/office/powerpoint/2010/main" val="1097300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29</a:t>
            </a:fld>
            <a:endParaRPr lang="zh-CN" altLang="en-US"/>
          </a:p>
        </p:txBody>
      </p:sp>
    </p:spTree>
    <p:extLst>
      <p:ext uri="{BB962C8B-B14F-4D97-AF65-F5344CB8AC3E}">
        <p14:creationId xmlns:p14="http://schemas.microsoft.com/office/powerpoint/2010/main" val="271981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a:t>
            </a:fld>
            <a:endParaRPr lang="zh-CN" altLang="en-US"/>
          </a:p>
        </p:txBody>
      </p:sp>
    </p:spTree>
    <p:extLst>
      <p:ext uri="{BB962C8B-B14F-4D97-AF65-F5344CB8AC3E}">
        <p14:creationId xmlns:p14="http://schemas.microsoft.com/office/powerpoint/2010/main" val="1387230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30</a:t>
            </a:fld>
            <a:endParaRPr lang="zh-CN" altLang="en-US"/>
          </a:p>
        </p:txBody>
      </p:sp>
    </p:spTree>
    <p:extLst>
      <p:ext uri="{BB962C8B-B14F-4D97-AF65-F5344CB8AC3E}">
        <p14:creationId xmlns:p14="http://schemas.microsoft.com/office/powerpoint/2010/main" val="853658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31</a:t>
            </a:fld>
            <a:endParaRPr lang="zh-CN" altLang="en-US"/>
          </a:p>
        </p:txBody>
      </p:sp>
    </p:spTree>
    <p:extLst>
      <p:ext uri="{BB962C8B-B14F-4D97-AF65-F5344CB8AC3E}">
        <p14:creationId xmlns:p14="http://schemas.microsoft.com/office/powerpoint/2010/main" val="3994983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32</a:t>
            </a:fld>
            <a:endParaRPr lang="zh-CN" altLang="en-US"/>
          </a:p>
        </p:txBody>
      </p:sp>
    </p:spTree>
    <p:extLst>
      <p:ext uri="{BB962C8B-B14F-4D97-AF65-F5344CB8AC3E}">
        <p14:creationId xmlns:p14="http://schemas.microsoft.com/office/powerpoint/2010/main" val="2290433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33</a:t>
            </a:fld>
            <a:endParaRPr lang="zh-CN" altLang="en-US"/>
          </a:p>
        </p:txBody>
      </p:sp>
    </p:spTree>
    <p:extLst>
      <p:ext uri="{BB962C8B-B14F-4D97-AF65-F5344CB8AC3E}">
        <p14:creationId xmlns:p14="http://schemas.microsoft.com/office/powerpoint/2010/main" val="2417522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34</a:t>
            </a:fld>
            <a:endParaRPr lang="zh-CN" altLang="en-US"/>
          </a:p>
        </p:txBody>
      </p:sp>
    </p:spTree>
    <p:extLst>
      <p:ext uri="{BB962C8B-B14F-4D97-AF65-F5344CB8AC3E}">
        <p14:creationId xmlns:p14="http://schemas.microsoft.com/office/powerpoint/2010/main" val="3657202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35</a:t>
            </a:fld>
            <a:endParaRPr lang="zh-CN" altLang="en-US"/>
          </a:p>
        </p:txBody>
      </p:sp>
    </p:spTree>
    <p:extLst>
      <p:ext uri="{BB962C8B-B14F-4D97-AF65-F5344CB8AC3E}">
        <p14:creationId xmlns:p14="http://schemas.microsoft.com/office/powerpoint/2010/main" val="4019619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36</a:t>
            </a:fld>
            <a:endParaRPr lang="zh-CN" altLang="en-US"/>
          </a:p>
        </p:txBody>
      </p:sp>
    </p:spTree>
    <p:extLst>
      <p:ext uri="{BB962C8B-B14F-4D97-AF65-F5344CB8AC3E}">
        <p14:creationId xmlns:p14="http://schemas.microsoft.com/office/powerpoint/2010/main" val="1459196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37</a:t>
            </a:fld>
            <a:endParaRPr lang="zh-CN" altLang="en-US"/>
          </a:p>
        </p:txBody>
      </p:sp>
    </p:spTree>
    <p:extLst>
      <p:ext uri="{BB962C8B-B14F-4D97-AF65-F5344CB8AC3E}">
        <p14:creationId xmlns:p14="http://schemas.microsoft.com/office/powerpoint/2010/main" val="4150865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38</a:t>
            </a:fld>
            <a:endParaRPr lang="zh-CN" altLang="en-US"/>
          </a:p>
        </p:txBody>
      </p:sp>
    </p:spTree>
    <p:extLst>
      <p:ext uri="{BB962C8B-B14F-4D97-AF65-F5344CB8AC3E}">
        <p14:creationId xmlns:p14="http://schemas.microsoft.com/office/powerpoint/2010/main" val="859644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48</a:t>
            </a:fld>
            <a:endParaRPr lang="zh-CN" altLang="en-US"/>
          </a:p>
        </p:txBody>
      </p:sp>
    </p:spTree>
    <p:extLst>
      <p:ext uri="{BB962C8B-B14F-4D97-AF65-F5344CB8AC3E}">
        <p14:creationId xmlns:p14="http://schemas.microsoft.com/office/powerpoint/2010/main" val="1818226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4</a:t>
            </a:fld>
            <a:endParaRPr lang="zh-CN" altLang="en-US"/>
          </a:p>
        </p:txBody>
      </p:sp>
    </p:spTree>
    <p:extLst>
      <p:ext uri="{BB962C8B-B14F-4D97-AF65-F5344CB8AC3E}">
        <p14:creationId xmlns:p14="http://schemas.microsoft.com/office/powerpoint/2010/main" val="802551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49</a:t>
            </a:fld>
            <a:endParaRPr lang="zh-CN" altLang="en-US"/>
          </a:p>
        </p:txBody>
      </p:sp>
    </p:spTree>
    <p:extLst>
      <p:ext uri="{BB962C8B-B14F-4D97-AF65-F5344CB8AC3E}">
        <p14:creationId xmlns:p14="http://schemas.microsoft.com/office/powerpoint/2010/main" val="1752467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50</a:t>
            </a:fld>
            <a:endParaRPr lang="zh-CN" altLang="en-US"/>
          </a:p>
        </p:txBody>
      </p:sp>
    </p:spTree>
    <p:extLst>
      <p:ext uri="{BB962C8B-B14F-4D97-AF65-F5344CB8AC3E}">
        <p14:creationId xmlns:p14="http://schemas.microsoft.com/office/powerpoint/2010/main" val="111813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51</a:t>
            </a:fld>
            <a:endParaRPr lang="zh-CN" altLang="en-US"/>
          </a:p>
        </p:txBody>
      </p:sp>
    </p:spTree>
    <p:extLst>
      <p:ext uri="{BB962C8B-B14F-4D97-AF65-F5344CB8AC3E}">
        <p14:creationId xmlns:p14="http://schemas.microsoft.com/office/powerpoint/2010/main" val="3049128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52</a:t>
            </a:fld>
            <a:endParaRPr lang="zh-CN" altLang="en-US"/>
          </a:p>
        </p:txBody>
      </p:sp>
    </p:spTree>
    <p:extLst>
      <p:ext uri="{BB962C8B-B14F-4D97-AF65-F5344CB8AC3E}">
        <p14:creationId xmlns:p14="http://schemas.microsoft.com/office/powerpoint/2010/main" val="2603327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53</a:t>
            </a:fld>
            <a:endParaRPr lang="zh-CN" altLang="en-US"/>
          </a:p>
        </p:txBody>
      </p:sp>
    </p:spTree>
    <p:extLst>
      <p:ext uri="{BB962C8B-B14F-4D97-AF65-F5344CB8AC3E}">
        <p14:creationId xmlns:p14="http://schemas.microsoft.com/office/powerpoint/2010/main" val="4256620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54</a:t>
            </a:fld>
            <a:endParaRPr lang="zh-CN" altLang="en-US"/>
          </a:p>
        </p:txBody>
      </p:sp>
    </p:spTree>
    <p:extLst>
      <p:ext uri="{BB962C8B-B14F-4D97-AF65-F5344CB8AC3E}">
        <p14:creationId xmlns:p14="http://schemas.microsoft.com/office/powerpoint/2010/main" val="4003123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55</a:t>
            </a:fld>
            <a:endParaRPr lang="zh-CN" altLang="en-US"/>
          </a:p>
        </p:txBody>
      </p:sp>
    </p:spTree>
    <p:extLst>
      <p:ext uri="{BB962C8B-B14F-4D97-AF65-F5344CB8AC3E}">
        <p14:creationId xmlns:p14="http://schemas.microsoft.com/office/powerpoint/2010/main" val="2025292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Aft>
                <a:spcPts val="0"/>
              </a:spcAft>
              <a:buFontTx/>
              <a:buNone/>
              <a:defRPr/>
            </a:pPr>
            <a:r>
              <a:rPr lang="zh-CN" altLang="en-US" dirty="0" smtClean="0">
                <a:solidFill>
                  <a:srgbClr val="993300"/>
                </a:solidFill>
              </a:rPr>
              <a:t>原码一位乘运算规则：</a:t>
            </a:r>
          </a:p>
          <a:p>
            <a:pPr marL="514350" indent="-514350" eaLnBrk="1" fontAlgn="auto" hangingPunct="1">
              <a:spcAft>
                <a:spcPts val="0"/>
              </a:spcAft>
              <a:buFont typeface="+mj-lt"/>
              <a:buAutoNum type="arabicPeriod"/>
              <a:defRPr/>
            </a:pPr>
            <a:r>
              <a:rPr lang="zh-CN" altLang="en-US" dirty="0" smtClean="0">
                <a:latin typeface="Arial" panose="020B0604020202020204" pitchFamily="34" charset="0"/>
              </a:rPr>
              <a:t>乘积的符号位由两数符号位“异或”产生，符号位不参与运算；</a:t>
            </a:r>
          </a:p>
          <a:p>
            <a:pPr marL="514350" indent="-514350" eaLnBrk="1" fontAlgn="auto" hangingPunct="1">
              <a:spcAft>
                <a:spcPts val="0"/>
              </a:spcAft>
              <a:buFont typeface="+mj-lt"/>
              <a:buAutoNum type="arabicPeriod"/>
              <a:defRPr/>
            </a:pPr>
            <a:r>
              <a:rPr lang="zh-CN" altLang="en-US" dirty="0" smtClean="0">
                <a:latin typeface="Arial" panose="020B0604020202020204" pitchFamily="34" charset="0"/>
              </a:rPr>
              <a:t>部分积可采用一位或两位符号位；</a:t>
            </a:r>
          </a:p>
          <a:p>
            <a:pPr marL="514350" indent="-514350" eaLnBrk="1" fontAlgn="auto" hangingPunct="1">
              <a:spcAft>
                <a:spcPts val="0"/>
              </a:spcAft>
              <a:buFont typeface="+mj-lt"/>
              <a:buAutoNum type="arabicPeriod"/>
              <a:defRPr/>
            </a:pPr>
            <a:r>
              <a:rPr lang="zh-CN" altLang="en-US" dirty="0" smtClean="0">
                <a:latin typeface="Arial" panose="020B0604020202020204" pitchFamily="34" charset="0"/>
              </a:rPr>
              <a:t>乘积的数值部分由两数绝对值相乘产生，通过</a:t>
            </a:r>
            <a:r>
              <a:rPr lang="en-US" altLang="zh-CN" dirty="0" smtClean="0">
                <a:latin typeface="Arial" panose="020B0604020202020204" pitchFamily="34" charset="0"/>
              </a:rPr>
              <a:t>n</a:t>
            </a:r>
            <a:r>
              <a:rPr lang="zh-CN" altLang="en-US" dirty="0" smtClean="0">
                <a:latin typeface="Arial" panose="020B0604020202020204" pitchFamily="34" charset="0"/>
              </a:rPr>
              <a:t>次“加法”和“右移”操作实现。</a:t>
            </a:r>
            <a:r>
              <a:rPr lang="en-US" altLang="zh-CN" dirty="0" smtClean="0">
                <a:latin typeface="Arial" panose="020B0604020202020204" pitchFamily="34" charset="0"/>
              </a:rPr>
              <a:t>(n</a:t>
            </a:r>
            <a:r>
              <a:rPr lang="zh-CN" altLang="en-US" dirty="0" smtClean="0">
                <a:latin typeface="Arial" panose="020B0604020202020204" pitchFamily="34" charset="0"/>
              </a:rPr>
              <a:t>为乘数整数部分位数</a:t>
            </a:r>
            <a:r>
              <a:rPr lang="en-US" altLang="zh-CN" smtClean="0">
                <a:latin typeface="Arial" panose="020B0604020202020204" pitchFamily="34" charset="0"/>
              </a:rPr>
              <a:t>)</a:t>
            </a:r>
          </a:p>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63</a:t>
            </a:fld>
            <a:endParaRPr lang="zh-CN" altLang="en-US"/>
          </a:p>
        </p:txBody>
      </p:sp>
    </p:spTree>
    <p:extLst>
      <p:ext uri="{BB962C8B-B14F-4D97-AF65-F5344CB8AC3E}">
        <p14:creationId xmlns:p14="http://schemas.microsoft.com/office/powerpoint/2010/main" val="20012702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6200" y="5715000"/>
            <a:ext cx="6705600" cy="4800599"/>
          </a:xfrm>
        </p:spPr>
        <p:txBody>
          <a:bodyPr/>
          <a:lstStyle/>
          <a:p>
            <a:r>
              <a:rPr lang="zh-CN" altLang="en-US" sz="1600" dirty="0" smtClean="0">
                <a:latin typeface="Arial" panose="020B0604020202020204" pitchFamily="34" charset="0"/>
                <a:ea typeface="黑体" panose="02010609060101010101" pitchFamily="49" charset="-122"/>
                <a:cs typeface="Arial" panose="020B0604020202020204" pitchFamily="34" charset="0"/>
              </a:rPr>
              <a:t>       和乘法相反的操作是除法。我们还是首先通过十进制数的除法来回忆一下操作数的命名和小学时学习到的除法运算。首先，除数不能为</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。为了简单起见，我们只使用十进制中的</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和</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。这个例子是计算</a:t>
            </a:r>
            <a:r>
              <a:rPr lang="en-US" altLang="zh-CN" sz="1600" dirty="0" smtClean="0">
                <a:latin typeface="Arial" panose="020B0604020202020204" pitchFamily="34" charset="0"/>
                <a:ea typeface="黑体" panose="02010609060101010101" pitchFamily="49" charset="-122"/>
                <a:cs typeface="Arial" panose="020B0604020202020204" pitchFamily="34" charset="0"/>
              </a:rPr>
              <a:t>1001010</a:t>
            </a:r>
            <a:r>
              <a:rPr lang="zh-CN" altLang="en-US" sz="1600" dirty="0" smtClean="0">
                <a:latin typeface="Arial" panose="020B0604020202020204" pitchFamily="34" charset="0"/>
                <a:ea typeface="黑体" panose="02010609060101010101" pitchFamily="49" charset="-122"/>
                <a:cs typeface="Arial" panose="020B0604020202020204" pitchFamily="34" charset="0"/>
              </a:rPr>
              <a:t>除以</a:t>
            </a:r>
            <a:r>
              <a:rPr lang="en-US" altLang="zh-CN" sz="1600" dirty="0" smtClean="0">
                <a:latin typeface="Arial" panose="020B0604020202020204" pitchFamily="34" charset="0"/>
                <a:ea typeface="黑体" panose="02010609060101010101" pitchFamily="49" charset="-122"/>
                <a:cs typeface="Arial" panose="020B0604020202020204" pitchFamily="34" charset="0"/>
              </a:rPr>
              <a:t>1000</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latin typeface="Arial" panose="020B0604020202020204" pitchFamily="34" charset="0"/>
                <a:ea typeface="黑体" panose="02010609060101010101" pitchFamily="49" charset="-122"/>
                <a:cs typeface="Arial" panose="020B0604020202020204" pitchFamily="34" charset="0"/>
              </a:rPr>
              <a:t>       </a:t>
            </a:r>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除法中的两个源操作数，除法符号内的是被除数，符号外的是除数，结果在除法符号上方，称为商，还有第二个结果，称为余数，在最下方。我们用一个公式来表述它们之间的关系。</a:t>
            </a:r>
            <a:r>
              <a:rPr lang="zh-CN" altLang="en-US" sz="1600" spc="-5" dirty="0" smtClean="0">
                <a:latin typeface="Arial" panose="020B0604020202020204" pitchFamily="34" charset="0"/>
                <a:ea typeface="黑体" panose="02010609060101010101" pitchFamily="49" charset="-122"/>
                <a:cs typeface="Arial" panose="020B0604020202020204" pitchFamily="34" charset="0"/>
              </a:rPr>
              <a:t>被除数 </a:t>
            </a:r>
            <a:r>
              <a:rPr lang="en-US" altLang="zh-CN" sz="1600" spc="-5" dirty="0" smtClean="0">
                <a:latin typeface="Arial" panose="020B0604020202020204" pitchFamily="34" charset="0"/>
                <a:ea typeface="黑体" panose="02010609060101010101" pitchFamily="49" charset="-122"/>
                <a:cs typeface="Arial" panose="020B0604020202020204" pitchFamily="34" charset="0"/>
              </a:rPr>
              <a:t>= </a:t>
            </a:r>
            <a:r>
              <a:rPr lang="zh-CN" altLang="en-US" sz="1600" spc="-5" dirty="0" smtClean="0">
                <a:latin typeface="Arial" panose="020B0604020202020204" pitchFamily="34" charset="0"/>
                <a:ea typeface="黑体" panose="02010609060101010101" pitchFamily="49" charset="-122"/>
                <a:cs typeface="Arial" panose="020B0604020202020204" pitchFamily="34" charset="0"/>
              </a:rPr>
              <a:t>商 </a:t>
            </a:r>
            <a:r>
              <a:rPr lang="en-US" altLang="zh-CN" sz="1600" spc="-5" dirty="0" smtClean="0">
                <a:latin typeface="Arial" panose="020B0604020202020204" pitchFamily="34" charset="0"/>
                <a:ea typeface="黑体" panose="02010609060101010101" pitchFamily="49" charset="-122"/>
                <a:cs typeface="Arial" panose="020B0604020202020204" pitchFamily="34" charset="0"/>
              </a:rPr>
              <a:t>× </a:t>
            </a:r>
            <a:r>
              <a:rPr lang="zh-CN" altLang="en-US" sz="1600" spc="-5" dirty="0" smtClean="0">
                <a:latin typeface="Arial" panose="020B0604020202020204" pitchFamily="34" charset="0"/>
                <a:ea typeface="黑体" panose="02010609060101010101" pitchFamily="49" charset="-122"/>
                <a:cs typeface="Arial" panose="020B0604020202020204" pitchFamily="34" charset="0"/>
              </a:rPr>
              <a:t>除数 ＋ 余数</a:t>
            </a:r>
            <a:endParaRPr lang="zh-CN" altLang="en-US" sz="1600" dirty="0" smtClean="0">
              <a:latin typeface="Arial" panose="020B0604020202020204" pitchFamily="34" charset="0"/>
              <a:ea typeface="黑体" panose="02010609060101010101" pitchFamily="49" charset="-122"/>
              <a:cs typeface="Arial" panose="020B0604020202020204" pitchFamily="34" charset="0"/>
            </a:endParaRPr>
          </a:p>
          <a:p>
            <a:r>
              <a:rPr lang="en-US" altLang="zh-CN" sz="1600" dirty="0">
                <a:latin typeface="Arial" panose="020B0604020202020204" pitchFamily="34" charset="0"/>
                <a:ea typeface="黑体" panose="02010609060101010101" pitchFamily="49" charset="-122"/>
                <a:cs typeface="Arial" panose="020B0604020202020204" pitchFamily="34" charset="0"/>
              </a:rPr>
              <a:t> </a:t>
            </a:r>
            <a:r>
              <a:rPr lang="en-US" altLang="zh-CN" sz="1600" dirty="0" smtClean="0">
                <a:latin typeface="Arial" panose="020B0604020202020204" pitchFamily="34" charset="0"/>
                <a:ea typeface="黑体" panose="02010609060101010101" pitchFamily="49" charset="-122"/>
                <a:cs typeface="Arial" panose="020B0604020202020204" pitchFamily="34" charset="0"/>
              </a:rPr>
              <a:t>      </a:t>
            </a:r>
            <a:r>
              <a:rPr lang="zh-CN" altLang="en-US" sz="1600" dirty="0" smtClean="0">
                <a:latin typeface="Arial" panose="020B0604020202020204" pitchFamily="34" charset="0"/>
                <a:ea typeface="黑体" panose="02010609060101010101" pitchFamily="49" charset="-122"/>
                <a:cs typeface="Arial" panose="020B0604020202020204" pitchFamily="34" charset="0"/>
              </a:rPr>
              <a:t>显而易见，余数要小于除数。某些计算使用除法指令只是为了获取余数，而忽略商。</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r>
              <a:rPr lang="en-US" altLang="zh-CN" sz="1600" dirty="0" smtClean="0">
                <a:latin typeface="Arial" panose="020B0604020202020204" pitchFamily="34" charset="0"/>
                <a:ea typeface="黑体" panose="02010609060101010101" pitchFamily="49" charset="-122"/>
                <a:cs typeface="Arial" panose="020B0604020202020204" pitchFamily="34" charset="0"/>
              </a:rPr>
              <a:t>      </a:t>
            </a:r>
            <a:r>
              <a:rPr lang="zh-CN" altLang="en-US" sz="1600" dirty="0" smtClean="0">
                <a:latin typeface="Arial" panose="020B0604020202020204" pitchFamily="34" charset="0"/>
                <a:ea typeface="黑体" panose="02010609060101010101" pitchFamily="49" charset="-122"/>
                <a:cs typeface="Arial" panose="020B0604020202020204" pitchFamily="34" charset="0"/>
              </a:rPr>
              <a:t>人工进行除法的规则是，判断被除数与除数的大小，若被除数小，则上商</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，并在余数最低位补</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，再用余数和右移一位的除数比，若够除，则上商</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，否则还是上商</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。然后继续重复上述步骤，指导除尽（即余数为零）或已得到的商的位数满足精度要求为止。</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r>
              <a:rPr lang="en-US" altLang="zh-CN" sz="1600" baseline="0" dirty="0" smtClean="0">
                <a:latin typeface="Arial" panose="020B0604020202020204" pitchFamily="34" charset="0"/>
                <a:ea typeface="黑体" panose="02010609060101010101" pitchFamily="49" charset="-122"/>
                <a:cs typeface="Arial" panose="020B0604020202020204" pitchFamily="34" charset="0"/>
              </a:rPr>
              <a:t>       </a:t>
            </a:r>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二进制因为仅包含</a:t>
            </a:r>
            <a:r>
              <a:rPr lang="en-US" altLang="zh-CN" sz="1600" baseline="0" dirty="0" smtClean="0">
                <a:latin typeface="Arial" panose="020B0604020202020204" pitchFamily="34" charset="0"/>
                <a:ea typeface="黑体" panose="02010609060101010101" pitchFamily="49" charset="-122"/>
                <a:cs typeface="Arial" panose="020B0604020202020204" pitchFamily="34" charset="0"/>
              </a:rPr>
              <a:t>0</a:t>
            </a:r>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和</a:t>
            </a:r>
            <a:r>
              <a:rPr lang="en-US" altLang="zh-CN" sz="1600" baseline="0" dirty="0" smtClean="0">
                <a:latin typeface="Arial" panose="020B0604020202020204" pitchFamily="34" charset="0"/>
                <a:ea typeface="黑体" panose="02010609060101010101" pitchFamily="49" charset="-122"/>
                <a:cs typeface="Arial" panose="020B0604020202020204" pitchFamily="34" charset="0"/>
              </a:rPr>
              <a:t>1</a:t>
            </a:r>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，所以二进制除法过程中也很容易判断出需要将除数从被除数中减去，还是不减去。</a:t>
            </a:r>
            <a:endParaRPr lang="en-US" altLang="zh-CN" sz="1600" baseline="0" dirty="0" smtClean="0">
              <a:latin typeface="Arial" panose="020B0604020202020204" pitchFamily="34" charset="0"/>
              <a:ea typeface="黑体" panose="02010609060101010101" pitchFamily="49" charset="-122"/>
              <a:cs typeface="Arial" panose="020B0604020202020204" pitchFamily="34" charset="0"/>
            </a:endParaRPr>
          </a:p>
          <a:p>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       这个计算方法要求加法器的位数为除数位数的两倍。</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64</a:t>
            </a:fld>
            <a:endParaRPr lang="zh-CN" altLang="en-US"/>
          </a:p>
        </p:txBody>
      </p:sp>
    </p:spTree>
    <p:extLst>
      <p:ext uri="{BB962C8B-B14F-4D97-AF65-F5344CB8AC3E}">
        <p14:creationId xmlns:p14="http://schemas.microsoft.com/office/powerpoint/2010/main" val="29894749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65</a:t>
            </a:fld>
            <a:endParaRPr lang="zh-CN" altLang="en-US"/>
          </a:p>
        </p:txBody>
      </p:sp>
    </p:spTree>
    <p:extLst>
      <p:ext uri="{BB962C8B-B14F-4D97-AF65-F5344CB8AC3E}">
        <p14:creationId xmlns:p14="http://schemas.microsoft.com/office/powerpoint/2010/main" val="345022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5</a:t>
            </a:fld>
            <a:endParaRPr lang="zh-CN" altLang="en-US"/>
          </a:p>
        </p:txBody>
      </p:sp>
    </p:spTree>
    <p:extLst>
      <p:ext uri="{BB962C8B-B14F-4D97-AF65-F5344CB8AC3E}">
        <p14:creationId xmlns:p14="http://schemas.microsoft.com/office/powerpoint/2010/main" val="39902421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6200" y="5715000"/>
            <a:ext cx="6705600" cy="4800599"/>
          </a:xfrm>
        </p:spPr>
        <p:txBody>
          <a:bodyPr/>
          <a:lstStyle/>
          <a:p>
            <a:pPr algn="just"/>
            <a:r>
              <a:rPr lang="zh-CN" altLang="en-US" sz="1600" dirty="0" smtClean="0">
                <a:latin typeface="Arial" panose="020B0604020202020204" pitchFamily="34" charset="0"/>
                <a:ea typeface="黑体" panose="02010609060101010101" pitchFamily="49" charset="-122"/>
                <a:cs typeface="Arial" panose="020B0604020202020204" pitchFamily="34" charset="0"/>
              </a:rPr>
              <a:t>       在分析了手工乘法运算的基本原则之后，我们首先面对</a:t>
            </a:r>
            <a:r>
              <a:rPr lang="zh-CN" altLang="en-US" sz="1600" dirty="0">
                <a:latin typeface="Arial" panose="020B0604020202020204" pitchFamily="34" charset="0"/>
                <a:ea typeface="黑体" panose="02010609060101010101" pitchFamily="49" charset="-122"/>
                <a:cs typeface="Arial" panose="020B0604020202020204" pitchFamily="34" charset="0"/>
              </a:rPr>
              <a:t>的是二进制乘法如何</a:t>
            </a:r>
            <a:r>
              <a:rPr lang="zh-CN" altLang="en-US" sz="1600" dirty="0" smtClean="0">
                <a:latin typeface="Arial" panose="020B0604020202020204" pitchFamily="34" charset="0"/>
                <a:ea typeface="黑体" panose="02010609060101010101" pitchFamily="49" charset="-122"/>
                <a:cs typeface="Arial" panose="020B0604020202020204" pitchFamily="34" charset="0"/>
              </a:rPr>
              <a:t>在机器上实现的问题。主要问题有两个，一是加法器只有两个数据输入端，不能像手工乘法那样，最后把所有的中间积一起求和，只能两两相加。二是，加法器与运算数据位数相同。若</a:t>
            </a:r>
            <a:r>
              <a:rPr lang="zh-CN" altLang="en-US" sz="1600" dirty="0">
                <a:latin typeface="Arial" panose="020B0604020202020204" pitchFamily="34" charset="0"/>
                <a:ea typeface="黑体" panose="02010609060101010101" pitchFamily="49" charset="-122"/>
                <a:cs typeface="Arial" panose="020B0604020202020204" pitchFamily="34" charset="0"/>
              </a:rPr>
              <a:t>被乘数</a:t>
            </a:r>
            <a:r>
              <a:rPr lang="zh-CN" altLang="en-US" sz="1600" dirty="0" smtClean="0">
                <a:latin typeface="Arial" panose="020B0604020202020204" pitchFamily="34" charset="0"/>
                <a:ea typeface="黑体" panose="02010609060101010101" pitchFamily="49" charset="-122"/>
                <a:cs typeface="Arial" panose="020B0604020202020204" pitchFamily="34" charset="0"/>
              </a:rPr>
              <a:t>是</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a:t>
            </a:r>
            <a:r>
              <a:rPr lang="zh-CN" altLang="en-US" sz="1600" dirty="0">
                <a:latin typeface="Arial" panose="020B0604020202020204" pitchFamily="34" charset="0"/>
                <a:ea typeface="黑体" panose="02010609060101010101" pitchFamily="49" charset="-122"/>
                <a:cs typeface="Arial" panose="020B0604020202020204" pitchFamily="34" charset="0"/>
              </a:rPr>
              <a:t>，乘数</a:t>
            </a:r>
            <a:r>
              <a:rPr lang="zh-CN" altLang="en-US" sz="1600" dirty="0" smtClean="0">
                <a:latin typeface="Arial" panose="020B0604020202020204" pitchFamily="34" charset="0"/>
                <a:ea typeface="黑体" panose="02010609060101010101" pitchFamily="49" charset="-122"/>
                <a:cs typeface="Arial" panose="020B0604020202020204" pitchFamily="34" charset="0"/>
              </a:rPr>
              <a:t>为</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a:t>
            </a:r>
            <a:r>
              <a:rPr lang="zh-CN" altLang="en-US" sz="1600" dirty="0">
                <a:latin typeface="Arial" panose="020B0604020202020204" pitchFamily="34" charset="0"/>
                <a:ea typeface="黑体" panose="02010609060101010101" pitchFamily="49" charset="-122"/>
                <a:cs typeface="Arial" panose="020B0604020202020204" pitchFamily="34" charset="0"/>
              </a:rPr>
              <a:t>，</a:t>
            </a:r>
            <a:r>
              <a:rPr lang="zh-CN" altLang="en-US" sz="1600" dirty="0" smtClean="0">
                <a:latin typeface="Arial" panose="020B0604020202020204" pitchFamily="34" charset="0"/>
                <a:ea typeface="黑体" panose="02010609060101010101" pitchFamily="49" charset="-122"/>
                <a:cs typeface="Arial" panose="020B0604020202020204" pitchFamily="34" charset="0"/>
              </a:rPr>
              <a:t>则加法器的位数最好也应该是</a:t>
            </a:r>
            <a:r>
              <a:rPr lang="en-US" altLang="zh-CN" sz="1600" dirty="0" smtClean="0">
                <a:latin typeface="Arial" panose="020B0604020202020204" pitchFamily="34" charset="0"/>
                <a:ea typeface="黑体" panose="02010609060101010101" pitchFamily="49" charset="-122"/>
                <a:cs typeface="Arial" panose="020B0604020202020204" pitchFamily="34" charset="0"/>
              </a:rPr>
              <a:t>32</a:t>
            </a:r>
            <a:r>
              <a:rPr lang="zh-CN" altLang="en-US" sz="1600" dirty="0" smtClean="0">
                <a:latin typeface="Arial" panose="020B0604020202020204" pitchFamily="34" charset="0"/>
                <a:ea typeface="黑体" panose="02010609060101010101" pitchFamily="49" charset="-122"/>
                <a:cs typeface="Arial" panose="020B0604020202020204" pitchFamily="34" charset="0"/>
              </a:rPr>
              <a:t>位。</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pPr algn="just"/>
            <a:r>
              <a:rPr lang="zh-CN" altLang="en-US" sz="1600" dirty="0" smtClean="0">
                <a:latin typeface="Arial" panose="020B0604020202020204" pitchFamily="34" charset="0"/>
                <a:ea typeface="黑体" panose="02010609060101010101" pitchFamily="49" charset="-122"/>
                <a:cs typeface="Arial" panose="020B0604020202020204" pitchFamily="34" charset="0"/>
              </a:rPr>
              <a:t>       那如何面向硬件来调整二进制乘法的运算过程，使之更适用于机器实现呢？我们给出了两个解决思路：其一，将，最后把</a:t>
            </a:r>
            <a:r>
              <a:rPr lang="zh-CN" altLang="en-US" sz="1600" dirty="0">
                <a:latin typeface="Arial" panose="020B0604020202020204" pitchFamily="34" charset="0"/>
                <a:ea typeface="黑体" panose="02010609060101010101" pitchFamily="49" charset="-122"/>
                <a:cs typeface="Arial" panose="020B0604020202020204" pitchFamily="34" charset="0"/>
              </a:rPr>
              <a:t>所有</a:t>
            </a:r>
            <a:r>
              <a:rPr lang="zh-CN" altLang="en-US" sz="1600" dirty="0" smtClean="0">
                <a:latin typeface="Arial" panose="020B0604020202020204" pitchFamily="34" charset="0"/>
                <a:ea typeface="黑体" panose="02010609060101010101" pitchFamily="49" charset="-122"/>
                <a:cs typeface="Arial" panose="020B0604020202020204" pitchFamily="34" charset="0"/>
              </a:rPr>
              <a:t>的</a:t>
            </a:r>
            <a:r>
              <a:rPr lang="en-US" altLang="zh-CN" sz="1600" dirty="0" smtClean="0">
                <a:latin typeface="Arial" panose="020B0604020202020204" pitchFamily="34" charset="0"/>
                <a:ea typeface="黑体" panose="02010609060101010101" pitchFamily="49" charset="-122"/>
                <a:cs typeface="Arial" panose="020B0604020202020204" pitchFamily="34" charset="0"/>
              </a:rPr>
              <a:t>n</a:t>
            </a:r>
            <a:r>
              <a:rPr lang="zh-CN" altLang="en-US" sz="1600" dirty="0" smtClean="0">
                <a:latin typeface="Arial" panose="020B0604020202020204" pitchFamily="34" charset="0"/>
                <a:ea typeface="黑体" panose="02010609060101010101" pitchFamily="49" charset="-122"/>
                <a:cs typeface="Arial" panose="020B0604020202020204" pitchFamily="34" charset="0"/>
              </a:rPr>
              <a:t>个中间</a:t>
            </a:r>
            <a:r>
              <a:rPr lang="zh-CN" altLang="en-US" sz="1600" dirty="0">
                <a:latin typeface="Arial" panose="020B0604020202020204" pitchFamily="34" charset="0"/>
                <a:ea typeface="黑体" panose="02010609060101010101" pitchFamily="49" charset="-122"/>
                <a:cs typeface="Arial" panose="020B0604020202020204" pitchFamily="34" charset="0"/>
              </a:rPr>
              <a:t>积一起</a:t>
            </a:r>
            <a:r>
              <a:rPr lang="zh-CN" altLang="en-US" sz="1600" dirty="0" smtClean="0">
                <a:latin typeface="Arial" panose="020B0604020202020204" pitchFamily="34" charset="0"/>
                <a:ea typeface="黑体" panose="02010609060101010101" pitchFamily="49" charset="-122"/>
                <a:cs typeface="Arial" panose="020B0604020202020204" pitchFamily="34" charset="0"/>
              </a:rPr>
              <a:t>求和的过程，修改为累加求和，也就是让乘积的初值为零，每一步都累加一个中间积，最后就可以求出所有中间积之和。其二，设法将加法器的“ </a:t>
            </a:r>
            <a:r>
              <a:rPr lang="en-US" altLang="zh-CN" sz="1600" dirty="0">
                <a:latin typeface="Arial" panose="020B0604020202020204" pitchFamily="34" charset="0"/>
                <a:ea typeface="黑体" panose="02010609060101010101" pitchFamily="49" charset="-122"/>
                <a:cs typeface="Arial" panose="020B0604020202020204" pitchFamily="34" charset="0"/>
              </a:rPr>
              <a:t>2n</a:t>
            </a:r>
            <a:r>
              <a:rPr lang="zh-CN" altLang="en-US" sz="1600" dirty="0">
                <a:latin typeface="Arial" panose="020B0604020202020204" pitchFamily="34" charset="0"/>
                <a:ea typeface="黑体" panose="02010609060101010101" pitchFamily="49" charset="-122"/>
                <a:cs typeface="Arial" panose="020B0604020202020204" pitchFamily="34" charset="0"/>
              </a:rPr>
              <a:t>位相加过程</a:t>
            </a:r>
            <a:r>
              <a:rPr lang="zh-CN" altLang="en-US" sz="1600" dirty="0" smtClean="0">
                <a:latin typeface="Arial" panose="020B0604020202020204" pitchFamily="34" charset="0"/>
                <a:ea typeface="黑体" panose="02010609060101010101" pitchFamily="49" charset="-122"/>
                <a:cs typeface="Arial" panose="020B0604020202020204" pitchFamily="34" charset="0"/>
              </a:rPr>
              <a:t>”改为</a:t>
            </a:r>
            <a:r>
              <a:rPr lang="en-US" altLang="zh-CN" sz="1600" dirty="0">
                <a:latin typeface="Arial" panose="020B0604020202020204" pitchFamily="34" charset="0"/>
                <a:ea typeface="黑体" panose="02010609060101010101" pitchFamily="49" charset="-122"/>
                <a:cs typeface="Arial" panose="020B0604020202020204" pitchFamily="34" charset="0"/>
              </a:rPr>
              <a:t>n</a:t>
            </a:r>
            <a:r>
              <a:rPr lang="zh-CN" altLang="en-US" sz="1600" dirty="0">
                <a:latin typeface="Arial" panose="020B0604020202020204" pitchFamily="34" charset="0"/>
                <a:ea typeface="黑体" panose="02010609060101010101" pitchFamily="49" charset="-122"/>
                <a:cs typeface="Arial" panose="020B0604020202020204" pitchFamily="34" charset="0"/>
              </a:rPr>
              <a:t>位相</a:t>
            </a:r>
            <a:r>
              <a:rPr lang="zh-CN" altLang="en-US" sz="1600" dirty="0" smtClean="0">
                <a:latin typeface="Arial" panose="020B0604020202020204" pitchFamily="34" charset="0"/>
                <a:ea typeface="黑体" panose="02010609060101010101" pitchFamily="49" charset="-122"/>
                <a:cs typeface="Arial" panose="020B0604020202020204" pitchFamily="34" charset="0"/>
              </a:rPr>
              <a:t>加。</a:t>
            </a:r>
            <a:endParaRPr lang="zh-CN" altLang="en-US" sz="1600" dirty="0">
              <a:latin typeface="Arial" panose="020B0604020202020204" pitchFamily="34" charset="0"/>
              <a:ea typeface="黑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66</a:t>
            </a:fld>
            <a:endParaRPr lang="zh-CN" altLang="en-US"/>
          </a:p>
        </p:txBody>
      </p:sp>
    </p:spTree>
    <p:extLst>
      <p:ext uri="{BB962C8B-B14F-4D97-AF65-F5344CB8AC3E}">
        <p14:creationId xmlns:p14="http://schemas.microsoft.com/office/powerpoint/2010/main" val="41434041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152400" y="5715000"/>
            <a:ext cx="6629400" cy="4800599"/>
          </a:xfrm>
        </p:spPr>
        <p:txBody>
          <a:bodyPr/>
          <a:lstStyle/>
          <a:p>
            <a:pPr algn="just">
              <a:lnSpc>
                <a:spcPct val="110000"/>
              </a:lnSpc>
            </a:pPr>
            <a:r>
              <a:rPr lang="zh-CN" altLang="en-US" sz="1600" dirty="0" smtClean="0">
                <a:latin typeface="Arial" panose="020B0604020202020204" pitchFamily="34" charset="0"/>
                <a:ea typeface="黑体" panose="02010609060101010101" pitchFamily="49" charset="-122"/>
                <a:cs typeface="Arial" panose="020B0604020202020204" pitchFamily="34" charset="0"/>
              </a:rPr>
              <a:t>       人工进行除法时，上商</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还是</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即人用观察比较的方法来确定的，但计算机不能像人那样聪明。在计算机</a:t>
            </a:r>
            <a:r>
              <a:rPr lang="zh-CN" altLang="en-US" sz="1600" dirty="0">
                <a:latin typeface="Arial" panose="020B0604020202020204" pitchFamily="34" charset="0"/>
                <a:ea typeface="黑体" panose="02010609060101010101" pitchFamily="49" charset="-122"/>
                <a:cs typeface="Arial" panose="020B0604020202020204" pitchFamily="34" charset="0"/>
              </a:rPr>
              <a:t>中进行除法时，是模仿十进制除法计算的过程，但又不能完全照搬。</a:t>
            </a:r>
          </a:p>
          <a:p>
            <a:pPr algn="just">
              <a:lnSpc>
                <a:spcPct val="110000"/>
              </a:lnSpc>
            </a:pPr>
            <a:r>
              <a:rPr lang="zh-CN" altLang="en-US" sz="1600" dirty="0">
                <a:latin typeface="Arial" panose="020B0604020202020204" pitchFamily="34" charset="0"/>
                <a:ea typeface="黑体" panose="02010609060101010101" pitchFamily="49" charset="-122"/>
                <a:cs typeface="Arial" panose="020B0604020202020204" pitchFamily="34" charset="0"/>
              </a:rPr>
              <a:t>    </a:t>
            </a:r>
            <a:r>
              <a:rPr lang="zh-CN" altLang="en-US" sz="1600" dirty="0" smtClean="0">
                <a:latin typeface="Arial" panose="020B0604020202020204" pitchFamily="34" charset="0"/>
                <a:ea typeface="黑体" panose="02010609060101010101" pitchFamily="49" charset="-122"/>
                <a:cs typeface="Arial" panose="020B0604020202020204" pitchFamily="34" charset="0"/>
              </a:rPr>
              <a:t>   在</a:t>
            </a:r>
            <a:r>
              <a:rPr lang="zh-CN" altLang="en-US" sz="1600" dirty="0">
                <a:latin typeface="Arial" panose="020B0604020202020204" pitchFamily="34" charset="0"/>
                <a:ea typeface="黑体" panose="02010609060101010101" pitchFamily="49" charset="-122"/>
                <a:cs typeface="Arial" panose="020B0604020202020204" pitchFamily="34" charset="0"/>
              </a:rPr>
              <a:t>机器中判断是否够减，必须先做减法，若余数为正，表示够</a:t>
            </a:r>
            <a:r>
              <a:rPr lang="zh-CN" altLang="en-US" sz="1600" dirty="0" smtClean="0">
                <a:latin typeface="Arial" panose="020B0604020202020204" pitchFamily="34" charset="0"/>
                <a:ea typeface="黑体" panose="02010609060101010101" pitchFamily="49" charset="-122"/>
                <a:cs typeface="Arial" panose="020B0604020202020204" pitchFamily="34" charset="0"/>
              </a:rPr>
              <a:t>减，商上</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r>
              <a:rPr lang="zh-CN" altLang="en-US" sz="1600" dirty="0">
                <a:latin typeface="Arial" panose="020B0604020202020204" pitchFamily="34" charset="0"/>
                <a:ea typeface="黑体" panose="02010609060101010101" pitchFamily="49" charset="-122"/>
                <a:cs typeface="Arial" panose="020B0604020202020204" pitchFamily="34" charset="0"/>
              </a:rPr>
              <a:t>若余数为负，表示不够</a:t>
            </a:r>
            <a:r>
              <a:rPr lang="zh-CN" altLang="en-US" sz="1600" dirty="0" smtClean="0">
                <a:latin typeface="Arial" panose="020B0604020202020204" pitchFamily="34" charset="0"/>
                <a:ea typeface="黑体" panose="02010609060101010101" pitchFamily="49" charset="-122"/>
                <a:cs typeface="Arial" panose="020B0604020202020204" pitchFamily="34" charset="0"/>
              </a:rPr>
              <a:t>减，商上</a:t>
            </a:r>
            <a:r>
              <a:rPr lang="en-US" altLang="zh-CN" sz="1600" dirty="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。不够</a:t>
            </a:r>
            <a:r>
              <a:rPr lang="zh-CN" altLang="en-US" sz="1600" dirty="0">
                <a:latin typeface="Arial" panose="020B0604020202020204" pitchFamily="34" charset="0"/>
                <a:ea typeface="黑体" panose="02010609060101010101" pitchFamily="49" charset="-122"/>
                <a:cs typeface="Arial" panose="020B0604020202020204" pitchFamily="34" charset="0"/>
              </a:rPr>
              <a:t>减时</a:t>
            </a:r>
            <a:r>
              <a:rPr lang="zh-CN" altLang="en-US" sz="1600" dirty="0" smtClean="0">
                <a:latin typeface="Arial" panose="020B0604020202020204" pitchFamily="34" charset="0"/>
                <a:ea typeface="黑体" panose="02010609060101010101" pitchFamily="49" charset="-122"/>
                <a:cs typeface="Arial" panose="020B0604020202020204" pitchFamily="34" charset="0"/>
              </a:rPr>
              <a:t>，还必须</a:t>
            </a:r>
            <a:r>
              <a:rPr lang="zh-CN" altLang="en-US" sz="1600" dirty="0">
                <a:latin typeface="Arial" panose="020B0604020202020204" pitchFamily="34" charset="0"/>
                <a:ea typeface="黑体" panose="02010609060101010101" pitchFamily="49" charset="-122"/>
                <a:cs typeface="Arial" panose="020B0604020202020204" pitchFamily="34" charset="0"/>
              </a:rPr>
              <a:t>恢复原来的余数，以便再继续往下运算，这种方法称为</a:t>
            </a:r>
            <a:r>
              <a:rPr lang="zh-CN" altLang="en-US" sz="1600" dirty="0">
                <a:solidFill>
                  <a:srgbClr val="FF3300"/>
                </a:solidFill>
                <a:latin typeface="Arial" panose="020B0604020202020204" pitchFamily="34" charset="0"/>
                <a:ea typeface="黑体" panose="02010609060101010101" pitchFamily="49" charset="-122"/>
                <a:cs typeface="Arial" panose="020B0604020202020204" pitchFamily="34" charset="0"/>
              </a:rPr>
              <a:t>恢复余数法</a:t>
            </a:r>
            <a:r>
              <a:rPr lang="zh-CN" altLang="en-US" sz="1600" dirty="0" smtClean="0">
                <a:solidFill>
                  <a:srgbClr val="FF0000"/>
                </a:solidFill>
                <a:latin typeface="Arial" panose="020B0604020202020204" pitchFamily="34" charset="0"/>
                <a:ea typeface="黑体" panose="02010609060101010101" pitchFamily="49" charset="-122"/>
                <a:cs typeface="Arial" panose="020B0604020202020204" pitchFamily="34" charset="0"/>
              </a:rPr>
              <a:t>。</a:t>
            </a:r>
            <a:r>
              <a:rPr lang="zh-CN" altLang="en-US" sz="1600" dirty="0" smtClean="0">
                <a:latin typeface="Arial" panose="020B0604020202020204" pitchFamily="34" charset="0"/>
                <a:ea typeface="黑体" panose="02010609060101010101" pitchFamily="49" charset="-122"/>
                <a:cs typeface="Arial" panose="020B0604020202020204" pitchFamily="34" charset="0"/>
              </a:rPr>
              <a:t>要</a:t>
            </a:r>
            <a:r>
              <a:rPr lang="zh-CN" altLang="en-US" sz="1600" dirty="0">
                <a:latin typeface="Arial" panose="020B0604020202020204" pitchFamily="34" charset="0"/>
                <a:ea typeface="黑体" panose="02010609060101010101" pitchFamily="49" charset="-122"/>
                <a:cs typeface="Arial" panose="020B0604020202020204" pitchFamily="34" charset="0"/>
              </a:rPr>
              <a:t>恢复原来的余数，只要当前的余数加上除数即可</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67</a:t>
            </a:fld>
            <a:endParaRPr lang="zh-CN" altLang="en-US"/>
          </a:p>
        </p:txBody>
      </p:sp>
    </p:spTree>
    <p:extLst>
      <p:ext uri="{BB962C8B-B14F-4D97-AF65-F5344CB8AC3E}">
        <p14:creationId xmlns:p14="http://schemas.microsoft.com/office/powerpoint/2010/main" val="2577109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68</a:t>
            </a:fld>
            <a:endParaRPr lang="zh-CN" altLang="en-US"/>
          </a:p>
        </p:txBody>
      </p:sp>
    </p:spTree>
    <p:extLst>
      <p:ext uri="{BB962C8B-B14F-4D97-AF65-F5344CB8AC3E}">
        <p14:creationId xmlns:p14="http://schemas.microsoft.com/office/powerpoint/2010/main" val="23565456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69</a:t>
            </a:fld>
            <a:endParaRPr lang="zh-CN" altLang="en-US"/>
          </a:p>
        </p:txBody>
      </p:sp>
    </p:spTree>
    <p:extLst>
      <p:ext uri="{BB962C8B-B14F-4D97-AF65-F5344CB8AC3E}">
        <p14:creationId xmlns:p14="http://schemas.microsoft.com/office/powerpoint/2010/main" val="14488421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70</a:t>
            </a:fld>
            <a:endParaRPr lang="zh-CN" altLang="en-US"/>
          </a:p>
        </p:txBody>
      </p:sp>
    </p:spTree>
    <p:extLst>
      <p:ext uri="{BB962C8B-B14F-4D97-AF65-F5344CB8AC3E}">
        <p14:creationId xmlns:p14="http://schemas.microsoft.com/office/powerpoint/2010/main" val="501153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71</a:t>
            </a:fld>
            <a:endParaRPr lang="zh-CN" altLang="en-US"/>
          </a:p>
        </p:txBody>
      </p:sp>
    </p:spTree>
    <p:extLst>
      <p:ext uri="{BB962C8B-B14F-4D97-AF65-F5344CB8AC3E}">
        <p14:creationId xmlns:p14="http://schemas.microsoft.com/office/powerpoint/2010/main" val="38345175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72</a:t>
            </a:fld>
            <a:endParaRPr lang="zh-CN" altLang="en-US"/>
          </a:p>
        </p:txBody>
      </p:sp>
    </p:spTree>
    <p:extLst>
      <p:ext uri="{BB962C8B-B14F-4D97-AF65-F5344CB8AC3E}">
        <p14:creationId xmlns:p14="http://schemas.microsoft.com/office/powerpoint/2010/main" val="1811610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73</a:t>
            </a:fld>
            <a:endParaRPr lang="zh-CN" altLang="en-US"/>
          </a:p>
        </p:txBody>
      </p:sp>
    </p:spTree>
    <p:extLst>
      <p:ext uri="{BB962C8B-B14F-4D97-AF65-F5344CB8AC3E}">
        <p14:creationId xmlns:p14="http://schemas.microsoft.com/office/powerpoint/2010/main" val="22628642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74</a:t>
            </a:fld>
            <a:endParaRPr lang="zh-CN" altLang="en-US"/>
          </a:p>
        </p:txBody>
      </p:sp>
    </p:spTree>
    <p:extLst>
      <p:ext uri="{BB962C8B-B14F-4D97-AF65-F5344CB8AC3E}">
        <p14:creationId xmlns:p14="http://schemas.microsoft.com/office/powerpoint/2010/main" val="11307269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75</a:t>
            </a:fld>
            <a:endParaRPr lang="zh-CN" altLang="en-US"/>
          </a:p>
        </p:txBody>
      </p:sp>
    </p:spTree>
    <p:extLst>
      <p:ext uri="{BB962C8B-B14F-4D97-AF65-F5344CB8AC3E}">
        <p14:creationId xmlns:p14="http://schemas.microsoft.com/office/powerpoint/2010/main" val="220292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6</a:t>
            </a:fld>
            <a:endParaRPr lang="zh-CN" altLang="en-US"/>
          </a:p>
        </p:txBody>
      </p:sp>
    </p:spTree>
    <p:extLst>
      <p:ext uri="{BB962C8B-B14F-4D97-AF65-F5344CB8AC3E}">
        <p14:creationId xmlns:p14="http://schemas.microsoft.com/office/powerpoint/2010/main" val="452552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76</a:t>
            </a:fld>
            <a:endParaRPr lang="zh-CN" altLang="en-US"/>
          </a:p>
        </p:txBody>
      </p:sp>
    </p:spTree>
    <p:extLst>
      <p:ext uri="{BB962C8B-B14F-4D97-AF65-F5344CB8AC3E}">
        <p14:creationId xmlns:p14="http://schemas.microsoft.com/office/powerpoint/2010/main" val="24840059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77</a:t>
            </a:fld>
            <a:endParaRPr lang="zh-CN" altLang="en-US"/>
          </a:p>
        </p:txBody>
      </p:sp>
    </p:spTree>
    <p:extLst>
      <p:ext uri="{BB962C8B-B14F-4D97-AF65-F5344CB8AC3E}">
        <p14:creationId xmlns:p14="http://schemas.microsoft.com/office/powerpoint/2010/main" val="3546808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78</a:t>
            </a:fld>
            <a:endParaRPr lang="zh-CN" altLang="en-US"/>
          </a:p>
        </p:txBody>
      </p:sp>
    </p:spTree>
    <p:extLst>
      <p:ext uri="{BB962C8B-B14F-4D97-AF65-F5344CB8AC3E}">
        <p14:creationId xmlns:p14="http://schemas.microsoft.com/office/powerpoint/2010/main" val="38705436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79</a:t>
            </a:fld>
            <a:endParaRPr lang="zh-CN" altLang="en-US"/>
          </a:p>
        </p:txBody>
      </p:sp>
    </p:spTree>
    <p:extLst>
      <p:ext uri="{BB962C8B-B14F-4D97-AF65-F5344CB8AC3E}">
        <p14:creationId xmlns:p14="http://schemas.microsoft.com/office/powerpoint/2010/main" val="30777049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80</a:t>
            </a:fld>
            <a:endParaRPr lang="zh-CN" altLang="en-US"/>
          </a:p>
        </p:txBody>
      </p:sp>
    </p:spTree>
    <p:extLst>
      <p:ext uri="{BB962C8B-B14F-4D97-AF65-F5344CB8AC3E}">
        <p14:creationId xmlns:p14="http://schemas.microsoft.com/office/powerpoint/2010/main" val="17034607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81</a:t>
            </a:fld>
            <a:endParaRPr lang="zh-CN" altLang="en-US"/>
          </a:p>
        </p:txBody>
      </p:sp>
    </p:spTree>
    <p:extLst>
      <p:ext uri="{BB962C8B-B14F-4D97-AF65-F5344CB8AC3E}">
        <p14:creationId xmlns:p14="http://schemas.microsoft.com/office/powerpoint/2010/main" val="13438738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82</a:t>
            </a:fld>
            <a:endParaRPr lang="zh-CN" altLang="en-US"/>
          </a:p>
        </p:txBody>
      </p:sp>
    </p:spTree>
    <p:extLst>
      <p:ext uri="{BB962C8B-B14F-4D97-AF65-F5344CB8AC3E}">
        <p14:creationId xmlns:p14="http://schemas.microsoft.com/office/powerpoint/2010/main" val="42311090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83</a:t>
            </a:fld>
            <a:endParaRPr lang="zh-CN" altLang="en-US"/>
          </a:p>
        </p:txBody>
      </p:sp>
    </p:spTree>
    <p:extLst>
      <p:ext uri="{BB962C8B-B14F-4D97-AF65-F5344CB8AC3E}">
        <p14:creationId xmlns:p14="http://schemas.microsoft.com/office/powerpoint/2010/main" val="29386253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84</a:t>
            </a:fld>
            <a:endParaRPr lang="zh-CN" altLang="en-US"/>
          </a:p>
        </p:txBody>
      </p:sp>
    </p:spTree>
    <p:extLst>
      <p:ext uri="{BB962C8B-B14F-4D97-AF65-F5344CB8AC3E}">
        <p14:creationId xmlns:p14="http://schemas.microsoft.com/office/powerpoint/2010/main" val="34681435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85</a:t>
            </a:fld>
            <a:endParaRPr lang="zh-CN" altLang="en-US"/>
          </a:p>
        </p:txBody>
      </p:sp>
    </p:spTree>
    <p:extLst>
      <p:ext uri="{BB962C8B-B14F-4D97-AF65-F5344CB8AC3E}">
        <p14:creationId xmlns:p14="http://schemas.microsoft.com/office/powerpoint/2010/main" val="2670418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6200" y="5715000"/>
            <a:ext cx="6629400" cy="4800599"/>
          </a:xfrm>
        </p:spPr>
        <p:txBody>
          <a:bodyPr/>
          <a:lstStyle/>
          <a:p>
            <a:r>
              <a:rPr lang="zh-CN" altLang="en-US" sz="1600" dirty="0" smtClean="0">
                <a:latin typeface="Arial" panose="020B0604020202020204" pitchFamily="34" charset="0"/>
                <a:ea typeface="黑体" panose="02010609060101010101" pitchFamily="49" charset="-122"/>
                <a:cs typeface="Arial" panose="020B0604020202020204" pitchFamily="34" charset="0"/>
              </a:rPr>
              <a:t>因为二进制数只有</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和</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a:latin typeface="Arial" panose="020B0604020202020204" pitchFamily="34" charset="0"/>
                <a:ea typeface="黑体" panose="02010609060101010101" pitchFamily="49" charset="-122"/>
                <a:cs typeface="Arial" panose="020B0604020202020204" pitchFamily="34" charset="0"/>
              </a:rPr>
              <a:t>。</a:t>
            </a:r>
            <a:r>
              <a:rPr lang="zh-CN" altLang="en-US" sz="1600" dirty="0" smtClean="0">
                <a:latin typeface="Arial" panose="020B0604020202020204" pitchFamily="34" charset="0"/>
                <a:ea typeface="黑体" panose="02010609060101010101" pitchFamily="49" charset="-122"/>
                <a:cs typeface="Arial" panose="020B0604020202020204" pitchFamily="34" charset="0"/>
              </a:rPr>
              <a:t>如果我们只用十进制中的</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和</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，那么每一步的乘法就会很简单，不会用到九九乘法表，每一步的乘法也不会产生进位。</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endParaRPr lang="en-US" altLang="zh-CN" sz="1600" dirty="0">
              <a:latin typeface="Arial" panose="020B0604020202020204" pitchFamily="34" charset="0"/>
              <a:ea typeface="黑体" panose="02010609060101010101" pitchFamily="49" charset="-122"/>
              <a:cs typeface="Arial" panose="020B0604020202020204" pitchFamily="34" charset="0"/>
            </a:endParaRPr>
          </a:p>
          <a:p>
            <a:r>
              <a:rPr lang="zh-CN" altLang="en-US" sz="1600" dirty="0" smtClean="0">
                <a:latin typeface="Arial" panose="020B0604020202020204" pitchFamily="34" charset="0"/>
                <a:ea typeface="黑体" panose="02010609060101010101" pitchFamily="49" charset="-122"/>
                <a:cs typeface="Arial" panose="020B0604020202020204" pitchFamily="34" charset="0"/>
              </a:rPr>
              <a:t>当乘数位为</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时，只需要将被乘数复制到合适的位置。</a:t>
            </a:r>
            <a:endParaRPr lang="en-US" altLang="zh-CN" sz="1600" dirty="0" smtClean="0">
              <a:latin typeface="Arial" panose="020B0604020202020204" pitchFamily="34" charset="0"/>
              <a:ea typeface="黑体" panose="02010609060101010101" pitchFamily="49" charset="-122"/>
              <a:cs typeface="Arial" panose="020B0604020202020204" pitchFamily="34" charset="0"/>
            </a:endParaRPr>
          </a:p>
          <a:p>
            <a:r>
              <a:rPr lang="zh-CN" altLang="en-US" sz="1600" dirty="0" smtClean="0">
                <a:latin typeface="Arial" panose="020B0604020202020204" pitchFamily="34" charset="0"/>
                <a:ea typeface="黑体" panose="02010609060101010101" pitchFamily="49" charset="-122"/>
                <a:cs typeface="Arial" panose="020B0604020202020204" pitchFamily="34" charset="0"/>
              </a:rPr>
              <a:t>当乘数位为</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时，只需要将</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放置到合适的位置。</a:t>
            </a:r>
          </a:p>
          <a:p>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7</a:t>
            </a:fld>
            <a:endParaRPr lang="zh-CN" altLang="en-US"/>
          </a:p>
        </p:txBody>
      </p:sp>
    </p:spTree>
    <p:extLst>
      <p:ext uri="{BB962C8B-B14F-4D97-AF65-F5344CB8AC3E}">
        <p14:creationId xmlns:p14="http://schemas.microsoft.com/office/powerpoint/2010/main" val="10754473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6200" y="5791200"/>
            <a:ext cx="6705600" cy="480059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Arial" panose="020B0604020202020204" pitchFamily="34" charset="0"/>
                <a:ea typeface="黑体" panose="02010609060101010101" pitchFamily="49" charset="-122"/>
                <a:cs typeface="Arial" panose="020B0604020202020204" pitchFamily="34" charset="0"/>
              </a:rPr>
              <a:t>       人工进行除法时，上商</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还是</a:t>
            </a:r>
            <a:r>
              <a:rPr lang="en-US" altLang="zh-CN" sz="1600" dirty="0" smtClean="0">
                <a:latin typeface="Arial" panose="020B0604020202020204" pitchFamily="34" charset="0"/>
                <a:ea typeface="黑体" panose="02010609060101010101" pitchFamily="49" charset="-122"/>
                <a:cs typeface="Arial" panose="020B0604020202020204" pitchFamily="34" charset="0"/>
              </a:rPr>
              <a:t>1</a:t>
            </a:r>
            <a:r>
              <a:rPr lang="zh-CN" altLang="en-US" sz="1600" dirty="0" smtClean="0">
                <a:latin typeface="Arial" panose="020B0604020202020204" pitchFamily="34" charset="0"/>
                <a:ea typeface="黑体" panose="02010609060101010101" pitchFamily="49" charset="-122"/>
                <a:cs typeface="Arial" panose="020B0604020202020204" pitchFamily="34" charset="0"/>
              </a:rPr>
              <a:t>即人用观察比较的方法来确定的，而在计算机中，只能用做减法判结果的符号为正还是负来确定。当差为负数是，上商</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，同时还应把除数再加上差上去，恢复余数为原来的正值。若减得的差为</a:t>
            </a:r>
            <a:r>
              <a:rPr lang="en-US" altLang="zh-CN" sz="1600" dirty="0" smtClean="0">
                <a:latin typeface="Arial" panose="020B0604020202020204" pitchFamily="34" charset="0"/>
                <a:ea typeface="黑体" panose="02010609060101010101" pitchFamily="49" charset="-122"/>
                <a:cs typeface="Arial" panose="020B0604020202020204" pitchFamily="34" charset="0"/>
              </a:rPr>
              <a:t>0</a:t>
            </a:r>
            <a:r>
              <a:rPr lang="zh-CN" altLang="en-US" sz="1600" dirty="0" smtClean="0">
                <a:latin typeface="Arial" panose="020B0604020202020204" pitchFamily="34" charset="0"/>
                <a:ea typeface="黑体" panose="02010609060101010101" pitchFamily="49" charset="-122"/>
                <a:cs typeface="Arial" panose="020B0604020202020204" pitchFamily="34" charset="0"/>
              </a:rPr>
              <a:t>或为正值时，就没有恢复余数的操作</a:t>
            </a:r>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，上商</a:t>
            </a:r>
            <a:r>
              <a:rPr lang="en-US" altLang="zh-CN" sz="1600" baseline="0" dirty="0" smtClean="0">
                <a:latin typeface="Arial" panose="020B0604020202020204" pitchFamily="34" charset="0"/>
                <a:ea typeface="黑体" panose="02010609060101010101" pitchFamily="49" charset="-122"/>
                <a:cs typeface="Arial" panose="020B0604020202020204" pitchFamily="34" charset="0"/>
              </a:rPr>
              <a:t>1</a:t>
            </a:r>
            <a:r>
              <a:rPr lang="zh-CN" altLang="en-US" sz="1600" baseline="0" dirty="0" smtClean="0">
                <a:latin typeface="Arial" panose="020B0604020202020204" pitchFamily="34" charset="0"/>
                <a:ea typeface="黑体" panose="02010609060101010101" pitchFamily="49" charset="-122"/>
                <a:cs typeface="Arial" panose="020B0604020202020204" pitchFamily="34" charset="0"/>
              </a:rPr>
              <a:t>。</a:t>
            </a:r>
            <a:endParaRPr lang="en-US" altLang="zh-CN" sz="1600" baseline="0" dirty="0" smtClean="0">
              <a:latin typeface="Arial" panose="020B0604020202020204" pitchFamily="34" charset="0"/>
              <a:ea typeface="黑体" panose="02010609060101010101" pitchFamily="49" charset="-122"/>
              <a:cs typeface="Arial" panose="020B0604020202020204" pitchFamily="34" charset="0"/>
            </a:endParaRPr>
          </a:p>
          <a:p>
            <a:r>
              <a:rPr lang="zh-CN" altLang="en-US" sz="1600" dirty="0" smtClean="0">
                <a:latin typeface="Arial" panose="020B0604020202020204" pitchFamily="34" charset="0"/>
                <a:ea typeface="黑体" panose="02010609060101010101" pitchFamily="49" charset="-122"/>
                <a:cs typeface="Arial" panose="020B0604020202020204" pitchFamily="34" charset="0"/>
              </a:rPr>
              <a:t>       这种</a:t>
            </a:r>
            <a:r>
              <a:rPr lang="zh-CN" altLang="en-US" sz="1600" dirty="0">
                <a:latin typeface="Arial" panose="020B0604020202020204" pitchFamily="34" charset="0"/>
                <a:ea typeface="黑体" panose="02010609060101010101" pitchFamily="49" charset="-122"/>
                <a:cs typeface="Arial" panose="020B0604020202020204" pitchFamily="34" charset="0"/>
              </a:rPr>
              <a:t>恢复余数法</a:t>
            </a:r>
            <a:r>
              <a:rPr lang="zh-CN" altLang="en-US" sz="1600" dirty="0" smtClean="0">
                <a:latin typeface="Arial" panose="020B0604020202020204" pitchFamily="34" charset="0"/>
                <a:ea typeface="黑体" panose="02010609060101010101" pitchFamily="49" charset="-122"/>
                <a:cs typeface="Arial" panose="020B0604020202020204" pitchFamily="34" charset="0"/>
              </a:rPr>
              <a:t>要求还加法器</a:t>
            </a:r>
            <a:r>
              <a:rPr lang="zh-CN" altLang="en-US" sz="1600" dirty="0">
                <a:latin typeface="Arial" panose="020B0604020202020204" pitchFamily="34" charset="0"/>
                <a:ea typeface="黑体" panose="02010609060101010101" pitchFamily="49" charset="-122"/>
                <a:cs typeface="Arial" panose="020B0604020202020204" pitchFamily="34" charset="0"/>
              </a:rPr>
              <a:t>的位数为除数位数的两倍。但分析一下，会发现右移除数，可以通过左移被除数（余数）来替代，左移出届的被除数（余数）的高位都是无用的</a:t>
            </a:r>
            <a:r>
              <a:rPr lang="en-US" altLang="zh-CN" sz="1600" dirty="0">
                <a:latin typeface="Arial" panose="020B0604020202020204" pitchFamily="34" charset="0"/>
                <a:ea typeface="黑体" panose="02010609060101010101" pitchFamily="49" charset="-122"/>
                <a:cs typeface="Arial" panose="020B0604020202020204" pitchFamily="34" charset="0"/>
              </a:rPr>
              <a:t>0</a:t>
            </a:r>
            <a:r>
              <a:rPr lang="zh-CN" altLang="en-US" sz="1600" dirty="0">
                <a:latin typeface="Arial" panose="020B0604020202020204" pitchFamily="34" charset="0"/>
                <a:ea typeface="黑体" panose="02010609060101010101" pitchFamily="49" charset="-122"/>
                <a:cs typeface="Arial" panose="020B0604020202020204" pitchFamily="34" charset="0"/>
              </a:rPr>
              <a:t>，对运算不会产生任何影响。</a:t>
            </a:r>
            <a:endParaRPr lang="en-US" altLang="zh-CN" sz="1600" dirty="0">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smtClean="0">
              <a:latin typeface="Arial" panose="020B0604020202020204" pitchFamily="34" charset="0"/>
              <a:ea typeface="黑体" panose="02010609060101010101" pitchFamily="49" charset="-122"/>
              <a:cs typeface="Arial" panose="020B0604020202020204" pitchFamily="34" charset="0"/>
            </a:endParaRPr>
          </a:p>
          <a:p>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34C74354-F295-483F-AB65-9AE51EA4F8EA}" type="slidenum">
              <a:rPr lang="zh-CN" altLang="en-US" smtClean="0"/>
              <a:t>86</a:t>
            </a:fld>
            <a:endParaRPr lang="zh-CN" altLang="en-US"/>
          </a:p>
        </p:txBody>
      </p:sp>
    </p:spTree>
    <p:extLst>
      <p:ext uri="{BB962C8B-B14F-4D97-AF65-F5344CB8AC3E}">
        <p14:creationId xmlns:p14="http://schemas.microsoft.com/office/powerpoint/2010/main" val="41787028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余数寄存器应该是</a:t>
            </a:r>
            <a:r>
              <a:rPr lang="en-US" altLang="zh-CN" dirty="0" smtClean="0"/>
              <a:t>65</a:t>
            </a:r>
            <a:r>
              <a:rPr lang="zh-CN" altLang="en-US" dirty="0" smtClean="0"/>
              <a:t>位，从而保证加法器的进位不会丢失</a:t>
            </a:r>
            <a:endParaRPr lang="zh-CN" altLang="en-US" dirty="0"/>
          </a:p>
        </p:txBody>
      </p:sp>
      <p:sp>
        <p:nvSpPr>
          <p:cNvPr id="4" name="灯片编号占位符 3"/>
          <p:cNvSpPr>
            <a:spLocks noGrp="1"/>
          </p:cNvSpPr>
          <p:nvPr>
            <p:ph type="sldNum" sz="quarter" idx="10"/>
          </p:nvPr>
        </p:nvSpPr>
        <p:spPr/>
        <p:txBody>
          <a:bodyPr/>
          <a:lstStyle/>
          <a:p>
            <a:fld id="{34C74354-F295-483F-AB65-9AE51EA4F8EA}" type="slidenum">
              <a:rPr lang="zh-CN" altLang="en-US" smtClean="0"/>
              <a:t>87</a:t>
            </a:fld>
            <a:endParaRPr lang="zh-CN" altLang="en-US"/>
          </a:p>
        </p:txBody>
      </p:sp>
    </p:spTree>
    <p:extLst>
      <p:ext uri="{BB962C8B-B14F-4D97-AF65-F5344CB8AC3E}">
        <p14:creationId xmlns:p14="http://schemas.microsoft.com/office/powerpoint/2010/main" val="8807162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07F1123-FF24-4EC8-B359-A13B1B05C5AB}" type="slidenum">
              <a:rPr lang="en-US" altLang="zh-CN" smtClean="0"/>
              <a:pPr>
                <a:defRPr/>
              </a:pPr>
              <a:t>88</a:t>
            </a:fld>
            <a:endParaRPr lang="en-US" altLang="zh-CN"/>
          </a:p>
        </p:txBody>
      </p:sp>
    </p:spTree>
    <p:extLst>
      <p:ext uri="{BB962C8B-B14F-4D97-AF65-F5344CB8AC3E}">
        <p14:creationId xmlns:p14="http://schemas.microsoft.com/office/powerpoint/2010/main" val="3612850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89</a:t>
            </a:fld>
            <a:endParaRPr lang="zh-CN" altLang="en-US"/>
          </a:p>
        </p:txBody>
      </p:sp>
    </p:spTree>
    <p:extLst>
      <p:ext uri="{BB962C8B-B14F-4D97-AF65-F5344CB8AC3E}">
        <p14:creationId xmlns:p14="http://schemas.microsoft.com/office/powerpoint/2010/main" val="38353320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90</a:t>
            </a:fld>
            <a:endParaRPr lang="zh-CN" altLang="en-US"/>
          </a:p>
        </p:txBody>
      </p:sp>
    </p:spTree>
    <p:extLst>
      <p:ext uri="{BB962C8B-B14F-4D97-AF65-F5344CB8AC3E}">
        <p14:creationId xmlns:p14="http://schemas.microsoft.com/office/powerpoint/2010/main" val="9915044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91</a:t>
            </a:fld>
            <a:endParaRPr lang="zh-CN" altLang="en-US"/>
          </a:p>
        </p:txBody>
      </p:sp>
    </p:spTree>
    <p:extLst>
      <p:ext uri="{BB962C8B-B14F-4D97-AF65-F5344CB8AC3E}">
        <p14:creationId xmlns:p14="http://schemas.microsoft.com/office/powerpoint/2010/main" val="18174322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92</a:t>
            </a:fld>
            <a:endParaRPr lang="zh-CN" altLang="en-US"/>
          </a:p>
        </p:txBody>
      </p:sp>
    </p:spTree>
    <p:extLst>
      <p:ext uri="{BB962C8B-B14F-4D97-AF65-F5344CB8AC3E}">
        <p14:creationId xmlns:p14="http://schemas.microsoft.com/office/powerpoint/2010/main" val="18026411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93</a:t>
            </a:fld>
            <a:endParaRPr lang="zh-CN" altLang="en-US"/>
          </a:p>
        </p:txBody>
      </p:sp>
    </p:spTree>
    <p:extLst>
      <p:ext uri="{BB962C8B-B14F-4D97-AF65-F5344CB8AC3E}">
        <p14:creationId xmlns:p14="http://schemas.microsoft.com/office/powerpoint/2010/main" val="126919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8</a:t>
            </a:fld>
            <a:endParaRPr lang="zh-CN" altLang="en-US"/>
          </a:p>
        </p:txBody>
      </p:sp>
    </p:spTree>
    <p:extLst>
      <p:ext uri="{BB962C8B-B14F-4D97-AF65-F5344CB8AC3E}">
        <p14:creationId xmlns:p14="http://schemas.microsoft.com/office/powerpoint/2010/main" val="60766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C74354-F295-483F-AB65-9AE51EA4F8EA}" type="slidenum">
              <a:rPr lang="zh-CN" altLang="en-US" smtClean="0"/>
              <a:t>9</a:t>
            </a:fld>
            <a:endParaRPr lang="zh-CN" altLang="en-US"/>
          </a:p>
        </p:txBody>
      </p:sp>
    </p:spTree>
    <p:extLst>
      <p:ext uri="{BB962C8B-B14F-4D97-AF65-F5344CB8AC3E}">
        <p14:creationId xmlns:p14="http://schemas.microsoft.com/office/powerpoint/2010/main" val="223540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304800"/>
            <a:ext cx="10358120" cy="492443"/>
          </a:xfrm>
          <a:prstGeom prst="rect">
            <a:avLst/>
          </a:prstGeom>
        </p:spPr>
        <p:txBody>
          <a:bodyPr wrap="square" lIns="0" tIns="0" rIns="0" bIns="0">
            <a:spAutoFit/>
          </a:bodyPr>
          <a:lstStyle>
            <a:lvl1pPr>
              <a:defRPr sz="3200" b="1" i="0">
                <a:solidFill>
                  <a:schemeClr val="tx1"/>
                </a:solidFill>
                <a:latin typeface="Arial" panose="020B0604020202020204" pitchFamily="34" charset="0"/>
                <a:ea typeface="黑体" panose="02010609060101010101" pitchFamily="49" charset="-122"/>
                <a:cs typeface="Arial" panose="020B0604020202020204" pitchFamily="34" charset="0"/>
              </a:defRPr>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CAF4D"/>
                </a:solidFill>
                <a:latin typeface="Microsoft JhengHei"/>
                <a:cs typeface="Microsoft JhengHe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CAF4D"/>
                </a:solidFill>
                <a:latin typeface="Microsoft JhengHei"/>
                <a:cs typeface="Microsoft JhengHei"/>
              </a:defRPr>
            </a:lvl1pPr>
          </a:lstStyle>
          <a:p>
            <a:endParaRPr/>
          </a:p>
        </p:txBody>
      </p:sp>
      <p:sp>
        <p:nvSpPr>
          <p:cNvPr id="3" name="Holder 3"/>
          <p:cNvSpPr>
            <a:spLocks noGrp="1"/>
          </p:cNvSpPr>
          <p:nvPr>
            <p:ph sz="half" idx="2"/>
          </p:nvPr>
        </p:nvSpPr>
        <p:spPr>
          <a:xfrm>
            <a:off x="858011" y="1916929"/>
            <a:ext cx="4191000" cy="34455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CAF4D"/>
                </a:solidFill>
                <a:latin typeface="Microsoft JhengHei"/>
                <a:cs typeface="Microsoft JhengHei"/>
              </a:defRPr>
            </a:lvl1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87018" y="791209"/>
            <a:ext cx="4561205" cy="633730"/>
          </a:xfrm>
          <a:prstGeom prst="rect">
            <a:avLst/>
          </a:prstGeom>
        </p:spPr>
        <p:txBody>
          <a:bodyPr wrap="square" lIns="0" tIns="0" rIns="0" bIns="0">
            <a:spAutoFit/>
          </a:bodyPr>
          <a:lstStyle>
            <a:lvl1pPr>
              <a:defRPr sz="4400" b="1" i="0">
                <a:solidFill>
                  <a:srgbClr val="ECAF4D"/>
                </a:solidFill>
                <a:latin typeface="Microsoft JhengHei"/>
                <a:cs typeface="Microsoft JhengHei"/>
              </a:defRPr>
            </a:lvl1pPr>
          </a:lstStyle>
          <a:p>
            <a:endParaRPr/>
          </a:p>
        </p:txBody>
      </p:sp>
      <p:sp>
        <p:nvSpPr>
          <p:cNvPr id="3" name="Holder 3"/>
          <p:cNvSpPr>
            <a:spLocks noGrp="1"/>
          </p:cNvSpPr>
          <p:nvPr>
            <p:ph type="body" idx="1"/>
          </p:nvPr>
        </p:nvSpPr>
        <p:spPr>
          <a:xfrm>
            <a:off x="858011" y="1359145"/>
            <a:ext cx="7138670" cy="2819400"/>
          </a:xfrm>
          <a:prstGeom prst="rect">
            <a:avLst/>
          </a:prstGeom>
        </p:spPr>
        <p:txBody>
          <a:bodyPr wrap="square" lIns="0" tIns="0" rIns="0" bIns="0">
            <a:spAutoFit/>
          </a:bodyPr>
          <a:lstStyle>
            <a:lvl1pPr>
              <a:defRPr b="0" i="0">
                <a:solidFill>
                  <a:schemeClr val="tx1"/>
                </a:solidFill>
              </a:defRPr>
            </a:lvl1pPr>
          </a:lstStyle>
          <a:p>
            <a:endParaRPr/>
          </a:p>
        </p:txBody>
      </p:sp>
      <p:sp>
        <p:nvSpPr>
          <p:cNvPr id="8" name="矩形 7"/>
          <p:cNvSpPr/>
          <p:nvPr userDrawn="1"/>
        </p:nvSpPr>
        <p:spPr>
          <a:xfrm>
            <a:off x="0" y="404813"/>
            <a:ext cx="623888" cy="2873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sz="1800" b="0">
              <a:solidFill>
                <a:prstClr val="white"/>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18" Type="http://schemas.openxmlformats.org/officeDocument/2006/relationships/image" Target="../media/image34.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6.png"/><Relationship Id="rId17" Type="http://schemas.openxmlformats.org/officeDocument/2006/relationships/image" Target="../media/image33.png"/><Relationship Id="rId2" Type="http://schemas.openxmlformats.org/officeDocument/2006/relationships/notesSlide" Target="../notesSlides/notesSlide29.xml"/><Relationship Id="rId16"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9.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9.png"/><Relationship Id="rId9" Type="http://schemas.openxmlformats.org/officeDocument/2006/relationships/image" Target="../media/image27.png"/><Relationship Id="rId1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33.png"/><Relationship Id="rId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19.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1.png"/><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36.png"/><Relationship Id="rId5" Type="http://schemas.openxmlformats.org/officeDocument/2006/relationships/image" Target="../media/image23.png"/><Relationship Id="rId10" Type="http://schemas.openxmlformats.org/officeDocument/2006/relationships/image" Target="../media/image35.png"/><Relationship Id="rId4" Type="http://schemas.openxmlformats.org/officeDocument/2006/relationships/image" Target="../media/image22.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2.png"/><Relationship Id="rId7" Type="http://schemas.openxmlformats.org/officeDocument/2006/relationships/image" Target="../media/image4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6.png"/><Relationship Id="rId5" Type="http://schemas.openxmlformats.org/officeDocument/2006/relationships/image" Target="../media/image53.png"/><Relationship Id="rId10"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54.png"/></Relationships>
</file>

<file path=ppt/slides/_rels/slide4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18" Type="http://schemas.openxmlformats.org/officeDocument/2006/relationships/image" Target="../media/image57.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3.png"/><Relationship Id="rId20"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58.png"/><Relationship Id="rId4" Type="http://schemas.openxmlformats.org/officeDocument/2006/relationships/image" Target="../media/image22.png"/><Relationship Id="rId9" Type="http://schemas.openxmlformats.org/officeDocument/2006/relationships/image" Target="../media/image19.png"/><Relationship Id="rId14" Type="http://schemas.openxmlformats.org/officeDocument/2006/relationships/image" Target="../media/image31.png"/></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2.png"/><Relationship Id="rId18" Type="http://schemas.openxmlformats.org/officeDocument/2006/relationships/image" Target="../media/image57.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1.png"/><Relationship Id="rId17" Type="http://schemas.openxmlformats.org/officeDocument/2006/relationships/image" Target="../media/image59.png"/><Relationship Id="rId2" Type="http://schemas.openxmlformats.org/officeDocument/2006/relationships/image" Target="../media/image20.png"/><Relationship Id="rId16"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30.png"/><Relationship Id="rId5" Type="http://schemas.openxmlformats.org/officeDocument/2006/relationships/image" Target="../media/image23.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image" Target="../media/image19.png"/><Relationship Id="rId1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62.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61.png"/><Relationship Id="rId5" Type="http://schemas.openxmlformats.org/officeDocument/2006/relationships/image" Target="../media/image23.png"/><Relationship Id="rId10" Type="http://schemas.openxmlformats.org/officeDocument/2006/relationships/image" Target="../media/image60.png"/><Relationship Id="rId4" Type="http://schemas.openxmlformats.org/officeDocument/2006/relationships/image" Target="../media/image22.png"/><Relationship Id="rId9" Type="http://schemas.openxmlformats.org/officeDocument/2006/relationships/image" Target="../media/image19.png"/></Relationships>
</file>

<file path=ppt/slides/_rels/slide4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60.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62.png"/><Relationship Id="rId5" Type="http://schemas.openxmlformats.org/officeDocument/2006/relationships/image" Target="../media/image23.png"/><Relationship Id="rId10" Type="http://schemas.openxmlformats.org/officeDocument/2006/relationships/image" Target="../media/image61.png"/><Relationship Id="rId4" Type="http://schemas.openxmlformats.org/officeDocument/2006/relationships/image" Target="../media/image22.pn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64.png"/><Relationship Id="rId5" Type="http://schemas.openxmlformats.org/officeDocument/2006/relationships/image" Target="../media/image23.png"/><Relationship Id="rId10" Type="http://schemas.openxmlformats.org/officeDocument/2006/relationships/image" Target="../media/image63.png"/><Relationship Id="rId4" Type="http://schemas.openxmlformats.org/officeDocument/2006/relationships/image" Target="../media/image22.png"/><Relationship Id="rId9" Type="http://schemas.openxmlformats.org/officeDocument/2006/relationships/image" Target="../media/image19.png"/></Relationships>
</file>

<file path=ppt/slides/_rels/slide4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60.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66.png"/><Relationship Id="rId5" Type="http://schemas.openxmlformats.org/officeDocument/2006/relationships/image" Target="../media/image23.png"/><Relationship Id="rId10" Type="http://schemas.openxmlformats.org/officeDocument/2006/relationships/image" Target="../media/image65.png"/><Relationship Id="rId4" Type="http://schemas.openxmlformats.org/officeDocument/2006/relationships/image" Target="../media/image22.png"/><Relationship Id="rId9"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74.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72.png"/><Relationship Id="rId2" Type="http://schemas.openxmlformats.org/officeDocument/2006/relationships/image" Target="../media/image68.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71.png"/><Relationship Id="rId5" Type="http://schemas.openxmlformats.org/officeDocument/2006/relationships/image" Target="../media/image22.png"/><Relationship Id="rId10" Type="http://schemas.openxmlformats.org/officeDocument/2006/relationships/image" Target="../media/image73.png"/><Relationship Id="rId4" Type="http://schemas.openxmlformats.org/officeDocument/2006/relationships/image" Target="../media/image21.png"/><Relationship Id="rId9" Type="http://schemas.openxmlformats.org/officeDocument/2006/relationships/image" Target="../media/image26.png"/></Relationships>
</file>

<file path=ppt/slides/_rels/slide6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4.png"/><Relationship Id="rId7" Type="http://schemas.openxmlformats.org/officeDocument/2006/relationships/image" Target="../media/image23.png"/><Relationship Id="rId12"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73.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78.png"/><Relationship Id="rId3" Type="http://schemas.openxmlformats.org/officeDocument/2006/relationships/image" Target="../media/image76.png"/><Relationship Id="rId7" Type="http://schemas.openxmlformats.org/officeDocument/2006/relationships/image" Target="../media/image22.png"/><Relationship Id="rId12" Type="http://schemas.openxmlformats.org/officeDocument/2006/relationships/image" Target="../media/image73.png"/><Relationship Id="rId2" Type="http://schemas.openxmlformats.org/officeDocument/2006/relationships/image" Target="../media/image75.png"/><Relationship Id="rId16" Type="http://schemas.openxmlformats.org/officeDocument/2006/relationships/image" Target="../media/image72.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74.png"/><Relationship Id="rId10" Type="http://schemas.openxmlformats.org/officeDocument/2006/relationships/image" Target="../media/image25.png"/><Relationship Id="rId4" Type="http://schemas.openxmlformats.org/officeDocument/2006/relationships/image" Target="../media/image77.png"/><Relationship Id="rId9" Type="http://schemas.openxmlformats.org/officeDocument/2006/relationships/image" Target="../media/image24.png"/><Relationship Id="rId14" Type="http://schemas.openxmlformats.org/officeDocument/2006/relationships/image" Target="../media/image71.png"/></Relationships>
</file>

<file path=ppt/slides/_rels/slide6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73.png"/><Relationship Id="rId3" Type="http://schemas.openxmlformats.org/officeDocument/2006/relationships/image" Target="../media/image75.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7.xml"/><Relationship Id="rId16" Type="http://schemas.openxmlformats.org/officeDocument/2006/relationships/image" Target="../media/image80.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77.png"/><Relationship Id="rId15" Type="http://schemas.openxmlformats.org/officeDocument/2006/relationships/image" Target="../media/image79.png"/><Relationship Id="rId10" Type="http://schemas.openxmlformats.org/officeDocument/2006/relationships/image" Target="../media/image24.png"/><Relationship Id="rId4" Type="http://schemas.openxmlformats.org/officeDocument/2006/relationships/image" Target="../media/image76.png"/><Relationship Id="rId9" Type="http://schemas.openxmlformats.org/officeDocument/2006/relationships/image" Target="../media/image23.png"/><Relationship Id="rId14" Type="http://schemas.openxmlformats.org/officeDocument/2006/relationships/image" Target="../media/image78.png"/></Relationships>
</file>

<file path=ppt/slides/_rels/slide64.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5.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18" Type="http://schemas.openxmlformats.org/officeDocument/2006/relationships/image" Target="../media/image101.png"/><Relationship Id="rId26" Type="http://schemas.openxmlformats.org/officeDocument/2006/relationships/image" Target="../media/image109.png"/><Relationship Id="rId3" Type="http://schemas.openxmlformats.org/officeDocument/2006/relationships/image" Target="../media/image86.png"/><Relationship Id="rId21" Type="http://schemas.openxmlformats.org/officeDocument/2006/relationships/image" Target="../media/image104.png"/><Relationship Id="rId7" Type="http://schemas.openxmlformats.org/officeDocument/2006/relationships/image" Target="../media/image90.png"/><Relationship Id="rId12" Type="http://schemas.openxmlformats.org/officeDocument/2006/relationships/image" Target="../media/image95.png"/><Relationship Id="rId17" Type="http://schemas.openxmlformats.org/officeDocument/2006/relationships/image" Target="../media/image100.png"/><Relationship Id="rId25" Type="http://schemas.openxmlformats.org/officeDocument/2006/relationships/image" Target="../media/image108.png"/><Relationship Id="rId2" Type="http://schemas.openxmlformats.org/officeDocument/2006/relationships/notesSlide" Target="../notesSlides/notesSlide49.xml"/><Relationship Id="rId16" Type="http://schemas.openxmlformats.org/officeDocument/2006/relationships/image" Target="../media/image99.png"/><Relationship Id="rId20"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24" Type="http://schemas.openxmlformats.org/officeDocument/2006/relationships/image" Target="../media/image107.png"/><Relationship Id="rId5" Type="http://schemas.openxmlformats.org/officeDocument/2006/relationships/image" Target="../media/image88.png"/><Relationship Id="rId15" Type="http://schemas.openxmlformats.org/officeDocument/2006/relationships/image" Target="../media/image98.png"/><Relationship Id="rId23" Type="http://schemas.openxmlformats.org/officeDocument/2006/relationships/image" Target="../media/image106.png"/><Relationship Id="rId10" Type="http://schemas.openxmlformats.org/officeDocument/2006/relationships/image" Target="../media/image93.png"/><Relationship Id="rId19" Type="http://schemas.openxmlformats.org/officeDocument/2006/relationships/image" Target="../media/image102.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7.png"/><Relationship Id="rId22" Type="http://schemas.openxmlformats.org/officeDocument/2006/relationships/image" Target="../media/image105.png"/><Relationship Id="rId27" Type="http://schemas.openxmlformats.org/officeDocument/2006/relationships/image" Target="../media/image110.png"/></Relationships>
</file>

<file path=ppt/slides/_rels/slide6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89.png"/><Relationship Id="rId11" Type="http://schemas.openxmlformats.org/officeDocument/2006/relationships/image" Target="../media/image99.png"/><Relationship Id="rId5" Type="http://schemas.openxmlformats.org/officeDocument/2006/relationships/image" Target="../media/image88.png"/><Relationship Id="rId10" Type="http://schemas.openxmlformats.org/officeDocument/2006/relationships/image" Target="../media/image94.png"/><Relationship Id="rId4" Type="http://schemas.openxmlformats.org/officeDocument/2006/relationships/image" Target="../media/image87.png"/><Relationship Id="rId9" Type="http://schemas.openxmlformats.org/officeDocument/2006/relationships/image" Target="../media/image93.png"/></Relationships>
</file>

<file path=ppt/slides/_rels/slide67.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68.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21.png"/><Relationship Id="rId7" Type="http://schemas.openxmlformats.org/officeDocument/2006/relationships/image" Target="../media/image124.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0.png"/><Relationship Id="rId5" Type="http://schemas.openxmlformats.org/officeDocument/2006/relationships/image" Target="../media/image123.png"/><Relationship Id="rId10" Type="http://schemas.openxmlformats.org/officeDocument/2006/relationships/image" Target="../media/image127.png"/><Relationship Id="rId4" Type="http://schemas.openxmlformats.org/officeDocument/2006/relationships/image" Target="../media/image122.png"/><Relationship Id="rId9" Type="http://schemas.openxmlformats.org/officeDocument/2006/relationships/image" Target="../media/image126.png"/></Relationships>
</file>

<file path=ppt/slides/_rels/slide6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59.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58.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1.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28.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2.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59.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3.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4.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5.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6.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59.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29.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59.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58.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79.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28.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1.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2.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3.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image" Target="../media/image132.png"/><Relationship Id="rId3" Type="http://schemas.openxmlformats.org/officeDocument/2006/relationships/image" Target="../media/image128.png"/><Relationship Id="rId7" Type="http://schemas.openxmlformats.org/officeDocument/2006/relationships/image" Target="../media/image24.png"/><Relationship Id="rId12" Type="http://schemas.openxmlformats.org/officeDocument/2006/relationships/image" Target="../media/image131.png"/><Relationship Id="rId2" Type="http://schemas.openxmlformats.org/officeDocument/2006/relationships/notesSlide" Target="../notesSlides/notesSlide67.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30.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 Id="rId14" Type="http://schemas.openxmlformats.org/officeDocument/2006/relationships/image" Target="../media/image133.png"/></Relationships>
</file>

<file path=ppt/slides/_rels/slide84.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34.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5.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34.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6.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8.png"/><Relationship Id="rId7"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3.xml"/><Relationship Id="rId6" Type="http://schemas.openxmlformats.org/officeDocument/2006/relationships/image" Target="../media/image123.png"/><Relationship Id="rId11" Type="http://schemas.openxmlformats.org/officeDocument/2006/relationships/image" Target="../media/image135.png"/><Relationship Id="rId5" Type="http://schemas.openxmlformats.org/officeDocument/2006/relationships/image" Target="../media/image122.png"/><Relationship Id="rId10" Type="http://schemas.openxmlformats.org/officeDocument/2006/relationships/image" Target="../media/image126.png"/><Relationship Id="rId4" Type="http://schemas.openxmlformats.org/officeDocument/2006/relationships/image" Target="../media/image21.png"/><Relationship Id="rId9" Type="http://schemas.openxmlformats.org/officeDocument/2006/relationships/image" Target="../media/image125.png"/></Relationships>
</file>

<file path=ppt/slides/_rels/slide87.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36.png"/><Relationship Id="rId7" Type="http://schemas.openxmlformats.org/officeDocument/2006/relationships/image" Target="../media/image24.png"/><Relationship Id="rId2" Type="http://schemas.openxmlformats.org/officeDocument/2006/relationships/notesSlide" Target="../notesSlides/notesSlide71.xml"/><Relationship Id="rId1" Type="http://schemas.openxmlformats.org/officeDocument/2006/relationships/slideLayout" Target="../slideLayouts/slideLayout3.xml"/><Relationship Id="rId6" Type="http://schemas.openxmlformats.org/officeDocument/2006/relationships/image" Target="../media/image137.png"/><Relationship Id="rId11" Type="http://schemas.openxmlformats.org/officeDocument/2006/relationships/image" Target="../media/image140.png"/><Relationship Id="rId5" Type="http://schemas.openxmlformats.org/officeDocument/2006/relationships/image" Target="../media/image122.png"/><Relationship Id="rId10" Type="http://schemas.openxmlformats.org/officeDocument/2006/relationships/image" Target="../media/image139.png"/><Relationship Id="rId4" Type="http://schemas.openxmlformats.org/officeDocument/2006/relationships/image" Target="../media/image21.png"/><Relationship Id="rId9" Type="http://schemas.openxmlformats.org/officeDocument/2006/relationships/image" Target="../media/image13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42.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4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74.xml"/><Relationship Id="rId1" Type="http://schemas.openxmlformats.org/officeDocument/2006/relationships/slideLayout" Target="../slideLayouts/slideLayout3.xml"/><Relationship Id="rId5" Type="http://schemas.openxmlformats.org/officeDocument/2006/relationships/image" Target="../media/image145.png"/><Relationship Id="rId4" Type="http://schemas.openxmlformats.org/officeDocument/2006/relationships/image" Target="../media/image144.png"/></Relationships>
</file>

<file path=ppt/slides/_rels/slide9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1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146.png"/><Relationship Id="rId2" Type="http://schemas.openxmlformats.org/officeDocument/2006/relationships/notesSlide" Target="../notesSlides/notesSlide75.xml"/><Relationship Id="rId16"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9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146.png"/><Relationship Id="rId3" Type="http://schemas.openxmlformats.org/officeDocument/2006/relationships/image" Target="../media/image51.png"/><Relationship Id="rId7" Type="http://schemas.openxmlformats.org/officeDocument/2006/relationships/image" Target="../media/image45.png"/><Relationship Id="rId12" Type="http://schemas.openxmlformats.org/officeDocument/2006/relationships/image" Target="../media/image56.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5.png"/><Relationship Id="rId5" Type="http://schemas.openxmlformats.org/officeDocument/2006/relationships/image" Target="../media/image40.png"/><Relationship Id="rId10" Type="http://schemas.openxmlformats.org/officeDocument/2006/relationships/image" Target="../media/image54.png"/><Relationship Id="rId4" Type="http://schemas.openxmlformats.org/officeDocument/2006/relationships/image" Target="../media/image52.png"/><Relationship Id="rId9" Type="http://schemas.openxmlformats.org/officeDocument/2006/relationships/image" Target="../media/image50.png"/><Relationship Id="rId14" Type="http://schemas.openxmlformats.org/officeDocument/2006/relationships/image" Target="../media/image147.png"/></Relationships>
</file>

<file path=ppt/slides/_rels/slide93.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49.png"/><Relationship Id="rId3" Type="http://schemas.openxmlformats.org/officeDocument/2006/relationships/image" Target="../media/image111.png"/><Relationship Id="rId7" Type="http://schemas.openxmlformats.org/officeDocument/2006/relationships/image" Target="../media/image148.png"/><Relationship Id="rId12" Type="http://schemas.openxmlformats.org/officeDocument/2006/relationships/image" Target="../media/image121.png"/><Relationship Id="rId2" Type="http://schemas.openxmlformats.org/officeDocument/2006/relationships/notesSlide" Target="../notesSlides/notesSlide77.xml"/><Relationship Id="rId16" Type="http://schemas.openxmlformats.org/officeDocument/2006/relationships/image" Target="../media/image152.png"/><Relationship Id="rId1" Type="http://schemas.openxmlformats.org/officeDocument/2006/relationships/slideLayout" Target="../slideLayouts/slideLayout3.xml"/><Relationship Id="rId6" Type="http://schemas.openxmlformats.org/officeDocument/2006/relationships/image" Target="../media/image114.png"/><Relationship Id="rId11" Type="http://schemas.openxmlformats.org/officeDocument/2006/relationships/image" Target="../media/image118.png"/><Relationship Id="rId5" Type="http://schemas.openxmlformats.org/officeDocument/2006/relationships/image" Target="../media/image113.png"/><Relationship Id="rId15" Type="http://schemas.openxmlformats.org/officeDocument/2006/relationships/image" Target="../media/image151.png"/><Relationship Id="rId10" Type="http://schemas.openxmlformats.org/officeDocument/2006/relationships/image" Target="../media/image117.png"/><Relationship Id="rId4" Type="http://schemas.openxmlformats.org/officeDocument/2006/relationships/image" Target="../media/image112.png"/><Relationship Id="rId9" Type="http://schemas.openxmlformats.org/officeDocument/2006/relationships/image" Target="../media/image116.png"/><Relationship Id="rId1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57300" y="1973579"/>
            <a:ext cx="4326636" cy="433578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57300" y="1973579"/>
            <a:ext cx="487044" cy="487045"/>
          </a:xfrm>
          <a:prstGeom prst="rect">
            <a:avLst/>
          </a:prstGeom>
          <a:blipFill>
            <a:blip r:embed="rId4"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nvGraphicFramePr>
        <p:xfrm>
          <a:off x="1326641" y="2042532"/>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6" name="object 6"/>
          <p:cNvSpPr txBox="1">
            <a:spLocks noGrp="1"/>
          </p:cNvSpPr>
          <p:nvPr>
            <p:ph type="title"/>
          </p:nvPr>
        </p:nvSpPr>
        <p:spPr>
          <a:xfrm>
            <a:off x="916939" y="261239"/>
            <a:ext cx="4731385" cy="538609"/>
          </a:xfrm>
          <a:prstGeom prst="rect">
            <a:avLst/>
          </a:prstGeom>
        </p:spPr>
        <p:txBody>
          <a:bodyPr vert="horz" wrap="square" lIns="0" tIns="0" rIns="0" bIns="0" rtlCol="0">
            <a:spAutoFit/>
          </a:bodyPr>
          <a:lstStyle/>
          <a:p>
            <a:pPr marL="12700">
              <a:lnSpc>
                <a:spcPts val="4175"/>
              </a:lnSpc>
            </a:pPr>
            <a:r>
              <a:rPr sz="3600" dirty="0" err="1" smtClean="0">
                <a:solidFill>
                  <a:srgbClr val="004589"/>
                </a:solidFill>
                <a:latin typeface="微软雅黑"/>
                <a:cs typeface="微软雅黑"/>
              </a:rPr>
              <a:t>手工进行乘法运算</a:t>
            </a:r>
            <a:endParaRPr sz="3600" dirty="0">
              <a:latin typeface="微软雅黑"/>
              <a:cs typeface="微软雅黑"/>
            </a:endParaRPr>
          </a:p>
        </p:txBody>
      </p:sp>
      <p:sp>
        <p:nvSpPr>
          <p:cNvPr id="7" name="object 11"/>
          <p:cNvSpPr txBox="1"/>
          <p:nvPr/>
        </p:nvSpPr>
        <p:spPr>
          <a:xfrm>
            <a:off x="5715001" y="2042532"/>
            <a:ext cx="2819400" cy="943848"/>
          </a:xfrm>
          <a:prstGeom prst="rect">
            <a:avLst/>
          </a:prstGeom>
        </p:spPr>
        <p:txBody>
          <a:bodyPr vert="horz" wrap="square" lIns="0" tIns="0" rIns="0" bIns="0" rtlCol="0">
            <a:spAutoFit/>
          </a:bodyPr>
          <a:lstStyle/>
          <a:p>
            <a:pPr marL="12700">
              <a:lnSpc>
                <a:spcPct val="100000"/>
              </a:lnSpc>
            </a:pPr>
            <a:r>
              <a:rPr sz="2400" dirty="0">
                <a:solidFill>
                  <a:srgbClr val="0000FF"/>
                </a:solidFill>
                <a:latin typeface="Arial" panose="020B0604020202020204" pitchFamily="34" charset="0"/>
                <a:ea typeface="黑体" panose="02010609060101010101" pitchFamily="49" charset="-122"/>
                <a:cs typeface="Arial" panose="020B0604020202020204" pitchFamily="34" charset="0"/>
              </a:rPr>
              <a:t>被乘数</a:t>
            </a:r>
            <a:r>
              <a:rPr sz="2400" spc="-120"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a:solidFill>
                  <a:srgbClr val="0000FF"/>
                </a:solidFill>
                <a:latin typeface="Arial" panose="020B0604020202020204" pitchFamily="34" charset="0"/>
                <a:ea typeface="黑体" panose="02010609060101010101" pitchFamily="49" charset="-122"/>
                <a:cs typeface="Arial" panose="020B0604020202020204" pitchFamily="34" charset="0"/>
              </a:rPr>
              <a:t>Multiplicand</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a:solidFill>
                  <a:srgbClr val="0000FF"/>
                </a:solidFill>
                <a:latin typeface="Arial" panose="020B0604020202020204" pitchFamily="34" charset="0"/>
                <a:ea typeface="黑体" panose="02010609060101010101" pitchFamily="49" charset="-122"/>
                <a:cs typeface="Arial" panose="020B0604020202020204" pitchFamily="34" charset="0"/>
              </a:rPr>
              <a:t>乘数</a:t>
            </a:r>
            <a:r>
              <a:rPr sz="2400" spc="-125"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smtClean="0">
                <a:solidFill>
                  <a:srgbClr val="0000FF"/>
                </a:solidFill>
                <a:latin typeface="Arial" panose="020B0604020202020204" pitchFamily="34" charset="0"/>
                <a:ea typeface="黑体" panose="02010609060101010101" pitchFamily="49" charset="-122"/>
                <a:cs typeface="Arial" panose="020B0604020202020204" pitchFamily="34" charset="0"/>
              </a:rPr>
              <a:t>Multiplier</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261239"/>
            <a:ext cx="4052570" cy="1628775"/>
          </a:xfrm>
          <a:prstGeom prst="rect">
            <a:avLst/>
          </a:prstGeom>
        </p:spPr>
        <p:txBody>
          <a:bodyPr vert="horz" wrap="square" lIns="0" tIns="0" rIns="0" bIns="0" rtlCol="0">
            <a:spAutoFit/>
          </a:bodyPr>
          <a:lstStyle/>
          <a:p>
            <a:pPr marL="12700">
              <a:lnSpc>
                <a:spcPct val="100000"/>
              </a:lnSpc>
            </a:pPr>
            <a:r>
              <a:rPr sz="3600" b="1" dirty="0">
                <a:solidFill>
                  <a:srgbClr val="004589"/>
                </a:solidFill>
                <a:latin typeface="微软雅黑"/>
                <a:cs typeface="微软雅黑"/>
              </a:rPr>
              <a:t>较为简单的数字</a:t>
            </a:r>
            <a:endParaRPr sz="3600">
              <a:latin typeface="微软雅黑"/>
              <a:cs typeface="微软雅黑"/>
            </a:endParaRPr>
          </a:p>
          <a:p>
            <a:pPr marL="2117090">
              <a:lnSpc>
                <a:spcPct val="100000"/>
              </a:lnSpc>
              <a:spcBef>
                <a:spcPts val="3720"/>
              </a:spcBef>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p:txBody>
      </p:sp>
      <p:graphicFrame>
        <p:nvGraphicFramePr>
          <p:cNvPr id="3" name="object 3"/>
          <p:cNvGraphicFramePr>
            <a:graphicFrameLocks noGrp="1"/>
          </p:cNvGraphicFramePr>
          <p:nvPr/>
        </p:nvGraphicFramePr>
        <p:xfrm>
          <a:off x="858774" y="1813791"/>
          <a:ext cx="4190235" cy="2918925"/>
        </p:xfrm>
        <a:graphic>
          <a:graphicData uri="http://schemas.openxmlformats.org/drawingml/2006/table">
            <a:tbl>
              <a:tblPr firstRow="1" bandRow="1">
                <a:tableStyleId>{2D5ABB26-0587-4C30-8999-92F81FD0307C}</a:tableStyleId>
              </a:tblPr>
              <a:tblGrid>
                <a:gridCol w="933361"/>
                <a:gridCol w="546274"/>
                <a:gridCol w="553938"/>
                <a:gridCol w="553846"/>
                <a:gridCol w="552259"/>
                <a:gridCol w="548767"/>
                <a:gridCol w="501790"/>
              </a:tblGrid>
              <a:tr h="675662">
                <a:tc>
                  <a:txBody>
                    <a:bodyPr/>
                    <a:lstStyle/>
                    <a:p>
                      <a:pPr marR="121285" algn="r">
                        <a:lnSpc>
                          <a:spcPct val="100000"/>
                        </a:lnSpc>
                        <a:spcBef>
                          <a:spcPts val="209"/>
                        </a:spcBef>
                      </a:pPr>
                      <a:r>
                        <a:rPr sz="3600" b="1" dirty="0">
                          <a:solidFill>
                            <a:srgbClr val="4F81BC"/>
                          </a:solidFill>
                          <a:latin typeface="微软雅黑"/>
                          <a:cs typeface="微软雅黑"/>
                        </a:rPr>
                        <a:t>×</a:t>
                      </a:r>
                      <a:endParaRPr sz="3600">
                        <a:latin typeface="微软雅黑"/>
                        <a:cs typeface="微软雅黑"/>
                      </a:endParaRPr>
                    </a:p>
                  </a:txBody>
                  <a:tcPr marL="0" marR="0" marT="26669"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pPr marL="143510">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L="13970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L="13589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R="83185" algn="r">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r>
              <a:tr h="597343">
                <a:tc>
                  <a:txBody>
                    <a:bodyPr/>
                    <a:lstStyle/>
                    <a:p>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lnT w="28955">
                      <a:solidFill>
                        <a:srgbClr val="000000"/>
                      </a:solidFill>
                      <a:prstDash val="solid"/>
                    </a:lnT>
                  </a:tcPr>
                </a:tc>
                <a:tc>
                  <a:txBody>
                    <a:bodyPr/>
                    <a:lstStyle/>
                    <a:p>
                      <a:pPr marL="141605">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r h="540430">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pPr marL="2413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605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224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540212">
                <a:tc>
                  <a:txBody>
                    <a:bodyPr/>
                    <a:lstStyle/>
                    <a:p>
                      <a:endParaRPr sz="3600">
                        <a:latin typeface="Courier New"/>
                        <a:cs typeface="Courier New"/>
                      </a:endParaRPr>
                    </a:p>
                  </a:txBody>
                  <a:tcPr marL="0" marR="0" marT="0" marB="0"/>
                </a:tc>
                <a:tc>
                  <a:txBody>
                    <a:bodyPr/>
                    <a:lstStyle/>
                    <a:p>
                      <a:pPr marL="571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381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779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271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529026">
                <a:tc>
                  <a:txBody>
                    <a:bodyPr/>
                    <a:lstStyle/>
                    <a:p>
                      <a:pPr marR="137160" algn="r">
                        <a:lnSpc>
                          <a:spcPts val="3804"/>
                        </a:lnSpc>
                      </a:pPr>
                      <a:r>
                        <a:rPr sz="3600" b="1" dirty="0">
                          <a:latin typeface="Courier New"/>
                          <a:cs typeface="Courier New"/>
                        </a:rPr>
                        <a:t>1</a:t>
                      </a:r>
                      <a:endParaRPr sz="3600">
                        <a:latin typeface="Courier New"/>
                        <a:cs typeface="Courier New"/>
                      </a:endParaRPr>
                    </a:p>
                  </a:txBody>
                  <a:tcPr marL="0" marR="0" marT="0" marB="0"/>
                </a:tc>
                <a:tc>
                  <a:txBody>
                    <a:bodyPr/>
                    <a:lstStyle/>
                    <a:p>
                      <a:pPr marR="571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R="571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2700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bl>
          </a:graphicData>
        </a:graphic>
      </p:graphicFrame>
      <p:sp>
        <p:nvSpPr>
          <p:cNvPr id="4" name="object 4"/>
          <p:cNvSpPr/>
          <p:nvPr/>
        </p:nvSpPr>
        <p:spPr>
          <a:xfrm>
            <a:off x="2677667" y="1691639"/>
            <a:ext cx="975359" cy="9753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702051" y="1716023"/>
            <a:ext cx="871727" cy="871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20161"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48" name="object 6"/>
          <p:cNvSpPr/>
          <p:nvPr/>
        </p:nvSpPr>
        <p:spPr>
          <a:xfrm>
            <a:off x="7157765" y="1378006"/>
            <a:ext cx="4326636" cy="4335780"/>
          </a:xfrm>
          <a:prstGeom prst="rect">
            <a:avLst/>
          </a:prstGeom>
          <a:blipFill>
            <a:blip r:embed="rId5" cstate="print"/>
            <a:stretch>
              <a:fillRect/>
            </a:stretch>
          </a:blipFill>
        </p:spPr>
        <p:txBody>
          <a:bodyPr wrap="square" lIns="0" tIns="0" rIns="0" bIns="0" rtlCol="0"/>
          <a:lstStyle/>
          <a:p>
            <a:endParaRPr/>
          </a:p>
        </p:txBody>
      </p:sp>
      <p:sp>
        <p:nvSpPr>
          <p:cNvPr id="49" name="object 7"/>
          <p:cNvSpPr/>
          <p:nvPr/>
        </p:nvSpPr>
        <p:spPr>
          <a:xfrm>
            <a:off x="7157765" y="1378006"/>
            <a:ext cx="487044" cy="487045"/>
          </a:xfrm>
          <a:prstGeom prst="rect">
            <a:avLst/>
          </a:prstGeom>
          <a:blipFill>
            <a:blip r:embed="rId6" cstate="print"/>
            <a:stretch>
              <a:fillRect/>
            </a:stretch>
          </a:blipFill>
        </p:spPr>
        <p:txBody>
          <a:bodyPr wrap="square" lIns="0" tIns="0" rIns="0" bIns="0" rtlCol="0"/>
          <a:lstStyle/>
          <a:p>
            <a:endParaRPr/>
          </a:p>
        </p:txBody>
      </p:sp>
      <p:graphicFrame>
        <p:nvGraphicFramePr>
          <p:cNvPr id="50" name="object 8"/>
          <p:cNvGraphicFramePr>
            <a:graphicFrameLocks noGrp="1"/>
          </p:cNvGraphicFramePr>
          <p:nvPr>
            <p:extLst>
              <p:ext uri="{D42A27DB-BD31-4B8C-83A1-F6EECF244321}">
                <p14:modId xmlns:p14="http://schemas.microsoft.com/office/powerpoint/2010/main" val="790773599"/>
              </p:ext>
            </p:extLst>
          </p:nvPr>
        </p:nvGraphicFramePr>
        <p:xfrm>
          <a:off x="7227106" y="1446959"/>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dirty="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51" name="object 9"/>
          <p:cNvSpPr/>
          <p:nvPr/>
        </p:nvSpPr>
        <p:spPr>
          <a:xfrm>
            <a:off x="7227106" y="4879397"/>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52" name="object 10"/>
          <p:cNvSpPr txBox="1"/>
          <p:nvPr/>
        </p:nvSpPr>
        <p:spPr>
          <a:xfrm>
            <a:off x="7266731" y="2551486"/>
            <a:ext cx="4081779" cy="2928620"/>
          </a:xfrm>
          <a:prstGeom prst="rect">
            <a:avLst/>
          </a:prstGeom>
        </p:spPr>
        <p:txBody>
          <a:bodyPr vert="horz" wrap="square" lIns="0" tIns="0" rIns="0" bIns="0" rtlCol="0">
            <a:spAutoFit/>
          </a:bodyPr>
          <a:lstStyle/>
          <a:p>
            <a:pPr marL="1655445">
              <a:lnSpc>
                <a:spcPts val="4175"/>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dirty="0">
              <a:latin typeface="Courier New"/>
              <a:cs typeface="Courier New"/>
            </a:endParaRPr>
          </a:p>
          <a:p>
            <a:pPr marL="1118870">
              <a:lnSpc>
                <a:spcPts val="4175"/>
              </a:lnSpc>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567055">
              <a:lnSpc>
                <a:spcPct val="100000"/>
              </a:lnSpc>
              <a:spcBef>
                <a:spcPts val="380"/>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5875">
              <a:lnSpc>
                <a:spcPct val="100000"/>
              </a:lnSpc>
              <a:spcBef>
                <a:spcPts val="125"/>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2700">
              <a:lnSpc>
                <a:spcPct val="100000"/>
              </a:lnSpc>
              <a:spcBef>
                <a:spcPts val="765"/>
              </a:spcBef>
            </a:pPr>
            <a:r>
              <a:rPr sz="3600" b="1" dirty="0">
                <a:solidFill>
                  <a:srgbClr val="7E7E7E"/>
                </a:solidFill>
                <a:latin typeface="Courier New"/>
                <a:cs typeface="Courier New"/>
              </a:rPr>
              <a:t>? ? ? ? ? ? ?</a:t>
            </a:r>
            <a:r>
              <a:rPr sz="3600" b="1" spc="-91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p:txBody>
      </p:sp>
      <p:sp>
        <p:nvSpPr>
          <p:cNvPr id="12" name="object 11"/>
          <p:cNvSpPr txBox="1"/>
          <p:nvPr/>
        </p:nvSpPr>
        <p:spPr>
          <a:xfrm>
            <a:off x="5338189" y="1402578"/>
            <a:ext cx="1061211" cy="943848"/>
          </a:xfrm>
          <a:prstGeom prst="rect">
            <a:avLst/>
          </a:prstGeom>
        </p:spPr>
        <p:txBody>
          <a:bodyPr vert="horz" wrap="square" lIns="0" tIns="0" rIns="0" bIns="0" rtlCol="0">
            <a:spAutoFit/>
          </a:bodyPr>
          <a:lstStyle/>
          <a:p>
            <a:pPr marL="12700">
              <a:lnSpc>
                <a:spcPct val="100000"/>
              </a:lnSpc>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被乘数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261239"/>
            <a:ext cx="4052570" cy="1628775"/>
          </a:xfrm>
          <a:prstGeom prst="rect">
            <a:avLst/>
          </a:prstGeom>
        </p:spPr>
        <p:txBody>
          <a:bodyPr vert="horz" wrap="square" lIns="0" tIns="0" rIns="0" bIns="0" rtlCol="0">
            <a:spAutoFit/>
          </a:bodyPr>
          <a:lstStyle/>
          <a:p>
            <a:pPr marL="12700">
              <a:lnSpc>
                <a:spcPct val="100000"/>
              </a:lnSpc>
            </a:pPr>
            <a:r>
              <a:rPr sz="3600" b="1" dirty="0">
                <a:solidFill>
                  <a:srgbClr val="004589"/>
                </a:solidFill>
                <a:latin typeface="微软雅黑"/>
                <a:cs typeface="微软雅黑"/>
              </a:rPr>
              <a:t>较为简单的数字</a:t>
            </a:r>
            <a:endParaRPr sz="3600">
              <a:latin typeface="微软雅黑"/>
              <a:cs typeface="微软雅黑"/>
            </a:endParaRPr>
          </a:p>
          <a:p>
            <a:pPr marL="2117090">
              <a:lnSpc>
                <a:spcPct val="100000"/>
              </a:lnSpc>
              <a:spcBef>
                <a:spcPts val="3720"/>
              </a:spcBef>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p:txBody>
      </p:sp>
      <p:graphicFrame>
        <p:nvGraphicFramePr>
          <p:cNvPr id="3" name="object 3"/>
          <p:cNvGraphicFramePr>
            <a:graphicFrameLocks noGrp="1"/>
          </p:cNvGraphicFramePr>
          <p:nvPr/>
        </p:nvGraphicFramePr>
        <p:xfrm>
          <a:off x="858774" y="1813791"/>
          <a:ext cx="4190236" cy="3564755"/>
        </p:xfrm>
        <a:graphic>
          <a:graphicData uri="http://schemas.openxmlformats.org/drawingml/2006/table">
            <a:tbl>
              <a:tblPr firstRow="1" bandRow="1">
                <a:tableStyleId>{2D5ABB26-0587-4C30-8999-92F81FD0307C}</a:tableStyleId>
              </a:tblPr>
              <a:tblGrid>
                <a:gridCol w="933361"/>
                <a:gridCol w="548708"/>
                <a:gridCol w="551505"/>
                <a:gridCol w="553846"/>
                <a:gridCol w="552259"/>
                <a:gridCol w="548767"/>
                <a:gridCol w="501790"/>
              </a:tblGrid>
              <a:tr h="675662">
                <a:tc>
                  <a:txBody>
                    <a:bodyPr/>
                    <a:lstStyle/>
                    <a:p>
                      <a:pPr marR="121285" algn="r">
                        <a:lnSpc>
                          <a:spcPct val="100000"/>
                        </a:lnSpc>
                        <a:spcBef>
                          <a:spcPts val="209"/>
                        </a:spcBef>
                      </a:pPr>
                      <a:r>
                        <a:rPr sz="3600" b="1" dirty="0">
                          <a:solidFill>
                            <a:srgbClr val="4F81BC"/>
                          </a:solidFill>
                          <a:latin typeface="微软雅黑"/>
                          <a:cs typeface="微软雅黑"/>
                        </a:rPr>
                        <a:t>×</a:t>
                      </a:r>
                      <a:endParaRPr sz="3600">
                        <a:latin typeface="微软雅黑"/>
                        <a:cs typeface="微软雅黑"/>
                      </a:endParaRPr>
                    </a:p>
                  </a:txBody>
                  <a:tcPr marL="0" marR="0" marT="26669"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pPr marL="143510">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L="13970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L="13589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R="83185" algn="r">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r>
              <a:tr h="597343">
                <a:tc>
                  <a:txBody>
                    <a:bodyPr/>
                    <a:lstStyle/>
                    <a:p>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lnT w="28955">
                      <a:solidFill>
                        <a:srgbClr val="000000"/>
                      </a:solidFill>
                      <a:prstDash val="solid"/>
                    </a:lnT>
                  </a:tcPr>
                </a:tc>
                <a:tc>
                  <a:txBody>
                    <a:bodyPr/>
                    <a:lstStyle/>
                    <a:p>
                      <a:pPr marL="141605">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r h="540430">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pPr marL="2159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605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224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540212">
                <a:tc>
                  <a:txBody>
                    <a:bodyPr/>
                    <a:lstStyle/>
                    <a:p>
                      <a:endParaRPr sz="3600">
                        <a:latin typeface="Courier New"/>
                        <a:cs typeface="Courier New"/>
                      </a:endParaRPr>
                    </a:p>
                  </a:txBody>
                  <a:tcPr marL="0" marR="0" marT="0" marB="0"/>
                </a:tc>
                <a:tc>
                  <a:txBody>
                    <a:bodyPr/>
                    <a:lstStyle/>
                    <a:p>
                      <a:pPr marL="317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27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779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271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600393">
                <a:tc>
                  <a:txBody>
                    <a:bodyPr/>
                    <a:lstStyle/>
                    <a:p>
                      <a:pPr marR="137160" algn="r">
                        <a:lnSpc>
                          <a:spcPts val="3804"/>
                        </a:lnSpc>
                      </a:pPr>
                      <a:r>
                        <a:rPr sz="3600" b="1" dirty="0">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27000">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r>
              <a:tr h="594077">
                <a:tc>
                  <a:txBody>
                    <a:bodyPr/>
                    <a:lstStyle/>
                    <a:p>
                      <a:pPr marR="122555" algn="r">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2700"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0795"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1605">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843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bl>
          </a:graphicData>
        </a:graphic>
      </p:graphicFrame>
      <p:sp>
        <p:nvSpPr>
          <p:cNvPr id="45" name="object 6"/>
          <p:cNvSpPr/>
          <p:nvPr/>
        </p:nvSpPr>
        <p:spPr>
          <a:xfrm>
            <a:off x="7157765" y="1378006"/>
            <a:ext cx="4326636" cy="4335780"/>
          </a:xfrm>
          <a:prstGeom prst="rect">
            <a:avLst/>
          </a:prstGeom>
          <a:blipFill>
            <a:blip r:embed="rId3" cstate="print"/>
            <a:stretch>
              <a:fillRect/>
            </a:stretch>
          </a:blipFill>
        </p:spPr>
        <p:txBody>
          <a:bodyPr wrap="square" lIns="0" tIns="0" rIns="0" bIns="0" rtlCol="0"/>
          <a:lstStyle/>
          <a:p>
            <a:endParaRPr/>
          </a:p>
        </p:txBody>
      </p:sp>
      <p:sp>
        <p:nvSpPr>
          <p:cNvPr id="46" name="object 7"/>
          <p:cNvSpPr/>
          <p:nvPr/>
        </p:nvSpPr>
        <p:spPr>
          <a:xfrm>
            <a:off x="7157765" y="1378006"/>
            <a:ext cx="487044" cy="487045"/>
          </a:xfrm>
          <a:prstGeom prst="rect">
            <a:avLst/>
          </a:prstGeom>
          <a:blipFill>
            <a:blip r:embed="rId4" cstate="print"/>
            <a:stretch>
              <a:fillRect/>
            </a:stretch>
          </a:blipFill>
        </p:spPr>
        <p:txBody>
          <a:bodyPr wrap="square" lIns="0" tIns="0" rIns="0" bIns="0" rtlCol="0"/>
          <a:lstStyle/>
          <a:p>
            <a:endParaRPr/>
          </a:p>
        </p:txBody>
      </p:sp>
      <p:graphicFrame>
        <p:nvGraphicFramePr>
          <p:cNvPr id="47" name="object 8"/>
          <p:cNvGraphicFramePr>
            <a:graphicFrameLocks noGrp="1"/>
          </p:cNvGraphicFramePr>
          <p:nvPr>
            <p:extLst>
              <p:ext uri="{D42A27DB-BD31-4B8C-83A1-F6EECF244321}">
                <p14:modId xmlns:p14="http://schemas.microsoft.com/office/powerpoint/2010/main" val="790773599"/>
              </p:ext>
            </p:extLst>
          </p:nvPr>
        </p:nvGraphicFramePr>
        <p:xfrm>
          <a:off x="7227106" y="1446959"/>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dirty="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48" name="object 9"/>
          <p:cNvSpPr/>
          <p:nvPr/>
        </p:nvSpPr>
        <p:spPr>
          <a:xfrm>
            <a:off x="7227106" y="4879397"/>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49" name="object 10"/>
          <p:cNvSpPr txBox="1"/>
          <p:nvPr/>
        </p:nvSpPr>
        <p:spPr>
          <a:xfrm>
            <a:off x="7266731" y="2551486"/>
            <a:ext cx="4081779" cy="2928620"/>
          </a:xfrm>
          <a:prstGeom prst="rect">
            <a:avLst/>
          </a:prstGeom>
        </p:spPr>
        <p:txBody>
          <a:bodyPr vert="horz" wrap="square" lIns="0" tIns="0" rIns="0" bIns="0" rtlCol="0">
            <a:spAutoFit/>
          </a:bodyPr>
          <a:lstStyle/>
          <a:p>
            <a:pPr marL="1655445">
              <a:lnSpc>
                <a:spcPts val="4175"/>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dirty="0">
              <a:latin typeface="Courier New"/>
              <a:cs typeface="Courier New"/>
            </a:endParaRPr>
          </a:p>
          <a:p>
            <a:pPr marL="1118870">
              <a:lnSpc>
                <a:spcPts val="4175"/>
              </a:lnSpc>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567055">
              <a:lnSpc>
                <a:spcPct val="100000"/>
              </a:lnSpc>
              <a:spcBef>
                <a:spcPts val="380"/>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5875">
              <a:lnSpc>
                <a:spcPct val="100000"/>
              </a:lnSpc>
              <a:spcBef>
                <a:spcPts val="125"/>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2700">
              <a:lnSpc>
                <a:spcPct val="100000"/>
              </a:lnSpc>
              <a:spcBef>
                <a:spcPts val="765"/>
              </a:spcBef>
            </a:pPr>
            <a:r>
              <a:rPr sz="3600" b="1" dirty="0">
                <a:solidFill>
                  <a:srgbClr val="7E7E7E"/>
                </a:solidFill>
                <a:latin typeface="Courier New"/>
                <a:cs typeface="Courier New"/>
              </a:rPr>
              <a:t>? ? ? ? ? ? ?</a:t>
            </a:r>
            <a:r>
              <a:rPr sz="3600" b="1" spc="-91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p:txBody>
      </p:sp>
      <p:sp>
        <p:nvSpPr>
          <p:cNvPr id="9" name="object 11"/>
          <p:cNvSpPr txBox="1"/>
          <p:nvPr/>
        </p:nvSpPr>
        <p:spPr>
          <a:xfrm>
            <a:off x="5338189" y="1402578"/>
            <a:ext cx="1061211" cy="943848"/>
          </a:xfrm>
          <a:prstGeom prst="rect">
            <a:avLst/>
          </a:prstGeom>
        </p:spPr>
        <p:txBody>
          <a:bodyPr vert="horz" wrap="square" lIns="0" tIns="0" rIns="0" bIns="0" rtlCol="0">
            <a:spAutoFit/>
          </a:bodyPr>
          <a:lstStyle/>
          <a:p>
            <a:pPr marL="12700">
              <a:lnSpc>
                <a:spcPct val="100000"/>
              </a:lnSpc>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被乘数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简化后的运算过程</a:t>
            </a:r>
            <a:endParaRPr sz="3600">
              <a:latin typeface="微软雅黑"/>
              <a:cs typeface="微软雅黑"/>
            </a:endParaRPr>
          </a:p>
        </p:txBody>
      </p:sp>
      <p:sp>
        <p:nvSpPr>
          <p:cNvPr id="3" name="object 3"/>
          <p:cNvSpPr txBox="1"/>
          <p:nvPr/>
        </p:nvSpPr>
        <p:spPr>
          <a:xfrm>
            <a:off x="302183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p:txBody>
      </p:sp>
      <p:graphicFrame>
        <p:nvGraphicFramePr>
          <p:cNvPr id="4" name="object 4"/>
          <p:cNvGraphicFramePr>
            <a:graphicFrameLocks noGrp="1"/>
          </p:cNvGraphicFramePr>
          <p:nvPr/>
        </p:nvGraphicFramePr>
        <p:xfrm>
          <a:off x="858774" y="1813791"/>
          <a:ext cx="6443114" cy="3564755"/>
        </p:xfrm>
        <a:graphic>
          <a:graphicData uri="http://schemas.openxmlformats.org/drawingml/2006/table">
            <a:tbl>
              <a:tblPr firstRow="1" bandRow="1">
                <a:tableStyleId>{2D5ABB26-0587-4C30-8999-92F81FD0307C}</a:tableStyleId>
              </a:tblPr>
              <a:tblGrid>
                <a:gridCol w="933361"/>
                <a:gridCol w="548708"/>
                <a:gridCol w="551505"/>
                <a:gridCol w="553846"/>
                <a:gridCol w="552259"/>
                <a:gridCol w="548767"/>
                <a:gridCol w="501790"/>
                <a:gridCol w="2252878"/>
              </a:tblGrid>
              <a:tr h="675662">
                <a:tc>
                  <a:txBody>
                    <a:bodyPr/>
                    <a:lstStyle/>
                    <a:p>
                      <a:pPr marR="121285" algn="r">
                        <a:lnSpc>
                          <a:spcPct val="100000"/>
                        </a:lnSpc>
                        <a:spcBef>
                          <a:spcPts val="209"/>
                        </a:spcBef>
                      </a:pPr>
                      <a:r>
                        <a:rPr sz="3600" b="1" dirty="0">
                          <a:solidFill>
                            <a:srgbClr val="4F81BC"/>
                          </a:solidFill>
                          <a:latin typeface="微软雅黑"/>
                          <a:cs typeface="微软雅黑"/>
                        </a:rPr>
                        <a:t>×</a:t>
                      </a:r>
                      <a:endParaRPr sz="3600">
                        <a:latin typeface="微软雅黑"/>
                        <a:cs typeface="微软雅黑"/>
                      </a:endParaRPr>
                    </a:p>
                  </a:txBody>
                  <a:tcPr marL="0" marR="0" marT="26669"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pPr marL="143510">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L="13970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L="13589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R="83185" algn="r">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R="24130" algn="r">
                        <a:lnSpc>
                          <a:spcPct val="100000"/>
                        </a:lnSpc>
                        <a:spcBef>
                          <a:spcPts val="1305"/>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a:txBody>
                  <a:tcPr marL="0" marR="0" marT="165735" marB="0"/>
                </a:tc>
              </a:tr>
              <a:tr h="597343">
                <a:tc>
                  <a:txBody>
                    <a:bodyPr/>
                    <a:lstStyle/>
                    <a:p>
                      <a:endParaRPr sz="2400">
                        <a:latin typeface="Arial"/>
                        <a:cs typeface="Arial"/>
                      </a:endParaRPr>
                    </a:p>
                  </a:txBody>
                  <a:tcPr marL="0" marR="0" marT="0" marB="0">
                    <a:lnT w="28955">
                      <a:solidFill>
                        <a:srgbClr val="000000"/>
                      </a:solidFill>
                      <a:prstDash val="solid"/>
                    </a:lnT>
                  </a:tcPr>
                </a:tc>
                <a:tc>
                  <a:txBody>
                    <a:bodyPr/>
                    <a:lstStyle/>
                    <a:p>
                      <a:endParaRPr sz="2400">
                        <a:latin typeface="Arial"/>
                        <a:cs typeface="Arial"/>
                      </a:endParaRPr>
                    </a:p>
                  </a:txBody>
                  <a:tcPr marL="0" marR="0" marT="0" marB="0">
                    <a:lnT w="28955">
                      <a:solidFill>
                        <a:srgbClr val="000000"/>
                      </a:solidFill>
                      <a:prstDash val="solid"/>
                    </a:lnT>
                  </a:tcPr>
                </a:tc>
                <a:tc>
                  <a:txBody>
                    <a:bodyPr/>
                    <a:lstStyle/>
                    <a:p>
                      <a:endParaRPr sz="2400">
                        <a:latin typeface="Arial"/>
                        <a:cs typeface="Arial"/>
                      </a:endParaRPr>
                    </a:p>
                  </a:txBody>
                  <a:tcPr marL="0" marR="0" marT="0" marB="0">
                    <a:lnT w="28955">
                      <a:solidFill>
                        <a:srgbClr val="000000"/>
                      </a:solidFill>
                      <a:prstDash val="solid"/>
                    </a:lnT>
                  </a:tcPr>
                </a:tc>
                <a:tc>
                  <a:txBody>
                    <a:bodyPr/>
                    <a:lstStyle/>
                    <a:p>
                      <a:pPr marL="141605">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tc>
              </a:tr>
              <a:tr h="540430">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pPr marL="2159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605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224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540212">
                <a:tc>
                  <a:txBody>
                    <a:bodyPr/>
                    <a:lstStyle/>
                    <a:p>
                      <a:endParaRPr sz="3600">
                        <a:latin typeface="Courier New"/>
                        <a:cs typeface="Courier New"/>
                      </a:endParaRPr>
                    </a:p>
                  </a:txBody>
                  <a:tcPr marL="0" marR="0" marT="0" marB="0"/>
                </a:tc>
                <a:tc>
                  <a:txBody>
                    <a:bodyPr/>
                    <a:lstStyle/>
                    <a:p>
                      <a:pPr marL="317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27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779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271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600393">
                <a:tc>
                  <a:txBody>
                    <a:bodyPr/>
                    <a:lstStyle/>
                    <a:p>
                      <a:pPr marR="137160" algn="r">
                        <a:lnSpc>
                          <a:spcPts val="3804"/>
                        </a:lnSpc>
                      </a:pPr>
                      <a:r>
                        <a:rPr sz="3600" b="1" dirty="0">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27000">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tc>
              </a:tr>
              <a:tr h="594077">
                <a:tc>
                  <a:txBody>
                    <a:bodyPr/>
                    <a:lstStyle/>
                    <a:p>
                      <a:pPr marR="122555" algn="r">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2700"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0795"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1605">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843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96520" algn="r">
                        <a:lnSpc>
                          <a:spcPct val="100000"/>
                        </a:lnSpc>
                        <a:spcBef>
                          <a:spcPts val="96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a:latin typeface="Arial"/>
                        <a:cs typeface="Arial"/>
                      </a:endParaRPr>
                    </a:p>
                  </a:txBody>
                  <a:tcPr marL="0" marR="0" marT="122555" marB="0"/>
                </a:tc>
              </a:tr>
            </a:tbl>
          </a:graphicData>
        </a:graphic>
      </p:graphicFrame>
      <p:sp>
        <p:nvSpPr>
          <p:cNvPr id="5" name="object 5"/>
          <p:cNvSpPr txBox="1"/>
          <p:nvPr/>
        </p:nvSpPr>
        <p:spPr>
          <a:xfrm>
            <a:off x="5346572" y="1415796"/>
            <a:ext cx="2631440" cy="397510"/>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简化后的运算过程</a:t>
            </a:r>
            <a:endParaRPr sz="3600">
              <a:latin typeface="微软雅黑"/>
              <a:cs typeface="微软雅黑"/>
            </a:endParaRPr>
          </a:p>
        </p:txBody>
      </p:sp>
      <p:sp>
        <p:nvSpPr>
          <p:cNvPr id="3" name="object 3"/>
          <p:cNvSpPr txBox="1"/>
          <p:nvPr/>
        </p:nvSpPr>
        <p:spPr>
          <a:xfrm>
            <a:off x="1302511" y="1840357"/>
            <a:ext cx="373380" cy="589915"/>
          </a:xfrm>
          <a:prstGeom prst="rect">
            <a:avLst/>
          </a:prstGeom>
        </p:spPr>
        <p:txBody>
          <a:bodyPr vert="horz" wrap="square" lIns="0" tIns="0" rIns="0" bIns="0" rtlCol="0">
            <a:spAutoFit/>
          </a:bodyPr>
          <a:lstStyle/>
          <a:p>
            <a:pPr marL="12700">
              <a:lnSpc>
                <a:spcPct val="100000"/>
              </a:lnSpc>
            </a:pPr>
            <a:r>
              <a:rPr sz="3600" b="1" spc="-5" dirty="0">
                <a:solidFill>
                  <a:srgbClr val="4F81BC"/>
                </a:solidFill>
                <a:latin typeface="微软雅黑"/>
                <a:cs typeface="微软雅黑"/>
              </a:rPr>
              <a:t>×</a:t>
            </a:r>
            <a:endParaRPr sz="3600">
              <a:latin typeface="微软雅黑"/>
              <a:cs typeface="微软雅黑"/>
            </a:endParaRPr>
          </a:p>
        </p:txBody>
      </p:sp>
      <p:sp>
        <p:nvSpPr>
          <p:cNvPr id="4" name="object 4"/>
          <p:cNvSpPr txBox="1"/>
          <p:nvPr/>
        </p:nvSpPr>
        <p:spPr>
          <a:xfrm>
            <a:off x="3021838" y="1282572"/>
            <a:ext cx="1948814" cy="116522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a:p>
            <a:pPr marL="13970">
              <a:lnSpc>
                <a:spcPct val="100000"/>
              </a:lnSpc>
              <a:spcBef>
                <a:spcPts val="70"/>
              </a:spcBef>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1</a:t>
            </a:r>
            <a:endParaRPr sz="3600">
              <a:latin typeface="Courier New"/>
              <a:cs typeface="Courier New"/>
            </a:endParaRPr>
          </a:p>
        </p:txBody>
      </p:sp>
      <p:sp>
        <p:nvSpPr>
          <p:cNvPr id="5" name="object 5"/>
          <p:cNvSpPr/>
          <p:nvPr/>
        </p:nvSpPr>
        <p:spPr>
          <a:xfrm>
            <a:off x="858774" y="2489454"/>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6" name="object 6"/>
          <p:cNvSpPr txBox="1"/>
          <p:nvPr/>
        </p:nvSpPr>
        <p:spPr>
          <a:xfrm>
            <a:off x="2477516" y="2481326"/>
            <a:ext cx="2491740" cy="1147445"/>
          </a:xfrm>
          <a:prstGeom prst="rect">
            <a:avLst/>
          </a:prstGeom>
        </p:spPr>
        <p:txBody>
          <a:bodyPr vert="horz" wrap="square" lIns="0" tIns="0" rIns="0" bIns="0" rtlCol="0">
            <a:spAutoFit/>
          </a:bodyPr>
          <a:lstStyle/>
          <a:p>
            <a:pPr marL="556895">
              <a:lnSpc>
                <a:spcPts val="4285"/>
              </a:lnSpc>
            </a:pPr>
            <a:r>
              <a:rPr sz="3600" b="1" u="heavy" dirty="0">
                <a:latin typeface="Courier New"/>
                <a:cs typeface="Courier New"/>
              </a:rPr>
              <a:t>1 0 0</a:t>
            </a:r>
            <a:r>
              <a:rPr sz="3600" b="1" u="heavy" spc="-100" dirty="0">
                <a:latin typeface="Courier New"/>
                <a:cs typeface="Courier New"/>
              </a:rPr>
              <a:t> </a:t>
            </a:r>
            <a:r>
              <a:rPr sz="3600" b="1" u="heavy" dirty="0">
                <a:latin typeface="Courier New"/>
                <a:cs typeface="Courier New"/>
              </a:rPr>
              <a:t>0</a:t>
            </a:r>
            <a:endParaRPr sz="3600">
              <a:latin typeface="Courier New"/>
              <a:cs typeface="Courier New"/>
            </a:endParaRPr>
          </a:p>
          <a:p>
            <a:pPr marL="12700">
              <a:lnSpc>
                <a:spcPts val="4285"/>
              </a:lnSpc>
              <a:tabLst>
                <a:tab pos="1659889" algn="l"/>
              </a:tabLst>
            </a:pPr>
            <a:r>
              <a:rPr sz="3600" b="1" dirty="0">
                <a:latin typeface="Courier New"/>
                <a:cs typeface="Courier New"/>
              </a:rPr>
              <a:t>0</a:t>
            </a:r>
            <a:r>
              <a:rPr sz="3600" b="1" spc="-5" dirty="0">
                <a:latin typeface="Courier New"/>
                <a:cs typeface="Courier New"/>
              </a:rPr>
              <a:t> </a:t>
            </a:r>
            <a:r>
              <a:rPr sz="3600" b="1" dirty="0">
                <a:latin typeface="Courier New"/>
                <a:cs typeface="Courier New"/>
              </a:rPr>
              <a:t>0</a:t>
            </a:r>
            <a:r>
              <a:rPr sz="3600" b="1" spc="5" dirty="0">
                <a:latin typeface="Courier New"/>
                <a:cs typeface="Courier New"/>
              </a:rPr>
              <a:t> </a:t>
            </a:r>
            <a:r>
              <a:rPr sz="3600" b="1" dirty="0">
                <a:latin typeface="Courier New"/>
                <a:cs typeface="Courier New"/>
              </a:rPr>
              <a:t>0	0</a:t>
            </a:r>
            <a:endParaRPr sz="3600">
              <a:latin typeface="Courier New"/>
              <a:cs typeface="Courier New"/>
            </a:endParaRPr>
          </a:p>
        </p:txBody>
      </p:sp>
      <p:graphicFrame>
        <p:nvGraphicFramePr>
          <p:cNvPr id="7" name="object 7"/>
          <p:cNvGraphicFramePr>
            <a:graphicFrameLocks noGrp="1"/>
          </p:cNvGraphicFramePr>
          <p:nvPr>
            <p:extLst>
              <p:ext uri="{D42A27DB-BD31-4B8C-83A1-F6EECF244321}">
                <p14:modId xmlns:p14="http://schemas.microsoft.com/office/powerpoint/2010/main" val="1693651061"/>
              </p:ext>
            </p:extLst>
          </p:nvPr>
        </p:nvGraphicFramePr>
        <p:xfrm>
          <a:off x="858774" y="3638413"/>
          <a:ext cx="6370239" cy="1743110"/>
        </p:xfrm>
        <a:graphic>
          <a:graphicData uri="http://schemas.openxmlformats.org/drawingml/2006/table">
            <a:tbl>
              <a:tblPr firstRow="1" bandRow="1">
                <a:tableStyleId>{2D5ABB26-0587-4C30-8999-92F81FD0307C}</a:tableStyleId>
              </a:tblPr>
              <a:tblGrid>
                <a:gridCol w="932484"/>
                <a:gridCol w="549584"/>
                <a:gridCol w="548822"/>
                <a:gridCol w="554370"/>
                <a:gridCol w="552259"/>
                <a:gridCol w="548639"/>
                <a:gridCol w="504076"/>
                <a:gridCol w="2180005"/>
              </a:tblGrid>
              <a:tr h="529026">
                <a:tc>
                  <a:txBody>
                    <a:bodyPr/>
                    <a:lstStyle/>
                    <a:p>
                      <a:endParaRPr sz="3600" dirty="0">
                        <a:latin typeface="Courier New"/>
                        <a:cs typeface="Courier New"/>
                      </a:endParaRPr>
                    </a:p>
                  </a:txBody>
                  <a:tcPr marL="0" marR="0" marT="0" marB="0"/>
                </a:tc>
                <a:tc>
                  <a:txBody>
                    <a:bodyPr/>
                    <a:lstStyle/>
                    <a:p>
                      <a:pPr marL="4445" algn="ctr">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pPr marL="3810" algn="ctr">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pPr marL="140335">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pPr marL="134620">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dirty="0">
                        <a:latin typeface="Courier New"/>
                        <a:cs typeface="Courier New"/>
                      </a:endParaRPr>
                    </a:p>
                  </a:txBody>
                  <a:tcPr marL="0" marR="0" marT="0" marB="0"/>
                </a:tc>
              </a:tr>
              <a:tr h="600393">
                <a:tc>
                  <a:txBody>
                    <a:bodyPr/>
                    <a:lstStyle/>
                    <a:p>
                      <a:pPr marR="136525" algn="r">
                        <a:lnSpc>
                          <a:spcPts val="3804"/>
                        </a:lnSpc>
                      </a:pPr>
                      <a:r>
                        <a:rPr sz="3600" b="1" dirty="0">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R="7620"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571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30175">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tc>
              </a:tr>
              <a:tr h="594077">
                <a:tc>
                  <a:txBody>
                    <a:bodyPr/>
                    <a:lstStyle/>
                    <a:p>
                      <a:pPr marR="121920" algn="r">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970"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335"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4780">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40335">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404495">
                        <a:lnSpc>
                          <a:spcPct val="100000"/>
                        </a:lnSpc>
                        <a:spcBef>
                          <a:spcPts val="965"/>
                        </a:spcBef>
                      </a:pPr>
                      <a:endParaRPr sz="2400" dirty="0">
                        <a:latin typeface="Arial"/>
                        <a:cs typeface="Arial"/>
                      </a:endParaRPr>
                    </a:p>
                  </a:txBody>
                  <a:tcPr marL="0" marR="0" marT="122555" marB="0"/>
                </a:tc>
              </a:tr>
            </a:tbl>
          </a:graphicData>
        </a:graphic>
      </p:graphicFrame>
      <p:sp>
        <p:nvSpPr>
          <p:cNvPr id="8" name="object 8"/>
          <p:cNvSpPr/>
          <p:nvPr/>
        </p:nvSpPr>
        <p:spPr>
          <a:xfrm>
            <a:off x="4347971" y="1691639"/>
            <a:ext cx="975360" cy="97536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372355" y="1716023"/>
            <a:ext cx="871727" cy="87172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490465"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11" name="object 11"/>
          <p:cNvSpPr/>
          <p:nvPr/>
        </p:nvSpPr>
        <p:spPr>
          <a:xfrm>
            <a:off x="2872739" y="2886455"/>
            <a:ext cx="2304288" cy="33985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897123" y="2910839"/>
            <a:ext cx="2202179" cy="236220"/>
          </a:xfrm>
          <a:prstGeom prst="rect">
            <a:avLst/>
          </a:prstGeom>
          <a:blipFill>
            <a:blip r:embed="rId6" cstate="print"/>
            <a:stretch>
              <a:fillRect/>
            </a:stretch>
          </a:blipFill>
        </p:spPr>
        <p:txBody>
          <a:bodyPr wrap="square" lIns="0" tIns="0" rIns="0" bIns="0" rtlCol="0"/>
          <a:lstStyle/>
          <a:p>
            <a:endParaRPr/>
          </a:p>
        </p:txBody>
      </p:sp>
      <p:sp>
        <p:nvSpPr>
          <p:cNvPr id="16" name="object 10"/>
          <p:cNvSpPr/>
          <p:nvPr/>
        </p:nvSpPr>
        <p:spPr>
          <a:xfrm>
            <a:off x="5223849" y="2935986"/>
            <a:ext cx="5045964" cy="1059180"/>
          </a:xfrm>
          <a:prstGeom prst="rect">
            <a:avLst/>
          </a:prstGeom>
          <a:blipFill>
            <a:blip r:embed="rId7" cstate="print"/>
            <a:stretch>
              <a:fillRect/>
            </a:stretch>
          </a:blipFill>
        </p:spPr>
        <p:txBody>
          <a:bodyPr wrap="square" lIns="0" tIns="0" rIns="0" bIns="0" rtlCol="0"/>
          <a:lstStyle/>
          <a:p>
            <a:endParaRPr dirty="0"/>
          </a:p>
        </p:txBody>
      </p:sp>
      <p:sp>
        <p:nvSpPr>
          <p:cNvPr id="17" name="object 11"/>
          <p:cNvSpPr txBox="1"/>
          <p:nvPr/>
        </p:nvSpPr>
        <p:spPr>
          <a:xfrm>
            <a:off x="5257799" y="4792662"/>
            <a:ext cx="4443095" cy="369332"/>
          </a:xfrm>
          <a:prstGeom prst="rect">
            <a:avLst/>
          </a:prstGeom>
        </p:spPr>
        <p:txBody>
          <a:bodyPr vert="horz" wrap="square" lIns="0" tIns="0" rIns="0" bIns="0" rtlCol="0">
            <a:spAutoFit/>
          </a:bodyPr>
          <a:lstStyle/>
          <a:p>
            <a:pPr marR="2477135" algn="ctr">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18" name="object 11"/>
          <p:cNvSpPr txBox="1"/>
          <p:nvPr/>
        </p:nvSpPr>
        <p:spPr>
          <a:xfrm>
            <a:off x="5257800" y="1384946"/>
            <a:ext cx="4443095" cy="943848"/>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sz="2400" dirty="0">
              <a:latin typeface="Arial"/>
              <a:cs typeface="Arial"/>
            </a:endParaRPr>
          </a:p>
        </p:txBody>
      </p:sp>
      <p:sp>
        <p:nvSpPr>
          <p:cNvPr id="20" name="object 11"/>
          <p:cNvSpPr txBox="1"/>
          <p:nvPr/>
        </p:nvSpPr>
        <p:spPr>
          <a:xfrm>
            <a:off x="5572250" y="3086620"/>
            <a:ext cx="4443095" cy="738664"/>
          </a:xfrm>
          <a:prstGeom prst="rect">
            <a:avLst/>
          </a:prstGeom>
        </p:spPr>
        <p:txBody>
          <a:bodyPr vert="horz" wrap="square" lIns="0" tIns="0" rIns="0" bIns="0" rtlCol="0">
            <a:spAutoFit/>
          </a:bodyPr>
          <a:lstStyle/>
          <a:p>
            <a:pPr marR="5080">
              <a:lnSpc>
                <a:spcPct val="120000"/>
              </a:lnSpc>
            </a:pPr>
            <a:r>
              <a:rPr sz="20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如果当前参与运算的乘</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数</a:t>
            </a:r>
            <a:r>
              <a:rPr sz="20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位为</a:t>
            </a:r>
            <a:r>
              <a:rPr sz="2000" b="1" spc="-5" dirty="0">
                <a:solidFill>
                  <a:schemeClr val="bg1"/>
                </a:solidFill>
                <a:latin typeface="Arial" panose="020B0604020202020204" pitchFamily="34" charset="0"/>
                <a:ea typeface="黑体" panose="02010609060101010101" pitchFamily="49" charset="-122"/>
                <a:cs typeface="Arial" panose="020B0604020202020204" pitchFamily="34" charset="0"/>
              </a:rPr>
              <a:t>1，  </a:t>
            </a:r>
            <a:r>
              <a:rPr sz="2000" b="1"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则直接将被乘数放置在</a:t>
            </a:r>
            <a:r>
              <a:rPr sz="2000" b="1" spc="-15"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对</a:t>
            </a:r>
            <a:r>
              <a:rPr sz="2000" b="1"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应位</a:t>
            </a:r>
            <a:r>
              <a:rPr sz="2000" b="1" spc="-15"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置</a:t>
            </a:r>
            <a:r>
              <a:rPr sz="2000" b="1"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上</a:t>
            </a:r>
            <a:endParaRPr sz="20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简化后的运算过程</a:t>
            </a:r>
            <a:endParaRPr sz="3600">
              <a:latin typeface="微软雅黑"/>
              <a:cs typeface="微软雅黑"/>
            </a:endParaRPr>
          </a:p>
        </p:txBody>
      </p:sp>
      <p:graphicFrame>
        <p:nvGraphicFramePr>
          <p:cNvPr id="3" name="object 3"/>
          <p:cNvGraphicFramePr>
            <a:graphicFrameLocks noGrp="1"/>
          </p:cNvGraphicFramePr>
          <p:nvPr/>
        </p:nvGraphicFramePr>
        <p:xfrm>
          <a:off x="858774" y="1359145"/>
          <a:ext cx="4190234" cy="4011190"/>
        </p:xfrm>
        <a:graphic>
          <a:graphicData uri="http://schemas.openxmlformats.org/drawingml/2006/table">
            <a:tbl>
              <a:tblPr firstRow="1" bandRow="1">
                <a:tableStyleId>{2D5ABB26-0587-4C30-8999-92F81FD0307C}</a:tableStyleId>
              </a:tblPr>
              <a:tblGrid>
                <a:gridCol w="932484"/>
                <a:gridCol w="549584"/>
                <a:gridCol w="548822"/>
                <a:gridCol w="555040"/>
                <a:gridCol w="552259"/>
                <a:gridCol w="548640"/>
                <a:gridCol w="503405"/>
              </a:tblGrid>
              <a:tr h="537852">
                <a:tc gridSpan="4">
                  <a:txBody>
                    <a:bodyPr/>
                    <a:lstStyle/>
                    <a:p>
                      <a:pPr marR="127635" algn="r">
                        <a:lnSpc>
                          <a:spcPts val="3715"/>
                        </a:lnSpc>
                      </a:pPr>
                      <a:r>
                        <a:rPr sz="3600" b="1" dirty="0">
                          <a:solidFill>
                            <a:srgbClr val="4F81BC"/>
                          </a:solidFill>
                          <a:latin typeface="Courier New"/>
                          <a:cs typeface="Courier New"/>
                        </a:rPr>
                        <a:t>1</a:t>
                      </a:r>
                      <a:endParaRPr sz="36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8430">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marR="84455" algn="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r>
              <a:tr h="592455">
                <a:tc gridSpan="4">
                  <a:txBody>
                    <a:bodyPr/>
                    <a:lstStyle/>
                    <a:p>
                      <a:pPr marL="455930">
                        <a:lnSpc>
                          <a:spcPts val="3875"/>
                        </a:lnSpc>
                        <a:tabLst>
                          <a:tab pos="2176780" algn="l"/>
                        </a:tabLst>
                      </a:pPr>
                      <a:r>
                        <a:rPr sz="3600" b="1" spc="-5" dirty="0">
                          <a:solidFill>
                            <a:srgbClr val="4F81BC"/>
                          </a:solidFill>
                          <a:latin typeface="微软雅黑"/>
                          <a:cs typeface="微软雅黑"/>
                        </a:rPr>
                        <a:t>×	</a:t>
                      </a: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40970">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270" algn="ctr">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3185" algn="r">
                        <a:lnSpc>
                          <a:spcPts val="3875"/>
                        </a:lnSpc>
                      </a:pP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r>
              <a:tr h="586365">
                <a:tc gridSpan="4">
                  <a:txBody>
                    <a:bodyPr/>
                    <a:lstStyle/>
                    <a:p>
                      <a:pPr marR="127635" algn="r">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843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r h="551408">
                <a:tc gridSpan="7">
                  <a:txBody>
                    <a:bodyPr/>
                    <a:lstStyle/>
                    <a:p>
                      <a:pPr marL="1631314">
                        <a:lnSpc>
                          <a:spcPts val="3890"/>
                        </a:lnSpc>
                        <a:tabLst>
                          <a:tab pos="3278504" algn="l"/>
                        </a:tabLst>
                      </a:pPr>
                      <a:r>
                        <a:rPr sz="3600" b="1" u="heavy" dirty="0">
                          <a:latin typeface="Courier New"/>
                          <a:cs typeface="Courier New"/>
                        </a:rPr>
                        <a:t>0</a:t>
                      </a:r>
                      <a:r>
                        <a:rPr sz="3600" b="1" u="heavy" spc="-5" dirty="0">
                          <a:latin typeface="Courier New"/>
                          <a:cs typeface="Courier New"/>
                        </a:rPr>
                        <a:t> </a:t>
                      </a:r>
                      <a:r>
                        <a:rPr sz="3600" b="1" u="heavy" dirty="0">
                          <a:latin typeface="Courier New"/>
                          <a:cs typeface="Courier New"/>
                        </a:rPr>
                        <a:t>0</a:t>
                      </a:r>
                      <a:r>
                        <a:rPr sz="3600" b="1" u="heavy" spc="5" dirty="0">
                          <a:latin typeface="Courier New"/>
                          <a:cs typeface="Courier New"/>
                        </a:rPr>
                        <a:t> </a:t>
                      </a:r>
                      <a:r>
                        <a:rPr sz="3600" b="1" u="heavy" dirty="0">
                          <a:latin typeface="Courier New"/>
                          <a:cs typeface="Courier New"/>
                        </a:rPr>
                        <a:t>0	0</a:t>
                      </a:r>
                      <a:endParaRPr sz="36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40212">
                <a:tc>
                  <a:txBody>
                    <a:bodyPr/>
                    <a:lstStyle/>
                    <a:p>
                      <a:endParaRPr sz="3600">
                        <a:latin typeface="Courier New"/>
                        <a:cs typeface="Courier New"/>
                      </a:endParaRPr>
                    </a:p>
                  </a:txBody>
                  <a:tcPr marL="0" marR="0" marT="0" marB="0"/>
                </a:tc>
                <a:tc>
                  <a:txBody>
                    <a:bodyPr/>
                    <a:lstStyle/>
                    <a:p>
                      <a:pPr marL="4445" algn="ctr">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pPr marL="3810" algn="ctr">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pPr marL="140335">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pPr marL="133985">
                        <a:lnSpc>
                          <a:spcPts val="3715"/>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600393">
                <a:tc>
                  <a:txBody>
                    <a:bodyPr/>
                    <a:lstStyle/>
                    <a:p>
                      <a:pPr marR="136525" algn="r">
                        <a:lnSpc>
                          <a:spcPts val="3804"/>
                        </a:lnSpc>
                      </a:pPr>
                      <a:r>
                        <a:rPr sz="3600" b="1" dirty="0">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R="7620"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571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30175">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r>
              <a:tr h="594077">
                <a:tc>
                  <a:txBody>
                    <a:bodyPr/>
                    <a:lstStyle/>
                    <a:p>
                      <a:pPr marR="121920" algn="r">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970"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335"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4780">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970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bl>
          </a:graphicData>
        </a:graphic>
      </p:graphicFrame>
      <p:sp>
        <p:nvSpPr>
          <p:cNvPr id="4" name="object 4"/>
          <p:cNvSpPr/>
          <p:nvPr/>
        </p:nvSpPr>
        <p:spPr>
          <a:xfrm>
            <a:off x="3793235" y="1691639"/>
            <a:ext cx="975360" cy="9753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817620" y="1716023"/>
            <a:ext cx="871727" cy="871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935729"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7" name="object 7"/>
          <p:cNvSpPr/>
          <p:nvPr/>
        </p:nvSpPr>
        <p:spPr>
          <a:xfrm>
            <a:off x="2327148" y="3441191"/>
            <a:ext cx="2304288" cy="3398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351532" y="3465576"/>
            <a:ext cx="2202180" cy="23621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223849" y="2935986"/>
            <a:ext cx="5045964" cy="1059180"/>
          </a:xfrm>
          <a:prstGeom prst="rect">
            <a:avLst/>
          </a:prstGeom>
          <a:blipFill>
            <a:blip r:embed="rId7" cstate="print"/>
            <a:stretch>
              <a:fillRect/>
            </a:stretch>
          </a:blipFill>
        </p:spPr>
        <p:txBody>
          <a:bodyPr wrap="square" lIns="0" tIns="0" rIns="0" bIns="0" rtlCol="0"/>
          <a:lstStyle/>
          <a:p>
            <a:endParaRPr dirty="0"/>
          </a:p>
        </p:txBody>
      </p:sp>
      <p:sp>
        <p:nvSpPr>
          <p:cNvPr id="12" name="object 11"/>
          <p:cNvSpPr txBox="1"/>
          <p:nvPr/>
        </p:nvSpPr>
        <p:spPr>
          <a:xfrm>
            <a:off x="5257799" y="4792662"/>
            <a:ext cx="4443095" cy="369332"/>
          </a:xfrm>
          <a:prstGeom prst="rect">
            <a:avLst/>
          </a:prstGeom>
        </p:spPr>
        <p:txBody>
          <a:bodyPr vert="horz" wrap="square" lIns="0" tIns="0" rIns="0" bIns="0" rtlCol="0">
            <a:spAutoFit/>
          </a:bodyPr>
          <a:lstStyle/>
          <a:p>
            <a:pPr marR="2477135" algn="ctr">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13" name="object 11"/>
          <p:cNvSpPr txBox="1"/>
          <p:nvPr/>
        </p:nvSpPr>
        <p:spPr>
          <a:xfrm>
            <a:off x="5257800" y="1384946"/>
            <a:ext cx="4443095" cy="943848"/>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sz="2400" dirty="0">
              <a:latin typeface="Arial"/>
              <a:cs typeface="Arial"/>
            </a:endParaRPr>
          </a:p>
        </p:txBody>
      </p:sp>
      <p:sp>
        <p:nvSpPr>
          <p:cNvPr id="14" name="object 11"/>
          <p:cNvSpPr txBox="1"/>
          <p:nvPr/>
        </p:nvSpPr>
        <p:spPr>
          <a:xfrm>
            <a:off x="5841831" y="3125739"/>
            <a:ext cx="3810000" cy="679673"/>
          </a:xfrm>
          <a:prstGeom prst="rect">
            <a:avLst/>
          </a:prstGeom>
        </p:spPr>
        <p:txBody>
          <a:bodyPr vert="horz" wrap="square" lIns="0" tIns="0" rIns="0" bIns="0" rtlCol="0">
            <a:spAutoFit/>
          </a:bodyPr>
          <a:lstStyle/>
          <a:p>
            <a:pPr>
              <a:lnSpc>
                <a:spcPct val="100000"/>
              </a:lnSpc>
            </a:pPr>
            <a:r>
              <a:rPr sz="20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如果当前参与运算的乘</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数</a:t>
            </a:r>
            <a:r>
              <a:rPr sz="20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位为</a:t>
            </a:r>
            <a:r>
              <a:rPr sz="2000" b="1" spc="-15" dirty="0">
                <a:solidFill>
                  <a:schemeClr val="bg1"/>
                </a:solidFill>
                <a:latin typeface="Arial" panose="020B0604020202020204" pitchFamily="34" charset="0"/>
                <a:ea typeface="黑体" panose="02010609060101010101" pitchFamily="49" charset="-122"/>
                <a:cs typeface="Arial" panose="020B0604020202020204" pitchFamily="34" charset="0"/>
              </a:rPr>
              <a:t>0</a:t>
            </a:r>
            <a:r>
              <a:rPr sz="2000" b="1" dirty="0">
                <a:solidFill>
                  <a:schemeClr val="bg1"/>
                </a:solidFill>
                <a:latin typeface="Arial" panose="020B0604020202020204" pitchFamily="34" charset="0"/>
                <a:ea typeface="黑体" panose="02010609060101010101" pitchFamily="49" charset="-122"/>
                <a:cs typeface="Arial" panose="020B0604020202020204" pitchFamily="34" charset="0"/>
              </a:rPr>
              <a:t>，</a:t>
            </a:r>
          </a:p>
          <a:p>
            <a:pPr>
              <a:lnSpc>
                <a:spcPct val="100000"/>
              </a:lnSpc>
              <a:spcBef>
                <a:spcPts val="475"/>
              </a:spcBef>
            </a:pPr>
            <a:r>
              <a:rPr sz="2000" b="1" dirty="0">
                <a:solidFill>
                  <a:schemeClr val="bg1"/>
                </a:solidFill>
                <a:latin typeface="Arial" panose="020B0604020202020204" pitchFamily="34" charset="0"/>
                <a:ea typeface="黑体" panose="02010609060101010101" pitchFamily="49" charset="-122"/>
                <a:cs typeface="Arial" panose="020B0604020202020204" pitchFamily="34" charset="0"/>
              </a:rPr>
              <a:t>则直接将“0</a:t>
            </a:r>
            <a:r>
              <a:rPr sz="2000" b="1" spc="5" dirty="0">
                <a:solidFill>
                  <a:schemeClr val="bg1"/>
                </a:solidFill>
                <a:latin typeface="Arial" panose="020B0604020202020204" pitchFamily="34" charset="0"/>
                <a:ea typeface="黑体" panose="02010609060101010101" pitchFamily="49" charset="-122"/>
                <a:cs typeface="Arial" panose="020B0604020202020204" pitchFamily="34" charset="0"/>
              </a:rPr>
              <a:t>”</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放</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置</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在</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对</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应位</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置</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上</a:t>
            </a:r>
            <a:endParaRPr sz="20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简化后的运算过程</a:t>
            </a:r>
            <a:endParaRPr sz="3600">
              <a:latin typeface="微软雅黑"/>
              <a:cs typeface="微软雅黑"/>
            </a:endParaRPr>
          </a:p>
        </p:txBody>
      </p:sp>
      <p:sp>
        <p:nvSpPr>
          <p:cNvPr id="3" name="object 3"/>
          <p:cNvSpPr txBox="1"/>
          <p:nvPr/>
        </p:nvSpPr>
        <p:spPr>
          <a:xfrm>
            <a:off x="302183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p:txBody>
      </p:sp>
      <p:graphicFrame>
        <p:nvGraphicFramePr>
          <p:cNvPr id="4" name="object 4"/>
          <p:cNvGraphicFramePr>
            <a:graphicFrameLocks noGrp="1"/>
          </p:cNvGraphicFramePr>
          <p:nvPr>
            <p:extLst>
              <p:ext uri="{D42A27DB-BD31-4B8C-83A1-F6EECF244321}">
                <p14:modId xmlns:p14="http://schemas.microsoft.com/office/powerpoint/2010/main" val="3181273184"/>
              </p:ext>
            </p:extLst>
          </p:nvPr>
        </p:nvGraphicFramePr>
        <p:xfrm>
          <a:off x="858774" y="1813791"/>
          <a:ext cx="6443114" cy="3564755"/>
        </p:xfrm>
        <a:graphic>
          <a:graphicData uri="http://schemas.openxmlformats.org/drawingml/2006/table">
            <a:tbl>
              <a:tblPr firstRow="1" bandRow="1">
                <a:tableStyleId>{2D5ABB26-0587-4C30-8999-92F81FD0307C}</a:tableStyleId>
              </a:tblPr>
              <a:tblGrid>
                <a:gridCol w="933361"/>
                <a:gridCol w="548708"/>
                <a:gridCol w="551505"/>
                <a:gridCol w="553846"/>
                <a:gridCol w="552259"/>
                <a:gridCol w="548767"/>
                <a:gridCol w="501790"/>
                <a:gridCol w="2252878"/>
              </a:tblGrid>
              <a:tr h="675662">
                <a:tc>
                  <a:txBody>
                    <a:bodyPr/>
                    <a:lstStyle/>
                    <a:p>
                      <a:pPr marR="121285" algn="r">
                        <a:lnSpc>
                          <a:spcPct val="100000"/>
                        </a:lnSpc>
                        <a:spcBef>
                          <a:spcPts val="209"/>
                        </a:spcBef>
                      </a:pPr>
                      <a:r>
                        <a:rPr sz="3600" b="1" dirty="0">
                          <a:solidFill>
                            <a:srgbClr val="4F81BC"/>
                          </a:solidFill>
                          <a:latin typeface="微软雅黑"/>
                          <a:cs typeface="微软雅黑"/>
                        </a:rPr>
                        <a:t>×</a:t>
                      </a:r>
                      <a:endParaRPr sz="3600" dirty="0">
                        <a:latin typeface="微软雅黑"/>
                        <a:cs typeface="微软雅黑"/>
                      </a:endParaRPr>
                    </a:p>
                  </a:txBody>
                  <a:tcPr marL="0" marR="0" marT="26669"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pPr marL="143510">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L="13970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L="13589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R="83185" algn="r">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R="24130" algn="r">
                        <a:lnSpc>
                          <a:spcPct val="100000"/>
                        </a:lnSpc>
                        <a:spcBef>
                          <a:spcPts val="1305"/>
                        </a:spcBef>
                      </a:pPr>
                      <a:endParaRPr sz="2400" dirty="0">
                        <a:latin typeface="Arial"/>
                        <a:cs typeface="Arial"/>
                      </a:endParaRPr>
                    </a:p>
                  </a:txBody>
                  <a:tcPr marL="0" marR="0" marT="165735" marB="0"/>
                </a:tc>
              </a:tr>
              <a:tr h="597343">
                <a:tc>
                  <a:txBody>
                    <a:bodyPr/>
                    <a:lstStyle/>
                    <a:p>
                      <a:endParaRPr sz="2400">
                        <a:latin typeface="Arial"/>
                        <a:cs typeface="Arial"/>
                      </a:endParaRPr>
                    </a:p>
                  </a:txBody>
                  <a:tcPr marL="0" marR="0" marT="0" marB="0">
                    <a:lnT w="28955">
                      <a:solidFill>
                        <a:srgbClr val="000000"/>
                      </a:solidFill>
                      <a:prstDash val="solid"/>
                    </a:lnT>
                  </a:tcPr>
                </a:tc>
                <a:tc>
                  <a:txBody>
                    <a:bodyPr/>
                    <a:lstStyle/>
                    <a:p>
                      <a:endParaRPr sz="2400">
                        <a:latin typeface="Arial"/>
                        <a:cs typeface="Arial"/>
                      </a:endParaRPr>
                    </a:p>
                  </a:txBody>
                  <a:tcPr marL="0" marR="0" marT="0" marB="0">
                    <a:lnT w="28955">
                      <a:solidFill>
                        <a:srgbClr val="000000"/>
                      </a:solidFill>
                      <a:prstDash val="solid"/>
                    </a:lnT>
                  </a:tcPr>
                </a:tc>
                <a:tc>
                  <a:txBody>
                    <a:bodyPr/>
                    <a:lstStyle/>
                    <a:p>
                      <a:endParaRPr sz="2400">
                        <a:latin typeface="Arial"/>
                        <a:cs typeface="Arial"/>
                      </a:endParaRPr>
                    </a:p>
                  </a:txBody>
                  <a:tcPr marL="0" marR="0" marT="0" marB="0">
                    <a:lnT w="28955">
                      <a:solidFill>
                        <a:srgbClr val="000000"/>
                      </a:solidFill>
                      <a:prstDash val="solid"/>
                    </a:lnT>
                  </a:tcPr>
                </a:tc>
                <a:tc>
                  <a:txBody>
                    <a:bodyPr/>
                    <a:lstStyle/>
                    <a:p>
                      <a:pPr marL="141605">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endParaRPr sz="3600" dirty="0">
                        <a:latin typeface="Courier New"/>
                        <a:cs typeface="Courier New"/>
                      </a:endParaRPr>
                    </a:p>
                  </a:txBody>
                  <a:tcPr marL="0" marR="0" marT="0" marB="0"/>
                </a:tc>
              </a:tr>
              <a:tr h="540430">
                <a:tc>
                  <a:txBody>
                    <a:bodyPr/>
                    <a:lstStyle/>
                    <a:p>
                      <a:endParaRPr sz="3600" dirty="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pPr marL="21590" algn="ctr">
                        <a:lnSpc>
                          <a:spcPts val="3804"/>
                        </a:lnSpc>
                      </a:pPr>
                      <a:r>
                        <a:rPr sz="3600" b="1" dirty="0">
                          <a:latin typeface="Courier New"/>
                          <a:cs typeface="Courier New"/>
                        </a:rPr>
                        <a:t>0</a:t>
                      </a:r>
                      <a:endParaRPr sz="3600" dirty="0">
                        <a:latin typeface="Courier New"/>
                        <a:cs typeface="Courier New"/>
                      </a:endParaRPr>
                    </a:p>
                  </a:txBody>
                  <a:tcPr marL="0" marR="0" marT="0" marB="0"/>
                </a:tc>
                <a:tc>
                  <a:txBody>
                    <a:bodyPr/>
                    <a:lstStyle/>
                    <a:p>
                      <a:pPr marL="146050">
                        <a:lnSpc>
                          <a:spcPts val="3804"/>
                        </a:lnSpc>
                      </a:pPr>
                      <a:r>
                        <a:rPr sz="3600" b="1" dirty="0">
                          <a:latin typeface="Courier New"/>
                          <a:cs typeface="Courier New"/>
                        </a:rPr>
                        <a:t>0</a:t>
                      </a:r>
                      <a:endParaRPr sz="3600" dirty="0">
                        <a:latin typeface="Courier New"/>
                        <a:cs typeface="Courier New"/>
                      </a:endParaRPr>
                    </a:p>
                  </a:txBody>
                  <a:tcPr marL="0" marR="0" marT="0" marB="0"/>
                </a:tc>
                <a:tc>
                  <a:txBody>
                    <a:bodyPr/>
                    <a:lstStyle/>
                    <a:p>
                      <a:pPr marL="142240">
                        <a:lnSpc>
                          <a:spcPts val="3804"/>
                        </a:lnSpc>
                      </a:pPr>
                      <a:r>
                        <a:rPr sz="3600" b="1" dirty="0">
                          <a:latin typeface="Courier New"/>
                          <a:cs typeface="Courier New"/>
                        </a:rPr>
                        <a:t>0</a:t>
                      </a:r>
                      <a:endParaRPr sz="3600" dirty="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dirty="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540212">
                <a:tc>
                  <a:txBody>
                    <a:bodyPr/>
                    <a:lstStyle/>
                    <a:p>
                      <a:endParaRPr sz="3600">
                        <a:latin typeface="Courier New"/>
                        <a:cs typeface="Courier New"/>
                      </a:endParaRPr>
                    </a:p>
                  </a:txBody>
                  <a:tcPr marL="0" marR="0" marT="0" marB="0"/>
                </a:tc>
                <a:tc>
                  <a:txBody>
                    <a:bodyPr/>
                    <a:lstStyle/>
                    <a:p>
                      <a:pPr marL="3175" algn="ctr">
                        <a:lnSpc>
                          <a:spcPts val="3804"/>
                        </a:lnSpc>
                      </a:pPr>
                      <a:endParaRPr sz="3600" dirty="0">
                        <a:latin typeface="Courier New"/>
                        <a:cs typeface="Courier New"/>
                      </a:endParaRPr>
                    </a:p>
                  </a:txBody>
                  <a:tcPr marL="0" marR="0" marT="0" marB="0"/>
                </a:tc>
                <a:tc>
                  <a:txBody>
                    <a:bodyPr/>
                    <a:lstStyle/>
                    <a:p>
                      <a:pPr marL="1270" algn="ctr">
                        <a:lnSpc>
                          <a:spcPts val="3804"/>
                        </a:lnSpc>
                      </a:pPr>
                      <a:endParaRPr sz="3600" dirty="0">
                        <a:latin typeface="Courier New"/>
                        <a:cs typeface="Courier New"/>
                      </a:endParaRPr>
                    </a:p>
                  </a:txBody>
                  <a:tcPr marL="0" marR="0" marT="0" marB="0"/>
                </a:tc>
                <a:tc>
                  <a:txBody>
                    <a:bodyPr/>
                    <a:lstStyle/>
                    <a:p>
                      <a:pPr marL="137795">
                        <a:lnSpc>
                          <a:spcPts val="3804"/>
                        </a:lnSpc>
                      </a:pPr>
                      <a:endParaRPr sz="3600" dirty="0">
                        <a:latin typeface="Courier New"/>
                        <a:cs typeface="Courier New"/>
                      </a:endParaRPr>
                    </a:p>
                  </a:txBody>
                  <a:tcPr marL="0" marR="0" marT="0" marB="0"/>
                </a:tc>
                <a:tc>
                  <a:txBody>
                    <a:bodyPr/>
                    <a:lstStyle/>
                    <a:p>
                      <a:pPr marL="132715">
                        <a:lnSpc>
                          <a:spcPts val="3804"/>
                        </a:lnSpc>
                      </a:pPr>
                      <a:endParaRPr sz="3600" dirty="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dirty="0">
                        <a:latin typeface="Courier New"/>
                        <a:cs typeface="Courier New"/>
                      </a:endParaRPr>
                    </a:p>
                  </a:txBody>
                  <a:tcPr marL="0" marR="0" marT="0" marB="0"/>
                </a:tc>
                <a:tc>
                  <a:txBody>
                    <a:bodyPr/>
                    <a:lstStyle/>
                    <a:p>
                      <a:endParaRPr sz="3600">
                        <a:latin typeface="Courier New"/>
                        <a:cs typeface="Courier New"/>
                      </a:endParaRPr>
                    </a:p>
                  </a:txBody>
                  <a:tcPr marL="0" marR="0" marT="0" marB="0"/>
                </a:tc>
              </a:tr>
              <a:tr h="600393">
                <a:tc>
                  <a:txBody>
                    <a:bodyPr/>
                    <a:lstStyle/>
                    <a:p>
                      <a:pPr marR="137160" algn="r">
                        <a:lnSpc>
                          <a:spcPts val="3804"/>
                        </a:lnSpc>
                      </a:pPr>
                      <a:r>
                        <a:rPr sz="3600" b="1" dirty="0">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27000">
                        <a:lnSpc>
                          <a:spcPts val="3804"/>
                        </a:lnSpc>
                      </a:pPr>
                      <a:r>
                        <a:rPr sz="3600" b="1" dirty="0">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tc>
              </a:tr>
              <a:tr h="594077">
                <a:tc>
                  <a:txBody>
                    <a:bodyPr/>
                    <a:lstStyle/>
                    <a:p>
                      <a:pPr marR="122555" algn="r">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2700"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0795"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1605">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843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96520" algn="r">
                        <a:lnSpc>
                          <a:spcPct val="100000"/>
                        </a:lnSpc>
                        <a:spcBef>
                          <a:spcPts val="965"/>
                        </a:spcBef>
                      </a:pPr>
                      <a:endParaRPr sz="2400" dirty="0">
                        <a:latin typeface="Arial"/>
                        <a:cs typeface="Arial"/>
                      </a:endParaRPr>
                    </a:p>
                  </a:txBody>
                  <a:tcPr marL="0" marR="0" marT="122555" marB="0"/>
                </a:tc>
              </a:tr>
            </a:tbl>
          </a:graphicData>
        </a:graphic>
      </p:graphicFrame>
      <p:sp>
        <p:nvSpPr>
          <p:cNvPr id="7" name="object 10"/>
          <p:cNvSpPr/>
          <p:nvPr/>
        </p:nvSpPr>
        <p:spPr>
          <a:xfrm>
            <a:off x="5226866" y="3352800"/>
            <a:ext cx="5045964" cy="1059180"/>
          </a:xfrm>
          <a:prstGeom prst="rect">
            <a:avLst/>
          </a:prstGeom>
          <a:blipFill>
            <a:blip r:embed="rId3" cstate="print"/>
            <a:stretch>
              <a:fillRect/>
            </a:stretch>
          </a:blipFill>
        </p:spPr>
        <p:txBody>
          <a:bodyPr wrap="square" lIns="0" tIns="0" rIns="0" bIns="0" rtlCol="0"/>
          <a:lstStyle/>
          <a:p>
            <a:endParaRPr dirty="0"/>
          </a:p>
        </p:txBody>
      </p:sp>
      <p:sp>
        <p:nvSpPr>
          <p:cNvPr id="8" name="object 11"/>
          <p:cNvSpPr txBox="1"/>
          <p:nvPr/>
        </p:nvSpPr>
        <p:spPr>
          <a:xfrm>
            <a:off x="5257799" y="4792662"/>
            <a:ext cx="4443095" cy="369332"/>
          </a:xfrm>
          <a:prstGeom prst="rect">
            <a:avLst/>
          </a:prstGeom>
        </p:spPr>
        <p:txBody>
          <a:bodyPr vert="horz" wrap="square" lIns="0" tIns="0" rIns="0" bIns="0" rtlCol="0">
            <a:spAutoFit/>
          </a:bodyPr>
          <a:lstStyle/>
          <a:p>
            <a:pPr marR="2477135" algn="ctr">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9" name="object 11"/>
          <p:cNvSpPr txBox="1"/>
          <p:nvPr/>
        </p:nvSpPr>
        <p:spPr>
          <a:xfrm>
            <a:off x="5257800" y="1384946"/>
            <a:ext cx="4443095" cy="943848"/>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sz="2400" dirty="0">
              <a:latin typeface="Arial"/>
              <a:cs typeface="Arial"/>
            </a:endParaRPr>
          </a:p>
        </p:txBody>
      </p:sp>
      <p:sp>
        <p:nvSpPr>
          <p:cNvPr id="10" name="object 11"/>
          <p:cNvSpPr txBox="1"/>
          <p:nvPr/>
        </p:nvSpPr>
        <p:spPr>
          <a:xfrm>
            <a:off x="5844848" y="3542553"/>
            <a:ext cx="3810000" cy="679673"/>
          </a:xfrm>
          <a:prstGeom prst="rect">
            <a:avLst/>
          </a:prstGeom>
        </p:spPr>
        <p:txBody>
          <a:bodyPr vert="horz" wrap="square" lIns="0" tIns="0" rIns="0" bIns="0" rtlCol="0">
            <a:spAutoFit/>
          </a:bodyPr>
          <a:lstStyle/>
          <a:p>
            <a:pPr>
              <a:lnSpc>
                <a:spcPct val="100000"/>
              </a:lnSpc>
            </a:pPr>
            <a:r>
              <a:rPr sz="20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如果当前参与运算的乘</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数</a:t>
            </a:r>
            <a:r>
              <a:rPr sz="20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位为</a:t>
            </a:r>
            <a:r>
              <a:rPr sz="2000" b="1" spc="-15" dirty="0">
                <a:solidFill>
                  <a:schemeClr val="bg1"/>
                </a:solidFill>
                <a:latin typeface="Arial" panose="020B0604020202020204" pitchFamily="34" charset="0"/>
                <a:ea typeface="黑体" panose="02010609060101010101" pitchFamily="49" charset="-122"/>
                <a:cs typeface="Arial" panose="020B0604020202020204" pitchFamily="34" charset="0"/>
              </a:rPr>
              <a:t>0</a:t>
            </a:r>
            <a:r>
              <a:rPr sz="2000" b="1" dirty="0">
                <a:solidFill>
                  <a:schemeClr val="bg1"/>
                </a:solidFill>
                <a:latin typeface="Arial" panose="020B0604020202020204" pitchFamily="34" charset="0"/>
                <a:ea typeface="黑体" panose="02010609060101010101" pitchFamily="49" charset="-122"/>
                <a:cs typeface="Arial" panose="020B0604020202020204" pitchFamily="34" charset="0"/>
              </a:rPr>
              <a:t>，</a:t>
            </a:r>
          </a:p>
          <a:p>
            <a:pPr>
              <a:lnSpc>
                <a:spcPct val="100000"/>
              </a:lnSpc>
              <a:spcBef>
                <a:spcPts val="475"/>
              </a:spcBef>
            </a:pPr>
            <a:r>
              <a:rPr sz="2000" b="1" dirty="0">
                <a:solidFill>
                  <a:schemeClr val="bg1"/>
                </a:solidFill>
                <a:latin typeface="Arial" panose="020B0604020202020204" pitchFamily="34" charset="0"/>
                <a:ea typeface="黑体" panose="02010609060101010101" pitchFamily="49" charset="-122"/>
                <a:cs typeface="Arial" panose="020B0604020202020204" pitchFamily="34" charset="0"/>
              </a:rPr>
              <a:t>则直接将“0</a:t>
            </a:r>
            <a:r>
              <a:rPr sz="2000" b="1" spc="5" dirty="0">
                <a:solidFill>
                  <a:schemeClr val="bg1"/>
                </a:solidFill>
                <a:latin typeface="Arial" panose="020B0604020202020204" pitchFamily="34" charset="0"/>
                <a:ea typeface="黑体" panose="02010609060101010101" pitchFamily="49" charset="-122"/>
                <a:cs typeface="Arial" panose="020B0604020202020204" pitchFamily="34" charset="0"/>
              </a:rPr>
              <a:t>”</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放</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置</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在</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对</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应位</a:t>
            </a:r>
            <a:r>
              <a:rPr sz="2000" b="1"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置</a:t>
            </a:r>
            <a:r>
              <a:rPr sz="20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上</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4" name="object 7"/>
          <p:cNvSpPr/>
          <p:nvPr/>
        </p:nvSpPr>
        <p:spPr>
          <a:xfrm>
            <a:off x="1752600" y="3962400"/>
            <a:ext cx="2304288" cy="339852"/>
          </a:xfrm>
          <a:prstGeom prst="rect">
            <a:avLst/>
          </a:prstGeom>
          <a:blipFill>
            <a:blip r:embed="rId4" cstate="print"/>
            <a:stretch>
              <a:fillRect/>
            </a:stretch>
          </a:blipFill>
        </p:spPr>
        <p:txBody>
          <a:bodyPr wrap="square" lIns="0" tIns="0" rIns="0" bIns="0" rtlCol="0"/>
          <a:lstStyle/>
          <a:p>
            <a:endParaRPr/>
          </a:p>
        </p:txBody>
      </p:sp>
      <p:sp>
        <p:nvSpPr>
          <p:cNvPr id="15" name="object 8"/>
          <p:cNvSpPr/>
          <p:nvPr/>
        </p:nvSpPr>
        <p:spPr>
          <a:xfrm>
            <a:off x="1776984" y="3986785"/>
            <a:ext cx="2202180" cy="236219"/>
          </a:xfrm>
          <a:prstGeom prst="rect">
            <a:avLst/>
          </a:prstGeom>
          <a:blipFill>
            <a:blip r:embed="rId5" cstate="print"/>
            <a:stretch>
              <a:fillRect/>
            </a:stretch>
          </a:blipFill>
        </p:spPr>
        <p:txBody>
          <a:bodyPr wrap="square" lIns="0" tIns="0" rIns="0" bIns="0" rtlCol="0"/>
          <a:lstStyle/>
          <a:p>
            <a:endParaRPr/>
          </a:p>
        </p:txBody>
      </p:sp>
      <p:sp>
        <p:nvSpPr>
          <p:cNvPr id="17" name="object 4"/>
          <p:cNvSpPr/>
          <p:nvPr/>
        </p:nvSpPr>
        <p:spPr>
          <a:xfrm>
            <a:off x="3276600" y="1676400"/>
            <a:ext cx="975360" cy="975360"/>
          </a:xfrm>
          <a:prstGeom prst="rect">
            <a:avLst/>
          </a:prstGeom>
          <a:blipFill>
            <a:blip r:embed="rId6" cstate="print"/>
            <a:stretch>
              <a:fillRect/>
            </a:stretch>
          </a:blipFill>
        </p:spPr>
        <p:txBody>
          <a:bodyPr wrap="square" lIns="0" tIns="0" rIns="0" bIns="0" rtlCol="0"/>
          <a:lstStyle/>
          <a:p>
            <a:endParaRPr/>
          </a:p>
        </p:txBody>
      </p:sp>
      <p:sp>
        <p:nvSpPr>
          <p:cNvPr id="18" name="object 5"/>
          <p:cNvSpPr/>
          <p:nvPr/>
        </p:nvSpPr>
        <p:spPr>
          <a:xfrm>
            <a:off x="3300985" y="1700784"/>
            <a:ext cx="871727" cy="871727"/>
          </a:xfrm>
          <a:prstGeom prst="rect">
            <a:avLst/>
          </a:prstGeom>
          <a:blipFill>
            <a:blip r:embed="rId7" cstate="print"/>
            <a:stretch>
              <a:fillRect/>
            </a:stretch>
          </a:blipFill>
        </p:spPr>
        <p:txBody>
          <a:bodyPr wrap="square" lIns="0" tIns="0" rIns="0" bIns="0" rtlCol="0"/>
          <a:lstStyle/>
          <a:p>
            <a:endParaRPr/>
          </a:p>
        </p:txBody>
      </p:sp>
      <p:sp>
        <p:nvSpPr>
          <p:cNvPr id="19" name="object 6"/>
          <p:cNvSpPr/>
          <p:nvPr/>
        </p:nvSpPr>
        <p:spPr>
          <a:xfrm>
            <a:off x="3419094" y="1818894"/>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21" name="object 6"/>
          <p:cNvSpPr txBox="1"/>
          <p:nvPr/>
        </p:nvSpPr>
        <p:spPr>
          <a:xfrm>
            <a:off x="1387983" y="3552820"/>
            <a:ext cx="3581400" cy="552074"/>
          </a:xfrm>
          <a:prstGeom prst="rect">
            <a:avLst/>
          </a:prstGeom>
        </p:spPr>
        <p:txBody>
          <a:bodyPr vert="horz" wrap="square" lIns="0" tIns="0" rIns="0" bIns="0" rtlCol="0">
            <a:spAutoFit/>
          </a:bodyPr>
          <a:lstStyle/>
          <a:p>
            <a:pPr marL="556895">
              <a:lnSpc>
                <a:spcPts val="4285"/>
              </a:lnSpc>
            </a:pPr>
            <a:r>
              <a:rPr lang="en-US" sz="3600" b="1" u="heavy" dirty="0" smtClean="0">
                <a:latin typeface="Courier New"/>
                <a:cs typeface="Courier New"/>
              </a:rPr>
              <a:t>0</a:t>
            </a:r>
            <a:r>
              <a:rPr sz="3600" b="1" u="heavy" dirty="0" smtClean="0">
                <a:latin typeface="Courier New"/>
                <a:cs typeface="Courier New"/>
              </a:rPr>
              <a:t> </a:t>
            </a:r>
            <a:r>
              <a:rPr sz="3600" b="1" u="heavy" dirty="0">
                <a:latin typeface="Courier New"/>
                <a:cs typeface="Courier New"/>
              </a:rPr>
              <a:t>0 0</a:t>
            </a:r>
            <a:r>
              <a:rPr sz="3600" b="1" u="heavy" spc="-100" dirty="0">
                <a:latin typeface="Courier New"/>
                <a:cs typeface="Courier New"/>
              </a:rPr>
              <a:t> </a:t>
            </a:r>
            <a:r>
              <a:rPr sz="3600" b="1" u="heavy" dirty="0" smtClean="0">
                <a:latin typeface="Courier New"/>
                <a:cs typeface="Courier New"/>
              </a:rPr>
              <a:t>0</a:t>
            </a:r>
            <a:endParaRPr sz="3600" dirty="0">
              <a:latin typeface="Courier New"/>
              <a:cs typeface="Courier New"/>
            </a:endParaRPr>
          </a:p>
        </p:txBody>
      </p:sp>
    </p:spTree>
    <p:extLst>
      <p:ext uri="{BB962C8B-B14F-4D97-AF65-F5344CB8AC3E}">
        <p14:creationId xmlns:p14="http://schemas.microsoft.com/office/powerpoint/2010/main" val="3170457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简化后的运算过程</a:t>
            </a:r>
            <a:endParaRPr sz="3600">
              <a:latin typeface="微软雅黑"/>
              <a:cs typeface="微软雅黑"/>
            </a:endParaRPr>
          </a:p>
        </p:txBody>
      </p:sp>
      <p:sp>
        <p:nvSpPr>
          <p:cNvPr id="3" name="object 3"/>
          <p:cNvSpPr txBox="1"/>
          <p:nvPr/>
        </p:nvSpPr>
        <p:spPr>
          <a:xfrm>
            <a:off x="302183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p:txBody>
      </p:sp>
      <p:graphicFrame>
        <p:nvGraphicFramePr>
          <p:cNvPr id="4" name="object 4"/>
          <p:cNvGraphicFramePr>
            <a:graphicFrameLocks noGrp="1"/>
          </p:cNvGraphicFramePr>
          <p:nvPr>
            <p:extLst>
              <p:ext uri="{D42A27DB-BD31-4B8C-83A1-F6EECF244321}">
                <p14:modId xmlns:p14="http://schemas.microsoft.com/office/powerpoint/2010/main" val="1194389042"/>
              </p:ext>
            </p:extLst>
          </p:nvPr>
        </p:nvGraphicFramePr>
        <p:xfrm>
          <a:off x="858774" y="1813791"/>
          <a:ext cx="6443114" cy="3564755"/>
        </p:xfrm>
        <a:graphic>
          <a:graphicData uri="http://schemas.openxmlformats.org/drawingml/2006/table">
            <a:tbl>
              <a:tblPr firstRow="1" bandRow="1">
                <a:tableStyleId>{2D5ABB26-0587-4C30-8999-92F81FD0307C}</a:tableStyleId>
              </a:tblPr>
              <a:tblGrid>
                <a:gridCol w="933361"/>
                <a:gridCol w="548708"/>
                <a:gridCol w="551505"/>
                <a:gridCol w="553846"/>
                <a:gridCol w="552259"/>
                <a:gridCol w="548767"/>
                <a:gridCol w="501790"/>
                <a:gridCol w="2252878"/>
              </a:tblGrid>
              <a:tr h="675662">
                <a:tc>
                  <a:txBody>
                    <a:bodyPr/>
                    <a:lstStyle/>
                    <a:p>
                      <a:pPr marR="121285" algn="r">
                        <a:lnSpc>
                          <a:spcPct val="100000"/>
                        </a:lnSpc>
                        <a:spcBef>
                          <a:spcPts val="209"/>
                        </a:spcBef>
                      </a:pPr>
                      <a:r>
                        <a:rPr sz="3600" b="1" dirty="0">
                          <a:solidFill>
                            <a:srgbClr val="4F81BC"/>
                          </a:solidFill>
                          <a:latin typeface="微软雅黑"/>
                          <a:cs typeface="微软雅黑"/>
                        </a:rPr>
                        <a:t>×</a:t>
                      </a:r>
                      <a:endParaRPr sz="3600" dirty="0">
                        <a:latin typeface="微软雅黑"/>
                        <a:cs typeface="微软雅黑"/>
                      </a:endParaRPr>
                    </a:p>
                  </a:txBody>
                  <a:tcPr marL="0" marR="0" marT="26669"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pPr marL="143510">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L="13970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L="135890">
                        <a:lnSpc>
                          <a:spcPct val="100000"/>
                        </a:lnSpc>
                        <a:spcBef>
                          <a:spcPts val="209"/>
                        </a:spcBef>
                      </a:pPr>
                      <a:r>
                        <a:rPr sz="3600" b="1" dirty="0">
                          <a:solidFill>
                            <a:srgbClr val="4F81BC"/>
                          </a:solidFill>
                          <a:latin typeface="Courier New"/>
                          <a:cs typeface="Courier New"/>
                        </a:rPr>
                        <a:t>0</a:t>
                      </a:r>
                      <a:endParaRPr sz="3600">
                        <a:latin typeface="Courier New"/>
                        <a:cs typeface="Courier New"/>
                      </a:endParaRPr>
                    </a:p>
                  </a:txBody>
                  <a:tcPr marL="0" marR="0" marT="26669" marB="0">
                    <a:lnB w="28955">
                      <a:solidFill>
                        <a:srgbClr val="000000"/>
                      </a:solidFill>
                      <a:prstDash val="solid"/>
                    </a:lnB>
                  </a:tcPr>
                </a:tc>
                <a:tc>
                  <a:txBody>
                    <a:bodyPr/>
                    <a:lstStyle/>
                    <a:p>
                      <a:pPr marR="83185" algn="r">
                        <a:lnSpc>
                          <a:spcPct val="100000"/>
                        </a:lnSpc>
                        <a:spcBef>
                          <a:spcPts val="209"/>
                        </a:spcBef>
                      </a:pPr>
                      <a:r>
                        <a:rPr sz="3600" b="1" dirty="0">
                          <a:solidFill>
                            <a:srgbClr val="4F81BC"/>
                          </a:solidFill>
                          <a:latin typeface="Courier New"/>
                          <a:cs typeface="Courier New"/>
                        </a:rPr>
                        <a:t>1</a:t>
                      </a:r>
                      <a:endParaRPr sz="3600">
                        <a:latin typeface="Courier New"/>
                        <a:cs typeface="Courier New"/>
                      </a:endParaRPr>
                    </a:p>
                  </a:txBody>
                  <a:tcPr marL="0" marR="0" marT="26669" marB="0">
                    <a:lnB w="28955">
                      <a:solidFill>
                        <a:srgbClr val="000000"/>
                      </a:solidFill>
                      <a:prstDash val="solid"/>
                    </a:lnB>
                  </a:tcPr>
                </a:tc>
                <a:tc>
                  <a:txBody>
                    <a:bodyPr/>
                    <a:lstStyle/>
                    <a:p>
                      <a:pPr marR="24130" algn="r">
                        <a:lnSpc>
                          <a:spcPct val="100000"/>
                        </a:lnSpc>
                        <a:spcBef>
                          <a:spcPts val="1305"/>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a:txBody>
                  <a:tcPr marL="0" marR="0" marT="165735" marB="0"/>
                </a:tc>
              </a:tr>
              <a:tr h="597343">
                <a:tc>
                  <a:txBody>
                    <a:bodyPr/>
                    <a:lstStyle/>
                    <a:p>
                      <a:endParaRPr sz="2400">
                        <a:latin typeface="Arial"/>
                        <a:cs typeface="Arial"/>
                      </a:endParaRPr>
                    </a:p>
                  </a:txBody>
                  <a:tcPr marL="0" marR="0" marT="0" marB="0">
                    <a:lnT w="28955">
                      <a:solidFill>
                        <a:srgbClr val="000000"/>
                      </a:solidFill>
                      <a:prstDash val="solid"/>
                    </a:lnT>
                  </a:tcPr>
                </a:tc>
                <a:tc>
                  <a:txBody>
                    <a:bodyPr/>
                    <a:lstStyle/>
                    <a:p>
                      <a:endParaRPr sz="2400">
                        <a:latin typeface="Arial"/>
                        <a:cs typeface="Arial"/>
                      </a:endParaRPr>
                    </a:p>
                  </a:txBody>
                  <a:tcPr marL="0" marR="0" marT="0" marB="0">
                    <a:lnT w="28955">
                      <a:solidFill>
                        <a:srgbClr val="000000"/>
                      </a:solidFill>
                      <a:prstDash val="solid"/>
                    </a:lnT>
                  </a:tcPr>
                </a:tc>
                <a:tc>
                  <a:txBody>
                    <a:bodyPr/>
                    <a:lstStyle/>
                    <a:p>
                      <a:endParaRPr sz="2400">
                        <a:latin typeface="Arial"/>
                        <a:cs typeface="Arial"/>
                      </a:endParaRPr>
                    </a:p>
                  </a:txBody>
                  <a:tcPr marL="0" marR="0" marT="0" marB="0">
                    <a:lnT w="28955">
                      <a:solidFill>
                        <a:srgbClr val="000000"/>
                      </a:solidFill>
                      <a:prstDash val="solid"/>
                    </a:lnT>
                  </a:tcPr>
                </a:tc>
                <a:tc>
                  <a:txBody>
                    <a:bodyPr/>
                    <a:lstStyle/>
                    <a:p>
                      <a:pPr marL="141605">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6525">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endParaRPr sz="3600" dirty="0">
                        <a:latin typeface="Courier New"/>
                        <a:cs typeface="Courier New"/>
                      </a:endParaRPr>
                    </a:p>
                  </a:txBody>
                  <a:tcPr marL="0" marR="0" marT="0" marB="0"/>
                </a:tc>
              </a:tr>
              <a:tr h="540430">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pPr marL="2159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605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42240">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dirty="0">
                        <a:latin typeface="Courier New"/>
                        <a:cs typeface="Courier New"/>
                      </a:endParaRPr>
                    </a:p>
                  </a:txBody>
                  <a:tcPr marL="0" marR="0" marT="0" marB="0"/>
                </a:tc>
              </a:tr>
              <a:tr h="540212">
                <a:tc>
                  <a:txBody>
                    <a:bodyPr/>
                    <a:lstStyle/>
                    <a:p>
                      <a:endParaRPr sz="3600">
                        <a:latin typeface="Courier New"/>
                        <a:cs typeface="Courier New"/>
                      </a:endParaRPr>
                    </a:p>
                  </a:txBody>
                  <a:tcPr marL="0" marR="0" marT="0" marB="0"/>
                </a:tc>
                <a:tc>
                  <a:txBody>
                    <a:bodyPr/>
                    <a:lstStyle/>
                    <a:p>
                      <a:pPr marL="317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27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779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271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600393">
                <a:tc>
                  <a:txBody>
                    <a:bodyPr/>
                    <a:lstStyle/>
                    <a:p>
                      <a:pPr marR="137160" algn="r">
                        <a:lnSpc>
                          <a:spcPts val="3804"/>
                        </a:lnSpc>
                      </a:pPr>
                      <a:endParaRPr sz="3600" dirty="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endParaRPr sz="3600">
                        <a:latin typeface="Courier New"/>
                        <a:cs typeface="Courier New"/>
                      </a:endParaRPr>
                    </a:p>
                  </a:txBody>
                  <a:tcPr marL="0" marR="0" marT="0" marB="0">
                    <a:lnB w="28955">
                      <a:solidFill>
                        <a:srgbClr val="000000"/>
                      </a:solidFill>
                      <a:prstDash val="solid"/>
                    </a:lnB>
                  </a:tcPr>
                </a:tc>
                <a:tc>
                  <a:txBody>
                    <a:bodyPr/>
                    <a:lstStyle/>
                    <a:p>
                      <a:pPr marR="8255" algn="ctr">
                        <a:lnSpc>
                          <a:spcPts val="3804"/>
                        </a:lnSpc>
                      </a:pPr>
                      <a:endParaRPr sz="3600" dirty="0">
                        <a:latin typeface="Courier New"/>
                        <a:cs typeface="Courier New"/>
                      </a:endParaRPr>
                    </a:p>
                  </a:txBody>
                  <a:tcPr marL="0" marR="0" marT="0" marB="0">
                    <a:lnB w="28955">
                      <a:solidFill>
                        <a:srgbClr val="000000"/>
                      </a:solidFill>
                      <a:prstDash val="solid"/>
                    </a:lnB>
                  </a:tcPr>
                </a:tc>
                <a:tc>
                  <a:txBody>
                    <a:bodyPr/>
                    <a:lstStyle/>
                    <a:p>
                      <a:pPr marL="127000">
                        <a:lnSpc>
                          <a:spcPts val="3804"/>
                        </a:lnSpc>
                      </a:pPr>
                      <a:endParaRPr sz="3600" dirty="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a:latin typeface="Courier New"/>
                        <a:cs typeface="Courier New"/>
                      </a:endParaRPr>
                    </a:p>
                  </a:txBody>
                  <a:tcPr marL="0" marR="0" marT="0" marB="0">
                    <a:lnB w="28955">
                      <a:solidFill>
                        <a:srgbClr val="000000"/>
                      </a:solidFill>
                      <a:prstDash val="solid"/>
                    </a:lnB>
                  </a:tcPr>
                </a:tc>
                <a:tc>
                  <a:txBody>
                    <a:bodyPr/>
                    <a:lstStyle/>
                    <a:p>
                      <a:endParaRPr sz="3600" dirty="0">
                        <a:latin typeface="Courier New"/>
                        <a:cs typeface="Courier New"/>
                      </a:endParaRPr>
                    </a:p>
                  </a:txBody>
                  <a:tcPr marL="0" marR="0" marT="0" marB="0"/>
                </a:tc>
              </a:tr>
              <a:tr h="594077">
                <a:tc>
                  <a:txBody>
                    <a:bodyPr/>
                    <a:lstStyle/>
                    <a:p>
                      <a:pPr marR="122555" algn="r">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2700"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0795" algn="ct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1605">
                        <a:lnSpc>
                          <a:spcPts val="4200"/>
                        </a:lnSpc>
                      </a:pPr>
                      <a:r>
                        <a:rPr sz="3600" b="1" dirty="0">
                          <a:solidFill>
                            <a:srgbClr val="C0504D"/>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843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200"/>
                        </a:lnSpc>
                      </a:pPr>
                      <a:r>
                        <a:rPr sz="3600" b="1" dirty="0">
                          <a:solidFill>
                            <a:srgbClr val="C0504D"/>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96520" algn="r">
                        <a:lnSpc>
                          <a:spcPct val="100000"/>
                        </a:lnSpc>
                        <a:spcBef>
                          <a:spcPts val="96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a:txBody>
                  <a:tcPr marL="0" marR="0" marT="122555" marB="0"/>
                </a:tc>
              </a:tr>
            </a:tbl>
          </a:graphicData>
        </a:graphic>
      </p:graphicFrame>
      <p:sp>
        <p:nvSpPr>
          <p:cNvPr id="5" name="object 5"/>
          <p:cNvSpPr txBox="1"/>
          <p:nvPr/>
        </p:nvSpPr>
        <p:spPr>
          <a:xfrm>
            <a:off x="5346572" y="1415796"/>
            <a:ext cx="2631440" cy="397510"/>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a:latin typeface="Arial"/>
              <a:cs typeface="Arial"/>
            </a:endParaRPr>
          </a:p>
        </p:txBody>
      </p:sp>
      <p:sp>
        <p:nvSpPr>
          <p:cNvPr id="6" name="object 4"/>
          <p:cNvSpPr/>
          <p:nvPr/>
        </p:nvSpPr>
        <p:spPr>
          <a:xfrm>
            <a:off x="2718815" y="1647365"/>
            <a:ext cx="975360" cy="975360"/>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2743200" y="1671749"/>
            <a:ext cx="871727" cy="871727"/>
          </a:xfrm>
          <a:prstGeom prst="rect">
            <a:avLst/>
          </a:prstGeom>
          <a:blipFill>
            <a:blip r:embed="rId4" cstate="print"/>
            <a:stretch>
              <a:fillRect/>
            </a:stretch>
          </a:blipFill>
        </p:spPr>
        <p:txBody>
          <a:bodyPr wrap="square" lIns="0" tIns="0" rIns="0" bIns="0" rtlCol="0"/>
          <a:lstStyle/>
          <a:p>
            <a:endParaRPr/>
          </a:p>
        </p:txBody>
      </p:sp>
      <p:sp>
        <p:nvSpPr>
          <p:cNvPr id="8" name="object 6"/>
          <p:cNvSpPr/>
          <p:nvPr/>
        </p:nvSpPr>
        <p:spPr>
          <a:xfrm>
            <a:off x="2861309" y="1789859"/>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10" name="object 6"/>
          <p:cNvSpPr txBox="1"/>
          <p:nvPr/>
        </p:nvSpPr>
        <p:spPr>
          <a:xfrm>
            <a:off x="858774" y="4154800"/>
            <a:ext cx="3581400" cy="552074"/>
          </a:xfrm>
          <a:prstGeom prst="rect">
            <a:avLst/>
          </a:prstGeom>
        </p:spPr>
        <p:txBody>
          <a:bodyPr vert="horz" wrap="square" lIns="0" tIns="0" rIns="0" bIns="0" rtlCol="0">
            <a:spAutoFit/>
          </a:bodyPr>
          <a:lstStyle/>
          <a:p>
            <a:pPr marL="556895">
              <a:lnSpc>
                <a:spcPts val="4285"/>
              </a:lnSpc>
            </a:pPr>
            <a:r>
              <a:rPr sz="3600" b="1" u="heavy" dirty="0">
                <a:latin typeface="Courier New"/>
                <a:cs typeface="Courier New"/>
              </a:rPr>
              <a:t>1 0 0</a:t>
            </a:r>
            <a:r>
              <a:rPr sz="3600" b="1" u="heavy" spc="-100" dirty="0">
                <a:latin typeface="Courier New"/>
                <a:cs typeface="Courier New"/>
              </a:rPr>
              <a:t> </a:t>
            </a:r>
            <a:r>
              <a:rPr sz="3600" b="1" u="heavy" dirty="0" smtClean="0">
                <a:latin typeface="Courier New"/>
                <a:cs typeface="Courier New"/>
              </a:rPr>
              <a:t>0</a:t>
            </a:r>
            <a:endParaRPr sz="3600" dirty="0">
              <a:latin typeface="Courier New"/>
              <a:cs typeface="Courier New"/>
            </a:endParaRPr>
          </a:p>
        </p:txBody>
      </p:sp>
      <p:sp>
        <p:nvSpPr>
          <p:cNvPr id="11" name="object 11"/>
          <p:cNvSpPr/>
          <p:nvPr/>
        </p:nvSpPr>
        <p:spPr>
          <a:xfrm>
            <a:off x="1200912" y="4536949"/>
            <a:ext cx="2304288" cy="33985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264140" y="4550024"/>
            <a:ext cx="2202179" cy="236220"/>
          </a:xfrm>
          <a:prstGeom prst="rect">
            <a:avLst/>
          </a:prstGeom>
          <a:blipFill>
            <a:blip r:embed="rId6" cstate="print"/>
            <a:stretch>
              <a:fillRect/>
            </a:stretch>
          </a:blipFill>
        </p:spPr>
        <p:txBody>
          <a:bodyPr wrap="square" lIns="0" tIns="0" rIns="0" bIns="0" rtlCol="0"/>
          <a:lstStyle/>
          <a:p>
            <a:endParaRPr/>
          </a:p>
        </p:txBody>
      </p:sp>
      <p:sp>
        <p:nvSpPr>
          <p:cNvPr id="14" name="object 10"/>
          <p:cNvSpPr/>
          <p:nvPr/>
        </p:nvSpPr>
        <p:spPr>
          <a:xfrm>
            <a:off x="5241036" y="3757234"/>
            <a:ext cx="5045964" cy="1059180"/>
          </a:xfrm>
          <a:prstGeom prst="rect">
            <a:avLst/>
          </a:prstGeom>
          <a:blipFill>
            <a:blip r:embed="rId7" cstate="print"/>
            <a:stretch>
              <a:fillRect/>
            </a:stretch>
          </a:blipFill>
        </p:spPr>
        <p:txBody>
          <a:bodyPr wrap="square" lIns="0" tIns="0" rIns="0" bIns="0" rtlCol="0"/>
          <a:lstStyle/>
          <a:p>
            <a:endParaRPr dirty="0"/>
          </a:p>
        </p:txBody>
      </p:sp>
      <p:sp>
        <p:nvSpPr>
          <p:cNvPr id="15" name="object 11"/>
          <p:cNvSpPr txBox="1"/>
          <p:nvPr/>
        </p:nvSpPr>
        <p:spPr>
          <a:xfrm>
            <a:off x="5589437" y="3907868"/>
            <a:ext cx="4443095" cy="738664"/>
          </a:xfrm>
          <a:prstGeom prst="rect">
            <a:avLst/>
          </a:prstGeom>
        </p:spPr>
        <p:txBody>
          <a:bodyPr vert="horz" wrap="square" lIns="0" tIns="0" rIns="0" bIns="0" rtlCol="0">
            <a:spAutoFit/>
          </a:bodyPr>
          <a:lstStyle/>
          <a:p>
            <a:pPr marR="5080">
              <a:lnSpc>
                <a:spcPct val="120000"/>
              </a:lnSpc>
            </a:pPr>
            <a:r>
              <a:rPr sz="2000" dirty="0" smtClean="0">
                <a:solidFill>
                  <a:schemeClr val="bg1"/>
                </a:solidFill>
                <a:latin typeface="Arial" panose="020B0604020202020204" pitchFamily="34" charset="0"/>
                <a:ea typeface="黑体" panose="02010609060101010101" pitchFamily="49" charset="-122"/>
                <a:cs typeface="Arial" panose="020B0604020202020204" pitchFamily="34" charset="0"/>
              </a:rPr>
              <a:t>如果当前参与运算的乘</a:t>
            </a:r>
            <a:r>
              <a:rPr sz="2000" spc="-15" dirty="0" smtClean="0">
                <a:solidFill>
                  <a:schemeClr val="bg1"/>
                </a:solidFill>
                <a:latin typeface="Arial" panose="020B0604020202020204" pitchFamily="34" charset="0"/>
                <a:ea typeface="黑体" panose="02010609060101010101" pitchFamily="49" charset="-122"/>
                <a:cs typeface="Arial" panose="020B0604020202020204" pitchFamily="34" charset="0"/>
              </a:rPr>
              <a:t>数</a:t>
            </a:r>
            <a:r>
              <a:rPr sz="2000" dirty="0" smtClean="0">
                <a:solidFill>
                  <a:schemeClr val="bg1"/>
                </a:solidFill>
                <a:latin typeface="Arial" panose="020B0604020202020204" pitchFamily="34" charset="0"/>
                <a:ea typeface="黑体" panose="02010609060101010101" pitchFamily="49" charset="-122"/>
                <a:cs typeface="Arial" panose="020B0604020202020204" pitchFamily="34" charset="0"/>
              </a:rPr>
              <a:t>位为</a:t>
            </a:r>
            <a:r>
              <a:rPr sz="2000" spc="-5" dirty="0">
                <a:solidFill>
                  <a:schemeClr val="bg1"/>
                </a:solidFill>
                <a:latin typeface="Arial" panose="020B0604020202020204" pitchFamily="34" charset="0"/>
                <a:ea typeface="黑体" panose="02010609060101010101" pitchFamily="49" charset="-122"/>
                <a:cs typeface="Arial" panose="020B0604020202020204" pitchFamily="34" charset="0"/>
              </a:rPr>
              <a:t>1，  </a:t>
            </a:r>
            <a:r>
              <a:rPr sz="2000"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则直接将被乘数放置在</a:t>
            </a:r>
            <a:r>
              <a:rPr sz="2000" spc="-15"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对</a:t>
            </a:r>
            <a:r>
              <a:rPr sz="2000"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应位</a:t>
            </a:r>
            <a:r>
              <a:rPr sz="2000" spc="-15"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置</a:t>
            </a:r>
            <a:r>
              <a:rPr sz="2000" dirty="0" err="1" smtClean="0">
                <a:solidFill>
                  <a:schemeClr val="bg1"/>
                </a:solidFill>
                <a:latin typeface="Arial" panose="020B0604020202020204" pitchFamily="34" charset="0"/>
                <a:ea typeface="黑体" panose="02010609060101010101" pitchFamily="49" charset="-122"/>
                <a:cs typeface="Arial" panose="020B0604020202020204" pitchFamily="34" charset="0"/>
              </a:rPr>
              <a:t>上</a:t>
            </a:r>
            <a:endParaRPr sz="20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767064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3" name="object 3"/>
          <p:cNvSpPr txBox="1"/>
          <p:nvPr/>
        </p:nvSpPr>
        <p:spPr>
          <a:xfrm>
            <a:off x="916939" y="2250075"/>
            <a:ext cx="373380" cy="589915"/>
          </a:xfrm>
          <a:prstGeom prst="rect">
            <a:avLst/>
          </a:prstGeom>
        </p:spPr>
        <p:txBody>
          <a:bodyPr vert="horz" wrap="square" lIns="0" tIns="0" rIns="0" bIns="0" rtlCol="0">
            <a:spAutoFit/>
          </a:bodyPr>
          <a:lstStyle/>
          <a:p>
            <a:pPr marL="12700">
              <a:lnSpc>
                <a:spcPct val="100000"/>
              </a:lnSpc>
            </a:pPr>
            <a:r>
              <a:rPr sz="3600" b="1" spc="-5" dirty="0">
                <a:solidFill>
                  <a:srgbClr val="4F81BC"/>
                </a:solidFill>
                <a:latin typeface="微软雅黑"/>
                <a:cs typeface="微软雅黑"/>
              </a:rPr>
              <a:t>×</a:t>
            </a:r>
            <a:endParaRPr sz="3600">
              <a:latin typeface="微软雅黑"/>
              <a:cs typeface="微软雅黑"/>
            </a:endParaRPr>
          </a:p>
        </p:txBody>
      </p:sp>
      <p:sp>
        <p:nvSpPr>
          <p:cNvPr id="4" name="object 4"/>
          <p:cNvSpPr txBox="1"/>
          <p:nvPr/>
        </p:nvSpPr>
        <p:spPr>
          <a:xfrm>
            <a:off x="2636266" y="1692290"/>
            <a:ext cx="1948814" cy="116522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0</a:t>
            </a:r>
            <a:endParaRPr sz="3600">
              <a:latin typeface="Courier New"/>
              <a:cs typeface="Courier New"/>
            </a:endParaRPr>
          </a:p>
          <a:p>
            <a:pPr marL="13970">
              <a:lnSpc>
                <a:spcPct val="100000"/>
              </a:lnSpc>
              <a:spcBef>
                <a:spcPts val="70"/>
              </a:spcBef>
            </a:pPr>
            <a:r>
              <a:rPr sz="3600" b="1" dirty="0">
                <a:solidFill>
                  <a:srgbClr val="4F81BC"/>
                </a:solidFill>
                <a:latin typeface="Courier New"/>
                <a:cs typeface="Courier New"/>
              </a:rPr>
              <a:t>1 0 0</a:t>
            </a:r>
            <a:r>
              <a:rPr sz="3600" b="1" spc="-100" dirty="0">
                <a:solidFill>
                  <a:srgbClr val="4F81BC"/>
                </a:solidFill>
                <a:latin typeface="Courier New"/>
                <a:cs typeface="Courier New"/>
              </a:rPr>
              <a:t> </a:t>
            </a:r>
            <a:r>
              <a:rPr sz="3600" b="1" dirty="0">
                <a:solidFill>
                  <a:srgbClr val="4F81BC"/>
                </a:solidFill>
                <a:latin typeface="Courier New"/>
                <a:cs typeface="Courier New"/>
              </a:rPr>
              <a:t>1</a:t>
            </a:r>
            <a:endParaRPr sz="3600">
              <a:latin typeface="Courier New"/>
              <a:cs typeface="Courier New"/>
            </a:endParaRPr>
          </a:p>
        </p:txBody>
      </p:sp>
      <p:sp>
        <p:nvSpPr>
          <p:cNvPr id="5" name="object 5"/>
          <p:cNvSpPr/>
          <p:nvPr/>
        </p:nvSpPr>
        <p:spPr>
          <a:xfrm>
            <a:off x="473202" y="2884694"/>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6" name="object 6"/>
          <p:cNvSpPr txBox="1"/>
          <p:nvPr/>
        </p:nvSpPr>
        <p:spPr>
          <a:xfrm>
            <a:off x="472439" y="2898410"/>
            <a:ext cx="4191000" cy="2266315"/>
          </a:xfrm>
          <a:prstGeom prst="rect">
            <a:avLst/>
          </a:prstGeom>
        </p:spPr>
        <p:txBody>
          <a:bodyPr vert="horz" wrap="square" lIns="0" tIns="0" rIns="0" bIns="0" rtlCol="0">
            <a:spAutoFit/>
          </a:bodyPr>
          <a:lstStyle/>
          <a:p>
            <a:pPr marL="2176145">
              <a:lnSpc>
                <a:spcPts val="4230"/>
              </a:lnSpc>
            </a:pPr>
            <a:r>
              <a:rPr sz="3600" b="1" dirty="0">
                <a:latin typeface="Courier New"/>
                <a:cs typeface="Courier New"/>
              </a:rPr>
              <a:t>1 0 0</a:t>
            </a:r>
            <a:r>
              <a:rPr sz="3600" b="1" spc="-100" dirty="0">
                <a:latin typeface="Courier New"/>
                <a:cs typeface="Courier New"/>
              </a:rPr>
              <a:t> </a:t>
            </a:r>
            <a:r>
              <a:rPr sz="3600" b="1" dirty="0">
                <a:latin typeface="Courier New"/>
                <a:cs typeface="Courier New"/>
              </a:rPr>
              <a:t>0</a:t>
            </a:r>
            <a:endParaRPr sz="3600">
              <a:latin typeface="Courier New"/>
              <a:cs typeface="Courier New"/>
            </a:endParaRPr>
          </a:p>
          <a:p>
            <a:pPr marL="1631950">
              <a:lnSpc>
                <a:spcPts val="4255"/>
              </a:lnSpc>
              <a:tabLst>
                <a:tab pos="3279775" algn="l"/>
              </a:tabLst>
            </a:pPr>
            <a:r>
              <a:rPr sz="3600" b="1" dirty="0">
                <a:latin typeface="Courier New"/>
                <a:cs typeface="Courier New"/>
              </a:rPr>
              <a:t>0</a:t>
            </a:r>
            <a:r>
              <a:rPr sz="3600" b="1" spc="-5" dirty="0">
                <a:latin typeface="Courier New"/>
                <a:cs typeface="Courier New"/>
              </a:rPr>
              <a:t> </a:t>
            </a:r>
            <a:r>
              <a:rPr sz="3600" b="1" dirty="0">
                <a:latin typeface="Courier New"/>
                <a:cs typeface="Courier New"/>
              </a:rPr>
              <a:t>0</a:t>
            </a:r>
            <a:r>
              <a:rPr sz="3600" b="1" spc="5" dirty="0">
                <a:latin typeface="Courier New"/>
                <a:cs typeface="Courier New"/>
              </a:rPr>
              <a:t> </a:t>
            </a:r>
            <a:r>
              <a:rPr sz="3600" b="1" dirty="0">
                <a:latin typeface="Courier New"/>
                <a:cs typeface="Courier New"/>
              </a:rPr>
              <a:t>0	0</a:t>
            </a:r>
            <a:endParaRPr sz="3600">
              <a:latin typeface="Courier New"/>
              <a:cs typeface="Courier New"/>
            </a:endParaRPr>
          </a:p>
          <a:p>
            <a:pPr marL="1073150">
              <a:lnSpc>
                <a:spcPts val="4255"/>
              </a:lnSpc>
            </a:pPr>
            <a:r>
              <a:rPr sz="3600" b="1" dirty="0">
                <a:latin typeface="Courier New"/>
                <a:cs typeface="Courier New"/>
              </a:rPr>
              <a:t>0 0 0</a:t>
            </a:r>
            <a:r>
              <a:rPr sz="3600" b="1" spc="-95" dirty="0">
                <a:latin typeface="Courier New"/>
                <a:cs typeface="Courier New"/>
              </a:rPr>
              <a:t> </a:t>
            </a:r>
            <a:r>
              <a:rPr sz="3600" b="1" dirty="0">
                <a:latin typeface="Courier New"/>
                <a:cs typeface="Courier New"/>
              </a:rPr>
              <a:t>0</a:t>
            </a:r>
            <a:endParaRPr sz="3600">
              <a:latin typeface="Courier New"/>
              <a:cs typeface="Courier New"/>
            </a:endParaRPr>
          </a:p>
          <a:p>
            <a:pPr marL="514350">
              <a:lnSpc>
                <a:spcPts val="4285"/>
              </a:lnSpc>
            </a:pPr>
            <a:r>
              <a:rPr sz="3600" b="1" dirty="0">
                <a:latin typeface="Courier New"/>
                <a:cs typeface="Courier New"/>
              </a:rPr>
              <a:t>1 0 0</a:t>
            </a:r>
            <a:r>
              <a:rPr sz="3600" b="1" spc="-100" dirty="0">
                <a:latin typeface="Courier New"/>
                <a:cs typeface="Courier New"/>
              </a:rPr>
              <a:t> </a:t>
            </a:r>
            <a:r>
              <a:rPr sz="3600" b="1" dirty="0">
                <a:latin typeface="Courier New"/>
                <a:cs typeface="Courier New"/>
              </a:rPr>
              <a:t>0</a:t>
            </a:r>
            <a:endParaRPr sz="3600">
              <a:latin typeface="Courier New"/>
              <a:cs typeface="Courier New"/>
            </a:endParaRPr>
          </a:p>
        </p:txBody>
      </p:sp>
      <p:sp>
        <p:nvSpPr>
          <p:cNvPr id="7" name="object 7"/>
          <p:cNvSpPr/>
          <p:nvPr/>
        </p:nvSpPr>
        <p:spPr>
          <a:xfrm>
            <a:off x="473202" y="5163073"/>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8" name="object 8"/>
          <p:cNvSpPr txBox="1"/>
          <p:nvPr/>
        </p:nvSpPr>
        <p:spPr>
          <a:xfrm>
            <a:off x="988567" y="5177044"/>
            <a:ext cx="3595370" cy="607695"/>
          </a:xfrm>
          <a:prstGeom prst="rect">
            <a:avLst/>
          </a:prstGeom>
        </p:spPr>
        <p:txBody>
          <a:bodyPr vert="horz" wrap="square" lIns="0" tIns="0" rIns="0" bIns="0" rtlCol="0">
            <a:spAutoFit/>
          </a:bodyPr>
          <a:lstStyle/>
          <a:p>
            <a:pPr marL="12700">
              <a:lnSpc>
                <a:spcPct val="100000"/>
              </a:lnSpc>
            </a:pPr>
            <a:r>
              <a:rPr sz="3600" b="1" dirty="0">
                <a:solidFill>
                  <a:srgbClr val="C0504D"/>
                </a:solidFill>
                <a:latin typeface="Courier New"/>
                <a:cs typeface="Courier New"/>
              </a:rPr>
              <a:t>1 0 0 1 0 0</a:t>
            </a:r>
            <a:r>
              <a:rPr sz="3600" b="1" spc="-90" dirty="0">
                <a:solidFill>
                  <a:srgbClr val="C0504D"/>
                </a:solidFill>
                <a:latin typeface="Courier New"/>
                <a:cs typeface="Courier New"/>
              </a:rPr>
              <a:t> </a:t>
            </a:r>
            <a:r>
              <a:rPr sz="3600" b="1" dirty="0">
                <a:solidFill>
                  <a:srgbClr val="C0504D"/>
                </a:solidFill>
                <a:latin typeface="Courier New"/>
                <a:cs typeface="Courier New"/>
              </a:rPr>
              <a:t>0</a:t>
            </a:r>
            <a:endParaRPr sz="3600">
              <a:latin typeface="Courier New"/>
              <a:cs typeface="Courier New"/>
            </a:endParaRPr>
          </a:p>
        </p:txBody>
      </p:sp>
      <p:sp>
        <p:nvSpPr>
          <p:cNvPr id="9" name="object 9"/>
          <p:cNvSpPr txBox="1"/>
          <p:nvPr/>
        </p:nvSpPr>
        <p:spPr>
          <a:xfrm>
            <a:off x="5055235" y="5300234"/>
            <a:ext cx="1769745" cy="369332"/>
          </a:xfrm>
          <a:prstGeom prst="rect">
            <a:avLst/>
          </a:prstGeom>
        </p:spPr>
        <p:txBody>
          <a:bodyPr vert="horz" wrap="square" lIns="0" tIns="0" rIns="0" bIns="0" rtlCol="0">
            <a:spAutoFit/>
          </a:bodyPr>
          <a:lstStyle/>
          <a:p>
            <a:pPr marL="12700">
              <a:lnSpc>
                <a:spcPct val="100000"/>
              </a:lnSpc>
            </a:pPr>
            <a:r>
              <a:rPr sz="2400" dirty="0" err="1" smtClean="0">
                <a:solidFill>
                  <a:srgbClr val="C0504D"/>
                </a:solidFill>
                <a:latin typeface="微软雅黑"/>
                <a:cs typeface="微软雅黑"/>
              </a:rPr>
              <a:t>乘积</a:t>
            </a:r>
            <a:endParaRPr sz="2400" dirty="0">
              <a:latin typeface="Arial"/>
              <a:cs typeface="Arial"/>
            </a:endParaRPr>
          </a:p>
        </p:txBody>
      </p:sp>
      <p:sp>
        <p:nvSpPr>
          <p:cNvPr id="10" name="object 10"/>
          <p:cNvSpPr txBox="1"/>
          <p:nvPr/>
        </p:nvSpPr>
        <p:spPr>
          <a:xfrm>
            <a:off x="4961000" y="1825514"/>
            <a:ext cx="2631440" cy="962025"/>
          </a:xfrm>
          <a:prstGeom prst="rect">
            <a:avLst/>
          </a:prstGeom>
        </p:spPr>
        <p:txBody>
          <a:bodyPr vert="horz" wrap="square" lIns="0" tIns="0" rIns="0" bIns="0" rtlCol="0">
            <a:spAutoFit/>
          </a:bodyPr>
          <a:lstStyle/>
          <a:p>
            <a:pPr marL="12700">
              <a:lnSpc>
                <a:spcPct val="100000"/>
              </a:lnSpc>
            </a:pPr>
            <a:r>
              <a:rPr sz="2400" dirty="0" err="1" smtClean="0">
                <a:solidFill>
                  <a:srgbClr val="4F81BC"/>
                </a:solidFill>
                <a:latin typeface="微软雅黑"/>
                <a:cs typeface="微软雅黑"/>
              </a:rPr>
              <a:t>被乘数</a:t>
            </a:r>
            <a:endParaRPr sz="2400" dirty="0">
              <a:latin typeface="Arial"/>
              <a:cs typeface="Arial"/>
            </a:endParaRPr>
          </a:p>
          <a:p>
            <a:pPr marL="12700">
              <a:lnSpc>
                <a:spcPct val="100000"/>
              </a:lnSpc>
              <a:spcBef>
                <a:spcPts val="1560"/>
              </a:spcBef>
            </a:pPr>
            <a:r>
              <a:rPr sz="2400" dirty="0" err="1" smtClean="0">
                <a:solidFill>
                  <a:srgbClr val="4F81BC"/>
                </a:solidFill>
                <a:latin typeface="微软雅黑"/>
                <a:cs typeface="微软雅黑"/>
              </a:rPr>
              <a:t>乘数</a:t>
            </a:r>
            <a:endParaRPr sz="2400" dirty="0">
              <a:latin typeface="Arial"/>
              <a:cs typeface="Arial"/>
            </a:endParaRPr>
          </a:p>
        </p:txBody>
      </p:sp>
      <p:sp>
        <p:nvSpPr>
          <p:cNvPr id="11" name="object 11"/>
          <p:cNvSpPr/>
          <p:nvPr/>
        </p:nvSpPr>
        <p:spPr>
          <a:xfrm>
            <a:off x="472439" y="2898410"/>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7E7E7E">
              <a:alpha val="59999"/>
            </a:srgbClr>
          </a:solidFill>
        </p:spPr>
        <p:txBody>
          <a:bodyPr wrap="square" lIns="0" tIns="0" rIns="0" bIns="0" rtlCol="0"/>
          <a:lstStyle/>
          <a:p>
            <a:endParaRPr/>
          </a:p>
        </p:txBody>
      </p:sp>
      <p:sp>
        <p:nvSpPr>
          <p:cNvPr id="12" name="object 12"/>
          <p:cNvSpPr/>
          <p:nvPr/>
        </p:nvSpPr>
        <p:spPr>
          <a:xfrm>
            <a:off x="472439" y="2898410"/>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13" name="object 13"/>
          <p:cNvSpPr/>
          <p:nvPr/>
        </p:nvSpPr>
        <p:spPr>
          <a:xfrm>
            <a:off x="44196" y="3704606"/>
            <a:ext cx="5045963" cy="629412"/>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472439" y="3825001"/>
            <a:ext cx="4191000" cy="1351280"/>
          </a:xfrm>
          <a:prstGeom prst="rect">
            <a:avLst/>
          </a:prstGeom>
        </p:spPr>
        <p:txBody>
          <a:bodyPr vert="horz" wrap="square" lIns="0" tIns="0" rIns="0" bIns="0" rtlCol="0">
            <a:spAutoFit/>
          </a:bodyPr>
          <a:lstStyle/>
          <a:p>
            <a:pPr marL="114300">
              <a:lnSpc>
                <a:spcPct val="100000"/>
              </a:lnSpc>
            </a:pPr>
            <a:r>
              <a:rPr sz="2400" dirty="0">
                <a:solidFill>
                  <a:srgbClr val="FFFFFF"/>
                </a:solidFill>
                <a:latin typeface="微软雅黑"/>
                <a:cs typeface="微软雅黑"/>
              </a:rPr>
              <a:t>如何面向硬件调整运算过程？</a:t>
            </a:r>
            <a:endParaRPr sz="2400" dirty="0">
              <a:latin typeface="微软雅黑"/>
              <a:cs typeface="微软雅黑"/>
            </a:endParaRPr>
          </a:p>
        </p:txBody>
      </p:sp>
      <p:sp>
        <p:nvSpPr>
          <p:cNvPr id="15" name="矩形 14"/>
          <p:cNvSpPr/>
          <p:nvPr/>
        </p:nvSpPr>
        <p:spPr>
          <a:xfrm>
            <a:off x="6034786" y="1504003"/>
            <a:ext cx="6182614" cy="4401205"/>
          </a:xfrm>
          <a:prstGeom prst="rect">
            <a:avLst/>
          </a:prstGeom>
        </p:spPr>
        <p:txBody>
          <a:bodyPr wrap="square">
            <a:spAutoFit/>
          </a:bodyPr>
          <a:lstStyle/>
          <a:p>
            <a:pPr>
              <a:lnSpc>
                <a:spcPct val="150000"/>
              </a:lnSpc>
              <a:spcBef>
                <a:spcPct val="20000"/>
              </a:spcBef>
            </a:pPr>
            <a:r>
              <a:rPr lang="zh-CN" altLang="en-US" sz="2800" b="1" dirty="0">
                <a:solidFill>
                  <a:srgbClr val="0000FF"/>
                </a:solidFill>
                <a:latin typeface="Arial" panose="020B0604020202020204" pitchFamily="34" charset="0"/>
                <a:ea typeface="黑体" panose="02010609060101010101" pitchFamily="49" charset="-122"/>
                <a:cs typeface="Arial" panose="020B0604020202020204" pitchFamily="34" charset="0"/>
              </a:rPr>
              <a:t>机器实现问题：</a:t>
            </a:r>
          </a:p>
          <a:p>
            <a:pPr>
              <a:lnSpc>
                <a:spcPct val="150000"/>
              </a:lnSpc>
              <a:spcBef>
                <a:spcPct val="20000"/>
              </a:spcBef>
            </a:pPr>
            <a:r>
              <a:rPr lang="en-US" altLang="zh-CN" sz="2800" dirty="0">
                <a:latin typeface="Arial" panose="020B0604020202020204" pitchFamily="34" charset="0"/>
                <a:ea typeface="黑体" panose="02010609060101010101" pitchFamily="49" charset="-122"/>
                <a:cs typeface="Arial" panose="020B0604020202020204" pitchFamily="34" charset="0"/>
              </a:rPr>
              <a:t>1. </a:t>
            </a:r>
            <a:r>
              <a:rPr lang="zh-CN" altLang="en-US" sz="2800" dirty="0">
                <a:latin typeface="Arial" panose="020B0604020202020204" pitchFamily="34" charset="0"/>
                <a:ea typeface="黑体" panose="02010609060101010101" pitchFamily="49" charset="-122"/>
                <a:cs typeface="Arial" panose="020B0604020202020204" pitchFamily="34" charset="0"/>
              </a:rPr>
              <a:t>加法器只有两个数据输入</a:t>
            </a:r>
            <a:r>
              <a:rPr lang="zh-CN" altLang="en-US" sz="2800" dirty="0" smtClean="0">
                <a:latin typeface="Arial" panose="020B0604020202020204" pitchFamily="34" charset="0"/>
                <a:ea typeface="黑体" panose="02010609060101010101" pitchFamily="49" charset="-122"/>
                <a:cs typeface="Arial" panose="020B0604020202020204" pitchFamily="34" charset="0"/>
              </a:rPr>
              <a:t>端</a:t>
            </a:r>
            <a:endParaRPr lang="zh-CN" altLang="en-US" sz="2800" dirty="0">
              <a:latin typeface="Arial" panose="020B0604020202020204" pitchFamily="34" charset="0"/>
              <a:ea typeface="黑体" panose="02010609060101010101" pitchFamily="49" charset="-122"/>
              <a:cs typeface="Arial" panose="020B0604020202020204" pitchFamily="34" charset="0"/>
            </a:endParaRPr>
          </a:p>
          <a:p>
            <a:pPr>
              <a:lnSpc>
                <a:spcPct val="150000"/>
              </a:lnSpc>
              <a:spcBef>
                <a:spcPct val="20000"/>
              </a:spcBef>
            </a:pPr>
            <a:r>
              <a:rPr lang="en-US" altLang="zh-CN" sz="2800" dirty="0">
                <a:latin typeface="Arial" panose="020B0604020202020204" pitchFamily="34" charset="0"/>
                <a:ea typeface="黑体" panose="02010609060101010101" pitchFamily="49" charset="-122"/>
                <a:cs typeface="Arial" panose="020B0604020202020204" pitchFamily="34" charset="0"/>
              </a:rPr>
              <a:t>2. </a:t>
            </a:r>
            <a:r>
              <a:rPr lang="zh-CN" altLang="en-US" sz="2800" dirty="0">
                <a:latin typeface="Arial" panose="020B0604020202020204" pitchFamily="34" charset="0"/>
                <a:ea typeface="黑体" panose="02010609060101010101" pitchFamily="49" charset="-122"/>
                <a:cs typeface="Arial" panose="020B0604020202020204" pitchFamily="34" charset="0"/>
              </a:rPr>
              <a:t>加法器</a:t>
            </a:r>
            <a:r>
              <a:rPr lang="zh-CN" altLang="en-US" sz="2800" dirty="0" smtClean="0">
                <a:latin typeface="Arial" panose="020B0604020202020204" pitchFamily="34" charset="0"/>
                <a:ea typeface="黑体" panose="02010609060101010101" pitchFamily="49" charset="-122"/>
                <a:cs typeface="Arial" panose="020B0604020202020204" pitchFamily="34" charset="0"/>
              </a:rPr>
              <a:t>与数据</a:t>
            </a:r>
            <a:r>
              <a:rPr lang="zh-CN" altLang="en-US" sz="2800" dirty="0">
                <a:latin typeface="Arial" panose="020B0604020202020204" pitchFamily="34" charset="0"/>
                <a:ea typeface="黑体" panose="02010609060101010101" pitchFamily="49" charset="-122"/>
                <a:cs typeface="Arial" panose="020B0604020202020204" pitchFamily="34" charset="0"/>
              </a:rPr>
              <a:t>位数</a:t>
            </a:r>
            <a:r>
              <a:rPr lang="zh-CN" altLang="en-US" sz="2800" dirty="0" smtClean="0">
                <a:latin typeface="Arial" panose="020B0604020202020204" pitchFamily="34" charset="0"/>
                <a:ea typeface="黑体" panose="02010609060101010101" pitchFamily="49" charset="-122"/>
                <a:cs typeface="Arial" panose="020B0604020202020204" pitchFamily="34" charset="0"/>
              </a:rPr>
              <a:t>相同</a:t>
            </a:r>
            <a:endParaRPr lang="zh-CN" altLang="en-US" sz="2800" dirty="0">
              <a:latin typeface="Arial" panose="020B0604020202020204" pitchFamily="34" charset="0"/>
              <a:ea typeface="黑体" panose="02010609060101010101" pitchFamily="49" charset="-122"/>
              <a:cs typeface="Arial" panose="020B0604020202020204" pitchFamily="34" charset="0"/>
            </a:endParaRPr>
          </a:p>
          <a:p>
            <a:pPr>
              <a:lnSpc>
                <a:spcPct val="150000"/>
              </a:lnSpc>
              <a:spcBef>
                <a:spcPct val="20000"/>
              </a:spcBef>
            </a:pPr>
            <a:r>
              <a:rPr lang="zh-CN" altLang="en-US" sz="2800" b="1" dirty="0" smtClean="0">
                <a:solidFill>
                  <a:srgbClr val="0000FF"/>
                </a:solidFill>
                <a:latin typeface="Arial" panose="020B0604020202020204" pitchFamily="34" charset="0"/>
                <a:ea typeface="黑体" panose="02010609060101010101" pitchFamily="49" charset="-122"/>
                <a:cs typeface="Arial" panose="020B0604020202020204" pitchFamily="34" charset="0"/>
              </a:rPr>
              <a:t>解决思路：</a:t>
            </a:r>
            <a:endParaRPr lang="zh-CN" altLang="en-US" sz="2800" b="1"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a:lnSpc>
                <a:spcPct val="150000"/>
              </a:lnSpc>
              <a:spcBef>
                <a:spcPct val="20000"/>
              </a:spcBef>
            </a:pPr>
            <a:r>
              <a:rPr lang="en-US" altLang="zh-CN" sz="2800" dirty="0">
                <a:latin typeface="Arial" panose="020B0604020202020204" pitchFamily="34" charset="0"/>
                <a:ea typeface="黑体" panose="02010609060101010101" pitchFamily="49" charset="-122"/>
                <a:cs typeface="Arial" panose="020B0604020202020204" pitchFamily="34" charset="0"/>
              </a:rPr>
              <a:t>1. </a:t>
            </a:r>
            <a:r>
              <a:rPr lang="zh-CN" altLang="en-US" sz="2800" dirty="0" smtClean="0">
                <a:latin typeface="Arial" panose="020B0604020202020204" pitchFamily="34" charset="0"/>
                <a:ea typeface="黑体" panose="02010609060101010101" pitchFamily="49" charset="-122"/>
                <a:cs typeface="Arial" panose="020B0604020202020204" pitchFamily="34" charset="0"/>
              </a:rPr>
              <a:t>改“中间积一起求和”为累加相加</a:t>
            </a:r>
            <a:endParaRPr lang="zh-CN" altLang="en-US" sz="2800" dirty="0">
              <a:latin typeface="Arial" panose="020B0604020202020204" pitchFamily="34" charset="0"/>
              <a:ea typeface="黑体" panose="02010609060101010101" pitchFamily="49" charset="-122"/>
              <a:cs typeface="Arial" panose="020B0604020202020204" pitchFamily="34" charset="0"/>
            </a:endParaRPr>
          </a:p>
          <a:p>
            <a:pPr>
              <a:lnSpc>
                <a:spcPct val="150000"/>
              </a:lnSpc>
              <a:spcBef>
                <a:spcPct val="20000"/>
              </a:spcBef>
            </a:pPr>
            <a:r>
              <a:rPr lang="en-US" altLang="zh-CN" sz="2800" dirty="0">
                <a:latin typeface="Arial" panose="020B0604020202020204" pitchFamily="34" charset="0"/>
                <a:ea typeface="黑体" panose="02010609060101010101" pitchFamily="49" charset="-122"/>
                <a:cs typeface="Arial" panose="020B0604020202020204" pitchFamily="34" charset="0"/>
              </a:rPr>
              <a:t>2. </a:t>
            </a:r>
            <a:r>
              <a:rPr lang="zh-CN" altLang="en-US" sz="2800" dirty="0">
                <a:latin typeface="Arial" panose="020B0604020202020204" pitchFamily="34" charset="0"/>
                <a:ea typeface="黑体" panose="02010609060101010101" pitchFamily="49" charset="-122"/>
                <a:cs typeface="Arial" panose="020B0604020202020204" pitchFamily="34" charset="0"/>
              </a:rPr>
              <a:t>改“ </a:t>
            </a:r>
            <a:r>
              <a:rPr lang="en-US" altLang="zh-CN" sz="2800" dirty="0" smtClean="0">
                <a:latin typeface="Arial" panose="020B0604020202020204" pitchFamily="34" charset="0"/>
                <a:ea typeface="黑体" panose="02010609060101010101" pitchFamily="49" charset="-122"/>
                <a:cs typeface="Arial" panose="020B0604020202020204" pitchFamily="34" charset="0"/>
              </a:rPr>
              <a:t>2n</a:t>
            </a:r>
            <a:r>
              <a:rPr lang="zh-CN" altLang="en-US" sz="2800" dirty="0">
                <a:latin typeface="Arial" panose="020B0604020202020204" pitchFamily="34" charset="0"/>
                <a:ea typeface="黑体" panose="02010609060101010101" pitchFamily="49" charset="-122"/>
                <a:cs typeface="Arial" panose="020B0604020202020204" pitchFamily="34" charset="0"/>
              </a:rPr>
              <a:t>位相加过程”为</a:t>
            </a:r>
            <a:r>
              <a:rPr lang="en-US" altLang="zh-CN" sz="2800" dirty="0">
                <a:latin typeface="Arial" panose="020B0604020202020204" pitchFamily="34" charset="0"/>
                <a:ea typeface="黑体" panose="02010609060101010101" pitchFamily="49" charset="-122"/>
                <a:cs typeface="Arial" panose="020B0604020202020204" pitchFamily="34" charset="0"/>
              </a:rPr>
              <a:t>n</a:t>
            </a:r>
            <a:r>
              <a:rPr lang="zh-CN" altLang="en-US" sz="2800" dirty="0">
                <a:latin typeface="Arial" panose="020B0604020202020204" pitchFamily="34" charset="0"/>
                <a:ea typeface="黑体" panose="02010609060101010101" pitchFamily="49" charset="-122"/>
                <a:cs typeface="Arial" panose="020B0604020202020204" pitchFamily="34" charset="0"/>
              </a:rPr>
              <a:t>位相加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wipe(left)">
                                      <p:cBhvr>
                                        <p:cTn id="11" dur="500"/>
                                        <p:tgtEl>
                                          <p:spTgt spid="1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wipe(left)">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wipe(left)">
                                      <p:cBhvr>
                                        <p:cTn id="28" dur="500"/>
                                        <p:tgtEl>
                                          <p:spTgt spid="15">
                                            <p:txEl>
                                              <p:pRg st="3" end="3"/>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wipe(left)">
                                      <p:cBhvr>
                                        <p:cTn id="32" dur="500"/>
                                        <p:tgtEl>
                                          <p:spTgt spid="15">
                                            <p:txEl>
                                              <p:pRg st="4" end="4"/>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5">
                                            <p:txEl>
                                              <p:pRg st="5" end="5"/>
                                            </p:txEl>
                                          </p:spTgt>
                                        </p:tgtEl>
                                        <p:attrNameLst>
                                          <p:attrName>style.visibility</p:attrName>
                                        </p:attrNameLst>
                                      </p:cBhvr>
                                      <p:to>
                                        <p:strVal val="visible"/>
                                      </p:to>
                                    </p:set>
                                    <p:animEffect transition="in" filter="wipe(left)">
                                      <p:cBhvr>
                                        <p:cTn id="36"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8" name="object 8"/>
          <p:cNvSpPr txBox="1"/>
          <p:nvPr/>
        </p:nvSpPr>
        <p:spPr>
          <a:xfrm>
            <a:off x="1374139" y="4127943"/>
            <a:ext cx="1947545" cy="553998"/>
          </a:xfrm>
          <a:prstGeom prst="rect">
            <a:avLst/>
          </a:prstGeom>
        </p:spPr>
        <p:txBody>
          <a:bodyPr vert="horz" wrap="square" lIns="0" tIns="0" rIns="0" bIns="0" rtlCol="0">
            <a:spAutoFit/>
          </a:bodyPr>
          <a:lstStyle/>
          <a:p>
            <a:pPr marL="12700">
              <a:lnSpc>
                <a:spcPct val="100000"/>
              </a:lnSpc>
            </a:pPr>
            <a:r>
              <a:rPr sz="3600" b="1" dirty="0">
                <a:solidFill>
                  <a:srgbClr val="F8F8F8"/>
                </a:solidFill>
                <a:latin typeface="Courier New"/>
                <a:cs typeface="Courier New"/>
              </a:rPr>
              <a:t>1 0 0</a:t>
            </a:r>
            <a:r>
              <a:rPr sz="3600" b="1" spc="-100" dirty="0">
                <a:solidFill>
                  <a:srgbClr val="F8F8F8"/>
                </a:solidFill>
                <a:latin typeface="Courier New"/>
                <a:cs typeface="Courier New"/>
              </a:rPr>
              <a:t> </a:t>
            </a:r>
            <a:r>
              <a:rPr sz="3600" b="1" dirty="0">
                <a:solidFill>
                  <a:srgbClr val="F8F8F8"/>
                </a:solidFill>
                <a:latin typeface="Courier New"/>
                <a:cs typeface="Courier New"/>
              </a:rPr>
              <a:t>0</a:t>
            </a:r>
            <a:endParaRPr sz="3600" dirty="0">
              <a:solidFill>
                <a:srgbClr val="F8F8F8"/>
              </a:solidFill>
              <a:latin typeface="Courier New"/>
              <a:cs typeface="Courier New"/>
            </a:endParaRPr>
          </a:p>
        </p:txBody>
      </p:sp>
      <p:sp>
        <p:nvSpPr>
          <p:cNvPr id="9" name="object 9"/>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0" name="object 10"/>
          <p:cNvSpPr txBox="1"/>
          <p:nvPr/>
        </p:nvSpPr>
        <p:spPr>
          <a:xfrm>
            <a:off x="1374139" y="4767326"/>
            <a:ext cx="3595370" cy="607695"/>
          </a:xfrm>
          <a:prstGeom prst="rect">
            <a:avLst/>
          </a:prstGeom>
        </p:spPr>
        <p:txBody>
          <a:bodyPr vert="horz" wrap="square" lIns="0" tIns="0" rIns="0" bIns="0" rtlCol="0">
            <a:spAutoFit/>
          </a:bodyPr>
          <a:lstStyle/>
          <a:p>
            <a:pPr marL="12700">
              <a:lnSpc>
                <a:spcPct val="100000"/>
              </a:lnSpc>
            </a:pPr>
            <a:r>
              <a:rPr sz="3600" b="1" dirty="0">
                <a:solidFill>
                  <a:srgbClr val="C00000"/>
                </a:solidFill>
                <a:latin typeface="Courier New"/>
                <a:cs typeface="Courier New"/>
              </a:rPr>
              <a:t>0 0 0 0 0 0</a:t>
            </a:r>
            <a:r>
              <a:rPr sz="3600" b="1" spc="-95" dirty="0">
                <a:solidFill>
                  <a:srgbClr val="C00000"/>
                </a:solidFill>
                <a:latin typeface="Courier New"/>
                <a:cs typeface="Courier New"/>
              </a:rPr>
              <a:t> </a:t>
            </a:r>
            <a:r>
              <a:rPr sz="3600" b="1" dirty="0">
                <a:solidFill>
                  <a:srgbClr val="C00000"/>
                </a:solidFill>
                <a:latin typeface="Courier New"/>
                <a:cs typeface="Courier New"/>
              </a:rPr>
              <a:t>0</a:t>
            </a:r>
            <a:endParaRPr sz="3600">
              <a:latin typeface="Courier New"/>
              <a:cs typeface="Courier New"/>
            </a:endParaRPr>
          </a:p>
        </p:txBody>
      </p:sp>
      <p:graphicFrame>
        <p:nvGraphicFramePr>
          <p:cNvPr id="11" name="object 11"/>
          <p:cNvGraphicFramePr>
            <a:graphicFrameLocks noGrp="1"/>
          </p:cNvGraphicFramePr>
          <p:nvPr>
            <p:extLst>
              <p:ext uri="{D42A27DB-BD31-4B8C-83A1-F6EECF244321}">
                <p14:modId xmlns:p14="http://schemas.microsoft.com/office/powerpoint/2010/main" val="1292693633"/>
              </p:ext>
            </p:extLst>
          </p:nvPr>
        </p:nvGraphicFramePr>
        <p:xfrm>
          <a:off x="858011" y="1328916"/>
          <a:ext cx="7138514" cy="2889963"/>
        </p:xfrm>
        <a:graphic>
          <a:graphicData uri="http://schemas.openxmlformats.org/drawingml/2006/table">
            <a:tbl>
              <a:tblPr firstRow="1" bandRow="1">
                <a:tableStyleId>{2D5ABB26-0587-4C30-8999-92F81FD0307C}</a:tableStyleId>
              </a:tblPr>
              <a:tblGrid>
                <a:gridCol w="939139"/>
                <a:gridCol w="545703"/>
                <a:gridCol w="554700"/>
                <a:gridCol w="548639"/>
                <a:gridCol w="552259"/>
                <a:gridCol w="548767"/>
                <a:gridCol w="501790"/>
                <a:gridCol w="2947517"/>
              </a:tblGrid>
              <a:tr h="486283">
                <a:tc gridSpan="3">
                  <a:txBody>
                    <a:bodyPr/>
                    <a:lstStyle/>
                    <a:p>
                      <a:endParaRPr sz="36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3715"/>
                        </a:lnSpc>
                      </a:pPr>
                      <a:r>
                        <a:rPr sz="3600" b="1" dirty="0">
                          <a:solidFill>
                            <a:srgbClr val="1F487C"/>
                          </a:solidFill>
                          <a:latin typeface="Courier New"/>
                          <a:cs typeface="Courier New"/>
                        </a:rPr>
                        <a:t>1</a:t>
                      </a:r>
                      <a:endParaRPr sz="3600">
                        <a:latin typeface="Courier New"/>
                        <a:cs typeface="Courier New"/>
                      </a:endParaRPr>
                    </a:p>
                  </a:txBody>
                  <a:tcPr marL="0" marR="0" marT="0" marB="0"/>
                </a:tc>
                <a:tc>
                  <a:txBody>
                    <a:bodyPr/>
                    <a:lstStyle/>
                    <a:p>
                      <a:pPr marL="136525">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L="134620">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R="84455" algn="r">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L="309880">
                        <a:lnSpc>
                          <a:spcPct val="100000"/>
                        </a:lnSpc>
                        <a:spcBef>
                          <a:spcPts val="445"/>
                        </a:spcBef>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a:latin typeface="Arial"/>
                        <a:cs typeface="Arial"/>
                      </a:endParaRPr>
                    </a:p>
                  </a:txBody>
                  <a:tcPr marL="0" marR="0" marT="56515" marB="0"/>
                </a:tc>
              </a:tr>
              <a:tr h="644024">
                <a:tc>
                  <a:txBody>
                    <a:bodyPr/>
                    <a:lstStyle/>
                    <a:p>
                      <a:pPr marL="457200">
                        <a:lnSpc>
                          <a:spcPts val="4280"/>
                        </a:lnSpc>
                      </a:pPr>
                      <a:r>
                        <a:rPr sz="3600" b="1" dirty="0">
                          <a:solidFill>
                            <a:srgbClr val="1F487C"/>
                          </a:solidFill>
                          <a:latin typeface="微软雅黑"/>
                          <a:cs typeface="微软雅黑"/>
                        </a:rPr>
                        <a:t>×</a:t>
                      </a:r>
                      <a:endParaRPr sz="3600">
                        <a:latin typeface="微软雅黑"/>
                        <a:cs typeface="微软雅黑"/>
                      </a:endParaRPr>
                    </a:p>
                  </a:txBody>
                  <a:tcPr marL="0" marR="0" marT="0" marB="0"/>
                </a:tc>
                <a:tc>
                  <a:txBody>
                    <a:bodyPr/>
                    <a:lstStyle/>
                    <a:p>
                      <a:endParaRPr sz="3600">
                        <a:latin typeface="微软雅黑"/>
                        <a:cs typeface="微软雅黑"/>
                      </a:endParaRPr>
                    </a:p>
                  </a:txBody>
                  <a:tcPr marL="0" marR="0" marT="0" marB="0"/>
                </a:tc>
                <a:tc>
                  <a:txBody>
                    <a:bodyPr/>
                    <a:lstStyle/>
                    <a:p>
                      <a:endParaRPr sz="3600">
                        <a:latin typeface="微软雅黑"/>
                        <a:cs typeface="微软雅黑"/>
                      </a:endParaRPr>
                    </a:p>
                  </a:txBody>
                  <a:tcPr marL="0" marR="0" marT="0" marB="0"/>
                </a:tc>
                <a:tc>
                  <a:txBody>
                    <a:bodyPr/>
                    <a:lstStyle/>
                    <a:p>
                      <a:pPr marL="2540" algn="ctr">
                        <a:lnSpc>
                          <a:spcPts val="4280"/>
                        </a:lnSpc>
                      </a:pPr>
                      <a:r>
                        <a:rPr sz="3600" b="1" dirty="0">
                          <a:solidFill>
                            <a:srgbClr val="1F487C"/>
                          </a:solidFill>
                          <a:latin typeface="Courier New"/>
                          <a:cs typeface="Courier New"/>
                        </a:rPr>
                        <a:t>1</a:t>
                      </a:r>
                      <a:endParaRPr sz="3600" dirty="0">
                        <a:latin typeface="Courier New"/>
                        <a:cs typeface="Courier New"/>
                      </a:endParaRPr>
                    </a:p>
                  </a:txBody>
                  <a:tcPr marL="0" marR="0" marT="0" marB="0"/>
                </a:tc>
                <a:tc>
                  <a:txBody>
                    <a:bodyPr/>
                    <a:lstStyle/>
                    <a:p>
                      <a:pPr marL="139700">
                        <a:lnSpc>
                          <a:spcPts val="4280"/>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L="135890">
                        <a:lnSpc>
                          <a:spcPts val="4280"/>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R="83185" algn="r">
                        <a:lnSpc>
                          <a:spcPts val="4280"/>
                        </a:lnSpc>
                      </a:pPr>
                      <a:r>
                        <a:rPr sz="3600" b="1" dirty="0">
                          <a:solidFill>
                            <a:srgbClr val="1F487C"/>
                          </a:solidFill>
                          <a:latin typeface="Courier New"/>
                          <a:cs typeface="Courier New"/>
                        </a:rPr>
                        <a:t>1</a:t>
                      </a:r>
                      <a:endParaRPr sz="3600">
                        <a:latin typeface="Courier New"/>
                        <a:cs typeface="Courier New"/>
                      </a:endParaRPr>
                    </a:p>
                  </a:txBody>
                  <a:tcPr marL="0" marR="0" marT="0" marB="0"/>
                </a:tc>
                <a:tc>
                  <a:txBody>
                    <a:bodyPr/>
                    <a:lstStyle/>
                    <a:p>
                      <a:pPr marL="309880">
                        <a:lnSpc>
                          <a:spcPct val="100000"/>
                        </a:lnSpc>
                        <a:spcBef>
                          <a:spcPts val="10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a:txBody>
                  <a:tcPr marL="0" marR="0" marT="134620" marB="0"/>
                </a:tc>
              </a:tr>
              <a:tr h="597343">
                <a:tc>
                  <a:txBody>
                    <a:bodyPr/>
                    <a:lstStyle/>
                    <a:p>
                      <a:endParaRPr sz="2400">
                        <a:latin typeface="Arial"/>
                        <a:cs typeface="Arial"/>
                      </a:endParaRPr>
                    </a:p>
                  </a:txBody>
                  <a:tcPr marL="0" marR="0" marT="0" marB="0">
                    <a:solidFill>
                      <a:srgbClr val="F8F8F8"/>
                    </a:solidFill>
                  </a:tcPr>
                </a:tc>
                <a:tc>
                  <a:txBody>
                    <a:bodyPr/>
                    <a:lstStyle/>
                    <a:p>
                      <a:endParaRPr sz="2400">
                        <a:latin typeface="Arial"/>
                        <a:cs typeface="Arial"/>
                      </a:endParaRPr>
                    </a:p>
                  </a:txBody>
                  <a:tcPr marL="0" marR="0" marT="0" marB="0">
                    <a:solidFill>
                      <a:srgbClr val="F8F8F8"/>
                    </a:solidFill>
                  </a:tcPr>
                </a:tc>
                <a:tc>
                  <a:txBody>
                    <a:bodyPr/>
                    <a:lstStyle/>
                    <a:p>
                      <a:endParaRPr sz="2400">
                        <a:latin typeface="Arial"/>
                        <a:cs typeface="Arial"/>
                      </a:endParaRPr>
                    </a:p>
                  </a:txBody>
                  <a:tcPr marL="0" marR="0" marT="0" marB="0">
                    <a:solidFill>
                      <a:srgbClr val="F8F8F8"/>
                    </a:solidFill>
                  </a:tcPr>
                </a:tc>
                <a:tc>
                  <a:txBody>
                    <a:bodyPr/>
                    <a:lstStyle/>
                    <a:p>
                      <a:pPr algn="ctr">
                        <a:lnSpc>
                          <a:spcPts val="4255"/>
                        </a:lnSpc>
                      </a:pPr>
                      <a:r>
                        <a:rPr sz="3600" b="1" dirty="0">
                          <a:solidFill>
                            <a:srgbClr val="F8F8F8"/>
                          </a:solidFill>
                          <a:latin typeface="Courier New"/>
                          <a:cs typeface="Courier New"/>
                        </a:rPr>
                        <a:t>1</a:t>
                      </a:r>
                      <a:endParaRPr sz="3600" dirty="0">
                        <a:solidFill>
                          <a:srgbClr val="F8F8F8"/>
                        </a:solidFill>
                        <a:latin typeface="Courier New"/>
                        <a:cs typeface="Courier New"/>
                      </a:endParaRPr>
                    </a:p>
                  </a:txBody>
                  <a:tcPr marL="0" marR="0" marT="0" marB="0">
                    <a:solidFill>
                      <a:srgbClr val="F8F8F8"/>
                    </a:solidFill>
                  </a:tcPr>
                </a:tc>
                <a:tc>
                  <a:txBody>
                    <a:bodyPr/>
                    <a:lstStyle/>
                    <a:p>
                      <a:pPr marL="136525">
                        <a:lnSpc>
                          <a:spcPts val="425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34620">
                        <a:lnSpc>
                          <a:spcPts val="425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R="84455" algn="r">
                        <a:lnSpc>
                          <a:spcPts val="425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tc>
              </a:tr>
              <a:tr h="540430">
                <a:tc>
                  <a:txBody>
                    <a:bodyPr/>
                    <a:lstStyle/>
                    <a:p>
                      <a:endParaRPr sz="3600">
                        <a:latin typeface="Courier New"/>
                        <a:cs typeface="Courier New"/>
                      </a:endParaRPr>
                    </a:p>
                  </a:txBody>
                  <a:tcPr marL="0" marR="0" marT="0" marB="0">
                    <a:solidFill>
                      <a:srgbClr val="F8F8F8"/>
                    </a:solidFill>
                  </a:tcPr>
                </a:tc>
                <a:tc>
                  <a:txBody>
                    <a:bodyPr/>
                    <a:lstStyle/>
                    <a:p>
                      <a:endParaRPr sz="3600">
                        <a:solidFill>
                          <a:srgbClr val="F8F8F8"/>
                        </a:solidFill>
                        <a:latin typeface="Courier New"/>
                        <a:cs typeface="Courier New"/>
                      </a:endParaRPr>
                    </a:p>
                  </a:txBody>
                  <a:tcPr marL="0" marR="0" marT="0" marB="0">
                    <a:solidFill>
                      <a:srgbClr val="F8F8F8"/>
                    </a:solidFill>
                  </a:tcPr>
                </a:tc>
                <a:tc>
                  <a:txBody>
                    <a:bodyPr/>
                    <a:lstStyle/>
                    <a:p>
                      <a:pPr marL="13970" algn="ctr">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8255"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42240">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9065">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tc>
              </a:tr>
              <a:tr h="551316">
                <a:tc>
                  <a:txBody>
                    <a:bodyPr/>
                    <a:lstStyle/>
                    <a:p>
                      <a:endParaRPr sz="3600">
                        <a:latin typeface="Courier New"/>
                        <a:cs typeface="Courier New"/>
                      </a:endParaRPr>
                    </a:p>
                  </a:txBody>
                  <a:tcPr marL="0" marR="0" marT="0" marB="0">
                    <a:solidFill>
                      <a:srgbClr val="F8F8F8"/>
                    </a:solidFill>
                  </a:tcPr>
                </a:tc>
                <a:tc>
                  <a:txBody>
                    <a:bodyPr/>
                    <a:lstStyle/>
                    <a:p>
                      <a:pPr marL="133985">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algn="ctr">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R="635"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2715">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dirty="0">
                        <a:latin typeface="Courier New"/>
                        <a:cs typeface="Courier New"/>
                      </a:endParaRPr>
                    </a:p>
                  </a:txBody>
                  <a:tcPr marL="0" marR="0" marT="0" marB="0"/>
                </a:tc>
              </a:tr>
            </a:tbl>
          </a:graphicData>
        </a:graphic>
      </p:graphicFrame>
      <p:sp>
        <p:nvSpPr>
          <p:cNvPr id="12" name="object 12"/>
          <p:cNvSpPr/>
          <p:nvPr/>
        </p:nvSpPr>
        <p:spPr>
          <a:xfrm>
            <a:off x="5908547" y="4117847"/>
            <a:ext cx="5045963" cy="627888"/>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5440807" y="3951853"/>
            <a:ext cx="4918075" cy="1336040"/>
          </a:xfrm>
          <a:prstGeom prst="rect">
            <a:avLst/>
          </a:prstGeom>
        </p:spPr>
        <p:txBody>
          <a:bodyPr vert="horz" wrap="square" lIns="0" tIns="0" rIns="0" bIns="0" rtlCol="0">
            <a:spAutoFit/>
          </a:bodyPr>
          <a:lstStyle/>
          <a:p>
            <a:pPr marL="12700" marR="5080" indent="1064895">
              <a:lnSpc>
                <a:spcPct val="178300"/>
              </a:lnSpc>
            </a:pPr>
            <a:r>
              <a:rPr sz="2400" dirty="0">
                <a:solidFill>
                  <a:srgbClr val="FFFFFF"/>
                </a:solidFill>
                <a:latin typeface="微软雅黑"/>
                <a:cs typeface="微软雅黑"/>
              </a:rPr>
              <a:t>运算开始时，乘积记为</a:t>
            </a:r>
            <a:r>
              <a:rPr sz="2400" spc="5" dirty="0">
                <a:solidFill>
                  <a:srgbClr val="FFFFFF"/>
                </a:solidFill>
                <a:latin typeface="微软雅黑"/>
                <a:cs typeface="微软雅黑"/>
              </a:rPr>
              <a:t>“</a:t>
            </a:r>
            <a:r>
              <a:rPr sz="2400" spc="-10" dirty="0">
                <a:solidFill>
                  <a:srgbClr val="FFFFFF"/>
                </a:solidFill>
                <a:latin typeface="Arial"/>
                <a:cs typeface="Arial"/>
              </a:rPr>
              <a:t>0</a:t>
            </a:r>
            <a:r>
              <a:rPr sz="2400" dirty="0">
                <a:solidFill>
                  <a:srgbClr val="FFFFFF"/>
                </a:solidFill>
                <a:latin typeface="微软雅黑"/>
                <a:cs typeface="微软雅黑"/>
              </a:rPr>
              <a:t>” </a:t>
            </a: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a:latin typeface="Arial"/>
              <a:cs typeface="Arial"/>
            </a:endParaRPr>
          </a:p>
        </p:txBody>
      </p:sp>
      <p:sp>
        <p:nvSpPr>
          <p:cNvPr id="15"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302511" y="1840357"/>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a:latin typeface="微软雅黑"/>
              <a:cs typeface="微软雅黑"/>
            </a:endParaRPr>
          </a:p>
        </p:txBody>
      </p:sp>
      <p:sp>
        <p:nvSpPr>
          <p:cNvPr id="8" name="object 8"/>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9" name="object 9"/>
          <p:cNvSpPr txBox="1"/>
          <p:nvPr/>
        </p:nvSpPr>
        <p:spPr>
          <a:xfrm>
            <a:off x="3021838" y="2481326"/>
            <a:ext cx="1947545" cy="607695"/>
          </a:xfrm>
          <a:prstGeom prst="rect">
            <a:avLst/>
          </a:prstGeom>
        </p:spPr>
        <p:txBody>
          <a:bodyPr vert="horz" wrap="square" lIns="0" tIns="0" rIns="0" bIns="0" rtlCol="0">
            <a:spAutoFit/>
          </a:bodyPr>
          <a:lstStyle/>
          <a:p>
            <a:pPr marL="12700">
              <a:lnSpc>
                <a:spcPct val="100000"/>
              </a:lnSpc>
            </a:pPr>
            <a:r>
              <a:rPr sz="3600" b="1" u="heavy" dirty="0">
                <a:latin typeface="Courier New"/>
                <a:cs typeface="Courier New"/>
              </a:rPr>
              <a:t>1 0 0</a:t>
            </a:r>
            <a:r>
              <a:rPr sz="3600" b="1" u="heavy" spc="-100" dirty="0">
                <a:latin typeface="Courier New"/>
                <a:cs typeface="Courier New"/>
              </a:rPr>
              <a:t> </a:t>
            </a:r>
            <a:r>
              <a:rPr sz="3600" b="1" u="heavy" dirty="0">
                <a:latin typeface="Courier New"/>
                <a:cs typeface="Courier New"/>
              </a:rPr>
              <a:t>0</a:t>
            </a:r>
            <a:endParaRPr sz="3600">
              <a:latin typeface="Courier New"/>
              <a:cs typeface="Courier New"/>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626435661"/>
              </p:ext>
            </p:extLst>
          </p:nvPr>
        </p:nvGraphicFramePr>
        <p:xfrm>
          <a:off x="858011" y="3097775"/>
          <a:ext cx="6371003" cy="2291750"/>
        </p:xfrm>
        <a:graphic>
          <a:graphicData uri="http://schemas.openxmlformats.org/drawingml/2006/table">
            <a:tbl>
              <a:tblPr firstRow="1" bandRow="1">
                <a:tableStyleId>{2D5ABB26-0587-4C30-8999-92F81FD0307C}</a:tableStyleId>
              </a:tblPr>
              <a:tblGrid>
                <a:gridCol w="933246"/>
                <a:gridCol w="549402"/>
                <a:gridCol w="551688"/>
                <a:gridCol w="553846"/>
                <a:gridCol w="552259"/>
                <a:gridCol w="548767"/>
                <a:gridCol w="501790"/>
                <a:gridCol w="2180005"/>
              </a:tblGrid>
              <a:tr h="529452">
                <a:tc rowSpan="2">
                  <a:txBody>
                    <a:bodyPr/>
                    <a:lstStyle/>
                    <a:p>
                      <a:endParaRPr sz="3600" dirty="0">
                        <a:solidFill>
                          <a:srgbClr val="F8F8F8"/>
                        </a:solidFill>
                        <a:latin typeface="Courier New"/>
                        <a:cs typeface="Courier New"/>
                      </a:endParaRPr>
                    </a:p>
                  </a:txBody>
                  <a:tcPr marL="0" marR="0" marT="0" marB="0">
                    <a:solidFill>
                      <a:srgbClr val="F8F8F8"/>
                    </a:solidFill>
                  </a:tcPr>
                </a:tc>
                <a:tc>
                  <a:txBody>
                    <a:bodyPr/>
                    <a:lstStyle/>
                    <a:p>
                      <a:endParaRPr sz="3600">
                        <a:solidFill>
                          <a:srgbClr val="C2C2C2"/>
                        </a:solidFill>
                        <a:latin typeface="Courier New"/>
                        <a:cs typeface="Courier New"/>
                      </a:endParaRPr>
                    </a:p>
                  </a:txBody>
                  <a:tcPr marL="0" marR="0" marT="0" marB="0">
                    <a:solidFill>
                      <a:srgbClr val="F8F8F8"/>
                    </a:solidFill>
                  </a:tcPr>
                </a:tc>
                <a:tc>
                  <a:txBody>
                    <a:bodyPr/>
                    <a:lstStyle/>
                    <a:p>
                      <a:pPr marL="21590" algn="ctr">
                        <a:lnSpc>
                          <a:spcPts val="3720"/>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46050">
                        <a:lnSpc>
                          <a:spcPts val="3720"/>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42240">
                        <a:lnSpc>
                          <a:spcPts val="3720"/>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39065">
                        <a:lnSpc>
                          <a:spcPts val="3720"/>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solidFill>
                          <a:srgbClr val="C2C2C2"/>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tc>
              </a:tr>
              <a:tr h="540212">
                <a:tc vMerge="1">
                  <a:txBody>
                    <a:bodyPr/>
                    <a:lstStyle/>
                    <a:p>
                      <a:endParaRPr/>
                    </a:p>
                  </a:txBody>
                  <a:tcPr marL="0" marR="0" marT="0" marB="0">
                    <a:solidFill>
                      <a:srgbClr val="F8F8F8"/>
                    </a:solidFill>
                  </a:tcPr>
                </a:tc>
                <a:tc>
                  <a:txBody>
                    <a:bodyPr/>
                    <a:lstStyle/>
                    <a:p>
                      <a:pPr marL="4445"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270"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7795">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32715">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dirty="0">
                        <a:solidFill>
                          <a:srgbClr val="F8F8F8"/>
                        </a:solidFill>
                        <a:latin typeface="Courier New"/>
                        <a:cs typeface="Courier New"/>
                      </a:endParaRPr>
                    </a:p>
                  </a:txBody>
                  <a:tcPr marL="0" marR="0" marT="0" marB="0">
                    <a:solidFill>
                      <a:srgbClr val="F8F8F8"/>
                    </a:solidFill>
                  </a:tcPr>
                </a:tc>
                <a:tc>
                  <a:txBody>
                    <a:bodyPr/>
                    <a:lstStyle/>
                    <a:p>
                      <a:endParaRPr sz="3600">
                        <a:solidFill>
                          <a:srgbClr val="C2C2C2"/>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tc>
              </a:tr>
              <a:tr h="598869">
                <a:tc>
                  <a:txBody>
                    <a:bodyPr/>
                    <a:lstStyle/>
                    <a:p>
                      <a:pPr marR="136525" algn="r">
                        <a:lnSpc>
                          <a:spcPts val="3804"/>
                        </a:lnSpc>
                      </a:pPr>
                      <a:r>
                        <a:rPr sz="3600" b="1" dirty="0">
                          <a:solidFill>
                            <a:srgbClr val="F8F8F8"/>
                          </a:solidFill>
                          <a:latin typeface="Courier New"/>
                          <a:cs typeface="Courier New"/>
                        </a:rPr>
                        <a:t>1</a:t>
                      </a:r>
                      <a:endParaRPr sz="3600" dirty="0">
                        <a:solidFill>
                          <a:srgbClr val="F8F8F8"/>
                        </a:solidFill>
                        <a:latin typeface="Courier New"/>
                        <a:cs typeface="Courier New"/>
                      </a:endParaRPr>
                    </a:p>
                  </a:txBody>
                  <a:tcPr marL="0" marR="0" marT="0" marB="0">
                    <a:solidFill>
                      <a:srgbClr val="F8F8F8"/>
                    </a:solidFill>
                  </a:tcPr>
                </a:tc>
                <a:tc>
                  <a:txBody>
                    <a:bodyPr/>
                    <a:lstStyle/>
                    <a:p>
                      <a:pPr marR="7620" algn="ctr">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R="8255" algn="ctr">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27000">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dirty="0">
                        <a:solidFill>
                          <a:srgbClr val="F8F8F8"/>
                        </a:solidFill>
                        <a:latin typeface="Courier New"/>
                        <a:cs typeface="Courier New"/>
                      </a:endParaRPr>
                    </a:p>
                  </a:txBody>
                  <a:tcPr marL="0" marR="0" marT="0" marB="0">
                    <a:solidFill>
                      <a:srgbClr val="F8F8F8"/>
                    </a:solidFill>
                  </a:tcPr>
                </a:tc>
                <a:tc>
                  <a:txBody>
                    <a:bodyPr/>
                    <a:lstStyle/>
                    <a:p>
                      <a:endParaRPr sz="3600" dirty="0">
                        <a:solidFill>
                          <a:srgbClr val="F8F8F8"/>
                        </a:solidFill>
                        <a:latin typeface="Courier New"/>
                        <a:cs typeface="Courier New"/>
                      </a:endParaRPr>
                    </a:p>
                  </a:txBody>
                  <a:tcPr marL="0" marR="0" marT="0" marB="0">
                    <a:solidFill>
                      <a:srgbClr val="F8F8F8"/>
                    </a:solidFill>
                  </a:tcPr>
                </a:tc>
                <a:tc>
                  <a:txBody>
                    <a:bodyPr/>
                    <a:lstStyle/>
                    <a:p>
                      <a:endParaRPr sz="3600" dirty="0">
                        <a:solidFill>
                          <a:srgbClr val="C2C2C2"/>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tc>
              </a:tr>
              <a:tr h="595601">
                <a:tc>
                  <a:txBody>
                    <a:bodyPr/>
                    <a:lstStyle/>
                    <a:p>
                      <a:pPr marR="121920" algn="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335"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0160"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41605">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8430">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4620">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4620">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404495">
                        <a:lnSpc>
                          <a:spcPct val="100000"/>
                        </a:lnSpc>
                        <a:spcBef>
                          <a:spcPts val="97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a:latin typeface="Arial"/>
                        <a:cs typeface="Arial"/>
                      </a:endParaRPr>
                    </a:p>
                  </a:txBody>
                  <a:tcPr marL="0" marR="0" marT="123825" marB="0"/>
                </a:tc>
              </a:tr>
            </a:tbl>
          </a:graphicData>
        </a:graphic>
      </p:graphicFrame>
      <p:sp>
        <p:nvSpPr>
          <p:cNvPr id="12" name="object 12"/>
          <p:cNvSpPr/>
          <p:nvPr/>
        </p:nvSpPr>
        <p:spPr>
          <a:xfrm>
            <a:off x="4347971" y="1691639"/>
            <a:ext cx="975360"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372355" y="1716023"/>
            <a:ext cx="871727"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490465"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15" name="object 15"/>
          <p:cNvSpPr/>
          <p:nvPr/>
        </p:nvSpPr>
        <p:spPr>
          <a:xfrm>
            <a:off x="2872739" y="2886455"/>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897123" y="2910839"/>
            <a:ext cx="2202179" cy="236220"/>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3021838" y="1282572"/>
            <a:ext cx="1948814" cy="116522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a:p>
            <a:pPr marL="13970">
              <a:lnSpc>
                <a:spcPct val="100000"/>
              </a:lnSpc>
              <a:spcBef>
                <a:spcPts val="70"/>
              </a:spcBef>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a:latin typeface="Courier New"/>
              <a:cs typeface="Courier New"/>
            </a:endParaRPr>
          </a:p>
        </p:txBody>
      </p:sp>
      <p:sp>
        <p:nvSpPr>
          <p:cNvPr id="18" name="object 18"/>
          <p:cNvSpPr/>
          <p:nvPr/>
        </p:nvSpPr>
        <p:spPr>
          <a:xfrm>
            <a:off x="5650991"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19" name="object 19"/>
          <p:cNvSpPr txBox="1"/>
          <p:nvPr/>
        </p:nvSpPr>
        <p:spPr>
          <a:xfrm>
            <a:off x="5346572" y="1415796"/>
            <a:ext cx="4364990" cy="2059305"/>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a:p>
            <a:pPr marL="1303655" marR="5080" indent="152400">
              <a:lnSpc>
                <a:spcPct val="120000"/>
              </a:lnSpc>
              <a:spcBef>
                <a:spcPts val="1730"/>
              </a:spcBef>
            </a:pPr>
            <a:r>
              <a:rPr sz="2400" dirty="0">
                <a:solidFill>
                  <a:srgbClr val="FFFFFF"/>
                </a:solidFill>
                <a:latin typeface="微软雅黑"/>
                <a:cs typeface="微软雅黑"/>
              </a:rPr>
              <a:t>每个中间结果产生后 直接与当前的乘积累加</a:t>
            </a:r>
            <a:endParaRPr sz="2400">
              <a:latin typeface="微软雅黑"/>
              <a:cs typeface="微软雅黑"/>
            </a:endParaRPr>
          </a:p>
        </p:txBody>
      </p:sp>
      <p:sp>
        <p:nvSpPr>
          <p:cNvPr id="21"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257300" y="1973579"/>
            <a:ext cx="4326636" cy="43357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57300" y="1973579"/>
            <a:ext cx="487044" cy="487045"/>
          </a:xfrm>
          <a:prstGeom prst="rect">
            <a:avLst/>
          </a:prstGeom>
          <a:blipFill>
            <a:blip r:embed="rId4"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1326641" y="2042532"/>
          <a:ext cx="4190236" cy="1689622"/>
        </p:xfrm>
        <a:graphic>
          <a:graphicData uri="http://schemas.openxmlformats.org/drawingml/2006/table">
            <a:tbl>
              <a:tblPr firstRow="1" bandRow="1">
                <a:tableStyleId>{2D5ABB26-0587-4C30-8999-92F81FD0307C}</a:tableStyleId>
              </a:tblPr>
              <a:tblGrid>
                <a:gridCol w="2587611"/>
                <a:gridCol w="549859"/>
                <a:gridCol w="1052766"/>
              </a:tblGrid>
              <a:tr h="537726">
                <a:tc>
                  <a:txBody>
                    <a:bodyPr/>
                    <a:lstStyle/>
                    <a:p>
                      <a:pPr marR="130175" algn="r">
                        <a:lnSpc>
                          <a:spcPts val="3715"/>
                        </a:lnSpc>
                      </a:pPr>
                      <a:r>
                        <a:rPr sz="3600" b="1" dirty="0">
                          <a:solidFill>
                            <a:srgbClr val="4F81BC"/>
                          </a:solidFill>
                          <a:latin typeface="Courier New"/>
                          <a:cs typeface="Courier New"/>
                        </a:rPr>
                        <a:t>2</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marR="85725" algn="r">
                        <a:lnSpc>
                          <a:spcPts val="3715"/>
                        </a:lnSpc>
                      </a:pPr>
                      <a:r>
                        <a:rPr sz="3600" b="1" dirty="0">
                          <a:solidFill>
                            <a:srgbClr val="4F81BC"/>
                          </a:solidFill>
                          <a:latin typeface="Courier New"/>
                          <a:cs typeface="Courier New"/>
                        </a:rPr>
                        <a:t>4</a:t>
                      </a:r>
                      <a:r>
                        <a:rPr sz="3600" b="1" spc="-105" dirty="0">
                          <a:solidFill>
                            <a:srgbClr val="4F81BC"/>
                          </a:solidFill>
                          <a:latin typeface="Courier New"/>
                          <a:cs typeface="Courier New"/>
                        </a:rPr>
                        <a:t> </a:t>
                      </a: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R="83820" algn="r">
                        <a:lnSpc>
                          <a:spcPts val="3875"/>
                        </a:lnSpc>
                      </a:pPr>
                      <a:r>
                        <a:rPr sz="3600" b="1" dirty="0">
                          <a:solidFill>
                            <a:srgbClr val="4F81BC"/>
                          </a:solidFill>
                          <a:latin typeface="Courier New"/>
                          <a:cs typeface="Courier New"/>
                        </a:rPr>
                        <a:t>7</a:t>
                      </a:r>
                      <a:r>
                        <a:rPr sz="3600" b="1" spc="-105" dirty="0">
                          <a:solidFill>
                            <a:srgbClr val="4F81BC"/>
                          </a:solidFill>
                          <a:latin typeface="Courier New"/>
                          <a:cs typeface="Courier New"/>
                        </a:rPr>
                        <a:t> </a:t>
                      </a: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r h="559949">
                <a:tc>
                  <a:txBody>
                    <a:bodyPr/>
                    <a:lstStyle/>
                    <a:p>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lnT w="28955">
                      <a:solidFill>
                        <a:srgbClr val="000000"/>
                      </a:solidFill>
                      <a:prstDash val="solid"/>
                    </a:lnT>
                  </a:tcPr>
                </a:tc>
                <a:tc>
                  <a:txBody>
                    <a:bodyPr/>
                    <a:lstStyle/>
                    <a:p>
                      <a:pPr marR="73660" algn="r">
                        <a:lnSpc>
                          <a:spcPts val="2855"/>
                        </a:lnSpc>
                      </a:pPr>
                      <a:r>
                        <a:rPr sz="2400" b="1" spc="-5" dirty="0">
                          <a:solidFill>
                            <a:srgbClr val="F79546"/>
                          </a:solidFill>
                          <a:latin typeface="Courier New"/>
                          <a:cs typeface="Courier New"/>
                        </a:rPr>
                        <a:t>3</a:t>
                      </a:r>
                      <a:r>
                        <a:rPr sz="5400" b="1" baseline="-16975" dirty="0">
                          <a:latin typeface="Courier New"/>
                          <a:cs typeface="Courier New"/>
                        </a:rPr>
                        <a:t>0</a:t>
                      </a:r>
                      <a:endParaRPr sz="5400" baseline="-16975">
                        <a:latin typeface="Courier New"/>
                        <a:cs typeface="Courier New"/>
                      </a:endParaRPr>
                    </a:p>
                  </a:txBody>
                  <a:tcPr marL="0" marR="0" marT="0" marB="0">
                    <a:lnT w="28955">
                      <a:solidFill>
                        <a:srgbClr val="000000"/>
                      </a:solidFill>
                      <a:prstDash val="solid"/>
                    </a:lnT>
                  </a:tcPr>
                </a:tc>
              </a:tr>
            </a:tbl>
          </a:graphicData>
        </a:graphic>
      </p:graphicFrame>
      <p:sp>
        <p:nvSpPr>
          <p:cNvPr id="8" name="object 8"/>
          <p:cNvSpPr/>
          <p:nvPr/>
        </p:nvSpPr>
        <p:spPr>
          <a:xfrm>
            <a:off x="5442330" y="2312670"/>
            <a:ext cx="120650" cy="1156335"/>
          </a:xfrm>
          <a:custGeom>
            <a:avLst/>
            <a:gdLst/>
            <a:ahLst/>
            <a:cxnLst/>
            <a:rect l="l" t="t" r="r" b="b"/>
            <a:pathLst>
              <a:path w="120650" h="1156335">
                <a:moveTo>
                  <a:pt x="14351" y="1038097"/>
                </a:moveTo>
                <a:lnTo>
                  <a:pt x="8255" y="1041653"/>
                </a:lnTo>
                <a:lnTo>
                  <a:pt x="2032" y="1045209"/>
                </a:lnTo>
                <a:lnTo>
                  <a:pt x="0" y="1053210"/>
                </a:lnTo>
                <a:lnTo>
                  <a:pt x="3556" y="1059433"/>
                </a:lnTo>
                <a:lnTo>
                  <a:pt x="60071" y="1156334"/>
                </a:lnTo>
                <a:lnTo>
                  <a:pt x="75107" y="1130553"/>
                </a:lnTo>
                <a:lnTo>
                  <a:pt x="47117" y="1130553"/>
                </a:lnTo>
                <a:lnTo>
                  <a:pt x="47117" y="1082711"/>
                </a:lnTo>
                <a:lnTo>
                  <a:pt x="25908" y="1046352"/>
                </a:lnTo>
                <a:lnTo>
                  <a:pt x="22352" y="1040129"/>
                </a:lnTo>
                <a:lnTo>
                  <a:pt x="14351" y="1038097"/>
                </a:lnTo>
                <a:close/>
              </a:path>
              <a:path w="120650" h="1156335">
                <a:moveTo>
                  <a:pt x="47117" y="1082711"/>
                </a:moveTo>
                <a:lnTo>
                  <a:pt x="47117" y="1130553"/>
                </a:lnTo>
                <a:lnTo>
                  <a:pt x="73025" y="1130553"/>
                </a:lnTo>
                <a:lnTo>
                  <a:pt x="73025" y="1124077"/>
                </a:lnTo>
                <a:lnTo>
                  <a:pt x="48895" y="1124077"/>
                </a:lnTo>
                <a:lnTo>
                  <a:pt x="60071" y="1104918"/>
                </a:lnTo>
                <a:lnTo>
                  <a:pt x="47117" y="1082711"/>
                </a:lnTo>
                <a:close/>
              </a:path>
              <a:path w="120650" h="1156335">
                <a:moveTo>
                  <a:pt x="105791" y="1038097"/>
                </a:moveTo>
                <a:lnTo>
                  <a:pt x="97790" y="1040129"/>
                </a:lnTo>
                <a:lnTo>
                  <a:pt x="94234" y="1046352"/>
                </a:lnTo>
                <a:lnTo>
                  <a:pt x="73025" y="1082711"/>
                </a:lnTo>
                <a:lnTo>
                  <a:pt x="73025" y="1130553"/>
                </a:lnTo>
                <a:lnTo>
                  <a:pt x="75107" y="1130553"/>
                </a:lnTo>
                <a:lnTo>
                  <a:pt x="116586" y="1059433"/>
                </a:lnTo>
                <a:lnTo>
                  <a:pt x="120142" y="1053210"/>
                </a:lnTo>
                <a:lnTo>
                  <a:pt x="118110" y="1045209"/>
                </a:lnTo>
                <a:lnTo>
                  <a:pt x="111887" y="1041653"/>
                </a:lnTo>
                <a:lnTo>
                  <a:pt x="105791" y="1038097"/>
                </a:lnTo>
                <a:close/>
              </a:path>
              <a:path w="120650" h="1156335">
                <a:moveTo>
                  <a:pt x="60071" y="1104918"/>
                </a:moveTo>
                <a:lnTo>
                  <a:pt x="48895" y="1124077"/>
                </a:lnTo>
                <a:lnTo>
                  <a:pt x="71247" y="1124077"/>
                </a:lnTo>
                <a:lnTo>
                  <a:pt x="60071" y="1104918"/>
                </a:lnTo>
                <a:close/>
              </a:path>
              <a:path w="120650" h="1156335">
                <a:moveTo>
                  <a:pt x="73025" y="1082711"/>
                </a:moveTo>
                <a:lnTo>
                  <a:pt x="60071" y="1104918"/>
                </a:lnTo>
                <a:lnTo>
                  <a:pt x="71247" y="1124077"/>
                </a:lnTo>
                <a:lnTo>
                  <a:pt x="73025" y="1124077"/>
                </a:lnTo>
                <a:lnTo>
                  <a:pt x="73025" y="1082711"/>
                </a:lnTo>
                <a:close/>
              </a:path>
              <a:path w="120650" h="1156335">
                <a:moveTo>
                  <a:pt x="73025" y="0"/>
                </a:moveTo>
                <a:lnTo>
                  <a:pt x="47117" y="0"/>
                </a:lnTo>
                <a:lnTo>
                  <a:pt x="47117" y="1082711"/>
                </a:lnTo>
                <a:lnTo>
                  <a:pt x="60071" y="1104918"/>
                </a:lnTo>
                <a:lnTo>
                  <a:pt x="73025" y="1082711"/>
                </a:lnTo>
                <a:lnTo>
                  <a:pt x="73025" y="0"/>
                </a:lnTo>
                <a:close/>
              </a:path>
            </a:pathLst>
          </a:custGeom>
          <a:solidFill>
            <a:srgbClr val="4F81BC"/>
          </a:solidFill>
        </p:spPr>
        <p:txBody>
          <a:bodyPr wrap="square" lIns="0" tIns="0" rIns="0" bIns="0" rtlCol="0"/>
          <a:lstStyle/>
          <a:p>
            <a:endParaRPr/>
          </a:p>
        </p:txBody>
      </p:sp>
      <p:sp>
        <p:nvSpPr>
          <p:cNvPr id="11" name="object 6"/>
          <p:cNvSpPr txBox="1">
            <a:spLocks noGrp="1"/>
          </p:cNvSpPr>
          <p:nvPr>
            <p:ph type="title"/>
          </p:nvPr>
        </p:nvSpPr>
        <p:spPr>
          <a:xfrm>
            <a:off x="916939" y="261239"/>
            <a:ext cx="4731385" cy="538609"/>
          </a:xfrm>
          <a:prstGeom prst="rect">
            <a:avLst/>
          </a:prstGeom>
        </p:spPr>
        <p:txBody>
          <a:bodyPr vert="horz" wrap="square" lIns="0" tIns="0" rIns="0" bIns="0" rtlCol="0">
            <a:spAutoFit/>
          </a:bodyPr>
          <a:lstStyle/>
          <a:p>
            <a:pPr marL="12700">
              <a:lnSpc>
                <a:spcPts val="4175"/>
              </a:lnSpc>
            </a:pPr>
            <a:r>
              <a:rPr sz="3600" dirty="0" err="1" smtClean="0">
                <a:solidFill>
                  <a:srgbClr val="004589"/>
                </a:solidFill>
                <a:latin typeface="微软雅黑"/>
                <a:cs typeface="微软雅黑"/>
              </a:rPr>
              <a:t>手工进行乘法运算</a:t>
            </a:r>
            <a:endParaRPr sz="3600" dirty="0">
              <a:latin typeface="微软雅黑"/>
              <a:cs typeface="微软雅黑"/>
            </a:endParaRPr>
          </a:p>
        </p:txBody>
      </p:sp>
      <p:sp>
        <p:nvSpPr>
          <p:cNvPr id="9" name="object 11"/>
          <p:cNvSpPr txBox="1"/>
          <p:nvPr/>
        </p:nvSpPr>
        <p:spPr>
          <a:xfrm>
            <a:off x="5715001" y="2042532"/>
            <a:ext cx="2819400" cy="943848"/>
          </a:xfrm>
          <a:prstGeom prst="rect">
            <a:avLst/>
          </a:prstGeom>
        </p:spPr>
        <p:txBody>
          <a:bodyPr vert="horz" wrap="square" lIns="0" tIns="0" rIns="0" bIns="0" rtlCol="0">
            <a:spAutoFit/>
          </a:bodyPr>
          <a:lstStyle/>
          <a:p>
            <a:pPr marL="12700">
              <a:lnSpc>
                <a:spcPct val="100000"/>
              </a:lnSpc>
            </a:pPr>
            <a:r>
              <a:rPr sz="2400" dirty="0">
                <a:solidFill>
                  <a:srgbClr val="0000FF"/>
                </a:solidFill>
                <a:latin typeface="Arial" panose="020B0604020202020204" pitchFamily="34" charset="0"/>
                <a:ea typeface="黑体" panose="02010609060101010101" pitchFamily="49" charset="-122"/>
                <a:cs typeface="Arial" panose="020B0604020202020204" pitchFamily="34" charset="0"/>
              </a:rPr>
              <a:t>被乘数</a:t>
            </a:r>
            <a:r>
              <a:rPr sz="2400" spc="-120"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a:solidFill>
                  <a:srgbClr val="0000FF"/>
                </a:solidFill>
                <a:latin typeface="Arial" panose="020B0604020202020204" pitchFamily="34" charset="0"/>
                <a:ea typeface="黑体" panose="02010609060101010101" pitchFamily="49" charset="-122"/>
                <a:cs typeface="Arial" panose="020B0604020202020204" pitchFamily="34" charset="0"/>
              </a:rPr>
              <a:t>Multiplicand</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a:solidFill>
                  <a:srgbClr val="0000FF"/>
                </a:solidFill>
                <a:latin typeface="Arial" panose="020B0604020202020204" pitchFamily="34" charset="0"/>
                <a:ea typeface="黑体" panose="02010609060101010101" pitchFamily="49" charset="-122"/>
                <a:cs typeface="Arial" panose="020B0604020202020204" pitchFamily="34" charset="0"/>
              </a:rPr>
              <a:t>乘数</a:t>
            </a:r>
            <a:r>
              <a:rPr sz="2400" spc="-125"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smtClean="0">
                <a:solidFill>
                  <a:srgbClr val="0000FF"/>
                </a:solidFill>
                <a:latin typeface="Arial" panose="020B0604020202020204" pitchFamily="34" charset="0"/>
                <a:ea typeface="黑体" panose="02010609060101010101" pitchFamily="49" charset="-122"/>
                <a:cs typeface="Arial" panose="020B0604020202020204" pitchFamily="34" charset="0"/>
              </a:rPr>
              <a:t>Multiplier</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1302511" y="1840357"/>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a:latin typeface="微软雅黑"/>
              <a:cs typeface="微软雅黑"/>
            </a:endParaRPr>
          </a:p>
        </p:txBody>
      </p:sp>
      <p:graphicFrame>
        <p:nvGraphicFramePr>
          <p:cNvPr id="6" name="object 6"/>
          <p:cNvGraphicFramePr>
            <a:graphicFrameLocks noGrp="1"/>
          </p:cNvGraphicFramePr>
          <p:nvPr>
            <p:extLst>
              <p:ext uri="{D42A27DB-BD31-4B8C-83A1-F6EECF244321}">
                <p14:modId xmlns:p14="http://schemas.microsoft.com/office/powerpoint/2010/main" val="2461326916"/>
              </p:ext>
            </p:extLst>
          </p:nvPr>
        </p:nvGraphicFramePr>
        <p:xfrm>
          <a:off x="853439" y="2489454"/>
          <a:ext cx="4190998" cy="2900071"/>
        </p:xfrm>
        <a:graphic>
          <a:graphicData uri="http://schemas.openxmlformats.org/drawingml/2006/table">
            <a:tbl>
              <a:tblPr firstRow="1" bandRow="1">
                <a:tableStyleId>{2D5ABB26-0587-4C30-8999-92F81FD0307C}</a:tableStyleId>
              </a:tblPr>
              <a:tblGrid>
                <a:gridCol w="933246"/>
                <a:gridCol w="549402"/>
                <a:gridCol w="551688"/>
                <a:gridCol w="553846"/>
                <a:gridCol w="552259"/>
                <a:gridCol w="548767"/>
                <a:gridCol w="501790"/>
              </a:tblGrid>
              <a:tr h="608321">
                <a:tc gridSpan="7">
                  <a:txBody>
                    <a:bodyPr/>
                    <a:lstStyle/>
                    <a:p>
                      <a:pPr marL="2171700">
                        <a:lnSpc>
                          <a:spcPts val="4140"/>
                        </a:lnSpc>
                      </a:pPr>
                      <a:r>
                        <a:rPr sz="3600" b="1" u="heavy" dirty="0">
                          <a:latin typeface="Courier New"/>
                          <a:cs typeface="Courier New"/>
                        </a:rPr>
                        <a:t>1 0 0</a:t>
                      </a:r>
                      <a:r>
                        <a:rPr sz="3600" b="1" u="heavy" spc="-100" dirty="0">
                          <a:latin typeface="Courier New"/>
                          <a:cs typeface="Courier New"/>
                        </a:rPr>
                        <a:t> </a:t>
                      </a:r>
                      <a:r>
                        <a:rPr sz="3600" b="1" u="heavy" dirty="0">
                          <a:latin typeface="Courier New"/>
                          <a:cs typeface="Courier New"/>
                        </a:rPr>
                        <a:t>0</a:t>
                      </a:r>
                      <a:endParaRPr sz="3600" dirty="0">
                        <a:latin typeface="Courier New"/>
                        <a:cs typeface="Courier New"/>
                      </a:endParaRPr>
                    </a:p>
                  </a:txBody>
                  <a:tcPr marL="0" marR="0" marT="0" marB="0">
                    <a:lnL w="9144">
                      <a:solidFill>
                        <a:srgbClr val="000000"/>
                      </a:solidFill>
                      <a:prstDash val="solid"/>
                    </a:lnL>
                    <a:lnR w="9144">
                      <a:solidFill>
                        <a:srgbClr val="000000"/>
                      </a:solidFill>
                      <a:prstDash val="solid"/>
                    </a:lnR>
                    <a:lnT w="28955">
                      <a:solidFill>
                        <a:srgbClr val="000000"/>
                      </a:solidFill>
                      <a:prstDash val="solid"/>
                    </a:lnT>
                    <a:solidFill>
                      <a:srgbClr val="F8F8F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29452">
                <a:tc>
                  <a:txBody>
                    <a:bodyPr/>
                    <a:lstStyle/>
                    <a:p>
                      <a:endParaRPr sz="3600">
                        <a:solidFill>
                          <a:srgbClr val="F8F8F8"/>
                        </a:solidFill>
                        <a:latin typeface="Courier New"/>
                        <a:cs typeface="Courier New"/>
                      </a:endParaRPr>
                    </a:p>
                  </a:txBody>
                  <a:tcPr marL="0" marR="0" marT="0" marB="0">
                    <a:lnL w="9144">
                      <a:solidFill>
                        <a:srgbClr val="000000"/>
                      </a:solidFill>
                      <a:prstDash val="solid"/>
                    </a:lnL>
                    <a:solidFill>
                      <a:srgbClr val="F8F8F8"/>
                    </a:solidFill>
                  </a:tcPr>
                </a:tc>
                <a:tc>
                  <a:txBody>
                    <a:bodyPr/>
                    <a:lstStyle/>
                    <a:p>
                      <a:endParaRPr sz="3600">
                        <a:solidFill>
                          <a:srgbClr val="F8F8F8"/>
                        </a:solidFill>
                        <a:latin typeface="Courier New"/>
                        <a:cs typeface="Courier New"/>
                      </a:endParaRPr>
                    </a:p>
                  </a:txBody>
                  <a:tcPr marL="0" marR="0" marT="0" marB="0">
                    <a:solidFill>
                      <a:srgbClr val="F8F8F8"/>
                    </a:solidFill>
                  </a:tcPr>
                </a:tc>
                <a:tc>
                  <a:txBody>
                    <a:bodyPr/>
                    <a:lstStyle/>
                    <a:p>
                      <a:pPr marL="21590" algn="ctr">
                        <a:lnSpc>
                          <a:spcPts val="3720"/>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46050">
                        <a:lnSpc>
                          <a:spcPts val="3720"/>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42240">
                        <a:lnSpc>
                          <a:spcPts val="3720"/>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9065">
                        <a:lnSpc>
                          <a:spcPts val="3720"/>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lnR w="9144">
                      <a:solidFill>
                        <a:srgbClr val="000000"/>
                      </a:solidFill>
                      <a:prstDash val="solid"/>
                    </a:lnR>
                    <a:solidFill>
                      <a:srgbClr val="F8F8F8"/>
                    </a:solidFill>
                  </a:tcPr>
                </a:tc>
              </a:tr>
              <a:tr h="540212">
                <a:tc>
                  <a:txBody>
                    <a:bodyPr/>
                    <a:lstStyle/>
                    <a:p>
                      <a:endParaRPr sz="3600">
                        <a:solidFill>
                          <a:srgbClr val="F8F8F8"/>
                        </a:solidFill>
                        <a:latin typeface="Courier New"/>
                        <a:cs typeface="Courier New"/>
                      </a:endParaRPr>
                    </a:p>
                  </a:txBody>
                  <a:tcPr marL="0" marR="0" marT="0" marB="0">
                    <a:lnL w="9144">
                      <a:solidFill>
                        <a:srgbClr val="000000"/>
                      </a:solidFill>
                      <a:prstDash val="solid"/>
                    </a:lnL>
                    <a:solidFill>
                      <a:srgbClr val="F8F8F8"/>
                    </a:solidFill>
                  </a:tcPr>
                </a:tc>
                <a:tc>
                  <a:txBody>
                    <a:bodyPr/>
                    <a:lstStyle/>
                    <a:p>
                      <a:pPr marL="4445"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270"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7795">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2715">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lnR w="9144">
                      <a:solidFill>
                        <a:srgbClr val="000000"/>
                      </a:solidFill>
                      <a:prstDash val="solid"/>
                    </a:lnR>
                    <a:solidFill>
                      <a:srgbClr val="F8F8F8"/>
                    </a:solidFill>
                  </a:tcPr>
                </a:tc>
              </a:tr>
              <a:tr h="598869">
                <a:tc>
                  <a:txBody>
                    <a:bodyPr/>
                    <a:lstStyle/>
                    <a:p>
                      <a:pPr marR="136525" algn="r">
                        <a:lnSpc>
                          <a:spcPts val="3804"/>
                        </a:lnSpc>
                      </a:pPr>
                      <a:r>
                        <a:rPr sz="3600" b="1" dirty="0">
                          <a:solidFill>
                            <a:srgbClr val="F8F8F8"/>
                          </a:solidFill>
                          <a:latin typeface="Courier New"/>
                          <a:cs typeface="Courier New"/>
                        </a:rPr>
                        <a:t>1</a:t>
                      </a:r>
                      <a:endParaRPr sz="3600">
                        <a:solidFill>
                          <a:srgbClr val="F8F8F8"/>
                        </a:solidFill>
                        <a:latin typeface="Courier New"/>
                        <a:cs typeface="Courier New"/>
                      </a:endParaRPr>
                    </a:p>
                  </a:txBody>
                  <a:tcPr marL="0" marR="0" marT="0" marB="0">
                    <a:lnL w="9144">
                      <a:solidFill>
                        <a:srgbClr val="000000"/>
                      </a:solidFill>
                      <a:prstDash val="solid"/>
                    </a:lnL>
                    <a:lnB w="28955">
                      <a:solidFill>
                        <a:srgbClr val="000000"/>
                      </a:solidFill>
                      <a:prstDash val="solid"/>
                    </a:lnB>
                    <a:solidFill>
                      <a:srgbClr val="F8F8F8"/>
                    </a:solidFill>
                  </a:tcPr>
                </a:tc>
                <a:tc>
                  <a:txBody>
                    <a:bodyPr/>
                    <a:lstStyle/>
                    <a:p>
                      <a:pPr marR="7620"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lnB w="28955">
                      <a:solidFill>
                        <a:srgbClr val="000000"/>
                      </a:solidFill>
                      <a:prstDash val="solid"/>
                    </a:lnB>
                    <a:solidFill>
                      <a:srgbClr val="F8F8F8"/>
                    </a:solidFill>
                  </a:tcPr>
                </a:tc>
                <a:tc>
                  <a:txBody>
                    <a:bodyPr/>
                    <a:lstStyle/>
                    <a:p>
                      <a:pPr marR="8255"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lnB w="28955">
                      <a:solidFill>
                        <a:srgbClr val="000000"/>
                      </a:solidFill>
                      <a:prstDash val="solid"/>
                    </a:lnB>
                    <a:solidFill>
                      <a:srgbClr val="F8F8F8"/>
                    </a:solidFill>
                  </a:tcPr>
                </a:tc>
                <a:tc>
                  <a:txBody>
                    <a:bodyPr/>
                    <a:lstStyle/>
                    <a:p>
                      <a:pPr marL="127000">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lnB w="28955">
                      <a:solidFill>
                        <a:srgbClr val="000000"/>
                      </a:solidFill>
                      <a:prstDash val="solid"/>
                    </a:lnB>
                    <a:solidFill>
                      <a:srgbClr val="F8F8F8"/>
                    </a:solidFill>
                  </a:tcPr>
                </a:tc>
                <a:tc>
                  <a:txBody>
                    <a:bodyPr/>
                    <a:lstStyle/>
                    <a:p>
                      <a:endParaRPr sz="3600" dirty="0">
                        <a:solidFill>
                          <a:srgbClr val="F8F8F8"/>
                        </a:solidFill>
                        <a:latin typeface="Courier New"/>
                        <a:cs typeface="Courier New"/>
                      </a:endParaRPr>
                    </a:p>
                  </a:txBody>
                  <a:tcPr marL="0" marR="0" marT="0" marB="0">
                    <a:lnB w="28955">
                      <a:solidFill>
                        <a:srgbClr val="000000"/>
                      </a:solidFill>
                      <a:prstDash val="solid"/>
                    </a:lnB>
                    <a:solidFill>
                      <a:srgbClr val="F8F8F8"/>
                    </a:solidFill>
                  </a:tcPr>
                </a:tc>
                <a:tc>
                  <a:txBody>
                    <a:bodyPr/>
                    <a:lstStyle/>
                    <a:p>
                      <a:endParaRPr sz="3600">
                        <a:latin typeface="Courier New"/>
                        <a:cs typeface="Courier New"/>
                      </a:endParaRPr>
                    </a:p>
                  </a:txBody>
                  <a:tcPr marL="0" marR="0" marT="0" marB="0">
                    <a:lnB w="28955">
                      <a:solidFill>
                        <a:srgbClr val="000000"/>
                      </a:solidFill>
                      <a:prstDash val="solid"/>
                    </a:lnB>
                    <a:solidFill>
                      <a:srgbClr val="F8F8F8"/>
                    </a:solidFill>
                  </a:tcPr>
                </a:tc>
                <a:tc>
                  <a:txBody>
                    <a:bodyPr/>
                    <a:lstStyle/>
                    <a:p>
                      <a:endParaRPr sz="3600">
                        <a:latin typeface="Courier New"/>
                        <a:cs typeface="Courier New"/>
                      </a:endParaRPr>
                    </a:p>
                  </a:txBody>
                  <a:tcPr marL="0" marR="0" marT="0" marB="0">
                    <a:lnR w="9144">
                      <a:solidFill>
                        <a:srgbClr val="000000"/>
                      </a:solidFill>
                      <a:prstDash val="solid"/>
                    </a:lnR>
                    <a:lnB w="28955">
                      <a:solidFill>
                        <a:srgbClr val="000000"/>
                      </a:solidFill>
                      <a:prstDash val="solid"/>
                    </a:lnB>
                    <a:solidFill>
                      <a:srgbClr val="F8F8F8"/>
                    </a:solidFill>
                  </a:tcPr>
                </a:tc>
              </a:tr>
              <a:tr h="595601">
                <a:tc>
                  <a:txBody>
                    <a:bodyPr/>
                    <a:lstStyle/>
                    <a:p>
                      <a:pPr marR="121920" algn="r">
                        <a:lnSpc>
                          <a:spcPts val="4215"/>
                        </a:lnSpc>
                      </a:pPr>
                      <a:r>
                        <a:rPr sz="3600" b="1" dirty="0">
                          <a:solidFill>
                            <a:srgbClr val="C00000"/>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335" algn="ctr">
                        <a:lnSpc>
                          <a:spcPts val="4215"/>
                        </a:lnSpc>
                      </a:pPr>
                      <a:r>
                        <a:rPr sz="3600" b="1" dirty="0">
                          <a:solidFill>
                            <a:srgbClr val="C00000"/>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0160" algn="ctr">
                        <a:lnSpc>
                          <a:spcPts val="4215"/>
                        </a:lnSpc>
                      </a:pPr>
                      <a:r>
                        <a:rPr sz="3600" b="1" dirty="0">
                          <a:solidFill>
                            <a:srgbClr val="C00000"/>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41605">
                        <a:lnSpc>
                          <a:spcPts val="4215"/>
                        </a:lnSpc>
                      </a:pPr>
                      <a:r>
                        <a:rPr sz="3600" b="1" dirty="0">
                          <a:solidFill>
                            <a:srgbClr val="C00000"/>
                          </a:solidFill>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marL="138430">
                        <a:lnSpc>
                          <a:spcPts val="4215"/>
                        </a:lnSpc>
                      </a:pPr>
                      <a:r>
                        <a:rPr sz="3600" b="1" dirty="0">
                          <a:solidFill>
                            <a:srgbClr val="C00000"/>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215"/>
                        </a:lnSpc>
                      </a:pPr>
                      <a:r>
                        <a:rPr sz="3600" b="1" dirty="0">
                          <a:solidFill>
                            <a:srgbClr val="C00000"/>
                          </a:solidFill>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215"/>
                        </a:lnSpc>
                      </a:pPr>
                      <a:r>
                        <a:rPr sz="3600" b="1" dirty="0">
                          <a:solidFill>
                            <a:srgbClr val="C00000"/>
                          </a:solidFill>
                          <a:latin typeface="Courier New"/>
                          <a:cs typeface="Courier New"/>
                        </a:rPr>
                        <a:t>0</a:t>
                      </a:r>
                      <a:endParaRPr sz="3600" dirty="0">
                        <a:latin typeface="Courier New"/>
                        <a:cs typeface="Courier New"/>
                      </a:endParaRPr>
                    </a:p>
                  </a:txBody>
                  <a:tcPr marL="0" marR="0" marT="0" marB="0">
                    <a:lnT w="28955">
                      <a:solidFill>
                        <a:srgbClr val="000000"/>
                      </a:solidFill>
                      <a:prstDash val="solid"/>
                    </a:lnT>
                  </a:tcPr>
                </a:tc>
              </a:tr>
            </a:tbl>
          </a:graphicData>
        </a:graphic>
      </p:graphicFrame>
      <p:sp>
        <p:nvSpPr>
          <p:cNvPr id="7" name="object 7"/>
          <p:cNvSpPr/>
          <p:nvPr/>
        </p:nvSpPr>
        <p:spPr>
          <a:xfrm>
            <a:off x="4347971" y="1691639"/>
            <a:ext cx="975360" cy="97536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372355" y="1716023"/>
            <a:ext cx="871727" cy="87172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490465"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10" name="object 10"/>
          <p:cNvSpPr/>
          <p:nvPr/>
        </p:nvSpPr>
        <p:spPr>
          <a:xfrm>
            <a:off x="2872739" y="2886455"/>
            <a:ext cx="2304288" cy="339851"/>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897123" y="2910839"/>
            <a:ext cx="2202179" cy="236220"/>
          </a:xfrm>
          <a:prstGeom prst="rect">
            <a:avLst/>
          </a:prstGeom>
          <a:blipFill>
            <a:blip r:embed="rId8" cstate="print"/>
            <a:stretch>
              <a:fillRect/>
            </a:stretch>
          </a:blipFill>
        </p:spPr>
        <p:txBody>
          <a:bodyPr wrap="square" lIns="0" tIns="0" rIns="0" bIns="0" rtlCol="0"/>
          <a:lstStyle/>
          <a:p>
            <a:endParaRPr/>
          </a:p>
        </p:txBody>
      </p:sp>
      <p:sp>
        <p:nvSpPr>
          <p:cNvPr id="12" name="object 12"/>
          <p:cNvSpPr txBox="1"/>
          <p:nvPr/>
        </p:nvSpPr>
        <p:spPr>
          <a:xfrm>
            <a:off x="3021838" y="1282572"/>
            <a:ext cx="1948814" cy="116522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a:p>
            <a:pPr marL="13970">
              <a:lnSpc>
                <a:spcPct val="100000"/>
              </a:lnSpc>
              <a:spcBef>
                <a:spcPts val="70"/>
              </a:spcBef>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a:latin typeface="Courier New"/>
              <a:cs typeface="Courier New"/>
            </a:endParaRPr>
          </a:p>
        </p:txBody>
      </p:sp>
      <p:sp>
        <p:nvSpPr>
          <p:cNvPr id="13" name="object 13"/>
          <p:cNvSpPr/>
          <p:nvPr/>
        </p:nvSpPr>
        <p:spPr>
          <a:xfrm>
            <a:off x="5650991"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5650991"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15" name="object 15"/>
          <p:cNvSpPr txBox="1"/>
          <p:nvPr/>
        </p:nvSpPr>
        <p:spPr>
          <a:xfrm>
            <a:off x="5346572" y="1415796"/>
            <a:ext cx="4364990" cy="3872229"/>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dirty="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dirty="0">
              <a:latin typeface="微软雅黑"/>
              <a:cs typeface="微软雅黑"/>
            </a:endParaRPr>
          </a:p>
          <a:p>
            <a:pPr marL="1456055" marR="157480" algn="ctr">
              <a:lnSpc>
                <a:spcPct val="120000"/>
              </a:lnSpc>
              <a:spcBef>
                <a:spcPts val="2635"/>
              </a:spcBef>
            </a:pPr>
            <a:r>
              <a:rPr sz="2400" dirty="0">
                <a:solidFill>
                  <a:srgbClr val="FFFFFF"/>
                </a:solidFill>
                <a:latin typeface="微软雅黑"/>
                <a:cs typeface="微软雅黑"/>
              </a:rPr>
              <a:t>每产生一个中间结果 被乘数向左移动一位</a:t>
            </a:r>
            <a:endParaRPr sz="2400" dirty="0">
              <a:latin typeface="微软雅黑"/>
              <a:cs typeface="微软雅黑"/>
            </a:endParaRPr>
          </a:p>
          <a:p>
            <a:pPr marR="2399030" algn="ctr">
              <a:lnSpc>
                <a:spcPct val="100000"/>
              </a:lnSpc>
              <a:spcBef>
                <a:spcPts val="184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17"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8" name="object 8"/>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47002153"/>
              </p:ext>
            </p:extLst>
          </p:nvPr>
        </p:nvGraphicFramePr>
        <p:xfrm>
          <a:off x="858011" y="1916929"/>
          <a:ext cx="4190997" cy="3464593"/>
        </p:xfrm>
        <a:graphic>
          <a:graphicData uri="http://schemas.openxmlformats.org/drawingml/2006/table">
            <a:tbl>
              <a:tblPr firstRow="1" bandRow="1">
                <a:tableStyleId>{2D5ABB26-0587-4C30-8999-92F81FD0307C}</a:tableStyleId>
              </a:tblPr>
              <a:tblGrid>
                <a:gridCol w="933246"/>
                <a:gridCol w="549402"/>
                <a:gridCol w="548822"/>
                <a:gridCol w="555223"/>
                <a:gridCol w="552259"/>
                <a:gridCol w="548640"/>
                <a:gridCol w="503405"/>
              </a:tblGrid>
              <a:tr h="572524">
                <a:tc gridSpan="4">
                  <a:txBody>
                    <a:bodyPr/>
                    <a:lstStyle/>
                    <a:p>
                      <a:pPr marL="457200">
                        <a:lnSpc>
                          <a:spcPts val="3715"/>
                        </a:lnSpc>
                        <a:tabLst>
                          <a:tab pos="2177415" algn="l"/>
                        </a:tabLst>
                      </a:pPr>
                      <a:r>
                        <a:rPr sz="3600" b="1" spc="-5" dirty="0">
                          <a:solidFill>
                            <a:srgbClr val="1F487C"/>
                          </a:solidFill>
                          <a:latin typeface="微软雅黑"/>
                          <a:cs typeface="微软雅黑"/>
                        </a:rPr>
                        <a:t>×	</a:t>
                      </a:r>
                      <a:r>
                        <a:rPr sz="3600" b="1" dirty="0">
                          <a:solidFill>
                            <a:srgbClr val="1F487C"/>
                          </a:solidFill>
                          <a:latin typeface="Courier New"/>
                          <a:cs typeface="Courier New"/>
                        </a:rPr>
                        <a:t>1</a:t>
                      </a:r>
                      <a:endParaRPr sz="36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40970">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L="1270" algn="ctr">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R="83185" algn="r">
                        <a:lnSpc>
                          <a:spcPts val="3715"/>
                        </a:lnSpc>
                      </a:pPr>
                      <a:r>
                        <a:rPr sz="3600" b="1" dirty="0">
                          <a:solidFill>
                            <a:srgbClr val="1F487C"/>
                          </a:solidFill>
                          <a:latin typeface="Courier New"/>
                          <a:cs typeface="Courier New"/>
                        </a:rPr>
                        <a:t>1</a:t>
                      </a:r>
                      <a:endParaRPr sz="3600">
                        <a:latin typeface="Courier New"/>
                        <a:cs typeface="Courier New"/>
                      </a:endParaRPr>
                    </a:p>
                  </a:txBody>
                  <a:tcPr marL="0" marR="0" marT="0" marB="0"/>
                </a:tc>
              </a:tr>
              <a:tr h="586365">
                <a:tc gridSpan="4">
                  <a:txBody>
                    <a:bodyPr/>
                    <a:lstStyle/>
                    <a:p>
                      <a:pPr marR="127635" algn="r">
                        <a:lnSpc>
                          <a:spcPts val="4255"/>
                        </a:lnSpc>
                      </a:pPr>
                      <a:r>
                        <a:rPr sz="3600" b="1" dirty="0">
                          <a:latin typeface="Courier New"/>
                          <a:cs typeface="Courier New"/>
                        </a:rPr>
                        <a:t>1</a:t>
                      </a:r>
                      <a:endParaRPr sz="3600">
                        <a:latin typeface="Courier New"/>
                        <a:cs typeface="Courier New"/>
                      </a:endParaRPr>
                    </a:p>
                  </a:txBody>
                  <a:tcPr marL="0" marR="0" marT="0" marB="0">
                    <a:solidFill>
                      <a:srgbClr val="F8F8F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38430">
                        <a:lnSpc>
                          <a:spcPts val="4255"/>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pPr algn="ctr">
                        <a:lnSpc>
                          <a:spcPts val="4255"/>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pPr marR="84455" algn="r">
                        <a:lnSpc>
                          <a:spcPts val="4255"/>
                        </a:lnSpc>
                      </a:pPr>
                      <a:r>
                        <a:rPr sz="3600" b="1" dirty="0">
                          <a:latin typeface="Courier New"/>
                          <a:cs typeface="Courier New"/>
                        </a:rPr>
                        <a:t>0</a:t>
                      </a:r>
                      <a:endParaRPr sz="3600">
                        <a:latin typeface="Courier New"/>
                        <a:cs typeface="Courier New"/>
                      </a:endParaRPr>
                    </a:p>
                  </a:txBody>
                  <a:tcPr marL="0" marR="0" marT="0" marB="0">
                    <a:solidFill>
                      <a:srgbClr val="F8F8F8"/>
                    </a:solidFill>
                  </a:tcPr>
                </a:tc>
              </a:tr>
              <a:tr h="562594">
                <a:tc gridSpan="7">
                  <a:txBody>
                    <a:bodyPr/>
                    <a:lstStyle/>
                    <a:p>
                      <a:pPr marL="1631950">
                        <a:lnSpc>
                          <a:spcPts val="3890"/>
                        </a:lnSpc>
                        <a:tabLst>
                          <a:tab pos="3279775" algn="l"/>
                        </a:tabLst>
                      </a:pPr>
                      <a:r>
                        <a:rPr sz="3600" b="1" u="heavy" dirty="0">
                          <a:latin typeface="Courier New"/>
                          <a:cs typeface="Courier New"/>
                        </a:rPr>
                        <a:t>0</a:t>
                      </a:r>
                      <a:r>
                        <a:rPr sz="3600" b="1" u="heavy" spc="-5" dirty="0">
                          <a:latin typeface="Courier New"/>
                          <a:cs typeface="Courier New"/>
                        </a:rPr>
                        <a:t> </a:t>
                      </a:r>
                      <a:r>
                        <a:rPr sz="3600" b="1" u="heavy" dirty="0">
                          <a:latin typeface="Courier New"/>
                          <a:cs typeface="Courier New"/>
                        </a:rPr>
                        <a:t>0</a:t>
                      </a:r>
                      <a:r>
                        <a:rPr sz="3600" b="1" u="heavy" spc="5" dirty="0">
                          <a:latin typeface="Courier New"/>
                          <a:cs typeface="Courier New"/>
                        </a:rPr>
                        <a:t> </a:t>
                      </a:r>
                      <a:r>
                        <a:rPr sz="3600" b="1" u="heavy" dirty="0">
                          <a:latin typeface="Courier New"/>
                          <a:cs typeface="Courier New"/>
                        </a:rPr>
                        <a:t>0	0</a:t>
                      </a:r>
                      <a:endParaRPr sz="3600">
                        <a:latin typeface="Courier New"/>
                        <a:cs typeface="Courier New"/>
                      </a:endParaRPr>
                    </a:p>
                  </a:txBody>
                  <a:tcPr marL="0" marR="0" marT="0" marB="0">
                    <a:solidFill>
                      <a:srgbClr val="F8F8F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29026">
                <a:tc>
                  <a:txBody>
                    <a:bodyPr/>
                    <a:lstStyle/>
                    <a:p>
                      <a:endParaRPr sz="3600">
                        <a:latin typeface="Courier New"/>
                        <a:cs typeface="Courier New"/>
                      </a:endParaRPr>
                    </a:p>
                  </a:txBody>
                  <a:tcPr marL="0" marR="0" marT="0" marB="0">
                    <a:solidFill>
                      <a:srgbClr val="F8F8F8"/>
                    </a:solidFill>
                  </a:tcPr>
                </a:tc>
                <a:tc>
                  <a:txBody>
                    <a:bodyPr/>
                    <a:lstStyle/>
                    <a:p>
                      <a:pPr marL="4445" algn="ctr">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4445" algn="ctr">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40335">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33985">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r>
              <a:tr h="598869">
                <a:tc>
                  <a:txBody>
                    <a:bodyPr/>
                    <a:lstStyle/>
                    <a:p>
                      <a:pPr marR="136525" algn="r">
                        <a:lnSpc>
                          <a:spcPts val="3804"/>
                        </a:lnSpc>
                      </a:pPr>
                      <a:r>
                        <a:rPr sz="3600" b="1" dirty="0">
                          <a:solidFill>
                            <a:srgbClr val="F8F8F8"/>
                          </a:solidFill>
                          <a:latin typeface="Courier New"/>
                          <a:cs typeface="Courier New"/>
                        </a:rPr>
                        <a:t>1</a:t>
                      </a:r>
                      <a:endParaRPr sz="3600" dirty="0">
                        <a:solidFill>
                          <a:srgbClr val="F8F8F8"/>
                        </a:solidFill>
                        <a:latin typeface="Courier New"/>
                        <a:cs typeface="Courier New"/>
                      </a:endParaRPr>
                    </a:p>
                  </a:txBody>
                  <a:tcPr marL="0" marR="0" marT="0" marB="0">
                    <a:solidFill>
                      <a:srgbClr val="F8F8F8"/>
                    </a:solidFill>
                  </a:tcPr>
                </a:tc>
                <a:tc>
                  <a:txBody>
                    <a:bodyPr/>
                    <a:lstStyle/>
                    <a:p>
                      <a:pPr marR="7620"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R="5080" algn="ctr">
                        <a:lnSpc>
                          <a:spcPts val="3804"/>
                        </a:lnSpc>
                      </a:pPr>
                      <a:r>
                        <a:rPr sz="3600" b="1" dirty="0">
                          <a:solidFill>
                            <a:srgbClr val="F8F8F8"/>
                          </a:solidFill>
                          <a:latin typeface="Courier New"/>
                          <a:cs typeface="Courier New"/>
                        </a:rPr>
                        <a:t>0</a:t>
                      </a:r>
                      <a:endParaRPr sz="3600">
                        <a:solidFill>
                          <a:srgbClr val="F8F8F8"/>
                        </a:solidFill>
                        <a:latin typeface="Courier New"/>
                        <a:cs typeface="Courier New"/>
                      </a:endParaRPr>
                    </a:p>
                  </a:txBody>
                  <a:tcPr marL="0" marR="0" marT="0" marB="0">
                    <a:solidFill>
                      <a:srgbClr val="F8F8F8"/>
                    </a:solidFill>
                  </a:tcPr>
                </a:tc>
                <a:tc>
                  <a:txBody>
                    <a:bodyPr/>
                    <a:lstStyle/>
                    <a:p>
                      <a:pPr marL="130175">
                        <a:lnSpc>
                          <a:spcPts val="3804"/>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r>
              <a:tr h="595601">
                <a:tc>
                  <a:txBody>
                    <a:bodyPr/>
                    <a:lstStyle/>
                    <a:p>
                      <a:pPr marR="121920" algn="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335"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335"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44780">
                        <a:lnSpc>
                          <a:spcPct val="100000"/>
                        </a:lnSpc>
                        <a:spcBef>
                          <a:spcPts val="5"/>
                        </a:spcBef>
                      </a:pPr>
                      <a:r>
                        <a:rPr sz="3600" b="1" dirty="0">
                          <a:solidFill>
                            <a:srgbClr val="C00000"/>
                          </a:solidFill>
                          <a:latin typeface="Courier New"/>
                          <a:cs typeface="Courier New"/>
                        </a:rPr>
                        <a:t>1</a:t>
                      </a:r>
                      <a:endParaRPr sz="3600">
                        <a:latin typeface="Courier New"/>
                        <a:cs typeface="Courier New"/>
                      </a:endParaRPr>
                    </a:p>
                  </a:txBody>
                  <a:tcPr marL="0" marR="0" marT="635" marB="0"/>
                </a:tc>
                <a:tc>
                  <a:txBody>
                    <a:bodyPr/>
                    <a:lstStyle/>
                    <a:p>
                      <a:pPr marL="139700">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R="84455" algn="r">
                        <a:lnSpc>
                          <a:spcPct val="100000"/>
                        </a:lnSpc>
                        <a:spcBef>
                          <a:spcPts val="5"/>
                        </a:spcBef>
                      </a:pPr>
                      <a:r>
                        <a:rPr sz="3600" b="1" dirty="0">
                          <a:solidFill>
                            <a:srgbClr val="C00000"/>
                          </a:solidFill>
                          <a:latin typeface="Courier New"/>
                          <a:cs typeface="Courier New"/>
                        </a:rPr>
                        <a:t>0</a:t>
                      </a:r>
                      <a:endParaRPr sz="3600" dirty="0">
                        <a:latin typeface="Courier New"/>
                        <a:cs typeface="Courier New"/>
                      </a:endParaRPr>
                    </a:p>
                  </a:txBody>
                  <a:tcPr marL="0" marR="0" marT="635" marB="0"/>
                </a:tc>
              </a:tr>
            </a:tbl>
          </a:graphicData>
        </a:graphic>
      </p:graphicFrame>
      <p:sp>
        <p:nvSpPr>
          <p:cNvPr id="10" name="object 10"/>
          <p:cNvSpPr/>
          <p:nvPr/>
        </p:nvSpPr>
        <p:spPr>
          <a:xfrm>
            <a:off x="3800855" y="1691639"/>
            <a:ext cx="975360" cy="97536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825240" y="1716023"/>
            <a:ext cx="871727" cy="87172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943350"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3"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3"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13" name="object 13"/>
          <p:cNvSpPr/>
          <p:nvPr/>
        </p:nvSpPr>
        <p:spPr>
          <a:xfrm>
            <a:off x="2325623" y="3403091"/>
            <a:ext cx="2304288" cy="339852"/>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2350007" y="3427476"/>
            <a:ext cx="2202180" cy="236219"/>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2445257"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16" name="object 16"/>
          <p:cNvSpPr/>
          <p:nvPr/>
        </p:nvSpPr>
        <p:spPr>
          <a:xfrm>
            <a:off x="5650991"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5650991"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18" name="object 18"/>
          <p:cNvSpPr txBox="1"/>
          <p:nvPr/>
        </p:nvSpPr>
        <p:spPr>
          <a:xfrm>
            <a:off x="5346572" y="1415796"/>
            <a:ext cx="4364990" cy="3872229"/>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dirty="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dirty="0">
              <a:latin typeface="微软雅黑"/>
              <a:cs typeface="微软雅黑"/>
            </a:endParaRPr>
          </a:p>
          <a:p>
            <a:pPr marL="1456055" marR="157480" algn="ctr">
              <a:lnSpc>
                <a:spcPct val="120000"/>
              </a:lnSpc>
              <a:spcBef>
                <a:spcPts val="2635"/>
              </a:spcBef>
            </a:pPr>
            <a:r>
              <a:rPr sz="2400" dirty="0">
                <a:solidFill>
                  <a:srgbClr val="FFFFFF"/>
                </a:solidFill>
                <a:latin typeface="微软雅黑"/>
                <a:cs typeface="微软雅黑"/>
              </a:rPr>
              <a:t>每产生一个中间结果 被乘数向左移动一位</a:t>
            </a:r>
            <a:endParaRPr sz="2400" dirty="0">
              <a:latin typeface="微软雅黑"/>
              <a:cs typeface="微软雅黑"/>
            </a:endParaRPr>
          </a:p>
          <a:p>
            <a:pPr marR="2399030" algn="ctr">
              <a:lnSpc>
                <a:spcPct val="100000"/>
              </a:lnSpc>
              <a:spcBef>
                <a:spcPts val="184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0"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8" name="object 8"/>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201708342"/>
              </p:ext>
            </p:extLst>
          </p:nvPr>
        </p:nvGraphicFramePr>
        <p:xfrm>
          <a:off x="858011" y="1916929"/>
          <a:ext cx="4190998" cy="3464374"/>
        </p:xfrm>
        <a:graphic>
          <a:graphicData uri="http://schemas.openxmlformats.org/drawingml/2006/table">
            <a:tbl>
              <a:tblPr firstRow="1" bandRow="1">
                <a:tableStyleId>{2D5ABB26-0587-4C30-8999-92F81FD0307C}</a:tableStyleId>
              </a:tblPr>
              <a:tblGrid>
                <a:gridCol w="933246"/>
                <a:gridCol w="549402"/>
                <a:gridCol w="551688"/>
                <a:gridCol w="555942"/>
                <a:gridCol w="550163"/>
                <a:gridCol w="548767"/>
                <a:gridCol w="501790"/>
              </a:tblGrid>
              <a:tr h="572524">
                <a:tc gridSpan="3">
                  <a:txBody>
                    <a:bodyPr/>
                    <a:lstStyle/>
                    <a:p>
                      <a:pPr marL="457200">
                        <a:lnSpc>
                          <a:spcPts val="3715"/>
                        </a:lnSpc>
                      </a:pPr>
                      <a:r>
                        <a:rPr sz="3600" b="1" dirty="0">
                          <a:solidFill>
                            <a:srgbClr val="1F487C"/>
                          </a:solidFill>
                          <a:latin typeface="微软雅黑"/>
                          <a:cs typeface="微软雅黑"/>
                        </a:rPr>
                        <a:t>×</a:t>
                      </a:r>
                      <a:endParaRPr sz="3600" dirty="0">
                        <a:latin typeface="微软雅黑"/>
                        <a:cs typeface="微软雅黑"/>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43510">
                        <a:lnSpc>
                          <a:spcPts val="3715"/>
                        </a:lnSpc>
                      </a:pPr>
                      <a:r>
                        <a:rPr sz="3600" b="1" dirty="0">
                          <a:solidFill>
                            <a:srgbClr val="1F487C"/>
                          </a:solidFill>
                          <a:latin typeface="Courier New"/>
                          <a:cs typeface="Courier New"/>
                        </a:rPr>
                        <a:t>1</a:t>
                      </a:r>
                      <a:endParaRPr sz="3600">
                        <a:latin typeface="Courier New"/>
                        <a:cs typeface="Courier New"/>
                      </a:endParaRPr>
                    </a:p>
                  </a:txBody>
                  <a:tcPr marL="0" marR="0" marT="0" marB="0"/>
                </a:tc>
                <a:tc>
                  <a:txBody>
                    <a:bodyPr/>
                    <a:lstStyle/>
                    <a:p>
                      <a:pPr algn="ctr">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L="135890">
                        <a:lnSpc>
                          <a:spcPts val="3715"/>
                        </a:lnSpc>
                      </a:pPr>
                      <a:r>
                        <a:rPr sz="3600" b="1" dirty="0">
                          <a:solidFill>
                            <a:srgbClr val="1F487C"/>
                          </a:solidFill>
                          <a:latin typeface="Courier New"/>
                          <a:cs typeface="Courier New"/>
                        </a:rPr>
                        <a:t>0</a:t>
                      </a:r>
                      <a:endParaRPr sz="3600">
                        <a:latin typeface="Courier New"/>
                        <a:cs typeface="Courier New"/>
                      </a:endParaRPr>
                    </a:p>
                  </a:txBody>
                  <a:tcPr marL="0" marR="0" marT="0" marB="0"/>
                </a:tc>
                <a:tc>
                  <a:txBody>
                    <a:bodyPr/>
                    <a:lstStyle/>
                    <a:p>
                      <a:pPr marR="83185" algn="r">
                        <a:lnSpc>
                          <a:spcPts val="3715"/>
                        </a:lnSpc>
                      </a:pPr>
                      <a:r>
                        <a:rPr sz="3600" b="1" dirty="0">
                          <a:solidFill>
                            <a:srgbClr val="1F487C"/>
                          </a:solidFill>
                          <a:latin typeface="Courier New"/>
                          <a:cs typeface="Courier New"/>
                        </a:rPr>
                        <a:t>1</a:t>
                      </a:r>
                      <a:endParaRPr sz="3600">
                        <a:latin typeface="Courier New"/>
                        <a:cs typeface="Courier New"/>
                      </a:endParaRPr>
                    </a:p>
                  </a:txBody>
                  <a:tcPr marL="0" marR="0" marT="0" marB="0"/>
                </a:tc>
              </a:tr>
              <a:tr h="597343">
                <a:tc gridSpan="3">
                  <a:txBody>
                    <a:bodyPr/>
                    <a:lstStyle/>
                    <a:p>
                      <a:endParaRPr sz="3600">
                        <a:latin typeface="Courier New"/>
                        <a:cs typeface="Courier New"/>
                      </a:endParaRPr>
                    </a:p>
                  </a:txBody>
                  <a:tcPr marL="0" marR="0" marT="0" marB="0">
                    <a:solidFill>
                      <a:srgbClr val="F8F8F8"/>
                    </a:solidFill>
                  </a:tcPr>
                </a:tc>
                <a:tc hMerge="1">
                  <a:txBody>
                    <a:bodyPr/>
                    <a:lstStyle/>
                    <a:p>
                      <a:endParaRPr/>
                    </a:p>
                  </a:txBody>
                  <a:tcPr marL="0" marR="0" marT="0" marB="0"/>
                </a:tc>
                <a:tc hMerge="1">
                  <a:txBody>
                    <a:bodyPr/>
                    <a:lstStyle/>
                    <a:p>
                      <a:endParaRPr/>
                    </a:p>
                  </a:txBody>
                  <a:tcPr marL="0" marR="0" marT="0" marB="0"/>
                </a:tc>
                <a:tc>
                  <a:txBody>
                    <a:bodyPr/>
                    <a:lstStyle/>
                    <a:p>
                      <a:pPr marL="141605">
                        <a:lnSpc>
                          <a:spcPts val="4255"/>
                        </a:lnSpc>
                      </a:pPr>
                      <a:r>
                        <a:rPr sz="3600" b="1" dirty="0">
                          <a:latin typeface="Courier New"/>
                          <a:cs typeface="Courier New"/>
                        </a:rPr>
                        <a:t>1</a:t>
                      </a:r>
                      <a:endParaRPr sz="3600">
                        <a:latin typeface="Courier New"/>
                        <a:cs typeface="Courier New"/>
                      </a:endParaRPr>
                    </a:p>
                  </a:txBody>
                  <a:tcPr marL="0" marR="0" marT="0" marB="0">
                    <a:solidFill>
                      <a:srgbClr val="F8F8F8"/>
                    </a:solidFill>
                  </a:tcPr>
                </a:tc>
                <a:tc>
                  <a:txBody>
                    <a:bodyPr/>
                    <a:lstStyle/>
                    <a:p>
                      <a:pPr algn="ctr">
                        <a:lnSpc>
                          <a:spcPts val="4255"/>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pPr marL="134620">
                        <a:lnSpc>
                          <a:spcPts val="4255"/>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pPr marR="84455" algn="r">
                        <a:lnSpc>
                          <a:spcPts val="4255"/>
                        </a:lnSpc>
                      </a:pPr>
                      <a:r>
                        <a:rPr sz="3600" b="1" dirty="0">
                          <a:latin typeface="Courier New"/>
                          <a:cs typeface="Courier New"/>
                        </a:rPr>
                        <a:t>0</a:t>
                      </a:r>
                      <a:endParaRPr sz="3600">
                        <a:latin typeface="Courier New"/>
                        <a:cs typeface="Courier New"/>
                      </a:endParaRPr>
                    </a:p>
                  </a:txBody>
                  <a:tcPr marL="0" marR="0" marT="0" marB="0">
                    <a:solidFill>
                      <a:srgbClr val="F8F8F8"/>
                    </a:solidFill>
                  </a:tcPr>
                </a:tc>
              </a:tr>
              <a:tr h="529244">
                <a:tc gridSpan="3">
                  <a:txBody>
                    <a:bodyPr/>
                    <a:lstStyle/>
                    <a:p>
                      <a:pPr marR="119380" algn="r">
                        <a:lnSpc>
                          <a:spcPts val="3804"/>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hMerge="1">
                  <a:txBody>
                    <a:bodyPr/>
                    <a:lstStyle/>
                    <a:p>
                      <a:endParaRPr/>
                    </a:p>
                  </a:txBody>
                  <a:tcPr marL="0" marR="0" marT="0" marB="0"/>
                </a:tc>
                <a:tc hMerge="1">
                  <a:txBody>
                    <a:bodyPr/>
                    <a:lstStyle/>
                    <a:p>
                      <a:endParaRPr/>
                    </a:p>
                  </a:txBody>
                  <a:tcPr marL="0" marR="0" marT="0" marB="0"/>
                </a:tc>
                <a:tc>
                  <a:txBody>
                    <a:bodyPr/>
                    <a:lstStyle/>
                    <a:p>
                      <a:pPr marL="146050">
                        <a:lnSpc>
                          <a:spcPts val="3804"/>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pPr marL="5715" algn="ctr">
                        <a:lnSpc>
                          <a:spcPts val="3804"/>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r>
              <a:tr h="562502">
                <a:tc gridSpan="7">
                  <a:txBody>
                    <a:bodyPr/>
                    <a:lstStyle/>
                    <a:p>
                      <a:pPr marL="1073150">
                        <a:lnSpc>
                          <a:spcPts val="3895"/>
                        </a:lnSpc>
                      </a:pPr>
                      <a:r>
                        <a:rPr sz="3600" b="1" u="heavy" dirty="0">
                          <a:latin typeface="Courier New"/>
                          <a:cs typeface="Courier New"/>
                        </a:rPr>
                        <a:t>0 0 0</a:t>
                      </a:r>
                      <a:r>
                        <a:rPr sz="3600" b="1" u="heavy" spc="-95" dirty="0">
                          <a:latin typeface="Courier New"/>
                          <a:cs typeface="Courier New"/>
                        </a:rPr>
                        <a:t> </a:t>
                      </a:r>
                      <a:r>
                        <a:rPr sz="3600" b="1" u="heavy" dirty="0">
                          <a:latin typeface="Courier New"/>
                          <a:cs typeface="Courier New"/>
                        </a:rPr>
                        <a:t>0</a:t>
                      </a:r>
                      <a:endParaRPr sz="3600">
                        <a:latin typeface="Courier New"/>
                        <a:cs typeface="Courier New"/>
                      </a:endParaRPr>
                    </a:p>
                  </a:txBody>
                  <a:tcPr marL="0" marR="0" marT="0" marB="0">
                    <a:solidFill>
                      <a:srgbClr val="F8F8F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87764">
                <a:tc>
                  <a:txBody>
                    <a:bodyPr/>
                    <a:lstStyle/>
                    <a:p>
                      <a:pPr marR="136525" algn="r">
                        <a:lnSpc>
                          <a:spcPts val="3715"/>
                        </a:lnSpc>
                      </a:pPr>
                      <a:r>
                        <a:rPr sz="3600" b="1" dirty="0">
                          <a:solidFill>
                            <a:srgbClr val="F8F8F8"/>
                          </a:solidFill>
                          <a:latin typeface="Courier New"/>
                          <a:cs typeface="Courier New"/>
                        </a:rPr>
                        <a:t>1</a:t>
                      </a:r>
                      <a:endParaRPr sz="3600" dirty="0">
                        <a:solidFill>
                          <a:srgbClr val="F8F8F8"/>
                        </a:solidFill>
                        <a:latin typeface="Courier New"/>
                        <a:cs typeface="Courier New"/>
                      </a:endParaRPr>
                    </a:p>
                  </a:txBody>
                  <a:tcPr marL="0" marR="0" marT="0" marB="0">
                    <a:solidFill>
                      <a:srgbClr val="F8F8F8"/>
                    </a:solidFill>
                  </a:tcPr>
                </a:tc>
                <a:tc>
                  <a:txBody>
                    <a:bodyPr/>
                    <a:lstStyle/>
                    <a:p>
                      <a:pPr marR="7620" algn="ctr">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R="8255" algn="ctr">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pPr marL="127000">
                        <a:lnSpc>
                          <a:spcPts val="3715"/>
                        </a:lnSpc>
                      </a:pPr>
                      <a:r>
                        <a:rPr sz="3600" b="1" dirty="0">
                          <a:solidFill>
                            <a:srgbClr val="F8F8F8"/>
                          </a:solidFill>
                          <a:latin typeface="Courier New"/>
                          <a:cs typeface="Courier New"/>
                        </a:rPr>
                        <a:t>0</a:t>
                      </a:r>
                      <a:endParaRPr sz="3600" dirty="0">
                        <a:solidFill>
                          <a:srgbClr val="F8F8F8"/>
                        </a:solidFill>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c>
                  <a:txBody>
                    <a:bodyPr/>
                    <a:lstStyle/>
                    <a:p>
                      <a:endParaRPr sz="3600">
                        <a:latin typeface="Courier New"/>
                        <a:cs typeface="Courier New"/>
                      </a:endParaRPr>
                    </a:p>
                  </a:txBody>
                  <a:tcPr marL="0" marR="0" marT="0" marB="0">
                    <a:solidFill>
                      <a:srgbClr val="F8F8F8"/>
                    </a:solidFill>
                  </a:tcPr>
                </a:tc>
              </a:tr>
              <a:tr h="595601">
                <a:tc>
                  <a:txBody>
                    <a:bodyPr/>
                    <a:lstStyle/>
                    <a:p>
                      <a:pPr marR="121920" algn="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335"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0160"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41605">
                        <a:lnSpc>
                          <a:spcPct val="100000"/>
                        </a:lnSpc>
                        <a:spcBef>
                          <a:spcPts val="5"/>
                        </a:spcBef>
                      </a:pPr>
                      <a:r>
                        <a:rPr sz="3600" b="1" dirty="0">
                          <a:solidFill>
                            <a:srgbClr val="C00000"/>
                          </a:solidFill>
                          <a:latin typeface="Courier New"/>
                          <a:cs typeface="Courier New"/>
                        </a:rPr>
                        <a:t>1</a:t>
                      </a:r>
                      <a:endParaRPr sz="3600">
                        <a:latin typeface="Courier New"/>
                        <a:cs typeface="Courier New"/>
                      </a:endParaRPr>
                    </a:p>
                  </a:txBody>
                  <a:tcPr marL="0" marR="0" marT="635" marB="0"/>
                </a:tc>
                <a:tc>
                  <a:txBody>
                    <a:bodyPr/>
                    <a:lstStyle/>
                    <a:p>
                      <a:pPr algn="ctr">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L="134620">
                        <a:lnSpc>
                          <a:spcPct val="100000"/>
                        </a:lnSpc>
                        <a:spcBef>
                          <a:spcPts val="5"/>
                        </a:spcBef>
                      </a:pPr>
                      <a:r>
                        <a:rPr sz="3600" b="1" dirty="0">
                          <a:solidFill>
                            <a:srgbClr val="C00000"/>
                          </a:solidFill>
                          <a:latin typeface="Courier New"/>
                          <a:cs typeface="Courier New"/>
                        </a:rPr>
                        <a:t>0</a:t>
                      </a:r>
                      <a:endParaRPr sz="3600">
                        <a:latin typeface="Courier New"/>
                        <a:cs typeface="Courier New"/>
                      </a:endParaRPr>
                    </a:p>
                  </a:txBody>
                  <a:tcPr marL="0" marR="0" marT="635" marB="0"/>
                </a:tc>
                <a:tc>
                  <a:txBody>
                    <a:bodyPr/>
                    <a:lstStyle/>
                    <a:p>
                      <a:pPr marR="84455" algn="r">
                        <a:lnSpc>
                          <a:spcPct val="100000"/>
                        </a:lnSpc>
                        <a:spcBef>
                          <a:spcPts val="5"/>
                        </a:spcBef>
                      </a:pPr>
                      <a:r>
                        <a:rPr sz="3600" b="1" dirty="0">
                          <a:solidFill>
                            <a:srgbClr val="C00000"/>
                          </a:solidFill>
                          <a:latin typeface="Courier New"/>
                          <a:cs typeface="Courier New"/>
                        </a:rPr>
                        <a:t>0</a:t>
                      </a:r>
                      <a:endParaRPr sz="3600" dirty="0">
                        <a:latin typeface="Courier New"/>
                        <a:cs typeface="Courier New"/>
                      </a:endParaRPr>
                    </a:p>
                  </a:txBody>
                  <a:tcPr marL="0" marR="0" marT="635" marB="0"/>
                </a:tc>
              </a:tr>
            </a:tbl>
          </a:graphicData>
        </a:graphic>
      </p:graphicFrame>
      <p:sp>
        <p:nvSpPr>
          <p:cNvPr id="10" name="object 10"/>
          <p:cNvSpPr/>
          <p:nvPr/>
        </p:nvSpPr>
        <p:spPr>
          <a:xfrm>
            <a:off x="3255264" y="1691639"/>
            <a:ext cx="975360" cy="97536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279647" y="1716023"/>
            <a:ext cx="871727" cy="87172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397758"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3"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7"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3"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13" name="object 13"/>
          <p:cNvSpPr/>
          <p:nvPr/>
        </p:nvSpPr>
        <p:spPr>
          <a:xfrm>
            <a:off x="1758695" y="3950208"/>
            <a:ext cx="2304287" cy="339851"/>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1783079" y="3974591"/>
            <a:ext cx="2202180" cy="236219"/>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1918461" y="1282572"/>
            <a:ext cx="1948180"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95"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16" name="object 16"/>
          <p:cNvSpPr/>
          <p:nvPr/>
        </p:nvSpPr>
        <p:spPr>
          <a:xfrm>
            <a:off x="5650991"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5650991"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18" name="object 18"/>
          <p:cNvSpPr txBox="1"/>
          <p:nvPr/>
        </p:nvSpPr>
        <p:spPr>
          <a:xfrm>
            <a:off x="5346572" y="1415796"/>
            <a:ext cx="4364990" cy="3872229"/>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dirty="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dirty="0">
              <a:latin typeface="微软雅黑"/>
              <a:cs typeface="微软雅黑"/>
            </a:endParaRPr>
          </a:p>
          <a:p>
            <a:pPr marL="1456055" marR="157480" algn="ctr">
              <a:lnSpc>
                <a:spcPct val="120000"/>
              </a:lnSpc>
              <a:spcBef>
                <a:spcPts val="2635"/>
              </a:spcBef>
            </a:pPr>
            <a:r>
              <a:rPr sz="2400" dirty="0">
                <a:solidFill>
                  <a:srgbClr val="FFFFFF"/>
                </a:solidFill>
                <a:latin typeface="微软雅黑"/>
                <a:cs typeface="微软雅黑"/>
              </a:rPr>
              <a:t>每产生一个中间结果 被乘数向左移动一位</a:t>
            </a:r>
            <a:endParaRPr sz="2400" dirty="0">
              <a:latin typeface="微软雅黑"/>
              <a:cs typeface="微软雅黑"/>
            </a:endParaRPr>
          </a:p>
          <a:p>
            <a:pPr marR="2399030" algn="ctr">
              <a:lnSpc>
                <a:spcPct val="100000"/>
              </a:lnSpc>
              <a:spcBef>
                <a:spcPts val="184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0"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302511" y="1840357"/>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a:latin typeface="微软雅黑"/>
              <a:cs typeface="微软雅黑"/>
            </a:endParaRPr>
          </a:p>
        </p:txBody>
      </p:sp>
      <p:sp>
        <p:nvSpPr>
          <p:cNvPr id="8" name="object 8"/>
          <p:cNvSpPr txBox="1"/>
          <p:nvPr/>
        </p:nvSpPr>
        <p:spPr>
          <a:xfrm>
            <a:off x="3023361" y="1840357"/>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marL="1674495">
              <a:lnSpc>
                <a:spcPts val="4285"/>
              </a:lnSpc>
            </a:pPr>
            <a:r>
              <a:rPr sz="3600" b="1" dirty="0">
                <a:latin typeface="Courier New"/>
                <a:cs typeface="Courier New"/>
              </a:rPr>
              <a:t>1 0 0</a:t>
            </a:r>
            <a:r>
              <a:rPr sz="3600" b="1" spc="-100" dirty="0">
                <a:latin typeface="Courier New"/>
                <a:cs typeface="Courier New"/>
              </a:rPr>
              <a:t> </a:t>
            </a:r>
            <a:r>
              <a:rPr sz="3600" b="1" dirty="0">
                <a:latin typeface="Courier New"/>
                <a:cs typeface="Courier New"/>
              </a:rPr>
              <a:t>0</a:t>
            </a:r>
            <a:endParaRPr sz="3600">
              <a:latin typeface="Courier New"/>
              <a:cs typeface="Courier New"/>
            </a:endParaRPr>
          </a:p>
          <a:p>
            <a:pPr marL="1130300">
              <a:lnSpc>
                <a:spcPts val="4255"/>
              </a:lnSpc>
              <a:tabLst>
                <a:tab pos="2777490" algn="l"/>
              </a:tabLst>
            </a:pPr>
            <a:r>
              <a:rPr sz="3600" b="1" dirty="0">
                <a:latin typeface="Courier New"/>
                <a:cs typeface="Courier New"/>
              </a:rPr>
              <a:t>0</a:t>
            </a:r>
            <a:r>
              <a:rPr sz="3600" b="1" spc="-5" dirty="0">
                <a:latin typeface="Courier New"/>
                <a:cs typeface="Courier New"/>
              </a:rPr>
              <a:t> </a:t>
            </a:r>
            <a:r>
              <a:rPr sz="3600" b="1" dirty="0">
                <a:latin typeface="Courier New"/>
                <a:cs typeface="Courier New"/>
              </a:rPr>
              <a:t>0</a:t>
            </a:r>
            <a:r>
              <a:rPr sz="3600" b="1" spc="5" dirty="0">
                <a:latin typeface="Courier New"/>
                <a:cs typeface="Courier New"/>
              </a:rPr>
              <a:t> </a:t>
            </a:r>
            <a:r>
              <a:rPr sz="3600" b="1" dirty="0">
                <a:latin typeface="Courier New"/>
                <a:cs typeface="Courier New"/>
              </a:rPr>
              <a:t>0	0</a:t>
            </a:r>
            <a:endParaRPr sz="3600">
              <a:latin typeface="Courier New"/>
              <a:cs typeface="Courier New"/>
            </a:endParaRPr>
          </a:p>
          <a:p>
            <a:pPr marL="570865">
              <a:lnSpc>
                <a:spcPts val="4255"/>
              </a:lnSpc>
            </a:pPr>
            <a:r>
              <a:rPr sz="3600" b="1" dirty="0">
                <a:latin typeface="Courier New"/>
                <a:cs typeface="Courier New"/>
              </a:rPr>
              <a:t>0 0 0</a:t>
            </a:r>
            <a:r>
              <a:rPr sz="3600" b="1" spc="-95" dirty="0">
                <a:latin typeface="Courier New"/>
                <a:cs typeface="Courier New"/>
              </a:rPr>
              <a:t> </a:t>
            </a:r>
            <a:r>
              <a:rPr sz="3600" b="1" dirty="0">
                <a:latin typeface="Courier New"/>
                <a:cs typeface="Courier New"/>
              </a:rPr>
              <a:t>0</a:t>
            </a:r>
            <a:endParaRPr sz="3600">
              <a:latin typeface="Courier New"/>
              <a:cs typeface="Courier New"/>
            </a:endParaRPr>
          </a:p>
          <a:p>
            <a:pPr marL="12700">
              <a:lnSpc>
                <a:spcPts val="4285"/>
              </a:lnSpc>
            </a:pPr>
            <a:r>
              <a:rPr sz="3600" b="1" u="heavy" dirty="0">
                <a:latin typeface="Courier New"/>
                <a:cs typeface="Courier New"/>
              </a:rPr>
              <a:t>1 0 0</a:t>
            </a:r>
            <a:r>
              <a:rPr sz="3600" b="1" u="heavy" spc="-100" dirty="0">
                <a:latin typeface="Courier New"/>
                <a:cs typeface="Courier New"/>
              </a:rPr>
              <a:t> </a:t>
            </a:r>
            <a:r>
              <a:rPr sz="3600" b="1" u="heavy" dirty="0">
                <a:latin typeface="Courier New"/>
                <a:cs typeface="Courier New"/>
              </a:rPr>
              <a:t>0</a:t>
            </a:r>
            <a:endParaRPr sz="3600">
              <a:latin typeface="Courier New"/>
              <a:cs typeface="Courier New"/>
            </a:endParaRPr>
          </a:p>
          <a:p>
            <a:pPr marL="26670">
              <a:lnSpc>
                <a:spcPct val="100000"/>
              </a:lnSpc>
              <a:spcBef>
                <a:spcPts val="915"/>
              </a:spcBef>
            </a:pPr>
            <a:r>
              <a:rPr sz="3600" b="1" dirty="0">
                <a:solidFill>
                  <a:srgbClr val="C00000"/>
                </a:solidFill>
                <a:latin typeface="Courier New"/>
                <a:cs typeface="Courier New"/>
              </a:rPr>
              <a:t>0 0 0 1 0 0</a:t>
            </a:r>
            <a:r>
              <a:rPr sz="3600" b="1" spc="-95" dirty="0">
                <a:solidFill>
                  <a:srgbClr val="C00000"/>
                </a:solidFill>
                <a:latin typeface="Courier New"/>
                <a:cs typeface="Courier New"/>
              </a:rPr>
              <a:t> </a:t>
            </a:r>
            <a:r>
              <a:rPr sz="3600" b="1" dirty="0">
                <a:solidFill>
                  <a:srgbClr val="C00000"/>
                </a:solidFill>
                <a:latin typeface="Courier New"/>
                <a:cs typeface="Courier New"/>
              </a:rPr>
              <a:t>0</a:t>
            </a:r>
            <a:endParaRPr sz="3600">
              <a:latin typeface="Courier New"/>
              <a:cs typeface="Courier New"/>
            </a:endParaRPr>
          </a:p>
        </p:txBody>
      </p:sp>
      <p:sp>
        <p:nvSpPr>
          <p:cNvPr id="12" name="object 12"/>
          <p:cNvSpPr/>
          <p:nvPr/>
        </p:nvSpPr>
        <p:spPr>
          <a:xfrm>
            <a:off x="2699004" y="1691639"/>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23388" y="1716023"/>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41498" y="1834133"/>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18" name="object 18"/>
          <p:cNvSpPr/>
          <p:nvPr/>
        </p:nvSpPr>
        <p:spPr>
          <a:xfrm>
            <a:off x="5650991"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5650991"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20" name="object 20"/>
          <p:cNvSpPr txBox="1"/>
          <p:nvPr/>
        </p:nvSpPr>
        <p:spPr>
          <a:xfrm>
            <a:off x="5346572" y="1415796"/>
            <a:ext cx="4364990" cy="3872229"/>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a:latin typeface="微软雅黑"/>
              <a:cs typeface="微软雅黑"/>
            </a:endParaRPr>
          </a:p>
          <a:p>
            <a:pPr marL="1456055" marR="157480" algn="ctr">
              <a:lnSpc>
                <a:spcPct val="120000"/>
              </a:lnSpc>
              <a:spcBef>
                <a:spcPts val="2635"/>
              </a:spcBef>
            </a:pPr>
            <a:r>
              <a:rPr sz="2400" dirty="0">
                <a:solidFill>
                  <a:srgbClr val="FFFFFF"/>
                </a:solidFill>
                <a:latin typeface="微软雅黑"/>
                <a:cs typeface="微软雅黑"/>
              </a:rPr>
              <a:t>每产生一个中间结果 被乘数向左移动一位</a:t>
            </a:r>
            <a:endParaRPr sz="2400">
              <a:latin typeface="微软雅黑"/>
              <a:cs typeface="微软雅黑"/>
            </a:endParaRPr>
          </a:p>
          <a:p>
            <a:pPr marR="2399030" algn="ctr">
              <a:lnSpc>
                <a:spcPct val="100000"/>
              </a:lnSpc>
              <a:spcBef>
                <a:spcPts val="184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a:latin typeface="Arial"/>
              <a:cs typeface="Arial"/>
            </a:endParaRPr>
          </a:p>
        </p:txBody>
      </p:sp>
      <p:sp>
        <p:nvSpPr>
          <p:cNvPr id="22" name="object 2"/>
          <p:cNvSpPr txBox="1">
            <a:spLocks/>
          </p:cNvSpPr>
          <p:nvPr/>
        </p:nvSpPr>
        <p:spPr>
          <a:xfrm>
            <a:off x="916939" y="261239"/>
            <a:ext cx="7617461" cy="553998"/>
          </a:xfrm>
          <a:prstGeom prst="rect">
            <a:avLst/>
          </a:prstGeom>
        </p:spPr>
        <p:txBody>
          <a:bodyPr vert="horz" wrap="square" lIns="0" tIns="0" rIns="0" bIns="0" rtlCol="0">
            <a:spAutoFit/>
          </a:bodyPr>
          <a:lstStyle>
            <a:lvl1pPr>
              <a:defRPr sz="4400" b="1" i="0">
                <a:solidFill>
                  <a:srgbClr val="ECAF4D"/>
                </a:solidFill>
                <a:latin typeface="Microsoft JhengHei"/>
                <a:ea typeface="+mj-ea"/>
                <a:cs typeface="Microsoft JhengHei"/>
              </a:defRPr>
            </a:lvl1pPr>
          </a:lstStyle>
          <a:p>
            <a:pPr marL="12700"/>
            <a:r>
              <a:rPr lang="zh-CN" altLang="en-US" sz="3600" kern="0"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lang="zh-CN" altLang="en-US" sz="3600" kern="0" spc="-15"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lang="zh-CN" altLang="en-US" sz="3600" kern="0"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运算过程（未优化）</a:t>
            </a:r>
            <a:endParaRPr lang="zh-CN" altLang="en-US" sz="3600" kern="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302511" y="1840357"/>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a:latin typeface="微软雅黑"/>
              <a:cs typeface="微软雅黑"/>
            </a:endParaRPr>
          </a:p>
        </p:txBody>
      </p:sp>
      <p:sp>
        <p:nvSpPr>
          <p:cNvPr id="8" name="object 8"/>
          <p:cNvSpPr txBox="1"/>
          <p:nvPr/>
        </p:nvSpPr>
        <p:spPr>
          <a:xfrm>
            <a:off x="3023361" y="1840357"/>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marL="1674495">
              <a:lnSpc>
                <a:spcPts val="4285"/>
              </a:lnSpc>
            </a:pPr>
            <a:r>
              <a:rPr sz="3600" b="1" dirty="0">
                <a:latin typeface="Courier New"/>
                <a:cs typeface="Courier New"/>
              </a:rPr>
              <a:t>1 0 0</a:t>
            </a:r>
            <a:r>
              <a:rPr sz="3600" b="1" spc="-100" dirty="0">
                <a:latin typeface="Courier New"/>
                <a:cs typeface="Courier New"/>
              </a:rPr>
              <a:t> </a:t>
            </a:r>
            <a:r>
              <a:rPr sz="3600" b="1" dirty="0">
                <a:latin typeface="Courier New"/>
                <a:cs typeface="Courier New"/>
              </a:rPr>
              <a:t>0</a:t>
            </a:r>
            <a:endParaRPr sz="3600">
              <a:latin typeface="Courier New"/>
              <a:cs typeface="Courier New"/>
            </a:endParaRPr>
          </a:p>
          <a:p>
            <a:pPr marL="1130300">
              <a:lnSpc>
                <a:spcPts val="4255"/>
              </a:lnSpc>
              <a:tabLst>
                <a:tab pos="2777490" algn="l"/>
              </a:tabLst>
            </a:pPr>
            <a:r>
              <a:rPr sz="3600" b="1" dirty="0">
                <a:latin typeface="Courier New"/>
                <a:cs typeface="Courier New"/>
              </a:rPr>
              <a:t>0</a:t>
            </a:r>
            <a:r>
              <a:rPr sz="3600" b="1" spc="-5" dirty="0">
                <a:latin typeface="Courier New"/>
                <a:cs typeface="Courier New"/>
              </a:rPr>
              <a:t> </a:t>
            </a:r>
            <a:r>
              <a:rPr sz="3600" b="1" dirty="0">
                <a:latin typeface="Courier New"/>
                <a:cs typeface="Courier New"/>
              </a:rPr>
              <a:t>0</a:t>
            </a:r>
            <a:r>
              <a:rPr sz="3600" b="1" spc="5" dirty="0">
                <a:latin typeface="Courier New"/>
                <a:cs typeface="Courier New"/>
              </a:rPr>
              <a:t> </a:t>
            </a:r>
            <a:r>
              <a:rPr sz="3600" b="1" dirty="0">
                <a:latin typeface="Courier New"/>
                <a:cs typeface="Courier New"/>
              </a:rPr>
              <a:t>0	0</a:t>
            </a:r>
            <a:endParaRPr sz="3600">
              <a:latin typeface="Courier New"/>
              <a:cs typeface="Courier New"/>
            </a:endParaRPr>
          </a:p>
          <a:p>
            <a:pPr marL="570865">
              <a:lnSpc>
                <a:spcPts val="4255"/>
              </a:lnSpc>
            </a:pPr>
            <a:r>
              <a:rPr sz="3600" b="1" dirty="0">
                <a:latin typeface="Courier New"/>
                <a:cs typeface="Courier New"/>
              </a:rPr>
              <a:t>0 0 0</a:t>
            </a:r>
            <a:r>
              <a:rPr sz="3600" b="1" spc="-95" dirty="0">
                <a:latin typeface="Courier New"/>
                <a:cs typeface="Courier New"/>
              </a:rPr>
              <a:t> </a:t>
            </a:r>
            <a:r>
              <a:rPr sz="3600" b="1" dirty="0">
                <a:latin typeface="Courier New"/>
                <a:cs typeface="Courier New"/>
              </a:rPr>
              <a:t>0</a:t>
            </a:r>
            <a:endParaRPr sz="3600">
              <a:latin typeface="Courier New"/>
              <a:cs typeface="Courier New"/>
            </a:endParaRPr>
          </a:p>
          <a:p>
            <a:pPr marL="12700">
              <a:lnSpc>
                <a:spcPts val="4285"/>
              </a:lnSpc>
            </a:pPr>
            <a:r>
              <a:rPr sz="3600" b="1" u="heavy" dirty="0">
                <a:latin typeface="Courier New"/>
                <a:cs typeface="Courier New"/>
              </a:rPr>
              <a:t>1 0 0</a:t>
            </a:r>
            <a:r>
              <a:rPr sz="3600" b="1" u="heavy" spc="-100" dirty="0">
                <a:latin typeface="Courier New"/>
                <a:cs typeface="Courier New"/>
              </a:rPr>
              <a:t> </a:t>
            </a:r>
            <a:r>
              <a:rPr sz="3600" b="1" u="heavy" dirty="0">
                <a:latin typeface="Courier New"/>
                <a:cs typeface="Courier New"/>
              </a:rPr>
              <a:t>0</a:t>
            </a:r>
            <a:endParaRPr sz="3600">
              <a:latin typeface="Courier New"/>
              <a:cs typeface="Courier New"/>
            </a:endParaRPr>
          </a:p>
          <a:p>
            <a:pPr marL="26670">
              <a:lnSpc>
                <a:spcPct val="100000"/>
              </a:lnSpc>
              <a:spcBef>
                <a:spcPts val="915"/>
              </a:spcBef>
            </a:pPr>
            <a:r>
              <a:rPr sz="3600" b="1" dirty="0">
                <a:solidFill>
                  <a:srgbClr val="C00000"/>
                </a:solidFill>
                <a:latin typeface="Courier New"/>
                <a:cs typeface="Courier New"/>
              </a:rPr>
              <a:t>1 0 0 1 0 0</a:t>
            </a:r>
            <a:r>
              <a:rPr sz="3600" b="1" spc="-90" dirty="0">
                <a:solidFill>
                  <a:srgbClr val="C00000"/>
                </a:solidFill>
                <a:latin typeface="Courier New"/>
                <a:cs typeface="Courier New"/>
              </a:rPr>
              <a:t> </a:t>
            </a:r>
            <a:r>
              <a:rPr sz="3600" b="1" dirty="0">
                <a:solidFill>
                  <a:srgbClr val="C00000"/>
                </a:solidFill>
                <a:latin typeface="Courier New"/>
                <a:cs typeface="Courier New"/>
              </a:rPr>
              <a:t>0</a:t>
            </a:r>
            <a:endParaRPr sz="3600">
              <a:latin typeface="Courier New"/>
              <a:cs typeface="Courier New"/>
            </a:endParaRPr>
          </a:p>
        </p:txBody>
      </p:sp>
      <p:sp>
        <p:nvSpPr>
          <p:cNvPr id="12" name="object 12"/>
          <p:cNvSpPr/>
          <p:nvPr/>
        </p:nvSpPr>
        <p:spPr>
          <a:xfrm>
            <a:off x="2699004" y="1691639"/>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23388" y="1716023"/>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41498" y="1834133"/>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18" name="object 18"/>
          <p:cNvSpPr/>
          <p:nvPr/>
        </p:nvSpPr>
        <p:spPr>
          <a:xfrm>
            <a:off x="5650991"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5650991"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20" name="object 20"/>
          <p:cNvSpPr txBox="1"/>
          <p:nvPr/>
        </p:nvSpPr>
        <p:spPr>
          <a:xfrm>
            <a:off x="5346572" y="1415796"/>
            <a:ext cx="4364990" cy="3872229"/>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a:latin typeface="微软雅黑"/>
              <a:cs typeface="微软雅黑"/>
            </a:endParaRPr>
          </a:p>
          <a:p>
            <a:pPr marL="1456055" marR="157480" algn="ctr">
              <a:lnSpc>
                <a:spcPct val="120000"/>
              </a:lnSpc>
              <a:spcBef>
                <a:spcPts val="2635"/>
              </a:spcBef>
            </a:pPr>
            <a:r>
              <a:rPr sz="2400" dirty="0">
                <a:solidFill>
                  <a:srgbClr val="FFFFFF"/>
                </a:solidFill>
                <a:latin typeface="微软雅黑"/>
                <a:cs typeface="微软雅黑"/>
              </a:rPr>
              <a:t>每产生一个中间结果 被乘数向左移动一位</a:t>
            </a:r>
            <a:endParaRPr sz="2400">
              <a:latin typeface="微软雅黑"/>
              <a:cs typeface="微软雅黑"/>
            </a:endParaRPr>
          </a:p>
          <a:p>
            <a:pPr marR="2399030" algn="ctr">
              <a:lnSpc>
                <a:spcPct val="100000"/>
              </a:lnSpc>
              <a:spcBef>
                <a:spcPts val="184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a:latin typeface="Arial"/>
              <a:cs typeface="Arial"/>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326636"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302511" y="1840357"/>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a:latin typeface="微软雅黑"/>
              <a:cs typeface="微软雅黑"/>
            </a:endParaRPr>
          </a:p>
        </p:txBody>
      </p:sp>
      <p:sp>
        <p:nvSpPr>
          <p:cNvPr id="8" name="object 8"/>
          <p:cNvSpPr txBox="1"/>
          <p:nvPr/>
        </p:nvSpPr>
        <p:spPr>
          <a:xfrm>
            <a:off x="3023361" y="1840357"/>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74139" y="4767326"/>
            <a:ext cx="3595370" cy="607695"/>
          </a:xfrm>
          <a:prstGeom prst="rect">
            <a:avLst/>
          </a:prstGeom>
        </p:spPr>
        <p:txBody>
          <a:bodyPr vert="horz" wrap="square" lIns="0" tIns="0" rIns="0" bIns="0" rtlCol="0">
            <a:spAutoFit/>
          </a:bodyPr>
          <a:lstStyle/>
          <a:p>
            <a:pPr marL="12700">
              <a:lnSpc>
                <a:spcPct val="100000"/>
              </a:lnSpc>
            </a:pPr>
            <a:r>
              <a:rPr sz="3600" b="1" dirty="0">
                <a:solidFill>
                  <a:srgbClr val="C00000"/>
                </a:solidFill>
                <a:latin typeface="Courier New"/>
                <a:cs typeface="Courier New"/>
              </a:rPr>
              <a:t>1 0 0 1 0 0</a:t>
            </a:r>
            <a:r>
              <a:rPr sz="3600" b="1" spc="-90" dirty="0">
                <a:solidFill>
                  <a:srgbClr val="C00000"/>
                </a:solidFill>
                <a:latin typeface="Courier New"/>
                <a:cs typeface="Courier New"/>
              </a:rPr>
              <a:t> </a:t>
            </a:r>
            <a:r>
              <a:rPr sz="3600" b="1" dirty="0">
                <a:solidFill>
                  <a:srgbClr val="C00000"/>
                </a:solidFill>
                <a:latin typeface="Courier New"/>
                <a:cs typeface="Courier New"/>
              </a:rPr>
              <a:t>0</a:t>
            </a:r>
            <a:endParaRPr sz="3600">
              <a:latin typeface="Courier New"/>
              <a:cs typeface="Courier New"/>
            </a:endParaRPr>
          </a:p>
        </p:txBody>
      </p:sp>
      <p:sp>
        <p:nvSpPr>
          <p:cNvPr id="12" name="object 12"/>
          <p:cNvSpPr txBox="1"/>
          <p:nvPr/>
        </p:nvSpPr>
        <p:spPr>
          <a:xfrm>
            <a:off x="5440807" y="4890516"/>
            <a:ext cx="1769745" cy="397510"/>
          </a:xfrm>
          <a:prstGeom prst="rect">
            <a:avLst/>
          </a:prstGeom>
        </p:spPr>
        <p:txBody>
          <a:bodyPr vert="horz" wrap="square" lIns="0" tIns="0" rIns="0" bIns="0" rtlCol="0">
            <a:spAutoFit/>
          </a:bodyPr>
          <a:lstStyle/>
          <a:p>
            <a:pPr marL="12700">
              <a:lnSpc>
                <a:spcPct val="100000"/>
              </a:lnSpc>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a:latin typeface="Arial"/>
              <a:cs typeface="Arial"/>
            </a:endParaRPr>
          </a:p>
        </p:txBody>
      </p:sp>
      <p:sp>
        <p:nvSpPr>
          <p:cNvPr id="13" name="object 13"/>
          <p:cNvSpPr txBox="1"/>
          <p:nvPr/>
        </p:nvSpPr>
        <p:spPr>
          <a:xfrm>
            <a:off x="5346572" y="1415796"/>
            <a:ext cx="2631440" cy="962025"/>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a:latin typeface="Arial"/>
              <a:cs typeface="Arial"/>
            </a:endParaRPr>
          </a:p>
        </p:txBody>
      </p:sp>
      <p:sp>
        <p:nvSpPr>
          <p:cNvPr id="14" name="object 14"/>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15" name="object 15"/>
          <p:cNvSpPr/>
          <p:nvPr/>
        </p:nvSpPr>
        <p:spPr>
          <a:xfrm>
            <a:off x="5724144" y="3144011"/>
            <a:ext cx="5044440" cy="627888"/>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6406134" y="3263519"/>
            <a:ext cx="3683000" cy="39751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微软雅黑"/>
                <a:cs typeface="微软雅黑"/>
              </a:rPr>
              <a:t>适合硬件实现的运算过程！</a:t>
            </a:r>
            <a:endParaRPr sz="2400">
              <a:latin typeface="微软雅黑"/>
              <a:cs typeface="微软雅黑"/>
            </a:endParaRPr>
          </a:p>
        </p:txBody>
      </p:sp>
      <p:sp>
        <p:nvSpPr>
          <p:cNvPr id="18"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574548" y="2596895"/>
            <a:ext cx="2275332" cy="3183636"/>
          </a:xfrm>
          <a:prstGeom prst="rect">
            <a:avLst/>
          </a:prstGeom>
          <a:blipFill>
            <a:blip r:embed="rId3" cstate="print"/>
            <a:stretch>
              <a:fillRect/>
            </a:stretch>
          </a:blipFill>
        </p:spPr>
        <p:txBody>
          <a:bodyPr wrap="square" lIns="0" tIns="0" rIns="0" bIns="0" rtlCol="0"/>
          <a:lstStyle/>
          <a:p>
            <a:endParaRPr/>
          </a:p>
        </p:txBody>
      </p:sp>
      <p:sp>
        <p:nvSpPr>
          <p:cNvPr id="2"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3"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4"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spc="-5" dirty="0">
                <a:solidFill>
                  <a:srgbClr val="FFFFFF"/>
                </a:solidFill>
                <a:latin typeface="Arial" panose="020B0604020202020204" pitchFamily="34" charset="0"/>
                <a:ea typeface="黑体" panose="02010609060101010101" pitchFamily="49" charset="-122"/>
                <a:cs typeface="Arial" panose="020B0604020202020204" pitchFamily="34" charset="0"/>
              </a:rPr>
              <a:t>乘积</a:t>
            </a:r>
            <a:endParaRPr sz="2400" dirty="0">
              <a:latin typeface="Arial" panose="020B0604020202020204" pitchFamily="34" charset="0"/>
              <a:ea typeface="黑体" panose="02010609060101010101" pitchFamily="49" charset="-122"/>
              <a:cs typeface="Arial" panose="020B0604020202020204" pitchFamily="34" charset="0"/>
            </a:endParaRPr>
          </a:p>
        </p:txBody>
      </p:sp>
      <p:sp>
        <p:nvSpPr>
          <p:cNvPr id="5" name="object 5"/>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乘法器的实现结构</a:t>
            </a:r>
            <a:endParaRPr sz="3600">
              <a:latin typeface="微软雅黑"/>
              <a:cs typeface="微软雅黑"/>
            </a:endParaRPr>
          </a:p>
        </p:txBody>
      </p:sp>
      <p:sp>
        <p:nvSpPr>
          <p:cNvPr id="6" name="object 6"/>
          <p:cNvSpPr/>
          <p:nvPr/>
        </p:nvSpPr>
        <p:spPr>
          <a:xfrm>
            <a:off x="1845564" y="3986784"/>
            <a:ext cx="1978152" cy="5638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74647" y="3119627"/>
            <a:ext cx="1309116" cy="92354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627376" y="3130295"/>
            <a:ext cx="222504"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805683" y="3119627"/>
            <a:ext cx="1475232" cy="359663"/>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767328" y="3130295"/>
            <a:ext cx="512063" cy="912876"/>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2" name="object 12"/>
          <p:cNvSpPr/>
          <p:nvPr/>
        </p:nvSpPr>
        <p:spPr>
          <a:xfrm>
            <a:off x="2642616" y="4006596"/>
            <a:ext cx="358139" cy="693419"/>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5" name="object 15"/>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17" name="object 17"/>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1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19" name="object 19"/>
          <p:cNvSpPr txBox="1"/>
          <p:nvPr/>
        </p:nvSpPr>
        <p:spPr>
          <a:xfrm>
            <a:off x="3364991" y="1419478"/>
            <a:ext cx="1792605" cy="369570"/>
          </a:xfrm>
          <a:prstGeom prst="rect">
            <a:avLst/>
          </a:prstGeom>
        </p:spPr>
        <p:txBody>
          <a:bodyPr vert="horz" wrap="square" lIns="0" tIns="0" rIns="0" bIns="0" rtlCol="0">
            <a:spAutoFit/>
          </a:bodyPr>
          <a:lstStyle/>
          <a:p>
            <a:pP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object 20"/>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1" name="object 21"/>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2" name="object 22"/>
          <p:cNvSpPr/>
          <p:nvPr/>
        </p:nvSpPr>
        <p:spPr>
          <a:xfrm>
            <a:off x="3496055" y="2238755"/>
            <a:ext cx="356615" cy="1051560"/>
          </a:xfrm>
          <a:prstGeom prst="rect">
            <a:avLst/>
          </a:prstGeom>
          <a:blipFill>
            <a:blip r:embed="rId10" cstate="print"/>
            <a:stretch>
              <a:fillRect/>
            </a:stretch>
          </a:blipFill>
        </p:spPr>
        <p:txBody>
          <a:bodyPr wrap="square" lIns="0" tIns="0" rIns="0" bIns="0" rtlCol="0"/>
          <a:lstStyle/>
          <a:p>
            <a:endParaRPr/>
          </a:p>
        </p:txBody>
      </p:sp>
      <p:sp>
        <p:nvSpPr>
          <p:cNvPr id="25" name="object 25"/>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27" name="object 27"/>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写</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9" name="object 29"/>
          <p:cNvSpPr txBox="1"/>
          <p:nvPr/>
        </p:nvSpPr>
        <p:spPr>
          <a:xfrm>
            <a:off x="7926453" y="2918150"/>
            <a:ext cx="1614805" cy="813043"/>
          </a:xfrm>
          <a:prstGeom prst="rect">
            <a:avLst/>
          </a:prstGeom>
        </p:spPr>
        <p:txBody>
          <a:bodyPr vert="horz" wrap="square" lIns="0" tIns="0" rIns="0" bIns="0" rtlCol="0">
            <a:spAutoFit/>
          </a:bodyPr>
          <a:lstStyle/>
          <a:p>
            <a:pPr marL="636270">
              <a:lnSpc>
                <a:spcPct val="100000"/>
              </a:lnSpc>
            </a:pPr>
            <a:r>
              <a:rPr lang="zh-CN" altLang="en-US" sz="1800" i="1" spc="-70" dirty="0" smtClean="0">
                <a:solidFill>
                  <a:srgbClr val="FFFFFF"/>
                </a:solidFill>
                <a:latin typeface="Arial"/>
                <a:cs typeface="Arial"/>
              </a:rPr>
              <a:t>       </a:t>
            </a:r>
            <a:r>
              <a:rPr lang="zh-CN" altLang="en-US" sz="1800" b="1" spc="-70" dirty="0" smtClean="0">
                <a:solidFill>
                  <a:srgbClr val="FFFFFF"/>
                </a:solidFill>
                <a:latin typeface="Arial" panose="020B0604020202020204" pitchFamily="34" charset="0"/>
                <a:ea typeface="黑体" panose="02010609060101010101" pitchFamily="49" charset="-122"/>
                <a:cs typeface="Arial" panose="020B0604020202020204" pitchFamily="34" charset="0"/>
              </a:rPr>
              <a:t>右移</a:t>
            </a:r>
            <a:endParaRPr sz="1800" b="1" dirty="0" smtClean="0">
              <a:latin typeface="Arial" panose="020B0604020202020204" pitchFamily="34" charset="0"/>
              <a:ea typeface="黑体" panose="02010609060101010101" pitchFamily="49" charset="-122"/>
              <a:cs typeface="Arial" panose="020B0604020202020204" pitchFamily="34" charset="0"/>
            </a:endParaRPr>
          </a:p>
          <a:p>
            <a:pPr marL="12700" algn="ctr">
              <a:lnSpc>
                <a:spcPct val="100000"/>
              </a:lnSpc>
              <a:spcBef>
                <a:spcPts val="1255"/>
              </a:spcBef>
            </a:pPr>
            <a:r>
              <a:rPr lang="zh-CN" altLang="en-US" sz="2400" b="1" dirty="0" smtClean="0">
                <a:solidFill>
                  <a:schemeClr val="bg1"/>
                </a:solidFill>
                <a:latin typeface="黑体" panose="02010609060101010101" pitchFamily="49" charset="-122"/>
                <a:ea typeface="黑体" panose="02010609060101010101" pitchFamily="49" charset="-122"/>
                <a:cs typeface="Arial"/>
              </a:rPr>
              <a:t>乘数</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30" name="object 30"/>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2" name="object 32"/>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txBox="1"/>
          <p:nvPr/>
        </p:nvSpPr>
        <p:spPr>
          <a:xfrm>
            <a:off x="5334000" y="1398905"/>
            <a:ext cx="837565" cy="277495"/>
          </a:xfrm>
          <a:prstGeom prst="rect">
            <a:avLst/>
          </a:prstGeom>
        </p:spPr>
        <p:txBody>
          <a:bodyPr vert="horz" wrap="square" lIns="0" tIns="0" rIns="0" bIns="0" rtlCol="0">
            <a:spAutoFit/>
          </a:bodyPr>
          <a:lstStyle/>
          <a:p>
            <a:pPr algn="ctr">
              <a:lnSpc>
                <a:spcPct val="10000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左移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36" name="object 36"/>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8" name="object 38"/>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9" name="object 39"/>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0"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41" name="object 41"/>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2" name="object 42"/>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3" name="object 43"/>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4" name="object 44"/>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5"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46"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47"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48"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3"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4"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5" name="object 5"/>
          <p:cNvSpPr txBox="1">
            <a:spLocks noGrp="1"/>
          </p:cNvSpPr>
          <p:nvPr>
            <p:ph type="title"/>
          </p:nvPr>
        </p:nvSpPr>
        <p:spPr>
          <a:xfrm>
            <a:off x="916939" y="261239"/>
            <a:ext cx="59702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spc="-5" dirty="0">
                <a:solidFill>
                  <a:srgbClr val="004589"/>
                </a:solidFill>
                <a:latin typeface="微软雅黑"/>
                <a:cs typeface="微软雅黑"/>
              </a:rPr>
              <a:t>初始化</a:t>
            </a:r>
            <a:r>
              <a:rPr sz="3600" dirty="0">
                <a:solidFill>
                  <a:srgbClr val="004589"/>
                </a:solidFill>
                <a:latin typeface="微软雅黑"/>
                <a:cs typeface="微软雅黑"/>
              </a:rPr>
              <a:t>）</a:t>
            </a:r>
            <a:endParaRPr sz="3600">
              <a:latin typeface="微软雅黑"/>
              <a:cs typeface="微软雅黑"/>
            </a:endParaRPr>
          </a:p>
        </p:txBody>
      </p:sp>
      <p:sp>
        <p:nvSpPr>
          <p:cNvPr id="6" name="object 6"/>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2042286" y="3499992"/>
            <a:ext cx="1621155"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2" name="object 12"/>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5" name="object 15"/>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17"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1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1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20"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1" name="object 21"/>
          <p:cNvSpPr txBox="1"/>
          <p:nvPr/>
        </p:nvSpPr>
        <p:spPr>
          <a:xfrm>
            <a:off x="2451480" y="1739138"/>
            <a:ext cx="3677920" cy="528955"/>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22" name="object 22"/>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4" name="object 24"/>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32" name="object 32"/>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4" name="object 34"/>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6" name="object 36"/>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7"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38" name="object 38"/>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9" name="object 39"/>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0" name="object 40"/>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3" name="object 43"/>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4" name="object 44"/>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5" name="object 45"/>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966622"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48" name="object 48"/>
          <p:cNvSpPr txBox="1"/>
          <p:nvPr/>
        </p:nvSpPr>
        <p:spPr>
          <a:xfrm>
            <a:off x="1455277"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49" name="object 49"/>
          <p:cNvSpPr txBox="1"/>
          <p:nvPr/>
        </p:nvSpPr>
        <p:spPr>
          <a:xfrm>
            <a:off x="1943933"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50" name="object 50"/>
          <p:cNvSpPr txBox="1"/>
          <p:nvPr/>
        </p:nvSpPr>
        <p:spPr>
          <a:xfrm>
            <a:off x="2432588"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51" name="object 51"/>
          <p:cNvSpPr txBox="1"/>
          <p:nvPr/>
        </p:nvSpPr>
        <p:spPr>
          <a:xfrm>
            <a:off x="2920364"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52" name="object 52"/>
          <p:cNvSpPr txBox="1"/>
          <p:nvPr/>
        </p:nvSpPr>
        <p:spPr>
          <a:xfrm>
            <a:off x="3409950"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53" name="object 53"/>
          <p:cNvSpPr txBox="1"/>
          <p:nvPr/>
        </p:nvSpPr>
        <p:spPr>
          <a:xfrm>
            <a:off x="3899153"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54" name="object 54"/>
          <p:cNvSpPr txBox="1"/>
          <p:nvPr/>
        </p:nvSpPr>
        <p:spPr>
          <a:xfrm>
            <a:off x="4386834"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55" name="object 55"/>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6" name="object 46"/>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70"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71"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72"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73"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56"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6939" y="261239"/>
            <a:ext cx="5133214" cy="553998"/>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乘法器的工作过程</a:t>
            </a:r>
            <a:r>
              <a:rPr sz="3600" spc="-20" dirty="0" smtClean="0">
                <a:solidFill>
                  <a:srgbClr val="004589"/>
                </a:solidFill>
                <a:latin typeface="微软雅黑"/>
                <a:cs typeface="微软雅黑"/>
              </a:rPr>
              <a:t>（</a:t>
            </a:r>
            <a:r>
              <a:rPr lang="en-US" altLang="zh-CN" sz="3600" spc="-20" dirty="0" smtClean="0">
                <a:solidFill>
                  <a:srgbClr val="004589"/>
                </a:solidFill>
                <a:latin typeface="微软雅黑"/>
                <a:cs typeface="微软雅黑"/>
              </a:rPr>
              <a:t>0</a:t>
            </a:r>
            <a:r>
              <a:rPr sz="3600" dirty="0" smtClean="0">
                <a:solidFill>
                  <a:srgbClr val="004589"/>
                </a:solidFill>
                <a:latin typeface="微软雅黑"/>
                <a:cs typeface="微软雅黑"/>
              </a:rPr>
              <a:t>）</a:t>
            </a:r>
            <a:endParaRPr sz="3600" dirty="0">
              <a:latin typeface="微软雅黑"/>
              <a:cs typeface="微软雅黑"/>
            </a:endParaRPr>
          </a:p>
        </p:txBody>
      </p:sp>
      <p:sp>
        <p:nvSpPr>
          <p:cNvPr id="7" name="object 7"/>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3" name="object 13"/>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7" name="object 37"/>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9" name="object 39"/>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0" name="object 40"/>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4" name="object 44"/>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5" name="object 45"/>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6" name="object 46"/>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8" name="object 48"/>
          <p:cNvSpPr/>
          <p:nvPr/>
        </p:nvSpPr>
        <p:spPr>
          <a:xfrm>
            <a:off x="8926068" y="3496055"/>
            <a:ext cx="1004316" cy="1004315"/>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8950452" y="3520440"/>
            <a:ext cx="900683" cy="900684"/>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9044940" y="3614928"/>
            <a:ext cx="711835" cy="711835"/>
          </a:xfrm>
          <a:custGeom>
            <a:avLst/>
            <a:gdLst/>
            <a:ahLst/>
            <a:cxnLst/>
            <a:rect l="l" t="t" r="r" b="b"/>
            <a:pathLst>
              <a:path w="711834" h="711835">
                <a:moveTo>
                  <a:pt x="0" y="355854"/>
                </a:moveTo>
                <a:lnTo>
                  <a:pt x="3247" y="307553"/>
                </a:lnTo>
                <a:lnTo>
                  <a:pt x="12707" y="261231"/>
                </a:lnTo>
                <a:lnTo>
                  <a:pt x="27955" y="217312"/>
                </a:lnTo>
                <a:lnTo>
                  <a:pt x="48570" y="176219"/>
                </a:lnTo>
                <a:lnTo>
                  <a:pt x="74127" y="138375"/>
                </a:lnTo>
                <a:lnTo>
                  <a:pt x="104203" y="104203"/>
                </a:lnTo>
                <a:lnTo>
                  <a:pt x="138375" y="74127"/>
                </a:lnTo>
                <a:lnTo>
                  <a:pt x="176219" y="48570"/>
                </a:lnTo>
                <a:lnTo>
                  <a:pt x="217312" y="27955"/>
                </a:lnTo>
                <a:lnTo>
                  <a:pt x="261231" y="12707"/>
                </a:lnTo>
                <a:lnTo>
                  <a:pt x="307553" y="3247"/>
                </a:lnTo>
                <a:lnTo>
                  <a:pt x="355853" y="0"/>
                </a:lnTo>
                <a:lnTo>
                  <a:pt x="404127" y="3247"/>
                </a:lnTo>
                <a:lnTo>
                  <a:pt x="450431" y="12707"/>
                </a:lnTo>
                <a:lnTo>
                  <a:pt x="494341" y="27955"/>
                </a:lnTo>
                <a:lnTo>
                  <a:pt x="535431" y="48570"/>
                </a:lnTo>
                <a:lnTo>
                  <a:pt x="573278" y="74127"/>
                </a:lnTo>
                <a:lnTo>
                  <a:pt x="607456" y="104203"/>
                </a:lnTo>
                <a:lnTo>
                  <a:pt x="637541" y="138375"/>
                </a:lnTo>
                <a:lnTo>
                  <a:pt x="663109" y="176219"/>
                </a:lnTo>
                <a:lnTo>
                  <a:pt x="683734" y="217312"/>
                </a:lnTo>
                <a:lnTo>
                  <a:pt x="698992" y="261231"/>
                </a:lnTo>
                <a:lnTo>
                  <a:pt x="708458" y="307553"/>
                </a:lnTo>
                <a:lnTo>
                  <a:pt x="711707" y="355854"/>
                </a:lnTo>
                <a:lnTo>
                  <a:pt x="708458" y="404154"/>
                </a:lnTo>
                <a:lnTo>
                  <a:pt x="698992" y="450476"/>
                </a:lnTo>
                <a:lnTo>
                  <a:pt x="683734" y="494395"/>
                </a:lnTo>
                <a:lnTo>
                  <a:pt x="663109" y="535488"/>
                </a:lnTo>
                <a:lnTo>
                  <a:pt x="637541" y="573332"/>
                </a:lnTo>
                <a:lnTo>
                  <a:pt x="607456" y="607504"/>
                </a:lnTo>
                <a:lnTo>
                  <a:pt x="573278" y="637580"/>
                </a:lnTo>
                <a:lnTo>
                  <a:pt x="535432" y="663137"/>
                </a:lnTo>
                <a:lnTo>
                  <a:pt x="494341" y="683752"/>
                </a:lnTo>
                <a:lnTo>
                  <a:pt x="450431" y="699000"/>
                </a:lnTo>
                <a:lnTo>
                  <a:pt x="404127" y="708460"/>
                </a:lnTo>
                <a:lnTo>
                  <a:pt x="355853" y="711708"/>
                </a:lnTo>
                <a:lnTo>
                  <a:pt x="307553" y="708460"/>
                </a:lnTo>
                <a:lnTo>
                  <a:pt x="261231" y="699000"/>
                </a:lnTo>
                <a:lnTo>
                  <a:pt x="217312" y="683752"/>
                </a:lnTo>
                <a:lnTo>
                  <a:pt x="176219" y="663137"/>
                </a:lnTo>
                <a:lnTo>
                  <a:pt x="138375" y="637580"/>
                </a:lnTo>
                <a:lnTo>
                  <a:pt x="104203" y="607504"/>
                </a:lnTo>
                <a:lnTo>
                  <a:pt x="74127" y="573332"/>
                </a:lnTo>
                <a:lnTo>
                  <a:pt x="48570" y="535488"/>
                </a:lnTo>
                <a:lnTo>
                  <a:pt x="27955" y="494395"/>
                </a:lnTo>
                <a:lnTo>
                  <a:pt x="12707" y="450476"/>
                </a:lnTo>
                <a:lnTo>
                  <a:pt x="3247" y="404154"/>
                </a:lnTo>
                <a:lnTo>
                  <a:pt x="0" y="355854"/>
                </a:lnTo>
                <a:close/>
              </a:path>
            </a:pathLst>
          </a:custGeom>
          <a:ln w="57912">
            <a:solidFill>
              <a:srgbClr val="FFC000"/>
            </a:solidFill>
          </a:ln>
        </p:spPr>
        <p:txBody>
          <a:bodyPr wrap="square" lIns="0" tIns="0" rIns="0" bIns="0" rtlCol="0"/>
          <a:lstStyle/>
          <a:p>
            <a:endParaRPr/>
          </a:p>
        </p:txBody>
      </p:sp>
      <p:sp>
        <p:nvSpPr>
          <p:cNvPr id="60" name="object 6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1"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62"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3"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64"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65" name="object 47"/>
          <p:cNvSpPr txBox="1"/>
          <p:nvPr/>
        </p:nvSpPr>
        <p:spPr>
          <a:xfrm>
            <a:off x="966622"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66" name="object 48"/>
          <p:cNvSpPr txBox="1"/>
          <p:nvPr/>
        </p:nvSpPr>
        <p:spPr>
          <a:xfrm>
            <a:off x="1455277"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67" name="object 49"/>
          <p:cNvSpPr txBox="1"/>
          <p:nvPr/>
        </p:nvSpPr>
        <p:spPr>
          <a:xfrm>
            <a:off x="1943933"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68" name="object 50"/>
          <p:cNvSpPr txBox="1"/>
          <p:nvPr/>
        </p:nvSpPr>
        <p:spPr>
          <a:xfrm>
            <a:off x="2432588"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8F8F8"/>
                </a:solidFill>
                <a:latin typeface="Courier New"/>
                <a:cs typeface="Courier New"/>
              </a:rPr>
              <a:t>0</a:t>
            </a:r>
            <a:endParaRPr sz="3200">
              <a:latin typeface="Courier New"/>
              <a:cs typeface="Courier New"/>
            </a:endParaRPr>
          </a:p>
        </p:txBody>
      </p:sp>
      <p:sp>
        <p:nvSpPr>
          <p:cNvPr id="69" name="object 51"/>
          <p:cNvSpPr txBox="1"/>
          <p:nvPr/>
        </p:nvSpPr>
        <p:spPr>
          <a:xfrm>
            <a:off x="2920364"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70" name="object 52"/>
          <p:cNvSpPr txBox="1"/>
          <p:nvPr/>
        </p:nvSpPr>
        <p:spPr>
          <a:xfrm>
            <a:off x="3409950"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71" name="object 53"/>
          <p:cNvSpPr txBox="1"/>
          <p:nvPr/>
        </p:nvSpPr>
        <p:spPr>
          <a:xfrm>
            <a:off x="3899153"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72" name="object 54"/>
          <p:cNvSpPr txBox="1"/>
          <p:nvPr/>
        </p:nvSpPr>
        <p:spPr>
          <a:xfrm>
            <a:off x="4386834" y="4953966"/>
            <a:ext cx="269875" cy="487045"/>
          </a:xfrm>
          <a:prstGeom prst="rect">
            <a:avLst/>
          </a:prstGeom>
        </p:spPr>
        <p:txBody>
          <a:bodyPr vert="horz" wrap="square" lIns="0" tIns="0" rIns="0" bIns="0" rtlCol="0">
            <a:spAutoFit/>
          </a:bodyPr>
          <a:lstStyle/>
          <a:p>
            <a:pPr marL="12700">
              <a:lnSpc>
                <a:spcPts val="3410"/>
              </a:lnSpc>
            </a:pPr>
            <a:r>
              <a:rPr sz="3200" i="1" dirty="0">
                <a:solidFill>
                  <a:srgbClr val="FFFFFF"/>
                </a:solidFill>
                <a:latin typeface="Courier New"/>
                <a:cs typeface="Courier New"/>
              </a:rPr>
              <a:t>0</a:t>
            </a:r>
            <a:endParaRPr sz="3200">
              <a:latin typeface="Courier New"/>
              <a:cs typeface="Courier New"/>
            </a:endParaRPr>
          </a:p>
        </p:txBody>
      </p:sp>
      <p:sp>
        <p:nvSpPr>
          <p:cNvPr id="73"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74"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75"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6" name="object 21"/>
          <p:cNvSpPr txBox="1"/>
          <p:nvPr/>
        </p:nvSpPr>
        <p:spPr>
          <a:xfrm>
            <a:off x="2451480" y="1739138"/>
            <a:ext cx="3677920" cy="528955"/>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
        <p:nvSpPr>
          <p:cNvPr id="77"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8"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80"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81"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82"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83"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84"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7"/>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574548" y="2596895"/>
            <a:ext cx="2275332" cy="3183636"/>
          </a:xfrm>
          <a:prstGeom prst="rect">
            <a:avLst/>
          </a:prstGeom>
          <a:blipFill>
            <a:blip r:embed="rId4"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916939" y="261239"/>
            <a:ext cx="5107940" cy="553998"/>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smtClean="0">
                <a:solidFill>
                  <a:srgbClr val="004589"/>
                </a:solidFill>
                <a:latin typeface="Arial"/>
                <a:cs typeface="Arial"/>
              </a:rPr>
              <a:t>1</a:t>
            </a:r>
            <a:r>
              <a:rPr sz="3600" dirty="0" smtClean="0">
                <a:solidFill>
                  <a:srgbClr val="004589"/>
                </a:solidFill>
                <a:latin typeface="微软雅黑"/>
                <a:cs typeface="微软雅黑"/>
              </a:rPr>
              <a:t>）</a:t>
            </a:r>
            <a:endParaRPr sz="3600" dirty="0">
              <a:latin typeface="微软雅黑"/>
              <a:cs typeface="微软雅黑"/>
            </a:endParaRPr>
          </a:p>
        </p:txBody>
      </p:sp>
      <p:sp>
        <p:nvSpPr>
          <p:cNvPr id="4" name="object 4"/>
          <p:cNvSpPr/>
          <p:nvPr/>
        </p:nvSpPr>
        <p:spPr>
          <a:xfrm>
            <a:off x="1374647" y="3119627"/>
            <a:ext cx="1309116" cy="923544"/>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2627376" y="3130295"/>
            <a:ext cx="222504" cy="35813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805683" y="3119627"/>
            <a:ext cx="1475232" cy="359663"/>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767328" y="3130295"/>
            <a:ext cx="512063" cy="912876"/>
          </a:xfrm>
          <a:prstGeom prst="rect">
            <a:avLst/>
          </a:prstGeom>
          <a:blipFill>
            <a:blip r:embed="rId8" cstate="print"/>
            <a:stretch>
              <a:fillRect/>
            </a:stretch>
          </a:blipFill>
        </p:spPr>
        <p:txBody>
          <a:bodyPr wrap="square" lIns="0" tIns="0" rIns="0" bIns="0" rtlCol="0"/>
          <a:lstStyle/>
          <a:p>
            <a:endParaRPr/>
          </a:p>
        </p:txBody>
      </p:sp>
      <p:sp>
        <p:nvSpPr>
          <p:cNvPr id="8" name="object 8"/>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5" name="object 25"/>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32" name="object 32"/>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6" name="object 36"/>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8" name="object 38"/>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40" name="object 40"/>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1" name="object 41"/>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3" name="object 43"/>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5" name="object 45"/>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6" name="object 46"/>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7" name="object 47"/>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8" name="object 48"/>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p:nvPr/>
        </p:nvSpPr>
        <p:spPr>
          <a:xfrm>
            <a:off x="8926068" y="3496055"/>
            <a:ext cx="1004316" cy="1004315"/>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8950452" y="3520440"/>
            <a:ext cx="900683" cy="900684"/>
          </a:xfrm>
          <a:prstGeom prst="rect">
            <a:avLst/>
          </a:prstGeom>
          <a:blipFill>
            <a:blip r:embed="rId10" cstate="print"/>
            <a:stretch>
              <a:fillRect/>
            </a:stretch>
          </a:blipFill>
        </p:spPr>
        <p:txBody>
          <a:bodyPr wrap="square" lIns="0" tIns="0" rIns="0" bIns="0" rtlCol="0"/>
          <a:lstStyle/>
          <a:p>
            <a:endParaRPr/>
          </a:p>
        </p:txBody>
      </p:sp>
      <p:sp>
        <p:nvSpPr>
          <p:cNvPr id="51" name="object 51"/>
          <p:cNvSpPr/>
          <p:nvPr/>
        </p:nvSpPr>
        <p:spPr>
          <a:xfrm>
            <a:off x="9044940" y="3614928"/>
            <a:ext cx="711835" cy="711835"/>
          </a:xfrm>
          <a:custGeom>
            <a:avLst/>
            <a:gdLst/>
            <a:ahLst/>
            <a:cxnLst/>
            <a:rect l="l" t="t" r="r" b="b"/>
            <a:pathLst>
              <a:path w="711834" h="711835">
                <a:moveTo>
                  <a:pt x="0" y="355854"/>
                </a:moveTo>
                <a:lnTo>
                  <a:pt x="3247" y="307553"/>
                </a:lnTo>
                <a:lnTo>
                  <a:pt x="12707" y="261231"/>
                </a:lnTo>
                <a:lnTo>
                  <a:pt x="27955" y="217312"/>
                </a:lnTo>
                <a:lnTo>
                  <a:pt x="48570" y="176219"/>
                </a:lnTo>
                <a:lnTo>
                  <a:pt x="74127" y="138375"/>
                </a:lnTo>
                <a:lnTo>
                  <a:pt x="104203" y="104203"/>
                </a:lnTo>
                <a:lnTo>
                  <a:pt x="138375" y="74127"/>
                </a:lnTo>
                <a:lnTo>
                  <a:pt x="176219" y="48570"/>
                </a:lnTo>
                <a:lnTo>
                  <a:pt x="217312" y="27955"/>
                </a:lnTo>
                <a:lnTo>
                  <a:pt x="261231" y="12707"/>
                </a:lnTo>
                <a:lnTo>
                  <a:pt x="307553" y="3247"/>
                </a:lnTo>
                <a:lnTo>
                  <a:pt x="355853" y="0"/>
                </a:lnTo>
                <a:lnTo>
                  <a:pt x="404127" y="3247"/>
                </a:lnTo>
                <a:lnTo>
                  <a:pt x="450431" y="12707"/>
                </a:lnTo>
                <a:lnTo>
                  <a:pt x="494341" y="27955"/>
                </a:lnTo>
                <a:lnTo>
                  <a:pt x="535431" y="48570"/>
                </a:lnTo>
                <a:lnTo>
                  <a:pt x="573278" y="74127"/>
                </a:lnTo>
                <a:lnTo>
                  <a:pt x="607456" y="104203"/>
                </a:lnTo>
                <a:lnTo>
                  <a:pt x="637541" y="138375"/>
                </a:lnTo>
                <a:lnTo>
                  <a:pt x="663109" y="176219"/>
                </a:lnTo>
                <a:lnTo>
                  <a:pt x="683734" y="217312"/>
                </a:lnTo>
                <a:lnTo>
                  <a:pt x="698992" y="261231"/>
                </a:lnTo>
                <a:lnTo>
                  <a:pt x="708458" y="307553"/>
                </a:lnTo>
                <a:lnTo>
                  <a:pt x="711707" y="355854"/>
                </a:lnTo>
                <a:lnTo>
                  <a:pt x="708458" y="404154"/>
                </a:lnTo>
                <a:lnTo>
                  <a:pt x="698992" y="450476"/>
                </a:lnTo>
                <a:lnTo>
                  <a:pt x="683734" y="494395"/>
                </a:lnTo>
                <a:lnTo>
                  <a:pt x="663109" y="535488"/>
                </a:lnTo>
                <a:lnTo>
                  <a:pt x="637541" y="573332"/>
                </a:lnTo>
                <a:lnTo>
                  <a:pt x="607456" y="607504"/>
                </a:lnTo>
                <a:lnTo>
                  <a:pt x="573278" y="637580"/>
                </a:lnTo>
                <a:lnTo>
                  <a:pt x="535432" y="663137"/>
                </a:lnTo>
                <a:lnTo>
                  <a:pt x="494341" y="683752"/>
                </a:lnTo>
                <a:lnTo>
                  <a:pt x="450431" y="699000"/>
                </a:lnTo>
                <a:lnTo>
                  <a:pt x="404127" y="708460"/>
                </a:lnTo>
                <a:lnTo>
                  <a:pt x="355853" y="711708"/>
                </a:lnTo>
                <a:lnTo>
                  <a:pt x="307553" y="708460"/>
                </a:lnTo>
                <a:lnTo>
                  <a:pt x="261231" y="699000"/>
                </a:lnTo>
                <a:lnTo>
                  <a:pt x="217312" y="683752"/>
                </a:lnTo>
                <a:lnTo>
                  <a:pt x="176219" y="663137"/>
                </a:lnTo>
                <a:lnTo>
                  <a:pt x="138375" y="637580"/>
                </a:lnTo>
                <a:lnTo>
                  <a:pt x="104203" y="607504"/>
                </a:lnTo>
                <a:lnTo>
                  <a:pt x="74127" y="573332"/>
                </a:lnTo>
                <a:lnTo>
                  <a:pt x="48570" y="535488"/>
                </a:lnTo>
                <a:lnTo>
                  <a:pt x="27955" y="494395"/>
                </a:lnTo>
                <a:lnTo>
                  <a:pt x="12707" y="450476"/>
                </a:lnTo>
                <a:lnTo>
                  <a:pt x="3247" y="404154"/>
                </a:lnTo>
                <a:lnTo>
                  <a:pt x="0" y="355854"/>
                </a:lnTo>
                <a:close/>
              </a:path>
            </a:pathLst>
          </a:custGeom>
          <a:ln w="57912">
            <a:solidFill>
              <a:srgbClr val="FFC000"/>
            </a:solidFill>
          </a:ln>
        </p:spPr>
        <p:txBody>
          <a:bodyPr wrap="square" lIns="0" tIns="0" rIns="0" bIns="0" rtlCol="0"/>
          <a:lstStyle/>
          <a:p>
            <a:endParaRPr/>
          </a:p>
        </p:txBody>
      </p:sp>
      <p:sp>
        <p:nvSpPr>
          <p:cNvPr id="52" name="object 52"/>
          <p:cNvSpPr/>
          <p:nvPr/>
        </p:nvSpPr>
        <p:spPr>
          <a:xfrm>
            <a:off x="3326891" y="2427732"/>
            <a:ext cx="751332" cy="1086612"/>
          </a:xfrm>
          <a:prstGeom prst="rect">
            <a:avLst/>
          </a:prstGeom>
          <a:blipFill>
            <a:blip r:embed="rId11" cstate="print"/>
            <a:stretch>
              <a:fillRect/>
            </a:stretch>
          </a:blipFill>
        </p:spPr>
        <p:txBody>
          <a:bodyPr wrap="square" lIns="0" tIns="0" rIns="0" bIns="0" rtlCol="0"/>
          <a:lstStyle/>
          <a:p>
            <a:endParaRPr/>
          </a:p>
        </p:txBody>
      </p:sp>
      <p:grpSp>
        <p:nvGrpSpPr>
          <p:cNvPr id="20" name="组合 19"/>
          <p:cNvGrpSpPr/>
          <p:nvPr/>
        </p:nvGrpSpPr>
        <p:grpSpPr>
          <a:xfrm>
            <a:off x="3352800" y="2238755"/>
            <a:ext cx="646176" cy="1196339"/>
            <a:chOff x="3352800" y="2238755"/>
            <a:chExt cx="646176" cy="1196339"/>
          </a:xfrm>
        </p:grpSpPr>
        <p:sp>
          <p:nvSpPr>
            <p:cNvPr id="26" name="object 26"/>
            <p:cNvSpPr/>
            <p:nvPr/>
          </p:nvSpPr>
          <p:spPr>
            <a:xfrm>
              <a:off x="3496055" y="2238755"/>
              <a:ext cx="356615" cy="1051560"/>
            </a:xfrm>
            <a:prstGeom prst="rect">
              <a:avLst/>
            </a:prstGeom>
            <a:blipFill>
              <a:blip r:embed="rId12" cstate="print"/>
              <a:stretch>
                <a:fillRect/>
              </a:stretch>
            </a:blipFill>
          </p:spPr>
          <p:txBody>
            <a:bodyPr wrap="square" lIns="0" tIns="0" rIns="0" bIns="0" rtlCol="0"/>
            <a:lstStyle/>
            <a:p>
              <a:endParaRPr/>
            </a:p>
          </p:txBody>
        </p:sp>
        <p:sp>
          <p:nvSpPr>
            <p:cNvPr id="53" name="object 53"/>
            <p:cNvSpPr/>
            <p:nvPr/>
          </p:nvSpPr>
          <p:spPr>
            <a:xfrm>
              <a:off x="3352800" y="2453639"/>
              <a:ext cx="646176" cy="981455"/>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3543500" y="2518917"/>
              <a:ext cx="260350" cy="593725"/>
            </a:xfrm>
            <a:custGeom>
              <a:avLst/>
              <a:gdLst/>
              <a:ahLst/>
              <a:cxnLst/>
              <a:rect l="l" t="t" r="r" b="b"/>
              <a:pathLst>
                <a:path w="260350" h="593725">
                  <a:moveTo>
                    <a:pt x="24677" y="334410"/>
                  </a:moveTo>
                  <a:lnTo>
                    <a:pt x="13769" y="338201"/>
                  </a:lnTo>
                  <a:lnTo>
                    <a:pt x="5274" y="345965"/>
                  </a:lnTo>
                  <a:lnTo>
                    <a:pt x="577" y="356028"/>
                  </a:lnTo>
                  <a:lnTo>
                    <a:pt x="0" y="367115"/>
                  </a:lnTo>
                  <a:lnTo>
                    <a:pt x="3863" y="377952"/>
                  </a:lnTo>
                  <a:lnTo>
                    <a:pt x="132387" y="593217"/>
                  </a:lnTo>
                  <a:lnTo>
                    <a:pt x="164925" y="536067"/>
                  </a:lnTo>
                  <a:lnTo>
                    <a:pt x="102796" y="536067"/>
                  </a:lnTo>
                  <a:lnTo>
                    <a:pt x="101704" y="428935"/>
                  </a:lnTo>
                  <a:lnTo>
                    <a:pt x="53520" y="348234"/>
                  </a:lnTo>
                  <a:lnTo>
                    <a:pt x="45827" y="339736"/>
                  </a:lnTo>
                  <a:lnTo>
                    <a:pt x="35788" y="335025"/>
                  </a:lnTo>
                  <a:lnTo>
                    <a:pt x="24677" y="334410"/>
                  </a:lnTo>
                  <a:close/>
                </a:path>
                <a:path w="260350" h="593725">
                  <a:moveTo>
                    <a:pt x="101704" y="428935"/>
                  </a:moveTo>
                  <a:lnTo>
                    <a:pt x="102796" y="536067"/>
                  </a:lnTo>
                  <a:lnTo>
                    <a:pt x="160708" y="535432"/>
                  </a:lnTo>
                  <a:lnTo>
                    <a:pt x="160566" y="521462"/>
                  </a:lnTo>
                  <a:lnTo>
                    <a:pt x="106606" y="521462"/>
                  </a:lnTo>
                  <a:lnTo>
                    <a:pt x="131188" y="478318"/>
                  </a:lnTo>
                  <a:lnTo>
                    <a:pt x="101704" y="428935"/>
                  </a:lnTo>
                  <a:close/>
                </a:path>
                <a:path w="260350" h="593725">
                  <a:moveTo>
                    <a:pt x="234767" y="332208"/>
                  </a:moveTo>
                  <a:lnTo>
                    <a:pt x="223684" y="333057"/>
                  </a:lnTo>
                  <a:lnTo>
                    <a:pt x="213721" y="338002"/>
                  </a:lnTo>
                  <a:lnTo>
                    <a:pt x="206174" y="346710"/>
                  </a:lnTo>
                  <a:lnTo>
                    <a:pt x="159617" y="428423"/>
                  </a:lnTo>
                  <a:lnTo>
                    <a:pt x="160708" y="535432"/>
                  </a:lnTo>
                  <a:lnTo>
                    <a:pt x="102796" y="536067"/>
                  </a:lnTo>
                  <a:lnTo>
                    <a:pt x="164925" y="536067"/>
                  </a:lnTo>
                  <a:lnTo>
                    <a:pt x="256466" y="375285"/>
                  </a:lnTo>
                  <a:lnTo>
                    <a:pt x="260119" y="364398"/>
                  </a:lnTo>
                  <a:lnTo>
                    <a:pt x="259308" y="353345"/>
                  </a:lnTo>
                  <a:lnTo>
                    <a:pt x="254377" y="343388"/>
                  </a:lnTo>
                  <a:lnTo>
                    <a:pt x="245671" y="335788"/>
                  </a:lnTo>
                  <a:lnTo>
                    <a:pt x="234767" y="332208"/>
                  </a:lnTo>
                  <a:close/>
                </a:path>
                <a:path w="260350" h="593725">
                  <a:moveTo>
                    <a:pt x="131188" y="478318"/>
                  </a:moveTo>
                  <a:lnTo>
                    <a:pt x="106606" y="521462"/>
                  </a:lnTo>
                  <a:lnTo>
                    <a:pt x="156644" y="520954"/>
                  </a:lnTo>
                  <a:lnTo>
                    <a:pt x="131188" y="478318"/>
                  </a:lnTo>
                  <a:close/>
                </a:path>
                <a:path w="260350" h="593725">
                  <a:moveTo>
                    <a:pt x="159617" y="428423"/>
                  </a:moveTo>
                  <a:lnTo>
                    <a:pt x="131188" y="478318"/>
                  </a:lnTo>
                  <a:lnTo>
                    <a:pt x="156644" y="520954"/>
                  </a:lnTo>
                  <a:lnTo>
                    <a:pt x="106606" y="521462"/>
                  </a:lnTo>
                  <a:lnTo>
                    <a:pt x="160566" y="521462"/>
                  </a:lnTo>
                  <a:lnTo>
                    <a:pt x="159617" y="428423"/>
                  </a:lnTo>
                  <a:close/>
                </a:path>
                <a:path w="260350" h="593725">
                  <a:moveTo>
                    <a:pt x="155247" y="0"/>
                  </a:moveTo>
                  <a:lnTo>
                    <a:pt x="97335" y="508"/>
                  </a:lnTo>
                  <a:lnTo>
                    <a:pt x="101704" y="428935"/>
                  </a:lnTo>
                  <a:lnTo>
                    <a:pt x="131188" y="478318"/>
                  </a:lnTo>
                  <a:lnTo>
                    <a:pt x="159617" y="428423"/>
                  </a:lnTo>
                  <a:lnTo>
                    <a:pt x="155247" y="0"/>
                  </a:lnTo>
                  <a:close/>
                </a:path>
              </a:pathLst>
            </a:custGeom>
            <a:solidFill>
              <a:srgbClr val="FFC000"/>
            </a:solidFill>
          </p:spPr>
          <p:txBody>
            <a:bodyPr wrap="square" lIns="0" tIns="0" rIns="0" bIns="0" rtlCol="0"/>
            <a:lstStyle/>
            <a:p>
              <a:endParaRPr/>
            </a:p>
          </p:txBody>
        </p:sp>
      </p:grpSp>
      <p:grpSp>
        <p:nvGrpSpPr>
          <p:cNvPr id="19" name="组合 18"/>
          <p:cNvGrpSpPr/>
          <p:nvPr/>
        </p:nvGrpSpPr>
        <p:grpSpPr>
          <a:xfrm>
            <a:off x="1668779" y="2426207"/>
            <a:ext cx="751332" cy="1086612"/>
            <a:chOff x="1668779" y="2426207"/>
            <a:chExt cx="751332" cy="1086612"/>
          </a:xfrm>
        </p:grpSpPr>
        <p:sp>
          <p:nvSpPr>
            <p:cNvPr id="55" name="object 55"/>
            <p:cNvSpPr/>
            <p:nvPr/>
          </p:nvSpPr>
          <p:spPr>
            <a:xfrm>
              <a:off x="1668779" y="2426207"/>
              <a:ext cx="751332" cy="1086612"/>
            </a:xfrm>
            <a:prstGeom prst="rect">
              <a:avLst/>
            </a:prstGeom>
            <a:blipFill>
              <a:blip r:embed="rId11" cstate="print"/>
              <a:stretch>
                <a:fillRect/>
              </a:stretch>
            </a:blipFill>
          </p:spPr>
          <p:txBody>
            <a:bodyPr wrap="square" lIns="0" tIns="0" rIns="0" bIns="0" rtlCol="0"/>
            <a:lstStyle/>
            <a:p>
              <a:endParaRPr/>
            </a:p>
          </p:txBody>
        </p:sp>
        <p:sp>
          <p:nvSpPr>
            <p:cNvPr id="56" name="object 56"/>
            <p:cNvSpPr/>
            <p:nvPr/>
          </p:nvSpPr>
          <p:spPr>
            <a:xfrm>
              <a:off x="1694688" y="2452116"/>
              <a:ext cx="646176" cy="981455"/>
            </a:xfrm>
            <a:prstGeom prst="rect">
              <a:avLst/>
            </a:prstGeom>
            <a:blipFill>
              <a:blip r:embed="rId13" cstate="print"/>
              <a:stretch>
                <a:fillRect/>
              </a:stretch>
            </a:blipFill>
          </p:spPr>
          <p:txBody>
            <a:bodyPr wrap="square" lIns="0" tIns="0" rIns="0" bIns="0" rtlCol="0"/>
            <a:lstStyle/>
            <a:p>
              <a:endParaRPr/>
            </a:p>
          </p:txBody>
        </p:sp>
        <p:sp>
          <p:nvSpPr>
            <p:cNvPr id="57" name="object 57"/>
            <p:cNvSpPr/>
            <p:nvPr/>
          </p:nvSpPr>
          <p:spPr>
            <a:xfrm>
              <a:off x="1885388" y="2517394"/>
              <a:ext cx="260350" cy="593725"/>
            </a:xfrm>
            <a:custGeom>
              <a:avLst/>
              <a:gdLst/>
              <a:ahLst/>
              <a:cxnLst/>
              <a:rect l="l" t="t" r="r" b="b"/>
              <a:pathLst>
                <a:path w="260350" h="593725">
                  <a:moveTo>
                    <a:pt x="24677" y="334410"/>
                  </a:moveTo>
                  <a:lnTo>
                    <a:pt x="13769" y="338200"/>
                  </a:lnTo>
                  <a:lnTo>
                    <a:pt x="5274" y="345965"/>
                  </a:lnTo>
                  <a:lnTo>
                    <a:pt x="577" y="356028"/>
                  </a:lnTo>
                  <a:lnTo>
                    <a:pt x="0" y="367115"/>
                  </a:lnTo>
                  <a:lnTo>
                    <a:pt x="3863" y="377951"/>
                  </a:lnTo>
                  <a:lnTo>
                    <a:pt x="132387" y="593216"/>
                  </a:lnTo>
                  <a:lnTo>
                    <a:pt x="164925" y="536066"/>
                  </a:lnTo>
                  <a:lnTo>
                    <a:pt x="102796" y="536066"/>
                  </a:lnTo>
                  <a:lnTo>
                    <a:pt x="101704" y="428935"/>
                  </a:lnTo>
                  <a:lnTo>
                    <a:pt x="53520" y="348233"/>
                  </a:lnTo>
                  <a:lnTo>
                    <a:pt x="45827" y="339736"/>
                  </a:lnTo>
                  <a:lnTo>
                    <a:pt x="35788" y="335025"/>
                  </a:lnTo>
                  <a:lnTo>
                    <a:pt x="24677" y="334410"/>
                  </a:lnTo>
                  <a:close/>
                </a:path>
                <a:path w="260350" h="593725">
                  <a:moveTo>
                    <a:pt x="101704" y="428935"/>
                  </a:moveTo>
                  <a:lnTo>
                    <a:pt x="102796" y="536066"/>
                  </a:lnTo>
                  <a:lnTo>
                    <a:pt x="160708" y="535431"/>
                  </a:lnTo>
                  <a:lnTo>
                    <a:pt x="160566" y="521461"/>
                  </a:lnTo>
                  <a:lnTo>
                    <a:pt x="106606" y="521461"/>
                  </a:lnTo>
                  <a:lnTo>
                    <a:pt x="131188" y="478318"/>
                  </a:lnTo>
                  <a:lnTo>
                    <a:pt x="101704" y="428935"/>
                  </a:lnTo>
                  <a:close/>
                </a:path>
                <a:path w="260350" h="593725">
                  <a:moveTo>
                    <a:pt x="234767" y="332208"/>
                  </a:moveTo>
                  <a:lnTo>
                    <a:pt x="223684" y="333057"/>
                  </a:lnTo>
                  <a:lnTo>
                    <a:pt x="213721" y="338002"/>
                  </a:lnTo>
                  <a:lnTo>
                    <a:pt x="206174" y="346709"/>
                  </a:lnTo>
                  <a:lnTo>
                    <a:pt x="159617" y="428423"/>
                  </a:lnTo>
                  <a:lnTo>
                    <a:pt x="160708" y="535431"/>
                  </a:lnTo>
                  <a:lnTo>
                    <a:pt x="102796" y="536066"/>
                  </a:lnTo>
                  <a:lnTo>
                    <a:pt x="164925" y="536066"/>
                  </a:lnTo>
                  <a:lnTo>
                    <a:pt x="256466" y="375284"/>
                  </a:lnTo>
                  <a:lnTo>
                    <a:pt x="260119" y="364398"/>
                  </a:lnTo>
                  <a:lnTo>
                    <a:pt x="259308" y="353345"/>
                  </a:lnTo>
                  <a:lnTo>
                    <a:pt x="254377" y="343388"/>
                  </a:lnTo>
                  <a:lnTo>
                    <a:pt x="245671" y="335788"/>
                  </a:lnTo>
                  <a:lnTo>
                    <a:pt x="234767" y="332208"/>
                  </a:lnTo>
                  <a:close/>
                </a:path>
                <a:path w="260350" h="593725">
                  <a:moveTo>
                    <a:pt x="131188" y="478318"/>
                  </a:moveTo>
                  <a:lnTo>
                    <a:pt x="106606" y="521461"/>
                  </a:lnTo>
                  <a:lnTo>
                    <a:pt x="156644" y="520953"/>
                  </a:lnTo>
                  <a:lnTo>
                    <a:pt x="131188" y="478318"/>
                  </a:lnTo>
                  <a:close/>
                </a:path>
                <a:path w="260350" h="593725">
                  <a:moveTo>
                    <a:pt x="159617" y="428423"/>
                  </a:moveTo>
                  <a:lnTo>
                    <a:pt x="131188" y="478318"/>
                  </a:lnTo>
                  <a:lnTo>
                    <a:pt x="156644" y="520953"/>
                  </a:lnTo>
                  <a:lnTo>
                    <a:pt x="106606" y="521461"/>
                  </a:lnTo>
                  <a:lnTo>
                    <a:pt x="160566" y="521461"/>
                  </a:lnTo>
                  <a:lnTo>
                    <a:pt x="159617" y="428423"/>
                  </a:lnTo>
                  <a:close/>
                </a:path>
                <a:path w="260350" h="593725">
                  <a:moveTo>
                    <a:pt x="155247" y="0"/>
                  </a:moveTo>
                  <a:lnTo>
                    <a:pt x="97335" y="507"/>
                  </a:lnTo>
                  <a:lnTo>
                    <a:pt x="101704" y="428935"/>
                  </a:lnTo>
                  <a:lnTo>
                    <a:pt x="131188" y="478318"/>
                  </a:lnTo>
                  <a:lnTo>
                    <a:pt x="159617" y="428423"/>
                  </a:lnTo>
                  <a:lnTo>
                    <a:pt x="155247" y="0"/>
                  </a:lnTo>
                  <a:close/>
                </a:path>
              </a:pathLst>
            </a:custGeom>
            <a:solidFill>
              <a:srgbClr val="FFC000"/>
            </a:solidFill>
          </p:spPr>
          <p:txBody>
            <a:bodyPr wrap="square" lIns="0" tIns="0" rIns="0" bIns="0" rtlCol="0"/>
            <a:lstStyle/>
            <a:p>
              <a:endParaRPr/>
            </a:p>
          </p:txBody>
        </p:sp>
      </p:grpSp>
      <p:grpSp>
        <p:nvGrpSpPr>
          <p:cNvPr id="22" name="组合 21"/>
          <p:cNvGrpSpPr/>
          <p:nvPr/>
        </p:nvGrpSpPr>
        <p:grpSpPr>
          <a:xfrm>
            <a:off x="2465832" y="3909059"/>
            <a:ext cx="751332" cy="1088136"/>
            <a:chOff x="2465832" y="3909059"/>
            <a:chExt cx="751332" cy="1088136"/>
          </a:xfrm>
        </p:grpSpPr>
        <p:sp>
          <p:nvSpPr>
            <p:cNvPr id="9" name="object 9"/>
            <p:cNvSpPr/>
            <p:nvPr/>
          </p:nvSpPr>
          <p:spPr>
            <a:xfrm>
              <a:off x="2642616" y="4006596"/>
              <a:ext cx="358139" cy="693419"/>
            </a:xfrm>
            <a:prstGeom prst="rect">
              <a:avLst/>
            </a:prstGeom>
            <a:blipFill>
              <a:blip r:embed="rId14" cstate="print"/>
              <a:stretch>
                <a:fillRect/>
              </a:stretch>
            </a:blipFill>
          </p:spPr>
          <p:txBody>
            <a:bodyPr wrap="square" lIns="0" tIns="0" rIns="0" bIns="0" rtlCol="0"/>
            <a:lstStyle/>
            <a:p>
              <a:endParaRPr/>
            </a:p>
          </p:txBody>
        </p:sp>
        <p:sp>
          <p:nvSpPr>
            <p:cNvPr id="58" name="object 58"/>
            <p:cNvSpPr/>
            <p:nvPr/>
          </p:nvSpPr>
          <p:spPr>
            <a:xfrm>
              <a:off x="2465832" y="3909059"/>
              <a:ext cx="751332" cy="1088136"/>
            </a:xfrm>
            <a:prstGeom prst="rect">
              <a:avLst/>
            </a:prstGeom>
            <a:blipFill>
              <a:blip r:embed="rId15" cstate="print"/>
              <a:stretch>
                <a:fillRect/>
              </a:stretch>
            </a:blipFill>
          </p:spPr>
          <p:txBody>
            <a:bodyPr wrap="square" lIns="0" tIns="0" rIns="0" bIns="0" rtlCol="0"/>
            <a:lstStyle/>
            <a:p>
              <a:endParaRPr/>
            </a:p>
          </p:txBody>
        </p:sp>
        <p:sp>
          <p:nvSpPr>
            <p:cNvPr id="59" name="object 59"/>
            <p:cNvSpPr/>
            <p:nvPr/>
          </p:nvSpPr>
          <p:spPr>
            <a:xfrm>
              <a:off x="2491739" y="3934967"/>
              <a:ext cx="646176" cy="982980"/>
            </a:xfrm>
            <a:prstGeom prst="rect">
              <a:avLst/>
            </a:prstGeom>
            <a:blipFill>
              <a:blip r:embed="rId16" cstate="print"/>
              <a:stretch>
                <a:fillRect/>
              </a:stretch>
            </a:blipFill>
          </p:spPr>
          <p:txBody>
            <a:bodyPr wrap="square" lIns="0" tIns="0" rIns="0" bIns="0" rtlCol="0"/>
            <a:lstStyle/>
            <a:p>
              <a:endParaRPr/>
            </a:p>
          </p:txBody>
        </p:sp>
        <p:sp>
          <p:nvSpPr>
            <p:cNvPr id="60" name="object 60"/>
            <p:cNvSpPr/>
            <p:nvPr/>
          </p:nvSpPr>
          <p:spPr>
            <a:xfrm>
              <a:off x="2682440" y="4000246"/>
              <a:ext cx="260350" cy="594995"/>
            </a:xfrm>
            <a:custGeom>
              <a:avLst/>
              <a:gdLst/>
              <a:ahLst/>
              <a:cxnLst/>
              <a:rect l="l" t="t" r="r" b="b"/>
              <a:pathLst>
                <a:path w="260350" h="594995">
                  <a:moveTo>
                    <a:pt x="24677" y="335934"/>
                  </a:moveTo>
                  <a:lnTo>
                    <a:pt x="13769" y="339724"/>
                  </a:lnTo>
                  <a:lnTo>
                    <a:pt x="5274" y="347489"/>
                  </a:lnTo>
                  <a:lnTo>
                    <a:pt x="577" y="357552"/>
                  </a:lnTo>
                  <a:lnTo>
                    <a:pt x="0" y="368639"/>
                  </a:lnTo>
                  <a:lnTo>
                    <a:pt x="3863" y="379475"/>
                  </a:lnTo>
                  <a:lnTo>
                    <a:pt x="132387" y="594740"/>
                  </a:lnTo>
                  <a:lnTo>
                    <a:pt x="164925" y="537590"/>
                  </a:lnTo>
                  <a:lnTo>
                    <a:pt x="102796" y="537590"/>
                  </a:lnTo>
                  <a:lnTo>
                    <a:pt x="101707" y="430464"/>
                  </a:lnTo>
                  <a:lnTo>
                    <a:pt x="53520" y="349757"/>
                  </a:lnTo>
                  <a:lnTo>
                    <a:pt x="45827" y="341260"/>
                  </a:lnTo>
                  <a:lnTo>
                    <a:pt x="35788" y="336549"/>
                  </a:lnTo>
                  <a:lnTo>
                    <a:pt x="24677" y="335934"/>
                  </a:lnTo>
                  <a:close/>
                </a:path>
                <a:path w="260350" h="594995">
                  <a:moveTo>
                    <a:pt x="101707" y="430464"/>
                  </a:moveTo>
                  <a:lnTo>
                    <a:pt x="102796" y="537590"/>
                  </a:lnTo>
                  <a:lnTo>
                    <a:pt x="160708" y="536955"/>
                  </a:lnTo>
                  <a:lnTo>
                    <a:pt x="160566" y="522985"/>
                  </a:lnTo>
                  <a:lnTo>
                    <a:pt x="106606" y="522985"/>
                  </a:lnTo>
                  <a:lnTo>
                    <a:pt x="131188" y="479842"/>
                  </a:lnTo>
                  <a:lnTo>
                    <a:pt x="101707" y="430464"/>
                  </a:lnTo>
                  <a:close/>
                </a:path>
                <a:path w="260350" h="594995">
                  <a:moveTo>
                    <a:pt x="234785" y="333732"/>
                  </a:moveTo>
                  <a:lnTo>
                    <a:pt x="223732" y="334581"/>
                  </a:lnTo>
                  <a:lnTo>
                    <a:pt x="213774" y="339526"/>
                  </a:lnTo>
                  <a:lnTo>
                    <a:pt x="206174" y="348233"/>
                  </a:lnTo>
                  <a:lnTo>
                    <a:pt x="159620" y="429941"/>
                  </a:lnTo>
                  <a:lnTo>
                    <a:pt x="160708" y="536955"/>
                  </a:lnTo>
                  <a:lnTo>
                    <a:pt x="102796" y="537590"/>
                  </a:lnTo>
                  <a:lnTo>
                    <a:pt x="164925" y="537590"/>
                  </a:lnTo>
                  <a:lnTo>
                    <a:pt x="256466" y="376808"/>
                  </a:lnTo>
                  <a:lnTo>
                    <a:pt x="260119" y="365922"/>
                  </a:lnTo>
                  <a:lnTo>
                    <a:pt x="259308" y="354869"/>
                  </a:lnTo>
                  <a:lnTo>
                    <a:pt x="254377" y="344912"/>
                  </a:lnTo>
                  <a:lnTo>
                    <a:pt x="245671" y="337311"/>
                  </a:lnTo>
                  <a:lnTo>
                    <a:pt x="234785" y="333732"/>
                  </a:lnTo>
                  <a:close/>
                </a:path>
                <a:path w="260350" h="594995">
                  <a:moveTo>
                    <a:pt x="131188" y="479842"/>
                  </a:moveTo>
                  <a:lnTo>
                    <a:pt x="106606" y="522985"/>
                  </a:lnTo>
                  <a:lnTo>
                    <a:pt x="156644" y="522477"/>
                  </a:lnTo>
                  <a:lnTo>
                    <a:pt x="131188" y="479842"/>
                  </a:lnTo>
                  <a:close/>
                </a:path>
                <a:path w="260350" h="594995">
                  <a:moveTo>
                    <a:pt x="159620" y="429941"/>
                  </a:moveTo>
                  <a:lnTo>
                    <a:pt x="131188" y="479842"/>
                  </a:lnTo>
                  <a:lnTo>
                    <a:pt x="156644" y="522477"/>
                  </a:lnTo>
                  <a:lnTo>
                    <a:pt x="106606" y="522985"/>
                  </a:lnTo>
                  <a:lnTo>
                    <a:pt x="160566" y="522985"/>
                  </a:lnTo>
                  <a:lnTo>
                    <a:pt x="159620" y="429941"/>
                  </a:lnTo>
                  <a:close/>
                </a:path>
                <a:path w="260350" h="594995">
                  <a:moveTo>
                    <a:pt x="155247" y="0"/>
                  </a:moveTo>
                  <a:lnTo>
                    <a:pt x="97335" y="507"/>
                  </a:lnTo>
                  <a:lnTo>
                    <a:pt x="101707" y="430464"/>
                  </a:lnTo>
                  <a:lnTo>
                    <a:pt x="131188" y="479842"/>
                  </a:lnTo>
                  <a:lnTo>
                    <a:pt x="159620" y="429941"/>
                  </a:lnTo>
                  <a:lnTo>
                    <a:pt x="155247" y="0"/>
                  </a:lnTo>
                  <a:close/>
                </a:path>
              </a:pathLst>
            </a:custGeom>
            <a:solidFill>
              <a:srgbClr val="FFC000"/>
            </a:solidFill>
          </p:spPr>
          <p:txBody>
            <a:bodyPr wrap="square" lIns="0" tIns="0" rIns="0" bIns="0" rtlCol="0"/>
            <a:lstStyle/>
            <a:p>
              <a:endParaRPr/>
            </a:p>
          </p:txBody>
        </p:sp>
      </p:grpSp>
      <p:grpSp>
        <p:nvGrpSpPr>
          <p:cNvPr id="3" name="组合 2"/>
          <p:cNvGrpSpPr/>
          <p:nvPr/>
        </p:nvGrpSpPr>
        <p:grpSpPr>
          <a:xfrm>
            <a:off x="3662171" y="3288791"/>
            <a:ext cx="1155191" cy="751331"/>
            <a:chOff x="3662171" y="3288791"/>
            <a:chExt cx="1155191" cy="751331"/>
          </a:xfrm>
        </p:grpSpPr>
        <p:sp>
          <p:nvSpPr>
            <p:cNvPr id="62" name="object 62"/>
            <p:cNvSpPr/>
            <p:nvPr/>
          </p:nvSpPr>
          <p:spPr>
            <a:xfrm>
              <a:off x="3662171" y="3288791"/>
              <a:ext cx="1155191" cy="751331"/>
            </a:xfrm>
            <a:prstGeom prst="rect">
              <a:avLst/>
            </a:prstGeom>
            <a:blipFill>
              <a:blip r:embed="rId17" cstate="print"/>
              <a:stretch>
                <a:fillRect/>
              </a:stretch>
            </a:blipFill>
          </p:spPr>
          <p:txBody>
            <a:bodyPr wrap="square" lIns="0" tIns="0" rIns="0" bIns="0" rtlCol="0"/>
            <a:lstStyle/>
            <a:p>
              <a:endParaRPr/>
            </a:p>
          </p:txBody>
        </p:sp>
        <p:sp>
          <p:nvSpPr>
            <p:cNvPr id="63" name="object 63"/>
            <p:cNvSpPr/>
            <p:nvPr/>
          </p:nvSpPr>
          <p:spPr>
            <a:xfrm>
              <a:off x="3688079" y="3314700"/>
              <a:ext cx="1050036" cy="646176"/>
            </a:xfrm>
            <a:prstGeom prst="rect">
              <a:avLst/>
            </a:prstGeom>
            <a:blipFill>
              <a:blip r:embed="rId18" cstate="print"/>
              <a:stretch>
                <a:fillRect/>
              </a:stretch>
            </a:blipFill>
          </p:spPr>
          <p:txBody>
            <a:bodyPr wrap="square" lIns="0" tIns="0" rIns="0" bIns="0" rtlCol="0"/>
            <a:lstStyle/>
            <a:p>
              <a:endParaRPr/>
            </a:p>
          </p:txBody>
        </p:sp>
        <p:sp>
          <p:nvSpPr>
            <p:cNvPr id="64" name="object 64"/>
            <p:cNvSpPr/>
            <p:nvPr/>
          </p:nvSpPr>
          <p:spPr>
            <a:xfrm>
              <a:off x="4011040" y="350198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80" y="245151"/>
                  </a:lnTo>
                  <a:lnTo>
                    <a:pt x="262526" y="234215"/>
                  </a:lnTo>
                  <a:lnTo>
                    <a:pt x="261508" y="223196"/>
                  </a:lnTo>
                  <a:lnTo>
                    <a:pt x="256418" y="213344"/>
                  </a:lnTo>
                  <a:lnTo>
                    <a:pt x="247650" y="205908"/>
                  </a:lnTo>
                  <a:lnTo>
                    <a:pt x="170023" y="163236"/>
                  </a:lnTo>
                  <a:lnTo>
                    <a:pt x="58166" y="163236"/>
                  </a:lnTo>
                  <a:lnTo>
                    <a:pt x="56769"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9" y="105451"/>
                  </a:lnTo>
                  <a:lnTo>
                    <a:pt x="58166"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6" y="163236"/>
                  </a:lnTo>
                  <a:lnTo>
                    <a:pt x="170023" y="163236"/>
                  </a:lnTo>
                  <a:lnTo>
                    <a:pt x="165115" y="160538"/>
                  </a:lnTo>
                  <a:close/>
                </a:path>
                <a:path w="662304" h="260350">
                  <a:moveTo>
                    <a:pt x="660781" y="90084"/>
                  </a:moveTo>
                  <a:lnTo>
                    <a:pt x="163707" y="102730"/>
                  </a:lnTo>
                  <a:lnTo>
                    <a:pt x="114882" y="132924"/>
                  </a:lnTo>
                  <a:lnTo>
                    <a:pt x="165115" y="160538"/>
                  </a:lnTo>
                  <a:lnTo>
                    <a:pt x="662305" y="147996"/>
                  </a:lnTo>
                  <a:lnTo>
                    <a:pt x="660781"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grpSp>
      <p:grpSp>
        <p:nvGrpSpPr>
          <p:cNvPr id="10" name="组合 9"/>
          <p:cNvGrpSpPr/>
          <p:nvPr/>
        </p:nvGrpSpPr>
        <p:grpSpPr>
          <a:xfrm>
            <a:off x="4358640" y="4393691"/>
            <a:ext cx="1155191" cy="751332"/>
            <a:chOff x="4358640" y="4393691"/>
            <a:chExt cx="1155191" cy="751332"/>
          </a:xfrm>
        </p:grpSpPr>
        <p:sp>
          <p:nvSpPr>
            <p:cNvPr id="65" name="object 65"/>
            <p:cNvSpPr/>
            <p:nvPr/>
          </p:nvSpPr>
          <p:spPr>
            <a:xfrm>
              <a:off x="4358640" y="4393691"/>
              <a:ext cx="1155191" cy="751332"/>
            </a:xfrm>
            <a:prstGeom prst="rect">
              <a:avLst/>
            </a:prstGeom>
            <a:blipFill>
              <a:blip r:embed="rId17" cstate="print"/>
              <a:stretch>
                <a:fillRect/>
              </a:stretch>
            </a:blipFill>
          </p:spPr>
          <p:txBody>
            <a:bodyPr wrap="square" lIns="0" tIns="0" rIns="0" bIns="0" rtlCol="0"/>
            <a:lstStyle/>
            <a:p>
              <a:endParaRPr/>
            </a:p>
          </p:txBody>
        </p:sp>
        <p:sp>
          <p:nvSpPr>
            <p:cNvPr id="66" name="object 66"/>
            <p:cNvSpPr/>
            <p:nvPr/>
          </p:nvSpPr>
          <p:spPr>
            <a:xfrm>
              <a:off x="4384547" y="4419600"/>
              <a:ext cx="1050036" cy="646176"/>
            </a:xfrm>
            <a:prstGeom prst="rect">
              <a:avLst/>
            </a:prstGeom>
            <a:blipFill>
              <a:blip r:embed="rId18" cstate="print"/>
              <a:stretch>
                <a:fillRect/>
              </a:stretch>
            </a:blipFill>
          </p:spPr>
          <p:txBody>
            <a:bodyPr wrap="square" lIns="0" tIns="0" rIns="0" bIns="0" rtlCol="0"/>
            <a:lstStyle/>
            <a:p>
              <a:endParaRPr/>
            </a:p>
          </p:txBody>
        </p:sp>
        <p:sp>
          <p:nvSpPr>
            <p:cNvPr id="67" name="object 67"/>
            <p:cNvSpPr/>
            <p:nvPr/>
          </p:nvSpPr>
          <p:spPr>
            <a:xfrm>
              <a:off x="4707509" y="460688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215"/>
                  </a:lnTo>
                  <a:lnTo>
                    <a:pt x="261508" y="223196"/>
                  </a:lnTo>
                  <a:lnTo>
                    <a:pt x="256418" y="213344"/>
                  </a:lnTo>
                  <a:lnTo>
                    <a:pt x="247650" y="205908"/>
                  </a:lnTo>
                  <a:lnTo>
                    <a:pt x="170023" y="163236"/>
                  </a:lnTo>
                  <a:lnTo>
                    <a:pt x="58165" y="163236"/>
                  </a:lnTo>
                  <a:lnTo>
                    <a:pt x="56768"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8" y="105451"/>
                  </a:lnTo>
                  <a:lnTo>
                    <a:pt x="58165" y="163236"/>
                  </a:lnTo>
                  <a:lnTo>
                    <a:pt x="165115" y="160538"/>
                  </a:lnTo>
                  <a:lnTo>
                    <a:pt x="162399" y="159045"/>
                  </a:lnTo>
                  <a:lnTo>
                    <a:pt x="72643" y="159045"/>
                  </a:lnTo>
                  <a:lnTo>
                    <a:pt x="71374" y="109007"/>
                  </a:lnTo>
                  <a:lnTo>
                    <a:pt x="153557" y="109007"/>
                  </a:lnTo>
                  <a:lnTo>
                    <a:pt x="163707" y="102730"/>
                  </a:lnTo>
                  <a:close/>
                </a:path>
                <a:path w="662304" h="260350">
                  <a:moveTo>
                    <a:pt x="165115" y="160538"/>
                  </a:moveTo>
                  <a:lnTo>
                    <a:pt x="58165" y="163236"/>
                  </a:lnTo>
                  <a:lnTo>
                    <a:pt x="170023" y="163236"/>
                  </a:lnTo>
                  <a:lnTo>
                    <a:pt x="165115" y="160538"/>
                  </a:lnTo>
                  <a:close/>
                </a:path>
                <a:path w="662304" h="260350">
                  <a:moveTo>
                    <a:pt x="660780" y="90084"/>
                  </a:moveTo>
                  <a:lnTo>
                    <a:pt x="163707" y="102730"/>
                  </a:lnTo>
                  <a:lnTo>
                    <a:pt x="114882" y="132924"/>
                  </a:lnTo>
                  <a:lnTo>
                    <a:pt x="165115" y="160538"/>
                  </a:lnTo>
                  <a:lnTo>
                    <a:pt x="662304" y="147996"/>
                  </a:lnTo>
                  <a:lnTo>
                    <a:pt x="660780" y="90084"/>
                  </a:lnTo>
                  <a:close/>
                </a:path>
                <a:path w="662304" h="260350">
                  <a:moveTo>
                    <a:pt x="71374" y="109007"/>
                  </a:moveTo>
                  <a:lnTo>
                    <a:pt x="72643" y="159045"/>
                  </a:lnTo>
                  <a:lnTo>
                    <a:pt x="114882" y="132924"/>
                  </a:lnTo>
                  <a:lnTo>
                    <a:pt x="71374" y="109007"/>
                  </a:lnTo>
                  <a:close/>
                </a:path>
                <a:path w="662304" h="260350">
                  <a:moveTo>
                    <a:pt x="114882" y="132924"/>
                  </a:moveTo>
                  <a:lnTo>
                    <a:pt x="72643"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grpSp>
      <p:sp>
        <p:nvSpPr>
          <p:cNvPr id="76" name="object 76"/>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78"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79"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80"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81"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82"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83"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84"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85"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86"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7" name="object 21"/>
          <p:cNvSpPr txBox="1"/>
          <p:nvPr/>
        </p:nvSpPr>
        <p:spPr>
          <a:xfrm>
            <a:off x="2451480" y="1739138"/>
            <a:ext cx="3677920" cy="528955"/>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
        <p:nvSpPr>
          <p:cNvPr id="88"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9"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90"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91"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92"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93"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94"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95"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96"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97"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8"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9"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100"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101"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102"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103"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104"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105"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06"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7"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108"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109"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10"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11"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12"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sz="3200" b="1" dirty="0" smtClean="0">
                <a:solidFill>
                  <a:schemeClr val="bg1"/>
                </a:solidFill>
                <a:latin typeface="Courier New"/>
                <a:cs typeface="Courier New"/>
              </a:rPr>
              <a:t>0</a:t>
            </a:r>
            <a:endParaRPr sz="3200" b="1" dirty="0">
              <a:solidFill>
                <a:schemeClr val="bg1"/>
              </a:solidFill>
              <a:latin typeface="Courier New"/>
              <a:cs typeface="Courier New"/>
            </a:endParaRPr>
          </a:p>
        </p:txBody>
      </p:sp>
      <p:sp>
        <p:nvSpPr>
          <p:cNvPr id="113"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14"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15"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16" name="object 51"/>
          <p:cNvSpPr txBox="1"/>
          <p:nvPr/>
        </p:nvSpPr>
        <p:spPr>
          <a:xfrm>
            <a:off x="2916426" y="4958901"/>
            <a:ext cx="269875" cy="450123"/>
          </a:xfrm>
          <a:prstGeom prst="rect">
            <a:avLst/>
          </a:prstGeom>
        </p:spPr>
        <p:txBody>
          <a:bodyPr vert="horz" wrap="square" lIns="0" tIns="0" rIns="0" bIns="0" rtlCol="0">
            <a:spAutoFit/>
          </a:bodyPr>
          <a:lstStyle/>
          <a:p>
            <a:pPr marL="12700">
              <a:lnSpc>
                <a:spcPts val="3410"/>
              </a:lnSpc>
            </a:pPr>
            <a:r>
              <a:rPr lang="en-US"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grpSp>
        <p:nvGrpSpPr>
          <p:cNvPr id="118" name="组合 117"/>
          <p:cNvGrpSpPr/>
          <p:nvPr/>
        </p:nvGrpSpPr>
        <p:grpSpPr>
          <a:xfrm>
            <a:off x="5817108" y="1226819"/>
            <a:ext cx="1155191" cy="751331"/>
            <a:chOff x="5817108" y="1226819"/>
            <a:chExt cx="1155191" cy="751331"/>
          </a:xfrm>
        </p:grpSpPr>
        <p:sp>
          <p:nvSpPr>
            <p:cNvPr id="119" name="object 34"/>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120" name="object 50"/>
            <p:cNvSpPr/>
            <p:nvPr/>
          </p:nvSpPr>
          <p:spPr>
            <a:xfrm>
              <a:off x="5817108" y="1226819"/>
              <a:ext cx="1155191" cy="751331"/>
            </a:xfrm>
            <a:prstGeom prst="rect">
              <a:avLst/>
            </a:prstGeom>
            <a:blipFill>
              <a:blip r:embed="rId17" cstate="print"/>
              <a:stretch>
                <a:fillRect/>
              </a:stretch>
            </a:blipFill>
          </p:spPr>
          <p:txBody>
            <a:bodyPr wrap="square" lIns="0" tIns="0" rIns="0" bIns="0" rtlCol="0"/>
            <a:lstStyle/>
            <a:p>
              <a:endParaRPr/>
            </a:p>
          </p:txBody>
        </p:sp>
        <p:sp>
          <p:nvSpPr>
            <p:cNvPr id="121" name="object 51"/>
            <p:cNvSpPr/>
            <p:nvPr/>
          </p:nvSpPr>
          <p:spPr>
            <a:xfrm>
              <a:off x="5843015" y="1252727"/>
              <a:ext cx="1050036" cy="646176"/>
            </a:xfrm>
            <a:prstGeom prst="rect">
              <a:avLst/>
            </a:prstGeom>
            <a:blipFill>
              <a:blip r:embed="rId18" cstate="print"/>
              <a:stretch>
                <a:fillRect/>
              </a:stretch>
            </a:blipFill>
          </p:spPr>
          <p:txBody>
            <a:bodyPr wrap="square" lIns="0" tIns="0" rIns="0" bIns="0" rtlCol="0"/>
            <a:lstStyle/>
            <a:p>
              <a:endParaRPr/>
            </a:p>
          </p:txBody>
        </p:sp>
        <p:sp>
          <p:nvSpPr>
            <p:cNvPr id="122" name="object 52"/>
            <p:cNvSpPr/>
            <p:nvPr/>
          </p:nvSpPr>
          <p:spPr>
            <a:xfrm>
              <a:off x="6165977" y="1440011"/>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80" y="245151"/>
                  </a:lnTo>
                  <a:lnTo>
                    <a:pt x="262526" y="234215"/>
                  </a:lnTo>
                  <a:lnTo>
                    <a:pt x="261508" y="223196"/>
                  </a:lnTo>
                  <a:lnTo>
                    <a:pt x="256418" y="213344"/>
                  </a:lnTo>
                  <a:lnTo>
                    <a:pt x="247650" y="205908"/>
                  </a:lnTo>
                  <a:lnTo>
                    <a:pt x="170023" y="163236"/>
                  </a:lnTo>
                  <a:lnTo>
                    <a:pt x="58165" y="163236"/>
                  </a:lnTo>
                  <a:lnTo>
                    <a:pt x="56769"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9" y="105451"/>
                  </a:lnTo>
                  <a:lnTo>
                    <a:pt x="58165"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5" y="163236"/>
                  </a:lnTo>
                  <a:lnTo>
                    <a:pt x="170023" y="163236"/>
                  </a:lnTo>
                  <a:lnTo>
                    <a:pt x="165115" y="160538"/>
                  </a:lnTo>
                  <a:close/>
                </a:path>
                <a:path w="662304" h="260350">
                  <a:moveTo>
                    <a:pt x="660780" y="90084"/>
                  </a:moveTo>
                  <a:lnTo>
                    <a:pt x="163707" y="102730"/>
                  </a:lnTo>
                  <a:lnTo>
                    <a:pt x="114882" y="132924"/>
                  </a:lnTo>
                  <a:lnTo>
                    <a:pt x="165115" y="160538"/>
                  </a:lnTo>
                  <a:lnTo>
                    <a:pt x="662304" y="147996"/>
                  </a:lnTo>
                  <a:lnTo>
                    <a:pt x="660780"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112"/>
                                        </p:tgtEl>
                                      </p:cBhvr>
                                    </p:animEffect>
                                    <p:set>
                                      <p:cBhvr>
                                        <p:cTn id="29" dur="1" fill="hold">
                                          <p:stCondLst>
                                            <p:cond delay="499"/>
                                          </p:stCondLst>
                                        </p:cTn>
                                        <p:tgtEl>
                                          <p:spTgt spid="112"/>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grpId="0" nodeType="afterEffect">
                                  <p:stCondLst>
                                    <p:cond delay="1000"/>
                                  </p:stCondLst>
                                  <p:childTnLst>
                                    <p:set>
                                      <p:cBhvr>
                                        <p:cTn id="32" dur="1" fill="hold">
                                          <p:stCondLst>
                                            <p:cond delay="0"/>
                                          </p:stCondLst>
                                        </p:cTn>
                                        <p:tgtEl>
                                          <p:spTgt spid="116"/>
                                        </p:tgtEl>
                                        <p:attrNameLst>
                                          <p:attrName>style.visibility</p:attrName>
                                        </p:attrNameLst>
                                      </p:cBhvr>
                                      <p:to>
                                        <p:strVal val="visible"/>
                                      </p:to>
                                    </p:set>
                                    <p:animEffect transition="in" filter="wipe(left)">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18"/>
                                        </p:tgtEl>
                                        <p:attrNameLst>
                                          <p:attrName>style.visibility</p:attrName>
                                        </p:attrNameLst>
                                      </p:cBhvr>
                                      <p:to>
                                        <p:strVal val="visible"/>
                                      </p:to>
                                    </p:set>
                                    <p:animEffect transition="in" filter="wipe(right)">
                                      <p:cBhvr>
                                        <p:cTn id="38"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257300" y="1973579"/>
            <a:ext cx="4326636" cy="43357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57300" y="1973579"/>
            <a:ext cx="487044" cy="48704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69745" y="2523744"/>
            <a:ext cx="374015" cy="58991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微软雅黑"/>
                <a:cs typeface="微软雅黑"/>
              </a:rPr>
              <a:t>×</a:t>
            </a:r>
            <a:endParaRPr sz="3600">
              <a:latin typeface="微软雅黑"/>
              <a:cs typeface="微软雅黑"/>
            </a:endParaRPr>
          </a:p>
        </p:txBody>
      </p:sp>
      <p:sp>
        <p:nvSpPr>
          <p:cNvPr id="8" name="object 8"/>
          <p:cNvSpPr txBox="1"/>
          <p:nvPr/>
        </p:nvSpPr>
        <p:spPr>
          <a:xfrm>
            <a:off x="3489197" y="1965959"/>
            <a:ext cx="1949450" cy="116522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2 3 4</a:t>
            </a:r>
            <a:r>
              <a:rPr sz="3600" b="1" spc="-105" dirty="0">
                <a:solidFill>
                  <a:srgbClr val="4F81BC"/>
                </a:solidFill>
                <a:latin typeface="Courier New"/>
                <a:cs typeface="Courier New"/>
              </a:rPr>
              <a:t> </a:t>
            </a:r>
            <a:r>
              <a:rPr sz="3600" b="1" dirty="0">
                <a:solidFill>
                  <a:srgbClr val="4F81BC"/>
                </a:solidFill>
                <a:latin typeface="Courier New"/>
                <a:cs typeface="Courier New"/>
              </a:rPr>
              <a:t>5</a:t>
            </a:r>
            <a:endParaRPr sz="3600">
              <a:latin typeface="Courier New"/>
              <a:cs typeface="Courier New"/>
            </a:endParaRPr>
          </a:p>
          <a:p>
            <a:pPr marL="13970">
              <a:lnSpc>
                <a:spcPct val="100000"/>
              </a:lnSpc>
              <a:spcBef>
                <a:spcPts val="70"/>
              </a:spcBef>
            </a:pPr>
            <a:r>
              <a:rPr sz="3600" b="1" dirty="0">
                <a:solidFill>
                  <a:srgbClr val="4F81BC"/>
                </a:solidFill>
                <a:latin typeface="Courier New"/>
                <a:cs typeface="Courier New"/>
              </a:rPr>
              <a:t>9 8 7</a:t>
            </a:r>
            <a:r>
              <a:rPr sz="3600" b="1" spc="-100" dirty="0">
                <a:solidFill>
                  <a:srgbClr val="4F81BC"/>
                </a:solidFill>
                <a:latin typeface="Courier New"/>
                <a:cs typeface="Courier New"/>
              </a:rPr>
              <a:t> </a:t>
            </a:r>
            <a:r>
              <a:rPr sz="3600" b="1" dirty="0">
                <a:solidFill>
                  <a:srgbClr val="4F81BC"/>
                </a:solidFill>
                <a:latin typeface="Courier New"/>
                <a:cs typeface="Courier New"/>
              </a:rPr>
              <a:t>6</a:t>
            </a:r>
            <a:endParaRPr sz="3600">
              <a:latin typeface="Courier New"/>
              <a:cs typeface="Courier New"/>
            </a:endParaRPr>
          </a:p>
        </p:txBody>
      </p:sp>
      <p:sp>
        <p:nvSpPr>
          <p:cNvPr id="9" name="object 9"/>
          <p:cNvSpPr/>
          <p:nvPr/>
        </p:nvSpPr>
        <p:spPr>
          <a:xfrm>
            <a:off x="1326641" y="3172205"/>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10" name="object 10"/>
          <p:cNvSpPr txBox="1"/>
          <p:nvPr/>
        </p:nvSpPr>
        <p:spPr>
          <a:xfrm>
            <a:off x="4428235" y="3005963"/>
            <a:ext cx="1020444" cy="744855"/>
          </a:xfrm>
          <a:prstGeom prst="rect">
            <a:avLst/>
          </a:prstGeom>
        </p:spPr>
        <p:txBody>
          <a:bodyPr vert="horz" wrap="square" lIns="0" tIns="0" rIns="0" bIns="0" rtlCol="0">
            <a:spAutoFit/>
          </a:bodyPr>
          <a:lstStyle/>
          <a:p>
            <a:pPr marL="12700">
              <a:lnSpc>
                <a:spcPct val="100000"/>
              </a:lnSpc>
            </a:pPr>
            <a:r>
              <a:rPr sz="2400" b="1" spc="-5" dirty="0">
                <a:solidFill>
                  <a:srgbClr val="F79546"/>
                </a:solidFill>
                <a:latin typeface="Courier New"/>
                <a:cs typeface="Courier New"/>
              </a:rPr>
              <a:t>2</a:t>
            </a:r>
            <a:r>
              <a:rPr sz="5400" b="1" spc="-7" baseline="-16975" dirty="0">
                <a:latin typeface="Courier New"/>
                <a:cs typeface="Courier New"/>
              </a:rPr>
              <a:t>7</a:t>
            </a:r>
            <a:r>
              <a:rPr sz="5400" b="1" spc="-2437" baseline="-16975" dirty="0">
                <a:latin typeface="Courier New"/>
                <a:cs typeface="Courier New"/>
              </a:rPr>
              <a:t> </a:t>
            </a:r>
            <a:r>
              <a:rPr sz="2400" b="1" spc="-5" dirty="0">
                <a:solidFill>
                  <a:srgbClr val="F79546"/>
                </a:solidFill>
                <a:latin typeface="Courier New"/>
                <a:cs typeface="Courier New"/>
              </a:rPr>
              <a:t>3</a:t>
            </a:r>
            <a:r>
              <a:rPr sz="5400" b="1" spc="-7" baseline="-16975" dirty="0">
                <a:latin typeface="Courier New"/>
                <a:cs typeface="Courier New"/>
              </a:rPr>
              <a:t>0</a:t>
            </a:r>
            <a:endParaRPr sz="5400" baseline="-16975">
              <a:latin typeface="Courier New"/>
              <a:cs typeface="Courier New"/>
            </a:endParaRPr>
          </a:p>
        </p:txBody>
      </p:sp>
      <p:sp>
        <p:nvSpPr>
          <p:cNvPr id="11" name="object 11"/>
          <p:cNvSpPr/>
          <p:nvPr/>
        </p:nvSpPr>
        <p:spPr>
          <a:xfrm>
            <a:off x="4840223" y="2415539"/>
            <a:ext cx="371475" cy="314960"/>
          </a:xfrm>
          <a:custGeom>
            <a:avLst/>
            <a:gdLst/>
            <a:ahLst/>
            <a:cxnLst/>
            <a:rect l="l" t="t" r="r" b="b"/>
            <a:pathLst>
              <a:path w="371475" h="314960">
                <a:moveTo>
                  <a:pt x="258063" y="268986"/>
                </a:moveTo>
                <a:lnTo>
                  <a:pt x="251333" y="273685"/>
                </a:lnTo>
                <a:lnTo>
                  <a:pt x="250189" y="280670"/>
                </a:lnTo>
                <a:lnTo>
                  <a:pt x="248920" y="287782"/>
                </a:lnTo>
                <a:lnTo>
                  <a:pt x="253618" y="294513"/>
                </a:lnTo>
                <a:lnTo>
                  <a:pt x="260730" y="295656"/>
                </a:lnTo>
                <a:lnTo>
                  <a:pt x="371221" y="314706"/>
                </a:lnTo>
                <a:lnTo>
                  <a:pt x="368860" y="308101"/>
                </a:lnTo>
                <a:lnTo>
                  <a:pt x="343280" y="308101"/>
                </a:lnTo>
                <a:lnTo>
                  <a:pt x="306619" y="277313"/>
                </a:lnTo>
                <a:lnTo>
                  <a:pt x="265175" y="270129"/>
                </a:lnTo>
                <a:lnTo>
                  <a:pt x="258063" y="268986"/>
                </a:lnTo>
                <a:close/>
              </a:path>
              <a:path w="371475" h="314960">
                <a:moveTo>
                  <a:pt x="306619" y="277313"/>
                </a:moveTo>
                <a:lnTo>
                  <a:pt x="343280" y="308101"/>
                </a:lnTo>
                <a:lnTo>
                  <a:pt x="347866" y="302640"/>
                </a:lnTo>
                <a:lnTo>
                  <a:pt x="339343" y="302640"/>
                </a:lnTo>
                <a:lnTo>
                  <a:pt x="331834" y="281684"/>
                </a:lnTo>
                <a:lnTo>
                  <a:pt x="306619" y="277313"/>
                </a:lnTo>
                <a:close/>
              </a:path>
              <a:path w="371475" h="314960">
                <a:moveTo>
                  <a:pt x="323596" y="198882"/>
                </a:moveTo>
                <a:lnTo>
                  <a:pt x="310134" y="203708"/>
                </a:lnTo>
                <a:lnTo>
                  <a:pt x="306577" y="211074"/>
                </a:lnTo>
                <a:lnTo>
                  <a:pt x="308990" y="217932"/>
                </a:lnTo>
                <a:lnTo>
                  <a:pt x="323126" y="257380"/>
                </a:lnTo>
                <a:lnTo>
                  <a:pt x="359917" y="288289"/>
                </a:lnTo>
                <a:lnTo>
                  <a:pt x="343280" y="308101"/>
                </a:lnTo>
                <a:lnTo>
                  <a:pt x="368860" y="308101"/>
                </a:lnTo>
                <a:lnTo>
                  <a:pt x="331088" y="202437"/>
                </a:lnTo>
                <a:lnTo>
                  <a:pt x="323596" y="198882"/>
                </a:lnTo>
                <a:close/>
              </a:path>
              <a:path w="371475" h="314960">
                <a:moveTo>
                  <a:pt x="331834" y="281684"/>
                </a:moveTo>
                <a:lnTo>
                  <a:pt x="339343" y="302640"/>
                </a:lnTo>
                <a:lnTo>
                  <a:pt x="353822" y="285496"/>
                </a:lnTo>
                <a:lnTo>
                  <a:pt x="331834" y="281684"/>
                </a:lnTo>
                <a:close/>
              </a:path>
              <a:path w="371475" h="314960">
                <a:moveTo>
                  <a:pt x="323126" y="257380"/>
                </a:moveTo>
                <a:lnTo>
                  <a:pt x="331834" y="281684"/>
                </a:lnTo>
                <a:lnTo>
                  <a:pt x="353822" y="285496"/>
                </a:lnTo>
                <a:lnTo>
                  <a:pt x="339343" y="302640"/>
                </a:lnTo>
                <a:lnTo>
                  <a:pt x="347866" y="302640"/>
                </a:lnTo>
                <a:lnTo>
                  <a:pt x="359917" y="288289"/>
                </a:lnTo>
                <a:lnTo>
                  <a:pt x="323126" y="257380"/>
                </a:lnTo>
                <a:close/>
              </a:path>
              <a:path w="371475" h="314960">
                <a:moveTo>
                  <a:pt x="16763" y="0"/>
                </a:moveTo>
                <a:lnTo>
                  <a:pt x="0" y="19812"/>
                </a:lnTo>
                <a:lnTo>
                  <a:pt x="306619" y="277313"/>
                </a:lnTo>
                <a:lnTo>
                  <a:pt x="331834" y="281684"/>
                </a:lnTo>
                <a:lnTo>
                  <a:pt x="323126" y="257380"/>
                </a:lnTo>
                <a:lnTo>
                  <a:pt x="16763" y="0"/>
                </a:lnTo>
                <a:close/>
              </a:path>
            </a:pathLst>
          </a:custGeom>
          <a:solidFill>
            <a:srgbClr val="4F81BC"/>
          </a:solidFill>
        </p:spPr>
        <p:txBody>
          <a:bodyPr wrap="square" lIns="0" tIns="0" rIns="0" bIns="0" rtlCol="0"/>
          <a:lstStyle/>
          <a:p>
            <a:endParaRPr/>
          </a:p>
        </p:txBody>
      </p:sp>
      <p:sp>
        <p:nvSpPr>
          <p:cNvPr id="12" name="object 12"/>
          <p:cNvSpPr/>
          <p:nvPr/>
        </p:nvSpPr>
        <p:spPr>
          <a:xfrm>
            <a:off x="4848605" y="2988055"/>
            <a:ext cx="370840" cy="281305"/>
          </a:xfrm>
          <a:custGeom>
            <a:avLst/>
            <a:gdLst/>
            <a:ahLst/>
            <a:cxnLst/>
            <a:rect l="l" t="t" r="r" b="b"/>
            <a:pathLst>
              <a:path w="370839" h="281304">
                <a:moveTo>
                  <a:pt x="54356" y="167894"/>
                </a:moveTo>
                <a:lnTo>
                  <a:pt x="46736" y="170942"/>
                </a:lnTo>
                <a:lnTo>
                  <a:pt x="43942" y="177546"/>
                </a:lnTo>
                <a:lnTo>
                  <a:pt x="0" y="280797"/>
                </a:lnTo>
                <a:lnTo>
                  <a:pt x="43876" y="275844"/>
                </a:lnTo>
                <a:lnTo>
                  <a:pt x="28321" y="275844"/>
                </a:lnTo>
                <a:lnTo>
                  <a:pt x="12827" y="255016"/>
                </a:lnTo>
                <a:lnTo>
                  <a:pt x="51252" y="226386"/>
                </a:lnTo>
                <a:lnTo>
                  <a:pt x="70485" y="181102"/>
                </a:lnTo>
                <a:lnTo>
                  <a:pt x="67437" y="173482"/>
                </a:lnTo>
                <a:lnTo>
                  <a:pt x="54356" y="167894"/>
                </a:lnTo>
                <a:close/>
              </a:path>
              <a:path w="370839" h="281304">
                <a:moveTo>
                  <a:pt x="51252" y="226386"/>
                </a:moveTo>
                <a:lnTo>
                  <a:pt x="12827" y="255016"/>
                </a:lnTo>
                <a:lnTo>
                  <a:pt x="28321" y="275844"/>
                </a:lnTo>
                <a:lnTo>
                  <a:pt x="35479" y="270510"/>
                </a:lnTo>
                <a:lnTo>
                  <a:pt x="32512" y="270510"/>
                </a:lnTo>
                <a:lnTo>
                  <a:pt x="19177" y="252603"/>
                </a:lnTo>
                <a:lnTo>
                  <a:pt x="41179" y="250102"/>
                </a:lnTo>
                <a:lnTo>
                  <a:pt x="51252" y="226386"/>
                </a:lnTo>
                <a:close/>
              </a:path>
              <a:path w="370839" h="281304">
                <a:moveTo>
                  <a:pt x="115697" y="241681"/>
                </a:moveTo>
                <a:lnTo>
                  <a:pt x="66772" y="247194"/>
                </a:lnTo>
                <a:lnTo>
                  <a:pt x="28321" y="275844"/>
                </a:lnTo>
                <a:lnTo>
                  <a:pt x="43876" y="275844"/>
                </a:lnTo>
                <a:lnTo>
                  <a:pt x="118491" y="267462"/>
                </a:lnTo>
                <a:lnTo>
                  <a:pt x="123698" y="260985"/>
                </a:lnTo>
                <a:lnTo>
                  <a:pt x="122809" y="253873"/>
                </a:lnTo>
                <a:lnTo>
                  <a:pt x="122047" y="246761"/>
                </a:lnTo>
                <a:lnTo>
                  <a:pt x="115697" y="241681"/>
                </a:lnTo>
                <a:close/>
              </a:path>
              <a:path w="370839" h="281304">
                <a:moveTo>
                  <a:pt x="41179" y="250102"/>
                </a:moveTo>
                <a:lnTo>
                  <a:pt x="19177" y="252603"/>
                </a:lnTo>
                <a:lnTo>
                  <a:pt x="32512" y="270510"/>
                </a:lnTo>
                <a:lnTo>
                  <a:pt x="41179" y="250102"/>
                </a:lnTo>
                <a:close/>
              </a:path>
              <a:path w="370839" h="281304">
                <a:moveTo>
                  <a:pt x="66772" y="247194"/>
                </a:moveTo>
                <a:lnTo>
                  <a:pt x="41179" y="250102"/>
                </a:lnTo>
                <a:lnTo>
                  <a:pt x="32512" y="270510"/>
                </a:lnTo>
                <a:lnTo>
                  <a:pt x="35479" y="270510"/>
                </a:lnTo>
                <a:lnTo>
                  <a:pt x="66772" y="247194"/>
                </a:lnTo>
                <a:close/>
              </a:path>
              <a:path w="370839" h="281304">
                <a:moveTo>
                  <a:pt x="355092" y="0"/>
                </a:moveTo>
                <a:lnTo>
                  <a:pt x="51252" y="226386"/>
                </a:lnTo>
                <a:lnTo>
                  <a:pt x="41179" y="250102"/>
                </a:lnTo>
                <a:lnTo>
                  <a:pt x="66772" y="247194"/>
                </a:lnTo>
                <a:lnTo>
                  <a:pt x="370586" y="20828"/>
                </a:lnTo>
                <a:lnTo>
                  <a:pt x="355092" y="0"/>
                </a:lnTo>
                <a:close/>
              </a:path>
            </a:pathLst>
          </a:custGeom>
          <a:solidFill>
            <a:srgbClr val="4F81BC"/>
          </a:solidFill>
        </p:spPr>
        <p:txBody>
          <a:bodyPr wrap="square" lIns="0" tIns="0" rIns="0" bIns="0" rtlCol="0"/>
          <a:lstStyle/>
          <a:p>
            <a:endParaRPr/>
          </a:p>
        </p:txBody>
      </p:sp>
      <p:sp>
        <p:nvSpPr>
          <p:cNvPr id="14" name="object 6"/>
          <p:cNvSpPr txBox="1">
            <a:spLocks noGrp="1"/>
          </p:cNvSpPr>
          <p:nvPr>
            <p:ph type="title"/>
          </p:nvPr>
        </p:nvSpPr>
        <p:spPr>
          <a:xfrm>
            <a:off x="916939" y="261239"/>
            <a:ext cx="4731385" cy="538609"/>
          </a:xfrm>
          <a:prstGeom prst="rect">
            <a:avLst/>
          </a:prstGeom>
        </p:spPr>
        <p:txBody>
          <a:bodyPr vert="horz" wrap="square" lIns="0" tIns="0" rIns="0" bIns="0" rtlCol="0">
            <a:spAutoFit/>
          </a:bodyPr>
          <a:lstStyle/>
          <a:p>
            <a:pPr marL="12700">
              <a:lnSpc>
                <a:spcPts val="4175"/>
              </a:lnSpc>
            </a:pPr>
            <a:r>
              <a:rPr sz="3600" dirty="0" err="1" smtClean="0">
                <a:solidFill>
                  <a:srgbClr val="004589"/>
                </a:solidFill>
                <a:latin typeface="微软雅黑"/>
                <a:cs typeface="微软雅黑"/>
              </a:rPr>
              <a:t>手工进行乘法运算</a:t>
            </a:r>
            <a:endParaRPr sz="3600" dirty="0">
              <a:latin typeface="微软雅黑"/>
              <a:cs typeface="微软雅黑"/>
            </a:endParaRPr>
          </a:p>
        </p:txBody>
      </p:sp>
      <p:sp>
        <p:nvSpPr>
          <p:cNvPr id="13" name="object 11"/>
          <p:cNvSpPr txBox="1"/>
          <p:nvPr/>
        </p:nvSpPr>
        <p:spPr>
          <a:xfrm>
            <a:off x="5715001" y="2042532"/>
            <a:ext cx="2819400" cy="943848"/>
          </a:xfrm>
          <a:prstGeom prst="rect">
            <a:avLst/>
          </a:prstGeom>
        </p:spPr>
        <p:txBody>
          <a:bodyPr vert="horz" wrap="square" lIns="0" tIns="0" rIns="0" bIns="0" rtlCol="0">
            <a:spAutoFit/>
          </a:bodyPr>
          <a:lstStyle/>
          <a:p>
            <a:pPr marL="12700">
              <a:lnSpc>
                <a:spcPct val="100000"/>
              </a:lnSpc>
            </a:pPr>
            <a:r>
              <a:rPr sz="2400" dirty="0">
                <a:solidFill>
                  <a:srgbClr val="0000FF"/>
                </a:solidFill>
                <a:latin typeface="Arial" panose="020B0604020202020204" pitchFamily="34" charset="0"/>
                <a:ea typeface="黑体" panose="02010609060101010101" pitchFamily="49" charset="-122"/>
                <a:cs typeface="Arial" panose="020B0604020202020204" pitchFamily="34" charset="0"/>
              </a:rPr>
              <a:t>被乘数</a:t>
            </a:r>
            <a:r>
              <a:rPr sz="2400" spc="-120"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a:solidFill>
                  <a:srgbClr val="0000FF"/>
                </a:solidFill>
                <a:latin typeface="Arial" panose="020B0604020202020204" pitchFamily="34" charset="0"/>
                <a:ea typeface="黑体" panose="02010609060101010101" pitchFamily="49" charset="-122"/>
                <a:cs typeface="Arial" panose="020B0604020202020204" pitchFamily="34" charset="0"/>
              </a:rPr>
              <a:t>Multiplicand</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a:solidFill>
                  <a:srgbClr val="0000FF"/>
                </a:solidFill>
                <a:latin typeface="Arial" panose="020B0604020202020204" pitchFamily="34" charset="0"/>
                <a:ea typeface="黑体" panose="02010609060101010101" pitchFamily="49" charset="-122"/>
                <a:cs typeface="Arial" panose="020B0604020202020204" pitchFamily="34" charset="0"/>
              </a:rPr>
              <a:t>乘数</a:t>
            </a:r>
            <a:r>
              <a:rPr sz="2400" spc="-125"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smtClean="0">
                <a:solidFill>
                  <a:srgbClr val="0000FF"/>
                </a:solidFill>
                <a:latin typeface="Arial" panose="020B0604020202020204" pitchFamily="34" charset="0"/>
                <a:ea typeface="黑体" panose="02010609060101010101" pitchFamily="49" charset="-122"/>
                <a:cs typeface="Arial" panose="020B0604020202020204" pitchFamily="34" charset="0"/>
              </a:rPr>
              <a:t>Multiplier</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48533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2</a:t>
            </a:r>
            <a:r>
              <a:rPr sz="3600" dirty="0">
                <a:solidFill>
                  <a:srgbClr val="004589"/>
                </a:solidFill>
                <a:latin typeface="微软雅黑"/>
                <a:cs typeface="微软雅黑"/>
              </a:rPr>
              <a:t>）</a:t>
            </a:r>
            <a:endParaRPr sz="3600">
              <a:latin typeface="微软雅黑"/>
              <a:cs typeface="微软雅黑"/>
            </a:endParaRPr>
          </a:p>
        </p:txBody>
      </p:sp>
      <p:sp>
        <p:nvSpPr>
          <p:cNvPr id="4" name="object 4"/>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9" name="object 9"/>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11"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12"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3"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5" name="object 25"/>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6" name="object 26"/>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35" name="object 35"/>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6" name="object 36"/>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8" name="object 38"/>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40" name="object 40"/>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1" name="object 41"/>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3" name="object 43"/>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5" name="object 45"/>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6" name="object 46"/>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7" name="object 47"/>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8" name="object 48"/>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53" name="object 53"/>
          <p:cNvSpPr txBox="1">
            <a:spLocks noGrp="1"/>
          </p:cNvSpPr>
          <p:nvPr>
            <p:ph type="ftr" sz="quarter" idx="4294967295"/>
          </p:nvPr>
        </p:nvSpPr>
        <p:spPr>
          <a:xfrm>
            <a:off x="962660" y="4952061"/>
            <a:ext cx="269875" cy="436017"/>
          </a:xfrm>
          <a:prstGeom prst="rect">
            <a:avLst/>
          </a:prstGeom>
        </p:spPr>
        <p:txBody>
          <a:bodyPr vert="horz" wrap="square" lIns="0" tIns="0" rIns="0" bIns="0" rtlCol="0">
            <a:spAutoFit/>
          </a:bodyPr>
          <a:lstStyle/>
          <a:p>
            <a:pPr marL="12700">
              <a:lnSpc>
                <a:spcPts val="3404"/>
              </a:lnSpc>
            </a:pPr>
            <a:r>
              <a:rPr b="1" dirty="0">
                <a:latin typeface="Courier New"/>
                <a:cs typeface="Courier New"/>
              </a:rPr>
              <a:t>0</a:t>
            </a:r>
          </a:p>
        </p:txBody>
      </p:sp>
      <p:sp>
        <p:nvSpPr>
          <p:cNvPr id="54"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55"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56"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57"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58"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59"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60"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61" name="object 61"/>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2" name="object 7"/>
          <p:cNvSpPr/>
          <p:nvPr/>
        </p:nvSpPr>
        <p:spPr>
          <a:xfrm>
            <a:off x="1845564" y="3986784"/>
            <a:ext cx="1978152" cy="56387"/>
          </a:xfrm>
          <a:prstGeom prst="rect">
            <a:avLst/>
          </a:prstGeom>
          <a:blipFill>
            <a:blip r:embed="rId10" cstate="print"/>
            <a:stretch>
              <a:fillRect/>
            </a:stretch>
          </a:blipFill>
        </p:spPr>
        <p:txBody>
          <a:bodyPr wrap="square" lIns="0" tIns="0" rIns="0" bIns="0" rtlCol="0"/>
          <a:lstStyle/>
          <a:p>
            <a:endParaRPr/>
          </a:p>
        </p:txBody>
      </p:sp>
      <p:sp>
        <p:nvSpPr>
          <p:cNvPr id="63"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4"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65"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66"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67"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68"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grpSp>
        <p:nvGrpSpPr>
          <p:cNvPr id="3" name="组合 2"/>
          <p:cNvGrpSpPr/>
          <p:nvPr/>
        </p:nvGrpSpPr>
        <p:grpSpPr>
          <a:xfrm>
            <a:off x="5817108" y="1226819"/>
            <a:ext cx="1155191" cy="751331"/>
            <a:chOff x="5817108" y="1226819"/>
            <a:chExt cx="1155191" cy="751331"/>
          </a:xfrm>
        </p:grpSpPr>
        <p:sp>
          <p:nvSpPr>
            <p:cNvPr id="34" name="object 34"/>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50" name="object 50"/>
            <p:cNvSpPr/>
            <p:nvPr/>
          </p:nvSpPr>
          <p:spPr>
            <a:xfrm>
              <a:off x="5817108" y="1226819"/>
              <a:ext cx="1155191" cy="751331"/>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5843015" y="1252727"/>
              <a:ext cx="1050036" cy="646176"/>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6165977" y="1440011"/>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80" y="245151"/>
                  </a:lnTo>
                  <a:lnTo>
                    <a:pt x="262526" y="234215"/>
                  </a:lnTo>
                  <a:lnTo>
                    <a:pt x="261508" y="223196"/>
                  </a:lnTo>
                  <a:lnTo>
                    <a:pt x="256418" y="213344"/>
                  </a:lnTo>
                  <a:lnTo>
                    <a:pt x="247650" y="205908"/>
                  </a:lnTo>
                  <a:lnTo>
                    <a:pt x="170023" y="163236"/>
                  </a:lnTo>
                  <a:lnTo>
                    <a:pt x="58165" y="163236"/>
                  </a:lnTo>
                  <a:lnTo>
                    <a:pt x="56769"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9" y="105451"/>
                  </a:lnTo>
                  <a:lnTo>
                    <a:pt x="58165"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5" y="163236"/>
                  </a:lnTo>
                  <a:lnTo>
                    <a:pt x="170023" y="163236"/>
                  </a:lnTo>
                  <a:lnTo>
                    <a:pt x="165115" y="160538"/>
                  </a:lnTo>
                  <a:close/>
                </a:path>
                <a:path w="662304" h="260350">
                  <a:moveTo>
                    <a:pt x="660780" y="90084"/>
                  </a:moveTo>
                  <a:lnTo>
                    <a:pt x="163707" y="102730"/>
                  </a:lnTo>
                  <a:lnTo>
                    <a:pt x="114882" y="132924"/>
                  </a:lnTo>
                  <a:lnTo>
                    <a:pt x="165115" y="160538"/>
                  </a:lnTo>
                  <a:lnTo>
                    <a:pt x="662304" y="147996"/>
                  </a:lnTo>
                  <a:lnTo>
                    <a:pt x="660780"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grpSp>
      <p:sp>
        <p:nvSpPr>
          <p:cNvPr id="74"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75"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76"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7"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78"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6"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87"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8"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9"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90"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91"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2"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3"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95"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6"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7"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grpSp>
        <p:nvGrpSpPr>
          <p:cNvPr id="79" name="组合 78"/>
          <p:cNvGrpSpPr/>
          <p:nvPr/>
        </p:nvGrpSpPr>
        <p:grpSpPr>
          <a:xfrm>
            <a:off x="9276588" y="2633472"/>
            <a:ext cx="1155192" cy="751331"/>
            <a:chOff x="9276588" y="2633472"/>
            <a:chExt cx="1155192" cy="751331"/>
          </a:xfrm>
        </p:grpSpPr>
        <p:sp>
          <p:nvSpPr>
            <p:cNvPr id="80"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81" name="object 49"/>
            <p:cNvSpPr/>
            <p:nvPr/>
          </p:nvSpPr>
          <p:spPr>
            <a:xfrm>
              <a:off x="9276588" y="2633472"/>
              <a:ext cx="1155192" cy="751331"/>
            </a:xfrm>
            <a:prstGeom prst="rect">
              <a:avLst/>
            </a:prstGeom>
            <a:blipFill>
              <a:blip r:embed="rId11" cstate="print"/>
              <a:stretch>
                <a:fillRect/>
              </a:stretch>
            </a:blipFill>
          </p:spPr>
          <p:txBody>
            <a:bodyPr wrap="square" lIns="0" tIns="0" rIns="0" bIns="0" rtlCol="0"/>
            <a:lstStyle/>
            <a:p>
              <a:endParaRPr/>
            </a:p>
          </p:txBody>
        </p:sp>
        <p:sp>
          <p:nvSpPr>
            <p:cNvPr id="82" name="object 50"/>
            <p:cNvSpPr/>
            <p:nvPr/>
          </p:nvSpPr>
          <p:spPr>
            <a:xfrm>
              <a:off x="9302495" y="2659379"/>
              <a:ext cx="1050036" cy="646176"/>
            </a:xfrm>
            <a:prstGeom prst="rect">
              <a:avLst/>
            </a:prstGeom>
            <a:blipFill>
              <a:blip r:embed="rId12" cstate="print"/>
              <a:stretch>
                <a:fillRect/>
              </a:stretch>
            </a:blipFill>
          </p:spPr>
          <p:txBody>
            <a:bodyPr wrap="square" lIns="0" tIns="0" rIns="0" bIns="0" rtlCol="0"/>
            <a:lstStyle/>
            <a:p>
              <a:endParaRPr/>
            </a:p>
          </p:txBody>
        </p:sp>
        <p:sp>
          <p:nvSpPr>
            <p:cNvPr id="83" name="object 51"/>
            <p:cNvSpPr/>
            <p:nvPr/>
          </p:nvSpPr>
          <p:spPr>
            <a:xfrm>
              <a:off x="9625456" y="284666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215"/>
                  </a:lnTo>
                  <a:lnTo>
                    <a:pt x="261508" y="223196"/>
                  </a:lnTo>
                  <a:lnTo>
                    <a:pt x="256418" y="213344"/>
                  </a:lnTo>
                  <a:lnTo>
                    <a:pt x="247650" y="205908"/>
                  </a:lnTo>
                  <a:lnTo>
                    <a:pt x="170023" y="163236"/>
                  </a:lnTo>
                  <a:lnTo>
                    <a:pt x="58166" y="163236"/>
                  </a:lnTo>
                  <a:lnTo>
                    <a:pt x="56769" y="105451"/>
                  </a:lnTo>
                  <a:lnTo>
                    <a:pt x="163707" y="102730"/>
                  </a:lnTo>
                  <a:lnTo>
                    <a:pt x="243713" y="53254"/>
                  </a:lnTo>
                  <a:lnTo>
                    <a:pt x="257214" y="24161"/>
                  </a:lnTo>
                  <a:lnTo>
                    <a:pt x="253238" y="13376"/>
                  </a:lnTo>
                  <a:lnTo>
                    <a:pt x="245328" y="4996"/>
                  </a:lnTo>
                  <a:lnTo>
                    <a:pt x="235204" y="438"/>
                  </a:lnTo>
                  <a:lnTo>
                    <a:pt x="224127" y="0"/>
                  </a:lnTo>
                  <a:close/>
                </a:path>
                <a:path w="662304" h="260350">
                  <a:moveTo>
                    <a:pt x="163707" y="102730"/>
                  </a:moveTo>
                  <a:lnTo>
                    <a:pt x="56769" y="105451"/>
                  </a:lnTo>
                  <a:lnTo>
                    <a:pt x="58166"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6" y="163236"/>
                  </a:lnTo>
                  <a:lnTo>
                    <a:pt x="170023" y="163236"/>
                  </a:lnTo>
                  <a:lnTo>
                    <a:pt x="165115" y="160538"/>
                  </a:lnTo>
                  <a:close/>
                </a:path>
                <a:path w="662304" h="260350">
                  <a:moveTo>
                    <a:pt x="660781" y="90084"/>
                  </a:moveTo>
                  <a:lnTo>
                    <a:pt x="163707" y="102730"/>
                  </a:lnTo>
                  <a:lnTo>
                    <a:pt x="114882" y="132924"/>
                  </a:lnTo>
                  <a:lnTo>
                    <a:pt x="165115" y="160538"/>
                  </a:lnTo>
                  <a:lnTo>
                    <a:pt x="662304" y="147996"/>
                  </a:lnTo>
                  <a:lnTo>
                    <a:pt x="660781"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righ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4853305" cy="553998"/>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乘法器的工作过程</a:t>
            </a:r>
            <a:r>
              <a:rPr sz="3600" spc="-20" dirty="0" smtClean="0">
                <a:solidFill>
                  <a:srgbClr val="004589"/>
                </a:solidFill>
                <a:latin typeface="微软雅黑"/>
                <a:cs typeface="微软雅黑"/>
              </a:rPr>
              <a:t>（</a:t>
            </a:r>
            <a:r>
              <a:rPr lang="en-US" sz="3600" dirty="0" smtClean="0">
                <a:solidFill>
                  <a:srgbClr val="004589"/>
                </a:solidFill>
                <a:latin typeface="Arial"/>
                <a:cs typeface="Arial"/>
              </a:rPr>
              <a:t>3</a:t>
            </a:r>
            <a:r>
              <a:rPr sz="3600" dirty="0" smtClean="0">
                <a:solidFill>
                  <a:srgbClr val="004589"/>
                </a:solidFill>
                <a:latin typeface="微软雅黑"/>
                <a:cs typeface="微软雅黑"/>
              </a:rPr>
              <a:t>）</a:t>
            </a:r>
            <a:endParaRPr sz="3600" dirty="0">
              <a:latin typeface="微软雅黑"/>
              <a:cs typeface="微软雅黑"/>
            </a:endParaRPr>
          </a:p>
        </p:txBody>
      </p:sp>
      <p:sp>
        <p:nvSpPr>
          <p:cNvPr id="4" name="object 4"/>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9" name="object 9"/>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7" name="object 37"/>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9" name="object 39"/>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0" name="object 40"/>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4" name="object 44"/>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5" name="object 45"/>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6" name="object 46"/>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3925315" y="5406847"/>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8" name="object 48"/>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73" name="object 7"/>
          <p:cNvSpPr/>
          <p:nvPr/>
        </p:nvSpPr>
        <p:spPr>
          <a:xfrm>
            <a:off x="1845564" y="3986784"/>
            <a:ext cx="1978152" cy="56387"/>
          </a:xfrm>
          <a:prstGeom prst="rect">
            <a:avLst/>
          </a:prstGeom>
          <a:blipFill>
            <a:blip r:embed="rId10" cstate="print"/>
            <a:stretch>
              <a:fillRect/>
            </a:stretch>
          </a:blipFill>
        </p:spPr>
        <p:txBody>
          <a:bodyPr wrap="square" lIns="0" tIns="0" rIns="0" bIns="0" rtlCol="0"/>
          <a:lstStyle/>
          <a:p>
            <a:endParaRPr/>
          </a:p>
        </p:txBody>
      </p:sp>
      <p:sp>
        <p:nvSpPr>
          <p:cNvPr id="74"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75"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b="1" spc="-85" dirty="0">
                <a:solidFill>
                  <a:srgbClr val="F8F8F8"/>
                </a:solidFill>
                <a:latin typeface="Courier New"/>
                <a:cs typeface="Courier New"/>
              </a:rPr>
              <a:t> </a:t>
            </a:r>
            <a:r>
              <a:rPr lang="en-US" sz="3200" b="1" dirty="0" smtClean="0">
                <a:solidFill>
                  <a:srgbClr val="F8F8F8"/>
                </a:solidFill>
                <a:latin typeface="Courier New"/>
                <a:cs typeface="Courier New"/>
              </a:rPr>
              <a:t>0</a:t>
            </a:r>
            <a:endParaRPr sz="3200" dirty="0">
              <a:latin typeface="Courier New"/>
              <a:cs typeface="Courier New"/>
            </a:endParaRPr>
          </a:p>
        </p:txBody>
      </p:sp>
      <p:sp>
        <p:nvSpPr>
          <p:cNvPr id="76"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77"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78"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79"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84"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85"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86"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7"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88"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0"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81"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82"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3"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89"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90"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91"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92"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93"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5"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6"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97"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8"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9"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100"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101"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02"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3"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104"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105"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6"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7"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8"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109"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10"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11"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1</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2</a:t>
            </a:r>
            <a:r>
              <a:rPr sz="3600" dirty="0">
                <a:solidFill>
                  <a:srgbClr val="004589"/>
                </a:solidFill>
                <a:latin typeface="微软雅黑"/>
                <a:cs typeface="微软雅黑"/>
              </a:rPr>
              <a:t>轮</a:t>
            </a:r>
            <a:endParaRPr sz="3600" dirty="0">
              <a:latin typeface="微软雅黑"/>
              <a:cs typeface="微软雅黑"/>
            </a:endParaRPr>
          </a:p>
        </p:txBody>
      </p:sp>
      <p:sp>
        <p:nvSpPr>
          <p:cNvPr id="7" name="object 7"/>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3" name="object 13"/>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7" name="object 37"/>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9" name="object 39"/>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0" name="object 40"/>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4" name="object 44"/>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5" name="object 45"/>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6" name="object 46"/>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8" name="object 48"/>
          <p:cNvSpPr/>
          <p:nvPr/>
        </p:nvSpPr>
        <p:spPr>
          <a:xfrm>
            <a:off x="8926068" y="3496055"/>
            <a:ext cx="1004316" cy="1004315"/>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8950452" y="3520440"/>
            <a:ext cx="900683" cy="900684"/>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9044940" y="3614928"/>
            <a:ext cx="711835" cy="711835"/>
          </a:xfrm>
          <a:custGeom>
            <a:avLst/>
            <a:gdLst/>
            <a:ahLst/>
            <a:cxnLst/>
            <a:rect l="l" t="t" r="r" b="b"/>
            <a:pathLst>
              <a:path w="711834" h="711835">
                <a:moveTo>
                  <a:pt x="0" y="355854"/>
                </a:moveTo>
                <a:lnTo>
                  <a:pt x="3247" y="307553"/>
                </a:lnTo>
                <a:lnTo>
                  <a:pt x="12707" y="261231"/>
                </a:lnTo>
                <a:lnTo>
                  <a:pt x="27955" y="217312"/>
                </a:lnTo>
                <a:lnTo>
                  <a:pt x="48570" y="176219"/>
                </a:lnTo>
                <a:lnTo>
                  <a:pt x="74127" y="138375"/>
                </a:lnTo>
                <a:lnTo>
                  <a:pt x="104203" y="104203"/>
                </a:lnTo>
                <a:lnTo>
                  <a:pt x="138375" y="74127"/>
                </a:lnTo>
                <a:lnTo>
                  <a:pt x="176219" y="48570"/>
                </a:lnTo>
                <a:lnTo>
                  <a:pt x="217312" y="27955"/>
                </a:lnTo>
                <a:lnTo>
                  <a:pt x="261231" y="12707"/>
                </a:lnTo>
                <a:lnTo>
                  <a:pt x="307553" y="3247"/>
                </a:lnTo>
                <a:lnTo>
                  <a:pt x="355853" y="0"/>
                </a:lnTo>
                <a:lnTo>
                  <a:pt x="404127" y="3247"/>
                </a:lnTo>
                <a:lnTo>
                  <a:pt x="450431" y="12707"/>
                </a:lnTo>
                <a:lnTo>
                  <a:pt x="494341" y="27955"/>
                </a:lnTo>
                <a:lnTo>
                  <a:pt x="535431" y="48570"/>
                </a:lnTo>
                <a:lnTo>
                  <a:pt x="573278" y="74127"/>
                </a:lnTo>
                <a:lnTo>
                  <a:pt x="607456" y="104203"/>
                </a:lnTo>
                <a:lnTo>
                  <a:pt x="637541" y="138375"/>
                </a:lnTo>
                <a:lnTo>
                  <a:pt x="663109" y="176219"/>
                </a:lnTo>
                <a:lnTo>
                  <a:pt x="683734" y="217312"/>
                </a:lnTo>
                <a:lnTo>
                  <a:pt x="698992" y="261231"/>
                </a:lnTo>
                <a:lnTo>
                  <a:pt x="708458" y="307553"/>
                </a:lnTo>
                <a:lnTo>
                  <a:pt x="711707" y="355854"/>
                </a:lnTo>
                <a:lnTo>
                  <a:pt x="708458" y="404154"/>
                </a:lnTo>
                <a:lnTo>
                  <a:pt x="698992" y="450476"/>
                </a:lnTo>
                <a:lnTo>
                  <a:pt x="683734" y="494395"/>
                </a:lnTo>
                <a:lnTo>
                  <a:pt x="663109" y="535488"/>
                </a:lnTo>
                <a:lnTo>
                  <a:pt x="637541" y="573332"/>
                </a:lnTo>
                <a:lnTo>
                  <a:pt x="607456" y="607504"/>
                </a:lnTo>
                <a:lnTo>
                  <a:pt x="573278" y="637580"/>
                </a:lnTo>
                <a:lnTo>
                  <a:pt x="535432" y="663137"/>
                </a:lnTo>
                <a:lnTo>
                  <a:pt x="494341" y="683752"/>
                </a:lnTo>
                <a:lnTo>
                  <a:pt x="450431" y="699000"/>
                </a:lnTo>
                <a:lnTo>
                  <a:pt x="404127" y="708460"/>
                </a:lnTo>
                <a:lnTo>
                  <a:pt x="355853" y="711708"/>
                </a:lnTo>
                <a:lnTo>
                  <a:pt x="307553" y="708460"/>
                </a:lnTo>
                <a:lnTo>
                  <a:pt x="261231" y="699000"/>
                </a:lnTo>
                <a:lnTo>
                  <a:pt x="217312" y="683752"/>
                </a:lnTo>
                <a:lnTo>
                  <a:pt x="176219" y="663137"/>
                </a:lnTo>
                <a:lnTo>
                  <a:pt x="138375" y="637580"/>
                </a:lnTo>
                <a:lnTo>
                  <a:pt x="104203" y="607504"/>
                </a:lnTo>
                <a:lnTo>
                  <a:pt x="74127" y="573332"/>
                </a:lnTo>
                <a:lnTo>
                  <a:pt x="48570" y="535488"/>
                </a:lnTo>
                <a:lnTo>
                  <a:pt x="27955" y="494395"/>
                </a:lnTo>
                <a:lnTo>
                  <a:pt x="12707" y="450476"/>
                </a:lnTo>
                <a:lnTo>
                  <a:pt x="3247" y="404154"/>
                </a:lnTo>
                <a:lnTo>
                  <a:pt x="0" y="355854"/>
                </a:lnTo>
                <a:close/>
              </a:path>
            </a:pathLst>
          </a:custGeom>
          <a:ln w="57912">
            <a:solidFill>
              <a:srgbClr val="FFC000"/>
            </a:solidFill>
          </a:ln>
        </p:spPr>
        <p:txBody>
          <a:bodyPr wrap="square" lIns="0" tIns="0" rIns="0" bIns="0" rtlCol="0"/>
          <a:lstStyle/>
          <a:p>
            <a:endParaRPr/>
          </a:p>
        </p:txBody>
      </p:sp>
      <p:sp>
        <p:nvSpPr>
          <p:cNvPr id="60" name="object 6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1"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2"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b="1" spc="-85" dirty="0">
                <a:solidFill>
                  <a:srgbClr val="F8F8F8"/>
                </a:solidFill>
                <a:latin typeface="Courier New"/>
                <a:cs typeface="Courier New"/>
              </a:rPr>
              <a:t> </a:t>
            </a:r>
            <a:r>
              <a:rPr lang="en-US" sz="3200" b="1" dirty="0" smtClean="0">
                <a:solidFill>
                  <a:srgbClr val="F8F8F8"/>
                </a:solidFill>
                <a:latin typeface="Courier New"/>
                <a:cs typeface="Courier New"/>
              </a:rPr>
              <a:t>0</a:t>
            </a:r>
            <a:endParaRPr sz="3200" dirty="0">
              <a:latin typeface="Courier New"/>
              <a:cs typeface="Courier New"/>
            </a:endParaRPr>
          </a:p>
        </p:txBody>
      </p:sp>
      <p:sp>
        <p:nvSpPr>
          <p:cNvPr id="63"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64"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65"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66"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67"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68"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69"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0"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71"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2"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73"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74"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5"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76"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77"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78"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79"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80"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1"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2"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84"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5"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6"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7"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88"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9"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90"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91"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92"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3"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5"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96"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7"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8"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2</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2</a:t>
            </a:r>
            <a:r>
              <a:rPr sz="3600" dirty="0">
                <a:solidFill>
                  <a:srgbClr val="004589"/>
                </a:solidFill>
                <a:latin typeface="微软雅黑"/>
                <a:cs typeface="微软雅黑"/>
              </a:rPr>
              <a:t>轮</a:t>
            </a:r>
            <a:endParaRPr sz="3600">
              <a:latin typeface="微软雅黑"/>
              <a:cs typeface="微软雅黑"/>
            </a:endParaRPr>
          </a:p>
        </p:txBody>
      </p:sp>
      <p:sp>
        <p:nvSpPr>
          <p:cNvPr id="8" name="object 8"/>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4" name="object 14"/>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5" name="object 25"/>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6" name="object 26"/>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6" name="object 36"/>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8" name="object 38"/>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40" name="object 40"/>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1" name="object 41"/>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3" name="object 43"/>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5" name="object 45"/>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6" name="object 46"/>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7" name="object 47"/>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8" name="object 48"/>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p:nvPr/>
        </p:nvSpPr>
        <p:spPr>
          <a:xfrm>
            <a:off x="5817108" y="1226819"/>
            <a:ext cx="1155191" cy="751331"/>
          </a:xfrm>
          <a:prstGeom prst="rect">
            <a:avLst/>
          </a:prstGeom>
          <a:blipFill>
            <a:blip r:embed="rId11" cstate="print"/>
            <a:stretch>
              <a:fillRect/>
            </a:stretch>
          </a:blipFill>
        </p:spPr>
        <p:txBody>
          <a:bodyPr wrap="square" lIns="0" tIns="0" rIns="0" bIns="0" rtlCol="0"/>
          <a:lstStyle/>
          <a:p>
            <a:endParaRPr/>
          </a:p>
        </p:txBody>
      </p:sp>
      <p:sp>
        <p:nvSpPr>
          <p:cNvPr id="50" name="object 50"/>
          <p:cNvSpPr/>
          <p:nvPr/>
        </p:nvSpPr>
        <p:spPr>
          <a:xfrm>
            <a:off x="5843015" y="1252727"/>
            <a:ext cx="1050036" cy="646176"/>
          </a:xfrm>
          <a:prstGeom prst="rect">
            <a:avLst/>
          </a:prstGeom>
          <a:blipFill>
            <a:blip r:embed="rId12" cstate="print"/>
            <a:stretch>
              <a:fillRect/>
            </a:stretch>
          </a:blipFill>
        </p:spPr>
        <p:txBody>
          <a:bodyPr wrap="square" lIns="0" tIns="0" rIns="0" bIns="0" rtlCol="0"/>
          <a:lstStyle/>
          <a:p>
            <a:endParaRPr/>
          </a:p>
        </p:txBody>
      </p:sp>
      <p:sp>
        <p:nvSpPr>
          <p:cNvPr id="51" name="object 51"/>
          <p:cNvSpPr/>
          <p:nvPr/>
        </p:nvSpPr>
        <p:spPr>
          <a:xfrm>
            <a:off x="6165977" y="1440011"/>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80" y="245151"/>
                </a:lnTo>
                <a:lnTo>
                  <a:pt x="262526" y="234215"/>
                </a:lnTo>
                <a:lnTo>
                  <a:pt x="261508" y="223196"/>
                </a:lnTo>
                <a:lnTo>
                  <a:pt x="256418" y="213344"/>
                </a:lnTo>
                <a:lnTo>
                  <a:pt x="247650" y="205908"/>
                </a:lnTo>
                <a:lnTo>
                  <a:pt x="170023" y="163236"/>
                </a:lnTo>
                <a:lnTo>
                  <a:pt x="58165" y="163236"/>
                </a:lnTo>
                <a:lnTo>
                  <a:pt x="56769"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9" y="105451"/>
                </a:lnTo>
                <a:lnTo>
                  <a:pt x="58165"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5" y="163236"/>
                </a:lnTo>
                <a:lnTo>
                  <a:pt x="170023" y="163236"/>
                </a:lnTo>
                <a:lnTo>
                  <a:pt x="165115" y="160538"/>
                </a:lnTo>
                <a:close/>
              </a:path>
              <a:path w="662304" h="260350">
                <a:moveTo>
                  <a:pt x="660780" y="90084"/>
                </a:moveTo>
                <a:lnTo>
                  <a:pt x="163707" y="102730"/>
                </a:lnTo>
                <a:lnTo>
                  <a:pt x="114882" y="132924"/>
                </a:lnTo>
                <a:lnTo>
                  <a:pt x="165115" y="160538"/>
                </a:lnTo>
                <a:lnTo>
                  <a:pt x="662304" y="147996"/>
                </a:lnTo>
                <a:lnTo>
                  <a:pt x="660780"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sp>
        <p:nvSpPr>
          <p:cNvPr id="60" name="object 6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1"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2"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b="1" spc="-85" dirty="0">
                <a:solidFill>
                  <a:srgbClr val="F8F8F8"/>
                </a:solidFill>
                <a:latin typeface="Courier New"/>
                <a:cs typeface="Courier New"/>
              </a:rPr>
              <a:t> </a:t>
            </a:r>
            <a:r>
              <a:rPr lang="en-US" sz="3200" b="1" dirty="0" smtClean="0">
                <a:solidFill>
                  <a:srgbClr val="F8F8F8"/>
                </a:solidFill>
                <a:latin typeface="Courier New"/>
                <a:cs typeface="Courier New"/>
              </a:rPr>
              <a:t>0</a:t>
            </a:r>
            <a:endParaRPr sz="3200" dirty="0">
              <a:latin typeface="Courier New"/>
              <a:cs typeface="Courier New"/>
            </a:endParaRPr>
          </a:p>
        </p:txBody>
      </p:sp>
      <p:sp>
        <p:nvSpPr>
          <p:cNvPr id="63"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64"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65"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66"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67"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68"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69"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0"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71"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2"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73"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74"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5"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76"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77"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78"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79"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80"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1"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2"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84"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5"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6"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7"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88"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9"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90"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91"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92"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3"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5"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96"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7"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8"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3</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2</a:t>
            </a:r>
            <a:r>
              <a:rPr sz="3600" dirty="0">
                <a:solidFill>
                  <a:srgbClr val="004589"/>
                </a:solidFill>
                <a:latin typeface="微软雅黑"/>
                <a:cs typeface="微软雅黑"/>
              </a:rPr>
              <a:t>轮</a:t>
            </a:r>
            <a:endParaRPr sz="3600">
              <a:latin typeface="微软雅黑"/>
              <a:cs typeface="微软雅黑"/>
            </a:endParaRPr>
          </a:p>
        </p:txBody>
      </p:sp>
      <p:sp>
        <p:nvSpPr>
          <p:cNvPr id="8" name="object 8"/>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4" name="object 14"/>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26"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27"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28"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29"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30" name="object 30"/>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7" name="object 37"/>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9" name="object 39"/>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0" name="object 40"/>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4" name="object 44"/>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5" name="object 45"/>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6" name="object 46"/>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8" name="object 48"/>
          <p:cNvSpPr/>
          <p:nvPr/>
        </p:nvSpPr>
        <p:spPr>
          <a:xfrm>
            <a:off x="9276588" y="2633472"/>
            <a:ext cx="1155192" cy="75133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9302495" y="2659379"/>
            <a:ext cx="1050036" cy="646176"/>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9625456" y="284666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215"/>
                </a:lnTo>
                <a:lnTo>
                  <a:pt x="261508" y="223196"/>
                </a:lnTo>
                <a:lnTo>
                  <a:pt x="256418" y="213344"/>
                </a:lnTo>
                <a:lnTo>
                  <a:pt x="247650" y="205908"/>
                </a:lnTo>
                <a:lnTo>
                  <a:pt x="170023" y="163236"/>
                </a:lnTo>
                <a:lnTo>
                  <a:pt x="58166" y="163236"/>
                </a:lnTo>
                <a:lnTo>
                  <a:pt x="56769" y="105451"/>
                </a:lnTo>
                <a:lnTo>
                  <a:pt x="163707" y="102730"/>
                </a:lnTo>
                <a:lnTo>
                  <a:pt x="243713" y="53254"/>
                </a:lnTo>
                <a:lnTo>
                  <a:pt x="257214" y="24161"/>
                </a:lnTo>
                <a:lnTo>
                  <a:pt x="253238" y="13376"/>
                </a:lnTo>
                <a:lnTo>
                  <a:pt x="245328" y="4996"/>
                </a:lnTo>
                <a:lnTo>
                  <a:pt x="235204" y="438"/>
                </a:lnTo>
                <a:lnTo>
                  <a:pt x="224127" y="0"/>
                </a:lnTo>
                <a:close/>
              </a:path>
              <a:path w="662304" h="260350">
                <a:moveTo>
                  <a:pt x="163707" y="102730"/>
                </a:moveTo>
                <a:lnTo>
                  <a:pt x="56769" y="105451"/>
                </a:lnTo>
                <a:lnTo>
                  <a:pt x="58166"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6" y="163236"/>
                </a:lnTo>
                <a:lnTo>
                  <a:pt x="170023" y="163236"/>
                </a:lnTo>
                <a:lnTo>
                  <a:pt x="165115" y="160538"/>
                </a:lnTo>
                <a:close/>
              </a:path>
              <a:path w="662304" h="260350">
                <a:moveTo>
                  <a:pt x="660781" y="90084"/>
                </a:moveTo>
                <a:lnTo>
                  <a:pt x="163707" y="102730"/>
                </a:lnTo>
                <a:lnTo>
                  <a:pt x="114882" y="132924"/>
                </a:lnTo>
                <a:lnTo>
                  <a:pt x="165115" y="160538"/>
                </a:lnTo>
                <a:lnTo>
                  <a:pt x="662304" y="147996"/>
                </a:lnTo>
                <a:lnTo>
                  <a:pt x="660781"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sp>
        <p:nvSpPr>
          <p:cNvPr id="60" name="object 6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1"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2"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b="1" spc="-85" dirty="0">
                <a:solidFill>
                  <a:srgbClr val="F8F8F8"/>
                </a:solidFill>
                <a:latin typeface="Courier New"/>
                <a:cs typeface="Courier New"/>
              </a:rPr>
              <a:t> </a:t>
            </a:r>
            <a:r>
              <a:rPr lang="en-US" sz="3200" b="1" dirty="0" smtClean="0">
                <a:solidFill>
                  <a:srgbClr val="F8F8F8"/>
                </a:solidFill>
                <a:latin typeface="Courier New"/>
                <a:cs typeface="Courier New"/>
              </a:rPr>
              <a:t>0</a:t>
            </a:r>
            <a:endParaRPr sz="3200" dirty="0">
              <a:latin typeface="Courier New"/>
              <a:cs typeface="Courier New"/>
            </a:endParaRPr>
          </a:p>
        </p:txBody>
      </p:sp>
      <p:sp>
        <p:nvSpPr>
          <p:cNvPr id="6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6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70"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1"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a:t>
            </a:r>
            <a:r>
              <a:rPr sz="3200" i="1" dirty="0">
                <a:solidFill>
                  <a:srgbClr val="F8F8F8"/>
                </a:solidFill>
                <a:latin typeface="Courier New"/>
                <a:cs typeface="Courier New"/>
              </a:rPr>
              <a:t>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72"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63"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64"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65"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6"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67"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73"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74"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75"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76"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7"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8"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9"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80"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1"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2"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3"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84"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5"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6"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87"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88"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9"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0"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1"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92"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3"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4"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4</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2</a:t>
            </a:r>
            <a:r>
              <a:rPr sz="3600" dirty="0">
                <a:solidFill>
                  <a:srgbClr val="004589"/>
                </a:solidFill>
                <a:latin typeface="微软雅黑"/>
                <a:cs typeface="微软雅黑"/>
              </a:rPr>
              <a:t>轮</a:t>
            </a:r>
            <a:endParaRPr sz="3600">
              <a:latin typeface="微软雅黑"/>
              <a:cs typeface="微软雅黑"/>
            </a:endParaRPr>
          </a:p>
        </p:txBody>
      </p:sp>
      <p:sp>
        <p:nvSpPr>
          <p:cNvPr id="9" name="object 9"/>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5" name="object 15"/>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7" name="object 17"/>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9" name="object 19"/>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5" name="object 25"/>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6" name="object 26"/>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6" name="object 36"/>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8" name="object 38"/>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40" name="object 40"/>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1" name="object 41"/>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3" name="object 43"/>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5" name="object 45"/>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6" name="object 46"/>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7" name="object 47"/>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8" name="object 48"/>
          <p:cNvSpPr txBox="1"/>
          <p:nvPr/>
        </p:nvSpPr>
        <p:spPr>
          <a:xfrm>
            <a:off x="3925315" y="5406847"/>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72"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73"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74"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75"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76"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77"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b="1" dirty="0" smtClean="0">
                <a:solidFill>
                  <a:srgbClr val="F8F8F8"/>
                </a:solidFill>
                <a:latin typeface="Courier New"/>
                <a:cs typeface="Courier New"/>
              </a:rPr>
              <a:t>1</a:t>
            </a:r>
            <a:r>
              <a:rPr sz="3200" b="1" spc="-85" dirty="0" smtClean="0">
                <a:solidFill>
                  <a:srgbClr val="F8F8F8"/>
                </a:solidFill>
                <a:latin typeface="Courier New"/>
                <a:cs typeface="Courier New"/>
              </a:rPr>
              <a:t> </a:t>
            </a:r>
            <a:r>
              <a:rPr lang="en-US" sz="3200" b="1" dirty="0" smtClean="0">
                <a:solidFill>
                  <a:srgbClr val="F8F8F8"/>
                </a:solidFill>
                <a:latin typeface="Courier New"/>
                <a:cs typeface="Courier New"/>
              </a:rPr>
              <a:t>0</a:t>
            </a:r>
            <a:endParaRPr sz="3200" dirty="0">
              <a:latin typeface="Courier New"/>
              <a:cs typeface="Courier New"/>
            </a:endParaRPr>
          </a:p>
        </p:txBody>
      </p:sp>
      <p:sp>
        <p:nvSpPr>
          <p:cNvPr id="7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7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80"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1"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a:t>
            </a:r>
            <a:r>
              <a:rPr sz="3200" i="1" dirty="0">
                <a:solidFill>
                  <a:srgbClr val="F8F8F8"/>
                </a:solidFill>
                <a:latin typeface="Courier New"/>
                <a:cs typeface="Courier New"/>
              </a:rPr>
              <a:t>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82"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3"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84"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85"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6"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87"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88"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89"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90"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91"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2"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3"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95"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6"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7"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8"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99"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00"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1"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102"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103"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4"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5"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6"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107"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08"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09"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1</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3</a:t>
            </a:r>
            <a:r>
              <a:rPr sz="3600" dirty="0">
                <a:solidFill>
                  <a:srgbClr val="004589"/>
                </a:solidFill>
                <a:latin typeface="微软雅黑"/>
                <a:cs typeface="微软雅黑"/>
              </a:rPr>
              <a:t>轮</a:t>
            </a:r>
            <a:endParaRPr sz="3600">
              <a:latin typeface="微软雅黑"/>
              <a:cs typeface="微软雅黑"/>
            </a:endParaRPr>
          </a:p>
        </p:txBody>
      </p:sp>
      <p:sp>
        <p:nvSpPr>
          <p:cNvPr id="8" name="object 8"/>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4" name="object 14"/>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7" name="object 37"/>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9" name="object 39"/>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0" name="object 40"/>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4" name="object 44"/>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5" name="object 45"/>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6" name="object 46"/>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p:nvPr/>
        </p:nvSpPr>
        <p:spPr>
          <a:xfrm>
            <a:off x="8926068" y="3496055"/>
            <a:ext cx="1004316" cy="1004315"/>
          </a:xfrm>
          <a:prstGeom prst="rect">
            <a:avLst/>
          </a:prstGeom>
          <a:blipFill>
            <a:blip r:embed="rId11" cstate="print"/>
            <a:stretch>
              <a:fillRect/>
            </a:stretch>
          </a:blipFill>
        </p:spPr>
        <p:txBody>
          <a:bodyPr wrap="square" lIns="0" tIns="0" rIns="0" bIns="0" rtlCol="0"/>
          <a:lstStyle/>
          <a:p>
            <a:endParaRPr/>
          </a:p>
        </p:txBody>
      </p:sp>
      <p:sp>
        <p:nvSpPr>
          <p:cNvPr id="50" name="object 50"/>
          <p:cNvSpPr/>
          <p:nvPr/>
        </p:nvSpPr>
        <p:spPr>
          <a:xfrm>
            <a:off x="8950452" y="3520440"/>
            <a:ext cx="900683" cy="900684"/>
          </a:xfrm>
          <a:prstGeom prst="rect">
            <a:avLst/>
          </a:prstGeom>
          <a:blipFill>
            <a:blip r:embed="rId12" cstate="print"/>
            <a:stretch>
              <a:fillRect/>
            </a:stretch>
          </a:blipFill>
        </p:spPr>
        <p:txBody>
          <a:bodyPr wrap="square" lIns="0" tIns="0" rIns="0" bIns="0" rtlCol="0"/>
          <a:lstStyle/>
          <a:p>
            <a:endParaRPr/>
          </a:p>
        </p:txBody>
      </p:sp>
      <p:sp>
        <p:nvSpPr>
          <p:cNvPr id="51" name="object 51"/>
          <p:cNvSpPr/>
          <p:nvPr/>
        </p:nvSpPr>
        <p:spPr>
          <a:xfrm>
            <a:off x="9044940" y="3614928"/>
            <a:ext cx="711835" cy="711835"/>
          </a:xfrm>
          <a:custGeom>
            <a:avLst/>
            <a:gdLst/>
            <a:ahLst/>
            <a:cxnLst/>
            <a:rect l="l" t="t" r="r" b="b"/>
            <a:pathLst>
              <a:path w="711834" h="711835">
                <a:moveTo>
                  <a:pt x="0" y="355854"/>
                </a:moveTo>
                <a:lnTo>
                  <a:pt x="3247" y="307553"/>
                </a:lnTo>
                <a:lnTo>
                  <a:pt x="12707" y="261231"/>
                </a:lnTo>
                <a:lnTo>
                  <a:pt x="27955" y="217312"/>
                </a:lnTo>
                <a:lnTo>
                  <a:pt x="48570" y="176219"/>
                </a:lnTo>
                <a:lnTo>
                  <a:pt x="74127" y="138375"/>
                </a:lnTo>
                <a:lnTo>
                  <a:pt x="104203" y="104203"/>
                </a:lnTo>
                <a:lnTo>
                  <a:pt x="138375" y="74127"/>
                </a:lnTo>
                <a:lnTo>
                  <a:pt x="176219" y="48570"/>
                </a:lnTo>
                <a:lnTo>
                  <a:pt x="217312" y="27955"/>
                </a:lnTo>
                <a:lnTo>
                  <a:pt x="261231" y="12707"/>
                </a:lnTo>
                <a:lnTo>
                  <a:pt x="307553" y="3247"/>
                </a:lnTo>
                <a:lnTo>
                  <a:pt x="355853" y="0"/>
                </a:lnTo>
                <a:lnTo>
                  <a:pt x="404127" y="3247"/>
                </a:lnTo>
                <a:lnTo>
                  <a:pt x="450431" y="12707"/>
                </a:lnTo>
                <a:lnTo>
                  <a:pt x="494341" y="27955"/>
                </a:lnTo>
                <a:lnTo>
                  <a:pt x="535431" y="48570"/>
                </a:lnTo>
                <a:lnTo>
                  <a:pt x="573278" y="74127"/>
                </a:lnTo>
                <a:lnTo>
                  <a:pt x="607456" y="104203"/>
                </a:lnTo>
                <a:lnTo>
                  <a:pt x="637541" y="138375"/>
                </a:lnTo>
                <a:lnTo>
                  <a:pt x="663109" y="176219"/>
                </a:lnTo>
                <a:lnTo>
                  <a:pt x="683734" y="217312"/>
                </a:lnTo>
                <a:lnTo>
                  <a:pt x="698992" y="261231"/>
                </a:lnTo>
                <a:lnTo>
                  <a:pt x="708458" y="307553"/>
                </a:lnTo>
                <a:lnTo>
                  <a:pt x="711707" y="355854"/>
                </a:lnTo>
                <a:lnTo>
                  <a:pt x="708458" y="404154"/>
                </a:lnTo>
                <a:lnTo>
                  <a:pt x="698992" y="450476"/>
                </a:lnTo>
                <a:lnTo>
                  <a:pt x="683734" y="494395"/>
                </a:lnTo>
                <a:lnTo>
                  <a:pt x="663109" y="535488"/>
                </a:lnTo>
                <a:lnTo>
                  <a:pt x="637541" y="573332"/>
                </a:lnTo>
                <a:lnTo>
                  <a:pt x="607456" y="607504"/>
                </a:lnTo>
                <a:lnTo>
                  <a:pt x="573278" y="637580"/>
                </a:lnTo>
                <a:lnTo>
                  <a:pt x="535432" y="663137"/>
                </a:lnTo>
                <a:lnTo>
                  <a:pt x="494341" y="683752"/>
                </a:lnTo>
                <a:lnTo>
                  <a:pt x="450431" y="699000"/>
                </a:lnTo>
                <a:lnTo>
                  <a:pt x="404127" y="708460"/>
                </a:lnTo>
                <a:lnTo>
                  <a:pt x="355853" y="711708"/>
                </a:lnTo>
                <a:lnTo>
                  <a:pt x="307553" y="708460"/>
                </a:lnTo>
                <a:lnTo>
                  <a:pt x="261231" y="699000"/>
                </a:lnTo>
                <a:lnTo>
                  <a:pt x="217312" y="683752"/>
                </a:lnTo>
                <a:lnTo>
                  <a:pt x="176219" y="663137"/>
                </a:lnTo>
                <a:lnTo>
                  <a:pt x="138375" y="637580"/>
                </a:lnTo>
                <a:lnTo>
                  <a:pt x="104203" y="607504"/>
                </a:lnTo>
                <a:lnTo>
                  <a:pt x="74127" y="573332"/>
                </a:lnTo>
                <a:lnTo>
                  <a:pt x="48570" y="535488"/>
                </a:lnTo>
                <a:lnTo>
                  <a:pt x="27955" y="494395"/>
                </a:lnTo>
                <a:lnTo>
                  <a:pt x="12707" y="450476"/>
                </a:lnTo>
                <a:lnTo>
                  <a:pt x="3247" y="404154"/>
                </a:lnTo>
                <a:lnTo>
                  <a:pt x="0" y="355854"/>
                </a:lnTo>
                <a:close/>
              </a:path>
            </a:pathLst>
          </a:custGeom>
          <a:ln w="57912">
            <a:solidFill>
              <a:srgbClr val="FFC000"/>
            </a:solidFill>
          </a:ln>
        </p:spPr>
        <p:txBody>
          <a:bodyPr wrap="square" lIns="0" tIns="0" rIns="0" bIns="0" rtlCol="0"/>
          <a:lstStyle/>
          <a:p>
            <a:endParaRPr/>
          </a:p>
        </p:txBody>
      </p:sp>
      <p:sp>
        <p:nvSpPr>
          <p:cNvPr id="60" name="object 6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1"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2"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63"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64"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65"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67"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b="1" dirty="0" smtClean="0">
                <a:solidFill>
                  <a:srgbClr val="F8F8F8"/>
                </a:solidFill>
                <a:latin typeface="Courier New"/>
                <a:cs typeface="Courier New"/>
              </a:rPr>
              <a:t>1</a:t>
            </a:r>
            <a:r>
              <a:rPr sz="3200" b="1" spc="-85" dirty="0" smtClean="0">
                <a:solidFill>
                  <a:srgbClr val="F8F8F8"/>
                </a:solidFill>
                <a:latin typeface="Courier New"/>
                <a:cs typeface="Courier New"/>
              </a:rPr>
              <a:t> </a:t>
            </a:r>
            <a:r>
              <a:rPr lang="en-US" sz="3200" b="1" dirty="0" smtClean="0">
                <a:solidFill>
                  <a:srgbClr val="F8F8F8"/>
                </a:solidFill>
                <a:latin typeface="Courier New"/>
                <a:cs typeface="Courier New"/>
              </a:rPr>
              <a:t>0</a:t>
            </a:r>
            <a:endParaRPr sz="3200" dirty="0">
              <a:latin typeface="Courier New"/>
              <a:cs typeface="Courier New"/>
            </a:endParaRPr>
          </a:p>
        </p:txBody>
      </p:sp>
      <p:sp>
        <p:nvSpPr>
          <p:cNvPr id="6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6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70"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1"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a:t>
            </a:r>
            <a:r>
              <a:rPr sz="3200" i="1" dirty="0">
                <a:solidFill>
                  <a:srgbClr val="F8F8F8"/>
                </a:solidFill>
                <a:latin typeface="Courier New"/>
                <a:cs typeface="Courier New"/>
              </a:rPr>
              <a:t>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72"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66"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73"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74"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5"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76"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77"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78"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79"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80"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1"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2"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84"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5"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6"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7"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88"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9"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90"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91"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92"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3"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5"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96"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7"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8"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1</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4</a:t>
            </a:r>
            <a:r>
              <a:rPr sz="3600" dirty="0">
                <a:solidFill>
                  <a:srgbClr val="004589"/>
                </a:solidFill>
                <a:latin typeface="微软雅黑"/>
                <a:cs typeface="微软雅黑"/>
              </a:rPr>
              <a:t>轮</a:t>
            </a:r>
            <a:endParaRPr sz="3600">
              <a:latin typeface="微软雅黑"/>
              <a:cs typeface="微软雅黑"/>
            </a:endParaRPr>
          </a:p>
        </p:txBody>
      </p:sp>
      <p:sp>
        <p:nvSpPr>
          <p:cNvPr id="8" name="object 8"/>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4" name="object 14"/>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3" name="object 33"/>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5" name="object 35"/>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7" name="object 37"/>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9" name="object 39"/>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0" name="object 40"/>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1" name="object 41"/>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4" name="object 44"/>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5" name="object 45"/>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6" name="object 46"/>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7" name="object 47"/>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p:nvPr/>
        </p:nvSpPr>
        <p:spPr>
          <a:xfrm>
            <a:off x="8926068" y="3496055"/>
            <a:ext cx="1004316" cy="1004315"/>
          </a:xfrm>
          <a:prstGeom prst="rect">
            <a:avLst/>
          </a:prstGeom>
          <a:blipFill>
            <a:blip r:embed="rId11" cstate="print"/>
            <a:stretch>
              <a:fillRect/>
            </a:stretch>
          </a:blipFill>
        </p:spPr>
        <p:txBody>
          <a:bodyPr wrap="square" lIns="0" tIns="0" rIns="0" bIns="0" rtlCol="0"/>
          <a:lstStyle/>
          <a:p>
            <a:endParaRPr/>
          </a:p>
        </p:txBody>
      </p:sp>
      <p:sp>
        <p:nvSpPr>
          <p:cNvPr id="50" name="object 50"/>
          <p:cNvSpPr/>
          <p:nvPr/>
        </p:nvSpPr>
        <p:spPr>
          <a:xfrm>
            <a:off x="8950452" y="3520440"/>
            <a:ext cx="900683" cy="900684"/>
          </a:xfrm>
          <a:prstGeom prst="rect">
            <a:avLst/>
          </a:prstGeom>
          <a:blipFill>
            <a:blip r:embed="rId12" cstate="print"/>
            <a:stretch>
              <a:fillRect/>
            </a:stretch>
          </a:blipFill>
        </p:spPr>
        <p:txBody>
          <a:bodyPr wrap="square" lIns="0" tIns="0" rIns="0" bIns="0" rtlCol="0"/>
          <a:lstStyle/>
          <a:p>
            <a:endParaRPr/>
          </a:p>
        </p:txBody>
      </p:sp>
      <p:sp>
        <p:nvSpPr>
          <p:cNvPr id="51" name="object 51"/>
          <p:cNvSpPr/>
          <p:nvPr/>
        </p:nvSpPr>
        <p:spPr>
          <a:xfrm>
            <a:off x="9044940" y="3614928"/>
            <a:ext cx="711835" cy="711835"/>
          </a:xfrm>
          <a:custGeom>
            <a:avLst/>
            <a:gdLst/>
            <a:ahLst/>
            <a:cxnLst/>
            <a:rect l="l" t="t" r="r" b="b"/>
            <a:pathLst>
              <a:path w="711834" h="711835">
                <a:moveTo>
                  <a:pt x="0" y="355854"/>
                </a:moveTo>
                <a:lnTo>
                  <a:pt x="3247" y="307553"/>
                </a:lnTo>
                <a:lnTo>
                  <a:pt x="12707" y="261231"/>
                </a:lnTo>
                <a:lnTo>
                  <a:pt x="27955" y="217312"/>
                </a:lnTo>
                <a:lnTo>
                  <a:pt x="48570" y="176219"/>
                </a:lnTo>
                <a:lnTo>
                  <a:pt x="74127" y="138375"/>
                </a:lnTo>
                <a:lnTo>
                  <a:pt x="104203" y="104203"/>
                </a:lnTo>
                <a:lnTo>
                  <a:pt x="138375" y="74127"/>
                </a:lnTo>
                <a:lnTo>
                  <a:pt x="176219" y="48570"/>
                </a:lnTo>
                <a:lnTo>
                  <a:pt x="217312" y="27955"/>
                </a:lnTo>
                <a:lnTo>
                  <a:pt x="261231" y="12707"/>
                </a:lnTo>
                <a:lnTo>
                  <a:pt x="307553" y="3247"/>
                </a:lnTo>
                <a:lnTo>
                  <a:pt x="355853" y="0"/>
                </a:lnTo>
                <a:lnTo>
                  <a:pt x="404127" y="3247"/>
                </a:lnTo>
                <a:lnTo>
                  <a:pt x="450431" y="12707"/>
                </a:lnTo>
                <a:lnTo>
                  <a:pt x="494341" y="27955"/>
                </a:lnTo>
                <a:lnTo>
                  <a:pt x="535431" y="48570"/>
                </a:lnTo>
                <a:lnTo>
                  <a:pt x="573278" y="74127"/>
                </a:lnTo>
                <a:lnTo>
                  <a:pt x="607456" y="104203"/>
                </a:lnTo>
                <a:lnTo>
                  <a:pt x="637541" y="138375"/>
                </a:lnTo>
                <a:lnTo>
                  <a:pt x="663109" y="176219"/>
                </a:lnTo>
                <a:lnTo>
                  <a:pt x="683734" y="217312"/>
                </a:lnTo>
                <a:lnTo>
                  <a:pt x="698992" y="261231"/>
                </a:lnTo>
                <a:lnTo>
                  <a:pt x="708458" y="307553"/>
                </a:lnTo>
                <a:lnTo>
                  <a:pt x="711707" y="355854"/>
                </a:lnTo>
                <a:lnTo>
                  <a:pt x="708458" y="404154"/>
                </a:lnTo>
                <a:lnTo>
                  <a:pt x="698992" y="450476"/>
                </a:lnTo>
                <a:lnTo>
                  <a:pt x="683734" y="494395"/>
                </a:lnTo>
                <a:lnTo>
                  <a:pt x="663109" y="535488"/>
                </a:lnTo>
                <a:lnTo>
                  <a:pt x="637541" y="573332"/>
                </a:lnTo>
                <a:lnTo>
                  <a:pt x="607456" y="607504"/>
                </a:lnTo>
                <a:lnTo>
                  <a:pt x="573278" y="637580"/>
                </a:lnTo>
                <a:lnTo>
                  <a:pt x="535432" y="663137"/>
                </a:lnTo>
                <a:lnTo>
                  <a:pt x="494341" y="683752"/>
                </a:lnTo>
                <a:lnTo>
                  <a:pt x="450431" y="699000"/>
                </a:lnTo>
                <a:lnTo>
                  <a:pt x="404127" y="708460"/>
                </a:lnTo>
                <a:lnTo>
                  <a:pt x="355853" y="711708"/>
                </a:lnTo>
                <a:lnTo>
                  <a:pt x="307553" y="708460"/>
                </a:lnTo>
                <a:lnTo>
                  <a:pt x="261231" y="699000"/>
                </a:lnTo>
                <a:lnTo>
                  <a:pt x="217312" y="683752"/>
                </a:lnTo>
                <a:lnTo>
                  <a:pt x="176219" y="663137"/>
                </a:lnTo>
                <a:lnTo>
                  <a:pt x="138375" y="637580"/>
                </a:lnTo>
                <a:lnTo>
                  <a:pt x="104203" y="607504"/>
                </a:lnTo>
                <a:lnTo>
                  <a:pt x="74127" y="573332"/>
                </a:lnTo>
                <a:lnTo>
                  <a:pt x="48570" y="535488"/>
                </a:lnTo>
                <a:lnTo>
                  <a:pt x="27955" y="494395"/>
                </a:lnTo>
                <a:lnTo>
                  <a:pt x="12707" y="450476"/>
                </a:lnTo>
                <a:lnTo>
                  <a:pt x="3247" y="404154"/>
                </a:lnTo>
                <a:lnTo>
                  <a:pt x="0" y="355854"/>
                </a:lnTo>
                <a:close/>
              </a:path>
            </a:pathLst>
          </a:custGeom>
          <a:ln w="57912">
            <a:solidFill>
              <a:srgbClr val="FFC000"/>
            </a:solidFill>
          </a:ln>
        </p:spPr>
        <p:txBody>
          <a:bodyPr wrap="square" lIns="0" tIns="0" rIns="0" bIns="0" rtlCol="0"/>
          <a:lstStyle/>
          <a:p>
            <a:endParaRPr/>
          </a:p>
        </p:txBody>
      </p:sp>
      <p:sp>
        <p:nvSpPr>
          <p:cNvPr id="60" name="object 6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61"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2"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63"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64"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65"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66"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b="1" spc="-85" dirty="0" smtClean="0">
                <a:solidFill>
                  <a:srgbClr val="F8F8F8"/>
                </a:solidFill>
                <a:latin typeface="Courier New"/>
                <a:cs typeface="Courier New"/>
              </a:rPr>
              <a:t> </a:t>
            </a:r>
            <a:r>
              <a:rPr lang="en-US" sz="3200" b="1" dirty="0">
                <a:solidFill>
                  <a:srgbClr val="F8F8F8"/>
                </a:solidFill>
                <a:latin typeface="Courier New"/>
                <a:cs typeface="Courier New"/>
              </a:rPr>
              <a:t>1</a:t>
            </a:r>
            <a:endParaRPr sz="3200" dirty="0">
              <a:latin typeface="Courier New"/>
              <a:cs typeface="Courier New"/>
            </a:endParaRPr>
          </a:p>
        </p:txBody>
      </p:sp>
      <p:sp>
        <p:nvSpPr>
          <p:cNvPr id="67"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68"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69"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0"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a:t>
            </a: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i="1" dirty="0">
                <a:solidFill>
                  <a:srgbClr val="F8F8F8"/>
                </a:solidFill>
                <a:latin typeface="Courier New"/>
                <a:cs typeface="Courier New"/>
              </a:rPr>
              <a:t>0</a:t>
            </a:r>
            <a:r>
              <a:rPr sz="3200" b="1" dirty="0">
                <a:solidFill>
                  <a:srgbClr val="F8F8F8"/>
                </a:solidFill>
                <a:latin typeface="Courier New"/>
                <a:cs typeface="Courier New"/>
              </a:rPr>
              <a:t> </a:t>
            </a:r>
            <a:r>
              <a:rPr sz="3200" i="1" dirty="0">
                <a:solidFill>
                  <a:srgbClr val="F8F8F8"/>
                </a:solidFill>
                <a:latin typeface="Courier New"/>
                <a:cs typeface="Courier New"/>
              </a:rPr>
              <a:t>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71"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2"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73"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74"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5"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76"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77"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78"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79"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80"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1"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2"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84"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5"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6"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87"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88"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9"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90"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91"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92"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3"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95"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96"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7"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98"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916939" y="261239"/>
            <a:ext cx="6682105" cy="589915"/>
          </a:xfrm>
          <a:prstGeom prst="rect">
            <a:avLst/>
          </a:prstGeom>
        </p:spPr>
        <p:txBody>
          <a:bodyPr vert="horz" wrap="square" lIns="0" tIns="0" rIns="0" bIns="0" rtlCol="0">
            <a:spAutoFit/>
          </a:bodyPr>
          <a:lstStyle/>
          <a:p>
            <a:pPr marL="12700">
              <a:lnSpc>
                <a:spcPct val="100000"/>
              </a:lnSpc>
              <a:tabLst>
                <a:tab pos="5499735" algn="l"/>
              </a:tabLst>
            </a:pPr>
            <a:r>
              <a:rPr sz="3600" dirty="0">
                <a:solidFill>
                  <a:srgbClr val="004589"/>
                </a:solidFill>
                <a:latin typeface="微软雅黑"/>
                <a:cs typeface="微软雅黑"/>
              </a:rPr>
              <a:t>乘法器的工作过程</a:t>
            </a:r>
            <a:r>
              <a:rPr sz="3600" spc="-20" dirty="0">
                <a:solidFill>
                  <a:srgbClr val="004589"/>
                </a:solidFill>
                <a:latin typeface="微软雅黑"/>
                <a:cs typeface="微软雅黑"/>
              </a:rPr>
              <a:t>（</a:t>
            </a:r>
            <a:r>
              <a:rPr sz="3600" dirty="0">
                <a:solidFill>
                  <a:srgbClr val="004589"/>
                </a:solidFill>
                <a:latin typeface="Arial"/>
                <a:cs typeface="Arial"/>
              </a:rPr>
              <a:t>4</a:t>
            </a:r>
            <a:r>
              <a:rPr sz="3600" dirty="0">
                <a:solidFill>
                  <a:srgbClr val="004589"/>
                </a:solidFill>
                <a:latin typeface="微软雅黑"/>
                <a:cs typeface="微软雅黑"/>
              </a:rPr>
              <a:t>）	</a:t>
            </a:r>
            <a:r>
              <a:rPr sz="3600" spc="-5" dirty="0">
                <a:solidFill>
                  <a:srgbClr val="004589"/>
                </a:solidFill>
                <a:latin typeface="微软雅黑"/>
                <a:cs typeface="微软雅黑"/>
              </a:rPr>
              <a:t>第</a:t>
            </a:r>
            <a:r>
              <a:rPr sz="3600" dirty="0">
                <a:solidFill>
                  <a:srgbClr val="004589"/>
                </a:solidFill>
                <a:latin typeface="Arial"/>
                <a:cs typeface="Arial"/>
              </a:rPr>
              <a:t>4</a:t>
            </a:r>
            <a:r>
              <a:rPr sz="3600" dirty="0">
                <a:solidFill>
                  <a:srgbClr val="004589"/>
                </a:solidFill>
                <a:latin typeface="微软雅黑"/>
                <a:cs typeface="微软雅黑"/>
              </a:rPr>
              <a:t>轮</a:t>
            </a:r>
            <a:endParaRPr sz="3600">
              <a:latin typeface="微软雅黑"/>
              <a:cs typeface="微软雅黑"/>
            </a:endParaRPr>
          </a:p>
        </p:txBody>
      </p:sp>
      <p:sp>
        <p:nvSpPr>
          <p:cNvPr id="9" name="object 9"/>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5" name="object 15"/>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7" name="object 17"/>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9" name="object 19"/>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5" name="object 25"/>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6" name="object 26"/>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574548" y="2596895"/>
            <a:ext cx="2275332" cy="318363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6" name="object 36"/>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8" name="object 38"/>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40" name="object 40"/>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1" name="object 41"/>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2" name="object 42"/>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3" name="object 43"/>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5" name="object 45"/>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6" name="object 46"/>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7" name="object 47"/>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8" name="object 48"/>
          <p:cNvSpPr txBox="1"/>
          <p:nvPr/>
        </p:nvSpPr>
        <p:spPr>
          <a:xfrm>
            <a:off x="3925315" y="5406847"/>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72"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73"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74"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75"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76"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77"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i="1" spc="-85" dirty="0" smtClean="0">
                <a:solidFill>
                  <a:srgbClr val="F8F8F8"/>
                </a:solidFill>
                <a:latin typeface="Courier New"/>
                <a:cs typeface="Courier New"/>
              </a:rPr>
              <a:t> </a:t>
            </a:r>
            <a:r>
              <a:rPr lang="en-US" sz="3200" i="1" dirty="0">
                <a:solidFill>
                  <a:srgbClr val="F8F8F8"/>
                </a:solidFill>
                <a:latin typeface="Courier New"/>
                <a:cs typeface="Courier New"/>
              </a:rPr>
              <a:t>0</a:t>
            </a:r>
            <a:endParaRPr sz="3200" i="1" dirty="0">
              <a:latin typeface="Courier New"/>
              <a:cs typeface="Courier New"/>
            </a:endParaRPr>
          </a:p>
        </p:txBody>
      </p:sp>
      <p:sp>
        <p:nvSpPr>
          <p:cNvPr id="7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7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80"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1"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i="1" dirty="0">
                <a:solidFill>
                  <a:srgbClr val="F8F8F8"/>
                </a:solidFill>
                <a:latin typeface="Courier New"/>
                <a:cs typeface="Courier New"/>
              </a:rPr>
              <a:t>0</a:t>
            </a:r>
            <a:r>
              <a:rPr sz="3200" b="1" dirty="0">
                <a:solidFill>
                  <a:srgbClr val="F8F8F8"/>
                </a:solidFill>
                <a:latin typeface="Courier New"/>
                <a:cs typeface="Courier New"/>
              </a:rPr>
              <a:t> </a:t>
            </a:r>
            <a:r>
              <a:rPr sz="3200" i="1" dirty="0">
                <a:solidFill>
                  <a:srgbClr val="F8F8F8"/>
                </a:solidFill>
                <a:latin typeface="Courier New"/>
                <a:cs typeface="Courier New"/>
              </a:rPr>
              <a:t>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82"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3"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84"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85"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6"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87"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88"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89"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90"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91"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2"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3"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95"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6"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7"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8"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99"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00"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1"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102"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103" name="object 48"/>
          <p:cNvSpPr txBox="1"/>
          <p:nvPr/>
        </p:nvSpPr>
        <p:spPr>
          <a:xfrm>
            <a:off x="1455277"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104"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5"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6"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107"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08"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09"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乘法器的运算结果</a:t>
            </a:r>
            <a:endParaRPr sz="3600">
              <a:latin typeface="微软雅黑"/>
              <a:cs typeface="微软雅黑"/>
            </a:endParaRPr>
          </a:p>
        </p:txBody>
      </p:sp>
      <p:sp>
        <p:nvSpPr>
          <p:cNvPr id="9" name="object 9"/>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2042286"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5" name="object 15"/>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7" name="object 17"/>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8" name="object 18"/>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9" name="object 19"/>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5" name="object 25"/>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6" name="object 26"/>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30" name="object 30"/>
          <p:cNvSpPr txBox="1"/>
          <p:nvPr/>
        </p:nvSpPr>
        <p:spPr>
          <a:xfrm>
            <a:off x="5909309" y="4820666"/>
            <a:ext cx="1734820" cy="38227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a:cs typeface="Arial"/>
              </a:rPr>
              <a:t>Control</a:t>
            </a:r>
            <a:r>
              <a:rPr sz="2400" b="1" spc="-65" dirty="0">
                <a:solidFill>
                  <a:srgbClr val="FFFFFF"/>
                </a:solidFill>
                <a:latin typeface="Arial"/>
                <a:cs typeface="Arial"/>
              </a:rPr>
              <a:t> </a:t>
            </a:r>
            <a:r>
              <a:rPr sz="2400" b="1" spc="-5" dirty="0">
                <a:solidFill>
                  <a:srgbClr val="FFFFFF"/>
                </a:solidFill>
                <a:latin typeface="Arial"/>
                <a:cs typeface="Arial"/>
              </a:rPr>
              <a:t>test</a:t>
            </a:r>
            <a:endParaRPr sz="2400">
              <a:latin typeface="Arial"/>
              <a:cs typeface="Arial"/>
            </a:endParaRPr>
          </a:p>
        </p:txBody>
      </p:sp>
      <p:sp>
        <p:nvSpPr>
          <p:cNvPr id="31" name="object 31"/>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32" name="object 32"/>
          <p:cNvSpPr txBox="1"/>
          <p:nvPr/>
        </p:nvSpPr>
        <p:spPr>
          <a:xfrm>
            <a:off x="3925315" y="5406847"/>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33" name="object 33"/>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graphicFrame>
        <p:nvGraphicFramePr>
          <p:cNvPr id="35" name="object 35"/>
          <p:cNvGraphicFramePr>
            <a:graphicFrameLocks noGrp="1"/>
          </p:cNvGraphicFramePr>
          <p:nvPr>
            <p:extLst>
              <p:ext uri="{D42A27DB-BD31-4B8C-83A1-F6EECF244321}">
                <p14:modId xmlns:p14="http://schemas.microsoft.com/office/powerpoint/2010/main" val="310001325"/>
              </p:ext>
            </p:extLst>
          </p:nvPr>
        </p:nvGraphicFramePr>
        <p:xfrm>
          <a:off x="7465441" y="1535085"/>
          <a:ext cx="4430137" cy="1145122"/>
        </p:xfrm>
        <a:graphic>
          <a:graphicData uri="http://schemas.openxmlformats.org/drawingml/2006/table">
            <a:tbl>
              <a:tblPr firstRow="1" bandRow="1">
                <a:tableStyleId>{2D5ABB26-0587-4C30-8999-92F81FD0307C}</a:tableStyleId>
              </a:tblPr>
              <a:tblGrid>
                <a:gridCol w="397987"/>
                <a:gridCol w="455040"/>
                <a:gridCol w="521512"/>
                <a:gridCol w="489082"/>
                <a:gridCol w="488241"/>
                <a:gridCol w="2078275"/>
              </a:tblGrid>
              <a:tr h="648552">
                <a:tc gridSpan="2">
                  <a:txBody>
                    <a:bodyPr/>
                    <a:lstStyle/>
                    <a:p>
                      <a:endParaRPr sz="3200" dirty="0">
                        <a:latin typeface="Courier New"/>
                        <a:cs typeface="Courier New"/>
                      </a:endParaRPr>
                    </a:p>
                  </a:txBody>
                  <a:tcPr marL="0" marR="0" marT="0" marB="0"/>
                </a:tc>
                <a:tc hMerge="1">
                  <a:txBody>
                    <a:bodyPr/>
                    <a:lstStyle/>
                    <a:p>
                      <a:endParaRPr/>
                    </a:p>
                  </a:txBody>
                  <a:tcPr marL="0" marR="0" marT="0" marB="0"/>
                </a:tc>
                <a:tc>
                  <a:txBody>
                    <a:bodyPr/>
                    <a:lstStyle/>
                    <a:p>
                      <a:pPr marR="114935" algn="r">
                        <a:lnSpc>
                          <a:spcPct val="100000"/>
                        </a:lnSpc>
                        <a:spcBef>
                          <a:spcPts val="190"/>
                        </a:spcBef>
                      </a:pPr>
                      <a:endParaRPr sz="3200">
                        <a:latin typeface="微软雅黑"/>
                        <a:cs typeface="微软雅黑"/>
                      </a:endParaRPr>
                    </a:p>
                  </a:txBody>
                  <a:tcPr marL="0" marR="0" marT="24130" marB="0">
                    <a:lnB w="48259">
                      <a:solidFill>
                        <a:srgbClr val="000000"/>
                      </a:solidFill>
                      <a:prstDash val="solid"/>
                    </a:lnB>
                  </a:tcPr>
                </a:tc>
                <a:tc>
                  <a:txBody>
                    <a:bodyPr/>
                    <a:lstStyle/>
                    <a:p>
                      <a:pPr marL="121920">
                        <a:lnSpc>
                          <a:spcPct val="100000"/>
                        </a:lnSpc>
                        <a:spcBef>
                          <a:spcPts val="190"/>
                        </a:spcBef>
                      </a:pPr>
                      <a:endParaRPr sz="3200">
                        <a:latin typeface="Courier New"/>
                        <a:cs typeface="Courier New"/>
                      </a:endParaRPr>
                    </a:p>
                  </a:txBody>
                  <a:tcPr marL="0" marR="0" marT="24130" marB="0">
                    <a:lnB w="48259">
                      <a:solidFill>
                        <a:srgbClr val="000000"/>
                      </a:solidFill>
                      <a:prstDash val="solid"/>
                    </a:lnB>
                  </a:tcPr>
                </a:tc>
                <a:tc>
                  <a:txBody>
                    <a:bodyPr/>
                    <a:lstStyle/>
                    <a:p>
                      <a:pPr algn="ctr">
                        <a:lnSpc>
                          <a:spcPct val="100000"/>
                        </a:lnSpc>
                        <a:spcBef>
                          <a:spcPts val="190"/>
                        </a:spcBef>
                      </a:pPr>
                      <a:endParaRPr sz="3200">
                        <a:latin typeface="Courier New"/>
                        <a:cs typeface="Courier New"/>
                      </a:endParaRPr>
                    </a:p>
                  </a:txBody>
                  <a:tcPr marL="0" marR="0" marT="24130" marB="0">
                    <a:lnB w="48259">
                      <a:solidFill>
                        <a:srgbClr val="000000"/>
                      </a:solidFill>
                      <a:prstDash val="solid"/>
                    </a:lnB>
                  </a:tcPr>
                </a:tc>
                <a:tc>
                  <a:txBody>
                    <a:bodyPr/>
                    <a:lstStyle/>
                    <a:p>
                      <a:pPr marL="120014">
                        <a:lnSpc>
                          <a:spcPct val="100000"/>
                        </a:lnSpc>
                        <a:spcBef>
                          <a:spcPts val="985"/>
                        </a:spcBef>
                      </a:pPr>
                      <a:endParaRPr sz="2100" dirty="0">
                        <a:latin typeface="Courier New"/>
                        <a:cs typeface="Courier New"/>
                      </a:endParaRPr>
                    </a:p>
                  </a:txBody>
                  <a:tcPr marL="0" marR="0" marT="125095" marB="0">
                    <a:lnB w="48259">
                      <a:solidFill>
                        <a:srgbClr val="000000"/>
                      </a:solidFill>
                      <a:prstDash val="solid"/>
                    </a:lnB>
                  </a:tcPr>
                </a:tc>
              </a:tr>
              <a:tr h="491888">
                <a:tc>
                  <a:txBody>
                    <a:bodyPr/>
                    <a:lstStyle/>
                    <a:p>
                      <a:pPr marL="31750">
                        <a:lnSpc>
                          <a:spcPts val="3360"/>
                        </a:lnSpc>
                      </a:pPr>
                      <a:r>
                        <a:rPr sz="3200" b="1" dirty="0">
                          <a:solidFill>
                            <a:srgbClr val="C00000"/>
                          </a:solidFill>
                          <a:latin typeface="Courier New"/>
                          <a:cs typeface="Courier New"/>
                        </a:rPr>
                        <a:t>1</a:t>
                      </a:r>
                      <a:endParaRPr sz="3200">
                        <a:latin typeface="Courier New"/>
                        <a:cs typeface="Courier New"/>
                      </a:endParaRPr>
                    </a:p>
                  </a:txBody>
                  <a:tcPr marL="0" marR="0" marT="0" marB="0"/>
                </a:tc>
                <a:tc>
                  <a:txBody>
                    <a:bodyPr/>
                    <a:lstStyle/>
                    <a:p>
                      <a:pPr marL="121920">
                        <a:lnSpc>
                          <a:spcPts val="3360"/>
                        </a:lnSpc>
                      </a:pPr>
                      <a:r>
                        <a:rPr sz="3200" b="1" dirty="0">
                          <a:solidFill>
                            <a:srgbClr val="C00000"/>
                          </a:solidFill>
                          <a:latin typeface="Courier New"/>
                          <a:cs typeface="Courier New"/>
                        </a:rPr>
                        <a:t>0</a:t>
                      </a:r>
                      <a:endParaRPr sz="3200">
                        <a:latin typeface="Courier New"/>
                        <a:cs typeface="Courier New"/>
                      </a:endParaRPr>
                    </a:p>
                  </a:txBody>
                  <a:tcPr marL="0" marR="0" marT="0" marB="0">
                    <a:lnT w="48259">
                      <a:solidFill>
                        <a:srgbClr val="000000"/>
                      </a:solidFill>
                      <a:prstDash val="solid"/>
                    </a:lnT>
                  </a:tcPr>
                </a:tc>
                <a:tc>
                  <a:txBody>
                    <a:bodyPr/>
                    <a:lstStyle/>
                    <a:p>
                      <a:pPr marR="114300" algn="r">
                        <a:lnSpc>
                          <a:spcPts val="3360"/>
                        </a:lnSpc>
                      </a:pPr>
                      <a:r>
                        <a:rPr sz="3200" b="1" dirty="0">
                          <a:solidFill>
                            <a:srgbClr val="C00000"/>
                          </a:solidFill>
                          <a:latin typeface="Courier New"/>
                          <a:cs typeface="Courier New"/>
                        </a:rPr>
                        <a:t>0</a:t>
                      </a:r>
                      <a:endParaRPr sz="3200">
                        <a:latin typeface="Courier New"/>
                        <a:cs typeface="Courier New"/>
                      </a:endParaRPr>
                    </a:p>
                  </a:txBody>
                  <a:tcPr marL="0" marR="0" marT="0" marB="0">
                    <a:lnT w="48259">
                      <a:solidFill>
                        <a:srgbClr val="000000"/>
                      </a:solidFill>
                      <a:prstDash val="solid"/>
                    </a:lnT>
                  </a:tcPr>
                </a:tc>
                <a:tc>
                  <a:txBody>
                    <a:bodyPr/>
                    <a:lstStyle/>
                    <a:p>
                      <a:pPr marL="123189">
                        <a:lnSpc>
                          <a:spcPts val="3360"/>
                        </a:lnSpc>
                      </a:pPr>
                      <a:r>
                        <a:rPr sz="3200" b="1" dirty="0">
                          <a:solidFill>
                            <a:srgbClr val="C00000"/>
                          </a:solidFill>
                          <a:latin typeface="Courier New"/>
                          <a:cs typeface="Courier New"/>
                        </a:rPr>
                        <a:t>1</a:t>
                      </a:r>
                      <a:endParaRPr sz="3200">
                        <a:latin typeface="Courier New"/>
                        <a:cs typeface="Courier New"/>
                      </a:endParaRPr>
                    </a:p>
                  </a:txBody>
                  <a:tcPr marL="0" marR="0" marT="0" marB="0">
                    <a:lnT w="48259">
                      <a:solidFill>
                        <a:srgbClr val="000000"/>
                      </a:solidFill>
                      <a:prstDash val="solid"/>
                    </a:lnT>
                  </a:tcPr>
                </a:tc>
                <a:tc>
                  <a:txBody>
                    <a:bodyPr/>
                    <a:lstStyle/>
                    <a:p>
                      <a:pPr marL="3175" algn="ctr">
                        <a:lnSpc>
                          <a:spcPts val="3360"/>
                        </a:lnSpc>
                      </a:pPr>
                      <a:r>
                        <a:rPr sz="3200" b="1" dirty="0">
                          <a:solidFill>
                            <a:srgbClr val="C00000"/>
                          </a:solidFill>
                          <a:latin typeface="Courier New"/>
                          <a:cs typeface="Courier New"/>
                        </a:rPr>
                        <a:t>0</a:t>
                      </a:r>
                      <a:endParaRPr sz="3200">
                        <a:latin typeface="Courier New"/>
                        <a:cs typeface="Courier New"/>
                      </a:endParaRPr>
                    </a:p>
                  </a:txBody>
                  <a:tcPr marL="0" marR="0" marT="0" marB="0">
                    <a:lnT w="48259">
                      <a:solidFill>
                        <a:srgbClr val="000000"/>
                      </a:solidFill>
                      <a:prstDash val="solid"/>
                    </a:lnT>
                  </a:tcPr>
                </a:tc>
                <a:tc>
                  <a:txBody>
                    <a:bodyPr/>
                    <a:lstStyle/>
                    <a:p>
                      <a:pPr marL="122555">
                        <a:lnSpc>
                          <a:spcPts val="3570"/>
                        </a:lnSpc>
                        <a:spcBef>
                          <a:spcPts val="310"/>
                        </a:spcBef>
                      </a:pPr>
                      <a:r>
                        <a:rPr sz="4800" b="1" baseline="13888" dirty="0">
                          <a:solidFill>
                            <a:srgbClr val="C00000"/>
                          </a:solidFill>
                          <a:latin typeface="Courier New"/>
                          <a:cs typeface="Courier New"/>
                        </a:rPr>
                        <a:t>0</a:t>
                      </a:r>
                      <a:r>
                        <a:rPr sz="4800" b="1" spc="-142" baseline="13888" dirty="0">
                          <a:solidFill>
                            <a:srgbClr val="C00000"/>
                          </a:solidFill>
                          <a:latin typeface="Courier New"/>
                          <a:cs typeface="Courier New"/>
                        </a:rPr>
                        <a:t> </a:t>
                      </a:r>
                      <a:r>
                        <a:rPr sz="4800" b="1" spc="22" baseline="13888" dirty="0" smtClean="0">
                          <a:solidFill>
                            <a:srgbClr val="C00000"/>
                          </a:solidFill>
                          <a:latin typeface="Courier New"/>
                          <a:cs typeface="Courier New"/>
                        </a:rPr>
                        <a:t>0</a:t>
                      </a:r>
                      <a:r>
                        <a:rPr lang="en-US" sz="2100" b="1" spc="15" dirty="0" smtClean="0">
                          <a:solidFill>
                            <a:srgbClr val="C00000"/>
                          </a:solidFill>
                          <a:latin typeface="Courier New"/>
                          <a:cs typeface="Courier New"/>
                        </a:rPr>
                        <a:t>2</a:t>
                      </a:r>
                      <a:endParaRPr sz="2100" dirty="0">
                        <a:latin typeface="Courier New"/>
                        <a:cs typeface="Courier New"/>
                      </a:endParaRPr>
                    </a:p>
                  </a:txBody>
                  <a:tcPr marL="0" marR="0" marT="39370" marB="0">
                    <a:lnT w="48259">
                      <a:solidFill>
                        <a:srgbClr val="000000"/>
                      </a:solidFill>
                      <a:prstDash val="solid"/>
                    </a:lnT>
                  </a:tcPr>
                </a:tc>
              </a:tr>
            </a:tbl>
          </a:graphicData>
        </a:graphic>
      </p:graphicFrame>
      <p:sp>
        <p:nvSpPr>
          <p:cNvPr id="36" name="object 36"/>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8" name="object 38"/>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9" name="object 39"/>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40" name="object 40"/>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1" name="object 41"/>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42" name="object 42"/>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43" name="object 43"/>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44" name="object 44"/>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45" name="object 45"/>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46" name="object 46"/>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7" name="object 47"/>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8" name="object 48"/>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9" name="object 49"/>
          <p:cNvSpPr/>
          <p:nvPr/>
        </p:nvSpPr>
        <p:spPr>
          <a:xfrm>
            <a:off x="225552" y="4843271"/>
            <a:ext cx="5245608" cy="760476"/>
          </a:xfrm>
          <a:prstGeom prst="rect">
            <a:avLst/>
          </a:prstGeom>
          <a:blipFill>
            <a:blip r:embed="rId10" cstate="print"/>
            <a:stretch>
              <a:fillRect/>
            </a:stretch>
          </a:blipFill>
        </p:spPr>
        <p:txBody>
          <a:bodyPr wrap="square" lIns="0" tIns="0" rIns="0" bIns="0" rtlCol="0"/>
          <a:lstStyle/>
          <a:p>
            <a:endParaRPr/>
          </a:p>
        </p:txBody>
      </p:sp>
      <p:sp>
        <p:nvSpPr>
          <p:cNvPr id="50" name="object 50"/>
          <p:cNvSpPr/>
          <p:nvPr/>
        </p:nvSpPr>
        <p:spPr>
          <a:xfrm>
            <a:off x="249936" y="4867655"/>
            <a:ext cx="5141976" cy="656844"/>
          </a:xfrm>
          <a:prstGeom prst="rect">
            <a:avLst/>
          </a:prstGeom>
          <a:blipFill>
            <a:blip r:embed="rId11" cstate="print"/>
            <a:stretch>
              <a:fillRect/>
            </a:stretch>
          </a:blipFill>
        </p:spPr>
        <p:txBody>
          <a:bodyPr wrap="square" lIns="0" tIns="0" rIns="0" bIns="0" rtlCol="0"/>
          <a:lstStyle/>
          <a:p>
            <a:endParaRPr/>
          </a:p>
        </p:txBody>
      </p:sp>
      <p:sp>
        <p:nvSpPr>
          <p:cNvPr id="52" name="object 40"/>
          <p:cNvSpPr txBox="1"/>
          <p:nvPr/>
        </p:nvSpPr>
        <p:spPr>
          <a:xfrm>
            <a:off x="5860924" y="4784689"/>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3" name="object 26"/>
          <p:cNvSpPr txBox="1"/>
          <p:nvPr/>
        </p:nvSpPr>
        <p:spPr>
          <a:xfrm>
            <a:off x="8950832" y="106425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54" name="object 27"/>
          <p:cNvSpPr txBox="1"/>
          <p:nvPr/>
        </p:nvSpPr>
        <p:spPr>
          <a:xfrm>
            <a:off x="10661142" y="1304544"/>
            <a:ext cx="514984" cy="323165"/>
          </a:xfrm>
          <a:prstGeom prst="rect">
            <a:avLst/>
          </a:prstGeom>
        </p:spPr>
        <p:txBody>
          <a:bodyPr vert="horz" wrap="square" lIns="0" tIns="0" rIns="0" bIns="0" rtlCol="0">
            <a:spAutoFit/>
          </a:bodyPr>
          <a:lstStyle/>
          <a:p>
            <a:pPr marL="12700">
              <a:lnSpc>
                <a:spcPct val="100000"/>
              </a:lnSpc>
            </a:pPr>
            <a:r>
              <a:rPr lang="en-US" sz="2100" b="1" spc="20" dirty="0" smtClean="0">
                <a:latin typeface="Courier New"/>
                <a:cs typeface="Courier New"/>
              </a:rPr>
              <a:t>2</a:t>
            </a:r>
            <a:endParaRPr sz="2100" dirty="0">
              <a:latin typeface="Courier New"/>
              <a:cs typeface="Courier New"/>
            </a:endParaRPr>
          </a:p>
        </p:txBody>
      </p:sp>
      <p:sp>
        <p:nvSpPr>
          <p:cNvPr id="55" name="object 28"/>
          <p:cNvSpPr txBox="1"/>
          <p:nvPr/>
        </p:nvSpPr>
        <p:spPr>
          <a:xfrm>
            <a:off x="8394572" y="1559559"/>
            <a:ext cx="2780030" cy="492443"/>
          </a:xfrm>
          <a:prstGeom prst="rect">
            <a:avLst/>
          </a:prstGeom>
        </p:spPr>
        <p:txBody>
          <a:bodyPr vert="horz" wrap="square" lIns="0" tIns="0" rIns="0" bIns="0" rtlCol="0">
            <a:spAutoFit/>
          </a:bodyPr>
          <a:lstStyle/>
          <a:p>
            <a:pPr marL="12700">
              <a:lnSpc>
                <a:spcPct val="100000"/>
              </a:lnSpc>
              <a:tabLst>
                <a:tab pos="567055" algn="l"/>
              </a:tabLst>
            </a:pPr>
            <a:r>
              <a:rPr sz="3200" b="1" dirty="0">
                <a:latin typeface="微软雅黑"/>
                <a:cs typeface="微软雅黑"/>
              </a:rPr>
              <a:t>×	</a:t>
            </a:r>
            <a:r>
              <a:rPr sz="3200" b="1" dirty="0">
                <a:latin typeface="Courier New"/>
                <a:cs typeface="Courier New"/>
              </a:rPr>
              <a:t>1 0 0</a:t>
            </a:r>
            <a:r>
              <a:rPr sz="3200" b="1" spc="-80" dirty="0">
                <a:latin typeface="Courier New"/>
                <a:cs typeface="Courier New"/>
              </a:rPr>
              <a:t> </a:t>
            </a:r>
            <a:r>
              <a:rPr sz="3200" b="1" spc="15" dirty="0" smtClean="0">
                <a:latin typeface="Courier New"/>
                <a:cs typeface="Courier New"/>
              </a:rPr>
              <a:t>1</a:t>
            </a:r>
            <a:r>
              <a:rPr lang="en-US" sz="3150" b="1" spc="22" baseline="-21164" dirty="0" smtClean="0">
                <a:latin typeface="Courier New"/>
                <a:cs typeface="Courier New"/>
              </a:rPr>
              <a:t>2</a:t>
            </a:r>
            <a:endParaRPr sz="3150" baseline="-21164" dirty="0">
              <a:latin typeface="Courier New"/>
              <a:cs typeface="Courier New"/>
            </a:endParaRPr>
          </a:p>
        </p:txBody>
      </p:sp>
      <p:sp>
        <p:nvSpPr>
          <p:cNvPr id="56" name="object 29"/>
          <p:cNvSpPr/>
          <p:nvPr/>
        </p:nvSpPr>
        <p:spPr>
          <a:xfrm>
            <a:off x="7690866" y="2173985"/>
            <a:ext cx="4190365" cy="19685"/>
          </a:xfrm>
          <a:custGeom>
            <a:avLst/>
            <a:gdLst/>
            <a:ahLst/>
            <a:cxnLst/>
            <a:rect l="l" t="t" r="r" b="b"/>
            <a:pathLst>
              <a:path w="4190365" h="19685">
                <a:moveTo>
                  <a:pt x="4190237" y="19303"/>
                </a:moveTo>
                <a:lnTo>
                  <a:pt x="0" y="0"/>
                </a:lnTo>
              </a:path>
            </a:pathLst>
          </a:custGeom>
          <a:ln w="28955">
            <a:solidFill>
              <a:srgbClr val="000000"/>
            </a:solidFill>
          </a:ln>
        </p:spPr>
        <p:txBody>
          <a:bodyPr wrap="square" lIns="0" tIns="0" rIns="0" bIns="0" rtlCol="0"/>
          <a:lstStyle/>
          <a:p>
            <a:endParaRPr/>
          </a:p>
        </p:txBody>
      </p:sp>
      <p:sp>
        <p:nvSpPr>
          <p:cNvPr id="57"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i="1" spc="-85" dirty="0" smtClean="0">
                <a:solidFill>
                  <a:srgbClr val="F8F8F8"/>
                </a:solidFill>
                <a:latin typeface="Courier New"/>
                <a:cs typeface="Courier New"/>
              </a:rPr>
              <a:t> </a:t>
            </a:r>
            <a:r>
              <a:rPr lang="en-US" sz="3200" i="1" dirty="0">
                <a:solidFill>
                  <a:srgbClr val="F8F8F8"/>
                </a:solidFill>
                <a:latin typeface="Courier New"/>
                <a:cs typeface="Courier New"/>
              </a:rPr>
              <a:t>0</a:t>
            </a:r>
            <a:endParaRPr sz="3200" i="1" dirty="0">
              <a:latin typeface="Courier New"/>
              <a:cs typeface="Courier New"/>
            </a:endParaRPr>
          </a:p>
        </p:txBody>
      </p:sp>
      <p:sp>
        <p:nvSpPr>
          <p:cNvPr id="58" name="object 18"/>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5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60" name="object 20"/>
          <p:cNvSpPr txBox="1"/>
          <p:nvPr/>
        </p:nvSpPr>
        <p:spPr>
          <a:xfrm>
            <a:off x="3364991" y="1419478"/>
            <a:ext cx="1792605" cy="369570"/>
          </a:xfrm>
          <a:prstGeom prst="rect">
            <a:avLst/>
          </a:prstGeom>
        </p:spPr>
        <p:txBody>
          <a:bodyPr vert="horz" wrap="square" lIns="0" tIns="0" rIns="0" bIns="0" rtlCol="0">
            <a:spAutoFit/>
          </a:bodyPr>
          <a:lstStyle/>
          <a:p>
            <a:pPr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被乘数</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61" name="object 21"/>
          <p:cNvSpPr txBox="1"/>
          <p:nvPr/>
        </p:nvSpPr>
        <p:spPr>
          <a:xfrm>
            <a:off x="2451480" y="1739138"/>
            <a:ext cx="3677920" cy="492443"/>
          </a:xfrm>
          <a:prstGeom prst="rect">
            <a:avLst/>
          </a:prstGeom>
        </p:spPr>
        <p:txBody>
          <a:bodyPr vert="horz" wrap="square" lIns="0" tIns="0" rIns="0" bIns="0" rtlCol="0">
            <a:spAutoFit/>
          </a:bodyPr>
          <a:lstStyle/>
          <a:p>
            <a:pPr>
              <a:lnSpc>
                <a:spcPct val="100000"/>
              </a:lnSpc>
            </a:pPr>
            <a:r>
              <a:rPr lang="en-US"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sz="3200" i="1" dirty="0" smtClean="0">
                <a:solidFill>
                  <a:srgbClr val="F8F8F8"/>
                </a:solidFill>
                <a:latin typeface="Courier New"/>
                <a:cs typeface="Courier New"/>
              </a:rPr>
              <a:t>0</a:t>
            </a:r>
            <a:r>
              <a:rPr sz="3200" b="1" dirty="0" smtClean="0">
                <a:solidFill>
                  <a:srgbClr val="F8F8F8"/>
                </a:solidFill>
                <a:latin typeface="Courier New"/>
                <a:cs typeface="Courier New"/>
              </a:rPr>
              <a:t> </a:t>
            </a:r>
            <a:r>
              <a:rPr sz="3200" i="1" dirty="0">
                <a:solidFill>
                  <a:srgbClr val="F8F8F8"/>
                </a:solidFill>
                <a:latin typeface="Courier New"/>
                <a:cs typeface="Courier New"/>
              </a:rPr>
              <a:t>0</a:t>
            </a:r>
            <a:r>
              <a:rPr sz="3200" b="1" dirty="0">
                <a:solidFill>
                  <a:srgbClr val="F8F8F8"/>
                </a:solidFill>
                <a:latin typeface="Courier New"/>
                <a:cs typeface="Courier New"/>
              </a:rPr>
              <a:t> </a:t>
            </a:r>
            <a:r>
              <a:rPr sz="3200" i="1" dirty="0">
                <a:solidFill>
                  <a:srgbClr val="F8F8F8"/>
                </a:solidFill>
                <a:latin typeface="Courier New"/>
                <a:cs typeface="Courier New"/>
              </a:rPr>
              <a:t>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62" name="object 37"/>
          <p:cNvSpPr txBox="1"/>
          <p:nvPr/>
        </p:nvSpPr>
        <p:spPr>
          <a:xfrm>
            <a:off x="5344921" y="1384066"/>
            <a:ext cx="837565" cy="277495"/>
          </a:xfrm>
          <a:prstGeom prst="rect">
            <a:avLst/>
          </a:prstGeom>
        </p:spPr>
        <p:txBody>
          <a:bodyPr vert="horz" wrap="square" lIns="0" tIns="0" rIns="0" bIns="0" rtlCol="0">
            <a:spAutoFit/>
          </a:bodyPr>
          <a:lstStyle/>
          <a:p>
            <a:pPr algn="ctr">
              <a:lnSpc>
                <a:spcPct val="100000"/>
              </a:lnSpc>
            </a:pPr>
            <a:r>
              <a:rPr lang="zh-CN" altLang="en-US" dirty="0">
                <a:solidFill>
                  <a:schemeClr val="bg1"/>
                </a:solidFill>
                <a:latin typeface="Arial" panose="020B0604020202020204" pitchFamily="34" charset="0"/>
                <a:ea typeface="黑体" panose="02010609060101010101" pitchFamily="49" charset="-122"/>
                <a:cs typeface="Arial" panose="020B0604020202020204" pitchFamily="34" charset="0"/>
              </a:rPr>
              <a:t>左</a:t>
            </a:r>
            <a:r>
              <a:rPr lang="zh-CN" altLang="en-US" sz="1800" dirty="0" smtClean="0">
                <a:solidFill>
                  <a:schemeClr val="bg1"/>
                </a:solidFill>
                <a:latin typeface="Arial" panose="020B0604020202020204" pitchFamily="34" charset="0"/>
                <a:ea typeface="黑体" panose="02010609060101010101" pitchFamily="49" charset="-122"/>
                <a:cs typeface="Arial" panose="020B0604020202020204" pitchFamily="34" charset="0"/>
              </a:rPr>
              <a:t>移</a:t>
            </a:r>
            <a:endParaRPr sz="1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63"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64"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65"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6"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67"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68"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69"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70"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71"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2"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3"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4"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75"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6"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7"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8"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79"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0"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81"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82"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83" name="object 48"/>
          <p:cNvSpPr txBox="1"/>
          <p:nvPr/>
        </p:nvSpPr>
        <p:spPr>
          <a:xfrm>
            <a:off x="1455277"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84"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5"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6"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87"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8"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9"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51" name="object 51"/>
          <p:cNvSpPr/>
          <p:nvPr/>
        </p:nvSpPr>
        <p:spPr>
          <a:xfrm>
            <a:off x="344424" y="4962144"/>
            <a:ext cx="4953000" cy="467995"/>
          </a:xfrm>
          <a:custGeom>
            <a:avLst/>
            <a:gdLst/>
            <a:ahLst/>
            <a:cxnLst/>
            <a:rect l="l" t="t" r="r" b="b"/>
            <a:pathLst>
              <a:path w="4953000" h="467995">
                <a:moveTo>
                  <a:pt x="0" y="233933"/>
                </a:moveTo>
                <a:lnTo>
                  <a:pt x="31169" y="196724"/>
                </a:lnTo>
                <a:lnTo>
                  <a:pt x="78563" y="175263"/>
                </a:lnTo>
                <a:lnTo>
                  <a:pt x="121473" y="161376"/>
                </a:lnTo>
                <a:lnTo>
                  <a:pt x="173077" y="147860"/>
                </a:lnTo>
                <a:lnTo>
                  <a:pt x="233067" y="134743"/>
                </a:lnTo>
                <a:lnTo>
                  <a:pt x="301135" y="122054"/>
                </a:lnTo>
                <a:lnTo>
                  <a:pt x="376973" y="109824"/>
                </a:lnTo>
                <a:lnTo>
                  <a:pt x="417710" y="103889"/>
                </a:lnTo>
                <a:lnTo>
                  <a:pt x="460275" y="98080"/>
                </a:lnTo>
                <a:lnTo>
                  <a:pt x="504629" y="92400"/>
                </a:lnTo>
                <a:lnTo>
                  <a:pt x="550733" y="86852"/>
                </a:lnTo>
                <a:lnTo>
                  <a:pt x="598549" y="81440"/>
                </a:lnTo>
                <a:lnTo>
                  <a:pt x="648039" y="76169"/>
                </a:lnTo>
                <a:lnTo>
                  <a:pt x="699164" y="71041"/>
                </a:lnTo>
                <a:lnTo>
                  <a:pt x="751886" y="66060"/>
                </a:lnTo>
                <a:lnTo>
                  <a:pt x="806167" y="61230"/>
                </a:lnTo>
                <a:lnTo>
                  <a:pt x="861967" y="56554"/>
                </a:lnTo>
                <a:lnTo>
                  <a:pt x="919249" y="52037"/>
                </a:lnTo>
                <a:lnTo>
                  <a:pt x="977974" y="47681"/>
                </a:lnTo>
                <a:lnTo>
                  <a:pt x="1038104" y="43490"/>
                </a:lnTo>
                <a:lnTo>
                  <a:pt x="1099600" y="39469"/>
                </a:lnTo>
                <a:lnTo>
                  <a:pt x="1162424" y="35620"/>
                </a:lnTo>
                <a:lnTo>
                  <a:pt x="1226537" y="31947"/>
                </a:lnTo>
                <a:lnTo>
                  <a:pt x="1291901" y="28454"/>
                </a:lnTo>
                <a:lnTo>
                  <a:pt x="1358478" y="25145"/>
                </a:lnTo>
                <a:lnTo>
                  <a:pt x="1426229" y="22023"/>
                </a:lnTo>
                <a:lnTo>
                  <a:pt x="1495115" y="19091"/>
                </a:lnTo>
                <a:lnTo>
                  <a:pt x="1565099" y="16354"/>
                </a:lnTo>
                <a:lnTo>
                  <a:pt x="1636142" y="13815"/>
                </a:lnTo>
                <a:lnTo>
                  <a:pt x="1708205" y="11478"/>
                </a:lnTo>
                <a:lnTo>
                  <a:pt x="1781249" y="9346"/>
                </a:lnTo>
                <a:lnTo>
                  <a:pt x="1855238" y="7423"/>
                </a:lnTo>
                <a:lnTo>
                  <a:pt x="1930131" y="5713"/>
                </a:lnTo>
                <a:lnTo>
                  <a:pt x="2005891" y="4219"/>
                </a:lnTo>
                <a:lnTo>
                  <a:pt x="2082480" y="2945"/>
                </a:lnTo>
                <a:lnTo>
                  <a:pt x="2159858" y="1894"/>
                </a:lnTo>
                <a:lnTo>
                  <a:pt x="2237987" y="1071"/>
                </a:lnTo>
                <a:lnTo>
                  <a:pt x="2316830" y="478"/>
                </a:lnTo>
                <a:lnTo>
                  <a:pt x="2396346" y="120"/>
                </a:lnTo>
                <a:lnTo>
                  <a:pt x="2476500" y="0"/>
                </a:lnTo>
                <a:lnTo>
                  <a:pt x="2556653" y="120"/>
                </a:lnTo>
                <a:lnTo>
                  <a:pt x="2636169" y="478"/>
                </a:lnTo>
                <a:lnTo>
                  <a:pt x="2715012" y="1071"/>
                </a:lnTo>
                <a:lnTo>
                  <a:pt x="2793141" y="1894"/>
                </a:lnTo>
                <a:lnTo>
                  <a:pt x="2870519" y="2945"/>
                </a:lnTo>
                <a:lnTo>
                  <a:pt x="2947108" y="4219"/>
                </a:lnTo>
                <a:lnTo>
                  <a:pt x="3022868" y="5713"/>
                </a:lnTo>
                <a:lnTo>
                  <a:pt x="3097761" y="7423"/>
                </a:lnTo>
                <a:lnTo>
                  <a:pt x="3171750" y="9346"/>
                </a:lnTo>
                <a:lnTo>
                  <a:pt x="3244794" y="11478"/>
                </a:lnTo>
                <a:lnTo>
                  <a:pt x="3316857" y="13815"/>
                </a:lnTo>
                <a:lnTo>
                  <a:pt x="3387900" y="16354"/>
                </a:lnTo>
                <a:lnTo>
                  <a:pt x="3457884" y="19091"/>
                </a:lnTo>
                <a:lnTo>
                  <a:pt x="3526770" y="22023"/>
                </a:lnTo>
                <a:lnTo>
                  <a:pt x="3594521" y="25145"/>
                </a:lnTo>
                <a:lnTo>
                  <a:pt x="3661098" y="28454"/>
                </a:lnTo>
                <a:lnTo>
                  <a:pt x="3726462" y="31947"/>
                </a:lnTo>
                <a:lnTo>
                  <a:pt x="3790575" y="35620"/>
                </a:lnTo>
                <a:lnTo>
                  <a:pt x="3853399" y="39469"/>
                </a:lnTo>
                <a:lnTo>
                  <a:pt x="3914895" y="43490"/>
                </a:lnTo>
                <a:lnTo>
                  <a:pt x="3975025" y="47681"/>
                </a:lnTo>
                <a:lnTo>
                  <a:pt x="4033750" y="52037"/>
                </a:lnTo>
                <a:lnTo>
                  <a:pt x="4091032" y="56554"/>
                </a:lnTo>
                <a:lnTo>
                  <a:pt x="4146832" y="61230"/>
                </a:lnTo>
                <a:lnTo>
                  <a:pt x="4201113" y="66060"/>
                </a:lnTo>
                <a:lnTo>
                  <a:pt x="4253835" y="71041"/>
                </a:lnTo>
                <a:lnTo>
                  <a:pt x="4304960" y="76169"/>
                </a:lnTo>
                <a:lnTo>
                  <a:pt x="4354450" y="81440"/>
                </a:lnTo>
                <a:lnTo>
                  <a:pt x="4402266" y="86852"/>
                </a:lnTo>
                <a:lnTo>
                  <a:pt x="4448370" y="92400"/>
                </a:lnTo>
                <a:lnTo>
                  <a:pt x="4492724" y="98080"/>
                </a:lnTo>
                <a:lnTo>
                  <a:pt x="4535289" y="103889"/>
                </a:lnTo>
                <a:lnTo>
                  <a:pt x="4576026" y="109824"/>
                </a:lnTo>
                <a:lnTo>
                  <a:pt x="4614897" y="115880"/>
                </a:lnTo>
                <a:lnTo>
                  <a:pt x="4686889" y="128343"/>
                </a:lnTo>
                <a:lnTo>
                  <a:pt x="4750956" y="141249"/>
                </a:lnTo>
                <a:lnTo>
                  <a:pt x="4806791" y="154570"/>
                </a:lnTo>
                <a:lnTo>
                  <a:pt x="4854087" y="168275"/>
                </a:lnTo>
                <a:lnTo>
                  <a:pt x="4892536" y="182336"/>
                </a:lnTo>
                <a:lnTo>
                  <a:pt x="4932949" y="204032"/>
                </a:lnTo>
                <a:lnTo>
                  <a:pt x="4953000" y="233933"/>
                </a:lnTo>
                <a:lnTo>
                  <a:pt x="4951727" y="241502"/>
                </a:lnTo>
                <a:lnTo>
                  <a:pt x="4921830" y="271143"/>
                </a:lnTo>
                <a:lnTo>
                  <a:pt x="4874436" y="292604"/>
                </a:lnTo>
                <a:lnTo>
                  <a:pt x="4831526" y="306491"/>
                </a:lnTo>
                <a:lnTo>
                  <a:pt x="4779922" y="320007"/>
                </a:lnTo>
                <a:lnTo>
                  <a:pt x="4719932" y="333124"/>
                </a:lnTo>
                <a:lnTo>
                  <a:pt x="4651864" y="345813"/>
                </a:lnTo>
                <a:lnTo>
                  <a:pt x="4576026" y="358043"/>
                </a:lnTo>
                <a:lnTo>
                  <a:pt x="4535289" y="363978"/>
                </a:lnTo>
                <a:lnTo>
                  <a:pt x="4492724" y="369787"/>
                </a:lnTo>
                <a:lnTo>
                  <a:pt x="4448370" y="375467"/>
                </a:lnTo>
                <a:lnTo>
                  <a:pt x="4402266" y="381015"/>
                </a:lnTo>
                <a:lnTo>
                  <a:pt x="4354450" y="386427"/>
                </a:lnTo>
                <a:lnTo>
                  <a:pt x="4304960" y="391698"/>
                </a:lnTo>
                <a:lnTo>
                  <a:pt x="4253835" y="396826"/>
                </a:lnTo>
                <a:lnTo>
                  <a:pt x="4201113" y="401807"/>
                </a:lnTo>
                <a:lnTo>
                  <a:pt x="4146832" y="406637"/>
                </a:lnTo>
                <a:lnTo>
                  <a:pt x="4091032" y="411313"/>
                </a:lnTo>
                <a:lnTo>
                  <a:pt x="4033750" y="415830"/>
                </a:lnTo>
                <a:lnTo>
                  <a:pt x="3975025" y="420186"/>
                </a:lnTo>
                <a:lnTo>
                  <a:pt x="3914895" y="424377"/>
                </a:lnTo>
                <a:lnTo>
                  <a:pt x="3853399" y="428398"/>
                </a:lnTo>
                <a:lnTo>
                  <a:pt x="3790575" y="432247"/>
                </a:lnTo>
                <a:lnTo>
                  <a:pt x="3726462" y="435920"/>
                </a:lnTo>
                <a:lnTo>
                  <a:pt x="3661098" y="439413"/>
                </a:lnTo>
                <a:lnTo>
                  <a:pt x="3594521" y="442722"/>
                </a:lnTo>
                <a:lnTo>
                  <a:pt x="3526770" y="445844"/>
                </a:lnTo>
                <a:lnTo>
                  <a:pt x="3457884" y="448776"/>
                </a:lnTo>
                <a:lnTo>
                  <a:pt x="3387900" y="451513"/>
                </a:lnTo>
                <a:lnTo>
                  <a:pt x="3316857" y="454052"/>
                </a:lnTo>
                <a:lnTo>
                  <a:pt x="3244794" y="456389"/>
                </a:lnTo>
                <a:lnTo>
                  <a:pt x="3171750" y="458521"/>
                </a:lnTo>
                <a:lnTo>
                  <a:pt x="3097761" y="460444"/>
                </a:lnTo>
                <a:lnTo>
                  <a:pt x="3022868" y="462154"/>
                </a:lnTo>
                <a:lnTo>
                  <a:pt x="2947108" y="463648"/>
                </a:lnTo>
                <a:lnTo>
                  <a:pt x="2870519" y="464922"/>
                </a:lnTo>
                <a:lnTo>
                  <a:pt x="2793141" y="465973"/>
                </a:lnTo>
                <a:lnTo>
                  <a:pt x="2715012" y="466796"/>
                </a:lnTo>
                <a:lnTo>
                  <a:pt x="2636169" y="467389"/>
                </a:lnTo>
                <a:lnTo>
                  <a:pt x="2556653" y="467747"/>
                </a:lnTo>
                <a:lnTo>
                  <a:pt x="2476500" y="467867"/>
                </a:lnTo>
                <a:lnTo>
                  <a:pt x="2396346" y="467747"/>
                </a:lnTo>
                <a:lnTo>
                  <a:pt x="2316830" y="467389"/>
                </a:lnTo>
                <a:lnTo>
                  <a:pt x="2237987" y="466796"/>
                </a:lnTo>
                <a:lnTo>
                  <a:pt x="2159858" y="465973"/>
                </a:lnTo>
                <a:lnTo>
                  <a:pt x="2082480" y="464922"/>
                </a:lnTo>
                <a:lnTo>
                  <a:pt x="2005891" y="463648"/>
                </a:lnTo>
                <a:lnTo>
                  <a:pt x="1930131" y="462154"/>
                </a:lnTo>
                <a:lnTo>
                  <a:pt x="1855238" y="460444"/>
                </a:lnTo>
                <a:lnTo>
                  <a:pt x="1781249" y="458521"/>
                </a:lnTo>
                <a:lnTo>
                  <a:pt x="1708205" y="456389"/>
                </a:lnTo>
                <a:lnTo>
                  <a:pt x="1636142" y="454052"/>
                </a:lnTo>
                <a:lnTo>
                  <a:pt x="1565099" y="451513"/>
                </a:lnTo>
                <a:lnTo>
                  <a:pt x="1495115" y="448776"/>
                </a:lnTo>
                <a:lnTo>
                  <a:pt x="1426229" y="445844"/>
                </a:lnTo>
                <a:lnTo>
                  <a:pt x="1358478" y="442722"/>
                </a:lnTo>
                <a:lnTo>
                  <a:pt x="1291901" y="439413"/>
                </a:lnTo>
                <a:lnTo>
                  <a:pt x="1226537" y="435920"/>
                </a:lnTo>
                <a:lnTo>
                  <a:pt x="1162424" y="432247"/>
                </a:lnTo>
                <a:lnTo>
                  <a:pt x="1099600" y="428398"/>
                </a:lnTo>
                <a:lnTo>
                  <a:pt x="1038104" y="424377"/>
                </a:lnTo>
                <a:lnTo>
                  <a:pt x="977974" y="420186"/>
                </a:lnTo>
                <a:lnTo>
                  <a:pt x="919249" y="415830"/>
                </a:lnTo>
                <a:lnTo>
                  <a:pt x="861967" y="411313"/>
                </a:lnTo>
                <a:lnTo>
                  <a:pt x="806167" y="406637"/>
                </a:lnTo>
                <a:lnTo>
                  <a:pt x="751886" y="401807"/>
                </a:lnTo>
                <a:lnTo>
                  <a:pt x="699164" y="396826"/>
                </a:lnTo>
                <a:lnTo>
                  <a:pt x="648039" y="391698"/>
                </a:lnTo>
                <a:lnTo>
                  <a:pt x="598549" y="386427"/>
                </a:lnTo>
                <a:lnTo>
                  <a:pt x="550733" y="381015"/>
                </a:lnTo>
                <a:lnTo>
                  <a:pt x="504629" y="375467"/>
                </a:lnTo>
                <a:lnTo>
                  <a:pt x="460275" y="369787"/>
                </a:lnTo>
                <a:lnTo>
                  <a:pt x="417710" y="363978"/>
                </a:lnTo>
                <a:lnTo>
                  <a:pt x="376973" y="358043"/>
                </a:lnTo>
                <a:lnTo>
                  <a:pt x="338102" y="351987"/>
                </a:lnTo>
                <a:lnTo>
                  <a:pt x="266110" y="339524"/>
                </a:lnTo>
                <a:lnTo>
                  <a:pt x="202043" y="326618"/>
                </a:lnTo>
                <a:lnTo>
                  <a:pt x="146208" y="313297"/>
                </a:lnTo>
                <a:lnTo>
                  <a:pt x="98912" y="299592"/>
                </a:lnTo>
                <a:lnTo>
                  <a:pt x="60463" y="285531"/>
                </a:lnTo>
                <a:lnTo>
                  <a:pt x="20050" y="263835"/>
                </a:lnTo>
                <a:lnTo>
                  <a:pt x="0" y="233933"/>
                </a:lnTo>
                <a:close/>
              </a:path>
            </a:pathLst>
          </a:custGeom>
          <a:ln w="57912">
            <a:solidFill>
              <a:srgbClr val="FFC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257300" y="1973579"/>
            <a:ext cx="4326636" cy="43357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57300" y="1973579"/>
            <a:ext cx="487044" cy="48704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69745" y="2523744"/>
            <a:ext cx="374015" cy="58991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微软雅黑"/>
                <a:cs typeface="微软雅黑"/>
              </a:rPr>
              <a:t>×</a:t>
            </a:r>
            <a:endParaRPr sz="3600">
              <a:latin typeface="微软雅黑"/>
              <a:cs typeface="微软雅黑"/>
            </a:endParaRPr>
          </a:p>
        </p:txBody>
      </p:sp>
      <p:sp>
        <p:nvSpPr>
          <p:cNvPr id="8" name="object 8"/>
          <p:cNvSpPr txBox="1"/>
          <p:nvPr/>
        </p:nvSpPr>
        <p:spPr>
          <a:xfrm>
            <a:off x="3489197" y="1965959"/>
            <a:ext cx="1949450" cy="1165225"/>
          </a:xfrm>
          <a:prstGeom prst="rect">
            <a:avLst/>
          </a:prstGeom>
        </p:spPr>
        <p:txBody>
          <a:bodyPr vert="horz" wrap="square" lIns="0" tIns="0" rIns="0" bIns="0" rtlCol="0">
            <a:spAutoFit/>
          </a:bodyPr>
          <a:lstStyle/>
          <a:p>
            <a:pPr marL="12700">
              <a:lnSpc>
                <a:spcPct val="100000"/>
              </a:lnSpc>
            </a:pPr>
            <a:r>
              <a:rPr sz="3600" b="1" dirty="0">
                <a:solidFill>
                  <a:srgbClr val="4F81BC"/>
                </a:solidFill>
                <a:latin typeface="Courier New"/>
                <a:cs typeface="Courier New"/>
              </a:rPr>
              <a:t>2 3 4</a:t>
            </a:r>
            <a:r>
              <a:rPr sz="3600" b="1" spc="-105" dirty="0">
                <a:solidFill>
                  <a:srgbClr val="4F81BC"/>
                </a:solidFill>
                <a:latin typeface="Courier New"/>
                <a:cs typeface="Courier New"/>
              </a:rPr>
              <a:t> </a:t>
            </a:r>
            <a:r>
              <a:rPr sz="3600" b="1" dirty="0">
                <a:solidFill>
                  <a:srgbClr val="4F81BC"/>
                </a:solidFill>
                <a:latin typeface="Courier New"/>
                <a:cs typeface="Courier New"/>
              </a:rPr>
              <a:t>5</a:t>
            </a:r>
            <a:endParaRPr sz="3600">
              <a:latin typeface="Courier New"/>
              <a:cs typeface="Courier New"/>
            </a:endParaRPr>
          </a:p>
          <a:p>
            <a:pPr marL="13970">
              <a:lnSpc>
                <a:spcPct val="100000"/>
              </a:lnSpc>
              <a:spcBef>
                <a:spcPts val="70"/>
              </a:spcBef>
            </a:pPr>
            <a:r>
              <a:rPr sz="3600" b="1" dirty="0">
                <a:solidFill>
                  <a:srgbClr val="4F81BC"/>
                </a:solidFill>
                <a:latin typeface="Courier New"/>
                <a:cs typeface="Courier New"/>
              </a:rPr>
              <a:t>9 8 7</a:t>
            </a:r>
            <a:r>
              <a:rPr sz="3600" b="1" spc="-100" dirty="0">
                <a:solidFill>
                  <a:srgbClr val="4F81BC"/>
                </a:solidFill>
                <a:latin typeface="Courier New"/>
                <a:cs typeface="Courier New"/>
              </a:rPr>
              <a:t> </a:t>
            </a:r>
            <a:r>
              <a:rPr sz="3600" b="1" dirty="0">
                <a:solidFill>
                  <a:srgbClr val="4F81BC"/>
                </a:solidFill>
                <a:latin typeface="Courier New"/>
                <a:cs typeface="Courier New"/>
              </a:rPr>
              <a:t>6</a:t>
            </a:r>
            <a:endParaRPr sz="3600">
              <a:latin typeface="Courier New"/>
              <a:cs typeface="Courier New"/>
            </a:endParaRPr>
          </a:p>
        </p:txBody>
      </p:sp>
      <p:sp>
        <p:nvSpPr>
          <p:cNvPr id="9" name="object 9"/>
          <p:cNvSpPr/>
          <p:nvPr/>
        </p:nvSpPr>
        <p:spPr>
          <a:xfrm>
            <a:off x="1326641" y="3172205"/>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10" name="object 10"/>
          <p:cNvSpPr txBox="1"/>
          <p:nvPr/>
        </p:nvSpPr>
        <p:spPr>
          <a:xfrm>
            <a:off x="3876547" y="3009265"/>
            <a:ext cx="1571625" cy="744855"/>
          </a:xfrm>
          <a:prstGeom prst="rect">
            <a:avLst/>
          </a:prstGeom>
        </p:spPr>
        <p:txBody>
          <a:bodyPr vert="horz" wrap="square" lIns="0" tIns="0" rIns="0" bIns="0" rtlCol="0">
            <a:spAutoFit/>
          </a:bodyPr>
          <a:lstStyle/>
          <a:p>
            <a:pPr marL="12700">
              <a:lnSpc>
                <a:spcPct val="100000"/>
              </a:lnSpc>
            </a:pPr>
            <a:r>
              <a:rPr sz="2400" b="1" spc="-5" dirty="0">
                <a:solidFill>
                  <a:srgbClr val="F79546"/>
                </a:solidFill>
                <a:latin typeface="Courier New"/>
                <a:cs typeface="Courier New"/>
              </a:rPr>
              <a:t>2</a:t>
            </a:r>
            <a:r>
              <a:rPr sz="5400" b="1" spc="-7" baseline="-16975" dirty="0">
                <a:latin typeface="Courier New"/>
                <a:cs typeface="Courier New"/>
              </a:rPr>
              <a:t>0</a:t>
            </a:r>
            <a:r>
              <a:rPr sz="5400" b="1" spc="-2197" baseline="-16975" dirty="0">
                <a:latin typeface="Courier New"/>
                <a:cs typeface="Courier New"/>
              </a:rPr>
              <a:t> </a:t>
            </a:r>
            <a:r>
              <a:rPr sz="2400" b="1" spc="-5" dirty="0">
                <a:solidFill>
                  <a:srgbClr val="F79546"/>
                </a:solidFill>
                <a:latin typeface="Courier New"/>
                <a:cs typeface="Courier New"/>
              </a:rPr>
              <a:t>2</a:t>
            </a:r>
            <a:r>
              <a:rPr sz="5400" b="1" spc="-7" baseline="-16975" dirty="0">
                <a:latin typeface="Courier New"/>
                <a:cs typeface="Courier New"/>
              </a:rPr>
              <a:t>7</a:t>
            </a:r>
            <a:r>
              <a:rPr sz="5400" b="1" spc="-2362" baseline="-16975" dirty="0">
                <a:latin typeface="Courier New"/>
                <a:cs typeface="Courier New"/>
              </a:rPr>
              <a:t> </a:t>
            </a:r>
            <a:r>
              <a:rPr sz="2400" b="1" spc="-5" dirty="0">
                <a:solidFill>
                  <a:srgbClr val="F79546"/>
                </a:solidFill>
                <a:latin typeface="Courier New"/>
                <a:cs typeface="Courier New"/>
              </a:rPr>
              <a:t>3</a:t>
            </a:r>
            <a:r>
              <a:rPr sz="5400" b="1" spc="-7" baseline="-16975" dirty="0">
                <a:latin typeface="Courier New"/>
                <a:cs typeface="Courier New"/>
              </a:rPr>
              <a:t>0</a:t>
            </a:r>
            <a:endParaRPr sz="5400" baseline="-16975">
              <a:latin typeface="Courier New"/>
              <a:cs typeface="Courier New"/>
            </a:endParaRPr>
          </a:p>
        </p:txBody>
      </p:sp>
      <p:sp>
        <p:nvSpPr>
          <p:cNvPr id="11" name="object 11"/>
          <p:cNvSpPr/>
          <p:nvPr/>
        </p:nvSpPr>
        <p:spPr>
          <a:xfrm>
            <a:off x="4307459" y="2370708"/>
            <a:ext cx="904875" cy="379730"/>
          </a:xfrm>
          <a:custGeom>
            <a:avLst/>
            <a:gdLst/>
            <a:ahLst/>
            <a:cxnLst/>
            <a:rect l="l" t="t" r="r" b="b"/>
            <a:pathLst>
              <a:path w="904875" h="379730">
                <a:moveTo>
                  <a:pt x="831311" y="345904"/>
                </a:moveTo>
                <a:lnTo>
                  <a:pt x="782701" y="353694"/>
                </a:lnTo>
                <a:lnTo>
                  <a:pt x="777875" y="360299"/>
                </a:lnTo>
                <a:lnTo>
                  <a:pt x="780161" y="374523"/>
                </a:lnTo>
                <a:lnTo>
                  <a:pt x="786764" y="379349"/>
                </a:lnTo>
                <a:lnTo>
                  <a:pt x="887219" y="363219"/>
                </a:lnTo>
                <a:lnTo>
                  <a:pt x="876045" y="363219"/>
                </a:lnTo>
                <a:lnTo>
                  <a:pt x="831311" y="345904"/>
                </a:lnTo>
                <a:close/>
              </a:path>
              <a:path w="904875" h="379730">
                <a:moveTo>
                  <a:pt x="856671" y="341840"/>
                </a:moveTo>
                <a:lnTo>
                  <a:pt x="831311" y="345904"/>
                </a:lnTo>
                <a:lnTo>
                  <a:pt x="876045" y="363219"/>
                </a:lnTo>
                <a:lnTo>
                  <a:pt x="877558" y="359282"/>
                </a:lnTo>
                <a:lnTo>
                  <a:pt x="870585" y="359282"/>
                </a:lnTo>
                <a:lnTo>
                  <a:pt x="856671" y="341840"/>
                </a:lnTo>
                <a:close/>
              </a:path>
              <a:path w="904875" h="379730">
                <a:moveTo>
                  <a:pt x="822070" y="266191"/>
                </a:moveTo>
                <a:lnTo>
                  <a:pt x="810894" y="275081"/>
                </a:lnTo>
                <a:lnTo>
                  <a:pt x="810005" y="283337"/>
                </a:lnTo>
                <a:lnTo>
                  <a:pt x="840700" y="321817"/>
                </a:lnTo>
                <a:lnTo>
                  <a:pt x="885316" y="339089"/>
                </a:lnTo>
                <a:lnTo>
                  <a:pt x="876045" y="363219"/>
                </a:lnTo>
                <a:lnTo>
                  <a:pt x="887219" y="363219"/>
                </a:lnTo>
                <a:lnTo>
                  <a:pt x="904620" y="360425"/>
                </a:lnTo>
                <a:lnTo>
                  <a:pt x="830199" y="267080"/>
                </a:lnTo>
                <a:lnTo>
                  <a:pt x="822070" y="266191"/>
                </a:lnTo>
                <a:close/>
              </a:path>
              <a:path w="904875" h="379730">
                <a:moveTo>
                  <a:pt x="878586" y="338327"/>
                </a:moveTo>
                <a:lnTo>
                  <a:pt x="856671" y="341840"/>
                </a:lnTo>
                <a:lnTo>
                  <a:pt x="870585" y="359282"/>
                </a:lnTo>
                <a:lnTo>
                  <a:pt x="878586" y="338327"/>
                </a:lnTo>
                <a:close/>
              </a:path>
              <a:path w="904875" h="379730">
                <a:moveTo>
                  <a:pt x="883348" y="338327"/>
                </a:moveTo>
                <a:lnTo>
                  <a:pt x="878586" y="338327"/>
                </a:lnTo>
                <a:lnTo>
                  <a:pt x="870585" y="359282"/>
                </a:lnTo>
                <a:lnTo>
                  <a:pt x="877558" y="359282"/>
                </a:lnTo>
                <a:lnTo>
                  <a:pt x="885316" y="339089"/>
                </a:lnTo>
                <a:lnTo>
                  <a:pt x="883348" y="338327"/>
                </a:lnTo>
                <a:close/>
              </a:path>
              <a:path w="904875" h="379730">
                <a:moveTo>
                  <a:pt x="9398" y="0"/>
                </a:moveTo>
                <a:lnTo>
                  <a:pt x="0" y="24129"/>
                </a:lnTo>
                <a:lnTo>
                  <a:pt x="831311" y="345904"/>
                </a:lnTo>
                <a:lnTo>
                  <a:pt x="856671" y="341840"/>
                </a:lnTo>
                <a:lnTo>
                  <a:pt x="840700" y="321817"/>
                </a:lnTo>
                <a:lnTo>
                  <a:pt x="9398" y="0"/>
                </a:lnTo>
                <a:close/>
              </a:path>
              <a:path w="904875" h="379730">
                <a:moveTo>
                  <a:pt x="840700" y="321817"/>
                </a:moveTo>
                <a:lnTo>
                  <a:pt x="856671" y="341840"/>
                </a:lnTo>
                <a:lnTo>
                  <a:pt x="878586" y="338327"/>
                </a:lnTo>
                <a:lnTo>
                  <a:pt x="883348" y="338327"/>
                </a:lnTo>
                <a:lnTo>
                  <a:pt x="840700" y="321817"/>
                </a:lnTo>
                <a:close/>
              </a:path>
            </a:pathLst>
          </a:custGeom>
          <a:solidFill>
            <a:srgbClr val="4F81BC"/>
          </a:solidFill>
        </p:spPr>
        <p:txBody>
          <a:bodyPr wrap="square" lIns="0" tIns="0" rIns="0" bIns="0" rtlCol="0"/>
          <a:lstStyle/>
          <a:p>
            <a:endParaRPr/>
          </a:p>
        </p:txBody>
      </p:sp>
      <p:sp>
        <p:nvSpPr>
          <p:cNvPr id="12" name="object 12"/>
          <p:cNvSpPr/>
          <p:nvPr/>
        </p:nvSpPr>
        <p:spPr>
          <a:xfrm>
            <a:off x="4312158" y="2986277"/>
            <a:ext cx="904240" cy="348615"/>
          </a:xfrm>
          <a:custGeom>
            <a:avLst/>
            <a:gdLst/>
            <a:ahLst/>
            <a:cxnLst/>
            <a:rect l="l" t="t" r="r" b="b"/>
            <a:pathLst>
              <a:path w="904239" h="348614">
                <a:moveTo>
                  <a:pt x="85725" y="233807"/>
                </a:moveTo>
                <a:lnTo>
                  <a:pt x="77596" y="234442"/>
                </a:lnTo>
                <a:lnTo>
                  <a:pt x="0" y="325120"/>
                </a:lnTo>
                <a:lnTo>
                  <a:pt x="117093" y="348107"/>
                </a:lnTo>
                <a:lnTo>
                  <a:pt x="123825" y="343535"/>
                </a:lnTo>
                <a:lnTo>
                  <a:pt x="126618" y="329438"/>
                </a:lnTo>
                <a:lnTo>
                  <a:pt x="126280" y="328930"/>
                </a:lnTo>
                <a:lnTo>
                  <a:pt x="28447" y="328930"/>
                </a:lnTo>
                <a:lnTo>
                  <a:pt x="19938" y="304419"/>
                </a:lnTo>
                <a:lnTo>
                  <a:pt x="65281" y="288656"/>
                </a:lnTo>
                <a:lnTo>
                  <a:pt x="97281" y="251333"/>
                </a:lnTo>
                <a:lnTo>
                  <a:pt x="96646" y="243077"/>
                </a:lnTo>
                <a:lnTo>
                  <a:pt x="91186" y="238506"/>
                </a:lnTo>
                <a:lnTo>
                  <a:pt x="85725" y="233807"/>
                </a:lnTo>
                <a:close/>
              </a:path>
              <a:path w="904239" h="348614">
                <a:moveTo>
                  <a:pt x="65281" y="288656"/>
                </a:moveTo>
                <a:lnTo>
                  <a:pt x="19938" y="304419"/>
                </a:lnTo>
                <a:lnTo>
                  <a:pt x="28447" y="328930"/>
                </a:lnTo>
                <a:lnTo>
                  <a:pt x="39402" y="325120"/>
                </a:lnTo>
                <a:lnTo>
                  <a:pt x="34036" y="325120"/>
                </a:lnTo>
                <a:lnTo>
                  <a:pt x="26669" y="303911"/>
                </a:lnTo>
                <a:lnTo>
                  <a:pt x="52209" y="303911"/>
                </a:lnTo>
                <a:lnTo>
                  <a:pt x="65281" y="288656"/>
                </a:lnTo>
                <a:close/>
              </a:path>
              <a:path w="904239" h="348614">
                <a:moveTo>
                  <a:pt x="73743" y="313176"/>
                </a:moveTo>
                <a:lnTo>
                  <a:pt x="28447" y="328930"/>
                </a:lnTo>
                <a:lnTo>
                  <a:pt x="126280" y="328930"/>
                </a:lnTo>
                <a:lnTo>
                  <a:pt x="122046" y="322580"/>
                </a:lnTo>
                <a:lnTo>
                  <a:pt x="115062" y="321310"/>
                </a:lnTo>
                <a:lnTo>
                  <a:pt x="73743" y="313176"/>
                </a:lnTo>
                <a:close/>
              </a:path>
              <a:path w="904239" h="348614">
                <a:moveTo>
                  <a:pt x="26669" y="303911"/>
                </a:moveTo>
                <a:lnTo>
                  <a:pt x="34036" y="325120"/>
                </a:lnTo>
                <a:lnTo>
                  <a:pt x="48523" y="308212"/>
                </a:lnTo>
                <a:lnTo>
                  <a:pt x="26669" y="303911"/>
                </a:lnTo>
                <a:close/>
              </a:path>
              <a:path w="904239" h="348614">
                <a:moveTo>
                  <a:pt x="48523" y="308212"/>
                </a:moveTo>
                <a:lnTo>
                  <a:pt x="34036" y="325120"/>
                </a:lnTo>
                <a:lnTo>
                  <a:pt x="39402" y="325120"/>
                </a:lnTo>
                <a:lnTo>
                  <a:pt x="73743" y="313176"/>
                </a:lnTo>
                <a:lnTo>
                  <a:pt x="48523" y="308212"/>
                </a:lnTo>
                <a:close/>
              </a:path>
              <a:path w="904239" h="348614">
                <a:moveTo>
                  <a:pt x="895603" y="0"/>
                </a:moveTo>
                <a:lnTo>
                  <a:pt x="65281" y="288656"/>
                </a:lnTo>
                <a:lnTo>
                  <a:pt x="48523" y="308212"/>
                </a:lnTo>
                <a:lnTo>
                  <a:pt x="73743" y="313176"/>
                </a:lnTo>
                <a:lnTo>
                  <a:pt x="904113" y="24384"/>
                </a:lnTo>
                <a:lnTo>
                  <a:pt x="895603" y="0"/>
                </a:lnTo>
                <a:close/>
              </a:path>
              <a:path w="904239" h="348614">
                <a:moveTo>
                  <a:pt x="52209" y="303911"/>
                </a:moveTo>
                <a:lnTo>
                  <a:pt x="26669" y="303911"/>
                </a:lnTo>
                <a:lnTo>
                  <a:pt x="48523" y="308212"/>
                </a:lnTo>
                <a:lnTo>
                  <a:pt x="52209" y="303911"/>
                </a:lnTo>
                <a:close/>
              </a:path>
            </a:pathLst>
          </a:custGeom>
          <a:solidFill>
            <a:srgbClr val="4F81BC"/>
          </a:solidFill>
        </p:spPr>
        <p:txBody>
          <a:bodyPr wrap="square" lIns="0" tIns="0" rIns="0" bIns="0" rtlCol="0"/>
          <a:lstStyle/>
          <a:p>
            <a:endParaRPr/>
          </a:p>
        </p:txBody>
      </p:sp>
      <p:sp>
        <p:nvSpPr>
          <p:cNvPr id="14" name="object 6"/>
          <p:cNvSpPr txBox="1">
            <a:spLocks noGrp="1"/>
          </p:cNvSpPr>
          <p:nvPr>
            <p:ph type="title"/>
          </p:nvPr>
        </p:nvSpPr>
        <p:spPr>
          <a:xfrm>
            <a:off x="916939" y="261239"/>
            <a:ext cx="4731385" cy="538609"/>
          </a:xfrm>
          <a:prstGeom prst="rect">
            <a:avLst/>
          </a:prstGeom>
        </p:spPr>
        <p:txBody>
          <a:bodyPr vert="horz" wrap="square" lIns="0" tIns="0" rIns="0" bIns="0" rtlCol="0">
            <a:spAutoFit/>
          </a:bodyPr>
          <a:lstStyle/>
          <a:p>
            <a:pPr marL="12700">
              <a:lnSpc>
                <a:spcPts val="4175"/>
              </a:lnSpc>
            </a:pPr>
            <a:r>
              <a:rPr sz="3600" dirty="0" err="1" smtClean="0">
                <a:solidFill>
                  <a:srgbClr val="004589"/>
                </a:solidFill>
                <a:latin typeface="微软雅黑"/>
                <a:cs typeface="微软雅黑"/>
              </a:rPr>
              <a:t>手工进行乘法运算</a:t>
            </a:r>
            <a:endParaRPr sz="3600" dirty="0">
              <a:latin typeface="微软雅黑"/>
              <a:cs typeface="微软雅黑"/>
            </a:endParaRPr>
          </a:p>
        </p:txBody>
      </p:sp>
      <p:sp>
        <p:nvSpPr>
          <p:cNvPr id="13" name="object 11"/>
          <p:cNvSpPr txBox="1"/>
          <p:nvPr/>
        </p:nvSpPr>
        <p:spPr>
          <a:xfrm>
            <a:off x="5715001" y="2042532"/>
            <a:ext cx="2819400" cy="943848"/>
          </a:xfrm>
          <a:prstGeom prst="rect">
            <a:avLst/>
          </a:prstGeom>
        </p:spPr>
        <p:txBody>
          <a:bodyPr vert="horz" wrap="square" lIns="0" tIns="0" rIns="0" bIns="0" rtlCol="0">
            <a:spAutoFit/>
          </a:bodyPr>
          <a:lstStyle/>
          <a:p>
            <a:pPr marL="12700">
              <a:lnSpc>
                <a:spcPct val="100000"/>
              </a:lnSpc>
            </a:pPr>
            <a:r>
              <a:rPr sz="2400" dirty="0">
                <a:solidFill>
                  <a:srgbClr val="0000FF"/>
                </a:solidFill>
                <a:latin typeface="Arial" panose="020B0604020202020204" pitchFamily="34" charset="0"/>
                <a:ea typeface="黑体" panose="02010609060101010101" pitchFamily="49" charset="-122"/>
                <a:cs typeface="Arial" panose="020B0604020202020204" pitchFamily="34" charset="0"/>
              </a:rPr>
              <a:t>被乘数</a:t>
            </a:r>
            <a:r>
              <a:rPr sz="2400" spc="-120"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a:solidFill>
                  <a:srgbClr val="0000FF"/>
                </a:solidFill>
                <a:latin typeface="Arial" panose="020B0604020202020204" pitchFamily="34" charset="0"/>
                <a:ea typeface="黑体" panose="02010609060101010101" pitchFamily="49" charset="-122"/>
                <a:cs typeface="Arial" panose="020B0604020202020204" pitchFamily="34" charset="0"/>
              </a:rPr>
              <a:t>Multiplicand</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a:solidFill>
                  <a:srgbClr val="0000FF"/>
                </a:solidFill>
                <a:latin typeface="Arial" panose="020B0604020202020204" pitchFamily="34" charset="0"/>
                <a:ea typeface="黑体" panose="02010609060101010101" pitchFamily="49" charset="-122"/>
                <a:cs typeface="Arial" panose="020B0604020202020204" pitchFamily="34" charset="0"/>
              </a:rPr>
              <a:t>乘数</a:t>
            </a:r>
            <a:r>
              <a:rPr sz="2400" spc="-125"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smtClean="0">
                <a:solidFill>
                  <a:srgbClr val="0000FF"/>
                </a:solidFill>
                <a:latin typeface="Arial" panose="020B0604020202020204" pitchFamily="34" charset="0"/>
                <a:ea typeface="黑体" panose="02010609060101010101" pitchFamily="49" charset="-122"/>
                <a:cs typeface="Arial" panose="020B0604020202020204" pitchFamily="34" charset="0"/>
              </a:rPr>
              <a:t>Multiplier</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6726935" y="911352"/>
            <a:ext cx="4715256" cy="48966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261239"/>
            <a:ext cx="4928870" cy="548640"/>
          </a:xfrm>
          <a:prstGeom prst="rect">
            <a:avLst/>
          </a:prstGeom>
        </p:spPr>
        <p:txBody>
          <a:bodyPr vert="horz" wrap="square" lIns="0" tIns="0" rIns="0" bIns="0" rtlCol="0">
            <a:spAutoFit/>
          </a:bodyPr>
          <a:lstStyle/>
          <a:p>
            <a:pPr marL="12700">
              <a:lnSpc>
                <a:spcPct val="100000"/>
              </a:lnSpc>
            </a:pPr>
            <a:r>
              <a:rPr sz="3600" spc="5" dirty="0">
                <a:solidFill>
                  <a:srgbClr val="0000FF"/>
                </a:solidFill>
                <a:latin typeface="Arial"/>
                <a:cs typeface="Arial"/>
              </a:rPr>
              <a:t>N</a:t>
            </a:r>
            <a:r>
              <a:rPr sz="3600" spc="-5" dirty="0">
                <a:solidFill>
                  <a:srgbClr val="0000FF"/>
                </a:solidFill>
                <a:latin typeface="微软雅黑"/>
                <a:cs typeface="微软雅黑"/>
              </a:rPr>
              <a:t>位乘法器的工作流程图</a:t>
            </a:r>
            <a:endParaRPr sz="3600" dirty="0">
              <a:solidFill>
                <a:srgbClr val="0000FF"/>
              </a:solidFill>
              <a:latin typeface="微软雅黑"/>
              <a:cs typeface="微软雅黑"/>
            </a:endParaRPr>
          </a:p>
        </p:txBody>
      </p:sp>
      <p:sp>
        <p:nvSpPr>
          <p:cNvPr id="4" name="object 4"/>
          <p:cNvSpPr/>
          <p:nvPr/>
        </p:nvSpPr>
        <p:spPr>
          <a:xfrm>
            <a:off x="2817876" y="2208276"/>
            <a:ext cx="2915412" cy="52425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710421" y="1809622"/>
            <a:ext cx="1456055" cy="369332"/>
          </a:xfrm>
          <a:prstGeom prst="rect">
            <a:avLst/>
          </a:prstGeom>
        </p:spPr>
        <p:txBody>
          <a:bodyPr vert="horz" wrap="square" lIns="0" tIns="0" rIns="0" bIns="0" rtlCol="0">
            <a:spAutoFit/>
          </a:bodyPr>
          <a:lstStyle/>
          <a:p>
            <a:pPr marL="12700">
              <a:lnSpc>
                <a:spcPct val="100000"/>
              </a:lnSpc>
            </a:pPr>
            <a:r>
              <a:rPr sz="2400" dirty="0">
                <a:solidFill>
                  <a:srgbClr val="0000FF"/>
                </a:solidFill>
                <a:latin typeface="微软雅黑"/>
                <a:cs typeface="微软雅黑"/>
              </a:rPr>
              <a:t>最低位</a:t>
            </a:r>
            <a:r>
              <a:rPr sz="2400" spc="-105" dirty="0">
                <a:solidFill>
                  <a:srgbClr val="0000FF"/>
                </a:solidFill>
                <a:latin typeface="微软雅黑"/>
                <a:cs typeface="微软雅黑"/>
              </a:rPr>
              <a:t> </a:t>
            </a:r>
            <a:r>
              <a:rPr sz="2400" dirty="0">
                <a:solidFill>
                  <a:srgbClr val="0000FF"/>
                </a:solidFill>
                <a:latin typeface="Arial"/>
                <a:cs typeface="Arial"/>
              </a:rPr>
              <a:t>=</a:t>
            </a:r>
            <a:r>
              <a:rPr sz="2400" spc="-50" dirty="0">
                <a:solidFill>
                  <a:srgbClr val="0000FF"/>
                </a:solidFill>
                <a:latin typeface="Arial"/>
                <a:cs typeface="Arial"/>
              </a:rPr>
              <a:t> </a:t>
            </a:r>
            <a:r>
              <a:rPr sz="2400" spc="-5" dirty="0">
                <a:solidFill>
                  <a:srgbClr val="0000FF"/>
                </a:solidFill>
                <a:latin typeface="Arial"/>
                <a:cs typeface="Arial"/>
              </a:rPr>
              <a:t>0</a:t>
            </a:r>
            <a:endParaRPr sz="2400" dirty="0">
              <a:solidFill>
                <a:srgbClr val="0000FF"/>
              </a:solidFill>
              <a:latin typeface="Arial"/>
              <a:cs typeface="Arial"/>
            </a:endParaRPr>
          </a:p>
        </p:txBody>
      </p:sp>
      <p:sp>
        <p:nvSpPr>
          <p:cNvPr id="6" name="object 6"/>
          <p:cNvSpPr/>
          <p:nvPr/>
        </p:nvSpPr>
        <p:spPr>
          <a:xfrm>
            <a:off x="5715000" y="1251203"/>
            <a:ext cx="1604772" cy="5394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944111" y="970788"/>
            <a:ext cx="1921764" cy="618743"/>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3608070" y="1086611"/>
            <a:ext cx="1615440" cy="1120820"/>
          </a:xfrm>
          <a:prstGeom prst="rect">
            <a:avLst/>
          </a:prstGeom>
        </p:spPr>
        <p:txBody>
          <a:bodyPr vert="horz" wrap="square" lIns="0" tIns="0" rIns="0" bIns="0" rtlCol="0">
            <a:spAutoFit/>
          </a:bodyPr>
          <a:lstStyle/>
          <a:p>
            <a:pPr marL="992505">
              <a:lnSpc>
                <a:spcPct val="100000"/>
              </a:lnSpc>
            </a:pPr>
            <a:r>
              <a:rPr sz="2400" b="1" dirty="0">
                <a:solidFill>
                  <a:srgbClr val="FFFFFF"/>
                </a:solidFill>
                <a:latin typeface="微软雅黑"/>
                <a:cs typeface="微软雅黑"/>
              </a:rPr>
              <a:t>开始</a:t>
            </a:r>
            <a:endParaRPr sz="2400" dirty="0">
              <a:latin typeface="微软雅黑"/>
              <a:cs typeface="微软雅黑"/>
            </a:endParaRPr>
          </a:p>
          <a:p>
            <a:pPr>
              <a:lnSpc>
                <a:spcPct val="100000"/>
              </a:lnSpc>
              <a:spcBef>
                <a:spcPts val="50"/>
              </a:spcBef>
            </a:pPr>
            <a:endParaRPr sz="2400" dirty="0">
              <a:latin typeface="Times New Roman"/>
              <a:cs typeface="Times New Roman"/>
            </a:endParaRPr>
          </a:p>
          <a:p>
            <a:pPr marL="12700">
              <a:lnSpc>
                <a:spcPct val="100000"/>
              </a:lnSpc>
            </a:pPr>
            <a:r>
              <a:rPr sz="2400" dirty="0">
                <a:solidFill>
                  <a:srgbClr val="0000FF"/>
                </a:solidFill>
                <a:latin typeface="微软雅黑"/>
                <a:cs typeface="微软雅黑"/>
              </a:rPr>
              <a:t>最低位</a:t>
            </a:r>
            <a:r>
              <a:rPr sz="2400" spc="-105" dirty="0">
                <a:solidFill>
                  <a:srgbClr val="0000FF"/>
                </a:solidFill>
                <a:latin typeface="微软雅黑"/>
                <a:cs typeface="微软雅黑"/>
              </a:rPr>
              <a:t> </a:t>
            </a:r>
            <a:r>
              <a:rPr sz="2400" dirty="0">
                <a:solidFill>
                  <a:srgbClr val="0000FF"/>
                </a:solidFill>
                <a:latin typeface="Arial"/>
                <a:cs typeface="Arial"/>
              </a:rPr>
              <a:t>=</a:t>
            </a:r>
            <a:r>
              <a:rPr sz="2400" spc="-50" dirty="0">
                <a:solidFill>
                  <a:srgbClr val="0000FF"/>
                </a:solidFill>
                <a:latin typeface="Arial"/>
                <a:cs typeface="Arial"/>
              </a:rPr>
              <a:t> </a:t>
            </a:r>
            <a:r>
              <a:rPr sz="2400" spc="-5" dirty="0">
                <a:solidFill>
                  <a:srgbClr val="0000FF"/>
                </a:solidFill>
                <a:latin typeface="Arial"/>
                <a:cs typeface="Arial"/>
              </a:rPr>
              <a:t>1</a:t>
            </a:r>
            <a:endParaRPr sz="2400" dirty="0">
              <a:solidFill>
                <a:srgbClr val="0000FF"/>
              </a:solidFill>
              <a:latin typeface="Arial"/>
              <a:cs typeface="Arial"/>
            </a:endParaRPr>
          </a:p>
        </p:txBody>
      </p:sp>
      <p:sp>
        <p:nvSpPr>
          <p:cNvPr id="9" name="object 9"/>
          <p:cNvSpPr/>
          <p:nvPr/>
        </p:nvSpPr>
        <p:spPr>
          <a:xfrm>
            <a:off x="8549640" y="2208276"/>
            <a:ext cx="1382268" cy="1667256"/>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968751" y="3313176"/>
            <a:ext cx="1074420" cy="77876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6961631" y="4122420"/>
            <a:ext cx="358140" cy="560832"/>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6961631" y="4920996"/>
            <a:ext cx="358140" cy="560831"/>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4902708" y="5606796"/>
            <a:ext cx="830580" cy="356616"/>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3215639" y="5475732"/>
            <a:ext cx="1921764" cy="618744"/>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724144" y="1610867"/>
            <a:ext cx="2833115" cy="1248156"/>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5724144" y="1610867"/>
            <a:ext cx="2833370" cy="1248410"/>
          </a:xfrm>
          <a:custGeom>
            <a:avLst/>
            <a:gdLst/>
            <a:ahLst/>
            <a:cxnLst/>
            <a:rect l="l" t="t" r="r" b="b"/>
            <a:pathLst>
              <a:path w="2833370" h="1248410">
                <a:moveTo>
                  <a:pt x="0" y="624078"/>
                </a:moveTo>
                <a:lnTo>
                  <a:pt x="1416557" y="0"/>
                </a:lnTo>
                <a:lnTo>
                  <a:pt x="2833115" y="624078"/>
                </a:lnTo>
                <a:lnTo>
                  <a:pt x="1416557" y="1248156"/>
                </a:lnTo>
                <a:lnTo>
                  <a:pt x="0" y="624078"/>
                </a:lnTo>
                <a:close/>
              </a:path>
            </a:pathLst>
          </a:custGeom>
          <a:ln w="9144">
            <a:solidFill>
              <a:srgbClr val="F69240"/>
            </a:solidFill>
          </a:ln>
        </p:spPr>
        <p:txBody>
          <a:bodyPr wrap="square" lIns="0" tIns="0" rIns="0" bIns="0" rtlCol="0"/>
          <a:lstStyle/>
          <a:p>
            <a:endParaRPr/>
          </a:p>
        </p:txBody>
      </p:sp>
      <p:sp>
        <p:nvSpPr>
          <p:cNvPr id="18" name="object 18"/>
          <p:cNvSpPr txBox="1"/>
          <p:nvPr/>
        </p:nvSpPr>
        <p:spPr>
          <a:xfrm>
            <a:off x="6238113" y="1770507"/>
            <a:ext cx="1807210" cy="942975"/>
          </a:xfrm>
          <a:prstGeom prst="rect">
            <a:avLst/>
          </a:prstGeom>
        </p:spPr>
        <p:txBody>
          <a:bodyPr vert="horz" wrap="square" lIns="0" tIns="0" rIns="0" bIns="0" rtlCol="0">
            <a:spAutoFit/>
          </a:bodyPr>
          <a:lstStyle/>
          <a:p>
            <a:pPr marL="12700" marR="5080" algn="ctr">
              <a:lnSpc>
                <a:spcPct val="100000"/>
              </a:lnSpc>
            </a:pPr>
            <a:r>
              <a:rPr sz="2000" spc="-5" dirty="0">
                <a:latin typeface="Arial" panose="020B0604020202020204" pitchFamily="34" charset="0"/>
                <a:ea typeface="黑体" panose="02010609060101010101" pitchFamily="49" charset="-122"/>
                <a:cs typeface="Arial" panose="020B0604020202020204" pitchFamily="34" charset="0"/>
              </a:rPr>
              <a:t>1. </a:t>
            </a:r>
            <a:r>
              <a:rPr sz="2000" dirty="0">
                <a:latin typeface="Arial" panose="020B0604020202020204" pitchFamily="34" charset="0"/>
                <a:ea typeface="黑体" panose="02010609060101010101" pitchFamily="49" charset="-122"/>
                <a:cs typeface="Arial" panose="020B0604020202020204" pitchFamily="34" charset="0"/>
              </a:rPr>
              <a:t>检 </a:t>
            </a:r>
            <a:r>
              <a:rPr sz="2000" dirty="0" smtClean="0">
                <a:latin typeface="Arial" panose="020B0604020202020204" pitchFamily="34" charset="0"/>
                <a:ea typeface="黑体" panose="02010609060101010101" pitchFamily="49" charset="-122"/>
                <a:cs typeface="Arial" panose="020B0604020202020204" pitchFamily="34" charset="0"/>
              </a:rPr>
              <a:t>查“ 乘</a:t>
            </a:r>
            <a:endParaRPr lang="en-US" sz="2000" dirty="0" smtClean="0">
              <a:latin typeface="Arial" panose="020B0604020202020204" pitchFamily="34" charset="0"/>
              <a:ea typeface="黑体" panose="02010609060101010101" pitchFamily="49" charset="-122"/>
              <a:cs typeface="Arial" panose="020B0604020202020204" pitchFamily="34" charset="0"/>
            </a:endParaRPr>
          </a:p>
          <a:p>
            <a:pPr marL="12700" marR="5080" algn="ctr">
              <a:lnSpc>
                <a:spcPct val="100000"/>
              </a:lnSpc>
            </a:pPr>
            <a:r>
              <a:rPr sz="2000" dirty="0" err="1" smtClean="0">
                <a:latin typeface="Arial" panose="020B0604020202020204" pitchFamily="34" charset="0"/>
                <a:ea typeface="黑体" panose="02010609060101010101" pitchFamily="49" charset="-122"/>
                <a:cs typeface="Arial" panose="020B0604020202020204" pitchFamily="34" charset="0"/>
              </a:rPr>
              <a:t>数寄存器</a:t>
            </a:r>
            <a:r>
              <a:rPr sz="2000" dirty="0" err="1">
                <a:latin typeface="Arial" panose="020B0604020202020204" pitchFamily="34" charset="0"/>
                <a:ea typeface="黑体" panose="02010609060101010101" pitchFamily="49" charset="-122"/>
                <a:cs typeface="Arial" panose="020B0604020202020204" pitchFamily="34" charset="0"/>
              </a:rPr>
              <a:t>”</a:t>
            </a:r>
            <a:r>
              <a:rPr sz="2000" dirty="0" err="1" smtClean="0">
                <a:latin typeface="Arial" panose="020B0604020202020204" pitchFamily="34" charset="0"/>
                <a:ea typeface="黑体" panose="02010609060101010101" pitchFamily="49" charset="-122"/>
                <a:cs typeface="Arial" panose="020B0604020202020204" pitchFamily="34" charset="0"/>
              </a:rPr>
              <a:t>的</a:t>
            </a:r>
            <a:endParaRPr lang="en-US" sz="2000" dirty="0">
              <a:latin typeface="Arial" panose="020B0604020202020204" pitchFamily="34" charset="0"/>
              <a:ea typeface="黑体" panose="02010609060101010101" pitchFamily="49" charset="-122"/>
              <a:cs typeface="Arial" panose="020B0604020202020204" pitchFamily="34" charset="0"/>
            </a:endParaRPr>
          </a:p>
          <a:p>
            <a:pPr marL="12700" marR="5080" algn="ctr">
              <a:lnSpc>
                <a:spcPct val="100000"/>
              </a:lnSpc>
            </a:pPr>
            <a:r>
              <a:rPr sz="2000" dirty="0" err="1" smtClean="0">
                <a:latin typeface="Arial" panose="020B0604020202020204" pitchFamily="34" charset="0"/>
                <a:ea typeface="黑体" panose="02010609060101010101" pitchFamily="49" charset="-122"/>
                <a:cs typeface="Arial" panose="020B0604020202020204" pitchFamily="34" charset="0"/>
              </a:rPr>
              <a:t>最低位</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19" name="object 19"/>
          <p:cNvSpPr/>
          <p:nvPr/>
        </p:nvSpPr>
        <p:spPr>
          <a:xfrm>
            <a:off x="423672" y="2552700"/>
            <a:ext cx="5146548" cy="769620"/>
          </a:xfrm>
          <a:prstGeom prst="rect">
            <a:avLst/>
          </a:prstGeom>
          <a:blipFill>
            <a:blip r:embed="rId12" cstate="print"/>
            <a:stretch>
              <a:fillRect/>
            </a:stretch>
          </a:blipFill>
        </p:spPr>
        <p:txBody>
          <a:bodyPr wrap="square" lIns="0" tIns="0" rIns="0" bIns="0" rtlCol="0"/>
          <a:lstStyle/>
          <a:p>
            <a:endParaRPr/>
          </a:p>
        </p:txBody>
      </p:sp>
      <p:sp>
        <p:nvSpPr>
          <p:cNvPr id="20" name="object 20"/>
          <p:cNvSpPr txBox="1"/>
          <p:nvPr/>
        </p:nvSpPr>
        <p:spPr>
          <a:xfrm>
            <a:off x="423672" y="2552700"/>
            <a:ext cx="5146675" cy="769620"/>
          </a:xfrm>
          <a:prstGeom prst="rect">
            <a:avLst/>
          </a:prstGeom>
          <a:solidFill>
            <a:srgbClr val="FFFF00"/>
          </a:solidFill>
          <a:ln w="9143">
            <a:solidFill>
              <a:srgbClr val="F69240"/>
            </a:solidFill>
          </a:ln>
        </p:spPr>
        <p:txBody>
          <a:bodyPr vert="horz" wrap="square" lIns="0" tIns="67945" rIns="0" bIns="0" rtlCol="0">
            <a:spAutoFit/>
          </a:bodyPr>
          <a:lstStyle/>
          <a:p>
            <a:pPr algn="ctr">
              <a:lnSpc>
                <a:spcPct val="100000"/>
              </a:lnSpc>
              <a:spcBef>
                <a:spcPts val="535"/>
              </a:spcBef>
            </a:pPr>
            <a:r>
              <a:rPr sz="2000" dirty="0">
                <a:latin typeface="Arial"/>
                <a:cs typeface="Arial"/>
              </a:rPr>
              <a:t>1a.</a:t>
            </a:r>
            <a:r>
              <a:rPr sz="2000" spc="-95" dirty="0">
                <a:latin typeface="Arial"/>
                <a:cs typeface="Arial"/>
              </a:rPr>
              <a:t> </a:t>
            </a:r>
            <a:r>
              <a:rPr sz="2000" dirty="0">
                <a:latin typeface="微软雅黑"/>
                <a:cs typeface="微软雅黑"/>
              </a:rPr>
              <a:t>将“被乘数寄存器”和</a:t>
            </a:r>
            <a:r>
              <a:rPr sz="2000" spc="-10" dirty="0">
                <a:latin typeface="微软雅黑"/>
                <a:cs typeface="微软雅黑"/>
              </a:rPr>
              <a:t>“</a:t>
            </a:r>
            <a:r>
              <a:rPr sz="2000" dirty="0">
                <a:latin typeface="微软雅黑"/>
                <a:cs typeface="微软雅黑"/>
              </a:rPr>
              <a:t>乘积</a:t>
            </a:r>
            <a:r>
              <a:rPr sz="2000" spc="-10" dirty="0">
                <a:latin typeface="微软雅黑"/>
                <a:cs typeface="微软雅黑"/>
              </a:rPr>
              <a:t>寄</a:t>
            </a:r>
            <a:r>
              <a:rPr sz="2000" dirty="0">
                <a:latin typeface="微软雅黑"/>
                <a:cs typeface="微软雅黑"/>
              </a:rPr>
              <a:t>存器”</a:t>
            </a:r>
          </a:p>
          <a:p>
            <a:pPr marL="635" algn="ctr">
              <a:lnSpc>
                <a:spcPct val="100000"/>
              </a:lnSpc>
            </a:pPr>
            <a:r>
              <a:rPr sz="2000" dirty="0">
                <a:latin typeface="微软雅黑"/>
                <a:cs typeface="微软雅黑"/>
              </a:rPr>
              <a:t>的内容相加，结果放入</a:t>
            </a:r>
            <a:r>
              <a:rPr sz="2000" spc="-15" dirty="0">
                <a:latin typeface="微软雅黑"/>
                <a:cs typeface="微软雅黑"/>
              </a:rPr>
              <a:t>“</a:t>
            </a:r>
            <a:r>
              <a:rPr sz="2000" dirty="0">
                <a:latin typeface="微软雅黑"/>
                <a:cs typeface="微软雅黑"/>
              </a:rPr>
              <a:t>乘积</a:t>
            </a:r>
            <a:r>
              <a:rPr sz="2000" spc="-15" dirty="0">
                <a:latin typeface="微软雅黑"/>
                <a:cs typeface="微软雅黑"/>
              </a:rPr>
              <a:t>寄</a:t>
            </a:r>
            <a:r>
              <a:rPr sz="2000" dirty="0">
                <a:latin typeface="微软雅黑"/>
                <a:cs typeface="微软雅黑"/>
              </a:rPr>
              <a:t>存器”</a:t>
            </a:r>
          </a:p>
        </p:txBody>
      </p:sp>
      <p:sp>
        <p:nvSpPr>
          <p:cNvPr id="21" name="object 21"/>
          <p:cNvSpPr/>
          <p:nvPr/>
        </p:nvSpPr>
        <p:spPr>
          <a:xfrm>
            <a:off x="3863340" y="3695700"/>
            <a:ext cx="6554723" cy="435863"/>
          </a:xfrm>
          <a:prstGeom prst="rect">
            <a:avLst/>
          </a:prstGeom>
          <a:blipFill>
            <a:blip r:embed="rId13" cstate="print"/>
            <a:stretch>
              <a:fillRect/>
            </a:stretch>
          </a:blipFill>
        </p:spPr>
        <p:txBody>
          <a:bodyPr wrap="square" lIns="0" tIns="0" rIns="0" bIns="0" rtlCol="0"/>
          <a:lstStyle/>
          <a:p>
            <a:endParaRPr/>
          </a:p>
        </p:txBody>
      </p:sp>
      <p:sp>
        <p:nvSpPr>
          <p:cNvPr id="22" name="object 22"/>
          <p:cNvSpPr txBox="1"/>
          <p:nvPr/>
        </p:nvSpPr>
        <p:spPr>
          <a:xfrm>
            <a:off x="3863340" y="3695700"/>
            <a:ext cx="6555105" cy="436245"/>
          </a:xfrm>
          <a:prstGeom prst="rect">
            <a:avLst/>
          </a:prstGeom>
          <a:solidFill>
            <a:srgbClr val="FFFF00"/>
          </a:solidFill>
          <a:ln w="9144">
            <a:solidFill>
              <a:srgbClr val="F69240"/>
            </a:solidFill>
          </a:ln>
        </p:spPr>
        <p:txBody>
          <a:bodyPr vert="horz" wrap="square" lIns="0" tIns="53340" rIns="0" bIns="0" rtlCol="0">
            <a:spAutoFit/>
          </a:bodyPr>
          <a:lstStyle/>
          <a:p>
            <a:pPr marL="1479550">
              <a:lnSpc>
                <a:spcPct val="100000"/>
              </a:lnSpc>
              <a:spcBef>
                <a:spcPts val="420"/>
              </a:spcBef>
            </a:pPr>
            <a:r>
              <a:rPr sz="2000" dirty="0">
                <a:latin typeface="Arial"/>
                <a:cs typeface="Arial"/>
              </a:rPr>
              <a:t>2.</a:t>
            </a:r>
            <a:r>
              <a:rPr sz="2000" spc="-105" dirty="0">
                <a:latin typeface="Arial"/>
                <a:cs typeface="Arial"/>
              </a:rPr>
              <a:t> </a:t>
            </a:r>
            <a:r>
              <a:rPr sz="2000" dirty="0">
                <a:latin typeface="微软雅黑"/>
                <a:cs typeface="微软雅黑"/>
              </a:rPr>
              <a:t>将“被乘数寄存器”左移</a:t>
            </a:r>
            <a:r>
              <a:rPr sz="2000" spc="-10" dirty="0">
                <a:latin typeface="微软雅黑"/>
                <a:cs typeface="微软雅黑"/>
              </a:rPr>
              <a:t>一</a:t>
            </a:r>
            <a:r>
              <a:rPr sz="2000" spc="5" dirty="0">
                <a:latin typeface="微软雅黑"/>
                <a:cs typeface="微软雅黑"/>
              </a:rPr>
              <a:t>位</a:t>
            </a:r>
            <a:endParaRPr sz="2000" dirty="0">
              <a:latin typeface="微软雅黑"/>
              <a:cs typeface="微软雅黑"/>
            </a:endParaRPr>
          </a:p>
        </p:txBody>
      </p:sp>
      <p:sp>
        <p:nvSpPr>
          <p:cNvPr id="23" name="object 23"/>
          <p:cNvSpPr/>
          <p:nvPr/>
        </p:nvSpPr>
        <p:spPr>
          <a:xfrm>
            <a:off x="3863340" y="4504944"/>
            <a:ext cx="6554723" cy="434340"/>
          </a:xfrm>
          <a:prstGeom prst="rect">
            <a:avLst/>
          </a:prstGeom>
          <a:blipFill>
            <a:blip r:embed="rId14" cstate="print"/>
            <a:stretch>
              <a:fillRect/>
            </a:stretch>
          </a:blipFill>
        </p:spPr>
        <p:txBody>
          <a:bodyPr wrap="square" lIns="0" tIns="0" rIns="0" bIns="0" rtlCol="0"/>
          <a:lstStyle/>
          <a:p>
            <a:endParaRPr/>
          </a:p>
        </p:txBody>
      </p:sp>
      <p:sp>
        <p:nvSpPr>
          <p:cNvPr id="24" name="object 24"/>
          <p:cNvSpPr txBox="1"/>
          <p:nvPr/>
        </p:nvSpPr>
        <p:spPr>
          <a:xfrm>
            <a:off x="3863340" y="4504944"/>
            <a:ext cx="6555105" cy="434340"/>
          </a:xfrm>
          <a:prstGeom prst="rect">
            <a:avLst/>
          </a:prstGeom>
          <a:solidFill>
            <a:srgbClr val="FFFF00"/>
          </a:solidFill>
          <a:ln w="9144">
            <a:solidFill>
              <a:srgbClr val="F69240"/>
            </a:solidFill>
          </a:ln>
        </p:spPr>
        <p:txBody>
          <a:bodyPr vert="horz" wrap="square" lIns="0" tIns="52704" rIns="0" bIns="0" rtlCol="0">
            <a:spAutoFit/>
          </a:bodyPr>
          <a:lstStyle/>
          <a:p>
            <a:pPr marL="1605915">
              <a:lnSpc>
                <a:spcPct val="100000"/>
              </a:lnSpc>
              <a:spcBef>
                <a:spcPts val="414"/>
              </a:spcBef>
            </a:pPr>
            <a:r>
              <a:rPr sz="2000" dirty="0">
                <a:latin typeface="Arial"/>
                <a:cs typeface="Arial"/>
              </a:rPr>
              <a:t>3.</a:t>
            </a:r>
            <a:r>
              <a:rPr sz="2000" spc="-70" dirty="0">
                <a:latin typeface="Arial"/>
                <a:cs typeface="Arial"/>
              </a:rPr>
              <a:t> </a:t>
            </a:r>
            <a:r>
              <a:rPr sz="2000" dirty="0">
                <a:latin typeface="微软雅黑"/>
                <a:cs typeface="微软雅黑"/>
              </a:rPr>
              <a:t>将“乘数寄存器”右移一位</a:t>
            </a:r>
            <a:endParaRPr sz="2000">
              <a:latin typeface="微软雅黑"/>
              <a:cs typeface="微软雅黑"/>
            </a:endParaRPr>
          </a:p>
        </p:txBody>
      </p:sp>
      <p:sp>
        <p:nvSpPr>
          <p:cNvPr id="25" name="object 25"/>
          <p:cNvSpPr/>
          <p:nvPr/>
        </p:nvSpPr>
        <p:spPr>
          <a:xfrm>
            <a:off x="5724144" y="5303520"/>
            <a:ext cx="2833115" cy="952500"/>
          </a:xfrm>
          <a:prstGeom prst="rect">
            <a:avLst/>
          </a:prstGeom>
          <a:blipFill>
            <a:blip r:embed="rId15" cstate="print"/>
            <a:stretch>
              <a:fillRect/>
            </a:stretch>
          </a:blipFill>
        </p:spPr>
        <p:txBody>
          <a:bodyPr wrap="square" lIns="0" tIns="0" rIns="0" bIns="0" rtlCol="0"/>
          <a:lstStyle/>
          <a:p>
            <a:endParaRPr/>
          </a:p>
        </p:txBody>
      </p:sp>
      <p:sp>
        <p:nvSpPr>
          <p:cNvPr id="26" name="object 26"/>
          <p:cNvSpPr/>
          <p:nvPr/>
        </p:nvSpPr>
        <p:spPr>
          <a:xfrm>
            <a:off x="5724144" y="5303520"/>
            <a:ext cx="2833370" cy="952500"/>
          </a:xfrm>
          <a:custGeom>
            <a:avLst/>
            <a:gdLst/>
            <a:ahLst/>
            <a:cxnLst/>
            <a:rect l="l" t="t" r="r" b="b"/>
            <a:pathLst>
              <a:path w="2833370" h="952500">
                <a:moveTo>
                  <a:pt x="0" y="476249"/>
                </a:moveTo>
                <a:lnTo>
                  <a:pt x="1416557" y="0"/>
                </a:lnTo>
                <a:lnTo>
                  <a:pt x="2833115" y="476249"/>
                </a:lnTo>
                <a:lnTo>
                  <a:pt x="1416557" y="952499"/>
                </a:lnTo>
                <a:lnTo>
                  <a:pt x="0" y="476249"/>
                </a:lnTo>
                <a:close/>
              </a:path>
            </a:pathLst>
          </a:custGeom>
          <a:ln w="9144">
            <a:solidFill>
              <a:srgbClr val="F69240"/>
            </a:solidFill>
          </a:ln>
        </p:spPr>
        <p:txBody>
          <a:bodyPr wrap="square" lIns="0" tIns="0" rIns="0" bIns="0" rtlCol="0"/>
          <a:lstStyle/>
          <a:p>
            <a:endParaRPr/>
          </a:p>
        </p:txBody>
      </p:sp>
      <p:sp>
        <p:nvSpPr>
          <p:cNvPr id="27" name="object 27"/>
          <p:cNvSpPr txBox="1"/>
          <p:nvPr/>
        </p:nvSpPr>
        <p:spPr>
          <a:xfrm>
            <a:off x="5316092" y="5317610"/>
            <a:ext cx="330200" cy="400110"/>
          </a:xfrm>
          <a:prstGeom prst="rect">
            <a:avLst/>
          </a:prstGeom>
        </p:spPr>
        <p:txBody>
          <a:bodyPr vert="horz" wrap="square" lIns="0" tIns="30480" rIns="0" bIns="0" rtlCol="0">
            <a:spAutoFit/>
          </a:bodyPr>
          <a:lstStyle/>
          <a:p>
            <a:pPr marL="12700">
              <a:lnSpc>
                <a:spcPct val="100000"/>
              </a:lnSpc>
              <a:spcBef>
                <a:spcPts val="240"/>
              </a:spcBef>
            </a:pPr>
            <a:r>
              <a:rPr sz="2400" dirty="0">
                <a:solidFill>
                  <a:srgbClr val="0000FF"/>
                </a:solidFill>
                <a:latin typeface="微软雅黑"/>
                <a:cs typeface="微软雅黑"/>
              </a:rPr>
              <a:t>是</a:t>
            </a:r>
          </a:p>
        </p:txBody>
      </p:sp>
      <p:sp>
        <p:nvSpPr>
          <p:cNvPr id="28" name="object 28"/>
          <p:cNvSpPr txBox="1"/>
          <p:nvPr/>
        </p:nvSpPr>
        <p:spPr>
          <a:xfrm>
            <a:off x="8521700" y="5317610"/>
            <a:ext cx="330200" cy="400110"/>
          </a:xfrm>
          <a:prstGeom prst="rect">
            <a:avLst/>
          </a:prstGeom>
        </p:spPr>
        <p:txBody>
          <a:bodyPr vert="horz" wrap="square" lIns="0" tIns="30480" rIns="0" bIns="0" rtlCol="0">
            <a:spAutoFit/>
          </a:bodyPr>
          <a:lstStyle/>
          <a:p>
            <a:pPr marL="12700">
              <a:lnSpc>
                <a:spcPct val="100000"/>
              </a:lnSpc>
              <a:spcBef>
                <a:spcPts val="240"/>
              </a:spcBef>
            </a:pPr>
            <a:r>
              <a:rPr sz="2400" dirty="0">
                <a:solidFill>
                  <a:srgbClr val="0000FF"/>
                </a:solidFill>
                <a:latin typeface="微软雅黑"/>
                <a:cs typeface="微软雅黑"/>
              </a:rPr>
              <a:t>否</a:t>
            </a:r>
          </a:p>
        </p:txBody>
      </p:sp>
      <p:sp>
        <p:nvSpPr>
          <p:cNvPr id="29" name="object 29"/>
          <p:cNvSpPr txBox="1"/>
          <p:nvPr/>
        </p:nvSpPr>
        <p:spPr>
          <a:xfrm>
            <a:off x="6480428" y="5439404"/>
            <a:ext cx="1323975" cy="666115"/>
          </a:xfrm>
          <a:prstGeom prst="rect">
            <a:avLst/>
          </a:prstGeom>
        </p:spPr>
        <p:txBody>
          <a:bodyPr vert="horz" wrap="square" lIns="0" tIns="27940" rIns="0" bIns="0" rtlCol="0">
            <a:spAutoFit/>
          </a:bodyPr>
          <a:lstStyle/>
          <a:p>
            <a:pPr marL="59690" marR="5080" indent="-47625">
              <a:lnSpc>
                <a:spcPct val="100000"/>
              </a:lnSpc>
              <a:spcBef>
                <a:spcPts val="220"/>
              </a:spcBef>
            </a:pPr>
            <a:r>
              <a:rPr sz="2000" dirty="0">
                <a:latin typeface="Arial"/>
                <a:cs typeface="Arial"/>
              </a:rPr>
              <a:t>4.</a:t>
            </a:r>
            <a:r>
              <a:rPr sz="2000" spc="-100" dirty="0">
                <a:latin typeface="Arial"/>
                <a:cs typeface="Arial"/>
              </a:rPr>
              <a:t> </a:t>
            </a:r>
            <a:r>
              <a:rPr sz="2000" dirty="0">
                <a:latin typeface="微软雅黑"/>
                <a:cs typeface="微软雅黑"/>
              </a:rPr>
              <a:t>是否已到 第</a:t>
            </a:r>
            <a:r>
              <a:rPr sz="2000" spc="5" dirty="0">
                <a:latin typeface="Arial"/>
                <a:cs typeface="Arial"/>
              </a:rPr>
              <a:t>N</a:t>
            </a:r>
            <a:r>
              <a:rPr sz="2000" dirty="0">
                <a:latin typeface="微软雅黑"/>
                <a:cs typeface="微软雅黑"/>
              </a:rPr>
              <a:t>次循环</a:t>
            </a:r>
            <a:endParaRPr sz="2000">
              <a:latin typeface="微软雅黑"/>
              <a:cs typeface="微软雅黑"/>
            </a:endParaRPr>
          </a:p>
        </p:txBody>
      </p:sp>
      <p:sp>
        <p:nvSpPr>
          <p:cNvPr id="30" name="object 30"/>
          <p:cNvSpPr txBox="1"/>
          <p:nvPr/>
        </p:nvSpPr>
        <p:spPr>
          <a:xfrm>
            <a:off x="3859784" y="5562669"/>
            <a:ext cx="635000" cy="427990"/>
          </a:xfrm>
          <a:prstGeom prst="rect">
            <a:avLst/>
          </a:prstGeom>
        </p:spPr>
        <p:txBody>
          <a:bodyPr vert="horz" wrap="square" lIns="0" tIns="30480" rIns="0" bIns="0" rtlCol="0">
            <a:spAutoFit/>
          </a:bodyPr>
          <a:lstStyle/>
          <a:p>
            <a:pPr marL="12700">
              <a:lnSpc>
                <a:spcPct val="100000"/>
              </a:lnSpc>
              <a:spcBef>
                <a:spcPts val="240"/>
              </a:spcBef>
            </a:pPr>
            <a:r>
              <a:rPr sz="2400" b="1" dirty="0">
                <a:solidFill>
                  <a:srgbClr val="FFFFFF"/>
                </a:solidFill>
                <a:latin typeface="微软雅黑"/>
                <a:cs typeface="微软雅黑"/>
              </a:rPr>
              <a:t>完成</a:t>
            </a:r>
            <a:endParaRPr sz="2400">
              <a:latin typeface="微软雅黑"/>
              <a:cs typeface="微软雅黑"/>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6726935" y="911352"/>
            <a:ext cx="4715256" cy="4896612"/>
          </a:xfrm>
          <a:prstGeom prst="rect">
            <a:avLst/>
          </a:prstGeom>
          <a:blipFill>
            <a:blip r:embed="rId2" cstate="print"/>
            <a:stretch>
              <a:fillRect/>
            </a:stretch>
          </a:blipFill>
          <a:ln>
            <a:noFill/>
          </a:ln>
        </p:spPr>
        <p:txBody>
          <a:bodyPr wrap="square" lIns="0" tIns="0" rIns="0" bIns="0" rtlCol="0"/>
          <a:lstStyle/>
          <a:p>
            <a:endParaRPr/>
          </a:p>
        </p:txBody>
      </p:sp>
      <p:sp>
        <p:nvSpPr>
          <p:cNvPr id="3" name="object 3"/>
          <p:cNvSpPr txBox="1">
            <a:spLocks noGrp="1"/>
          </p:cNvSpPr>
          <p:nvPr>
            <p:ph type="title"/>
          </p:nvPr>
        </p:nvSpPr>
        <p:spPr>
          <a:xfrm>
            <a:off x="916939" y="261239"/>
            <a:ext cx="8129270" cy="548640"/>
          </a:xfrm>
          <a:prstGeom prst="rect">
            <a:avLst/>
          </a:prstGeom>
        </p:spPr>
        <p:txBody>
          <a:bodyPr vert="horz" wrap="square" lIns="0" tIns="0" rIns="0" bIns="0" rtlCol="0">
            <a:spAutoFit/>
          </a:bodyPr>
          <a:lstStyle/>
          <a:p>
            <a:pPr marL="12700">
              <a:lnSpc>
                <a:spcPct val="100000"/>
              </a:lnSpc>
            </a:pPr>
            <a:r>
              <a:rPr sz="3600" dirty="0">
                <a:solidFill>
                  <a:srgbClr val="0000FF"/>
                </a:solidFill>
                <a:latin typeface="微软雅黑"/>
                <a:cs typeface="微软雅黑"/>
              </a:rPr>
              <a:t>对比</a:t>
            </a:r>
            <a:r>
              <a:rPr sz="3600" spc="-10" dirty="0">
                <a:solidFill>
                  <a:srgbClr val="0000FF"/>
                </a:solidFill>
                <a:latin typeface="微软雅黑"/>
                <a:cs typeface="微软雅黑"/>
              </a:rPr>
              <a:t>：</a:t>
            </a:r>
            <a:r>
              <a:rPr sz="3600" dirty="0">
                <a:solidFill>
                  <a:srgbClr val="0000FF"/>
                </a:solidFill>
                <a:latin typeface="Arial"/>
                <a:cs typeface="Arial"/>
              </a:rPr>
              <a:t>N</a:t>
            </a:r>
            <a:r>
              <a:rPr sz="3600" spc="-5" dirty="0">
                <a:solidFill>
                  <a:srgbClr val="0000FF"/>
                </a:solidFill>
                <a:latin typeface="微软雅黑"/>
                <a:cs typeface="微软雅黑"/>
              </a:rPr>
              <a:t>位乘法器</a:t>
            </a:r>
            <a:r>
              <a:rPr sz="3600" dirty="0">
                <a:solidFill>
                  <a:srgbClr val="0000FF"/>
                </a:solidFill>
                <a:latin typeface="微软雅黑"/>
                <a:cs typeface="微软雅黑"/>
              </a:rPr>
              <a:t>的</a:t>
            </a:r>
            <a:r>
              <a:rPr sz="3600" spc="-5" dirty="0">
                <a:solidFill>
                  <a:srgbClr val="0000FF"/>
                </a:solidFill>
                <a:latin typeface="微软雅黑"/>
                <a:cs typeface="微软雅黑"/>
              </a:rPr>
              <a:t>工作流程（优化后）</a:t>
            </a:r>
            <a:endParaRPr sz="3600" dirty="0">
              <a:solidFill>
                <a:srgbClr val="0000FF"/>
              </a:solidFill>
              <a:latin typeface="微软雅黑"/>
              <a:cs typeface="微软雅黑"/>
            </a:endParaRPr>
          </a:p>
        </p:txBody>
      </p:sp>
      <p:sp>
        <p:nvSpPr>
          <p:cNvPr id="4" name="object 4"/>
          <p:cNvSpPr txBox="1"/>
          <p:nvPr/>
        </p:nvSpPr>
        <p:spPr>
          <a:xfrm>
            <a:off x="4255770" y="1828800"/>
            <a:ext cx="1456690" cy="369332"/>
          </a:xfrm>
          <a:prstGeom prst="rect">
            <a:avLst/>
          </a:prstGeom>
        </p:spPr>
        <p:txBody>
          <a:bodyPr vert="horz" wrap="square" lIns="0" tIns="0" rIns="0" bIns="0" rtlCol="0">
            <a:spAutoFit/>
          </a:bodyPr>
          <a:lstStyle/>
          <a:p>
            <a:pPr marL="12700">
              <a:lnSpc>
                <a:spcPct val="100000"/>
              </a:lnSpc>
            </a:pPr>
            <a:r>
              <a:rPr sz="2400" dirty="0">
                <a:solidFill>
                  <a:srgbClr val="FF0000"/>
                </a:solidFill>
                <a:latin typeface="微软雅黑"/>
                <a:cs typeface="微软雅黑"/>
              </a:rPr>
              <a:t>最低位</a:t>
            </a:r>
            <a:r>
              <a:rPr sz="2400" spc="-100" dirty="0">
                <a:solidFill>
                  <a:srgbClr val="FF0000"/>
                </a:solidFill>
                <a:latin typeface="微软雅黑"/>
                <a:cs typeface="微软雅黑"/>
              </a:rPr>
              <a:t> </a:t>
            </a:r>
            <a:r>
              <a:rPr sz="2400" dirty="0">
                <a:solidFill>
                  <a:srgbClr val="FF0000"/>
                </a:solidFill>
                <a:latin typeface="Arial"/>
                <a:cs typeface="Arial"/>
              </a:rPr>
              <a:t>=</a:t>
            </a:r>
            <a:r>
              <a:rPr sz="2400" spc="-50" dirty="0">
                <a:solidFill>
                  <a:srgbClr val="FF0000"/>
                </a:solidFill>
                <a:latin typeface="Arial"/>
                <a:cs typeface="Arial"/>
              </a:rPr>
              <a:t> </a:t>
            </a:r>
            <a:r>
              <a:rPr sz="2400" spc="-5" dirty="0">
                <a:solidFill>
                  <a:srgbClr val="FF0000"/>
                </a:solidFill>
                <a:latin typeface="Arial"/>
                <a:cs typeface="Arial"/>
              </a:rPr>
              <a:t>1</a:t>
            </a:r>
            <a:endParaRPr sz="2400" dirty="0">
              <a:solidFill>
                <a:srgbClr val="FF0000"/>
              </a:solidFill>
              <a:latin typeface="Arial"/>
              <a:cs typeface="Arial"/>
            </a:endParaRPr>
          </a:p>
        </p:txBody>
      </p:sp>
      <p:sp>
        <p:nvSpPr>
          <p:cNvPr id="5" name="object 5"/>
          <p:cNvSpPr txBox="1"/>
          <p:nvPr/>
        </p:nvSpPr>
        <p:spPr>
          <a:xfrm>
            <a:off x="8578342" y="1828800"/>
            <a:ext cx="1456055" cy="369332"/>
          </a:xfrm>
          <a:prstGeom prst="rect">
            <a:avLst/>
          </a:prstGeom>
        </p:spPr>
        <p:txBody>
          <a:bodyPr vert="horz" wrap="square" lIns="0" tIns="0" rIns="0" bIns="0" rtlCol="0">
            <a:spAutoFit/>
          </a:bodyPr>
          <a:lstStyle/>
          <a:p>
            <a:pPr marL="12700">
              <a:lnSpc>
                <a:spcPct val="100000"/>
              </a:lnSpc>
            </a:pPr>
            <a:r>
              <a:rPr sz="2400" dirty="0">
                <a:solidFill>
                  <a:srgbClr val="0000FF"/>
                </a:solidFill>
                <a:latin typeface="微软雅黑"/>
                <a:cs typeface="微软雅黑"/>
              </a:rPr>
              <a:t>最低位</a:t>
            </a:r>
            <a:r>
              <a:rPr sz="2400" spc="-105" dirty="0">
                <a:solidFill>
                  <a:srgbClr val="0000FF"/>
                </a:solidFill>
                <a:latin typeface="微软雅黑"/>
                <a:cs typeface="微软雅黑"/>
              </a:rPr>
              <a:t> </a:t>
            </a:r>
            <a:r>
              <a:rPr sz="2400" dirty="0">
                <a:solidFill>
                  <a:srgbClr val="0000FF"/>
                </a:solidFill>
                <a:latin typeface="Arial"/>
                <a:cs typeface="Arial"/>
              </a:rPr>
              <a:t>=</a:t>
            </a:r>
            <a:r>
              <a:rPr sz="2400" spc="-50" dirty="0">
                <a:solidFill>
                  <a:srgbClr val="0000FF"/>
                </a:solidFill>
                <a:latin typeface="Arial"/>
                <a:cs typeface="Arial"/>
              </a:rPr>
              <a:t> </a:t>
            </a:r>
            <a:r>
              <a:rPr sz="2400" spc="-5" dirty="0">
                <a:solidFill>
                  <a:srgbClr val="0000FF"/>
                </a:solidFill>
                <a:latin typeface="Arial"/>
                <a:cs typeface="Arial"/>
              </a:rPr>
              <a:t>0</a:t>
            </a:r>
            <a:endParaRPr sz="2400" dirty="0">
              <a:solidFill>
                <a:srgbClr val="0000FF"/>
              </a:solidFill>
              <a:latin typeface="Arial"/>
              <a:cs typeface="Arial"/>
            </a:endParaRPr>
          </a:p>
        </p:txBody>
      </p:sp>
      <p:sp>
        <p:nvSpPr>
          <p:cNvPr id="6" name="object 6"/>
          <p:cNvSpPr/>
          <p:nvPr/>
        </p:nvSpPr>
        <p:spPr>
          <a:xfrm>
            <a:off x="5715000" y="1251203"/>
            <a:ext cx="1604772" cy="5394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944111" y="970788"/>
            <a:ext cx="1921764" cy="61874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588509" y="1086611"/>
            <a:ext cx="635000" cy="36576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微软雅黑"/>
                <a:cs typeface="微软雅黑"/>
              </a:rPr>
              <a:t>开始</a:t>
            </a:r>
            <a:endParaRPr sz="2400">
              <a:latin typeface="微软雅黑"/>
              <a:cs typeface="微软雅黑"/>
            </a:endParaRPr>
          </a:p>
        </p:txBody>
      </p:sp>
      <p:sp>
        <p:nvSpPr>
          <p:cNvPr id="10" name="object 10"/>
          <p:cNvSpPr/>
          <p:nvPr/>
        </p:nvSpPr>
        <p:spPr>
          <a:xfrm>
            <a:off x="4902708" y="5606796"/>
            <a:ext cx="830580" cy="35661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215639" y="5475732"/>
            <a:ext cx="1921764" cy="618744"/>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724144" y="1610867"/>
            <a:ext cx="2833115" cy="1248156"/>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5724144" y="1610867"/>
            <a:ext cx="2833370" cy="1248410"/>
          </a:xfrm>
          <a:custGeom>
            <a:avLst/>
            <a:gdLst/>
            <a:ahLst/>
            <a:cxnLst/>
            <a:rect l="l" t="t" r="r" b="b"/>
            <a:pathLst>
              <a:path w="2833370" h="1248410">
                <a:moveTo>
                  <a:pt x="0" y="624078"/>
                </a:moveTo>
                <a:lnTo>
                  <a:pt x="1416557" y="0"/>
                </a:lnTo>
                <a:lnTo>
                  <a:pt x="2833115" y="624078"/>
                </a:lnTo>
                <a:lnTo>
                  <a:pt x="1416557" y="1248156"/>
                </a:lnTo>
                <a:lnTo>
                  <a:pt x="0" y="624078"/>
                </a:lnTo>
                <a:close/>
              </a:path>
            </a:pathLst>
          </a:custGeom>
          <a:ln w="9144">
            <a:solidFill>
              <a:srgbClr val="F69240"/>
            </a:solidFill>
          </a:ln>
        </p:spPr>
        <p:txBody>
          <a:bodyPr wrap="square" lIns="0" tIns="0" rIns="0" bIns="0" rtlCol="0"/>
          <a:lstStyle/>
          <a:p>
            <a:endParaRPr/>
          </a:p>
        </p:txBody>
      </p:sp>
      <p:sp>
        <p:nvSpPr>
          <p:cNvPr id="14" name="object 14"/>
          <p:cNvSpPr txBox="1"/>
          <p:nvPr/>
        </p:nvSpPr>
        <p:spPr>
          <a:xfrm>
            <a:off x="6238113" y="1770507"/>
            <a:ext cx="1807210" cy="942975"/>
          </a:xfrm>
          <a:prstGeom prst="rect">
            <a:avLst/>
          </a:prstGeom>
        </p:spPr>
        <p:txBody>
          <a:bodyPr vert="horz" wrap="square" lIns="0" tIns="0" rIns="0" bIns="0" rtlCol="0">
            <a:spAutoFit/>
          </a:bodyPr>
          <a:lstStyle/>
          <a:p>
            <a:pPr marL="12700" marR="5080" algn="ctr">
              <a:lnSpc>
                <a:spcPct val="100000"/>
              </a:lnSpc>
            </a:pPr>
            <a:r>
              <a:rPr sz="2000" spc="-5" dirty="0">
                <a:latin typeface="Arial"/>
                <a:cs typeface="Arial"/>
              </a:rPr>
              <a:t>1. </a:t>
            </a:r>
            <a:r>
              <a:rPr sz="2000" dirty="0">
                <a:latin typeface="微软雅黑"/>
                <a:cs typeface="微软雅黑"/>
              </a:rPr>
              <a:t>检 查</a:t>
            </a:r>
            <a:r>
              <a:rPr sz="2000" spc="560" dirty="0">
                <a:latin typeface="微软雅黑"/>
                <a:cs typeface="微软雅黑"/>
              </a:rPr>
              <a:t> </a:t>
            </a:r>
            <a:r>
              <a:rPr sz="2000" dirty="0">
                <a:latin typeface="微软雅黑"/>
                <a:cs typeface="微软雅黑"/>
              </a:rPr>
              <a:t>“  乘数寄存器”的 最低位</a:t>
            </a:r>
            <a:endParaRPr sz="2000">
              <a:latin typeface="微软雅黑"/>
              <a:cs typeface="微软雅黑"/>
            </a:endParaRPr>
          </a:p>
        </p:txBody>
      </p:sp>
      <p:sp>
        <p:nvSpPr>
          <p:cNvPr id="15" name="object 15"/>
          <p:cNvSpPr/>
          <p:nvPr/>
        </p:nvSpPr>
        <p:spPr>
          <a:xfrm>
            <a:off x="5724144" y="5303520"/>
            <a:ext cx="2833115" cy="952500"/>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5724144" y="5303520"/>
            <a:ext cx="2833370" cy="952500"/>
          </a:xfrm>
          <a:custGeom>
            <a:avLst/>
            <a:gdLst/>
            <a:ahLst/>
            <a:cxnLst/>
            <a:rect l="l" t="t" r="r" b="b"/>
            <a:pathLst>
              <a:path w="2833370" h="952500">
                <a:moveTo>
                  <a:pt x="0" y="476249"/>
                </a:moveTo>
                <a:lnTo>
                  <a:pt x="1416557" y="0"/>
                </a:lnTo>
                <a:lnTo>
                  <a:pt x="2833115" y="476249"/>
                </a:lnTo>
                <a:lnTo>
                  <a:pt x="1416557" y="952499"/>
                </a:lnTo>
                <a:lnTo>
                  <a:pt x="0" y="476249"/>
                </a:lnTo>
                <a:close/>
              </a:path>
            </a:pathLst>
          </a:custGeom>
          <a:ln w="9144">
            <a:solidFill>
              <a:srgbClr val="F69240"/>
            </a:solidFill>
          </a:ln>
        </p:spPr>
        <p:txBody>
          <a:bodyPr wrap="square" lIns="0" tIns="0" rIns="0" bIns="0" rtlCol="0"/>
          <a:lstStyle/>
          <a:p>
            <a:endParaRPr/>
          </a:p>
        </p:txBody>
      </p:sp>
      <p:sp>
        <p:nvSpPr>
          <p:cNvPr id="17" name="object 17"/>
          <p:cNvSpPr/>
          <p:nvPr/>
        </p:nvSpPr>
        <p:spPr>
          <a:xfrm>
            <a:off x="2182367" y="4421885"/>
            <a:ext cx="5045075" cy="882650"/>
          </a:xfrm>
          <a:custGeom>
            <a:avLst/>
            <a:gdLst/>
            <a:ahLst/>
            <a:cxnLst/>
            <a:rect l="l" t="t" r="r" b="b"/>
            <a:pathLst>
              <a:path w="5045075" h="882650">
                <a:moveTo>
                  <a:pt x="4889763" y="711346"/>
                </a:moveTo>
                <a:lnTo>
                  <a:pt x="4882641" y="713739"/>
                </a:lnTo>
                <a:lnTo>
                  <a:pt x="4876962" y="718792"/>
                </a:lnTo>
                <a:lnTo>
                  <a:pt x="4873783" y="725392"/>
                </a:lnTo>
                <a:lnTo>
                  <a:pt x="4873319" y="732706"/>
                </a:lnTo>
                <a:lnTo>
                  <a:pt x="4875783" y="739901"/>
                </a:lnTo>
                <a:lnTo>
                  <a:pt x="4958841" y="882395"/>
                </a:lnTo>
                <a:lnTo>
                  <a:pt x="4980935" y="844550"/>
                </a:lnTo>
                <a:lnTo>
                  <a:pt x="4939791" y="844550"/>
                </a:lnTo>
                <a:lnTo>
                  <a:pt x="4939791" y="773937"/>
                </a:lnTo>
                <a:lnTo>
                  <a:pt x="4908677" y="720597"/>
                </a:lnTo>
                <a:lnTo>
                  <a:pt x="4903626" y="714990"/>
                </a:lnTo>
                <a:lnTo>
                  <a:pt x="4897040" y="711834"/>
                </a:lnTo>
                <a:lnTo>
                  <a:pt x="4889763" y="711346"/>
                </a:lnTo>
                <a:close/>
              </a:path>
              <a:path w="5045075" h="882650">
                <a:moveTo>
                  <a:pt x="4939791" y="773937"/>
                </a:moveTo>
                <a:lnTo>
                  <a:pt x="4939791" y="844550"/>
                </a:lnTo>
                <a:lnTo>
                  <a:pt x="4977891" y="844550"/>
                </a:lnTo>
                <a:lnTo>
                  <a:pt x="4977891" y="834897"/>
                </a:lnTo>
                <a:lnTo>
                  <a:pt x="4942458" y="834897"/>
                </a:lnTo>
                <a:lnTo>
                  <a:pt x="4958905" y="806703"/>
                </a:lnTo>
                <a:lnTo>
                  <a:pt x="4939791" y="773937"/>
                </a:lnTo>
                <a:close/>
              </a:path>
              <a:path w="5045075" h="882650">
                <a:moveTo>
                  <a:pt x="5027975" y="711346"/>
                </a:moveTo>
                <a:lnTo>
                  <a:pt x="5020675" y="711835"/>
                </a:lnTo>
                <a:lnTo>
                  <a:pt x="5014112" y="714990"/>
                </a:lnTo>
                <a:lnTo>
                  <a:pt x="5009133" y="720597"/>
                </a:lnTo>
                <a:lnTo>
                  <a:pt x="4977891" y="774155"/>
                </a:lnTo>
                <a:lnTo>
                  <a:pt x="4977891" y="844550"/>
                </a:lnTo>
                <a:lnTo>
                  <a:pt x="4980935" y="844550"/>
                </a:lnTo>
                <a:lnTo>
                  <a:pt x="5042027" y="739901"/>
                </a:lnTo>
                <a:lnTo>
                  <a:pt x="5044473" y="732706"/>
                </a:lnTo>
                <a:lnTo>
                  <a:pt x="5043979" y="725392"/>
                </a:lnTo>
                <a:lnTo>
                  <a:pt x="5040794" y="718792"/>
                </a:lnTo>
                <a:lnTo>
                  <a:pt x="5035168" y="713739"/>
                </a:lnTo>
                <a:lnTo>
                  <a:pt x="5027975" y="711346"/>
                </a:lnTo>
                <a:close/>
              </a:path>
              <a:path w="5045075" h="882650">
                <a:moveTo>
                  <a:pt x="4958905" y="806703"/>
                </a:moveTo>
                <a:lnTo>
                  <a:pt x="4942458" y="834897"/>
                </a:lnTo>
                <a:lnTo>
                  <a:pt x="4975352" y="834897"/>
                </a:lnTo>
                <a:lnTo>
                  <a:pt x="4958905" y="806703"/>
                </a:lnTo>
                <a:close/>
              </a:path>
              <a:path w="5045075" h="882650">
                <a:moveTo>
                  <a:pt x="4977891" y="774155"/>
                </a:moveTo>
                <a:lnTo>
                  <a:pt x="4958905" y="806703"/>
                </a:lnTo>
                <a:lnTo>
                  <a:pt x="4975352" y="834897"/>
                </a:lnTo>
                <a:lnTo>
                  <a:pt x="4977891" y="834897"/>
                </a:lnTo>
                <a:lnTo>
                  <a:pt x="4977891" y="774155"/>
                </a:lnTo>
                <a:close/>
              </a:path>
              <a:path w="5045075" h="882650">
                <a:moveTo>
                  <a:pt x="4939791" y="441197"/>
                </a:moveTo>
                <a:lnTo>
                  <a:pt x="4939791" y="773937"/>
                </a:lnTo>
                <a:lnTo>
                  <a:pt x="4958905" y="806703"/>
                </a:lnTo>
                <a:lnTo>
                  <a:pt x="4977891" y="774155"/>
                </a:lnTo>
                <a:lnTo>
                  <a:pt x="4977891" y="460247"/>
                </a:lnTo>
                <a:lnTo>
                  <a:pt x="4958841" y="460247"/>
                </a:lnTo>
                <a:lnTo>
                  <a:pt x="4939791" y="441197"/>
                </a:lnTo>
                <a:close/>
              </a:path>
              <a:path w="5045075" h="882650">
                <a:moveTo>
                  <a:pt x="38100" y="0"/>
                </a:moveTo>
                <a:lnTo>
                  <a:pt x="0" y="0"/>
                </a:lnTo>
                <a:lnTo>
                  <a:pt x="0" y="441197"/>
                </a:lnTo>
                <a:lnTo>
                  <a:pt x="1494" y="448567"/>
                </a:lnTo>
                <a:lnTo>
                  <a:pt x="5572" y="454628"/>
                </a:lnTo>
                <a:lnTo>
                  <a:pt x="11626" y="458735"/>
                </a:lnTo>
                <a:lnTo>
                  <a:pt x="19050" y="460247"/>
                </a:lnTo>
                <a:lnTo>
                  <a:pt x="4939791" y="460247"/>
                </a:lnTo>
                <a:lnTo>
                  <a:pt x="4939791" y="441197"/>
                </a:lnTo>
                <a:lnTo>
                  <a:pt x="38100" y="441197"/>
                </a:lnTo>
                <a:lnTo>
                  <a:pt x="19050" y="422147"/>
                </a:lnTo>
                <a:lnTo>
                  <a:pt x="38100" y="422147"/>
                </a:lnTo>
                <a:lnTo>
                  <a:pt x="38100" y="0"/>
                </a:lnTo>
                <a:close/>
              </a:path>
              <a:path w="5045075" h="882650">
                <a:moveTo>
                  <a:pt x="4958841" y="422147"/>
                </a:moveTo>
                <a:lnTo>
                  <a:pt x="38100" y="422147"/>
                </a:lnTo>
                <a:lnTo>
                  <a:pt x="38100" y="441197"/>
                </a:lnTo>
                <a:lnTo>
                  <a:pt x="4939791" y="441197"/>
                </a:lnTo>
                <a:lnTo>
                  <a:pt x="4958841" y="460247"/>
                </a:lnTo>
                <a:lnTo>
                  <a:pt x="4977891" y="460247"/>
                </a:lnTo>
                <a:lnTo>
                  <a:pt x="4977891" y="441197"/>
                </a:lnTo>
                <a:lnTo>
                  <a:pt x="4976397" y="433774"/>
                </a:lnTo>
                <a:lnTo>
                  <a:pt x="4972319" y="427720"/>
                </a:lnTo>
                <a:lnTo>
                  <a:pt x="4966265" y="423642"/>
                </a:lnTo>
                <a:lnTo>
                  <a:pt x="4958841" y="422147"/>
                </a:lnTo>
                <a:close/>
              </a:path>
              <a:path w="5045075" h="882650">
                <a:moveTo>
                  <a:pt x="38100" y="422147"/>
                </a:moveTo>
                <a:lnTo>
                  <a:pt x="19050" y="422147"/>
                </a:lnTo>
                <a:lnTo>
                  <a:pt x="38100" y="441197"/>
                </a:lnTo>
                <a:lnTo>
                  <a:pt x="38100" y="422147"/>
                </a:lnTo>
                <a:close/>
              </a:path>
            </a:pathLst>
          </a:custGeom>
          <a:solidFill>
            <a:srgbClr val="7030A0"/>
          </a:solidFill>
          <a:ln>
            <a:solidFill>
              <a:srgbClr val="7030A0"/>
            </a:solidFill>
          </a:ln>
        </p:spPr>
        <p:txBody>
          <a:bodyPr wrap="square" lIns="0" tIns="0" rIns="0" bIns="0" rtlCol="0"/>
          <a:lstStyle/>
          <a:p>
            <a:endParaRPr/>
          </a:p>
        </p:txBody>
      </p:sp>
      <p:sp>
        <p:nvSpPr>
          <p:cNvPr id="18" name="object 18"/>
          <p:cNvSpPr/>
          <p:nvPr/>
        </p:nvSpPr>
        <p:spPr>
          <a:xfrm>
            <a:off x="5925311" y="4421885"/>
            <a:ext cx="1301750" cy="882650"/>
          </a:xfrm>
          <a:custGeom>
            <a:avLst/>
            <a:gdLst/>
            <a:ahLst/>
            <a:cxnLst/>
            <a:rect l="l" t="t" r="r" b="b"/>
            <a:pathLst>
              <a:path w="1301750" h="882650">
                <a:moveTo>
                  <a:pt x="1146766" y="711346"/>
                </a:moveTo>
                <a:lnTo>
                  <a:pt x="1139570" y="713739"/>
                </a:lnTo>
                <a:lnTo>
                  <a:pt x="1133963" y="718792"/>
                </a:lnTo>
                <a:lnTo>
                  <a:pt x="1130808" y="725392"/>
                </a:lnTo>
                <a:lnTo>
                  <a:pt x="1130319" y="732706"/>
                </a:lnTo>
                <a:lnTo>
                  <a:pt x="1132713" y="739901"/>
                </a:lnTo>
                <a:lnTo>
                  <a:pt x="1215897" y="882395"/>
                </a:lnTo>
                <a:lnTo>
                  <a:pt x="1237991" y="844550"/>
                </a:lnTo>
                <a:lnTo>
                  <a:pt x="1196847" y="844550"/>
                </a:lnTo>
                <a:lnTo>
                  <a:pt x="1196847" y="773938"/>
                </a:lnTo>
                <a:lnTo>
                  <a:pt x="1165733" y="720597"/>
                </a:lnTo>
                <a:lnTo>
                  <a:pt x="1160680" y="714990"/>
                </a:lnTo>
                <a:lnTo>
                  <a:pt x="1154080" y="711834"/>
                </a:lnTo>
                <a:lnTo>
                  <a:pt x="1146766" y="711346"/>
                </a:lnTo>
                <a:close/>
              </a:path>
              <a:path w="1301750" h="882650">
                <a:moveTo>
                  <a:pt x="1196847" y="773937"/>
                </a:moveTo>
                <a:lnTo>
                  <a:pt x="1196847" y="844550"/>
                </a:lnTo>
                <a:lnTo>
                  <a:pt x="1234947" y="844550"/>
                </a:lnTo>
                <a:lnTo>
                  <a:pt x="1234947" y="834897"/>
                </a:lnTo>
                <a:lnTo>
                  <a:pt x="1199388" y="834897"/>
                </a:lnTo>
                <a:lnTo>
                  <a:pt x="1215897" y="806595"/>
                </a:lnTo>
                <a:lnTo>
                  <a:pt x="1196847" y="773937"/>
                </a:lnTo>
                <a:close/>
              </a:path>
              <a:path w="1301750" h="882650">
                <a:moveTo>
                  <a:pt x="1285029" y="711346"/>
                </a:moveTo>
                <a:lnTo>
                  <a:pt x="1277715" y="711835"/>
                </a:lnTo>
                <a:lnTo>
                  <a:pt x="1271115" y="714990"/>
                </a:lnTo>
                <a:lnTo>
                  <a:pt x="1266063" y="720597"/>
                </a:lnTo>
                <a:lnTo>
                  <a:pt x="1234947" y="773938"/>
                </a:lnTo>
                <a:lnTo>
                  <a:pt x="1234947" y="844550"/>
                </a:lnTo>
                <a:lnTo>
                  <a:pt x="1237991" y="844550"/>
                </a:lnTo>
                <a:lnTo>
                  <a:pt x="1299083" y="739901"/>
                </a:lnTo>
                <a:lnTo>
                  <a:pt x="1301476" y="732706"/>
                </a:lnTo>
                <a:lnTo>
                  <a:pt x="1300988" y="725392"/>
                </a:lnTo>
                <a:lnTo>
                  <a:pt x="1297832" y="718792"/>
                </a:lnTo>
                <a:lnTo>
                  <a:pt x="1292224" y="713739"/>
                </a:lnTo>
                <a:lnTo>
                  <a:pt x="1285029" y="711346"/>
                </a:lnTo>
                <a:close/>
              </a:path>
              <a:path w="1301750" h="882650">
                <a:moveTo>
                  <a:pt x="1215898" y="806595"/>
                </a:moveTo>
                <a:lnTo>
                  <a:pt x="1199388" y="834897"/>
                </a:lnTo>
                <a:lnTo>
                  <a:pt x="1232408" y="834897"/>
                </a:lnTo>
                <a:lnTo>
                  <a:pt x="1215898" y="806595"/>
                </a:lnTo>
                <a:close/>
              </a:path>
              <a:path w="1301750" h="882650">
                <a:moveTo>
                  <a:pt x="1234947" y="773938"/>
                </a:moveTo>
                <a:lnTo>
                  <a:pt x="1215898" y="806595"/>
                </a:lnTo>
                <a:lnTo>
                  <a:pt x="1232408" y="834897"/>
                </a:lnTo>
                <a:lnTo>
                  <a:pt x="1234947" y="834897"/>
                </a:lnTo>
                <a:lnTo>
                  <a:pt x="1234947" y="773938"/>
                </a:lnTo>
                <a:close/>
              </a:path>
              <a:path w="1301750" h="882650">
                <a:moveTo>
                  <a:pt x="1196847" y="441197"/>
                </a:moveTo>
                <a:lnTo>
                  <a:pt x="1196847" y="773937"/>
                </a:lnTo>
                <a:lnTo>
                  <a:pt x="1215898" y="806595"/>
                </a:lnTo>
                <a:lnTo>
                  <a:pt x="1234947" y="773938"/>
                </a:lnTo>
                <a:lnTo>
                  <a:pt x="1234947" y="460247"/>
                </a:lnTo>
                <a:lnTo>
                  <a:pt x="1215897" y="460247"/>
                </a:lnTo>
                <a:lnTo>
                  <a:pt x="1196847" y="441197"/>
                </a:lnTo>
                <a:close/>
              </a:path>
              <a:path w="1301750" h="882650">
                <a:moveTo>
                  <a:pt x="38100" y="0"/>
                </a:moveTo>
                <a:lnTo>
                  <a:pt x="0" y="0"/>
                </a:lnTo>
                <a:lnTo>
                  <a:pt x="0" y="441197"/>
                </a:lnTo>
                <a:lnTo>
                  <a:pt x="1494" y="448567"/>
                </a:lnTo>
                <a:lnTo>
                  <a:pt x="5572" y="454628"/>
                </a:lnTo>
                <a:lnTo>
                  <a:pt x="11626" y="458735"/>
                </a:lnTo>
                <a:lnTo>
                  <a:pt x="19050" y="460247"/>
                </a:lnTo>
                <a:lnTo>
                  <a:pt x="1196847" y="460247"/>
                </a:lnTo>
                <a:lnTo>
                  <a:pt x="1196847" y="441197"/>
                </a:lnTo>
                <a:lnTo>
                  <a:pt x="38100" y="441197"/>
                </a:lnTo>
                <a:lnTo>
                  <a:pt x="19050" y="422147"/>
                </a:lnTo>
                <a:lnTo>
                  <a:pt x="38100" y="422147"/>
                </a:lnTo>
                <a:lnTo>
                  <a:pt x="38100" y="0"/>
                </a:lnTo>
                <a:close/>
              </a:path>
              <a:path w="1301750" h="882650">
                <a:moveTo>
                  <a:pt x="1215897" y="422147"/>
                </a:moveTo>
                <a:lnTo>
                  <a:pt x="38100" y="422147"/>
                </a:lnTo>
                <a:lnTo>
                  <a:pt x="38100" y="441197"/>
                </a:lnTo>
                <a:lnTo>
                  <a:pt x="1196847" y="441197"/>
                </a:lnTo>
                <a:lnTo>
                  <a:pt x="1215897" y="460247"/>
                </a:lnTo>
                <a:lnTo>
                  <a:pt x="1234947" y="460247"/>
                </a:lnTo>
                <a:lnTo>
                  <a:pt x="1234947" y="441197"/>
                </a:lnTo>
                <a:lnTo>
                  <a:pt x="1233453" y="433774"/>
                </a:lnTo>
                <a:lnTo>
                  <a:pt x="1229375" y="427720"/>
                </a:lnTo>
                <a:lnTo>
                  <a:pt x="1223321" y="423642"/>
                </a:lnTo>
                <a:lnTo>
                  <a:pt x="1215897" y="422147"/>
                </a:lnTo>
                <a:close/>
              </a:path>
              <a:path w="1301750" h="882650">
                <a:moveTo>
                  <a:pt x="38100" y="422147"/>
                </a:moveTo>
                <a:lnTo>
                  <a:pt x="19050" y="422147"/>
                </a:lnTo>
                <a:lnTo>
                  <a:pt x="38100" y="441197"/>
                </a:lnTo>
                <a:lnTo>
                  <a:pt x="38100" y="422147"/>
                </a:lnTo>
                <a:close/>
              </a:path>
            </a:pathLst>
          </a:custGeom>
          <a:solidFill>
            <a:srgbClr val="7030A0"/>
          </a:solidFill>
          <a:ln>
            <a:solidFill>
              <a:srgbClr val="7030A0"/>
            </a:solidFill>
          </a:ln>
        </p:spPr>
        <p:txBody>
          <a:bodyPr wrap="square" lIns="0" tIns="0" rIns="0" bIns="0" rtlCol="0"/>
          <a:lstStyle/>
          <a:p>
            <a:endParaRPr/>
          </a:p>
        </p:txBody>
      </p:sp>
      <p:sp>
        <p:nvSpPr>
          <p:cNvPr id="19" name="object 19"/>
          <p:cNvSpPr/>
          <p:nvPr/>
        </p:nvSpPr>
        <p:spPr>
          <a:xfrm>
            <a:off x="7056647" y="4423409"/>
            <a:ext cx="2609215" cy="880110"/>
          </a:xfrm>
          <a:custGeom>
            <a:avLst/>
            <a:gdLst/>
            <a:ahLst/>
            <a:cxnLst/>
            <a:rect l="l" t="t" r="r" b="b"/>
            <a:pathLst>
              <a:path w="2609215" h="880110">
                <a:moveTo>
                  <a:pt x="16446" y="709116"/>
                </a:moveTo>
                <a:lnTo>
                  <a:pt x="9251" y="711581"/>
                </a:lnTo>
                <a:lnTo>
                  <a:pt x="3643" y="716631"/>
                </a:lnTo>
                <a:lnTo>
                  <a:pt x="488" y="723217"/>
                </a:lnTo>
                <a:lnTo>
                  <a:pt x="0" y="730494"/>
                </a:lnTo>
                <a:lnTo>
                  <a:pt x="2393" y="737615"/>
                </a:lnTo>
                <a:lnTo>
                  <a:pt x="85578" y="880109"/>
                </a:lnTo>
                <a:lnTo>
                  <a:pt x="107597" y="842390"/>
                </a:lnTo>
                <a:lnTo>
                  <a:pt x="66528" y="842390"/>
                </a:lnTo>
                <a:lnTo>
                  <a:pt x="66528" y="771779"/>
                </a:lnTo>
                <a:lnTo>
                  <a:pt x="35413" y="718438"/>
                </a:lnTo>
                <a:lnTo>
                  <a:pt x="30360" y="712759"/>
                </a:lnTo>
                <a:lnTo>
                  <a:pt x="23760" y="709580"/>
                </a:lnTo>
                <a:lnTo>
                  <a:pt x="16446" y="709116"/>
                </a:lnTo>
                <a:close/>
              </a:path>
              <a:path w="2609215" h="880110">
                <a:moveTo>
                  <a:pt x="66528" y="771779"/>
                </a:moveTo>
                <a:lnTo>
                  <a:pt x="66528" y="842390"/>
                </a:lnTo>
                <a:lnTo>
                  <a:pt x="104628" y="842390"/>
                </a:lnTo>
                <a:lnTo>
                  <a:pt x="104628" y="832738"/>
                </a:lnTo>
                <a:lnTo>
                  <a:pt x="69068" y="832738"/>
                </a:lnTo>
                <a:lnTo>
                  <a:pt x="85578" y="804436"/>
                </a:lnTo>
                <a:lnTo>
                  <a:pt x="66528" y="771779"/>
                </a:lnTo>
                <a:close/>
              </a:path>
              <a:path w="2609215" h="880110">
                <a:moveTo>
                  <a:pt x="154709" y="709116"/>
                </a:moveTo>
                <a:lnTo>
                  <a:pt x="147395" y="709580"/>
                </a:lnTo>
                <a:lnTo>
                  <a:pt x="140795" y="712759"/>
                </a:lnTo>
                <a:lnTo>
                  <a:pt x="135743" y="718438"/>
                </a:lnTo>
                <a:lnTo>
                  <a:pt x="104628" y="771779"/>
                </a:lnTo>
                <a:lnTo>
                  <a:pt x="104628" y="842390"/>
                </a:lnTo>
                <a:lnTo>
                  <a:pt x="107597" y="842390"/>
                </a:lnTo>
                <a:lnTo>
                  <a:pt x="168763" y="737615"/>
                </a:lnTo>
                <a:lnTo>
                  <a:pt x="171156" y="730494"/>
                </a:lnTo>
                <a:lnTo>
                  <a:pt x="170668" y="723217"/>
                </a:lnTo>
                <a:lnTo>
                  <a:pt x="167513" y="716631"/>
                </a:lnTo>
                <a:lnTo>
                  <a:pt x="161905" y="711581"/>
                </a:lnTo>
                <a:lnTo>
                  <a:pt x="154709" y="709116"/>
                </a:lnTo>
                <a:close/>
              </a:path>
              <a:path w="2609215" h="880110">
                <a:moveTo>
                  <a:pt x="85578" y="804436"/>
                </a:moveTo>
                <a:lnTo>
                  <a:pt x="69068" y="832738"/>
                </a:lnTo>
                <a:lnTo>
                  <a:pt x="102088" y="832738"/>
                </a:lnTo>
                <a:lnTo>
                  <a:pt x="85578" y="804436"/>
                </a:lnTo>
                <a:close/>
              </a:path>
              <a:path w="2609215" h="880110">
                <a:moveTo>
                  <a:pt x="104628" y="771779"/>
                </a:moveTo>
                <a:lnTo>
                  <a:pt x="85578" y="804436"/>
                </a:lnTo>
                <a:lnTo>
                  <a:pt x="102088" y="832738"/>
                </a:lnTo>
                <a:lnTo>
                  <a:pt x="104628" y="832738"/>
                </a:lnTo>
                <a:lnTo>
                  <a:pt x="104628" y="771779"/>
                </a:lnTo>
                <a:close/>
              </a:path>
              <a:path w="2609215" h="880110">
                <a:moveTo>
                  <a:pt x="2570587" y="421004"/>
                </a:moveTo>
                <a:lnTo>
                  <a:pt x="85578" y="421004"/>
                </a:lnTo>
                <a:lnTo>
                  <a:pt x="78154" y="422499"/>
                </a:lnTo>
                <a:lnTo>
                  <a:pt x="72100" y="426577"/>
                </a:lnTo>
                <a:lnTo>
                  <a:pt x="68022" y="432631"/>
                </a:lnTo>
                <a:lnTo>
                  <a:pt x="66528" y="440054"/>
                </a:lnTo>
                <a:lnTo>
                  <a:pt x="66528" y="771779"/>
                </a:lnTo>
                <a:lnTo>
                  <a:pt x="85578" y="804436"/>
                </a:lnTo>
                <a:lnTo>
                  <a:pt x="104628" y="771779"/>
                </a:lnTo>
                <a:lnTo>
                  <a:pt x="104628" y="459104"/>
                </a:lnTo>
                <a:lnTo>
                  <a:pt x="85578" y="459104"/>
                </a:lnTo>
                <a:lnTo>
                  <a:pt x="104628" y="440054"/>
                </a:lnTo>
                <a:lnTo>
                  <a:pt x="2570587" y="440054"/>
                </a:lnTo>
                <a:lnTo>
                  <a:pt x="2570587" y="421004"/>
                </a:lnTo>
                <a:close/>
              </a:path>
              <a:path w="2609215" h="880110">
                <a:moveTo>
                  <a:pt x="104628" y="440054"/>
                </a:moveTo>
                <a:lnTo>
                  <a:pt x="85578" y="459104"/>
                </a:lnTo>
                <a:lnTo>
                  <a:pt x="104628" y="459104"/>
                </a:lnTo>
                <a:lnTo>
                  <a:pt x="104628" y="440054"/>
                </a:lnTo>
                <a:close/>
              </a:path>
              <a:path w="2609215" h="880110">
                <a:moveTo>
                  <a:pt x="2608687" y="421004"/>
                </a:moveTo>
                <a:lnTo>
                  <a:pt x="2589637" y="421004"/>
                </a:lnTo>
                <a:lnTo>
                  <a:pt x="2570587" y="440054"/>
                </a:lnTo>
                <a:lnTo>
                  <a:pt x="104628" y="440054"/>
                </a:lnTo>
                <a:lnTo>
                  <a:pt x="104628" y="459104"/>
                </a:lnTo>
                <a:lnTo>
                  <a:pt x="2589637" y="459104"/>
                </a:lnTo>
                <a:lnTo>
                  <a:pt x="2597007" y="457610"/>
                </a:lnTo>
                <a:lnTo>
                  <a:pt x="2603067" y="453532"/>
                </a:lnTo>
                <a:lnTo>
                  <a:pt x="2607175" y="447478"/>
                </a:lnTo>
                <a:lnTo>
                  <a:pt x="2608687" y="440054"/>
                </a:lnTo>
                <a:lnTo>
                  <a:pt x="2608687" y="421004"/>
                </a:lnTo>
                <a:close/>
              </a:path>
              <a:path w="2609215" h="880110">
                <a:moveTo>
                  <a:pt x="2608687" y="0"/>
                </a:moveTo>
                <a:lnTo>
                  <a:pt x="2570587" y="0"/>
                </a:lnTo>
                <a:lnTo>
                  <a:pt x="2570587" y="440054"/>
                </a:lnTo>
                <a:lnTo>
                  <a:pt x="2589637" y="421004"/>
                </a:lnTo>
                <a:lnTo>
                  <a:pt x="2608687" y="421004"/>
                </a:lnTo>
                <a:lnTo>
                  <a:pt x="2608687" y="0"/>
                </a:lnTo>
                <a:close/>
              </a:path>
            </a:pathLst>
          </a:custGeom>
          <a:solidFill>
            <a:srgbClr val="7030A0"/>
          </a:solidFill>
          <a:ln>
            <a:solidFill>
              <a:srgbClr val="7030A0"/>
            </a:solidFill>
          </a:ln>
        </p:spPr>
        <p:txBody>
          <a:bodyPr wrap="square" lIns="0" tIns="0" rIns="0" bIns="0" rtlCol="0"/>
          <a:lstStyle/>
          <a:p>
            <a:endParaRPr/>
          </a:p>
        </p:txBody>
      </p:sp>
      <p:sp>
        <p:nvSpPr>
          <p:cNvPr id="20" name="object 20"/>
          <p:cNvSpPr/>
          <p:nvPr/>
        </p:nvSpPr>
        <p:spPr>
          <a:xfrm>
            <a:off x="1500143" y="2915792"/>
            <a:ext cx="7615555" cy="587375"/>
          </a:xfrm>
          <a:custGeom>
            <a:avLst/>
            <a:gdLst/>
            <a:ahLst/>
            <a:cxnLst/>
            <a:rect l="l" t="t" r="r" b="b"/>
            <a:pathLst>
              <a:path w="7615555" h="587375">
                <a:moveTo>
                  <a:pt x="7460295" y="416127"/>
                </a:moveTo>
                <a:lnTo>
                  <a:pt x="7453102" y="418592"/>
                </a:lnTo>
                <a:lnTo>
                  <a:pt x="7447476" y="423642"/>
                </a:lnTo>
                <a:lnTo>
                  <a:pt x="7444291" y="430228"/>
                </a:lnTo>
                <a:lnTo>
                  <a:pt x="7443797" y="437505"/>
                </a:lnTo>
                <a:lnTo>
                  <a:pt x="7446244" y="444627"/>
                </a:lnTo>
                <a:lnTo>
                  <a:pt x="7529429" y="587121"/>
                </a:lnTo>
                <a:lnTo>
                  <a:pt x="7551415" y="549402"/>
                </a:lnTo>
                <a:lnTo>
                  <a:pt x="7510379" y="549402"/>
                </a:lnTo>
                <a:lnTo>
                  <a:pt x="7510252" y="478790"/>
                </a:lnTo>
                <a:lnTo>
                  <a:pt x="7479137" y="425450"/>
                </a:lnTo>
                <a:lnTo>
                  <a:pt x="7474158" y="419770"/>
                </a:lnTo>
                <a:lnTo>
                  <a:pt x="7467596" y="416591"/>
                </a:lnTo>
                <a:lnTo>
                  <a:pt x="7460295" y="416127"/>
                </a:lnTo>
                <a:close/>
              </a:path>
              <a:path w="7615555" h="587375">
                <a:moveTo>
                  <a:pt x="7510379" y="479007"/>
                </a:moveTo>
                <a:lnTo>
                  <a:pt x="7510379" y="549402"/>
                </a:lnTo>
                <a:lnTo>
                  <a:pt x="7548479" y="549402"/>
                </a:lnTo>
                <a:lnTo>
                  <a:pt x="7548479" y="539750"/>
                </a:lnTo>
                <a:lnTo>
                  <a:pt x="7512919" y="539750"/>
                </a:lnTo>
                <a:lnTo>
                  <a:pt x="7529365" y="511556"/>
                </a:lnTo>
                <a:lnTo>
                  <a:pt x="7510379" y="479007"/>
                </a:lnTo>
                <a:close/>
              </a:path>
              <a:path w="7615555" h="587375">
                <a:moveTo>
                  <a:pt x="7598507" y="416127"/>
                </a:moveTo>
                <a:lnTo>
                  <a:pt x="7591230" y="416591"/>
                </a:lnTo>
                <a:lnTo>
                  <a:pt x="7584644" y="419770"/>
                </a:lnTo>
                <a:lnTo>
                  <a:pt x="7579594" y="425450"/>
                </a:lnTo>
                <a:lnTo>
                  <a:pt x="7548479" y="478790"/>
                </a:lnTo>
                <a:lnTo>
                  <a:pt x="7548479" y="549402"/>
                </a:lnTo>
                <a:lnTo>
                  <a:pt x="7551415" y="549402"/>
                </a:lnTo>
                <a:lnTo>
                  <a:pt x="7612487" y="444627"/>
                </a:lnTo>
                <a:lnTo>
                  <a:pt x="7614951" y="437505"/>
                </a:lnTo>
                <a:lnTo>
                  <a:pt x="7614487" y="430228"/>
                </a:lnTo>
                <a:lnTo>
                  <a:pt x="7611308" y="423642"/>
                </a:lnTo>
                <a:lnTo>
                  <a:pt x="7605629" y="418592"/>
                </a:lnTo>
                <a:lnTo>
                  <a:pt x="7598507" y="416127"/>
                </a:lnTo>
                <a:close/>
              </a:path>
              <a:path w="7615555" h="587375">
                <a:moveTo>
                  <a:pt x="7529365" y="511556"/>
                </a:moveTo>
                <a:lnTo>
                  <a:pt x="7512919" y="539750"/>
                </a:lnTo>
                <a:lnTo>
                  <a:pt x="7545812" y="539750"/>
                </a:lnTo>
                <a:lnTo>
                  <a:pt x="7529365" y="511556"/>
                </a:lnTo>
                <a:close/>
              </a:path>
              <a:path w="7615555" h="587375">
                <a:moveTo>
                  <a:pt x="7548479" y="478790"/>
                </a:moveTo>
                <a:lnTo>
                  <a:pt x="7529365" y="511556"/>
                </a:lnTo>
                <a:lnTo>
                  <a:pt x="7545812" y="539750"/>
                </a:lnTo>
                <a:lnTo>
                  <a:pt x="7548479" y="539750"/>
                </a:lnTo>
                <a:lnTo>
                  <a:pt x="7548479" y="478790"/>
                </a:lnTo>
                <a:close/>
              </a:path>
              <a:path w="7615555" h="587375">
                <a:moveTo>
                  <a:pt x="7510379" y="19050"/>
                </a:moveTo>
                <a:lnTo>
                  <a:pt x="7510379" y="479007"/>
                </a:lnTo>
                <a:lnTo>
                  <a:pt x="7529365" y="511556"/>
                </a:lnTo>
                <a:lnTo>
                  <a:pt x="7548352" y="479007"/>
                </a:lnTo>
                <a:lnTo>
                  <a:pt x="7548479" y="38100"/>
                </a:lnTo>
                <a:lnTo>
                  <a:pt x="7529429" y="38100"/>
                </a:lnTo>
                <a:lnTo>
                  <a:pt x="7510379" y="19050"/>
                </a:lnTo>
                <a:close/>
              </a:path>
              <a:path w="7615555" h="587375">
                <a:moveTo>
                  <a:pt x="16446" y="192170"/>
                </a:moveTo>
                <a:lnTo>
                  <a:pt x="9251" y="194564"/>
                </a:lnTo>
                <a:lnTo>
                  <a:pt x="3643" y="199616"/>
                </a:lnTo>
                <a:lnTo>
                  <a:pt x="488" y="206216"/>
                </a:lnTo>
                <a:lnTo>
                  <a:pt x="0" y="213530"/>
                </a:lnTo>
                <a:lnTo>
                  <a:pt x="2393" y="220726"/>
                </a:lnTo>
                <a:lnTo>
                  <a:pt x="85578" y="363220"/>
                </a:lnTo>
                <a:lnTo>
                  <a:pt x="107671" y="325374"/>
                </a:lnTo>
                <a:lnTo>
                  <a:pt x="66528" y="325374"/>
                </a:lnTo>
                <a:lnTo>
                  <a:pt x="66528" y="254762"/>
                </a:lnTo>
                <a:lnTo>
                  <a:pt x="35413" y="201422"/>
                </a:lnTo>
                <a:lnTo>
                  <a:pt x="30360" y="195814"/>
                </a:lnTo>
                <a:lnTo>
                  <a:pt x="23760" y="192659"/>
                </a:lnTo>
                <a:lnTo>
                  <a:pt x="16446" y="192170"/>
                </a:lnTo>
                <a:close/>
              </a:path>
              <a:path w="7615555" h="587375">
                <a:moveTo>
                  <a:pt x="66528" y="254762"/>
                </a:moveTo>
                <a:lnTo>
                  <a:pt x="66528" y="325374"/>
                </a:lnTo>
                <a:lnTo>
                  <a:pt x="104628" y="325374"/>
                </a:lnTo>
                <a:lnTo>
                  <a:pt x="104628" y="315722"/>
                </a:lnTo>
                <a:lnTo>
                  <a:pt x="69068" y="315722"/>
                </a:lnTo>
                <a:lnTo>
                  <a:pt x="85578" y="287419"/>
                </a:lnTo>
                <a:lnTo>
                  <a:pt x="66528" y="254762"/>
                </a:lnTo>
                <a:close/>
              </a:path>
              <a:path w="7615555" h="587375">
                <a:moveTo>
                  <a:pt x="154709" y="192170"/>
                </a:moveTo>
                <a:lnTo>
                  <a:pt x="147395" y="192659"/>
                </a:lnTo>
                <a:lnTo>
                  <a:pt x="140795" y="195814"/>
                </a:lnTo>
                <a:lnTo>
                  <a:pt x="135743" y="201422"/>
                </a:lnTo>
                <a:lnTo>
                  <a:pt x="104628" y="254762"/>
                </a:lnTo>
                <a:lnTo>
                  <a:pt x="104628" y="325374"/>
                </a:lnTo>
                <a:lnTo>
                  <a:pt x="107671" y="325374"/>
                </a:lnTo>
                <a:lnTo>
                  <a:pt x="168763" y="220726"/>
                </a:lnTo>
                <a:lnTo>
                  <a:pt x="171156" y="213530"/>
                </a:lnTo>
                <a:lnTo>
                  <a:pt x="170668" y="206216"/>
                </a:lnTo>
                <a:lnTo>
                  <a:pt x="167512" y="199616"/>
                </a:lnTo>
                <a:lnTo>
                  <a:pt x="161905" y="194564"/>
                </a:lnTo>
                <a:lnTo>
                  <a:pt x="154709" y="192170"/>
                </a:lnTo>
                <a:close/>
              </a:path>
              <a:path w="7615555" h="587375">
                <a:moveTo>
                  <a:pt x="85578" y="287419"/>
                </a:moveTo>
                <a:lnTo>
                  <a:pt x="69068" y="315722"/>
                </a:lnTo>
                <a:lnTo>
                  <a:pt x="102088" y="315722"/>
                </a:lnTo>
                <a:lnTo>
                  <a:pt x="85578" y="287419"/>
                </a:lnTo>
                <a:close/>
              </a:path>
              <a:path w="7615555" h="587375">
                <a:moveTo>
                  <a:pt x="104628" y="254762"/>
                </a:moveTo>
                <a:lnTo>
                  <a:pt x="85578" y="287419"/>
                </a:lnTo>
                <a:lnTo>
                  <a:pt x="102088" y="315722"/>
                </a:lnTo>
                <a:lnTo>
                  <a:pt x="104628" y="315722"/>
                </a:lnTo>
                <a:lnTo>
                  <a:pt x="104628" y="254762"/>
                </a:lnTo>
                <a:close/>
              </a:path>
              <a:path w="7615555" h="587375">
                <a:moveTo>
                  <a:pt x="7529429" y="0"/>
                </a:moveTo>
                <a:lnTo>
                  <a:pt x="85578" y="0"/>
                </a:lnTo>
                <a:lnTo>
                  <a:pt x="78154" y="1494"/>
                </a:lnTo>
                <a:lnTo>
                  <a:pt x="72100" y="5572"/>
                </a:lnTo>
                <a:lnTo>
                  <a:pt x="68022" y="11626"/>
                </a:lnTo>
                <a:lnTo>
                  <a:pt x="66528" y="19050"/>
                </a:lnTo>
                <a:lnTo>
                  <a:pt x="66528" y="254762"/>
                </a:lnTo>
                <a:lnTo>
                  <a:pt x="85578" y="287419"/>
                </a:lnTo>
                <a:lnTo>
                  <a:pt x="104628" y="254762"/>
                </a:lnTo>
                <a:lnTo>
                  <a:pt x="104628" y="38100"/>
                </a:lnTo>
                <a:lnTo>
                  <a:pt x="85578" y="38100"/>
                </a:lnTo>
                <a:lnTo>
                  <a:pt x="104628" y="19050"/>
                </a:lnTo>
                <a:lnTo>
                  <a:pt x="7548479" y="19050"/>
                </a:lnTo>
                <a:lnTo>
                  <a:pt x="7546984" y="11626"/>
                </a:lnTo>
                <a:lnTo>
                  <a:pt x="7542907" y="5572"/>
                </a:lnTo>
                <a:lnTo>
                  <a:pt x="7536852" y="1494"/>
                </a:lnTo>
                <a:lnTo>
                  <a:pt x="7529429" y="0"/>
                </a:lnTo>
                <a:close/>
              </a:path>
              <a:path w="7615555" h="587375">
                <a:moveTo>
                  <a:pt x="104628" y="19050"/>
                </a:moveTo>
                <a:lnTo>
                  <a:pt x="85578" y="38100"/>
                </a:lnTo>
                <a:lnTo>
                  <a:pt x="104628" y="38100"/>
                </a:lnTo>
                <a:lnTo>
                  <a:pt x="104628" y="19050"/>
                </a:lnTo>
                <a:close/>
              </a:path>
              <a:path w="7615555" h="587375">
                <a:moveTo>
                  <a:pt x="7510379" y="19050"/>
                </a:moveTo>
                <a:lnTo>
                  <a:pt x="104628" y="19050"/>
                </a:lnTo>
                <a:lnTo>
                  <a:pt x="104628" y="38100"/>
                </a:lnTo>
                <a:lnTo>
                  <a:pt x="7510379" y="38100"/>
                </a:lnTo>
                <a:lnTo>
                  <a:pt x="7510379" y="19050"/>
                </a:lnTo>
                <a:close/>
              </a:path>
              <a:path w="7615555" h="587375">
                <a:moveTo>
                  <a:pt x="7548479" y="19050"/>
                </a:moveTo>
                <a:lnTo>
                  <a:pt x="7510379" y="19050"/>
                </a:lnTo>
                <a:lnTo>
                  <a:pt x="7529429" y="38100"/>
                </a:lnTo>
                <a:lnTo>
                  <a:pt x="7548479" y="38100"/>
                </a:lnTo>
                <a:lnTo>
                  <a:pt x="7548479" y="19050"/>
                </a:lnTo>
                <a:close/>
              </a:path>
            </a:pathLst>
          </a:custGeom>
          <a:solidFill>
            <a:srgbClr val="FF0000"/>
          </a:solidFill>
          <a:ln>
            <a:solidFill>
              <a:srgbClr val="FF0000"/>
            </a:solidFill>
          </a:ln>
        </p:spPr>
        <p:txBody>
          <a:bodyPr wrap="square" lIns="0" tIns="0" rIns="0" bIns="0" rtlCol="0"/>
          <a:lstStyle/>
          <a:p>
            <a:endParaRPr/>
          </a:p>
        </p:txBody>
      </p:sp>
      <p:sp>
        <p:nvSpPr>
          <p:cNvPr id="21" name="object 21"/>
          <p:cNvSpPr/>
          <p:nvPr/>
        </p:nvSpPr>
        <p:spPr>
          <a:xfrm>
            <a:off x="5256803" y="2217420"/>
            <a:ext cx="467995" cy="1283335"/>
          </a:xfrm>
          <a:custGeom>
            <a:avLst/>
            <a:gdLst/>
            <a:ahLst/>
            <a:cxnLst/>
            <a:rect l="l" t="t" r="r" b="b"/>
            <a:pathLst>
              <a:path w="467995" h="1283335">
                <a:moveTo>
                  <a:pt x="16446" y="1112087"/>
                </a:moveTo>
                <a:lnTo>
                  <a:pt x="9251" y="1114552"/>
                </a:lnTo>
                <a:lnTo>
                  <a:pt x="3643" y="1119602"/>
                </a:lnTo>
                <a:lnTo>
                  <a:pt x="488" y="1126188"/>
                </a:lnTo>
                <a:lnTo>
                  <a:pt x="0" y="1133465"/>
                </a:lnTo>
                <a:lnTo>
                  <a:pt x="2393" y="1140587"/>
                </a:lnTo>
                <a:lnTo>
                  <a:pt x="85578" y="1283080"/>
                </a:lnTo>
                <a:lnTo>
                  <a:pt x="107671" y="1245234"/>
                </a:lnTo>
                <a:lnTo>
                  <a:pt x="66528" y="1245234"/>
                </a:lnTo>
                <a:lnTo>
                  <a:pt x="66528" y="1174750"/>
                </a:lnTo>
                <a:lnTo>
                  <a:pt x="35413" y="1121409"/>
                </a:lnTo>
                <a:lnTo>
                  <a:pt x="30360" y="1115730"/>
                </a:lnTo>
                <a:lnTo>
                  <a:pt x="23760" y="1112551"/>
                </a:lnTo>
                <a:lnTo>
                  <a:pt x="16446" y="1112087"/>
                </a:lnTo>
                <a:close/>
              </a:path>
              <a:path w="467995" h="1283335">
                <a:moveTo>
                  <a:pt x="66528" y="1174750"/>
                </a:moveTo>
                <a:lnTo>
                  <a:pt x="66528" y="1245234"/>
                </a:lnTo>
                <a:lnTo>
                  <a:pt x="104628" y="1245234"/>
                </a:lnTo>
                <a:lnTo>
                  <a:pt x="104628" y="1235709"/>
                </a:lnTo>
                <a:lnTo>
                  <a:pt x="69068" y="1235709"/>
                </a:lnTo>
                <a:lnTo>
                  <a:pt x="85578" y="1207407"/>
                </a:lnTo>
                <a:lnTo>
                  <a:pt x="66528" y="1174750"/>
                </a:lnTo>
                <a:close/>
              </a:path>
              <a:path w="467995" h="1283335">
                <a:moveTo>
                  <a:pt x="154709" y="1112087"/>
                </a:moveTo>
                <a:lnTo>
                  <a:pt x="147395" y="1112551"/>
                </a:lnTo>
                <a:lnTo>
                  <a:pt x="140795" y="1115730"/>
                </a:lnTo>
                <a:lnTo>
                  <a:pt x="135743" y="1121409"/>
                </a:lnTo>
                <a:lnTo>
                  <a:pt x="104628" y="1174749"/>
                </a:lnTo>
                <a:lnTo>
                  <a:pt x="104628" y="1245234"/>
                </a:lnTo>
                <a:lnTo>
                  <a:pt x="107671" y="1245234"/>
                </a:lnTo>
                <a:lnTo>
                  <a:pt x="168763" y="1140587"/>
                </a:lnTo>
                <a:lnTo>
                  <a:pt x="171156" y="1133465"/>
                </a:lnTo>
                <a:lnTo>
                  <a:pt x="170668" y="1126188"/>
                </a:lnTo>
                <a:lnTo>
                  <a:pt x="167512" y="1119602"/>
                </a:lnTo>
                <a:lnTo>
                  <a:pt x="161905" y="1114552"/>
                </a:lnTo>
                <a:lnTo>
                  <a:pt x="154709" y="1112087"/>
                </a:lnTo>
                <a:close/>
              </a:path>
              <a:path w="467995" h="1283335">
                <a:moveTo>
                  <a:pt x="85578" y="1207407"/>
                </a:moveTo>
                <a:lnTo>
                  <a:pt x="69068" y="1235709"/>
                </a:lnTo>
                <a:lnTo>
                  <a:pt x="102088" y="1235709"/>
                </a:lnTo>
                <a:lnTo>
                  <a:pt x="85578" y="1207407"/>
                </a:lnTo>
                <a:close/>
              </a:path>
              <a:path w="467995" h="1283335">
                <a:moveTo>
                  <a:pt x="104628" y="1174749"/>
                </a:moveTo>
                <a:lnTo>
                  <a:pt x="85578" y="1207407"/>
                </a:lnTo>
                <a:lnTo>
                  <a:pt x="102088" y="1235709"/>
                </a:lnTo>
                <a:lnTo>
                  <a:pt x="104628" y="1235709"/>
                </a:lnTo>
                <a:lnTo>
                  <a:pt x="104628" y="1174749"/>
                </a:lnTo>
                <a:close/>
              </a:path>
              <a:path w="467995" h="1283335">
                <a:moveTo>
                  <a:pt x="467594" y="0"/>
                </a:moveTo>
                <a:lnTo>
                  <a:pt x="85578" y="0"/>
                </a:lnTo>
                <a:lnTo>
                  <a:pt x="78154" y="1494"/>
                </a:lnTo>
                <a:lnTo>
                  <a:pt x="72100" y="5572"/>
                </a:lnTo>
                <a:lnTo>
                  <a:pt x="68022" y="11626"/>
                </a:lnTo>
                <a:lnTo>
                  <a:pt x="66528" y="19050"/>
                </a:lnTo>
                <a:lnTo>
                  <a:pt x="66528" y="1174750"/>
                </a:lnTo>
                <a:lnTo>
                  <a:pt x="85578" y="1207407"/>
                </a:lnTo>
                <a:lnTo>
                  <a:pt x="104628" y="1174750"/>
                </a:lnTo>
                <a:lnTo>
                  <a:pt x="104628" y="38100"/>
                </a:lnTo>
                <a:lnTo>
                  <a:pt x="85578" y="38100"/>
                </a:lnTo>
                <a:lnTo>
                  <a:pt x="104628" y="19050"/>
                </a:lnTo>
                <a:lnTo>
                  <a:pt x="467594" y="19050"/>
                </a:lnTo>
                <a:lnTo>
                  <a:pt x="467594" y="0"/>
                </a:lnTo>
                <a:close/>
              </a:path>
              <a:path w="467995" h="1283335">
                <a:moveTo>
                  <a:pt x="104628" y="19050"/>
                </a:moveTo>
                <a:lnTo>
                  <a:pt x="85578" y="38100"/>
                </a:lnTo>
                <a:lnTo>
                  <a:pt x="104628" y="38100"/>
                </a:lnTo>
                <a:lnTo>
                  <a:pt x="104628" y="19050"/>
                </a:lnTo>
                <a:close/>
              </a:path>
              <a:path w="467995" h="1283335">
                <a:moveTo>
                  <a:pt x="467594" y="19050"/>
                </a:moveTo>
                <a:lnTo>
                  <a:pt x="104628" y="19050"/>
                </a:lnTo>
                <a:lnTo>
                  <a:pt x="104628" y="38100"/>
                </a:lnTo>
                <a:lnTo>
                  <a:pt x="467594" y="38100"/>
                </a:lnTo>
                <a:lnTo>
                  <a:pt x="467594" y="19050"/>
                </a:lnTo>
                <a:close/>
              </a:path>
            </a:pathLst>
          </a:custGeom>
          <a:solidFill>
            <a:srgbClr val="FF0000"/>
          </a:solidFill>
          <a:ln>
            <a:solidFill>
              <a:srgbClr val="FF0000"/>
            </a:solidFill>
          </a:ln>
        </p:spPr>
        <p:txBody>
          <a:bodyPr wrap="square" lIns="0" tIns="0" rIns="0" bIns="0" rtlCol="0"/>
          <a:lstStyle/>
          <a:p>
            <a:endParaRPr/>
          </a:p>
        </p:txBody>
      </p:sp>
      <p:sp>
        <p:nvSpPr>
          <p:cNvPr id="22" name="object 22"/>
          <p:cNvSpPr/>
          <p:nvPr/>
        </p:nvSpPr>
        <p:spPr>
          <a:xfrm>
            <a:off x="5858783" y="3078988"/>
            <a:ext cx="3872229" cy="423545"/>
          </a:xfrm>
          <a:custGeom>
            <a:avLst/>
            <a:gdLst/>
            <a:ahLst/>
            <a:cxnLst/>
            <a:rect l="l" t="t" r="r" b="b"/>
            <a:pathLst>
              <a:path w="3872229" h="423545">
                <a:moveTo>
                  <a:pt x="3717333" y="252170"/>
                </a:moveTo>
                <a:lnTo>
                  <a:pt x="3710158" y="254635"/>
                </a:lnTo>
                <a:lnTo>
                  <a:pt x="3704478" y="259667"/>
                </a:lnTo>
                <a:lnTo>
                  <a:pt x="3701299" y="266223"/>
                </a:lnTo>
                <a:lnTo>
                  <a:pt x="3700835" y="273494"/>
                </a:lnTo>
                <a:lnTo>
                  <a:pt x="3703300" y="280670"/>
                </a:lnTo>
                <a:lnTo>
                  <a:pt x="3786485" y="423163"/>
                </a:lnTo>
                <a:lnTo>
                  <a:pt x="3808545" y="385317"/>
                </a:lnTo>
                <a:lnTo>
                  <a:pt x="3767435" y="385317"/>
                </a:lnTo>
                <a:lnTo>
                  <a:pt x="3767435" y="315050"/>
                </a:lnTo>
                <a:lnTo>
                  <a:pt x="3736193" y="261492"/>
                </a:lnTo>
                <a:lnTo>
                  <a:pt x="3731160" y="255813"/>
                </a:lnTo>
                <a:lnTo>
                  <a:pt x="3724604" y="252634"/>
                </a:lnTo>
                <a:lnTo>
                  <a:pt x="3717333" y="252170"/>
                </a:lnTo>
                <a:close/>
              </a:path>
              <a:path w="3872229" h="423545">
                <a:moveTo>
                  <a:pt x="16446" y="249955"/>
                </a:moveTo>
                <a:lnTo>
                  <a:pt x="9251" y="252349"/>
                </a:lnTo>
                <a:lnTo>
                  <a:pt x="3643" y="257401"/>
                </a:lnTo>
                <a:lnTo>
                  <a:pt x="488" y="264001"/>
                </a:lnTo>
                <a:lnTo>
                  <a:pt x="0" y="271315"/>
                </a:lnTo>
                <a:lnTo>
                  <a:pt x="2393" y="278511"/>
                </a:lnTo>
                <a:lnTo>
                  <a:pt x="85578" y="421004"/>
                </a:lnTo>
                <a:lnTo>
                  <a:pt x="107671" y="383159"/>
                </a:lnTo>
                <a:lnTo>
                  <a:pt x="66528" y="383159"/>
                </a:lnTo>
                <a:lnTo>
                  <a:pt x="66528" y="312547"/>
                </a:lnTo>
                <a:lnTo>
                  <a:pt x="35413" y="259207"/>
                </a:lnTo>
                <a:lnTo>
                  <a:pt x="30360" y="253599"/>
                </a:lnTo>
                <a:lnTo>
                  <a:pt x="23760" y="250443"/>
                </a:lnTo>
                <a:lnTo>
                  <a:pt x="16446" y="249955"/>
                </a:lnTo>
                <a:close/>
              </a:path>
              <a:path w="3872229" h="423545">
                <a:moveTo>
                  <a:pt x="3767435" y="315050"/>
                </a:moveTo>
                <a:lnTo>
                  <a:pt x="3767435" y="385317"/>
                </a:lnTo>
                <a:lnTo>
                  <a:pt x="3805535" y="385317"/>
                </a:lnTo>
                <a:lnTo>
                  <a:pt x="3805535" y="375792"/>
                </a:lnTo>
                <a:lnTo>
                  <a:pt x="3769975" y="375792"/>
                </a:lnTo>
                <a:lnTo>
                  <a:pt x="3786421" y="347598"/>
                </a:lnTo>
                <a:lnTo>
                  <a:pt x="3767435" y="315050"/>
                </a:lnTo>
                <a:close/>
              </a:path>
              <a:path w="3872229" h="423545">
                <a:moveTo>
                  <a:pt x="3855563" y="252170"/>
                </a:moveTo>
                <a:lnTo>
                  <a:pt x="3848286" y="252634"/>
                </a:lnTo>
                <a:lnTo>
                  <a:pt x="3841700" y="255813"/>
                </a:lnTo>
                <a:lnTo>
                  <a:pt x="3836650" y="261492"/>
                </a:lnTo>
                <a:lnTo>
                  <a:pt x="3805535" y="314832"/>
                </a:lnTo>
                <a:lnTo>
                  <a:pt x="3805535" y="385317"/>
                </a:lnTo>
                <a:lnTo>
                  <a:pt x="3808545" y="385317"/>
                </a:lnTo>
                <a:lnTo>
                  <a:pt x="3869543" y="280670"/>
                </a:lnTo>
                <a:lnTo>
                  <a:pt x="3872007" y="273494"/>
                </a:lnTo>
                <a:lnTo>
                  <a:pt x="3871543" y="266223"/>
                </a:lnTo>
                <a:lnTo>
                  <a:pt x="3868364" y="259667"/>
                </a:lnTo>
                <a:lnTo>
                  <a:pt x="3862685" y="254635"/>
                </a:lnTo>
                <a:lnTo>
                  <a:pt x="3855563" y="252170"/>
                </a:lnTo>
                <a:close/>
              </a:path>
              <a:path w="3872229" h="423545">
                <a:moveTo>
                  <a:pt x="66528" y="312547"/>
                </a:moveTo>
                <a:lnTo>
                  <a:pt x="66528" y="383159"/>
                </a:lnTo>
                <a:lnTo>
                  <a:pt x="104628" y="383159"/>
                </a:lnTo>
                <a:lnTo>
                  <a:pt x="104628" y="373507"/>
                </a:lnTo>
                <a:lnTo>
                  <a:pt x="69068" y="373507"/>
                </a:lnTo>
                <a:lnTo>
                  <a:pt x="85578" y="345204"/>
                </a:lnTo>
                <a:lnTo>
                  <a:pt x="66528" y="312547"/>
                </a:lnTo>
                <a:close/>
              </a:path>
              <a:path w="3872229" h="423545">
                <a:moveTo>
                  <a:pt x="154709" y="249955"/>
                </a:moveTo>
                <a:lnTo>
                  <a:pt x="147395" y="250443"/>
                </a:lnTo>
                <a:lnTo>
                  <a:pt x="140795" y="253599"/>
                </a:lnTo>
                <a:lnTo>
                  <a:pt x="135743" y="259207"/>
                </a:lnTo>
                <a:lnTo>
                  <a:pt x="104628" y="312547"/>
                </a:lnTo>
                <a:lnTo>
                  <a:pt x="104628" y="383159"/>
                </a:lnTo>
                <a:lnTo>
                  <a:pt x="107671" y="383159"/>
                </a:lnTo>
                <a:lnTo>
                  <a:pt x="168763" y="278511"/>
                </a:lnTo>
                <a:lnTo>
                  <a:pt x="171156" y="271315"/>
                </a:lnTo>
                <a:lnTo>
                  <a:pt x="170668" y="264001"/>
                </a:lnTo>
                <a:lnTo>
                  <a:pt x="167512" y="257401"/>
                </a:lnTo>
                <a:lnTo>
                  <a:pt x="161905" y="252349"/>
                </a:lnTo>
                <a:lnTo>
                  <a:pt x="154709" y="249955"/>
                </a:lnTo>
                <a:close/>
              </a:path>
              <a:path w="3872229" h="423545">
                <a:moveTo>
                  <a:pt x="3786421" y="347598"/>
                </a:moveTo>
                <a:lnTo>
                  <a:pt x="3769975" y="375792"/>
                </a:lnTo>
                <a:lnTo>
                  <a:pt x="3802868" y="375792"/>
                </a:lnTo>
                <a:lnTo>
                  <a:pt x="3786421" y="347598"/>
                </a:lnTo>
                <a:close/>
              </a:path>
              <a:path w="3872229" h="423545">
                <a:moveTo>
                  <a:pt x="3805535" y="314832"/>
                </a:moveTo>
                <a:lnTo>
                  <a:pt x="3786421" y="347598"/>
                </a:lnTo>
                <a:lnTo>
                  <a:pt x="3802868" y="375792"/>
                </a:lnTo>
                <a:lnTo>
                  <a:pt x="3805535" y="375792"/>
                </a:lnTo>
                <a:lnTo>
                  <a:pt x="3805535" y="314832"/>
                </a:lnTo>
                <a:close/>
              </a:path>
              <a:path w="3872229" h="423545">
                <a:moveTo>
                  <a:pt x="85578" y="345204"/>
                </a:moveTo>
                <a:lnTo>
                  <a:pt x="69068" y="373507"/>
                </a:lnTo>
                <a:lnTo>
                  <a:pt x="102088" y="373507"/>
                </a:lnTo>
                <a:lnTo>
                  <a:pt x="85578" y="345204"/>
                </a:lnTo>
                <a:close/>
              </a:path>
              <a:path w="3872229" h="423545">
                <a:moveTo>
                  <a:pt x="104628" y="312547"/>
                </a:moveTo>
                <a:lnTo>
                  <a:pt x="85578" y="345204"/>
                </a:lnTo>
                <a:lnTo>
                  <a:pt x="102088" y="373507"/>
                </a:lnTo>
                <a:lnTo>
                  <a:pt x="104628" y="373507"/>
                </a:lnTo>
                <a:lnTo>
                  <a:pt x="104628" y="312547"/>
                </a:lnTo>
                <a:close/>
              </a:path>
              <a:path w="3872229" h="423545">
                <a:moveTo>
                  <a:pt x="3767435" y="19050"/>
                </a:moveTo>
                <a:lnTo>
                  <a:pt x="3767435" y="315050"/>
                </a:lnTo>
                <a:lnTo>
                  <a:pt x="3786421" y="347598"/>
                </a:lnTo>
                <a:lnTo>
                  <a:pt x="3805535" y="314832"/>
                </a:lnTo>
                <a:lnTo>
                  <a:pt x="3805535" y="38100"/>
                </a:lnTo>
                <a:lnTo>
                  <a:pt x="3786485" y="38100"/>
                </a:lnTo>
                <a:lnTo>
                  <a:pt x="3767435" y="19050"/>
                </a:lnTo>
                <a:close/>
              </a:path>
              <a:path w="3872229" h="423545">
                <a:moveTo>
                  <a:pt x="3786485" y="0"/>
                </a:moveTo>
                <a:lnTo>
                  <a:pt x="85578" y="0"/>
                </a:lnTo>
                <a:lnTo>
                  <a:pt x="78154" y="1494"/>
                </a:lnTo>
                <a:lnTo>
                  <a:pt x="72100" y="5572"/>
                </a:lnTo>
                <a:lnTo>
                  <a:pt x="68022" y="11626"/>
                </a:lnTo>
                <a:lnTo>
                  <a:pt x="66528" y="19050"/>
                </a:lnTo>
                <a:lnTo>
                  <a:pt x="66528" y="312547"/>
                </a:lnTo>
                <a:lnTo>
                  <a:pt x="85578" y="345204"/>
                </a:lnTo>
                <a:lnTo>
                  <a:pt x="104628" y="312547"/>
                </a:lnTo>
                <a:lnTo>
                  <a:pt x="104628" y="38100"/>
                </a:lnTo>
                <a:lnTo>
                  <a:pt x="85578" y="38100"/>
                </a:lnTo>
                <a:lnTo>
                  <a:pt x="104628" y="19050"/>
                </a:lnTo>
                <a:lnTo>
                  <a:pt x="3805535" y="19050"/>
                </a:lnTo>
                <a:lnTo>
                  <a:pt x="3804023" y="11626"/>
                </a:lnTo>
                <a:lnTo>
                  <a:pt x="3799915" y="5572"/>
                </a:lnTo>
                <a:lnTo>
                  <a:pt x="3793855" y="1494"/>
                </a:lnTo>
                <a:lnTo>
                  <a:pt x="3786485" y="0"/>
                </a:lnTo>
                <a:close/>
              </a:path>
              <a:path w="3872229" h="423545">
                <a:moveTo>
                  <a:pt x="104628" y="19050"/>
                </a:moveTo>
                <a:lnTo>
                  <a:pt x="85578" y="38100"/>
                </a:lnTo>
                <a:lnTo>
                  <a:pt x="104628" y="38100"/>
                </a:lnTo>
                <a:lnTo>
                  <a:pt x="104628" y="19050"/>
                </a:lnTo>
                <a:close/>
              </a:path>
              <a:path w="3872229" h="423545">
                <a:moveTo>
                  <a:pt x="3767435" y="19050"/>
                </a:moveTo>
                <a:lnTo>
                  <a:pt x="104628" y="19050"/>
                </a:lnTo>
                <a:lnTo>
                  <a:pt x="104628" y="38100"/>
                </a:lnTo>
                <a:lnTo>
                  <a:pt x="3767435" y="38100"/>
                </a:lnTo>
                <a:lnTo>
                  <a:pt x="3767435" y="19050"/>
                </a:lnTo>
                <a:close/>
              </a:path>
              <a:path w="3872229" h="423545">
                <a:moveTo>
                  <a:pt x="3805535" y="19050"/>
                </a:moveTo>
                <a:lnTo>
                  <a:pt x="3767435" y="19050"/>
                </a:lnTo>
                <a:lnTo>
                  <a:pt x="3786485" y="38100"/>
                </a:lnTo>
                <a:lnTo>
                  <a:pt x="3805535" y="38100"/>
                </a:lnTo>
                <a:lnTo>
                  <a:pt x="3805535" y="19050"/>
                </a:lnTo>
                <a:close/>
              </a:path>
            </a:pathLst>
          </a:custGeom>
          <a:solidFill>
            <a:srgbClr val="0000FF"/>
          </a:solidFill>
          <a:ln>
            <a:solidFill>
              <a:srgbClr val="0000FF"/>
            </a:solidFill>
          </a:ln>
        </p:spPr>
        <p:txBody>
          <a:bodyPr wrap="square" lIns="0" tIns="0" rIns="0" bIns="0" rtlCol="0"/>
          <a:lstStyle/>
          <a:p>
            <a:endParaRPr/>
          </a:p>
        </p:txBody>
      </p:sp>
      <p:sp>
        <p:nvSpPr>
          <p:cNvPr id="23" name="object 23"/>
          <p:cNvSpPr/>
          <p:nvPr/>
        </p:nvSpPr>
        <p:spPr>
          <a:xfrm>
            <a:off x="8558021" y="2217420"/>
            <a:ext cx="1179830" cy="1280795"/>
          </a:xfrm>
          <a:custGeom>
            <a:avLst/>
            <a:gdLst/>
            <a:ahLst/>
            <a:cxnLst/>
            <a:rect l="l" t="t" r="r" b="b"/>
            <a:pathLst>
              <a:path w="1179829" h="1280795">
                <a:moveTo>
                  <a:pt x="1025026" y="1109674"/>
                </a:moveTo>
                <a:lnTo>
                  <a:pt x="1017904" y="1112139"/>
                </a:lnTo>
                <a:lnTo>
                  <a:pt x="1012225" y="1117189"/>
                </a:lnTo>
                <a:lnTo>
                  <a:pt x="1009046" y="1123775"/>
                </a:lnTo>
                <a:lnTo>
                  <a:pt x="1008582" y="1131052"/>
                </a:lnTo>
                <a:lnTo>
                  <a:pt x="1011047" y="1138174"/>
                </a:lnTo>
                <a:lnTo>
                  <a:pt x="1094104" y="1280667"/>
                </a:lnTo>
                <a:lnTo>
                  <a:pt x="1116124" y="1242949"/>
                </a:lnTo>
                <a:lnTo>
                  <a:pt x="1075054" y="1242949"/>
                </a:lnTo>
                <a:lnTo>
                  <a:pt x="1075054" y="1172337"/>
                </a:lnTo>
                <a:lnTo>
                  <a:pt x="1043939" y="1118996"/>
                </a:lnTo>
                <a:lnTo>
                  <a:pt x="1038889" y="1113317"/>
                </a:lnTo>
                <a:lnTo>
                  <a:pt x="1032303" y="1110138"/>
                </a:lnTo>
                <a:lnTo>
                  <a:pt x="1025026" y="1109674"/>
                </a:lnTo>
                <a:close/>
              </a:path>
              <a:path w="1179829" h="1280795">
                <a:moveTo>
                  <a:pt x="1075054" y="1172337"/>
                </a:moveTo>
                <a:lnTo>
                  <a:pt x="1075054" y="1242949"/>
                </a:lnTo>
                <a:lnTo>
                  <a:pt x="1113154" y="1242949"/>
                </a:lnTo>
                <a:lnTo>
                  <a:pt x="1113154" y="1233296"/>
                </a:lnTo>
                <a:lnTo>
                  <a:pt x="1077722" y="1233296"/>
                </a:lnTo>
                <a:lnTo>
                  <a:pt x="1094168" y="1205103"/>
                </a:lnTo>
                <a:lnTo>
                  <a:pt x="1075054" y="1172337"/>
                </a:lnTo>
                <a:close/>
              </a:path>
              <a:path w="1179829" h="1280795">
                <a:moveTo>
                  <a:pt x="1163238" y="1109674"/>
                </a:moveTo>
                <a:lnTo>
                  <a:pt x="1113281" y="1172337"/>
                </a:lnTo>
                <a:lnTo>
                  <a:pt x="1113154" y="1242949"/>
                </a:lnTo>
                <a:lnTo>
                  <a:pt x="1116124" y="1242949"/>
                </a:lnTo>
                <a:lnTo>
                  <a:pt x="1177289" y="1138174"/>
                </a:lnTo>
                <a:lnTo>
                  <a:pt x="1179683" y="1131052"/>
                </a:lnTo>
                <a:lnTo>
                  <a:pt x="1179195" y="1123775"/>
                </a:lnTo>
                <a:lnTo>
                  <a:pt x="1176039" y="1117189"/>
                </a:lnTo>
                <a:lnTo>
                  <a:pt x="1170431" y="1112139"/>
                </a:lnTo>
                <a:lnTo>
                  <a:pt x="1163238" y="1109674"/>
                </a:lnTo>
                <a:close/>
              </a:path>
              <a:path w="1179829" h="1280795">
                <a:moveTo>
                  <a:pt x="1094168" y="1205103"/>
                </a:moveTo>
                <a:lnTo>
                  <a:pt x="1077722" y="1233296"/>
                </a:lnTo>
                <a:lnTo>
                  <a:pt x="1110614" y="1233296"/>
                </a:lnTo>
                <a:lnTo>
                  <a:pt x="1094168" y="1205103"/>
                </a:lnTo>
                <a:close/>
              </a:path>
              <a:path w="1179829" h="1280795">
                <a:moveTo>
                  <a:pt x="1113154" y="1172554"/>
                </a:moveTo>
                <a:lnTo>
                  <a:pt x="1094168" y="1205103"/>
                </a:lnTo>
                <a:lnTo>
                  <a:pt x="1110614" y="1233296"/>
                </a:lnTo>
                <a:lnTo>
                  <a:pt x="1113154" y="1233296"/>
                </a:lnTo>
                <a:lnTo>
                  <a:pt x="1113154" y="1172554"/>
                </a:lnTo>
                <a:close/>
              </a:path>
              <a:path w="1179829" h="1280795">
                <a:moveTo>
                  <a:pt x="1075054" y="19050"/>
                </a:moveTo>
                <a:lnTo>
                  <a:pt x="1075181" y="1172554"/>
                </a:lnTo>
                <a:lnTo>
                  <a:pt x="1094168" y="1205103"/>
                </a:lnTo>
                <a:lnTo>
                  <a:pt x="1113154" y="1172554"/>
                </a:lnTo>
                <a:lnTo>
                  <a:pt x="1113154" y="38100"/>
                </a:lnTo>
                <a:lnTo>
                  <a:pt x="1094104" y="38100"/>
                </a:lnTo>
                <a:lnTo>
                  <a:pt x="1075054" y="19050"/>
                </a:lnTo>
                <a:close/>
              </a:path>
              <a:path w="1179829" h="1280795">
                <a:moveTo>
                  <a:pt x="1094104" y="0"/>
                </a:moveTo>
                <a:lnTo>
                  <a:pt x="0" y="0"/>
                </a:lnTo>
                <a:lnTo>
                  <a:pt x="0" y="38100"/>
                </a:lnTo>
                <a:lnTo>
                  <a:pt x="1075054" y="38100"/>
                </a:lnTo>
                <a:lnTo>
                  <a:pt x="1075054" y="19050"/>
                </a:lnTo>
                <a:lnTo>
                  <a:pt x="1113154" y="19050"/>
                </a:lnTo>
                <a:lnTo>
                  <a:pt x="1111660" y="11626"/>
                </a:lnTo>
                <a:lnTo>
                  <a:pt x="1107582" y="5572"/>
                </a:lnTo>
                <a:lnTo>
                  <a:pt x="1101528" y="1494"/>
                </a:lnTo>
                <a:lnTo>
                  <a:pt x="1094104" y="0"/>
                </a:lnTo>
                <a:close/>
              </a:path>
              <a:path w="1179829" h="1280795">
                <a:moveTo>
                  <a:pt x="1113154" y="19050"/>
                </a:moveTo>
                <a:lnTo>
                  <a:pt x="1075054" y="19050"/>
                </a:lnTo>
                <a:lnTo>
                  <a:pt x="1094104" y="38100"/>
                </a:lnTo>
                <a:lnTo>
                  <a:pt x="1113154" y="38100"/>
                </a:lnTo>
                <a:lnTo>
                  <a:pt x="1113154" y="19050"/>
                </a:lnTo>
                <a:close/>
              </a:path>
            </a:pathLst>
          </a:custGeom>
          <a:solidFill>
            <a:srgbClr val="0000FF"/>
          </a:solidFill>
          <a:ln>
            <a:solidFill>
              <a:srgbClr val="0000FF"/>
            </a:solidFill>
          </a:ln>
        </p:spPr>
        <p:txBody>
          <a:bodyPr wrap="square" lIns="0" tIns="0" rIns="0" bIns="0" rtlCol="0"/>
          <a:lstStyle/>
          <a:p>
            <a:endParaRPr/>
          </a:p>
        </p:txBody>
      </p:sp>
      <p:sp>
        <p:nvSpPr>
          <p:cNvPr id="24" name="object 24"/>
          <p:cNvSpPr/>
          <p:nvPr/>
        </p:nvSpPr>
        <p:spPr>
          <a:xfrm>
            <a:off x="574548" y="3278123"/>
            <a:ext cx="3253740" cy="1143000"/>
          </a:xfrm>
          <a:prstGeom prst="rect">
            <a:avLst/>
          </a:prstGeom>
          <a:blipFill>
            <a:blip r:embed="rId9" cstate="print"/>
            <a:stretch>
              <a:fillRect/>
            </a:stretch>
          </a:blipFill>
        </p:spPr>
        <p:txBody>
          <a:bodyPr wrap="square" lIns="0" tIns="0" rIns="0" bIns="0" rtlCol="0"/>
          <a:lstStyle/>
          <a:p>
            <a:endParaRPr/>
          </a:p>
        </p:txBody>
      </p:sp>
      <p:sp>
        <p:nvSpPr>
          <p:cNvPr id="25" name="object 25"/>
          <p:cNvSpPr txBox="1"/>
          <p:nvPr/>
        </p:nvSpPr>
        <p:spPr>
          <a:xfrm>
            <a:off x="537463" y="3687698"/>
            <a:ext cx="280670" cy="334010"/>
          </a:xfrm>
          <a:prstGeom prst="rect">
            <a:avLst/>
          </a:prstGeom>
        </p:spPr>
        <p:txBody>
          <a:bodyPr vert="horz" wrap="square" lIns="0" tIns="0" rIns="0" bIns="0" rtlCol="0">
            <a:spAutoFit/>
          </a:bodyPr>
          <a:lstStyle/>
          <a:p>
            <a:pPr marL="12700">
              <a:lnSpc>
                <a:spcPct val="100000"/>
              </a:lnSpc>
            </a:pPr>
            <a:r>
              <a:rPr sz="2000" spc="5" dirty="0">
                <a:latin typeface="微软雅黑"/>
                <a:cs typeface="微软雅黑"/>
              </a:rPr>
              <a:t>“</a:t>
            </a:r>
            <a:endParaRPr sz="2000">
              <a:latin typeface="微软雅黑"/>
              <a:cs typeface="微软雅黑"/>
            </a:endParaRPr>
          </a:p>
        </p:txBody>
      </p:sp>
      <p:sp>
        <p:nvSpPr>
          <p:cNvPr id="26" name="object 26"/>
          <p:cNvSpPr txBox="1"/>
          <p:nvPr/>
        </p:nvSpPr>
        <p:spPr>
          <a:xfrm>
            <a:off x="3585535" y="3687698"/>
            <a:ext cx="280670" cy="334010"/>
          </a:xfrm>
          <a:prstGeom prst="rect">
            <a:avLst/>
          </a:prstGeom>
        </p:spPr>
        <p:txBody>
          <a:bodyPr vert="horz" wrap="square" lIns="0" tIns="0" rIns="0" bIns="0" rtlCol="0">
            <a:spAutoFit/>
          </a:bodyPr>
          <a:lstStyle/>
          <a:p>
            <a:pPr marL="12700">
              <a:lnSpc>
                <a:spcPct val="100000"/>
              </a:lnSpc>
            </a:pPr>
            <a:r>
              <a:rPr sz="2000" spc="5" dirty="0">
                <a:latin typeface="微软雅黑"/>
                <a:cs typeface="微软雅黑"/>
              </a:rPr>
              <a:t>，</a:t>
            </a:r>
            <a:endParaRPr sz="2000">
              <a:latin typeface="微软雅黑"/>
              <a:cs typeface="微软雅黑"/>
            </a:endParaRPr>
          </a:p>
        </p:txBody>
      </p:sp>
      <p:sp>
        <p:nvSpPr>
          <p:cNvPr id="27" name="object 27"/>
          <p:cNvSpPr txBox="1"/>
          <p:nvPr/>
        </p:nvSpPr>
        <p:spPr>
          <a:xfrm>
            <a:off x="574548" y="3278123"/>
            <a:ext cx="3253740" cy="1143000"/>
          </a:xfrm>
          <a:prstGeom prst="rect">
            <a:avLst/>
          </a:prstGeom>
          <a:solidFill>
            <a:srgbClr val="FFFF00"/>
          </a:solidFill>
          <a:ln w="9144">
            <a:solidFill>
              <a:srgbClr val="F69240"/>
            </a:solidFill>
          </a:ln>
        </p:spPr>
        <p:txBody>
          <a:bodyPr vert="horz" wrap="square" lIns="0" tIns="39369" rIns="0" bIns="0" rtlCol="0">
            <a:spAutoFit/>
          </a:bodyPr>
          <a:lstStyle/>
          <a:p>
            <a:pPr marR="223520" algn="ctr">
              <a:lnSpc>
                <a:spcPct val="100000"/>
              </a:lnSpc>
              <a:spcBef>
                <a:spcPts val="309"/>
              </a:spcBef>
            </a:pPr>
            <a:r>
              <a:rPr sz="2000" dirty="0">
                <a:latin typeface="Arial"/>
                <a:cs typeface="Arial"/>
              </a:rPr>
              <a:t>1a.</a:t>
            </a:r>
            <a:r>
              <a:rPr sz="2000" spc="-70" dirty="0">
                <a:latin typeface="Arial"/>
                <a:cs typeface="Arial"/>
              </a:rPr>
              <a:t> </a:t>
            </a:r>
            <a:r>
              <a:rPr sz="2000" dirty="0">
                <a:latin typeface="微软雅黑"/>
                <a:cs typeface="微软雅黑"/>
              </a:rPr>
              <a:t>将“被乘数寄存器”和</a:t>
            </a:r>
          </a:p>
          <a:p>
            <a:pPr marL="225425">
              <a:lnSpc>
                <a:spcPct val="100000"/>
              </a:lnSpc>
              <a:spcBef>
                <a:spcPts val="480"/>
              </a:spcBef>
            </a:pPr>
            <a:r>
              <a:rPr sz="2000" spc="5" dirty="0">
                <a:latin typeface="微软雅黑"/>
                <a:cs typeface="微软雅黑"/>
              </a:rPr>
              <a:t>乘</a:t>
            </a:r>
            <a:r>
              <a:rPr sz="2000" spc="-5" dirty="0">
                <a:latin typeface="微软雅黑"/>
                <a:cs typeface="微软雅黑"/>
              </a:rPr>
              <a:t>积</a:t>
            </a:r>
            <a:r>
              <a:rPr sz="2000" spc="-10" dirty="0">
                <a:latin typeface="微软雅黑"/>
                <a:cs typeface="微软雅黑"/>
              </a:rPr>
              <a:t>寄</a:t>
            </a:r>
            <a:r>
              <a:rPr sz="2000" spc="5" dirty="0">
                <a:latin typeface="微软雅黑"/>
                <a:cs typeface="微软雅黑"/>
              </a:rPr>
              <a:t>存</a:t>
            </a:r>
            <a:r>
              <a:rPr sz="2000" spc="-15" dirty="0">
                <a:latin typeface="微软雅黑"/>
                <a:cs typeface="微软雅黑"/>
              </a:rPr>
              <a:t>器</a:t>
            </a:r>
            <a:r>
              <a:rPr sz="2000" spc="5" dirty="0">
                <a:latin typeface="微软雅黑"/>
                <a:cs typeface="微软雅黑"/>
              </a:rPr>
              <a:t>”的</a:t>
            </a:r>
            <a:r>
              <a:rPr sz="2000" spc="-5" dirty="0">
                <a:latin typeface="微软雅黑"/>
                <a:cs typeface="微软雅黑"/>
              </a:rPr>
              <a:t>内</a:t>
            </a:r>
            <a:r>
              <a:rPr sz="2000" spc="-10" dirty="0">
                <a:latin typeface="微软雅黑"/>
                <a:cs typeface="微软雅黑"/>
              </a:rPr>
              <a:t>容</a:t>
            </a:r>
            <a:r>
              <a:rPr sz="2000" spc="5" dirty="0">
                <a:latin typeface="微软雅黑"/>
                <a:cs typeface="微软雅黑"/>
              </a:rPr>
              <a:t>相加</a:t>
            </a:r>
            <a:endParaRPr sz="2000" dirty="0">
              <a:latin typeface="微软雅黑"/>
              <a:cs typeface="微软雅黑"/>
            </a:endParaRPr>
          </a:p>
          <a:p>
            <a:pPr marR="220345" algn="ctr">
              <a:lnSpc>
                <a:spcPct val="100000"/>
              </a:lnSpc>
              <a:spcBef>
                <a:spcPts val="480"/>
              </a:spcBef>
            </a:pPr>
            <a:r>
              <a:rPr sz="2000" dirty="0">
                <a:latin typeface="微软雅黑"/>
                <a:cs typeface="微软雅黑"/>
              </a:rPr>
              <a:t>结果放入“乘积寄存器”</a:t>
            </a:r>
          </a:p>
        </p:txBody>
      </p:sp>
      <p:sp>
        <p:nvSpPr>
          <p:cNvPr id="28" name="object 28"/>
          <p:cNvSpPr/>
          <p:nvPr/>
        </p:nvSpPr>
        <p:spPr>
          <a:xfrm>
            <a:off x="4442459" y="3499103"/>
            <a:ext cx="3003804" cy="922020"/>
          </a:xfrm>
          <a:prstGeom prst="rect">
            <a:avLst/>
          </a:prstGeom>
          <a:blipFill>
            <a:blip r:embed="rId10" cstate="print"/>
            <a:stretch>
              <a:fillRect/>
            </a:stretch>
          </a:blipFill>
        </p:spPr>
        <p:txBody>
          <a:bodyPr wrap="square" lIns="0" tIns="0" rIns="0" bIns="0" rtlCol="0"/>
          <a:lstStyle/>
          <a:p>
            <a:endParaRPr/>
          </a:p>
        </p:txBody>
      </p:sp>
      <p:sp>
        <p:nvSpPr>
          <p:cNvPr id="29" name="object 29"/>
          <p:cNvSpPr txBox="1"/>
          <p:nvPr/>
        </p:nvSpPr>
        <p:spPr>
          <a:xfrm>
            <a:off x="4442459" y="3499103"/>
            <a:ext cx="3004185" cy="922019"/>
          </a:xfrm>
          <a:prstGeom prst="rect">
            <a:avLst/>
          </a:prstGeom>
          <a:solidFill>
            <a:srgbClr val="FFFF00"/>
          </a:solidFill>
          <a:ln w="9144">
            <a:solidFill>
              <a:srgbClr val="F69240"/>
            </a:solidFill>
          </a:ln>
        </p:spPr>
        <p:txBody>
          <a:bodyPr vert="horz" wrap="square" lIns="0" tIns="111760" rIns="0" bIns="0" rtlCol="0">
            <a:spAutoFit/>
          </a:bodyPr>
          <a:lstStyle/>
          <a:p>
            <a:pPr algn="ctr">
              <a:lnSpc>
                <a:spcPct val="100000"/>
              </a:lnSpc>
              <a:spcBef>
                <a:spcPts val="880"/>
              </a:spcBef>
            </a:pPr>
            <a:r>
              <a:rPr sz="2000" dirty="0">
                <a:latin typeface="Arial"/>
                <a:cs typeface="Arial"/>
              </a:rPr>
              <a:t>2.</a:t>
            </a:r>
            <a:r>
              <a:rPr sz="2000" spc="-90" dirty="0">
                <a:latin typeface="Arial"/>
                <a:cs typeface="Arial"/>
              </a:rPr>
              <a:t> </a:t>
            </a:r>
            <a:r>
              <a:rPr sz="2000" dirty="0">
                <a:latin typeface="微软雅黑"/>
                <a:cs typeface="微软雅黑"/>
              </a:rPr>
              <a:t>将“被乘数寄存器”</a:t>
            </a:r>
          </a:p>
          <a:p>
            <a:pPr marL="635" algn="ctr">
              <a:lnSpc>
                <a:spcPct val="100000"/>
              </a:lnSpc>
              <a:spcBef>
                <a:spcPts val="475"/>
              </a:spcBef>
            </a:pPr>
            <a:r>
              <a:rPr sz="2000" dirty="0">
                <a:latin typeface="微软雅黑"/>
                <a:cs typeface="微软雅黑"/>
              </a:rPr>
              <a:t>左移一位</a:t>
            </a:r>
          </a:p>
        </p:txBody>
      </p:sp>
      <p:sp>
        <p:nvSpPr>
          <p:cNvPr id="30" name="object 30"/>
          <p:cNvSpPr/>
          <p:nvPr/>
        </p:nvSpPr>
        <p:spPr>
          <a:xfrm>
            <a:off x="8349995" y="3502152"/>
            <a:ext cx="2590800" cy="920496"/>
          </a:xfrm>
          <a:prstGeom prst="rect">
            <a:avLst/>
          </a:prstGeom>
          <a:blipFill>
            <a:blip r:embed="rId11" cstate="print"/>
            <a:stretch>
              <a:fillRect/>
            </a:stretch>
          </a:blipFill>
        </p:spPr>
        <p:txBody>
          <a:bodyPr wrap="square" lIns="0" tIns="0" rIns="0" bIns="0" rtlCol="0"/>
          <a:lstStyle/>
          <a:p>
            <a:endParaRPr/>
          </a:p>
        </p:txBody>
      </p:sp>
      <p:sp>
        <p:nvSpPr>
          <p:cNvPr id="31" name="object 31"/>
          <p:cNvSpPr txBox="1"/>
          <p:nvPr/>
        </p:nvSpPr>
        <p:spPr>
          <a:xfrm>
            <a:off x="8349995" y="3502152"/>
            <a:ext cx="2590800" cy="920750"/>
          </a:xfrm>
          <a:prstGeom prst="rect">
            <a:avLst/>
          </a:prstGeom>
          <a:solidFill>
            <a:srgbClr val="FFFF00"/>
          </a:solidFill>
          <a:ln w="9144">
            <a:solidFill>
              <a:srgbClr val="F69240"/>
            </a:solidFill>
          </a:ln>
        </p:spPr>
        <p:txBody>
          <a:bodyPr vert="horz" wrap="square" lIns="0" tIns="111125" rIns="0" bIns="0" rtlCol="0">
            <a:spAutoFit/>
          </a:bodyPr>
          <a:lstStyle/>
          <a:p>
            <a:pPr marL="1905" algn="ctr">
              <a:lnSpc>
                <a:spcPct val="100000"/>
              </a:lnSpc>
              <a:spcBef>
                <a:spcPts val="875"/>
              </a:spcBef>
            </a:pPr>
            <a:r>
              <a:rPr sz="2000" dirty="0">
                <a:latin typeface="Arial"/>
                <a:cs typeface="Arial"/>
              </a:rPr>
              <a:t>3.</a:t>
            </a:r>
            <a:r>
              <a:rPr sz="2000" spc="-110" dirty="0">
                <a:latin typeface="Arial"/>
                <a:cs typeface="Arial"/>
              </a:rPr>
              <a:t> </a:t>
            </a:r>
            <a:r>
              <a:rPr sz="2000" spc="5" dirty="0">
                <a:latin typeface="微软雅黑"/>
                <a:cs typeface="微软雅黑"/>
              </a:rPr>
              <a:t>将“乘数寄存器”</a:t>
            </a:r>
            <a:endParaRPr sz="2000" dirty="0">
              <a:latin typeface="微软雅黑"/>
              <a:cs typeface="微软雅黑"/>
            </a:endParaRPr>
          </a:p>
          <a:p>
            <a:pPr algn="ctr">
              <a:lnSpc>
                <a:spcPct val="100000"/>
              </a:lnSpc>
              <a:spcBef>
                <a:spcPts val="480"/>
              </a:spcBef>
            </a:pPr>
            <a:r>
              <a:rPr sz="2000" dirty="0">
                <a:latin typeface="微软雅黑"/>
                <a:cs typeface="微软雅黑"/>
              </a:rPr>
              <a:t>右移一位</a:t>
            </a:r>
          </a:p>
        </p:txBody>
      </p:sp>
      <p:sp>
        <p:nvSpPr>
          <p:cNvPr id="32" name="object 32"/>
          <p:cNvSpPr txBox="1"/>
          <p:nvPr/>
        </p:nvSpPr>
        <p:spPr>
          <a:xfrm>
            <a:off x="5316092" y="5317610"/>
            <a:ext cx="330200" cy="400110"/>
          </a:xfrm>
          <a:prstGeom prst="rect">
            <a:avLst/>
          </a:prstGeom>
          <a:ln>
            <a:noFill/>
          </a:ln>
        </p:spPr>
        <p:txBody>
          <a:bodyPr vert="horz" wrap="square" lIns="0" tIns="30480" rIns="0" bIns="0" rtlCol="0">
            <a:spAutoFit/>
          </a:bodyPr>
          <a:lstStyle/>
          <a:p>
            <a:pPr marL="12700">
              <a:lnSpc>
                <a:spcPct val="100000"/>
              </a:lnSpc>
              <a:spcBef>
                <a:spcPts val="240"/>
              </a:spcBef>
            </a:pPr>
            <a:r>
              <a:rPr sz="2400" dirty="0">
                <a:solidFill>
                  <a:srgbClr val="7030A0"/>
                </a:solidFill>
                <a:latin typeface="微软雅黑"/>
                <a:cs typeface="微软雅黑"/>
              </a:rPr>
              <a:t>是</a:t>
            </a:r>
          </a:p>
        </p:txBody>
      </p:sp>
      <p:sp>
        <p:nvSpPr>
          <p:cNvPr id="33" name="object 33"/>
          <p:cNvSpPr txBox="1"/>
          <p:nvPr/>
        </p:nvSpPr>
        <p:spPr>
          <a:xfrm>
            <a:off x="8521700" y="5317610"/>
            <a:ext cx="330200" cy="400110"/>
          </a:xfrm>
          <a:prstGeom prst="rect">
            <a:avLst/>
          </a:prstGeom>
          <a:ln>
            <a:noFill/>
          </a:ln>
        </p:spPr>
        <p:txBody>
          <a:bodyPr vert="horz" wrap="square" lIns="0" tIns="30480" rIns="0" bIns="0" rtlCol="0">
            <a:spAutoFit/>
          </a:bodyPr>
          <a:lstStyle/>
          <a:p>
            <a:pPr marL="12700">
              <a:lnSpc>
                <a:spcPct val="100000"/>
              </a:lnSpc>
              <a:spcBef>
                <a:spcPts val="240"/>
              </a:spcBef>
            </a:pPr>
            <a:r>
              <a:rPr sz="2400" dirty="0">
                <a:solidFill>
                  <a:srgbClr val="7030A0"/>
                </a:solidFill>
                <a:latin typeface="微软雅黑"/>
                <a:cs typeface="微软雅黑"/>
              </a:rPr>
              <a:t>否</a:t>
            </a:r>
            <a:endParaRPr sz="2400">
              <a:solidFill>
                <a:srgbClr val="7030A0"/>
              </a:solidFill>
              <a:latin typeface="微软雅黑"/>
              <a:cs typeface="微软雅黑"/>
            </a:endParaRPr>
          </a:p>
        </p:txBody>
      </p:sp>
      <p:sp>
        <p:nvSpPr>
          <p:cNvPr id="34" name="object 34"/>
          <p:cNvSpPr txBox="1"/>
          <p:nvPr/>
        </p:nvSpPr>
        <p:spPr>
          <a:xfrm>
            <a:off x="6480428" y="5439404"/>
            <a:ext cx="1323975" cy="666115"/>
          </a:xfrm>
          <a:prstGeom prst="rect">
            <a:avLst/>
          </a:prstGeom>
        </p:spPr>
        <p:txBody>
          <a:bodyPr vert="horz" wrap="square" lIns="0" tIns="27940" rIns="0" bIns="0" rtlCol="0">
            <a:spAutoFit/>
          </a:bodyPr>
          <a:lstStyle/>
          <a:p>
            <a:pPr marL="59690" marR="5080" indent="-47625">
              <a:lnSpc>
                <a:spcPct val="100000"/>
              </a:lnSpc>
              <a:spcBef>
                <a:spcPts val="220"/>
              </a:spcBef>
            </a:pPr>
            <a:r>
              <a:rPr sz="2000" dirty="0">
                <a:latin typeface="Arial"/>
                <a:cs typeface="Arial"/>
              </a:rPr>
              <a:t>4.</a:t>
            </a:r>
            <a:r>
              <a:rPr sz="2000" spc="-100" dirty="0">
                <a:latin typeface="Arial"/>
                <a:cs typeface="Arial"/>
              </a:rPr>
              <a:t> </a:t>
            </a:r>
            <a:r>
              <a:rPr sz="2000" dirty="0">
                <a:latin typeface="微软雅黑"/>
                <a:cs typeface="微软雅黑"/>
              </a:rPr>
              <a:t>是否已到 第</a:t>
            </a:r>
            <a:r>
              <a:rPr sz="2000" spc="5" dirty="0">
                <a:latin typeface="Arial"/>
                <a:cs typeface="Arial"/>
              </a:rPr>
              <a:t>N</a:t>
            </a:r>
            <a:r>
              <a:rPr sz="2000" dirty="0">
                <a:latin typeface="微软雅黑"/>
                <a:cs typeface="微软雅黑"/>
              </a:rPr>
              <a:t>次循环</a:t>
            </a:r>
            <a:endParaRPr sz="2000">
              <a:latin typeface="微软雅黑"/>
              <a:cs typeface="微软雅黑"/>
            </a:endParaRPr>
          </a:p>
        </p:txBody>
      </p:sp>
      <p:sp>
        <p:nvSpPr>
          <p:cNvPr id="35" name="object 35"/>
          <p:cNvSpPr txBox="1"/>
          <p:nvPr/>
        </p:nvSpPr>
        <p:spPr>
          <a:xfrm>
            <a:off x="3859784" y="5562669"/>
            <a:ext cx="635000" cy="427990"/>
          </a:xfrm>
          <a:prstGeom prst="rect">
            <a:avLst/>
          </a:prstGeom>
        </p:spPr>
        <p:txBody>
          <a:bodyPr vert="horz" wrap="square" lIns="0" tIns="30480" rIns="0" bIns="0" rtlCol="0">
            <a:spAutoFit/>
          </a:bodyPr>
          <a:lstStyle/>
          <a:p>
            <a:pPr marL="12700">
              <a:lnSpc>
                <a:spcPct val="100000"/>
              </a:lnSpc>
              <a:spcBef>
                <a:spcPts val="240"/>
              </a:spcBef>
            </a:pPr>
            <a:r>
              <a:rPr sz="2400" b="1" dirty="0">
                <a:solidFill>
                  <a:srgbClr val="FFFFFF"/>
                </a:solidFill>
                <a:latin typeface="微软雅黑"/>
                <a:cs typeface="微软雅黑"/>
              </a:rPr>
              <a:t>完成</a:t>
            </a:r>
            <a:endParaRPr sz="2400">
              <a:latin typeface="微软雅黑"/>
              <a:cs typeface="微软雅黑"/>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9"/>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916939" y="261239"/>
            <a:ext cx="62242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a:t>
            </a:r>
            <a:r>
              <a:rPr sz="3600" spc="-10" dirty="0">
                <a:solidFill>
                  <a:srgbClr val="004589"/>
                </a:solidFill>
                <a:latin typeface="微软雅黑"/>
                <a:cs typeface="微软雅黑"/>
              </a:rPr>
              <a:t>器</a:t>
            </a:r>
            <a:r>
              <a:rPr sz="3600" spc="-5" dirty="0">
                <a:solidFill>
                  <a:srgbClr val="004589"/>
                </a:solidFill>
                <a:latin typeface="微软雅黑"/>
                <a:cs typeface="微软雅黑"/>
              </a:rPr>
              <a:t>的优化</a:t>
            </a:r>
            <a:r>
              <a:rPr sz="3600" dirty="0">
                <a:solidFill>
                  <a:srgbClr val="004589"/>
                </a:solidFill>
                <a:latin typeface="Arial"/>
                <a:cs typeface="Arial"/>
              </a:rPr>
              <a:t>1</a:t>
            </a:r>
            <a:r>
              <a:rPr sz="3600" spc="-5" dirty="0">
                <a:solidFill>
                  <a:srgbClr val="004589"/>
                </a:solidFill>
                <a:latin typeface="微软雅黑"/>
                <a:cs typeface="微软雅黑"/>
              </a:rPr>
              <a:t>：加法移位并行</a:t>
            </a:r>
            <a:endParaRPr sz="3600">
              <a:latin typeface="微软雅黑"/>
              <a:cs typeface="微软雅黑"/>
            </a:endParaRPr>
          </a:p>
        </p:txBody>
      </p:sp>
      <p:sp>
        <p:nvSpPr>
          <p:cNvPr id="4" name="object 4"/>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10" name="object 10"/>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a:p>
        </p:txBody>
      </p:sp>
      <p:sp>
        <p:nvSpPr>
          <p:cNvPr id="11" name="object 11"/>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2" name="object 12"/>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spc="-5" dirty="0">
                <a:solidFill>
                  <a:srgbClr val="FFFFFF"/>
                </a:solidFill>
                <a:latin typeface="黑体" panose="02010609060101010101" pitchFamily="49" charset="-122"/>
                <a:ea typeface="黑体" panose="02010609060101010101" pitchFamily="49" charset="-122"/>
                <a:cs typeface="Arial"/>
              </a:rPr>
              <a:t>乘积</a:t>
            </a:r>
            <a:endParaRPr sz="2400" dirty="0">
              <a:latin typeface="黑体" panose="02010609060101010101" pitchFamily="49" charset="-122"/>
              <a:ea typeface="黑体" panose="02010609060101010101" pitchFamily="49" charset="-122"/>
              <a:cs typeface="Arial"/>
            </a:endParaRPr>
          </a:p>
        </p:txBody>
      </p:sp>
      <p:sp>
        <p:nvSpPr>
          <p:cNvPr id="13" name="object 13"/>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5" name="object 15"/>
          <p:cNvSpPr/>
          <p:nvPr/>
        </p:nvSpPr>
        <p:spPr>
          <a:xfrm>
            <a:off x="920496" y="4943855"/>
            <a:ext cx="3802379" cy="492759"/>
          </a:xfrm>
          <a:custGeom>
            <a:avLst/>
            <a:gdLst/>
            <a:ahLst/>
            <a:cxnLst/>
            <a:rect l="l" t="t" r="r" b="b"/>
            <a:pathLst>
              <a:path w="3802379" h="492760">
                <a:moveTo>
                  <a:pt x="0" y="492252"/>
                </a:moveTo>
                <a:lnTo>
                  <a:pt x="3802379" y="492252"/>
                </a:lnTo>
                <a:lnTo>
                  <a:pt x="3802379" y="0"/>
                </a:lnTo>
                <a:lnTo>
                  <a:pt x="0" y="0"/>
                </a:lnTo>
                <a:lnTo>
                  <a:pt x="0" y="492252"/>
                </a:lnTo>
                <a:close/>
              </a:path>
            </a:pathLst>
          </a:custGeom>
          <a:solidFill>
            <a:srgbClr val="C00000"/>
          </a:solidFill>
        </p:spPr>
        <p:txBody>
          <a:bodyPr wrap="square" lIns="0" tIns="0" rIns="0" bIns="0" rtlCol="0"/>
          <a:lstStyle/>
          <a:p>
            <a:endParaRPr/>
          </a:p>
        </p:txBody>
      </p:sp>
      <p:sp>
        <p:nvSpPr>
          <p:cNvPr id="1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20" name="object 20"/>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21" name="object 21"/>
          <p:cNvSpPr txBox="1"/>
          <p:nvPr/>
        </p:nvSpPr>
        <p:spPr>
          <a:xfrm>
            <a:off x="3352291" y="1419478"/>
            <a:ext cx="180530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被乘数</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22" name="object 22"/>
          <p:cNvSpPr txBox="1"/>
          <p:nvPr/>
        </p:nvSpPr>
        <p:spPr>
          <a:xfrm>
            <a:off x="2438780" y="1739138"/>
            <a:ext cx="3690620" cy="541655"/>
          </a:xfrm>
          <a:prstGeom prst="rect">
            <a:avLst/>
          </a:prstGeom>
        </p:spPr>
        <p:txBody>
          <a:bodyPr vert="horz" wrap="square" lIns="0" tIns="0" rIns="0" bIns="0" rtlCol="0">
            <a:spAutoFit/>
          </a:bodyPr>
          <a:lstStyle/>
          <a:p>
            <a:pPr marL="12700">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25" name="object 25"/>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29" name="object 29"/>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1" name="object 31"/>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3" name="object 33"/>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4" name="object 34"/>
          <p:cNvSpPr txBox="1"/>
          <p:nvPr/>
        </p:nvSpPr>
        <p:spPr>
          <a:xfrm>
            <a:off x="5291709" y="1352041"/>
            <a:ext cx="850265" cy="276999"/>
          </a:xfrm>
          <a:prstGeom prst="rect">
            <a:avLst/>
          </a:prstGeom>
        </p:spPr>
        <p:txBody>
          <a:bodyPr vert="horz" wrap="square" lIns="0" tIns="0" rIns="0" bIns="0" rtlCol="0">
            <a:spAutoFit/>
          </a:bodyPr>
          <a:lstStyle/>
          <a:p>
            <a:pPr marL="12700" algn="ctr">
              <a:lnSpc>
                <a:spcPct val="100000"/>
              </a:lnSpc>
            </a:pPr>
            <a:r>
              <a:rPr lang="zh-CN" altLang="en-US" sz="1800" b="1" dirty="0" smtClean="0">
                <a:solidFill>
                  <a:schemeClr val="bg1"/>
                </a:solidFill>
                <a:latin typeface="黑体" panose="02010609060101010101" pitchFamily="49" charset="-122"/>
                <a:ea typeface="黑体" panose="02010609060101010101" pitchFamily="49" charset="-122"/>
                <a:cs typeface="Arial"/>
              </a:rPr>
              <a:t>左移</a:t>
            </a:r>
            <a:endParaRPr sz="1800" b="1" dirty="0">
              <a:solidFill>
                <a:schemeClr val="bg1"/>
              </a:solidFill>
              <a:latin typeface="黑体" panose="02010609060101010101" pitchFamily="49" charset="-122"/>
              <a:ea typeface="黑体" panose="02010609060101010101" pitchFamily="49" charset="-122"/>
              <a:cs typeface="Arial"/>
            </a:endParaRPr>
          </a:p>
        </p:txBody>
      </p:sp>
      <p:sp>
        <p:nvSpPr>
          <p:cNvPr id="35" name="object 35"/>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7" name="object 37"/>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8" name="object 38"/>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0" name="object 40"/>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1" name="object 41"/>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2" name="object 42"/>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3" name="object 43"/>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4" name="object 44"/>
          <p:cNvSpPr/>
          <p:nvPr/>
        </p:nvSpPr>
        <p:spPr>
          <a:xfrm>
            <a:off x="8926068" y="3496055"/>
            <a:ext cx="1004316" cy="1004315"/>
          </a:xfrm>
          <a:prstGeom prst="rect">
            <a:avLst/>
          </a:prstGeom>
          <a:blipFill>
            <a:blip r:embed="rId10" cstate="print"/>
            <a:stretch>
              <a:fillRect/>
            </a:stretch>
          </a:blipFill>
        </p:spPr>
        <p:txBody>
          <a:bodyPr wrap="square" lIns="0" tIns="0" rIns="0" bIns="0" rtlCol="0"/>
          <a:lstStyle/>
          <a:p>
            <a:endParaRPr/>
          </a:p>
        </p:txBody>
      </p:sp>
      <p:sp>
        <p:nvSpPr>
          <p:cNvPr id="45" name="object 45"/>
          <p:cNvSpPr/>
          <p:nvPr/>
        </p:nvSpPr>
        <p:spPr>
          <a:xfrm>
            <a:off x="8950452" y="3520440"/>
            <a:ext cx="900683" cy="900684"/>
          </a:xfrm>
          <a:prstGeom prst="rect">
            <a:avLst/>
          </a:prstGeom>
          <a:blipFill>
            <a:blip r:embed="rId11" cstate="print"/>
            <a:stretch>
              <a:fillRect/>
            </a:stretch>
          </a:blipFill>
        </p:spPr>
        <p:txBody>
          <a:bodyPr wrap="square" lIns="0" tIns="0" rIns="0" bIns="0" rtlCol="0"/>
          <a:lstStyle/>
          <a:p>
            <a:endParaRPr/>
          </a:p>
        </p:txBody>
      </p:sp>
      <p:sp>
        <p:nvSpPr>
          <p:cNvPr id="46" name="object 46"/>
          <p:cNvSpPr/>
          <p:nvPr/>
        </p:nvSpPr>
        <p:spPr>
          <a:xfrm>
            <a:off x="9044940" y="3614928"/>
            <a:ext cx="711835" cy="711835"/>
          </a:xfrm>
          <a:custGeom>
            <a:avLst/>
            <a:gdLst/>
            <a:ahLst/>
            <a:cxnLst/>
            <a:rect l="l" t="t" r="r" b="b"/>
            <a:pathLst>
              <a:path w="711834" h="711835">
                <a:moveTo>
                  <a:pt x="0" y="355854"/>
                </a:moveTo>
                <a:lnTo>
                  <a:pt x="3247" y="307553"/>
                </a:lnTo>
                <a:lnTo>
                  <a:pt x="12707" y="261231"/>
                </a:lnTo>
                <a:lnTo>
                  <a:pt x="27955" y="217312"/>
                </a:lnTo>
                <a:lnTo>
                  <a:pt x="48570" y="176219"/>
                </a:lnTo>
                <a:lnTo>
                  <a:pt x="74127" y="138375"/>
                </a:lnTo>
                <a:lnTo>
                  <a:pt x="104203" y="104203"/>
                </a:lnTo>
                <a:lnTo>
                  <a:pt x="138375" y="74127"/>
                </a:lnTo>
                <a:lnTo>
                  <a:pt x="176219" y="48570"/>
                </a:lnTo>
                <a:lnTo>
                  <a:pt x="217312" y="27955"/>
                </a:lnTo>
                <a:lnTo>
                  <a:pt x="261231" y="12707"/>
                </a:lnTo>
                <a:lnTo>
                  <a:pt x="307553" y="3247"/>
                </a:lnTo>
                <a:lnTo>
                  <a:pt x="355853" y="0"/>
                </a:lnTo>
                <a:lnTo>
                  <a:pt x="404127" y="3247"/>
                </a:lnTo>
                <a:lnTo>
                  <a:pt x="450431" y="12707"/>
                </a:lnTo>
                <a:lnTo>
                  <a:pt x="494341" y="27955"/>
                </a:lnTo>
                <a:lnTo>
                  <a:pt x="535431" y="48570"/>
                </a:lnTo>
                <a:lnTo>
                  <a:pt x="573278" y="74127"/>
                </a:lnTo>
                <a:lnTo>
                  <a:pt x="607456" y="104203"/>
                </a:lnTo>
                <a:lnTo>
                  <a:pt x="637541" y="138375"/>
                </a:lnTo>
                <a:lnTo>
                  <a:pt x="663109" y="176219"/>
                </a:lnTo>
                <a:lnTo>
                  <a:pt x="683734" y="217312"/>
                </a:lnTo>
                <a:lnTo>
                  <a:pt x="698992" y="261231"/>
                </a:lnTo>
                <a:lnTo>
                  <a:pt x="708458" y="307553"/>
                </a:lnTo>
                <a:lnTo>
                  <a:pt x="711707" y="355854"/>
                </a:lnTo>
                <a:lnTo>
                  <a:pt x="708458" y="404154"/>
                </a:lnTo>
                <a:lnTo>
                  <a:pt x="698992" y="450476"/>
                </a:lnTo>
                <a:lnTo>
                  <a:pt x="683734" y="494395"/>
                </a:lnTo>
                <a:lnTo>
                  <a:pt x="663109" y="535488"/>
                </a:lnTo>
                <a:lnTo>
                  <a:pt x="637541" y="573332"/>
                </a:lnTo>
                <a:lnTo>
                  <a:pt x="607456" y="607504"/>
                </a:lnTo>
                <a:lnTo>
                  <a:pt x="573278" y="637580"/>
                </a:lnTo>
                <a:lnTo>
                  <a:pt x="535432" y="663137"/>
                </a:lnTo>
                <a:lnTo>
                  <a:pt x="494341" y="683752"/>
                </a:lnTo>
                <a:lnTo>
                  <a:pt x="450431" y="699000"/>
                </a:lnTo>
                <a:lnTo>
                  <a:pt x="404127" y="708460"/>
                </a:lnTo>
                <a:lnTo>
                  <a:pt x="355853" y="711708"/>
                </a:lnTo>
                <a:lnTo>
                  <a:pt x="307553" y="708460"/>
                </a:lnTo>
                <a:lnTo>
                  <a:pt x="261231" y="699000"/>
                </a:lnTo>
                <a:lnTo>
                  <a:pt x="217312" y="683752"/>
                </a:lnTo>
                <a:lnTo>
                  <a:pt x="176219" y="663137"/>
                </a:lnTo>
                <a:lnTo>
                  <a:pt x="138375" y="637580"/>
                </a:lnTo>
                <a:lnTo>
                  <a:pt x="104203" y="607504"/>
                </a:lnTo>
                <a:lnTo>
                  <a:pt x="74127" y="573332"/>
                </a:lnTo>
                <a:lnTo>
                  <a:pt x="48570" y="535488"/>
                </a:lnTo>
                <a:lnTo>
                  <a:pt x="27955" y="494395"/>
                </a:lnTo>
                <a:lnTo>
                  <a:pt x="12707" y="450476"/>
                </a:lnTo>
                <a:lnTo>
                  <a:pt x="3247" y="404154"/>
                </a:lnTo>
                <a:lnTo>
                  <a:pt x="0" y="355854"/>
                </a:lnTo>
                <a:close/>
              </a:path>
            </a:pathLst>
          </a:custGeom>
          <a:ln w="57912">
            <a:solidFill>
              <a:srgbClr val="FFC000"/>
            </a:solidFill>
          </a:ln>
        </p:spPr>
        <p:txBody>
          <a:bodyPr wrap="square" lIns="0" tIns="0" rIns="0" bIns="0" rtlCol="0"/>
          <a:lstStyle/>
          <a:p>
            <a:endParaRPr/>
          </a:p>
        </p:txBody>
      </p:sp>
      <p:sp>
        <p:nvSpPr>
          <p:cNvPr id="47" name="object 47"/>
          <p:cNvSpPr/>
          <p:nvPr/>
        </p:nvSpPr>
        <p:spPr>
          <a:xfrm>
            <a:off x="3326891" y="2427732"/>
            <a:ext cx="751332" cy="1086612"/>
          </a:xfrm>
          <a:prstGeom prst="rect">
            <a:avLst/>
          </a:prstGeom>
          <a:blipFill>
            <a:blip r:embed="rId12" cstate="print"/>
            <a:stretch>
              <a:fillRect/>
            </a:stretch>
          </a:blipFill>
        </p:spPr>
        <p:txBody>
          <a:bodyPr wrap="square" lIns="0" tIns="0" rIns="0" bIns="0" rtlCol="0"/>
          <a:lstStyle/>
          <a:p>
            <a:endParaRPr/>
          </a:p>
        </p:txBody>
      </p:sp>
      <p:sp>
        <p:nvSpPr>
          <p:cNvPr id="48" name="object 48"/>
          <p:cNvSpPr/>
          <p:nvPr/>
        </p:nvSpPr>
        <p:spPr>
          <a:xfrm>
            <a:off x="3352800" y="2453639"/>
            <a:ext cx="646176" cy="981455"/>
          </a:xfrm>
          <a:prstGeom prst="rect">
            <a:avLst/>
          </a:prstGeom>
          <a:blipFill>
            <a:blip r:embed="rId13" cstate="print"/>
            <a:stretch>
              <a:fillRect/>
            </a:stretch>
          </a:blipFill>
        </p:spPr>
        <p:txBody>
          <a:bodyPr wrap="square" lIns="0" tIns="0" rIns="0" bIns="0" rtlCol="0"/>
          <a:lstStyle/>
          <a:p>
            <a:endParaRPr/>
          </a:p>
        </p:txBody>
      </p:sp>
      <p:sp>
        <p:nvSpPr>
          <p:cNvPr id="49" name="object 49"/>
          <p:cNvSpPr/>
          <p:nvPr/>
        </p:nvSpPr>
        <p:spPr>
          <a:xfrm>
            <a:off x="3543500" y="2518917"/>
            <a:ext cx="260350" cy="593725"/>
          </a:xfrm>
          <a:custGeom>
            <a:avLst/>
            <a:gdLst/>
            <a:ahLst/>
            <a:cxnLst/>
            <a:rect l="l" t="t" r="r" b="b"/>
            <a:pathLst>
              <a:path w="260350" h="593725">
                <a:moveTo>
                  <a:pt x="24677" y="334410"/>
                </a:moveTo>
                <a:lnTo>
                  <a:pt x="13769" y="338201"/>
                </a:lnTo>
                <a:lnTo>
                  <a:pt x="5274" y="345965"/>
                </a:lnTo>
                <a:lnTo>
                  <a:pt x="577" y="356028"/>
                </a:lnTo>
                <a:lnTo>
                  <a:pt x="0" y="367115"/>
                </a:lnTo>
                <a:lnTo>
                  <a:pt x="3863" y="377952"/>
                </a:lnTo>
                <a:lnTo>
                  <a:pt x="132387" y="593217"/>
                </a:lnTo>
                <a:lnTo>
                  <a:pt x="164925" y="536067"/>
                </a:lnTo>
                <a:lnTo>
                  <a:pt x="102796" y="536067"/>
                </a:lnTo>
                <a:lnTo>
                  <a:pt x="101704" y="428935"/>
                </a:lnTo>
                <a:lnTo>
                  <a:pt x="53520" y="348234"/>
                </a:lnTo>
                <a:lnTo>
                  <a:pt x="45827" y="339736"/>
                </a:lnTo>
                <a:lnTo>
                  <a:pt x="35788" y="335025"/>
                </a:lnTo>
                <a:lnTo>
                  <a:pt x="24677" y="334410"/>
                </a:lnTo>
                <a:close/>
              </a:path>
              <a:path w="260350" h="593725">
                <a:moveTo>
                  <a:pt x="101704" y="428935"/>
                </a:moveTo>
                <a:lnTo>
                  <a:pt x="102796" y="536067"/>
                </a:lnTo>
                <a:lnTo>
                  <a:pt x="160708" y="535432"/>
                </a:lnTo>
                <a:lnTo>
                  <a:pt x="160566" y="521462"/>
                </a:lnTo>
                <a:lnTo>
                  <a:pt x="106606" y="521462"/>
                </a:lnTo>
                <a:lnTo>
                  <a:pt x="131188" y="478318"/>
                </a:lnTo>
                <a:lnTo>
                  <a:pt x="101704" y="428935"/>
                </a:lnTo>
                <a:close/>
              </a:path>
              <a:path w="260350" h="593725">
                <a:moveTo>
                  <a:pt x="234767" y="332208"/>
                </a:moveTo>
                <a:lnTo>
                  <a:pt x="223684" y="333057"/>
                </a:lnTo>
                <a:lnTo>
                  <a:pt x="213721" y="338002"/>
                </a:lnTo>
                <a:lnTo>
                  <a:pt x="206174" y="346710"/>
                </a:lnTo>
                <a:lnTo>
                  <a:pt x="159617" y="428423"/>
                </a:lnTo>
                <a:lnTo>
                  <a:pt x="160708" y="535432"/>
                </a:lnTo>
                <a:lnTo>
                  <a:pt x="102796" y="536067"/>
                </a:lnTo>
                <a:lnTo>
                  <a:pt x="164925" y="536067"/>
                </a:lnTo>
                <a:lnTo>
                  <a:pt x="256466" y="375285"/>
                </a:lnTo>
                <a:lnTo>
                  <a:pt x="260119" y="364398"/>
                </a:lnTo>
                <a:lnTo>
                  <a:pt x="259308" y="353345"/>
                </a:lnTo>
                <a:lnTo>
                  <a:pt x="254377" y="343388"/>
                </a:lnTo>
                <a:lnTo>
                  <a:pt x="245671" y="335788"/>
                </a:lnTo>
                <a:lnTo>
                  <a:pt x="234767" y="332208"/>
                </a:lnTo>
                <a:close/>
              </a:path>
              <a:path w="260350" h="593725">
                <a:moveTo>
                  <a:pt x="131188" y="478318"/>
                </a:moveTo>
                <a:lnTo>
                  <a:pt x="106606" y="521462"/>
                </a:lnTo>
                <a:lnTo>
                  <a:pt x="156644" y="520954"/>
                </a:lnTo>
                <a:lnTo>
                  <a:pt x="131188" y="478318"/>
                </a:lnTo>
                <a:close/>
              </a:path>
              <a:path w="260350" h="593725">
                <a:moveTo>
                  <a:pt x="159617" y="428423"/>
                </a:moveTo>
                <a:lnTo>
                  <a:pt x="131188" y="478318"/>
                </a:lnTo>
                <a:lnTo>
                  <a:pt x="156644" y="520954"/>
                </a:lnTo>
                <a:lnTo>
                  <a:pt x="106606" y="521462"/>
                </a:lnTo>
                <a:lnTo>
                  <a:pt x="160566" y="521462"/>
                </a:lnTo>
                <a:lnTo>
                  <a:pt x="159617" y="428423"/>
                </a:lnTo>
                <a:close/>
              </a:path>
              <a:path w="260350" h="593725">
                <a:moveTo>
                  <a:pt x="155247" y="0"/>
                </a:moveTo>
                <a:lnTo>
                  <a:pt x="97335" y="508"/>
                </a:lnTo>
                <a:lnTo>
                  <a:pt x="101704" y="428935"/>
                </a:lnTo>
                <a:lnTo>
                  <a:pt x="131188" y="478318"/>
                </a:lnTo>
                <a:lnTo>
                  <a:pt x="159617" y="428423"/>
                </a:lnTo>
                <a:lnTo>
                  <a:pt x="155247" y="0"/>
                </a:lnTo>
                <a:close/>
              </a:path>
            </a:pathLst>
          </a:custGeom>
          <a:solidFill>
            <a:srgbClr val="FFC000"/>
          </a:solidFill>
        </p:spPr>
        <p:txBody>
          <a:bodyPr wrap="square" lIns="0" tIns="0" rIns="0" bIns="0" rtlCol="0"/>
          <a:lstStyle/>
          <a:p>
            <a:endParaRPr/>
          </a:p>
        </p:txBody>
      </p:sp>
      <p:sp>
        <p:nvSpPr>
          <p:cNvPr id="50" name="object 50"/>
          <p:cNvSpPr/>
          <p:nvPr/>
        </p:nvSpPr>
        <p:spPr>
          <a:xfrm>
            <a:off x="1668779" y="2426207"/>
            <a:ext cx="751332" cy="1086612"/>
          </a:xfrm>
          <a:prstGeom prst="rect">
            <a:avLst/>
          </a:prstGeom>
          <a:blipFill>
            <a:blip r:embed="rId12" cstate="print"/>
            <a:stretch>
              <a:fillRect/>
            </a:stretch>
          </a:blipFill>
        </p:spPr>
        <p:txBody>
          <a:bodyPr wrap="square" lIns="0" tIns="0" rIns="0" bIns="0" rtlCol="0"/>
          <a:lstStyle/>
          <a:p>
            <a:endParaRPr/>
          </a:p>
        </p:txBody>
      </p:sp>
      <p:sp>
        <p:nvSpPr>
          <p:cNvPr id="51" name="object 51"/>
          <p:cNvSpPr/>
          <p:nvPr/>
        </p:nvSpPr>
        <p:spPr>
          <a:xfrm>
            <a:off x="1694688" y="2452116"/>
            <a:ext cx="646176" cy="981455"/>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1885388" y="2517394"/>
            <a:ext cx="260350" cy="593725"/>
          </a:xfrm>
          <a:custGeom>
            <a:avLst/>
            <a:gdLst/>
            <a:ahLst/>
            <a:cxnLst/>
            <a:rect l="l" t="t" r="r" b="b"/>
            <a:pathLst>
              <a:path w="260350" h="593725">
                <a:moveTo>
                  <a:pt x="24677" y="334410"/>
                </a:moveTo>
                <a:lnTo>
                  <a:pt x="13769" y="338200"/>
                </a:lnTo>
                <a:lnTo>
                  <a:pt x="5274" y="345965"/>
                </a:lnTo>
                <a:lnTo>
                  <a:pt x="577" y="356028"/>
                </a:lnTo>
                <a:lnTo>
                  <a:pt x="0" y="367115"/>
                </a:lnTo>
                <a:lnTo>
                  <a:pt x="3863" y="377951"/>
                </a:lnTo>
                <a:lnTo>
                  <a:pt x="132387" y="593216"/>
                </a:lnTo>
                <a:lnTo>
                  <a:pt x="164925" y="536066"/>
                </a:lnTo>
                <a:lnTo>
                  <a:pt x="102796" y="536066"/>
                </a:lnTo>
                <a:lnTo>
                  <a:pt x="101704" y="428935"/>
                </a:lnTo>
                <a:lnTo>
                  <a:pt x="53520" y="348233"/>
                </a:lnTo>
                <a:lnTo>
                  <a:pt x="45827" y="339736"/>
                </a:lnTo>
                <a:lnTo>
                  <a:pt x="35788" y="335025"/>
                </a:lnTo>
                <a:lnTo>
                  <a:pt x="24677" y="334410"/>
                </a:lnTo>
                <a:close/>
              </a:path>
              <a:path w="260350" h="593725">
                <a:moveTo>
                  <a:pt x="101704" y="428935"/>
                </a:moveTo>
                <a:lnTo>
                  <a:pt x="102796" y="536066"/>
                </a:lnTo>
                <a:lnTo>
                  <a:pt x="160708" y="535431"/>
                </a:lnTo>
                <a:lnTo>
                  <a:pt x="160566" y="521461"/>
                </a:lnTo>
                <a:lnTo>
                  <a:pt x="106606" y="521461"/>
                </a:lnTo>
                <a:lnTo>
                  <a:pt x="131188" y="478318"/>
                </a:lnTo>
                <a:lnTo>
                  <a:pt x="101704" y="428935"/>
                </a:lnTo>
                <a:close/>
              </a:path>
              <a:path w="260350" h="593725">
                <a:moveTo>
                  <a:pt x="234767" y="332208"/>
                </a:moveTo>
                <a:lnTo>
                  <a:pt x="223684" y="333057"/>
                </a:lnTo>
                <a:lnTo>
                  <a:pt x="213721" y="338002"/>
                </a:lnTo>
                <a:lnTo>
                  <a:pt x="206174" y="346709"/>
                </a:lnTo>
                <a:lnTo>
                  <a:pt x="159617" y="428423"/>
                </a:lnTo>
                <a:lnTo>
                  <a:pt x="160708" y="535431"/>
                </a:lnTo>
                <a:lnTo>
                  <a:pt x="102796" y="536066"/>
                </a:lnTo>
                <a:lnTo>
                  <a:pt x="164925" y="536066"/>
                </a:lnTo>
                <a:lnTo>
                  <a:pt x="256466" y="375284"/>
                </a:lnTo>
                <a:lnTo>
                  <a:pt x="260119" y="364398"/>
                </a:lnTo>
                <a:lnTo>
                  <a:pt x="259308" y="353345"/>
                </a:lnTo>
                <a:lnTo>
                  <a:pt x="254377" y="343388"/>
                </a:lnTo>
                <a:lnTo>
                  <a:pt x="245671" y="335788"/>
                </a:lnTo>
                <a:lnTo>
                  <a:pt x="234767" y="332208"/>
                </a:lnTo>
                <a:close/>
              </a:path>
              <a:path w="260350" h="593725">
                <a:moveTo>
                  <a:pt x="131188" y="478318"/>
                </a:moveTo>
                <a:lnTo>
                  <a:pt x="106606" y="521461"/>
                </a:lnTo>
                <a:lnTo>
                  <a:pt x="156644" y="520953"/>
                </a:lnTo>
                <a:lnTo>
                  <a:pt x="131188" y="478318"/>
                </a:lnTo>
                <a:close/>
              </a:path>
              <a:path w="260350" h="593725">
                <a:moveTo>
                  <a:pt x="159617" y="428423"/>
                </a:moveTo>
                <a:lnTo>
                  <a:pt x="131188" y="478318"/>
                </a:lnTo>
                <a:lnTo>
                  <a:pt x="156644" y="520953"/>
                </a:lnTo>
                <a:lnTo>
                  <a:pt x="106606" y="521461"/>
                </a:lnTo>
                <a:lnTo>
                  <a:pt x="160566" y="521461"/>
                </a:lnTo>
                <a:lnTo>
                  <a:pt x="159617" y="428423"/>
                </a:lnTo>
                <a:close/>
              </a:path>
              <a:path w="260350" h="593725">
                <a:moveTo>
                  <a:pt x="155247" y="0"/>
                </a:moveTo>
                <a:lnTo>
                  <a:pt x="97335" y="507"/>
                </a:lnTo>
                <a:lnTo>
                  <a:pt x="101704" y="428935"/>
                </a:lnTo>
                <a:lnTo>
                  <a:pt x="131188" y="478318"/>
                </a:lnTo>
                <a:lnTo>
                  <a:pt x="159617" y="428423"/>
                </a:lnTo>
                <a:lnTo>
                  <a:pt x="155247" y="0"/>
                </a:lnTo>
                <a:close/>
              </a:path>
            </a:pathLst>
          </a:custGeom>
          <a:solidFill>
            <a:srgbClr val="FFC000"/>
          </a:solidFill>
        </p:spPr>
        <p:txBody>
          <a:bodyPr wrap="square" lIns="0" tIns="0" rIns="0" bIns="0" rtlCol="0"/>
          <a:lstStyle/>
          <a:p>
            <a:endParaRPr/>
          </a:p>
        </p:txBody>
      </p:sp>
      <p:sp>
        <p:nvSpPr>
          <p:cNvPr id="53" name="object 53"/>
          <p:cNvSpPr/>
          <p:nvPr/>
        </p:nvSpPr>
        <p:spPr>
          <a:xfrm>
            <a:off x="2465832" y="3909059"/>
            <a:ext cx="751332" cy="1088136"/>
          </a:xfrm>
          <a:prstGeom prst="rect">
            <a:avLst/>
          </a:prstGeom>
          <a:blipFill>
            <a:blip r:embed="rId14" cstate="print"/>
            <a:stretch>
              <a:fillRect/>
            </a:stretch>
          </a:blipFill>
        </p:spPr>
        <p:txBody>
          <a:bodyPr wrap="square" lIns="0" tIns="0" rIns="0" bIns="0" rtlCol="0"/>
          <a:lstStyle/>
          <a:p>
            <a:endParaRPr/>
          </a:p>
        </p:txBody>
      </p:sp>
      <p:sp>
        <p:nvSpPr>
          <p:cNvPr id="54" name="object 54"/>
          <p:cNvSpPr/>
          <p:nvPr/>
        </p:nvSpPr>
        <p:spPr>
          <a:xfrm>
            <a:off x="2491739" y="3934967"/>
            <a:ext cx="646176" cy="982980"/>
          </a:xfrm>
          <a:prstGeom prst="rect">
            <a:avLst/>
          </a:prstGeom>
          <a:blipFill>
            <a:blip r:embed="rId15" cstate="print"/>
            <a:stretch>
              <a:fillRect/>
            </a:stretch>
          </a:blipFill>
        </p:spPr>
        <p:txBody>
          <a:bodyPr wrap="square" lIns="0" tIns="0" rIns="0" bIns="0" rtlCol="0"/>
          <a:lstStyle/>
          <a:p>
            <a:endParaRPr/>
          </a:p>
        </p:txBody>
      </p:sp>
      <p:sp>
        <p:nvSpPr>
          <p:cNvPr id="55" name="object 55"/>
          <p:cNvSpPr/>
          <p:nvPr/>
        </p:nvSpPr>
        <p:spPr>
          <a:xfrm>
            <a:off x="2682440" y="4000246"/>
            <a:ext cx="260350" cy="594995"/>
          </a:xfrm>
          <a:custGeom>
            <a:avLst/>
            <a:gdLst/>
            <a:ahLst/>
            <a:cxnLst/>
            <a:rect l="l" t="t" r="r" b="b"/>
            <a:pathLst>
              <a:path w="260350" h="594995">
                <a:moveTo>
                  <a:pt x="24677" y="335934"/>
                </a:moveTo>
                <a:lnTo>
                  <a:pt x="13769" y="339724"/>
                </a:lnTo>
                <a:lnTo>
                  <a:pt x="5274" y="347489"/>
                </a:lnTo>
                <a:lnTo>
                  <a:pt x="577" y="357552"/>
                </a:lnTo>
                <a:lnTo>
                  <a:pt x="0" y="368639"/>
                </a:lnTo>
                <a:lnTo>
                  <a:pt x="3863" y="379475"/>
                </a:lnTo>
                <a:lnTo>
                  <a:pt x="132387" y="594740"/>
                </a:lnTo>
                <a:lnTo>
                  <a:pt x="164925" y="537590"/>
                </a:lnTo>
                <a:lnTo>
                  <a:pt x="102796" y="537590"/>
                </a:lnTo>
                <a:lnTo>
                  <a:pt x="101707" y="430464"/>
                </a:lnTo>
                <a:lnTo>
                  <a:pt x="53520" y="349757"/>
                </a:lnTo>
                <a:lnTo>
                  <a:pt x="45827" y="341260"/>
                </a:lnTo>
                <a:lnTo>
                  <a:pt x="35788" y="336549"/>
                </a:lnTo>
                <a:lnTo>
                  <a:pt x="24677" y="335934"/>
                </a:lnTo>
                <a:close/>
              </a:path>
              <a:path w="260350" h="594995">
                <a:moveTo>
                  <a:pt x="101707" y="430464"/>
                </a:moveTo>
                <a:lnTo>
                  <a:pt x="102796" y="537590"/>
                </a:lnTo>
                <a:lnTo>
                  <a:pt x="160708" y="536955"/>
                </a:lnTo>
                <a:lnTo>
                  <a:pt x="160566" y="522985"/>
                </a:lnTo>
                <a:lnTo>
                  <a:pt x="106606" y="522985"/>
                </a:lnTo>
                <a:lnTo>
                  <a:pt x="131188" y="479842"/>
                </a:lnTo>
                <a:lnTo>
                  <a:pt x="101707" y="430464"/>
                </a:lnTo>
                <a:close/>
              </a:path>
              <a:path w="260350" h="594995">
                <a:moveTo>
                  <a:pt x="234785" y="333732"/>
                </a:moveTo>
                <a:lnTo>
                  <a:pt x="223732" y="334581"/>
                </a:lnTo>
                <a:lnTo>
                  <a:pt x="213774" y="339526"/>
                </a:lnTo>
                <a:lnTo>
                  <a:pt x="206174" y="348233"/>
                </a:lnTo>
                <a:lnTo>
                  <a:pt x="159620" y="429941"/>
                </a:lnTo>
                <a:lnTo>
                  <a:pt x="160708" y="536955"/>
                </a:lnTo>
                <a:lnTo>
                  <a:pt x="102796" y="537590"/>
                </a:lnTo>
                <a:lnTo>
                  <a:pt x="164925" y="537590"/>
                </a:lnTo>
                <a:lnTo>
                  <a:pt x="256466" y="376808"/>
                </a:lnTo>
                <a:lnTo>
                  <a:pt x="260119" y="365922"/>
                </a:lnTo>
                <a:lnTo>
                  <a:pt x="259308" y="354869"/>
                </a:lnTo>
                <a:lnTo>
                  <a:pt x="254377" y="344912"/>
                </a:lnTo>
                <a:lnTo>
                  <a:pt x="245671" y="337311"/>
                </a:lnTo>
                <a:lnTo>
                  <a:pt x="234785" y="333732"/>
                </a:lnTo>
                <a:close/>
              </a:path>
              <a:path w="260350" h="594995">
                <a:moveTo>
                  <a:pt x="131188" y="479842"/>
                </a:moveTo>
                <a:lnTo>
                  <a:pt x="106606" y="522985"/>
                </a:lnTo>
                <a:lnTo>
                  <a:pt x="156644" y="522477"/>
                </a:lnTo>
                <a:lnTo>
                  <a:pt x="131188" y="479842"/>
                </a:lnTo>
                <a:close/>
              </a:path>
              <a:path w="260350" h="594995">
                <a:moveTo>
                  <a:pt x="159620" y="429941"/>
                </a:moveTo>
                <a:lnTo>
                  <a:pt x="131188" y="479842"/>
                </a:lnTo>
                <a:lnTo>
                  <a:pt x="156644" y="522477"/>
                </a:lnTo>
                <a:lnTo>
                  <a:pt x="106606" y="522985"/>
                </a:lnTo>
                <a:lnTo>
                  <a:pt x="160566" y="522985"/>
                </a:lnTo>
                <a:lnTo>
                  <a:pt x="159620" y="429941"/>
                </a:lnTo>
                <a:close/>
              </a:path>
              <a:path w="260350" h="594995">
                <a:moveTo>
                  <a:pt x="155247" y="0"/>
                </a:moveTo>
                <a:lnTo>
                  <a:pt x="97335" y="507"/>
                </a:lnTo>
                <a:lnTo>
                  <a:pt x="101707" y="430464"/>
                </a:lnTo>
                <a:lnTo>
                  <a:pt x="131188" y="479842"/>
                </a:lnTo>
                <a:lnTo>
                  <a:pt x="159620" y="429941"/>
                </a:lnTo>
                <a:lnTo>
                  <a:pt x="155247" y="0"/>
                </a:lnTo>
                <a:close/>
              </a:path>
            </a:pathLst>
          </a:custGeom>
          <a:solidFill>
            <a:srgbClr val="FFC000"/>
          </a:solidFill>
        </p:spPr>
        <p:txBody>
          <a:bodyPr wrap="square" lIns="0" tIns="0" rIns="0" bIns="0" rtlCol="0"/>
          <a:lstStyle/>
          <a:p>
            <a:endParaRPr/>
          </a:p>
        </p:txBody>
      </p:sp>
      <p:sp>
        <p:nvSpPr>
          <p:cNvPr id="56" name="object 56"/>
          <p:cNvSpPr/>
          <p:nvPr/>
        </p:nvSpPr>
        <p:spPr>
          <a:xfrm>
            <a:off x="3662171" y="3288791"/>
            <a:ext cx="1155191" cy="751331"/>
          </a:xfrm>
          <a:prstGeom prst="rect">
            <a:avLst/>
          </a:prstGeom>
          <a:blipFill>
            <a:blip r:embed="rId16" cstate="print"/>
            <a:stretch>
              <a:fillRect/>
            </a:stretch>
          </a:blipFill>
        </p:spPr>
        <p:txBody>
          <a:bodyPr wrap="square" lIns="0" tIns="0" rIns="0" bIns="0" rtlCol="0"/>
          <a:lstStyle/>
          <a:p>
            <a:endParaRPr/>
          </a:p>
        </p:txBody>
      </p:sp>
      <p:sp>
        <p:nvSpPr>
          <p:cNvPr id="57" name="object 57"/>
          <p:cNvSpPr/>
          <p:nvPr/>
        </p:nvSpPr>
        <p:spPr>
          <a:xfrm>
            <a:off x="3688079" y="3314700"/>
            <a:ext cx="1050036" cy="646176"/>
          </a:xfrm>
          <a:prstGeom prst="rect">
            <a:avLst/>
          </a:prstGeom>
          <a:blipFill>
            <a:blip r:embed="rId17" cstate="print"/>
            <a:stretch>
              <a:fillRect/>
            </a:stretch>
          </a:blipFill>
        </p:spPr>
        <p:txBody>
          <a:bodyPr wrap="square" lIns="0" tIns="0" rIns="0" bIns="0" rtlCol="0"/>
          <a:lstStyle/>
          <a:p>
            <a:endParaRPr/>
          </a:p>
        </p:txBody>
      </p:sp>
      <p:sp>
        <p:nvSpPr>
          <p:cNvPr id="58" name="object 58"/>
          <p:cNvSpPr/>
          <p:nvPr/>
        </p:nvSpPr>
        <p:spPr>
          <a:xfrm>
            <a:off x="4011040" y="350198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80" y="245151"/>
                </a:lnTo>
                <a:lnTo>
                  <a:pt x="262526" y="234215"/>
                </a:lnTo>
                <a:lnTo>
                  <a:pt x="261508" y="223196"/>
                </a:lnTo>
                <a:lnTo>
                  <a:pt x="256418" y="213344"/>
                </a:lnTo>
                <a:lnTo>
                  <a:pt x="247650" y="205908"/>
                </a:lnTo>
                <a:lnTo>
                  <a:pt x="170023" y="163236"/>
                </a:lnTo>
                <a:lnTo>
                  <a:pt x="58166" y="163236"/>
                </a:lnTo>
                <a:lnTo>
                  <a:pt x="56769"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9" y="105451"/>
                </a:lnTo>
                <a:lnTo>
                  <a:pt x="58166"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6" y="163236"/>
                </a:lnTo>
                <a:lnTo>
                  <a:pt x="170023" y="163236"/>
                </a:lnTo>
                <a:lnTo>
                  <a:pt x="165115" y="160538"/>
                </a:lnTo>
                <a:close/>
              </a:path>
              <a:path w="662304" h="260350">
                <a:moveTo>
                  <a:pt x="660781" y="90084"/>
                </a:moveTo>
                <a:lnTo>
                  <a:pt x="163707" y="102730"/>
                </a:lnTo>
                <a:lnTo>
                  <a:pt x="114882" y="132924"/>
                </a:lnTo>
                <a:lnTo>
                  <a:pt x="165115" y="160538"/>
                </a:lnTo>
                <a:lnTo>
                  <a:pt x="662305" y="147996"/>
                </a:lnTo>
                <a:lnTo>
                  <a:pt x="660781"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sp>
        <p:nvSpPr>
          <p:cNvPr id="59" name="object 59"/>
          <p:cNvSpPr/>
          <p:nvPr/>
        </p:nvSpPr>
        <p:spPr>
          <a:xfrm>
            <a:off x="4358640" y="4393691"/>
            <a:ext cx="1155191" cy="751332"/>
          </a:xfrm>
          <a:prstGeom prst="rect">
            <a:avLst/>
          </a:prstGeom>
          <a:blipFill>
            <a:blip r:embed="rId16" cstate="print"/>
            <a:stretch>
              <a:fillRect/>
            </a:stretch>
          </a:blipFill>
        </p:spPr>
        <p:txBody>
          <a:bodyPr wrap="square" lIns="0" tIns="0" rIns="0" bIns="0" rtlCol="0"/>
          <a:lstStyle/>
          <a:p>
            <a:endParaRPr/>
          </a:p>
        </p:txBody>
      </p:sp>
      <p:sp>
        <p:nvSpPr>
          <p:cNvPr id="60" name="object 60"/>
          <p:cNvSpPr/>
          <p:nvPr/>
        </p:nvSpPr>
        <p:spPr>
          <a:xfrm>
            <a:off x="4384547" y="4419600"/>
            <a:ext cx="1050036" cy="646176"/>
          </a:xfrm>
          <a:prstGeom prst="rect">
            <a:avLst/>
          </a:prstGeom>
          <a:blipFill>
            <a:blip r:embed="rId17" cstate="print"/>
            <a:stretch>
              <a:fillRect/>
            </a:stretch>
          </a:blipFill>
        </p:spPr>
        <p:txBody>
          <a:bodyPr wrap="square" lIns="0" tIns="0" rIns="0" bIns="0" rtlCol="0"/>
          <a:lstStyle/>
          <a:p>
            <a:endParaRPr/>
          </a:p>
        </p:txBody>
      </p:sp>
      <p:sp>
        <p:nvSpPr>
          <p:cNvPr id="61" name="object 61"/>
          <p:cNvSpPr/>
          <p:nvPr/>
        </p:nvSpPr>
        <p:spPr>
          <a:xfrm>
            <a:off x="4707509" y="460688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215"/>
                </a:lnTo>
                <a:lnTo>
                  <a:pt x="261508" y="223196"/>
                </a:lnTo>
                <a:lnTo>
                  <a:pt x="256418" y="213344"/>
                </a:lnTo>
                <a:lnTo>
                  <a:pt x="247650" y="205908"/>
                </a:lnTo>
                <a:lnTo>
                  <a:pt x="170023" y="163236"/>
                </a:lnTo>
                <a:lnTo>
                  <a:pt x="58165" y="163236"/>
                </a:lnTo>
                <a:lnTo>
                  <a:pt x="56768"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8" y="105451"/>
                </a:lnTo>
                <a:lnTo>
                  <a:pt x="58165" y="163236"/>
                </a:lnTo>
                <a:lnTo>
                  <a:pt x="165115" y="160538"/>
                </a:lnTo>
                <a:lnTo>
                  <a:pt x="162399" y="159045"/>
                </a:lnTo>
                <a:lnTo>
                  <a:pt x="72643" y="159045"/>
                </a:lnTo>
                <a:lnTo>
                  <a:pt x="71374" y="109007"/>
                </a:lnTo>
                <a:lnTo>
                  <a:pt x="153557" y="109007"/>
                </a:lnTo>
                <a:lnTo>
                  <a:pt x="163707" y="102730"/>
                </a:lnTo>
                <a:close/>
              </a:path>
              <a:path w="662304" h="260350">
                <a:moveTo>
                  <a:pt x="165115" y="160538"/>
                </a:moveTo>
                <a:lnTo>
                  <a:pt x="58165" y="163236"/>
                </a:lnTo>
                <a:lnTo>
                  <a:pt x="170023" y="163236"/>
                </a:lnTo>
                <a:lnTo>
                  <a:pt x="165115" y="160538"/>
                </a:lnTo>
                <a:close/>
              </a:path>
              <a:path w="662304" h="260350">
                <a:moveTo>
                  <a:pt x="660780" y="90084"/>
                </a:moveTo>
                <a:lnTo>
                  <a:pt x="163707" y="102730"/>
                </a:lnTo>
                <a:lnTo>
                  <a:pt x="114882" y="132924"/>
                </a:lnTo>
                <a:lnTo>
                  <a:pt x="165115" y="160538"/>
                </a:lnTo>
                <a:lnTo>
                  <a:pt x="662304" y="147996"/>
                </a:lnTo>
                <a:lnTo>
                  <a:pt x="660780" y="90084"/>
                </a:lnTo>
                <a:close/>
              </a:path>
              <a:path w="662304" h="260350">
                <a:moveTo>
                  <a:pt x="71374" y="109007"/>
                </a:moveTo>
                <a:lnTo>
                  <a:pt x="72643" y="159045"/>
                </a:lnTo>
                <a:lnTo>
                  <a:pt x="114882" y="132924"/>
                </a:lnTo>
                <a:lnTo>
                  <a:pt x="71374" y="109007"/>
                </a:lnTo>
                <a:close/>
              </a:path>
              <a:path w="662304" h="260350">
                <a:moveTo>
                  <a:pt x="114882" y="132924"/>
                </a:moveTo>
                <a:lnTo>
                  <a:pt x="72643"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b="1">
              <a:latin typeface="黑体" panose="02010609060101010101" pitchFamily="49" charset="-122"/>
              <a:ea typeface="黑体" panose="02010609060101010101" pitchFamily="49" charset="-122"/>
            </a:endParaRPr>
          </a:p>
        </p:txBody>
      </p:sp>
      <p:sp>
        <p:nvSpPr>
          <p:cNvPr id="62" name="object 62"/>
          <p:cNvSpPr/>
          <p:nvPr/>
        </p:nvSpPr>
        <p:spPr>
          <a:xfrm>
            <a:off x="7639811" y="1234439"/>
            <a:ext cx="4032504" cy="944880"/>
          </a:xfrm>
          <a:prstGeom prst="rect">
            <a:avLst/>
          </a:prstGeom>
          <a:blipFill>
            <a:blip r:embed="rId18" cstate="print"/>
            <a:stretch>
              <a:fillRect/>
            </a:stretch>
          </a:blipFill>
        </p:spPr>
        <p:txBody>
          <a:bodyPr wrap="square" lIns="0" tIns="0" rIns="0" bIns="0" rtlCol="0"/>
          <a:lstStyle/>
          <a:p>
            <a:endParaRPr/>
          </a:p>
        </p:txBody>
      </p:sp>
      <p:sp>
        <p:nvSpPr>
          <p:cNvPr id="63" name="object 63"/>
          <p:cNvSpPr/>
          <p:nvPr/>
        </p:nvSpPr>
        <p:spPr>
          <a:xfrm>
            <a:off x="7639811" y="1234439"/>
            <a:ext cx="4032885" cy="944880"/>
          </a:xfrm>
          <a:custGeom>
            <a:avLst/>
            <a:gdLst/>
            <a:ahLst/>
            <a:cxnLst/>
            <a:rect l="l" t="t" r="r" b="b"/>
            <a:pathLst>
              <a:path w="4032884" h="944880">
                <a:moveTo>
                  <a:pt x="0" y="157480"/>
                </a:moveTo>
                <a:lnTo>
                  <a:pt x="8026" y="107696"/>
                </a:lnTo>
                <a:lnTo>
                  <a:pt x="30378" y="64465"/>
                </a:lnTo>
                <a:lnTo>
                  <a:pt x="64465" y="30378"/>
                </a:lnTo>
                <a:lnTo>
                  <a:pt x="107696" y="8026"/>
                </a:lnTo>
                <a:lnTo>
                  <a:pt x="157480" y="0"/>
                </a:lnTo>
                <a:lnTo>
                  <a:pt x="3875024" y="0"/>
                </a:lnTo>
                <a:lnTo>
                  <a:pt x="3924808" y="8026"/>
                </a:lnTo>
                <a:lnTo>
                  <a:pt x="3968038" y="30378"/>
                </a:lnTo>
                <a:lnTo>
                  <a:pt x="4002125" y="64465"/>
                </a:lnTo>
                <a:lnTo>
                  <a:pt x="4024477" y="107696"/>
                </a:lnTo>
                <a:lnTo>
                  <a:pt x="4032504" y="157480"/>
                </a:lnTo>
                <a:lnTo>
                  <a:pt x="4032504" y="787400"/>
                </a:lnTo>
                <a:lnTo>
                  <a:pt x="4024477" y="837184"/>
                </a:lnTo>
                <a:lnTo>
                  <a:pt x="4002125" y="880414"/>
                </a:lnTo>
                <a:lnTo>
                  <a:pt x="3968038" y="914501"/>
                </a:lnTo>
                <a:lnTo>
                  <a:pt x="3924808" y="936853"/>
                </a:lnTo>
                <a:lnTo>
                  <a:pt x="3875024" y="944880"/>
                </a:lnTo>
                <a:lnTo>
                  <a:pt x="157480" y="944880"/>
                </a:lnTo>
                <a:lnTo>
                  <a:pt x="107696" y="936853"/>
                </a:lnTo>
                <a:lnTo>
                  <a:pt x="64465" y="914501"/>
                </a:lnTo>
                <a:lnTo>
                  <a:pt x="30378" y="880414"/>
                </a:lnTo>
                <a:lnTo>
                  <a:pt x="8026" y="837184"/>
                </a:lnTo>
                <a:lnTo>
                  <a:pt x="0" y="787400"/>
                </a:lnTo>
                <a:lnTo>
                  <a:pt x="0" y="157480"/>
                </a:lnTo>
                <a:close/>
              </a:path>
            </a:pathLst>
          </a:custGeom>
          <a:ln w="9144">
            <a:solidFill>
              <a:srgbClr val="97B853"/>
            </a:solidFill>
          </a:ln>
        </p:spPr>
        <p:txBody>
          <a:bodyPr wrap="square" lIns="0" tIns="0" rIns="0" bIns="0" rtlCol="0"/>
          <a:lstStyle/>
          <a:p>
            <a:endParaRPr/>
          </a:p>
        </p:txBody>
      </p:sp>
      <p:sp>
        <p:nvSpPr>
          <p:cNvPr id="64" name="object 64"/>
          <p:cNvSpPr txBox="1"/>
          <p:nvPr/>
        </p:nvSpPr>
        <p:spPr>
          <a:xfrm>
            <a:off x="7968233" y="1330452"/>
            <a:ext cx="3378200" cy="763270"/>
          </a:xfrm>
          <a:prstGeom prst="rect">
            <a:avLst/>
          </a:prstGeom>
        </p:spPr>
        <p:txBody>
          <a:bodyPr vert="horz" wrap="square" lIns="0" tIns="0" rIns="0" bIns="0" rtlCol="0">
            <a:spAutoFit/>
          </a:bodyPr>
          <a:lstStyle/>
          <a:p>
            <a:pPr marL="12700" marR="5080" indent="304800">
              <a:lnSpc>
                <a:spcPct val="100000"/>
              </a:lnSpc>
            </a:pPr>
            <a:r>
              <a:rPr sz="2400" dirty="0">
                <a:latin typeface="微软雅黑"/>
                <a:cs typeface="微软雅黑"/>
              </a:rPr>
              <a:t>时钟上升沿到来之前 寄存器内容不会发生变化</a:t>
            </a:r>
            <a:endParaRPr sz="2400">
              <a:latin typeface="微软雅黑"/>
              <a:cs typeface="微软雅黑"/>
            </a:endParaRPr>
          </a:p>
        </p:txBody>
      </p:sp>
      <p:sp>
        <p:nvSpPr>
          <p:cNvPr id="65" name="object 65"/>
          <p:cNvSpPr/>
          <p:nvPr/>
        </p:nvSpPr>
        <p:spPr>
          <a:xfrm>
            <a:off x="5862828" y="1202436"/>
            <a:ext cx="1153668" cy="751332"/>
          </a:xfrm>
          <a:prstGeom prst="rect">
            <a:avLst/>
          </a:prstGeom>
          <a:blipFill>
            <a:blip r:embed="rId19" cstate="print"/>
            <a:stretch>
              <a:fillRect/>
            </a:stretch>
          </a:blipFill>
        </p:spPr>
        <p:txBody>
          <a:bodyPr wrap="square" lIns="0" tIns="0" rIns="0" bIns="0" rtlCol="0"/>
          <a:lstStyle/>
          <a:p>
            <a:endParaRPr/>
          </a:p>
        </p:txBody>
      </p:sp>
      <p:sp>
        <p:nvSpPr>
          <p:cNvPr id="66" name="object 66"/>
          <p:cNvSpPr/>
          <p:nvPr/>
        </p:nvSpPr>
        <p:spPr>
          <a:xfrm>
            <a:off x="5888735" y="1228344"/>
            <a:ext cx="1048512" cy="646176"/>
          </a:xfrm>
          <a:prstGeom prst="rect">
            <a:avLst/>
          </a:prstGeom>
          <a:blipFill>
            <a:blip r:embed="rId20" cstate="print"/>
            <a:stretch>
              <a:fillRect/>
            </a:stretch>
          </a:blipFill>
        </p:spPr>
        <p:txBody>
          <a:bodyPr wrap="square" lIns="0" tIns="0" rIns="0" bIns="0" rtlCol="0"/>
          <a:lstStyle/>
          <a:p>
            <a:endParaRPr/>
          </a:p>
        </p:txBody>
      </p:sp>
      <p:sp>
        <p:nvSpPr>
          <p:cNvPr id="67" name="object 67"/>
          <p:cNvSpPr/>
          <p:nvPr/>
        </p:nvSpPr>
        <p:spPr>
          <a:xfrm>
            <a:off x="6211696" y="1415627"/>
            <a:ext cx="661035" cy="260350"/>
          </a:xfrm>
          <a:custGeom>
            <a:avLst/>
            <a:gdLst/>
            <a:ahLst/>
            <a:cxnLst/>
            <a:rect l="l" t="t" r="r" b="b"/>
            <a:pathLst>
              <a:path w="66103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197"/>
                </a:lnTo>
                <a:lnTo>
                  <a:pt x="261508" y="223148"/>
                </a:lnTo>
                <a:lnTo>
                  <a:pt x="256418" y="213290"/>
                </a:lnTo>
                <a:lnTo>
                  <a:pt x="247650" y="205908"/>
                </a:lnTo>
                <a:lnTo>
                  <a:pt x="170023" y="163236"/>
                </a:lnTo>
                <a:lnTo>
                  <a:pt x="58165" y="163236"/>
                </a:lnTo>
                <a:lnTo>
                  <a:pt x="56768" y="105451"/>
                </a:lnTo>
                <a:lnTo>
                  <a:pt x="163618" y="102726"/>
                </a:lnTo>
                <a:lnTo>
                  <a:pt x="243712" y="53254"/>
                </a:lnTo>
                <a:lnTo>
                  <a:pt x="257214" y="24161"/>
                </a:lnTo>
                <a:lnTo>
                  <a:pt x="253237" y="13376"/>
                </a:lnTo>
                <a:lnTo>
                  <a:pt x="245328" y="4996"/>
                </a:lnTo>
                <a:lnTo>
                  <a:pt x="235203" y="438"/>
                </a:lnTo>
                <a:lnTo>
                  <a:pt x="224127" y="0"/>
                </a:lnTo>
                <a:close/>
              </a:path>
              <a:path w="661034" h="260350">
                <a:moveTo>
                  <a:pt x="163618" y="102726"/>
                </a:moveTo>
                <a:lnTo>
                  <a:pt x="56768" y="105451"/>
                </a:lnTo>
                <a:lnTo>
                  <a:pt x="58165" y="163236"/>
                </a:lnTo>
                <a:lnTo>
                  <a:pt x="165104" y="160532"/>
                </a:lnTo>
                <a:lnTo>
                  <a:pt x="162168" y="158918"/>
                </a:lnTo>
                <a:lnTo>
                  <a:pt x="72643" y="158918"/>
                </a:lnTo>
                <a:lnTo>
                  <a:pt x="71374" y="109007"/>
                </a:lnTo>
                <a:lnTo>
                  <a:pt x="153449" y="109007"/>
                </a:lnTo>
                <a:lnTo>
                  <a:pt x="163618" y="102726"/>
                </a:lnTo>
                <a:close/>
              </a:path>
              <a:path w="661034" h="260350">
                <a:moveTo>
                  <a:pt x="165104" y="160532"/>
                </a:moveTo>
                <a:lnTo>
                  <a:pt x="58165" y="163236"/>
                </a:lnTo>
                <a:lnTo>
                  <a:pt x="170023" y="163236"/>
                </a:lnTo>
                <a:lnTo>
                  <a:pt x="165104" y="160532"/>
                </a:lnTo>
                <a:close/>
              </a:path>
              <a:path w="661034" h="260350">
                <a:moveTo>
                  <a:pt x="659256" y="90084"/>
                </a:moveTo>
                <a:lnTo>
                  <a:pt x="163618" y="102726"/>
                </a:lnTo>
                <a:lnTo>
                  <a:pt x="114800" y="132879"/>
                </a:lnTo>
                <a:lnTo>
                  <a:pt x="165104" y="160532"/>
                </a:lnTo>
                <a:lnTo>
                  <a:pt x="660780" y="147996"/>
                </a:lnTo>
                <a:lnTo>
                  <a:pt x="659256" y="90084"/>
                </a:lnTo>
                <a:close/>
              </a:path>
              <a:path w="661034" h="260350">
                <a:moveTo>
                  <a:pt x="71374" y="109007"/>
                </a:moveTo>
                <a:lnTo>
                  <a:pt x="72643" y="158918"/>
                </a:lnTo>
                <a:lnTo>
                  <a:pt x="114800" y="132879"/>
                </a:lnTo>
                <a:lnTo>
                  <a:pt x="71374" y="109007"/>
                </a:lnTo>
                <a:close/>
              </a:path>
              <a:path w="661034" h="260350">
                <a:moveTo>
                  <a:pt x="114800" y="132879"/>
                </a:moveTo>
                <a:lnTo>
                  <a:pt x="72643" y="158918"/>
                </a:lnTo>
                <a:lnTo>
                  <a:pt x="162168" y="158918"/>
                </a:lnTo>
                <a:lnTo>
                  <a:pt x="114800" y="132879"/>
                </a:lnTo>
                <a:close/>
              </a:path>
              <a:path w="661034"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68" name="object 68"/>
          <p:cNvSpPr/>
          <p:nvPr/>
        </p:nvSpPr>
        <p:spPr>
          <a:xfrm>
            <a:off x="9256776" y="2639567"/>
            <a:ext cx="1153668" cy="751331"/>
          </a:xfrm>
          <a:prstGeom prst="rect">
            <a:avLst/>
          </a:prstGeom>
          <a:blipFill>
            <a:blip r:embed="rId19" cstate="print"/>
            <a:stretch>
              <a:fillRect/>
            </a:stretch>
          </a:blipFill>
        </p:spPr>
        <p:txBody>
          <a:bodyPr wrap="square" lIns="0" tIns="0" rIns="0" bIns="0" rtlCol="0"/>
          <a:lstStyle/>
          <a:p>
            <a:endParaRPr/>
          </a:p>
        </p:txBody>
      </p:sp>
      <p:sp>
        <p:nvSpPr>
          <p:cNvPr id="69" name="object 69"/>
          <p:cNvSpPr/>
          <p:nvPr/>
        </p:nvSpPr>
        <p:spPr>
          <a:xfrm>
            <a:off x="9282683" y="2665476"/>
            <a:ext cx="1048512" cy="646176"/>
          </a:xfrm>
          <a:prstGeom prst="rect">
            <a:avLst/>
          </a:prstGeom>
          <a:blipFill>
            <a:blip r:embed="rId20" cstate="print"/>
            <a:stretch>
              <a:fillRect/>
            </a:stretch>
          </a:blipFill>
        </p:spPr>
        <p:txBody>
          <a:bodyPr wrap="square" lIns="0" tIns="0" rIns="0" bIns="0" rtlCol="0"/>
          <a:lstStyle/>
          <a:p>
            <a:endParaRPr/>
          </a:p>
        </p:txBody>
      </p:sp>
      <p:sp>
        <p:nvSpPr>
          <p:cNvPr id="70" name="object 70"/>
          <p:cNvSpPr/>
          <p:nvPr/>
        </p:nvSpPr>
        <p:spPr>
          <a:xfrm>
            <a:off x="9605644" y="2852759"/>
            <a:ext cx="661035" cy="260350"/>
          </a:xfrm>
          <a:custGeom>
            <a:avLst/>
            <a:gdLst/>
            <a:ahLst/>
            <a:cxnLst/>
            <a:rect l="l" t="t" r="r" b="b"/>
            <a:pathLst>
              <a:path w="661034" h="260350">
                <a:moveTo>
                  <a:pt x="224127" y="0"/>
                </a:moveTo>
                <a:lnTo>
                  <a:pt x="213359" y="3978"/>
                </a:lnTo>
                <a:lnTo>
                  <a:pt x="0" y="135804"/>
                </a:lnTo>
                <a:lnTo>
                  <a:pt x="219709" y="256581"/>
                </a:lnTo>
                <a:lnTo>
                  <a:pt x="230719" y="260046"/>
                </a:lnTo>
                <a:lnTo>
                  <a:pt x="241776" y="259058"/>
                </a:lnTo>
                <a:lnTo>
                  <a:pt x="251642" y="253974"/>
                </a:lnTo>
                <a:lnTo>
                  <a:pt x="259079" y="245151"/>
                </a:lnTo>
                <a:lnTo>
                  <a:pt x="262526" y="234197"/>
                </a:lnTo>
                <a:lnTo>
                  <a:pt x="261508" y="223148"/>
                </a:lnTo>
                <a:lnTo>
                  <a:pt x="256418" y="213290"/>
                </a:lnTo>
                <a:lnTo>
                  <a:pt x="247650" y="205908"/>
                </a:lnTo>
                <a:lnTo>
                  <a:pt x="170023" y="163236"/>
                </a:lnTo>
                <a:lnTo>
                  <a:pt x="58165" y="163236"/>
                </a:lnTo>
                <a:lnTo>
                  <a:pt x="56769" y="105451"/>
                </a:lnTo>
                <a:lnTo>
                  <a:pt x="163618" y="102726"/>
                </a:lnTo>
                <a:lnTo>
                  <a:pt x="243712" y="53254"/>
                </a:lnTo>
                <a:lnTo>
                  <a:pt x="257214" y="24161"/>
                </a:lnTo>
                <a:lnTo>
                  <a:pt x="253237" y="13376"/>
                </a:lnTo>
                <a:lnTo>
                  <a:pt x="245328" y="4996"/>
                </a:lnTo>
                <a:lnTo>
                  <a:pt x="235203" y="438"/>
                </a:lnTo>
                <a:lnTo>
                  <a:pt x="224127" y="0"/>
                </a:lnTo>
                <a:close/>
              </a:path>
              <a:path w="661034" h="260350">
                <a:moveTo>
                  <a:pt x="163618" y="102726"/>
                </a:moveTo>
                <a:lnTo>
                  <a:pt x="56769" y="105451"/>
                </a:lnTo>
                <a:lnTo>
                  <a:pt x="58165" y="163236"/>
                </a:lnTo>
                <a:lnTo>
                  <a:pt x="165104" y="160532"/>
                </a:lnTo>
                <a:lnTo>
                  <a:pt x="162168" y="158918"/>
                </a:lnTo>
                <a:lnTo>
                  <a:pt x="72644" y="158918"/>
                </a:lnTo>
                <a:lnTo>
                  <a:pt x="71374" y="109007"/>
                </a:lnTo>
                <a:lnTo>
                  <a:pt x="153449" y="109007"/>
                </a:lnTo>
                <a:lnTo>
                  <a:pt x="163618" y="102726"/>
                </a:lnTo>
                <a:close/>
              </a:path>
              <a:path w="661034" h="260350">
                <a:moveTo>
                  <a:pt x="165104" y="160532"/>
                </a:moveTo>
                <a:lnTo>
                  <a:pt x="58165" y="163236"/>
                </a:lnTo>
                <a:lnTo>
                  <a:pt x="170023" y="163236"/>
                </a:lnTo>
                <a:lnTo>
                  <a:pt x="165104" y="160532"/>
                </a:lnTo>
                <a:close/>
              </a:path>
              <a:path w="661034" h="260350">
                <a:moveTo>
                  <a:pt x="659256" y="90084"/>
                </a:moveTo>
                <a:lnTo>
                  <a:pt x="163618" y="102726"/>
                </a:lnTo>
                <a:lnTo>
                  <a:pt x="114800" y="132879"/>
                </a:lnTo>
                <a:lnTo>
                  <a:pt x="165104" y="160532"/>
                </a:lnTo>
                <a:lnTo>
                  <a:pt x="660780" y="147996"/>
                </a:lnTo>
                <a:lnTo>
                  <a:pt x="659256" y="90084"/>
                </a:lnTo>
                <a:close/>
              </a:path>
              <a:path w="661034" h="260350">
                <a:moveTo>
                  <a:pt x="71374" y="109007"/>
                </a:moveTo>
                <a:lnTo>
                  <a:pt x="72644" y="158918"/>
                </a:lnTo>
                <a:lnTo>
                  <a:pt x="114800" y="132879"/>
                </a:lnTo>
                <a:lnTo>
                  <a:pt x="71374" y="109007"/>
                </a:lnTo>
                <a:close/>
              </a:path>
              <a:path w="661034" h="260350">
                <a:moveTo>
                  <a:pt x="114800" y="132879"/>
                </a:moveTo>
                <a:lnTo>
                  <a:pt x="72644" y="158918"/>
                </a:lnTo>
                <a:lnTo>
                  <a:pt x="162168" y="158918"/>
                </a:lnTo>
                <a:lnTo>
                  <a:pt x="114800" y="132879"/>
                </a:lnTo>
                <a:close/>
              </a:path>
              <a:path w="661034"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71" name="object 71"/>
          <p:cNvSpPr txBox="1"/>
          <p:nvPr/>
        </p:nvSpPr>
        <p:spPr>
          <a:xfrm>
            <a:off x="3788155" y="2443860"/>
            <a:ext cx="137922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00001000</a:t>
            </a:r>
            <a:endParaRPr sz="2400">
              <a:latin typeface="Arial"/>
              <a:cs typeface="Arial"/>
            </a:endParaRPr>
          </a:p>
        </p:txBody>
      </p:sp>
      <p:sp>
        <p:nvSpPr>
          <p:cNvPr id="74" name="object 74"/>
          <p:cNvSpPr txBox="1"/>
          <p:nvPr/>
        </p:nvSpPr>
        <p:spPr>
          <a:xfrm>
            <a:off x="975766"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8F8F8"/>
                </a:solidFill>
                <a:latin typeface="Courier New"/>
                <a:cs typeface="Courier New"/>
              </a:rPr>
              <a:t>0</a:t>
            </a:r>
            <a:endParaRPr sz="3200">
              <a:latin typeface="Courier New"/>
              <a:cs typeface="Courier New"/>
            </a:endParaRPr>
          </a:p>
        </p:txBody>
      </p:sp>
      <p:sp>
        <p:nvSpPr>
          <p:cNvPr id="75" name="object 75"/>
          <p:cNvSpPr txBox="1"/>
          <p:nvPr/>
        </p:nvSpPr>
        <p:spPr>
          <a:xfrm>
            <a:off x="1464055"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8F8F8"/>
                </a:solidFill>
                <a:latin typeface="Courier New"/>
                <a:cs typeface="Courier New"/>
              </a:rPr>
              <a:t>0</a:t>
            </a:r>
            <a:endParaRPr sz="3200">
              <a:latin typeface="Courier New"/>
              <a:cs typeface="Courier New"/>
            </a:endParaRPr>
          </a:p>
        </p:txBody>
      </p:sp>
      <p:sp>
        <p:nvSpPr>
          <p:cNvPr id="76" name="object 76"/>
          <p:cNvSpPr txBox="1"/>
          <p:nvPr/>
        </p:nvSpPr>
        <p:spPr>
          <a:xfrm>
            <a:off x="1952345"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8F8F8"/>
                </a:solidFill>
                <a:latin typeface="Courier New"/>
                <a:cs typeface="Courier New"/>
              </a:rPr>
              <a:t>0</a:t>
            </a:r>
            <a:endParaRPr sz="3200">
              <a:latin typeface="Courier New"/>
              <a:cs typeface="Courier New"/>
            </a:endParaRPr>
          </a:p>
        </p:txBody>
      </p:sp>
      <p:sp>
        <p:nvSpPr>
          <p:cNvPr id="77" name="object 77"/>
          <p:cNvSpPr txBox="1"/>
          <p:nvPr/>
        </p:nvSpPr>
        <p:spPr>
          <a:xfrm>
            <a:off x="2440635"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8F8F8"/>
                </a:solidFill>
                <a:latin typeface="Courier New"/>
                <a:cs typeface="Courier New"/>
              </a:rPr>
              <a:t>0</a:t>
            </a:r>
            <a:endParaRPr sz="3200">
              <a:latin typeface="Courier New"/>
              <a:cs typeface="Courier New"/>
            </a:endParaRPr>
          </a:p>
        </p:txBody>
      </p:sp>
      <p:sp>
        <p:nvSpPr>
          <p:cNvPr id="78" name="object 78"/>
          <p:cNvSpPr txBox="1"/>
          <p:nvPr/>
        </p:nvSpPr>
        <p:spPr>
          <a:xfrm>
            <a:off x="2929889"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FFFFF"/>
                </a:solidFill>
                <a:latin typeface="Courier New"/>
                <a:cs typeface="Courier New"/>
              </a:rPr>
              <a:t>0</a:t>
            </a:r>
            <a:endParaRPr sz="3200">
              <a:latin typeface="Courier New"/>
              <a:cs typeface="Courier New"/>
            </a:endParaRPr>
          </a:p>
        </p:txBody>
      </p:sp>
      <p:sp>
        <p:nvSpPr>
          <p:cNvPr id="79" name="object 79"/>
          <p:cNvSpPr txBox="1"/>
          <p:nvPr/>
        </p:nvSpPr>
        <p:spPr>
          <a:xfrm>
            <a:off x="3419094"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FFFFF"/>
                </a:solidFill>
                <a:latin typeface="Courier New"/>
                <a:cs typeface="Courier New"/>
              </a:rPr>
              <a:t>0</a:t>
            </a:r>
            <a:endParaRPr sz="3200">
              <a:latin typeface="Courier New"/>
              <a:cs typeface="Courier New"/>
            </a:endParaRPr>
          </a:p>
        </p:txBody>
      </p:sp>
      <p:sp>
        <p:nvSpPr>
          <p:cNvPr id="80" name="object 80"/>
          <p:cNvSpPr txBox="1"/>
          <p:nvPr/>
        </p:nvSpPr>
        <p:spPr>
          <a:xfrm>
            <a:off x="3908297"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FFFFF"/>
                </a:solidFill>
                <a:latin typeface="Courier New"/>
                <a:cs typeface="Courier New"/>
              </a:rPr>
              <a:t>0</a:t>
            </a:r>
            <a:endParaRPr sz="3200">
              <a:latin typeface="Courier New"/>
              <a:cs typeface="Courier New"/>
            </a:endParaRPr>
          </a:p>
        </p:txBody>
      </p:sp>
      <p:sp>
        <p:nvSpPr>
          <p:cNvPr id="81" name="object 81"/>
          <p:cNvSpPr txBox="1"/>
          <p:nvPr/>
        </p:nvSpPr>
        <p:spPr>
          <a:xfrm>
            <a:off x="4395978" y="4952061"/>
            <a:ext cx="269875" cy="486409"/>
          </a:xfrm>
          <a:prstGeom prst="rect">
            <a:avLst/>
          </a:prstGeom>
        </p:spPr>
        <p:txBody>
          <a:bodyPr vert="horz" wrap="square" lIns="0" tIns="0" rIns="0" bIns="0" rtlCol="0">
            <a:spAutoFit/>
          </a:bodyPr>
          <a:lstStyle/>
          <a:p>
            <a:pPr marL="12700">
              <a:lnSpc>
                <a:spcPts val="3404"/>
              </a:lnSpc>
            </a:pPr>
            <a:r>
              <a:rPr sz="3200" i="1" dirty="0">
                <a:solidFill>
                  <a:srgbClr val="FFFFFF"/>
                </a:solidFill>
                <a:latin typeface="Courier New"/>
                <a:cs typeface="Courier New"/>
              </a:rPr>
              <a:t>0</a:t>
            </a:r>
            <a:endParaRPr sz="3200">
              <a:latin typeface="Courier New"/>
              <a:cs typeface="Courier New"/>
            </a:endParaRPr>
          </a:p>
        </p:txBody>
      </p:sp>
      <p:sp>
        <p:nvSpPr>
          <p:cNvPr id="82" name="object 82"/>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72" name="object 72"/>
          <p:cNvSpPr txBox="1"/>
          <p:nvPr/>
        </p:nvSpPr>
        <p:spPr>
          <a:xfrm>
            <a:off x="509422" y="2226564"/>
            <a:ext cx="137922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00000000</a:t>
            </a:r>
            <a:endParaRPr sz="2400">
              <a:latin typeface="Arial"/>
              <a:cs typeface="Arial"/>
            </a:endParaRPr>
          </a:p>
        </p:txBody>
      </p:sp>
      <p:sp>
        <p:nvSpPr>
          <p:cNvPr id="73" name="object 73"/>
          <p:cNvSpPr txBox="1"/>
          <p:nvPr/>
        </p:nvSpPr>
        <p:spPr>
          <a:xfrm>
            <a:off x="2042286" y="3499992"/>
            <a:ext cx="2254250" cy="981075"/>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a:p>
            <a:pPr marL="887730">
              <a:lnSpc>
                <a:spcPct val="100000"/>
              </a:lnSpc>
              <a:spcBef>
                <a:spcPts val="1830"/>
              </a:spcBef>
            </a:pPr>
            <a:r>
              <a:rPr sz="2400" spc="-5" dirty="0">
                <a:latin typeface="Arial"/>
                <a:cs typeface="Arial"/>
              </a:rPr>
              <a:t>00001000</a:t>
            </a:r>
            <a:endParaRPr sz="2400" dirty="0">
              <a:latin typeface="Arial"/>
              <a:cs typeface="Arial"/>
            </a:endParaRPr>
          </a:p>
        </p:txBody>
      </p:sp>
      <p:sp>
        <p:nvSpPr>
          <p:cNvPr id="83"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84"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bject 68"/>
          <p:cNvSpPr txBox="1"/>
          <p:nvPr/>
        </p:nvSpPr>
        <p:spPr>
          <a:xfrm>
            <a:off x="2042286" y="3499992"/>
            <a:ext cx="2254250" cy="981075"/>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a:p>
            <a:pPr marL="887730">
              <a:lnSpc>
                <a:spcPct val="100000"/>
              </a:lnSpc>
              <a:spcBef>
                <a:spcPts val="1830"/>
              </a:spcBef>
            </a:pPr>
            <a:r>
              <a:rPr sz="2400" spc="-5" dirty="0">
                <a:latin typeface="Arial"/>
                <a:cs typeface="Arial"/>
              </a:rPr>
              <a:t>00001000</a:t>
            </a:r>
            <a:endParaRPr sz="2400" dirty="0">
              <a:latin typeface="Arial"/>
              <a:cs typeface="Arial"/>
            </a:endParaRPr>
          </a:p>
        </p:txBody>
      </p:sp>
      <p:sp>
        <p:nvSpPr>
          <p:cNvPr id="83" name="object 9"/>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916939" y="261239"/>
            <a:ext cx="62249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a:t>
            </a:r>
            <a:r>
              <a:rPr sz="3600" spc="-10" dirty="0">
                <a:solidFill>
                  <a:srgbClr val="004589"/>
                </a:solidFill>
                <a:latin typeface="微软雅黑"/>
                <a:cs typeface="微软雅黑"/>
              </a:rPr>
              <a:t>器</a:t>
            </a:r>
            <a:r>
              <a:rPr sz="3600" spc="-5" dirty="0">
                <a:solidFill>
                  <a:srgbClr val="004589"/>
                </a:solidFill>
                <a:latin typeface="微软雅黑"/>
                <a:cs typeface="微软雅黑"/>
              </a:rPr>
              <a:t>的优化</a:t>
            </a:r>
            <a:r>
              <a:rPr sz="3600" dirty="0">
                <a:solidFill>
                  <a:srgbClr val="004589"/>
                </a:solidFill>
                <a:latin typeface="Arial"/>
                <a:cs typeface="Arial"/>
              </a:rPr>
              <a:t>1</a:t>
            </a:r>
            <a:r>
              <a:rPr sz="3600" spc="-5" dirty="0">
                <a:solidFill>
                  <a:srgbClr val="004589"/>
                </a:solidFill>
                <a:latin typeface="微软雅黑"/>
                <a:cs typeface="微软雅黑"/>
              </a:rPr>
              <a:t>：加法移位并行</a:t>
            </a:r>
            <a:endParaRPr sz="3600">
              <a:latin typeface="微软雅黑"/>
              <a:cs typeface="微软雅黑"/>
            </a:endParaRPr>
          </a:p>
        </p:txBody>
      </p:sp>
      <p:sp>
        <p:nvSpPr>
          <p:cNvPr id="4" name="object 4"/>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solidFill>
            <a:srgbClr val="FF0000"/>
          </a:solidFill>
          <a:ln w="25908">
            <a:solidFill>
              <a:srgbClr val="385D89"/>
            </a:solidFill>
          </a:ln>
        </p:spPr>
        <p:txBody>
          <a:bodyPr wrap="square" lIns="0" tIns="0" rIns="0" bIns="0" rtlCol="0"/>
          <a:lstStyle/>
          <a:p>
            <a:endParaRPr/>
          </a:p>
        </p:txBody>
      </p:sp>
      <p:sp>
        <p:nvSpPr>
          <p:cNvPr id="19"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20" name="object 20"/>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21" name="object 21"/>
          <p:cNvSpPr txBox="1"/>
          <p:nvPr/>
        </p:nvSpPr>
        <p:spPr>
          <a:xfrm>
            <a:off x="3352291" y="1419478"/>
            <a:ext cx="1805305" cy="38227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Arial"/>
                <a:cs typeface="Arial"/>
              </a:rPr>
              <a:t>Mult</a:t>
            </a:r>
            <a:r>
              <a:rPr sz="2400" b="1" spc="10" dirty="0">
                <a:solidFill>
                  <a:srgbClr val="FFFFFF"/>
                </a:solidFill>
                <a:latin typeface="Arial"/>
                <a:cs typeface="Arial"/>
              </a:rPr>
              <a:t>i</a:t>
            </a:r>
            <a:r>
              <a:rPr sz="2400" b="1" dirty="0">
                <a:solidFill>
                  <a:srgbClr val="FFFFFF"/>
                </a:solidFill>
                <a:latin typeface="Arial"/>
                <a:cs typeface="Arial"/>
              </a:rPr>
              <a:t>pl</a:t>
            </a:r>
            <a:r>
              <a:rPr sz="2400" b="1" spc="-10" dirty="0">
                <a:solidFill>
                  <a:srgbClr val="FFFFFF"/>
                </a:solidFill>
                <a:latin typeface="Arial"/>
                <a:cs typeface="Arial"/>
              </a:rPr>
              <a:t>i</a:t>
            </a:r>
            <a:r>
              <a:rPr sz="2400" b="1" dirty="0">
                <a:solidFill>
                  <a:srgbClr val="FFFFFF"/>
                </a:solidFill>
                <a:latin typeface="Arial"/>
                <a:cs typeface="Arial"/>
              </a:rPr>
              <a:t>c</a:t>
            </a:r>
            <a:r>
              <a:rPr sz="2400" b="1" spc="-10" dirty="0">
                <a:solidFill>
                  <a:srgbClr val="FFFFFF"/>
                </a:solidFill>
                <a:latin typeface="Arial"/>
                <a:cs typeface="Arial"/>
              </a:rPr>
              <a:t>a</a:t>
            </a:r>
            <a:r>
              <a:rPr sz="2400" b="1" dirty="0">
                <a:solidFill>
                  <a:srgbClr val="FFFFFF"/>
                </a:solidFill>
                <a:latin typeface="Arial"/>
                <a:cs typeface="Arial"/>
              </a:rPr>
              <a:t>nd</a:t>
            </a:r>
            <a:endParaRPr sz="2400">
              <a:latin typeface="Arial"/>
              <a:cs typeface="Arial"/>
            </a:endParaRPr>
          </a:p>
        </p:txBody>
      </p:sp>
      <p:sp>
        <p:nvSpPr>
          <p:cNvPr id="22" name="object 22"/>
          <p:cNvSpPr txBox="1"/>
          <p:nvPr/>
        </p:nvSpPr>
        <p:spPr>
          <a:xfrm>
            <a:off x="2438780" y="1739138"/>
            <a:ext cx="3690620" cy="492443"/>
          </a:xfrm>
          <a:prstGeom prst="rect">
            <a:avLst/>
          </a:prstGeom>
        </p:spPr>
        <p:txBody>
          <a:bodyPr vert="horz" wrap="square" lIns="0" tIns="0" rIns="0" bIns="0" rtlCol="0">
            <a:spAutoFit/>
          </a:bodyPr>
          <a:lstStyle/>
          <a:p>
            <a:pPr marL="12700">
              <a:lnSpc>
                <a:spcPct val="100000"/>
              </a:lnSpc>
            </a:pPr>
            <a:r>
              <a:rPr sz="3200" i="1" dirty="0">
                <a:solidFill>
                  <a:srgbClr val="F8F8F8"/>
                </a:solidFill>
                <a:latin typeface="Courier New"/>
                <a:cs typeface="Courier New"/>
              </a:rPr>
              <a:t>0 0 0 </a:t>
            </a:r>
            <a:r>
              <a:rPr lang="en-US" altLang="zh-CN" sz="3200" b="1" dirty="0" smtClean="0">
                <a:solidFill>
                  <a:srgbClr val="F8F8F8"/>
                </a:solidFill>
                <a:latin typeface="Courier New"/>
                <a:cs typeface="Courier New"/>
              </a:rPr>
              <a:t>1</a:t>
            </a:r>
            <a:r>
              <a:rPr sz="3200" i="1" dirty="0" smtClean="0">
                <a:solidFill>
                  <a:srgbClr val="F8F8F8"/>
                </a:solidFill>
                <a:latin typeface="Courier New"/>
                <a:cs typeface="Courier New"/>
              </a:rPr>
              <a:t> </a:t>
            </a:r>
            <a:r>
              <a:rPr lang="en-US" altLang="zh-CN" sz="3200" b="1" dirty="0">
                <a:solidFill>
                  <a:srgbClr val="F8F8F8"/>
                </a:solidFill>
                <a:latin typeface="Courier New"/>
                <a:cs typeface="Courier New"/>
              </a:rPr>
              <a:t>0</a:t>
            </a:r>
            <a:r>
              <a:rPr sz="3200" b="1" dirty="0" smtClean="0">
                <a:solidFill>
                  <a:srgbClr val="F8F8F8"/>
                </a:solidFill>
                <a:latin typeface="Courier New"/>
                <a:cs typeface="Courier New"/>
              </a:rPr>
              <a:t> </a:t>
            </a:r>
            <a:r>
              <a:rPr sz="3200" b="1" dirty="0">
                <a:solidFill>
                  <a:srgbClr val="F8F8F8"/>
                </a:solidFill>
                <a:latin typeface="Courier New"/>
                <a:cs typeface="Courier New"/>
              </a:rPr>
              <a:t>0 0</a:t>
            </a:r>
            <a:r>
              <a:rPr sz="3200" b="1" spc="-75" dirty="0">
                <a:solidFill>
                  <a:srgbClr val="F8F8F8"/>
                </a:solidFill>
                <a:latin typeface="Courier New"/>
                <a:cs typeface="Courier New"/>
              </a:rPr>
              <a:t> </a:t>
            </a:r>
            <a:r>
              <a:rPr sz="3200" i="1" dirty="0">
                <a:solidFill>
                  <a:srgbClr val="F8F8F8"/>
                </a:solidFill>
                <a:latin typeface="Courier New"/>
                <a:cs typeface="Courier New"/>
              </a:rPr>
              <a:t>0</a:t>
            </a:r>
            <a:endParaRPr sz="3200" i="1" dirty="0">
              <a:latin typeface="Courier New"/>
              <a:cs typeface="Courier New"/>
            </a:endParaRPr>
          </a:p>
        </p:txBody>
      </p:sp>
      <p:sp>
        <p:nvSpPr>
          <p:cNvPr id="23" name="object 23"/>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4" name="object 24"/>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solidFill>
            <a:srgbClr val="FF0000"/>
          </a:solidFill>
          <a:ln w="25908">
            <a:solidFill>
              <a:srgbClr val="385D89"/>
            </a:solidFill>
          </a:ln>
        </p:spPr>
        <p:txBody>
          <a:bodyPr wrap="square" lIns="0" tIns="0" rIns="0" bIns="0" rtlCol="0"/>
          <a:lstStyle/>
          <a:p>
            <a:endParaRPr/>
          </a:p>
        </p:txBody>
      </p:sp>
      <p:sp>
        <p:nvSpPr>
          <p:cNvPr id="25" name="object 25"/>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9" name="object 29"/>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1" name="object 31"/>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3" name="object 33"/>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4" name="object 34"/>
          <p:cNvSpPr txBox="1"/>
          <p:nvPr/>
        </p:nvSpPr>
        <p:spPr>
          <a:xfrm>
            <a:off x="5291709" y="1352041"/>
            <a:ext cx="850265" cy="290195"/>
          </a:xfrm>
          <a:prstGeom prst="rect">
            <a:avLst/>
          </a:prstGeom>
        </p:spPr>
        <p:txBody>
          <a:bodyPr vert="horz" wrap="square" lIns="0" tIns="0" rIns="0" bIns="0" rtlCol="0">
            <a:spAutoFit/>
          </a:bodyPr>
          <a:lstStyle/>
          <a:p>
            <a:pPr marL="12700">
              <a:lnSpc>
                <a:spcPct val="100000"/>
              </a:lnSpc>
            </a:pPr>
            <a:r>
              <a:rPr sz="1800" i="1" spc="-5" dirty="0">
                <a:solidFill>
                  <a:srgbClr val="FFFFFF"/>
                </a:solidFill>
                <a:latin typeface="Arial"/>
                <a:cs typeface="Arial"/>
              </a:rPr>
              <a:t>Shift</a:t>
            </a:r>
            <a:r>
              <a:rPr sz="1800" i="1" spc="-75" dirty="0">
                <a:solidFill>
                  <a:srgbClr val="FFFFFF"/>
                </a:solidFill>
                <a:latin typeface="Arial"/>
                <a:cs typeface="Arial"/>
              </a:rPr>
              <a:t> </a:t>
            </a:r>
            <a:r>
              <a:rPr sz="1800" i="1" spc="-5" dirty="0">
                <a:solidFill>
                  <a:srgbClr val="FFFFFF"/>
                </a:solidFill>
                <a:latin typeface="Arial"/>
                <a:cs typeface="Arial"/>
              </a:rPr>
              <a:t>left</a:t>
            </a:r>
            <a:endParaRPr sz="1800">
              <a:latin typeface="Arial"/>
              <a:cs typeface="Arial"/>
            </a:endParaRPr>
          </a:p>
        </p:txBody>
      </p:sp>
      <p:sp>
        <p:nvSpPr>
          <p:cNvPr id="35" name="object 35"/>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7" name="object 37"/>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8" name="object 38"/>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0" name="object 40"/>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1" name="object 41"/>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2" name="object 42"/>
          <p:cNvSpPr txBox="1"/>
          <p:nvPr/>
        </p:nvSpPr>
        <p:spPr>
          <a:xfrm>
            <a:off x="5431028" y="2230882"/>
            <a:ext cx="61912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bit</a:t>
            </a:r>
            <a:endParaRPr sz="2400">
              <a:latin typeface="Arial"/>
              <a:cs typeface="Arial"/>
            </a:endParaRPr>
          </a:p>
        </p:txBody>
      </p:sp>
      <p:sp>
        <p:nvSpPr>
          <p:cNvPr id="43" name="object 43"/>
          <p:cNvSpPr txBox="1"/>
          <p:nvPr/>
        </p:nvSpPr>
        <p:spPr>
          <a:xfrm>
            <a:off x="7747254" y="4109592"/>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4" name="object 44"/>
          <p:cNvSpPr/>
          <p:nvPr/>
        </p:nvSpPr>
        <p:spPr>
          <a:xfrm>
            <a:off x="3326891" y="2427732"/>
            <a:ext cx="751332" cy="1086612"/>
          </a:xfrm>
          <a:prstGeom prst="rect">
            <a:avLst/>
          </a:prstGeom>
          <a:blipFill>
            <a:blip r:embed="rId10" cstate="print"/>
            <a:stretch>
              <a:fillRect/>
            </a:stretch>
          </a:blipFill>
        </p:spPr>
        <p:txBody>
          <a:bodyPr wrap="square" lIns="0" tIns="0" rIns="0" bIns="0" rtlCol="0"/>
          <a:lstStyle/>
          <a:p>
            <a:endParaRPr/>
          </a:p>
        </p:txBody>
      </p:sp>
      <p:sp>
        <p:nvSpPr>
          <p:cNvPr id="45" name="object 45"/>
          <p:cNvSpPr/>
          <p:nvPr/>
        </p:nvSpPr>
        <p:spPr>
          <a:xfrm>
            <a:off x="3352800" y="2453639"/>
            <a:ext cx="646176" cy="981455"/>
          </a:xfrm>
          <a:prstGeom prst="rect">
            <a:avLst/>
          </a:prstGeom>
          <a:blipFill>
            <a:blip r:embed="rId11" cstate="print"/>
            <a:stretch>
              <a:fillRect/>
            </a:stretch>
          </a:blipFill>
        </p:spPr>
        <p:txBody>
          <a:bodyPr wrap="square" lIns="0" tIns="0" rIns="0" bIns="0" rtlCol="0"/>
          <a:lstStyle/>
          <a:p>
            <a:endParaRPr/>
          </a:p>
        </p:txBody>
      </p:sp>
      <p:sp>
        <p:nvSpPr>
          <p:cNvPr id="46" name="object 46"/>
          <p:cNvSpPr/>
          <p:nvPr/>
        </p:nvSpPr>
        <p:spPr>
          <a:xfrm>
            <a:off x="3543500" y="2518917"/>
            <a:ext cx="260350" cy="593725"/>
          </a:xfrm>
          <a:custGeom>
            <a:avLst/>
            <a:gdLst/>
            <a:ahLst/>
            <a:cxnLst/>
            <a:rect l="l" t="t" r="r" b="b"/>
            <a:pathLst>
              <a:path w="260350" h="593725">
                <a:moveTo>
                  <a:pt x="24677" y="334410"/>
                </a:moveTo>
                <a:lnTo>
                  <a:pt x="13769" y="338201"/>
                </a:lnTo>
                <a:lnTo>
                  <a:pt x="5274" y="345965"/>
                </a:lnTo>
                <a:lnTo>
                  <a:pt x="577" y="356028"/>
                </a:lnTo>
                <a:lnTo>
                  <a:pt x="0" y="367115"/>
                </a:lnTo>
                <a:lnTo>
                  <a:pt x="3863" y="377952"/>
                </a:lnTo>
                <a:lnTo>
                  <a:pt x="132387" y="593217"/>
                </a:lnTo>
                <a:lnTo>
                  <a:pt x="164925" y="536067"/>
                </a:lnTo>
                <a:lnTo>
                  <a:pt x="102796" y="536067"/>
                </a:lnTo>
                <a:lnTo>
                  <a:pt x="101704" y="428935"/>
                </a:lnTo>
                <a:lnTo>
                  <a:pt x="53520" y="348234"/>
                </a:lnTo>
                <a:lnTo>
                  <a:pt x="45827" y="339736"/>
                </a:lnTo>
                <a:lnTo>
                  <a:pt x="35788" y="335025"/>
                </a:lnTo>
                <a:lnTo>
                  <a:pt x="24677" y="334410"/>
                </a:lnTo>
                <a:close/>
              </a:path>
              <a:path w="260350" h="593725">
                <a:moveTo>
                  <a:pt x="101704" y="428935"/>
                </a:moveTo>
                <a:lnTo>
                  <a:pt x="102796" y="536067"/>
                </a:lnTo>
                <a:lnTo>
                  <a:pt x="160708" y="535432"/>
                </a:lnTo>
                <a:lnTo>
                  <a:pt x="160566" y="521462"/>
                </a:lnTo>
                <a:lnTo>
                  <a:pt x="106606" y="521462"/>
                </a:lnTo>
                <a:lnTo>
                  <a:pt x="131188" y="478318"/>
                </a:lnTo>
                <a:lnTo>
                  <a:pt x="101704" y="428935"/>
                </a:lnTo>
                <a:close/>
              </a:path>
              <a:path w="260350" h="593725">
                <a:moveTo>
                  <a:pt x="234767" y="332208"/>
                </a:moveTo>
                <a:lnTo>
                  <a:pt x="223684" y="333057"/>
                </a:lnTo>
                <a:lnTo>
                  <a:pt x="213721" y="338002"/>
                </a:lnTo>
                <a:lnTo>
                  <a:pt x="206174" y="346710"/>
                </a:lnTo>
                <a:lnTo>
                  <a:pt x="159617" y="428423"/>
                </a:lnTo>
                <a:lnTo>
                  <a:pt x="160708" y="535432"/>
                </a:lnTo>
                <a:lnTo>
                  <a:pt x="102796" y="536067"/>
                </a:lnTo>
                <a:lnTo>
                  <a:pt x="164925" y="536067"/>
                </a:lnTo>
                <a:lnTo>
                  <a:pt x="256466" y="375285"/>
                </a:lnTo>
                <a:lnTo>
                  <a:pt x="260119" y="364398"/>
                </a:lnTo>
                <a:lnTo>
                  <a:pt x="259308" y="353345"/>
                </a:lnTo>
                <a:lnTo>
                  <a:pt x="254377" y="343388"/>
                </a:lnTo>
                <a:lnTo>
                  <a:pt x="245671" y="335788"/>
                </a:lnTo>
                <a:lnTo>
                  <a:pt x="234767" y="332208"/>
                </a:lnTo>
                <a:close/>
              </a:path>
              <a:path w="260350" h="593725">
                <a:moveTo>
                  <a:pt x="131188" y="478318"/>
                </a:moveTo>
                <a:lnTo>
                  <a:pt x="106606" y="521462"/>
                </a:lnTo>
                <a:lnTo>
                  <a:pt x="156644" y="520954"/>
                </a:lnTo>
                <a:lnTo>
                  <a:pt x="131188" y="478318"/>
                </a:lnTo>
                <a:close/>
              </a:path>
              <a:path w="260350" h="593725">
                <a:moveTo>
                  <a:pt x="159617" y="428423"/>
                </a:moveTo>
                <a:lnTo>
                  <a:pt x="131188" y="478318"/>
                </a:lnTo>
                <a:lnTo>
                  <a:pt x="156644" y="520954"/>
                </a:lnTo>
                <a:lnTo>
                  <a:pt x="106606" y="521462"/>
                </a:lnTo>
                <a:lnTo>
                  <a:pt x="160566" y="521462"/>
                </a:lnTo>
                <a:lnTo>
                  <a:pt x="159617" y="428423"/>
                </a:lnTo>
                <a:close/>
              </a:path>
              <a:path w="260350" h="593725">
                <a:moveTo>
                  <a:pt x="155247" y="0"/>
                </a:moveTo>
                <a:lnTo>
                  <a:pt x="97335" y="508"/>
                </a:lnTo>
                <a:lnTo>
                  <a:pt x="101704" y="428935"/>
                </a:lnTo>
                <a:lnTo>
                  <a:pt x="131188" y="478318"/>
                </a:lnTo>
                <a:lnTo>
                  <a:pt x="159617" y="428423"/>
                </a:lnTo>
                <a:lnTo>
                  <a:pt x="155247" y="0"/>
                </a:lnTo>
                <a:close/>
              </a:path>
            </a:pathLst>
          </a:custGeom>
          <a:solidFill>
            <a:srgbClr val="FFC000"/>
          </a:solidFill>
        </p:spPr>
        <p:txBody>
          <a:bodyPr wrap="square" lIns="0" tIns="0" rIns="0" bIns="0" rtlCol="0"/>
          <a:lstStyle/>
          <a:p>
            <a:endParaRPr/>
          </a:p>
        </p:txBody>
      </p:sp>
      <p:sp>
        <p:nvSpPr>
          <p:cNvPr id="47" name="object 47"/>
          <p:cNvSpPr/>
          <p:nvPr/>
        </p:nvSpPr>
        <p:spPr>
          <a:xfrm>
            <a:off x="1668779" y="2426207"/>
            <a:ext cx="751332" cy="1086612"/>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1694688" y="2452116"/>
            <a:ext cx="646176" cy="981455"/>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1885388" y="2517394"/>
            <a:ext cx="260350" cy="593725"/>
          </a:xfrm>
          <a:custGeom>
            <a:avLst/>
            <a:gdLst/>
            <a:ahLst/>
            <a:cxnLst/>
            <a:rect l="l" t="t" r="r" b="b"/>
            <a:pathLst>
              <a:path w="260350" h="593725">
                <a:moveTo>
                  <a:pt x="24677" y="334410"/>
                </a:moveTo>
                <a:lnTo>
                  <a:pt x="13769" y="338200"/>
                </a:lnTo>
                <a:lnTo>
                  <a:pt x="5274" y="345965"/>
                </a:lnTo>
                <a:lnTo>
                  <a:pt x="577" y="356028"/>
                </a:lnTo>
                <a:lnTo>
                  <a:pt x="0" y="367115"/>
                </a:lnTo>
                <a:lnTo>
                  <a:pt x="3863" y="377951"/>
                </a:lnTo>
                <a:lnTo>
                  <a:pt x="132387" y="593216"/>
                </a:lnTo>
                <a:lnTo>
                  <a:pt x="164925" y="536066"/>
                </a:lnTo>
                <a:lnTo>
                  <a:pt x="102796" y="536066"/>
                </a:lnTo>
                <a:lnTo>
                  <a:pt x="101704" y="428935"/>
                </a:lnTo>
                <a:lnTo>
                  <a:pt x="53520" y="348233"/>
                </a:lnTo>
                <a:lnTo>
                  <a:pt x="45827" y="339736"/>
                </a:lnTo>
                <a:lnTo>
                  <a:pt x="35788" y="335025"/>
                </a:lnTo>
                <a:lnTo>
                  <a:pt x="24677" y="334410"/>
                </a:lnTo>
                <a:close/>
              </a:path>
              <a:path w="260350" h="593725">
                <a:moveTo>
                  <a:pt x="101704" y="428935"/>
                </a:moveTo>
                <a:lnTo>
                  <a:pt x="102796" y="536066"/>
                </a:lnTo>
                <a:lnTo>
                  <a:pt x="160708" y="535431"/>
                </a:lnTo>
                <a:lnTo>
                  <a:pt x="160566" y="521461"/>
                </a:lnTo>
                <a:lnTo>
                  <a:pt x="106606" y="521461"/>
                </a:lnTo>
                <a:lnTo>
                  <a:pt x="131188" y="478318"/>
                </a:lnTo>
                <a:lnTo>
                  <a:pt x="101704" y="428935"/>
                </a:lnTo>
                <a:close/>
              </a:path>
              <a:path w="260350" h="593725">
                <a:moveTo>
                  <a:pt x="234767" y="332208"/>
                </a:moveTo>
                <a:lnTo>
                  <a:pt x="223684" y="333057"/>
                </a:lnTo>
                <a:lnTo>
                  <a:pt x="213721" y="338002"/>
                </a:lnTo>
                <a:lnTo>
                  <a:pt x="206174" y="346709"/>
                </a:lnTo>
                <a:lnTo>
                  <a:pt x="159617" y="428423"/>
                </a:lnTo>
                <a:lnTo>
                  <a:pt x="160708" y="535431"/>
                </a:lnTo>
                <a:lnTo>
                  <a:pt x="102796" y="536066"/>
                </a:lnTo>
                <a:lnTo>
                  <a:pt x="164925" y="536066"/>
                </a:lnTo>
                <a:lnTo>
                  <a:pt x="256466" y="375284"/>
                </a:lnTo>
                <a:lnTo>
                  <a:pt x="260119" y="364398"/>
                </a:lnTo>
                <a:lnTo>
                  <a:pt x="259308" y="353345"/>
                </a:lnTo>
                <a:lnTo>
                  <a:pt x="254377" y="343388"/>
                </a:lnTo>
                <a:lnTo>
                  <a:pt x="245671" y="335788"/>
                </a:lnTo>
                <a:lnTo>
                  <a:pt x="234767" y="332208"/>
                </a:lnTo>
                <a:close/>
              </a:path>
              <a:path w="260350" h="593725">
                <a:moveTo>
                  <a:pt x="131188" y="478318"/>
                </a:moveTo>
                <a:lnTo>
                  <a:pt x="106606" y="521461"/>
                </a:lnTo>
                <a:lnTo>
                  <a:pt x="156644" y="520953"/>
                </a:lnTo>
                <a:lnTo>
                  <a:pt x="131188" y="478318"/>
                </a:lnTo>
                <a:close/>
              </a:path>
              <a:path w="260350" h="593725">
                <a:moveTo>
                  <a:pt x="159617" y="428423"/>
                </a:moveTo>
                <a:lnTo>
                  <a:pt x="131188" y="478318"/>
                </a:lnTo>
                <a:lnTo>
                  <a:pt x="156644" y="520953"/>
                </a:lnTo>
                <a:lnTo>
                  <a:pt x="106606" y="521461"/>
                </a:lnTo>
                <a:lnTo>
                  <a:pt x="160566" y="521461"/>
                </a:lnTo>
                <a:lnTo>
                  <a:pt x="159617" y="428423"/>
                </a:lnTo>
                <a:close/>
              </a:path>
              <a:path w="260350" h="593725">
                <a:moveTo>
                  <a:pt x="155247" y="0"/>
                </a:moveTo>
                <a:lnTo>
                  <a:pt x="97335" y="507"/>
                </a:lnTo>
                <a:lnTo>
                  <a:pt x="101704" y="428935"/>
                </a:lnTo>
                <a:lnTo>
                  <a:pt x="131188" y="478318"/>
                </a:lnTo>
                <a:lnTo>
                  <a:pt x="159617" y="428423"/>
                </a:lnTo>
                <a:lnTo>
                  <a:pt x="155247" y="0"/>
                </a:lnTo>
                <a:close/>
              </a:path>
            </a:pathLst>
          </a:custGeom>
          <a:solidFill>
            <a:srgbClr val="FFC000"/>
          </a:solidFill>
        </p:spPr>
        <p:txBody>
          <a:bodyPr wrap="square" lIns="0" tIns="0" rIns="0" bIns="0" rtlCol="0"/>
          <a:lstStyle/>
          <a:p>
            <a:endParaRPr/>
          </a:p>
        </p:txBody>
      </p:sp>
      <p:sp>
        <p:nvSpPr>
          <p:cNvPr id="50" name="object 50"/>
          <p:cNvSpPr/>
          <p:nvPr/>
        </p:nvSpPr>
        <p:spPr>
          <a:xfrm>
            <a:off x="2465832" y="3909059"/>
            <a:ext cx="751332" cy="1088136"/>
          </a:xfrm>
          <a:prstGeom prst="rect">
            <a:avLst/>
          </a:prstGeom>
          <a:blipFill>
            <a:blip r:embed="rId12" cstate="print"/>
            <a:stretch>
              <a:fillRect/>
            </a:stretch>
          </a:blipFill>
        </p:spPr>
        <p:txBody>
          <a:bodyPr wrap="square" lIns="0" tIns="0" rIns="0" bIns="0" rtlCol="0"/>
          <a:lstStyle/>
          <a:p>
            <a:endParaRPr/>
          </a:p>
        </p:txBody>
      </p:sp>
      <p:sp>
        <p:nvSpPr>
          <p:cNvPr id="51" name="object 51"/>
          <p:cNvSpPr/>
          <p:nvPr/>
        </p:nvSpPr>
        <p:spPr>
          <a:xfrm>
            <a:off x="2491739" y="3934967"/>
            <a:ext cx="646176" cy="982980"/>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2682440" y="4000246"/>
            <a:ext cx="260350" cy="594995"/>
          </a:xfrm>
          <a:custGeom>
            <a:avLst/>
            <a:gdLst/>
            <a:ahLst/>
            <a:cxnLst/>
            <a:rect l="l" t="t" r="r" b="b"/>
            <a:pathLst>
              <a:path w="260350" h="594995">
                <a:moveTo>
                  <a:pt x="24677" y="335934"/>
                </a:moveTo>
                <a:lnTo>
                  <a:pt x="13769" y="339724"/>
                </a:lnTo>
                <a:lnTo>
                  <a:pt x="5274" y="347489"/>
                </a:lnTo>
                <a:lnTo>
                  <a:pt x="577" y="357552"/>
                </a:lnTo>
                <a:lnTo>
                  <a:pt x="0" y="368639"/>
                </a:lnTo>
                <a:lnTo>
                  <a:pt x="3863" y="379475"/>
                </a:lnTo>
                <a:lnTo>
                  <a:pt x="132387" y="594740"/>
                </a:lnTo>
                <a:lnTo>
                  <a:pt x="164925" y="537590"/>
                </a:lnTo>
                <a:lnTo>
                  <a:pt x="102796" y="537590"/>
                </a:lnTo>
                <a:lnTo>
                  <a:pt x="101707" y="430464"/>
                </a:lnTo>
                <a:lnTo>
                  <a:pt x="53520" y="349757"/>
                </a:lnTo>
                <a:lnTo>
                  <a:pt x="45827" y="341260"/>
                </a:lnTo>
                <a:lnTo>
                  <a:pt x="35788" y="336549"/>
                </a:lnTo>
                <a:lnTo>
                  <a:pt x="24677" y="335934"/>
                </a:lnTo>
                <a:close/>
              </a:path>
              <a:path w="260350" h="594995">
                <a:moveTo>
                  <a:pt x="101707" y="430464"/>
                </a:moveTo>
                <a:lnTo>
                  <a:pt x="102796" y="537590"/>
                </a:lnTo>
                <a:lnTo>
                  <a:pt x="160708" y="536955"/>
                </a:lnTo>
                <a:lnTo>
                  <a:pt x="160566" y="522985"/>
                </a:lnTo>
                <a:lnTo>
                  <a:pt x="106606" y="522985"/>
                </a:lnTo>
                <a:lnTo>
                  <a:pt x="131188" y="479842"/>
                </a:lnTo>
                <a:lnTo>
                  <a:pt x="101707" y="430464"/>
                </a:lnTo>
                <a:close/>
              </a:path>
              <a:path w="260350" h="594995">
                <a:moveTo>
                  <a:pt x="234785" y="333732"/>
                </a:moveTo>
                <a:lnTo>
                  <a:pt x="223732" y="334581"/>
                </a:lnTo>
                <a:lnTo>
                  <a:pt x="213774" y="339526"/>
                </a:lnTo>
                <a:lnTo>
                  <a:pt x="206174" y="348233"/>
                </a:lnTo>
                <a:lnTo>
                  <a:pt x="159620" y="429941"/>
                </a:lnTo>
                <a:lnTo>
                  <a:pt x="160708" y="536955"/>
                </a:lnTo>
                <a:lnTo>
                  <a:pt x="102796" y="537590"/>
                </a:lnTo>
                <a:lnTo>
                  <a:pt x="164925" y="537590"/>
                </a:lnTo>
                <a:lnTo>
                  <a:pt x="256466" y="376808"/>
                </a:lnTo>
                <a:lnTo>
                  <a:pt x="260119" y="365922"/>
                </a:lnTo>
                <a:lnTo>
                  <a:pt x="259308" y="354869"/>
                </a:lnTo>
                <a:lnTo>
                  <a:pt x="254377" y="344912"/>
                </a:lnTo>
                <a:lnTo>
                  <a:pt x="245671" y="337311"/>
                </a:lnTo>
                <a:lnTo>
                  <a:pt x="234785" y="333732"/>
                </a:lnTo>
                <a:close/>
              </a:path>
              <a:path w="260350" h="594995">
                <a:moveTo>
                  <a:pt x="131188" y="479842"/>
                </a:moveTo>
                <a:lnTo>
                  <a:pt x="106606" y="522985"/>
                </a:lnTo>
                <a:lnTo>
                  <a:pt x="156644" y="522477"/>
                </a:lnTo>
                <a:lnTo>
                  <a:pt x="131188" y="479842"/>
                </a:lnTo>
                <a:close/>
              </a:path>
              <a:path w="260350" h="594995">
                <a:moveTo>
                  <a:pt x="159620" y="429941"/>
                </a:moveTo>
                <a:lnTo>
                  <a:pt x="131188" y="479842"/>
                </a:lnTo>
                <a:lnTo>
                  <a:pt x="156644" y="522477"/>
                </a:lnTo>
                <a:lnTo>
                  <a:pt x="106606" y="522985"/>
                </a:lnTo>
                <a:lnTo>
                  <a:pt x="160566" y="522985"/>
                </a:lnTo>
                <a:lnTo>
                  <a:pt x="159620" y="429941"/>
                </a:lnTo>
                <a:close/>
              </a:path>
              <a:path w="260350" h="594995">
                <a:moveTo>
                  <a:pt x="155247" y="0"/>
                </a:moveTo>
                <a:lnTo>
                  <a:pt x="97335" y="507"/>
                </a:lnTo>
                <a:lnTo>
                  <a:pt x="101707" y="430464"/>
                </a:lnTo>
                <a:lnTo>
                  <a:pt x="131188" y="479842"/>
                </a:lnTo>
                <a:lnTo>
                  <a:pt x="159620" y="429941"/>
                </a:lnTo>
                <a:lnTo>
                  <a:pt x="155247" y="0"/>
                </a:lnTo>
                <a:close/>
              </a:path>
            </a:pathLst>
          </a:custGeom>
          <a:solidFill>
            <a:srgbClr val="FF0000"/>
          </a:solidFill>
        </p:spPr>
        <p:txBody>
          <a:bodyPr wrap="square" lIns="0" tIns="0" rIns="0" bIns="0" rtlCol="0"/>
          <a:lstStyle/>
          <a:p>
            <a:endParaRPr/>
          </a:p>
        </p:txBody>
      </p:sp>
      <p:sp>
        <p:nvSpPr>
          <p:cNvPr id="54" name="object 54"/>
          <p:cNvSpPr/>
          <p:nvPr/>
        </p:nvSpPr>
        <p:spPr>
          <a:xfrm>
            <a:off x="3662171" y="3288791"/>
            <a:ext cx="1155191" cy="751331"/>
          </a:xfrm>
          <a:prstGeom prst="rect">
            <a:avLst/>
          </a:prstGeom>
          <a:blipFill>
            <a:blip r:embed="rId14" cstate="print"/>
            <a:stretch>
              <a:fillRect/>
            </a:stretch>
          </a:blipFill>
        </p:spPr>
        <p:txBody>
          <a:bodyPr wrap="square" lIns="0" tIns="0" rIns="0" bIns="0" rtlCol="0"/>
          <a:lstStyle/>
          <a:p>
            <a:endParaRPr/>
          </a:p>
        </p:txBody>
      </p:sp>
      <p:sp>
        <p:nvSpPr>
          <p:cNvPr id="55" name="object 55"/>
          <p:cNvSpPr/>
          <p:nvPr/>
        </p:nvSpPr>
        <p:spPr>
          <a:xfrm>
            <a:off x="3688079" y="3314700"/>
            <a:ext cx="1050036" cy="646176"/>
          </a:xfrm>
          <a:prstGeom prst="rect">
            <a:avLst/>
          </a:prstGeom>
          <a:blipFill>
            <a:blip r:embed="rId15" cstate="print"/>
            <a:stretch>
              <a:fillRect/>
            </a:stretch>
          </a:blipFill>
        </p:spPr>
        <p:txBody>
          <a:bodyPr wrap="square" lIns="0" tIns="0" rIns="0" bIns="0" rtlCol="0"/>
          <a:lstStyle/>
          <a:p>
            <a:endParaRPr/>
          </a:p>
        </p:txBody>
      </p:sp>
      <p:sp>
        <p:nvSpPr>
          <p:cNvPr id="56" name="object 56"/>
          <p:cNvSpPr/>
          <p:nvPr/>
        </p:nvSpPr>
        <p:spPr>
          <a:xfrm>
            <a:off x="4011040" y="350198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80" y="245151"/>
                </a:lnTo>
                <a:lnTo>
                  <a:pt x="262526" y="234215"/>
                </a:lnTo>
                <a:lnTo>
                  <a:pt x="261508" y="223196"/>
                </a:lnTo>
                <a:lnTo>
                  <a:pt x="256418" y="213344"/>
                </a:lnTo>
                <a:lnTo>
                  <a:pt x="247650" y="205908"/>
                </a:lnTo>
                <a:lnTo>
                  <a:pt x="170023" y="163236"/>
                </a:lnTo>
                <a:lnTo>
                  <a:pt x="58166" y="163236"/>
                </a:lnTo>
                <a:lnTo>
                  <a:pt x="56769"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9" y="105451"/>
                </a:lnTo>
                <a:lnTo>
                  <a:pt x="58166" y="163236"/>
                </a:lnTo>
                <a:lnTo>
                  <a:pt x="165115" y="160538"/>
                </a:lnTo>
                <a:lnTo>
                  <a:pt x="162399" y="159045"/>
                </a:lnTo>
                <a:lnTo>
                  <a:pt x="72644" y="159045"/>
                </a:lnTo>
                <a:lnTo>
                  <a:pt x="71374" y="109007"/>
                </a:lnTo>
                <a:lnTo>
                  <a:pt x="153557" y="109007"/>
                </a:lnTo>
                <a:lnTo>
                  <a:pt x="163707" y="102730"/>
                </a:lnTo>
                <a:close/>
              </a:path>
              <a:path w="662304" h="260350">
                <a:moveTo>
                  <a:pt x="165115" y="160538"/>
                </a:moveTo>
                <a:lnTo>
                  <a:pt x="58166" y="163236"/>
                </a:lnTo>
                <a:lnTo>
                  <a:pt x="170023" y="163236"/>
                </a:lnTo>
                <a:lnTo>
                  <a:pt x="165115" y="160538"/>
                </a:lnTo>
                <a:close/>
              </a:path>
              <a:path w="662304" h="260350">
                <a:moveTo>
                  <a:pt x="660781" y="90084"/>
                </a:moveTo>
                <a:lnTo>
                  <a:pt x="163707" y="102730"/>
                </a:lnTo>
                <a:lnTo>
                  <a:pt x="114882" y="132924"/>
                </a:lnTo>
                <a:lnTo>
                  <a:pt x="165115" y="160538"/>
                </a:lnTo>
                <a:lnTo>
                  <a:pt x="662305" y="147996"/>
                </a:lnTo>
                <a:lnTo>
                  <a:pt x="660781" y="90084"/>
                </a:lnTo>
                <a:close/>
              </a:path>
              <a:path w="662304" h="260350">
                <a:moveTo>
                  <a:pt x="71374" y="109007"/>
                </a:moveTo>
                <a:lnTo>
                  <a:pt x="72644" y="159045"/>
                </a:lnTo>
                <a:lnTo>
                  <a:pt x="114882" y="132924"/>
                </a:lnTo>
                <a:lnTo>
                  <a:pt x="71374" y="109007"/>
                </a:lnTo>
                <a:close/>
              </a:path>
              <a:path w="662304" h="260350">
                <a:moveTo>
                  <a:pt x="114882" y="132924"/>
                </a:moveTo>
                <a:lnTo>
                  <a:pt x="72644"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sp>
        <p:nvSpPr>
          <p:cNvPr id="57" name="object 57"/>
          <p:cNvSpPr/>
          <p:nvPr/>
        </p:nvSpPr>
        <p:spPr>
          <a:xfrm>
            <a:off x="4358640" y="4393691"/>
            <a:ext cx="1155191" cy="751332"/>
          </a:xfrm>
          <a:prstGeom prst="rect">
            <a:avLst/>
          </a:prstGeom>
          <a:blipFill>
            <a:blip r:embed="rId14" cstate="print"/>
            <a:stretch>
              <a:fillRect/>
            </a:stretch>
          </a:blipFill>
        </p:spPr>
        <p:txBody>
          <a:bodyPr wrap="square" lIns="0" tIns="0" rIns="0" bIns="0" rtlCol="0"/>
          <a:lstStyle/>
          <a:p>
            <a:endParaRPr/>
          </a:p>
        </p:txBody>
      </p:sp>
      <p:sp>
        <p:nvSpPr>
          <p:cNvPr id="58" name="object 58"/>
          <p:cNvSpPr/>
          <p:nvPr/>
        </p:nvSpPr>
        <p:spPr>
          <a:xfrm>
            <a:off x="4384547" y="4419600"/>
            <a:ext cx="1050036" cy="646176"/>
          </a:xfrm>
          <a:prstGeom prst="rect">
            <a:avLst/>
          </a:prstGeom>
          <a:blipFill>
            <a:blip r:embed="rId15" cstate="print"/>
            <a:stretch>
              <a:fillRect/>
            </a:stretch>
          </a:blipFill>
        </p:spPr>
        <p:txBody>
          <a:bodyPr wrap="square" lIns="0" tIns="0" rIns="0" bIns="0" rtlCol="0"/>
          <a:lstStyle/>
          <a:p>
            <a:endParaRPr/>
          </a:p>
        </p:txBody>
      </p:sp>
      <p:sp>
        <p:nvSpPr>
          <p:cNvPr id="59" name="object 59"/>
          <p:cNvSpPr/>
          <p:nvPr/>
        </p:nvSpPr>
        <p:spPr>
          <a:xfrm>
            <a:off x="4707509" y="4606883"/>
            <a:ext cx="662305" cy="260350"/>
          </a:xfrm>
          <a:custGeom>
            <a:avLst/>
            <a:gdLst/>
            <a:ahLst/>
            <a:cxnLst/>
            <a:rect l="l" t="t" r="r" b="b"/>
            <a:pathLst>
              <a:path w="66230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215"/>
                </a:lnTo>
                <a:lnTo>
                  <a:pt x="261508" y="223196"/>
                </a:lnTo>
                <a:lnTo>
                  <a:pt x="256418" y="213344"/>
                </a:lnTo>
                <a:lnTo>
                  <a:pt x="247650" y="205908"/>
                </a:lnTo>
                <a:lnTo>
                  <a:pt x="170023" y="163236"/>
                </a:lnTo>
                <a:lnTo>
                  <a:pt x="58165" y="163236"/>
                </a:lnTo>
                <a:lnTo>
                  <a:pt x="56768" y="105451"/>
                </a:lnTo>
                <a:lnTo>
                  <a:pt x="163707" y="102730"/>
                </a:lnTo>
                <a:lnTo>
                  <a:pt x="243712" y="53254"/>
                </a:lnTo>
                <a:lnTo>
                  <a:pt x="257214" y="24161"/>
                </a:lnTo>
                <a:lnTo>
                  <a:pt x="253237" y="13376"/>
                </a:lnTo>
                <a:lnTo>
                  <a:pt x="245328" y="4996"/>
                </a:lnTo>
                <a:lnTo>
                  <a:pt x="235203" y="438"/>
                </a:lnTo>
                <a:lnTo>
                  <a:pt x="224127" y="0"/>
                </a:lnTo>
                <a:close/>
              </a:path>
              <a:path w="662304" h="260350">
                <a:moveTo>
                  <a:pt x="163707" y="102730"/>
                </a:moveTo>
                <a:lnTo>
                  <a:pt x="56768" y="105451"/>
                </a:lnTo>
                <a:lnTo>
                  <a:pt x="58165" y="163236"/>
                </a:lnTo>
                <a:lnTo>
                  <a:pt x="165115" y="160538"/>
                </a:lnTo>
                <a:lnTo>
                  <a:pt x="162399" y="159045"/>
                </a:lnTo>
                <a:lnTo>
                  <a:pt x="72643" y="159045"/>
                </a:lnTo>
                <a:lnTo>
                  <a:pt x="71374" y="109007"/>
                </a:lnTo>
                <a:lnTo>
                  <a:pt x="153557" y="109007"/>
                </a:lnTo>
                <a:lnTo>
                  <a:pt x="163707" y="102730"/>
                </a:lnTo>
                <a:close/>
              </a:path>
              <a:path w="662304" h="260350">
                <a:moveTo>
                  <a:pt x="165115" y="160538"/>
                </a:moveTo>
                <a:lnTo>
                  <a:pt x="58165" y="163236"/>
                </a:lnTo>
                <a:lnTo>
                  <a:pt x="170023" y="163236"/>
                </a:lnTo>
                <a:lnTo>
                  <a:pt x="165115" y="160538"/>
                </a:lnTo>
                <a:close/>
              </a:path>
              <a:path w="662304" h="260350">
                <a:moveTo>
                  <a:pt x="660780" y="90084"/>
                </a:moveTo>
                <a:lnTo>
                  <a:pt x="163707" y="102730"/>
                </a:lnTo>
                <a:lnTo>
                  <a:pt x="114882" y="132924"/>
                </a:lnTo>
                <a:lnTo>
                  <a:pt x="165115" y="160538"/>
                </a:lnTo>
                <a:lnTo>
                  <a:pt x="662304" y="147996"/>
                </a:lnTo>
                <a:lnTo>
                  <a:pt x="660780" y="90084"/>
                </a:lnTo>
                <a:close/>
              </a:path>
              <a:path w="662304" h="260350">
                <a:moveTo>
                  <a:pt x="71374" y="109007"/>
                </a:moveTo>
                <a:lnTo>
                  <a:pt x="72643" y="159045"/>
                </a:lnTo>
                <a:lnTo>
                  <a:pt x="114882" y="132924"/>
                </a:lnTo>
                <a:lnTo>
                  <a:pt x="71374" y="109007"/>
                </a:lnTo>
                <a:close/>
              </a:path>
              <a:path w="662304" h="260350">
                <a:moveTo>
                  <a:pt x="114882" y="132924"/>
                </a:moveTo>
                <a:lnTo>
                  <a:pt x="72643" y="159045"/>
                </a:lnTo>
                <a:lnTo>
                  <a:pt x="162399" y="159045"/>
                </a:lnTo>
                <a:lnTo>
                  <a:pt x="114882" y="132924"/>
                </a:lnTo>
                <a:close/>
              </a:path>
              <a:path w="662304" h="260350">
                <a:moveTo>
                  <a:pt x="153557" y="109007"/>
                </a:moveTo>
                <a:lnTo>
                  <a:pt x="71374" y="109007"/>
                </a:lnTo>
                <a:lnTo>
                  <a:pt x="114882" y="132924"/>
                </a:lnTo>
                <a:lnTo>
                  <a:pt x="153557" y="109007"/>
                </a:lnTo>
                <a:close/>
              </a:path>
            </a:pathLst>
          </a:custGeom>
          <a:solidFill>
            <a:srgbClr val="FFC000"/>
          </a:solidFill>
        </p:spPr>
        <p:txBody>
          <a:bodyPr wrap="square" lIns="0" tIns="0" rIns="0" bIns="0" rtlCol="0"/>
          <a:lstStyle/>
          <a:p>
            <a:endParaRPr/>
          </a:p>
        </p:txBody>
      </p:sp>
      <p:sp>
        <p:nvSpPr>
          <p:cNvPr id="60" name="object 60"/>
          <p:cNvSpPr/>
          <p:nvPr/>
        </p:nvSpPr>
        <p:spPr>
          <a:xfrm>
            <a:off x="5862828" y="1202436"/>
            <a:ext cx="1153668" cy="751332"/>
          </a:xfrm>
          <a:prstGeom prst="rect">
            <a:avLst/>
          </a:prstGeom>
          <a:blipFill>
            <a:blip r:embed="rId16" cstate="print"/>
            <a:stretch>
              <a:fillRect/>
            </a:stretch>
          </a:blipFill>
        </p:spPr>
        <p:txBody>
          <a:bodyPr wrap="square" lIns="0" tIns="0" rIns="0" bIns="0" rtlCol="0"/>
          <a:lstStyle/>
          <a:p>
            <a:endParaRPr/>
          </a:p>
        </p:txBody>
      </p:sp>
      <p:sp>
        <p:nvSpPr>
          <p:cNvPr id="61" name="object 61"/>
          <p:cNvSpPr/>
          <p:nvPr/>
        </p:nvSpPr>
        <p:spPr>
          <a:xfrm>
            <a:off x="5888735" y="1228344"/>
            <a:ext cx="1048512" cy="646176"/>
          </a:xfrm>
          <a:prstGeom prst="rect">
            <a:avLst/>
          </a:prstGeom>
          <a:blipFill>
            <a:blip r:embed="rId17" cstate="print"/>
            <a:stretch>
              <a:fillRect/>
            </a:stretch>
          </a:blipFill>
        </p:spPr>
        <p:txBody>
          <a:bodyPr wrap="square" lIns="0" tIns="0" rIns="0" bIns="0" rtlCol="0"/>
          <a:lstStyle/>
          <a:p>
            <a:endParaRPr/>
          </a:p>
        </p:txBody>
      </p:sp>
      <p:sp>
        <p:nvSpPr>
          <p:cNvPr id="62" name="object 62"/>
          <p:cNvSpPr/>
          <p:nvPr/>
        </p:nvSpPr>
        <p:spPr>
          <a:xfrm>
            <a:off x="6211696" y="1415627"/>
            <a:ext cx="661035" cy="260350"/>
          </a:xfrm>
          <a:custGeom>
            <a:avLst/>
            <a:gdLst/>
            <a:ahLst/>
            <a:cxnLst/>
            <a:rect l="l" t="t" r="r" b="b"/>
            <a:pathLst>
              <a:path w="661034" h="260350">
                <a:moveTo>
                  <a:pt x="224127" y="0"/>
                </a:moveTo>
                <a:lnTo>
                  <a:pt x="213360" y="3978"/>
                </a:lnTo>
                <a:lnTo>
                  <a:pt x="0" y="135804"/>
                </a:lnTo>
                <a:lnTo>
                  <a:pt x="219710" y="256581"/>
                </a:lnTo>
                <a:lnTo>
                  <a:pt x="230719" y="260046"/>
                </a:lnTo>
                <a:lnTo>
                  <a:pt x="241776" y="259058"/>
                </a:lnTo>
                <a:lnTo>
                  <a:pt x="251642" y="253974"/>
                </a:lnTo>
                <a:lnTo>
                  <a:pt x="259079" y="245151"/>
                </a:lnTo>
                <a:lnTo>
                  <a:pt x="262526" y="234197"/>
                </a:lnTo>
                <a:lnTo>
                  <a:pt x="261508" y="223148"/>
                </a:lnTo>
                <a:lnTo>
                  <a:pt x="256418" y="213290"/>
                </a:lnTo>
                <a:lnTo>
                  <a:pt x="247650" y="205908"/>
                </a:lnTo>
                <a:lnTo>
                  <a:pt x="170023" y="163236"/>
                </a:lnTo>
                <a:lnTo>
                  <a:pt x="58165" y="163236"/>
                </a:lnTo>
                <a:lnTo>
                  <a:pt x="56768" y="105451"/>
                </a:lnTo>
                <a:lnTo>
                  <a:pt x="163618" y="102726"/>
                </a:lnTo>
                <a:lnTo>
                  <a:pt x="243712" y="53254"/>
                </a:lnTo>
                <a:lnTo>
                  <a:pt x="257214" y="24161"/>
                </a:lnTo>
                <a:lnTo>
                  <a:pt x="253237" y="13376"/>
                </a:lnTo>
                <a:lnTo>
                  <a:pt x="245328" y="4996"/>
                </a:lnTo>
                <a:lnTo>
                  <a:pt x="235203" y="438"/>
                </a:lnTo>
                <a:lnTo>
                  <a:pt x="224127" y="0"/>
                </a:lnTo>
                <a:close/>
              </a:path>
              <a:path w="661034" h="260350">
                <a:moveTo>
                  <a:pt x="163618" y="102726"/>
                </a:moveTo>
                <a:lnTo>
                  <a:pt x="56768" y="105451"/>
                </a:lnTo>
                <a:lnTo>
                  <a:pt x="58165" y="163236"/>
                </a:lnTo>
                <a:lnTo>
                  <a:pt x="165104" y="160532"/>
                </a:lnTo>
                <a:lnTo>
                  <a:pt x="162168" y="158918"/>
                </a:lnTo>
                <a:lnTo>
                  <a:pt x="72643" y="158918"/>
                </a:lnTo>
                <a:lnTo>
                  <a:pt x="71374" y="109007"/>
                </a:lnTo>
                <a:lnTo>
                  <a:pt x="153449" y="109007"/>
                </a:lnTo>
                <a:lnTo>
                  <a:pt x="163618" y="102726"/>
                </a:lnTo>
                <a:close/>
              </a:path>
              <a:path w="661034" h="260350">
                <a:moveTo>
                  <a:pt x="165104" y="160532"/>
                </a:moveTo>
                <a:lnTo>
                  <a:pt x="58165" y="163236"/>
                </a:lnTo>
                <a:lnTo>
                  <a:pt x="170023" y="163236"/>
                </a:lnTo>
                <a:lnTo>
                  <a:pt x="165104" y="160532"/>
                </a:lnTo>
                <a:close/>
              </a:path>
              <a:path w="661034" h="260350">
                <a:moveTo>
                  <a:pt x="659256" y="90084"/>
                </a:moveTo>
                <a:lnTo>
                  <a:pt x="163618" y="102726"/>
                </a:lnTo>
                <a:lnTo>
                  <a:pt x="114800" y="132879"/>
                </a:lnTo>
                <a:lnTo>
                  <a:pt x="165104" y="160532"/>
                </a:lnTo>
                <a:lnTo>
                  <a:pt x="660780" y="147996"/>
                </a:lnTo>
                <a:lnTo>
                  <a:pt x="659256" y="90084"/>
                </a:lnTo>
                <a:close/>
              </a:path>
              <a:path w="661034" h="260350">
                <a:moveTo>
                  <a:pt x="71374" y="109007"/>
                </a:moveTo>
                <a:lnTo>
                  <a:pt x="72643" y="158918"/>
                </a:lnTo>
                <a:lnTo>
                  <a:pt x="114800" y="132879"/>
                </a:lnTo>
                <a:lnTo>
                  <a:pt x="71374" y="109007"/>
                </a:lnTo>
                <a:close/>
              </a:path>
              <a:path w="661034" h="260350">
                <a:moveTo>
                  <a:pt x="114800" y="132879"/>
                </a:moveTo>
                <a:lnTo>
                  <a:pt x="72643" y="158918"/>
                </a:lnTo>
                <a:lnTo>
                  <a:pt x="162168" y="158918"/>
                </a:lnTo>
                <a:lnTo>
                  <a:pt x="114800" y="132879"/>
                </a:lnTo>
                <a:close/>
              </a:path>
              <a:path w="661034"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63" name="object 63"/>
          <p:cNvSpPr/>
          <p:nvPr/>
        </p:nvSpPr>
        <p:spPr>
          <a:xfrm>
            <a:off x="9256776" y="2639567"/>
            <a:ext cx="1153668" cy="751331"/>
          </a:xfrm>
          <a:prstGeom prst="rect">
            <a:avLst/>
          </a:prstGeom>
          <a:blipFill>
            <a:blip r:embed="rId16" cstate="print"/>
            <a:stretch>
              <a:fillRect/>
            </a:stretch>
          </a:blipFill>
        </p:spPr>
        <p:txBody>
          <a:bodyPr wrap="square" lIns="0" tIns="0" rIns="0" bIns="0" rtlCol="0"/>
          <a:lstStyle/>
          <a:p>
            <a:endParaRPr/>
          </a:p>
        </p:txBody>
      </p:sp>
      <p:sp>
        <p:nvSpPr>
          <p:cNvPr id="64" name="object 64"/>
          <p:cNvSpPr/>
          <p:nvPr/>
        </p:nvSpPr>
        <p:spPr>
          <a:xfrm>
            <a:off x="9282683" y="2665476"/>
            <a:ext cx="1048512" cy="646176"/>
          </a:xfrm>
          <a:prstGeom prst="rect">
            <a:avLst/>
          </a:prstGeom>
          <a:blipFill>
            <a:blip r:embed="rId17" cstate="print"/>
            <a:stretch>
              <a:fillRect/>
            </a:stretch>
          </a:blipFill>
        </p:spPr>
        <p:txBody>
          <a:bodyPr wrap="square" lIns="0" tIns="0" rIns="0" bIns="0" rtlCol="0"/>
          <a:lstStyle/>
          <a:p>
            <a:endParaRPr/>
          </a:p>
        </p:txBody>
      </p:sp>
      <p:sp>
        <p:nvSpPr>
          <p:cNvPr id="65" name="object 65"/>
          <p:cNvSpPr/>
          <p:nvPr/>
        </p:nvSpPr>
        <p:spPr>
          <a:xfrm>
            <a:off x="9605644" y="2852759"/>
            <a:ext cx="661035" cy="260350"/>
          </a:xfrm>
          <a:custGeom>
            <a:avLst/>
            <a:gdLst/>
            <a:ahLst/>
            <a:cxnLst/>
            <a:rect l="l" t="t" r="r" b="b"/>
            <a:pathLst>
              <a:path w="661034" h="260350">
                <a:moveTo>
                  <a:pt x="224127" y="0"/>
                </a:moveTo>
                <a:lnTo>
                  <a:pt x="213359" y="3978"/>
                </a:lnTo>
                <a:lnTo>
                  <a:pt x="0" y="135804"/>
                </a:lnTo>
                <a:lnTo>
                  <a:pt x="219709" y="256581"/>
                </a:lnTo>
                <a:lnTo>
                  <a:pt x="230719" y="260046"/>
                </a:lnTo>
                <a:lnTo>
                  <a:pt x="241776" y="259058"/>
                </a:lnTo>
                <a:lnTo>
                  <a:pt x="251642" y="253974"/>
                </a:lnTo>
                <a:lnTo>
                  <a:pt x="259079" y="245151"/>
                </a:lnTo>
                <a:lnTo>
                  <a:pt x="262526" y="234197"/>
                </a:lnTo>
                <a:lnTo>
                  <a:pt x="261508" y="223148"/>
                </a:lnTo>
                <a:lnTo>
                  <a:pt x="256418" y="213290"/>
                </a:lnTo>
                <a:lnTo>
                  <a:pt x="247650" y="205908"/>
                </a:lnTo>
                <a:lnTo>
                  <a:pt x="170023" y="163236"/>
                </a:lnTo>
                <a:lnTo>
                  <a:pt x="58165" y="163236"/>
                </a:lnTo>
                <a:lnTo>
                  <a:pt x="56769" y="105451"/>
                </a:lnTo>
                <a:lnTo>
                  <a:pt x="163618" y="102726"/>
                </a:lnTo>
                <a:lnTo>
                  <a:pt x="243712" y="53254"/>
                </a:lnTo>
                <a:lnTo>
                  <a:pt x="257214" y="24161"/>
                </a:lnTo>
                <a:lnTo>
                  <a:pt x="253237" y="13376"/>
                </a:lnTo>
                <a:lnTo>
                  <a:pt x="245328" y="4996"/>
                </a:lnTo>
                <a:lnTo>
                  <a:pt x="235203" y="438"/>
                </a:lnTo>
                <a:lnTo>
                  <a:pt x="224127" y="0"/>
                </a:lnTo>
                <a:close/>
              </a:path>
              <a:path w="661034" h="260350">
                <a:moveTo>
                  <a:pt x="163618" y="102726"/>
                </a:moveTo>
                <a:lnTo>
                  <a:pt x="56769" y="105451"/>
                </a:lnTo>
                <a:lnTo>
                  <a:pt x="58165" y="163236"/>
                </a:lnTo>
                <a:lnTo>
                  <a:pt x="165104" y="160532"/>
                </a:lnTo>
                <a:lnTo>
                  <a:pt x="162168" y="158918"/>
                </a:lnTo>
                <a:lnTo>
                  <a:pt x="72644" y="158918"/>
                </a:lnTo>
                <a:lnTo>
                  <a:pt x="71374" y="109007"/>
                </a:lnTo>
                <a:lnTo>
                  <a:pt x="153449" y="109007"/>
                </a:lnTo>
                <a:lnTo>
                  <a:pt x="163618" y="102726"/>
                </a:lnTo>
                <a:close/>
              </a:path>
              <a:path w="661034" h="260350">
                <a:moveTo>
                  <a:pt x="165104" y="160532"/>
                </a:moveTo>
                <a:lnTo>
                  <a:pt x="58165" y="163236"/>
                </a:lnTo>
                <a:lnTo>
                  <a:pt x="170023" y="163236"/>
                </a:lnTo>
                <a:lnTo>
                  <a:pt x="165104" y="160532"/>
                </a:lnTo>
                <a:close/>
              </a:path>
              <a:path w="661034" h="260350">
                <a:moveTo>
                  <a:pt x="659256" y="90084"/>
                </a:moveTo>
                <a:lnTo>
                  <a:pt x="163618" y="102726"/>
                </a:lnTo>
                <a:lnTo>
                  <a:pt x="114800" y="132879"/>
                </a:lnTo>
                <a:lnTo>
                  <a:pt x="165104" y="160532"/>
                </a:lnTo>
                <a:lnTo>
                  <a:pt x="660780" y="147996"/>
                </a:lnTo>
                <a:lnTo>
                  <a:pt x="659256" y="90084"/>
                </a:lnTo>
                <a:close/>
              </a:path>
              <a:path w="661034" h="260350">
                <a:moveTo>
                  <a:pt x="71374" y="109007"/>
                </a:moveTo>
                <a:lnTo>
                  <a:pt x="72644" y="158918"/>
                </a:lnTo>
                <a:lnTo>
                  <a:pt x="114800" y="132879"/>
                </a:lnTo>
                <a:lnTo>
                  <a:pt x="71374" y="109007"/>
                </a:lnTo>
                <a:close/>
              </a:path>
              <a:path w="661034" h="260350">
                <a:moveTo>
                  <a:pt x="114800" y="132879"/>
                </a:moveTo>
                <a:lnTo>
                  <a:pt x="72644" y="158918"/>
                </a:lnTo>
                <a:lnTo>
                  <a:pt x="162168" y="158918"/>
                </a:lnTo>
                <a:lnTo>
                  <a:pt x="114800" y="132879"/>
                </a:lnTo>
                <a:close/>
              </a:path>
              <a:path w="661034"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66" name="object 66"/>
          <p:cNvSpPr txBox="1"/>
          <p:nvPr/>
        </p:nvSpPr>
        <p:spPr>
          <a:xfrm>
            <a:off x="3788155" y="2443860"/>
            <a:ext cx="137922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00001000</a:t>
            </a:r>
            <a:endParaRPr sz="2400">
              <a:latin typeface="Arial"/>
              <a:cs typeface="Arial"/>
            </a:endParaRPr>
          </a:p>
        </p:txBody>
      </p:sp>
      <p:sp>
        <p:nvSpPr>
          <p:cNvPr id="67" name="object 67"/>
          <p:cNvSpPr txBox="1"/>
          <p:nvPr/>
        </p:nvSpPr>
        <p:spPr>
          <a:xfrm>
            <a:off x="509422" y="2226564"/>
            <a:ext cx="137922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00000000</a:t>
            </a:r>
            <a:endParaRPr sz="2400">
              <a:latin typeface="Arial"/>
              <a:cs typeface="Arial"/>
            </a:endParaRPr>
          </a:p>
        </p:txBody>
      </p:sp>
      <p:sp>
        <p:nvSpPr>
          <p:cNvPr id="69" name="object 69"/>
          <p:cNvSpPr/>
          <p:nvPr/>
        </p:nvSpPr>
        <p:spPr>
          <a:xfrm>
            <a:off x="7639811" y="1234439"/>
            <a:ext cx="4032504" cy="944880"/>
          </a:xfrm>
          <a:prstGeom prst="rect">
            <a:avLst/>
          </a:prstGeom>
          <a:blipFill>
            <a:blip r:embed="rId18" cstate="print"/>
            <a:stretch>
              <a:fillRect/>
            </a:stretch>
          </a:blipFill>
        </p:spPr>
        <p:txBody>
          <a:bodyPr wrap="square" lIns="0" tIns="0" rIns="0" bIns="0" rtlCol="0"/>
          <a:lstStyle/>
          <a:p>
            <a:endParaRPr/>
          </a:p>
        </p:txBody>
      </p:sp>
      <p:sp>
        <p:nvSpPr>
          <p:cNvPr id="70" name="object 70"/>
          <p:cNvSpPr/>
          <p:nvPr/>
        </p:nvSpPr>
        <p:spPr>
          <a:xfrm>
            <a:off x="7639811" y="1234439"/>
            <a:ext cx="4032885" cy="944880"/>
          </a:xfrm>
          <a:custGeom>
            <a:avLst/>
            <a:gdLst/>
            <a:ahLst/>
            <a:cxnLst/>
            <a:rect l="l" t="t" r="r" b="b"/>
            <a:pathLst>
              <a:path w="4032884" h="944880">
                <a:moveTo>
                  <a:pt x="0" y="157480"/>
                </a:moveTo>
                <a:lnTo>
                  <a:pt x="8026" y="107696"/>
                </a:lnTo>
                <a:lnTo>
                  <a:pt x="30378" y="64465"/>
                </a:lnTo>
                <a:lnTo>
                  <a:pt x="64465" y="30378"/>
                </a:lnTo>
                <a:lnTo>
                  <a:pt x="107696" y="8026"/>
                </a:lnTo>
                <a:lnTo>
                  <a:pt x="157480" y="0"/>
                </a:lnTo>
                <a:lnTo>
                  <a:pt x="3875024" y="0"/>
                </a:lnTo>
                <a:lnTo>
                  <a:pt x="3924808" y="8026"/>
                </a:lnTo>
                <a:lnTo>
                  <a:pt x="3968038" y="30378"/>
                </a:lnTo>
                <a:lnTo>
                  <a:pt x="4002125" y="64465"/>
                </a:lnTo>
                <a:lnTo>
                  <a:pt x="4024477" y="107696"/>
                </a:lnTo>
                <a:lnTo>
                  <a:pt x="4032504" y="157480"/>
                </a:lnTo>
                <a:lnTo>
                  <a:pt x="4032504" y="787400"/>
                </a:lnTo>
                <a:lnTo>
                  <a:pt x="4024477" y="837184"/>
                </a:lnTo>
                <a:lnTo>
                  <a:pt x="4002125" y="880414"/>
                </a:lnTo>
                <a:lnTo>
                  <a:pt x="3968038" y="914501"/>
                </a:lnTo>
                <a:lnTo>
                  <a:pt x="3924808" y="936853"/>
                </a:lnTo>
                <a:lnTo>
                  <a:pt x="3875024" y="944880"/>
                </a:lnTo>
                <a:lnTo>
                  <a:pt x="157480" y="944880"/>
                </a:lnTo>
                <a:lnTo>
                  <a:pt x="107696" y="936853"/>
                </a:lnTo>
                <a:lnTo>
                  <a:pt x="64465" y="914501"/>
                </a:lnTo>
                <a:lnTo>
                  <a:pt x="30378" y="880414"/>
                </a:lnTo>
                <a:lnTo>
                  <a:pt x="8026" y="837184"/>
                </a:lnTo>
                <a:lnTo>
                  <a:pt x="0" y="787400"/>
                </a:lnTo>
                <a:lnTo>
                  <a:pt x="0" y="157480"/>
                </a:lnTo>
                <a:close/>
              </a:path>
            </a:pathLst>
          </a:custGeom>
          <a:ln w="9144">
            <a:solidFill>
              <a:srgbClr val="97B853"/>
            </a:solidFill>
          </a:ln>
        </p:spPr>
        <p:txBody>
          <a:bodyPr wrap="square" lIns="0" tIns="0" rIns="0" bIns="0" rtlCol="0"/>
          <a:lstStyle/>
          <a:p>
            <a:endParaRPr/>
          </a:p>
        </p:txBody>
      </p:sp>
      <p:sp>
        <p:nvSpPr>
          <p:cNvPr id="71" name="object 71"/>
          <p:cNvSpPr txBox="1"/>
          <p:nvPr/>
        </p:nvSpPr>
        <p:spPr>
          <a:xfrm>
            <a:off x="7815833" y="1330452"/>
            <a:ext cx="3683000" cy="763270"/>
          </a:xfrm>
          <a:prstGeom prst="rect">
            <a:avLst/>
          </a:prstGeom>
        </p:spPr>
        <p:txBody>
          <a:bodyPr vert="horz" wrap="square" lIns="0" tIns="0" rIns="0" bIns="0" rtlCol="0">
            <a:spAutoFit/>
          </a:bodyPr>
          <a:lstStyle/>
          <a:p>
            <a:pPr algn="ctr">
              <a:lnSpc>
                <a:spcPct val="100000"/>
              </a:lnSpc>
            </a:pPr>
            <a:r>
              <a:rPr sz="2400" dirty="0">
                <a:latin typeface="微软雅黑"/>
                <a:cs typeface="微软雅黑"/>
              </a:rPr>
              <a:t>时钟上升沿到来时</a:t>
            </a:r>
            <a:endParaRPr sz="2400">
              <a:latin typeface="微软雅黑"/>
              <a:cs typeface="微软雅黑"/>
            </a:endParaRPr>
          </a:p>
          <a:p>
            <a:pPr algn="ctr">
              <a:lnSpc>
                <a:spcPct val="100000"/>
              </a:lnSpc>
            </a:pPr>
            <a:r>
              <a:rPr sz="2400" dirty="0">
                <a:latin typeface="微软雅黑"/>
                <a:cs typeface="微软雅黑"/>
              </a:rPr>
              <a:t>寄存器根据输入改变其内容</a:t>
            </a:r>
            <a:endParaRPr sz="2400">
              <a:latin typeface="微软雅黑"/>
              <a:cs typeface="微软雅黑"/>
            </a:endParaRPr>
          </a:p>
        </p:txBody>
      </p:sp>
      <p:sp>
        <p:nvSpPr>
          <p:cNvPr id="80" name="object 80"/>
          <p:cNvSpPr txBox="1"/>
          <p:nvPr/>
        </p:nvSpPr>
        <p:spPr>
          <a:xfrm>
            <a:off x="3925315" y="54230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81"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82"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lang="en-US" altLang="zh-CN" sz="3200" b="1" dirty="0">
                <a:solidFill>
                  <a:srgbClr val="F8F8F8"/>
                </a:solidFill>
                <a:latin typeface="Courier New"/>
                <a:cs typeface="Courier New"/>
              </a:rPr>
              <a:t>0</a:t>
            </a:r>
            <a:r>
              <a:rPr sz="3200" b="1" dirty="0" smtClean="0">
                <a:solidFill>
                  <a:srgbClr val="F8F8F8"/>
                </a:solidFill>
                <a:latin typeface="Courier New"/>
                <a:cs typeface="Courier New"/>
              </a:rPr>
              <a:t> </a:t>
            </a:r>
            <a:r>
              <a:rPr lang="en-US" altLang="zh-CN" sz="3200" b="1" dirty="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b="1" spc="-85" dirty="0">
                <a:solidFill>
                  <a:srgbClr val="F8F8F8"/>
                </a:solidFill>
                <a:latin typeface="Courier New"/>
                <a:cs typeface="Courier New"/>
              </a:rPr>
              <a:t> </a:t>
            </a:r>
            <a:r>
              <a:rPr lang="en-US" altLang="zh-CN" sz="3200" b="1" dirty="0">
                <a:solidFill>
                  <a:srgbClr val="F8F8F8"/>
                </a:solidFill>
                <a:latin typeface="Courier New"/>
                <a:cs typeface="Courier New"/>
              </a:rPr>
              <a:t>0</a:t>
            </a:r>
            <a:endParaRPr sz="3200" dirty="0">
              <a:latin typeface="Courier New"/>
              <a:cs typeface="Courier New"/>
            </a:endParaRPr>
          </a:p>
        </p:txBody>
      </p:sp>
      <p:sp>
        <p:nvSpPr>
          <p:cNvPr id="84"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85"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86"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87"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88"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89"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90"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91"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92"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3"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4"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95"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96"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7"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8"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99"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100"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01"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2"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103"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104"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105"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6"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107"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108"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09"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110"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20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20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up)">
                                      <p:cBhvr>
                                        <p:cTn id="13"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bject 20"/>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2" name="object 2"/>
          <p:cNvSpPr txBox="1">
            <a:spLocks noGrp="1"/>
          </p:cNvSpPr>
          <p:nvPr>
            <p:ph type="title"/>
          </p:nvPr>
        </p:nvSpPr>
        <p:spPr>
          <a:xfrm>
            <a:off x="916939" y="261239"/>
            <a:ext cx="80530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乘法器的优</a:t>
            </a:r>
            <a:r>
              <a:rPr sz="3600" spc="-10" dirty="0">
                <a:solidFill>
                  <a:srgbClr val="004589"/>
                </a:solidFill>
                <a:latin typeface="微软雅黑"/>
                <a:cs typeface="微软雅黑"/>
              </a:rPr>
              <a:t>化</a:t>
            </a:r>
            <a:r>
              <a:rPr sz="3600" dirty="0">
                <a:solidFill>
                  <a:srgbClr val="004589"/>
                </a:solidFill>
                <a:latin typeface="Arial"/>
                <a:cs typeface="Arial"/>
              </a:rPr>
              <a:t>2</a:t>
            </a:r>
            <a:r>
              <a:rPr sz="3600" spc="-5" dirty="0">
                <a:solidFill>
                  <a:srgbClr val="004589"/>
                </a:solidFill>
                <a:latin typeface="微软雅黑"/>
                <a:cs typeface="微软雅黑"/>
              </a:rPr>
              <a:t>：减少不必要的硬件资源</a:t>
            </a:r>
            <a:endParaRPr sz="3600">
              <a:latin typeface="微软雅黑"/>
              <a:cs typeface="微软雅黑"/>
            </a:endParaRPr>
          </a:p>
        </p:txBody>
      </p:sp>
      <p:sp>
        <p:nvSpPr>
          <p:cNvPr id="7" name="object 7"/>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3" name="object 13"/>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1" name="object 21"/>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2" name="object 22"/>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3" name="object 23"/>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9" name="object 29"/>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0" name="object 30"/>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2" name="object 32"/>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4" name="object 34"/>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6" name="object 36"/>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7" name="object 37"/>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39" name="object 39"/>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0" name="object 40"/>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1" name="object 41"/>
          <p:cNvSpPr txBox="1"/>
          <p:nvPr/>
        </p:nvSpPr>
        <p:spPr>
          <a:xfrm>
            <a:off x="7747254" y="4109592"/>
            <a:ext cx="61849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spc="5"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8" name="object 48"/>
          <p:cNvSpPr/>
          <p:nvPr/>
        </p:nvSpPr>
        <p:spPr>
          <a:xfrm>
            <a:off x="7338059" y="1234439"/>
            <a:ext cx="4334256" cy="1126236"/>
          </a:xfrm>
          <a:prstGeom prst="rect">
            <a:avLst/>
          </a:prstGeom>
          <a:blipFill>
            <a:blip r:embed="rId10" cstate="print"/>
            <a:stretch>
              <a:fillRect/>
            </a:stretch>
          </a:blipFill>
        </p:spPr>
        <p:txBody>
          <a:bodyPr wrap="square" lIns="0" tIns="0" rIns="0" bIns="0" rtlCol="0"/>
          <a:lstStyle/>
          <a:p>
            <a:endParaRPr/>
          </a:p>
        </p:txBody>
      </p:sp>
      <p:sp>
        <p:nvSpPr>
          <p:cNvPr id="49" name="object 49"/>
          <p:cNvSpPr/>
          <p:nvPr/>
        </p:nvSpPr>
        <p:spPr>
          <a:xfrm>
            <a:off x="7338059" y="1234439"/>
            <a:ext cx="4334510" cy="1126490"/>
          </a:xfrm>
          <a:custGeom>
            <a:avLst/>
            <a:gdLst/>
            <a:ahLst/>
            <a:cxnLst/>
            <a:rect l="l" t="t" r="r" b="b"/>
            <a:pathLst>
              <a:path w="4334509" h="1126489">
                <a:moveTo>
                  <a:pt x="0" y="187706"/>
                </a:moveTo>
                <a:lnTo>
                  <a:pt x="6707" y="137818"/>
                </a:lnTo>
                <a:lnTo>
                  <a:pt x="25635" y="92982"/>
                </a:lnTo>
                <a:lnTo>
                  <a:pt x="54990" y="54990"/>
                </a:lnTo>
                <a:lnTo>
                  <a:pt x="92982" y="25635"/>
                </a:lnTo>
                <a:lnTo>
                  <a:pt x="137818" y="6707"/>
                </a:lnTo>
                <a:lnTo>
                  <a:pt x="187706" y="0"/>
                </a:lnTo>
                <a:lnTo>
                  <a:pt x="4146550" y="0"/>
                </a:lnTo>
                <a:lnTo>
                  <a:pt x="4196437" y="6707"/>
                </a:lnTo>
                <a:lnTo>
                  <a:pt x="4241273" y="25635"/>
                </a:lnTo>
                <a:lnTo>
                  <a:pt x="4279265" y="54991"/>
                </a:lnTo>
                <a:lnTo>
                  <a:pt x="4308620" y="92982"/>
                </a:lnTo>
                <a:lnTo>
                  <a:pt x="4327548" y="137818"/>
                </a:lnTo>
                <a:lnTo>
                  <a:pt x="4334256" y="187706"/>
                </a:lnTo>
                <a:lnTo>
                  <a:pt x="4334256" y="938530"/>
                </a:lnTo>
                <a:lnTo>
                  <a:pt x="4327548" y="988417"/>
                </a:lnTo>
                <a:lnTo>
                  <a:pt x="4308620" y="1033253"/>
                </a:lnTo>
                <a:lnTo>
                  <a:pt x="4279265" y="1071244"/>
                </a:lnTo>
                <a:lnTo>
                  <a:pt x="4241273" y="1100600"/>
                </a:lnTo>
                <a:lnTo>
                  <a:pt x="4196437" y="1119528"/>
                </a:lnTo>
                <a:lnTo>
                  <a:pt x="4146550" y="1126236"/>
                </a:lnTo>
                <a:lnTo>
                  <a:pt x="187706" y="1126236"/>
                </a:lnTo>
                <a:lnTo>
                  <a:pt x="137818" y="1119528"/>
                </a:lnTo>
                <a:lnTo>
                  <a:pt x="92982" y="1100600"/>
                </a:lnTo>
                <a:lnTo>
                  <a:pt x="54990" y="1071244"/>
                </a:lnTo>
                <a:lnTo>
                  <a:pt x="25635" y="1033253"/>
                </a:lnTo>
                <a:lnTo>
                  <a:pt x="6707" y="988417"/>
                </a:lnTo>
                <a:lnTo>
                  <a:pt x="0" y="938530"/>
                </a:lnTo>
                <a:lnTo>
                  <a:pt x="0" y="187706"/>
                </a:lnTo>
                <a:close/>
              </a:path>
            </a:pathLst>
          </a:custGeom>
          <a:ln w="9144">
            <a:solidFill>
              <a:srgbClr val="46AAC5"/>
            </a:solidFill>
          </a:ln>
        </p:spPr>
        <p:txBody>
          <a:bodyPr wrap="square" lIns="0" tIns="0" rIns="0" bIns="0" rtlCol="0"/>
          <a:lstStyle/>
          <a:p>
            <a:endParaRPr/>
          </a:p>
        </p:txBody>
      </p:sp>
      <p:sp>
        <p:nvSpPr>
          <p:cNvPr id="50" name="object 50"/>
          <p:cNvSpPr txBox="1"/>
          <p:nvPr/>
        </p:nvSpPr>
        <p:spPr>
          <a:xfrm>
            <a:off x="7579614" y="1383538"/>
            <a:ext cx="3853179" cy="836294"/>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“被乘数寄存器”是</a:t>
            </a:r>
            <a:r>
              <a:rPr sz="2400" spc="-10" dirty="0">
                <a:latin typeface="Arial"/>
                <a:cs typeface="Arial"/>
              </a:rPr>
              <a:t>8</a:t>
            </a:r>
            <a:r>
              <a:rPr sz="2400" dirty="0">
                <a:latin typeface="微软雅黑"/>
                <a:cs typeface="微软雅黑"/>
              </a:rPr>
              <a:t>位宽，</a:t>
            </a:r>
            <a:endParaRPr sz="2400">
              <a:latin typeface="微软雅黑"/>
              <a:cs typeface="微软雅黑"/>
            </a:endParaRPr>
          </a:p>
          <a:p>
            <a:pPr marL="12700">
              <a:lnSpc>
                <a:spcPct val="100000"/>
              </a:lnSpc>
              <a:spcBef>
                <a:spcPts val="575"/>
              </a:spcBef>
            </a:pPr>
            <a:r>
              <a:rPr sz="2400" spc="-5" dirty="0">
                <a:latin typeface="微软雅黑"/>
                <a:cs typeface="微软雅黑"/>
              </a:rPr>
              <a:t>但其中有效数字始终只有</a:t>
            </a:r>
            <a:r>
              <a:rPr sz="2400" spc="-5" dirty="0">
                <a:latin typeface="Arial"/>
                <a:cs typeface="Arial"/>
              </a:rPr>
              <a:t>4</a:t>
            </a:r>
            <a:r>
              <a:rPr sz="2400" dirty="0">
                <a:latin typeface="微软雅黑"/>
                <a:cs typeface="微软雅黑"/>
              </a:rPr>
              <a:t>位</a:t>
            </a:r>
            <a:endParaRPr sz="2400">
              <a:latin typeface="微软雅黑"/>
              <a:cs typeface="微软雅黑"/>
            </a:endParaRPr>
          </a:p>
        </p:txBody>
      </p:sp>
      <p:sp>
        <p:nvSpPr>
          <p:cNvPr id="57" name="object 57"/>
          <p:cNvSpPr txBox="1"/>
          <p:nvPr/>
        </p:nvSpPr>
        <p:spPr>
          <a:xfrm>
            <a:off x="3697985" y="4952061"/>
            <a:ext cx="954405" cy="836930"/>
          </a:xfrm>
          <a:prstGeom prst="rect">
            <a:avLst/>
          </a:prstGeom>
        </p:spPr>
        <p:txBody>
          <a:bodyPr vert="horz" wrap="square" lIns="0" tIns="0" rIns="0" bIns="0" rtlCol="0">
            <a:spAutoFit/>
          </a:bodyPr>
          <a:lstStyle/>
          <a:p>
            <a:pPr marL="208279">
              <a:lnSpc>
                <a:spcPts val="3404"/>
              </a:lnSpc>
            </a:pPr>
            <a:r>
              <a:rPr sz="3200" b="1" dirty="0">
                <a:solidFill>
                  <a:srgbClr val="FFFFFF"/>
                </a:solidFill>
                <a:latin typeface="Courier New"/>
                <a:cs typeface="Courier New"/>
              </a:rPr>
              <a:t>0</a:t>
            </a:r>
            <a:r>
              <a:rPr sz="3200" b="1" spc="-100" dirty="0">
                <a:solidFill>
                  <a:srgbClr val="FFFFFF"/>
                </a:solidFill>
                <a:latin typeface="Courier New"/>
                <a:cs typeface="Courier New"/>
              </a:rPr>
              <a:t> </a:t>
            </a:r>
            <a:r>
              <a:rPr sz="3200" b="1" dirty="0">
                <a:solidFill>
                  <a:srgbClr val="FFFFFF"/>
                </a:solidFill>
                <a:latin typeface="Courier New"/>
                <a:cs typeface="Courier New"/>
              </a:rPr>
              <a:t>0</a:t>
            </a:r>
            <a:endParaRPr sz="3200">
              <a:latin typeface="Courier New"/>
              <a:cs typeface="Courier New"/>
            </a:endParaRPr>
          </a:p>
          <a:p>
            <a:pPr marL="12700">
              <a:lnSpc>
                <a:spcPct val="100000"/>
              </a:lnSpc>
              <a:spcBef>
                <a:spcPts val="170"/>
              </a:spcBef>
            </a:pPr>
            <a:r>
              <a:rPr sz="2400" spc="-5" dirty="0">
                <a:latin typeface="Arial"/>
                <a:cs typeface="Arial"/>
              </a:rPr>
              <a:t>8-bit</a:t>
            </a:r>
            <a:endParaRPr sz="2400">
              <a:latin typeface="Arial"/>
              <a:cs typeface="Arial"/>
            </a:endParaRPr>
          </a:p>
        </p:txBody>
      </p:sp>
      <p:sp>
        <p:nvSpPr>
          <p:cNvPr id="58"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9"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60"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61"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62"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3"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64"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65"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66"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67"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68"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69"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0"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1"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72"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3"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4"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5"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76"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7"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8"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79"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80"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1"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2"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84"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5"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6"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7"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89" name="object 21"/>
          <p:cNvSpPr txBox="1"/>
          <p:nvPr/>
        </p:nvSpPr>
        <p:spPr>
          <a:xfrm>
            <a:off x="3352291" y="1419478"/>
            <a:ext cx="180530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被乘数</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90" name="object 22"/>
          <p:cNvSpPr txBox="1"/>
          <p:nvPr/>
        </p:nvSpPr>
        <p:spPr>
          <a:xfrm>
            <a:off x="2438780" y="1739138"/>
            <a:ext cx="3690620" cy="541655"/>
          </a:xfrm>
          <a:prstGeom prst="rect">
            <a:avLst/>
          </a:prstGeom>
        </p:spPr>
        <p:txBody>
          <a:bodyPr vert="horz" wrap="square" lIns="0" tIns="0" rIns="0" bIns="0" rtlCol="0">
            <a:spAutoFit/>
          </a:bodyPr>
          <a:lstStyle/>
          <a:p>
            <a:pPr marL="12700">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91" name="object 34"/>
          <p:cNvSpPr txBox="1"/>
          <p:nvPr/>
        </p:nvSpPr>
        <p:spPr>
          <a:xfrm>
            <a:off x="5291709" y="1352041"/>
            <a:ext cx="850265" cy="276999"/>
          </a:xfrm>
          <a:prstGeom prst="rect">
            <a:avLst/>
          </a:prstGeom>
        </p:spPr>
        <p:txBody>
          <a:bodyPr vert="horz" wrap="square" lIns="0" tIns="0" rIns="0" bIns="0" rtlCol="0">
            <a:spAutoFit/>
          </a:bodyPr>
          <a:lstStyle/>
          <a:p>
            <a:pPr marL="12700" algn="ctr">
              <a:lnSpc>
                <a:spcPct val="100000"/>
              </a:lnSpc>
            </a:pPr>
            <a:r>
              <a:rPr lang="zh-CN" altLang="en-US" sz="1800" b="1" dirty="0" smtClean="0">
                <a:solidFill>
                  <a:schemeClr val="bg1"/>
                </a:solidFill>
                <a:latin typeface="黑体" panose="02010609060101010101" pitchFamily="49" charset="-122"/>
                <a:ea typeface="黑体" panose="02010609060101010101" pitchFamily="49" charset="-122"/>
                <a:cs typeface="Arial"/>
              </a:rPr>
              <a:t>左移</a:t>
            </a:r>
            <a:endParaRPr sz="1800" b="1" dirty="0">
              <a:solidFill>
                <a:schemeClr val="bg1"/>
              </a:solidFill>
              <a:latin typeface="黑体" panose="02010609060101010101" pitchFamily="49" charset="-122"/>
              <a:ea typeface="黑体" panose="02010609060101010101" pitchFamily="49" charset="-122"/>
              <a:cs typeface="Arial"/>
            </a:endParaRPr>
          </a:p>
        </p:txBody>
      </p:sp>
      <p:sp>
        <p:nvSpPr>
          <p:cNvPr id="24" name="object 24"/>
          <p:cNvSpPr txBox="1"/>
          <p:nvPr/>
        </p:nvSpPr>
        <p:spPr>
          <a:xfrm>
            <a:off x="5291709" y="2230882"/>
            <a:ext cx="61849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5" name="object 45"/>
          <p:cNvSpPr/>
          <p:nvPr/>
        </p:nvSpPr>
        <p:spPr>
          <a:xfrm>
            <a:off x="4911852" y="1929383"/>
            <a:ext cx="1443227" cy="1004315"/>
          </a:xfrm>
          <a:prstGeom prst="rect">
            <a:avLst/>
          </a:prstGeom>
          <a:blipFill>
            <a:blip r:embed="rId11" cstate="print"/>
            <a:stretch>
              <a:fillRect/>
            </a:stretch>
          </a:blipFill>
        </p:spPr>
        <p:txBody>
          <a:bodyPr wrap="square" lIns="0" tIns="0" rIns="0" bIns="0" rtlCol="0"/>
          <a:lstStyle/>
          <a:p>
            <a:endParaRPr/>
          </a:p>
        </p:txBody>
      </p:sp>
      <p:sp>
        <p:nvSpPr>
          <p:cNvPr id="46" name="object 46"/>
          <p:cNvSpPr/>
          <p:nvPr/>
        </p:nvSpPr>
        <p:spPr>
          <a:xfrm>
            <a:off x="4936235" y="1953767"/>
            <a:ext cx="1339596" cy="900684"/>
          </a:xfrm>
          <a:prstGeom prst="rect">
            <a:avLst/>
          </a:prstGeom>
          <a:blipFill>
            <a:blip r:embed="rId12" cstate="print"/>
            <a:stretch>
              <a:fillRect/>
            </a:stretch>
          </a:blipFill>
        </p:spPr>
        <p:txBody>
          <a:bodyPr wrap="square" lIns="0" tIns="0" rIns="0" bIns="0" rtlCol="0"/>
          <a:lstStyle/>
          <a:p>
            <a:endParaRPr/>
          </a:p>
        </p:txBody>
      </p:sp>
      <p:sp>
        <p:nvSpPr>
          <p:cNvPr id="47" name="object 47"/>
          <p:cNvSpPr/>
          <p:nvPr/>
        </p:nvSpPr>
        <p:spPr>
          <a:xfrm>
            <a:off x="5030723" y="2048255"/>
            <a:ext cx="1150620" cy="711835"/>
          </a:xfrm>
          <a:custGeom>
            <a:avLst/>
            <a:gdLst/>
            <a:ahLst/>
            <a:cxnLst/>
            <a:rect l="l" t="t" r="r" b="b"/>
            <a:pathLst>
              <a:path w="1150620" h="711835">
                <a:moveTo>
                  <a:pt x="0" y="355854"/>
                </a:moveTo>
                <a:lnTo>
                  <a:pt x="11687" y="284118"/>
                </a:lnTo>
                <a:lnTo>
                  <a:pt x="45208" y="217312"/>
                </a:lnTo>
                <a:lnTo>
                  <a:pt x="69432" y="186204"/>
                </a:lnTo>
                <a:lnTo>
                  <a:pt x="98248" y="156864"/>
                </a:lnTo>
                <a:lnTo>
                  <a:pt x="131366" y="129471"/>
                </a:lnTo>
                <a:lnTo>
                  <a:pt x="168497" y="104203"/>
                </a:lnTo>
                <a:lnTo>
                  <a:pt x="209351" y="81239"/>
                </a:lnTo>
                <a:lnTo>
                  <a:pt x="253640" y="60757"/>
                </a:lnTo>
                <a:lnTo>
                  <a:pt x="301074" y="42936"/>
                </a:lnTo>
                <a:lnTo>
                  <a:pt x="351365" y="27955"/>
                </a:lnTo>
                <a:lnTo>
                  <a:pt x="404223" y="15993"/>
                </a:lnTo>
                <a:lnTo>
                  <a:pt x="459359" y="7227"/>
                </a:lnTo>
                <a:lnTo>
                  <a:pt x="516484" y="1836"/>
                </a:lnTo>
                <a:lnTo>
                  <a:pt x="575310" y="0"/>
                </a:lnTo>
                <a:lnTo>
                  <a:pt x="634135" y="1836"/>
                </a:lnTo>
                <a:lnTo>
                  <a:pt x="691260" y="7227"/>
                </a:lnTo>
                <a:lnTo>
                  <a:pt x="746396" y="15993"/>
                </a:lnTo>
                <a:lnTo>
                  <a:pt x="799254" y="27955"/>
                </a:lnTo>
                <a:lnTo>
                  <a:pt x="849545" y="42936"/>
                </a:lnTo>
                <a:lnTo>
                  <a:pt x="896979" y="60757"/>
                </a:lnTo>
                <a:lnTo>
                  <a:pt x="941268" y="81239"/>
                </a:lnTo>
                <a:lnTo>
                  <a:pt x="982122" y="104203"/>
                </a:lnTo>
                <a:lnTo>
                  <a:pt x="1019253" y="129471"/>
                </a:lnTo>
                <a:lnTo>
                  <a:pt x="1052371" y="156864"/>
                </a:lnTo>
                <a:lnTo>
                  <a:pt x="1081187" y="186204"/>
                </a:lnTo>
                <a:lnTo>
                  <a:pt x="1105411" y="217312"/>
                </a:lnTo>
                <a:lnTo>
                  <a:pt x="1138932" y="284118"/>
                </a:lnTo>
                <a:lnTo>
                  <a:pt x="1150620" y="355854"/>
                </a:lnTo>
                <a:lnTo>
                  <a:pt x="1147649" y="392227"/>
                </a:lnTo>
                <a:lnTo>
                  <a:pt x="1124756" y="461650"/>
                </a:lnTo>
                <a:lnTo>
                  <a:pt x="1081187" y="525446"/>
                </a:lnTo>
                <a:lnTo>
                  <a:pt x="1052371" y="554787"/>
                </a:lnTo>
                <a:lnTo>
                  <a:pt x="1019253" y="582183"/>
                </a:lnTo>
                <a:lnTo>
                  <a:pt x="982122" y="607456"/>
                </a:lnTo>
                <a:lnTo>
                  <a:pt x="941268" y="630427"/>
                </a:lnTo>
                <a:lnTo>
                  <a:pt x="896979" y="650916"/>
                </a:lnTo>
                <a:lnTo>
                  <a:pt x="849545" y="668745"/>
                </a:lnTo>
                <a:lnTo>
                  <a:pt x="799254" y="683734"/>
                </a:lnTo>
                <a:lnTo>
                  <a:pt x="746396" y="695704"/>
                </a:lnTo>
                <a:lnTo>
                  <a:pt x="691260" y="704475"/>
                </a:lnTo>
                <a:lnTo>
                  <a:pt x="634135" y="709870"/>
                </a:lnTo>
                <a:lnTo>
                  <a:pt x="575310" y="711708"/>
                </a:lnTo>
                <a:lnTo>
                  <a:pt x="516484" y="709870"/>
                </a:lnTo>
                <a:lnTo>
                  <a:pt x="459359" y="704475"/>
                </a:lnTo>
                <a:lnTo>
                  <a:pt x="404223" y="695704"/>
                </a:lnTo>
                <a:lnTo>
                  <a:pt x="351365" y="683734"/>
                </a:lnTo>
                <a:lnTo>
                  <a:pt x="301074" y="668745"/>
                </a:lnTo>
                <a:lnTo>
                  <a:pt x="253640" y="650916"/>
                </a:lnTo>
                <a:lnTo>
                  <a:pt x="209351" y="630427"/>
                </a:lnTo>
                <a:lnTo>
                  <a:pt x="168497" y="607456"/>
                </a:lnTo>
                <a:lnTo>
                  <a:pt x="131366" y="582183"/>
                </a:lnTo>
                <a:lnTo>
                  <a:pt x="98248" y="554787"/>
                </a:lnTo>
                <a:lnTo>
                  <a:pt x="69432" y="525446"/>
                </a:lnTo>
                <a:lnTo>
                  <a:pt x="45208" y="494341"/>
                </a:lnTo>
                <a:lnTo>
                  <a:pt x="11687" y="427552"/>
                </a:lnTo>
                <a:lnTo>
                  <a:pt x="0" y="355854"/>
                </a:lnTo>
                <a:close/>
              </a:path>
            </a:pathLst>
          </a:custGeom>
          <a:ln w="57912">
            <a:solidFill>
              <a:srgbClr val="FFC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6939" y="261239"/>
            <a:ext cx="80530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乘法器的优</a:t>
            </a:r>
            <a:r>
              <a:rPr sz="3600" spc="-10" dirty="0">
                <a:solidFill>
                  <a:srgbClr val="004589"/>
                </a:solidFill>
                <a:latin typeface="微软雅黑"/>
                <a:cs typeface="微软雅黑"/>
              </a:rPr>
              <a:t>化</a:t>
            </a:r>
            <a:r>
              <a:rPr sz="3600" dirty="0">
                <a:solidFill>
                  <a:srgbClr val="004589"/>
                </a:solidFill>
                <a:latin typeface="Arial"/>
                <a:cs typeface="Arial"/>
              </a:rPr>
              <a:t>2</a:t>
            </a:r>
            <a:r>
              <a:rPr sz="3600" spc="-5" dirty="0">
                <a:solidFill>
                  <a:srgbClr val="004589"/>
                </a:solidFill>
                <a:latin typeface="微软雅黑"/>
                <a:cs typeface="微软雅黑"/>
              </a:rPr>
              <a:t>：减少不必要的硬件资源</a:t>
            </a:r>
            <a:endParaRPr sz="3600">
              <a:latin typeface="微软雅黑"/>
              <a:cs typeface="微软雅黑"/>
            </a:endParaRPr>
          </a:p>
        </p:txBody>
      </p:sp>
      <p:sp>
        <p:nvSpPr>
          <p:cNvPr id="7" name="object 7"/>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3" name="object 13"/>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1" name="object 21"/>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2" name="object 22"/>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3" name="object 23"/>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24" name="object 24"/>
          <p:cNvSpPr txBox="1"/>
          <p:nvPr/>
        </p:nvSpPr>
        <p:spPr>
          <a:xfrm>
            <a:off x="5291709" y="2230882"/>
            <a:ext cx="61849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5" name="object 25"/>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9" name="object 29"/>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0" name="object 30"/>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2" name="object 32"/>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4" name="object 34"/>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5" name="object 35"/>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6" name="object 36"/>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7" name="object 37"/>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39" name="object 39"/>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0" name="object 40"/>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1" name="object 41"/>
          <p:cNvSpPr txBox="1"/>
          <p:nvPr/>
        </p:nvSpPr>
        <p:spPr>
          <a:xfrm>
            <a:off x="7747254" y="4109592"/>
            <a:ext cx="61849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spc="5"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5" name="object 45"/>
          <p:cNvSpPr/>
          <p:nvPr/>
        </p:nvSpPr>
        <p:spPr>
          <a:xfrm>
            <a:off x="7347204" y="3826764"/>
            <a:ext cx="1443227" cy="1004316"/>
          </a:xfrm>
          <a:prstGeom prst="rect">
            <a:avLst/>
          </a:prstGeom>
          <a:blipFill>
            <a:blip r:embed="rId10" cstate="print"/>
            <a:stretch>
              <a:fillRect/>
            </a:stretch>
          </a:blipFill>
        </p:spPr>
        <p:txBody>
          <a:bodyPr wrap="square" lIns="0" tIns="0" rIns="0" bIns="0" rtlCol="0"/>
          <a:lstStyle/>
          <a:p>
            <a:endParaRPr/>
          </a:p>
        </p:txBody>
      </p:sp>
      <p:sp>
        <p:nvSpPr>
          <p:cNvPr id="46" name="object 46"/>
          <p:cNvSpPr/>
          <p:nvPr/>
        </p:nvSpPr>
        <p:spPr>
          <a:xfrm>
            <a:off x="7371588" y="3851147"/>
            <a:ext cx="1339596" cy="900683"/>
          </a:xfrm>
          <a:prstGeom prst="rect">
            <a:avLst/>
          </a:prstGeom>
          <a:blipFill>
            <a:blip r:embed="rId11" cstate="print"/>
            <a:stretch>
              <a:fillRect/>
            </a:stretch>
          </a:blipFill>
        </p:spPr>
        <p:txBody>
          <a:bodyPr wrap="square" lIns="0" tIns="0" rIns="0" bIns="0" rtlCol="0"/>
          <a:lstStyle/>
          <a:p>
            <a:endParaRPr/>
          </a:p>
        </p:txBody>
      </p:sp>
      <p:sp>
        <p:nvSpPr>
          <p:cNvPr id="47" name="object 47"/>
          <p:cNvSpPr/>
          <p:nvPr/>
        </p:nvSpPr>
        <p:spPr>
          <a:xfrm>
            <a:off x="7466076" y="3945635"/>
            <a:ext cx="1150620" cy="711835"/>
          </a:xfrm>
          <a:custGeom>
            <a:avLst/>
            <a:gdLst/>
            <a:ahLst/>
            <a:cxnLst/>
            <a:rect l="l" t="t" r="r" b="b"/>
            <a:pathLst>
              <a:path w="1150620" h="711835">
                <a:moveTo>
                  <a:pt x="0" y="355853"/>
                </a:moveTo>
                <a:lnTo>
                  <a:pt x="11687" y="284118"/>
                </a:lnTo>
                <a:lnTo>
                  <a:pt x="45208" y="217312"/>
                </a:lnTo>
                <a:lnTo>
                  <a:pt x="69432" y="186204"/>
                </a:lnTo>
                <a:lnTo>
                  <a:pt x="98248" y="156864"/>
                </a:lnTo>
                <a:lnTo>
                  <a:pt x="131366" y="129471"/>
                </a:lnTo>
                <a:lnTo>
                  <a:pt x="168497" y="104203"/>
                </a:lnTo>
                <a:lnTo>
                  <a:pt x="209351" y="81239"/>
                </a:lnTo>
                <a:lnTo>
                  <a:pt x="253640" y="60757"/>
                </a:lnTo>
                <a:lnTo>
                  <a:pt x="301074" y="42936"/>
                </a:lnTo>
                <a:lnTo>
                  <a:pt x="351365" y="27955"/>
                </a:lnTo>
                <a:lnTo>
                  <a:pt x="404223" y="15993"/>
                </a:lnTo>
                <a:lnTo>
                  <a:pt x="459359" y="7227"/>
                </a:lnTo>
                <a:lnTo>
                  <a:pt x="516484" y="1836"/>
                </a:lnTo>
                <a:lnTo>
                  <a:pt x="575309" y="0"/>
                </a:lnTo>
                <a:lnTo>
                  <a:pt x="634135" y="1836"/>
                </a:lnTo>
                <a:lnTo>
                  <a:pt x="691260" y="7227"/>
                </a:lnTo>
                <a:lnTo>
                  <a:pt x="746396" y="15993"/>
                </a:lnTo>
                <a:lnTo>
                  <a:pt x="799254" y="27955"/>
                </a:lnTo>
                <a:lnTo>
                  <a:pt x="849545" y="42936"/>
                </a:lnTo>
                <a:lnTo>
                  <a:pt x="896979" y="60757"/>
                </a:lnTo>
                <a:lnTo>
                  <a:pt x="941268" y="81239"/>
                </a:lnTo>
                <a:lnTo>
                  <a:pt x="982122" y="104203"/>
                </a:lnTo>
                <a:lnTo>
                  <a:pt x="1019253" y="129471"/>
                </a:lnTo>
                <a:lnTo>
                  <a:pt x="1052371" y="156864"/>
                </a:lnTo>
                <a:lnTo>
                  <a:pt x="1081187" y="186204"/>
                </a:lnTo>
                <a:lnTo>
                  <a:pt x="1105411" y="217312"/>
                </a:lnTo>
                <a:lnTo>
                  <a:pt x="1138932" y="284118"/>
                </a:lnTo>
                <a:lnTo>
                  <a:pt x="1150620" y="355853"/>
                </a:lnTo>
                <a:lnTo>
                  <a:pt x="1147649" y="392227"/>
                </a:lnTo>
                <a:lnTo>
                  <a:pt x="1124756" y="461650"/>
                </a:lnTo>
                <a:lnTo>
                  <a:pt x="1081187" y="525446"/>
                </a:lnTo>
                <a:lnTo>
                  <a:pt x="1052371" y="554787"/>
                </a:lnTo>
                <a:lnTo>
                  <a:pt x="1019253" y="582183"/>
                </a:lnTo>
                <a:lnTo>
                  <a:pt x="982122" y="607456"/>
                </a:lnTo>
                <a:lnTo>
                  <a:pt x="941268" y="630427"/>
                </a:lnTo>
                <a:lnTo>
                  <a:pt x="896979" y="650916"/>
                </a:lnTo>
                <a:lnTo>
                  <a:pt x="849545" y="668745"/>
                </a:lnTo>
                <a:lnTo>
                  <a:pt x="799254" y="683734"/>
                </a:lnTo>
                <a:lnTo>
                  <a:pt x="746396" y="695704"/>
                </a:lnTo>
                <a:lnTo>
                  <a:pt x="691260" y="704475"/>
                </a:lnTo>
                <a:lnTo>
                  <a:pt x="634135" y="709870"/>
                </a:lnTo>
                <a:lnTo>
                  <a:pt x="575309" y="711707"/>
                </a:lnTo>
                <a:lnTo>
                  <a:pt x="516484" y="709870"/>
                </a:lnTo>
                <a:lnTo>
                  <a:pt x="459359" y="704475"/>
                </a:lnTo>
                <a:lnTo>
                  <a:pt x="404223" y="695704"/>
                </a:lnTo>
                <a:lnTo>
                  <a:pt x="351365" y="683734"/>
                </a:lnTo>
                <a:lnTo>
                  <a:pt x="301074" y="668745"/>
                </a:lnTo>
                <a:lnTo>
                  <a:pt x="253640" y="650916"/>
                </a:lnTo>
                <a:lnTo>
                  <a:pt x="209351" y="630427"/>
                </a:lnTo>
                <a:lnTo>
                  <a:pt x="168497" y="607456"/>
                </a:lnTo>
                <a:lnTo>
                  <a:pt x="131366" y="582183"/>
                </a:lnTo>
                <a:lnTo>
                  <a:pt x="98248" y="554787"/>
                </a:lnTo>
                <a:lnTo>
                  <a:pt x="69432" y="525446"/>
                </a:lnTo>
                <a:lnTo>
                  <a:pt x="45208" y="494341"/>
                </a:lnTo>
                <a:lnTo>
                  <a:pt x="11687" y="427552"/>
                </a:lnTo>
                <a:lnTo>
                  <a:pt x="0" y="355853"/>
                </a:lnTo>
                <a:close/>
              </a:path>
            </a:pathLst>
          </a:custGeom>
          <a:ln w="57912">
            <a:solidFill>
              <a:srgbClr val="FFC000"/>
            </a:solidFill>
          </a:ln>
        </p:spPr>
        <p:txBody>
          <a:bodyPr wrap="square" lIns="0" tIns="0" rIns="0" bIns="0" rtlCol="0"/>
          <a:lstStyle/>
          <a:p>
            <a:endParaRPr/>
          </a:p>
        </p:txBody>
      </p:sp>
      <p:sp>
        <p:nvSpPr>
          <p:cNvPr id="48" name="object 48"/>
          <p:cNvSpPr/>
          <p:nvPr/>
        </p:nvSpPr>
        <p:spPr>
          <a:xfrm>
            <a:off x="7338059" y="1234439"/>
            <a:ext cx="4334256" cy="1126236"/>
          </a:xfrm>
          <a:prstGeom prst="rect">
            <a:avLst/>
          </a:prstGeom>
          <a:blipFill>
            <a:blip r:embed="rId12" cstate="print"/>
            <a:stretch>
              <a:fillRect/>
            </a:stretch>
          </a:blipFill>
        </p:spPr>
        <p:txBody>
          <a:bodyPr wrap="square" lIns="0" tIns="0" rIns="0" bIns="0" rtlCol="0"/>
          <a:lstStyle/>
          <a:p>
            <a:endParaRPr/>
          </a:p>
        </p:txBody>
      </p:sp>
      <p:sp>
        <p:nvSpPr>
          <p:cNvPr id="49" name="object 49"/>
          <p:cNvSpPr/>
          <p:nvPr/>
        </p:nvSpPr>
        <p:spPr>
          <a:xfrm>
            <a:off x="7338059" y="1234439"/>
            <a:ext cx="4334510" cy="1126490"/>
          </a:xfrm>
          <a:custGeom>
            <a:avLst/>
            <a:gdLst/>
            <a:ahLst/>
            <a:cxnLst/>
            <a:rect l="l" t="t" r="r" b="b"/>
            <a:pathLst>
              <a:path w="4334509" h="1126489">
                <a:moveTo>
                  <a:pt x="0" y="187706"/>
                </a:moveTo>
                <a:lnTo>
                  <a:pt x="6707" y="137818"/>
                </a:lnTo>
                <a:lnTo>
                  <a:pt x="25635" y="92982"/>
                </a:lnTo>
                <a:lnTo>
                  <a:pt x="54990" y="54990"/>
                </a:lnTo>
                <a:lnTo>
                  <a:pt x="92982" y="25635"/>
                </a:lnTo>
                <a:lnTo>
                  <a:pt x="137818" y="6707"/>
                </a:lnTo>
                <a:lnTo>
                  <a:pt x="187706" y="0"/>
                </a:lnTo>
                <a:lnTo>
                  <a:pt x="4146550" y="0"/>
                </a:lnTo>
                <a:lnTo>
                  <a:pt x="4196437" y="6707"/>
                </a:lnTo>
                <a:lnTo>
                  <a:pt x="4241273" y="25635"/>
                </a:lnTo>
                <a:lnTo>
                  <a:pt x="4279265" y="54991"/>
                </a:lnTo>
                <a:lnTo>
                  <a:pt x="4308620" y="92982"/>
                </a:lnTo>
                <a:lnTo>
                  <a:pt x="4327548" y="137818"/>
                </a:lnTo>
                <a:lnTo>
                  <a:pt x="4334256" y="187706"/>
                </a:lnTo>
                <a:lnTo>
                  <a:pt x="4334256" y="938530"/>
                </a:lnTo>
                <a:lnTo>
                  <a:pt x="4327548" y="988417"/>
                </a:lnTo>
                <a:lnTo>
                  <a:pt x="4308620" y="1033253"/>
                </a:lnTo>
                <a:lnTo>
                  <a:pt x="4279265" y="1071244"/>
                </a:lnTo>
                <a:lnTo>
                  <a:pt x="4241273" y="1100600"/>
                </a:lnTo>
                <a:lnTo>
                  <a:pt x="4196437" y="1119528"/>
                </a:lnTo>
                <a:lnTo>
                  <a:pt x="4146550" y="1126236"/>
                </a:lnTo>
                <a:lnTo>
                  <a:pt x="187706" y="1126236"/>
                </a:lnTo>
                <a:lnTo>
                  <a:pt x="137818" y="1119528"/>
                </a:lnTo>
                <a:lnTo>
                  <a:pt x="92982" y="1100600"/>
                </a:lnTo>
                <a:lnTo>
                  <a:pt x="54990" y="1071244"/>
                </a:lnTo>
                <a:lnTo>
                  <a:pt x="25635" y="1033253"/>
                </a:lnTo>
                <a:lnTo>
                  <a:pt x="6707" y="988417"/>
                </a:lnTo>
                <a:lnTo>
                  <a:pt x="0" y="938530"/>
                </a:lnTo>
                <a:lnTo>
                  <a:pt x="0" y="187706"/>
                </a:lnTo>
                <a:close/>
              </a:path>
            </a:pathLst>
          </a:custGeom>
          <a:ln w="9144">
            <a:solidFill>
              <a:srgbClr val="46AAC5"/>
            </a:solidFill>
          </a:ln>
        </p:spPr>
        <p:txBody>
          <a:bodyPr wrap="square" lIns="0" tIns="0" rIns="0" bIns="0" rtlCol="0"/>
          <a:lstStyle/>
          <a:p>
            <a:endParaRPr/>
          </a:p>
        </p:txBody>
      </p:sp>
      <p:sp>
        <p:nvSpPr>
          <p:cNvPr id="50" name="object 50"/>
          <p:cNvSpPr txBox="1"/>
          <p:nvPr/>
        </p:nvSpPr>
        <p:spPr>
          <a:xfrm>
            <a:off x="7579614" y="1383538"/>
            <a:ext cx="3853179" cy="836294"/>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“乘数寄存器”是</a:t>
            </a:r>
            <a:r>
              <a:rPr sz="2400" spc="-10" dirty="0">
                <a:latin typeface="Arial"/>
                <a:cs typeface="Arial"/>
              </a:rPr>
              <a:t>4</a:t>
            </a:r>
            <a:r>
              <a:rPr sz="2400" dirty="0">
                <a:latin typeface="微软雅黑"/>
                <a:cs typeface="微软雅黑"/>
              </a:rPr>
              <a:t>位宽，但</a:t>
            </a:r>
            <a:endParaRPr sz="2400">
              <a:latin typeface="微软雅黑"/>
              <a:cs typeface="微软雅黑"/>
            </a:endParaRPr>
          </a:p>
          <a:p>
            <a:pPr marL="12700">
              <a:lnSpc>
                <a:spcPct val="100000"/>
              </a:lnSpc>
              <a:spcBef>
                <a:spcPts val="575"/>
              </a:spcBef>
            </a:pPr>
            <a:r>
              <a:rPr sz="2400" spc="-5" dirty="0">
                <a:latin typeface="微软雅黑"/>
                <a:cs typeface="微软雅黑"/>
              </a:rPr>
              <a:t>其中有效数字每周期减少</a:t>
            </a:r>
            <a:r>
              <a:rPr sz="2400" spc="-5" dirty="0">
                <a:latin typeface="Arial"/>
                <a:cs typeface="Arial"/>
              </a:rPr>
              <a:t>1</a:t>
            </a:r>
            <a:r>
              <a:rPr sz="2400" dirty="0">
                <a:latin typeface="微软雅黑"/>
                <a:cs typeface="微软雅黑"/>
              </a:rPr>
              <a:t>位</a:t>
            </a:r>
            <a:endParaRPr sz="2400">
              <a:latin typeface="微软雅黑"/>
              <a:cs typeface="微软雅黑"/>
            </a:endParaRPr>
          </a:p>
        </p:txBody>
      </p:sp>
      <p:sp>
        <p:nvSpPr>
          <p:cNvPr id="57" name="object 57"/>
          <p:cNvSpPr txBox="1"/>
          <p:nvPr/>
        </p:nvSpPr>
        <p:spPr>
          <a:xfrm>
            <a:off x="3697985" y="4952061"/>
            <a:ext cx="954405" cy="836930"/>
          </a:xfrm>
          <a:prstGeom prst="rect">
            <a:avLst/>
          </a:prstGeom>
        </p:spPr>
        <p:txBody>
          <a:bodyPr vert="horz" wrap="square" lIns="0" tIns="0" rIns="0" bIns="0" rtlCol="0">
            <a:spAutoFit/>
          </a:bodyPr>
          <a:lstStyle/>
          <a:p>
            <a:pPr marL="208279">
              <a:lnSpc>
                <a:spcPts val="3404"/>
              </a:lnSpc>
            </a:pPr>
            <a:r>
              <a:rPr sz="3200" b="1" dirty="0">
                <a:solidFill>
                  <a:srgbClr val="FFFFFF"/>
                </a:solidFill>
                <a:latin typeface="Courier New"/>
                <a:cs typeface="Courier New"/>
              </a:rPr>
              <a:t>0</a:t>
            </a:r>
            <a:r>
              <a:rPr sz="3200" b="1" spc="-100" dirty="0">
                <a:solidFill>
                  <a:srgbClr val="FFFFFF"/>
                </a:solidFill>
                <a:latin typeface="Courier New"/>
                <a:cs typeface="Courier New"/>
              </a:rPr>
              <a:t> </a:t>
            </a:r>
            <a:r>
              <a:rPr sz="3200" b="1" dirty="0">
                <a:solidFill>
                  <a:srgbClr val="FFFFFF"/>
                </a:solidFill>
                <a:latin typeface="Courier New"/>
                <a:cs typeface="Courier New"/>
              </a:rPr>
              <a:t>0</a:t>
            </a:r>
            <a:endParaRPr sz="3200">
              <a:latin typeface="Courier New"/>
              <a:cs typeface="Courier New"/>
            </a:endParaRPr>
          </a:p>
          <a:p>
            <a:pPr marL="12700">
              <a:lnSpc>
                <a:spcPct val="100000"/>
              </a:lnSpc>
              <a:spcBef>
                <a:spcPts val="170"/>
              </a:spcBef>
            </a:pPr>
            <a:r>
              <a:rPr sz="2400" spc="-5" dirty="0">
                <a:latin typeface="Arial"/>
                <a:cs typeface="Arial"/>
              </a:rPr>
              <a:t>8-bit</a:t>
            </a:r>
            <a:endParaRPr sz="2400">
              <a:latin typeface="Arial"/>
              <a:cs typeface="Arial"/>
            </a:endParaRPr>
          </a:p>
        </p:txBody>
      </p:sp>
      <p:sp>
        <p:nvSpPr>
          <p:cNvPr id="58"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9"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60"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61"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62"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3"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64"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65"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66"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67"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68"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69"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0"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1"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72"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3"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4"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5"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76"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7"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8"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79"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80"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1"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2"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84"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5"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6"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7"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88" name="object 20"/>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89" name="object 21"/>
          <p:cNvSpPr txBox="1"/>
          <p:nvPr/>
        </p:nvSpPr>
        <p:spPr>
          <a:xfrm>
            <a:off x="3352291" y="1419478"/>
            <a:ext cx="180530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被乘数</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90" name="object 22"/>
          <p:cNvSpPr txBox="1"/>
          <p:nvPr/>
        </p:nvSpPr>
        <p:spPr>
          <a:xfrm>
            <a:off x="2438780" y="1739138"/>
            <a:ext cx="3690620" cy="541655"/>
          </a:xfrm>
          <a:prstGeom prst="rect">
            <a:avLst/>
          </a:prstGeom>
        </p:spPr>
        <p:txBody>
          <a:bodyPr vert="horz" wrap="square" lIns="0" tIns="0" rIns="0" bIns="0" rtlCol="0">
            <a:spAutoFit/>
          </a:bodyPr>
          <a:lstStyle/>
          <a:p>
            <a:pPr marL="12700">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91" name="object 34"/>
          <p:cNvSpPr txBox="1"/>
          <p:nvPr/>
        </p:nvSpPr>
        <p:spPr>
          <a:xfrm>
            <a:off x="5291709" y="1352041"/>
            <a:ext cx="850265" cy="276999"/>
          </a:xfrm>
          <a:prstGeom prst="rect">
            <a:avLst/>
          </a:prstGeom>
        </p:spPr>
        <p:txBody>
          <a:bodyPr vert="horz" wrap="square" lIns="0" tIns="0" rIns="0" bIns="0" rtlCol="0">
            <a:spAutoFit/>
          </a:bodyPr>
          <a:lstStyle/>
          <a:p>
            <a:pPr marL="12700" algn="ctr">
              <a:lnSpc>
                <a:spcPct val="100000"/>
              </a:lnSpc>
            </a:pPr>
            <a:r>
              <a:rPr lang="zh-CN" altLang="en-US" sz="1800" b="1" dirty="0" smtClean="0">
                <a:solidFill>
                  <a:schemeClr val="bg1"/>
                </a:solidFill>
                <a:latin typeface="黑体" panose="02010609060101010101" pitchFamily="49" charset="-122"/>
                <a:ea typeface="黑体" panose="02010609060101010101" pitchFamily="49" charset="-122"/>
                <a:cs typeface="Arial"/>
              </a:rPr>
              <a:t>左移</a:t>
            </a:r>
            <a:endParaRPr sz="1800" b="1" dirty="0">
              <a:solidFill>
                <a:schemeClr val="bg1"/>
              </a:solidFill>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6939" y="261239"/>
            <a:ext cx="80530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乘法器的优</a:t>
            </a:r>
            <a:r>
              <a:rPr sz="3600" spc="-10" dirty="0">
                <a:solidFill>
                  <a:srgbClr val="004589"/>
                </a:solidFill>
                <a:latin typeface="微软雅黑"/>
                <a:cs typeface="微软雅黑"/>
              </a:rPr>
              <a:t>化</a:t>
            </a:r>
            <a:r>
              <a:rPr sz="3600" dirty="0">
                <a:solidFill>
                  <a:srgbClr val="004589"/>
                </a:solidFill>
                <a:latin typeface="Arial"/>
                <a:cs typeface="Arial"/>
              </a:rPr>
              <a:t>2</a:t>
            </a:r>
            <a:r>
              <a:rPr sz="3600" spc="-5" dirty="0">
                <a:solidFill>
                  <a:srgbClr val="004589"/>
                </a:solidFill>
                <a:latin typeface="微软雅黑"/>
                <a:cs typeface="微软雅黑"/>
              </a:rPr>
              <a:t>：减少不必要的硬件资源</a:t>
            </a:r>
            <a:endParaRPr sz="3600">
              <a:latin typeface="微软雅黑"/>
              <a:cs typeface="微软雅黑"/>
            </a:endParaRPr>
          </a:p>
        </p:txBody>
      </p:sp>
      <p:sp>
        <p:nvSpPr>
          <p:cNvPr id="7" name="object 7"/>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3" name="object 13"/>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2" name="object 22"/>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4" name="object 24"/>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25" name="object 25"/>
          <p:cNvSpPr txBox="1"/>
          <p:nvPr/>
        </p:nvSpPr>
        <p:spPr>
          <a:xfrm>
            <a:off x="5291709" y="2230882"/>
            <a:ext cx="61849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6" name="object 26"/>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9" name="object 29"/>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1" name="object 31"/>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3" name="object 33"/>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5" name="object 35"/>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7" name="object 37"/>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8" name="object 38"/>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0" name="object 40"/>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1" name="object 41"/>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2" name="object 42"/>
          <p:cNvSpPr txBox="1"/>
          <p:nvPr/>
        </p:nvSpPr>
        <p:spPr>
          <a:xfrm>
            <a:off x="7747254" y="4109592"/>
            <a:ext cx="61849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spc="5"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9" name="object 49"/>
          <p:cNvSpPr/>
          <p:nvPr/>
        </p:nvSpPr>
        <p:spPr>
          <a:xfrm>
            <a:off x="7338059" y="1138427"/>
            <a:ext cx="4334256" cy="1405127"/>
          </a:xfrm>
          <a:prstGeom prst="rect">
            <a:avLst/>
          </a:prstGeom>
          <a:blipFill>
            <a:blip r:embed="rId10" cstate="print"/>
            <a:stretch>
              <a:fillRect/>
            </a:stretch>
          </a:blipFill>
        </p:spPr>
        <p:txBody>
          <a:bodyPr wrap="square" lIns="0" tIns="0" rIns="0" bIns="0" rtlCol="0"/>
          <a:lstStyle/>
          <a:p>
            <a:endParaRPr/>
          </a:p>
        </p:txBody>
      </p:sp>
      <p:sp>
        <p:nvSpPr>
          <p:cNvPr id="50" name="object 50"/>
          <p:cNvSpPr/>
          <p:nvPr/>
        </p:nvSpPr>
        <p:spPr>
          <a:xfrm>
            <a:off x="7338059" y="1138427"/>
            <a:ext cx="4334510" cy="1405255"/>
          </a:xfrm>
          <a:custGeom>
            <a:avLst/>
            <a:gdLst/>
            <a:ahLst/>
            <a:cxnLst/>
            <a:rect l="l" t="t" r="r" b="b"/>
            <a:pathLst>
              <a:path w="4334509" h="1405255">
                <a:moveTo>
                  <a:pt x="0" y="234187"/>
                </a:moveTo>
                <a:lnTo>
                  <a:pt x="4760" y="187006"/>
                </a:lnTo>
                <a:lnTo>
                  <a:pt x="18411" y="143053"/>
                </a:lnTo>
                <a:lnTo>
                  <a:pt x="40009" y="103274"/>
                </a:lnTo>
                <a:lnTo>
                  <a:pt x="68611" y="68611"/>
                </a:lnTo>
                <a:lnTo>
                  <a:pt x="103274" y="40009"/>
                </a:lnTo>
                <a:lnTo>
                  <a:pt x="143053" y="18411"/>
                </a:lnTo>
                <a:lnTo>
                  <a:pt x="187006" y="4760"/>
                </a:lnTo>
                <a:lnTo>
                  <a:pt x="234188" y="0"/>
                </a:lnTo>
                <a:lnTo>
                  <a:pt x="4100068" y="0"/>
                </a:lnTo>
                <a:lnTo>
                  <a:pt x="4147249" y="4760"/>
                </a:lnTo>
                <a:lnTo>
                  <a:pt x="4191202" y="18411"/>
                </a:lnTo>
                <a:lnTo>
                  <a:pt x="4230981" y="40009"/>
                </a:lnTo>
                <a:lnTo>
                  <a:pt x="4265644" y="68611"/>
                </a:lnTo>
                <a:lnTo>
                  <a:pt x="4294246" y="103274"/>
                </a:lnTo>
                <a:lnTo>
                  <a:pt x="4315844" y="143053"/>
                </a:lnTo>
                <a:lnTo>
                  <a:pt x="4329495" y="187006"/>
                </a:lnTo>
                <a:lnTo>
                  <a:pt x="4334256" y="234187"/>
                </a:lnTo>
                <a:lnTo>
                  <a:pt x="4334256" y="1170939"/>
                </a:lnTo>
                <a:lnTo>
                  <a:pt x="4329495" y="1218121"/>
                </a:lnTo>
                <a:lnTo>
                  <a:pt x="4315844" y="1262074"/>
                </a:lnTo>
                <a:lnTo>
                  <a:pt x="4294246" y="1301853"/>
                </a:lnTo>
                <a:lnTo>
                  <a:pt x="4265644" y="1336516"/>
                </a:lnTo>
                <a:lnTo>
                  <a:pt x="4230981" y="1365118"/>
                </a:lnTo>
                <a:lnTo>
                  <a:pt x="4191202" y="1386716"/>
                </a:lnTo>
                <a:lnTo>
                  <a:pt x="4147249" y="1400367"/>
                </a:lnTo>
                <a:lnTo>
                  <a:pt x="4100068" y="1405127"/>
                </a:lnTo>
                <a:lnTo>
                  <a:pt x="234188" y="1405127"/>
                </a:lnTo>
                <a:lnTo>
                  <a:pt x="187006" y="1400367"/>
                </a:lnTo>
                <a:lnTo>
                  <a:pt x="143053" y="1386716"/>
                </a:lnTo>
                <a:lnTo>
                  <a:pt x="103274" y="1365118"/>
                </a:lnTo>
                <a:lnTo>
                  <a:pt x="68611" y="1336516"/>
                </a:lnTo>
                <a:lnTo>
                  <a:pt x="40009" y="1301853"/>
                </a:lnTo>
                <a:lnTo>
                  <a:pt x="18411" y="1262074"/>
                </a:lnTo>
                <a:lnTo>
                  <a:pt x="4760" y="1218121"/>
                </a:lnTo>
                <a:lnTo>
                  <a:pt x="0" y="1170939"/>
                </a:lnTo>
                <a:lnTo>
                  <a:pt x="0" y="234187"/>
                </a:lnTo>
                <a:close/>
              </a:path>
            </a:pathLst>
          </a:custGeom>
          <a:ln w="9144">
            <a:solidFill>
              <a:srgbClr val="46AAC5"/>
            </a:solidFill>
          </a:ln>
        </p:spPr>
        <p:txBody>
          <a:bodyPr wrap="square" lIns="0" tIns="0" rIns="0" bIns="0" rtlCol="0"/>
          <a:lstStyle/>
          <a:p>
            <a:endParaRPr/>
          </a:p>
        </p:txBody>
      </p:sp>
      <p:sp>
        <p:nvSpPr>
          <p:cNvPr id="51" name="object 51"/>
          <p:cNvSpPr txBox="1"/>
          <p:nvPr/>
        </p:nvSpPr>
        <p:spPr>
          <a:xfrm>
            <a:off x="7732268" y="1133744"/>
            <a:ext cx="3548379" cy="1349375"/>
          </a:xfrm>
          <a:prstGeom prst="rect">
            <a:avLst/>
          </a:prstGeom>
        </p:spPr>
        <p:txBody>
          <a:bodyPr vert="horz" wrap="square" lIns="0" tIns="0" rIns="0" bIns="0" rtlCol="0">
            <a:spAutoFit/>
          </a:bodyPr>
          <a:lstStyle/>
          <a:p>
            <a:pPr marL="12700" marR="5080" indent="-635" algn="ctr">
              <a:lnSpc>
                <a:spcPct val="120100"/>
              </a:lnSpc>
            </a:pPr>
            <a:r>
              <a:rPr sz="2400" dirty="0">
                <a:latin typeface="微软雅黑"/>
                <a:cs typeface="微软雅黑"/>
              </a:rPr>
              <a:t>“乘积寄存器”是</a:t>
            </a:r>
            <a:r>
              <a:rPr sz="2400" spc="-10" dirty="0">
                <a:latin typeface="Arial"/>
                <a:cs typeface="Arial"/>
              </a:rPr>
              <a:t>8</a:t>
            </a:r>
            <a:r>
              <a:rPr sz="2400" dirty="0">
                <a:latin typeface="微软雅黑"/>
                <a:cs typeface="微软雅黑"/>
              </a:rPr>
              <a:t>位宽 </a:t>
            </a:r>
            <a:r>
              <a:rPr sz="2400" spc="-5" dirty="0">
                <a:latin typeface="微软雅黑"/>
                <a:cs typeface="微软雅黑"/>
              </a:rPr>
              <a:t>但初始时有效数字只有</a:t>
            </a:r>
            <a:r>
              <a:rPr sz="2400" spc="-5" dirty="0">
                <a:latin typeface="Arial"/>
                <a:cs typeface="Arial"/>
              </a:rPr>
              <a:t>4</a:t>
            </a:r>
            <a:r>
              <a:rPr sz="2400" dirty="0">
                <a:latin typeface="微软雅黑"/>
                <a:cs typeface="微软雅黑"/>
              </a:rPr>
              <a:t>位 而且每周期增加</a:t>
            </a:r>
            <a:r>
              <a:rPr sz="2400" spc="-10" dirty="0">
                <a:latin typeface="Arial"/>
                <a:cs typeface="Arial"/>
              </a:rPr>
              <a:t>1</a:t>
            </a:r>
            <a:r>
              <a:rPr sz="2400" dirty="0">
                <a:latin typeface="微软雅黑"/>
                <a:cs typeface="微软雅黑"/>
              </a:rPr>
              <a:t>位</a:t>
            </a:r>
            <a:endParaRPr sz="2400">
              <a:latin typeface="微软雅黑"/>
              <a:cs typeface="微软雅黑"/>
            </a:endParaRPr>
          </a:p>
        </p:txBody>
      </p:sp>
      <p:sp>
        <p:nvSpPr>
          <p:cNvPr id="58" name="object 58"/>
          <p:cNvSpPr txBox="1"/>
          <p:nvPr/>
        </p:nvSpPr>
        <p:spPr>
          <a:xfrm>
            <a:off x="3650169" y="4952061"/>
            <a:ext cx="954405" cy="836930"/>
          </a:xfrm>
          <a:prstGeom prst="rect">
            <a:avLst/>
          </a:prstGeom>
        </p:spPr>
        <p:txBody>
          <a:bodyPr vert="horz" wrap="square" lIns="0" tIns="0" rIns="0" bIns="0" rtlCol="0">
            <a:spAutoFit/>
          </a:bodyPr>
          <a:lstStyle/>
          <a:p>
            <a:pPr marL="208279">
              <a:lnSpc>
                <a:spcPts val="3404"/>
              </a:lnSpc>
            </a:pPr>
            <a:r>
              <a:rPr sz="3200" b="1" dirty="0">
                <a:solidFill>
                  <a:srgbClr val="FFFFFF"/>
                </a:solidFill>
                <a:latin typeface="Courier New"/>
                <a:cs typeface="Courier New"/>
              </a:rPr>
              <a:t>0</a:t>
            </a:r>
            <a:r>
              <a:rPr sz="3200" b="1" spc="-100" dirty="0">
                <a:solidFill>
                  <a:srgbClr val="FFFFFF"/>
                </a:solidFill>
                <a:latin typeface="Courier New"/>
                <a:cs typeface="Courier New"/>
              </a:rPr>
              <a:t> </a:t>
            </a:r>
            <a:r>
              <a:rPr sz="3200" b="1" dirty="0">
                <a:solidFill>
                  <a:srgbClr val="FFFFFF"/>
                </a:solidFill>
                <a:latin typeface="Courier New"/>
                <a:cs typeface="Courier New"/>
              </a:rPr>
              <a:t>0</a:t>
            </a:r>
            <a:endParaRPr sz="3200">
              <a:latin typeface="Courier New"/>
              <a:cs typeface="Courier New"/>
            </a:endParaRPr>
          </a:p>
          <a:p>
            <a:pPr marL="12700">
              <a:lnSpc>
                <a:spcPct val="100000"/>
              </a:lnSpc>
              <a:spcBef>
                <a:spcPts val="170"/>
              </a:spcBef>
            </a:pPr>
            <a:r>
              <a:rPr sz="2400" spc="-5" dirty="0">
                <a:latin typeface="Arial"/>
                <a:cs typeface="Arial"/>
              </a:rPr>
              <a:t>8-bit</a:t>
            </a:r>
            <a:endParaRPr sz="2400">
              <a:latin typeface="Arial"/>
              <a:cs typeface="Arial"/>
            </a:endParaRPr>
          </a:p>
        </p:txBody>
      </p:sp>
      <p:sp>
        <p:nvSpPr>
          <p:cNvPr id="59"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0"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61"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62"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63"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4"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65"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66"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67"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68"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69"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0"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1"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2"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73"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4"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5"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6"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77"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8"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9"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80"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81"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2"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4"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85"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6"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7"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46" name="object 46"/>
          <p:cNvSpPr/>
          <p:nvPr/>
        </p:nvSpPr>
        <p:spPr>
          <a:xfrm>
            <a:off x="719327" y="4777740"/>
            <a:ext cx="2389632" cy="893064"/>
          </a:xfrm>
          <a:prstGeom prst="rect">
            <a:avLst/>
          </a:prstGeom>
          <a:blipFill>
            <a:blip r:embed="rId11" cstate="print"/>
            <a:stretch>
              <a:fillRect/>
            </a:stretch>
          </a:blipFill>
        </p:spPr>
        <p:txBody>
          <a:bodyPr wrap="square" lIns="0" tIns="0" rIns="0" bIns="0" rtlCol="0"/>
          <a:lstStyle/>
          <a:p>
            <a:endParaRPr/>
          </a:p>
        </p:txBody>
      </p:sp>
      <p:sp>
        <p:nvSpPr>
          <p:cNvPr id="88"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89" name="object 20"/>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90" name="object 21"/>
          <p:cNvSpPr txBox="1"/>
          <p:nvPr/>
        </p:nvSpPr>
        <p:spPr>
          <a:xfrm>
            <a:off x="3352291" y="1419478"/>
            <a:ext cx="180530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被乘数</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91" name="object 22"/>
          <p:cNvSpPr txBox="1"/>
          <p:nvPr/>
        </p:nvSpPr>
        <p:spPr>
          <a:xfrm>
            <a:off x="2438780" y="1739138"/>
            <a:ext cx="3690620" cy="541655"/>
          </a:xfrm>
          <a:prstGeom prst="rect">
            <a:avLst/>
          </a:prstGeom>
        </p:spPr>
        <p:txBody>
          <a:bodyPr vert="horz" wrap="square" lIns="0" tIns="0" rIns="0" bIns="0" rtlCol="0">
            <a:spAutoFit/>
          </a:bodyPr>
          <a:lstStyle/>
          <a:p>
            <a:pPr marL="12700">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92" name="object 34"/>
          <p:cNvSpPr txBox="1"/>
          <p:nvPr/>
        </p:nvSpPr>
        <p:spPr>
          <a:xfrm>
            <a:off x="5291709" y="1352041"/>
            <a:ext cx="850265" cy="276999"/>
          </a:xfrm>
          <a:prstGeom prst="rect">
            <a:avLst/>
          </a:prstGeom>
        </p:spPr>
        <p:txBody>
          <a:bodyPr vert="horz" wrap="square" lIns="0" tIns="0" rIns="0" bIns="0" rtlCol="0">
            <a:spAutoFit/>
          </a:bodyPr>
          <a:lstStyle/>
          <a:p>
            <a:pPr marL="12700" algn="ctr">
              <a:lnSpc>
                <a:spcPct val="100000"/>
              </a:lnSpc>
            </a:pPr>
            <a:r>
              <a:rPr lang="zh-CN" altLang="en-US" sz="1800" b="1" dirty="0" smtClean="0">
                <a:solidFill>
                  <a:schemeClr val="bg1"/>
                </a:solidFill>
                <a:latin typeface="黑体" panose="02010609060101010101" pitchFamily="49" charset="-122"/>
                <a:ea typeface="黑体" panose="02010609060101010101" pitchFamily="49" charset="-122"/>
                <a:cs typeface="Arial"/>
              </a:rPr>
              <a:t>左移</a:t>
            </a:r>
            <a:endParaRPr sz="1800" b="1" dirty="0">
              <a:solidFill>
                <a:schemeClr val="bg1"/>
              </a:solidFill>
              <a:latin typeface="黑体" panose="02010609060101010101" pitchFamily="49" charset="-122"/>
              <a:ea typeface="黑体" panose="02010609060101010101" pitchFamily="49" charset="-122"/>
              <a:cs typeface="Arial"/>
            </a:endParaRPr>
          </a:p>
        </p:txBody>
      </p:sp>
      <p:sp>
        <p:nvSpPr>
          <p:cNvPr id="93" name="object 38"/>
          <p:cNvSpPr/>
          <p:nvPr/>
        </p:nvSpPr>
        <p:spPr>
          <a:xfrm>
            <a:off x="880875" y="4927342"/>
            <a:ext cx="2054349" cy="587761"/>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19050">
            <a:solidFill>
              <a:schemeClr val="tx1"/>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6939" y="261239"/>
            <a:ext cx="80530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乘法器的优</a:t>
            </a:r>
            <a:r>
              <a:rPr sz="3600" spc="-10" dirty="0">
                <a:solidFill>
                  <a:srgbClr val="004589"/>
                </a:solidFill>
                <a:latin typeface="微软雅黑"/>
                <a:cs typeface="微软雅黑"/>
              </a:rPr>
              <a:t>化</a:t>
            </a:r>
            <a:r>
              <a:rPr sz="3600" dirty="0">
                <a:solidFill>
                  <a:srgbClr val="004589"/>
                </a:solidFill>
                <a:latin typeface="Arial"/>
                <a:cs typeface="Arial"/>
              </a:rPr>
              <a:t>2</a:t>
            </a:r>
            <a:r>
              <a:rPr sz="3600" spc="-5" dirty="0">
                <a:solidFill>
                  <a:srgbClr val="004589"/>
                </a:solidFill>
                <a:latin typeface="微软雅黑"/>
                <a:cs typeface="微软雅黑"/>
              </a:rPr>
              <a:t>：减少不必要的硬件资源</a:t>
            </a:r>
            <a:endParaRPr sz="3600">
              <a:latin typeface="微软雅黑"/>
              <a:cs typeface="微软雅黑"/>
            </a:endParaRPr>
          </a:p>
        </p:txBody>
      </p:sp>
      <p:sp>
        <p:nvSpPr>
          <p:cNvPr id="7" name="object 7"/>
          <p:cNvSpPr/>
          <p:nvPr/>
        </p:nvSpPr>
        <p:spPr>
          <a:xfrm>
            <a:off x="1845564" y="3986784"/>
            <a:ext cx="1978152" cy="5638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74647" y="3119627"/>
            <a:ext cx="1309116" cy="9235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627376" y="3130295"/>
            <a:ext cx="222504" cy="3581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05683" y="3119627"/>
            <a:ext cx="1475232" cy="35966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767328" y="3130295"/>
            <a:ext cx="512063" cy="91287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13" name="object 13"/>
          <p:cNvSpPr/>
          <p:nvPr/>
        </p:nvSpPr>
        <p:spPr>
          <a:xfrm>
            <a:off x="2642616" y="4006596"/>
            <a:ext cx="358139" cy="69341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solidFill>
            <a:srgbClr val="4F81BC"/>
          </a:solidFill>
        </p:spPr>
        <p:txBody>
          <a:bodyPr wrap="square" lIns="0" tIns="0" rIns="0" bIns="0" rtlCol="0"/>
          <a:lstStyle/>
          <a:p>
            <a:endParaRPr/>
          </a:p>
        </p:txBody>
      </p:sp>
      <p:sp>
        <p:nvSpPr>
          <p:cNvPr id="15" name="object 15"/>
          <p:cNvSpPr/>
          <p:nvPr/>
        </p:nvSpPr>
        <p:spPr>
          <a:xfrm>
            <a:off x="7684769" y="2884170"/>
            <a:ext cx="1903730" cy="1264920"/>
          </a:xfrm>
          <a:custGeom>
            <a:avLst/>
            <a:gdLst/>
            <a:ahLst/>
            <a:cxnLst/>
            <a:rect l="l" t="t" r="r" b="b"/>
            <a:pathLst>
              <a:path w="1903729" h="1264920">
                <a:moveTo>
                  <a:pt x="0" y="1264919"/>
                </a:moveTo>
                <a:lnTo>
                  <a:pt x="1903476" y="1264919"/>
                </a:lnTo>
                <a:lnTo>
                  <a:pt x="1903476" y="0"/>
                </a:lnTo>
                <a:lnTo>
                  <a:pt x="0" y="0"/>
                </a:lnTo>
                <a:lnTo>
                  <a:pt x="0" y="1264919"/>
                </a:lnTo>
                <a:close/>
              </a:path>
            </a:pathLst>
          </a:custGeom>
          <a:ln w="25908">
            <a:solidFill>
              <a:srgbClr val="385D89"/>
            </a:solidFill>
          </a:ln>
        </p:spPr>
        <p:txBody>
          <a:bodyPr wrap="square" lIns="0" tIns="0" rIns="0" bIns="0" rtlCol="0"/>
          <a:lstStyle/>
          <a:p>
            <a:endParaRPr/>
          </a:p>
        </p:txBody>
      </p:sp>
      <p:sp>
        <p:nvSpPr>
          <p:cNvPr id="16" name="object 16"/>
          <p:cNvSpPr/>
          <p:nvPr/>
        </p:nvSpPr>
        <p:spPr>
          <a:xfrm>
            <a:off x="7901178" y="2618994"/>
            <a:ext cx="1472565" cy="224154"/>
          </a:xfrm>
          <a:custGeom>
            <a:avLst/>
            <a:gdLst/>
            <a:ahLst/>
            <a:cxnLst/>
            <a:rect l="l" t="t" r="r" b="b"/>
            <a:pathLst>
              <a:path w="1472565" h="224155">
                <a:moveTo>
                  <a:pt x="1360170" y="0"/>
                </a:moveTo>
                <a:lnTo>
                  <a:pt x="1360170" y="56006"/>
                </a:lnTo>
                <a:lnTo>
                  <a:pt x="0" y="56006"/>
                </a:lnTo>
                <a:lnTo>
                  <a:pt x="56006" y="112013"/>
                </a:lnTo>
                <a:lnTo>
                  <a:pt x="0" y="168020"/>
                </a:lnTo>
                <a:lnTo>
                  <a:pt x="1360170" y="168020"/>
                </a:lnTo>
                <a:lnTo>
                  <a:pt x="1360170" y="224027"/>
                </a:lnTo>
                <a:lnTo>
                  <a:pt x="1472183" y="112013"/>
                </a:lnTo>
                <a:lnTo>
                  <a:pt x="1360170" y="0"/>
                </a:lnTo>
                <a:close/>
              </a:path>
            </a:pathLst>
          </a:custGeom>
          <a:solidFill>
            <a:srgbClr val="4F81BC"/>
          </a:solidFill>
        </p:spPr>
        <p:txBody>
          <a:bodyPr wrap="square" lIns="0" tIns="0" rIns="0" bIns="0" rtlCol="0"/>
          <a:lstStyle/>
          <a:p>
            <a:endParaRPr/>
          </a:p>
        </p:txBody>
      </p:sp>
      <p:sp>
        <p:nvSpPr>
          <p:cNvPr id="17" name="object 17"/>
          <p:cNvSpPr/>
          <p:nvPr/>
        </p:nvSpPr>
        <p:spPr>
          <a:xfrm>
            <a:off x="7901178" y="2618994"/>
            <a:ext cx="1472565" cy="224154"/>
          </a:xfrm>
          <a:custGeom>
            <a:avLst/>
            <a:gdLst/>
            <a:ahLst/>
            <a:cxnLst/>
            <a:rect l="l" t="t" r="r" b="b"/>
            <a:pathLst>
              <a:path w="1472565" h="224155">
                <a:moveTo>
                  <a:pt x="0" y="56006"/>
                </a:moveTo>
                <a:lnTo>
                  <a:pt x="1360170" y="56006"/>
                </a:lnTo>
                <a:lnTo>
                  <a:pt x="1360170" y="0"/>
                </a:lnTo>
                <a:lnTo>
                  <a:pt x="1472183" y="112013"/>
                </a:lnTo>
                <a:lnTo>
                  <a:pt x="1360170" y="224027"/>
                </a:lnTo>
                <a:lnTo>
                  <a:pt x="1360170" y="168020"/>
                </a:lnTo>
                <a:lnTo>
                  <a:pt x="0" y="168020"/>
                </a:lnTo>
                <a:lnTo>
                  <a:pt x="56006" y="112013"/>
                </a:lnTo>
                <a:lnTo>
                  <a:pt x="0" y="56006"/>
                </a:lnTo>
                <a:close/>
              </a:path>
            </a:pathLst>
          </a:custGeom>
          <a:ln w="25908">
            <a:solidFill>
              <a:srgbClr val="385D89"/>
            </a:solidFill>
          </a:ln>
        </p:spPr>
        <p:txBody>
          <a:bodyPr wrap="square" lIns="0" tIns="0" rIns="0" bIns="0" rtlCol="0"/>
          <a:lstStyle/>
          <a:p>
            <a:endParaRPr/>
          </a:p>
        </p:txBody>
      </p:sp>
      <p:sp>
        <p:nvSpPr>
          <p:cNvPr id="22" name="object 22"/>
          <p:cNvSpPr/>
          <p:nvPr/>
        </p:nvSpPr>
        <p:spPr>
          <a:xfrm>
            <a:off x="2775966" y="1117853"/>
            <a:ext cx="2895600" cy="224154"/>
          </a:xfrm>
          <a:custGeom>
            <a:avLst/>
            <a:gdLst/>
            <a:ahLst/>
            <a:cxnLst/>
            <a:rect l="l" t="t" r="r" b="b"/>
            <a:pathLst>
              <a:path w="2895600" h="224155">
                <a:moveTo>
                  <a:pt x="112013" y="0"/>
                </a:moveTo>
                <a:lnTo>
                  <a:pt x="0" y="112013"/>
                </a:lnTo>
                <a:lnTo>
                  <a:pt x="112013" y="224028"/>
                </a:lnTo>
                <a:lnTo>
                  <a:pt x="112013" y="168021"/>
                </a:lnTo>
                <a:lnTo>
                  <a:pt x="2895599" y="168021"/>
                </a:lnTo>
                <a:lnTo>
                  <a:pt x="2839593" y="112013"/>
                </a:lnTo>
                <a:lnTo>
                  <a:pt x="2895599" y="56007"/>
                </a:lnTo>
                <a:lnTo>
                  <a:pt x="112013" y="56007"/>
                </a:lnTo>
                <a:lnTo>
                  <a:pt x="112013" y="0"/>
                </a:lnTo>
                <a:close/>
              </a:path>
            </a:pathLst>
          </a:custGeom>
          <a:solidFill>
            <a:srgbClr val="4F81BC"/>
          </a:solidFill>
        </p:spPr>
        <p:txBody>
          <a:bodyPr wrap="square" lIns="0" tIns="0" rIns="0" bIns="0" rtlCol="0"/>
          <a:lstStyle/>
          <a:p>
            <a:endParaRPr/>
          </a:p>
        </p:txBody>
      </p:sp>
      <p:sp>
        <p:nvSpPr>
          <p:cNvPr id="23" name="object 23"/>
          <p:cNvSpPr/>
          <p:nvPr/>
        </p:nvSpPr>
        <p:spPr>
          <a:xfrm>
            <a:off x="2775966" y="1117853"/>
            <a:ext cx="2895600" cy="224154"/>
          </a:xfrm>
          <a:custGeom>
            <a:avLst/>
            <a:gdLst/>
            <a:ahLst/>
            <a:cxnLst/>
            <a:rect l="l" t="t" r="r" b="b"/>
            <a:pathLst>
              <a:path w="2895600" h="224155">
                <a:moveTo>
                  <a:pt x="2895599" y="56007"/>
                </a:moveTo>
                <a:lnTo>
                  <a:pt x="112013" y="56007"/>
                </a:lnTo>
                <a:lnTo>
                  <a:pt x="112013" y="0"/>
                </a:lnTo>
                <a:lnTo>
                  <a:pt x="0" y="112013"/>
                </a:lnTo>
                <a:lnTo>
                  <a:pt x="112013" y="224028"/>
                </a:lnTo>
                <a:lnTo>
                  <a:pt x="112013" y="168021"/>
                </a:lnTo>
                <a:lnTo>
                  <a:pt x="2895599" y="168021"/>
                </a:lnTo>
                <a:lnTo>
                  <a:pt x="2839593" y="112013"/>
                </a:lnTo>
                <a:lnTo>
                  <a:pt x="2895599" y="56007"/>
                </a:lnTo>
                <a:close/>
              </a:path>
            </a:pathLst>
          </a:custGeom>
          <a:ln w="25908">
            <a:solidFill>
              <a:srgbClr val="385D89"/>
            </a:solidFill>
          </a:ln>
        </p:spPr>
        <p:txBody>
          <a:bodyPr wrap="square" lIns="0" tIns="0" rIns="0" bIns="0" rtlCol="0"/>
          <a:lstStyle/>
          <a:p>
            <a:endParaRPr/>
          </a:p>
        </p:txBody>
      </p:sp>
      <p:sp>
        <p:nvSpPr>
          <p:cNvPr id="24" name="object 24"/>
          <p:cNvSpPr/>
          <p:nvPr/>
        </p:nvSpPr>
        <p:spPr>
          <a:xfrm>
            <a:off x="3496055" y="2238755"/>
            <a:ext cx="356615" cy="1051560"/>
          </a:xfrm>
          <a:prstGeom prst="rect">
            <a:avLst/>
          </a:prstGeom>
          <a:blipFill>
            <a:blip r:embed="rId8" cstate="print"/>
            <a:stretch>
              <a:fillRect/>
            </a:stretch>
          </a:blipFill>
        </p:spPr>
        <p:txBody>
          <a:bodyPr wrap="square" lIns="0" tIns="0" rIns="0" bIns="0" rtlCol="0"/>
          <a:lstStyle/>
          <a:p>
            <a:endParaRPr/>
          </a:p>
        </p:txBody>
      </p:sp>
      <p:sp>
        <p:nvSpPr>
          <p:cNvPr id="25" name="object 25"/>
          <p:cNvSpPr txBox="1"/>
          <p:nvPr/>
        </p:nvSpPr>
        <p:spPr>
          <a:xfrm>
            <a:off x="5291709" y="2230882"/>
            <a:ext cx="61849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6" name="object 26"/>
          <p:cNvSpPr/>
          <p:nvPr/>
        </p:nvSpPr>
        <p:spPr>
          <a:xfrm>
            <a:off x="574548" y="2596895"/>
            <a:ext cx="2275332" cy="3183636"/>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723510" y="464415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5" y="9251"/>
                </a:lnTo>
                <a:lnTo>
                  <a:pt x="163603" y="3643"/>
                </a:lnTo>
                <a:lnTo>
                  <a:pt x="157003" y="488"/>
                </a:lnTo>
                <a:lnTo>
                  <a:pt x="149689" y="0"/>
                </a:lnTo>
                <a:close/>
              </a:path>
              <a:path w="1534795"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1534795" h="171450">
                <a:moveTo>
                  <a:pt x="1534794" y="66528"/>
                </a:moveTo>
                <a:lnTo>
                  <a:pt x="108458" y="66528"/>
                </a:lnTo>
                <a:lnTo>
                  <a:pt x="75800" y="85578"/>
                </a:lnTo>
                <a:lnTo>
                  <a:pt x="108457" y="104628"/>
                </a:lnTo>
                <a:lnTo>
                  <a:pt x="1534794" y="104628"/>
                </a:lnTo>
                <a:lnTo>
                  <a:pt x="1534794" y="66528"/>
                </a:lnTo>
                <a:close/>
              </a:path>
              <a:path w="1534795" h="171450">
                <a:moveTo>
                  <a:pt x="47498" y="69068"/>
                </a:moveTo>
                <a:lnTo>
                  <a:pt x="47498" y="102088"/>
                </a:lnTo>
                <a:lnTo>
                  <a:pt x="75800" y="85578"/>
                </a:lnTo>
                <a:lnTo>
                  <a:pt x="47498" y="69068"/>
                </a:lnTo>
                <a:close/>
              </a:path>
              <a:path w="1534795" h="171450">
                <a:moveTo>
                  <a:pt x="75800" y="85578"/>
                </a:moveTo>
                <a:lnTo>
                  <a:pt x="47498" y="102088"/>
                </a:lnTo>
                <a:lnTo>
                  <a:pt x="104103" y="102088"/>
                </a:lnTo>
                <a:lnTo>
                  <a:pt x="75800" y="85578"/>
                </a:lnTo>
                <a:close/>
              </a:path>
              <a:path w="153479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9" name="object 29"/>
          <p:cNvSpPr/>
          <p:nvPr/>
        </p:nvSpPr>
        <p:spPr>
          <a:xfrm>
            <a:off x="6166739" y="1463567"/>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3"/>
                </a:lnTo>
                <a:lnTo>
                  <a:pt x="168656"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6" y="9251"/>
                </a:lnTo>
                <a:lnTo>
                  <a:pt x="163603" y="3643"/>
                </a:lnTo>
                <a:lnTo>
                  <a:pt x="157003" y="488"/>
                </a:lnTo>
                <a:lnTo>
                  <a:pt x="149689" y="0"/>
                </a:lnTo>
                <a:close/>
              </a:path>
              <a:path w="521334"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521334" h="171450">
                <a:moveTo>
                  <a:pt x="521335" y="66528"/>
                </a:moveTo>
                <a:lnTo>
                  <a:pt x="108457" y="66528"/>
                </a:lnTo>
                <a:lnTo>
                  <a:pt x="75800" y="85578"/>
                </a:lnTo>
                <a:lnTo>
                  <a:pt x="108458" y="104628"/>
                </a:lnTo>
                <a:lnTo>
                  <a:pt x="521335" y="104628"/>
                </a:lnTo>
                <a:lnTo>
                  <a:pt x="521335"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6674357" y="1529333"/>
            <a:ext cx="0" cy="3039110"/>
          </a:xfrm>
          <a:custGeom>
            <a:avLst/>
            <a:gdLst/>
            <a:ahLst/>
            <a:cxnLst/>
            <a:rect l="l" t="t" r="r" b="b"/>
            <a:pathLst>
              <a:path h="3039110">
                <a:moveTo>
                  <a:pt x="0" y="0"/>
                </a:moveTo>
                <a:lnTo>
                  <a:pt x="0" y="3038855"/>
                </a:lnTo>
              </a:path>
            </a:pathLst>
          </a:custGeom>
          <a:ln w="38100">
            <a:solidFill>
              <a:srgbClr val="F79546"/>
            </a:solidFill>
          </a:ln>
        </p:spPr>
        <p:txBody>
          <a:bodyPr wrap="square" lIns="0" tIns="0" rIns="0" bIns="0" rtlCol="0"/>
          <a:lstStyle/>
          <a:p>
            <a:endParaRPr/>
          </a:p>
        </p:txBody>
      </p:sp>
      <p:sp>
        <p:nvSpPr>
          <p:cNvPr id="31" name="object 31"/>
          <p:cNvSpPr/>
          <p:nvPr/>
        </p:nvSpPr>
        <p:spPr>
          <a:xfrm>
            <a:off x="9588118" y="2906795"/>
            <a:ext cx="521334" cy="171450"/>
          </a:xfrm>
          <a:custGeom>
            <a:avLst/>
            <a:gdLst/>
            <a:ahLst/>
            <a:cxnLst/>
            <a:rect l="l" t="t" r="r" b="b"/>
            <a:pathLst>
              <a:path w="521334" h="171450">
                <a:moveTo>
                  <a:pt x="149689" y="0"/>
                </a:moveTo>
                <a:lnTo>
                  <a:pt x="142494" y="2393"/>
                </a:lnTo>
                <a:lnTo>
                  <a:pt x="0" y="85578"/>
                </a:lnTo>
                <a:lnTo>
                  <a:pt x="142494"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13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521334" h="171450">
                <a:moveTo>
                  <a:pt x="521334" y="66528"/>
                </a:moveTo>
                <a:lnTo>
                  <a:pt x="108458" y="66528"/>
                </a:lnTo>
                <a:lnTo>
                  <a:pt x="75800" y="85578"/>
                </a:lnTo>
                <a:lnTo>
                  <a:pt x="108458" y="104628"/>
                </a:lnTo>
                <a:lnTo>
                  <a:pt x="521334" y="104628"/>
                </a:lnTo>
                <a:lnTo>
                  <a:pt x="521334" y="66528"/>
                </a:lnTo>
                <a:close/>
              </a:path>
              <a:path w="521334" h="171450">
                <a:moveTo>
                  <a:pt x="47498" y="69068"/>
                </a:moveTo>
                <a:lnTo>
                  <a:pt x="47498" y="102088"/>
                </a:lnTo>
                <a:lnTo>
                  <a:pt x="75800" y="85578"/>
                </a:lnTo>
                <a:lnTo>
                  <a:pt x="47498" y="69068"/>
                </a:lnTo>
                <a:close/>
              </a:path>
              <a:path w="521334" h="171450">
                <a:moveTo>
                  <a:pt x="75800" y="85578"/>
                </a:moveTo>
                <a:lnTo>
                  <a:pt x="47498" y="102088"/>
                </a:lnTo>
                <a:lnTo>
                  <a:pt x="104103" y="102088"/>
                </a:lnTo>
                <a:lnTo>
                  <a:pt x="75800" y="85578"/>
                </a:lnTo>
                <a:close/>
              </a:path>
              <a:path w="5213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10095738" y="2992373"/>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3" name="object 33"/>
          <p:cNvSpPr/>
          <p:nvPr/>
        </p:nvSpPr>
        <p:spPr>
          <a:xfrm>
            <a:off x="7594854" y="5162550"/>
            <a:ext cx="2514600" cy="0"/>
          </a:xfrm>
          <a:custGeom>
            <a:avLst/>
            <a:gdLst/>
            <a:ahLst/>
            <a:cxnLst/>
            <a:rect l="l" t="t" r="r" b="b"/>
            <a:pathLst>
              <a:path w="2514600">
                <a:moveTo>
                  <a:pt x="0" y="0"/>
                </a:moveTo>
                <a:lnTo>
                  <a:pt x="2514600" y="0"/>
                </a:lnTo>
              </a:path>
            </a:pathLst>
          </a:custGeom>
          <a:ln w="38100">
            <a:solidFill>
              <a:srgbClr val="F79546"/>
            </a:solidFill>
          </a:ln>
        </p:spPr>
        <p:txBody>
          <a:bodyPr wrap="square" lIns="0" tIns="0" rIns="0" bIns="0" rtlCol="0"/>
          <a:lstStyle/>
          <a:p>
            <a:endParaRPr/>
          </a:p>
        </p:txBody>
      </p:sp>
      <p:sp>
        <p:nvSpPr>
          <p:cNvPr id="35" name="object 35"/>
          <p:cNvSpPr/>
          <p:nvPr/>
        </p:nvSpPr>
        <p:spPr>
          <a:xfrm>
            <a:off x="3975227" y="3559068"/>
            <a:ext cx="2399030" cy="171450"/>
          </a:xfrm>
          <a:custGeom>
            <a:avLst/>
            <a:gdLst/>
            <a:ahLst/>
            <a:cxnLst/>
            <a:rect l="l" t="t" r="r" b="b"/>
            <a:pathLst>
              <a:path w="2399029" h="171450">
                <a:moveTo>
                  <a:pt x="149689" y="0"/>
                </a:moveTo>
                <a:lnTo>
                  <a:pt x="142494" y="2393"/>
                </a:lnTo>
                <a:lnTo>
                  <a:pt x="0" y="85578"/>
                </a:lnTo>
                <a:lnTo>
                  <a:pt x="142494" y="168763"/>
                </a:lnTo>
                <a:lnTo>
                  <a:pt x="149689" y="171156"/>
                </a:lnTo>
                <a:lnTo>
                  <a:pt x="157003" y="170668"/>
                </a:lnTo>
                <a:lnTo>
                  <a:pt x="163603" y="167512"/>
                </a:lnTo>
                <a:lnTo>
                  <a:pt x="168656" y="161905"/>
                </a:lnTo>
                <a:lnTo>
                  <a:pt x="171049" y="154709"/>
                </a:lnTo>
                <a:lnTo>
                  <a:pt x="170561" y="147395"/>
                </a:lnTo>
                <a:lnTo>
                  <a:pt x="167405" y="140795"/>
                </a:lnTo>
                <a:lnTo>
                  <a:pt x="161798" y="135743"/>
                </a:lnTo>
                <a:lnTo>
                  <a:pt x="108457" y="104628"/>
                </a:lnTo>
                <a:lnTo>
                  <a:pt x="37846" y="104628"/>
                </a:lnTo>
                <a:lnTo>
                  <a:pt x="37846" y="66528"/>
                </a:lnTo>
                <a:lnTo>
                  <a:pt x="108458" y="66528"/>
                </a:lnTo>
                <a:lnTo>
                  <a:pt x="161798" y="35413"/>
                </a:lnTo>
                <a:lnTo>
                  <a:pt x="167405" y="30360"/>
                </a:lnTo>
                <a:lnTo>
                  <a:pt x="170561" y="23760"/>
                </a:lnTo>
                <a:lnTo>
                  <a:pt x="171049" y="16446"/>
                </a:lnTo>
                <a:lnTo>
                  <a:pt x="168656" y="9251"/>
                </a:lnTo>
                <a:lnTo>
                  <a:pt x="163603" y="3643"/>
                </a:lnTo>
                <a:lnTo>
                  <a:pt x="157003" y="488"/>
                </a:lnTo>
                <a:lnTo>
                  <a:pt x="149689" y="0"/>
                </a:lnTo>
                <a:close/>
              </a:path>
              <a:path w="2399029" h="171450">
                <a:moveTo>
                  <a:pt x="108458" y="66528"/>
                </a:moveTo>
                <a:lnTo>
                  <a:pt x="37846" y="66528"/>
                </a:lnTo>
                <a:lnTo>
                  <a:pt x="37846" y="104628"/>
                </a:lnTo>
                <a:lnTo>
                  <a:pt x="108457" y="104628"/>
                </a:lnTo>
                <a:lnTo>
                  <a:pt x="104103" y="102088"/>
                </a:lnTo>
                <a:lnTo>
                  <a:pt x="47498" y="102088"/>
                </a:lnTo>
                <a:lnTo>
                  <a:pt x="47498" y="69068"/>
                </a:lnTo>
                <a:lnTo>
                  <a:pt x="104103" y="69068"/>
                </a:lnTo>
                <a:lnTo>
                  <a:pt x="108458" y="66528"/>
                </a:lnTo>
                <a:close/>
              </a:path>
              <a:path w="2399029" h="171450">
                <a:moveTo>
                  <a:pt x="2398903" y="66528"/>
                </a:moveTo>
                <a:lnTo>
                  <a:pt x="108458" y="66528"/>
                </a:lnTo>
                <a:lnTo>
                  <a:pt x="75800" y="85578"/>
                </a:lnTo>
                <a:lnTo>
                  <a:pt x="108457" y="104628"/>
                </a:lnTo>
                <a:lnTo>
                  <a:pt x="2398903" y="104628"/>
                </a:lnTo>
                <a:lnTo>
                  <a:pt x="2398903" y="66528"/>
                </a:lnTo>
                <a:close/>
              </a:path>
              <a:path w="2399029" h="171450">
                <a:moveTo>
                  <a:pt x="47498" y="69068"/>
                </a:moveTo>
                <a:lnTo>
                  <a:pt x="47498" y="102088"/>
                </a:lnTo>
                <a:lnTo>
                  <a:pt x="75800" y="85578"/>
                </a:lnTo>
                <a:lnTo>
                  <a:pt x="47498" y="69068"/>
                </a:lnTo>
                <a:close/>
              </a:path>
              <a:path w="2399029" h="171450">
                <a:moveTo>
                  <a:pt x="75800" y="85578"/>
                </a:moveTo>
                <a:lnTo>
                  <a:pt x="47498" y="102088"/>
                </a:lnTo>
                <a:lnTo>
                  <a:pt x="104103" y="102088"/>
                </a:lnTo>
                <a:lnTo>
                  <a:pt x="75800" y="85578"/>
                </a:lnTo>
                <a:close/>
              </a:path>
              <a:path w="2399029"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6" name="object 36"/>
          <p:cNvSpPr/>
          <p:nvPr/>
        </p:nvSpPr>
        <p:spPr>
          <a:xfrm>
            <a:off x="6354317" y="3644646"/>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37" name="object 37"/>
          <p:cNvSpPr/>
          <p:nvPr/>
        </p:nvSpPr>
        <p:spPr>
          <a:xfrm>
            <a:off x="5823965" y="4577334"/>
            <a:ext cx="1903730" cy="867410"/>
          </a:xfrm>
          <a:custGeom>
            <a:avLst/>
            <a:gdLst/>
            <a:ahLst/>
            <a:cxnLst/>
            <a:rect l="l" t="t" r="r" b="b"/>
            <a:pathLst>
              <a:path w="1903729" h="867410">
                <a:moveTo>
                  <a:pt x="951738" y="0"/>
                </a:moveTo>
                <a:lnTo>
                  <a:pt x="886573" y="999"/>
                </a:lnTo>
                <a:lnTo>
                  <a:pt x="822588" y="3956"/>
                </a:lnTo>
                <a:lnTo>
                  <a:pt x="759923" y="8806"/>
                </a:lnTo>
                <a:lnTo>
                  <a:pt x="698720" y="15483"/>
                </a:lnTo>
                <a:lnTo>
                  <a:pt x="639121" y="23924"/>
                </a:lnTo>
                <a:lnTo>
                  <a:pt x="581269" y="34063"/>
                </a:lnTo>
                <a:lnTo>
                  <a:pt x="525303" y="45837"/>
                </a:lnTo>
                <a:lnTo>
                  <a:pt x="471367" y="59182"/>
                </a:lnTo>
                <a:lnTo>
                  <a:pt x="419602" y="74031"/>
                </a:lnTo>
                <a:lnTo>
                  <a:pt x="370149" y="90322"/>
                </a:lnTo>
                <a:lnTo>
                  <a:pt x="323151" y="107989"/>
                </a:lnTo>
                <a:lnTo>
                  <a:pt x="278749" y="126968"/>
                </a:lnTo>
                <a:lnTo>
                  <a:pt x="237084" y="147194"/>
                </a:lnTo>
                <a:lnTo>
                  <a:pt x="198299" y="168604"/>
                </a:lnTo>
                <a:lnTo>
                  <a:pt x="162535" y="191132"/>
                </a:lnTo>
                <a:lnTo>
                  <a:pt x="129935" y="214714"/>
                </a:lnTo>
                <a:lnTo>
                  <a:pt x="100638" y="239286"/>
                </a:lnTo>
                <a:lnTo>
                  <a:pt x="52527" y="291140"/>
                </a:lnTo>
                <a:lnTo>
                  <a:pt x="19335" y="346178"/>
                </a:lnTo>
                <a:lnTo>
                  <a:pt x="2195" y="403885"/>
                </a:lnTo>
                <a:lnTo>
                  <a:pt x="0" y="433578"/>
                </a:lnTo>
                <a:lnTo>
                  <a:pt x="2195" y="463256"/>
                </a:lnTo>
                <a:lnTo>
                  <a:pt x="19335" y="520940"/>
                </a:lnTo>
                <a:lnTo>
                  <a:pt x="52527" y="575965"/>
                </a:lnTo>
                <a:lnTo>
                  <a:pt x="100638" y="627813"/>
                </a:lnTo>
                <a:lnTo>
                  <a:pt x="129935" y="652384"/>
                </a:lnTo>
                <a:lnTo>
                  <a:pt x="162535" y="675967"/>
                </a:lnTo>
                <a:lnTo>
                  <a:pt x="198299" y="698497"/>
                </a:lnTo>
                <a:lnTo>
                  <a:pt x="237084" y="719909"/>
                </a:lnTo>
                <a:lnTo>
                  <a:pt x="278749" y="740140"/>
                </a:lnTo>
                <a:lnTo>
                  <a:pt x="323151" y="759123"/>
                </a:lnTo>
                <a:lnTo>
                  <a:pt x="370149" y="776795"/>
                </a:lnTo>
                <a:lnTo>
                  <a:pt x="419602" y="793090"/>
                </a:lnTo>
                <a:lnTo>
                  <a:pt x="471367" y="807945"/>
                </a:lnTo>
                <a:lnTo>
                  <a:pt x="525303" y="821295"/>
                </a:lnTo>
                <a:lnTo>
                  <a:pt x="581269" y="833074"/>
                </a:lnTo>
                <a:lnTo>
                  <a:pt x="639121" y="843218"/>
                </a:lnTo>
                <a:lnTo>
                  <a:pt x="698720" y="851663"/>
                </a:lnTo>
                <a:lnTo>
                  <a:pt x="759923" y="858344"/>
                </a:lnTo>
                <a:lnTo>
                  <a:pt x="822588" y="863196"/>
                </a:lnTo>
                <a:lnTo>
                  <a:pt x="886573" y="866155"/>
                </a:lnTo>
                <a:lnTo>
                  <a:pt x="951738" y="867156"/>
                </a:lnTo>
                <a:lnTo>
                  <a:pt x="1016902" y="866155"/>
                </a:lnTo>
                <a:lnTo>
                  <a:pt x="1080887" y="863196"/>
                </a:lnTo>
                <a:lnTo>
                  <a:pt x="1143552" y="858344"/>
                </a:lnTo>
                <a:lnTo>
                  <a:pt x="1204755" y="851663"/>
                </a:lnTo>
                <a:lnTo>
                  <a:pt x="1264354" y="843218"/>
                </a:lnTo>
                <a:lnTo>
                  <a:pt x="1322206" y="833074"/>
                </a:lnTo>
                <a:lnTo>
                  <a:pt x="1378172" y="821295"/>
                </a:lnTo>
                <a:lnTo>
                  <a:pt x="1432108" y="807945"/>
                </a:lnTo>
                <a:lnTo>
                  <a:pt x="1483873" y="793090"/>
                </a:lnTo>
                <a:lnTo>
                  <a:pt x="1533326" y="776795"/>
                </a:lnTo>
                <a:lnTo>
                  <a:pt x="1580324" y="759123"/>
                </a:lnTo>
                <a:lnTo>
                  <a:pt x="1624726" y="740140"/>
                </a:lnTo>
                <a:lnTo>
                  <a:pt x="1666391" y="719909"/>
                </a:lnTo>
                <a:lnTo>
                  <a:pt x="1705176" y="698497"/>
                </a:lnTo>
                <a:lnTo>
                  <a:pt x="1740940" y="675967"/>
                </a:lnTo>
                <a:lnTo>
                  <a:pt x="1773540" y="652384"/>
                </a:lnTo>
                <a:lnTo>
                  <a:pt x="1802837" y="627813"/>
                </a:lnTo>
                <a:lnTo>
                  <a:pt x="1850948" y="575965"/>
                </a:lnTo>
                <a:lnTo>
                  <a:pt x="1884140" y="520940"/>
                </a:lnTo>
                <a:lnTo>
                  <a:pt x="1901280" y="463256"/>
                </a:lnTo>
                <a:lnTo>
                  <a:pt x="1903476" y="433578"/>
                </a:lnTo>
                <a:lnTo>
                  <a:pt x="1901280" y="403885"/>
                </a:lnTo>
                <a:lnTo>
                  <a:pt x="1884140" y="346178"/>
                </a:lnTo>
                <a:lnTo>
                  <a:pt x="1850948" y="291140"/>
                </a:lnTo>
                <a:lnTo>
                  <a:pt x="1802837" y="239286"/>
                </a:lnTo>
                <a:lnTo>
                  <a:pt x="1773540" y="214714"/>
                </a:lnTo>
                <a:lnTo>
                  <a:pt x="1740940" y="191132"/>
                </a:lnTo>
                <a:lnTo>
                  <a:pt x="1705176" y="168604"/>
                </a:lnTo>
                <a:lnTo>
                  <a:pt x="1666391" y="147194"/>
                </a:lnTo>
                <a:lnTo>
                  <a:pt x="1624726" y="126968"/>
                </a:lnTo>
                <a:lnTo>
                  <a:pt x="1580324" y="107989"/>
                </a:lnTo>
                <a:lnTo>
                  <a:pt x="1533326" y="90322"/>
                </a:lnTo>
                <a:lnTo>
                  <a:pt x="1483873" y="74031"/>
                </a:lnTo>
                <a:lnTo>
                  <a:pt x="1432108" y="59182"/>
                </a:lnTo>
                <a:lnTo>
                  <a:pt x="1378172" y="45837"/>
                </a:lnTo>
                <a:lnTo>
                  <a:pt x="1322206" y="34063"/>
                </a:lnTo>
                <a:lnTo>
                  <a:pt x="1264354" y="23924"/>
                </a:lnTo>
                <a:lnTo>
                  <a:pt x="1204755" y="15483"/>
                </a:lnTo>
                <a:lnTo>
                  <a:pt x="1143552" y="8806"/>
                </a:lnTo>
                <a:lnTo>
                  <a:pt x="1080887" y="3956"/>
                </a:lnTo>
                <a:lnTo>
                  <a:pt x="1016902" y="999"/>
                </a:lnTo>
                <a:lnTo>
                  <a:pt x="951738" y="0"/>
                </a:lnTo>
                <a:close/>
              </a:path>
            </a:pathLst>
          </a:custGeom>
          <a:solidFill>
            <a:srgbClr val="F79546"/>
          </a:solidFill>
        </p:spPr>
        <p:txBody>
          <a:bodyPr wrap="square" lIns="0" tIns="0" rIns="0" bIns="0" rtlCol="0"/>
          <a:lstStyle/>
          <a:p>
            <a:endParaRPr/>
          </a:p>
        </p:txBody>
      </p:sp>
      <p:sp>
        <p:nvSpPr>
          <p:cNvPr id="38" name="object 38"/>
          <p:cNvSpPr/>
          <p:nvPr/>
        </p:nvSpPr>
        <p:spPr>
          <a:xfrm>
            <a:off x="5823965" y="4577334"/>
            <a:ext cx="1903730" cy="867410"/>
          </a:xfrm>
          <a:custGeom>
            <a:avLst/>
            <a:gdLst/>
            <a:ahLst/>
            <a:cxnLst/>
            <a:rect l="l" t="t" r="r" b="b"/>
            <a:pathLst>
              <a:path w="1903729" h="867410">
                <a:moveTo>
                  <a:pt x="0" y="433578"/>
                </a:moveTo>
                <a:lnTo>
                  <a:pt x="8687" y="374730"/>
                </a:lnTo>
                <a:lnTo>
                  <a:pt x="33995" y="318293"/>
                </a:lnTo>
                <a:lnTo>
                  <a:pt x="74789" y="264783"/>
                </a:lnTo>
                <a:lnTo>
                  <a:pt x="129935" y="214714"/>
                </a:lnTo>
                <a:lnTo>
                  <a:pt x="162535" y="191132"/>
                </a:lnTo>
                <a:lnTo>
                  <a:pt x="198299" y="168604"/>
                </a:lnTo>
                <a:lnTo>
                  <a:pt x="237084" y="147194"/>
                </a:lnTo>
                <a:lnTo>
                  <a:pt x="278749" y="126968"/>
                </a:lnTo>
                <a:lnTo>
                  <a:pt x="323151" y="107989"/>
                </a:lnTo>
                <a:lnTo>
                  <a:pt x="370149" y="90322"/>
                </a:lnTo>
                <a:lnTo>
                  <a:pt x="419602" y="74031"/>
                </a:lnTo>
                <a:lnTo>
                  <a:pt x="471367" y="59182"/>
                </a:lnTo>
                <a:lnTo>
                  <a:pt x="525303" y="45837"/>
                </a:lnTo>
                <a:lnTo>
                  <a:pt x="581269" y="34063"/>
                </a:lnTo>
                <a:lnTo>
                  <a:pt x="639121" y="23924"/>
                </a:lnTo>
                <a:lnTo>
                  <a:pt x="698720" y="15483"/>
                </a:lnTo>
                <a:lnTo>
                  <a:pt x="759923" y="8806"/>
                </a:lnTo>
                <a:lnTo>
                  <a:pt x="822588" y="3956"/>
                </a:lnTo>
                <a:lnTo>
                  <a:pt x="886573" y="999"/>
                </a:lnTo>
                <a:lnTo>
                  <a:pt x="951738" y="0"/>
                </a:lnTo>
                <a:lnTo>
                  <a:pt x="1016902" y="999"/>
                </a:lnTo>
                <a:lnTo>
                  <a:pt x="1080887" y="3956"/>
                </a:lnTo>
                <a:lnTo>
                  <a:pt x="1143552" y="8806"/>
                </a:lnTo>
                <a:lnTo>
                  <a:pt x="1204755" y="15483"/>
                </a:lnTo>
                <a:lnTo>
                  <a:pt x="1264354" y="23924"/>
                </a:lnTo>
                <a:lnTo>
                  <a:pt x="1322206" y="34063"/>
                </a:lnTo>
                <a:lnTo>
                  <a:pt x="1378172" y="45837"/>
                </a:lnTo>
                <a:lnTo>
                  <a:pt x="1432108" y="59182"/>
                </a:lnTo>
                <a:lnTo>
                  <a:pt x="1483873" y="74031"/>
                </a:lnTo>
                <a:lnTo>
                  <a:pt x="1533326" y="90322"/>
                </a:lnTo>
                <a:lnTo>
                  <a:pt x="1580324" y="107989"/>
                </a:lnTo>
                <a:lnTo>
                  <a:pt x="1624726" y="126968"/>
                </a:lnTo>
                <a:lnTo>
                  <a:pt x="1666391" y="147194"/>
                </a:lnTo>
                <a:lnTo>
                  <a:pt x="1705176" y="168604"/>
                </a:lnTo>
                <a:lnTo>
                  <a:pt x="1740940" y="191132"/>
                </a:lnTo>
                <a:lnTo>
                  <a:pt x="1773540" y="214714"/>
                </a:lnTo>
                <a:lnTo>
                  <a:pt x="1802837" y="239286"/>
                </a:lnTo>
                <a:lnTo>
                  <a:pt x="1850948" y="291140"/>
                </a:lnTo>
                <a:lnTo>
                  <a:pt x="1884140" y="346178"/>
                </a:lnTo>
                <a:lnTo>
                  <a:pt x="1901280" y="403885"/>
                </a:lnTo>
                <a:lnTo>
                  <a:pt x="1903476" y="433578"/>
                </a:lnTo>
                <a:lnTo>
                  <a:pt x="1901280" y="463256"/>
                </a:lnTo>
                <a:lnTo>
                  <a:pt x="1884140" y="520940"/>
                </a:lnTo>
                <a:lnTo>
                  <a:pt x="1850948" y="575965"/>
                </a:lnTo>
                <a:lnTo>
                  <a:pt x="1802837" y="627813"/>
                </a:lnTo>
                <a:lnTo>
                  <a:pt x="1773540" y="652384"/>
                </a:lnTo>
                <a:lnTo>
                  <a:pt x="1740940" y="675967"/>
                </a:lnTo>
                <a:lnTo>
                  <a:pt x="1705176" y="698497"/>
                </a:lnTo>
                <a:lnTo>
                  <a:pt x="1666391" y="719909"/>
                </a:lnTo>
                <a:lnTo>
                  <a:pt x="1624726" y="740140"/>
                </a:lnTo>
                <a:lnTo>
                  <a:pt x="1580324" y="759123"/>
                </a:lnTo>
                <a:lnTo>
                  <a:pt x="1533326" y="776795"/>
                </a:lnTo>
                <a:lnTo>
                  <a:pt x="1483873" y="793090"/>
                </a:lnTo>
                <a:lnTo>
                  <a:pt x="1432108" y="807945"/>
                </a:lnTo>
                <a:lnTo>
                  <a:pt x="1378172" y="821295"/>
                </a:lnTo>
                <a:lnTo>
                  <a:pt x="1322206" y="833074"/>
                </a:lnTo>
                <a:lnTo>
                  <a:pt x="1264354" y="843218"/>
                </a:lnTo>
                <a:lnTo>
                  <a:pt x="1204755" y="851663"/>
                </a:lnTo>
                <a:lnTo>
                  <a:pt x="1143552" y="858344"/>
                </a:lnTo>
                <a:lnTo>
                  <a:pt x="1080887" y="863196"/>
                </a:lnTo>
                <a:lnTo>
                  <a:pt x="1016902" y="866155"/>
                </a:lnTo>
                <a:lnTo>
                  <a:pt x="951738" y="867156"/>
                </a:lnTo>
                <a:lnTo>
                  <a:pt x="886573" y="866155"/>
                </a:lnTo>
                <a:lnTo>
                  <a:pt x="822588" y="863196"/>
                </a:lnTo>
                <a:lnTo>
                  <a:pt x="759923" y="858344"/>
                </a:lnTo>
                <a:lnTo>
                  <a:pt x="698720" y="851663"/>
                </a:lnTo>
                <a:lnTo>
                  <a:pt x="639121" y="843218"/>
                </a:lnTo>
                <a:lnTo>
                  <a:pt x="581269" y="833074"/>
                </a:lnTo>
                <a:lnTo>
                  <a:pt x="525303" y="821295"/>
                </a:lnTo>
                <a:lnTo>
                  <a:pt x="471367" y="807945"/>
                </a:lnTo>
                <a:lnTo>
                  <a:pt x="419602" y="793090"/>
                </a:lnTo>
                <a:lnTo>
                  <a:pt x="370149" y="776795"/>
                </a:lnTo>
                <a:lnTo>
                  <a:pt x="323151" y="759123"/>
                </a:lnTo>
                <a:lnTo>
                  <a:pt x="278749" y="740140"/>
                </a:lnTo>
                <a:lnTo>
                  <a:pt x="237084" y="719909"/>
                </a:lnTo>
                <a:lnTo>
                  <a:pt x="198299" y="698497"/>
                </a:lnTo>
                <a:lnTo>
                  <a:pt x="162535" y="675967"/>
                </a:lnTo>
                <a:lnTo>
                  <a:pt x="129935" y="652384"/>
                </a:lnTo>
                <a:lnTo>
                  <a:pt x="100638" y="627813"/>
                </a:lnTo>
                <a:lnTo>
                  <a:pt x="52527" y="575965"/>
                </a:lnTo>
                <a:lnTo>
                  <a:pt x="19335" y="520940"/>
                </a:lnTo>
                <a:lnTo>
                  <a:pt x="2195" y="463256"/>
                </a:lnTo>
                <a:lnTo>
                  <a:pt x="0" y="433578"/>
                </a:lnTo>
                <a:close/>
              </a:path>
            </a:pathLst>
          </a:custGeom>
          <a:ln w="25908">
            <a:solidFill>
              <a:srgbClr val="B66C30"/>
            </a:solidFill>
          </a:ln>
        </p:spPr>
        <p:txBody>
          <a:bodyPr wrap="square" lIns="0" tIns="0" rIns="0" bIns="0" rtlCol="0"/>
          <a:lstStyle/>
          <a:p>
            <a:endParaRPr/>
          </a:p>
        </p:txBody>
      </p:sp>
      <p:sp>
        <p:nvSpPr>
          <p:cNvPr id="40" name="object 40"/>
          <p:cNvSpPr/>
          <p:nvPr/>
        </p:nvSpPr>
        <p:spPr>
          <a:xfrm>
            <a:off x="7594727" y="4689875"/>
            <a:ext cx="1815464" cy="171450"/>
          </a:xfrm>
          <a:custGeom>
            <a:avLst/>
            <a:gdLst/>
            <a:ahLst/>
            <a:cxnLst/>
            <a:rect l="l" t="t" r="r" b="b"/>
            <a:pathLst>
              <a:path w="1815465" h="171450">
                <a:moveTo>
                  <a:pt x="149689" y="0"/>
                </a:moveTo>
                <a:lnTo>
                  <a:pt x="142494" y="2393"/>
                </a:lnTo>
                <a:lnTo>
                  <a:pt x="0" y="85578"/>
                </a:lnTo>
                <a:lnTo>
                  <a:pt x="142494"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6" y="104628"/>
                </a:lnTo>
                <a:lnTo>
                  <a:pt x="37846"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1815465" h="171450">
                <a:moveTo>
                  <a:pt x="108457" y="66528"/>
                </a:moveTo>
                <a:lnTo>
                  <a:pt x="37846" y="66528"/>
                </a:lnTo>
                <a:lnTo>
                  <a:pt x="37846" y="104628"/>
                </a:lnTo>
                <a:lnTo>
                  <a:pt x="108458" y="104628"/>
                </a:lnTo>
                <a:lnTo>
                  <a:pt x="104103" y="102088"/>
                </a:lnTo>
                <a:lnTo>
                  <a:pt x="47498" y="102088"/>
                </a:lnTo>
                <a:lnTo>
                  <a:pt x="47498" y="69068"/>
                </a:lnTo>
                <a:lnTo>
                  <a:pt x="104103" y="69068"/>
                </a:lnTo>
                <a:lnTo>
                  <a:pt x="108457" y="66528"/>
                </a:lnTo>
                <a:close/>
              </a:path>
              <a:path w="1815465" h="171450">
                <a:moveTo>
                  <a:pt x="1815211" y="66528"/>
                </a:moveTo>
                <a:lnTo>
                  <a:pt x="108457" y="66528"/>
                </a:lnTo>
                <a:lnTo>
                  <a:pt x="75800" y="85578"/>
                </a:lnTo>
                <a:lnTo>
                  <a:pt x="108458" y="104628"/>
                </a:lnTo>
                <a:lnTo>
                  <a:pt x="1815211" y="104628"/>
                </a:lnTo>
                <a:lnTo>
                  <a:pt x="1815211" y="66528"/>
                </a:lnTo>
                <a:close/>
              </a:path>
              <a:path w="1815465" h="171450">
                <a:moveTo>
                  <a:pt x="47498" y="69068"/>
                </a:moveTo>
                <a:lnTo>
                  <a:pt x="47498" y="102088"/>
                </a:lnTo>
                <a:lnTo>
                  <a:pt x="75800" y="85578"/>
                </a:lnTo>
                <a:lnTo>
                  <a:pt x="47498" y="69068"/>
                </a:lnTo>
                <a:close/>
              </a:path>
              <a:path w="1815465" h="171450">
                <a:moveTo>
                  <a:pt x="75800" y="85578"/>
                </a:moveTo>
                <a:lnTo>
                  <a:pt x="47498" y="102088"/>
                </a:lnTo>
                <a:lnTo>
                  <a:pt x="104103" y="102088"/>
                </a:lnTo>
                <a:lnTo>
                  <a:pt x="75800" y="85578"/>
                </a:lnTo>
                <a:close/>
              </a:path>
              <a:path w="1815465" h="171450">
                <a:moveTo>
                  <a:pt x="104103" y="69068"/>
                </a:moveTo>
                <a:lnTo>
                  <a:pt x="47498" y="69068"/>
                </a:lnTo>
                <a:lnTo>
                  <a:pt x="75800" y="85578"/>
                </a:lnTo>
                <a:lnTo>
                  <a:pt x="104103" y="69068"/>
                </a:lnTo>
                <a:close/>
              </a:path>
            </a:pathLst>
          </a:custGeom>
          <a:solidFill>
            <a:srgbClr val="000000"/>
          </a:solidFill>
        </p:spPr>
        <p:txBody>
          <a:bodyPr wrap="square" lIns="0" tIns="0" rIns="0" bIns="0" rtlCol="0"/>
          <a:lstStyle/>
          <a:p>
            <a:endParaRPr/>
          </a:p>
        </p:txBody>
      </p:sp>
      <p:sp>
        <p:nvSpPr>
          <p:cNvPr id="41" name="object 41"/>
          <p:cNvSpPr/>
          <p:nvPr/>
        </p:nvSpPr>
        <p:spPr>
          <a:xfrm>
            <a:off x="9409938" y="4144517"/>
            <a:ext cx="0" cy="638810"/>
          </a:xfrm>
          <a:custGeom>
            <a:avLst/>
            <a:gdLst/>
            <a:ahLst/>
            <a:cxnLst/>
            <a:rect l="l" t="t" r="r" b="b"/>
            <a:pathLst>
              <a:path h="638810">
                <a:moveTo>
                  <a:pt x="0" y="0"/>
                </a:moveTo>
                <a:lnTo>
                  <a:pt x="0" y="638555"/>
                </a:lnTo>
              </a:path>
            </a:pathLst>
          </a:custGeom>
          <a:ln w="38100">
            <a:solidFill>
              <a:srgbClr val="000000"/>
            </a:solidFill>
          </a:ln>
        </p:spPr>
        <p:txBody>
          <a:bodyPr wrap="square" lIns="0" tIns="0" rIns="0" bIns="0" rtlCol="0"/>
          <a:lstStyle/>
          <a:p>
            <a:endParaRPr/>
          </a:p>
        </p:txBody>
      </p:sp>
      <p:sp>
        <p:nvSpPr>
          <p:cNvPr id="42" name="object 42"/>
          <p:cNvSpPr txBox="1"/>
          <p:nvPr/>
        </p:nvSpPr>
        <p:spPr>
          <a:xfrm>
            <a:off x="7747254" y="4109592"/>
            <a:ext cx="61849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4</a:t>
            </a:r>
            <a:r>
              <a:rPr sz="2400" spc="5"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3" name="object 43"/>
          <p:cNvSpPr/>
          <p:nvPr/>
        </p:nvSpPr>
        <p:spPr>
          <a:xfrm>
            <a:off x="1708404" y="3217164"/>
            <a:ext cx="1331976" cy="1004316"/>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1732788" y="3241548"/>
            <a:ext cx="1228344" cy="900683"/>
          </a:xfrm>
          <a:prstGeom prst="rect">
            <a:avLst/>
          </a:prstGeom>
          <a:blipFill>
            <a:blip r:embed="rId11" cstate="print"/>
            <a:stretch>
              <a:fillRect/>
            </a:stretch>
          </a:blipFill>
        </p:spPr>
        <p:txBody>
          <a:bodyPr wrap="square" lIns="0" tIns="0" rIns="0" bIns="0" rtlCol="0"/>
          <a:lstStyle/>
          <a:p>
            <a:endParaRPr/>
          </a:p>
        </p:txBody>
      </p:sp>
      <p:sp>
        <p:nvSpPr>
          <p:cNvPr id="45" name="object 45"/>
          <p:cNvSpPr/>
          <p:nvPr/>
        </p:nvSpPr>
        <p:spPr>
          <a:xfrm>
            <a:off x="1827276" y="3336035"/>
            <a:ext cx="1039494" cy="711835"/>
          </a:xfrm>
          <a:custGeom>
            <a:avLst/>
            <a:gdLst/>
            <a:ahLst/>
            <a:cxnLst/>
            <a:rect l="l" t="t" r="r" b="b"/>
            <a:pathLst>
              <a:path w="1039494" h="711835">
                <a:moveTo>
                  <a:pt x="0" y="355853"/>
                </a:moveTo>
                <a:lnTo>
                  <a:pt x="3049" y="317068"/>
                </a:lnTo>
                <a:lnTo>
                  <a:pt x="11986" y="279495"/>
                </a:lnTo>
                <a:lnTo>
                  <a:pt x="26493" y="243352"/>
                </a:lnTo>
                <a:lnTo>
                  <a:pt x="46253" y="208854"/>
                </a:lnTo>
                <a:lnTo>
                  <a:pt x="70950" y="176219"/>
                </a:lnTo>
                <a:lnTo>
                  <a:pt x="100267" y="145663"/>
                </a:lnTo>
                <a:lnTo>
                  <a:pt x="133885" y="117404"/>
                </a:lnTo>
                <a:lnTo>
                  <a:pt x="171489" y="91657"/>
                </a:lnTo>
                <a:lnTo>
                  <a:pt x="212762" y="68640"/>
                </a:lnTo>
                <a:lnTo>
                  <a:pt x="257386" y="48570"/>
                </a:lnTo>
                <a:lnTo>
                  <a:pt x="305045" y="31663"/>
                </a:lnTo>
                <a:lnTo>
                  <a:pt x="355421" y="18135"/>
                </a:lnTo>
                <a:lnTo>
                  <a:pt x="408197" y="8204"/>
                </a:lnTo>
                <a:lnTo>
                  <a:pt x="463057" y="2087"/>
                </a:lnTo>
                <a:lnTo>
                  <a:pt x="519684" y="0"/>
                </a:lnTo>
                <a:lnTo>
                  <a:pt x="576310" y="2087"/>
                </a:lnTo>
                <a:lnTo>
                  <a:pt x="631170" y="8204"/>
                </a:lnTo>
                <a:lnTo>
                  <a:pt x="683946" y="18135"/>
                </a:lnTo>
                <a:lnTo>
                  <a:pt x="734322" y="31663"/>
                </a:lnTo>
                <a:lnTo>
                  <a:pt x="781981" y="48570"/>
                </a:lnTo>
                <a:lnTo>
                  <a:pt x="826605" y="68640"/>
                </a:lnTo>
                <a:lnTo>
                  <a:pt x="867878" y="91657"/>
                </a:lnTo>
                <a:lnTo>
                  <a:pt x="905482" y="117404"/>
                </a:lnTo>
                <a:lnTo>
                  <a:pt x="939100" y="145663"/>
                </a:lnTo>
                <a:lnTo>
                  <a:pt x="968417" y="176219"/>
                </a:lnTo>
                <a:lnTo>
                  <a:pt x="993114" y="208854"/>
                </a:lnTo>
                <a:lnTo>
                  <a:pt x="1012874" y="243352"/>
                </a:lnTo>
                <a:lnTo>
                  <a:pt x="1027381" y="279495"/>
                </a:lnTo>
                <a:lnTo>
                  <a:pt x="1036318" y="317068"/>
                </a:lnTo>
                <a:lnTo>
                  <a:pt x="1039368" y="355853"/>
                </a:lnTo>
                <a:lnTo>
                  <a:pt x="1036318" y="394617"/>
                </a:lnTo>
                <a:lnTo>
                  <a:pt x="1027381" y="432173"/>
                </a:lnTo>
                <a:lnTo>
                  <a:pt x="1012874" y="468306"/>
                </a:lnTo>
                <a:lnTo>
                  <a:pt x="993114" y="502798"/>
                </a:lnTo>
                <a:lnTo>
                  <a:pt x="968417" y="535431"/>
                </a:lnTo>
                <a:lnTo>
                  <a:pt x="939100" y="565989"/>
                </a:lnTo>
                <a:lnTo>
                  <a:pt x="905482" y="594252"/>
                </a:lnTo>
                <a:lnTo>
                  <a:pt x="867878" y="620005"/>
                </a:lnTo>
                <a:lnTo>
                  <a:pt x="826605" y="643030"/>
                </a:lnTo>
                <a:lnTo>
                  <a:pt x="781981" y="663109"/>
                </a:lnTo>
                <a:lnTo>
                  <a:pt x="734322" y="680025"/>
                </a:lnTo>
                <a:lnTo>
                  <a:pt x="683946" y="693560"/>
                </a:lnTo>
                <a:lnTo>
                  <a:pt x="631170" y="703497"/>
                </a:lnTo>
                <a:lnTo>
                  <a:pt x="576310" y="709619"/>
                </a:lnTo>
                <a:lnTo>
                  <a:pt x="519684" y="711707"/>
                </a:lnTo>
                <a:lnTo>
                  <a:pt x="463057" y="709619"/>
                </a:lnTo>
                <a:lnTo>
                  <a:pt x="408197" y="703497"/>
                </a:lnTo>
                <a:lnTo>
                  <a:pt x="355421" y="693560"/>
                </a:lnTo>
                <a:lnTo>
                  <a:pt x="305045" y="680025"/>
                </a:lnTo>
                <a:lnTo>
                  <a:pt x="257386" y="663109"/>
                </a:lnTo>
                <a:lnTo>
                  <a:pt x="212762" y="643030"/>
                </a:lnTo>
                <a:lnTo>
                  <a:pt x="171489" y="620005"/>
                </a:lnTo>
                <a:lnTo>
                  <a:pt x="133885" y="594252"/>
                </a:lnTo>
                <a:lnTo>
                  <a:pt x="100267" y="565989"/>
                </a:lnTo>
                <a:lnTo>
                  <a:pt x="70950" y="535431"/>
                </a:lnTo>
                <a:lnTo>
                  <a:pt x="46253" y="502798"/>
                </a:lnTo>
                <a:lnTo>
                  <a:pt x="26493" y="468306"/>
                </a:lnTo>
                <a:lnTo>
                  <a:pt x="11986" y="432173"/>
                </a:lnTo>
                <a:lnTo>
                  <a:pt x="3049" y="394617"/>
                </a:lnTo>
                <a:lnTo>
                  <a:pt x="0" y="355853"/>
                </a:lnTo>
                <a:close/>
              </a:path>
            </a:pathLst>
          </a:custGeom>
          <a:ln w="57912">
            <a:solidFill>
              <a:srgbClr val="FFC000"/>
            </a:solidFill>
          </a:ln>
        </p:spPr>
        <p:txBody>
          <a:bodyPr wrap="square" lIns="0" tIns="0" rIns="0" bIns="0" rtlCol="0"/>
          <a:lstStyle/>
          <a:p>
            <a:endParaRPr/>
          </a:p>
        </p:txBody>
      </p:sp>
      <p:sp>
        <p:nvSpPr>
          <p:cNvPr id="49" name="object 49"/>
          <p:cNvSpPr/>
          <p:nvPr/>
        </p:nvSpPr>
        <p:spPr>
          <a:xfrm>
            <a:off x="7338059" y="1234439"/>
            <a:ext cx="4334256" cy="1126236"/>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7338059" y="1234439"/>
            <a:ext cx="4334510" cy="1126490"/>
          </a:xfrm>
          <a:custGeom>
            <a:avLst/>
            <a:gdLst/>
            <a:ahLst/>
            <a:cxnLst/>
            <a:rect l="l" t="t" r="r" b="b"/>
            <a:pathLst>
              <a:path w="4334509" h="1126489">
                <a:moveTo>
                  <a:pt x="0" y="187706"/>
                </a:moveTo>
                <a:lnTo>
                  <a:pt x="6707" y="137818"/>
                </a:lnTo>
                <a:lnTo>
                  <a:pt x="25635" y="92982"/>
                </a:lnTo>
                <a:lnTo>
                  <a:pt x="54990" y="54990"/>
                </a:lnTo>
                <a:lnTo>
                  <a:pt x="92982" y="25635"/>
                </a:lnTo>
                <a:lnTo>
                  <a:pt x="137818" y="6707"/>
                </a:lnTo>
                <a:lnTo>
                  <a:pt x="187706" y="0"/>
                </a:lnTo>
                <a:lnTo>
                  <a:pt x="4146550" y="0"/>
                </a:lnTo>
                <a:lnTo>
                  <a:pt x="4196437" y="6707"/>
                </a:lnTo>
                <a:lnTo>
                  <a:pt x="4241273" y="25635"/>
                </a:lnTo>
                <a:lnTo>
                  <a:pt x="4279265" y="54991"/>
                </a:lnTo>
                <a:lnTo>
                  <a:pt x="4308620" y="92982"/>
                </a:lnTo>
                <a:lnTo>
                  <a:pt x="4327548" y="137818"/>
                </a:lnTo>
                <a:lnTo>
                  <a:pt x="4334256" y="187706"/>
                </a:lnTo>
                <a:lnTo>
                  <a:pt x="4334256" y="938530"/>
                </a:lnTo>
                <a:lnTo>
                  <a:pt x="4327548" y="988417"/>
                </a:lnTo>
                <a:lnTo>
                  <a:pt x="4308620" y="1033253"/>
                </a:lnTo>
                <a:lnTo>
                  <a:pt x="4279265" y="1071244"/>
                </a:lnTo>
                <a:lnTo>
                  <a:pt x="4241273" y="1100600"/>
                </a:lnTo>
                <a:lnTo>
                  <a:pt x="4196437" y="1119528"/>
                </a:lnTo>
                <a:lnTo>
                  <a:pt x="4146550" y="1126236"/>
                </a:lnTo>
                <a:lnTo>
                  <a:pt x="187706" y="1126236"/>
                </a:lnTo>
                <a:lnTo>
                  <a:pt x="137818" y="1119528"/>
                </a:lnTo>
                <a:lnTo>
                  <a:pt x="92982" y="1100600"/>
                </a:lnTo>
                <a:lnTo>
                  <a:pt x="54990" y="1071244"/>
                </a:lnTo>
                <a:lnTo>
                  <a:pt x="25635" y="1033253"/>
                </a:lnTo>
                <a:lnTo>
                  <a:pt x="6707" y="988417"/>
                </a:lnTo>
                <a:lnTo>
                  <a:pt x="0" y="938530"/>
                </a:lnTo>
                <a:lnTo>
                  <a:pt x="0" y="187706"/>
                </a:lnTo>
                <a:close/>
              </a:path>
            </a:pathLst>
          </a:custGeom>
          <a:ln w="9144">
            <a:solidFill>
              <a:srgbClr val="46AAC5"/>
            </a:solidFill>
          </a:ln>
        </p:spPr>
        <p:txBody>
          <a:bodyPr wrap="square" lIns="0" tIns="0" rIns="0" bIns="0" rtlCol="0"/>
          <a:lstStyle/>
          <a:p>
            <a:endParaRPr/>
          </a:p>
        </p:txBody>
      </p:sp>
      <p:sp>
        <p:nvSpPr>
          <p:cNvPr id="51" name="object 51"/>
          <p:cNvSpPr txBox="1"/>
          <p:nvPr/>
        </p:nvSpPr>
        <p:spPr>
          <a:xfrm>
            <a:off x="7579614" y="1383538"/>
            <a:ext cx="3853179" cy="836294"/>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“加法器”是</a:t>
            </a:r>
            <a:r>
              <a:rPr sz="2400" spc="-10" dirty="0">
                <a:latin typeface="Arial"/>
                <a:cs typeface="Arial"/>
              </a:rPr>
              <a:t>8</a:t>
            </a:r>
            <a:r>
              <a:rPr sz="2400" dirty="0">
                <a:latin typeface="微软雅黑"/>
                <a:cs typeface="微软雅黑"/>
              </a:rPr>
              <a:t>位宽，但参与</a:t>
            </a:r>
            <a:endParaRPr sz="2400">
              <a:latin typeface="微软雅黑"/>
              <a:cs typeface="微软雅黑"/>
            </a:endParaRPr>
          </a:p>
          <a:p>
            <a:pPr marL="12700">
              <a:lnSpc>
                <a:spcPct val="100000"/>
              </a:lnSpc>
              <a:spcBef>
                <a:spcPts val="575"/>
              </a:spcBef>
            </a:pPr>
            <a:r>
              <a:rPr sz="2400" spc="-5" dirty="0">
                <a:latin typeface="微软雅黑"/>
                <a:cs typeface="微软雅黑"/>
              </a:rPr>
              <a:t>运算的有效数字实际只有</a:t>
            </a:r>
            <a:r>
              <a:rPr sz="2400" spc="-5" dirty="0">
                <a:latin typeface="Arial"/>
                <a:cs typeface="Arial"/>
              </a:rPr>
              <a:t>4</a:t>
            </a:r>
            <a:r>
              <a:rPr sz="2400" dirty="0">
                <a:latin typeface="微软雅黑"/>
                <a:cs typeface="微软雅黑"/>
              </a:rPr>
              <a:t>位</a:t>
            </a:r>
            <a:endParaRPr sz="2400">
              <a:latin typeface="微软雅黑"/>
              <a:cs typeface="微软雅黑"/>
            </a:endParaRPr>
          </a:p>
        </p:txBody>
      </p:sp>
      <p:sp>
        <p:nvSpPr>
          <p:cNvPr id="58" name="object 58"/>
          <p:cNvSpPr txBox="1"/>
          <p:nvPr/>
        </p:nvSpPr>
        <p:spPr>
          <a:xfrm>
            <a:off x="3697985" y="4952061"/>
            <a:ext cx="954405" cy="836930"/>
          </a:xfrm>
          <a:prstGeom prst="rect">
            <a:avLst/>
          </a:prstGeom>
        </p:spPr>
        <p:txBody>
          <a:bodyPr vert="horz" wrap="square" lIns="0" tIns="0" rIns="0" bIns="0" rtlCol="0">
            <a:spAutoFit/>
          </a:bodyPr>
          <a:lstStyle/>
          <a:p>
            <a:pPr marL="208279">
              <a:lnSpc>
                <a:spcPts val="3404"/>
              </a:lnSpc>
            </a:pPr>
            <a:r>
              <a:rPr sz="3200" b="1" dirty="0">
                <a:solidFill>
                  <a:srgbClr val="FFFFFF"/>
                </a:solidFill>
                <a:latin typeface="Courier New"/>
                <a:cs typeface="Courier New"/>
              </a:rPr>
              <a:t>0</a:t>
            </a:r>
            <a:r>
              <a:rPr sz="3200" b="1" spc="-100" dirty="0">
                <a:solidFill>
                  <a:srgbClr val="FFFFFF"/>
                </a:solidFill>
                <a:latin typeface="Courier New"/>
                <a:cs typeface="Courier New"/>
              </a:rPr>
              <a:t> </a:t>
            </a:r>
            <a:r>
              <a:rPr sz="3200" b="1" dirty="0">
                <a:solidFill>
                  <a:srgbClr val="FFFFFF"/>
                </a:solidFill>
                <a:latin typeface="Courier New"/>
                <a:cs typeface="Courier New"/>
              </a:rPr>
              <a:t>0</a:t>
            </a:r>
            <a:endParaRPr sz="3200">
              <a:latin typeface="Courier New"/>
              <a:cs typeface="Courier New"/>
            </a:endParaRPr>
          </a:p>
          <a:p>
            <a:pPr marL="12700">
              <a:lnSpc>
                <a:spcPct val="100000"/>
              </a:lnSpc>
              <a:spcBef>
                <a:spcPts val="170"/>
              </a:spcBef>
            </a:pPr>
            <a:r>
              <a:rPr sz="2400" spc="-5" dirty="0">
                <a:latin typeface="Arial"/>
                <a:cs typeface="Arial"/>
              </a:rPr>
              <a:t>8-bit</a:t>
            </a:r>
            <a:endParaRPr sz="2400">
              <a:latin typeface="Arial"/>
              <a:cs typeface="Arial"/>
            </a:endParaRPr>
          </a:p>
        </p:txBody>
      </p:sp>
      <p:sp>
        <p:nvSpPr>
          <p:cNvPr id="59" name="object 40"/>
          <p:cNvSpPr txBox="1"/>
          <p:nvPr/>
        </p:nvSpPr>
        <p:spPr>
          <a:xfrm>
            <a:off x="5909309" y="4820666"/>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61" name="object 17"/>
          <p:cNvSpPr txBox="1"/>
          <p:nvPr/>
        </p:nvSpPr>
        <p:spPr>
          <a:xfrm>
            <a:off x="7791767" y="2870403"/>
            <a:ext cx="1750695" cy="1318310"/>
          </a:xfrm>
          <a:prstGeom prst="rect">
            <a:avLst/>
          </a:prstGeom>
        </p:spPr>
        <p:txBody>
          <a:bodyPr vert="horz" wrap="square" lIns="0" tIns="0" rIns="0" bIns="0" rtlCol="0">
            <a:spAutoFit/>
          </a:bodyPr>
          <a:lstStyle/>
          <a:p>
            <a:pPr marL="772795">
              <a:lnSpc>
                <a:spcPct val="100000"/>
              </a:lnSpc>
            </a:pPr>
            <a:r>
              <a:rPr lang="zh-CN" altLang="en-US" sz="1800" i="1" spc="-5" dirty="0" smtClean="0">
                <a:solidFill>
                  <a:srgbClr val="FFFFFF"/>
                </a:solidFill>
                <a:latin typeface="Arial"/>
                <a:cs typeface="Arial"/>
              </a:rPr>
              <a:t>      </a:t>
            </a: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R="88265" algn="ctr">
              <a:lnSpc>
                <a:spcPct val="100000"/>
              </a:lnSpc>
              <a:spcBef>
                <a:spcPts val="1255"/>
              </a:spcBef>
            </a:pPr>
            <a:r>
              <a:rPr lang="zh-CN" altLang="en-US" sz="2400" dirty="0" smtClean="0">
                <a:solidFill>
                  <a:srgbClr val="FFFFFF"/>
                </a:solidFill>
                <a:latin typeface="Arial" panose="020B0604020202020204" pitchFamily="34" charset="0"/>
                <a:ea typeface="黑体" panose="02010609060101010101" pitchFamily="49" charset="-122"/>
                <a:cs typeface="Arial" panose="020B0604020202020204" pitchFamily="34" charset="0"/>
              </a:rPr>
              <a:t>乘数</a:t>
            </a:r>
            <a:endParaRPr sz="2400" dirty="0">
              <a:latin typeface="Arial" panose="020B0604020202020204" pitchFamily="34" charset="0"/>
              <a:ea typeface="黑体" panose="02010609060101010101" pitchFamily="49" charset="-122"/>
              <a:cs typeface="Arial" panose="020B0604020202020204" pitchFamily="34" charset="0"/>
            </a:endParaRPr>
          </a:p>
          <a:p>
            <a:pPr marR="6350" algn="ctr">
              <a:lnSpc>
                <a:spcPct val="100000"/>
              </a:lnSpc>
              <a:spcBef>
                <a:spcPts val="125"/>
              </a:spcBef>
            </a:pPr>
            <a:r>
              <a:rPr sz="3200" b="1" dirty="0">
                <a:solidFill>
                  <a:srgbClr val="F8F8F8"/>
                </a:solidFill>
                <a:latin typeface="Courier New"/>
                <a:cs typeface="Courier New"/>
              </a:rPr>
              <a:t>1 0 0</a:t>
            </a:r>
            <a:r>
              <a:rPr sz="3200" b="1" spc="-85"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
        <p:nvSpPr>
          <p:cNvPr id="60" name="object 10"/>
          <p:cNvSpPr/>
          <p:nvPr/>
        </p:nvSpPr>
        <p:spPr>
          <a:xfrm>
            <a:off x="909066" y="4571238"/>
            <a:ext cx="3801110" cy="372745"/>
          </a:xfrm>
          <a:custGeom>
            <a:avLst/>
            <a:gdLst/>
            <a:ahLst/>
            <a:cxnLst/>
            <a:rect l="l" t="t" r="r" b="b"/>
            <a:pathLst>
              <a:path w="3801110" h="372745">
                <a:moveTo>
                  <a:pt x="0" y="372618"/>
                </a:moveTo>
                <a:lnTo>
                  <a:pt x="3800855" y="372618"/>
                </a:lnTo>
                <a:lnTo>
                  <a:pt x="3800855" y="0"/>
                </a:lnTo>
                <a:lnTo>
                  <a:pt x="0" y="0"/>
                </a:lnTo>
                <a:lnTo>
                  <a:pt x="0" y="372618"/>
                </a:lnTo>
                <a:close/>
              </a:path>
            </a:pathLst>
          </a:custGeom>
          <a:solidFill>
            <a:srgbClr val="C00000"/>
          </a:solidFill>
        </p:spPr>
        <p:txBody>
          <a:bodyPr wrap="square" lIns="0" tIns="0" rIns="0" bIns="0" rtlCol="0"/>
          <a:lstStyle/>
          <a:p>
            <a:endParaRPr/>
          </a:p>
        </p:txBody>
      </p:sp>
      <p:sp>
        <p:nvSpPr>
          <p:cNvPr id="62" name="object 11"/>
          <p:cNvSpPr/>
          <p:nvPr/>
        </p:nvSpPr>
        <p:spPr>
          <a:xfrm>
            <a:off x="909066" y="5436108"/>
            <a:ext cx="3801110" cy="1270"/>
          </a:xfrm>
          <a:custGeom>
            <a:avLst/>
            <a:gdLst/>
            <a:ahLst/>
            <a:cxnLst/>
            <a:rect l="l" t="t" r="r" b="b"/>
            <a:pathLst>
              <a:path w="3801110" h="1270">
                <a:moveTo>
                  <a:pt x="0" y="761"/>
                </a:moveTo>
                <a:lnTo>
                  <a:pt x="3800855" y="761"/>
                </a:lnTo>
                <a:lnTo>
                  <a:pt x="3800855" y="0"/>
                </a:lnTo>
                <a:lnTo>
                  <a:pt x="0" y="0"/>
                </a:lnTo>
                <a:lnTo>
                  <a:pt x="0" y="761"/>
                </a:lnTo>
                <a:close/>
              </a:path>
            </a:pathLst>
          </a:custGeom>
          <a:solidFill>
            <a:srgbClr val="C00000"/>
          </a:solidFill>
        </p:spPr>
        <p:txBody>
          <a:bodyPr wrap="square" lIns="0" tIns="0" rIns="0" bIns="0" rtlCol="0"/>
          <a:lstStyle/>
          <a:p>
            <a:endParaRPr b="1"/>
          </a:p>
        </p:txBody>
      </p:sp>
      <p:sp>
        <p:nvSpPr>
          <p:cNvPr id="63" name="object 1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64" name="object 13"/>
          <p:cNvSpPr txBox="1"/>
          <p:nvPr/>
        </p:nvSpPr>
        <p:spPr>
          <a:xfrm>
            <a:off x="2232914" y="4609210"/>
            <a:ext cx="1163955" cy="369570"/>
          </a:xfrm>
          <a:prstGeom prst="rect">
            <a:avLst/>
          </a:prstGeom>
        </p:spPr>
        <p:txBody>
          <a:bodyPr vert="horz" wrap="square" lIns="0" tIns="0" rIns="0" bIns="0" rtlCol="0">
            <a:spAutoFit/>
          </a:bodyPr>
          <a:lstStyle/>
          <a:p>
            <a:pPr>
              <a:lnSpc>
                <a:spcPct val="100000"/>
              </a:lnSpc>
            </a:pPr>
            <a:r>
              <a:rPr sz="2400" b="1" spc="-5" dirty="0">
                <a:solidFill>
                  <a:srgbClr val="FFFFFF"/>
                </a:solidFill>
                <a:latin typeface="Arial"/>
                <a:cs typeface="Arial"/>
              </a:rPr>
              <a:t>Pro</a:t>
            </a:r>
            <a:r>
              <a:rPr sz="2400" b="1" spc="-15" dirty="0">
                <a:solidFill>
                  <a:srgbClr val="FFFFFF"/>
                </a:solidFill>
                <a:latin typeface="Arial"/>
                <a:cs typeface="Arial"/>
              </a:rPr>
              <a:t>d</a:t>
            </a:r>
            <a:r>
              <a:rPr sz="2400" b="1" dirty="0">
                <a:solidFill>
                  <a:srgbClr val="FFFFFF"/>
                </a:solidFill>
                <a:latin typeface="Arial"/>
                <a:cs typeface="Arial"/>
              </a:rPr>
              <a:t>uct</a:t>
            </a:r>
            <a:endParaRPr sz="2400">
              <a:latin typeface="Arial"/>
              <a:cs typeface="Arial"/>
            </a:endParaRPr>
          </a:p>
        </p:txBody>
      </p:sp>
      <p:sp>
        <p:nvSpPr>
          <p:cNvPr id="65" name="object 16"/>
          <p:cNvSpPr txBox="1"/>
          <p:nvPr/>
        </p:nvSpPr>
        <p:spPr>
          <a:xfrm>
            <a:off x="894588" y="4943855"/>
            <a:ext cx="3828415" cy="448841"/>
          </a:xfrm>
          <a:prstGeom prst="rect">
            <a:avLst/>
          </a:prstGeom>
        </p:spPr>
        <p:txBody>
          <a:bodyPr vert="horz" wrap="square" lIns="0" tIns="0" rIns="0" bIns="0" rtlCol="0">
            <a:spAutoFit/>
          </a:bodyPr>
          <a:lstStyle/>
          <a:p>
            <a:pPr marL="80645">
              <a:lnSpc>
                <a:spcPts val="3470"/>
              </a:lnSpc>
            </a:pPr>
            <a:r>
              <a:rPr sz="3200" b="1" dirty="0">
                <a:solidFill>
                  <a:srgbClr val="F8F8F8"/>
                </a:solidFill>
                <a:latin typeface="Courier New"/>
                <a:cs typeface="Courier New"/>
              </a:rPr>
              <a:t>0 0 0 0 </a:t>
            </a:r>
            <a:r>
              <a:rPr sz="3200" b="1" dirty="0">
                <a:solidFill>
                  <a:srgbClr val="FFFFFF"/>
                </a:solidFill>
                <a:latin typeface="Courier New"/>
                <a:cs typeface="Courier New"/>
              </a:rPr>
              <a:t>0 0 0</a:t>
            </a:r>
            <a:r>
              <a:rPr sz="3200" b="1" spc="-70" dirty="0">
                <a:solidFill>
                  <a:srgbClr val="FFFFFF"/>
                </a:solidFill>
                <a:latin typeface="Courier New"/>
                <a:cs typeface="Courier New"/>
              </a:rPr>
              <a:t> </a:t>
            </a:r>
            <a:r>
              <a:rPr sz="3200" b="1" dirty="0">
                <a:solidFill>
                  <a:srgbClr val="FFFFFF"/>
                </a:solidFill>
                <a:latin typeface="Courier New"/>
                <a:cs typeface="Courier New"/>
              </a:rPr>
              <a:t>0</a:t>
            </a:r>
            <a:endParaRPr sz="3200" b="1">
              <a:latin typeface="Courier New"/>
              <a:cs typeface="Courier New"/>
            </a:endParaRPr>
          </a:p>
        </p:txBody>
      </p:sp>
      <p:sp>
        <p:nvSpPr>
          <p:cNvPr id="66" name="object 33"/>
          <p:cNvSpPr txBox="1"/>
          <p:nvPr/>
        </p:nvSpPr>
        <p:spPr>
          <a:xfrm>
            <a:off x="4140072" y="4592701"/>
            <a:ext cx="546735" cy="277495"/>
          </a:xfrm>
          <a:prstGeom prst="rect">
            <a:avLst/>
          </a:prstGeom>
        </p:spPr>
        <p:txBody>
          <a:bodyPr vert="horz" wrap="square" lIns="0" tIns="0" rIns="0" bIns="0" rtlCol="0">
            <a:spAutoFit/>
          </a:bodyPr>
          <a:lstStyle/>
          <a:p>
            <a:pPr>
              <a:lnSpc>
                <a:spcPct val="100000"/>
              </a:lnSpc>
            </a:pPr>
            <a:r>
              <a:rPr sz="1800" i="1" dirty="0">
                <a:solidFill>
                  <a:srgbClr val="FFFFFF"/>
                </a:solidFill>
                <a:latin typeface="Arial"/>
                <a:cs typeface="Arial"/>
              </a:rPr>
              <a:t>Wr</a:t>
            </a:r>
            <a:r>
              <a:rPr sz="1800" i="1" spc="-5" dirty="0">
                <a:solidFill>
                  <a:srgbClr val="FFFFFF"/>
                </a:solidFill>
                <a:latin typeface="Arial"/>
                <a:cs typeface="Arial"/>
              </a:rPr>
              <a:t>ite</a:t>
            </a:r>
            <a:endParaRPr sz="1800">
              <a:latin typeface="Arial"/>
              <a:cs typeface="Arial"/>
            </a:endParaRPr>
          </a:p>
        </p:txBody>
      </p:sp>
      <p:sp>
        <p:nvSpPr>
          <p:cNvPr id="67" name="object 49"/>
          <p:cNvSpPr/>
          <p:nvPr/>
        </p:nvSpPr>
        <p:spPr>
          <a:xfrm>
            <a:off x="894588" y="4943855"/>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b="1"/>
          </a:p>
        </p:txBody>
      </p:sp>
      <p:sp>
        <p:nvSpPr>
          <p:cNvPr id="68" name="object 53"/>
          <p:cNvSpPr txBox="1">
            <a:spLocks/>
          </p:cNvSpPr>
          <p:nvPr/>
        </p:nvSpPr>
        <p:spPr>
          <a:xfrm>
            <a:off x="962660" y="4952061"/>
            <a:ext cx="269875" cy="436017"/>
          </a:xfrm>
          <a:prstGeom prst="rect">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3404"/>
              </a:lnSpc>
            </a:pPr>
            <a:r>
              <a:rPr lang="en-US" altLang="zh-CN" b="1" smtClean="0">
                <a:latin typeface="Courier New"/>
                <a:cs typeface="Courier New"/>
              </a:rPr>
              <a:t>0</a:t>
            </a:r>
            <a:endParaRPr lang="en-US" altLang="zh-CN" b="1" dirty="0">
              <a:latin typeface="Courier New"/>
              <a:cs typeface="Courier New"/>
            </a:endParaRPr>
          </a:p>
        </p:txBody>
      </p:sp>
      <p:sp>
        <p:nvSpPr>
          <p:cNvPr id="69" name="object 54"/>
          <p:cNvSpPr txBox="1"/>
          <p:nvPr/>
        </p:nvSpPr>
        <p:spPr>
          <a:xfrm>
            <a:off x="145094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0" name="object 55"/>
          <p:cNvSpPr txBox="1"/>
          <p:nvPr/>
        </p:nvSpPr>
        <p:spPr>
          <a:xfrm>
            <a:off x="1939239"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1" name="object 56"/>
          <p:cNvSpPr txBox="1"/>
          <p:nvPr/>
        </p:nvSpPr>
        <p:spPr>
          <a:xfrm>
            <a:off x="2427528"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8F8F8"/>
                </a:solidFill>
                <a:latin typeface="Courier New"/>
                <a:cs typeface="Courier New"/>
              </a:rPr>
              <a:t>0</a:t>
            </a:r>
            <a:endParaRPr sz="3200" b="1">
              <a:latin typeface="Courier New"/>
              <a:cs typeface="Courier New"/>
            </a:endParaRPr>
          </a:p>
        </p:txBody>
      </p:sp>
      <p:sp>
        <p:nvSpPr>
          <p:cNvPr id="72" name="object 57"/>
          <p:cNvSpPr txBox="1"/>
          <p:nvPr/>
        </p:nvSpPr>
        <p:spPr>
          <a:xfrm>
            <a:off x="2916427"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1</a:t>
            </a:r>
            <a:endParaRPr sz="3200" b="1">
              <a:latin typeface="Courier New"/>
              <a:cs typeface="Courier New"/>
            </a:endParaRPr>
          </a:p>
        </p:txBody>
      </p:sp>
      <p:sp>
        <p:nvSpPr>
          <p:cNvPr id="73" name="object 58"/>
          <p:cNvSpPr txBox="1"/>
          <p:nvPr/>
        </p:nvSpPr>
        <p:spPr>
          <a:xfrm>
            <a:off x="340588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4" name="object 59"/>
          <p:cNvSpPr txBox="1"/>
          <p:nvPr/>
        </p:nvSpPr>
        <p:spPr>
          <a:xfrm>
            <a:off x="389417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5" name="object 60"/>
          <p:cNvSpPr txBox="1"/>
          <p:nvPr/>
        </p:nvSpPr>
        <p:spPr>
          <a:xfrm>
            <a:off x="4382465" y="4952061"/>
            <a:ext cx="269875" cy="436017"/>
          </a:xfrm>
          <a:prstGeom prst="rect">
            <a:avLst/>
          </a:prstGeom>
        </p:spPr>
        <p:txBody>
          <a:bodyPr vert="horz" wrap="square" lIns="0" tIns="0" rIns="0" bIns="0" rtlCol="0">
            <a:spAutoFit/>
          </a:bodyPr>
          <a:lstStyle/>
          <a:p>
            <a:pPr marL="12700">
              <a:lnSpc>
                <a:spcPts val="3404"/>
              </a:lnSpc>
            </a:pPr>
            <a:r>
              <a:rPr sz="3200" b="1" dirty="0">
                <a:solidFill>
                  <a:srgbClr val="FFFFFF"/>
                </a:solidFill>
                <a:latin typeface="Courier New"/>
                <a:cs typeface="Courier New"/>
              </a:rPr>
              <a:t>0</a:t>
            </a:r>
            <a:endParaRPr sz="3200" b="1">
              <a:latin typeface="Courier New"/>
              <a:cs typeface="Courier New"/>
            </a:endParaRPr>
          </a:p>
        </p:txBody>
      </p:sp>
      <p:sp>
        <p:nvSpPr>
          <p:cNvPr id="76" name="object 2"/>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solidFill>
            <a:srgbClr val="C00000"/>
          </a:solidFill>
        </p:spPr>
        <p:txBody>
          <a:bodyPr wrap="square" lIns="0" tIns="0" rIns="0" bIns="0" rtlCol="0"/>
          <a:lstStyle/>
          <a:p>
            <a:endParaRPr/>
          </a:p>
        </p:txBody>
      </p:sp>
      <p:sp>
        <p:nvSpPr>
          <p:cNvPr id="77" name="object 3"/>
          <p:cNvSpPr/>
          <p:nvPr/>
        </p:nvSpPr>
        <p:spPr>
          <a:xfrm>
            <a:off x="909066"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78" name="object 4"/>
          <p:cNvSpPr txBox="1"/>
          <p:nvPr/>
        </p:nvSpPr>
        <p:spPr>
          <a:xfrm>
            <a:off x="2220214" y="4609210"/>
            <a:ext cx="117665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乘积</a:t>
            </a:r>
            <a:endParaRPr sz="2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9" name="object 31"/>
          <p:cNvSpPr txBox="1"/>
          <p:nvPr/>
        </p:nvSpPr>
        <p:spPr>
          <a:xfrm>
            <a:off x="4127372" y="4592701"/>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80" name="object 47"/>
          <p:cNvSpPr txBox="1"/>
          <p:nvPr/>
        </p:nvSpPr>
        <p:spPr>
          <a:xfrm>
            <a:off x="966622"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dirty="0">
              <a:latin typeface="Courier New"/>
              <a:cs typeface="Courier New"/>
            </a:endParaRPr>
          </a:p>
        </p:txBody>
      </p:sp>
      <p:sp>
        <p:nvSpPr>
          <p:cNvPr id="81" name="object 48"/>
          <p:cNvSpPr txBox="1"/>
          <p:nvPr/>
        </p:nvSpPr>
        <p:spPr>
          <a:xfrm>
            <a:off x="1455277"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2" name="object 49"/>
          <p:cNvSpPr txBox="1"/>
          <p:nvPr/>
        </p:nvSpPr>
        <p:spPr>
          <a:xfrm>
            <a:off x="194393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3" name="object 50"/>
          <p:cNvSpPr txBox="1"/>
          <p:nvPr/>
        </p:nvSpPr>
        <p:spPr>
          <a:xfrm>
            <a:off x="2432588"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8F8F8"/>
                </a:solidFill>
                <a:latin typeface="Courier New"/>
                <a:cs typeface="Courier New"/>
              </a:rPr>
              <a:t>0</a:t>
            </a:r>
            <a:endParaRPr sz="3200" b="1">
              <a:latin typeface="Courier New"/>
              <a:cs typeface="Courier New"/>
            </a:endParaRPr>
          </a:p>
        </p:txBody>
      </p:sp>
      <p:sp>
        <p:nvSpPr>
          <p:cNvPr id="84" name="object 51"/>
          <p:cNvSpPr txBox="1"/>
          <p:nvPr/>
        </p:nvSpPr>
        <p:spPr>
          <a:xfrm>
            <a:off x="2920364" y="4953966"/>
            <a:ext cx="269875" cy="450123"/>
          </a:xfrm>
          <a:prstGeom prst="rect">
            <a:avLst/>
          </a:prstGeom>
        </p:spPr>
        <p:txBody>
          <a:bodyPr vert="horz" wrap="square" lIns="0" tIns="0" rIns="0" bIns="0" rtlCol="0">
            <a:spAutoFit/>
          </a:bodyPr>
          <a:lstStyle/>
          <a:p>
            <a:pPr marL="12700">
              <a:lnSpc>
                <a:spcPts val="3410"/>
              </a:lnSpc>
            </a:pPr>
            <a:r>
              <a:rPr lang="en-US" altLang="zh-CN" sz="3200" b="1"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85" name="object 52"/>
          <p:cNvSpPr txBox="1"/>
          <p:nvPr/>
        </p:nvSpPr>
        <p:spPr>
          <a:xfrm>
            <a:off x="3409950"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6" name="object 53"/>
          <p:cNvSpPr txBox="1"/>
          <p:nvPr/>
        </p:nvSpPr>
        <p:spPr>
          <a:xfrm>
            <a:off x="3899153"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7" name="object 54"/>
          <p:cNvSpPr txBox="1"/>
          <p:nvPr/>
        </p:nvSpPr>
        <p:spPr>
          <a:xfrm>
            <a:off x="4386834" y="4953966"/>
            <a:ext cx="269875" cy="436017"/>
          </a:xfrm>
          <a:prstGeom prst="rect">
            <a:avLst/>
          </a:prstGeom>
        </p:spPr>
        <p:txBody>
          <a:bodyPr vert="horz" wrap="square" lIns="0" tIns="0" rIns="0" bIns="0" rtlCol="0">
            <a:spAutoFit/>
          </a:bodyPr>
          <a:lstStyle/>
          <a:p>
            <a:pPr marL="12700">
              <a:lnSpc>
                <a:spcPts val="3410"/>
              </a:lnSpc>
            </a:pPr>
            <a:r>
              <a:rPr sz="3200" b="1" dirty="0">
                <a:solidFill>
                  <a:srgbClr val="FFFFFF"/>
                </a:solidFill>
                <a:latin typeface="Courier New"/>
                <a:cs typeface="Courier New"/>
              </a:rPr>
              <a:t>0</a:t>
            </a:r>
            <a:endParaRPr sz="3200" b="1">
              <a:latin typeface="Courier New"/>
              <a:cs typeface="Courier New"/>
            </a:endParaRPr>
          </a:p>
        </p:txBody>
      </p:sp>
      <p:sp>
        <p:nvSpPr>
          <p:cNvPr id="88" name="object 19"/>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solidFill>
            <a:srgbClr val="4F81BC"/>
          </a:solidFill>
        </p:spPr>
        <p:txBody>
          <a:bodyPr wrap="square" lIns="0" tIns="0" rIns="0" bIns="0" rtlCol="0"/>
          <a:lstStyle/>
          <a:p>
            <a:endParaRPr/>
          </a:p>
        </p:txBody>
      </p:sp>
      <p:sp>
        <p:nvSpPr>
          <p:cNvPr id="89" name="object 20"/>
          <p:cNvSpPr/>
          <p:nvPr/>
        </p:nvSpPr>
        <p:spPr>
          <a:xfrm>
            <a:off x="2340101" y="1381505"/>
            <a:ext cx="3828415" cy="867410"/>
          </a:xfrm>
          <a:custGeom>
            <a:avLst/>
            <a:gdLst/>
            <a:ahLst/>
            <a:cxnLst/>
            <a:rect l="l" t="t" r="r" b="b"/>
            <a:pathLst>
              <a:path w="3828415" h="867410">
                <a:moveTo>
                  <a:pt x="0" y="867156"/>
                </a:moveTo>
                <a:lnTo>
                  <a:pt x="3828288" y="867156"/>
                </a:lnTo>
                <a:lnTo>
                  <a:pt x="3828288" y="0"/>
                </a:lnTo>
                <a:lnTo>
                  <a:pt x="0" y="0"/>
                </a:lnTo>
                <a:lnTo>
                  <a:pt x="0" y="867156"/>
                </a:lnTo>
                <a:close/>
              </a:path>
            </a:pathLst>
          </a:custGeom>
          <a:ln w="25908">
            <a:solidFill>
              <a:srgbClr val="385D89"/>
            </a:solidFill>
          </a:ln>
        </p:spPr>
        <p:txBody>
          <a:bodyPr wrap="square" lIns="0" tIns="0" rIns="0" bIns="0" rtlCol="0"/>
          <a:lstStyle/>
          <a:p>
            <a:endParaRPr/>
          </a:p>
        </p:txBody>
      </p:sp>
      <p:sp>
        <p:nvSpPr>
          <p:cNvPr id="90" name="object 21"/>
          <p:cNvSpPr txBox="1"/>
          <p:nvPr/>
        </p:nvSpPr>
        <p:spPr>
          <a:xfrm>
            <a:off x="3352291" y="1419478"/>
            <a:ext cx="1805305"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被乘数</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91" name="object 22"/>
          <p:cNvSpPr txBox="1"/>
          <p:nvPr/>
        </p:nvSpPr>
        <p:spPr>
          <a:xfrm>
            <a:off x="2438780" y="1739138"/>
            <a:ext cx="3690620" cy="541655"/>
          </a:xfrm>
          <a:prstGeom prst="rect">
            <a:avLst/>
          </a:prstGeom>
        </p:spPr>
        <p:txBody>
          <a:bodyPr vert="horz" wrap="square" lIns="0" tIns="0" rIns="0" bIns="0" rtlCol="0">
            <a:spAutoFit/>
          </a:bodyPr>
          <a:lstStyle/>
          <a:p>
            <a:pPr marL="12700">
              <a:lnSpc>
                <a:spcPct val="100000"/>
              </a:lnSpc>
            </a:pPr>
            <a:r>
              <a:rPr sz="3200" i="1" dirty="0">
                <a:solidFill>
                  <a:srgbClr val="F8F8F8"/>
                </a:solidFill>
                <a:latin typeface="Courier New"/>
                <a:cs typeface="Courier New"/>
              </a:rPr>
              <a:t>0 0 0 0 </a:t>
            </a:r>
            <a:r>
              <a:rPr sz="3200" b="1" dirty="0">
                <a:solidFill>
                  <a:srgbClr val="F8F8F8"/>
                </a:solidFill>
                <a:latin typeface="Courier New"/>
                <a:cs typeface="Courier New"/>
              </a:rPr>
              <a:t>1 0 0</a:t>
            </a:r>
            <a:r>
              <a:rPr sz="3200" b="1" spc="-75"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92" name="object 34"/>
          <p:cNvSpPr txBox="1"/>
          <p:nvPr/>
        </p:nvSpPr>
        <p:spPr>
          <a:xfrm>
            <a:off x="5291709" y="1352041"/>
            <a:ext cx="850265" cy="276999"/>
          </a:xfrm>
          <a:prstGeom prst="rect">
            <a:avLst/>
          </a:prstGeom>
        </p:spPr>
        <p:txBody>
          <a:bodyPr vert="horz" wrap="square" lIns="0" tIns="0" rIns="0" bIns="0" rtlCol="0">
            <a:spAutoFit/>
          </a:bodyPr>
          <a:lstStyle/>
          <a:p>
            <a:pPr marL="12700" algn="ctr">
              <a:lnSpc>
                <a:spcPct val="100000"/>
              </a:lnSpc>
            </a:pPr>
            <a:r>
              <a:rPr lang="zh-CN" altLang="en-US" sz="1800" b="1" dirty="0" smtClean="0">
                <a:solidFill>
                  <a:schemeClr val="bg1"/>
                </a:solidFill>
                <a:latin typeface="黑体" panose="02010609060101010101" pitchFamily="49" charset="-122"/>
                <a:ea typeface="黑体" panose="02010609060101010101" pitchFamily="49" charset="-122"/>
                <a:cs typeface="Arial"/>
              </a:rPr>
              <a:t>左移</a:t>
            </a:r>
            <a:endParaRPr sz="1800" b="1" dirty="0">
              <a:solidFill>
                <a:schemeClr val="bg1"/>
              </a:solidFill>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1380807" y="1863979"/>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dirty="0">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marL="12700">
              <a:lnSpc>
                <a:spcPts val="4285"/>
              </a:lnSpc>
            </a:pPr>
            <a:r>
              <a:rPr sz="3600" b="1" u="heavy" dirty="0">
                <a:solidFill>
                  <a:srgbClr val="F8F8F8"/>
                </a:solidFill>
                <a:latin typeface="Courier New"/>
                <a:cs typeface="Courier New"/>
              </a:rPr>
              <a:t>1 0 0 0</a:t>
            </a:r>
          </a:p>
          <a:p>
            <a:pPr marL="1130300">
              <a:lnSpc>
                <a:spcPts val="4255"/>
              </a:lnSpc>
              <a:tabLst>
                <a:tab pos="2777490" algn="l"/>
              </a:tabLst>
            </a:pPr>
            <a:r>
              <a:rPr sz="3600" b="1" dirty="0" smtClean="0">
                <a:solidFill>
                  <a:srgbClr val="F8F8F8"/>
                </a:solidFill>
                <a:latin typeface="Courier New"/>
                <a:cs typeface="Courier New"/>
              </a:rPr>
              <a:t>0</a:t>
            </a:r>
            <a:r>
              <a:rPr sz="3600" b="1" spc="-5" dirty="0" smtClean="0">
                <a:solidFill>
                  <a:srgbClr val="F8F8F8"/>
                </a:solidFill>
                <a:latin typeface="Courier New"/>
                <a:cs typeface="Courier New"/>
              </a:rPr>
              <a:t> </a:t>
            </a:r>
            <a:r>
              <a:rPr sz="3600" b="1" dirty="0">
                <a:solidFill>
                  <a:srgbClr val="F8F8F8"/>
                </a:solidFill>
                <a:latin typeface="Courier New"/>
                <a:cs typeface="Courier New"/>
              </a:rPr>
              <a:t>0</a:t>
            </a:r>
            <a:r>
              <a:rPr sz="3600" b="1" spc="5" dirty="0">
                <a:solidFill>
                  <a:srgbClr val="F8F8F8"/>
                </a:solidFill>
                <a:latin typeface="Courier New"/>
                <a:cs typeface="Courier New"/>
              </a:rPr>
              <a:t> </a:t>
            </a:r>
            <a:r>
              <a:rPr sz="3600" b="1" dirty="0">
                <a:solidFill>
                  <a:srgbClr val="F8F8F8"/>
                </a:solidFill>
                <a:latin typeface="Courier New"/>
                <a:cs typeface="Courier New"/>
              </a:rPr>
              <a:t>0	0</a:t>
            </a:r>
            <a:endParaRPr sz="3600" dirty="0">
              <a:solidFill>
                <a:srgbClr val="F8F8F8"/>
              </a:solidFill>
              <a:latin typeface="Courier New"/>
              <a:cs typeface="Courier New"/>
            </a:endParaRPr>
          </a:p>
          <a:p>
            <a:pPr marL="570865">
              <a:lnSpc>
                <a:spcPts val="4255"/>
              </a:lnSpc>
            </a:pPr>
            <a:r>
              <a:rPr sz="3600" b="1" dirty="0">
                <a:solidFill>
                  <a:srgbClr val="F8F8F8"/>
                </a:solidFill>
                <a:latin typeface="Courier New"/>
                <a:cs typeface="Courier New"/>
              </a:rPr>
              <a:t>0 0 0</a:t>
            </a:r>
            <a:r>
              <a:rPr sz="3600" b="1" spc="-95" dirty="0">
                <a:solidFill>
                  <a:srgbClr val="F8F8F8"/>
                </a:solidFill>
                <a:latin typeface="Courier New"/>
                <a:cs typeface="Courier New"/>
              </a:rPr>
              <a:t> </a:t>
            </a:r>
            <a:r>
              <a:rPr sz="3600" b="1" dirty="0">
                <a:solidFill>
                  <a:srgbClr val="F8F8F8"/>
                </a:solidFill>
                <a:latin typeface="Courier New"/>
                <a:cs typeface="Courier New"/>
              </a:rPr>
              <a:t>0</a:t>
            </a:r>
            <a:endParaRPr sz="3600" dirty="0">
              <a:solidFill>
                <a:srgbClr val="F8F8F8"/>
              </a:solidFill>
              <a:latin typeface="Courier New"/>
              <a:cs typeface="Courier New"/>
            </a:endParaRPr>
          </a:p>
          <a:p>
            <a:pPr marL="12700">
              <a:lnSpc>
                <a:spcPts val="4285"/>
              </a:lnSpc>
            </a:pPr>
            <a:r>
              <a:rPr sz="3600" b="1" u="heavy" dirty="0" smtClean="0">
                <a:solidFill>
                  <a:srgbClr val="F8F8F8"/>
                </a:solidFill>
                <a:latin typeface="Courier New"/>
                <a:cs typeface="Courier New"/>
              </a:rPr>
              <a:t>1 0 0</a:t>
            </a:r>
            <a:r>
              <a:rPr sz="3600" b="1" u="heavy" spc="-100" dirty="0" smtClean="0">
                <a:solidFill>
                  <a:srgbClr val="F8F8F8"/>
                </a:solidFill>
                <a:latin typeface="Courier New"/>
                <a:cs typeface="Courier New"/>
              </a:rPr>
              <a:t> </a:t>
            </a:r>
            <a:r>
              <a:rPr sz="3600" b="1" u="heavy" dirty="0" smtClean="0">
                <a:solidFill>
                  <a:srgbClr val="F8F8F8"/>
                </a:solidFill>
                <a:latin typeface="Courier New"/>
                <a:cs typeface="Courier New"/>
              </a:rPr>
              <a:t>0</a:t>
            </a:r>
            <a:endParaRPr sz="3600" dirty="0" smtClean="0">
              <a:solidFill>
                <a:srgbClr val="F8F8F8"/>
              </a:solidFill>
              <a:latin typeface="Courier New"/>
              <a:cs typeface="Courier New"/>
            </a:endParaRPr>
          </a:p>
          <a:p>
            <a:pPr marL="26670">
              <a:lnSpc>
                <a:spcPct val="100000"/>
              </a:lnSpc>
              <a:spcBef>
                <a:spcPts val="915"/>
              </a:spcBef>
            </a:pP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sz="3600" b="1" dirty="0">
                <a:solidFill>
                  <a:srgbClr val="C00000"/>
                </a:solidFill>
                <a:latin typeface="Courier New"/>
                <a:cs typeface="Courier New"/>
              </a:rPr>
              <a:t>0 0 </a:t>
            </a:r>
            <a:r>
              <a:rPr lang="en-US" altLang="zh-CN" sz="3600" b="1" dirty="0" smtClean="0">
                <a:solidFill>
                  <a:srgbClr val="C00000"/>
                </a:solidFill>
                <a:latin typeface="Courier New"/>
                <a:cs typeface="Courier New"/>
              </a:rPr>
              <a:t>0</a:t>
            </a:r>
            <a:endParaRPr sz="3600" dirty="0">
              <a:latin typeface="Courier New"/>
              <a:cs typeface="Courier New"/>
            </a:endParaRPr>
          </a:p>
        </p:txBody>
      </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5" name="object 19"/>
          <p:cNvSpPr/>
          <p:nvPr/>
        </p:nvSpPr>
        <p:spPr>
          <a:xfrm>
            <a:off x="6004560" y="3733800"/>
            <a:ext cx="5044440" cy="1062227"/>
          </a:xfrm>
          <a:prstGeom prst="rect">
            <a:avLst/>
          </a:prstGeom>
          <a:blipFill>
            <a:blip r:embed="rId5" cstate="print"/>
            <a:stretch>
              <a:fillRect/>
            </a:stretch>
          </a:blipFill>
        </p:spPr>
        <p:txBody>
          <a:bodyPr wrap="square" lIns="0" tIns="0" rIns="0" bIns="0" rtlCol="0"/>
          <a:lstStyle/>
          <a:p>
            <a:endParaRPr/>
          </a:p>
        </p:txBody>
      </p:sp>
      <p:sp>
        <p:nvSpPr>
          <p:cNvPr id="26" name="object 20"/>
          <p:cNvSpPr txBox="1"/>
          <p:nvPr/>
        </p:nvSpPr>
        <p:spPr>
          <a:xfrm>
            <a:off x="5700141" y="1415796"/>
            <a:ext cx="4364990" cy="3929281"/>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dirty="0">
              <a:latin typeface="Arial"/>
              <a:cs typeface="Arial"/>
            </a:endParaRPr>
          </a:p>
          <a:p>
            <a:pPr marL="1303655" marR="5080" algn="ctr">
              <a:spcBef>
                <a:spcPts val="600"/>
              </a:spcBef>
            </a:pPr>
            <a:endParaRPr lang="en-US" sz="2400" dirty="0" smtClean="0">
              <a:solidFill>
                <a:srgbClr val="FFFFFF"/>
              </a:solidFill>
              <a:latin typeface="微软雅黑"/>
              <a:cs typeface="微软雅黑"/>
            </a:endParaRPr>
          </a:p>
          <a:p>
            <a:pPr marR="2399030" algn="ctr">
              <a:spcBef>
                <a:spcPts val="600"/>
              </a:spcBef>
            </a:pPr>
            <a:endParaRPr lang="en-US" sz="2400" dirty="0" smtClean="0">
              <a:solidFill>
                <a:srgbClr val="C0504D"/>
              </a:solidFill>
              <a:latin typeface="微软雅黑"/>
              <a:cs typeface="微软雅黑"/>
            </a:endParaRPr>
          </a:p>
          <a:p>
            <a:pPr marR="2399030" algn="ctr">
              <a:spcBef>
                <a:spcPts val="600"/>
              </a:spcBef>
            </a:pPr>
            <a:endParaRPr lang="en-US" sz="2400" dirty="0" smtClean="0">
              <a:solidFill>
                <a:srgbClr val="C0504D"/>
              </a:solidFill>
              <a:latin typeface="微软雅黑"/>
              <a:cs typeface="微软雅黑"/>
            </a:endParaRPr>
          </a:p>
          <a:p>
            <a:pPr marR="2399030" algn="ctr">
              <a:spcBef>
                <a:spcPts val="600"/>
              </a:spcBef>
            </a:pPr>
            <a:endParaRPr lang="en-US" sz="2400" dirty="0">
              <a:solidFill>
                <a:srgbClr val="C0504D"/>
              </a:solidFill>
              <a:latin typeface="微软雅黑"/>
              <a:cs typeface="微软雅黑"/>
            </a:endParaRPr>
          </a:p>
          <a:p>
            <a:pPr marR="2399030" algn="ctr">
              <a:spcBef>
                <a:spcPts val="1845"/>
              </a:spcBef>
            </a:pPr>
            <a:endParaRPr lang="en-US" sz="2400" dirty="0" smtClean="0">
              <a:solidFill>
                <a:srgbClr val="C0504D"/>
              </a:solidFill>
              <a:latin typeface="微软雅黑"/>
              <a:cs typeface="微软雅黑"/>
            </a:endParaRPr>
          </a:p>
          <a:p>
            <a:pPr marR="2399030" algn="ctr">
              <a:spcBef>
                <a:spcPts val="1845"/>
              </a:spcBef>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1" name="矩形 20"/>
          <p:cNvSpPr/>
          <p:nvPr/>
        </p:nvSpPr>
        <p:spPr>
          <a:xfrm>
            <a:off x="6307044" y="4080247"/>
            <a:ext cx="4153060" cy="461665"/>
          </a:xfrm>
          <a:prstGeom prst="rect">
            <a:avLst/>
          </a:prstGeom>
        </p:spPr>
        <p:txBody>
          <a:bodyPr wrap="none">
            <a:spAutoFit/>
          </a:bodyPr>
          <a:lstStyle/>
          <a:p>
            <a:r>
              <a:rPr lang="zh-CN" altLang="en-US" sz="2400" b="1" dirty="0">
                <a:solidFill>
                  <a:srgbClr val="FFFFFF"/>
                </a:solidFill>
                <a:latin typeface="Arial" panose="020B0604020202020204" pitchFamily="34" charset="0"/>
                <a:ea typeface="黑体" panose="02010609060101010101" pitchFamily="49" charset="-122"/>
                <a:cs typeface="Arial" panose="020B0604020202020204" pitchFamily="34" charset="0"/>
              </a:rPr>
              <a:t>运算开始时，乘积记为</a:t>
            </a:r>
            <a:r>
              <a:rPr lang="zh-CN" altLang="en-US" sz="2400" b="1" spc="5" dirty="0">
                <a:solidFill>
                  <a:srgbClr val="FFFFFF"/>
                </a:solidFill>
                <a:latin typeface="Arial" panose="020B0604020202020204" pitchFamily="34" charset="0"/>
                <a:ea typeface="黑体" panose="02010609060101010101" pitchFamily="49" charset="-122"/>
                <a:cs typeface="Arial" panose="020B0604020202020204" pitchFamily="34" charset="0"/>
              </a:rPr>
              <a:t>“</a:t>
            </a:r>
            <a:r>
              <a:rPr lang="en-US" altLang="zh-CN" sz="2400" b="1" spc="-10" dirty="0">
                <a:solidFill>
                  <a:srgbClr val="FFFFFF"/>
                </a:solidFill>
                <a:latin typeface="Arial" panose="020B0604020202020204" pitchFamily="34" charset="0"/>
                <a:ea typeface="黑体" panose="02010609060101010101" pitchFamily="49" charset="-122"/>
                <a:cs typeface="Arial" panose="020B0604020202020204" pitchFamily="34" charset="0"/>
              </a:rPr>
              <a:t>0</a:t>
            </a:r>
            <a:r>
              <a:rPr lang="zh-CN" altLang="en-US" sz="2400" b="1" dirty="0">
                <a:solidFill>
                  <a:srgbClr val="FFFFFF"/>
                </a:solidFill>
                <a:latin typeface="Arial" panose="020B0604020202020204" pitchFamily="34" charset="0"/>
                <a:ea typeface="黑体" panose="02010609060101010101" pitchFamily="49" charset="-122"/>
                <a:cs typeface="Arial" panose="020B0604020202020204" pitchFamily="34" charset="0"/>
              </a:rPr>
              <a:t>” </a:t>
            </a:r>
            <a:endParaRPr lang="zh-CN" altLang="en-US" sz="2400" b="1" dirty="0">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1913604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1380807" y="1863979"/>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dirty="0">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marL="12700">
              <a:lnSpc>
                <a:spcPts val="4285"/>
              </a:lnSpc>
            </a:pPr>
            <a:r>
              <a:rPr sz="3600" b="1" u="heavy" dirty="0">
                <a:latin typeface="Courier New"/>
                <a:cs typeface="Courier New"/>
              </a:rPr>
              <a:t>1 0 0 0</a:t>
            </a:r>
          </a:p>
          <a:p>
            <a:pPr marL="1130300">
              <a:lnSpc>
                <a:spcPts val="4255"/>
              </a:lnSpc>
              <a:tabLst>
                <a:tab pos="2777490" algn="l"/>
              </a:tabLst>
            </a:pPr>
            <a:r>
              <a:rPr sz="3600" b="1" dirty="0" smtClean="0">
                <a:solidFill>
                  <a:srgbClr val="F8F8F8"/>
                </a:solidFill>
                <a:latin typeface="Courier New"/>
                <a:cs typeface="Courier New"/>
              </a:rPr>
              <a:t>0</a:t>
            </a:r>
            <a:r>
              <a:rPr sz="3600" b="1" spc="-5" dirty="0" smtClean="0">
                <a:solidFill>
                  <a:srgbClr val="F8F8F8"/>
                </a:solidFill>
                <a:latin typeface="Courier New"/>
                <a:cs typeface="Courier New"/>
              </a:rPr>
              <a:t> </a:t>
            </a:r>
            <a:r>
              <a:rPr sz="3600" b="1" dirty="0">
                <a:solidFill>
                  <a:srgbClr val="F8F8F8"/>
                </a:solidFill>
                <a:latin typeface="Courier New"/>
                <a:cs typeface="Courier New"/>
              </a:rPr>
              <a:t>0</a:t>
            </a:r>
            <a:r>
              <a:rPr sz="3600" b="1" spc="5" dirty="0">
                <a:solidFill>
                  <a:srgbClr val="F8F8F8"/>
                </a:solidFill>
                <a:latin typeface="Courier New"/>
                <a:cs typeface="Courier New"/>
              </a:rPr>
              <a:t> </a:t>
            </a:r>
            <a:r>
              <a:rPr sz="3600" b="1" dirty="0">
                <a:solidFill>
                  <a:srgbClr val="F8F8F8"/>
                </a:solidFill>
                <a:latin typeface="Courier New"/>
                <a:cs typeface="Courier New"/>
              </a:rPr>
              <a:t>0	0</a:t>
            </a:r>
            <a:endParaRPr sz="3600" dirty="0">
              <a:solidFill>
                <a:srgbClr val="F8F8F8"/>
              </a:solidFill>
              <a:latin typeface="Courier New"/>
              <a:cs typeface="Courier New"/>
            </a:endParaRPr>
          </a:p>
          <a:p>
            <a:pPr marL="570865">
              <a:lnSpc>
                <a:spcPts val="4255"/>
              </a:lnSpc>
            </a:pPr>
            <a:r>
              <a:rPr sz="3600" b="1" dirty="0">
                <a:solidFill>
                  <a:srgbClr val="F8F8F8"/>
                </a:solidFill>
                <a:latin typeface="Courier New"/>
                <a:cs typeface="Courier New"/>
              </a:rPr>
              <a:t>0 0 0</a:t>
            </a:r>
            <a:r>
              <a:rPr sz="3600" b="1" spc="-95" dirty="0">
                <a:solidFill>
                  <a:srgbClr val="F8F8F8"/>
                </a:solidFill>
                <a:latin typeface="Courier New"/>
                <a:cs typeface="Courier New"/>
              </a:rPr>
              <a:t> </a:t>
            </a:r>
            <a:r>
              <a:rPr sz="3600" b="1" dirty="0">
                <a:solidFill>
                  <a:srgbClr val="F8F8F8"/>
                </a:solidFill>
                <a:latin typeface="Courier New"/>
                <a:cs typeface="Courier New"/>
              </a:rPr>
              <a:t>0</a:t>
            </a:r>
            <a:endParaRPr sz="3600" dirty="0">
              <a:solidFill>
                <a:srgbClr val="F8F8F8"/>
              </a:solidFill>
              <a:latin typeface="Courier New"/>
              <a:cs typeface="Courier New"/>
            </a:endParaRPr>
          </a:p>
          <a:p>
            <a:pPr marL="12700">
              <a:lnSpc>
                <a:spcPts val="4285"/>
              </a:lnSpc>
            </a:pPr>
            <a:r>
              <a:rPr sz="3600" b="1" u="heavy" dirty="0" smtClean="0">
                <a:solidFill>
                  <a:srgbClr val="F8F8F8"/>
                </a:solidFill>
                <a:latin typeface="Courier New"/>
                <a:cs typeface="Courier New"/>
              </a:rPr>
              <a:t>1 0 0</a:t>
            </a:r>
            <a:r>
              <a:rPr sz="3600" b="1" u="heavy" spc="-100" dirty="0" smtClean="0">
                <a:solidFill>
                  <a:srgbClr val="F8F8F8"/>
                </a:solidFill>
                <a:latin typeface="Courier New"/>
                <a:cs typeface="Courier New"/>
              </a:rPr>
              <a:t> </a:t>
            </a:r>
            <a:r>
              <a:rPr sz="3600" b="1" u="heavy" dirty="0" smtClean="0">
                <a:solidFill>
                  <a:srgbClr val="F8F8F8"/>
                </a:solidFill>
                <a:latin typeface="Courier New"/>
                <a:cs typeface="Courier New"/>
              </a:rPr>
              <a:t>0</a:t>
            </a:r>
            <a:endParaRPr sz="3600" dirty="0" smtClean="0">
              <a:solidFill>
                <a:srgbClr val="F8F8F8"/>
              </a:solidFill>
              <a:latin typeface="Courier New"/>
              <a:cs typeface="Courier New"/>
            </a:endParaRPr>
          </a:p>
          <a:p>
            <a:pPr marL="26670">
              <a:lnSpc>
                <a:spcPct val="100000"/>
              </a:lnSpc>
              <a:spcBef>
                <a:spcPts val="915"/>
              </a:spcBef>
            </a:pPr>
            <a:r>
              <a:rPr sz="3600" b="1" dirty="0" smtClean="0">
                <a:solidFill>
                  <a:srgbClr val="C00000"/>
                </a:solidFill>
                <a:latin typeface="Courier New"/>
                <a:cs typeface="Courier New"/>
              </a:rPr>
              <a:t>1 </a:t>
            </a:r>
            <a:r>
              <a:rPr sz="3600" b="1" dirty="0">
                <a:solidFill>
                  <a:srgbClr val="C00000"/>
                </a:solidFill>
                <a:latin typeface="Courier New"/>
                <a:cs typeface="Courier New"/>
              </a:rPr>
              <a:t>0 0 </a:t>
            </a:r>
            <a:r>
              <a:rPr lang="en-US" altLang="zh-CN" sz="3600" b="1" dirty="0" smtClean="0">
                <a:solidFill>
                  <a:srgbClr val="C00000"/>
                </a:solidFill>
                <a:latin typeface="Courier New"/>
                <a:cs typeface="Courier New"/>
              </a:rPr>
              <a:t>0</a:t>
            </a:r>
            <a:endParaRPr sz="3600" dirty="0">
              <a:latin typeface="Courier New"/>
              <a:cs typeface="Courier New"/>
            </a:endParaRPr>
          </a:p>
        </p:txBody>
      </p:sp>
      <p:sp>
        <p:nvSpPr>
          <p:cNvPr id="12" name="object 12"/>
          <p:cNvSpPr/>
          <p:nvPr/>
        </p:nvSpPr>
        <p:spPr>
          <a:xfrm>
            <a:off x="2699004" y="1691639"/>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23388" y="1716023"/>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41498" y="1834133"/>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grpSp>
        <p:nvGrpSpPr>
          <p:cNvPr id="6" name="组合 5"/>
          <p:cNvGrpSpPr/>
          <p:nvPr/>
        </p:nvGrpSpPr>
        <p:grpSpPr>
          <a:xfrm>
            <a:off x="1219395" y="2871485"/>
            <a:ext cx="2304288" cy="339851"/>
            <a:chOff x="1202436" y="4477511"/>
            <a:chExt cx="2304288" cy="339851"/>
          </a:xfrm>
        </p:grpSpPr>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gr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3"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25" name="object 20"/>
          <p:cNvSpPr txBox="1"/>
          <p:nvPr/>
        </p:nvSpPr>
        <p:spPr>
          <a:xfrm>
            <a:off x="5700141" y="1415796"/>
            <a:ext cx="4364990" cy="3848746"/>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dirty="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dirty="0">
              <a:latin typeface="微软雅黑"/>
              <a:cs typeface="微软雅黑"/>
            </a:endParaRPr>
          </a:p>
          <a:p>
            <a:pPr marR="2399030" algn="ctr">
              <a:lnSpc>
                <a:spcPct val="100000"/>
              </a:lnSpc>
              <a:spcBef>
                <a:spcPts val="1845"/>
              </a:spcBef>
            </a:pPr>
            <a:endParaRPr lang="en-US" sz="2400" dirty="0" smtClean="0">
              <a:solidFill>
                <a:srgbClr val="C0504D"/>
              </a:solidFill>
              <a:latin typeface="微软雅黑"/>
              <a:cs typeface="微软雅黑"/>
            </a:endParaRPr>
          </a:p>
          <a:p>
            <a:pPr marR="2399030" algn="ctr">
              <a:lnSpc>
                <a:spcPct val="100000"/>
              </a:lnSpc>
              <a:spcBef>
                <a:spcPts val="1845"/>
              </a:spcBef>
            </a:pPr>
            <a:endParaRPr lang="en-US" sz="2400" dirty="0" smtClean="0">
              <a:solidFill>
                <a:srgbClr val="C0504D"/>
              </a:solidFill>
              <a:latin typeface="微软雅黑"/>
              <a:cs typeface="微软雅黑"/>
            </a:endParaRPr>
          </a:p>
          <a:p>
            <a:pPr marR="2399030" algn="ctr">
              <a:lnSpc>
                <a:spcPct val="100000"/>
              </a:lnSpc>
              <a:spcBef>
                <a:spcPts val="1845"/>
              </a:spcBef>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Tree>
    <p:extLst>
      <p:ext uri="{BB962C8B-B14F-4D97-AF65-F5344CB8AC3E}">
        <p14:creationId xmlns:p14="http://schemas.microsoft.com/office/powerpoint/2010/main" val="2711482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257300" y="1973579"/>
            <a:ext cx="4326636" cy="43357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57300" y="1973579"/>
            <a:ext cx="487044" cy="487045"/>
          </a:xfrm>
          <a:prstGeom prst="rect">
            <a:avLst/>
          </a:prstGeom>
          <a:blipFill>
            <a:blip r:embed="rId4"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1326641" y="2042532"/>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8" name="object 8"/>
          <p:cNvSpPr txBox="1"/>
          <p:nvPr/>
        </p:nvSpPr>
        <p:spPr>
          <a:xfrm>
            <a:off x="3009645" y="3147059"/>
            <a:ext cx="2438400" cy="607695"/>
          </a:xfrm>
          <a:prstGeom prst="rect">
            <a:avLst/>
          </a:prstGeom>
        </p:spPr>
        <p:txBody>
          <a:bodyPr vert="horz" wrap="square" lIns="0" tIns="0" rIns="0" bIns="0" rtlCol="0">
            <a:spAutoFit/>
          </a:bodyPr>
          <a:lstStyle/>
          <a:p>
            <a:pPr marL="12700">
              <a:lnSpc>
                <a:spcPct val="100000"/>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a:latin typeface="Courier New"/>
              <a:cs typeface="Courier New"/>
            </a:endParaRPr>
          </a:p>
        </p:txBody>
      </p:sp>
      <p:sp>
        <p:nvSpPr>
          <p:cNvPr id="9" name="object 9"/>
          <p:cNvSpPr/>
          <p:nvPr/>
        </p:nvSpPr>
        <p:spPr>
          <a:xfrm>
            <a:off x="3757421" y="2370201"/>
            <a:ext cx="1454785" cy="395605"/>
          </a:xfrm>
          <a:custGeom>
            <a:avLst/>
            <a:gdLst/>
            <a:ahLst/>
            <a:cxnLst/>
            <a:rect l="l" t="t" r="r" b="b"/>
            <a:pathLst>
              <a:path w="1454785" h="395605">
                <a:moveTo>
                  <a:pt x="1379819" y="356342"/>
                </a:moveTo>
                <a:lnTo>
                  <a:pt x="1339595" y="368426"/>
                </a:lnTo>
                <a:lnTo>
                  <a:pt x="1332738" y="370586"/>
                </a:lnTo>
                <a:lnTo>
                  <a:pt x="1328927" y="377825"/>
                </a:lnTo>
                <a:lnTo>
                  <a:pt x="1330960" y="384556"/>
                </a:lnTo>
                <a:lnTo>
                  <a:pt x="1332991" y="391413"/>
                </a:lnTo>
                <a:lnTo>
                  <a:pt x="1340230" y="395350"/>
                </a:lnTo>
                <a:lnTo>
                  <a:pt x="1432621" y="367538"/>
                </a:lnTo>
                <a:lnTo>
                  <a:pt x="1426464" y="367538"/>
                </a:lnTo>
                <a:lnTo>
                  <a:pt x="1379819" y="356342"/>
                </a:lnTo>
                <a:close/>
              </a:path>
              <a:path w="1454785" h="395605">
                <a:moveTo>
                  <a:pt x="1404595" y="348898"/>
                </a:moveTo>
                <a:lnTo>
                  <a:pt x="1379819" y="356342"/>
                </a:lnTo>
                <a:lnTo>
                  <a:pt x="1426464" y="367538"/>
                </a:lnTo>
                <a:lnTo>
                  <a:pt x="1427264" y="364236"/>
                </a:lnTo>
                <a:lnTo>
                  <a:pt x="1420622" y="364236"/>
                </a:lnTo>
                <a:lnTo>
                  <a:pt x="1404595" y="348898"/>
                </a:lnTo>
                <a:close/>
              </a:path>
              <a:path w="1454785" h="395605">
                <a:moveTo>
                  <a:pt x="1368298" y="278384"/>
                </a:moveTo>
                <a:lnTo>
                  <a:pt x="1360169" y="278638"/>
                </a:lnTo>
                <a:lnTo>
                  <a:pt x="1355216" y="283718"/>
                </a:lnTo>
                <a:lnTo>
                  <a:pt x="1350264" y="288925"/>
                </a:lnTo>
                <a:lnTo>
                  <a:pt x="1350390" y="297052"/>
                </a:lnTo>
                <a:lnTo>
                  <a:pt x="1386159" y="331254"/>
                </a:lnTo>
                <a:lnTo>
                  <a:pt x="1432560" y="342391"/>
                </a:lnTo>
                <a:lnTo>
                  <a:pt x="1426464" y="367538"/>
                </a:lnTo>
                <a:lnTo>
                  <a:pt x="1432621" y="367538"/>
                </a:lnTo>
                <a:lnTo>
                  <a:pt x="1454530" y="360934"/>
                </a:lnTo>
                <a:lnTo>
                  <a:pt x="1368298" y="278384"/>
                </a:lnTo>
                <a:close/>
              </a:path>
              <a:path w="1454785" h="395605">
                <a:moveTo>
                  <a:pt x="1425828" y="342519"/>
                </a:moveTo>
                <a:lnTo>
                  <a:pt x="1404595" y="348898"/>
                </a:lnTo>
                <a:lnTo>
                  <a:pt x="1420622" y="364236"/>
                </a:lnTo>
                <a:lnTo>
                  <a:pt x="1425828" y="342519"/>
                </a:lnTo>
                <a:close/>
              </a:path>
              <a:path w="1454785" h="395605">
                <a:moveTo>
                  <a:pt x="1432529" y="342519"/>
                </a:moveTo>
                <a:lnTo>
                  <a:pt x="1425828" y="342519"/>
                </a:lnTo>
                <a:lnTo>
                  <a:pt x="1420622" y="364236"/>
                </a:lnTo>
                <a:lnTo>
                  <a:pt x="1427264" y="364236"/>
                </a:lnTo>
                <a:lnTo>
                  <a:pt x="1432529" y="342519"/>
                </a:lnTo>
                <a:close/>
              </a:path>
              <a:path w="1454785" h="395605">
                <a:moveTo>
                  <a:pt x="6095" y="0"/>
                </a:moveTo>
                <a:lnTo>
                  <a:pt x="0" y="25146"/>
                </a:lnTo>
                <a:lnTo>
                  <a:pt x="1379819" y="356342"/>
                </a:lnTo>
                <a:lnTo>
                  <a:pt x="1404595" y="348898"/>
                </a:lnTo>
                <a:lnTo>
                  <a:pt x="1386159" y="331254"/>
                </a:lnTo>
                <a:lnTo>
                  <a:pt x="6095" y="0"/>
                </a:lnTo>
                <a:close/>
              </a:path>
              <a:path w="1454785" h="395605">
                <a:moveTo>
                  <a:pt x="1386159" y="331254"/>
                </a:moveTo>
                <a:lnTo>
                  <a:pt x="1404595" y="348898"/>
                </a:lnTo>
                <a:lnTo>
                  <a:pt x="1425828" y="342519"/>
                </a:lnTo>
                <a:lnTo>
                  <a:pt x="1432529" y="342519"/>
                </a:lnTo>
                <a:lnTo>
                  <a:pt x="1432560" y="342391"/>
                </a:lnTo>
                <a:lnTo>
                  <a:pt x="1386159" y="331254"/>
                </a:lnTo>
                <a:close/>
              </a:path>
            </a:pathLst>
          </a:custGeom>
          <a:solidFill>
            <a:srgbClr val="4F81BC"/>
          </a:solidFill>
        </p:spPr>
        <p:txBody>
          <a:bodyPr wrap="square" lIns="0" tIns="0" rIns="0" bIns="0" rtlCol="0"/>
          <a:lstStyle/>
          <a:p>
            <a:endParaRPr/>
          </a:p>
        </p:txBody>
      </p:sp>
      <p:sp>
        <p:nvSpPr>
          <p:cNvPr id="10" name="object 10"/>
          <p:cNvSpPr/>
          <p:nvPr/>
        </p:nvSpPr>
        <p:spPr>
          <a:xfrm>
            <a:off x="3760470" y="2985770"/>
            <a:ext cx="1454150" cy="349250"/>
          </a:xfrm>
          <a:custGeom>
            <a:avLst/>
            <a:gdLst/>
            <a:ahLst/>
            <a:cxnLst/>
            <a:rect l="l" t="t" r="r" b="b"/>
            <a:pathLst>
              <a:path w="1454150" h="349250">
                <a:moveTo>
                  <a:pt x="88772" y="231393"/>
                </a:moveTo>
                <a:lnTo>
                  <a:pt x="0" y="311150"/>
                </a:lnTo>
                <a:lnTo>
                  <a:pt x="113029" y="349250"/>
                </a:lnTo>
                <a:lnTo>
                  <a:pt x="120395" y="345566"/>
                </a:lnTo>
                <a:lnTo>
                  <a:pt x="122681" y="338835"/>
                </a:lnTo>
                <a:lnTo>
                  <a:pt x="124967" y="331977"/>
                </a:lnTo>
                <a:lnTo>
                  <a:pt x="121284" y="324738"/>
                </a:lnTo>
                <a:lnTo>
                  <a:pt x="103245" y="318642"/>
                </a:lnTo>
                <a:lnTo>
                  <a:pt x="27685" y="318642"/>
                </a:lnTo>
                <a:lnTo>
                  <a:pt x="22478" y="293242"/>
                </a:lnTo>
                <a:lnTo>
                  <a:pt x="69443" y="283587"/>
                </a:lnTo>
                <a:lnTo>
                  <a:pt x="106044" y="250697"/>
                </a:lnTo>
                <a:lnTo>
                  <a:pt x="106552" y="242569"/>
                </a:lnTo>
                <a:lnTo>
                  <a:pt x="101726" y="237235"/>
                </a:lnTo>
                <a:lnTo>
                  <a:pt x="97027" y="231901"/>
                </a:lnTo>
                <a:lnTo>
                  <a:pt x="88772" y="231393"/>
                </a:lnTo>
                <a:close/>
              </a:path>
              <a:path w="1454150" h="349250">
                <a:moveTo>
                  <a:pt x="69443" y="283587"/>
                </a:moveTo>
                <a:lnTo>
                  <a:pt x="22478" y="293242"/>
                </a:lnTo>
                <a:lnTo>
                  <a:pt x="27685" y="318642"/>
                </a:lnTo>
                <a:lnTo>
                  <a:pt x="42511" y="315594"/>
                </a:lnTo>
                <a:lnTo>
                  <a:pt x="33781" y="315594"/>
                </a:lnTo>
                <a:lnTo>
                  <a:pt x="29209" y="293624"/>
                </a:lnTo>
                <a:lnTo>
                  <a:pt x="58261" y="293624"/>
                </a:lnTo>
                <a:lnTo>
                  <a:pt x="69443" y="283587"/>
                </a:lnTo>
                <a:close/>
              </a:path>
              <a:path w="1454150" h="349250">
                <a:moveTo>
                  <a:pt x="74664" y="308984"/>
                </a:moveTo>
                <a:lnTo>
                  <a:pt x="27685" y="318642"/>
                </a:lnTo>
                <a:lnTo>
                  <a:pt x="103245" y="318642"/>
                </a:lnTo>
                <a:lnTo>
                  <a:pt x="74664" y="308984"/>
                </a:lnTo>
                <a:close/>
              </a:path>
              <a:path w="1454150" h="349250">
                <a:moveTo>
                  <a:pt x="29209" y="293624"/>
                </a:moveTo>
                <a:lnTo>
                  <a:pt x="33781" y="315594"/>
                </a:lnTo>
                <a:lnTo>
                  <a:pt x="50315" y="300756"/>
                </a:lnTo>
                <a:lnTo>
                  <a:pt x="29209" y="293624"/>
                </a:lnTo>
                <a:close/>
              </a:path>
              <a:path w="1454150" h="349250">
                <a:moveTo>
                  <a:pt x="50315" y="300756"/>
                </a:moveTo>
                <a:lnTo>
                  <a:pt x="33781" y="315594"/>
                </a:lnTo>
                <a:lnTo>
                  <a:pt x="42511" y="315594"/>
                </a:lnTo>
                <a:lnTo>
                  <a:pt x="74664" y="308984"/>
                </a:lnTo>
                <a:lnTo>
                  <a:pt x="50315" y="300756"/>
                </a:lnTo>
                <a:close/>
              </a:path>
              <a:path w="1454150" h="349250">
                <a:moveTo>
                  <a:pt x="1448815" y="0"/>
                </a:moveTo>
                <a:lnTo>
                  <a:pt x="69443" y="283587"/>
                </a:lnTo>
                <a:lnTo>
                  <a:pt x="50315" y="300756"/>
                </a:lnTo>
                <a:lnTo>
                  <a:pt x="74664" y="308984"/>
                </a:lnTo>
                <a:lnTo>
                  <a:pt x="1454022" y="25400"/>
                </a:lnTo>
                <a:lnTo>
                  <a:pt x="1448815" y="0"/>
                </a:lnTo>
                <a:close/>
              </a:path>
              <a:path w="1454150" h="349250">
                <a:moveTo>
                  <a:pt x="58261" y="293624"/>
                </a:moveTo>
                <a:lnTo>
                  <a:pt x="29209" y="293624"/>
                </a:lnTo>
                <a:lnTo>
                  <a:pt x="50315" y="300756"/>
                </a:lnTo>
                <a:lnTo>
                  <a:pt x="58261" y="293624"/>
                </a:lnTo>
                <a:close/>
              </a:path>
            </a:pathLst>
          </a:custGeom>
          <a:solidFill>
            <a:srgbClr val="4F81BC"/>
          </a:solidFill>
        </p:spPr>
        <p:txBody>
          <a:bodyPr wrap="square" lIns="0" tIns="0" rIns="0" bIns="0" rtlCol="0"/>
          <a:lstStyle/>
          <a:p>
            <a:endParaRPr/>
          </a:p>
        </p:txBody>
      </p:sp>
      <p:sp>
        <p:nvSpPr>
          <p:cNvPr id="12" name="object 6"/>
          <p:cNvSpPr txBox="1">
            <a:spLocks noGrp="1"/>
          </p:cNvSpPr>
          <p:nvPr>
            <p:ph type="title"/>
          </p:nvPr>
        </p:nvSpPr>
        <p:spPr>
          <a:xfrm>
            <a:off x="916939" y="261239"/>
            <a:ext cx="4731385" cy="538609"/>
          </a:xfrm>
          <a:prstGeom prst="rect">
            <a:avLst/>
          </a:prstGeom>
        </p:spPr>
        <p:txBody>
          <a:bodyPr vert="horz" wrap="square" lIns="0" tIns="0" rIns="0" bIns="0" rtlCol="0">
            <a:spAutoFit/>
          </a:bodyPr>
          <a:lstStyle/>
          <a:p>
            <a:pPr marL="12700">
              <a:lnSpc>
                <a:spcPts val="4175"/>
              </a:lnSpc>
            </a:pPr>
            <a:r>
              <a:rPr sz="3600" dirty="0" err="1" smtClean="0">
                <a:solidFill>
                  <a:srgbClr val="004589"/>
                </a:solidFill>
                <a:latin typeface="微软雅黑"/>
                <a:cs typeface="微软雅黑"/>
              </a:rPr>
              <a:t>手工进行乘法运算</a:t>
            </a:r>
            <a:endParaRPr sz="3600" dirty="0">
              <a:latin typeface="微软雅黑"/>
              <a:cs typeface="微软雅黑"/>
            </a:endParaRPr>
          </a:p>
        </p:txBody>
      </p:sp>
      <p:sp>
        <p:nvSpPr>
          <p:cNvPr id="11" name="object 11"/>
          <p:cNvSpPr txBox="1"/>
          <p:nvPr/>
        </p:nvSpPr>
        <p:spPr>
          <a:xfrm>
            <a:off x="5715001" y="2042532"/>
            <a:ext cx="2819400" cy="943848"/>
          </a:xfrm>
          <a:prstGeom prst="rect">
            <a:avLst/>
          </a:prstGeom>
        </p:spPr>
        <p:txBody>
          <a:bodyPr vert="horz" wrap="square" lIns="0" tIns="0" rIns="0" bIns="0" rtlCol="0">
            <a:spAutoFit/>
          </a:bodyPr>
          <a:lstStyle/>
          <a:p>
            <a:pPr marL="12700">
              <a:lnSpc>
                <a:spcPct val="100000"/>
              </a:lnSpc>
            </a:pPr>
            <a:r>
              <a:rPr sz="2400" dirty="0">
                <a:solidFill>
                  <a:srgbClr val="0000FF"/>
                </a:solidFill>
                <a:latin typeface="Arial" panose="020B0604020202020204" pitchFamily="34" charset="0"/>
                <a:ea typeface="黑体" panose="02010609060101010101" pitchFamily="49" charset="-122"/>
                <a:cs typeface="Arial" panose="020B0604020202020204" pitchFamily="34" charset="0"/>
              </a:rPr>
              <a:t>被乘数</a:t>
            </a:r>
            <a:r>
              <a:rPr sz="2400" spc="-120"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a:solidFill>
                  <a:srgbClr val="0000FF"/>
                </a:solidFill>
                <a:latin typeface="Arial" panose="020B0604020202020204" pitchFamily="34" charset="0"/>
                <a:ea typeface="黑体" panose="02010609060101010101" pitchFamily="49" charset="-122"/>
                <a:cs typeface="Arial" panose="020B0604020202020204" pitchFamily="34" charset="0"/>
              </a:rPr>
              <a:t>Multiplicand</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a:solidFill>
                  <a:srgbClr val="0000FF"/>
                </a:solidFill>
                <a:latin typeface="Arial" panose="020B0604020202020204" pitchFamily="34" charset="0"/>
                <a:ea typeface="黑体" panose="02010609060101010101" pitchFamily="49" charset="-122"/>
                <a:cs typeface="Arial" panose="020B0604020202020204" pitchFamily="34" charset="0"/>
              </a:rPr>
              <a:t>乘数</a:t>
            </a:r>
            <a:r>
              <a:rPr sz="2400" spc="-125"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smtClean="0">
                <a:solidFill>
                  <a:srgbClr val="0000FF"/>
                </a:solidFill>
                <a:latin typeface="Arial" panose="020B0604020202020204" pitchFamily="34" charset="0"/>
                <a:ea typeface="黑体" panose="02010609060101010101" pitchFamily="49" charset="-122"/>
                <a:cs typeface="Arial" panose="020B0604020202020204" pitchFamily="34" charset="0"/>
              </a:rPr>
              <a:t>Multiplier</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1380807" y="1863979"/>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1</a:t>
            </a:r>
            <a:endParaRPr sz="3600" dirty="0">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marL="12700">
              <a:lnSpc>
                <a:spcPts val="4285"/>
              </a:lnSpc>
            </a:pPr>
            <a:r>
              <a:rPr sz="3600" b="1" u="heavy" dirty="0">
                <a:latin typeface="Courier New"/>
                <a:cs typeface="Courier New"/>
              </a:rPr>
              <a:t>1 0 0 0</a:t>
            </a:r>
          </a:p>
          <a:p>
            <a:pPr marL="1130300">
              <a:lnSpc>
                <a:spcPts val="4255"/>
              </a:lnSpc>
              <a:tabLst>
                <a:tab pos="2777490" algn="l"/>
              </a:tabLst>
            </a:pPr>
            <a:r>
              <a:rPr sz="3600" b="1" dirty="0" smtClean="0">
                <a:solidFill>
                  <a:srgbClr val="F8F8F8"/>
                </a:solidFill>
                <a:latin typeface="Courier New"/>
                <a:cs typeface="Courier New"/>
              </a:rPr>
              <a:t>0</a:t>
            </a:r>
            <a:r>
              <a:rPr sz="3600" b="1" spc="-5" dirty="0" smtClean="0">
                <a:solidFill>
                  <a:srgbClr val="F8F8F8"/>
                </a:solidFill>
                <a:latin typeface="Courier New"/>
                <a:cs typeface="Courier New"/>
              </a:rPr>
              <a:t> </a:t>
            </a:r>
            <a:r>
              <a:rPr sz="3600" b="1" dirty="0">
                <a:solidFill>
                  <a:srgbClr val="F8F8F8"/>
                </a:solidFill>
                <a:latin typeface="Courier New"/>
                <a:cs typeface="Courier New"/>
              </a:rPr>
              <a:t>0</a:t>
            </a:r>
            <a:r>
              <a:rPr sz="3600" b="1" spc="5" dirty="0">
                <a:solidFill>
                  <a:srgbClr val="F8F8F8"/>
                </a:solidFill>
                <a:latin typeface="Courier New"/>
                <a:cs typeface="Courier New"/>
              </a:rPr>
              <a:t> </a:t>
            </a:r>
            <a:r>
              <a:rPr sz="3600" b="1" dirty="0">
                <a:solidFill>
                  <a:srgbClr val="F8F8F8"/>
                </a:solidFill>
                <a:latin typeface="Courier New"/>
                <a:cs typeface="Courier New"/>
              </a:rPr>
              <a:t>0	0</a:t>
            </a:r>
            <a:endParaRPr sz="3600" dirty="0">
              <a:solidFill>
                <a:srgbClr val="F8F8F8"/>
              </a:solidFill>
              <a:latin typeface="Courier New"/>
              <a:cs typeface="Courier New"/>
            </a:endParaRPr>
          </a:p>
          <a:p>
            <a:pPr marL="570865">
              <a:lnSpc>
                <a:spcPts val="4255"/>
              </a:lnSpc>
            </a:pPr>
            <a:r>
              <a:rPr sz="3600" b="1" dirty="0">
                <a:solidFill>
                  <a:srgbClr val="F8F8F8"/>
                </a:solidFill>
                <a:latin typeface="Courier New"/>
                <a:cs typeface="Courier New"/>
              </a:rPr>
              <a:t>0 0 0</a:t>
            </a:r>
            <a:r>
              <a:rPr sz="3600" b="1" spc="-95" dirty="0">
                <a:solidFill>
                  <a:srgbClr val="F8F8F8"/>
                </a:solidFill>
                <a:latin typeface="Courier New"/>
                <a:cs typeface="Courier New"/>
              </a:rPr>
              <a:t> </a:t>
            </a:r>
            <a:r>
              <a:rPr sz="3600" b="1" dirty="0">
                <a:solidFill>
                  <a:srgbClr val="F8F8F8"/>
                </a:solidFill>
                <a:latin typeface="Courier New"/>
                <a:cs typeface="Courier New"/>
              </a:rPr>
              <a:t>0</a:t>
            </a:r>
            <a:endParaRPr sz="3600" dirty="0">
              <a:solidFill>
                <a:srgbClr val="F8F8F8"/>
              </a:solidFill>
              <a:latin typeface="Courier New"/>
              <a:cs typeface="Courier New"/>
            </a:endParaRPr>
          </a:p>
          <a:p>
            <a:pPr marL="12700">
              <a:lnSpc>
                <a:spcPts val="4285"/>
              </a:lnSpc>
            </a:pPr>
            <a:r>
              <a:rPr sz="3600" b="1" u="heavy" dirty="0" smtClean="0">
                <a:solidFill>
                  <a:srgbClr val="F8F8F8"/>
                </a:solidFill>
                <a:latin typeface="Courier New"/>
                <a:cs typeface="Courier New"/>
              </a:rPr>
              <a:t>1 0 0</a:t>
            </a:r>
            <a:r>
              <a:rPr sz="3600" b="1" u="heavy" spc="-100" dirty="0" smtClean="0">
                <a:solidFill>
                  <a:srgbClr val="F8F8F8"/>
                </a:solidFill>
                <a:latin typeface="Courier New"/>
                <a:cs typeface="Courier New"/>
              </a:rPr>
              <a:t> </a:t>
            </a:r>
            <a:r>
              <a:rPr sz="3600" b="1" u="heavy" dirty="0" smtClean="0">
                <a:solidFill>
                  <a:srgbClr val="F8F8F8"/>
                </a:solidFill>
                <a:latin typeface="Courier New"/>
                <a:cs typeface="Courier New"/>
              </a:rPr>
              <a:t>0</a:t>
            </a:r>
            <a:endParaRPr sz="3600" dirty="0" smtClean="0">
              <a:solidFill>
                <a:srgbClr val="F8F8F8"/>
              </a:solidFill>
              <a:latin typeface="Courier New"/>
              <a:cs typeface="Courier New"/>
            </a:endParaRPr>
          </a:p>
          <a:p>
            <a:pPr marL="26670">
              <a:lnSpc>
                <a:spcPct val="100000"/>
              </a:lnSpc>
              <a:spcBef>
                <a:spcPts val="915"/>
              </a:spcBef>
            </a:pPr>
            <a:r>
              <a:rPr sz="3600" b="1" dirty="0" smtClean="0">
                <a:solidFill>
                  <a:srgbClr val="C00000"/>
                </a:solidFill>
                <a:latin typeface="Courier New"/>
                <a:cs typeface="Courier New"/>
              </a:rPr>
              <a:t>1 </a:t>
            </a:r>
            <a:r>
              <a:rPr sz="3600" b="1" dirty="0">
                <a:solidFill>
                  <a:srgbClr val="C00000"/>
                </a:solidFill>
                <a:latin typeface="Courier New"/>
                <a:cs typeface="Courier New"/>
              </a:rPr>
              <a:t>0 0 </a:t>
            </a:r>
            <a:r>
              <a:rPr lang="en-US" altLang="zh-CN" sz="3600" b="1" dirty="0" smtClean="0">
                <a:solidFill>
                  <a:srgbClr val="C00000"/>
                </a:solidFill>
                <a:latin typeface="Courier New"/>
                <a:cs typeface="Courier New"/>
              </a:rPr>
              <a:t>0</a:t>
            </a:r>
            <a:endParaRPr sz="3600" dirty="0">
              <a:latin typeface="Courier New"/>
              <a:cs typeface="Courier New"/>
            </a:endParaRPr>
          </a:p>
        </p:txBody>
      </p:sp>
      <p:sp>
        <p:nvSpPr>
          <p:cNvPr id="12" name="object 12"/>
          <p:cNvSpPr/>
          <p:nvPr/>
        </p:nvSpPr>
        <p:spPr>
          <a:xfrm>
            <a:off x="2699004" y="1691639"/>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23388" y="1716023"/>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41498" y="1834133"/>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grpSp>
        <p:nvGrpSpPr>
          <p:cNvPr id="6" name="组合 5"/>
          <p:cNvGrpSpPr/>
          <p:nvPr/>
        </p:nvGrpSpPr>
        <p:grpSpPr>
          <a:xfrm>
            <a:off x="1219395" y="2871485"/>
            <a:ext cx="2304288" cy="339851"/>
            <a:chOff x="1202436" y="4477511"/>
            <a:chExt cx="2304288" cy="339851"/>
          </a:xfrm>
        </p:grpSpPr>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gr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1" name="矩形 20"/>
          <p:cNvSpPr/>
          <p:nvPr/>
        </p:nvSpPr>
        <p:spPr>
          <a:xfrm>
            <a:off x="1270577" y="4742468"/>
            <a:ext cx="461986" cy="646331"/>
          </a:xfrm>
          <a:prstGeom prst="rect">
            <a:avLst/>
          </a:prstGeom>
        </p:spPr>
        <p:txBody>
          <a:bodyPr wrap="none">
            <a:spAutoFit/>
          </a:bodyPr>
          <a:lstStyle/>
          <a:p>
            <a:r>
              <a:rPr lang="en-US" altLang="zh-CN" sz="3600" b="1" dirty="0">
                <a:solidFill>
                  <a:srgbClr val="C00000"/>
                </a:solidFill>
                <a:latin typeface="Courier New"/>
                <a:cs typeface="Courier New"/>
              </a:rPr>
              <a:t>0</a:t>
            </a:r>
            <a:endParaRPr lang="zh-CN" altLang="en-US" sz="3600" b="1" dirty="0">
              <a:solidFill>
                <a:srgbClr val="C00000"/>
              </a:solidFill>
              <a:latin typeface="Courier New"/>
              <a:cs typeface="Courier New"/>
            </a:endParaRPr>
          </a:p>
        </p:txBody>
      </p:sp>
      <p:sp>
        <p:nvSpPr>
          <p:cNvPr id="23"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24" name="object 19"/>
          <p:cNvSpPr/>
          <p:nvPr/>
        </p:nvSpPr>
        <p:spPr>
          <a:xfrm>
            <a:off x="6004560"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25" name="object 20"/>
          <p:cNvSpPr txBox="1"/>
          <p:nvPr/>
        </p:nvSpPr>
        <p:spPr>
          <a:xfrm>
            <a:off x="5700141" y="1415796"/>
            <a:ext cx="4364990" cy="3898503"/>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lang="en-US" sz="2400" spc="-5" dirty="0" smtClean="0">
              <a:solidFill>
                <a:srgbClr val="4F81BC"/>
              </a:solidFill>
              <a:latin typeface="Arial"/>
              <a:cs typeface="Arial"/>
            </a:endParaRPr>
          </a:p>
          <a:p>
            <a:pPr marL="12700">
              <a:lnSpc>
                <a:spcPct val="100000"/>
              </a:lnSpc>
            </a:pPr>
            <a:endParaRPr lang="en-US" sz="2400" spc="-5" dirty="0">
              <a:solidFill>
                <a:srgbClr val="4F81BC"/>
              </a:solidFill>
              <a:latin typeface="Arial"/>
              <a:cs typeface="Arial"/>
            </a:endParaRPr>
          </a:p>
          <a:p>
            <a:pPr marL="12700">
              <a:lnSpc>
                <a:spcPct val="100000"/>
              </a:lnSpc>
            </a:pPr>
            <a:endParaRPr lang="en-US" sz="2400" spc="-5" dirty="0" smtClean="0">
              <a:solidFill>
                <a:srgbClr val="4F81BC"/>
              </a:solidFill>
              <a:latin typeface="Arial"/>
              <a:cs typeface="Arial"/>
            </a:endParaRPr>
          </a:p>
          <a:p>
            <a:pPr marL="12700">
              <a:lnSpc>
                <a:spcPct val="100000"/>
              </a:lnSpc>
            </a:pPr>
            <a:endParaRPr lang="en-US" sz="2400" spc="-5" dirty="0">
              <a:solidFill>
                <a:srgbClr val="4F81BC"/>
              </a:solidFill>
              <a:latin typeface="Arial"/>
              <a:cs typeface="Arial"/>
            </a:endParaRPr>
          </a:p>
          <a:p>
            <a:pPr marL="12700">
              <a:lnSpc>
                <a:spcPct val="100000"/>
              </a:lnSpc>
            </a:pPr>
            <a:endParaRPr lang="en-US" sz="2400" spc="-5" dirty="0" smtClean="0">
              <a:solidFill>
                <a:srgbClr val="4F81BC"/>
              </a:solidFill>
              <a:latin typeface="Arial"/>
              <a:cs typeface="Arial"/>
            </a:endParaRPr>
          </a:p>
          <a:p>
            <a:pPr marL="12700">
              <a:lnSpc>
                <a:spcPct val="100000"/>
              </a:lnSpc>
            </a:pPr>
            <a:endParaRPr lang="en-US" sz="2400" dirty="0" smtClean="0">
              <a:solidFill>
                <a:srgbClr val="C0504D"/>
              </a:solidFill>
              <a:latin typeface="微软雅黑"/>
              <a:cs typeface="微软雅黑"/>
            </a:endParaRPr>
          </a:p>
          <a:p>
            <a:pPr marL="12700">
              <a:lnSpc>
                <a:spcPct val="100000"/>
              </a:lnSpc>
            </a:pPr>
            <a:endParaRPr lang="en-US" sz="2400" dirty="0">
              <a:solidFill>
                <a:srgbClr val="C0504D"/>
              </a:solidFill>
              <a:latin typeface="微软雅黑"/>
              <a:cs typeface="微软雅黑"/>
            </a:endParaRPr>
          </a:p>
          <a:p>
            <a:pPr marL="12700">
              <a:lnSpc>
                <a:spcPct val="100000"/>
              </a:lnSpc>
            </a:pPr>
            <a:endParaRPr lang="en-US" sz="2400" dirty="0" smtClean="0">
              <a:solidFill>
                <a:srgbClr val="C0504D"/>
              </a:solidFill>
              <a:latin typeface="微软雅黑"/>
              <a:cs typeface="微软雅黑"/>
            </a:endParaRPr>
          </a:p>
          <a:p>
            <a:pPr marL="12700">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6" name="object 20"/>
          <p:cNvSpPr txBox="1"/>
          <p:nvPr/>
        </p:nvSpPr>
        <p:spPr>
          <a:xfrm>
            <a:off x="6351905" y="2811167"/>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sz="2400" dirty="0" err="1" smtClean="0">
                <a:solidFill>
                  <a:schemeClr val="bg1"/>
                </a:solidFill>
                <a:latin typeface="微软雅黑" panose="020B0503020204020204" pitchFamily="34" charset="-122"/>
                <a:ea typeface="微软雅黑" panose="020B0503020204020204" pitchFamily="34" charset="-122"/>
                <a:cs typeface="微软雅黑"/>
              </a:rPr>
              <a:t>乘数向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27" name="object 20"/>
          <p:cNvSpPr txBox="1"/>
          <p:nvPr/>
        </p:nvSpPr>
        <p:spPr>
          <a:xfrm>
            <a:off x="6344285" y="3980669"/>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a:t>
            </a:r>
            <a:r>
              <a:rPr lang="zh-CN" altLang="en-US" sz="2400" dirty="0">
                <a:solidFill>
                  <a:schemeClr val="bg1"/>
                </a:solidFill>
                <a:latin typeface="微软雅黑" panose="020B0503020204020204" pitchFamily="34" charset="-122"/>
                <a:ea typeface="微软雅黑" panose="020B0503020204020204" pitchFamily="34" charset="-122"/>
                <a:cs typeface="微软雅黑"/>
              </a:rPr>
              <a:t>乘积</a:t>
            </a:r>
            <a:r>
              <a:rPr sz="2400" dirty="0" smtClean="0">
                <a:solidFill>
                  <a:schemeClr val="bg1"/>
                </a:solidFill>
                <a:latin typeface="微软雅黑" panose="020B0503020204020204" pitchFamily="34" charset="-122"/>
                <a:ea typeface="微软雅黑" panose="020B0503020204020204" pitchFamily="34" charset="-122"/>
                <a:cs typeface="微软雅黑"/>
              </a:rPr>
              <a:t>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95519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18000" decel="50000" fill="hold" grpId="0" nodeType="clickEffect">
                                  <p:stCondLst>
                                    <p:cond delay="0"/>
                                  </p:stCondLst>
                                  <p:childTnLst>
                                    <p:animMotion origin="layout" path="M 0.00065 0.00625 L 0.0444 0.00625 " pathEditMode="relative" rAng="0" ptsTypes="AA">
                                      <p:cBhvr>
                                        <p:cTn id="6" dur="3000" fill="hold"/>
                                        <p:tgtEl>
                                          <p:spTgt spid="8"/>
                                        </p:tgtEl>
                                        <p:attrNameLst>
                                          <p:attrName>ppt_x</p:attrName>
                                          <p:attrName>ppt_y</p:attrName>
                                        </p:attrNameLst>
                                      </p:cBhvr>
                                      <p:rCtr x="2187"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0026 0.00463 L 0.04778 0.00463 " pathEditMode="relative" rAng="0" ptsTypes="AA">
                                      <p:cBhvr>
                                        <p:cTn id="10" dur="2000" fill="hold"/>
                                        <p:tgtEl>
                                          <p:spTgt spid="11">
                                            <p:txEl>
                                              <p:pRg st="4" end="4"/>
                                            </p:txEl>
                                          </p:spTgt>
                                        </p:tgtEl>
                                        <p:attrNameLst>
                                          <p:attrName>ppt_x</p:attrName>
                                          <p:attrName>ppt_y</p:attrName>
                                        </p:attrNameLst>
                                      </p:cBhvr>
                                      <p:rCtr x="2370" y="0"/>
                                    </p:animMotion>
                                  </p:childTnLst>
                                </p:cTn>
                              </p:par>
                            </p:childTnLst>
                          </p:cTn>
                        </p:par>
                        <p:par>
                          <p:cTn id="11" fill="hold">
                            <p:stCondLst>
                              <p:cond delay="2000"/>
                            </p:stCondLst>
                            <p:childTnLst>
                              <p:par>
                                <p:cTn id="12" presetID="1" presetClass="entr" presetSubtype="0" fill="hold" grpId="0" nodeType="afterEffect">
                                  <p:stCondLst>
                                    <p:cond delay="50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8" name="object 8"/>
          <p:cNvSpPr txBox="1"/>
          <p:nvPr/>
        </p:nvSpPr>
        <p:spPr>
          <a:xfrm>
            <a:off x="1932118" y="1863979"/>
            <a:ext cx="1947545" cy="553998"/>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chemeClr val="accent2"/>
                </a:solidFill>
                <a:latin typeface="Courier New"/>
                <a:cs typeface="Courier New"/>
              </a:rPr>
              <a:t>1</a:t>
            </a:r>
            <a:endParaRPr sz="3600" dirty="0">
              <a:solidFill>
                <a:schemeClr val="accent2"/>
              </a:solidFill>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a:lnSpc>
                <a:spcPts val="4255"/>
              </a:lnSpc>
            </a:pPr>
            <a:r>
              <a:rPr sz="3600" b="1" dirty="0">
                <a:latin typeface="Courier New"/>
                <a:cs typeface="Courier New"/>
              </a:rPr>
              <a:t>1 0 0 0</a:t>
            </a:r>
          </a:p>
          <a:p>
            <a:pPr marL="12700">
              <a:lnSpc>
                <a:spcPts val="4285"/>
              </a:lnSpc>
              <a:tabLst>
                <a:tab pos="2777490" algn="l"/>
              </a:tabLst>
            </a:pPr>
            <a:r>
              <a:rPr sz="3600" b="1" u="heavy" dirty="0">
                <a:latin typeface="Courier New"/>
                <a:cs typeface="Courier New"/>
              </a:rPr>
              <a:t>0 0 0</a:t>
            </a:r>
            <a:r>
              <a:rPr lang="en-US" sz="3600" b="1" u="heavy" dirty="0">
                <a:latin typeface="Courier New"/>
                <a:cs typeface="Courier New"/>
              </a:rPr>
              <a:t> </a:t>
            </a:r>
            <a:r>
              <a:rPr sz="3600" b="1" u="heavy" dirty="0">
                <a:latin typeface="Courier New"/>
                <a:cs typeface="Courier New"/>
              </a:rPr>
              <a:t>0</a:t>
            </a:r>
          </a:p>
          <a:p>
            <a:pPr marL="570865">
              <a:lnSpc>
                <a:spcPts val="4255"/>
              </a:lnSpc>
            </a:pPr>
            <a:r>
              <a:rPr sz="3600" b="1" dirty="0">
                <a:solidFill>
                  <a:srgbClr val="F8F8F8"/>
                </a:solidFill>
                <a:latin typeface="Courier New"/>
                <a:cs typeface="Courier New"/>
              </a:rPr>
              <a:t>0 0 0</a:t>
            </a:r>
            <a:r>
              <a:rPr sz="3600" b="1" spc="-95" dirty="0">
                <a:solidFill>
                  <a:srgbClr val="F8F8F8"/>
                </a:solidFill>
                <a:latin typeface="Courier New"/>
                <a:cs typeface="Courier New"/>
              </a:rPr>
              <a:t> </a:t>
            </a:r>
            <a:r>
              <a:rPr sz="3600" b="1" dirty="0">
                <a:solidFill>
                  <a:srgbClr val="F8F8F8"/>
                </a:solidFill>
                <a:latin typeface="Courier New"/>
                <a:cs typeface="Courier New"/>
              </a:rPr>
              <a:t>0</a:t>
            </a:r>
            <a:endParaRPr sz="3600" dirty="0">
              <a:solidFill>
                <a:srgbClr val="F8F8F8"/>
              </a:solidFill>
              <a:latin typeface="Courier New"/>
              <a:cs typeface="Courier New"/>
            </a:endParaRPr>
          </a:p>
          <a:p>
            <a:pPr marL="12700">
              <a:lnSpc>
                <a:spcPts val="4285"/>
              </a:lnSpc>
            </a:pPr>
            <a:r>
              <a:rPr sz="3600" b="1" u="heavy" dirty="0" smtClean="0">
                <a:solidFill>
                  <a:srgbClr val="F8F8F8"/>
                </a:solidFill>
                <a:latin typeface="Courier New"/>
                <a:cs typeface="Courier New"/>
              </a:rPr>
              <a:t>1 0 0</a:t>
            </a:r>
            <a:r>
              <a:rPr sz="3600" b="1" u="heavy" spc="-100" dirty="0" smtClean="0">
                <a:solidFill>
                  <a:srgbClr val="F8F8F8"/>
                </a:solidFill>
                <a:latin typeface="Courier New"/>
                <a:cs typeface="Courier New"/>
              </a:rPr>
              <a:t> </a:t>
            </a:r>
            <a:r>
              <a:rPr sz="3600" b="1" u="heavy" dirty="0" smtClean="0">
                <a:solidFill>
                  <a:srgbClr val="F8F8F8"/>
                </a:solidFill>
                <a:latin typeface="Courier New"/>
                <a:cs typeface="Courier New"/>
              </a:rPr>
              <a:t>0</a:t>
            </a:r>
            <a:endParaRPr sz="3600" dirty="0" smtClean="0">
              <a:solidFill>
                <a:srgbClr val="F8F8F8"/>
              </a:solidFill>
              <a:latin typeface="Courier New"/>
              <a:cs typeface="Courier New"/>
            </a:endParaRPr>
          </a:p>
          <a:p>
            <a:pPr marL="26670">
              <a:lnSpc>
                <a:spcPct val="100000"/>
              </a:lnSpc>
              <a:spcBef>
                <a:spcPts val="915"/>
              </a:spcBef>
            </a:pP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lang="en-US" altLang="zh-CN" sz="3600" b="1" dirty="0" smtClean="0">
                <a:solidFill>
                  <a:srgbClr val="C00000"/>
                </a:solidFill>
                <a:latin typeface="Courier New"/>
                <a:cs typeface="Courier New"/>
              </a:rPr>
              <a:t>1</a:t>
            </a:r>
            <a:r>
              <a:rPr sz="3600" b="1" dirty="0" smtClean="0">
                <a:solidFill>
                  <a:srgbClr val="C00000"/>
                </a:solidFill>
                <a:latin typeface="Courier New"/>
                <a:cs typeface="Courier New"/>
              </a:rPr>
              <a:t> </a:t>
            </a:r>
            <a:r>
              <a:rPr sz="3600" b="1" dirty="0">
                <a:solidFill>
                  <a:srgbClr val="C00000"/>
                </a:solidFill>
                <a:latin typeface="Courier New"/>
                <a:cs typeface="Courier New"/>
              </a:rPr>
              <a:t>0 </a:t>
            </a: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sz="3600" b="1" dirty="0" smtClean="0">
                <a:solidFill>
                  <a:srgbClr val="0000FF"/>
                </a:solidFill>
                <a:latin typeface="Courier New"/>
                <a:cs typeface="Courier New"/>
              </a:rPr>
              <a:t>0</a:t>
            </a:r>
            <a:endParaRPr sz="3600" dirty="0">
              <a:solidFill>
                <a:srgbClr val="0000FF"/>
              </a:solidFill>
              <a:latin typeface="Courier New"/>
              <a:cs typeface="Courier New"/>
            </a:endParaRPr>
          </a:p>
        </p:txBody>
      </p:sp>
      <p:sp>
        <p:nvSpPr>
          <p:cNvPr id="12" name="object 12"/>
          <p:cNvSpPr/>
          <p:nvPr/>
        </p:nvSpPr>
        <p:spPr>
          <a:xfrm>
            <a:off x="2699004" y="1691639"/>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41549" y="1723072"/>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71739" y="1833498"/>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grpSp>
        <p:nvGrpSpPr>
          <p:cNvPr id="6" name="组合 5"/>
          <p:cNvGrpSpPr/>
          <p:nvPr/>
        </p:nvGrpSpPr>
        <p:grpSpPr>
          <a:xfrm>
            <a:off x="1207388" y="3379532"/>
            <a:ext cx="2304288" cy="339851"/>
            <a:chOff x="1202436" y="4477511"/>
            <a:chExt cx="2304288" cy="339851"/>
          </a:xfrm>
        </p:grpSpPr>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gr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3"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24" name="矩形 23"/>
          <p:cNvSpPr/>
          <p:nvPr/>
        </p:nvSpPr>
        <p:spPr>
          <a:xfrm>
            <a:off x="1291022" y="4735040"/>
            <a:ext cx="461986" cy="646331"/>
          </a:xfrm>
          <a:prstGeom prst="rect">
            <a:avLst/>
          </a:prstGeom>
        </p:spPr>
        <p:txBody>
          <a:bodyPr wrap="none">
            <a:spAutoFit/>
          </a:bodyPr>
          <a:lstStyle/>
          <a:p>
            <a:r>
              <a:rPr lang="en-US" altLang="zh-CN" sz="3600" b="1" dirty="0">
                <a:solidFill>
                  <a:srgbClr val="C00000"/>
                </a:solidFill>
                <a:latin typeface="Courier New"/>
                <a:cs typeface="Courier New"/>
              </a:rPr>
              <a:t>0</a:t>
            </a:r>
            <a:endParaRPr lang="zh-CN" altLang="en-US" sz="3600" b="1" dirty="0">
              <a:solidFill>
                <a:srgbClr val="C00000"/>
              </a:solidFill>
              <a:latin typeface="Courier New"/>
              <a:cs typeface="Courier New"/>
            </a:endParaRPr>
          </a:p>
        </p:txBody>
      </p:sp>
      <p:sp>
        <p:nvSpPr>
          <p:cNvPr id="26" name="object 19"/>
          <p:cNvSpPr/>
          <p:nvPr/>
        </p:nvSpPr>
        <p:spPr>
          <a:xfrm>
            <a:off x="6012180" y="3720337"/>
            <a:ext cx="5044440" cy="1062227"/>
          </a:xfrm>
          <a:prstGeom prst="rect">
            <a:avLst/>
          </a:prstGeom>
          <a:blipFill>
            <a:blip r:embed="rId9" cstate="print"/>
            <a:stretch>
              <a:fillRect/>
            </a:stretch>
          </a:blipFill>
        </p:spPr>
        <p:txBody>
          <a:bodyPr wrap="square" lIns="0" tIns="0" rIns="0" bIns="0" rtlCol="0"/>
          <a:lstStyle/>
          <a:p>
            <a:endParaRPr/>
          </a:p>
        </p:txBody>
      </p:sp>
      <p:sp>
        <p:nvSpPr>
          <p:cNvPr id="28"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30" name="object 20"/>
          <p:cNvSpPr txBox="1"/>
          <p:nvPr/>
        </p:nvSpPr>
        <p:spPr>
          <a:xfrm>
            <a:off x="6178232" y="4029851"/>
            <a:ext cx="4712335"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乘数和乘积移出的</a:t>
            </a:r>
            <a:r>
              <a:rPr sz="2400" dirty="0" err="1" smtClean="0">
                <a:solidFill>
                  <a:schemeClr val="bg1"/>
                </a:solidFill>
                <a:latin typeface="微软雅黑" panose="020B0503020204020204" pitchFamily="34" charset="-122"/>
                <a:ea typeface="微软雅黑" panose="020B0503020204020204" pitchFamily="34" charset="-122"/>
                <a:cs typeface="微软雅黑"/>
              </a:rPr>
              <a:t>一位</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不参与累加</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3" name="object 20"/>
          <p:cNvSpPr txBox="1"/>
          <p:nvPr/>
        </p:nvSpPr>
        <p:spPr>
          <a:xfrm>
            <a:off x="5700141" y="1415796"/>
            <a:ext cx="4364990" cy="3898503"/>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lang="en-US" sz="2400" spc="-5" dirty="0" smtClean="0">
              <a:solidFill>
                <a:srgbClr val="4F81BC"/>
              </a:solidFill>
              <a:latin typeface="Arial"/>
              <a:cs typeface="Arial"/>
            </a:endParaRPr>
          </a:p>
          <a:p>
            <a:pPr marL="12700">
              <a:lnSpc>
                <a:spcPct val="100000"/>
              </a:lnSpc>
            </a:pPr>
            <a:endParaRPr lang="en-US" sz="2400" spc="-5" dirty="0">
              <a:solidFill>
                <a:srgbClr val="4F81BC"/>
              </a:solidFill>
              <a:latin typeface="Arial"/>
              <a:cs typeface="Arial"/>
            </a:endParaRPr>
          </a:p>
          <a:p>
            <a:pPr marL="12700">
              <a:lnSpc>
                <a:spcPct val="100000"/>
              </a:lnSpc>
            </a:pPr>
            <a:endParaRPr lang="en-US" sz="2400" spc="-5" dirty="0" smtClean="0">
              <a:solidFill>
                <a:srgbClr val="4F81BC"/>
              </a:solidFill>
              <a:latin typeface="Arial"/>
              <a:cs typeface="Arial"/>
            </a:endParaRPr>
          </a:p>
          <a:p>
            <a:pPr marL="12700">
              <a:lnSpc>
                <a:spcPct val="100000"/>
              </a:lnSpc>
            </a:pPr>
            <a:endParaRPr lang="en-US" sz="2400" spc="-5" dirty="0">
              <a:solidFill>
                <a:srgbClr val="4F81BC"/>
              </a:solidFill>
              <a:latin typeface="Arial"/>
              <a:cs typeface="Arial"/>
            </a:endParaRPr>
          </a:p>
          <a:p>
            <a:pPr marL="12700">
              <a:lnSpc>
                <a:spcPct val="100000"/>
              </a:lnSpc>
            </a:pPr>
            <a:endParaRPr lang="en-US" sz="2400" spc="-5" dirty="0" smtClean="0">
              <a:solidFill>
                <a:srgbClr val="4F81BC"/>
              </a:solidFill>
              <a:latin typeface="Arial"/>
              <a:cs typeface="Arial"/>
            </a:endParaRPr>
          </a:p>
          <a:p>
            <a:pPr marL="12700">
              <a:lnSpc>
                <a:spcPct val="100000"/>
              </a:lnSpc>
            </a:pPr>
            <a:endParaRPr lang="en-US" sz="2400" dirty="0" smtClean="0">
              <a:solidFill>
                <a:srgbClr val="C0504D"/>
              </a:solidFill>
              <a:latin typeface="微软雅黑"/>
              <a:cs typeface="微软雅黑"/>
            </a:endParaRPr>
          </a:p>
          <a:p>
            <a:pPr marL="12700">
              <a:lnSpc>
                <a:spcPct val="100000"/>
              </a:lnSpc>
            </a:pPr>
            <a:endParaRPr lang="en-US" sz="2400" dirty="0">
              <a:solidFill>
                <a:srgbClr val="C0504D"/>
              </a:solidFill>
              <a:latin typeface="微软雅黑"/>
              <a:cs typeface="微软雅黑"/>
            </a:endParaRPr>
          </a:p>
          <a:p>
            <a:pPr marL="12700">
              <a:lnSpc>
                <a:spcPct val="100000"/>
              </a:lnSpc>
            </a:pPr>
            <a:endParaRPr lang="en-US" sz="2400" dirty="0" smtClean="0">
              <a:solidFill>
                <a:srgbClr val="C0504D"/>
              </a:solidFill>
              <a:latin typeface="微软雅黑"/>
              <a:cs typeface="微软雅黑"/>
            </a:endParaRPr>
          </a:p>
          <a:p>
            <a:pPr marL="12700">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36" name="矩形 35"/>
          <p:cNvSpPr/>
          <p:nvPr/>
        </p:nvSpPr>
        <p:spPr>
          <a:xfrm>
            <a:off x="6785280" y="2666999"/>
            <a:ext cx="3267561" cy="830997"/>
          </a:xfrm>
          <a:prstGeom prst="rect">
            <a:avLst/>
          </a:prstGeom>
        </p:spPr>
        <p:txBody>
          <a:bodyPr wrap="none">
            <a:spAutoFit/>
          </a:bodyPr>
          <a:lstStyle/>
          <a:p>
            <a:pPr marR="5080" algn="ctr"/>
            <a:r>
              <a:rPr lang="zh-CN" altLang="en-US" sz="2400" dirty="0">
                <a:solidFill>
                  <a:srgbClr val="FFFFFF"/>
                </a:solidFill>
                <a:latin typeface="微软雅黑" panose="020B0503020204020204" pitchFamily="34" charset="-122"/>
                <a:ea typeface="微软雅黑" panose="020B0503020204020204" pitchFamily="34" charset="-122"/>
                <a:cs typeface="微软雅黑"/>
              </a:rPr>
              <a:t>每个中间结果产生</a:t>
            </a: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后</a:t>
            </a:r>
            <a:endParaRPr lang="en-US" altLang="zh-CN" sz="2400" dirty="0" smtClean="0">
              <a:solidFill>
                <a:srgbClr val="FFFFFF"/>
              </a:solidFill>
              <a:latin typeface="微软雅黑" panose="020B0503020204020204" pitchFamily="34" charset="-122"/>
              <a:ea typeface="微软雅黑" panose="020B0503020204020204" pitchFamily="34" charset="-122"/>
              <a:cs typeface="微软雅黑"/>
            </a:endParaRPr>
          </a:p>
          <a:p>
            <a:pPr marR="5080" algn="ct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直接</a:t>
            </a:r>
            <a:r>
              <a:rPr lang="zh-CN" altLang="en-US" sz="2400" dirty="0">
                <a:solidFill>
                  <a:srgbClr val="FFFFFF"/>
                </a:solidFill>
                <a:latin typeface="微软雅黑" panose="020B0503020204020204" pitchFamily="34" charset="-122"/>
                <a:ea typeface="微软雅黑" panose="020B0503020204020204" pitchFamily="34" charset="-122"/>
                <a:cs typeface="微软雅黑"/>
              </a:rPr>
              <a:t>与当前的乘积累加</a:t>
            </a:r>
            <a:endParaRPr lang="zh-CN" altLang="en-US" sz="2400" dirty="0">
              <a:latin typeface="微软雅黑" panose="020B0503020204020204" pitchFamily="34" charset="-122"/>
              <a:ea typeface="微软雅黑" panose="020B0503020204020204" pitchFamily="34" charset="-122"/>
              <a:cs typeface="微软雅黑"/>
            </a:endParaRPr>
          </a:p>
        </p:txBody>
      </p:sp>
      <p:grpSp>
        <p:nvGrpSpPr>
          <p:cNvPr id="21" name="组合 20"/>
          <p:cNvGrpSpPr/>
          <p:nvPr/>
        </p:nvGrpSpPr>
        <p:grpSpPr>
          <a:xfrm>
            <a:off x="6012180" y="2521395"/>
            <a:ext cx="5044440" cy="2275332"/>
            <a:chOff x="6004560" y="2520695"/>
            <a:chExt cx="5044440" cy="2275332"/>
          </a:xfrm>
        </p:grpSpPr>
        <p:sp>
          <p:nvSpPr>
            <p:cNvPr id="31"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32" name="object 19"/>
            <p:cNvSpPr/>
            <p:nvPr/>
          </p:nvSpPr>
          <p:spPr>
            <a:xfrm>
              <a:off x="6004560"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34" name="object 20"/>
            <p:cNvSpPr txBox="1"/>
            <p:nvPr/>
          </p:nvSpPr>
          <p:spPr>
            <a:xfrm>
              <a:off x="6351905" y="2811167"/>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sz="2400" dirty="0" err="1" smtClean="0">
                  <a:solidFill>
                    <a:schemeClr val="bg1"/>
                  </a:solidFill>
                  <a:latin typeface="微软雅黑" panose="020B0503020204020204" pitchFamily="34" charset="-122"/>
                  <a:ea typeface="微软雅黑" panose="020B0503020204020204" pitchFamily="34" charset="-122"/>
                  <a:cs typeface="微软雅黑"/>
                </a:rPr>
                <a:t>乘数向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5" name="object 20"/>
            <p:cNvSpPr txBox="1"/>
            <p:nvPr/>
          </p:nvSpPr>
          <p:spPr>
            <a:xfrm>
              <a:off x="6344285" y="3980669"/>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a:t>
              </a:r>
              <a:r>
                <a:rPr lang="zh-CN" altLang="en-US" sz="2400" dirty="0">
                  <a:solidFill>
                    <a:schemeClr val="bg1"/>
                  </a:solidFill>
                  <a:latin typeface="微软雅黑" panose="020B0503020204020204" pitchFamily="34" charset="-122"/>
                  <a:ea typeface="微软雅黑" panose="020B0503020204020204" pitchFamily="34" charset="-122"/>
                  <a:cs typeface="微软雅黑"/>
                </a:rPr>
                <a:t>乘积</a:t>
              </a:r>
              <a:r>
                <a:rPr sz="2400" dirty="0" smtClean="0">
                  <a:solidFill>
                    <a:schemeClr val="bg1"/>
                  </a:solidFill>
                  <a:latin typeface="微软雅黑" panose="020B0503020204020204" pitchFamily="34" charset="-122"/>
                  <a:ea typeface="微软雅黑" panose="020B0503020204020204" pitchFamily="34" charset="-122"/>
                  <a:cs typeface="微软雅黑"/>
                </a:rPr>
                <a:t>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grpSp>
    </p:spTree>
    <p:extLst>
      <p:ext uri="{BB962C8B-B14F-4D97-AF65-F5344CB8AC3E}">
        <p14:creationId xmlns:p14="http://schemas.microsoft.com/office/powerpoint/2010/main" val="246493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0.00273 -0.00486 L 0.0444 -0.00486 " pathEditMode="relative" rAng="0" ptsTypes="AA">
                                      <p:cBhvr>
                                        <p:cTn id="10" dur="2000" fill="hold"/>
                                        <p:tgtEl>
                                          <p:spTgt spid="8"/>
                                        </p:tgtEl>
                                        <p:attrNameLst>
                                          <p:attrName>ppt_x</p:attrName>
                                          <p:attrName>ppt_y</p:attrName>
                                        </p:attrNameLst>
                                      </p:cBhvr>
                                      <p:rCtr x="2357"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0156 0.00463 L 0.04479 0.00463 " pathEditMode="relative" rAng="0" ptsTypes="AA">
                                      <p:cBhvr>
                                        <p:cTn id="14" dur="2000" fill="hold"/>
                                        <p:tgtEl>
                                          <p:spTgt spid="11">
                                            <p:txEl>
                                              <p:pRg st="4" end="4"/>
                                            </p:txEl>
                                          </p:spTgt>
                                        </p:tgtEl>
                                        <p:attrNameLst>
                                          <p:attrName>ppt_x</p:attrName>
                                          <p:attrName>ppt_y</p:attrName>
                                        </p:attrNameLst>
                                      </p:cBhvr>
                                      <p:rCtr x="2318" y="0"/>
                                    </p:animMotion>
                                  </p:childTnLst>
                                </p:cTn>
                              </p:par>
                            </p:childTnLst>
                          </p:cTn>
                        </p:par>
                        <p:par>
                          <p:cTn id="15" fill="hold">
                            <p:stCondLst>
                              <p:cond delay="2000"/>
                            </p:stCondLst>
                            <p:childTnLst>
                              <p:par>
                                <p:cTn id="16" presetID="1" presetClass="entr" presetSubtype="0" fill="hold" grpId="0" nodeType="afterEffect">
                                  <p:stCondLst>
                                    <p:cond delay="50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2449570" y="1873631"/>
            <a:ext cx="1947545" cy="553998"/>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a:t>
            </a:r>
            <a:r>
              <a:rPr sz="3600" b="1" dirty="0">
                <a:solidFill>
                  <a:schemeClr val="accent2"/>
                </a:solidFill>
                <a:latin typeface="Courier New"/>
                <a:cs typeface="Courier New"/>
              </a:rPr>
              <a:t>0</a:t>
            </a:r>
            <a:r>
              <a:rPr sz="3600" b="1" spc="-100" dirty="0">
                <a:solidFill>
                  <a:schemeClr val="accent2"/>
                </a:solidFill>
                <a:latin typeface="Courier New"/>
                <a:cs typeface="Courier New"/>
              </a:rPr>
              <a:t> </a:t>
            </a:r>
            <a:r>
              <a:rPr sz="3600" b="1" dirty="0">
                <a:solidFill>
                  <a:schemeClr val="accent2"/>
                </a:solidFill>
                <a:latin typeface="Courier New"/>
                <a:cs typeface="Courier New"/>
              </a:rPr>
              <a:t>1</a:t>
            </a:r>
            <a:endParaRPr sz="3600" dirty="0">
              <a:solidFill>
                <a:schemeClr val="accent2"/>
              </a:solidFill>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a:lnSpc>
                <a:spcPts val="4255"/>
              </a:lnSpc>
              <a:tabLst>
                <a:tab pos="2777490" algn="l"/>
              </a:tabLst>
            </a:pPr>
            <a:r>
              <a:rPr sz="3600" b="1" dirty="0">
                <a:latin typeface="Courier New"/>
                <a:cs typeface="Courier New"/>
              </a:rPr>
              <a:t>1 0 0 0</a:t>
            </a:r>
          </a:p>
          <a:p>
            <a:pPr>
              <a:lnSpc>
                <a:spcPts val="4255"/>
              </a:lnSpc>
              <a:tabLst>
                <a:tab pos="2777490" algn="l"/>
              </a:tabLst>
            </a:pPr>
            <a:r>
              <a:rPr sz="3600" b="1" dirty="0" smtClean="0">
                <a:latin typeface="Courier New"/>
                <a:cs typeface="Courier New"/>
              </a:rPr>
              <a:t>0</a:t>
            </a:r>
            <a:r>
              <a:rPr sz="3600" b="1" spc="-5" dirty="0" smtClean="0">
                <a:latin typeface="Courier New"/>
                <a:cs typeface="Courier New"/>
              </a:rPr>
              <a:t> </a:t>
            </a:r>
            <a:r>
              <a:rPr sz="3600" b="1" dirty="0">
                <a:latin typeface="Courier New"/>
                <a:cs typeface="Courier New"/>
              </a:rPr>
              <a:t>0</a:t>
            </a:r>
            <a:r>
              <a:rPr sz="3600" b="1" spc="5" dirty="0">
                <a:latin typeface="Courier New"/>
                <a:cs typeface="Courier New"/>
              </a:rPr>
              <a:t> </a:t>
            </a:r>
            <a:r>
              <a:rPr sz="3600" b="1" dirty="0" smtClean="0">
                <a:latin typeface="Courier New"/>
                <a:cs typeface="Courier New"/>
              </a:rPr>
              <a:t>0</a:t>
            </a:r>
            <a:r>
              <a:rPr lang="en-US" sz="3600" b="1" dirty="0" smtClean="0">
                <a:latin typeface="Courier New"/>
                <a:cs typeface="Courier New"/>
              </a:rPr>
              <a:t> </a:t>
            </a:r>
            <a:r>
              <a:rPr sz="3600" b="1" dirty="0" smtClean="0">
                <a:latin typeface="Courier New"/>
                <a:cs typeface="Courier New"/>
              </a:rPr>
              <a:t>0</a:t>
            </a:r>
            <a:endParaRPr sz="3600" dirty="0">
              <a:latin typeface="Courier New"/>
              <a:cs typeface="Courier New"/>
            </a:endParaRPr>
          </a:p>
          <a:p>
            <a:pPr marL="12700">
              <a:lnSpc>
                <a:spcPts val="4285"/>
              </a:lnSpc>
            </a:pPr>
            <a:r>
              <a:rPr sz="3600" b="1" u="heavy" dirty="0">
                <a:latin typeface="Courier New"/>
                <a:cs typeface="Courier New"/>
              </a:rPr>
              <a:t>0 0 0 0</a:t>
            </a:r>
          </a:p>
          <a:p>
            <a:pPr marL="12700">
              <a:lnSpc>
                <a:spcPts val="4285"/>
              </a:lnSpc>
            </a:pPr>
            <a:r>
              <a:rPr sz="3600" b="1" u="heavy" dirty="0" smtClean="0">
                <a:solidFill>
                  <a:srgbClr val="F8F8F8"/>
                </a:solidFill>
                <a:latin typeface="Courier New"/>
                <a:cs typeface="Courier New"/>
              </a:rPr>
              <a:t>1 0 0</a:t>
            </a:r>
            <a:r>
              <a:rPr sz="3600" b="1" u="heavy" spc="-100" dirty="0" smtClean="0">
                <a:solidFill>
                  <a:srgbClr val="F8F8F8"/>
                </a:solidFill>
                <a:latin typeface="Courier New"/>
                <a:cs typeface="Courier New"/>
              </a:rPr>
              <a:t> </a:t>
            </a:r>
            <a:r>
              <a:rPr sz="3600" b="1" u="heavy" dirty="0" smtClean="0">
                <a:solidFill>
                  <a:srgbClr val="F8F8F8"/>
                </a:solidFill>
                <a:latin typeface="Courier New"/>
                <a:cs typeface="Courier New"/>
              </a:rPr>
              <a:t>0</a:t>
            </a:r>
            <a:endParaRPr sz="3600" dirty="0" smtClean="0">
              <a:solidFill>
                <a:srgbClr val="F8F8F8"/>
              </a:solidFill>
              <a:latin typeface="Courier New"/>
              <a:cs typeface="Courier New"/>
            </a:endParaRPr>
          </a:p>
          <a:p>
            <a:pPr marL="26670">
              <a:lnSpc>
                <a:spcPct val="100000"/>
              </a:lnSpc>
              <a:spcBef>
                <a:spcPts val="915"/>
              </a:spcBef>
            </a:pP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sz="3600" b="1" dirty="0">
                <a:solidFill>
                  <a:srgbClr val="C00000"/>
                </a:solidFill>
                <a:latin typeface="Courier New"/>
                <a:cs typeface="Courier New"/>
              </a:rPr>
              <a:t>0 </a:t>
            </a:r>
            <a:r>
              <a:rPr lang="en-US" altLang="zh-CN" sz="3600" b="1" dirty="0" smtClean="0">
                <a:solidFill>
                  <a:srgbClr val="C00000"/>
                </a:solidFill>
                <a:latin typeface="Courier New"/>
                <a:cs typeface="Courier New"/>
              </a:rPr>
              <a:t>1</a:t>
            </a:r>
            <a:r>
              <a:rPr sz="3600" b="1" dirty="0" smtClean="0">
                <a:solidFill>
                  <a:srgbClr val="C00000"/>
                </a:solidFill>
                <a:latin typeface="Courier New"/>
                <a:cs typeface="Courier New"/>
              </a:rPr>
              <a:t> </a:t>
            </a: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sz="3600" b="1" dirty="0">
                <a:solidFill>
                  <a:srgbClr val="0000FF"/>
                </a:solidFill>
                <a:latin typeface="Courier New"/>
                <a:cs typeface="Courier New"/>
              </a:rPr>
              <a:t>0 </a:t>
            </a:r>
            <a:r>
              <a:rPr sz="3600" b="1" dirty="0" smtClean="0">
                <a:solidFill>
                  <a:srgbClr val="0000FF"/>
                </a:solidFill>
                <a:latin typeface="Courier New"/>
                <a:cs typeface="Courier New"/>
              </a:rPr>
              <a:t>0</a:t>
            </a:r>
            <a:endParaRPr sz="3600" dirty="0">
              <a:solidFill>
                <a:srgbClr val="0000FF"/>
              </a:solidFill>
              <a:latin typeface="Courier New"/>
              <a:cs typeface="Courier New"/>
            </a:endParaRPr>
          </a:p>
        </p:txBody>
      </p:sp>
      <p:sp>
        <p:nvSpPr>
          <p:cNvPr id="12" name="object 12"/>
          <p:cNvSpPr/>
          <p:nvPr/>
        </p:nvSpPr>
        <p:spPr>
          <a:xfrm>
            <a:off x="2723388" y="1704593"/>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23388" y="1716023"/>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41498" y="1834133"/>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grpSp>
        <p:nvGrpSpPr>
          <p:cNvPr id="6" name="组合 5"/>
          <p:cNvGrpSpPr/>
          <p:nvPr/>
        </p:nvGrpSpPr>
        <p:grpSpPr>
          <a:xfrm>
            <a:off x="1207388" y="3913759"/>
            <a:ext cx="2304288" cy="339851"/>
            <a:chOff x="1202436" y="4477511"/>
            <a:chExt cx="2304288" cy="339851"/>
          </a:xfrm>
        </p:grpSpPr>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gr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nvSpPr>
        <p:spPr>
          <a:xfrm>
            <a:off x="1291022" y="4735040"/>
            <a:ext cx="461986" cy="646331"/>
          </a:xfrm>
          <a:prstGeom prst="rect">
            <a:avLst/>
          </a:prstGeom>
        </p:spPr>
        <p:txBody>
          <a:bodyPr wrap="none">
            <a:spAutoFit/>
          </a:bodyPr>
          <a:lstStyle/>
          <a:p>
            <a:r>
              <a:rPr lang="en-US" altLang="zh-CN" sz="3600" b="1" dirty="0">
                <a:solidFill>
                  <a:srgbClr val="C00000"/>
                </a:solidFill>
                <a:latin typeface="Courier New"/>
                <a:cs typeface="Courier New"/>
              </a:rPr>
              <a:t>0</a:t>
            </a:r>
            <a:endParaRPr lang="zh-CN" altLang="en-US" sz="3600" b="1" dirty="0">
              <a:solidFill>
                <a:srgbClr val="C00000"/>
              </a:solidFill>
              <a:latin typeface="Courier New"/>
              <a:cs typeface="Courier New"/>
            </a:endParaRPr>
          </a:p>
        </p:txBody>
      </p:sp>
      <p:sp>
        <p:nvSpPr>
          <p:cNvPr id="26" name="object 20"/>
          <p:cNvSpPr txBox="1"/>
          <p:nvPr/>
        </p:nvSpPr>
        <p:spPr>
          <a:xfrm>
            <a:off x="5700141" y="1415796"/>
            <a:ext cx="4364990" cy="3898503"/>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lang="en-US" sz="2400" dirty="0">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smtClean="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smtClean="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7" name="object 19"/>
          <p:cNvSpPr/>
          <p:nvPr/>
        </p:nvSpPr>
        <p:spPr>
          <a:xfrm>
            <a:off x="6012180" y="3720337"/>
            <a:ext cx="5044440" cy="1062227"/>
          </a:xfrm>
          <a:prstGeom prst="rect">
            <a:avLst/>
          </a:prstGeom>
          <a:blipFill>
            <a:blip r:embed="rId9" cstate="print"/>
            <a:stretch>
              <a:fillRect/>
            </a:stretch>
          </a:blipFill>
        </p:spPr>
        <p:txBody>
          <a:bodyPr wrap="square" lIns="0" tIns="0" rIns="0" bIns="0" rtlCol="0"/>
          <a:lstStyle/>
          <a:p>
            <a:endParaRPr/>
          </a:p>
        </p:txBody>
      </p:sp>
      <p:sp>
        <p:nvSpPr>
          <p:cNvPr id="28"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29" name="object 20"/>
          <p:cNvSpPr txBox="1"/>
          <p:nvPr/>
        </p:nvSpPr>
        <p:spPr>
          <a:xfrm>
            <a:off x="6178232" y="4029851"/>
            <a:ext cx="4712335"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乘数和乘积移出的两</a:t>
            </a:r>
            <a:r>
              <a:rPr sz="2400" dirty="0" smtClean="0">
                <a:solidFill>
                  <a:schemeClr val="bg1"/>
                </a:solidFill>
                <a:latin typeface="微软雅黑" panose="020B0503020204020204" pitchFamily="34" charset="-122"/>
                <a:ea typeface="微软雅黑" panose="020B0503020204020204" pitchFamily="34" charset="-122"/>
                <a:cs typeface="微软雅黑"/>
              </a:rPr>
              <a:t>位</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不参与累加</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0" name="矩形 29"/>
          <p:cNvSpPr/>
          <p:nvPr/>
        </p:nvSpPr>
        <p:spPr>
          <a:xfrm>
            <a:off x="6785280" y="2666999"/>
            <a:ext cx="3267561" cy="830997"/>
          </a:xfrm>
          <a:prstGeom prst="rect">
            <a:avLst/>
          </a:prstGeom>
        </p:spPr>
        <p:txBody>
          <a:bodyPr wrap="none">
            <a:spAutoFit/>
          </a:bodyPr>
          <a:lstStyle/>
          <a:p>
            <a:pPr marR="5080" algn="ctr"/>
            <a:r>
              <a:rPr lang="zh-CN" altLang="en-US" sz="2400" dirty="0">
                <a:solidFill>
                  <a:srgbClr val="FFFFFF"/>
                </a:solidFill>
                <a:latin typeface="微软雅黑" panose="020B0503020204020204" pitchFamily="34" charset="-122"/>
                <a:ea typeface="微软雅黑" panose="020B0503020204020204" pitchFamily="34" charset="-122"/>
                <a:cs typeface="微软雅黑"/>
              </a:rPr>
              <a:t>每个中间结果产生</a:t>
            </a: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后</a:t>
            </a:r>
            <a:endParaRPr lang="en-US" altLang="zh-CN" sz="2400" dirty="0" smtClean="0">
              <a:solidFill>
                <a:srgbClr val="FFFFFF"/>
              </a:solidFill>
              <a:latin typeface="微软雅黑" panose="020B0503020204020204" pitchFamily="34" charset="-122"/>
              <a:ea typeface="微软雅黑" panose="020B0503020204020204" pitchFamily="34" charset="-122"/>
              <a:cs typeface="微软雅黑"/>
            </a:endParaRPr>
          </a:p>
          <a:p>
            <a:pPr marR="5080" algn="ct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直接</a:t>
            </a:r>
            <a:r>
              <a:rPr lang="zh-CN" altLang="en-US" sz="2400" dirty="0">
                <a:solidFill>
                  <a:srgbClr val="FFFFFF"/>
                </a:solidFill>
                <a:latin typeface="微软雅黑" panose="020B0503020204020204" pitchFamily="34" charset="-122"/>
                <a:ea typeface="微软雅黑" panose="020B0503020204020204" pitchFamily="34" charset="-122"/>
                <a:cs typeface="微软雅黑"/>
              </a:rPr>
              <a:t>与当前的乘积累加</a:t>
            </a:r>
            <a:endParaRPr lang="zh-CN" altLang="en-US" sz="2400" dirty="0">
              <a:latin typeface="微软雅黑" panose="020B0503020204020204" pitchFamily="34" charset="-122"/>
              <a:ea typeface="微软雅黑" panose="020B0503020204020204" pitchFamily="34" charset="-122"/>
              <a:cs typeface="微软雅黑"/>
            </a:endParaRPr>
          </a:p>
        </p:txBody>
      </p:sp>
      <p:grpSp>
        <p:nvGrpSpPr>
          <p:cNvPr id="31" name="组合 30"/>
          <p:cNvGrpSpPr/>
          <p:nvPr/>
        </p:nvGrpSpPr>
        <p:grpSpPr>
          <a:xfrm>
            <a:off x="6012180" y="2521395"/>
            <a:ext cx="5044440" cy="2275332"/>
            <a:chOff x="6004560" y="2520695"/>
            <a:chExt cx="5044440" cy="2275332"/>
          </a:xfrm>
        </p:grpSpPr>
        <p:sp>
          <p:nvSpPr>
            <p:cNvPr id="32"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33" name="object 19"/>
            <p:cNvSpPr/>
            <p:nvPr/>
          </p:nvSpPr>
          <p:spPr>
            <a:xfrm>
              <a:off x="6004560" y="3733800"/>
              <a:ext cx="5044440" cy="1062227"/>
            </a:xfrm>
            <a:prstGeom prst="rect">
              <a:avLst/>
            </a:prstGeom>
            <a:blipFill>
              <a:blip r:embed="rId9" cstate="print"/>
              <a:stretch>
                <a:fillRect/>
              </a:stretch>
            </a:blipFill>
          </p:spPr>
          <p:txBody>
            <a:bodyPr wrap="square" lIns="0" tIns="0" rIns="0" bIns="0" rtlCol="0"/>
            <a:lstStyle/>
            <a:p>
              <a:endParaRPr/>
            </a:p>
          </p:txBody>
        </p:sp>
        <p:sp>
          <p:nvSpPr>
            <p:cNvPr id="34" name="object 20"/>
            <p:cNvSpPr txBox="1"/>
            <p:nvPr/>
          </p:nvSpPr>
          <p:spPr>
            <a:xfrm>
              <a:off x="6351905" y="2811167"/>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sz="2400" dirty="0" err="1" smtClean="0">
                  <a:solidFill>
                    <a:schemeClr val="bg1"/>
                  </a:solidFill>
                  <a:latin typeface="微软雅黑" panose="020B0503020204020204" pitchFamily="34" charset="-122"/>
                  <a:ea typeface="微软雅黑" panose="020B0503020204020204" pitchFamily="34" charset="-122"/>
                  <a:cs typeface="微软雅黑"/>
                </a:rPr>
                <a:t>乘数向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5" name="object 20"/>
            <p:cNvSpPr txBox="1"/>
            <p:nvPr/>
          </p:nvSpPr>
          <p:spPr>
            <a:xfrm>
              <a:off x="6344285" y="3980669"/>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a:t>
              </a:r>
              <a:r>
                <a:rPr lang="zh-CN" altLang="en-US" sz="2400" dirty="0">
                  <a:solidFill>
                    <a:schemeClr val="bg1"/>
                  </a:solidFill>
                  <a:latin typeface="微软雅黑" panose="020B0503020204020204" pitchFamily="34" charset="-122"/>
                  <a:ea typeface="微软雅黑" panose="020B0503020204020204" pitchFamily="34" charset="-122"/>
                  <a:cs typeface="微软雅黑"/>
                </a:rPr>
                <a:t>乘积</a:t>
              </a:r>
              <a:r>
                <a:rPr sz="2400" dirty="0" smtClean="0">
                  <a:solidFill>
                    <a:schemeClr val="bg1"/>
                  </a:solidFill>
                  <a:latin typeface="微软雅黑" panose="020B0503020204020204" pitchFamily="34" charset="-122"/>
                  <a:ea typeface="微软雅黑" panose="020B0503020204020204" pitchFamily="34" charset="-122"/>
                  <a:cs typeface="微软雅黑"/>
                </a:rPr>
                <a:t>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grpSp>
    </p:spTree>
    <p:extLst>
      <p:ext uri="{BB962C8B-B14F-4D97-AF65-F5344CB8AC3E}">
        <p14:creationId xmlns:p14="http://schemas.microsoft.com/office/powerpoint/2010/main" val="233963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0.00091 -0.00232 L 0.04492 -0.00232 " pathEditMode="relative" rAng="0" ptsTypes="AA">
                                      <p:cBhvr>
                                        <p:cTn id="10" dur="2000" fill="hold"/>
                                        <p:tgtEl>
                                          <p:spTgt spid="8"/>
                                        </p:tgtEl>
                                        <p:attrNameLst>
                                          <p:attrName>ppt_x</p:attrName>
                                          <p:attrName>ppt_y</p:attrName>
                                        </p:attrNameLst>
                                      </p:cBhvr>
                                      <p:rCtr x="2201"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68629E-18 -3.33333E-6 L 0.04479 -3.33333E-6 " pathEditMode="relative" rAng="0" ptsTypes="AA">
                                      <p:cBhvr>
                                        <p:cTn id="14" dur="2000" fill="hold"/>
                                        <p:tgtEl>
                                          <p:spTgt spid="11">
                                            <p:txEl>
                                              <p:pRg st="4" end="4"/>
                                            </p:txEl>
                                          </p:spTgt>
                                        </p:tgtEl>
                                        <p:attrNameLst>
                                          <p:attrName>ppt_x</p:attrName>
                                          <p:attrName>ppt_y</p:attrName>
                                        </p:attrNameLst>
                                      </p:cBhvr>
                                      <p:rCtr x="2240" y="0"/>
                                    </p:animMotion>
                                  </p:childTnLst>
                                </p:cTn>
                              </p:par>
                            </p:childTnLst>
                          </p:cTn>
                        </p:par>
                        <p:par>
                          <p:cTn id="15" fill="hold">
                            <p:stCondLst>
                              <p:cond delay="2000"/>
                            </p:stCondLst>
                            <p:childTnLst>
                              <p:par>
                                <p:cTn id="16" presetID="1" presetClass="entr" presetSubtype="0" fill="hold" grpId="0" nodeType="afterEffect">
                                  <p:stCondLst>
                                    <p:cond delay="50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3005455" y="1863979"/>
            <a:ext cx="1947545" cy="553998"/>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a:t>
            </a:r>
            <a:r>
              <a:rPr sz="3600" b="1" dirty="0">
                <a:solidFill>
                  <a:schemeClr val="accent2"/>
                </a:solidFill>
                <a:latin typeface="Courier New"/>
                <a:cs typeface="Courier New"/>
              </a:rPr>
              <a:t>0 0</a:t>
            </a:r>
            <a:r>
              <a:rPr sz="3600" b="1" spc="-100" dirty="0">
                <a:solidFill>
                  <a:schemeClr val="accent2"/>
                </a:solidFill>
                <a:latin typeface="Courier New"/>
                <a:cs typeface="Courier New"/>
              </a:rPr>
              <a:t> </a:t>
            </a:r>
            <a:r>
              <a:rPr sz="3600" b="1" dirty="0">
                <a:solidFill>
                  <a:schemeClr val="accent2"/>
                </a:solidFill>
                <a:latin typeface="Courier New"/>
                <a:cs typeface="Courier New"/>
              </a:rPr>
              <a:t>1</a:t>
            </a:r>
            <a:endParaRPr sz="3600" dirty="0">
              <a:solidFill>
                <a:schemeClr val="accent2"/>
              </a:solidFill>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a:lnSpc>
                <a:spcPts val="4255"/>
              </a:lnSpc>
              <a:tabLst>
                <a:tab pos="2777490" algn="l"/>
              </a:tabLst>
            </a:pPr>
            <a:r>
              <a:rPr sz="3600" b="1" dirty="0">
                <a:latin typeface="Courier New"/>
                <a:cs typeface="Courier New"/>
              </a:rPr>
              <a:t>1 0 0 0</a:t>
            </a:r>
          </a:p>
          <a:p>
            <a:pPr>
              <a:lnSpc>
                <a:spcPts val="4255"/>
              </a:lnSpc>
              <a:tabLst>
                <a:tab pos="2777490" algn="l"/>
              </a:tabLst>
            </a:pPr>
            <a:r>
              <a:rPr sz="3600" b="1" dirty="0" smtClean="0">
                <a:latin typeface="Courier New"/>
                <a:cs typeface="Courier New"/>
              </a:rPr>
              <a:t>0</a:t>
            </a:r>
            <a:r>
              <a:rPr sz="3600" b="1" spc="-5" dirty="0" smtClean="0">
                <a:latin typeface="Courier New"/>
                <a:cs typeface="Courier New"/>
              </a:rPr>
              <a:t> </a:t>
            </a:r>
            <a:r>
              <a:rPr sz="3600" b="1" dirty="0">
                <a:latin typeface="Courier New"/>
                <a:cs typeface="Courier New"/>
              </a:rPr>
              <a:t>0</a:t>
            </a:r>
            <a:r>
              <a:rPr sz="3600" b="1" spc="5" dirty="0">
                <a:latin typeface="Courier New"/>
                <a:cs typeface="Courier New"/>
              </a:rPr>
              <a:t> </a:t>
            </a:r>
            <a:r>
              <a:rPr sz="3600" b="1" dirty="0" smtClean="0">
                <a:latin typeface="Courier New"/>
                <a:cs typeface="Courier New"/>
              </a:rPr>
              <a:t>0</a:t>
            </a:r>
            <a:r>
              <a:rPr lang="en-US" sz="3600" b="1" dirty="0" smtClean="0">
                <a:latin typeface="Courier New"/>
                <a:cs typeface="Courier New"/>
              </a:rPr>
              <a:t> </a:t>
            </a:r>
            <a:r>
              <a:rPr sz="3600" b="1" dirty="0" smtClean="0">
                <a:latin typeface="Courier New"/>
                <a:cs typeface="Courier New"/>
              </a:rPr>
              <a:t>0</a:t>
            </a:r>
            <a:endParaRPr sz="3600" dirty="0">
              <a:latin typeface="Courier New"/>
              <a:cs typeface="Courier New"/>
            </a:endParaRPr>
          </a:p>
          <a:p>
            <a:pPr>
              <a:lnSpc>
                <a:spcPts val="4255"/>
              </a:lnSpc>
            </a:pPr>
            <a:r>
              <a:rPr sz="3600" b="1" dirty="0">
                <a:latin typeface="Courier New"/>
                <a:cs typeface="Courier New"/>
              </a:rPr>
              <a:t>0 0 0</a:t>
            </a:r>
            <a:r>
              <a:rPr sz="3600" b="1" spc="-95" dirty="0">
                <a:latin typeface="Courier New"/>
                <a:cs typeface="Courier New"/>
              </a:rPr>
              <a:t> </a:t>
            </a:r>
            <a:r>
              <a:rPr sz="3600" b="1" dirty="0">
                <a:latin typeface="Courier New"/>
                <a:cs typeface="Courier New"/>
              </a:rPr>
              <a:t>0</a:t>
            </a:r>
            <a:endParaRPr sz="3600" dirty="0">
              <a:latin typeface="Courier New"/>
              <a:cs typeface="Courier New"/>
            </a:endParaRPr>
          </a:p>
          <a:p>
            <a:pPr marL="12700">
              <a:lnSpc>
                <a:spcPts val="4285"/>
              </a:lnSpc>
            </a:pPr>
            <a:r>
              <a:rPr sz="3600" b="1" u="heavy" dirty="0" smtClean="0">
                <a:latin typeface="Courier New"/>
                <a:cs typeface="Courier New"/>
              </a:rPr>
              <a:t>1 0 0</a:t>
            </a:r>
            <a:r>
              <a:rPr sz="3600" b="1" u="heavy" spc="-100" dirty="0" smtClean="0">
                <a:latin typeface="Courier New"/>
                <a:cs typeface="Courier New"/>
              </a:rPr>
              <a:t> </a:t>
            </a:r>
            <a:r>
              <a:rPr sz="3600" b="1" u="heavy" dirty="0" smtClean="0">
                <a:latin typeface="Courier New"/>
                <a:cs typeface="Courier New"/>
              </a:rPr>
              <a:t>0</a:t>
            </a:r>
            <a:endParaRPr sz="3600" dirty="0" smtClean="0">
              <a:latin typeface="Courier New"/>
              <a:cs typeface="Courier New"/>
            </a:endParaRPr>
          </a:p>
          <a:p>
            <a:pPr marL="26670">
              <a:lnSpc>
                <a:spcPct val="100000"/>
              </a:lnSpc>
              <a:spcBef>
                <a:spcPts val="915"/>
              </a:spcBef>
            </a:pP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sz="3600" b="1" dirty="0">
                <a:solidFill>
                  <a:srgbClr val="C00000"/>
                </a:solidFill>
                <a:latin typeface="Courier New"/>
                <a:cs typeface="Courier New"/>
              </a:rPr>
              <a:t>0 0 </a:t>
            </a:r>
            <a:r>
              <a:rPr lang="en-US" altLang="zh-CN" sz="3600" b="1" dirty="0">
                <a:solidFill>
                  <a:srgbClr val="C00000"/>
                </a:solidFill>
                <a:latin typeface="Courier New"/>
                <a:cs typeface="Courier New"/>
              </a:rPr>
              <a:t>1 </a:t>
            </a:r>
            <a:r>
              <a:rPr lang="en-US" altLang="zh-CN" sz="3600" b="1" dirty="0">
                <a:solidFill>
                  <a:srgbClr val="0000FF"/>
                </a:solidFill>
                <a:latin typeface="Courier New"/>
                <a:cs typeface="Courier New"/>
              </a:rPr>
              <a:t>0 0 0 </a:t>
            </a:r>
            <a:endParaRPr sz="3600" dirty="0">
              <a:solidFill>
                <a:srgbClr val="0000FF"/>
              </a:solidFill>
              <a:latin typeface="Courier New"/>
              <a:cs typeface="Courier New"/>
            </a:endParaRPr>
          </a:p>
        </p:txBody>
      </p:sp>
      <p:sp>
        <p:nvSpPr>
          <p:cNvPr id="12" name="object 12"/>
          <p:cNvSpPr/>
          <p:nvPr/>
        </p:nvSpPr>
        <p:spPr>
          <a:xfrm>
            <a:off x="2699004" y="1691639"/>
            <a:ext cx="973836" cy="97536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723388" y="1716023"/>
            <a:ext cx="870203" cy="87172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841498" y="1834133"/>
            <a:ext cx="634365" cy="635635"/>
          </a:xfrm>
          <a:custGeom>
            <a:avLst/>
            <a:gdLst/>
            <a:ahLst/>
            <a:cxnLst/>
            <a:rect l="l" t="t" r="r" b="b"/>
            <a:pathLst>
              <a:path w="634364" h="635635">
                <a:moveTo>
                  <a:pt x="0" y="317753"/>
                </a:moveTo>
                <a:lnTo>
                  <a:pt x="3435" y="270793"/>
                </a:lnTo>
                <a:lnTo>
                  <a:pt x="13416" y="225973"/>
                </a:lnTo>
                <a:lnTo>
                  <a:pt x="29451" y="183786"/>
                </a:lnTo>
                <a:lnTo>
                  <a:pt x="51053" y="144723"/>
                </a:lnTo>
                <a:lnTo>
                  <a:pt x="77731" y="109274"/>
                </a:lnTo>
                <a:lnTo>
                  <a:pt x="108996" y="77931"/>
                </a:lnTo>
                <a:lnTo>
                  <a:pt x="144358" y="51186"/>
                </a:lnTo>
                <a:lnTo>
                  <a:pt x="183328" y="29529"/>
                </a:lnTo>
                <a:lnTo>
                  <a:pt x="225417" y="13451"/>
                </a:lnTo>
                <a:lnTo>
                  <a:pt x="270135" y="3444"/>
                </a:lnTo>
                <a:lnTo>
                  <a:pt x="316991" y="0"/>
                </a:lnTo>
                <a:lnTo>
                  <a:pt x="363848" y="3444"/>
                </a:lnTo>
                <a:lnTo>
                  <a:pt x="408566" y="13451"/>
                </a:lnTo>
                <a:lnTo>
                  <a:pt x="450655" y="29529"/>
                </a:lnTo>
                <a:lnTo>
                  <a:pt x="489625" y="51186"/>
                </a:lnTo>
                <a:lnTo>
                  <a:pt x="524987" y="77931"/>
                </a:lnTo>
                <a:lnTo>
                  <a:pt x="556252" y="109274"/>
                </a:lnTo>
                <a:lnTo>
                  <a:pt x="582930" y="144723"/>
                </a:lnTo>
                <a:lnTo>
                  <a:pt x="604532" y="183786"/>
                </a:lnTo>
                <a:lnTo>
                  <a:pt x="620567" y="225973"/>
                </a:lnTo>
                <a:lnTo>
                  <a:pt x="630548" y="270793"/>
                </a:lnTo>
                <a:lnTo>
                  <a:pt x="633984" y="317753"/>
                </a:lnTo>
                <a:lnTo>
                  <a:pt x="630548" y="364714"/>
                </a:lnTo>
                <a:lnTo>
                  <a:pt x="620567" y="409534"/>
                </a:lnTo>
                <a:lnTo>
                  <a:pt x="604532" y="451721"/>
                </a:lnTo>
                <a:lnTo>
                  <a:pt x="582930" y="490784"/>
                </a:lnTo>
                <a:lnTo>
                  <a:pt x="556252" y="526233"/>
                </a:lnTo>
                <a:lnTo>
                  <a:pt x="524987" y="557576"/>
                </a:lnTo>
                <a:lnTo>
                  <a:pt x="489625" y="584321"/>
                </a:lnTo>
                <a:lnTo>
                  <a:pt x="450655" y="605978"/>
                </a:lnTo>
                <a:lnTo>
                  <a:pt x="408566" y="622056"/>
                </a:lnTo>
                <a:lnTo>
                  <a:pt x="363848" y="632063"/>
                </a:lnTo>
                <a:lnTo>
                  <a:pt x="316991" y="635507"/>
                </a:lnTo>
                <a:lnTo>
                  <a:pt x="270135" y="632063"/>
                </a:lnTo>
                <a:lnTo>
                  <a:pt x="225417" y="622056"/>
                </a:lnTo>
                <a:lnTo>
                  <a:pt x="183328" y="605978"/>
                </a:lnTo>
                <a:lnTo>
                  <a:pt x="144358" y="584321"/>
                </a:lnTo>
                <a:lnTo>
                  <a:pt x="108996" y="557576"/>
                </a:lnTo>
                <a:lnTo>
                  <a:pt x="77731" y="526233"/>
                </a:lnTo>
                <a:lnTo>
                  <a:pt x="51053" y="490784"/>
                </a:lnTo>
                <a:lnTo>
                  <a:pt x="29451" y="451721"/>
                </a:lnTo>
                <a:lnTo>
                  <a:pt x="13416" y="409534"/>
                </a:lnTo>
                <a:lnTo>
                  <a:pt x="3435" y="364714"/>
                </a:lnTo>
                <a:lnTo>
                  <a:pt x="0" y="317753"/>
                </a:lnTo>
                <a:close/>
              </a:path>
            </a:pathLst>
          </a:custGeom>
          <a:ln w="25908">
            <a:solidFill>
              <a:srgbClr val="F79546"/>
            </a:solidFill>
          </a:ln>
        </p:spPr>
        <p:txBody>
          <a:bodyPr wrap="square" lIns="0" tIns="0" rIns="0" bIns="0" rtlCol="0"/>
          <a:lstStyle/>
          <a:p>
            <a:endParaRPr/>
          </a:p>
        </p:txBody>
      </p:sp>
      <p:grpSp>
        <p:nvGrpSpPr>
          <p:cNvPr id="6" name="组合 5"/>
          <p:cNvGrpSpPr/>
          <p:nvPr/>
        </p:nvGrpSpPr>
        <p:grpSpPr>
          <a:xfrm>
            <a:off x="1207388" y="4457139"/>
            <a:ext cx="2304288" cy="339851"/>
            <a:chOff x="1202436" y="4477511"/>
            <a:chExt cx="2304288" cy="339851"/>
          </a:xfrm>
        </p:grpSpPr>
        <p:sp>
          <p:nvSpPr>
            <p:cNvPr id="15" name="object 15"/>
            <p:cNvSpPr/>
            <p:nvPr/>
          </p:nvSpPr>
          <p:spPr>
            <a:xfrm>
              <a:off x="1202436" y="4477511"/>
              <a:ext cx="2304288" cy="33985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1226819" y="4501896"/>
              <a:ext cx="2202180" cy="236219"/>
            </a:xfrm>
            <a:prstGeom prst="rect">
              <a:avLst/>
            </a:prstGeom>
            <a:blipFill>
              <a:blip r:embed="rId8" cstate="print"/>
              <a:stretch>
                <a:fillRect/>
              </a:stretch>
            </a:blipFill>
          </p:spPr>
          <p:txBody>
            <a:bodyPr wrap="square" lIns="0" tIns="0" rIns="0" bIns="0" rtlCol="0"/>
            <a:lstStyle/>
            <a:p>
              <a:endParaRPr/>
            </a:p>
          </p:txBody>
        </p:sp>
      </p:gr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4" name="object 11"/>
          <p:cNvSpPr txBox="1"/>
          <p:nvPr/>
        </p:nvSpPr>
        <p:spPr>
          <a:xfrm>
            <a:off x="1359788" y="4783140"/>
            <a:ext cx="3609975" cy="553998"/>
          </a:xfrm>
          <a:prstGeom prst="rect">
            <a:avLst/>
          </a:prstGeom>
        </p:spPr>
        <p:txBody>
          <a:bodyPr vert="horz" wrap="square" lIns="0" tIns="0" rIns="0" bIns="0" rtlCol="0">
            <a:spAutoFit/>
          </a:bodyPr>
          <a:lstStyle/>
          <a:p>
            <a:pPr marL="26670">
              <a:lnSpc>
                <a:spcPct val="100000"/>
              </a:lnSpc>
              <a:spcBef>
                <a:spcPts val="915"/>
              </a:spcBef>
            </a:pPr>
            <a:r>
              <a:rPr lang="en-US" altLang="zh-CN" sz="3600" b="1" dirty="0" smtClean="0">
                <a:solidFill>
                  <a:srgbClr val="C00000"/>
                </a:solidFill>
                <a:latin typeface="Courier New"/>
                <a:cs typeface="Courier New"/>
              </a:rPr>
              <a:t>1</a:t>
            </a:r>
            <a:r>
              <a:rPr sz="3600" b="1" dirty="0" smtClean="0">
                <a:solidFill>
                  <a:srgbClr val="C00000"/>
                </a:solidFill>
                <a:latin typeface="Courier New"/>
                <a:cs typeface="Courier New"/>
              </a:rPr>
              <a:t> </a:t>
            </a:r>
            <a:r>
              <a:rPr sz="3600" b="1" dirty="0">
                <a:solidFill>
                  <a:srgbClr val="C00000"/>
                </a:solidFill>
                <a:latin typeface="Courier New"/>
                <a:cs typeface="Courier New"/>
              </a:rPr>
              <a:t>0 0 </a:t>
            </a:r>
            <a:r>
              <a:rPr lang="en-US" altLang="zh-CN" sz="3600" b="1" dirty="0" smtClean="0">
                <a:solidFill>
                  <a:srgbClr val="C00000"/>
                </a:solidFill>
                <a:latin typeface="Courier New"/>
                <a:cs typeface="Courier New"/>
              </a:rPr>
              <a:t>1</a:t>
            </a:r>
            <a:r>
              <a:rPr lang="en-US" altLang="zh-CN" sz="3600" b="1" dirty="0" smtClean="0">
                <a:solidFill>
                  <a:srgbClr val="0000FF"/>
                </a:solidFill>
                <a:latin typeface="Courier New"/>
                <a:cs typeface="Courier New"/>
              </a:rPr>
              <a:t> </a:t>
            </a:r>
            <a:r>
              <a:rPr lang="en-US" altLang="zh-CN" sz="3600" b="1" dirty="0">
                <a:solidFill>
                  <a:srgbClr val="0000FF"/>
                </a:solidFill>
                <a:latin typeface="Courier New"/>
                <a:cs typeface="Courier New"/>
              </a:rPr>
              <a:t>0 0 0 </a:t>
            </a:r>
            <a:endParaRPr sz="3600" dirty="0">
              <a:latin typeface="Courier New"/>
              <a:cs typeface="Courier New"/>
            </a:endParaRPr>
          </a:p>
        </p:txBody>
      </p:sp>
      <p:sp>
        <p:nvSpPr>
          <p:cNvPr id="28" name="object 20"/>
          <p:cNvSpPr txBox="1"/>
          <p:nvPr/>
        </p:nvSpPr>
        <p:spPr>
          <a:xfrm>
            <a:off x="5700141" y="1415796"/>
            <a:ext cx="4364990" cy="3898503"/>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lang="en-US" sz="2400" dirty="0">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smtClean="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smtClean="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9" name="object 19"/>
          <p:cNvSpPr/>
          <p:nvPr/>
        </p:nvSpPr>
        <p:spPr>
          <a:xfrm>
            <a:off x="6012180" y="3720337"/>
            <a:ext cx="5044440" cy="1062227"/>
          </a:xfrm>
          <a:prstGeom prst="rect">
            <a:avLst/>
          </a:prstGeom>
          <a:blipFill>
            <a:blip r:embed="rId9" cstate="print"/>
            <a:stretch>
              <a:fillRect/>
            </a:stretch>
          </a:blipFill>
        </p:spPr>
        <p:txBody>
          <a:bodyPr wrap="square" lIns="0" tIns="0" rIns="0" bIns="0" rtlCol="0"/>
          <a:lstStyle/>
          <a:p>
            <a:endParaRPr/>
          </a:p>
        </p:txBody>
      </p:sp>
      <p:sp>
        <p:nvSpPr>
          <p:cNvPr id="30" name="object 18"/>
          <p:cNvSpPr/>
          <p:nvPr/>
        </p:nvSpPr>
        <p:spPr>
          <a:xfrm>
            <a:off x="6004560" y="2520695"/>
            <a:ext cx="5044440" cy="1062227"/>
          </a:xfrm>
          <a:prstGeom prst="rect">
            <a:avLst/>
          </a:prstGeom>
          <a:blipFill>
            <a:blip r:embed="rId9" cstate="print"/>
            <a:stretch>
              <a:fillRect/>
            </a:stretch>
          </a:blipFill>
        </p:spPr>
        <p:txBody>
          <a:bodyPr wrap="square" lIns="0" tIns="0" rIns="0" bIns="0" rtlCol="0"/>
          <a:lstStyle/>
          <a:p>
            <a:endParaRPr/>
          </a:p>
        </p:txBody>
      </p:sp>
      <p:sp>
        <p:nvSpPr>
          <p:cNvPr id="31" name="object 20"/>
          <p:cNvSpPr txBox="1"/>
          <p:nvPr/>
        </p:nvSpPr>
        <p:spPr>
          <a:xfrm>
            <a:off x="6178232" y="4029851"/>
            <a:ext cx="4712335"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乘数和乘积移出的三</a:t>
            </a:r>
            <a:r>
              <a:rPr sz="2400" dirty="0" smtClean="0">
                <a:solidFill>
                  <a:schemeClr val="bg1"/>
                </a:solidFill>
                <a:latin typeface="微软雅黑" panose="020B0503020204020204" pitchFamily="34" charset="-122"/>
                <a:ea typeface="微软雅黑" panose="020B0503020204020204" pitchFamily="34" charset="-122"/>
                <a:cs typeface="微软雅黑"/>
              </a:rPr>
              <a:t>位</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不参与累加</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2" name="矩形 31"/>
          <p:cNvSpPr/>
          <p:nvPr/>
        </p:nvSpPr>
        <p:spPr>
          <a:xfrm>
            <a:off x="6785280" y="2666999"/>
            <a:ext cx="3267561" cy="830997"/>
          </a:xfrm>
          <a:prstGeom prst="rect">
            <a:avLst/>
          </a:prstGeom>
        </p:spPr>
        <p:txBody>
          <a:bodyPr wrap="none">
            <a:spAutoFit/>
          </a:bodyPr>
          <a:lstStyle/>
          <a:p>
            <a:pPr marR="5080" algn="ctr"/>
            <a:r>
              <a:rPr lang="zh-CN" altLang="en-US" sz="2400" dirty="0">
                <a:solidFill>
                  <a:srgbClr val="FFFFFF"/>
                </a:solidFill>
                <a:latin typeface="微软雅黑" panose="020B0503020204020204" pitchFamily="34" charset="-122"/>
                <a:ea typeface="微软雅黑" panose="020B0503020204020204" pitchFamily="34" charset="-122"/>
                <a:cs typeface="微软雅黑"/>
              </a:rPr>
              <a:t>每个中间结果产生</a:t>
            </a: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后</a:t>
            </a:r>
            <a:endParaRPr lang="en-US" altLang="zh-CN" sz="2400" dirty="0" smtClean="0">
              <a:solidFill>
                <a:srgbClr val="FFFFFF"/>
              </a:solidFill>
              <a:latin typeface="微软雅黑" panose="020B0503020204020204" pitchFamily="34" charset="-122"/>
              <a:ea typeface="微软雅黑" panose="020B0503020204020204" pitchFamily="34" charset="-122"/>
              <a:cs typeface="微软雅黑"/>
            </a:endParaRPr>
          </a:p>
          <a:p>
            <a:pPr marR="5080" algn="ct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直接</a:t>
            </a:r>
            <a:r>
              <a:rPr lang="zh-CN" altLang="en-US" sz="2400" dirty="0">
                <a:solidFill>
                  <a:srgbClr val="FFFFFF"/>
                </a:solidFill>
                <a:latin typeface="微软雅黑" panose="020B0503020204020204" pitchFamily="34" charset="-122"/>
                <a:ea typeface="微软雅黑" panose="020B0503020204020204" pitchFamily="34" charset="-122"/>
                <a:cs typeface="微软雅黑"/>
              </a:rPr>
              <a:t>与当前的乘积累加</a:t>
            </a:r>
            <a:endParaRPr lang="zh-CN" altLang="en-US" sz="2400" dirty="0">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104041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1">
                                            <p:txEl>
                                              <p:pRg st="4" end="4"/>
                                            </p:txEl>
                                          </p:spTgt>
                                        </p:tgtEl>
                                      </p:cBhvr>
                                    </p:animEffect>
                                    <p:set>
                                      <p:cBhvr>
                                        <p:cTn id="7" dur="1" fill="hold">
                                          <p:stCondLst>
                                            <p:cond delay="499"/>
                                          </p:stCondLst>
                                        </p:cTn>
                                        <p:tgtEl>
                                          <p:spTgt spid="11">
                                            <p:txEl>
                                              <p:pRg st="4" end="4"/>
                                            </p:txEl>
                                          </p:spTgt>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3005455" y="1863979"/>
            <a:ext cx="1947545" cy="553998"/>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a:t>
            </a:r>
            <a:r>
              <a:rPr sz="3600" b="1" dirty="0">
                <a:solidFill>
                  <a:schemeClr val="accent2"/>
                </a:solidFill>
                <a:latin typeface="Courier New"/>
                <a:cs typeface="Courier New"/>
              </a:rPr>
              <a:t>0 0</a:t>
            </a:r>
            <a:r>
              <a:rPr sz="3600" b="1" spc="-100" dirty="0">
                <a:solidFill>
                  <a:schemeClr val="accent2"/>
                </a:solidFill>
                <a:latin typeface="Courier New"/>
                <a:cs typeface="Courier New"/>
              </a:rPr>
              <a:t> </a:t>
            </a:r>
            <a:r>
              <a:rPr sz="3600" b="1" dirty="0">
                <a:solidFill>
                  <a:schemeClr val="accent2"/>
                </a:solidFill>
                <a:latin typeface="Courier New"/>
                <a:cs typeface="Courier New"/>
              </a:rPr>
              <a:t>1</a:t>
            </a:r>
            <a:endParaRPr sz="3600" dirty="0">
              <a:solidFill>
                <a:schemeClr val="accent2"/>
              </a:solidFill>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3609975" cy="2893695"/>
          </a:xfrm>
          <a:prstGeom prst="rect">
            <a:avLst/>
          </a:prstGeom>
        </p:spPr>
        <p:txBody>
          <a:bodyPr vert="horz" wrap="square" lIns="0" tIns="0" rIns="0" bIns="0" rtlCol="0">
            <a:spAutoFit/>
          </a:bodyPr>
          <a:lstStyle/>
          <a:p>
            <a:pPr>
              <a:lnSpc>
                <a:spcPts val="4255"/>
              </a:lnSpc>
              <a:tabLst>
                <a:tab pos="2777490" algn="l"/>
              </a:tabLst>
            </a:pPr>
            <a:r>
              <a:rPr sz="3600" b="1" dirty="0">
                <a:latin typeface="Courier New"/>
                <a:cs typeface="Courier New"/>
              </a:rPr>
              <a:t>1 0 0 0</a:t>
            </a:r>
          </a:p>
          <a:p>
            <a:pPr>
              <a:lnSpc>
                <a:spcPts val="4255"/>
              </a:lnSpc>
              <a:tabLst>
                <a:tab pos="2777490" algn="l"/>
              </a:tabLst>
            </a:pPr>
            <a:r>
              <a:rPr sz="3600" b="1" dirty="0" smtClean="0">
                <a:latin typeface="Courier New"/>
                <a:cs typeface="Courier New"/>
              </a:rPr>
              <a:t>0</a:t>
            </a:r>
            <a:r>
              <a:rPr sz="3600" b="1" spc="-5" dirty="0" smtClean="0">
                <a:latin typeface="Courier New"/>
                <a:cs typeface="Courier New"/>
              </a:rPr>
              <a:t> </a:t>
            </a:r>
            <a:r>
              <a:rPr sz="3600" b="1" dirty="0">
                <a:latin typeface="Courier New"/>
                <a:cs typeface="Courier New"/>
              </a:rPr>
              <a:t>0</a:t>
            </a:r>
            <a:r>
              <a:rPr sz="3600" b="1" spc="5" dirty="0">
                <a:latin typeface="Courier New"/>
                <a:cs typeface="Courier New"/>
              </a:rPr>
              <a:t> </a:t>
            </a:r>
            <a:r>
              <a:rPr sz="3600" b="1" dirty="0" smtClean="0">
                <a:latin typeface="Courier New"/>
                <a:cs typeface="Courier New"/>
              </a:rPr>
              <a:t>0</a:t>
            </a:r>
            <a:r>
              <a:rPr lang="en-US" sz="3600" b="1" dirty="0" smtClean="0">
                <a:latin typeface="Courier New"/>
                <a:cs typeface="Courier New"/>
              </a:rPr>
              <a:t> </a:t>
            </a:r>
            <a:r>
              <a:rPr sz="3600" b="1" dirty="0" smtClean="0">
                <a:latin typeface="Courier New"/>
                <a:cs typeface="Courier New"/>
              </a:rPr>
              <a:t>0</a:t>
            </a:r>
            <a:endParaRPr sz="3600" dirty="0">
              <a:latin typeface="Courier New"/>
              <a:cs typeface="Courier New"/>
            </a:endParaRPr>
          </a:p>
          <a:p>
            <a:pPr>
              <a:lnSpc>
                <a:spcPts val="4255"/>
              </a:lnSpc>
            </a:pPr>
            <a:r>
              <a:rPr sz="3600" b="1" dirty="0">
                <a:latin typeface="Courier New"/>
                <a:cs typeface="Courier New"/>
              </a:rPr>
              <a:t>0 0 0</a:t>
            </a:r>
            <a:r>
              <a:rPr sz="3600" b="1" spc="-95" dirty="0">
                <a:latin typeface="Courier New"/>
                <a:cs typeface="Courier New"/>
              </a:rPr>
              <a:t> </a:t>
            </a:r>
            <a:r>
              <a:rPr sz="3600" b="1" dirty="0">
                <a:latin typeface="Courier New"/>
                <a:cs typeface="Courier New"/>
              </a:rPr>
              <a:t>0</a:t>
            </a:r>
            <a:endParaRPr sz="3600" dirty="0">
              <a:latin typeface="Courier New"/>
              <a:cs typeface="Courier New"/>
            </a:endParaRPr>
          </a:p>
          <a:p>
            <a:pPr>
              <a:lnSpc>
                <a:spcPts val="4255"/>
              </a:lnSpc>
            </a:pPr>
            <a:r>
              <a:rPr sz="3600" b="1" dirty="0">
                <a:latin typeface="Courier New"/>
                <a:cs typeface="Courier New"/>
              </a:rPr>
              <a:t>1 0 0 0</a:t>
            </a:r>
          </a:p>
          <a:p>
            <a:pPr marL="26670">
              <a:lnSpc>
                <a:spcPct val="100000"/>
              </a:lnSpc>
              <a:spcBef>
                <a:spcPts val="915"/>
              </a:spcBef>
            </a:pPr>
            <a:r>
              <a:rPr lang="en-US" altLang="zh-CN" sz="3600" b="1" dirty="0" smtClean="0">
                <a:solidFill>
                  <a:srgbClr val="C00000"/>
                </a:solidFill>
                <a:latin typeface="Courier New"/>
                <a:cs typeface="Courier New"/>
              </a:rPr>
              <a:t>1</a:t>
            </a:r>
            <a:r>
              <a:rPr sz="3600" b="1" dirty="0" smtClean="0">
                <a:solidFill>
                  <a:srgbClr val="C00000"/>
                </a:solidFill>
                <a:latin typeface="Courier New"/>
                <a:cs typeface="Courier New"/>
              </a:rPr>
              <a:t> </a:t>
            </a:r>
            <a:r>
              <a:rPr sz="3600" b="1" dirty="0">
                <a:solidFill>
                  <a:srgbClr val="C00000"/>
                </a:solidFill>
                <a:latin typeface="Courier New"/>
                <a:cs typeface="Courier New"/>
              </a:rPr>
              <a:t>0 0 </a:t>
            </a:r>
            <a:r>
              <a:rPr lang="en-US" altLang="zh-CN" sz="3600" b="1" dirty="0">
                <a:solidFill>
                  <a:srgbClr val="C00000"/>
                </a:solidFill>
                <a:latin typeface="Courier New"/>
                <a:cs typeface="Courier New"/>
              </a:rPr>
              <a:t>1 </a:t>
            </a:r>
            <a:r>
              <a:rPr lang="en-US" altLang="zh-CN" sz="3600" b="1" dirty="0">
                <a:solidFill>
                  <a:srgbClr val="0000FF"/>
                </a:solidFill>
                <a:latin typeface="Courier New"/>
                <a:cs typeface="Courier New"/>
              </a:rPr>
              <a:t>0 0 0 </a:t>
            </a:r>
            <a:endParaRPr sz="3600" dirty="0">
              <a:solidFill>
                <a:srgbClr val="0000FF"/>
              </a:solidFill>
              <a:latin typeface="Courier New"/>
              <a:cs typeface="Courier New"/>
            </a:endParaRPr>
          </a:p>
        </p:txBody>
      </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23" name="矩形 22"/>
          <p:cNvSpPr/>
          <p:nvPr/>
        </p:nvSpPr>
        <p:spPr>
          <a:xfrm>
            <a:off x="1291022" y="4735040"/>
            <a:ext cx="461986" cy="646331"/>
          </a:xfrm>
          <a:prstGeom prst="rect">
            <a:avLst/>
          </a:prstGeom>
        </p:spPr>
        <p:txBody>
          <a:bodyPr wrap="none">
            <a:spAutoFit/>
          </a:bodyPr>
          <a:lstStyle/>
          <a:p>
            <a:r>
              <a:rPr lang="en-US" altLang="zh-CN" sz="3600" b="1" dirty="0">
                <a:solidFill>
                  <a:srgbClr val="C00000"/>
                </a:solidFill>
                <a:latin typeface="Courier New"/>
                <a:cs typeface="Courier New"/>
              </a:rPr>
              <a:t>0</a:t>
            </a:r>
            <a:endParaRPr lang="zh-CN" altLang="en-US" sz="3600" b="1" dirty="0">
              <a:solidFill>
                <a:srgbClr val="C00000"/>
              </a:solidFill>
              <a:latin typeface="Courier New"/>
              <a:cs typeface="Courier New"/>
            </a:endParaRPr>
          </a:p>
        </p:txBody>
      </p:sp>
      <p:sp>
        <p:nvSpPr>
          <p:cNvPr id="28" name="object 20"/>
          <p:cNvSpPr txBox="1"/>
          <p:nvPr/>
        </p:nvSpPr>
        <p:spPr>
          <a:xfrm>
            <a:off x="5700141" y="1415796"/>
            <a:ext cx="4364990" cy="3898503"/>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err="1">
                <a:solidFill>
                  <a:srgbClr val="4F81BC"/>
                </a:solidFill>
                <a:latin typeface="微软雅黑"/>
                <a:cs typeface="微软雅黑"/>
              </a:rPr>
              <a:t>乘数</a:t>
            </a:r>
            <a:r>
              <a:rPr sz="2400" spc="-125" dirty="0">
                <a:solidFill>
                  <a:srgbClr val="4F81BC"/>
                </a:solidFill>
                <a:latin typeface="微软雅黑"/>
                <a:cs typeface="微软雅黑"/>
              </a:rPr>
              <a:t> </a:t>
            </a:r>
            <a:r>
              <a:rPr sz="2400" spc="-5" dirty="0" smtClean="0">
                <a:solidFill>
                  <a:srgbClr val="4F81BC"/>
                </a:solidFill>
                <a:latin typeface="Arial"/>
                <a:cs typeface="Arial"/>
              </a:rPr>
              <a:t>Multiplier</a:t>
            </a:r>
            <a:endParaRPr lang="en-US" sz="2400" dirty="0">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smtClean="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endParaRPr lang="en-US" sz="2400" dirty="0" smtClean="0">
              <a:solidFill>
                <a:srgbClr val="C0504D"/>
              </a:solidFill>
              <a:latin typeface="Arial"/>
              <a:cs typeface="Arial"/>
            </a:endParaRPr>
          </a:p>
          <a:p>
            <a:pPr marL="12700">
              <a:lnSpc>
                <a:spcPct val="100000"/>
              </a:lnSpc>
            </a:pPr>
            <a:endParaRPr lang="en-US" sz="2400" dirty="0">
              <a:solidFill>
                <a:srgbClr val="C0504D"/>
              </a:solidFill>
              <a:latin typeface="Arial"/>
              <a:cs typeface="Arial"/>
            </a:endParaRPr>
          </a:p>
          <a:p>
            <a:pPr marL="12700">
              <a:lnSpc>
                <a:spcPct val="100000"/>
              </a:lnSpc>
            </a:pPr>
            <a:r>
              <a:rPr sz="2400" dirty="0" err="1" smtClean="0">
                <a:solidFill>
                  <a:srgbClr val="C0504D"/>
                </a:solidFill>
                <a:latin typeface="微软雅黑"/>
                <a:cs typeface="微软雅黑"/>
              </a:rPr>
              <a:t>乘积</a:t>
            </a:r>
            <a:r>
              <a:rPr sz="2400" spc="-155" dirty="0" smtClean="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31" name="object 20"/>
          <p:cNvSpPr txBox="1"/>
          <p:nvPr/>
        </p:nvSpPr>
        <p:spPr>
          <a:xfrm>
            <a:off x="6178232" y="4029851"/>
            <a:ext cx="4712335"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乘数和乘积移出的两</a:t>
            </a:r>
            <a:r>
              <a:rPr sz="2400" dirty="0" smtClean="0">
                <a:solidFill>
                  <a:schemeClr val="bg1"/>
                </a:solidFill>
                <a:latin typeface="微软雅黑" panose="020B0503020204020204" pitchFamily="34" charset="-122"/>
                <a:ea typeface="微软雅黑" panose="020B0503020204020204" pitchFamily="34" charset="-122"/>
                <a:cs typeface="微软雅黑"/>
              </a:rPr>
              <a:t>位</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不参与累加</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2" name="矩形 31"/>
          <p:cNvSpPr/>
          <p:nvPr/>
        </p:nvSpPr>
        <p:spPr>
          <a:xfrm>
            <a:off x="6785280" y="2666999"/>
            <a:ext cx="3267561" cy="830997"/>
          </a:xfrm>
          <a:prstGeom prst="rect">
            <a:avLst/>
          </a:prstGeom>
        </p:spPr>
        <p:txBody>
          <a:bodyPr wrap="none">
            <a:spAutoFit/>
          </a:bodyPr>
          <a:lstStyle/>
          <a:p>
            <a:pPr marR="5080" algn="ctr"/>
            <a:r>
              <a:rPr lang="zh-CN" altLang="en-US" sz="2400" dirty="0">
                <a:solidFill>
                  <a:srgbClr val="FFFFFF"/>
                </a:solidFill>
                <a:latin typeface="微软雅黑" panose="020B0503020204020204" pitchFamily="34" charset="-122"/>
                <a:ea typeface="微软雅黑" panose="020B0503020204020204" pitchFamily="34" charset="-122"/>
                <a:cs typeface="微软雅黑"/>
              </a:rPr>
              <a:t>每个中间结果产生</a:t>
            </a: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后</a:t>
            </a:r>
            <a:endParaRPr lang="en-US" altLang="zh-CN" sz="2400" dirty="0" smtClean="0">
              <a:solidFill>
                <a:srgbClr val="FFFFFF"/>
              </a:solidFill>
              <a:latin typeface="微软雅黑" panose="020B0503020204020204" pitchFamily="34" charset="-122"/>
              <a:ea typeface="微软雅黑" panose="020B0503020204020204" pitchFamily="34" charset="-122"/>
              <a:cs typeface="微软雅黑"/>
            </a:endParaRPr>
          </a:p>
          <a:p>
            <a:pPr marR="5080" algn="ctr"/>
            <a:r>
              <a:rPr lang="zh-CN" altLang="en-US" sz="2400" dirty="0" smtClean="0">
                <a:solidFill>
                  <a:srgbClr val="FFFFFF"/>
                </a:solidFill>
                <a:latin typeface="微软雅黑" panose="020B0503020204020204" pitchFamily="34" charset="-122"/>
                <a:ea typeface="微软雅黑" panose="020B0503020204020204" pitchFamily="34" charset="-122"/>
                <a:cs typeface="微软雅黑"/>
              </a:rPr>
              <a:t>直接</a:t>
            </a:r>
            <a:r>
              <a:rPr lang="zh-CN" altLang="en-US" sz="2400" dirty="0">
                <a:solidFill>
                  <a:srgbClr val="FFFFFF"/>
                </a:solidFill>
                <a:latin typeface="微软雅黑" panose="020B0503020204020204" pitchFamily="34" charset="-122"/>
                <a:ea typeface="微软雅黑" panose="020B0503020204020204" pitchFamily="34" charset="-122"/>
                <a:cs typeface="微软雅黑"/>
              </a:rPr>
              <a:t>与当前的乘积累加</a:t>
            </a:r>
            <a:endParaRPr lang="zh-CN" altLang="en-US" sz="2400" dirty="0">
              <a:latin typeface="微软雅黑" panose="020B0503020204020204" pitchFamily="34" charset="-122"/>
              <a:ea typeface="微软雅黑" panose="020B0503020204020204" pitchFamily="34" charset="-122"/>
              <a:cs typeface="微软雅黑"/>
            </a:endParaRPr>
          </a:p>
        </p:txBody>
      </p:sp>
      <p:grpSp>
        <p:nvGrpSpPr>
          <p:cNvPr id="33" name="组合 32"/>
          <p:cNvGrpSpPr/>
          <p:nvPr/>
        </p:nvGrpSpPr>
        <p:grpSpPr>
          <a:xfrm>
            <a:off x="6019800" y="2507232"/>
            <a:ext cx="5044440" cy="2275332"/>
            <a:chOff x="6004560" y="2520695"/>
            <a:chExt cx="5044440" cy="2275332"/>
          </a:xfrm>
        </p:grpSpPr>
        <p:sp>
          <p:nvSpPr>
            <p:cNvPr id="34" name="object 18"/>
            <p:cNvSpPr/>
            <p:nvPr/>
          </p:nvSpPr>
          <p:spPr>
            <a:xfrm>
              <a:off x="6004560" y="2520695"/>
              <a:ext cx="5044440" cy="1062227"/>
            </a:xfrm>
            <a:prstGeom prst="rect">
              <a:avLst/>
            </a:prstGeom>
            <a:blipFill>
              <a:blip r:embed="rId5" cstate="print"/>
              <a:stretch>
                <a:fillRect/>
              </a:stretch>
            </a:blipFill>
          </p:spPr>
          <p:txBody>
            <a:bodyPr wrap="square" lIns="0" tIns="0" rIns="0" bIns="0" rtlCol="0"/>
            <a:lstStyle/>
            <a:p>
              <a:endParaRPr/>
            </a:p>
          </p:txBody>
        </p:sp>
        <p:sp>
          <p:nvSpPr>
            <p:cNvPr id="35" name="object 19"/>
            <p:cNvSpPr/>
            <p:nvPr/>
          </p:nvSpPr>
          <p:spPr>
            <a:xfrm>
              <a:off x="6004560" y="3733800"/>
              <a:ext cx="5044440" cy="1062227"/>
            </a:xfrm>
            <a:prstGeom prst="rect">
              <a:avLst/>
            </a:prstGeom>
            <a:blipFill>
              <a:blip r:embed="rId5" cstate="print"/>
              <a:stretch>
                <a:fillRect/>
              </a:stretch>
            </a:blipFill>
          </p:spPr>
          <p:txBody>
            <a:bodyPr wrap="square" lIns="0" tIns="0" rIns="0" bIns="0" rtlCol="0"/>
            <a:lstStyle/>
            <a:p>
              <a:endParaRPr/>
            </a:p>
          </p:txBody>
        </p:sp>
        <p:sp>
          <p:nvSpPr>
            <p:cNvPr id="36" name="object 20"/>
            <p:cNvSpPr txBox="1"/>
            <p:nvPr/>
          </p:nvSpPr>
          <p:spPr>
            <a:xfrm>
              <a:off x="6351905" y="2811167"/>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sz="2400" dirty="0" err="1" smtClean="0">
                  <a:solidFill>
                    <a:schemeClr val="bg1"/>
                  </a:solidFill>
                  <a:latin typeface="微软雅黑" panose="020B0503020204020204" pitchFamily="34" charset="-122"/>
                  <a:ea typeface="微软雅黑" panose="020B0503020204020204" pitchFamily="34" charset="-122"/>
                  <a:cs typeface="微软雅黑"/>
                </a:rPr>
                <a:t>乘数向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sp>
          <p:nvSpPr>
            <p:cNvPr id="37" name="object 20"/>
            <p:cNvSpPr txBox="1"/>
            <p:nvPr/>
          </p:nvSpPr>
          <p:spPr>
            <a:xfrm>
              <a:off x="6344285" y="3980669"/>
              <a:ext cx="4364990" cy="443198"/>
            </a:xfrm>
            <a:prstGeom prst="rect">
              <a:avLst/>
            </a:prstGeom>
          </p:spPr>
          <p:txBody>
            <a:bodyPr vert="horz" wrap="square" lIns="0" tIns="0" rIns="0" bIns="0" rtlCol="0">
              <a:spAutoFit/>
            </a:bodyPr>
            <a:lstStyle/>
            <a:p>
              <a:pPr marR="5080" algn="ctr">
                <a:lnSpc>
                  <a:spcPct val="120000"/>
                </a:lnSpc>
                <a:spcBef>
                  <a:spcPts val="1730"/>
                </a:spcBef>
              </a:pP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累加之</a:t>
              </a:r>
              <a:r>
                <a:rPr lang="zh-CN" altLang="en-US" sz="2400" dirty="0">
                  <a:solidFill>
                    <a:schemeClr val="bg1"/>
                  </a:solidFill>
                  <a:latin typeface="微软雅黑" panose="020B0503020204020204" pitchFamily="34" charset="-122"/>
                  <a:ea typeface="微软雅黑" panose="020B0503020204020204" pitchFamily="34" charset="-122"/>
                  <a:cs typeface="微软雅黑"/>
                </a:rPr>
                <a:t>后</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a:t>
              </a:r>
              <a:r>
                <a:rPr lang="zh-CN" altLang="en-US" sz="2400" dirty="0">
                  <a:solidFill>
                    <a:schemeClr val="bg1"/>
                  </a:solidFill>
                  <a:latin typeface="微软雅黑" panose="020B0503020204020204" pitchFamily="34" charset="-122"/>
                  <a:ea typeface="微软雅黑" panose="020B0503020204020204" pitchFamily="34" charset="-122"/>
                  <a:cs typeface="微软雅黑"/>
                </a:rPr>
                <a:t>乘积</a:t>
              </a:r>
              <a:r>
                <a:rPr sz="2400" dirty="0" smtClean="0">
                  <a:solidFill>
                    <a:schemeClr val="bg1"/>
                  </a:solidFill>
                  <a:latin typeface="微软雅黑" panose="020B0503020204020204" pitchFamily="34" charset="-122"/>
                  <a:ea typeface="微软雅黑" panose="020B0503020204020204" pitchFamily="34" charset="-122"/>
                  <a:cs typeface="微软雅黑"/>
                </a:rPr>
                <a:t>向</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a:rPr>
                <a:t>右</a:t>
              </a:r>
              <a:r>
                <a:rPr sz="2400" dirty="0" err="1" smtClean="0">
                  <a:solidFill>
                    <a:schemeClr val="bg1"/>
                  </a:solidFill>
                  <a:latin typeface="微软雅黑" panose="020B0503020204020204" pitchFamily="34" charset="-122"/>
                  <a:ea typeface="微软雅黑" panose="020B0503020204020204" pitchFamily="34" charset="-122"/>
                  <a:cs typeface="微软雅黑"/>
                </a:rPr>
                <a:t>移动一位</a:t>
              </a:r>
              <a:endParaRPr sz="2400" dirty="0">
                <a:solidFill>
                  <a:schemeClr val="bg1"/>
                </a:solidFill>
                <a:latin typeface="微软雅黑" panose="020B0503020204020204" pitchFamily="34" charset="-122"/>
                <a:ea typeface="微软雅黑" panose="020B0503020204020204" pitchFamily="34" charset="-122"/>
                <a:cs typeface="微软雅黑"/>
              </a:endParaRPr>
            </a:p>
          </p:txBody>
        </p:sp>
      </p:grpSp>
    </p:spTree>
    <p:extLst>
      <p:ext uri="{BB962C8B-B14F-4D97-AF65-F5344CB8AC3E}">
        <p14:creationId xmlns:p14="http://schemas.microsoft.com/office/powerpoint/2010/main" val="46233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08333E-6 2.96296E-6 L 0.04245 -0.00093 " pathEditMode="relative" rAng="0" ptsTypes="AA">
                                      <p:cBhvr>
                                        <p:cTn id="6" dur="2000" fill="hold"/>
                                        <p:tgtEl>
                                          <p:spTgt spid="8"/>
                                        </p:tgtEl>
                                        <p:attrNameLst>
                                          <p:attrName>ppt_x</p:attrName>
                                          <p:attrName>ppt_y</p:attrName>
                                        </p:attrNameLst>
                                      </p:cBhvr>
                                      <p:rCtr x="2122" y="-4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0248 0.00463 L 0.04857 0.00463 " pathEditMode="relative" rAng="0" ptsTypes="AA">
                                      <p:cBhvr>
                                        <p:cTn id="10" dur="2000" fill="hold"/>
                                        <p:tgtEl>
                                          <p:spTgt spid="11">
                                            <p:txEl>
                                              <p:pRg st="4" end="4"/>
                                            </p:txEl>
                                          </p:spTgt>
                                        </p:tgtEl>
                                        <p:attrNameLst>
                                          <p:attrName>ppt_x</p:attrName>
                                          <p:attrName>ppt_y</p:attrName>
                                        </p:attrNameLst>
                                      </p:cBhvr>
                                      <p:rCtr x="2305" y="0"/>
                                    </p:animMotion>
                                  </p:childTnLst>
                                </p:cTn>
                              </p:par>
                            </p:childTnLst>
                          </p:cTn>
                        </p:par>
                        <p:par>
                          <p:cTn id="11" fill="hold">
                            <p:stCondLst>
                              <p:cond delay="2000"/>
                            </p:stCondLst>
                            <p:childTnLst>
                              <p:par>
                                <p:cTn id="12" presetID="1" presetClass="entr" presetSubtype="0" fill="hold" grpId="0" nodeType="afterEffect">
                                  <p:stCondLst>
                                    <p:cond delay="50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5527" y="1289303"/>
            <a:ext cx="4855464" cy="433578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95527" y="1289303"/>
            <a:ext cx="487044" cy="48704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solidFill>
            <a:srgbClr val="F8F8F8"/>
          </a:solidFill>
        </p:spPr>
        <p:txBody>
          <a:bodyPr wrap="square" lIns="0" tIns="0" rIns="0" bIns="0" rtlCol="0"/>
          <a:lstStyle/>
          <a:p>
            <a:endParaRPr/>
          </a:p>
        </p:txBody>
      </p:sp>
      <p:sp>
        <p:nvSpPr>
          <p:cNvPr id="5" name="object 5"/>
          <p:cNvSpPr/>
          <p:nvPr/>
        </p:nvSpPr>
        <p:spPr>
          <a:xfrm>
            <a:off x="858011" y="2488692"/>
            <a:ext cx="4191000" cy="2266315"/>
          </a:xfrm>
          <a:custGeom>
            <a:avLst/>
            <a:gdLst/>
            <a:ahLst/>
            <a:cxnLst/>
            <a:rect l="l" t="t" r="r" b="b"/>
            <a:pathLst>
              <a:path w="4191000" h="2266315">
                <a:moveTo>
                  <a:pt x="0" y="2266187"/>
                </a:moveTo>
                <a:lnTo>
                  <a:pt x="4191000" y="2266187"/>
                </a:lnTo>
                <a:lnTo>
                  <a:pt x="4191000" y="0"/>
                </a:lnTo>
                <a:lnTo>
                  <a:pt x="0" y="0"/>
                </a:lnTo>
                <a:lnTo>
                  <a:pt x="0" y="2266187"/>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820289" y="1863979"/>
            <a:ext cx="373380" cy="589915"/>
          </a:xfrm>
          <a:prstGeom prst="rect">
            <a:avLst/>
          </a:prstGeom>
        </p:spPr>
        <p:txBody>
          <a:bodyPr vert="horz" wrap="square" lIns="0" tIns="0" rIns="0" bIns="0" rtlCol="0">
            <a:spAutoFit/>
          </a:bodyPr>
          <a:lstStyle/>
          <a:p>
            <a:pPr marL="12700">
              <a:lnSpc>
                <a:spcPct val="100000"/>
              </a:lnSpc>
            </a:pPr>
            <a:r>
              <a:rPr sz="3600" b="1" spc="-5" dirty="0">
                <a:solidFill>
                  <a:srgbClr val="1F487C"/>
                </a:solidFill>
                <a:latin typeface="微软雅黑"/>
                <a:cs typeface="微软雅黑"/>
              </a:rPr>
              <a:t>×</a:t>
            </a:r>
            <a:endParaRPr sz="3600" dirty="0">
              <a:latin typeface="微软雅黑"/>
              <a:cs typeface="微软雅黑"/>
            </a:endParaRPr>
          </a:p>
        </p:txBody>
      </p:sp>
      <p:sp>
        <p:nvSpPr>
          <p:cNvPr id="8" name="object 8"/>
          <p:cNvSpPr txBox="1"/>
          <p:nvPr/>
        </p:nvSpPr>
        <p:spPr>
          <a:xfrm>
            <a:off x="3005455" y="1863979"/>
            <a:ext cx="2811655" cy="553998"/>
          </a:xfrm>
          <a:prstGeom prst="rect">
            <a:avLst/>
          </a:prstGeom>
        </p:spPr>
        <p:txBody>
          <a:bodyPr vert="horz" wrap="square" lIns="0" tIns="0" rIns="0" bIns="0" rtlCol="0">
            <a:spAutoFit/>
          </a:bodyPr>
          <a:lstStyle/>
          <a:p>
            <a:pPr marL="12700">
              <a:lnSpc>
                <a:spcPct val="100000"/>
              </a:lnSpc>
            </a:pPr>
            <a:r>
              <a:rPr lang="en-US" sz="3600" b="1" dirty="0" smtClean="0">
                <a:solidFill>
                  <a:srgbClr val="1F487C"/>
                </a:solidFill>
                <a:latin typeface="Courier New"/>
                <a:cs typeface="Courier New"/>
              </a:rPr>
              <a:t> </a:t>
            </a:r>
            <a:r>
              <a:rPr sz="3600" b="1" dirty="0" smtClean="0">
                <a:solidFill>
                  <a:srgbClr val="1F487C"/>
                </a:solidFill>
                <a:latin typeface="Courier New"/>
                <a:cs typeface="Courier New"/>
              </a:rPr>
              <a:t> </a:t>
            </a:r>
            <a:r>
              <a:rPr lang="en-US" altLang="zh-CN" sz="3600" b="1" dirty="0" smtClean="0">
                <a:solidFill>
                  <a:schemeClr val="accent2"/>
                </a:solidFill>
                <a:latin typeface="Courier New"/>
                <a:cs typeface="Courier New"/>
              </a:rPr>
              <a:t>1</a:t>
            </a:r>
            <a:r>
              <a:rPr sz="3600" b="1" dirty="0" smtClean="0">
                <a:solidFill>
                  <a:schemeClr val="accent2"/>
                </a:solidFill>
                <a:latin typeface="Courier New"/>
                <a:cs typeface="Courier New"/>
              </a:rPr>
              <a:t> </a:t>
            </a:r>
            <a:r>
              <a:rPr sz="3600" b="1" dirty="0">
                <a:solidFill>
                  <a:schemeClr val="accent2"/>
                </a:solidFill>
                <a:latin typeface="Courier New"/>
                <a:cs typeface="Courier New"/>
              </a:rPr>
              <a:t>0</a:t>
            </a:r>
            <a:r>
              <a:rPr sz="3600" b="1" spc="-100" dirty="0">
                <a:solidFill>
                  <a:schemeClr val="accent2"/>
                </a:solidFill>
                <a:latin typeface="Courier New"/>
                <a:cs typeface="Courier New"/>
              </a:rPr>
              <a:t> </a:t>
            </a:r>
            <a:r>
              <a:rPr lang="en-US" altLang="zh-CN" sz="3600" b="1" spc="-100" dirty="0" smtClean="0">
                <a:solidFill>
                  <a:schemeClr val="accent2"/>
                </a:solidFill>
                <a:latin typeface="Courier New"/>
                <a:cs typeface="Courier New"/>
              </a:rPr>
              <a:t>0</a:t>
            </a:r>
            <a:r>
              <a:rPr lang="en-US" altLang="zh-CN" sz="3600" b="1" dirty="0">
                <a:solidFill>
                  <a:schemeClr val="accent2"/>
                </a:solidFill>
                <a:latin typeface="Courier New"/>
                <a:cs typeface="Courier New"/>
              </a:rPr>
              <a:t> 1</a:t>
            </a:r>
            <a:endParaRPr sz="3600" dirty="0">
              <a:solidFill>
                <a:schemeClr val="accent2"/>
              </a:solidFill>
              <a:latin typeface="Courier New"/>
              <a:cs typeface="Courier New"/>
            </a:endParaRPr>
          </a:p>
        </p:txBody>
      </p:sp>
      <p:sp>
        <p:nvSpPr>
          <p:cNvPr id="9" name="object 9"/>
          <p:cNvSpPr/>
          <p:nvPr/>
        </p:nvSpPr>
        <p:spPr>
          <a:xfrm>
            <a:off x="858774" y="2474976"/>
            <a:ext cx="4190365" cy="29209"/>
          </a:xfrm>
          <a:custGeom>
            <a:avLst/>
            <a:gdLst/>
            <a:ahLst/>
            <a:cxnLst/>
            <a:rect l="l" t="t" r="r" b="b"/>
            <a:pathLst>
              <a:path w="4190365" h="29210">
                <a:moveTo>
                  <a:pt x="0" y="28955"/>
                </a:moveTo>
                <a:lnTo>
                  <a:pt x="4190238" y="28955"/>
                </a:lnTo>
                <a:lnTo>
                  <a:pt x="4190238" y="0"/>
                </a:lnTo>
                <a:lnTo>
                  <a:pt x="0" y="0"/>
                </a:lnTo>
                <a:lnTo>
                  <a:pt x="0" y="28955"/>
                </a:lnTo>
                <a:close/>
              </a:path>
            </a:pathLst>
          </a:custGeom>
          <a:solidFill>
            <a:srgbClr val="000000"/>
          </a:solidFill>
        </p:spPr>
        <p:txBody>
          <a:bodyPr wrap="square" lIns="0" tIns="0" rIns="0" bIns="0" rtlCol="0"/>
          <a:lstStyle/>
          <a:p>
            <a:endParaRPr/>
          </a:p>
        </p:txBody>
      </p:sp>
      <p:sp>
        <p:nvSpPr>
          <p:cNvPr id="10" name="object 10"/>
          <p:cNvSpPr/>
          <p:nvPr/>
        </p:nvSpPr>
        <p:spPr>
          <a:xfrm>
            <a:off x="858774" y="4753355"/>
            <a:ext cx="4190365" cy="29209"/>
          </a:xfrm>
          <a:custGeom>
            <a:avLst/>
            <a:gdLst/>
            <a:ahLst/>
            <a:cxnLst/>
            <a:rect l="l" t="t" r="r" b="b"/>
            <a:pathLst>
              <a:path w="4190365" h="29210">
                <a:moveTo>
                  <a:pt x="0" y="28956"/>
                </a:moveTo>
                <a:lnTo>
                  <a:pt x="4190238" y="28956"/>
                </a:lnTo>
                <a:lnTo>
                  <a:pt x="4190238" y="0"/>
                </a:lnTo>
                <a:lnTo>
                  <a:pt x="0" y="0"/>
                </a:lnTo>
                <a:lnTo>
                  <a:pt x="0" y="28956"/>
                </a:lnTo>
                <a:close/>
              </a:path>
            </a:pathLst>
          </a:custGeom>
          <a:solidFill>
            <a:srgbClr val="000000"/>
          </a:solidFill>
        </p:spPr>
        <p:txBody>
          <a:bodyPr wrap="square" lIns="0" tIns="0" rIns="0" bIns="0" rtlCol="0"/>
          <a:lstStyle/>
          <a:p>
            <a:endParaRPr/>
          </a:p>
        </p:txBody>
      </p:sp>
      <p:sp>
        <p:nvSpPr>
          <p:cNvPr id="11" name="object 11"/>
          <p:cNvSpPr txBox="1"/>
          <p:nvPr/>
        </p:nvSpPr>
        <p:spPr>
          <a:xfrm>
            <a:off x="1359788" y="2481326"/>
            <a:ext cx="4291203" cy="2893695"/>
          </a:xfrm>
          <a:prstGeom prst="rect">
            <a:avLst/>
          </a:prstGeom>
        </p:spPr>
        <p:txBody>
          <a:bodyPr vert="horz" wrap="square" lIns="0" tIns="0" rIns="0" bIns="0" rtlCol="0">
            <a:spAutoFit/>
          </a:bodyPr>
          <a:lstStyle/>
          <a:p>
            <a:pPr>
              <a:lnSpc>
                <a:spcPts val="4255"/>
              </a:lnSpc>
              <a:tabLst>
                <a:tab pos="2777490" algn="l"/>
              </a:tabLst>
            </a:pPr>
            <a:r>
              <a:rPr sz="3600" b="1" dirty="0">
                <a:latin typeface="Courier New"/>
                <a:cs typeface="Courier New"/>
              </a:rPr>
              <a:t>1 0 0 0</a:t>
            </a:r>
          </a:p>
          <a:p>
            <a:pPr>
              <a:lnSpc>
                <a:spcPts val="4255"/>
              </a:lnSpc>
              <a:tabLst>
                <a:tab pos="2777490" algn="l"/>
              </a:tabLst>
            </a:pPr>
            <a:r>
              <a:rPr sz="3600" b="1" dirty="0" smtClean="0">
                <a:latin typeface="Courier New"/>
                <a:cs typeface="Courier New"/>
              </a:rPr>
              <a:t>0</a:t>
            </a:r>
            <a:r>
              <a:rPr sz="3600" b="1" spc="-5" dirty="0" smtClean="0">
                <a:latin typeface="Courier New"/>
                <a:cs typeface="Courier New"/>
              </a:rPr>
              <a:t> </a:t>
            </a:r>
            <a:r>
              <a:rPr sz="3600" b="1" dirty="0">
                <a:latin typeface="Courier New"/>
                <a:cs typeface="Courier New"/>
              </a:rPr>
              <a:t>0</a:t>
            </a:r>
            <a:r>
              <a:rPr sz="3600" b="1" spc="5" dirty="0">
                <a:latin typeface="Courier New"/>
                <a:cs typeface="Courier New"/>
              </a:rPr>
              <a:t> </a:t>
            </a:r>
            <a:r>
              <a:rPr sz="3600" b="1" dirty="0" smtClean="0">
                <a:latin typeface="Courier New"/>
                <a:cs typeface="Courier New"/>
              </a:rPr>
              <a:t>0</a:t>
            </a:r>
            <a:r>
              <a:rPr lang="en-US" sz="3600" b="1" dirty="0" smtClean="0">
                <a:latin typeface="Courier New"/>
                <a:cs typeface="Courier New"/>
              </a:rPr>
              <a:t> </a:t>
            </a:r>
            <a:r>
              <a:rPr sz="3600" b="1" dirty="0" smtClean="0">
                <a:latin typeface="Courier New"/>
                <a:cs typeface="Courier New"/>
              </a:rPr>
              <a:t>0</a:t>
            </a:r>
            <a:endParaRPr sz="3600" dirty="0">
              <a:latin typeface="Courier New"/>
              <a:cs typeface="Courier New"/>
            </a:endParaRPr>
          </a:p>
          <a:p>
            <a:pPr>
              <a:lnSpc>
                <a:spcPts val="4255"/>
              </a:lnSpc>
            </a:pPr>
            <a:r>
              <a:rPr sz="3600" b="1" dirty="0">
                <a:latin typeface="Courier New"/>
                <a:cs typeface="Courier New"/>
              </a:rPr>
              <a:t>0 0 0</a:t>
            </a:r>
            <a:r>
              <a:rPr sz="3600" b="1" spc="-95" dirty="0">
                <a:latin typeface="Courier New"/>
                <a:cs typeface="Courier New"/>
              </a:rPr>
              <a:t> </a:t>
            </a:r>
            <a:r>
              <a:rPr sz="3600" b="1" dirty="0">
                <a:latin typeface="Courier New"/>
                <a:cs typeface="Courier New"/>
              </a:rPr>
              <a:t>0</a:t>
            </a:r>
            <a:endParaRPr sz="3600" dirty="0">
              <a:latin typeface="Courier New"/>
              <a:cs typeface="Courier New"/>
            </a:endParaRPr>
          </a:p>
          <a:p>
            <a:pPr>
              <a:lnSpc>
                <a:spcPts val="4255"/>
              </a:lnSpc>
            </a:pPr>
            <a:r>
              <a:rPr sz="3600" b="1" dirty="0">
                <a:latin typeface="Courier New"/>
                <a:cs typeface="Courier New"/>
              </a:rPr>
              <a:t>1 0 0 0</a:t>
            </a:r>
          </a:p>
          <a:p>
            <a:pPr marL="26670">
              <a:lnSpc>
                <a:spcPct val="100000"/>
              </a:lnSpc>
              <a:spcBef>
                <a:spcPts val="915"/>
              </a:spcBef>
            </a:pPr>
            <a:r>
              <a:rPr lang="en-US" altLang="zh-CN" sz="3600" b="1" dirty="0" smtClean="0">
                <a:solidFill>
                  <a:srgbClr val="C00000"/>
                </a:solidFill>
                <a:latin typeface="Courier New"/>
                <a:cs typeface="Courier New"/>
              </a:rPr>
              <a:t>0</a:t>
            </a:r>
            <a:r>
              <a:rPr sz="3600" b="1" dirty="0" smtClean="0">
                <a:solidFill>
                  <a:srgbClr val="C00000"/>
                </a:solidFill>
                <a:latin typeface="Courier New"/>
                <a:cs typeface="Courier New"/>
              </a:rPr>
              <a:t> </a:t>
            </a:r>
            <a:r>
              <a:rPr lang="en-US" altLang="zh-CN" sz="3600" b="1" dirty="0" smtClean="0">
                <a:solidFill>
                  <a:srgbClr val="C00000"/>
                </a:solidFill>
                <a:latin typeface="Courier New"/>
                <a:cs typeface="Courier New"/>
              </a:rPr>
              <a:t>1</a:t>
            </a:r>
            <a:r>
              <a:rPr sz="3600" b="1" dirty="0" smtClean="0">
                <a:solidFill>
                  <a:srgbClr val="C00000"/>
                </a:solidFill>
                <a:latin typeface="Courier New"/>
                <a:cs typeface="Courier New"/>
              </a:rPr>
              <a:t> </a:t>
            </a:r>
            <a:r>
              <a:rPr sz="3600" b="1" dirty="0">
                <a:solidFill>
                  <a:srgbClr val="C00000"/>
                </a:solidFill>
                <a:latin typeface="Courier New"/>
                <a:cs typeface="Courier New"/>
              </a:rPr>
              <a:t>0 </a:t>
            </a:r>
            <a:r>
              <a:rPr lang="en-US" altLang="zh-CN" sz="3600" b="1" dirty="0" smtClean="0">
                <a:solidFill>
                  <a:srgbClr val="C00000"/>
                </a:solidFill>
                <a:latin typeface="Courier New"/>
                <a:cs typeface="Courier New"/>
              </a:rPr>
              <a:t>0 </a:t>
            </a:r>
            <a:r>
              <a:rPr lang="en-US" altLang="zh-CN" sz="3600" b="1" dirty="0" smtClean="0">
                <a:solidFill>
                  <a:srgbClr val="0000FF"/>
                </a:solidFill>
                <a:latin typeface="Courier New"/>
                <a:cs typeface="Courier New"/>
              </a:rPr>
              <a:t>1 </a:t>
            </a:r>
            <a:r>
              <a:rPr lang="en-US" altLang="zh-CN" sz="3600" b="1" dirty="0">
                <a:solidFill>
                  <a:srgbClr val="0000FF"/>
                </a:solidFill>
                <a:latin typeface="Courier New"/>
                <a:cs typeface="Courier New"/>
              </a:rPr>
              <a:t>0 </a:t>
            </a:r>
            <a:r>
              <a:rPr lang="en-US" altLang="zh-CN" sz="3600" b="1" dirty="0" smtClean="0">
                <a:solidFill>
                  <a:srgbClr val="0000FF"/>
                </a:solidFill>
                <a:latin typeface="Courier New"/>
                <a:cs typeface="Courier New"/>
              </a:rPr>
              <a:t>0</a:t>
            </a:r>
            <a:r>
              <a:rPr lang="en-US" altLang="zh-CN" sz="3600" b="1" dirty="0">
                <a:solidFill>
                  <a:srgbClr val="0000FF"/>
                </a:solidFill>
                <a:latin typeface="Courier New"/>
                <a:cs typeface="Courier New"/>
              </a:rPr>
              <a:t> 0 </a:t>
            </a:r>
            <a:r>
              <a:rPr lang="en-US" altLang="zh-CN" sz="3600" b="1" dirty="0" smtClean="0">
                <a:solidFill>
                  <a:srgbClr val="0000FF"/>
                </a:solidFill>
                <a:latin typeface="Courier New"/>
                <a:cs typeface="Courier New"/>
              </a:rPr>
              <a:t> </a:t>
            </a:r>
            <a:endParaRPr sz="3600" dirty="0">
              <a:solidFill>
                <a:srgbClr val="0000FF"/>
              </a:solidFill>
              <a:latin typeface="Courier New"/>
              <a:cs typeface="Courier New"/>
            </a:endParaRPr>
          </a:p>
        </p:txBody>
      </p:sp>
      <p:sp>
        <p:nvSpPr>
          <p:cNvPr id="17" name="object 17"/>
          <p:cNvSpPr txBox="1"/>
          <p:nvPr/>
        </p:nvSpPr>
        <p:spPr>
          <a:xfrm>
            <a:off x="1359788" y="1282572"/>
            <a:ext cx="1947545" cy="607695"/>
          </a:xfrm>
          <a:prstGeom prst="rect">
            <a:avLst/>
          </a:prstGeom>
        </p:spPr>
        <p:txBody>
          <a:bodyPr vert="horz" wrap="square" lIns="0" tIns="0" rIns="0" bIns="0" rtlCol="0">
            <a:spAutoFit/>
          </a:bodyPr>
          <a:lstStyle/>
          <a:p>
            <a:pPr marL="12700">
              <a:lnSpc>
                <a:spcPct val="100000"/>
              </a:lnSpc>
            </a:pPr>
            <a:r>
              <a:rPr sz="3600" b="1" dirty="0">
                <a:solidFill>
                  <a:srgbClr val="1F487C"/>
                </a:solidFill>
                <a:latin typeface="Courier New"/>
                <a:cs typeface="Courier New"/>
              </a:rPr>
              <a:t>1 0 0</a:t>
            </a:r>
            <a:r>
              <a:rPr sz="3600" b="1" spc="-100" dirty="0">
                <a:solidFill>
                  <a:srgbClr val="1F487C"/>
                </a:solidFill>
                <a:latin typeface="Courier New"/>
                <a:cs typeface="Courier New"/>
              </a:rPr>
              <a:t> </a:t>
            </a:r>
            <a:r>
              <a:rPr sz="3600" b="1" dirty="0">
                <a:solidFill>
                  <a:srgbClr val="1F487C"/>
                </a:solidFill>
                <a:latin typeface="Courier New"/>
                <a:cs typeface="Courier New"/>
              </a:rPr>
              <a:t>0</a:t>
            </a:r>
            <a:endParaRPr sz="3600">
              <a:latin typeface="Courier New"/>
              <a:cs typeface="Courier New"/>
            </a:endParaRPr>
          </a:p>
        </p:txBody>
      </p:sp>
      <p:sp>
        <p:nvSpPr>
          <p:cNvPr id="20" name="object 20"/>
          <p:cNvSpPr txBox="1"/>
          <p:nvPr/>
        </p:nvSpPr>
        <p:spPr>
          <a:xfrm>
            <a:off x="5700141" y="1415796"/>
            <a:ext cx="4364990" cy="3872229"/>
          </a:xfrm>
          <a:prstGeom prst="rect">
            <a:avLst/>
          </a:prstGeom>
        </p:spPr>
        <p:txBody>
          <a:bodyPr vert="horz" wrap="square" lIns="0" tIns="0" rIns="0" bIns="0" rtlCol="0">
            <a:spAutoFit/>
          </a:bodyPr>
          <a:lstStyle/>
          <a:p>
            <a:pPr marL="12700">
              <a:lnSpc>
                <a:spcPct val="100000"/>
              </a:lnSpc>
            </a:pPr>
            <a:r>
              <a:rPr sz="2400" dirty="0">
                <a:solidFill>
                  <a:srgbClr val="4F81BC"/>
                </a:solidFill>
                <a:latin typeface="微软雅黑"/>
                <a:cs typeface="微软雅黑"/>
              </a:rPr>
              <a:t>被乘数</a:t>
            </a:r>
            <a:r>
              <a:rPr sz="2400" spc="-120" dirty="0">
                <a:solidFill>
                  <a:srgbClr val="4F81BC"/>
                </a:solidFill>
                <a:latin typeface="微软雅黑"/>
                <a:cs typeface="微软雅黑"/>
              </a:rPr>
              <a:t> </a:t>
            </a:r>
            <a:r>
              <a:rPr sz="2400" spc="-5" dirty="0">
                <a:solidFill>
                  <a:srgbClr val="4F81BC"/>
                </a:solidFill>
                <a:latin typeface="Arial"/>
                <a:cs typeface="Arial"/>
              </a:rPr>
              <a:t>Multiplicand</a:t>
            </a:r>
            <a:endParaRPr sz="2400" dirty="0">
              <a:latin typeface="Arial"/>
              <a:cs typeface="Arial"/>
            </a:endParaRPr>
          </a:p>
          <a:p>
            <a:pPr marL="12700">
              <a:lnSpc>
                <a:spcPct val="100000"/>
              </a:lnSpc>
              <a:spcBef>
                <a:spcPts val="1560"/>
              </a:spcBef>
            </a:pPr>
            <a:r>
              <a:rPr sz="2400" dirty="0">
                <a:solidFill>
                  <a:srgbClr val="4F81BC"/>
                </a:solidFill>
                <a:latin typeface="微软雅黑"/>
                <a:cs typeface="微软雅黑"/>
              </a:rPr>
              <a:t>乘数</a:t>
            </a:r>
            <a:r>
              <a:rPr sz="2400" spc="-125" dirty="0">
                <a:solidFill>
                  <a:srgbClr val="4F81BC"/>
                </a:solidFill>
                <a:latin typeface="微软雅黑"/>
                <a:cs typeface="微软雅黑"/>
              </a:rPr>
              <a:t> </a:t>
            </a:r>
            <a:r>
              <a:rPr sz="2400" spc="-5" dirty="0">
                <a:solidFill>
                  <a:srgbClr val="4F81BC"/>
                </a:solidFill>
                <a:latin typeface="Arial"/>
                <a:cs typeface="Arial"/>
              </a:rPr>
              <a:t>Multiplier</a:t>
            </a:r>
            <a:endParaRPr sz="2400" dirty="0">
              <a:latin typeface="Arial"/>
              <a:cs typeface="Arial"/>
            </a:endParaRPr>
          </a:p>
          <a:p>
            <a:pPr marL="1303655" marR="5080" algn="ctr">
              <a:lnSpc>
                <a:spcPct val="120000"/>
              </a:lnSpc>
              <a:spcBef>
                <a:spcPts val="1730"/>
              </a:spcBef>
            </a:pPr>
            <a:r>
              <a:rPr sz="2400" dirty="0">
                <a:solidFill>
                  <a:srgbClr val="FFFFFF"/>
                </a:solidFill>
                <a:latin typeface="微软雅黑"/>
                <a:cs typeface="微软雅黑"/>
              </a:rPr>
              <a:t>每个中间结果产生后 直接与当前的乘积累加</a:t>
            </a:r>
            <a:endParaRPr sz="2400" dirty="0">
              <a:latin typeface="微软雅黑"/>
              <a:cs typeface="微软雅黑"/>
            </a:endParaRPr>
          </a:p>
          <a:p>
            <a:pPr marL="1456055" marR="157480" algn="ctr">
              <a:lnSpc>
                <a:spcPct val="120000"/>
              </a:lnSpc>
              <a:spcBef>
                <a:spcPts val="2635"/>
              </a:spcBef>
            </a:pPr>
            <a:r>
              <a:rPr sz="2400" dirty="0">
                <a:solidFill>
                  <a:srgbClr val="FFFFFF"/>
                </a:solidFill>
                <a:latin typeface="微软雅黑"/>
                <a:cs typeface="微软雅黑"/>
              </a:rPr>
              <a:t>每产生一个中间结果 被乘数向左移动一位</a:t>
            </a:r>
            <a:endParaRPr sz="2400" dirty="0">
              <a:latin typeface="微软雅黑"/>
              <a:cs typeface="微软雅黑"/>
            </a:endParaRPr>
          </a:p>
          <a:p>
            <a:pPr marR="2399030" algn="ctr">
              <a:lnSpc>
                <a:spcPct val="100000"/>
              </a:lnSpc>
              <a:spcBef>
                <a:spcPts val="1845"/>
              </a:spcBef>
            </a:pPr>
            <a:r>
              <a:rPr sz="2400" dirty="0">
                <a:solidFill>
                  <a:srgbClr val="C0504D"/>
                </a:solidFill>
                <a:latin typeface="微软雅黑"/>
                <a:cs typeface="微软雅黑"/>
              </a:rPr>
              <a:t>乘积</a:t>
            </a:r>
            <a:r>
              <a:rPr sz="2400" spc="-155" dirty="0">
                <a:solidFill>
                  <a:srgbClr val="C0504D"/>
                </a:solidFill>
                <a:latin typeface="微软雅黑"/>
                <a:cs typeface="微软雅黑"/>
              </a:rPr>
              <a:t> </a:t>
            </a:r>
            <a:r>
              <a:rPr sz="2400" dirty="0">
                <a:solidFill>
                  <a:srgbClr val="C0504D"/>
                </a:solidFill>
                <a:latin typeface="Arial"/>
                <a:cs typeface="Arial"/>
              </a:rPr>
              <a:t>Product</a:t>
            </a:r>
            <a:endParaRPr sz="2400" dirty="0">
              <a:latin typeface="Arial"/>
              <a:cs typeface="Arial"/>
            </a:endParaRPr>
          </a:p>
        </p:txBody>
      </p:sp>
      <p:sp>
        <p:nvSpPr>
          <p:cNvPr id="2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二进制乘法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smtClean="0">
                <a:solidFill>
                  <a:srgbClr val="004589"/>
                </a:solidFill>
                <a:latin typeface="Arial" panose="020B0604020202020204" pitchFamily="34" charset="0"/>
                <a:ea typeface="黑体" panose="02010609060101010101" pitchFamily="49" charset="-122"/>
                <a:cs typeface="Arial" panose="020B0604020202020204" pitchFamily="34" charset="0"/>
              </a:rPr>
              <a:t>（优化</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6351851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93404"/>
            <a:ext cx="7543800" cy="550523"/>
          </a:xfrm>
        </p:spPr>
        <p:txBody>
          <a:bodyPr/>
          <a:lstStyle/>
          <a:p>
            <a:pPr eaLnBrk="1" hangingPunct="1"/>
            <a:r>
              <a:rPr lang="zh-CN" altLang="en-US" dirty="0" smtClean="0"/>
              <a:t>原码一位乘运算实例</a:t>
            </a:r>
            <a:endParaRPr lang="zh-CN" altLang="en-US" sz="2800" dirty="0" smtClean="0">
              <a:ea typeface="隶书" panose="02010509060101010101" pitchFamily="49" charset="-122"/>
            </a:endParaRPr>
          </a:p>
        </p:txBody>
      </p:sp>
      <p:sp>
        <p:nvSpPr>
          <p:cNvPr id="630789" name="Rectangle 5"/>
          <p:cNvSpPr>
            <a:spLocks noChangeArrowheads="1"/>
          </p:cNvSpPr>
          <p:nvPr/>
        </p:nvSpPr>
        <p:spPr bwMode="auto">
          <a:xfrm>
            <a:off x="7239000" y="1484622"/>
            <a:ext cx="3962400" cy="4524315"/>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部分积             乘数</a:t>
            </a:r>
          </a:p>
          <a:p>
            <a:pPr eaLnBrk="1" hangingPunct="1">
              <a:lnSpc>
                <a:spcPct val="100000"/>
              </a:lnSpc>
              <a:spcBef>
                <a:spcPct val="0"/>
              </a:spcBef>
              <a:buFontTx/>
              <a:buNone/>
            </a:pPr>
            <a:r>
              <a:rPr lang="zh-CN" altLang="en-US"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0 0 0 0        </a:t>
            </a:r>
            <a:r>
              <a:rPr lang="en-US" altLang="zh-CN" sz="2400" dirty="0">
                <a:solidFill>
                  <a:schemeClr val="bg1"/>
                </a:solidFill>
                <a:latin typeface="Arial" panose="020B0604020202020204" pitchFamily="34" charset="0"/>
                <a:cs typeface="Arial" panose="020B0604020202020204" pitchFamily="34" charset="0"/>
              </a:rPr>
              <a:t>0.</a:t>
            </a:r>
            <a:r>
              <a:rPr lang="en-US" altLang="zh-CN" sz="2400" dirty="0">
                <a:latin typeface="Arial" panose="020B0604020202020204" pitchFamily="34" charset="0"/>
                <a:cs typeface="Arial" panose="020B0604020202020204" pitchFamily="34" charset="0"/>
              </a:rPr>
              <a:t>1 0 1 </a:t>
            </a:r>
            <a:r>
              <a:rPr lang="en-US" altLang="zh-CN" sz="2400" u="sng" dirty="0">
                <a:solidFill>
                  <a:srgbClr val="FF0000"/>
                </a:solidFill>
                <a:latin typeface="Arial" panose="020B0604020202020204" pitchFamily="34" charset="0"/>
                <a:cs typeface="Arial" panose="020B0604020202020204" pitchFamily="34" charset="0"/>
              </a:rPr>
              <a:t>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latin typeface="Arial" panose="020B0604020202020204" pitchFamily="34" charset="0"/>
                <a:cs typeface="Arial" panose="020B0604020202020204" pitchFamily="34" charset="0"/>
              </a:rPr>
              <a:t>1 1 0 1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1 1 0 1</a:t>
            </a:r>
          </a:p>
          <a:p>
            <a:pPr eaLnBrk="1" hangingPunct="1">
              <a:lnSpc>
                <a:spcPct val="100000"/>
              </a:lnSpc>
              <a:spcBef>
                <a:spcPct val="0"/>
              </a:spcBef>
              <a:buFontTx/>
              <a:buNone/>
            </a:pPr>
            <a:r>
              <a:rPr lang="en-US" altLang="zh-CN" sz="2400" dirty="0">
                <a:solidFill>
                  <a:srgbClr val="0000FF"/>
                </a:solidFill>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a:t>
            </a:r>
            <a:r>
              <a:rPr lang="en-US" altLang="zh-CN" sz="2400" dirty="0">
                <a:solidFill>
                  <a:srgbClr val="0000FF"/>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0</a:t>
            </a:r>
            <a:r>
              <a:rPr lang="en-US" altLang="zh-CN" sz="2400" dirty="0">
                <a:solidFill>
                  <a:srgbClr val="0000FF"/>
                </a:solidFill>
                <a:latin typeface="Arial" panose="020B0604020202020204" pitchFamily="34" charset="0"/>
                <a:cs typeface="Arial" panose="020B0604020202020204" pitchFamily="34" charset="0"/>
              </a:rPr>
              <a:t> 1 1 0        1</a:t>
            </a: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a:t>
            </a:r>
            <a:r>
              <a:rPr lang="en-US" altLang="zh-CN" sz="2400" dirty="0">
                <a:latin typeface="Arial" panose="020B0604020202020204" pitchFamily="34" charset="0"/>
                <a:cs typeface="Arial" panose="020B0604020202020204" pitchFamily="34" charset="0"/>
              </a:rPr>
              <a:t> 1 0 </a:t>
            </a:r>
            <a:r>
              <a:rPr lang="en-US" altLang="zh-CN" sz="2400" u="sng" dirty="0">
                <a:solidFill>
                  <a:srgbClr val="FF0000"/>
                </a:solidFill>
                <a:latin typeface="Arial" panose="020B0604020202020204" pitchFamily="34" charset="0"/>
                <a:cs typeface="Arial" panose="020B0604020202020204" pitchFamily="34" charset="0"/>
              </a:rPr>
              <a:t>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latin typeface="Arial" panose="020B0604020202020204" pitchFamily="34" charset="0"/>
                <a:cs typeface="Arial" panose="020B0604020202020204" pitchFamily="34" charset="0"/>
              </a:rPr>
              <a:t>1 1 0 1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a:t>
            </a:r>
            <a:r>
              <a:rPr lang="en-US" altLang="zh-CN" sz="2400" dirty="0">
                <a:solidFill>
                  <a:schemeClr val="bg1"/>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0 0 1 1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a:t>
            </a:r>
            <a:r>
              <a:rPr lang="en-US" altLang="zh-CN" sz="2400" dirty="0">
                <a:solidFill>
                  <a:srgbClr val="0000FF"/>
                </a:solidFill>
                <a:latin typeface="Arial" panose="020B0604020202020204" pitchFamily="34" charset="0"/>
                <a:cs typeface="Arial" panose="020B0604020202020204" pitchFamily="34" charset="0"/>
              </a:rPr>
              <a:t> 1 0 0 1        1 1 </a:t>
            </a:r>
            <a:r>
              <a:rPr lang="en-US" altLang="zh-CN" sz="2400" dirty="0">
                <a:solidFill>
                  <a:schemeClr val="bg1"/>
                </a:solidFill>
                <a:latin typeface="Arial" panose="020B0604020202020204" pitchFamily="34" charset="0"/>
                <a:cs typeface="Arial" panose="020B0604020202020204" pitchFamily="34" charset="0"/>
              </a:rPr>
              <a:t>0</a:t>
            </a:r>
            <a:r>
              <a:rPr lang="en-US" altLang="zh-CN" sz="2400" dirty="0">
                <a:latin typeface="Arial" panose="020B0604020202020204" pitchFamily="34" charset="0"/>
                <a:cs typeface="Arial" panose="020B0604020202020204" pitchFamily="34" charset="0"/>
              </a:rPr>
              <a:t> 1 </a:t>
            </a:r>
            <a:r>
              <a:rPr lang="en-US" altLang="zh-CN" sz="2400" u="sng" dirty="0">
                <a:solidFill>
                  <a:srgbClr val="FF3300"/>
                </a:solidFill>
                <a:latin typeface="Arial" panose="020B0604020202020204" pitchFamily="34" charset="0"/>
                <a:cs typeface="Arial" panose="020B0604020202020204" pitchFamily="34" charset="0"/>
              </a:rPr>
              <a:t>0</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solidFill>
                  <a:schemeClr val="accent2"/>
                </a:solidFill>
                <a:latin typeface="Arial" panose="020B0604020202020204" pitchFamily="34" charset="0"/>
                <a:cs typeface="Arial" panose="020B0604020202020204" pitchFamily="34" charset="0"/>
              </a:rPr>
              <a:t>0</a:t>
            </a:r>
            <a:r>
              <a:rPr lang="en-US" altLang="zh-CN" sz="2400" dirty="0">
                <a:solidFill>
                  <a:srgbClr val="0000FF"/>
                </a:solidFill>
                <a:latin typeface="Arial" panose="020B0604020202020204" pitchFamily="34" charset="0"/>
                <a:cs typeface="Arial" panose="020B0604020202020204" pitchFamily="34" charset="0"/>
              </a:rPr>
              <a:t> 1 0 0        1 1 1 </a:t>
            </a:r>
            <a:r>
              <a:rPr lang="en-US" altLang="zh-CN" sz="2400" dirty="0">
                <a:solidFill>
                  <a:schemeClr val="bg1"/>
                </a:solidFill>
                <a:latin typeface="Arial" panose="020B0604020202020204" pitchFamily="34" charset="0"/>
                <a:cs typeface="Arial" panose="020B0604020202020204" pitchFamily="34" charset="0"/>
              </a:rPr>
              <a:t>0</a:t>
            </a:r>
            <a:r>
              <a:rPr lang="en-US" altLang="zh-CN" sz="2400" dirty="0">
                <a:latin typeface="Arial" panose="020B0604020202020204" pitchFamily="34" charset="0"/>
                <a:cs typeface="Arial" panose="020B0604020202020204" pitchFamily="34" charset="0"/>
              </a:rPr>
              <a:t> </a:t>
            </a:r>
            <a:r>
              <a:rPr lang="en-US" altLang="zh-CN" sz="2400" u="sng" dirty="0">
                <a:solidFill>
                  <a:srgbClr val="FF0000"/>
                </a:solidFill>
                <a:latin typeface="Arial" panose="020B0604020202020204" pitchFamily="34" charset="0"/>
                <a:cs typeface="Arial" panose="020B0604020202020204" pitchFamily="34" charset="0"/>
              </a:rPr>
              <a:t>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latin typeface="Arial" panose="020B0604020202020204" pitchFamily="34" charset="0"/>
                <a:cs typeface="Arial" panose="020B0604020202020204" pitchFamily="34" charset="0"/>
              </a:rPr>
              <a:t>1 1 0 1</a:t>
            </a:r>
            <a:endParaRPr lang="en-US" altLang="zh-CN" sz="2400" u="sng" dirty="0">
              <a:solidFill>
                <a:srgbClr val="FF3300"/>
              </a:solidFill>
              <a:latin typeface="Arial" panose="020B0604020202020204" pitchFamily="34" charset="0"/>
              <a:cs typeface="Arial" panose="020B0604020202020204" pitchFamily="34" charset="0"/>
            </a:endParaRP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a:t>
            </a:r>
            <a:r>
              <a:rPr lang="en-US" altLang="zh-CN" sz="2400" dirty="0">
                <a:solidFill>
                  <a:schemeClr val="bg1"/>
                </a:solidFill>
                <a:latin typeface="Arial" panose="020B0604020202020204" pitchFamily="34" charset="0"/>
                <a:cs typeface="Arial" panose="020B0604020202020204" pitchFamily="34" charset="0"/>
              </a:rPr>
              <a:t>.</a:t>
            </a:r>
            <a:r>
              <a:rPr lang="en-US" altLang="zh-CN" sz="2400" dirty="0">
                <a:solidFill>
                  <a:srgbClr val="0000FF"/>
                </a:solidFill>
                <a:latin typeface="Arial" panose="020B0604020202020204" pitchFamily="34" charset="0"/>
                <a:cs typeface="Arial" panose="020B0604020202020204" pitchFamily="34" charset="0"/>
              </a:rPr>
              <a:t> 0 0 0 1</a:t>
            </a:r>
          </a:p>
          <a:p>
            <a:pPr eaLnBrk="1" hangingPunct="1">
              <a:lnSpc>
                <a:spcPct val="100000"/>
              </a:lnSpc>
              <a:spcBef>
                <a:spcPct val="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1 0 0 0        1 1 1 1 </a:t>
            </a:r>
            <a:r>
              <a:rPr lang="en-US" altLang="zh-CN" sz="2400" u="sng" dirty="0">
                <a:solidFill>
                  <a:schemeClr val="bg1"/>
                </a:solidFill>
                <a:latin typeface="Arial" panose="020B0604020202020204" pitchFamily="34" charset="0"/>
                <a:cs typeface="Arial" panose="020B0604020202020204" pitchFamily="34" charset="0"/>
              </a:rPr>
              <a:t>0</a:t>
            </a:r>
          </a:p>
        </p:txBody>
      </p:sp>
      <p:sp>
        <p:nvSpPr>
          <p:cNvPr id="630791" name="Text Box 7"/>
          <p:cNvSpPr txBox="1">
            <a:spLocks noChangeArrowheads="1"/>
          </p:cNvSpPr>
          <p:nvPr/>
        </p:nvSpPr>
        <p:spPr bwMode="auto">
          <a:xfrm>
            <a:off x="2133600" y="2667000"/>
            <a:ext cx="3657600" cy="3120854"/>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latin typeface="Arial" panose="020B0604020202020204" pitchFamily="34" charset="0"/>
                <a:cs typeface="Arial" panose="020B0604020202020204" pitchFamily="34" charset="0"/>
              </a:rPr>
              <a:t>1 1 0 1  </a:t>
            </a:r>
          </a:p>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0. </a:t>
            </a:r>
            <a:r>
              <a:rPr lang="en-US" altLang="zh-CN" sz="2400" dirty="0">
                <a:latin typeface="Arial" panose="020B0604020202020204" pitchFamily="34" charset="0"/>
                <a:cs typeface="Arial" panose="020B0604020202020204" pitchFamily="34" charset="0"/>
              </a:rPr>
              <a:t>1 0 1 1</a:t>
            </a:r>
          </a:p>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1 1 0 1 </a:t>
            </a:r>
            <a:endParaRPr lang="en-US" altLang="zh-CN" sz="2400" dirty="0">
              <a:solidFill>
                <a:srgbClr val="FF0000"/>
              </a:solidFill>
              <a:latin typeface="Arial" panose="020B0604020202020204" pitchFamily="34" charset="0"/>
              <a:cs typeface="Arial" panose="020B0604020202020204" pitchFamily="34" charset="0"/>
            </a:endParaRPr>
          </a:p>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1 1 0 1</a:t>
            </a:r>
          </a:p>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0 0 0 0</a:t>
            </a:r>
          </a:p>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1 </a:t>
            </a:r>
            <a:r>
              <a:rPr lang="en-US" altLang="zh-CN" sz="2400" dirty="0">
                <a:latin typeface="Arial" panose="020B0604020202020204" pitchFamily="34" charset="0"/>
                <a:cs typeface="Arial" panose="020B0604020202020204" pitchFamily="34" charset="0"/>
              </a:rPr>
              <a:t>1 0 1</a:t>
            </a:r>
          </a:p>
          <a:p>
            <a:pPr eaLnBrk="1" hangingPunct="1">
              <a:lnSpc>
                <a:spcPct val="100000"/>
              </a:lnSpc>
              <a:spcBef>
                <a:spcPct val="20000"/>
              </a:spcBef>
              <a:buFontTx/>
              <a:buNone/>
            </a:pPr>
            <a:r>
              <a:rPr lang="en-US" altLang="zh-CN" sz="2400" dirty="0">
                <a:solidFill>
                  <a:schemeClr val="bg1"/>
                </a:solidFill>
                <a:latin typeface="Arial" panose="020B0604020202020204" pitchFamily="34" charset="0"/>
                <a:cs typeface="Arial" panose="020B0604020202020204" pitchFamily="34" charset="0"/>
              </a:rPr>
              <a:t>0 . </a:t>
            </a:r>
            <a:r>
              <a:rPr lang="en-US" altLang="zh-CN" sz="2400" dirty="0">
                <a:latin typeface="Arial" panose="020B0604020202020204" pitchFamily="34" charset="0"/>
                <a:cs typeface="Arial" panose="020B0604020202020204" pitchFamily="34" charset="0"/>
              </a:rPr>
              <a:t>1 0 0 0 1 1 1 1</a:t>
            </a:r>
            <a:endParaRPr lang="en-US" altLang="zh-CN" sz="3200" dirty="0">
              <a:solidFill>
                <a:schemeClr val="tx2"/>
              </a:solidFill>
              <a:latin typeface="Arial" panose="020B0604020202020204" pitchFamily="34" charset="0"/>
              <a:cs typeface="Arial" panose="020B0604020202020204" pitchFamily="34" charset="0"/>
            </a:endParaRPr>
          </a:p>
        </p:txBody>
      </p:sp>
      <p:sp>
        <p:nvSpPr>
          <p:cNvPr id="21509" name="Line 8"/>
          <p:cNvSpPr>
            <a:spLocks noChangeShapeType="1"/>
          </p:cNvSpPr>
          <p:nvPr/>
        </p:nvSpPr>
        <p:spPr bwMode="auto">
          <a:xfrm>
            <a:off x="2786063" y="3594014"/>
            <a:ext cx="1828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0" name="Line 10"/>
          <p:cNvSpPr>
            <a:spLocks noChangeShapeType="1"/>
          </p:cNvSpPr>
          <p:nvPr/>
        </p:nvSpPr>
        <p:spPr bwMode="auto">
          <a:xfrm>
            <a:off x="2071688" y="5346614"/>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630795" name="Text Box 11"/>
          <p:cNvSpPr txBox="1">
            <a:spLocks noChangeArrowheads="1"/>
          </p:cNvSpPr>
          <p:nvPr/>
        </p:nvSpPr>
        <p:spPr bwMode="auto">
          <a:xfrm>
            <a:off x="650404" y="1030331"/>
            <a:ext cx="5404792" cy="461665"/>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zh-CN" sz="2400" dirty="0">
                <a:latin typeface="Arial" panose="020B0604020202020204" pitchFamily="34" charset="0"/>
                <a:cs typeface="Arial" panose="020B0604020202020204" pitchFamily="34" charset="0"/>
              </a:rPr>
              <a:t>例如： </a:t>
            </a:r>
            <a:r>
              <a:rPr lang="en-US" altLang="zh-CN" sz="2400" dirty="0">
                <a:latin typeface="Arial" panose="020B0604020202020204" pitchFamily="34" charset="0"/>
                <a:cs typeface="Arial" panose="020B0604020202020204" pitchFamily="34" charset="0"/>
              </a:rPr>
              <a:t>X = </a:t>
            </a:r>
            <a:r>
              <a:rPr lang="en-US" altLang="zh-CN" sz="2400" dirty="0" smtClean="0">
                <a:latin typeface="Arial" panose="020B0604020202020204" pitchFamily="34" charset="0"/>
                <a:cs typeface="Arial" panose="020B0604020202020204" pitchFamily="34" charset="0"/>
              </a:rPr>
              <a:t>1101     </a:t>
            </a:r>
            <a:r>
              <a:rPr lang="en-US" altLang="zh-CN" sz="2400" dirty="0">
                <a:latin typeface="Arial" panose="020B0604020202020204" pitchFamily="34" charset="0"/>
                <a:cs typeface="Arial" panose="020B0604020202020204" pitchFamily="34" charset="0"/>
              </a:rPr>
              <a:t>Y = - </a:t>
            </a:r>
            <a:r>
              <a:rPr lang="en-US" altLang="zh-CN" sz="2400" dirty="0" smtClean="0">
                <a:latin typeface="Arial" panose="020B0604020202020204" pitchFamily="34" charset="0"/>
                <a:cs typeface="Arial" panose="020B0604020202020204" pitchFamily="34" charset="0"/>
              </a:rPr>
              <a:t>1011    </a:t>
            </a:r>
            <a:endParaRPr lang="en-US" altLang="zh-CN" sz="2400" dirty="0">
              <a:latin typeface="Arial" panose="020B0604020202020204" pitchFamily="34" charset="0"/>
              <a:cs typeface="Arial" panose="020B0604020202020204" pitchFamily="34" charset="0"/>
            </a:endParaRPr>
          </a:p>
        </p:txBody>
      </p:sp>
      <p:sp>
        <p:nvSpPr>
          <p:cNvPr id="21512" name="Line 15"/>
          <p:cNvSpPr>
            <a:spLocks noChangeShapeType="1"/>
          </p:cNvSpPr>
          <p:nvPr/>
        </p:nvSpPr>
        <p:spPr bwMode="auto">
          <a:xfrm>
            <a:off x="7358063" y="2667279"/>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3" name="Line 16"/>
          <p:cNvSpPr>
            <a:spLocks noChangeShapeType="1"/>
          </p:cNvSpPr>
          <p:nvPr/>
        </p:nvSpPr>
        <p:spPr bwMode="auto">
          <a:xfrm>
            <a:off x="7315200" y="3005417"/>
            <a:ext cx="3048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4" name="Line 17"/>
          <p:cNvSpPr>
            <a:spLocks noChangeShapeType="1"/>
          </p:cNvSpPr>
          <p:nvPr/>
        </p:nvSpPr>
        <p:spPr bwMode="auto">
          <a:xfrm>
            <a:off x="8077200" y="3629304"/>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6600"/>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5" name="Line 18"/>
          <p:cNvSpPr>
            <a:spLocks noChangeShapeType="1"/>
          </p:cNvSpPr>
          <p:nvPr/>
        </p:nvSpPr>
        <p:spPr bwMode="auto">
          <a:xfrm>
            <a:off x="7358063" y="3767417"/>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6" name="Line 19"/>
          <p:cNvSpPr>
            <a:spLocks noChangeShapeType="1"/>
          </p:cNvSpPr>
          <p:nvPr/>
        </p:nvSpPr>
        <p:spPr bwMode="auto">
          <a:xfrm>
            <a:off x="7381875" y="5215217"/>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7" name="Line 20"/>
          <p:cNvSpPr>
            <a:spLocks noChangeShapeType="1"/>
          </p:cNvSpPr>
          <p:nvPr/>
        </p:nvSpPr>
        <p:spPr bwMode="auto">
          <a:xfrm>
            <a:off x="7315200" y="4086504"/>
            <a:ext cx="3048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8" name="Line 21"/>
          <p:cNvSpPr>
            <a:spLocks noChangeShapeType="1"/>
          </p:cNvSpPr>
          <p:nvPr/>
        </p:nvSpPr>
        <p:spPr bwMode="auto">
          <a:xfrm>
            <a:off x="7319963" y="4453217"/>
            <a:ext cx="3048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1519" name="Line 24"/>
          <p:cNvSpPr>
            <a:spLocks noChangeShapeType="1"/>
          </p:cNvSpPr>
          <p:nvPr/>
        </p:nvSpPr>
        <p:spPr bwMode="auto">
          <a:xfrm>
            <a:off x="7315200" y="5558117"/>
            <a:ext cx="3048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630811" name="Text Box 27"/>
          <p:cNvSpPr txBox="1">
            <a:spLocks noChangeArrowheads="1"/>
          </p:cNvSpPr>
          <p:nvPr/>
        </p:nvSpPr>
        <p:spPr bwMode="auto">
          <a:xfrm>
            <a:off x="304800" y="4172143"/>
            <a:ext cx="2743200" cy="457200"/>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2400" dirty="0">
                <a:solidFill>
                  <a:srgbClr val="FF0000"/>
                </a:solidFill>
                <a:latin typeface="Arial" panose="020B0604020202020204" pitchFamily="34" charset="0"/>
                <a:cs typeface="Arial" panose="020B0604020202020204" pitchFamily="34" charset="0"/>
              </a:rPr>
              <a:t>手工运算过程</a:t>
            </a:r>
          </a:p>
        </p:txBody>
      </p:sp>
      <p:sp>
        <p:nvSpPr>
          <p:cNvPr id="630812" name="Text Box 28"/>
          <p:cNvSpPr txBox="1">
            <a:spLocks noChangeArrowheads="1"/>
          </p:cNvSpPr>
          <p:nvPr/>
        </p:nvSpPr>
        <p:spPr bwMode="auto">
          <a:xfrm>
            <a:off x="7239000" y="6067704"/>
            <a:ext cx="3962400" cy="457200"/>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2400" dirty="0">
                <a:solidFill>
                  <a:srgbClr val="FF0000"/>
                </a:solidFill>
                <a:latin typeface="Arial" panose="020B0604020202020204" pitchFamily="34" charset="0"/>
                <a:cs typeface="Arial" panose="020B0604020202020204" pitchFamily="34" charset="0"/>
              </a:rPr>
              <a:t>计算机内运算的实现方法</a:t>
            </a:r>
          </a:p>
        </p:txBody>
      </p:sp>
      <p:sp>
        <p:nvSpPr>
          <p:cNvPr id="630813" name="Text Box 29"/>
          <p:cNvSpPr txBox="1">
            <a:spLocks noChangeArrowheads="1"/>
          </p:cNvSpPr>
          <p:nvPr/>
        </p:nvSpPr>
        <p:spPr bwMode="auto">
          <a:xfrm>
            <a:off x="1108793" y="2030697"/>
            <a:ext cx="4419600" cy="461665"/>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zh-CN" sz="2400" dirty="0">
                <a:solidFill>
                  <a:srgbClr val="7030A0"/>
                </a:solidFill>
                <a:latin typeface="Arial" panose="020B0604020202020204" pitchFamily="34" charset="0"/>
                <a:cs typeface="Arial" panose="020B0604020202020204" pitchFamily="34" charset="0"/>
              </a:rPr>
              <a:t>则</a:t>
            </a:r>
            <a:r>
              <a:rPr lang="zh-CN" altLang="en-US" sz="2400" dirty="0">
                <a:solidFill>
                  <a:srgbClr val="7030A0"/>
                </a:solidFill>
                <a:latin typeface="Arial" panose="020B0604020202020204" pitchFamily="34" charset="0"/>
                <a:cs typeface="Arial" panose="020B0604020202020204" pitchFamily="34" charset="0"/>
              </a:rPr>
              <a:t> </a:t>
            </a:r>
            <a:r>
              <a:rPr lang="zh-CN" altLang="zh-CN" sz="2400" dirty="0">
                <a:solidFill>
                  <a:srgbClr val="7030A0"/>
                </a:solidFill>
                <a:latin typeface="Arial" panose="020B0604020202020204" pitchFamily="34" charset="0"/>
                <a:cs typeface="Arial" panose="020B0604020202020204" pitchFamily="34" charset="0"/>
              </a:rPr>
              <a:t> </a:t>
            </a:r>
            <a:r>
              <a:rPr lang="en-US" altLang="zh-CN" sz="2400" dirty="0" smtClean="0">
                <a:solidFill>
                  <a:srgbClr val="7030A0"/>
                </a:solidFill>
                <a:latin typeface="Arial" panose="020B0604020202020204" pitchFamily="34" charset="0"/>
                <a:cs typeface="Arial" panose="020B0604020202020204" pitchFamily="34" charset="0"/>
              </a:rPr>
              <a:t>|X| </a:t>
            </a:r>
            <a:r>
              <a:rPr lang="en-US" altLang="zh-CN" sz="2400" dirty="0">
                <a:solidFill>
                  <a:srgbClr val="7030A0"/>
                </a:solidFill>
                <a:latin typeface="Arial" panose="020B0604020202020204" pitchFamily="34" charset="0"/>
                <a:cs typeface="Arial" panose="020B0604020202020204" pitchFamily="34" charset="0"/>
              </a:rPr>
              <a:t>= </a:t>
            </a:r>
            <a:r>
              <a:rPr lang="en-US" altLang="zh-CN" sz="2400" dirty="0" smtClean="0">
                <a:solidFill>
                  <a:srgbClr val="7030A0"/>
                </a:solidFill>
                <a:latin typeface="Arial" panose="020B0604020202020204" pitchFamily="34" charset="0"/>
                <a:cs typeface="Arial" panose="020B0604020202020204" pitchFamily="34" charset="0"/>
              </a:rPr>
              <a:t>0 1101   |Y| </a:t>
            </a:r>
            <a:r>
              <a:rPr lang="en-US" altLang="zh-CN" sz="2400" dirty="0">
                <a:solidFill>
                  <a:srgbClr val="7030A0"/>
                </a:solidFill>
                <a:latin typeface="Arial" panose="020B0604020202020204" pitchFamily="34" charset="0"/>
                <a:cs typeface="Arial" panose="020B0604020202020204" pitchFamily="34" charset="0"/>
              </a:rPr>
              <a:t>=  </a:t>
            </a:r>
            <a:r>
              <a:rPr lang="en-US" altLang="zh-CN" sz="2400" dirty="0" smtClean="0">
                <a:solidFill>
                  <a:srgbClr val="7030A0"/>
                </a:solidFill>
                <a:latin typeface="Arial" panose="020B0604020202020204" pitchFamily="34" charset="0"/>
                <a:cs typeface="Arial" panose="020B0604020202020204" pitchFamily="34" charset="0"/>
              </a:rPr>
              <a:t>0 1011 </a:t>
            </a:r>
            <a:endParaRPr lang="en-US" altLang="zh-CN" sz="2400" dirty="0">
              <a:solidFill>
                <a:srgbClr val="7030A0"/>
              </a:solidFill>
              <a:latin typeface="Arial" panose="020B0604020202020204" pitchFamily="34" charset="0"/>
              <a:cs typeface="Arial" panose="020B0604020202020204" pitchFamily="34" charset="0"/>
            </a:endParaRPr>
          </a:p>
        </p:txBody>
      </p:sp>
      <p:sp>
        <p:nvSpPr>
          <p:cNvPr id="630815" name="Text Box 31"/>
          <p:cNvSpPr txBox="1">
            <a:spLocks noChangeArrowheads="1"/>
          </p:cNvSpPr>
          <p:nvPr/>
        </p:nvSpPr>
        <p:spPr bwMode="auto">
          <a:xfrm>
            <a:off x="1135832" y="1507759"/>
            <a:ext cx="5036368" cy="461665"/>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[X]</a:t>
            </a:r>
            <a:r>
              <a:rPr lang="zh-CN" altLang="en-US" sz="2400" baseline="-25000" dirty="0">
                <a:latin typeface="Arial" panose="020B0604020202020204" pitchFamily="34" charset="0"/>
                <a:cs typeface="Arial" panose="020B0604020202020204" pitchFamily="34" charset="0"/>
              </a:rPr>
              <a:t>原</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a:t>
            </a:r>
            <a:r>
              <a:rPr lang="en-US" altLang="zh-CN" sz="2400" dirty="0">
                <a:solidFill>
                  <a:schemeClr val="accent1"/>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1101     </a:t>
            </a:r>
            <a:r>
              <a:rPr lang="en-US" altLang="zh-CN" sz="2400" dirty="0">
                <a:latin typeface="Arial" panose="020B0604020202020204" pitchFamily="34" charset="0"/>
                <a:cs typeface="Arial" panose="020B0604020202020204" pitchFamily="34" charset="0"/>
              </a:rPr>
              <a:t>[Y]</a:t>
            </a:r>
            <a:r>
              <a:rPr lang="zh-CN" altLang="en-US" sz="2400" baseline="-25000" dirty="0">
                <a:latin typeface="Arial" panose="020B0604020202020204" pitchFamily="34" charset="0"/>
                <a:cs typeface="Arial" panose="020B0604020202020204" pitchFamily="34" charset="0"/>
              </a:rPr>
              <a:t>原</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1</a:t>
            </a:r>
            <a:r>
              <a:rPr lang="en-US" altLang="zh-CN" sz="2400" dirty="0">
                <a:solidFill>
                  <a:schemeClr val="accent1"/>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1011    </a:t>
            </a:r>
            <a:endParaRPr lang="en-US" altLang="zh-CN" sz="2400" dirty="0">
              <a:latin typeface="Arial" panose="020B0604020202020204" pitchFamily="34" charset="0"/>
              <a:cs typeface="Arial" panose="020B0604020202020204" pitchFamily="34" charset="0"/>
            </a:endParaRPr>
          </a:p>
        </p:txBody>
      </p:sp>
      <p:sp>
        <p:nvSpPr>
          <p:cNvPr id="630816" name="Text Box 32"/>
          <p:cNvSpPr txBox="1">
            <a:spLocks noChangeArrowheads="1"/>
          </p:cNvSpPr>
          <p:nvPr/>
        </p:nvSpPr>
        <p:spPr bwMode="auto">
          <a:xfrm>
            <a:off x="1752600" y="6280150"/>
            <a:ext cx="4343400" cy="457200"/>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rgbClr val="FF66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en-US" altLang="zh-CN" sz="2400" dirty="0">
                <a:latin typeface="Arial" panose="020B0604020202020204" pitchFamily="34" charset="0"/>
                <a:cs typeface="Arial" panose="020B0604020202020204" pitchFamily="34" charset="0"/>
              </a:rPr>
              <a:t> [X </a:t>
            </a:r>
            <a:r>
              <a:rPr lang="en-US" altLang="zh-CN" sz="2000" dirty="0">
                <a:latin typeface="Arial" panose="020B0604020202020204" pitchFamily="34" charset="0"/>
                <a:cs typeface="Arial" panose="020B0604020202020204" pitchFamily="34" charset="0"/>
              </a:rPr>
              <a:t>×Y</a:t>
            </a:r>
            <a:r>
              <a:rPr lang="en-US" altLang="zh-CN" sz="2400" dirty="0">
                <a:latin typeface="Arial" panose="020B0604020202020204" pitchFamily="34" charset="0"/>
                <a:cs typeface="Arial" panose="020B0604020202020204" pitchFamily="34" charset="0"/>
              </a:rPr>
              <a:t>]</a:t>
            </a:r>
            <a:r>
              <a:rPr lang="zh-CN" altLang="en-US" sz="2400" baseline="-25000" dirty="0">
                <a:latin typeface="Arial" panose="020B0604020202020204" pitchFamily="34" charset="0"/>
                <a:cs typeface="Arial" panose="020B0604020202020204" pitchFamily="34" charset="0"/>
              </a:rPr>
              <a:t>原</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1 </a:t>
            </a:r>
            <a:r>
              <a:rPr lang="en-US" altLang="zh-CN" sz="2400" dirty="0" smtClean="0">
                <a:latin typeface="Arial" panose="020B0604020202020204" pitchFamily="34" charset="0"/>
                <a:cs typeface="Arial" panose="020B0604020202020204" pitchFamily="34" charset="0"/>
              </a:rPr>
              <a:t>10001111</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977373"/>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0795">
                                            <p:txEl>
                                              <p:pRg st="0" end="0"/>
                                            </p:txEl>
                                          </p:spTgt>
                                        </p:tgtEl>
                                        <p:attrNameLst>
                                          <p:attrName>style.visibility</p:attrName>
                                        </p:attrNameLst>
                                      </p:cBhvr>
                                      <p:to>
                                        <p:strVal val="visible"/>
                                      </p:to>
                                    </p:set>
                                    <p:animEffect transition="in" filter="wipe(up)">
                                      <p:cBhvr>
                                        <p:cTn id="7" dur="500"/>
                                        <p:tgtEl>
                                          <p:spTgt spid="630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815"/>
                                        </p:tgtEl>
                                        <p:attrNameLst>
                                          <p:attrName>style.visibility</p:attrName>
                                        </p:attrNameLst>
                                      </p:cBhvr>
                                      <p:to>
                                        <p:strVal val="visible"/>
                                      </p:to>
                                    </p:set>
                                    <p:animEffect transition="in" filter="wipe(left)">
                                      <p:cBhvr>
                                        <p:cTn id="12" dur="500"/>
                                        <p:tgtEl>
                                          <p:spTgt spid="630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0813"/>
                                        </p:tgtEl>
                                        <p:attrNameLst>
                                          <p:attrName>style.visibility</p:attrName>
                                        </p:attrNameLst>
                                      </p:cBhvr>
                                      <p:to>
                                        <p:strVal val="visible"/>
                                      </p:to>
                                    </p:set>
                                    <p:animEffect transition="in" filter="wipe(left)">
                                      <p:cBhvr>
                                        <p:cTn id="17" dur="500"/>
                                        <p:tgtEl>
                                          <p:spTgt spid="630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0811">
                                            <p:txEl>
                                              <p:pRg st="0" end="0"/>
                                            </p:txEl>
                                          </p:spTgt>
                                        </p:tgtEl>
                                        <p:attrNameLst>
                                          <p:attrName>style.visibility</p:attrName>
                                        </p:attrNameLst>
                                      </p:cBhvr>
                                      <p:to>
                                        <p:strVal val="visible"/>
                                      </p:to>
                                    </p:set>
                                    <p:animEffect transition="in" filter="wipe(up)">
                                      <p:cBhvr>
                                        <p:cTn id="22" dur="500"/>
                                        <p:tgtEl>
                                          <p:spTgt spid="6308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30791"/>
                                        </p:tgtEl>
                                        <p:attrNameLst>
                                          <p:attrName>style.visibility</p:attrName>
                                        </p:attrNameLst>
                                      </p:cBhvr>
                                      <p:to>
                                        <p:strVal val="visible"/>
                                      </p:to>
                                    </p:set>
                                    <p:animEffect transition="in" filter="dissolve">
                                      <p:cBhvr>
                                        <p:cTn id="27" dur="500"/>
                                        <p:tgtEl>
                                          <p:spTgt spid="63079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150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51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30812">
                                            <p:txEl>
                                              <p:pRg st="0" end="0"/>
                                            </p:txEl>
                                          </p:spTgt>
                                        </p:tgtEl>
                                        <p:attrNameLst>
                                          <p:attrName>style.visibility</p:attrName>
                                        </p:attrNameLst>
                                      </p:cBhvr>
                                      <p:to>
                                        <p:strVal val="visible"/>
                                      </p:to>
                                    </p:set>
                                    <p:animEffect transition="in" filter="wipe(up)">
                                      <p:cBhvr>
                                        <p:cTn id="36" dur="500"/>
                                        <p:tgtEl>
                                          <p:spTgt spid="630812">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30789">
                                            <p:txEl>
                                              <p:pRg st="0" end="0"/>
                                            </p:txEl>
                                          </p:spTgt>
                                        </p:tgtEl>
                                        <p:attrNameLst>
                                          <p:attrName>style.visibility</p:attrName>
                                        </p:attrNameLst>
                                      </p:cBhvr>
                                      <p:to>
                                        <p:strVal val="visible"/>
                                      </p:to>
                                    </p:set>
                                    <p:animEffect transition="in" filter="wipe(up)">
                                      <p:cBhvr>
                                        <p:cTn id="41" dur="500"/>
                                        <p:tgtEl>
                                          <p:spTgt spid="630789">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30789">
                                            <p:txEl>
                                              <p:pRg st="1" end="1"/>
                                            </p:txEl>
                                          </p:spTgt>
                                        </p:tgtEl>
                                        <p:attrNameLst>
                                          <p:attrName>style.visibility</p:attrName>
                                        </p:attrNameLst>
                                      </p:cBhvr>
                                      <p:to>
                                        <p:strVal val="visible"/>
                                      </p:to>
                                    </p:set>
                                    <p:animEffect transition="in" filter="wipe(up)">
                                      <p:cBhvr>
                                        <p:cTn id="46" dur="500"/>
                                        <p:tgtEl>
                                          <p:spTgt spid="630789">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30789">
                                            <p:txEl>
                                              <p:pRg st="2" end="2"/>
                                            </p:txEl>
                                          </p:spTgt>
                                        </p:tgtEl>
                                        <p:attrNameLst>
                                          <p:attrName>style.visibility</p:attrName>
                                        </p:attrNameLst>
                                      </p:cBhvr>
                                      <p:to>
                                        <p:strVal val="visible"/>
                                      </p:to>
                                    </p:set>
                                    <p:animEffect transition="in" filter="wipe(up)">
                                      <p:cBhvr>
                                        <p:cTn id="51" dur="500"/>
                                        <p:tgtEl>
                                          <p:spTgt spid="630789">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30789">
                                            <p:txEl>
                                              <p:pRg st="3" end="3"/>
                                            </p:txEl>
                                          </p:spTgt>
                                        </p:tgtEl>
                                        <p:attrNameLst>
                                          <p:attrName>style.visibility</p:attrName>
                                        </p:attrNameLst>
                                      </p:cBhvr>
                                      <p:to>
                                        <p:strVal val="visible"/>
                                      </p:to>
                                    </p:set>
                                    <p:animEffect transition="in" filter="wipe(up)">
                                      <p:cBhvr>
                                        <p:cTn id="56" dur="500"/>
                                        <p:tgtEl>
                                          <p:spTgt spid="630789">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630789">
                                            <p:txEl>
                                              <p:pRg st="4" end="4"/>
                                            </p:txEl>
                                          </p:spTgt>
                                        </p:tgtEl>
                                        <p:attrNameLst>
                                          <p:attrName>style.visibility</p:attrName>
                                        </p:attrNameLst>
                                      </p:cBhvr>
                                      <p:to>
                                        <p:strVal val="visible"/>
                                      </p:to>
                                    </p:set>
                                    <p:animEffect transition="in" filter="wipe(up)">
                                      <p:cBhvr>
                                        <p:cTn id="61" dur="500"/>
                                        <p:tgtEl>
                                          <p:spTgt spid="630789">
                                            <p:txEl>
                                              <p:pRg st="4" end="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30789">
                                            <p:txEl>
                                              <p:pRg st="5" end="5"/>
                                            </p:txEl>
                                          </p:spTgt>
                                        </p:tgtEl>
                                        <p:attrNameLst>
                                          <p:attrName>style.visibility</p:attrName>
                                        </p:attrNameLst>
                                      </p:cBhvr>
                                      <p:to>
                                        <p:strVal val="visible"/>
                                      </p:to>
                                    </p:set>
                                    <p:animEffect transition="in" filter="wipe(up)">
                                      <p:cBhvr>
                                        <p:cTn id="66" dur="500"/>
                                        <p:tgtEl>
                                          <p:spTgt spid="630789">
                                            <p:txEl>
                                              <p:pRg st="5" end="5"/>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30789">
                                            <p:txEl>
                                              <p:pRg st="6" end="6"/>
                                            </p:txEl>
                                          </p:spTgt>
                                        </p:tgtEl>
                                        <p:attrNameLst>
                                          <p:attrName>style.visibility</p:attrName>
                                        </p:attrNameLst>
                                      </p:cBhvr>
                                      <p:to>
                                        <p:strVal val="visible"/>
                                      </p:to>
                                    </p:set>
                                    <p:animEffect transition="in" filter="wipe(up)">
                                      <p:cBhvr>
                                        <p:cTn id="71" dur="500"/>
                                        <p:tgtEl>
                                          <p:spTgt spid="630789">
                                            <p:txEl>
                                              <p:pRg st="6" end="6"/>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630789">
                                            <p:txEl>
                                              <p:pRg st="7" end="7"/>
                                            </p:txEl>
                                          </p:spTgt>
                                        </p:tgtEl>
                                        <p:attrNameLst>
                                          <p:attrName>style.visibility</p:attrName>
                                        </p:attrNameLst>
                                      </p:cBhvr>
                                      <p:to>
                                        <p:strVal val="visible"/>
                                      </p:to>
                                    </p:set>
                                    <p:animEffect transition="in" filter="wipe(up)">
                                      <p:cBhvr>
                                        <p:cTn id="76" dur="500"/>
                                        <p:tgtEl>
                                          <p:spTgt spid="630789">
                                            <p:txEl>
                                              <p:pRg st="7" end="7"/>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630789">
                                            <p:txEl>
                                              <p:pRg st="8" end="8"/>
                                            </p:txEl>
                                          </p:spTgt>
                                        </p:tgtEl>
                                        <p:attrNameLst>
                                          <p:attrName>style.visibility</p:attrName>
                                        </p:attrNameLst>
                                      </p:cBhvr>
                                      <p:to>
                                        <p:strVal val="visible"/>
                                      </p:to>
                                    </p:set>
                                    <p:animEffect transition="in" filter="wipe(up)">
                                      <p:cBhvr>
                                        <p:cTn id="81" dur="500"/>
                                        <p:tgtEl>
                                          <p:spTgt spid="630789">
                                            <p:txEl>
                                              <p:pRg st="8" end="8"/>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630789">
                                            <p:txEl>
                                              <p:pRg st="9" end="9"/>
                                            </p:txEl>
                                          </p:spTgt>
                                        </p:tgtEl>
                                        <p:attrNameLst>
                                          <p:attrName>style.visibility</p:attrName>
                                        </p:attrNameLst>
                                      </p:cBhvr>
                                      <p:to>
                                        <p:strVal val="visible"/>
                                      </p:to>
                                    </p:set>
                                    <p:animEffect transition="in" filter="wipe(up)">
                                      <p:cBhvr>
                                        <p:cTn id="86" dur="500"/>
                                        <p:tgtEl>
                                          <p:spTgt spid="630789">
                                            <p:txEl>
                                              <p:pRg st="9" end="9"/>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630789">
                                            <p:txEl>
                                              <p:pRg st="10" end="10"/>
                                            </p:txEl>
                                          </p:spTgt>
                                        </p:tgtEl>
                                        <p:attrNameLst>
                                          <p:attrName>style.visibility</p:attrName>
                                        </p:attrNameLst>
                                      </p:cBhvr>
                                      <p:to>
                                        <p:strVal val="visible"/>
                                      </p:to>
                                    </p:set>
                                    <p:animEffect transition="in" filter="wipe(up)">
                                      <p:cBhvr>
                                        <p:cTn id="91" dur="500"/>
                                        <p:tgtEl>
                                          <p:spTgt spid="630789">
                                            <p:txEl>
                                              <p:pRg st="10" end="10"/>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630789">
                                            <p:txEl>
                                              <p:pRg st="11" end="11"/>
                                            </p:txEl>
                                          </p:spTgt>
                                        </p:tgtEl>
                                        <p:attrNameLst>
                                          <p:attrName>style.visibility</p:attrName>
                                        </p:attrNameLst>
                                      </p:cBhvr>
                                      <p:to>
                                        <p:strVal val="visible"/>
                                      </p:to>
                                    </p:set>
                                    <p:animEffect transition="in" filter="wipe(up)">
                                      <p:cBhvr>
                                        <p:cTn id="96" dur="500"/>
                                        <p:tgtEl>
                                          <p:spTgt spid="630789">
                                            <p:txEl>
                                              <p:pRg st="11" end="11"/>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630816"/>
                                        </p:tgtEl>
                                        <p:attrNameLst>
                                          <p:attrName>style.visibility</p:attrName>
                                        </p:attrNameLst>
                                      </p:cBhvr>
                                      <p:to>
                                        <p:strVal val="visible"/>
                                      </p:to>
                                    </p:set>
                                    <p:animEffect transition="in" filter="wipe(left)">
                                      <p:cBhvr>
                                        <p:cTn id="101" dur="500"/>
                                        <p:tgtEl>
                                          <p:spTgt spid="630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9" grpId="0" build="p" autoUpdateAnimBg="0"/>
      <p:bldP spid="630791" grpId="0" autoUpdateAnimBg="0"/>
      <p:bldP spid="21509" grpId="0" animBg="1"/>
      <p:bldP spid="21510" grpId="0" animBg="1"/>
      <p:bldP spid="630795" grpId="0" build="p" autoUpdateAnimBg="0"/>
      <p:bldP spid="630811" grpId="0" build="p" autoUpdateAnimBg="0"/>
      <p:bldP spid="630812" grpId="0" build="p" autoUpdateAnimBg="0"/>
      <p:bldP spid="630813" grpId="0" autoUpdateAnimBg="0"/>
      <p:bldP spid="630815" grpId="0" autoUpdateAnimBg="0"/>
      <p:bldP spid="63081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27705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优化方案分析</a:t>
            </a:r>
            <a:endParaRPr sz="3600">
              <a:latin typeface="微软雅黑"/>
              <a:cs typeface="微软雅黑"/>
            </a:endParaRPr>
          </a:p>
        </p:txBody>
      </p:sp>
      <p:sp>
        <p:nvSpPr>
          <p:cNvPr id="3" name="object 3"/>
          <p:cNvSpPr/>
          <p:nvPr/>
        </p:nvSpPr>
        <p:spPr>
          <a:xfrm>
            <a:off x="7921752" y="1469136"/>
            <a:ext cx="3750564" cy="891539"/>
          </a:xfrm>
          <a:prstGeom prst="rect">
            <a:avLst/>
          </a:prstGeom>
          <a:blipFill>
            <a:blip r:embed="rId2" cstate="print"/>
            <a:stretch>
              <a:fillRect/>
            </a:stretch>
          </a:blipFill>
        </p:spPr>
        <p:txBody>
          <a:bodyPr wrap="square" lIns="0" tIns="0" rIns="0" bIns="0" rtlCol="0"/>
          <a:lstStyle/>
          <a:p>
            <a:pPr algn="ctr"/>
            <a:endParaRPr>
              <a:latin typeface="Arial" panose="020B0604020202020204" pitchFamily="34" charset="0"/>
              <a:ea typeface="黑体" panose="02010609060101010101" pitchFamily="49" charset="-122"/>
              <a:cs typeface="Arial" panose="020B0604020202020204" pitchFamily="34" charset="0"/>
            </a:endParaRPr>
          </a:p>
        </p:txBody>
      </p:sp>
      <p:sp>
        <p:nvSpPr>
          <p:cNvPr id="4" name="object 4"/>
          <p:cNvSpPr/>
          <p:nvPr/>
        </p:nvSpPr>
        <p:spPr>
          <a:xfrm>
            <a:off x="7921752" y="1469136"/>
            <a:ext cx="3750945" cy="891540"/>
          </a:xfrm>
          <a:custGeom>
            <a:avLst/>
            <a:gdLst/>
            <a:ahLst/>
            <a:cxnLst/>
            <a:rect l="l" t="t" r="r" b="b"/>
            <a:pathLst>
              <a:path w="3750945" h="891539">
                <a:moveTo>
                  <a:pt x="0" y="148589"/>
                </a:moveTo>
                <a:lnTo>
                  <a:pt x="7577" y="101632"/>
                </a:lnTo>
                <a:lnTo>
                  <a:pt x="28675" y="60844"/>
                </a:lnTo>
                <a:lnTo>
                  <a:pt x="60844" y="28675"/>
                </a:lnTo>
                <a:lnTo>
                  <a:pt x="101632" y="7577"/>
                </a:lnTo>
                <a:lnTo>
                  <a:pt x="148590" y="0"/>
                </a:lnTo>
                <a:lnTo>
                  <a:pt x="3601974" y="0"/>
                </a:lnTo>
                <a:lnTo>
                  <a:pt x="3648931" y="7577"/>
                </a:lnTo>
                <a:lnTo>
                  <a:pt x="3689719" y="28675"/>
                </a:lnTo>
                <a:lnTo>
                  <a:pt x="3721888" y="60844"/>
                </a:lnTo>
                <a:lnTo>
                  <a:pt x="3742986" y="101632"/>
                </a:lnTo>
                <a:lnTo>
                  <a:pt x="3750564" y="148589"/>
                </a:lnTo>
                <a:lnTo>
                  <a:pt x="3750564" y="742950"/>
                </a:lnTo>
                <a:lnTo>
                  <a:pt x="3742986" y="789907"/>
                </a:lnTo>
                <a:lnTo>
                  <a:pt x="3721888" y="830695"/>
                </a:lnTo>
                <a:lnTo>
                  <a:pt x="3689719" y="862864"/>
                </a:lnTo>
                <a:lnTo>
                  <a:pt x="3648931" y="883962"/>
                </a:lnTo>
                <a:lnTo>
                  <a:pt x="3601974" y="891539"/>
                </a:lnTo>
                <a:lnTo>
                  <a:pt x="148590" y="891539"/>
                </a:lnTo>
                <a:lnTo>
                  <a:pt x="101632" y="883962"/>
                </a:lnTo>
                <a:lnTo>
                  <a:pt x="60844" y="862864"/>
                </a:lnTo>
                <a:lnTo>
                  <a:pt x="28675" y="830695"/>
                </a:lnTo>
                <a:lnTo>
                  <a:pt x="7577" y="789907"/>
                </a:lnTo>
                <a:lnTo>
                  <a:pt x="0" y="742950"/>
                </a:lnTo>
                <a:lnTo>
                  <a:pt x="0" y="148589"/>
                </a:lnTo>
                <a:close/>
              </a:path>
            </a:pathLst>
          </a:custGeom>
          <a:ln w="9144">
            <a:solidFill>
              <a:srgbClr val="46AAC5"/>
            </a:solidFill>
          </a:ln>
        </p:spPr>
        <p:txBody>
          <a:bodyPr wrap="square" lIns="0" tIns="0" rIns="0" bIns="0" rtlCol="0"/>
          <a:lstStyle/>
          <a:p>
            <a:pPr algn="ctr"/>
            <a:endParaRPr>
              <a:latin typeface="Arial" panose="020B0604020202020204" pitchFamily="34" charset="0"/>
              <a:ea typeface="黑体" panose="02010609060101010101" pitchFamily="49" charset="-122"/>
              <a:cs typeface="Arial" panose="020B0604020202020204" pitchFamily="34" charset="0"/>
            </a:endParaRPr>
          </a:p>
        </p:txBody>
      </p:sp>
      <p:sp>
        <p:nvSpPr>
          <p:cNvPr id="9" name="object 9"/>
          <p:cNvSpPr txBox="1"/>
          <p:nvPr/>
        </p:nvSpPr>
        <p:spPr>
          <a:xfrm>
            <a:off x="7938577" y="1617580"/>
            <a:ext cx="3750945" cy="701987"/>
          </a:xfrm>
          <a:prstGeom prst="rect">
            <a:avLst/>
          </a:prstGeom>
        </p:spPr>
        <p:txBody>
          <a:bodyPr vert="horz" wrap="square" lIns="0" tIns="0" rIns="0" bIns="0" rtlCol="0">
            <a:spAutoFit/>
          </a:bodyPr>
          <a:lstStyle/>
          <a:p>
            <a:pPr marL="12700" marR="5080" algn="ctr">
              <a:lnSpc>
                <a:spcPct val="120000"/>
              </a:lnSpc>
            </a:pPr>
            <a:r>
              <a:rPr sz="2000" dirty="0">
                <a:latin typeface="Arial" panose="020B0604020202020204" pitchFamily="34" charset="0"/>
                <a:ea typeface="黑体" panose="02010609060101010101" pitchFamily="49" charset="-122"/>
                <a:cs typeface="Arial" panose="020B0604020202020204" pitchFamily="34" charset="0"/>
              </a:rPr>
              <a:t>“被乘数寄存器”8</a:t>
            </a:r>
            <a:r>
              <a:rPr sz="2000" dirty="0" smtClean="0">
                <a:latin typeface="Arial" panose="020B0604020202020204" pitchFamily="34" charset="0"/>
                <a:ea typeface="黑体" panose="02010609060101010101" pitchFamily="49" charset="-122"/>
                <a:cs typeface="Arial" panose="020B0604020202020204" pitchFamily="34" charset="0"/>
              </a:rPr>
              <a:t>位</a:t>
            </a:r>
            <a:r>
              <a:rPr sz="2000" spc="-15" dirty="0" smtClean="0">
                <a:latin typeface="Arial" panose="020B0604020202020204" pitchFamily="34" charset="0"/>
                <a:ea typeface="黑体" panose="02010609060101010101" pitchFamily="49" charset="-122"/>
                <a:cs typeface="Arial" panose="020B0604020202020204" pitchFamily="34" charset="0"/>
              </a:rPr>
              <a:t>宽</a:t>
            </a:r>
            <a:r>
              <a:rPr sz="2000" dirty="0" smtClean="0">
                <a:latin typeface="Arial" panose="020B0604020202020204" pitchFamily="34" charset="0"/>
                <a:ea typeface="黑体" panose="02010609060101010101" pitchFamily="49" charset="-122"/>
                <a:cs typeface="Arial" panose="020B0604020202020204" pitchFamily="34" charset="0"/>
              </a:rPr>
              <a:t>带左移</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12700" marR="5080" algn="ctr">
              <a:lnSpc>
                <a:spcPct val="120000"/>
              </a:lnSpc>
            </a:pPr>
            <a:r>
              <a:rPr sz="2000" dirty="0" smtClean="0">
                <a:latin typeface="Arial" panose="020B0604020202020204" pitchFamily="34" charset="0"/>
                <a:ea typeface="黑体" panose="02010609060101010101" pitchFamily="49" charset="-122"/>
                <a:cs typeface="Arial" panose="020B0604020202020204" pitchFamily="34" charset="0"/>
              </a:rPr>
              <a:t>但其中有效数字始终只</a:t>
            </a:r>
            <a:r>
              <a:rPr sz="2000" spc="-10" dirty="0" smtClean="0">
                <a:latin typeface="Arial" panose="020B0604020202020204" pitchFamily="34" charset="0"/>
                <a:ea typeface="黑体" panose="02010609060101010101" pitchFamily="49" charset="-122"/>
                <a:cs typeface="Arial" panose="020B0604020202020204" pitchFamily="34" charset="0"/>
              </a:rPr>
              <a:t>有</a:t>
            </a:r>
            <a:r>
              <a:rPr sz="2000" dirty="0">
                <a:latin typeface="Arial" panose="020B0604020202020204" pitchFamily="34" charset="0"/>
                <a:ea typeface="黑体" panose="02010609060101010101" pitchFamily="49" charset="-122"/>
                <a:cs typeface="Arial" panose="020B0604020202020204" pitchFamily="34" charset="0"/>
              </a:rPr>
              <a:t>4</a:t>
            </a:r>
            <a:r>
              <a:rPr sz="2000" dirty="0" smtClean="0">
                <a:latin typeface="Arial" panose="020B0604020202020204" pitchFamily="34" charset="0"/>
                <a:ea typeface="黑体" panose="02010609060101010101" pitchFamily="49" charset="-122"/>
                <a:cs typeface="Arial" panose="020B0604020202020204" pitchFamily="34" charset="0"/>
              </a:rPr>
              <a:t>位</a:t>
            </a:r>
            <a:endParaRPr sz="2800" dirty="0">
              <a:latin typeface="Arial" panose="020B0604020202020204" pitchFamily="34" charset="0"/>
              <a:ea typeface="黑体" panose="02010609060101010101" pitchFamily="49" charset="-122"/>
              <a:cs typeface="Arial" panose="020B0604020202020204" pitchFamily="34" charset="0"/>
            </a:endParaRPr>
          </a:p>
        </p:txBody>
      </p:sp>
      <p:sp>
        <p:nvSpPr>
          <p:cNvPr id="13" name="object 5"/>
          <p:cNvSpPr/>
          <p:nvPr/>
        </p:nvSpPr>
        <p:spPr>
          <a:xfrm>
            <a:off x="7921752" y="2551176"/>
            <a:ext cx="3750564" cy="893063"/>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4" name="object 6"/>
          <p:cNvSpPr/>
          <p:nvPr/>
        </p:nvSpPr>
        <p:spPr>
          <a:xfrm>
            <a:off x="7921752" y="2551176"/>
            <a:ext cx="3750945" cy="893444"/>
          </a:xfrm>
          <a:custGeom>
            <a:avLst/>
            <a:gdLst/>
            <a:ahLst/>
            <a:cxnLst/>
            <a:rect l="l" t="t" r="r" b="b"/>
            <a:pathLst>
              <a:path w="3750945" h="893445">
                <a:moveTo>
                  <a:pt x="0" y="148844"/>
                </a:moveTo>
                <a:lnTo>
                  <a:pt x="7591" y="101811"/>
                </a:lnTo>
                <a:lnTo>
                  <a:pt x="28728" y="60953"/>
                </a:lnTo>
                <a:lnTo>
                  <a:pt x="60953" y="28728"/>
                </a:lnTo>
                <a:lnTo>
                  <a:pt x="101811" y="7591"/>
                </a:lnTo>
                <a:lnTo>
                  <a:pt x="148844" y="0"/>
                </a:lnTo>
                <a:lnTo>
                  <a:pt x="3601720" y="0"/>
                </a:lnTo>
                <a:lnTo>
                  <a:pt x="3648752" y="7591"/>
                </a:lnTo>
                <a:lnTo>
                  <a:pt x="3689610" y="28728"/>
                </a:lnTo>
                <a:lnTo>
                  <a:pt x="3721835" y="60953"/>
                </a:lnTo>
                <a:lnTo>
                  <a:pt x="3742972" y="101811"/>
                </a:lnTo>
                <a:lnTo>
                  <a:pt x="3750564" y="148844"/>
                </a:lnTo>
                <a:lnTo>
                  <a:pt x="3750564" y="744220"/>
                </a:lnTo>
                <a:lnTo>
                  <a:pt x="3742972" y="791252"/>
                </a:lnTo>
                <a:lnTo>
                  <a:pt x="3721835" y="832110"/>
                </a:lnTo>
                <a:lnTo>
                  <a:pt x="3689610" y="864335"/>
                </a:lnTo>
                <a:lnTo>
                  <a:pt x="3648752" y="885472"/>
                </a:lnTo>
                <a:lnTo>
                  <a:pt x="3601720" y="893063"/>
                </a:lnTo>
                <a:lnTo>
                  <a:pt x="148844" y="893063"/>
                </a:lnTo>
                <a:lnTo>
                  <a:pt x="101811" y="885472"/>
                </a:lnTo>
                <a:lnTo>
                  <a:pt x="60953" y="864335"/>
                </a:lnTo>
                <a:lnTo>
                  <a:pt x="28728" y="832110"/>
                </a:lnTo>
                <a:lnTo>
                  <a:pt x="7591" y="791252"/>
                </a:lnTo>
                <a:lnTo>
                  <a:pt x="0" y="744220"/>
                </a:lnTo>
                <a:lnTo>
                  <a:pt x="0" y="148844"/>
                </a:lnTo>
                <a:close/>
              </a:path>
            </a:pathLst>
          </a:custGeom>
          <a:ln w="9143">
            <a:solidFill>
              <a:srgbClr val="46AAC5"/>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5" name="object 7"/>
          <p:cNvSpPr/>
          <p:nvPr/>
        </p:nvSpPr>
        <p:spPr>
          <a:xfrm>
            <a:off x="7921752" y="3634740"/>
            <a:ext cx="3750564" cy="1112520"/>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6" name="object 8"/>
          <p:cNvSpPr/>
          <p:nvPr/>
        </p:nvSpPr>
        <p:spPr>
          <a:xfrm>
            <a:off x="7921752" y="3634740"/>
            <a:ext cx="3750945" cy="1112520"/>
          </a:xfrm>
          <a:custGeom>
            <a:avLst/>
            <a:gdLst/>
            <a:ahLst/>
            <a:cxnLst/>
            <a:rect l="l" t="t" r="r" b="b"/>
            <a:pathLst>
              <a:path w="3750945" h="1112520">
                <a:moveTo>
                  <a:pt x="0" y="185420"/>
                </a:moveTo>
                <a:lnTo>
                  <a:pt x="6626" y="136142"/>
                </a:lnTo>
                <a:lnTo>
                  <a:pt x="25324" y="91853"/>
                </a:lnTo>
                <a:lnTo>
                  <a:pt x="54324" y="54324"/>
                </a:lnTo>
                <a:lnTo>
                  <a:pt x="91853" y="25324"/>
                </a:lnTo>
                <a:lnTo>
                  <a:pt x="136142" y="6626"/>
                </a:lnTo>
                <a:lnTo>
                  <a:pt x="185420" y="0"/>
                </a:lnTo>
                <a:lnTo>
                  <a:pt x="3565144" y="0"/>
                </a:lnTo>
                <a:lnTo>
                  <a:pt x="3614421" y="6626"/>
                </a:lnTo>
                <a:lnTo>
                  <a:pt x="3658710" y="25324"/>
                </a:lnTo>
                <a:lnTo>
                  <a:pt x="3696239" y="54324"/>
                </a:lnTo>
                <a:lnTo>
                  <a:pt x="3725239" y="91853"/>
                </a:lnTo>
                <a:lnTo>
                  <a:pt x="3743937" y="136142"/>
                </a:lnTo>
                <a:lnTo>
                  <a:pt x="3750564" y="185420"/>
                </a:lnTo>
                <a:lnTo>
                  <a:pt x="3750564" y="927100"/>
                </a:lnTo>
                <a:lnTo>
                  <a:pt x="3743937" y="976377"/>
                </a:lnTo>
                <a:lnTo>
                  <a:pt x="3725239" y="1020666"/>
                </a:lnTo>
                <a:lnTo>
                  <a:pt x="3696239" y="1058195"/>
                </a:lnTo>
                <a:lnTo>
                  <a:pt x="3658710" y="1087195"/>
                </a:lnTo>
                <a:lnTo>
                  <a:pt x="3614421" y="1105893"/>
                </a:lnTo>
                <a:lnTo>
                  <a:pt x="3565144" y="1112520"/>
                </a:lnTo>
                <a:lnTo>
                  <a:pt x="185420" y="1112520"/>
                </a:lnTo>
                <a:lnTo>
                  <a:pt x="136142" y="1105893"/>
                </a:lnTo>
                <a:lnTo>
                  <a:pt x="91853" y="1087195"/>
                </a:lnTo>
                <a:lnTo>
                  <a:pt x="54324" y="1058195"/>
                </a:lnTo>
                <a:lnTo>
                  <a:pt x="25324" y="1020666"/>
                </a:lnTo>
                <a:lnTo>
                  <a:pt x="6626" y="976377"/>
                </a:lnTo>
                <a:lnTo>
                  <a:pt x="0" y="927100"/>
                </a:lnTo>
                <a:lnTo>
                  <a:pt x="0" y="185420"/>
                </a:lnTo>
                <a:close/>
              </a:path>
            </a:pathLst>
          </a:custGeom>
          <a:ln w="9143">
            <a:solidFill>
              <a:srgbClr val="46AAC5"/>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7" name="object 9"/>
          <p:cNvSpPr txBox="1"/>
          <p:nvPr/>
        </p:nvSpPr>
        <p:spPr>
          <a:xfrm>
            <a:off x="8241698" y="3729335"/>
            <a:ext cx="3475354" cy="923330"/>
          </a:xfrm>
          <a:prstGeom prst="rect">
            <a:avLst/>
          </a:prstGeom>
        </p:spPr>
        <p:txBody>
          <a:bodyPr vert="horz" wrap="square" lIns="0" tIns="0" rIns="0" bIns="0" rtlCol="0">
            <a:spAutoFit/>
          </a:bodyPr>
          <a:lstStyle/>
          <a:p>
            <a:pPr marL="1588" marR="260350" indent="-1588" algn="ctr">
              <a:tabLst>
                <a:tab pos="3495675" algn="l"/>
              </a:tabLst>
            </a:pPr>
            <a:r>
              <a:rPr lang="zh-CN" altLang="en-US" sz="2000" dirty="0">
                <a:latin typeface="Arial" panose="020B0604020202020204" pitchFamily="34" charset="0"/>
                <a:ea typeface="黑体" panose="02010609060101010101" pitchFamily="49" charset="-122"/>
                <a:cs typeface="Arial" panose="020B0604020202020204" pitchFamily="34" charset="0"/>
              </a:rPr>
              <a:t>“</a:t>
            </a:r>
            <a:r>
              <a:rPr lang="zh-CN" altLang="en-US" sz="2000" dirty="0" smtClean="0">
                <a:latin typeface="Arial" panose="020B0604020202020204" pitchFamily="34" charset="0"/>
                <a:ea typeface="黑体" panose="02010609060101010101" pitchFamily="49" charset="-122"/>
                <a:cs typeface="Arial" panose="020B0604020202020204" pitchFamily="34" charset="0"/>
              </a:rPr>
              <a:t>乘积寄存器”</a:t>
            </a:r>
            <a:r>
              <a:rPr lang="en-US" altLang="zh-CN" sz="2000" dirty="0">
                <a:latin typeface="Arial" panose="020B0604020202020204" pitchFamily="34" charset="0"/>
                <a:ea typeface="黑体" panose="02010609060101010101" pitchFamily="49" charset="-122"/>
                <a:cs typeface="Arial" panose="020B0604020202020204" pitchFamily="34" charset="0"/>
              </a:rPr>
              <a:t>8</a:t>
            </a:r>
            <a:r>
              <a:rPr lang="zh-CN" altLang="en-US" sz="2000" dirty="0">
                <a:latin typeface="Arial" panose="020B0604020202020204" pitchFamily="34" charset="0"/>
                <a:ea typeface="黑体" panose="02010609060101010101" pitchFamily="49" charset="-122"/>
                <a:cs typeface="Arial" panose="020B0604020202020204" pitchFamily="34" charset="0"/>
              </a:rPr>
              <a:t>位</a:t>
            </a:r>
            <a:r>
              <a:rPr lang="zh-CN" altLang="en-US" sz="2000" dirty="0" smtClean="0">
                <a:latin typeface="Arial" panose="020B0604020202020204" pitchFamily="34" charset="0"/>
                <a:ea typeface="黑体" panose="02010609060101010101" pitchFamily="49" charset="-122"/>
                <a:cs typeface="Arial" panose="020B0604020202020204" pitchFamily="34" charset="0"/>
              </a:rPr>
              <a:t>宽，</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1588" marR="260350" indent="-1588" algn="ctr">
              <a:tabLst>
                <a:tab pos="3495675" algn="l"/>
              </a:tabLst>
            </a:pPr>
            <a:r>
              <a:rPr lang="zh-CN" altLang="en-US" sz="2000" dirty="0" smtClean="0">
                <a:latin typeface="Arial" panose="020B0604020202020204" pitchFamily="34" charset="0"/>
                <a:ea typeface="黑体" panose="02010609060101010101" pitchFamily="49" charset="-122"/>
                <a:cs typeface="Arial" panose="020B0604020202020204" pitchFamily="34" charset="0"/>
              </a:rPr>
              <a:t>但</a:t>
            </a:r>
            <a:r>
              <a:rPr lang="zh-CN" altLang="en-US" sz="2000" dirty="0">
                <a:latin typeface="Arial" panose="020B0604020202020204" pitchFamily="34" charset="0"/>
                <a:ea typeface="黑体" panose="02010609060101010101" pitchFamily="49" charset="-122"/>
                <a:cs typeface="Arial" panose="020B0604020202020204" pitchFamily="34" charset="0"/>
              </a:rPr>
              <a:t>初始时有效数字只有</a:t>
            </a:r>
            <a:r>
              <a:rPr lang="en-US" altLang="zh-CN" sz="2000" spc="-15" dirty="0">
                <a:latin typeface="Arial" panose="020B0604020202020204" pitchFamily="34" charset="0"/>
                <a:ea typeface="黑体" panose="02010609060101010101" pitchFamily="49" charset="-122"/>
                <a:cs typeface="Arial" panose="020B0604020202020204" pitchFamily="34" charset="0"/>
              </a:rPr>
              <a:t>4</a:t>
            </a:r>
            <a:r>
              <a:rPr lang="zh-CN" altLang="en-US" sz="2000" dirty="0">
                <a:latin typeface="Arial" panose="020B0604020202020204" pitchFamily="34" charset="0"/>
                <a:ea typeface="黑体" panose="02010609060101010101" pitchFamily="49" charset="-122"/>
                <a:cs typeface="Arial" panose="020B0604020202020204" pitchFamily="34" charset="0"/>
              </a:rPr>
              <a:t>位</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1588" marR="260350" indent="-1588" algn="ctr">
              <a:tabLst>
                <a:tab pos="3495675" algn="l"/>
              </a:tabLst>
            </a:pPr>
            <a:r>
              <a:rPr lang="zh-CN" altLang="en-US" sz="2000" dirty="0" smtClean="0">
                <a:latin typeface="Arial" panose="020B0604020202020204" pitchFamily="34" charset="0"/>
                <a:ea typeface="黑体" panose="02010609060101010101" pitchFamily="49" charset="-122"/>
                <a:cs typeface="Arial" panose="020B0604020202020204" pitchFamily="34" charset="0"/>
              </a:rPr>
              <a:t>而且</a:t>
            </a:r>
            <a:r>
              <a:rPr lang="zh-CN" altLang="en-US" sz="2000" dirty="0">
                <a:latin typeface="Arial" panose="020B0604020202020204" pitchFamily="34" charset="0"/>
                <a:ea typeface="黑体" panose="02010609060101010101" pitchFamily="49" charset="-122"/>
                <a:cs typeface="Arial" panose="020B0604020202020204" pitchFamily="34" charset="0"/>
              </a:rPr>
              <a:t>每周期增加</a:t>
            </a:r>
            <a:r>
              <a:rPr lang="en-US" altLang="zh-CN" sz="2000" dirty="0">
                <a:latin typeface="Arial" panose="020B0604020202020204" pitchFamily="34" charset="0"/>
                <a:ea typeface="黑体" panose="02010609060101010101" pitchFamily="49" charset="-122"/>
                <a:cs typeface="Arial" panose="020B0604020202020204" pitchFamily="34" charset="0"/>
              </a:rPr>
              <a:t>1</a:t>
            </a:r>
            <a:r>
              <a:rPr lang="zh-CN" altLang="en-US" sz="2000" dirty="0" smtClean="0">
                <a:latin typeface="Arial" panose="020B0604020202020204" pitchFamily="34" charset="0"/>
                <a:ea typeface="黑体" panose="02010609060101010101" pitchFamily="49" charset="-122"/>
                <a:cs typeface="Arial" panose="020B0604020202020204" pitchFamily="34" charset="0"/>
              </a:rPr>
              <a:t>位</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sp>
        <p:nvSpPr>
          <p:cNvPr id="18" name="object 10"/>
          <p:cNvSpPr/>
          <p:nvPr/>
        </p:nvSpPr>
        <p:spPr>
          <a:xfrm>
            <a:off x="7921752" y="4937759"/>
            <a:ext cx="3750564" cy="891539"/>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9" name="object 11"/>
          <p:cNvSpPr/>
          <p:nvPr/>
        </p:nvSpPr>
        <p:spPr>
          <a:xfrm>
            <a:off x="7921752" y="4937759"/>
            <a:ext cx="3750945" cy="891540"/>
          </a:xfrm>
          <a:custGeom>
            <a:avLst/>
            <a:gdLst/>
            <a:ahLst/>
            <a:cxnLst/>
            <a:rect l="l" t="t" r="r" b="b"/>
            <a:pathLst>
              <a:path w="3750945" h="891539">
                <a:moveTo>
                  <a:pt x="0" y="148589"/>
                </a:moveTo>
                <a:lnTo>
                  <a:pt x="7577" y="101632"/>
                </a:lnTo>
                <a:lnTo>
                  <a:pt x="28675" y="60844"/>
                </a:lnTo>
                <a:lnTo>
                  <a:pt x="60844" y="28675"/>
                </a:lnTo>
                <a:lnTo>
                  <a:pt x="101632" y="7577"/>
                </a:lnTo>
                <a:lnTo>
                  <a:pt x="148590" y="0"/>
                </a:lnTo>
                <a:lnTo>
                  <a:pt x="3601974" y="0"/>
                </a:lnTo>
                <a:lnTo>
                  <a:pt x="3648931" y="7577"/>
                </a:lnTo>
                <a:lnTo>
                  <a:pt x="3689719" y="28675"/>
                </a:lnTo>
                <a:lnTo>
                  <a:pt x="3721888" y="60844"/>
                </a:lnTo>
                <a:lnTo>
                  <a:pt x="3742986" y="101632"/>
                </a:lnTo>
                <a:lnTo>
                  <a:pt x="3750564" y="148589"/>
                </a:lnTo>
                <a:lnTo>
                  <a:pt x="3750564" y="742949"/>
                </a:lnTo>
                <a:lnTo>
                  <a:pt x="3742986" y="789917"/>
                </a:lnTo>
                <a:lnTo>
                  <a:pt x="3721888" y="830706"/>
                </a:lnTo>
                <a:lnTo>
                  <a:pt x="3689719" y="862871"/>
                </a:lnTo>
                <a:lnTo>
                  <a:pt x="3648931" y="883965"/>
                </a:lnTo>
                <a:lnTo>
                  <a:pt x="3601974" y="891539"/>
                </a:lnTo>
                <a:lnTo>
                  <a:pt x="148590" y="891539"/>
                </a:lnTo>
                <a:lnTo>
                  <a:pt x="101632" y="883965"/>
                </a:lnTo>
                <a:lnTo>
                  <a:pt x="60844" y="862871"/>
                </a:lnTo>
                <a:lnTo>
                  <a:pt x="28675" y="830706"/>
                </a:lnTo>
                <a:lnTo>
                  <a:pt x="7577" y="789917"/>
                </a:lnTo>
                <a:lnTo>
                  <a:pt x="0" y="742949"/>
                </a:lnTo>
                <a:lnTo>
                  <a:pt x="0" y="148589"/>
                </a:lnTo>
                <a:close/>
              </a:path>
            </a:pathLst>
          </a:custGeom>
          <a:ln w="9144">
            <a:solidFill>
              <a:srgbClr val="46AAC5"/>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20" name="object 13"/>
          <p:cNvSpPr txBox="1"/>
          <p:nvPr/>
        </p:nvSpPr>
        <p:spPr>
          <a:xfrm>
            <a:off x="8060817" y="5010787"/>
            <a:ext cx="3475990" cy="728345"/>
          </a:xfrm>
          <a:prstGeom prst="rect">
            <a:avLst/>
          </a:prstGeom>
        </p:spPr>
        <p:txBody>
          <a:bodyPr vert="horz" wrap="square" lIns="0" tIns="27940" rIns="0" bIns="0" rtlCol="0">
            <a:spAutoFit/>
          </a:bodyPr>
          <a:lstStyle/>
          <a:p>
            <a:pPr algn="ctr">
              <a:lnSpc>
                <a:spcPct val="100000"/>
              </a:lnSpc>
              <a:spcBef>
                <a:spcPts val="220"/>
              </a:spcBef>
            </a:pPr>
            <a:r>
              <a:rPr sz="2000" dirty="0">
                <a:latin typeface="Arial" panose="020B0604020202020204" pitchFamily="34" charset="0"/>
                <a:ea typeface="黑体" panose="02010609060101010101" pitchFamily="49" charset="-122"/>
                <a:cs typeface="Arial" panose="020B0604020202020204" pitchFamily="34" charset="0"/>
              </a:rPr>
              <a:t>“加法器</a:t>
            </a:r>
            <a:r>
              <a:rPr sz="2000" spc="5" dirty="0">
                <a:latin typeface="Arial" panose="020B0604020202020204" pitchFamily="34" charset="0"/>
                <a:ea typeface="黑体" panose="02010609060101010101" pitchFamily="49" charset="-122"/>
                <a:cs typeface="Arial" panose="020B0604020202020204" pitchFamily="34" charset="0"/>
              </a:rPr>
              <a:t>”</a:t>
            </a:r>
            <a:r>
              <a:rPr sz="2000" dirty="0">
                <a:latin typeface="Arial" panose="020B0604020202020204" pitchFamily="34" charset="0"/>
                <a:ea typeface="黑体" panose="02010609060101010101" pitchFamily="49" charset="-122"/>
                <a:cs typeface="Arial" panose="020B0604020202020204" pitchFamily="34" charset="0"/>
              </a:rPr>
              <a:t>8</a:t>
            </a:r>
            <a:r>
              <a:rPr sz="2000" spc="5" dirty="0">
                <a:latin typeface="Arial" panose="020B0604020202020204" pitchFamily="34" charset="0"/>
                <a:ea typeface="黑体" panose="02010609060101010101" pitchFamily="49" charset="-122"/>
                <a:cs typeface="Arial" panose="020B0604020202020204" pitchFamily="34" charset="0"/>
              </a:rPr>
              <a:t>位宽</a:t>
            </a:r>
            <a:r>
              <a:rPr sz="2000" spc="-5" dirty="0">
                <a:latin typeface="Arial" panose="020B0604020202020204" pitchFamily="34" charset="0"/>
                <a:ea typeface="黑体" panose="02010609060101010101" pitchFamily="49" charset="-122"/>
                <a:cs typeface="Arial" panose="020B0604020202020204" pitchFamily="34" charset="0"/>
              </a:rPr>
              <a:t>，</a:t>
            </a:r>
            <a:r>
              <a:rPr sz="2000" spc="5" dirty="0">
                <a:latin typeface="Arial" panose="020B0604020202020204" pitchFamily="34" charset="0"/>
                <a:ea typeface="黑体" panose="02010609060101010101" pitchFamily="49" charset="-122"/>
                <a:cs typeface="Arial" panose="020B0604020202020204" pitchFamily="34" charset="0"/>
              </a:rPr>
              <a:t>但</a:t>
            </a:r>
            <a:r>
              <a:rPr sz="2000" spc="-15" dirty="0">
                <a:latin typeface="Arial" panose="020B0604020202020204" pitchFamily="34" charset="0"/>
                <a:ea typeface="黑体" panose="02010609060101010101" pitchFamily="49" charset="-122"/>
                <a:cs typeface="Arial" panose="020B0604020202020204" pitchFamily="34" charset="0"/>
              </a:rPr>
              <a:t>参</a:t>
            </a:r>
            <a:r>
              <a:rPr sz="2000" spc="5" dirty="0">
                <a:latin typeface="Arial" panose="020B0604020202020204" pitchFamily="34" charset="0"/>
                <a:ea typeface="黑体" panose="02010609060101010101" pitchFamily="49" charset="-122"/>
                <a:cs typeface="Arial" panose="020B0604020202020204" pitchFamily="34" charset="0"/>
              </a:rPr>
              <a:t>与运算</a:t>
            </a:r>
            <a:endParaRPr sz="2000" dirty="0">
              <a:latin typeface="Arial" panose="020B0604020202020204" pitchFamily="34" charset="0"/>
              <a:ea typeface="黑体" panose="02010609060101010101" pitchFamily="49" charset="-122"/>
              <a:cs typeface="Arial" panose="020B0604020202020204" pitchFamily="34" charset="0"/>
            </a:endParaRP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的有效数字实际只</a:t>
            </a:r>
            <a:r>
              <a:rPr sz="2000" spc="-20" dirty="0">
                <a:latin typeface="Arial" panose="020B0604020202020204" pitchFamily="34" charset="0"/>
                <a:ea typeface="黑体" panose="02010609060101010101" pitchFamily="49" charset="-122"/>
                <a:cs typeface="Arial" panose="020B0604020202020204" pitchFamily="34" charset="0"/>
              </a:rPr>
              <a:t>有</a:t>
            </a:r>
            <a:r>
              <a:rPr sz="2000" dirty="0">
                <a:latin typeface="Arial" panose="020B0604020202020204" pitchFamily="34" charset="0"/>
                <a:ea typeface="黑体" panose="02010609060101010101" pitchFamily="49" charset="-122"/>
                <a:cs typeface="Arial" panose="020B0604020202020204" pitchFamily="34" charset="0"/>
              </a:rPr>
              <a:t>4位</a:t>
            </a:r>
          </a:p>
        </p:txBody>
      </p:sp>
      <p:sp>
        <p:nvSpPr>
          <p:cNvPr id="21" name="object 17"/>
          <p:cNvSpPr txBox="1"/>
          <p:nvPr/>
        </p:nvSpPr>
        <p:spPr>
          <a:xfrm>
            <a:off x="8060817" y="2652903"/>
            <a:ext cx="3475354" cy="699770"/>
          </a:xfrm>
          <a:prstGeom prst="rect">
            <a:avLst/>
          </a:prstGeom>
        </p:spPr>
        <p:txBody>
          <a:bodyPr vert="horz" wrap="square" lIns="0" tIns="0" rIns="0" bIns="0" rtlCol="0">
            <a:spAutoFit/>
          </a:bodyPr>
          <a:lstStyle/>
          <a:p>
            <a:pPr algn="ctr">
              <a:lnSpc>
                <a:spcPct val="100000"/>
              </a:lnSpc>
            </a:pPr>
            <a:r>
              <a:rPr sz="2000" dirty="0">
                <a:latin typeface="Arial" panose="020B0604020202020204" pitchFamily="34" charset="0"/>
                <a:ea typeface="黑体" panose="02010609060101010101" pitchFamily="49" charset="-122"/>
                <a:cs typeface="Arial" panose="020B0604020202020204" pitchFamily="34" charset="0"/>
              </a:rPr>
              <a:t>“乘数寄存器”4位宽</a:t>
            </a:r>
            <a:r>
              <a:rPr sz="2000" spc="-15" dirty="0">
                <a:latin typeface="Arial" panose="020B0604020202020204" pitchFamily="34" charset="0"/>
                <a:ea typeface="黑体" panose="02010609060101010101" pitchFamily="49" charset="-122"/>
                <a:cs typeface="Arial" panose="020B0604020202020204" pitchFamily="34" charset="0"/>
              </a:rPr>
              <a:t>带</a:t>
            </a:r>
            <a:r>
              <a:rPr sz="2000" dirty="0">
                <a:latin typeface="Arial" panose="020B0604020202020204" pitchFamily="34" charset="0"/>
                <a:ea typeface="黑体" panose="02010609060101010101" pitchFamily="49" charset="-122"/>
                <a:cs typeface="Arial" panose="020B0604020202020204" pitchFamily="34" charset="0"/>
              </a:rPr>
              <a:t>右移</a:t>
            </a: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但其中有效数字每周期</a:t>
            </a:r>
            <a:r>
              <a:rPr sz="2000" spc="-10" dirty="0">
                <a:latin typeface="Arial" panose="020B0604020202020204" pitchFamily="34" charset="0"/>
                <a:ea typeface="黑体" panose="02010609060101010101" pitchFamily="49" charset="-122"/>
                <a:cs typeface="Arial" panose="020B0604020202020204" pitchFamily="34" charset="0"/>
              </a:rPr>
              <a:t>减</a:t>
            </a:r>
            <a:r>
              <a:rPr sz="2000" spc="5" dirty="0">
                <a:latin typeface="Arial" panose="020B0604020202020204" pitchFamily="34" charset="0"/>
                <a:ea typeface="黑体" panose="02010609060101010101" pitchFamily="49" charset="-122"/>
                <a:cs typeface="Arial" panose="020B0604020202020204" pitchFamily="34" charset="0"/>
              </a:rPr>
              <a:t>少</a:t>
            </a:r>
            <a:r>
              <a:rPr sz="2000" dirty="0">
                <a:latin typeface="Arial" panose="020B0604020202020204" pitchFamily="34" charset="0"/>
                <a:ea typeface="黑体" panose="02010609060101010101" pitchFamily="49" charset="-122"/>
                <a:cs typeface="Arial" panose="020B0604020202020204" pitchFamily="34" charset="0"/>
              </a:rPr>
              <a:t>1</a:t>
            </a:r>
            <a:r>
              <a:rPr sz="2000" spc="5" dirty="0">
                <a:latin typeface="Arial" panose="020B0604020202020204" pitchFamily="34" charset="0"/>
                <a:ea typeface="黑体" panose="02010609060101010101" pitchFamily="49" charset="-122"/>
                <a:cs typeface="Arial" panose="020B0604020202020204" pitchFamily="34" charset="0"/>
              </a:rPr>
              <a:t>位</a:t>
            </a:r>
            <a:endParaRPr sz="2000"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261239"/>
            <a:ext cx="27705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优化方案分析</a:t>
            </a:r>
            <a:endParaRPr sz="3600">
              <a:latin typeface="微软雅黑"/>
              <a:cs typeface="微软雅黑"/>
            </a:endParaRPr>
          </a:p>
        </p:txBody>
      </p:sp>
      <p:sp>
        <p:nvSpPr>
          <p:cNvPr id="4" name="object 4"/>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5" name="object 5"/>
          <p:cNvSpPr/>
          <p:nvPr/>
        </p:nvSpPr>
        <p:spPr>
          <a:xfrm>
            <a:off x="7921752" y="2551176"/>
            <a:ext cx="3750564" cy="893063"/>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6" name="object 6"/>
          <p:cNvSpPr/>
          <p:nvPr/>
        </p:nvSpPr>
        <p:spPr>
          <a:xfrm>
            <a:off x="7921752" y="2551176"/>
            <a:ext cx="3750945" cy="893444"/>
          </a:xfrm>
          <a:custGeom>
            <a:avLst/>
            <a:gdLst/>
            <a:ahLst/>
            <a:cxnLst/>
            <a:rect l="l" t="t" r="r" b="b"/>
            <a:pathLst>
              <a:path w="3750945" h="893445">
                <a:moveTo>
                  <a:pt x="0" y="148844"/>
                </a:moveTo>
                <a:lnTo>
                  <a:pt x="7591" y="101811"/>
                </a:lnTo>
                <a:lnTo>
                  <a:pt x="28728" y="60953"/>
                </a:lnTo>
                <a:lnTo>
                  <a:pt x="60953" y="28728"/>
                </a:lnTo>
                <a:lnTo>
                  <a:pt x="101811" y="7591"/>
                </a:lnTo>
                <a:lnTo>
                  <a:pt x="148844" y="0"/>
                </a:lnTo>
                <a:lnTo>
                  <a:pt x="3601720" y="0"/>
                </a:lnTo>
                <a:lnTo>
                  <a:pt x="3648752" y="7591"/>
                </a:lnTo>
                <a:lnTo>
                  <a:pt x="3689610" y="28728"/>
                </a:lnTo>
                <a:lnTo>
                  <a:pt x="3721835" y="60953"/>
                </a:lnTo>
                <a:lnTo>
                  <a:pt x="3742972" y="101811"/>
                </a:lnTo>
                <a:lnTo>
                  <a:pt x="3750564" y="148844"/>
                </a:lnTo>
                <a:lnTo>
                  <a:pt x="3750564" y="744220"/>
                </a:lnTo>
                <a:lnTo>
                  <a:pt x="3742972" y="791252"/>
                </a:lnTo>
                <a:lnTo>
                  <a:pt x="3721835" y="832110"/>
                </a:lnTo>
                <a:lnTo>
                  <a:pt x="3689610" y="864335"/>
                </a:lnTo>
                <a:lnTo>
                  <a:pt x="3648752" y="885472"/>
                </a:lnTo>
                <a:lnTo>
                  <a:pt x="3601720" y="893063"/>
                </a:lnTo>
                <a:lnTo>
                  <a:pt x="148844" y="893063"/>
                </a:lnTo>
                <a:lnTo>
                  <a:pt x="101811" y="885472"/>
                </a:lnTo>
                <a:lnTo>
                  <a:pt x="60953" y="864335"/>
                </a:lnTo>
                <a:lnTo>
                  <a:pt x="28728" y="832110"/>
                </a:lnTo>
                <a:lnTo>
                  <a:pt x="7591" y="791252"/>
                </a:lnTo>
                <a:lnTo>
                  <a:pt x="0" y="744220"/>
                </a:lnTo>
                <a:lnTo>
                  <a:pt x="0" y="148844"/>
                </a:lnTo>
                <a:close/>
              </a:path>
            </a:pathLst>
          </a:custGeom>
          <a:ln w="9143">
            <a:solidFill>
              <a:srgbClr val="46AAC5"/>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7" name="object 7"/>
          <p:cNvSpPr/>
          <p:nvPr/>
        </p:nvSpPr>
        <p:spPr>
          <a:xfrm>
            <a:off x="7921752" y="3634740"/>
            <a:ext cx="3750564" cy="111252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8" name="object 8"/>
          <p:cNvSpPr/>
          <p:nvPr/>
        </p:nvSpPr>
        <p:spPr>
          <a:xfrm>
            <a:off x="7921752" y="3634740"/>
            <a:ext cx="3750945" cy="1112520"/>
          </a:xfrm>
          <a:custGeom>
            <a:avLst/>
            <a:gdLst/>
            <a:ahLst/>
            <a:cxnLst/>
            <a:rect l="l" t="t" r="r" b="b"/>
            <a:pathLst>
              <a:path w="3750945" h="1112520">
                <a:moveTo>
                  <a:pt x="0" y="185420"/>
                </a:moveTo>
                <a:lnTo>
                  <a:pt x="6626" y="136142"/>
                </a:lnTo>
                <a:lnTo>
                  <a:pt x="25324" y="91853"/>
                </a:lnTo>
                <a:lnTo>
                  <a:pt x="54324" y="54324"/>
                </a:lnTo>
                <a:lnTo>
                  <a:pt x="91853" y="25324"/>
                </a:lnTo>
                <a:lnTo>
                  <a:pt x="136142" y="6626"/>
                </a:lnTo>
                <a:lnTo>
                  <a:pt x="185420" y="0"/>
                </a:lnTo>
                <a:lnTo>
                  <a:pt x="3565144" y="0"/>
                </a:lnTo>
                <a:lnTo>
                  <a:pt x="3614421" y="6626"/>
                </a:lnTo>
                <a:lnTo>
                  <a:pt x="3658710" y="25324"/>
                </a:lnTo>
                <a:lnTo>
                  <a:pt x="3696239" y="54324"/>
                </a:lnTo>
                <a:lnTo>
                  <a:pt x="3725239" y="91853"/>
                </a:lnTo>
                <a:lnTo>
                  <a:pt x="3743937" y="136142"/>
                </a:lnTo>
                <a:lnTo>
                  <a:pt x="3750564" y="185420"/>
                </a:lnTo>
                <a:lnTo>
                  <a:pt x="3750564" y="927100"/>
                </a:lnTo>
                <a:lnTo>
                  <a:pt x="3743937" y="976377"/>
                </a:lnTo>
                <a:lnTo>
                  <a:pt x="3725239" y="1020666"/>
                </a:lnTo>
                <a:lnTo>
                  <a:pt x="3696239" y="1058195"/>
                </a:lnTo>
                <a:lnTo>
                  <a:pt x="3658710" y="1087195"/>
                </a:lnTo>
                <a:lnTo>
                  <a:pt x="3614421" y="1105893"/>
                </a:lnTo>
                <a:lnTo>
                  <a:pt x="3565144" y="1112520"/>
                </a:lnTo>
                <a:lnTo>
                  <a:pt x="185420" y="1112520"/>
                </a:lnTo>
                <a:lnTo>
                  <a:pt x="136142" y="1105893"/>
                </a:lnTo>
                <a:lnTo>
                  <a:pt x="91853" y="1087195"/>
                </a:lnTo>
                <a:lnTo>
                  <a:pt x="54324" y="1058195"/>
                </a:lnTo>
                <a:lnTo>
                  <a:pt x="25324" y="1020666"/>
                </a:lnTo>
                <a:lnTo>
                  <a:pt x="6626" y="976377"/>
                </a:lnTo>
                <a:lnTo>
                  <a:pt x="0" y="927100"/>
                </a:lnTo>
                <a:lnTo>
                  <a:pt x="0" y="185420"/>
                </a:lnTo>
                <a:close/>
              </a:path>
            </a:pathLst>
          </a:custGeom>
          <a:ln w="9143">
            <a:solidFill>
              <a:srgbClr val="46AAC5"/>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9" name="object 9"/>
          <p:cNvSpPr txBox="1"/>
          <p:nvPr/>
        </p:nvSpPr>
        <p:spPr>
          <a:xfrm>
            <a:off x="8241698" y="3729335"/>
            <a:ext cx="3475354" cy="923330"/>
          </a:xfrm>
          <a:prstGeom prst="rect">
            <a:avLst/>
          </a:prstGeom>
        </p:spPr>
        <p:txBody>
          <a:bodyPr vert="horz" wrap="square" lIns="0" tIns="0" rIns="0" bIns="0" rtlCol="0">
            <a:spAutoFit/>
          </a:bodyPr>
          <a:lstStyle/>
          <a:p>
            <a:pPr marL="1588" marR="260350" indent="-1588" algn="ctr">
              <a:tabLst>
                <a:tab pos="3495675" algn="l"/>
              </a:tabLst>
            </a:pPr>
            <a:r>
              <a:rPr lang="zh-CN" altLang="en-US" sz="2000" dirty="0">
                <a:latin typeface="Arial" panose="020B0604020202020204" pitchFamily="34" charset="0"/>
                <a:ea typeface="黑体" panose="02010609060101010101" pitchFamily="49" charset="-122"/>
                <a:cs typeface="Arial" panose="020B0604020202020204" pitchFamily="34" charset="0"/>
              </a:rPr>
              <a:t>“</a:t>
            </a:r>
            <a:r>
              <a:rPr lang="zh-CN" altLang="en-US" sz="2000" dirty="0" smtClean="0">
                <a:latin typeface="Arial" panose="020B0604020202020204" pitchFamily="34" charset="0"/>
                <a:ea typeface="黑体" panose="02010609060101010101" pitchFamily="49" charset="-122"/>
                <a:cs typeface="Arial" panose="020B0604020202020204" pitchFamily="34" charset="0"/>
              </a:rPr>
              <a:t>乘积寄存器”</a:t>
            </a:r>
            <a:r>
              <a:rPr lang="en-US" altLang="zh-CN" sz="2000" dirty="0">
                <a:latin typeface="Arial" panose="020B0604020202020204" pitchFamily="34" charset="0"/>
                <a:ea typeface="黑体" panose="02010609060101010101" pitchFamily="49" charset="-122"/>
                <a:cs typeface="Arial" panose="020B0604020202020204" pitchFamily="34" charset="0"/>
              </a:rPr>
              <a:t>8</a:t>
            </a:r>
            <a:r>
              <a:rPr lang="zh-CN" altLang="en-US" sz="2000" dirty="0">
                <a:latin typeface="Arial" panose="020B0604020202020204" pitchFamily="34" charset="0"/>
                <a:ea typeface="黑体" panose="02010609060101010101" pitchFamily="49" charset="-122"/>
                <a:cs typeface="Arial" panose="020B0604020202020204" pitchFamily="34" charset="0"/>
              </a:rPr>
              <a:t>位</a:t>
            </a:r>
            <a:r>
              <a:rPr lang="zh-CN" altLang="en-US" sz="2000" dirty="0" smtClean="0">
                <a:latin typeface="Arial" panose="020B0604020202020204" pitchFamily="34" charset="0"/>
                <a:ea typeface="黑体" panose="02010609060101010101" pitchFamily="49" charset="-122"/>
                <a:cs typeface="Arial" panose="020B0604020202020204" pitchFamily="34" charset="0"/>
              </a:rPr>
              <a:t>宽，</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1588" marR="260350" indent="-1588" algn="ctr">
              <a:tabLst>
                <a:tab pos="3495675" algn="l"/>
              </a:tabLst>
            </a:pPr>
            <a:r>
              <a:rPr lang="zh-CN" altLang="en-US" sz="2000" dirty="0" smtClean="0">
                <a:latin typeface="Arial" panose="020B0604020202020204" pitchFamily="34" charset="0"/>
                <a:ea typeface="黑体" panose="02010609060101010101" pitchFamily="49" charset="-122"/>
                <a:cs typeface="Arial" panose="020B0604020202020204" pitchFamily="34" charset="0"/>
              </a:rPr>
              <a:t>但</a:t>
            </a:r>
            <a:r>
              <a:rPr lang="zh-CN" altLang="en-US" sz="2000" dirty="0">
                <a:latin typeface="Arial" panose="020B0604020202020204" pitchFamily="34" charset="0"/>
                <a:ea typeface="黑体" panose="02010609060101010101" pitchFamily="49" charset="-122"/>
                <a:cs typeface="Arial" panose="020B0604020202020204" pitchFamily="34" charset="0"/>
              </a:rPr>
              <a:t>初始时有效数字只有</a:t>
            </a:r>
            <a:r>
              <a:rPr lang="en-US" altLang="zh-CN" sz="2000" spc="-15" dirty="0">
                <a:latin typeface="Arial" panose="020B0604020202020204" pitchFamily="34" charset="0"/>
                <a:ea typeface="黑体" panose="02010609060101010101" pitchFamily="49" charset="-122"/>
                <a:cs typeface="Arial" panose="020B0604020202020204" pitchFamily="34" charset="0"/>
              </a:rPr>
              <a:t>4</a:t>
            </a:r>
            <a:r>
              <a:rPr lang="zh-CN" altLang="en-US" sz="2000" dirty="0">
                <a:latin typeface="Arial" panose="020B0604020202020204" pitchFamily="34" charset="0"/>
                <a:ea typeface="黑体" panose="02010609060101010101" pitchFamily="49" charset="-122"/>
                <a:cs typeface="Arial" panose="020B0604020202020204" pitchFamily="34" charset="0"/>
              </a:rPr>
              <a:t>位</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1588" marR="260350" indent="-1588" algn="ctr">
              <a:tabLst>
                <a:tab pos="3495675" algn="l"/>
              </a:tabLst>
            </a:pPr>
            <a:r>
              <a:rPr lang="zh-CN" altLang="en-US" sz="2000" dirty="0" smtClean="0">
                <a:latin typeface="Arial" panose="020B0604020202020204" pitchFamily="34" charset="0"/>
                <a:ea typeface="黑体" panose="02010609060101010101" pitchFamily="49" charset="-122"/>
                <a:cs typeface="Arial" panose="020B0604020202020204" pitchFamily="34" charset="0"/>
              </a:rPr>
              <a:t>而且</a:t>
            </a:r>
            <a:r>
              <a:rPr lang="zh-CN" altLang="en-US" sz="2000" dirty="0">
                <a:latin typeface="Arial" panose="020B0604020202020204" pitchFamily="34" charset="0"/>
                <a:ea typeface="黑体" panose="02010609060101010101" pitchFamily="49" charset="-122"/>
                <a:cs typeface="Arial" panose="020B0604020202020204" pitchFamily="34" charset="0"/>
              </a:rPr>
              <a:t>每周期增加</a:t>
            </a:r>
            <a:r>
              <a:rPr lang="en-US" altLang="zh-CN" sz="2000" dirty="0">
                <a:latin typeface="Arial" panose="020B0604020202020204" pitchFamily="34" charset="0"/>
                <a:ea typeface="黑体" panose="02010609060101010101" pitchFamily="49" charset="-122"/>
                <a:cs typeface="Arial" panose="020B0604020202020204" pitchFamily="34" charset="0"/>
              </a:rPr>
              <a:t>1</a:t>
            </a:r>
            <a:r>
              <a:rPr lang="zh-CN" altLang="en-US" sz="2000" dirty="0" smtClean="0">
                <a:latin typeface="Arial" panose="020B0604020202020204" pitchFamily="34" charset="0"/>
                <a:ea typeface="黑体" panose="02010609060101010101" pitchFamily="49" charset="-122"/>
                <a:cs typeface="Arial" panose="020B0604020202020204" pitchFamily="34" charset="0"/>
              </a:rPr>
              <a:t>位</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sp>
        <p:nvSpPr>
          <p:cNvPr id="10" name="object 10"/>
          <p:cNvSpPr/>
          <p:nvPr/>
        </p:nvSpPr>
        <p:spPr>
          <a:xfrm>
            <a:off x="7921752" y="4937759"/>
            <a:ext cx="3750564" cy="891539"/>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1" name="object 11"/>
          <p:cNvSpPr/>
          <p:nvPr/>
        </p:nvSpPr>
        <p:spPr>
          <a:xfrm>
            <a:off x="7921752" y="4937759"/>
            <a:ext cx="3750945" cy="891540"/>
          </a:xfrm>
          <a:custGeom>
            <a:avLst/>
            <a:gdLst/>
            <a:ahLst/>
            <a:cxnLst/>
            <a:rect l="l" t="t" r="r" b="b"/>
            <a:pathLst>
              <a:path w="3750945" h="891539">
                <a:moveTo>
                  <a:pt x="0" y="148589"/>
                </a:moveTo>
                <a:lnTo>
                  <a:pt x="7577" y="101632"/>
                </a:lnTo>
                <a:lnTo>
                  <a:pt x="28675" y="60844"/>
                </a:lnTo>
                <a:lnTo>
                  <a:pt x="60844" y="28675"/>
                </a:lnTo>
                <a:lnTo>
                  <a:pt x="101632" y="7577"/>
                </a:lnTo>
                <a:lnTo>
                  <a:pt x="148590" y="0"/>
                </a:lnTo>
                <a:lnTo>
                  <a:pt x="3601974" y="0"/>
                </a:lnTo>
                <a:lnTo>
                  <a:pt x="3648931" y="7577"/>
                </a:lnTo>
                <a:lnTo>
                  <a:pt x="3689719" y="28675"/>
                </a:lnTo>
                <a:lnTo>
                  <a:pt x="3721888" y="60844"/>
                </a:lnTo>
                <a:lnTo>
                  <a:pt x="3742986" y="101632"/>
                </a:lnTo>
                <a:lnTo>
                  <a:pt x="3750564" y="148589"/>
                </a:lnTo>
                <a:lnTo>
                  <a:pt x="3750564" y="742949"/>
                </a:lnTo>
                <a:lnTo>
                  <a:pt x="3742986" y="789917"/>
                </a:lnTo>
                <a:lnTo>
                  <a:pt x="3721888" y="830706"/>
                </a:lnTo>
                <a:lnTo>
                  <a:pt x="3689719" y="862871"/>
                </a:lnTo>
                <a:lnTo>
                  <a:pt x="3648931" y="883965"/>
                </a:lnTo>
                <a:lnTo>
                  <a:pt x="3601974" y="891539"/>
                </a:lnTo>
                <a:lnTo>
                  <a:pt x="148590" y="891539"/>
                </a:lnTo>
                <a:lnTo>
                  <a:pt x="101632" y="883965"/>
                </a:lnTo>
                <a:lnTo>
                  <a:pt x="60844" y="862871"/>
                </a:lnTo>
                <a:lnTo>
                  <a:pt x="28675" y="830706"/>
                </a:lnTo>
                <a:lnTo>
                  <a:pt x="7577" y="789917"/>
                </a:lnTo>
                <a:lnTo>
                  <a:pt x="0" y="742949"/>
                </a:lnTo>
                <a:lnTo>
                  <a:pt x="0" y="148589"/>
                </a:lnTo>
                <a:close/>
              </a:path>
            </a:pathLst>
          </a:custGeom>
          <a:ln w="9144">
            <a:solidFill>
              <a:srgbClr val="46AAC5"/>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2" name="object 12"/>
          <p:cNvSpPr txBox="1"/>
          <p:nvPr/>
        </p:nvSpPr>
        <p:spPr>
          <a:xfrm>
            <a:off x="2733294" y="1381505"/>
            <a:ext cx="1903730" cy="845744"/>
          </a:xfrm>
          <a:prstGeom prst="rect">
            <a:avLst/>
          </a:prstGeom>
          <a:solidFill>
            <a:srgbClr val="4F81BC"/>
          </a:solidFill>
          <a:ln w="25908">
            <a:solidFill>
              <a:srgbClr val="385D89"/>
            </a:solidFill>
          </a:ln>
        </p:spPr>
        <p:txBody>
          <a:bodyPr vert="horz" wrap="square" lIns="0" tIns="24765" rIns="0" bIns="0" rtlCol="0">
            <a:spAutoFit/>
          </a:bodyPr>
          <a:lstStyle/>
          <a:p>
            <a:pPr marL="48260" algn="ctr">
              <a:lnSpc>
                <a:spcPts val="2700"/>
              </a:lnSpc>
              <a:spcBef>
                <a:spcPts val="19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被乘数</a:t>
            </a:r>
            <a:endParaRPr sz="2400" dirty="0" smtClean="0">
              <a:latin typeface="黑体" panose="02010609060101010101" pitchFamily="49" charset="-122"/>
              <a:ea typeface="黑体" panose="02010609060101010101" pitchFamily="49" charset="-122"/>
              <a:cs typeface="Arial"/>
            </a:endParaRPr>
          </a:p>
          <a:p>
            <a:pPr marL="87630">
              <a:lnSpc>
                <a:spcPts val="3660"/>
              </a:lnSpc>
            </a:pPr>
            <a:r>
              <a:rPr sz="3200" b="1" dirty="0" smtClean="0">
                <a:solidFill>
                  <a:srgbClr val="F8F8F8"/>
                </a:solidFill>
                <a:latin typeface="Courier New"/>
                <a:cs typeface="Courier New"/>
              </a:rPr>
              <a:t>1 </a:t>
            </a:r>
            <a:r>
              <a:rPr sz="3200" b="1" dirty="0">
                <a:solidFill>
                  <a:srgbClr val="F8F8F8"/>
                </a:solidFill>
                <a:latin typeface="Courier New"/>
                <a:cs typeface="Courier New"/>
              </a:rPr>
              <a:t>0 0</a:t>
            </a:r>
            <a:r>
              <a:rPr sz="3200" b="1" spc="-90"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
        <p:nvSpPr>
          <p:cNvPr id="13" name="object 13"/>
          <p:cNvSpPr txBox="1"/>
          <p:nvPr/>
        </p:nvSpPr>
        <p:spPr>
          <a:xfrm>
            <a:off x="8060817" y="5010787"/>
            <a:ext cx="3475990" cy="728345"/>
          </a:xfrm>
          <a:prstGeom prst="rect">
            <a:avLst/>
          </a:prstGeom>
        </p:spPr>
        <p:txBody>
          <a:bodyPr vert="horz" wrap="square" lIns="0" tIns="27940" rIns="0" bIns="0" rtlCol="0">
            <a:spAutoFit/>
          </a:bodyPr>
          <a:lstStyle/>
          <a:p>
            <a:pPr algn="ctr">
              <a:lnSpc>
                <a:spcPct val="100000"/>
              </a:lnSpc>
              <a:spcBef>
                <a:spcPts val="220"/>
              </a:spcBef>
            </a:pPr>
            <a:r>
              <a:rPr sz="2000" dirty="0">
                <a:latin typeface="Arial" panose="020B0604020202020204" pitchFamily="34" charset="0"/>
                <a:ea typeface="黑体" panose="02010609060101010101" pitchFamily="49" charset="-122"/>
                <a:cs typeface="Arial" panose="020B0604020202020204" pitchFamily="34" charset="0"/>
              </a:rPr>
              <a:t>“加法器</a:t>
            </a:r>
            <a:r>
              <a:rPr sz="2000" spc="5" dirty="0">
                <a:latin typeface="Arial" panose="020B0604020202020204" pitchFamily="34" charset="0"/>
                <a:ea typeface="黑体" panose="02010609060101010101" pitchFamily="49" charset="-122"/>
                <a:cs typeface="Arial" panose="020B0604020202020204" pitchFamily="34" charset="0"/>
              </a:rPr>
              <a:t>”</a:t>
            </a:r>
            <a:r>
              <a:rPr sz="2000" dirty="0">
                <a:latin typeface="Arial" panose="020B0604020202020204" pitchFamily="34" charset="0"/>
                <a:ea typeface="黑体" panose="02010609060101010101" pitchFamily="49" charset="-122"/>
                <a:cs typeface="Arial" panose="020B0604020202020204" pitchFamily="34" charset="0"/>
              </a:rPr>
              <a:t>8</a:t>
            </a:r>
            <a:r>
              <a:rPr sz="2000" spc="5" dirty="0">
                <a:latin typeface="Arial" panose="020B0604020202020204" pitchFamily="34" charset="0"/>
                <a:ea typeface="黑体" panose="02010609060101010101" pitchFamily="49" charset="-122"/>
                <a:cs typeface="Arial" panose="020B0604020202020204" pitchFamily="34" charset="0"/>
              </a:rPr>
              <a:t>位宽</a:t>
            </a:r>
            <a:r>
              <a:rPr sz="2000" spc="-5" dirty="0">
                <a:latin typeface="Arial" panose="020B0604020202020204" pitchFamily="34" charset="0"/>
                <a:ea typeface="黑体" panose="02010609060101010101" pitchFamily="49" charset="-122"/>
                <a:cs typeface="Arial" panose="020B0604020202020204" pitchFamily="34" charset="0"/>
              </a:rPr>
              <a:t>，</a:t>
            </a:r>
            <a:r>
              <a:rPr sz="2000" spc="5" dirty="0">
                <a:latin typeface="Arial" panose="020B0604020202020204" pitchFamily="34" charset="0"/>
                <a:ea typeface="黑体" panose="02010609060101010101" pitchFamily="49" charset="-122"/>
                <a:cs typeface="Arial" panose="020B0604020202020204" pitchFamily="34" charset="0"/>
              </a:rPr>
              <a:t>但</a:t>
            </a:r>
            <a:r>
              <a:rPr sz="2000" spc="-15" dirty="0">
                <a:latin typeface="Arial" panose="020B0604020202020204" pitchFamily="34" charset="0"/>
                <a:ea typeface="黑体" panose="02010609060101010101" pitchFamily="49" charset="-122"/>
                <a:cs typeface="Arial" panose="020B0604020202020204" pitchFamily="34" charset="0"/>
              </a:rPr>
              <a:t>参</a:t>
            </a:r>
            <a:r>
              <a:rPr sz="2000" spc="5" dirty="0">
                <a:latin typeface="Arial" panose="020B0604020202020204" pitchFamily="34" charset="0"/>
                <a:ea typeface="黑体" panose="02010609060101010101" pitchFamily="49" charset="-122"/>
                <a:cs typeface="Arial" panose="020B0604020202020204" pitchFamily="34" charset="0"/>
              </a:rPr>
              <a:t>与运算</a:t>
            </a:r>
            <a:endParaRPr sz="2000" dirty="0">
              <a:latin typeface="Arial" panose="020B0604020202020204" pitchFamily="34" charset="0"/>
              <a:ea typeface="黑体" panose="02010609060101010101" pitchFamily="49" charset="-122"/>
              <a:cs typeface="Arial" panose="020B0604020202020204" pitchFamily="34" charset="0"/>
            </a:endParaRP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的有效数字实际只</a:t>
            </a:r>
            <a:r>
              <a:rPr sz="2000" spc="-20" dirty="0">
                <a:latin typeface="Arial" panose="020B0604020202020204" pitchFamily="34" charset="0"/>
                <a:ea typeface="黑体" panose="02010609060101010101" pitchFamily="49" charset="-122"/>
                <a:cs typeface="Arial" panose="020B0604020202020204" pitchFamily="34" charset="0"/>
              </a:rPr>
              <a:t>有</a:t>
            </a:r>
            <a:r>
              <a:rPr sz="2000" dirty="0">
                <a:latin typeface="Arial" panose="020B0604020202020204" pitchFamily="34" charset="0"/>
                <a:ea typeface="黑体" panose="02010609060101010101" pitchFamily="49" charset="-122"/>
                <a:cs typeface="Arial" panose="020B0604020202020204" pitchFamily="34" charset="0"/>
              </a:rPr>
              <a:t>4位</a:t>
            </a:r>
          </a:p>
        </p:txBody>
      </p:sp>
      <p:sp>
        <p:nvSpPr>
          <p:cNvPr id="15" name="object 4"/>
          <p:cNvSpPr/>
          <p:nvPr/>
        </p:nvSpPr>
        <p:spPr>
          <a:xfrm>
            <a:off x="7906511" y="1453896"/>
            <a:ext cx="3781044" cy="922019"/>
          </a:xfrm>
          <a:prstGeom prst="rect">
            <a:avLst/>
          </a:prstGeom>
          <a:blipFill>
            <a:blip r:embed="rId5" cstate="print"/>
            <a:stretch>
              <a:fillRect/>
            </a:stretch>
          </a:blipFill>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16" name="object 5"/>
          <p:cNvSpPr txBox="1"/>
          <p:nvPr/>
        </p:nvSpPr>
        <p:spPr>
          <a:xfrm>
            <a:off x="8187308" y="1509268"/>
            <a:ext cx="3220720" cy="760095"/>
          </a:xfrm>
          <a:prstGeom prst="rect">
            <a:avLst/>
          </a:prstGeom>
        </p:spPr>
        <p:txBody>
          <a:bodyPr vert="horz" wrap="square" lIns="0" tIns="0" rIns="0" bIns="0" rtlCol="0">
            <a:spAutoFit/>
          </a:bodyPr>
          <a:lstStyle/>
          <a:p>
            <a:pPr marL="591820" marR="5080" indent="-579755">
              <a:lnSpc>
                <a:spcPct val="12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“被乘数寄存器”缩减</a:t>
            </a:r>
            <a:r>
              <a:rPr sz="2000" spc="-10"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4位 而且取消左移功能</a:t>
            </a:r>
            <a:endParaRPr sz="2000">
              <a:latin typeface="Arial" panose="020B0604020202020204" pitchFamily="34" charset="0"/>
              <a:ea typeface="黑体" panose="02010609060101010101" pitchFamily="49" charset="-122"/>
              <a:cs typeface="Arial" panose="020B0604020202020204" pitchFamily="34" charset="0"/>
            </a:endParaRPr>
          </a:p>
        </p:txBody>
      </p:sp>
      <p:sp>
        <p:nvSpPr>
          <p:cNvPr id="31" name="object 17"/>
          <p:cNvSpPr txBox="1"/>
          <p:nvPr/>
        </p:nvSpPr>
        <p:spPr>
          <a:xfrm>
            <a:off x="8060817" y="2652903"/>
            <a:ext cx="3475354" cy="699770"/>
          </a:xfrm>
          <a:prstGeom prst="rect">
            <a:avLst/>
          </a:prstGeom>
        </p:spPr>
        <p:txBody>
          <a:bodyPr vert="horz" wrap="square" lIns="0" tIns="0" rIns="0" bIns="0" rtlCol="0">
            <a:spAutoFit/>
          </a:bodyPr>
          <a:lstStyle/>
          <a:p>
            <a:pPr algn="ctr">
              <a:lnSpc>
                <a:spcPct val="100000"/>
              </a:lnSpc>
            </a:pPr>
            <a:r>
              <a:rPr sz="2000" dirty="0">
                <a:latin typeface="Arial" panose="020B0604020202020204" pitchFamily="34" charset="0"/>
                <a:ea typeface="黑体" panose="02010609060101010101" pitchFamily="49" charset="-122"/>
                <a:cs typeface="Arial" panose="020B0604020202020204" pitchFamily="34" charset="0"/>
              </a:rPr>
              <a:t>“乘数寄存器”4位宽</a:t>
            </a:r>
            <a:r>
              <a:rPr sz="2000" spc="-15" dirty="0">
                <a:latin typeface="Arial" panose="020B0604020202020204" pitchFamily="34" charset="0"/>
                <a:ea typeface="黑体" panose="02010609060101010101" pitchFamily="49" charset="-122"/>
                <a:cs typeface="Arial" panose="020B0604020202020204" pitchFamily="34" charset="0"/>
              </a:rPr>
              <a:t>带</a:t>
            </a:r>
            <a:r>
              <a:rPr sz="2000" dirty="0">
                <a:latin typeface="Arial" panose="020B0604020202020204" pitchFamily="34" charset="0"/>
                <a:ea typeface="黑体" panose="02010609060101010101" pitchFamily="49" charset="-122"/>
                <a:cs typeface="Arial" panose="020B0604020202020204" pitchFamily="34" charset="0"/>
              </a:rPr>
              <a:t>右移</a:t>
            </a: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但其中有效数字每周期</a:t>
            </a:r>
            <a:r>
              <a:rPr sz="2000" spc="-10" dirty="0">
                <a:latin typeface="Arial" panose="020B0604020202020204" pitchFamily="34" charset="0"/>
                <a:ea typeface="黑体" panose="02010609060101010101" pitchFamily="49" charset="-122"/>
                <a:cs typeface="Arial" panose="020B0604020202020204" pitchFamily="34" charset="0"/>
              </a:rPr>
              <a:t>减</a:t>
            </a:r>
            <a:r>
              <a:rPr sz="2000" spc="5" dirty="0">
                <a:latin typeface="Arial" panose="020B0604020202020204" pitchFamily="34" charset="0"/>
                <a:ea typeface="黑体" panose="02010609060101010101" pitchFamily="49" charset="-122"/>
                <a:cs typeface="Arial" panose="020B0604020202020204" pitchFamily="34" charset="0"/>
              </a:rPr>
              <a:t>少</a:t>
            </a:r>
            <a:r>
              <a:rPr sz="2000" dirty="0">
                <a:latin typeface="Arial" panose="020B0604020202020204" pitchFamily="34" charset="0"/>
                <a:ea typeface="黑体" panose="02010609060101010101" pitchFamily="49" charset="-122"/>
                <a:cs typeface="Arial" panose="020B0604020202020204" pitchFamily="34" charset="0"/>
              </a:rPr>
              <a:t>1</a:t>
            </a:r>
            <a:r>
              <a:rPr sz="2000" spc="5" dirty="0">
                <a:latin typeface="Arial" panose="020B0604020202020204" pitchFamily="34" charset="0"/>
                <a:ea typeface="黑体" panose="02010609060101010101" pitchFamily="49" charset="-122"/>
                <a:cs typeface="Arial" panose="020B0604020202020204" pitchFamily="34" charset="0"/>
              </a:rPr>
              <a:t>位</a:t>
            </a:r>
            <a:endParaRPr sz="2000"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6511" y="3619500"/>
            <a:ext cx="3781044" cy="1150620"/>
          </a:xfrm>
          <a:prstGeom prst="rect">
            <a:avLst/>
          </a:prstGeom>
          <a:blipFill>
            <a:blip r:embed="rId2" cstate="print"/>
            <a:stretch>
              <a:fillRect/>
            </a:stretch>
          </a:blipFill>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4" name="object 4"/>
          <p:cNvSpPr/>
          <p:nvPr/>
        </p:nvSpPr>
        <p:spPr>
          <a:xfrm>
            <a:off x="7906511" y="1453896"/>
            <a:ext cx="3781044" cy="922019"/>
          </a:xfrm>
          <a:prstGeom prst="rect">
            <a:avLst/>
          </a:prstGeom>
          <a:blipFill>
            <a:blip r:embed="rId3" cstate="print"/>
            <a:stretch>
              <a:fillRect/>
            </a:stretch>
          </a:blipFill>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5" name="object 5"/>
          <p:cNvSpPr txBox="1"/>
          <p:nvPr/>
        </p:nvSpPr>
        <p:spPr>
          <a:xfrm>
            <a:off x="8187308" y="1509268"/>
            <a:ext cx="3220720" cy="760095"/>
          </a:xfrm>
          <a:prstGeom prst="rect">
            <a:avLst/>
          </a:prstGeom>
        </p:spPr>
        <p:txBody>
          <a:bodyPr vert="horz" wrap="square" lIns="0" tIns="0" rIns="0" bIns="0" rtlCol="0">
            <a:spAutoFit/>
          </a:bodyPr>
          <a:lstStyle/>
          <a:p>
            <a:pPr marL="591820" marR="5080" indent="-579755">
              <a:lnSpc>
                <a:spcPct val="12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“被乘数寄存器”缩减</a:t>
            </a:r>
            <a:r>
              <a:rPr sz="2000" spc="-10"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4位 而且取消左移功能</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6" name="object 6"/>
          <p:cNvSpPr txBox="1">
            <a:spLocks noGrp="1"/>
          </p:cNvSpPr>
          <p:nvPr>
            <p:ph type="title"/>
          </p:nvPr>
        </p:nvSpPr>
        <p:spPr>
          <a:xfrm>
            <a:off x="916939" y="261239"/>
            <a:ext cx="27705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优化方案分析</a:t>
            </a:r>
            <a:endParaRPr sz="3600">
              <a:latin typeface="微软雅黑"/>
              <a:cs typeface="微软雅黑"/>
            </a:endParaRPr>
          </a:p>
        </p:txBody>
      </p:sp>
      <p:sp>
        <p:nvSpPr>
          <p:cNvPr id="7" name="object 7"/>
          <p:cNvSpPr/>
          <p:nvPr/>
        </p:nvSpPr>
        <p:spPr>
          <a:xfrm>
            <a:off x="3795521" y="4277105"/>
            <a:ext cx="1473835" cy="224154"/>
          </a:xfrm>
          <a:custGeom>
            <a:avLst/>
            <a:gdLst/>
            <a:ahLst/>
            <a:cxnLst/>
            <a:rect l="l" t="t" r="r" b="b"/>
            <a:pathLst>
              <a:path w="1473835" h="224154">
                <a:moveTo>
                  <a:pt x="1361693" y="0"/>
                </a:moveTo>
                <a:lnTo>
                  <a:pt x="1361693" y="56007"/>
                </a:lnTo>
                <a:lnTo>
                  <a:pt x="0" y="56007"/>
                </a:lnTo>
                <a:lnTo>
                  <a:pt x="56006" y="112014"/>
                </a:lnTo>
                <a:lnTo>
                  <a:pt x="0" y="168021"/>
                </a:lnTo>
                <a:lnTo>
                  <a:pt x="1361693" y="168021"/>
                </a:lnTo>
                <a:lnTo>
                  <a:pt x="1361693" y="224028"/>
                </a:lnTo>
                <a:lnTo>
                  <a:pt x="1473707" y="112014"/>
                </a:lnTo>
                <a:lnTo>
                  <a:pt x="1361693" y="0"/>
                </a:lnTo>
                <a:close/>
              </a:path>
            </a:pathLst>
          </a:custGeom>
          <a:solidFill>
            <a:srgbClr val="C00000"/>
          </a:solidFill>
        </p:spPr>
        <p:txBody>
          <a:bodyPr wrap="square" lIns="0" tIns="0" rIns="0" bIns="0" rtlCol="0"/>
          <a:lstStyle/>
          <a:p>
            <a:endParaRPr/>
          </a:p>
        </p:txBody>
      </p:sp>
      <p:sp>
        <p:nvSpPr>
          <p:cNvPr id="8" name="object 8"/>
          <p:cNvSpPr/>
          <p:nvPr/>
        </p:nvSpPr>
        <p:spPr>
          <a:xfrm>
            <a:off x="3795521" y="4277105"/>
            <a:ext cx="1473835" cy="224154"/>
          </a:xfrm>
          <a:custGeom>
            <a:avLst/>
            <a:gdLst/>
            <a:ahLst/>
            <a:cxnLst/>
            <a:rect l="l" t="t" r="r" b="b"/>
            <a:pathLst>
              <a:path w="1473835" h="224154">
                <a:moveTo>
                  <a:pt x="0" y="56007"/>
                </a:moveTo>
                <a:lnTo>
                  <a:pt x="1361693" y="56007"/>
                </a:lnTo>
                <a:lnTo>
                  <a:pt x="1361693" y="0"/>
                </a:lnTo>
                <a:lnTo>
                  <a:pt x="1473707" y="112014"/>
                </a:lnTo>
                <a:lnTo>
                  <a:pt x="1361693" y="224028"/>
                </a:lnTo>
                <a:lnTo>
                  <a:pt x="1361693" y="168021"/>
                </a:lnTo>
                <a:lnTo>
                  <a:pt x="0" y="168021"/>
                </a:lnTo>
                <a:lnTo>
                  <a:pt x="56006" y="112014"/>
                </a:lnTo>
                <a:lnTo>
                  <a:pt x="0" y="56007"/>
                </a:lnTo>
                <a:close/>
              </a:path>
            </a:pathLst>
          </a:custGeom>
          <a:ln w="25908">
            <a:solidFill>
              <a:srgbClr val="C00000"/>
            </a:solidFill>
          </a:ln>
        </p:spPr>
        <p:txBody>
          <a:bodyPr wrap="square" lIns="0" tIns="0" rIns="0" bIns="0" rtlCol="0"/>
          <a:lstStyle/>
          <a:p>
            <a:endParaRPr/>
          </a:p>
        </p:txBody>
      </p:sp>
      <p:sp>
        <p:nvSpPr>
          <p:cNvPr id="9" name="object 9"/>
          <p:cNvSpPr/>
          <p:nvPr/>
        </p:nvSpPr>
        <p:spPr>
          <a:xfrm>
            <a:off x="3710940" y="4571238"/>
            <a:ext cx="1884680" cy="866140"/>
          </a:xfrm>
          <a:custGeom>
            <a:avLst/>
            <a:gdLst/>
            <a:ahLst/>
            <a:cxnLst/>
            <a:rect l="l" t="t" r="r" b="b"/>
            <a:pathLst>
              <a:path w="1884679" h="866139">
                <a:moveTo>
                  <a:pt x="0" y="865632"/>
                </a:moveTo>
                <a:lnTo>
                  <a:pt x="1884426" y="865632"/>
                </a:lnTo>
                <a:lnTo>
                  <a:pt x="1884426" y="0"/>
                </a:lnTo>
                <a:lnTo>
                  <a:pt x="0" y="0"/>
                </a:lnTo>
                <a:lnTo>
                  <a:pt x="0" y="865632"/>
                </a:lnTo>
                <a:close/>
              </a:path>
            </a:pathLst>
          </a:custGeom>
          <a:solidFill>
            <a:srgbClr val="C00000"/>
          </a:solidFill>
        </p:spPr>
        <p:txBody>
          <a:bodyPr wrap="square" lIns="0" tIns="0" rIns="0" bIns="0" rtlCol="0"/>
          <a:lstStyle/>
          <a:p>
            <a:endParaRPr/>
          </a:p>
        </p:txBody>
      </p:sp>
      <p:sp>
        <p:nvSpPr>
          <p:cNvPr id="10" name="object 10"/>
          <p:cNvSpPr/>
          <p:nvPr/>
        </p:nvSpPr>
        <p:spPr>
          <a:xfrm>
            <a:off x="1794510" y="4571238"/>
            <a:ext cx="1834514" cy="866140"/>
          </a:xfrm>
          <a:custGeom>
            <a:avLst/>
            <a:gdLst/>
            <a:ahLst/>
            <a:cxnLst/>
            <a:rect l="l" t="t" r="r" b="b"/>
            <a:pathLst>
              <a:path w="1834514" h="866139">
                <a:moveTo>
                  <a:pt x="0" y="865632"/>
                </a:moveTo>
                <a:lnTo>
                  <a:pt x="1834134" y="865632"/>
                </a:lnTo>
                <a:lnTo>
                  <a:pt x="1834134" y="0"/>
                </a:lnTo>
                <a:lnTo>
                  <a:pt x="0" y="0"/>
                </a:lnTo>
                <a:lnTo>
                  <a:pt x="0" y="865632"/>
                </a:lnTo>
                <a:close/>
              </a:path>
            </a:pathLst>
          </a:custGeom>
          <a:solidFill>
            <a:srgbClr val="C00000"/>
          </a:solidFill>
        </p:spPr>
        <p:txBody>
          <a:bodyPr wrap="square" lIns="0" tIns="0" rIns="0" bIns="0" rtlCol="0"/>
          <a:lstStyle/>
          <a:p>
            <a:endParaRPr/>
          </a:p>
        </p:txBody>
      </p:sp>
      <p:sp>
        <p:nvSpPr>
          <p:cNvPr id="11" name="object 11"/>
          <p:cNvSpPr/>
          <p:nvPr/>
        </p:nvSpPr>
        <p:spPr>
          <a:xfrm>
            <a:off x="1794510"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13" name="object 13"/>
          <p:cNvSpPr txBox="1"/>
          <p:nvPr/>
        </p:nvSpPr>
        <p:spPr>
          <a:xfrm>
            <a:off x="3104007" y="4587175"/>
            <a:ext cx="1176020" cy="382270"/>
          </a:xfrm>
          <a:prstGeom prst="rect">
            <a:avLst/>
          </a:prstGeom>
        </p:spPr>
        <p:txBody>
          <a:bodyPr vert="horz" wrap="square" lIns="0" tIns="0" rIns="0" bIns="0" rtlCol="0">
            <a:spAutoFit/>
          </a:bodyPr>
          <a:lstStyle/>
          <a:p>
            <a:pPr marL="12700" algn="ctr">
              <a:lnSpc>
                <a:spcPct val="100000"/>
              </a:lnSpc>
              <a:tabLst>
                <a:tab pos="706120" algn="l"/>
              </a:tabLst>
            </a:pPr>
            <a:r>
              <a:rPr lang="zh-CN" altLang="en-US" sz="2400" b="1" dirty="0" smtClean="0">
                <a:solidFill>
                  <a:srgbClr val="FFFFFF"/>
                </a:solidFill>
                <a:latin typeface="黑体" panose="02010609060101010101" pitchFamily="49" charset="-122"/>
                <a:ea typeface="黑体" panose="02010609060101010101" pitchFamily="49" charset="-122"/>
                <a:cs typeface="Arial"/>
              </a:rPr>
              <a:t>乘  积</a:t>
            </a:r>
            <a:endParaRPr sz="2400" dirty="0">
              <a:latin typeface="黑体" panose="02010609060101010101" pitchFamily="49" charset="-122"/>
              <a:ea typeface="黑体" panose="02010609060101010101" pitchFamily="49" charset="-122"/>
              <a:cs typeface="Arial"/>
            </a:endParaRPr>
          </a:p>
        </p:txBody>
      </p:sp>
      <p:sp>
        <p:nvSpPr>
          <p:cNvPr id="14" name="object 14"/>
          <p:cNvSpPr txBox="1"/>
          <p:nvPr/>
        </p:nvSpPr>
        <p:spPr>
          <a:xfrm>
            <a:off x="3273933" y="5483047"/>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15" name="object 15"/>
          <p:cNvSpPr/>
          <p:nvPr/>
        </p:nvSpPr>
        <p:spPr>
          <a:xfrm>
            <a:off x="7921752" y="2551176"/>
            <a:ext cx="3750564" cy="893063"/>
          </a:xfrm>
          <a:prstGeom prst="rect">
            <a:avLst/>
          </a:prstGeom>
          <a:blipFill>
            <a:blip r:embed="rId4" cstate="print"/>
            <a:stretch>
              <a:fillRect/>
            </a:stretch>
          </a:blipFill>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16" name="object 16"/>
          <p:cNvSpPr/>
          <p:nvPr/>
        </p:nvSpPr>
        <p:spPr>
          <a:xfrm>
            <a:off x="7921752" y="2551176"/>
            <a:ext cx="3750945" cy="893444"/>
          </a:xfrm>
          <a:custGeom>
            <a:avLst/>
            <a:gdLst/>
            <a:ahLst/>
            <a:cxnLst/>
            <a:rect l="l" t="t" r="r" b="b"/>
            <a:pathLst>
              <a:path w="3750945" h="893445">
                <a:moveTo>
                  <a:pt x="0" y="148844"/>
                </a:moveTo>
                <a:lnTo>
                  <a:pt x="7591" y="101811"/>
                </a:lnTo>
                <a:lnTo>
                  <a:pt x="28728" y="60953"/>
                </a:lnTo>
                <a:lnTo>
                  <a:pt x="60953" y="28728"/>
                </a:lnTo>
                <a:lnTo>
                  <a:pt x="101811" y="7591"/>
                </a:lnTo>
                <a:lnTo>
                  <a:pt x="148844" y="0"/>
                </a:lnTo>
                <a:lnTo>
                  <a:pt x="3601720" y="0"/>
                </a:lnTo>
                <a:lnTo>
                  <a:pt x="3648752" y="7591"/>
                </a:lnTo>
                <a:lnTo>
                  <a:pt x="3689610" y="28728"/>
                </a:lnTo>
                <a:lnTo>
                  <a:pt x="3721835" y="60953"/>
                </a:lnTo>
                <a:lnTo>
                  <a:pt x="3742972" y="101811"/>
                </a:lnTo>
                <a:lnTo>
                  <a:pt x="3750564" y="148844"/>
                </a:lnTo>
                <a:lnTo>
                  <a:pt x="3750564" y="744220"/>
                </a:lnTo>
                <a:lnTo>
                  <a:pt x="3742972" y="791252"/>
                </a:lnTo>
                <a:lnTo>
                  <a:pt x="3721835" y="832110"/>
                </a:lnTo>
                <a:lnTo>
                  <a:pt x="3689610" y="864335"/>
                </a:lnTo>
                <a:lnTo>
                  <a:pt x="3648752" y="885472"/>
                </a:lnTo>
                <a:lnTo>
                  <a:pt x="3601720" y="893063"/>
                </a:lnTo>
                <a:lnTo>
                  <a:pt x="148844" y="893063"/>
                </a:lnTo>
                <a:lnTo>
                  <a:pt x="101811" y="885472"/>
                </a:lnTo>
                <a:lnTo>
                  <a:pt x="60953" y="864335"/>
                </a:lnTo>
                <a:lnTo>
                  <a:pt x="28728" y="832110"/>
                </a:lnTo>
                <a:lnTo>
                  <a:pt x="7591" y="791252"/>
                </a:lnTo>
                <a:lnTo>
                  <a:pt x="0" y="744220"/>
                </a:lnTo>
                <a:lnTo>
                  <a:pt x="0" y="148844"/>
                </a:lnTo>
                <a:close/>
              </a:path>
            </a:pathLst>
          </a:custGeom>
          <a:ln w="9143">
            <a:solidFill>
              <a:srgbClr val="46AAC5"/>
            </a:solidFill>
          </a:ln>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17" name="object 17"/>
          <p:cNvSpPr txBox="1"/>
          <p:nvPr/>
        </p:nvSpPr>
        <p:spPr>
          <a:xfrm>
            <a:off x="8060817" y="2652903"/>
            <a:ext cx="3475354" cy="699770"/>
          </a:xfrm>
          <a:prstGeom prst="rect">
            <a:avLst/>
          </a:prstGeom>
        </p:spPr>
        <p:txBody>
          <a:bodyPr vert="horz" wrap="square" lIns="0" tIns="0" rIns="0" bIns="0" rtlCol="0">
            <a:spAutoFit/>
          </a:bodyPr>
          <a:lstStyle/>
          <a:p>
            <a:pPr algn="ctr">
              <a:lnSpc>
                <a:spcPct val="100000"/>
              </a:lnSpc>
            </a:pPr>
            <a:r>
              <a:rPr sz="2000" dirty="0">
                <a:latin typeface="Arial" panose="020B0604020202020204" pitchFamily="34" charset="0"/>
                <a:ea typeface="黑体" panose="02010609060101010101" pitchFamily="49" charset="-122"/>
                <a:cs typeface="Arial" panose="020B0604020202020204" pitchFamily="34" charset="0"/>
              </a:rPr>
              <a:t>“乘数寄存器”4位宽</a:t>
            </a:r>
            <a:r>
              <a:rPr sz="2000" spc="-15" dirty="0">
                <a:latin typeface="Arial" panose="020B0604020202020204" pitchFamily="34" charset="0"/>
                <a:ea typeface="黑体" panose="02010609060101010101" pitchFamily="49" charset="-122"/>
                <a:cs typeface="Arial" panose="020B0604020202020204" pitchFamily="34" charset="0"/>
              </a:rPr>
              <a:t>带</a:t>
            </a:r>
            <a:r>
              <a:rPr sz="2000" dirty="0">
                <a:latin typeface="Arial" panose="020B0604020202020204" pitchFamily="34" charset="0"/>
                <a:ea typeface="黑体" panose="02010609060101010101" pitchFamily="49" charset="-122"/>
                <a:cs typeface="Arial" panose="020B0604020202020204" pitchFamily="34" charset="0"/>
              </a:rPr>
              <a:t>右移</a:t>
            </a: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但其中有效数字每周期</a:t>
            </a:r>
            <a:r>
              <a:rPr sz="2000" spc="-10" dirty="0">
                <a:latin typeface="Arial" panose="020B0604020202020204" pitchFamily="34" charset="0"/>
                <a:ea typeface="黑体" panose="02010609060101010101" pitchFamily="49" charset="-122"/>
                <a:cs typeface="Arial" panose="020B0604020202020204" pitchFamily="34" charset="0"/>
              </a:rPr>
              <a:t>减</a:t>
            </a:r>
            <a:r>
              <a:rPr sz="2000" spc="5" dirty="0">
                <a:latin typeface="Arial" panose="020B0604020202020204" pitchFamily="34" charset="0"/>
                <a:ea typeface="黑体" panose="02010609060101010101" pitchFamily="49" charset="-122"/>
                <a:cs typeface="Arial" panose="020B0604020202020204" pitchFamily="34" charset="0"/>
              </a:rPr>
              <a:t>少</a:t>
            </a:r>
            <a:r>
              <a:rPr sz="2000" dirty="0">
                <a:latin typeface="Arial" panose="020B0604020202020204" pitchFamily="34" charset="0"/>
                <a:ea typeface="黑体" panose="02010609060101010101" pitchFamily="49" charset="-122"/>
                <a:cs typeface="Arial" panose="020B0604020202020204" pitchFamily="34" charset="0"/>
              </a:rPr>
              <a:t>1</a:t>
            </a:r>
            <a:r>
              <a:rPr sz="2000" spc="5" dirty="0">
                <a:latin typeface="Arial" panose="020B0604020202020204" pitchFamily="34" charset="0"/>
                <a:ea typeface="黑体" panose="02010609060101010101" pitchFamily="49" charset="-122"/>
                <a:cs typeface="Arial" panose="020B0604020202020204" pitchFamily="34" charset="0"/>
              </a:rPr>
              <a:t>位</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18" name="object 18"/>
          <p:cNvSpPr/>
          <p:nvPr/>
        </p:nvSpPr>
        <p:spPr>
          <a:xfrm>
            <a:off x="7921752" y="4937759"/>
            <a:ext cx="3750564" cy="891539"/>
          </a:xfrm>
          <a:prstGeom prst="rect">
            <a:avLst/>
          </a:prstGeom>
          <a:blipFill>
            <a:blip r:embed="rId5" cstate="print"/>
            <a:stretch>
              <a:fillRect/>
            </a:stretch>
          </a:blipFill>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19" name="object 19"/>
          <p:cNvSpPr/>
          <p:nvPr/>
        </p:nvSpPr>
        <p:spPr>
          <a:xfrm>
            <a:off x="7921752" y="4937759"/>
            <a:ext cx="3750945" cy="891540"/>
          </a:xfrm>
          <a:custGeom>
            <a:avLst/>
            <a:gdLst/>
            <a:ahLst/>
            <a:cxnLst/>
            <a:rect l="l" t="t" r="r" b="b"/>
            <a:pathLst>
              <a:path w="3750945" h="891539">
                <a:moveTo>
                  <a:pt x="0" y="148589"/>
                </a:moveTo>
                <a:lnTo>
                  <a:pt x="7577" y="101632"/>
                </a:lnTo>
                <a:lnTo>
                  <a:pt x="28675" y="60844"/>
                </a:lnTo>
                <a:lnTo>
                  <a:pt x="60844" y="28675"/>
                </a:lnTo>
                <a:lnTo>
                  <a:pt x="101632" y="7577"/>
                </a:lnTo>
                <a:lnTo>
                  <a:pt x="148590" y="0"/>
                </a:lnTo>
                <a:lnTo>
                  <a:pt x="3601974" y="0"/>
                </a:lnTo>
                <a:lnTo>
                  <a:pt x="3648931" y="7577"/>
                </a:lnTo>
                <a:lnTo>
                  <a:pt x="3689719" y="28675"/>
                </a:lnTo>
                <a:lnTo>
                  <a:pt x="3721888" y="60844"/>
                </a:lnTo>
                <a:lnTo>
                  <a:pt x="3742986" y="101632"/>
                </a:lnTo>
                <a:lnTo>
                  <a:pt x="3750564" y="148589"/>
                </a:lnTo>
                <a:lnTo>
                  <a:pt x="3750564" y="742949"/>
                </a:lnTo>
                <a:lnTo>
                  <a:pt x="3742986" y="789917"/>
                </a:lnTo>
                <a:lnTo>
                  <a:pt x="3721888" y="830706"/>
                </a:lnTo>
                <a:lnTo>
                  <a:pt x="3689719" y="862871"/>
                </a:lnTo>
                <a:lnTo>
                  <a:pt x="3648931" y="883965"/>
                </a:lnTo>
                <a:lnTo>
                  <a:pt x="3601974" y="891539"/>
                </a:lnTo>
                <a:lnTo>
                  <a:pt x="148590" y="891539"/>
                </a:lnTo>
                <a:lnTo>
                  <a:pt x="101632" y="883965"/>
                </a:lnTo>
                <a:lnTo>
                  <a:pt x="60844" y="862871"/>
                </a:lnTo>
                <a:lnTo>
                  <a:pt x="28675" y="830706"/>
                </a:lnTo>
                <a:lnTo>
                  <a:pt x="7577" y="789917"/>
                </a:lnTo>
                <a:lnTo>
                  <a:pt x="0" y="742949"/>
                </a:lnTo>
                <a:lnTo>
                  <a:pt x="0" y="148589"/>
                </a:lnTo>
                <a:close/>
              </a:path>
            </a:pathLst>
          </a:custGeom>
          <a:ln w="9144">
            <a:solidFill>
              <a:srgbClr val="46AAC5"/>
            </a:solidFill>
          </a:ln>
        </p:spPr>
        <p:txBody>
          <a:bodyPr wrap="square" lIns="0" tIns="0" rIns="0" bIns="0" rtlCol="0"/>
          <a:lstStyle/>
          <a:p>
            <a:endParaRPr sz="2000">
              <a:latin typeface="Arial" panose="020B0604020202020204" pitchFamily="34" charset="0"/>
              <a:ea typeface="黑体" panose="02010609060101010101" pitchFamily="49" charset="-122"/>
              <a:cs typeface="Arial" panose="020B0604020202020204" pitchFamily="34" charset="0"/>
            </a:endParaRPr>
          </a:p>
        </p:txBody>
      </p:sp>
      <p:sp>
        <p:nvSpPr>
          <p:cNvPr id="20" name="object 20"/>
          <p:cNvSpPr txBox="1"/>
          <p:nvPr/>
        </p:nvSpPr>
        <p:spPr>
          <a:xfrm>
            <a:off x="8060817" y="5039105"/>
            <a:ext cx="3475990" cy="699770"/>
          </a:xfrm>
          <a:prstGeom prst="rect">
            <a:avLst/>
          </a:prstGeom>
        </p:spPr>
        <p:txBody>
          <a:bodyPr vert="horz" wrap="square" lIns="0" tIns="0" rIns="0" bIns="0" rtlCol="0">
            <a:spAutoFit/>
          </a:bodyPr>
          <a:lstStyle/>
          <a:p>
            <a:pPr algn="ctr">
              <a:lnSpc>
                <a:spcPct val="100000"/>
              </a:lnSpc>
            </a:pPr>
            <a:r>
              <a:rPr sz="2000" dirty="0">
                <a:latin typeface="Arial" panose="020B0604020202020204" pitchFamily="34" charset="0"/>
                <a:ea typeface="黑体" panose="02010609060101010101" pitchFamily="49" charset="-122"/>
                <a:cs typeface="Arial" panose="020B0604020202020204" pitchFamily="34" charset="0"/>
              </a:rPr>
              <a:t>“加法器</a:t>
            </a:r>
            <a:r>
              <a:rPr sz="2000" spc="5" dirty="0">
                <a:latin typeface="Arial" panose="020B0604020202020204" pitchFamily="34" charset="0"/>
                <a:ea typeface="黑体" panose="02010609060101010101" pitchFamily="49" charset="-122"/>
                <a:cs typeface="Arial" panose="020B0604020202020204" pitchFamily="34" charset="0"/>
              </a:rPr>
              <a:t>”</a:t>
            </a:r>
            <a:r>
              <a:rPr sz="2000" dirty="0">
                <a:latin typeface="Arial" panose="020B0604020202020204" pitchFamily="34" charset="0"/>
                <a:ea typeface="黑体" panose="02010609060101010101" pitchFamily="49" charset="-122"/>
                <a:cs typeface="Arial" panose="020B0604020202020204" pitchFamily="34" charset="0"/>
              </a:rPr>
              <a:t>8</a:t>
            </a:r>
            <a:r>
              <a:rPr sz="2000" spc="5" dirty="0">
                <a:latin typeface="Arial" panose="020B0604020202020204" pitchFamily="34" charset="0"/>
                <a:ea typeface="黑体" panose="02010609060101010101" pitchFamily="49" charset="-122"/>
                <a:cs typeface="Arial" panose="020B0604020202020204" pitchFamily="34" charset="0"/>
              </a:rPr>
              <a:t>位宽</a:t>
            </a:r>
            <a:r>
              <a:rPr sz="2000" spc="-5" dirty="0">
                <a:latin typeface="Arial" panose="020B0604020202020204" pitchFamily="34" charset="0"/>
                <a:ea typeface="黑体" panose="02010609060101010101" pitchFamily="49" charset="-122"/>
                <a:cs typeface="Arial" panose="020B0604020202020204" pitchFamily="34" charset="0"/>
              </a:rPr>
              <a:t>，</a:t>
            </a:r>
            <a:r>
              <a:rPr sz="2000" spc="5" dirty="0">
                <a:latin typeface="Arial" panose="020B0604020202020204" pitchFamily="34" charset="0"/>
                <a:ea typeface="黑体" panose="02010609060101010101" pitchFamily="49" charset="-122"/>
                <a:cs typeface="Arial" panose="020B0604020202020204" pitchFamily="34" charset="0"/>
              </a:rPr>
              <a:t>但</a:t>
            </a:r>
            <a:r>
              <a:rPr sz="2000" spc="-15" dirty="0">
                <a:latin typeface="Arial" panose="020B0604020202020204" pitchFamily="34" charset="0"/>
                <a:ea typeface="黑体" panose="02010609060101010101" pitchFamily="49" charset="-122"/>
                <a:cs typeface="Arial" panose="020B0604020202020204" pitchFamily="34" charset="0"/>
              </a:rPr>
              <a:t>参</a:t>
            </a:r>
            <a:r>
              <a:rPr sz="2000" spc="5" dirty="0">
                <a:latin typeface="Arial" panose="020B0604020202020204" pitchFamily="34" charset="0"/>
                <a:ea typeface="黑体" panose="02010609060101010101" pitchFamily="49" charset="-122"/>
                <a:cs typeface="Arial" panose="020B0604020202020204" pitchFamily="34" charset="0"/>
              </a:rPr>
              <a:t>与运算</a:t>
            </a:r>
            <a:endParaRPr sz="2000" dirty="0">
              <a:latin typeface="Arial" panose="020B0604020202020204" pitchFamily="34" charset="0"/>
              <a:ea typeface="黑体" panose="02010609060101010101" pitchFamily="49" charset="-122"/>
              <a:cs typeface="Arial" panose="020B0604020202020204" pitchFamily="34" charset="0"/>
            </a:endParaRP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的有效数字实际只</a:t>
            </a:r>
            <a:r>
              <a:rPr sz="2000" spc="-20" dirty="0">
                <a:latin typeface="Arial" panose="020B0604020202020204" pitchFamily="34" charset="0"/>
                <a:ea typeface="黑体" panose="02010609060101010101" pitchFamily="49" charset="-122"/>
                <a:cs typeface="Arial" panose="020B0604020202020204" pitchFamily="34" charset="0"/>
              </a:rPr>
              <a:t>有</a:t>
            </a:r>
            <a:r>
              <a:rPr sz="2000" dirty="0">
                <a:latin typeface="Arial" panose="020B0604020202020204" pitchFamily="34" charset="0"/>
                <a:ea typeface="黑体" panose="02010609060101010101" pitchFamily="49" charset="-122"/>
                <a:cs typeface="Arial" panose="020B0604020202020204" pitchFamily="34" charset="0"/>
              </a:rPr>
              <a:t>4位</a:t>
            </a:r>
          </a:p>
        </p:txBody>
      </p:sp>
      <p:sp>
        <p:nvSpPr>
          <p:cNvPr id="21" name="object 21"/>
          <p:cNvSpPr/>
          <p:nvPr/>
        </p:nvSpPr>
        <p:spPr>
          <a:xfrm>
            <a:off x="3666744" y="4576571"/>
            <a:ext cx="6350" cy="852169"/>
          </a:xfrm>
          <a:custGeom>
            <a:avLst/>
            <a:gdLst/>
            <a:ahLst/>
            <a:cxnLst/>
            <a:rect l="l" t="t" r="r" b="b"/>
            <a:pathLst>
              <a:path w="6350" h="852170">
                <a:moveTo>
                  <a:pt x="6095" y="851915"/>
                </a:moveTo>
                <a:lnTo>
                  <a:pt x="0" y="0"/>
                </a:lnTo>
              </a:path>
            </a:pathLst>
          </a:custGeom>
          <a:ln w="76199">
            <a:solidFill>
              <a:srgbClr val="DDD9C3"/>
            </a:solidFill>
          </a:ln>
        </p:spPr>
        <p:txBody>
          <a:bodyPr wrap="square" lIns="0" tIns="0" rIns="0" bIns="0" rtlCol="0"/>
          <a:lstStyle/>
          <a:p>
            <a:endParaRPr/>
          </a:p>
        </p:txBody>
      </p:sp>
      <p:sp>
        <p:nvSpPr>
          <p:cNvPr id="22" name="object 22"/>
          <p:cNvSpPr txBox="1"/>
          <p:nvPr/>
        </p:nvSpPr>
        <p:spPr>
          <a:xfrm>
            <a:off x="1880107" y="5004434"/>
            <a:ext cx="173672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a:t>
            </a:r>
            <a:r>
              <a:rPr sz="3200" b="1" spc="-80"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23" name="object 23"/>
          <p:cNvSpPr txBox="1"/>
          <p:nvPr/>
        </p:nvSpPr>
        <p:spPr>
          <a:xfrm>
            <a:off x="4589526" y="4553966"/>
            <a:ext cx="997585" cy="512961"/>
          </a:xfrm>
          <a:prstGeom prst="rect">
            <a:avLst/>
          </a:prstGeom>
        </p:spPr>
        <p:txBody>
          <a:bodyPr vert="horz" wrap="square" lIns="0" tIns="0" rIns="0" bIns="0" rtlCol="0">
            <a:spAutoFit/>
          </a:bodyPr>
          <a:lstStyle/>
          <a:p>
            <a:pPr marL="12700" algn="r">
              <a:lnSpc>
                <a:spcPts val="2030"/>
              </a:lnSpc>
            </a:pP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L="450215" algn="r">
              <a:lnSpc>
                <a:spcPts val="203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写</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6" name="object 5"/>
          <p:cNvSpPr txBox="1"/>
          <p:nvPr/>
        </p:nvSpPr>
        <p:spPr>
          <a:xfrm>
            <a:off x="8199685" y="3659150"/>
            <a:ext cx="3220720" cy="1071319"/>
          </a:xfrm>
          <a:prstGeom prst="rect">
            <a:avLst/>
          </a:prstGeom>
        </p:spPr>
        <p:txBody>
          <a:bodyPr vert="horz" wrap="square" lIns="0" tIns="0" rIns="0" bIns="0" rtlCol="0">
            <a:spAutoFit/>
          </a:bodyPr>
          <a:lstStyle/>
          <a:p>
            <a:pPr marR="5080" indent="11113" algn="ctr">
              <a:lnSpc>
                <a:spcPct val="120000"/>
              </a:lnSpc>
            </a:pPr>
            <a:r>
              <a:rPr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乘积寄存器增加右移</a:t>
            </a:r>
            <a:r>
              <a:rPr lang="zh-CN" altLang="en-US"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功能，乘积</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初始值置于其中高</a:t>
            </a: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位，随着运算过程不断右移</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27" name="object 4"/>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28" name="object 12"/>
          <p:cNvSpPr txBox="1"/>
          <p:nvPr/>
        </p:nvSpPr>
        <p:spPr>
          <a:xfrm>
            <a:off x="2733294" y="1381505"/>
            <a:ext cx="1903730" cy="845744"/>
          </a:xfrm>
          <a:prstGeom prst="rect">
            <a:avLst/>
          </a:prstGeom>
          <a:solidFill>
            <a:srgbClr val="4F81BC"/>
          </a:solidFill>
          <a:ln w="25908">
            <a:solidFill>
              <a:srgbClr val="385D89"/>
            </a:solidFill>
          </a:ln>
        </p:spPr>
        <p:txBody>
          <a:bodyPr vert="horz" wrap="square" lIns="0" tIns="24765" rIns="0" bIns="0" rtlCol="0">
            <a:spAutoFit/>
          </a:bodyPr>
          <a:lstStyle/>
          <a:p>
            <a:pPr marL="48260" algn="ctr">
              <a:lnSpc>
                <a:spcPts val="2700"/>
              </a:lnSpc>
              <a:spcBef>
                <a:spcPts val="19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被乘数</a:t>
            </a:r>
            <a:endParaRPr sz="2400" dirty="0" smtClean="0">
              <a:latin typeface="黑体" panose="02010609060101010101" pitchFamily="49" charset="-122"/>
              <a:ea typeface="黑体" panose="02010609060101010101" pitchFamily="49" charset="-122"/>
              <a:cs typeface="Arial"/>
            </a:endParaRPr>
          </a:p>
          <a:p>
            <a:pPr marL="87630">
              <a:lnSpc>
                <a:spcPts val="3660"/>
              </a:lnSpc>
            </a:pPr>
            <a:r>
              <a:rPr sz="3200" b="1" dirty="0" smtClean="0">
                <a:solidFill>
                  <a:srgbClr val="F8F8F8"/>
                </a:solidFill>
                <a:latin typeface="Courier New"/>
                <a:cs typeface="Courier New"/>
              </a:rPr>
              <a:t>1 </a:t>
            </a:r>
            <a:r>
              <a:rPr sz="3200" b="1" dirty="0">
                <a:solidFill>
                  <a:srgbClr val="F8F8F8"/>
                </a:solidFill>
                <a:latin typeface="Courier New"/>
                <a:cs typeface="Courier New"/>
              </a:rPr>
              <a:t>0 0</a:t>
            </a:r>
            <a:r>
              <a:rPr sz="3200" b="1" spc="-90"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257300" y="1973579"/>
            <a:ext cx="4326636" cy="43357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57300" y="1973579"/>
            <a:ext cx="487044" cy="487045"/>
          </a:xfrm>
          <a:prstGeom prst="rect">
            <a:avLst/>
          </a:prstGeom>
          <a:blipFill>
            <a:blip r:embed="rId4"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1326641" y="2042532"/>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dirty="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9" name="object 9"/>
          <p:cNvSpPr/>
          <p:nvPr/>
        </p:nvSpPr>
        <p:spPr>
          <a:xfrm>
            <a:off x="1326641" y="5474970"/>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10" name="object 10"/>
          <p:cNvSpPr txBox="1"/>
          <p:nvPr/>
        </p:nvSpPr>
        <p:spPr>
          <a:xfrm>
            <a:off x="1366266" y="3147059"/>
            <a:ext cx="4081779" cy="2928620"/>
          </a:xfrm>
          <a:prstGeom prst="rect">
            <a:avLst/>
          </a:prstGeom>
        </p:spPr>
        <p:txBody>
          <a:bodyPr vert="horz" wrap="square" lIns="0" tIns="0" rIns="0" bIns="0" rtlCol="0">
            <a:spAutoFit/>
          </a:bodyPr>
          <a:lstStyle/>
          <a:p>
            <a:pPr marL="1655445">
              <a:lnSpc>
                <a:spcPts val="4175"/>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dirty="0">
              <a:latin typeface="Courier New"/>
              <a:cs typeface="Courier New"/>
            </a:endParaRPr>
          </a:p>
          <a:p>
            <a:pPr marL="1118870">
              <a:lnSpc>
                <a:spcPts val="4175"/>
              </a:lnSpc>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567055">
              <a:lnSpc>
                <a:spcPct val="100000"/>
              </a:lnSpc>
              <a:spcBef>
                <a:spcPts val="380"/>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5875">
              <a:lnSpc>
                <a:spcPct val="100000"/>
              </a:lnSpc>
              <a:spcBef>
                <a:spcPts val="125"/>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2700">
              <a:lnSpc>
                <a:spcPct val="100000"/>
              </a:lnSpc>
              <a:spcBef>
                <a:spcPts val="765"/>
              </a:spcBef>
            </a:pPr>
            <a:r>
              <a:rPr sz="3600" b="1" dirty="0">
                <a:solidFill>
                  <a:srgbClr val="7E7E7E"/>
                </a:solidFill>
                <a:latin typeface="Courier New"/>
                <a:cs typeface="Courier New"/>
              </a:rPr>
              <a:t>? ? ? ? ? ? ?</a:t>
            </a:r>
            <a:r>
              <a:rPr sz="3600" b="1" spc="-91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p:txBody>
      </p:sp>
      <p:sp>
        <p:nvSpPr>
          <p:cNvPr id="12" name="object 6"/>
          <p:cNvSpPr txBox="1">
            <a:spLocks noGrp="1"/>
          </p:cNvSpPr>
          <p:nvPr>
            <p:ph type="title"/>
          </p:nvPr>
        </p:nvSpPr>
        <p:spPr>
          <a:xfrm>
            <a:off x="916939" y="261239"/>
            <a:ext cx="4731385" cy="538609"/>
          </a:xfrm>
          <a:prstGeom prst="rect">
            <a:avLst/>
          </a:prstGeom>
        </p:spPr>
        <p:txBody>
          <a:bodyPr vert="horz" wrap="square" lIns="0" tIns="0" rIns="0" bIns="0" rtlCol="0">
            <a:spAutoFit/>
          </a:bodyPr>
          <a:lstStyle/>
          <a:p>
            <a:pPr marL="12700">
              <a:lnSpc>
                <a:spcPts val="4175"/>
              </a:lnSpc>
            </a:pPr>
            <a:r>
              <a:rPr sz="3600" dirty="0" err="1" smtClean="0">
                <a:solidFill>
                  <a:srgbClr val="004589"/>
                </a:solidFill>
                <a:latin typeface="微软雅黑"/>
                <a:cs typeface="微软雅黑"/>
              </a:rPr>
              <a:t>手工进行乘法运算</a:t>
            </a:r>
            <a:endParaRPr sz="3600" dirty="0">
              <a:latin typeface="微软雅黑"/>
              <a:cs typeface="微软雅黑"/>
            </a:endParaRPr>
          </a:p>
        </p:txBody>
      </p:sp>
      <p:sp>
        <p:nvSpPr>
          <p:cNvPr id="11" name="object 11"/>
          <p:cNvSpPr txBox="1"/>
          <p:nvPr/>
        </p:nvSpPr>
        <p:spPr>
          <a:xfrm>
            <a:off x="5715001" y="2042532"/>
            <a:ext cx="2819400" cy="943848"/>
          </a:xfrm>
          <a:prstGeom prst="rect">
            <a:avLst/>
          </a:prstGeom>
        </p:spPr>
        <p:txBody>
          <a:bodyPr vert="horz" wrap="square" lIns="0" tIns="0" rIns="0" bIns="0" rtlCol="0">
            <a:spAutoFit/>
          </a:bodyPr>
          <a:lstStyle/>
          <a:p>
            <a:pPr marL="12700">
              <a:lnSpc>
                <a:spcPct val="100000"/>
              </a:lnSpc>
            </a:pPr>
            <a:r>
              <a:rPr sz="2400" dirty="0">
                <a:solidFill>
                  <a:srgbClr val="0000FF"/>
                </a:solidFill>
                <a:latin typeface="Arial" panose="020B0604020202020204" pitchFamily="34" charset="0"/>
                <a:ea typeface="黑体" panose="02010609060101010101" pitchFamily="49" charset="-122"/>
                <a:cs typeface="Arial" panose="020B0604020202020204" pitchFamily="34" charset="0"/>
              </a:rPr>
              <a:t>被乘数</a:t>
            </a:r>
            <a:r>
              <a:rPr sz="2400" spc="-120"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a:solidFill>
                  <a:srgbClr val="0000FF"/>
                </a:solidFill>
                <a:latin typeface="Arial" panose="020B0604020202020204" pitchFamily="34" charset="0"/>
                <a:ea typeface="黑体" panose="02010609060101010101" pitchFamily="49" charset="-122"/>
                <a:cs typeface="Arial" panose="020B0604020202020204" pitchFamily="34" charset="0"/>
              </a:rPr>
              <a:t>Multiplicand</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a:solidFill>
                  <a:srgbClr val="0000FF"/>
                </a:solidFill>
                <a:latin typeface="Arial" panose="020B0604020202020204" pitchFamily="34" charset="0"/>
                <a:ea typeface="黑体" panose="02010609060101010101" pitchFamily="49" charset="-122"/>
                <a:cs typeface="Arial" panose="020B0604020202020204" pitchFamily="34" charset="0"/>
              </a:rPr>
              <a:t>乘数</a:t>
            </a:r>
            <a:r>
              <a:rPr sz="2400" spc="-125" dirty="0">
                <a:solidFill>
                  <a:srgbClr val="0000FF"/>
                </a:solidFill>
                <a:latin typeface="Arial" panose="020B0604020202020204" pitchFamily="34" charset="0"/>
                <a:ea typeface="黑体" panose="02010609060101010101" pitchFamily="49" charset="-122"/>
                <a:cs typeface="Arial" panose="020B0604020202020204" pitchFamily="34" charset="0"/>
              </a:rPr>
              <a:t> </a:t>
            </a:r>
            <a:r>
              <a:rPr sz="2400" spc="-5" dirty="0" smtClean="0">
                <a:solidFill>
                  <a:srgbClr val="0000FF"/>
                </a:solidFill>
                <a:latin typeface="Arial" panose="020B0604020202020204" pitchFamily="34" charset="0"/>
                <a:ea typeface="黑体" panose="02010609060101010101" pitchFamily="49" charset="-122"/>
                <a:cs typeface="Arial" panose="020B0604020202020204" pitchFamily="34" charset="0"/>
              </a:rPr>
              <a:t>Multiplier</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6939" y="261239"/>
            <a:ext cx="27705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优化方案分析</a:t>
            </a:r>
            <a:endParaRPr sz="3600">
              <a:latin typeface="微软雅黑"/>
              <a:cs typeface="微软雅黑"/>
            </a:endParaRPr>
          </a:p>
        </p:txBody>
      </p:sp>
      <p:sp>
        <p:nvSpPr>
          <p:cNvPr id="7" name="object 7"/>
          <p:cNvSpPr/>
          <p:nvPr/>
        </p:nvSpPr>
        <p:spPr>
          <a:xfrm>
            <a:off x="3795521" y="4277105"/>
            <a:ext cx="1473835" cy="224154"/>
          </a:xfrm>
          <a:custGeom>
            <a:avLst/>
            <a:gdLst/>
            <a:ahLst/>
            <a:cxnLst/>
            <a:rect l="l" t="t" r="r" b="b"/>
            <a:pathLst>
              <a:path w="1473835" h="224154">
                <a:moveTo>
                  <a:pt x="1361693" y="0"/>
                </a:moveTo>
                <a:lnTo>
                  <a:pt x="1361693" y="56007"/>
                </a:lnTo>
                <a:lnTo>
                  <a:pt x="0" y="56007"/>
                </a:lnTo>
                <a:lnTo>
                  <a:pt x="56006" y="112014"/>
                </a:lnTo>
                <a:lnTo>
                  <a:pt x="0" y="168021"/>
                </a:lnTo>
                <a:lnTo>
                  <a:pt x="1361693" y="168021"/>
                </a:lnTo>
                <a:lnTo>
                  <a:pt x="1361693" y="224028"/>
                </a:lnTo>
                <a:lnTo>
                  <a:pt x="1473707" y="112014"/>
                </a:lnTo>
                <a:lnTo>
                  <a:pt x="1361693" y="0"/>
                </a:lnTo>
                <a:close/>
              </a:path>
            </a:pathLst>
          </a:custGeom>
          <a:solidFill>
            <a:srgbClr val="C00000"/>
          </a:solidFill>
        </p:spPr>
        <p:txBody>
          <a:bodyPr wrap="square" lIns="0" tIns="0" rIns="0" bIns="0" rtlCol="0"/>
          <a:lstStyle/>
          <a:p>
            <a:endParaRPr/>
          </a:p>
        </p:txBody>
      </p:sp>
      <p:sp>
        <p:nvSpPr>
          <p:cNvPr id="8" name="object 8"/>
          <p:cNvSpPr/>
          <p:nvPr/>
        </p:nvSpPr>
        <p:spPr>
          <a:xfrm>
            <a:off x="3795521" y="4277105"/>
            <a:ext cx="1473835" cy="224154"/>
          </a:xfrm>
          <a:custGeom>
            <a:avLst/>
            <a:gdLst/>
            <a:ahLst/>
            <a:cxnLst/>
            <a:rect l="l" t="t" r="r" b="b"/>
            <a:pathLst>
              <a:path w="1473835" h="224154">
                <a:moveTo>
                  <a:pt x="0" y="56007"/>
                </a:moveTo>
                <a:lnTo>
                  <a:pt x="1361693" y="56007"/>
                </a:lnTo>
                <a:lnTo>
                  <a:pt x="1361693" y="0"/>
                </a:lnTo>
                <a:lnTo>
                  <a:pt x="1473707" y="112014"/>
                </a:lnTo>
                <a:lnTo>
                  <a:pt x="1361693" y="224028"/>
                </a:lnTo>
                <a:lnTo>
                  <a:pt x="1361693" y="168021"/>
                </a:lnTo>
                <a:lnTo>
                  <a:pt x="0" y="168021"/>
                </a:lnTo>
                <a:lnTo>
                  <a:pt x="56006" y="112014"/>
                </a:lnTo>
                <a:lnTo>
                  <a:pt x="0" y="56007"/>
                </a:lnTo>
                <a:close/>
              </a:path>
            </a:pathLst>
          </a:custGeom>
          <a:ln w="25908">
            <a:solidFill>
              <a:srgbClr val="C00000"/>
            </a:solidFill>
          </a:ln>
        </p:spPr>
        <p:txBody>
          <a:bodyPr wrap="square" lIns="0" tIns="0" rIns="0" bIns="0" rtlCol="0"/>
          <a:lstStyle/>
          <a:p>
            <a:endParaRPr/>
          </a:p>
        </p:txBody>
      </p:sp>
      <p:sp>
        <p:nvSpPr>
          <p:cNvPr id="14" name="object 14"/>
          <p:cNvSpPr txBox="1"/>
          <p:nvPr/>
        </p:nvSpPr>
        <p:spPr>
          <a:xfrm>
            <a:off x="3273933" y="5483047"/>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17" name="object 17"/>
          <p:cNvSpPr/>
          <p:nvPr/>
        </p:nvSpPr>
        <p:spPr>
          <a:xfrm>
            <a:off x="7921752" y="2551176"/>
            <a:ext cx="3750564" cy="893063"/>
          </a:xfrm>
          <a:prstGeom prst="rect">
            <a:avLst/>
          </a:prstGeom>
          <a:blipFill>
            <a:blip r:embed="rId2"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18" name="object 18"/>
          <p:cNvSpPr/>
          <p:nvPr/>
        </p:nvSpPr>
        <p:spPr>
          <a:xfrm>
            <a:off x="7921752" y="2551176"/>
            <a:ext cx="3750945" cy="893444"/>
          </a:xfrm>
          <a:custGeom>
            <a:avLst/>
            <a:gdLst/>
            <a:ahLst/>
            <a:cxnLst/>
            <a:rect l="l" t="t" r="r" b="b"/>
            <a:pathLst>
              <a:path w="3750945" h="893445">
                <a:moveTo>
                  <a:pt x="0" y="148844"/>
                </a:moveTo>
                <a:lnTo>
                  <a:pt x="7591" y="101811"/>
                </a:lnTo>
                <a:lnTo>
                  <a:pt x="28728" y="60953"/>
                </a:lnTo>
                <a:lnTo>
                  <a:pt x="60953" y="28728"/>
                </a:lnTo>
                <a:lnTo>
                  <a:pt x="101811" y="7591"/>
                </a:lnTo>
                <a:lnTo>
                  <a:pt x="148844" y="0"/>
                </a:lnTo>
                <a:lnTo>
                  <a:pt x="3601720" y="0"/>
                </a:lnTo>
                <a:lnTo>
                  <a:pt x="3648752" y="7591"/>
                </a:lnTo>
                <a:lnTo>
                  <a:pt x="3689610" y="28728"/>
                </a:lnTo>
                <a:lnTo>
                  <a:pt x="3721835" y="60953"/>
                </a:lnTo>
                <a:lnTo>
                  <a:pt x="3742972" y="101811"/>
                </a:lnTo>
                <a:lnTo>
                  <a:pt x="3750564" y="148844"/>
                </a:lnTo>
                <a:lnTo>
                  <a:pt x="3750564" y="744220"/>
                </a:lnTo>
                <a:lnTo>
                  <a:pt x="3742972" y="791252"/>
                </a:lnTo>
                <a:lnTo>
                  <a:pt x="3721835" y="832110"/>
                </a:lnTo>
                <a:lnTo>
                  <a:pt x="3689610" y="864335"/>
                </a:lnTo>
                <a:lnTo>
                  <a:pt x="3648752" y="885472"/>
                </a:lnTo>
                <a:lnTo>
                  <a:pt x="3601720" y="893063"/>
                </a:lnTo>
                <a:lnTo>
                  <a:pt x="148844" y="893063"/>
                </a:lnTo>
                <a:lnTo>
                  <a:pt x="101811" y="885472"/>
                </a:lnTo>
                <a:lnTo>
                  <a:pt x="60953" y="864335"/>
                </a:lnTo>
                <a:lnTo>
                  <a:pt x="28728" y="832110"/>
                </a:lnTo>
                <a:lnTo>
                  <a:pt x="7591" y="791252"/>
                </a:lnTo>
                <a:lnTo>
                  <a:pt x="0" y="744220"/>
                </a:lnTo>
                <a:lnTo>
                  <a:pt x="0" y="148844"/>
                </a:lnTo>
                <a:close/>
              </a:path>
            </a:pathLst>
          </a:custGeom>
          <a:ln w="9143">
            <a:solidFill>
              <a:srgbClr val="46AAC5"/>
            </a:solidFill>
          </a:ln>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19" name="object 19"/>
          <p:cNvSpPr txBox="1"/>
          <p:nvPr/>
        </p:nvSpPr>
        <p:spPr>
          <a:xfrm>
            <a:off x="8060817" y="2652903"/>
            <a:ext cx="3475354" cy="699770"/>
          </a:xfrm>
          <a:prstGeom prst="rect">
            <a:avLst/>
          </a:prstGeom>
        </p:spPr>
        <p:txBody>
          <a:bodyPr vert="horz" wrap="square" lIns="0" tIns="0" rIns="0" bIns="0" rtlCol="0">
            <a:spAutoFit/>
          </a:bodyPr>
          <a:lstStyle/>
          <a:p>
            <a:pPr algn="ctr">
              <a:lnSpc>
                <a:spcPct val="100000"/>
              </a:lnSpc>
            </a:pPr>
            <a:r>
              <a:rPr sz="2000" dirty="0">
                <a:latin typeface="Arial" panose="020B0604020202020204" pitchFamily="34" charset="0"/>
                <a:ea typeface="黑体" panose="02010609060101010101" pitchFamily="49" charset="-122"/>
                <a:cs typeface="Arial" panose="020B0604020202020204" pitchFamily="34" charset="0"/>
              </a:rPr>
              <a:t>“乘数寄存器”4位宽</a:t>
            </a:r>
            <a:r>
              <a:rPr sz="2000" spc="-15" dirty="0">
                <a:latin typeface="Arial" panose="020B0604020202020204" pitchFamily="34" charset="0"/>
                <a:ea typeface="黑体" panose="02010609060101010101" pitchFamily="49" charset="-122"/>
                <a:cs typeface="Arial" panose="020B0604020202020204" pitchFamily="34" charset="0"/>
              </a:rPr>
              <a:t>带</a:t>
            </a:r>
            <a:r>
              <a:rPr sz="2000" dirty="0">
                <a:latin typeface="Arial" panose="020B0604020202020204" pitchFamily="34" charset="0"/>
                <a:ea typeface="黑体" panose="02010609060101010101" pitchFamily="49" charset="-122"/>
                <a:cs typeface="Arial" panose="020B0604020202020204" pitchFamily="34" charset="0"/>
              </a:rPr>
              <a:t>右移</a:t>
            </a:r>
          </a:p>
          <a:p>
            <a:pPr algn="ctr">
              <a:lnSpc>
                <a:spcPct val="100000"/>
              </a:lnSpc>
              <a:spcBef>
                <a:spcPts val="480"/>
              </a:spcBef>
            </a:pPr>
            <a:r>
              <a:rPr sz="2000" dirty="0">
                <a:latin typeface="Arial" panose="020B0604020202020204" pitchFamily="34" charset="0"/>
                <a:ea typeface="黑体" panose="02010609060101010101" pitchFamily="49" charset="-122"/>
                <a:cs typeface="Arial" panose="020B0604020202020204" pitchFamily="34" charset="0"/>
              </a:rPr>
              <a:t>但其中有效数字每周期</a:t>
            </a:r>
            <a:r>
              <a:rPr sz="2000" spc="-10" dirty="0">
                <a:latin typeface="Arial" panose="020B0604020202020204" pitchFamily="34" charset="0"/>
                <a:ea typeface="黑体" panose="02010609060101010101" pitchFamily="49" charset="-122"/>
                <a:cs typeface="Arial" panose="020B0604020202020204" pitchFamily="34" charset="0"/>
              </a:rPr>
              <a:t>减</a:t>
            </a:r>
            <a:r>
              <a:rPr sz="2000" spc="5" dirty="0">
                <a:latin typeface="Arial" panose="020B0604020202020204" pitchFamily="34" charset="0"/>
                <a:ea typeface="黑体" panose="02010609060101010101" pitchFamily="49" charset="-122"/>
                <a:cs typeface="Arial" panose="020B0604020202020204" pitchFamily="34" charset="0"/>
              </a:rPr>
              <a:t>少</a:t>
            </a:r>
            <a:r>
              <a:rPr sz="2000" dirty="0">
                <a:latin typeface="Arial" panose="020B0604020202020204" pitchFamily="34" charset="0"/>
                <a:ea typeface="黑体" panose="02010609060101010101" pitchFamily="49" charset="-122"/>
                <a:cs typeface="Arial" panose="020B0604020202020204" pitchFamily="34" charset="0"/>
              </a:rPr>
              <a:t>1</a:t>
            </a:r>
            <a:r>
              <a:rPr sz="2000" spc="5" dirty="0">
                <a:latin typeface="Arial" panose="020B0604020202020204" pitchFamily="34" charset="0"/>
                <a:ea typeface="黑体" panose="02010609060101010101" pitchFamily="49" charset="-122"/>
                <a:cs typeface="Arial" panose="020B0604020202020204" pitchFamily="34" charset="0"/>
              </a:rPr>
              <a:t>位</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23" name="object 23"/>
          <p:cNvSpPr/>
          <p:nvPr/>
        </p:nvSpPr>
        <p:spPr>
          <a:xfrm>
            <a:off x="1845564" y="3986784"/>
            <a:ext cx="1978152" cy="56387"/>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374647" y="3119627"/>
            <a:ext cx="1309116" cy="92354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2627376" y="3130295"/>
            <a:ext cx="222504" cy="358139"/>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2805683" y="3119627"/>
            <a:ext cx="1475232" cy="359663"/>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3767328" y="3130295"/>
            <a:ext cx="512063" cy="912876"/>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2642616" y="4006596"/>
            <a:ext cx="358139" cy="693419"/>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3496055" y="2238755"/>
            <a:ext cx="356615" cy="1051560"/>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1086611" y="2671572"/>
            <a:ext cx="1684020" cy="3241547"/>
          </a:xfrm>
          <a:prstGeom prst="rect">
            <a:avLst/>
          </a:prstGeom>
          <a:blipFill>
            <a:blip r:embed="rId10" cstate="print"/>
            <a:stretch>
              <a:fillRect/>
            </a:stretch>
          </a:blipFill>
        </p:spPr>
        <p:txBody>
          <a:bodyPr wrap="square" lIns="0" tIns="0" rIns="0" bIns="0" rtlCol="0"/>
          <a:lstStyle/>
          <a:p>
            <a:endParaRPr/>
          </a:p>
        </p:txBody>
      </p:sp>
      <p:sp>
        <p:nvSpPr>
          <p:cNvPr id="31" name="object 31"/>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4-bit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32" name="object 32"/>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34" name="object 4"/>
          <p:cNvSpPr/>
          <p:nvPr/>
        </p:nvSpPr>
        <p:spPr>
          <a:xfrm>
            <a:off x="7906511" y="1453896"/>
            <a:ext cx="3781044" cy="922019"/>
          </a:xfrm>
          <a:prstGeom prst="rect">
            <a:avLst/>
          </a:prstGeom>
          <a:blipFill>
            <a:blip r:embed="rId11"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35" name="object 5"/>
          <p:cNvSpPr txBox="1"/>
          <p:nvPr/>
        </p:nvSpPr>
        <p:spPr>
          <a:xfrm>
            <a:off x="8187308" y="1509268"/>
            <a:ext cx="3220720" cy="701987"/>
          </a:xfrm>
          <a:prstGeom prst="rect">
            <a:avLst/>
          </a:prstGeom>
        </p:spPr>
        <p:txBody>
          <a:bodyPr vert="horz" wrap="square" lIns="0" tIns="0" rIns="0" bIns="0" rtlCol="0">
            <a:spAutoFit/>
          </a:bodyPr>
          <a:lstStyle/>
          <a:p>
            <a:pPr marR="5080" indent="11113" algn="ctr">
              <a:lnSpc>
                <a:spcPct val="12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“被乘数寄存器”缩减</a:t>
            </a:r>
            <a:r>
              <a:rPr sz="2000" spc="-10"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4位 而且取消左移功能</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36" name="object 2"/>
          <p:cNvSpPr/>
          <p:nvPr/>
        </p:nvSpPr>
        <p:spPr>
          <a:xfrm>
            <a:off x="7906511" y="3619500"/>
            <a:ext cx="3781044" cy="1150620"/>
          </a:xfrm>
          <a:prstGeom prst="rect">
            <a:avLst/>
          </a:prstGeom>
          <a:blipFill>
            <a:blip r:embed="rId12"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37" name="object 5"/>
          <p:cNvSpPr txBox="1"/>
          <p:nvPr/>
        </p:nvSpPr>
        <p:spPr>
          <a:xfrm>
            <a:off x="8199685" y="3659150"/>
            <a:ext cx="3220720" cy="1071319"/>
          </a:xfrm>
          <a:prstGeom prst="rect">
            <a:avLst/>
          </a:prstGeom>
        </p:spPr>
        <p:txBody>
          <a:bodyPr vert="horz" wrap="square" lIns="0" tIns="0" rIns="0" bIns="0" rtlCol="0">
            <a:spAutoFit/>
          </a:bodyPr>
          <a:lstStyle/>
          <a:p>
            <a:pPr marR="5080" indent="11113" algn="ctr">
              <a:lnSpc>
                <a:spcPct val="120000"/>
              </a:lnSpc>
            </a:pPr>
            <a:r>
              <a:rPr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乘积寄存器增加右移</a:t>
            </a:r>
            <a:r>
              <a:rPr lang="zh-CN" altLang="en-US"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功能，乘积</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初始值置于其中高</a:t>
            </a: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位，随着运算过程不断右移</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38" name="object 8"/>
          <p:cNvSpPr/>
          <p:nvPr/>
        </p:nvSpPr>
        <p:spPr>
          <a:xfrm>
            <a:off x="7906511" y="4922520"/>
            <a:ext cx="3781044" cy="922019"/>
          </a:xfrm>
          <a:prstGeom prst="rect">
            <a:avLst/>
          </a:prstGeom>
          <a:blipFill>
            <a:blip r:embed="rId13"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39" name="object 9"/>
          <p:cNvSpPr txBox="1"/>
          <p:nvPr/>
        </p:nvSpPr>
        <p:spPr>
          <a:xfrm>
            <a:off x="8060817" y="5039105"/>
            <a:ext cx="3475990" cy="307777"/>
          </a:xfrm>
          <a:prstGeom prst="rect">
            <a:avLst/>
          </a:prstGeom>
        </p:spPr>
        <p:txBody>
          <a:bodyPr vert="horz" wrap="square" lIns="0" tIns="0" rIns="0" bIns="0" rtlCol="0">
            <a:spAutoFit/>
          </a:bodyPr>
          <a:lstStyle/>
          <a:p>
            <a:pPr marL="12700" algn="ctr">
              <a:lnSpc>
                <a:spcPct val="10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“加法器”缩减</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位</a:t>
            </a:r>
            <a:r>
              <a:rPr sz="2000" spc="-15" dirty="0">
                <a:solidFill>
                  <a:srgbClr val="FFFFFF"/>
                </a:solidFill>
                <a:latin typeface="Arial" panose="020B0604020202020204" pitchFamily="34" charset="0"/>
                <a:ea typeface="黑体" panose="02010609060101010101" pitchFamily="49" charset="-122"/>
                <a:cs typeface="Arial" panose="020B0604020202020204" pitchFamily="34" charset="0"/>
              </a:rPr>
              <a:t>宽</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，“乘</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40" name="object 33"/>
          <p:cNvSpPr txBox="1"/>
          <p:nvPr/>
        </p:nvSpPr>
        <p:spPr>
          <a:xfrm>
            <a:off x="8060817" y="5377225"/>
            <a:ext cx="3474720" cy="335989"/>
          </a:xfrm>
          <a:prstGeom prst="rect">
            <a:avLst/>
          </a:prstGeom>
        </p:spPr>
        <p:txBody>
          <a:bodyPr vert="horz" wrap="square" lIns="0" tIns="27940" rIns="0" bIns="0" rtlCol="0">
            <a:spAutoFit/>
          </a:bodyPr>
          <a:lstStyle/>
          <a:p>
            <a:pPr marL="12700" algn="ctr">
              <a:lnSpc>
                <a:spcPct val="100000"/>
              </a:lnSpc>
              <a:spcBef>
                <a:spcPts val="220"/>
              </a:spcBef>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积寄存器”只有高4位</a:t>
            </a:r>
            <a:r>
              <a:rPr sz="2000" spc="-15" dirty="0">
                <a:solidFill>
                  <a:srgbClr val="FFFFFF"/>
                </a:solidFill>
                <a:latin typeface="Arial" panose="020B0604020202020204" pitchFamily="34" charset="0"/>
                <a:ea typeface="黑体" panose="02010609060101010101" pitchFamily="49" charset="-122"/>
                <a:cs typeface="Arial" panose="020B0604020202020204" pitchFamily="34" charset="0"/>
              </a:rPr>
              <a:t>参</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与运算</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41" name="object 4"/>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2" name="object 12"/>
          <p:cNvSpPr txBox="1"/>
          <p:nvPr/>
        </p:nvSpPr>
        <p:spPr>
          <a:xfrm>
            <a:off x="2733294" y="1381505"/>
            <a:ext cx="1903730" cy="845744"/>
          </a:xfrm>
          <a:prstGeom prst="rect">
            <a:avLst/>
          </a:prstGeom>
          <a:solidFill>
            <a:srgbClr val="4F81BC"/>
          </a:solidFill>
          <a:ln w="25908">
            <a:solidFill>
              <a:srgbClr val="385D89"/>
            </a:solidFill>
          </a:ln>
        </p:spPr>
        <p:txBody>
          <a:bodyPr vert="horz" wrap="square" lIns="0" tIns="24765" rIns="0" bIns="0" rtlCol="0">
            <a:spAutoFit/>
          </a:bodyPr>
          <a:lstStyle/>
          <a:p>
            <a:pPr marL="48260" algn="ctr">
              <a:lnSpc>
                <a:spcPts val="2700"/>
              </a:lnSpc>
              <a:spcBef>
                <a:spcPts val="19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被乘数</a:t>
            </a:r>
            <a:endParaRPr sz="2400" dirty="0" smtClean="0">
              <a:latin typeface="黑体" panose="02010609060101010101" pitchFamily="49" charset="-122"/>
              <a:ea typeface="黑体" panose="02010609060101010101" pitchFamily="49" charset="-122"/>
              <a:cs typeface="Arial"/>
            </a:endParaRPr>
          </a:p>
          <a:p>
            <a:pPr marL="87630">
              <a:lnSpc>
                <a:spcPts val="3660"/>
              </a:lnSpc>
            </a:pPr>
            <a:r>
              <a:rPr sz="3200" b="1" dirty="0" smtClean="0">
                <a:solidFill>
                  <a:srgbClr val="F8F8F8"/>
                </a:solidFill>
                <a:latin typeface="Courier New"/>
                <a:cs typeface="Courier New"/>
              </a:rPr>
              <a:t>1 </a:t>
            </a:r>
            <a:r>
              <a:rPr sz="3200" b="1" dirty="0">
                <a:solidFill>
                  <a:srgbClr val="F8F8F8"/>
                </a:solidFill>
                <a:latin typeface="Courier New"/>
                <a:cs typeface="Courier New"/>
              </a:rPr>
              <a:t>0 0</a:t>
            </a:r>
            <a:r>
              <a:rPr sz="3200" b="1" spc="-90"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
        <p:nvSpPr>
          <p:cNvPr id="43" name="object 9"/>
          <p:cNvSpPr/>
          <p:nvPr/>
        </p:nvSpPr>
        <p:spPr>
          <a:xfrm>
            <a:off x="3710940" y="4571238"/>
            <a:ext cx="1884680" cy="866140"/>
          </a:xfrm>
          <a:custGeom>
            <a:avLst/>
            <a:gdLst/>
            <a:ahLst/>
            <a:cxnLst/>
            <a:rect l="l" t="t" r="r" b="b"/>
            <a:pathLst>
              <a:path w="1884679" h="866139">
                <a:moveTo>
                  <a:pt x="0" y="865632"/>
                </a:moveTo>
                <a:lnTo>
                  <a:pt x="1884426" y="865632"/>
                </a:lnTo>
                <a:lnTo>
                  <a:pt x="1884426" y="0"/>
                </a:lnTo>
                <a:lnTo>
                  <a:pt x="0" y="0"/>
                </a:lnTo>
                <a:lnTo>
                  <a:pt x="0" y="865632"/>
                </a:lnTo>
                <a:close/>
              </a:path>
            </a:pathLst>
          </a:custGeom>
          <a:solidFill>
            <a:srgbClr val="C00000"/>
          </a:solidFill>
        </p:spPr>
        <p:txBody>
          <a:bodyPr wrap="square" lIns="0" tIns="0" rIns="0" bIns="0" rtlCol="0"/>
          <a:lstStyle/>
          <a:p>
            <a:endParaRPr/>
          </a:p>
        </p:txBody>
      </p:sp>
      <p:sp>
        <p:nvSpPr>
          <p:cNvPr id="44" name="object 10"/>
          <p:cNvSpPr/>
          <p:nvPr/>
        </p:nvSpPr>
        <p:spPr>
          <a:xfrm>
            <a:off x="1794510" y="4571238"/>
            <a:ext cx="1834514" cy="866140"/>
          </a:xfrm>
          <a:custGeom>
            <a:avLst/>
            <a:gdLst/>
            <a:ahLst/>
            <a:cxnLst/>
            <a:rect l="l" t="t" r="r" b="b"/>
            <a:pathLst>
              <a:path w="1834514" h="866139">
                <a:moveTo>
                  <a:pt x="0" y="865632"/>
                </a:moveTo>
                <a:lnTo>
                  <a:pt x="1834134" y="865632"/>
                </a:lnTo>
                <a:lnTo>
                  <a:pt x="1834134" y="0"/>
                </a:lnTo>
                <a:lnTo>
                  <a:pt x="0" y="0"/>
                </a:lnTo>
                <a:lnTo>
                  <a:pt x="0" y="865632"/>
                </a:lnTo>
                <a:close/>
              </a:path>
            </a:pathLst>
          </a:custGeom>
          <a:solidFill>
            <a:srgbClr val="C00000"/>
          </a:solidFill>
        </p:spPr>
        <p:txBody>
          <a:bodyPr wrap="square" lIns="0" tIns="0" rIns="0" bIns="0" rtlCol="0"/>
          <a:lstStyle/>
          <a:p>
            <a:endParaRPr/>
          </a:p>
        </p:txBody>
      </p:sp>
      <p:sp>
        <p:nvSpPr>
          <p:cNvPr id="45" name="object 11"/>
          <p:cNvSpPr/>
          <p:nvPr/>
        </p:nvSpPr>
        <p:spPr>
          <a:xfrm>
            <a:off x="1794510"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46" name="object 13"/>
          <p:cNvSpPr txBox="1"/>
          <p:nvPr/>
        </p:nvSpPr>
        <p:spPr>
          <a:xfrm>
            <a:off x="3104007" y="4587175"/>
            <a:ext cx="1176020" cy="382270"/>
          </a:xfrm>
          <a:prstGeom prst="rect">
            <a:avLst/>
          </a:prstGeom>
        </p:spPr>
        <p:txBody>
          <a:bodyPr vert="horz" wrap="square" lIns="0" tIns="0" rIns="0" bIns="0" rtlCol="0">
            <a:spAutoFit/>
          </a:bodyPr>
          <a:lstStyle/>
          <a:p>
            <a:pPr marL="12700" algn="ctr">
              <a:lnSpc>
                <a:spcPct val="100000"/>
              </a:lnSpc>
              <a:tabLst>
                <a:tab pos="706120" algn="l"/>
              </a:tabLst>
            </a:pPr>
            <a:r>
              <a:rPr lang="zh-CN" altLang="en-US" sz="2400" b="1" dirty="0" smtClean="0">
                <a:solidFill>
                  <a:srgbClr val="FFFFFF"/>
                </a:solidFill>
                <a:latin typeface="黑体" panose="02010609060101010101" pitchFamily="49" charset="-122"/>
                <a:ea typeface="黑体" panose="02010609060101010101" pitchFamily="49" charset="-122"/>
                <a:cs typeface="Arial"/>
              </a:rPr>
              <a:t>乘  积</a:t>
            </a:r>
            <a:endParaRPr sz="2400" dirty="0">
              <a:latin typeface="黑体" panose="02010609060101010101" pitchFamily="49" charset="-122"/>
              <a:ea typeface="黑体" panose="02010609060101010101" pitchFamily="49" charset="-122"/>
              <a:cs typeface="Arial"/>
            </a:endParaRPr>
          </a:p>
        </p:txBody>
      </p:sp>
      <p:sp>
        <p:nvSpPr>
          <p:cNvPr id="47" name="object 21"/>
          <p:cNvSpPr/>
          <p:nvPr/>
        </p:nvSpPr>
        <p:spPr>
          <a:xfrm>
            <a:off x="3666744" y="4576571"/>
            <a:ext cx="6350" cy="852169"/>
          </a:xfrm>
          <a:custGeom>
            <a:avLst/>
            <a:gdLst/>
            <a:ahLst/>
            <a:cxnLst/>
            <a:rect l="l" t="t" r="r" b="b"/>
            <a:pathLst>
              <a:path w="6350" h="852170">
                <a:moveTo>
                  <a:pt x="6095" y="851915"/>
                </a:moveTo>
                <a:lnTo>
                  <a:pt x="0" y="0"/>
                </a:lnTo>
              </a:path>
            </a:pathLst>
          </a:custGeom>
          <a:ln w="76199">
            <a:solidFill>
              <a:srgbClr val="DDD9C3"/>
            </a:solidFill>
          </a:ln>
        </p:spPr>
        <p:txBody>
          <a:bodyPr wrap="square" lIns="0" tIns="0" rIns="0" bIns="0" rtlCol="0"/>
          <a:lstStyle/>
          <a:p>
            <a:endParaRPr/>
          </a:p>
        </p:txBody>
      </p:sp>
      <p:sp>
        <p:nvSpPr>
          <p:cNvPr id="48" name="object 22"/>
          <p:cNvSpPr txBox="1"/>
          <p:nvPr/>
        </p:nvSpPr>
        <p:spPr>
          <a:xfrm>
            <a:off x="1880107" y="5004434"/>
            <a:ext cx="173672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a:t>
            </a:r>
            <a:r>
              <a:rPr sz="3200" b="1" spc="-80" dirty="0">
                <a:solidFill>
                  <a:srgbClr val="F8F8F8"/>
                </a:solidFill>
                <a:latin typeface="Courier New"/>
                <a:cs typeface="Courier New"/>
              </a:rPr>
              <a:t> </a:t>
            </a:r>
            <a:r>
              <a:rPr sz="3200" b="1" dirty="0">
                <a:solidFill>
                  <a:srgbClr val="F8F8F8"/>
                </a:solidFill>
                <a:latin typeface="Courier New"/>
                <a:cs typeface="Courier New"/>
              </a:rPr>
              <a:t>0</a:t>
            </a:r>
            <a:endParaRPr sz="3200">
              <a:latin typeface="Courier New"/>
              <a:cs typeface="Courier New"/>
            </a:endParaRPr>
          </a:p>
        </p:txBody>
      </p:sp>
      <p:sp>
        <p:nvSpPr>
          <p:cNvPr id="49" name="object 23"/>
          <p:cNvSpPr txBox="1"/>
          <p:nvPr/>
        </p:nvSpPr>
        <p:spPr>
          <a:xfrm>
            <a:off x="4589526" y="4553966"/>
            <a:ext cx="997585" cy="512961"/>
          </a:xfrm>
          <a:prstGeom prst="rect">
            <a:avLst/>
          </a:prstGeom>
        </p:spPr>
        <p:txBody>
          <a:bodyPr vert="horz" wrap="square" lIns="0" tIns="0" rIns="0" bIns="0" rtlCol="0">
            <a:spAutoFit/>
          </a:bodyPr>
          <a:lstStyle/>
          <a:p>
            <a:pPr marL="12700" algn="r">
              <a:lnSpc>
                <a:spcPts val="2030"/>
              </a:lnSpc>
            </a:pP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L="450215" algn="r">
              <a:lnSpc>
                <a:spcPts val="203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写</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906511" y="1453896"/>
            <a:ext cx="3781044" cy="922019"/>
          </a:xfrm>
          <a:prstGeom prst="rect">
            <a:avLst/>
          </a:prstGeom>
          <a:blipFill>
            <a:blip r:embed="rId2"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5" name="object 5"/>
          <p:cNvSpPr txBox="1"/>
          <p:nvPr/>
        </p:nvSpPr>
        <p:spPr>
          <a:xfrm>
            <a:off x="8187308" y="1509268"/>
            <a:ext cx="3220720" cy="701987"/>
          </a:xfrm>
          <a:prstGeom prst="rect">
            <a:avLst/>
          </a:prstGeom>
        </p:spPr>
        <p:txBody>
          <a:bodyPr vert="horz" wrap="square" lIns="0" tIns="0" rIns="0" bIns="0" rtlCol="0">
            <a:spAutoFit/>
          </a:bodyPr>
          <a:lstStyle/>
          <a:p>
            <a:pPr marR="5080" indent="11113" algn="ctr">
              <a:lnSpc>
                <a:spcPct val="12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“被乘数寄存器”缩减</a:t>
            </a:r>
            <a:r>
              <a:rPr sz="2000" spc="-10"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4位 而且取消左移功能</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8" name="object 8"/>
          <p:cNvSpPr/>
          <p:nvPr/>
        </p:nvSpPr>
        <p:spPr>
          <a:xfrm>
            <a:off x="7906511" y="4922520"/>
            <a:ext cx="3781044" cy="922019"/>
          </a:xfrm>
          <a:prstGeom prst="rect">
            <a:avLst/>
          </a:prstGeom>
          <a:blipFill>
            <a:blip r:embed="rId3"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9" name="object 9"/>
          <p:cNvSpPr txBox="1"/>
          <p:nvPr/>
        </p:nvSpPr>
        <p:spPr>
          <a:xfrm>
            <a:off x="8060817" y="5039105"/>
            <a:ext cx="3475990" cy="307777"/>
          </a:xfrm>
          <a:prstGeom prst="rect">
            <a:avLst/>
          </a:prstGeom>
        </p:spPr>
        <p:txBody>
          <a:bodyPr vert="horz" wrap="square" lIns="0" tIns="0" rIns="0" bIns="0" rtlCol="0">
            <a:spAutoFit/>
          </a:bodyPr>
          <a:lstStyle/>
          <a:p>
            <a:pPr marL="12700" algn="ctr">
              <a:lnSpc>
                <a:spcPct val="10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“加法器”缩减</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位</a:t>
            </a:r>
            <a:r>
              <a:rPr sz="2000" spc="-15" dirty="0">
                <a:solidFill>
                  <a:srgbClr val="FFFFFF"/>
                </a:solidFill>
                <a:latin typeface="Arial" panose="020B0604020202020204" pitchFamily="34" charset="0"/>
                <a:ea typeface="黑体" panose="02010609060101010101" pitchFamily="49" charset="-122"/>
                <a:cs typeface="Arial" panose="020B0604020202020204" pitchFamily="34" charset="0"/>
              </a:rPr>
              <a:t>宽</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，“乘</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10" name="object 10"/>
          <p:cNvSpPr txBox="1">
            <a:spLocks noGrp="1"/>
          </p:cNvSpPr>
          <p:nvPr>
            <p:ph type="title"/>
          </p:nvPr>
        </p:nvSpPr>
        <p:spPr>
          <a:xfrm>
            <a:off x="916939" y="261239"/>
            <a:ext cx="277050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优化方案分析</a:t>
            </a:r>
            <a:endParaRPr sz="3600">
              <a:latin typeface="微软雅黑"/>
              <a:cs typeface="微软雅黑"/>
            </a:endParaRPr>
          </a:p>
        </p:txBody>
      </p:sp>
      <p:sp>
        <p:nvSpPr>
          <p:cNvPr id="11" name="object 11"/>
          <p:cNvSpPr/>
          <p:nvPr/>
        </p:nvSpPr>
        <p:spPr>
          <a:xfrm>
            <a:off x="3795521" y="4277105"/>
            <a:ext cx="1473835" cy="224154"/>
          </a:xfrm>
          <a:custGeom>
            <a:avLst/>
            <a:gdLst/>
            <a:ahLst/>
            <a:cxnLst/>
            <a:rect l="l" t="t" r="r" b="b"/>
            <a:pathLst>
              <a:path w="1473835" h="224154">
                <a:moveTo>
                  <a:pt x="1361693" y="0"/>
                </a:moveTo>
                <a:lnTo>
                  <a:pt x="1361693" y="56007"/>
                </a:lnTo>
                <a:lnTo>
                  <a:pt x="0" y="56007"/>
                </a:lnTo>
                <a:lnTo>
                  <a:pt x="56006" y="112014"/>
                </a:lnTo>
                <a:lnTo>
                  <a:pt x="0" y="168021"/>
                </a:lnTo>
                <a:lnTo>
                  <a:pt x="1361693" y="168021"/>
                </a:lnTo>
                <a:lnTo>
                  <a:pt x="1361693" y="224028"/>
                </a:lnTo>
                <a:lnTo>
                  <a:pt x="1473707" y="112014"/>
                </a:lnTo>
                <a:lnTo>
                  <a:pt x="1361693" y="0"/>
                </a:lnTo>
                <a:close/>
              </a:path>
            </a:pathLst>
          </a:custGeom>
          <a:solidFill>
            <a:srgbClr val="C00000"/>
          </a:solidFill>
        </p:spPr>
        <p:txBody>
          <a:bodyPr wrap="square" lIns="0" tIns="0" rIns="0" bIns="0" rtlCol="0"/>
          <a:lstStyle/>
          <a:p>
            <a:endParaRPr/>
          </a:p>
        </p:txBody>
      </p:sp>
      <p:sp>
        <p:nvSpPr>
          <p:cNvPr id="12" name="object 12"/>
          <p:cNvSpPr/>
          <p:nvPr/>
        </p:nvSpPr>
        <p:spPr>
          <a:xfrm>
            <a:off x="3795521" y="4277105"/>
            <a:ext cx="1473835" cy="224154"/>
          </a:xfrm>
          <a:custGeom>
            <a:avLst/>
            <a:gdLst/>
            <a:ahLst/>
            <a:cxnLst/>
            <a:rect l="l" t="t" r="r" b="b"/>
            <a:pathLst>
              <a:path w="1473835" h="224154">
                <a:moveTo>
                  <a:pt x="0" y="56007"/>
                </a:moveTo>
                <a:lnTo>
                  <a:pt x="1361693" y="56007"/>
                </a:lnTo>
                <a:lnTo>
                  <a:pt x="1361693" y="0"/>
                </a:lnTo>
                <a:lnTo>
                  <a:pt x="1473707" y="112014"/>
                </a:lnTo>
                <a:lnTo>
                  <a:pt x="1361693" y="224028"/>
                </a:lnTo>
                <a:lnTo>
                  <a:pt x="1361693" y="168021"/>
                </a:lnTo>
                <a:lnTo>
                  <a:pt x="0" y="168021"/>
                </a:lnTo>
                <a:lnTo>
                  <a:pt x="56006" y="112014"/>
                </a:lnTo>
                <a:lnTo>
                  <a:pt x="0" y="56007"/>
                </a:lnTo>
                <a:close/>
              </a:path>
            </a:pathLst>
          </a:custGeom>
          <a:ln w="25908">
            <a:solidFill>
              <a:srgbClr val="C00000"/>
            </a:solidFill>
          </a:ln>
        </p:spPr>
        <p:txBody>
          <a:bodyPr wrap="square" lIns="0" tIns="0" rIns="0" bIns="0" rtlCol="0"/>
          <a:lstStyle/>
          <a:p>
            <a:endParaRPr/>
          </a:p>
        </p:txBody>
      </p:sp>
      <p:sp>
        <p:nvSpPr>
          <p:cNvPr id="21" name="object 21"/>
          <p:cNvSpPr/>
          <p:nvPr/>
        </p:nvSpPr>
        <p:spPr>
          <a:xfrm>
            <a:off x="1845564" y="3986784"/>
            <a:ext cx="1978152" cy="56387"/>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1374647" y="3119627"/>
            <a:ext cx="1309116" cy="92354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2627376" y="3130295"/>
            <a:ext cx="222504" cy="358139"/>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805683" y="3119627"/>
            <a:ext cx="1475232" cy="359663"/>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3767328" y="3130295"/>
            <a:ext cx="512063" cy="912876"/>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2642616" y="4006596"/>
            <a:ext cx="358139" cy="693419"/>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3496055" y="2238755"/>
            <a:ext cx="356615" cy="10515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1086611" y="2671572"/>
            <a:ext cx="1684020" cy="3241547"/>
          </a:xfrm>
          <a:prstGeom prst="rect">
            <a:avLst/>
          </a:prstGeom>
          <a:blipFill>
            <a:blip r:embed="rId11" cstate="print"/>
            <a:stretch>
              <a:fillRect/>
            </a:stretch>
          </a:blipFill>
        </p:spPr>
        <p:txBody>
          <a:bodyPr wrap="square" lIns="0" tIns="0" rIns="0" bIns="0" rtlCol="0"/>
          <a:lstStyle/>
          <a:p>
            <a:endParaRPr/>
          </a:p>
        </p:txBody>
      </p:sp>
      <p:sp>
        <p:nvSpPr>
          <p:cNvPr id="29" name="object 29"/>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4-bit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33" name="object 33"/>
          <p:cNvSpPr txBox="1"/>
          <p:nvPr/>
        </p:nvSpPr>
        <p:spPr>
          <a:xfrm>
            <a:off x="8060817" y="5377225"/>
            <a:ext cx="3474720" cy="335989"/>
          </a:xfrm>
          <a:prstGeom prst="rect">
            <a:avLst/>
          </a:prstGeom>
        </p:spPr>
        <p:txBody>
          <a:bodyPr vert="horz" wrap="square" lIns="0" tIns="27940" rIns="0" bIns="0" rtlCol="0">
            <a:spAutoFit/>
          </a:bodyPr>
          <a:lstStyle/>
          <a:p>
            <a:pPr marL="12700" algn="ctr">
              <a:lnSpc>
                <a:spcPct val="100000"/>
              </a:lnSpc>
              <a:spcBef>
                <a:spcPts val="220"/>
              </a:spcBef>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积寄存器”只有高4位</a:t>
            </a:r>
            <a:r>
              <a:rPr sz="2000" spc="-15" dirty="0">
                <a:solidFill>
                  <a:srgbClr val="FFFFFF"/>
                </a:solidFill>
                <a:latin typeface="Arial" panose="020B0604020202020204" pitchFamily="34" charset="0"/>
                <a:ea typeface="黑体" panose="02010609060101010101" pitchFamily="49" charset="-122"/>
                <a:cs typeface="Arial" panose="020B0604020202020204" pitchFamily="34" charset="0"/>
              </a:rPr>
              <a:t>参</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与运算</a:t>
            </a:r>
            <a:endParaRPr sz="2000">
              <a:latin typeface="Arial" panose="020B0604020202020204" pitchFamily="34" charset="0"/>
              <a:ea typeface="黑体" panose="02010609060101010101" pitchFamily="49" charset="-122"/>
              <a:cs typeface="Arial" panose="020B0604020202020204" pitchFamily="34" charset="0"/>
            </a:endParaRPr>
          </a:p>
        </p:txBody>
      </p:sp>
      <p:sp>
        <p:nvSpPr>
          <p:cNvPr id="34" name="object 34"/>
          <p:cNvSpPr txBox="1"/>
          <p:nvPr/>
        </p:nvSpPr>
        <p:spPr>
          <a:xfrm>
            <a:off x="4495800" y="5540596"/>
            <a:ext cx="1165860" cy="269304"/>
          </a:xfrm>
          <a:prstGeom prst="rect">
            <a:avLst/>
          </a:prstGeom>
        </p:spPr>
        <p:txBody>
          <a:bodyPr vert="horz" wrap="square" lIns="0" tIns="0" rIns="0" bIns="0" rtlCol="0">
            <a:spAutoFit/>
          </a:bodyPr>
          <a:lstStyle/>
          <a:p>
            <a:pPr marL="12700">
              <a:lnSpc>
                <a:spcPts val="2090"/>
              </a:lnSpc>
            </a:pPr>
            <a:r>
              <a:rPr lang="zh-CN" altLang="en-US" sz="2000" b="1" spc="-5" dirty="0">
                <a:latin typeface="黑体" panose="02010609060101010101" pitchFamily="49" charset="-122"/>
                <a:ea typeface="黑体" panose="02010609060101010101" pitchFamily="49" charset="-122"/>
                <a:cs typeface="Arial"/>
              </a:rPr>
              <a:t>乘数</a:t>
            </a:r>
            <a:r>
              <a:rPr sz="2000" i="1" dirty="0" smtClean="0">
                <a:latin typeface="Arial"/>
                <a:cs typeface="Arial"/>
              </a:rPr>
              <a:t>→</a:t>
            </a:r>
            <a:endParaRPr sz="2000" dirty="0">
              <a:latin typeface="Arial"/>
              <a:cs typeface="Arial"/>
            </a:endParaRPr>
          </a:p>
        </p:txBody>
      </p:sp>
      <p:sp>
        <p:nvSpPr>
          <p:cNvPr id="35" name="object 35"/>
          <p:cNvSpPr txBox="1"/>
          <p:nvPr/>
        </p:nvSpPr>
        <p:spPr>
          <a:xfrm>
            <a:off x="3273933" y="54992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30" name="object 30"/>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36" name="object 5"/>
          <p:cNvSpPr/>
          <p:nvPr/>
        </p:nvSpPr>
        <p:spPr>
          <a:xfrm>
            <a:off x="7906511" y="2535935"/>
            <a:ext cx="3781044" cy="923544"/>
          </a:xfrm>
          <a:prstGeom prst="rect">
            <a:avLst/>
          </a:prstGeom>
          <a:blipFill>
            <a:blip r:embed="rId3" cstate="print"/>
            <a:stretch>
              <a:fillRect/>
            </a:stretch>
          </a:blipFill>
        </p:spPr>
        <p:txBody>
          <a:bodyPr wrap="square" lIns="0" tIns="0" rIns="0" bIns="0" rtlCol="0"/>
          <a:lstStyle/>
          <a:p>
            <a:pPr algn="ctr"/>
            <a:endParaRPr/>
          </a:p>
        </p:txBody>
      </p:sp>
      <p:sp>
        <p:nvSpPr>
          <p:cNvPr id="37" name="object 6"/>
          <p:cNvSpPr txBox="1"/>
          <p:nvPr/>
        </p:nvSpPr>
        <p:spPr>
          <a:xfrm>
            <a:off x="8120253" y="2652903"/>
            <a:ext cx="3356610" cy="699770"/>
          </a:xfrm>
          <a:prstGeom prst="rect">
            <a:avLst/>
          </a:prstGeom>
        </p:spPr>
        <p:txBody>
          <a:bodyPr vert="horz" wrap="square" lIns="0" tIns="0" rIns="0" bIns="0" rtlCol="0">
            <a:spAutoFit/>
          </a:bodyPr>
          <a:lstStyle/>
          <a:p>
            <a:pPr marL="12700" indent="10160" algn="ctr">
              <a:lnSpc>
                <a:spcPct val="100000"/>
              </a:lnSpc>
            </a:pPr>
            <a:r>
              <a:rPr sz="2000" dirty="0">
                <a:solidFill>
                  <a:srgbClr val="FFFFFF"/>
                </a:solidFill>
                <a:latin typeface="微软雅黑"/>
                <a:cs typeface="微软雅黑"/>
              </a:rPr>
              <a:t>取消“乘数寄存器”，</a:t>
            </a:r>
            <a:r>
              <a:rPr sz="2000" spc="-15" dirty="0">
                <a:solidFill>
                  <a:srgbClr val="FFFFFF"/>
                </a:solidFill>
                <a:latin typeface="微软雅黑"/>
                <a:cs typeface="微软雅黑"/>
              </a:rPr>
              <a:t>乘</a:t>
            </a:r>
            <a:r>
              <a:rPr sz="2000" dirty="0">
                <a:solidFill>
                  <a:srgbClr val="FFFFFF"/>
                </a:solidFill>
                <a:latin typeface="微软雅黑"/>
                <a:cs typeface="微软雅黑"/>
              </a:rPr>
              <a:t>数初</a:t>
            </a:r>
            <a:endParaRPr sz="2000" dirty="0">
              <a:latin typeface="微软雅黑"/>
              <a:cs typeface="微软雅黑"/>
            </a:endParaRPr>
          </a:p>
          <a:p>
            <a:pPr marL="12700" algn="ctr">
              <a:lnSpc>
                <a:spcPct val="100000"/>
              </a:lnSpc>
              <a:spcBef>
                <a:spcPts val="480"/>
              </a:spcBef>
            </a:pPr>
            <a:r>
              <a:rPr sz="2000" dirty="0">
                <a:solidFill>
                  <a:srgbClr val="FFFFFF"/>
                </a:solidFill>
                <a:latin typeface="微软雅黑"/>
                <a:cs typeface="微软雅黑"/>
              </a:rPr>
              <a:t>始置</a:t>
            </a:r>
            <a:r>
              <a:rPr sz="2000" spc="5" dirty="0">
                <a:solidFill>
                  <a:srgbClr val="FFFFFF"/>
                </a:solidFill>
                <a:latin typeface="微软雅黑"/>
                <a:cs typeface="微软雅黑"/>
              </a:rPr>
              <a:t>于</a:t>
            </a:r>
            <a:r>
              <a:rPr sz="2000" spc="-100" dirty="0">
                <a:solidFill>
                  <a:srgbClr val="FFFFFF"/>
                </a:solidFill>
                <a:latin typeface="微软雅黑"/>
                <a:cs typeface="微软雅黑"/>
              </a:rPr>
              <a:t> </a:t>
            </a:r>
            <a:r>
              <a:rPr sz="2000" dirty="0">
                <a:solidFill>
                  <a:srgbClr val="FFFFFF"/>
                </a:solidFill>
                <a:latin typeface="微软雅黑"/>
                <a:cs typeface="微软雅黑"/>
              </a:rPr>
              <a:t>“乘积寄存器</a:t>
            </a:r>
            <a:r>
              <a:rPr sz="2000" spc="5" dirty="0">
                <a:solidFill>
                  <a:srgbClr val="FFFFFF"/>
                </a:solidFill>
                <a:latin typeface="微软雅黑"/>
                <a:cs typeface="微软雅黑"/>
              </a:rPr>
              <a:t>”</a:t>
            </a:r>
            <a:r>
              <a:rPr sz="2000" spc="-120" dirty="0">
                <a:solidFill>
                  <a:srgbClr val="FFFFFF"/>
                </a:solidFill>
                <a:latin typeface="微软雅黑"/>
                <a:cs typeface="微软雅黑"/>
              </a:rPr>
              <a:t> </a:t>
            </a:r>
            <a:r>
              <a:rPr sz="2000" dirty="0">
                <a:solidFill>
                  <a:srgbClr val="FFFFFF"/>
                </a:solidFill>
                <a:latin typeface="微软雅黑"/>
                <a:cs typeface="微软雅黑"/>
              </a:rPr>
              <a:t>低</a:t>
            </a:r>
            <a:r>
              <a:rPr sz="2000" dirty="0">
                <a:solidFill>
                  <a:srgbClr val="FFFFFF"/>
                </a:solidFill>
                <a:latin typeface="Arial"/>
                <a:cs typeface="Arial"/>
              </a:rPr>
              <a:t>4</a:t>
            </a:r>
            <a:r>
              <a:rPr sz="2000" spc="5" dirty="0">
                <a:solidFill>
                  <a:srgbClr val="FFFFFF"/>
                </a:solidFill>
                <a:latin typeface="微软雅黑"/>
                <a:cs typeface="微软雅黑"/>
              </a:rPr>
              <a:t>位</a:t>
            </a:r>
            <a:endParaRPr sz="2000" dirty="0">
              <a:latin typeface="微软雅黑"/>
              <a:cs typeface="微软雅黑"/>
            </a:endParaRPr>
          </a:p>
        </p:txBody>
      </p:sp>
      <p:sp>
        <p:nvSpPr>
          <p:cNvPr id="38" name="object 2"/>
          <p:cNvSpPr/>
          <p:nvPr/>
        </p:nvSpPr>
        <p:spPr>
          <a:xfrm>
            <a:off x="7906511" y="3619500"/>
            <a:ext cx="3781044" cy="1150620"/>
          </a:xfrm>
          <a:prstGeom prst="rect">
            <a:avLst/>
          </a:prstGeom>
          <a:blipFill>
            <a:blip r:embed="rId12"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39" name="object 5"/>
          <p:cNvSpPr txBox="1"/>
          <p:nvPr/>
        </p:nvSpPr>
        <p:spPr>
          <a:xfrm>
            <a:off x="8199685" y="3659150"/>
            <a:ext cx="3220720" cy="1071319"/>
          </a:xfrm>
          <a:prstGeom prst="rect">
            <a:avLst/>
          </a:prstGeom>
        </p:spPr>
        <p:txBody>
          <a:bodyPr vert="horz" wrap="square" lIns="0" tIns="0" rIns="0" bIns="0" rtlCol="0">
            <a:spAutoFit/>
          </a:bodyPr>
          <a:lstStyle/>
          <a:p>
            <a:pPr marR="5080" indent="11113" algn="ctr">
              <a:lnSpc>
                <a:spcPct val="120000"/>
              </a:lnSpc>
            </a:pPr>
            <a:r>
              <a:rPr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乘积寄存器增加右移</a:t>
            </a:r>
            <a:r>
              <a:rPr lang="zh-CN" altLang="en-US"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功能，乘积</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初始值置于其中高</a:t>
            </a: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位，随着运算过程不断右移</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40" name="object 4"/>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1" name="object 12"/>
          <p:cNvSpPr txBox="1"/>
          <p:nvPr/>
        </p:nvSpPr>
        <p:spPr>
          <a:xfrm>
            <a:off x="2733294" y="1381505"/>
            <a:ext cx="1903730" cy="845744"/>
          </a:xfrm>
          <a:prstGeom prst="rect">
            <a:avLst/>
          </a:prstGeom>
          <a:solidFill>
            <a:srgbClr val="4F81BC"/>
          </a:solidFill>
          <a:ln w="25908">
            <a:solidFill>
              <a:srgbClr val="385D89"/>
            </a:solidFill>
          </a:ln>
        </p:spPr>
        <p:txBody>
          <a:bodyPr vert="horz" wrap="square" lIns="0" tIns="24765" rIns="0" bIns="0" rtlCol="0">
            <a:spAutoFit/>
          </a:bodyPr>
          <a:lstStyle/>
          <a:p>
            <a:pPr marL="48260" algn="ctr">
              <a:lnSpc>
                <a:spcPts val="2700"/>
              </a:lnSpc>
              <a:spcBef>
                <a:spcPts val="19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被乘数</a:t>
            </a:r>
            <a:endParaRPr sz="2400" dirty="0" smtClean="0">
              <a:latin typeface="黑体" panose="02010609060101010101" pitchFamily="49" charset="-122"/>
              <a:ea typeface="黑体" panose="02010609060101010101" pitchFamily="49" charset="-122"/>
              <a:cs typeface="Arial"/>
            </a:endParaRPr>
          </a:p>
          <a:p>
            <a:pPr marL="87630">
              <a:lnSpc>
                <a:spcPts val="3660"/>
              </a:lnSpc>
            </a:pPr>
            <a:r>
              <a:rPr sz="3200" b="1" dirty="0" smtClean="0">
                <a:solidFill>
                  <a:srgbClr val="F8F8F8"/>
                </a:solidFill>
                <a:latin typeface="Courier New"/>
                <a:cs typeface="Courier New"/>
              </a:rPr>
              <a:t>1 </a:t>
            </a:r>
            <a:r>
              <a:rPr sz="3200" b="1" dirty="0">
                <a:solidFill>
                  <a:srgbClr val="F8F8F8"/>
                </a:solidFill>
                <a:latin typeface="Courier New"/>
                <a:cs typeface="Courier New"/>
              </a:rPr>
              <a:t>0 0</a:t>
            </a:r>
            <a:r>
              <a:rPr sz="3200" b="1" spc="-90"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
        <p:nvSpPr>
          <p:cNvPr id="49" name="object 9"/>
          <p:cNvSpPr/>
          <p:nvPr/>
        </p:nvSpPr>
        <p:spPr>
          <a:xfrm>
            <a:off x="3710940" y="4571238"/>
            <a:ext cx="1884680" cy="866140"/>
          </a:xfrm>
          <a:custGeom>
            <a:avLst/>
            <a:gdLst/>
            <a:ahLst/>
            <a:cxnLst/>
            <a:rect l="l" t="t" r="r" b="b"/>
            <a:pathLst>
              <a:path w="1884679" h="866139">
                <a:moveTo>
                  <a:pt x="0" y="865632"/>
                </a:moveTo>
                <a:lnTo>
                  <a:pt x="1884426" y="865632"/>
                </a:lnTo>
                <a:lnTo>
                  <a:pt x="1884426" y="0"/>
                </a:lnTo>
                <a:lnTo>
                  <a:pt x="0" y="0"/>
                </a:lnTo>
                <a:lnTo>
                  <a:pt x="0" y="865632"/>
                </a:lnTo>
                <a:close/>
              </a:path>
            </a:pathLst>
          </a:custGeom>
          <a:solidFill>
            <a:srgbClr val="C00000"/>
          </a:solidFill>
        </p:spPr>
        <p:txBody>
          <a:bodyPr wrap="square" lIns="0" tIns="0" rIns="0" bIns="0" rtlCol="0"/>
          <a:lstStyle/>
          <a:p>
            <a:endParaRPr/>
          </a:p>
        </p:txBody>
      </p:sp>
      <p:sp>
        <p:nvSpPr>
          <p:cNvPr id="50" name="object 10"/>
          <p:cNvSpPr/>
          <p:nvPr/>
        </p:nvSpPr>
        <p:spPr>
          <a:xfrm>
            <a:off x="1794510" y="4571238"/>
            <a:ext cx="1834514" cy="866140"/>
          </a:xfrm>
          <a:custGeom>
            <a:avLst/>
            <a:gdLst/>
            <a:ahLst/>
            <a:cxnLst/>
            <a:rect l="l" t="t" r="r" b="b"/>
            <a:pathLst>
              <a:path w="1834514" h="866139">
                <a:moveTo>
                  <a:pt x="0" y="865632"/>
                </a:moveTo>
                <a:lnTo>
                  <a:pt x="1834134" y="865632"/>
                </a:lnTo>
                <a:lnTo>
                  <a:pt x="1834134" y="0"/>
                </a:lnTo>
                <a:lnTo>
                  <a:pt x="0" y="0"/>
                </a:lnTo>
                <a:lnTo>
                  <a:pt x="0" y="865632"/>
                </a:lnTo>
                <a:close/>
              </a:path>
            </a:pathLst>
          </a:custGeom>
          <a:solidFill>
            <a:srgbClr val="C00000"/>
          </a:solidFill>
        </p:spPr>
        <p:txBody>
          <a:bodyPr wrap="square" lIns="0" tIns="0" rIns="0" bIns="0" rtlCol="0"/>
          <a:lstStyle/>
          <a:p>
            <a:endParaRPr/>
          </a:p>
        </p:txBody>
      </p:sp>
      <p:sp>
        <p:nvSpPr>
          <p:cNvPr id="51" name="object 11"/>
          <p:cNvSpPr/>
          <p:nvPr/>
        </p:nvSpPr>
        <p:spPr>
          <a:xfrm>
            <a:off x="1794510"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52" name="object 13"/>
          <p:cNvSpPr txBox="1"/>
          <p:nvPr/>
        </p:nvSpPr>
        <p:spPr>
          <a:xfrm>
            <a:off x="3104007" y="4587175"/>
            <a:ext cx="1176020" cy="382270"/>
          </a:xfrm>
          <a:prstGeom prst="rect">
            <a:avLst/>
          </a:prstGeom>
        </p:spPr>
        <p:txBody>
          <a:bodyPr vert="horz" wrap="square" lIns="0" tIns="0" rIns="0" bIns="0" rtlCol="0">
            <a:spAutoFit/>
          </a:bodyPr>
          <a:lstStyle/>
          <a:p>
            <a:pPr marL="12700" algn="ctr">
              <a:lnSpc>
                <a:spcPct val="100000"/>
              </a:lnSpc>
              <a:tabLst>
                <a:tab pos="706120" algn="l"/>
              </a:tabLst>
            </a:pPr>
            <a:r>
              <a:rPr lang="zh-CN" altLang="en-US" sz="2400" b="1" dirty="0" smtClean="0">
                <a:solidFill>
                  <a:srgbClr val="FFFFFF"/>
                </a:solidFill>
                <a:latin typeface="黑体" panose="02010609060101010101" pitchFamily="49" charset="-122"/>
                <a:ea typeface="黑体" panose="02010609060101010101" pitchFamily="49" charset="-122"/>
                <a:cs typeface="Arial"/>
              </a:rPr>
              <a:t>乘  积</a:t>
            </a:r>
            <a:endParaRPr sz="2400" dirty="0">
              <a:latin typeface="黑体" panose="02010609060101010101" pitchFamily="49" charset="-122"/>
              <a:ea typeface="黑体" panose="02010609060101010101" pitchFamily="49" charset="-122"/>
              <a:cs typeface="Arial"/>
            </a:endParaRPr>
          </a:p>
        </p:txBody>
      </p:sp>
      <p:sp>
        <p:nvSpPr>
          <p:cNvPr id="53" name="object 21"/>
          <p:cNvSpPr/>
          <p:nvPr/>
        </p:nvSpPr>
        <p:spPr>
          <a:xfrm>
            <a:off x="3666744" y="4576571"/>
            <a:ext cx="6350" cy="852169"/>
          </a:xfrm>
          <a:custGeom>
            <a:avLst/>
            <a:gdLst/>
            <a:ahLst/>
            <a:cxnLst/>
            <a:rect l="l" t="t" r="r" b="b"/>
            <a:pathLst>
              <a:path w="6350" h="852170">
                <a:moveTo>
                  <a:pt x="6095" y="851915"/>
                </a:moveTo>
                <a:lnTo>
                  <a:pt x="0" y="0"/>
                </a:lnTo>
              </a:path>
            </a:pathLst>
          </a:custGeom>
          <a:ln w="76199">
            <a:solidFill>
              <a:srgbClr val="DDD9C3"/>
            </a:solidFill>
          </a:ln>
        </p:spPr>
        <p:txBody>
          <a:bodyPr wrap="square" lIns="0" tIns="0" rIns="0" bIns="0" rtlCol="0"/>
          <a:lstStyle/>
          <a:p>
            <a:endParaRPr/>
          </a:p>
        </p:txBody>
      </p:sp>
      <p:sp>
        <p:nvSpPr>
          <p:cNvPr id="55" name="object 23"/>
          <p:cNvSpPr txBox="1"/>
          <p:nvPr/>
        </p:nvSpPr>
        <p:spPr>
          <a:xfrm>
            <a:off x="4589526" y="4553966"/>
            <a:ext cx="997585" cy="512961"/>
          </a:xfrm>
          <a:prstGeom prst="rect">
            <a:avLst/>
          </a:prstGeom>
        </p:spPr>
        <p:txBody>
          <a:bodyPr vert="horz" wrap="square" lIns="0" tIns="0" rIns="0" bIns="0" rtlCol="0">
            <a:spAutoFit/>
          </a:bodyPr>
          <a:lstStyle/>
          <a:p>
            <a:pPr marL="12700" algn="r">
              <a:lnSpc>
                <a:spcPts val="2030"/>
              </a:lnSpc>
            </a:pP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L="450215" algn="r">
              <a:lnSpc>
                <a:spcPts val="203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写</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32" name="object 32"/>
          <p:cNvSpPr txBox="1"/>
          <p:nvPr/>
        </p:nvSpPr>
        <p:spPr>
          <a:xfrm>
            <a:off x="1880107" y="5004434"/>
            <a:ext cx="366204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0 0 0 0 1 0 0</a:t>
            </a:r>
            <a:r>
              <a:rPr sz="3200" b="1" spc="-290"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54523" y="5265420"/>
            <a:ext cx="2350007" cy="82600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443728" y="4753355"/>
            <a:ext cx="1723644" cy="3581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426964" y="4530852"/>
            <a:ext cx="1723643" cy="356616"/>
          </a:xfrm>
          <a:prstGeom prst="rect">
            <a:avLst/>
          </a:prstGeom>
          <a:blipFill>
            <a:blip r:embed="rId4" cstate="print"/>
            <a:stretch>
              <a:fillRect/>
            </a:stretch>
          </a:blipFill>
        </p:spPr>
        <p:txBody>
          <a:bodyPr wrap="square" lIns="0" tIns="0" rIns="0" bIns="0" rtlCol="0"/>
          <a:lstStyle/>
          <a:p>
            <a:endParaRPr/>
          </a:p>
        </p:txBody>
      </p:sp>
      <p:sp>
        <p:nvSpPr>
          <p:cNvPr id="13" name="object 13"/>
          <p:cNvSpPr txBox="1">
            <a:spLocks noGrp="1"/>
          </p:cNvSpPr>
          <p:nvPr>
            <p:ph type="title"/>
          </p:nvPr>
        </p:nvSpPr>
        <p:spPr>
          <a:xfrm>
            <a:off x="916939" y="261239"/>
            <a:ext cx="8179434"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乘法器的优</a:t>
            </a:r>
            <a:r>
              <a:rPr sz="3600" spc="-10" dirty="0">
                <a:solidFill>
                  <a:srgbClr val="004589"/>
                </a:solidFill>
                <a:latin typeface="微软雅黑"/>
                <a:cs typeface="微软雅黑"/>
              </a:rPr>
              <a:t>化</a:t>
            </a:r>
            <a:r>
              <a:rPr sz="3600" dirty="0">
                <a:solidFill>
                  <a:srgbClr val="004589"/>
                </a:solidFill>
                <a:latin typeface="Arial"/>
                <a:cs typeface="Arial"/>
              </a:rPr>
              <a:t>2</a:t>
            </a:r>
            <a:r>
              <a:rPr sz="3600" spc="-65" dirty="0">
                <a:solidFill>
                  <a:srgbClr val="004589"/>
                </a:solidFill>
                <a:latin typeface="Arial"/>
                <a:cs typeface="Arial"/>
              </a:rPr>
              <a:t> </a:t>
            </a:r>
            <a:r>
              <a:rPr sz="3600" spc="-5" dirty="0">
                <a:solidFill>
                  <a:srgbClr val="004589"/>
                </a:solidFill>
                <a:latin typeface="微软雅黑"/>
                <a:cs typeface="微软雅黑"/>
              </a:rPr>
              <a:t>：减少不必要的硬件资源</a:t>
            </a:r>
            <a:endParaRPr sz="3600">
              <a:latin typeface="微软雅黑"/>
              <a:cs typeface="微软雅黑"/>
            </a:endParaRPr>
          </a:p>
        </p:txBody>
      </p:sp>
      <p:sp>
        <p:nvSpPr>
          <p:cNvPr id="14" name="object 14"/>
          <p:cNvSpPr/>
          <p:nvPr/>
        </p:nvSpPr>
        <p:spPr>
          <a:xfrm>
            <a:off x="3795521" y="4277105"/>
            <a:ext cx="1473835" cy="224154"/>
          </a:xfrm>
          <a:custGeom>
            <a:avLst/>
            <a:gdLst/>
            <a:ahLst/>
            <a:cxnLst/>
            <a:rect l="l" t="t" r="r" b="b"/>
            <a:pathLst>
              <a:path w="1473835" h="224154">
                <a:moveTo>
                  <a:pt x="1361693" y="0"/>
                </a:moveTo>
                <a:lnTo>
                  <a:pt x="1361693" y="56007"/>
                </a:lnTo>
                <a:lnTo>
                  <a:pt x="0" y="56007"/>
                </a:lnTo>
                <a:lnTo>
                  <a:pt x="56006" y="112014"/>
                </a:lnTo>
                <a:lnTo>
                  <a:pt x="0" y="168021"/>
                </a:lnTo>
                <a:lnTo>
                  <a:pt x="1361693" y="168021"/>
                </a:lnTo>
                <a:lnTo>
                  <a:pt x="1361693" y="224028"/>
                </a:lnTo>
                <a:lnTo>
                  <a:pt x="1473707" y="112014"/>
                </a:lnTo>
                <a:lnTo>
                  <a:pt x="1361693" y="0"/>
                </a:lnTo>
                <a:close/>
              </a:path>
            </a:pathLst>
          </a:custGeom>
          <a:solidFill>
            <a:srgbClr val="C00000"/>
          </a:solidFill>
        </p:spPr>
        <p:txBody>
          <a:bodyPr wrap="square" lIns="0" tIns="0" rIns="0" bIns="0" rtlCol="0"/>
          <a:lstStyle/>
          <a:p>
            <a:endParaRPr/>
          </a:p>
        </p:txBody>
      </p:sp>
      <p:sp>
        <p:nvSpPr>
          <p:cNvPr id="15" name="object 15"/>
          <p:cNvSpPr/>
          <p:nvPr/>
        </p:nvSpPr>
        <p:spPr>
          <a:xfrm>
            <a:off x="3795521" y="4277105"/>
            <a:ext cx="1473835" cy="224154"/>
          </a:xfrm>
          <a:custGeom>
            <a:avLst/>
            <a:gdLst/>
            <a:ahLst/>
            <a:cxnLst/>
            <a:rect l="l" t="t" r="r" b="b"/>
            <a:pathLst>
              <a:path w="1473835" h="224154">
                <a:moveTo>
                  <a:pt x="0" y="56007"/>
                </a:moveTo>
                <a:lnTo>
                  <a:pt x="1361693" y="56007"/>
                </a:lnTo>
                <a:lnTo>
                  <a:pt x="1361693" y="0"/>
                </a:lnTo>
                <a:lnTo>
                  <a:pt x="1473707" y="112014"/>
                </a:lnTo>
                <a:lnTo>
                  <a:pt x="1361693" y="224028"/>
                </a:lnTo>
                <a:lnTo>
                  <a:pt x="1361693" y="168021"/>
                </a:lnTo>
                <a:lnTo>
                  <a:pt x="0" y="168021"/>
                </a:lnTo>
                <a:lnTo>
                  <a:pt x="56006" y="112014"/>
                </a:lnTo>
                <a:lnTo>
                  <a:pt x="0" y="56007"/>
                </a:lnTo>
                <a:close/>
              </a:path>
            </a:pathLst>
          </a:custGeom>
          <a:ln w="25908">
            <a:solidFill>
              <a:srgbClr val="C00000"/>
            </a:solidFill>
          </a:ln>
        </p:spPr>
        <p:txBody>
          <a:bodyPr wrap="square" lIns="0" tIns="0" rIns="0" bIns="0" rtlCol="0"/>
          <a:lstStyle/>
          <a:p>
            <a:endParaRPr/>
          </a:p>
        </p:txBody>
      </p:sp>
      <p:sp>
        <p:nvSpPr>
          <p:cNvPr id="24" name="object 24"/>
          <p:cNvSpPr/>
          <p:nvPr/>
        </p:nvSpPr>
        <p:spPr>
          <a:xfrm>
            <a:off x="1845564" y="3986784"/>
            <a:ext cx="1978152" cy="56387"/>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374647" y="3119627"/>
            <a:ext cx="1309116" cy="923544"/>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2627376" y="3130295"/>
            <a:ext cx="222504" cy="358139"/>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2805683" y="3119627"/>
            <a:ext cx="1475232" cy="359663"/>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3767328" y="3130295"/>
            <a:ext cx="512063" cy="912876"/>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2642616" y="4006596"/>
            <a:ext cx="358139" cy="693419"/>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3496055" y="2238755"/>
            <a:ext cx="356615" cy="10515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1086611" y="2671572"/>
            <a:ext cx="1684020" cy="3241547"/>
          </a:xfrm>
          <a:prstGeom prst="rect">
            <a:avLst/>
          </a:prstGeom>
          <a:blipFill>
            <a:blip r:embed="rId12" cstate="print"/>
            <a:stretch>
              <a:fillRect/>
            </a:stretch>
          </a:blipFill>
        </p:spPr>
        <p:txBody>
          <a:bodyPr wrap="square" lIns="0" tIns="0" rIns="0" bIns="0" rtlCol="0"/>
          <a:lstStyle/>
          <a:p>
            <a:endParaRPr/>
          </a:p>
        </p:txBody>
      </p:sp>
      <p:sp>
        <p:nvSpPr>
          <p:cNvPr id="32" name="object 32"/>
          <p:cNvSpPr txBox="1"/>
          <p:nvPr/>
        </p:nvSpPr>
        <p:spPr>
          <a:xfrm>
            <a:off x="2039239" y="3499992"/>
            <a:ext cx="1621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4-bit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33" name="object 33"/>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36" name="object 36"/>
          <p:cNvSpPr/>
          <p:nvPr/>
        </p:nvSpPr>
        <p:spPr>
          <a:xfrm>
            <a:off x="6439661" y="4577334"/>
            <a:ext cx="1292860" cy="867410"/>
          </a:xfrm>
          <a:custGeom>
            <a:avLst/>
            <a:gdLst/>
            <a:ahLst/>
            <a:cxnLst/>
            <a:rect l="l" t="t" r="r" b="b"/>
            <a:pathLst>
              <a:path w="1292859" h="867410">
                <a:moveTo>
                  <a:pt x="646176" y="0"/>
                </a:moveTo>
                <a:lnTo>
                  <a:pt x="590421" y="1590"/>
                </a:lnTo>
                <a:lnTo>
                  <a:pt x="535984" y="6277"/>
                </a:lnTo>
                <a:lnTo>
                  <a:pt x="483058" y="13928"/>
                </a:lnTo>
                <a:lnTo>
                  <a:pt x="431837" y="24415"/>
                </a:lnTo>
                <a:lnTo>
                  <a:pt x="382514" y="37608"/>
                </a:lnTo>
                <a:lnTo>
                  <a:pt x="335284" y="53376"/>
                </a:lnTo>
                <a:lnTo>
                  <a:pt x="290341" y="71589"/>
                </a:lnTo>
                <a:lnTo>
                  <a:pt x="247879" y="92118"/>
                </a:lnTo>
                <a:lnTo>
                  <a:pt x="208091" y="114832"/>
                </a:lnTo>
                <a:lnTo>
                  <a:pt x="171173" y="139601"/>
                </a:lnTo>
                <a:lnTo>
                  <a:pt x="137316" y="166296"/>
                </a:lnTo>
                <a:lnTo>
                  <a:pt x="106717" y="194787"/>
                </a:lnTo>
                <a:lnTo>
                  <a:pt x="79568" y="224943"/>
                </a:lnTo>
                <a:lnTo>
                  <a:pt x="56064" y="256635"/>
                </a:lnTo>
                <a:lnTo>
                  <a:pt x="36398" y="289732"/>
                </a:lnTo>
                <a:lnTo>
                  <a:pt x="9358" y="359624"/>
                </a:lnTo>
                <a:lnTo>
                  <a:pt x="0" y="433578"/>
                </a:lnTo>
                <a:lnTo>
                  <a:pt x="2371" y="470979"/>
                </a:lnTo>
                <a:lnTo>
                  <a:pt x="20764" y="543007"/>
                </a:lnTo>
                <a:lnTo>
                  <a:pt x="56064" y="610466"/>
                </a:lnTo>
                <a:lnTo>
                  <a:pt x="79568" y="642155"/>
                </a:lnTo>
                <a:lnTo>
                  <a:pt x="106717" y="672312"/>
                </a:lnTo>
                <a:lnTo>
                  <a:pt x="137316" y="700805"/>
                </a:lnTo>
                <a:lnTo>
                  <a:pt x="171173" y="727504"/>
                </a:lnTo>
                <a:lnTo>
                  <a:pt x="208091" y="752278"/>
                </a:lnTo>
                <a:lnTo>
                  <a:pt x="247879" y="774998"/>
                </a:lnTo>
                <a:lnTo>
                  <a:pt x="290341" y="795533"/>
                </a:lnTo>
                <a:lnTo>
                  <a:pt x="335284" y="813753"/>
                </a:lnTo>
                <a:lnTo>
                  <a:pt x="382514" y="829528"/>
                </a:lnTo>
                <a:lnTo>
                  <a:pt x="431837" y="842726"/>
                </a:lnTo>
                <a:lnTo>
                  <a:pt x="483058" y="853219"/>
                </a:lnTo>
                <a:lnTo>
                  <a:pt x="535984" y="860874"/>
                </a:lnTo>
                <a:lnTo>
                  <a:pt x="590421" y="865564"/>
                </a:lnTo>
                <a:lnTo>
                  <a:pt x="646176" y="867156"/>
                </a:lnTo>
                <a:lnTo>
                  <a:pt x="701930" y="865564"/>
                </a:lnTo>
                <a:lnTo>
                  <a:pt x="756367" y="860874"/>
                </a:lnTo>
                <a:lnTo>
                  <a:pt x="809293" y="853219"/>
                </a:lnTo>
                <a:lnTo>
                  <a:pt x="860514" y="842726"/>
                </a:lnTo>
                <a:lnTo>
                  <a:pt x="909837" y="829528"/>
                </a:lnTo>
                <a:lnTo>
                  <a:pt x="957067" y="813753"/>
                </a:lnTo>
                <a:lnTo>
                  <a:pt x="1002010" y="795533"/>
                </a:lnTo>
                <a:lnTo>
                  <a:pt x="1044472" y="774998"/>
                </a:lnTo>
                <a:lnTo>
                  <a:pt x="1084260" y="752278"/>
                </a:lnTo>
                <a:lnTo>
                  <a:pt x="1121178" y="727504"/>
                </a:lnTo>
                <a:lnTo>
                  <a:pt x="1155035" y="700805"/>
                </a:lnTo>
                <a:lnTo>
                  <a:pt x="1185634" y="672312"/>
                </a:lnTo>
                <a:lnTo>
                  <a:pt x="1212783" y="642155"/>
                </a:lnTo>
                <a:lnTo>
                  <a:pt x="1236287" y="610466"/>
                </a:lnTo>
                <a:lnTo>
                  <a:pt x="1255953" y="577373"/>
                </a:lnTo>
                <a:lnTo>
                  <a:pt x="1282993" y="507499"/>
                </a:lnTo>
                <a:lnTo>
                  <a:pt x="1292352" y="433578"/>
                </a:lnTo>
                <a:lnTo>
                  <a:pt x="1289980" y="396158"/>
                </a:lnTo>
                <a:lnTo>
                  <a:pt x="1271587" y="324105"/>
                </a:lnTo>
                <a:lnTo>
                  <a:pt x="1236287" y="256635"/>
                </a:lnTo>
                <a:lnTo>
                  <a:pt x="1212783" y="224943"/>
                </a:lnTo>
                <a:lnTo>
                  <a:pt x="1185634" y="194787"/>
                </a:lnTo>
                <a:lnTo>
                  <a:pt x="1155035" y="166296"/>
                </a:lnTo>
                <a:lnTo>
                  <a:pt x="1121178" y="139601"/>
                </a:lnTo>
                <a:lnTo>
                  <a:pt x="1084260" y="114832"/>
                </a:lnTo>
                <a:lnTo>
                  <a:pt x="1044472" y="92118"/>
                </a:lnTo>
                <a:lnTo>
                  <a:pt x="1002010" y="71589"/>
                </a:lnTo>
                <a:lnTo>
                  <a:pt x="957067" y="53376"/>
                </a:lnTo>
                <a:lnTo>
                  <a:pt x="909837" y="37608"/>
                </a:lnTo>
                <a:lnTo>
                  <a:pt x="860514" y="24415"/>
                </a:lnTo>
                <a:lnTo>
                  <a:pt x="809293" y="13928"/>
                </a:lnTo>
                <a:lnTo>
                  <a:pt x="756367" y="6277"/>
                </a:lnTo>
                <a:lnTo>
                  <a:pt x="701930" y="1590"/>
                </a:lnTo>
                <a:lnTo>
                  <a:pt x="646176" y="0"/>
                </a:lnTo>
                <a:close/>
              </a:path>
            </a:pathLst>
          </a:custGeom>
          <a:solidFill>
            <a:srgbClr val="C0504D"/>
          </a:solidFill>
        </p:spPr>
        <p:txBody>
          <a:bodyPr wrap="square" lIns="0" tIns="0" rIns="0" bIns="0" rtlCol="0"/>
          <a:lstStyle/>
          <a:p>
            <a:endParaRPr/>
          </a:p>
        </p:txBody>
      </p:sp>
      <p:sp>
        <p:nvSpPr>
          <p:cNvPr id="37" name="object 37"/>
          <p:cNvSpPr/>
          <p:nvPr/>
        </p:nvSpPr>
        <p:spPr>
          <a:xfrm>
            <a:off x="6439661" y="4577334"/>
            <a:ext cx="1292860" cy="867410"/>
          </a:xfrm>
          <a:custGeom>
            <a:avLst/>
            <a:gdLst/>
            <a:ahLst/>
            <a:cxnLst/>
            <a:rect l="l" t="t" r="r" b="b"/>
            <a:pathLst>
              <a:path w="1292859" h="867410">
                <a:moveTo>
                  <a:pt x="0" y="433578"/>
                </a:moveTo>
                <a:lnTo>
                  <a:pt x="9358" y="359624"/>
                </a:lnTo>
                <a:lnTo>
                  <a:pt x="36398" y="289732"/>
                </a:lnTo>
                <a:lnTo>
                  <a:pt x="56064" y="256635"/>
                </a:lnTo>
                <a:lnTo>
                  <a:pt x="79568" y="224943"/>
                </a:lnTo>
                <a:lnTo>
                  <a:pt x="106717" y="194787"/>
                </a:lnTo>
                <a:lnTo>
                  <a:pt x="137316" y="166296"/>
                </a:lnTo>
                <a:lnTo>
                  <a:pt x="171173" y="139601"/>
                </a:lnTo>
                <a:lnTo>
                  <a:pt x="208091" y="114832"/>
                </a:lnTo>
                <a:lnTo>
                  <a:pt x="247879" y="92118"/>
                </a:lnTo>
                <a:lnTo>
                  <a:pt x="290341" y="71589"/>
                </a:lnTo>
                <a:lnTo>
                  <a:pt x="335284" y="53376"/>
                </a:lnTo>
                <a:lnTo>
                  <a:pt x="382514" y="37608"/>
                </a:lnTo>
                <a:lnTo>
                  <a:pt x="431837" y="24415"/>
                </a:lnTo>
                <a:lnTo>
                  <a:pt x="483058" y="13928"/>
                </a:lnTo>
                <a:lnTo>
                  <a:pt x="535984" y="6277"/>
                </a:lnTo>
                <a:lnTo>
                  <a:pt x="590421" y="1590"/>
                </a:lnTo>
                <a:lnTo>
                  <a:pt x="646176" y="0"/>
                </a:lnTo>
                <a:lnTo>
                  <a:pt x="701930" y="1590"/>
                </a:lnTo>
                <a:lnTo>
                  <a:pt x="756367" y="6277"/>
                </a:lnTo>
                <a:lnTo>
                  <a:pt x="809293" y="13928"/>
                </a:lnTo>
                <a:lnTo>
                  <a:pt x="860514" y="24415"/>
                </a:lnTo>
                <a:lnTo>
                  <a:pt x="909837" y="37608"/>
                </a:lnTo>
                <a:lnTo>
                  <a:pt x="957067" y="53376"/>
                </a:lnTo>
                <a:lnTo>
                  <a:pt x="1002010" y="71589"/>
                </a:lnTo>
                <a:lnTo>
                  <a:pt x="1044472" y="92118"/>
                </a:lnTo>
                <a:lnTo>
                  <a:pt x="1084260" y="114832"/>
                </a:lnTo>
                <a:lnTo>
                  <a:pt x="1121178" y="139601"/>
                </a:lnTo>
                <a:lnTo>
                  <a:pt x="1155035" y="166296"/>
                </a:lnTo>
                <a:lnTo>
                  <a:pt x="1185634" y="194787"/>
                </a:lnTo>
                <a:lnTo>
                  <a:pt x="1212783" y="224943"/>
                </a:lnTo>
                <a:lnTo>
                  <a:pt x="1236287" y="256635"/>
                </a:lnTo>
                <a:lnTo>
                  <a:pt x="1255953" y="289732"/>
                </a:lnTo>
                <a:lnTo>
                  <a:pt x="1282993" y="359624"/>
                </a:lnTo>
                <a:lnTo>
                  <a:pt x="1292352" y="433578"/>
                </a:lnTo>
                <a:lnTo>
                  <a:pt x="1289980" y="470979"/>
                </a:lnTo>
                <a:lnTo>
                  <a:pt x="1271587" y="543007"/>
                </a:lnTo>
                <a:lnTo>
                  <a:pt x="1236287" y="610466"/>
                </a:lnTo>
                <a:lnTo>
                  <a:pt x="1212783" y="642155"/>
                </a:lnTo>
                <a:lnTo>
                  <a:pt x="1185634" y="672312"/>
                </a:lnTo>
                <a:lnTo>
                  <a:pt x="1155035" y="700805"/>
                </a:lnTo>
                <a:lnTo>
                  <a:pt x="1121178" y="727504"/>
                </a:lnTo>
                <a:lnTo>
                  <a:pt x="1084260" y="752278"/>
                </a:lnTo>
                <a:lnTo>
                  <a:pt x="1044472" y="774998"/>
                </a:lnTo>
                <a:lnTo>
                  <a:pt x="1002010" y="795533"/>
                </a:lnTo>
                <a:lnTo>
                  <a:pt x="957067" y="813753"/>
                </a:lnTo>
                <a:lnTo>
                  <a:pt x="909837" y="829528"/>
                </a:lnTo>
                <a:lnTo>
                  <a:pt x="860514" y="842726"/>
                </a:lnTo>
                <a:lnTo>
                  <a:pt x="809293" y="853219"/>
                </a:lnTo>
                <a:lnTo>
                  <a:pt x="756367" y="860874"/>
                </a:lnTo>
                <a:lnTo>
                  <a:pt x="701930" y="865564"/>
                </a:lnTo>
                <a:lnTo>
                  <a:pt x="646176" y="867156"/>
                </a:lnTo>
                <a:lnTo>
                  <a:pt x="590421" y="865564"/>
                </a:lnTo>
                <a:lnTo>
                  <a:pt x="535984" y="860874"/>
                </a:lnTo>
                <a:lnTo>
                  <a:pt x="483058" y="853219"/>
                </a:lnTo>
                <a:lnTo>
                  <a:pt x="431837" y="842726"/>
                </a:lnTo>
                <a:lnTo>
                  <a:pt x="382514" y="829528"/>
                </a:lnTo>
                <a:lnTo>
                  <a:pt x="335284" y="813753"/>
                </a:lnTo>
                <a:lnTo>
                  <a:pt x="290341" y="795533"/>
                </a:lnTo>
                <a:lnTo>
                  <a:pt x="247879" y="774998"/>
                </a:lnTo>
                <a:lnTo>
                  <a:pt x="208091" y="752278"/>
                </a:lnTo>
                <a:lnTo>
                  <a:pt x="171173" y="727504"/>
                </a:lnTo>
                <a:lnTo>
                  <a:pt x="137316" y="700805"/>
                </a:lnTo>
                <a:lnTo>
                  <a:pt x="106717" y="672312"/>
                </a:lnTo>
                <a:lnTo>
                  <a:pt x="79568" y="642155"/>
                </a:lnTo>
                <a:lnTo>
                  <a:pt x="56064" y="610466"/>
                </a:lnTo>
                <a:lnTo>
                  <a:pt x="36398" y="577373"/>
                </a:lnTo>
                <a:lnTo>
                  <a:pt x="9358" y="507499"/>
                </a:lnTo>
                <a:lnTo>
                  <a:pt x="0" y="433578"/>
                </a:lnTo>
                <a:close/>
              </a:path>
            </a:pathLst>
          </a:custGeom>
          <a:ln w="25908">
            <a:solidFill>
              <a:srgbClr val="8B3836"/>
            </a:solidFill>
          </a:ln>
        </p:spPr>
        <p:txBody>
          <a:bodyPr wrap="square" lIns="0" tIns="0" rIns="0" bIns="0" rtlCol="0"/>
          <a:lstStyle/>
          <a:p>
            <a:endParaRPr/>
          </a:p>
        </p:txBody>
      </p:sp>
      <p:sp>
        <p:nvSpPr>
          <p:cNvPr id="38" name="object 38"/>
          <p:cNvSpPr txBox="1"/>
          <p:nvPr/>
        </p:nvSpPr>
        <p:spPr>
          <a:xfrm>
            <a:off x="6621906" y="4699254"/>
            <a:ext cx="930910" cy="615553"/>
          </a:xfrm>
          <a:prstGeom prst="rect">
            <a:avLst/>
          </a:prstGeom>
        </p:spPr>
        <p:txBody>
          <a:bodyPr vert="horz" wrap="square" lIns="0" tIns="0" rIns="0" bIns="0" rtlCol="0">
            <a:spAutoFit/>
          </a:bodyPr>
          <a:lstStyle/>
          <a:p>
            <a:pPr marL="236220" marR="5080" indent="-224154" algn="ctr">
              <a:lnSpc>
                <a:spcPct val="100000"/>
              </a:lnSpc>
            </a:pPr>
            <a:r>
              <a:rPr lang="zh-CN" altLang="en-US" sz="2000" b="1" dirty="0" smtClean="0">
                <a:solidFill>
                  <a:srgbClr val="FFFFFF"/>
                </a:solidFill>
                <a:latin typeface="黑体" panose="02010609060101010101" pitchFamily="49" charset="-122"/>
                <a:ea typeface="黑体" panose="02010609060101010101" pitchFamily="49" charset="-122"/>
                <a:cs typeface="Arial"/>
              </a:rPr>
              <a:t>控制</a:t>
            </a:r>
            <a:endParaRPr lang="en-US" altLang="zh-CN" sz="2000" b="1" dirty="0" smtClean="0">
              <a:solidFill>
                <a:srgbClr val="FFFFFF"/>
              </a:solidFill>
              <a:latin typeface="黑体" panose="02010609060101010101" pitchFamily="49" charset="-122"/>
              <a:ea typeface="黑体" panose="02010609060101010101" pitchFamily="49" charset="-122"/>
              <a:cs typeface="Arial"/>
            </a:endParaRPr>
          </a:p>
          <a:p>
            <a:pPr marL="236220" marR="5080" indent="-224154" algn="ctr">
              <a:lnSpc>
                <a:spcPct val="100000"/>
              </a:lnSpc>
            </a:pPr>
            <a:r>
              <a:rPr lang="zh-CN" altLang="en-US" sz="2000" b="1" dirty="0" smtClean="0">
                <a:solidFill>
                  <a:srgbClr val="FFFFFF"/>
                </a:solidFill>
                <a:latin typeface="黑体" panose="02010609060101010101" pitchFamily="49" charset="-122"/>
                <a:ea typeface="黑体" panose="02010609060101010101" pitchFamily="49" charset="-122"/>
                <a:cs typeface="Arial"/>
              </a:rPr>
              <a:t>测试</a:t>
            </a:r>
            <a:endParaRPr sz="2000" dirty="0">
              <a:latin typeface="黑体" panose="02010609060101010101" pitchFamily="49" charset="-122"/>
              <a:ea typeface="黑体" panose="02010609060101010101" pitchFamily="49" charset="-122"/>
              <a:cs typeface="Arial"/>
            </a:endParaRPr>
          </a:p>
        </p:txBody>
      </p:sp>
      <p:sp>
        <p:nvSpPr>
          <p:cNvPr id="39" name="object 39"/>
          <p:cNvSpPr/>
          <p:nvPr/>
        </p:nvSpPr>
        <p:spPr>
          <a:xfrm>
            <a:off x="3845052" y="3403091"/>
            <a:ext cx="3268979" cy="1182623"/>
          </a:xfrm>
          <a:prstGeom prst="rect">
            <a:avLst/>
          </a:prstGeom>
          <a:blipFill>
            <a:blip r:embed="rId13" cstate="print"/>
            <a:stretch>
              <a:fillRect/>
            </a:stretch>
          </a:blipFill>
        </p:spPr>
        <p:txBody>
          <a:bodyPr wrap="square" lIns="0" tIns="0" rIns="0" bIns="0" rtlCol="0"/>
          <a:lstStyle/>
          <a:p>
            <a:endParaRPr/>
          </a:p>
        </p:txBody>
      </p:sp>
      <p:sp>
        <p:nvSpPr>
          <p:cNvPr id="42" name="object 42"/>
          <p:cNvSpPr txBox="1"/>
          <p:nvPr/>
        </p:nvSpPr>
        <p:spPr>
          <a:xfrm>
            <a:off x="3273933" y="5499219"/>
            <a:ext cx="617855" cy="366395"/>
          </a:xfrm>
          <a:prstGeom prst="rect">
            <a:avLst/>
          </a:prstGeom>
        </p:spPr>
        <p:txBody>
          <a:bodyPr vert="horz" wrap="square" lIns="0" tIns="0" rIns="0" bIns="0" rtlCol="0">
            <a:spAutoFit/>
          </a:bodyPr>
          <a:lstStyle/>
          <a:p>
            <a:pPr marL="12700">
              <a:lnSpc>
                <a:spcPts val="2755"/>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43" name="object 4"/>
          <p:cNvSpPr/>
          <p:nvPr/>
        </p:nvSpPr>
        <p:spPr>
          <a:xfrm>
            <a:off x="7906511" y="1453896"/>
            <a:ext cx="3781044" cy="922019"/>
          </a:xfrm>
          <a:prstGeom prst="rect">
            <a:avLst/>
          </a:prstGeom>
          <a:blipFill>
            <a:blip r:embed="rId14"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44" name="object 5"/>
          <p:cNvSpPr txBox="1"/>
          <p:nvPr/>
        </p:nvSpPr>
        <p:spPr>
          <a:xfrm>
            <a:off x="8187308" y="1509268"/>
            <a:ext cx="3220720" cy="701987"/>
          </a:xfrm>
          <a:prstGeom prst="rect">
            <a:avLst/>
          </a:prstGeom>
        </p:spPr>
        <p:txBody>
          <a:bodyPr vert="horz" wrap="square" lIns="0" tIns="0" rIns="0" bIns="0" rtlCol="0">
            <a:spAutoFit/>
          </a:bodyPr>
          <a:lstStyle/>
          <a:p>
            <a:pPr marR="5080" indent="11113" algn="ctr">
              <a:lnSpc>
                <a:spcPct val="12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“被乘数寄存器”缩减</a:t>
            </a:r>
            <a:r>
              <a:rPr sz="2000" spc="-10"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4位 而且取消左移功能</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45" name="object 8"/>
          <p:cNvSpPr/>
          <p:nvPr/>
        </p:nvSpPr>
        <p:spPr>
          <a:xfrm>
            <a:off x="7906511" y="4922520"/>
            <a:ext cx="3781044" cy="922019"/>
          </a:xfrm>
          <a:prstGeom prst="rect">
            <a:avLst/>
          </a:prstGeom>
          <a:blipFill>
            <a:blip r:embed="rId15"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46" name="object 9"/>
          <p:cNvSpPr txBox="1"/>
          <p:nvPr/>
        </p:nvSpPr>
        <p:spPr>
          <a:xfrm>
            <a:off x="8060817" y="5039105"/>
            <a:ext cx="3475990" cy="307777"/>
          </a:xfrm>
          <a:prstGeom prst="rect">
            <a:avLst/>
          </a:prstGeom>
        </p:spPr>
        <p:txBody>
          <a:bodyPr vert="horz" wrap="square" lIns="0" tIns="0" rIns="0" bIns="0" rtlCol="0">
            <a:spAutoFit/>
          </a:bodyPr>
          <a:lstStyle/>
          <a:p>
            <a:pPr marL="12700" algn="ctr">
              <a:lnSpc>
                <a:spcPct val="100000"/>
              </a:lnSpc>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“加法器”缩减</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为</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位</a:t>
            </a:r>
            <a:r>
              <a:rPr sz="2000" spc="-15" dirty="0">
                <a:solidFill>
                  <a:srgbClr val="FFFFFF"/>
                </a:solidFill>
                <a:latin typeface="Arial" panose="020B0604020202020204" pitchFamily="34" charset="0"/>
                <a:ea typeface="黑体" panose="02010609060101010101" pitchFamily="49" charset="-122"/>
                <a:cs typeface="Arial" panose="020B0604020202020204" pitchFamily="34" charset="0"/>
              </a:rPr>
              <a:t>宽</a:t>
            </a:r>
            <a:r>
              <a:rPr sz="2000" spc="5" dirty="0">
                <a:solidFill>
                  <a:srgbClr val="FFFFFF"/>
                </a:solidFill>
                <a:latin typeface="Arial" panose="020B0604020202020204" pitchFamily="34" charset="0"/>
                <a:ea typeface="黑体" panose="02010609060101010101" pitchFamily="49" charset="-122"/>
                <a:cs typeface="Arial" panose="020B0604020202020204" pitchFamily="34" charset="0"/>
              </a:rPr>
              <a:t>，“乘</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47" name="object 33"/>
          <p:cNvSpPr txBox="1"/>
          <p:nvPr/>
        </p:nvSpPr>
        <p:spPr>
          <a:xfrm>
            <a:off x="8060817" y="5377225"/>
            <a:ext cx="3474720" cy="335989"/>
          </a:xfrm>
          <a:prstGeom prst="rect">
            <a:avLst/>
          </a:prstGeom>
        </p:spPr>
        <p:txBody>
          <a:bodyPr vert="horz" wrap="square" lIns="0" tIns="27940" rIns="0" bIns="0" rtlCol="0">
            <a:spAutoFit/>
          </a:bodyPr>
          <a:lstStyle/>
          <a:p>
            <a:pPr marL="12700" algn="ctr">
              <a:lnSpc>
                <a:spcPct val="100000"/>
              </a:lnSpc>
              <a:spcBef>
                <a:spcPts val="220"/>
              </a:spcBef>
            </a:pP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积寄存器”只有高4位</a:t>
            </a:r>
            <a:r>
              <a:rPr sz="2000" spc="-15" dirty="0">
                <a:solidFill>
                  <a:srgbClr val="FFFFFF"/>
                </a:solidFill>
                <a:latin typeface="Arial" panose="020B0604020202020204" pitchFamily="34" charset="0"/>
                <a:ea typeface="黑体" panose="02010609060101010101" pitchFamily="49" charset="-122"/>
                <a:cs typeface="Arial" panose="020B0604020202020204" pitchFamily="34" charset="0"/>
              </a:rPr>
              <a:t>参</a:t>
            </a:r>
            <a:r>
              <a:rPr sz="2000" dirty="0">
                <a:solidFill>
                  <a:srgbClr val="FFFFFF"/>
                </a:solidFill>
                <a:latin typeface="Arial" panose="020B0604020202020204" pitchFamily="34" charset="0"/>
                <a:ea typeface="黑体" panose="02010609060101010101" pitchFamily="49" charset="-122"/>
                <a:cs typeface="Arial" panose="020B0604020202020204" pitchFamily="34" charset="0"/>
              </a:rPr>
              <a:t>与运算</a:t>
            </a:r>
            <a:endParaRPr sz="2000">
              <a:latin typeface="Arial" panose="020B0604020202020204" pitchFamily="34" charset="0"/>
              <a:ea typeface="黑体" panose="02010609060101010101" pitchFamily="49" charset="-122"/>
              <a:cs typeface="Arial" panose="020B0604020202020204" pitchFamily="34" charset="0"/>
            </a:endParaRPr>
          </a:p>
        </p:txBody>
      </p:sp>
      <p:sp>
        <p:nvSpPr>
          <p:cNvPr id="48" name="object 5"/>
          <p:cNvSpPr/>
          <p:nvPr/>
        </p:nvSpPr>
        <p:spPr>
          <a:xfrm>
            <a:off x="7906511" y="2535935"/>
            <a:ext cx="3781044" cy="923544"/>
          </a:xfrm>
          <a:prstGeom prst="rect">
            <a:avLst/>
          </a:prstGeom>
          <a:blipFill>
            <a:blip r:embed="rId15" cstate="print"/>
            <a:stretch>
              <a:fillRect/>
            </a:stretch>
          </a:blipFill>
        </p:spPr>
        <p:txBody>
          <a:bodyPr wrap="square" lIns="0" tIns="0" rIns="0" bIns="0" rtlCol="0"/>
          <a:lstStyle/>
          <a:p>
            <a:pPr algn="ctr"/>
            <a:endParaRPr/>
          </a:p>
        </p:txBody>
      </p:sp>
      <p:sp>
        <p:nvSpPr>
          <p:cNvPr id="49" name="object 6"/>
          <p:cNvSpPr txBox="1"/>
          <p:nvPr/>
        </p:nvSpPr>
        <p:spPr>
          <a:xfrm>
            <a:off x="8120253" y="2652903"/>
            <a:ext cx="3356610" cy="699770"/>
          </a:xfrm>
          <a:prstGeom prst="rect">
            <a:avLst/>
          </a:prstGeom>
        </p:spPr>
        <p:txBody>
          <a:bodyPr vert="horz" wrap="square" lIns="0" tIns="0" rIns="0" bIns="0" rtlCol="0">
            <a:spAutoFit/>
          </a:bodyPr>
          <a:lstStyle/>
          <a:p>
            <a:pPr marL="12700" indent="10160" algn="ctr">
              <a:lnSpc>
                <a:spcPct val="100000"/>
              </a:lnSpc>
            </a:pPr>
            <a:r>
              <a:rPr sz="2000" dirty="0">
                <a:solidFill>
                  <a:srgbClr val="FFFFFF"/>
                </a:solidFill>
                <a:latin typeface="微软雅黑"/>
                <a:cs typeface="微软雅黑"/>
              </a:rPr>
              <a:t>取消“乘数寄存器”，</a:t>
            </a:r>
            <a:r>
              <a:rPr sz="2000" spc="-15" dirty="0">
                <a:solidFill>
                  <a:srgbClr val="FFFFFF"/>
                </a:solidFill>
                <a:latin typeface="微软雅黑"/>
                <a:cs typeface="微软雅黑"/>
              </a:rPr>
              <a:t>乘</a:t>
            </a:r>
            <a:r>
              <a:rPr sz="2000" dirty="0">
                <a:solidFill>
                  <a:srgbClr val="FFFFFF"/>
                </a:solidFill>
                <a:latin typeface="微软雅黑"/>
                <a:cs typeface="微软雅黑"/>
              </a:rPr>
              <a:t>数初</a:t>
            </a:r>
            <a:endParaRPr sz="2000" dirty="0">
              <a:latin typeface="微软雅黑"/>
              <a:cs typeface="微软雅黑"/>
            </a:endParaRPr>
          </a:p>
          <a:p>
            <a:pPr marL="12700" algn="ctr">
              <a:lnSpc>
                <a:spcPct val="100000"/>
              </a:lnSpc>
              <a:spcBef>
                <a:spcPts val="480"/>
              </a:spcBef>
            </a:pPr>
            <a:r>
              <a:rPr sz="2000" dirty="0">
                <a:solidFill>
                  <a:srgbClr val="FFFFFF"/>
                </a:solidFill>
                <a:latin typeface="微软雅黑"/>
                <a:cs typeface="微软雅黑"/>
              </a:rPr>
              <a:t>始置</a:t>
            </a:r>
            <a:r>
              <a:rPr sz="2000" spc="5" dirty="0">
                <a:solidFill>
                  <a:srgbClr val="FFFFFF"/>
                </a:solidFill>
                <a:latin typeface="微软雅黑"/>
                <a:cs typeface="微软雅黑"/>
              </a:rPr>
              <a:t>于</a:t>
            </a:r>
            <a:r>
              <a:rPr sz="2000" spc="-100" dirty="0">
                <a:solidFill>
                  <a:srgbClr val="FFFFFF"/>
                </a:solidFill>
                <a:latin typeface="微软雅黑"/>
                <a:cs typeface="微软雅黑"/>
              </a:rPr>
              <a:t> </a:t>
            </a:r>
            <a:r>
              <a:rPr sz="2000" dirty="0">
                <a:solidFill>
                  <a:srgbClr val="FFFFFF"/>
                </a:solidFill>
                <a:latin typeface="微软雅黑"/>
                <a:cs typeface="微软雅黑"/>
              </a:rPr>
              <a:t>“乘积寄存器</a:t>
            </a:r>
            <a:r>
              <a:rPr sz="2000" spc="5" dirty="0">
                <a:solidFill>
                  <a:srgbClr val="FFFFFF"/>
                </a:solidFill>
                <a:latin typeface="微软雅黑"/>
                <a:cs typeface="微软雅黑"/>
              </a:rPr>
              <a:t>”</a:t>
            </a:r>
            <a:r>
              <a:rPr sz="2000" spc="-120" dirty="0">
                <a:solidFill>
                  <a:srgbClr val="FFFFFF"/>
                </a:solidFill>
                <a:latin typeface="微软雅黑"/>
                <a:cs typeface="微软雅黑"/>
              </a:rPr>
              <a:t> </a:t>
            </a:r>
            <a:r>
              <a:rPr sz="2000" dirty="0">
                <a:solidFill>
                  <a:srgbClr val="FFFFFF"/>
                </a:solidFill>
                <a:latin typeface="微软雅黑"/>
                <a:cs typeface="微软雅黑"/>
              </a:rPr>
              <a:t>低</a:t>
            </a:r>
            <a:r>
              <a:rPr sz="2000" dirty="0">
                <a:solidFill>
                  <a:srgbClr val="FFFFFF"/>
                </a:solidFill>
                <a:latin typeface="Arial"/>
                <a:cs typeface="Arial"/>
              </a:rPr>
              <a:t>4</a:t>
            </a:r>
            <a:r>
              <a:rPr sz="2000" spc="5" dirty="0">
                <a:solidFill>
                  <a:srgbClr val="FFFFFF"/>
                </a:solidFill>
                <a:latin typeface="微软雅黑"/>
                <a:cs typeface="微软雅黑"/>
              </a:rPr>
              <a:t>位</a:t>
            </a:r>
            <a:endParaRPr sz="2000" dirty="0">
              <a:latin typeface="微软雅黑"/>
              <a:cs typeface="微软雅黑"/>
            </a:endParaRPr>
          </a:p>
        </p:txBody>
      </p:sp>
      <p:sp>
        <p:nvSpPr>
          <p:cNvPr id="50" name="object 2"/>
          <p:cNvSpPr/>
          <p:nvPr/>
        </p:nvSpPr>
        <p:spPr>
          <a:xfrm>
            <a:off x="7906511" y="3619500"/>
            <a:ext cx="3781044" cy="1150620"/>
          </a:xfrm>
          <a:prstGeom prst="rect">
            <a:avLst/>
          </a:prstGeom>
          <a:blipFill>
            <a:blip r:embed="rId16" cstate="print"/>
            <a:stretch>
              <a:fillRect/>
            </a:stretch>
          </a:blipFill>
        </p:spPr>
        <p:txBody>
          <a:bodyPr wrap="square" lIns="0" tIns="0" rIns="0" bIns="0" rtlCol="0"/>
          <a:lstStyle/>
          <a:p>
            <a:pPr algn="ctr"/>
            <a:endParaRPr sz="2000">
              <a:latin typeface="Arial" panose="020B0604020202020204" pitchFamily="34" charset="0"/>
              <a:ea typeface="黑体" panose="02010609060101010101" pitchFamily="49" charset="-122"/>
              <a:cs typeface="Arial" panose="020B0604020202020204" pitchFamily="34" charset="0"/>
            </a:endParaRPr>
          </a:p>
        </p:txBody>
      </p:sp>
      <p:sp>
        <p:nvSpPr>
          <p:cNvPr id="51" name="object 5"/>
          <p:cNvSpPr txBox="1"/>
          <p:nvPr/>
        </p:nvSpPr>
        <p:spPr>
          <a:xfrm>
            <a:off x="8199685" y="3659150"/>
            <a:ext cx="3220720" cy="1071319"/>
          </a:xfrm>
          <a:prstGeom prst="rect">
            <a:avLst/>
          </a:prstGeom>
        </p:spPr>
        <p:txBody>
          <a:bodyPr vert="horz" wrap="square" lIns="0" tIns="0" rIns="0" bIns="0" rtlCol="0">
            <a:spAutoFit/>
          </a:bodyPr>
          <a:lstStyle/>
          <a:p>
            <a:pPr marR="5080" indent="11113" algn="ctr">
              <a:lnSpc>
                <a:spcPct val="120000"/>
              </a:lnSpc>
            </a:pPr>
            <a:r>
              <a:rPr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乘积寄存器增加右移</a:t>
            </a:r>
            <a:r>
              <a:rPr lang="zh-CN" altLang="en-US" sz="2000" dirty="0" smtClean="0">
                <a:solidFill>
                  <a:srgbClr val="FFFFFF"/>
                </a:solidFill>
                <a:latin typeface="Arial" panose="020B0604020202020204" pitchFamily="34" charset="0"/>
                <a:ea typeface="黑体" panose="02010609060101010101" pitchFamily="49" charset="-122"/>
                <a:cs typeface="Arial" panose="020B0604020202020204" pitchFamily="34" charset="0"/>
              </a:rPr>
              <a:t>功能，乘积</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初始值置于其中高</a:t>
            </a:r>
            <a:r>
              <a:rPr lang="en-US" altLang="zh-CN" sz="2000" dirty="0">
                <a:solidFill>
                  <a:srgbClr val="FFFFFF"/>
                </a:solidFill>
                <a:latin typeface="Arial" panose="020B0604020202020204" pitchFamily="34" charset="0"/>
                <a:ea typeface="黑体" panose="02010609060101010101" pitchFamily="49" charset="-122"/>
                <a:cs typeface="Arial" panose="020B0604020202020204" pitchFamily="34" charset="0"/>
              </a:rPr>
              <a:t>4</a:t>
            </a:r>
            <a:r>
              <a:rPr lang="zh-CN" altLang="en-US" sz="2000" dirty="0">
                <a:solidFill>
                  <a:srgbClr val="FFFFFF"/>
                </a:solidFill>
                <a:latin typeface="Arial" panose="020B0604020202020204" pitchFamily="34" charset="0"/>
                <a:ea typeface="黑体" panose="02010609060101010101" pitchFamily="49" charset="-122"/>
                <a:cs typeface="Arial" panose="020B0604020202020204" pitchFamily="34" charset="0"/>
              </a:rPr>
              <a:t>位，随着运算过程不断右移</a:t>
            </a:r>
            <a:endParaRPr sz="2000" dirty="0">
              <a:latin typeface="Arial" panose="020B0604020202020204" pitchFamily="34" charset="0"/>
              <a:ea typeface="黑体" panose="02010609060101010101" pitchFamily="49" charset="-122"/>
              <a:cs typeface="Arial" panose="020B0604020202020204" pitchFamily="34" charset="0"/>
            </a:endParaRPr>
          </a:p>
        </p:txBody>
      </p:sp>
      <p:sp>
        <p:nvSpPr>
          <p:cNvPr id="52" name="object 4"/>
          <p:cNvSpPr txBox="1"/>
          <p:nvPr/>
        </p:nvSpPr>
        <p:spPr>
          <a:xfrm>
            <a:off x="3893058" y="2232914"/>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53" name="object 12"/>
          <p:cNvSpPr txBox="1"/>
          <p:nvPr/>
        </p:nvSpPr>
        <p:spPr>
          <a:xfrm>
            <a:off x="2733294" y="1381505"/>
            <a:ext cx="1903730" cy="845744"/>
          </a:xfrm>
          <a:prstGeom prst="rect">
            <a:avLst/>
          </a:prstGeom>
          <a:solidFill>
            <a:srgbClr val="4F81BC"/>
          </a:solidFill>
          <a:ln w="25908">
            <a:solidFill>
              <a:srgbClr val="385D89"/>
            </a:solidFill>
          </a:ln>
        </p:spPr>
        <p:txBody>
          <a:bodyPr vert="horz" wrap="square" lIns="0" tIns="24765" rIns="0" bIns="0" rtlCol="0">
            <a:spAutoFit/>
          </a:bodyPr>
          <a:lstStyle/>
          <a:p>
            <a:pPr marL="48260" algn="ctr">
              <a:lnSpc>
                <a:spcPts val="2700"/>
              </a:lnSpc>
              <a:spcBef>
                <a:spcPts val="19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被乘数</a:t>
            </a:r>
            <a:endParaRPr sz="2400" dirty="0" smtClean="0">
              <a:latin typeface="黑体" panose="02010609060101010101" pitchFamily="49" charset="-122"/>
              <a:ea typeface="黑体" panose="02010609060101010101" pitchFamily="49" charset="-122"/>
              <a:cs typeface="Arial"/>
            </a:endParaRPr>
          </a:p>
          <a:p>
            <a:pPr marL="87630">
              <a:lnSpc>
                <a:spcPts val="3660"/>
              </a:lnSpc>
            </a:pPr>
            <a:r>
              <a:rPr sz="3200" b="1" dirty="0" smtClean="0">
                <a:solidFill>
                  <a:srgbClr val="F8F8F8"/>
                </a:solidFill>
                <a:latin typeface="Courier New"/>
                <a:cs typeface="Courier New"/>
              </a:rPr>
              <a:t>1 </a:t>
            </a:r>
            <a:r>
              <a:rPr sz="3200" b="1" dirty="0">
                <a:solidFill>
                  <a:srgbClr val="F8F8F8"/>
                </a:solidFill>
                <a:latin typeface="Courier New"/>
                <a:cs typeface="Courier New"/>
              </a:rPr>
              <a:t>0 0</a:t>
            </a:r>
            <a:r>
              <a:rPr sz="3200" b="1" spc="-90" dirty="0">
                <a:solidFill>
                  <a:srgbClr val="F8F8F8"/>
                </a:solidFill>
                <a:latin typeface="Courier New"/>
                <a:cs typeface="Courier New"/>
              </a:rPr>
              <a:t> </a:t>
            </a:r>
            <a:r>
              <a:rPr sz="3200" b="1" dirty="0">
                <a:solidFill>
                  <a:srgbClr val="F8F8F8"/>
                </a:solidFill>
                <a:latin typeface="Courier New"/>
                <a:cs typeface="Courier New"/>
              </a:rPr>
              <a:t>0</a:t>
            </a:r>
            <a:endParaRPr sz="3200" dirty="0">
              <a:latin typeface="Courier New"/>
              <a:cs typeface="Courier New"/>
            </a:endParaRPr>
          </a:p>
        </p:txBody>
      </p:sp>
      <p:sp>
        <p:nvSpPr>
          <p:cNvPr id="54" name="object 34"/>
          <p:cNvSpPr txBox="1"/>
          <p:nvPr/>
        </p:nvSpPr>
        <p:spPr>
          <a:xfrm>
            <a:off x="4495800" y="5540596"/>
            <a:ext cx="1165860" cy="269304"/>
          </a:xfrm>
          <a:prstGeom prst="rect">
            <a:avLst/>
          </a:prstGeom>
        </p:spPr>
        <p:txBody>
          <a:bodyPr vert="horz" wrap="square" lIns="0" tIns="0" rIns="0" bIns="0" rtlCol="0">
            <a:spAutoFit/>
          </a:bodyPr>
          <a:lstStyle/>
          <a:p>
            <a:pPr marL="12700">
              <a:lnSpc>
                <a:spcPts val="2090"/>
              </a:lnSpc>
            </a:pPr>
            <a:r>
              <a:rPr lang="zh-CN" altLang="en-US" sz="2000" b="1" spc="-5" dirty="0">
                <a:latin typeface="黑体" panose="02010609060101010101" pitchFamily="49" charset="-122"/>
                <a:ea typeface="黑体" panose="02010609060101010101" pitchFamily="49" charset="-122"/>
                <a:cs typeface="Arial"/>
              </a:rPr>
              <a:t>乘数</a:t>
            </a:r>
            <a:r>
              <a:rPr sz="2000" i="1" dirty="0" smtClean="0">
                <a:latin typeface="Arial"/>
                <a:cs typeface="Arial"/>
              </a:rPr>
              <a:t>→</a:t>
            </a:r>
            <a:endParaRPr sz="2000" dirty="0">
              <a:latin typeface="Arial"/>
              <a:cs typeface="Arial"/>
            </a:endParaRPr>
          </a:p>
        </p:txBody>
      </p:sp>
      <p:sp>
        <p:nvSpPr>
          <p:cNvPr id="55" name="object 9"/>
          <p:cNvSpPr/>
          <p:nvPr/>
        </p:nvSpPr>
        <p:spPr>
          <a:xfrm>
            <a:off x="3710940" y="4571238"/>
            <a:ext cx="1884680" cy="866140"/>
          </a:xfrm>
          <a:custGeom>
            <a:avLst/>
            <a:gdLst/>
            <a:ahLst/>
            <a:cxnLst/>
            <a:rect l="l" t="t" r="r" b="b"/>
            <a:pathLst>
              <a:path w="1884679" h="866139">
                <a:moveTo>
                  <a:pt x="0" y="865632"/>
                </a:moveTo>
                <a:lnTo>
                  <a:pt x="1884426" y="865632"/>
                </a:lnTo>
                <a:lnTo>
                  <a:pt x="1884426" y="0"/>
                </a:lnTo>
                <a:lnTo>
                  <a:pt x="0" y="0"/>
                </a:lnTo>
                <a:lnTo>
                  <a:pt x="0" y="865632"/>
                </a:lnTo>
                <a:close/>
              </a:path>
            </a:pathLst>
          </a:custGeom>
          <a:solidFill>
            <a:srgbClr val="C00000"/>
          </a:solidFill>
        </p:spPr>
        <p:txBody>
          <a:bodyPr wrap="square" lIns="0" tIns="0" rIns="0" bIns="0" rtlCol="0"/>
          <a:lstStyle/>
          <a:p>
            <a:endParaRPr/>
          </a:p>
        </p:txBody>
      </p:sp>
      <p:sp>
        <p:nvSpPr>
          <p:cNvPr id="56" name="object 10"/>
          <p:cNvSpPr/>
          <p:nvPr/>
        </p:nvSpPr>
        <p:spPr>
          <a:xfrm>
            <a:off x="1794510" y="4571238"/>
            <a:ext cx="1834514" cy="866140"/>
          </a:xfrm>
          <a:custGeom>
            <a:avLst/>
            <a:gdLst/>
            <a:ahLst/>
            <a:cxnLst/>
            <a:rect l="l" t="t" r="r" b="b"/>
            <a:pathLst>
              <a:path w="1834514" h="866139">
                <a:moveTo>
                  <a:pt x="0" y="865632"/>
                </a:moveTo>
                <a:lnTo>
                  <a:pt x="1834134" y="865632"/>
                </a:lnTo>
                <a:lnTo>
                  <a:pt x="1834134" y="0"/>
                </a:lnTo>
                <a:lnTo>
                  <a:pt x="0" y="0"/>
                </a:lnTo>
                <a:lnTo>
                  <a:pt x="0" y="865632"/>
                </a:lnTo>
                <a:close/>
              </a:path>
            </a:pathLst>
          </a:custGeom>
          <a:solidFill>
            <a:srgbClr val="C00000"/>
          </a:solidFill>
        </p:spPr>
        <p:txBody>
          <a:bodyPr wrap="square" lIns="0" tIns="0" rIns="0" bIns="0" rtlCol="0"/>
          <a:lstStyle/>
          <a:p>
            <a:endParaRPr/>
          </a:p>
        </p:txBody>
      </p:sp>
      <p:sp>
        <p:nvSpPr>
          <p:cNvPr id="57" name="object 11"/>
          <p:cNvSpPr/>
          <p:nvPr/>
        </p:nvSpPr>
        <p:spPr>
          <a:xfrm>
            <a:off x="1794510"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58" name="object 13"/>
          <p:cNvSpPr txBox="1"/>
          <p:nvPr/>
        </p:nvSpPr>
        <p:spPr>
          <a:xfrm>
            <a:off x="3104007" y="4587175"/>
            <a:ext cx="1176020" cy="382270"/>
          </a:xfrm>
          <a:prstGeom prst="rect">
            <a:avLst/>
          </a:prstGeom>
        </p:spPr>
        <p:txBody>
          <a:bodyPr vert="horz" wrap="square" lIns="0" tIns="0" rIns="0" bIns="0" rtlCol="0">
            <a:spAutoFit/>
          </a:bodyPr>
          <a:lstStyle/>
          <a:p>
            <a:pPr marL="12700" algn="ctr">
              <a:lnSpc>
                <a:spcPct val="100000"/>
              </a:lnSpc>
              <a:tabLst>
                <a:tab pos="706120" algn="l"/>
              </a:tabLst>
            </a:pPr>
            <a:r>
              <a:rPr lang="zh-CN" altLang="en-US" sz="2400" b="1" dirty="0" smtClean="0">
                <a:solidFill>
                  <a:srgbClr val="FFFFFF"/>
                </a:solidFill>
                <a:latin typeface="黑体" panose="02010609060101010101" pitchFamily="49" charset="-122"/>
                <a:ea typeface="黑体" panose="02010609060101010101" pitchFamily="49" charset="-122"/>
                <a:cs typeface="Arial"/>
              </a:rPr>
              <a:t>乘  积</a:t>
            </a:r>
            <a:endParaRPr sz="2400" dirty="0">
              <a:latin typeface="黑体" panose="02010609060101010101" pitchFamily="49" charset="-122"/>
              <a:ea typeface="黑体" panose="02010609060101010101" pitchFamily="49" charset="-122"/>
              <a:cs typeface="Arial"/>
            </a:endParaRPr>
          </a:p>
        </p:txBody>
      </p:sp>
      <p:sp>
        <p:nvSpPr>
          <p:cNvPr id="59" name="object 21"/>
          <p:cNvSpPr/>
          <p:nvPr/>
        </p:nvSpPr>
        <p:spPr>
          <a:xfrm>
            <a:off x="3666744" y="4576571"/>
            <a:ext cx="6350" cy="852169"/>
          </a:xfrm>
          <a:custGeom>
            <a:avLst/>
            <a:gdLst/>
            <a:ahLst/>
            <a:cxnLst/>
            <a:rect l="l" t="t" r="r" b="b"/>
            <a:pathLst>
              <a:path w="6350" h="852170">
                <a:moveTo>
                  <a:pt x="6095" y="851915"/>
                </a:moveTo>
                <a:lnTo>
                  <a:pt x="0" y="0"/>
                </a:lnTo>
              </a:path>
            </a:pathLst>
          </a:custGeom>
          <a:ln w="76199">
            <a:solidFill>
              <a:srgbClr val="DDD9C3"/>
            </a:solidFill>
          </a:ln>
        </p:spPr>
        <p:txBody>
          <a:bodyPr wrap="square" lIns="0" tIns="0" rIns="0" bIns="0" rtlCol="0"/>
          <a:lstStyle/>
          <a:p>
            <a:endParaRPr/>
          </a:p>
        </p:txBody>
      </p:sp>
      <p:sp>
        <p:nvSpPr>
          <p:cNvPr id="60" name="object 23"/>
          <p:cNvSpPr txBox="1"/>
          <p:nvPr/>
        </p:nvSpPr>
        <p:spPr>
          <a:xfrm>
            <a:off x="4589526" y="4553966"/>
            <a:ext cx="997585" cy="512961"/>
          </a:xfrm>
          <a:prstGeom prst="rect">
            <a:avLst/>
          </a:prstGeom>
        </p:spPr>
        <p:txBody>
          <a:bodyPr vert="horz" wrap="square" lIns="0" tIns="0" rIns="0" bIns="0" rtlCol="0">
            <a:spAutoFit/>
          </a:bodyPr>
          <a:lstStyle/>
          <a:p>
            <a:pPr marL="12700" algn="r">
              <a:lnSpc>
                <a:spcPts val="2030"/>
              </a:lnSpc>
            </a:pP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L="450215" algn="r">
              <a:lnSpc>
                <a:spcPts val="203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写</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61" name="object 32"/>
          <p:cNvSpPr txBox="1"/>
          <p:nvPr/>
        </p:nvSpPr>
        <p:spPr>
          <a:xfrm>
            <a:off x="1880107" y="5004434"/>
            <a:ext cx="366204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0 0 0 0 1 0 0</a:t>
            </a:r>
            <a:r>
              <a:rPr sz="3200" b="1" spc="-290" dirty="0">
                <a:solidFill>
                  <a:srgbClr val="F8F8F8"/>
                </a:solidFill>
                <a:latin typeface="Courier New"/>
                <a:cs typeface="Courier New"/>
              </a:rPr>
              <a:t> </a:t>
            </a:r>
            <a:r>
              <a:rPr sz="3200" b="1" dirty="0">
                <a:solidFill>
                  <a:srgbClr val="F8F8F8"/>
                </a:solidFill>
                <a:latin typeface="Courier New"/>
                <a:cs typeface="Courier New"/>
              </a:rPr>
              <a:t>1</a:t>
            </a:r>
            <a:endParaRPr sz="3200" dirty="0">
              <a:latin typeface="Courier New"/>
              <a:cs typeface="Courier New"/>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54523" y="5265420"/>
            <a:ext cx="2350007" cy="82600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443728" y="4753355"/>
            <a:ext cx="1723644" cy="35813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426964" y="4530852"/>
            <a:ext cx="1723643" cy="356616"/>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16939" y="261239"/>
            <a:ext cx="4471670"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Arial"/>
                <a:cs typeface="Arial"/>
              </a:rPr>
              <a:t>N</a:t>
            </a:r>
            <a:r>
              <a:rPr sz="3600" spc="-5" dirty="0">
                <a:solidFill>
                  <a:srgbClr val="004589"/>
                </a:solidFill>
                <a:latin typeface="微软雅黑"/>
                <a:cs typeface="微软雅黑"/>
              </a:rPr>
              <a:t>位乘法器的实现结构</a:t>
            </a:r>
            <a:endParaRPr sz="3600">
              <a:latin typeface="微软雅黑"/>
              <a:cs typeface="微软雅黑"/>
            </a:endParaRPr>
          </a:p>
        </p:txBody>
      </p:sp>
      <p:sp>
        <p:nvSpPr>
          <p:cNvPr id="6" name="object 6"/>
          <p:cNvSpPr/>
          <p:nvPr/>
        </p:nvSpPr>
        <p:spPr>
          <a:xfrm>
            <a:off x="3795521" y="4277105"/>
            <a:ext cx="1473835" cy="224154"/>
          </a:xfrm>
          <a:custGeom>
            <a:avLst/>
            <a:gdLst/>
            <a:ahLst/>
            <a:cxnLst/>
            <a:rect l="l" t="t" r="r" b="b"/>
            <a:pathLst>
              <a:path w="1473835" h="224154">
                <a:moveTo>
                  <a:pt x="1361693" y="0"/>
                </a:moveTo>
                <a:lnTo>
                  <a:pt x="1361693" y="56007"/>
                </a:lnTo>
                <a:lnTo>
                  <a:pt x="0" y="56007"/>
                </a:lnTo>
                <a:lnTo>
                  <a:pt x="56006" y="112014"/>
                </a:lnTo>
                <a:lnTo>
                  <a:pt x="0" y="168021"/>
                </a:lnTo>
                <a:lnTo>
                  <a:pt x="1361693" y="168021"/>
                </a:lnTo>
                <a:lnTo>
                  <a:pt x="1361693" y="224028"/>
                </a:lnTo>
                <a:lnTo>
                  <a:pt x="1473707" y="112014"/>
                </a:lnTo>
                <a:lnTo>
                  <a:pt x="1361693" y="0"/>
                </a:lnTo>
                <a:close/>
              </a:path>
            </a:pathLst>
          </a:custGeom>
          <a:solidFill>
            <a:srgbClr val="C00000"/>
          </a:solidFill>
        </p:spPr>
        <p:txBody>
          <a:bodyPr wrap="square" lIns="0" tIns="0" rIns="0" bIns="0" rtlCol="0"/>
          <a:lstStyle/>
          <a:p>
            <a:endParaRPr/>
          </a:p>
        </p:txBody>
      </p:sp>
      <p:sp>
        <p:nvSpPr>
          <p:cNvPr id="7" name="object 7"/>
          <p:cNvSpPr/>
          <p:nvPr/>
        </p:nvSpPr>
        <p:spPr>
          <a:xfrm>
            <a:off x="3795521" y="4277105"/>
            <a:ext cx="1473835" cy="224154"/>
          </a:xfrm>
          <a:custGeom>
            <a:avLst/>
            <a:gdLst/>
            <a:ahLst/>
            <a:cxnLst/>
            <a:rect l="l" t="t" r="r" b="b"/>
            <a:pathLst>
              <a:path w="1473835" h="224154">
                <a:moveTo>
                  <a:pt x="0" y="56007"/>
                </a:moveTo>
                <a:lnTo>
                  <a:pt x="1361693" y="56007"/>
                </a:lnTo>
                <a:lnTo>
                  <a:pt x="1361693" y="0"/>
                </a:lnTo>
                <a:lnTo>
                  <a:pt x="1473707" y="112014"/>
                </a:lnTo>
                <a:lnTo>
                  <a:pt x="1361693" y="224028"/>
                </a:lnTo>
                <a:lnTo>
                  <a:pt x="1361693" y="168021"/>
                </a:lnTo>
                <a:lnTo>
                  <a:pt x="0" y="168021"/>
                </a:lnTo>
                <a:lnTo>
                  <a:pt x="56006" y="112014"/>
                </a:lnTo>
                <a:lnTo>
                  <a:pt x="0" y="56007"/>
                </a:lnTo>
                <a:close/>
              </a:path>
            </a:pathLst>
          </a:custGeom>
          <a:ln w="25908">
            <a:solidFill>
              <a:srgbClr val="C00000"/>
            </a:solidFill>
          </a:ln>
        </p:spPr>
        <p:txBody>
          <a:bodyPr wrap="square" lIns="0" tIns="0" rIns="0" bIns="0" rtlCol="0"/>
          <a:lstStyle/>
          <a:p>
            <a:endParaRPr/>
          </a:p>
        </p:txBody>
      </p:sp>
      <p:sp>
        <p:nvSpPr>
          <p:cNvPr id="13" name="object 13"/>
          <p:cNvSpPr txBox="1"/>
          <p:nvPr/>
        </p:nvSpPr>
        <p:spPr>
          <a:xfrm>
            <a:off x="3212973" y="5483047"/>
            <a:ext cx="83756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2N</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16" name="object 16"/>
          <p:cNvSpPr/>
          <p:nvPr/>
        </p:nvSpPr>
        <p:spPr>
          <a:xfrm>
            <a:off x="1845564" y="3986784"/>
            <a:ext cx="1978152" cy="56387"/>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1374647" y="3119627"/>
            <a:ext cx="1309116" cy="92354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2627376" y="3130295"/>
            <a:ext cx="222504" cy="358139"/>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2805683" y="3119627"/>
            <a:ext cx="1475232" cy="359663"/>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3767328" y="3130295"/>
            <a:ext cx="512063" cy="912876"/>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2642616" y="4006596"/>
            <a:ext cx="358139" cy="693419"/>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3496055" y="2238755"/>
            <a:ext cx="356615" cy="1051560"/>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086611" y="2671572"/>
            <a:ext cx="1684020" cy="3241547"/>
          </a:xfrm>
          <a:prstGeom prst="rect">
            <a:avLst/>
          </a:prstGeom>
          <a:blipFill>
            <a:blip r:embed="rId13" cstate="print"/>
            <a:stretch>
              <a:fillRect/>
            </a:stretch>
          </a:blipFill>
        </p:spPr>
        <p:txBody>
          <a:bodyPr wrap="square" lIns="0" tIns="0" rIns="0" bIns="0" rtlCol="0"/>
          <a:lstStyle/>
          <a:p>
            <a:endParaRPr/>
          </a:p>
        </p:txBody>
      </p:sp>
      <p:sp>
        <p:nvSpPr>
          <p:cNvPr id="24" name="object 24"/>
          <p:cNvSpPr txBox="1"/>
          <p:nvPr/>
        </p:nvSpPr>
        <p:spPr>
          <a:xfrm>
            <a:off x="2014854" y="3499992"/>
            <a:ext cx="16719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N-bit</a:t>
            </a:r>
            <a:r>
              <a:rPr sz="2400" b="1" spc="-170" dirty="0">
                <a:latin typeface="Arial"/>
                <a:cs typeface="Arial"/>
              </a:rPr>
              <a:t> </a:t>
            </a:r>
            <a:r>
              <a:rPr sz="2400" b="1" spc="-5" dirty="0" smtClean="0">
                <a:latin typeface="Arial"/>
                <a:cs typeface="Arial"/>
              </a:rPr>
              <a:t>A</a:t>
            </a:r>
            <a:r>
              <a:rPr lang="en-US" altLang="zh-CN" sz="2400" b="1" spc="-5" dirty="0" smtClean="0">
                <a:latin typeface="Arial"/>
                <a:cs typeface="Arial"/>
              </a:rPr>
              <a:t>LU</a:t>
            </a:r>
            <a:endParaRPr sz="2400" dirty="0">
              <a:latin typeface="Arial"/>
              <a:cs typeface="Arial"/>
            </a:endParaRPr>
          </a:p>
        </p:txBody>
      </p:sp>
      <p:sp>
        <p:nvSpPr>
          <p:cNvPr id="26" name="object 26"/>
          <p:cNvSpPr txBox="1"/>
          <p:nvPr/>
        </p:nvSpPr>
        <p:spPr>
          <a:xfrm>
            <a:off x="3893058" y="2232914"/>
            <a:ext cx="66802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N</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27" name="object 27"/>
          <p:cNvSpPr/>
          <p:nvPr/>
        </p:nvSpPr>
        <p:spPr>
          <a:xfrm>
            <a:off x="6439661" y="4577334"/>
            <a:ext cx="1292860" cy="867410"/>
          </a:xfrm>
          <a:custGeom>
            <a:avLst/>
            <a:gdLst/>
            <a:ahLst/>
            <a:cxnLst/>
            <a:rect l="l" t="t" r="r" b="b"/>
            <a:pathLst>
              <a:path w="1292859" h="867410">
                <a:moveTo>
                  <a:pt x="646176" y="0"/>
                </a:moveTo>
                <a:lnTo>
                  <a:pt x="590421" y="1590"/>
                </a:lnTo>
                <a:lnTo>
                  <a:pt x="535984" y="6277"/>
                </a:lnTo>
                <a:lnTo>
                  <a:pt x="483058" y="13928"/>
                </a:lnTo>
                <a:lnTo>
                  <a:pt x="431837" y="24415"/>
                </a:lnTo>
                <a:lnTo>
                  <a:pt x="382514" y="37608"/>
                </a:lnTo>
                <a:lnTo>
                  <a:pt x="335284" y="53376"/>
                </a:lnTo>
                <a:lnTo>
                  <a:pt x="290341" y="71589"/>
                </a:lnTo>
                <a:lnTo>
                  <a:pt x="247879" y="92118"/>
                </a:lnTo>
                <a:lnTo>
                  <a:pt x="208091" y="114832"/>
                </a:lnTo>
                <a:lnTo>
                  <a:pt x="171173" y="139601"/>
                </a:lnTo>
                <a:lnTo>
                  <a:pt x="137316" y="166296"/>
                </a:lnTo>
                <a:lnTo>
                  <a:pt x="106717" y="194787"/>
                </a:lnTo>
                <a:lnTo>
                  <a:pt x="79568" y="224943"/>
                </a:lnTo>
                <a:lnTo>
                  <a:pt x="56064" y="256635"/>
                </a:lnTo>
                <a:lnTo>
                  <a:pt x="36398" y="289732"/>
                </a:lnTo>
                <a:lnTo>
                  <a:pt x="9358" y="359624"/>
                </a:lnTo>
                <a:lnTo>
                  <a:pt x="0" y="433578"/>
                </a:lnTo>
                <a:lnTo>
                  <a:pt x="2371" y="470979"/>
                </a:lnTo>
                <a:lnTo>
                  <a:pt x="20764" y="543007"/>
                </a:lnTo>
                <a:lnTo>
                  <a:pt x="56064" y="610466"/>
                </a:lnTo>
                <a:lnTo>
                  <a:pt x="79568" y="642155"/>
                </a:lnTo>
                <a:lnTo>
                  <a:pt x="106717" y="672312"/>
                </a:lnTo>
                <a:lnTo>
                  <a:pt x="137316" y="700805"/>
                </a:lnTo>
                <a:lnTo>
                  <a:pt x="171173" y="727504"/>
                </a:lnTo>
                <a:lnTo>
                  <a:pt x="208091" y="752278"/>
                </a:lnTo>
                <a:lnTo>
                  <a:pt x="247879" y="774998"/>
                </a:lnTo>
                <a:lnTo>
                  <a:pt x="290341" y="795533"/>
                </a:lnTo>
                <a:lnTo>
                  <a:pt x="335284" y="813753"/>
                </a:lnTo>
                <a:lnTo>
                  <a:pt x="382514" y="829528"/>
                </a:lnTo>
                <a:lnTo>
                  <a:pt x="431837" y="842726"/>
                </a:lnTo>
                <a:lnTo>
                  <a:pt x="483058" y="853219"/>
                </a:lnTo>
                <a:lnTo>
                  <a:pt x="535984" y="860874"/>
                </a:lnTo>
                <a:lnTo>
                  <a:pt x="590421" y="865564"/>
                </a:lnTo>
                <a:lnTo>
                  <a:pt x="646176" y="867156"/>
                </a:lnTo>
                <a:lnTo>
                  <a:pt x="701930" y="865564"/>
                </a:lnTo>
                <a:lnTo>
                  <a:pt x="756367" y="860874"/>
                </a:lnTo>
                <a:lnTo>
                  <a:pt x="809293" y="853219"/>
                </a:lnTo>
                <a:lnTo>
                  <a:pt x="860514" y="842726"/>
                </a:lnTo>
                <a:lnTo>
                  <a:pt x="909837" y="829528"/>
                </a:lnTo>
                <a:lnTo>
                  <a:pt x="957067" y="813753"/>
                </a:lnTo>
                <a:lnTo>
                  <a:pt x="1002010" y="795533"/>
                </a:lnTo>
                <a:lnTo>
                  <a:pt x="1044472" y="774998"/>
                </a:lnTo>
                <a:lnTo>
                  <a:pt x="1084260" y="752278"/>
                </a:lnTo>
                <a:lnTo>
                  <a:pt x="1121178" y="727504"/>
                </a:lnTo>
                <a:lnTo>
                  <a:pt x="1155035" y="700805"/>
                </a:lnTo>
                <a:lnTo>
                  <a:pt x="1185634" y="672312"/>
                </a:lnTo>
                <a:lnTo>
                  <a:pt x="1212783" y="642155"/>
                </a:lnTo>
                <a:lnTo>
                  <a:pt x="1236287" y="610466"/>
                </a:lnTo>
                <a:lnTo>
                  <a:pt x="1255953" y="577373"/>
                </a:lnTo>
                <a:lnTo>
                  <a:pt x="1282993" y="507499"/>
                </a:lnTo>
                <a:lnTo>
                  <a:pt x="1292352" y="433578"/>
                </a:lnTo>
                <a:lnTo>
                  <a:pt x="1289980" y="396158"/>
                </a:lnTo>
                <a:lnTo>
                  <a:pt x="1271587" y="324105"/>
                </a:lnTo>
                <a:lnTo>
                  <a:pt x="1236287" y="256635"/>
                </a:lnTo>
                <a:lnTo>
                  <a:pt x="1212783" y="224943"/>
                </a:lnTo>
                <a:lnTo>
                  <a:pt x="1185634" y="194787"/>
                </a:lnTo>
                <a:lnTo>
                  <a:pt x="1155035" y="166296"/>
                </a:lnTo>
                <a:lnTo>
                  <a:pt x="1121178" y="139601"/>
                </a:lnTo>
                <a:lnTo>
                  <a:pt x="1084260" y="114832"/>
                </a:lnTo>
                <a:lnTo>
                  <a:pt x="1044472" y="92118"/>
                </a:lnTo>
                <a:lnTo>
                  <a:pt x="1002010" y="71589"/>
                </a:lnTo>
                <a:lnTo>
                  <a:pt x="957067" y="53376"/>
                </a:lnTo>
                <a:lnTo>
                  <a:pt x="909837" y="37608"/>
                </a:lnTo>
                <a:lnTo>
                  <a:pt x="860514" y="24415"/>
                </a:lnTo>
                <a:lnTo>
                  <a:pt x="809293" y="13928"/>
                </a:lnTo>
                <a:lnTo>
                  <a:pt x="756367" y="6277"/>
                </a:lnTo>
                <a:lnTo>
                  <a:pt x="701930" y="1590"/>
                </a:lnTo>
                <a:lnTo>
                  <a:pt x="646176" y="0"/>
                </a:lnTo>
                <a:close/>
              </a:path>
            </a:pathLst>
          </a:custGeom>
          <a:solidFill>
            <a:srgbClr val="C0504D"/>
          </a:solidFill>
        </p:spPr>
        <p:txBody>
          <a:bodyPr wrap="square" lIns="0" tIns="0" rIns="0" bIns="0" rtlCol="0"/>
          <a:lstStyle/>
          <a:p>
            <a:endParaRPr/>
          </a:p>
        </p:txBody>
      </p:sp>
      <p:sp>
        <p:nvSpPr>
          <p:cNvPr id="28" name="object 28"/>
          <p:cNvSpPr/>
          <p:nvPr/>
        </p:nvSpPr>
        <p:spPr>
          <a:xfrm>
            <a:off x="6439661" y="4577334"/>
            <a:ext cx="1292860" cy="867410"/>
          </a:xfrm>
          <a:custGeom>
            <a:avLst/>
            <a:gdLst/>
            <a:ahLst/>
            <a:cxnLst/>
            <a:rect l="l" t="t" r="r" b="b"/>
            <a:pathLst>
              <a:path w="1292859" h="867410">
                <a:moveTo>
                  <a:pt x="0" y="433578"/>
                </a:moveTo>
                <a:lnTo>
                  <a:pt x="9358" y="359624"/>
                </a:lnTo>
                <a:lnTo>
                  <a:pt x="36398" y="289732"/>
                </a:lnTo>
                <a:lnTo>
                  <a:pt x="56064" y="256635"/>
                </a:lnTo>
                <a:lnTo>
                  <a:pt x="79568" y="224943"/>
                </a:lnTo>
                <a:lnTo>
                  <a:pt x="106717" y="194787"/>
                </a:lnTo>
                <a:lnTo>
                  <a:pt x="137316" y="166296"/>
                </a:lnTo>
                <a:lnTo>
                  <a:pt x="171173" y="139601"/>
                </a:lnTo>
                <a:lnTo>
                  <a:pt x="208091" y="114832"/>
                </a:lnTo>
                <a:lnTo>
                  <a:pt x="247879" y="92118"/>
                </a:lnTo>
                <a:lnTo>
                  <a:pt x="290341" y="71589"/>
                </a:lnTo>
                <a:lnTo>
                  <a:pt x="335284" y="53376"/>
                </a:lnTo>
                <a:lnTo>
                  <a:pt x="382514" y="37608"/>
                </a:lnTo>
                <a:lnTo>
                  <a:pt x="431837" y="24415"/>
                </a:lnTo>
                <a:lnTo>
                  <a:pt x="483058" y="13928"/>
                </a:lnTo>
                <a:lnTo>
                  <a:pt x="535984" y="6277"/>
                </a:lnTo>
                <a:lnTo>
                  <a:pt x="590421" y="1590"/>
                </a:lnTo>
                <a:lnTo>
                  <a:pt x="646176" y="0"/>
                </a:lnTo>
                <a:lnTo>
                  <a:pt x="701930" y="1590"/>
                </a:lnTo>
                <a:lnTo>
                  <a:pt x="756367" y="6277"/>
                </a:lnTo>
                <a:lnTo>
                  <a:pt x="809293" y="13928"/>
                </a:lnTo>
                <a:lnTo>
                  <a:pt x="860514" y="24415"/>
                </a:lnTo>
                <a:lnTo>
                  <a:pt x="909837" y="37608"/>
                </a:lnTo>
                <a:lnTo>
                  <a:pt x="957067" y="53376"/>
                </a:lnTo>
                <a:lnTo>
                  <a:pt x="1002010" y="71589"/>
                </a:lnTo>
                <a:lnTo>
                  <a:pt x="1044472" y="92118"/>
                </a:lnTo>
                <a:lnTo>
                  <a:pt x="1084260" y="114832"/>
                </a:lnTo>
                <a:lnTo>
                  <a:pt x="1121178" y="139601"/>
                </a:lnTo>
                <a:lnTo>
                  <a:pt x="1155035" y="166296"/>
                </a:lnTo>
                <a:lnTo>
                  <a:pt x="1185634" y="194787"/>
                </a:lnTo>
                <a:lnTo>
                  <a:pt x="1212783" y="224943"/>
                </a:lnTo>
                <a:lnTo>
                  <a:pt x="1236287" y="256635"/>
                </a:lnTo>
                <a:lnTo>
                  <a:pt x="1255953" y="289732"/>
                </a:lnTo>
                <a:lnTo>
                  <a:pt x="1282993" y="359624"/>
                </a:lnTo>
                <a:lnTo>
                  <a:pt x="1292352" y="433578"/>
                </a:lnTo>
                <a:lnTo>
                  <a:pt x="1289980" y="470979"/>
                </a:lnTo>
                <a:lnTo>
                  <a:pt x="1271587" y="543007"/>
                </a:lnTo>
                <a:lnTo>
                  <a:pt x="1236287" y="610466"/>
                </a:lnTo>
                <a:lnTo>
                  <a:pt x="1212783" y="642155"/>
                </a:lnTo>
                <a:lnTo>
                  <a:pt x="1185634" y="672312"/>
                </a:lnTo>
                <a:lnTo>
                  <a:pt x="1155035" y="700805"/>
                </a:lnTo>
                <a:lnTo>
                  <a:pt x="1121178" y="727504"/>
                </a:lnTo>
                <a:lnTo>
                  <a:pt x="1084260" y="752278"/>
                </a:lnTo>
                <a:lnTo>
                  <a:pt x="1044472" y="774998"/>
                </a:lnTo>
                <a:lnTo>
                  <a:pt x="1002010" y="795533"/>
                </a:lnTo>
                <a:lnTo>
                  <a:pt x="957067" y="813753"/>
                </a:lnTo>
                <a:lnTo>
                  <a:pt x="909837" y="829528"/>
                </a:lnTo>
                <a:lnTo>
                  <a:pt x="860514" y="842726"/>
                </a:lnTo>
                <a:lnTo>
                  <a:pt x="809293" y="853219"/>
                </a:lnTo>
                <a:lnTo>
                  <a:pt x="756367" y="860874"/>
                </a:lnTo>
                <a:lnTo>
                  <a:pt x="701930" y="865564"/>
                </a:lnTo>
                <a:lnTo>
                  <a:pt x="646176" y="867156"/>
                </a:lnTo>
                <a:lnTo>
                  <a:pt x="590421" y="865564"/>
                </a:lnTo>
                <a:lnTo>
                  <a:pt x="535984" y="860874"/>
                </a:lnTo>
                <a:lnTo>
                  <a:pt x="483058" y="853219"/>
                </a:lnTo>
                <a:lnTo>
                  <a:pt x="431837" y="842726"/>
                </a:lnTo>
                <a:lnTo>
                  <a:pt x="382514" y="829528"/>
                </a:lnTo>
                <a:lnTo>
                  <a:pt x="335284" y="813753"/>
                </a:lnTo>
                <a:lnTo>
                  <a:pt x="290341" y="795533"/>
                </a:lnTo>
                <a:lnTo>
                  <a:pt x="247879" y="774998"/>
                </a:lnTo>
                <a:lnTo>
                  <a:pt x="208091" y="752278"/>
                </a:lnTo>
                <a:lnTo>
                  <a:pt x="171173" y="727504"/>
                </a:lnTo>
                <a:lnTo>
                  <a:pt x="137316" y="700805"/>
                </a:lnTo>
                <a:lnTo>
                  <a:pt x="106717" y="672312"/>
                </a:lnTo>
                <a:lnTo>
                  <a:pt x="79568" y="642155"/>
                </a:lnTo>
                <a:lnTo>
                  <a:pt x="56064" y="610466"/>
                </a:lnTo>
                <a:lnTo>
                  <a:pt x="36398" y="577373"/>
                </a:lnTo>
                <a:lnTo>
                  <a:pt x="9358" y="507499"/>
                </a:lnTo>
                <a:lnTo>
                  <a:pt x="0" y="433578"/>
                </a:lnTo>
                <a:close/>
              </a:path>
            </a:pathLst>
          </a:custGeom>
          <a:ln w="25908">
            <a:solidFill>
              <a:srgbClr val="8B3836"/>
            </a:solidFill>
          </a:ln>
        </p:spPr>
        <p:txBody>
          <a:bodyPr wrap="square" lIns="0" tIns="0" rIns="0" bIns="0" rtlCol="0"/>
          <a:lstStyle/>
          <a:p>
            <a:endParaRPr/>
          </a:p>
        </p:txBody>
      </p:sp>
      <p:sp>
        <p:nvSpPr>
          <p:cNvPr id="31" name="object 31"/>
          <p:cNvSpPr/>
          <p:nvPr/>
        </p:nvSpPr>
        <p:spPr>
          <a:xfrm>
            <a:off x="3845052" y="3403091"/>
            <a:ext cx="3268979" cy="1182623"/>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6655307" y="1530096"/>
            <a:ext cx="3785615" cy="568451"/>
          </a:xfrm>
          <a:prstGeom prst="rect">
            <a:avLst/>
          </a:prstGeom>
          <a:blipFill>
            <a:blip r:embed="rId15" cstate="print"/>
            <a:stretch>
              <a:fillRect/>
            </a:stretch>
          </a:blipFill>
        </p:spPr>
        <p:txBody>
          <a:bodyPr wrap="square" lIns="0" tIns="0" rIns="0" bIns="0" rtlCol="0"/>
          <a:lstStyle/>
          <a:p>
            <a:endParaRPr/>
          </a:p>
        </p:txBody>
      </p:sp>
      <p:sp>
        <p:nvSpPr>
          <p:cNvPr id="33" name="object 33"/>
          <p:cNvSpPr txBox="1"/>
          <p:nvPr/>
        </p:nvSpPr>
        <p:spPr>
          <a:xfrm>
            <a:off x="7677404" y="1652270"/>
            <a:ext cx="1880235" cy="333375"/>
          </a:xfrm>
          <a:prstGeom prst="rect">
            <a:avLst/>
          </a:prstGeom>
        </p:spPr>
        <p:txBody>
          <a:bodyPr vert="horz" wrap="square" lIns="0" tIns="0" rIns="0" bIns="0" rtlCol="0">
            <a:spAutoFit/>
          </a:bodyPr>
          <a:lstStyle/>
          <a:p>
            <a:pPr marL="12700">
              <a:lnSpc>
                <a:spcPct val="100000"/>
              </a:lnSpc>
            </a:pPr>
            <a:r>
              <a:rPr sz="2000" dirty="0">
                <a:solidFill>
                  <a:srgbClr val="FFFFFF"/>
                </a:solidFill>
                <a:latin typeface="Arial"/>
                <a:cs typeface="Arial"/>
              </a:rPr>
              <a:t>1</a:t>
            </a:r>
            <a:r>
              <a:rPr sz="2000" dirty="0">
                <a:solidFill>
                  <a:srgbClr val="FFFFFF"/>
                </a:solidFill>
                <a:latin typeface="微软雅黑"/>
                <a:cs typeface="微软雅黑"/>
              </a:rPr>
              <a:t>个</a:t>
            </a:r>
            <a:r>
              <a:rPr sz="2000" spc="5" dirty="0">
                <a:solidFill>
                  <a:srgbClr val="FFFFFF"/>
                </a:solidFill>
                <a:latin typeface="Arial"/>
                <a:cs typeface="Arial"/>
              </a:rPr>
              <a:t>N</a:t>
            </a:r>
            <a:r>
              <a:rPr sz="2000" dirty="0">
                <a:solidFill>
                  <a:srgbClr val="FFFFFF"/>
                </a:solidFill>
                <a:latin typeface="微软雅黑"/>
                <a:cs typeface="微软雅黑"/>
              </a:rPr>
              <a:t>位的寄存器</a:t>
            </a:r>
            <a:endParaRPr sz="2000">
              <a:latin typeface="微软雅黑"/>
              <a:cs typeface="微软雅黑"/>
            </a:endParaRPr>
          </a:p>
        </p:txBody>
      </p:sp>
      <p:sp>
        <p:nvSpPr>
          <p:cNvPr id="34" name="object 34"/>
          <p:cNvSpPr/>
          <p:nvPr/>
        </p:nvSpPr>
        <p:spPr>
          <a:xfrm>
            <a:off x="7389876" y="3217164"/>
            <a:ext cx="3784091" cy="568452"/>
          </a:xfrm>
          <a:prstGeom prst="rect">
            <a:avLst/>
          </a:prstGeom>
          <a:blipFill>
            <a:blip r:embed="rId16" cstate="print"/>
            <a:stretch>
              <a:fillRect/>
            </a:stretch>
          </a:blipFill>
        </p:spPr>
        <p:txBody>
          <a:bodyPr wrap="square" lIns="0" tIns="0" rIns="0" bIns="0" rtlCol="0"/>
          <a:lstStyle/>
          <a:p>
            <a:endParaRPr/>
          </a:p>
        </p:txBody>
      </p:sp>
      <p:sp>
        <p:nvSpPr>
          <p:cNvPr id="35" name="object 35"/>
          <p:cNvSpPr txBox="1"/>
          <p:nvPr/>
        </p:nvSpPr>
        <p:spPr>
          <a:xfrm>
            <a:off x="8411082" y="3339846"/>
            <a:ext cx="1878964" cy="333375"/>
          </a:xfrm>
          <a:prstGeom prst="rect">
            <a:avLst/>
          </a:prstGeom>
        </p:spPr>
        <p:txBody>
          <a:bodyPr vert="horz" wrap="square" lIns="0" tIns="0" rIns="0" bIns="0" rtlCol="0">
            <a:spAutoFit/>
          </a:bodyPr>
          <a:lstStyle/>
          <a:p>
            <a:pPr marL="12700">
              <a:lnSpc>
                <a:spcPct val="100000"/>
              </a:lnSpc>
            </a:pPr>
            <a:r>
              <a:rPr sz="2000" dirty="0">
                <a:solidFill>
                  <a:srgbClr val="FFFFFF"/>
                </a:solidFill>
                <a:latin typeface="Arial"/>
                <a:cs typeface="Arial"/>
              </a:rPr>
              <a:t>1</a:t>
            </a:r>
            <a:r>
              <a:rPr sz="2000" dirty="0">
                <a:solidFill>
                  <a:srgbClr val="FFFFFF"/>
                </a:solidFill>
                <a:latin typeface="微软雅黑"/>
                <a:cs typeface="微软雅黑"/>
              </a:rPr>
              <a:t>个</a:t>
            </a:r>
            <a:r>
              <a:rPr sz="2000" spc="5" dirty="0">
                <a:solidFill>
                  <a:srgbClr val="FFFFFF"/>
                </a:solidFill>
                <a:latin typeface="Arial"/>
                <a:cs typeface="Arial"/>
              </a:rPr>
              <a:t>N</a:t>
            </a:r>
            <a:r>
              <a:rPr sz="2000" dirty="0">
                <a:solidFill>
                  <a:srgbClr val="FFFFFF"/>
                </a:solidFill>
                <a:latin typeface="微软雅黑"/>
                <a:cs typeface="微软雅黑"/>
              </a:rPr>
              <a:t>位的加法器</a:t>
            </a:r>
            <a:endParaRPr sz="2000">
              <a:latin typeface="微软雅黑"/>
              <a:cs typeface="微软雅黑"/>
            </a:endParaRPr>
          </a:p>
        </p:txBody>
      </p:sp>
      <p:sp>
        <p:nvSpPr>
          <p:cNvPr id="36" name="object 36"/>
          <p:cNvSpPr/>
          <p:nvPr/>
        </p:nvSpPr>
        <p:spPr>
          <a:xfrm>
            <a:off x="7912607" y="4791455"/>
            <a:ext cx="3784092" cy="566928"/>
          </a:xfrm>
          <a:prstGeom prst="rect">
            <a:avLst/>
          </a:prstGeom>
          <a:blipFill>
            <a:blip r:embed="rId16" cstate="print"/>
            <a:stretch>
              <a:fillRect/>
            </a:stretch>
          </a:blipFill>
        </p:spPr>
        <p:txBody>
          <a:bodyPr wrap="square" lIns="0" tIns="0" rIns="0" bIns="0" rtlCol="0"/>
          <a:lstStyle/>
          <a:p>
            <a:endParaRPr/>
          </a:p>
        </p:txBody>
      </p:sp>
      <p:sp>
        <p:nvSpPr>
          <p:cNvPr id="37" name="object 37"/>
          <p:cNvSpPr txBox="1"/>
          <p:nvPr/>
        </p:nvSpPr>
        <p:spPr>
          <a:xfrm>
            <a:off x="8354314" y="4913629"/>
            <a:ext cx="3037205" cy="333375"/>
          </a:xfrm>
          <a:prstGeom prst="rect">
            <a:avLst/>
          </a:prstGeom>
        </p:spPr>
        <p:txBody>
          <a:bodyPr vert="horz" wrap="square" lIns="0" tIns="0" rIns="0" bIns="0" rtlCol="0">
            <a:spAutoFit/>
          </a:bodyPr>
          <a:lstStyle/>
          <a:p>
            <a:pPr marL="12700">
              <a:lnSpc>
                <a:spcPct val="100000"/>
              </a:lnSpc>
            </a:pPr>
            <a:r>
              <a:rPr sz="2000" dirty="0">
                <a:solidFill>
                  <a:srgbClr val="FFFFFF"/>
                </a:solidFill>
                <a:latin typeface="Arial"/>
                <a:cs typeface="Arial"/>
              </a:rPr>
              <a:t>1</a:t>
            </a:r>
            <a:r>
              <a:rPr sz="2000" dirty="0">
                <a:solidFill>
                  <a:srgbClr val="FFFFFF"/>
                </a:solidFill>
                <a:latin typeface="微软雅黑"/>
                <a:cs typeface="微软雅黑"/>
              </a:rPr>
              <a:t>个</a:t>
            </a:r>
            <a:r>
              <a:rPr sz="2000" dirty="0">
                <a:solidFill>
                  <a:srgbClr val="FFFFFF"/>
                </a:solidFill>
                <a:latin typeface="Arial"/>
                <a:cs typeface="Arial"/>
              </a:rPr>
              <a:t>2</a:t>
            </a:r>
            <a:r>
              <a:rPr sz="2000" spc="5" dirty="0">
                <a:solidFill>
                  <a:srgbClr val="FFFFFF"/>
                </a:solidFill>
                <a:latin typeface="Arial"/>
                <a:cs typeface="Arial"/>
              </a:rPr>
              <a:t>N</a:t>
            </a:r>
            <a:r>
              <a:rPr sz="2000" dirty="0">
                <a:solidFill>
                  <a:srgbClr val="FFFFFF"/>
                </a:solidFill>
                <a:latin typeface="微软雅黑"/>
                <a:cs typeface="微软雅黑"/>
              </a:rPr>
              <a:t>位的带右移的寄</a:t>
            </a:r>
            <a:r>
              <a:rPr sz="2000" spc="-15" dirty="0">
                <a:solidFill>
                  <a:srgbClr val="FFFFFF"/>
                </a:solidFill>
                <a:latin typeface="微软雅黑"/>
                <a:cs typeface="微软雅黑"/>
              </a:rPr>
              <a:t>存</a:t>
            </a:r>
            <a:r>
              <a:rPr sz="2000" dirty="0">
                <a:solidFill>
                  <a:srgbClr val="FFFFFF"/>
                </a:solidFill>
                <a:latin typeface="微软雅黑"/>
                <a:cs typeface="微软雅黑"/>
              </a:rPr>
              <a:t>器</a:t>
            </a:r>
            <a:endParaRPr sz="2000">
              <a:latin typeface="微软雅黑"/>
              <a:cs typeface="微软雅黑"/>
            </a:endParaRPr>
          </a:p>
        </p:txBody>
      </p:sp>
      <p:sp>
        <p:nvSpPr>
          <p:cNvPr id="41" name="object 12"/>
          <p:cNvSpPr txBox="1"/>
          <p:nvPr/>
        </p:nvSpPr>
        <p:spPr>
          <a:xfrm>
            <a:off x="2733294" y="1381505"/>
            <a:ext cx="1903730" cy="845744"/>
          </a:xfrm>
          <a:prstGeom prst="rect">
            <a:avLst/>
          </a:prstGeom>
          <a:solidFill>
            <a:srgbClr val="4F81BC"/>
          </a:solidFill>
          <a:ln w="25908">
            <a:solidFill>
              <a:srgbClr val="385D89"/>
            </a:solidFill>
          </a:ln>
        </p:spPr>
        <p:txBody>
          <a:bodyPr vert="horz" wrap="square" lIns="0" tIns="24765" rIns="0" bIns="0" rtlCol="0">
            <a:spAutoFit/>
          </a:bodyPr>
          <a:lstStyle/>
          <a:p>
            <a:pPr marL="48260" algn="ctr">
              <a:lnSpc>
                <a:spcPts val="2700"/>
              </a:lnSpc>
              <a:spcBef>
                <a:spcPts val="19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被乘数</a:t>
            </a:r>
            <a:endParaRPr sz="2400" dirty="0" smtClean="0">
              <a:latin typeface="黑体" panose="02010609060101010101" pitchFamily="49" charset="-122"/>
              <a:ea typeface="黑体" panose="02010609060101010101" pitchFamily="49" charset="-122"/>
              <a:cs typeface="Arial"/>
            </a:endParaRPr>
          </a:p>
          <a:p>
            <a:pPr marL="87630">
              <a:lnSpc>
                <a:spcPts val="3660"/>
              </a:lnSpc>
            </a:pPr>
            <a:r>
              <a:rPr lang="en-US" sz="3200" b="1" dirty="0" smtClean="0">
                <a:solidFill>
                  <a:srgbClr val="F8F8F8"/>
                </a:solidFill>
                <a:latin typeface="Courier New"/>
                <a:cs typeface="Courier New"/>
              </a:rPr>
              <a:t> </a:t>
            </a:r>
            <a:endParaRPr sz="3200" dirty="0">
              <a:latin typeface="Courier New"/>
              <a:cs typeface="Courier New"/>
            </a:endParaRPr>
          </a:p>
        </p:txBody>
      </p:sp>
      <p:sp>
        <p:nvSpPr>
          <p:cNvPr id="43" name="object 38"/>
          <p:cNvSpPr txBox="1"/>
          <p:nvPr/>
        </p:nvSpPr>
        <p:spPr>
          <a:xfrm>
            <a:off x="6621906" y="4699254"/>
            <a:ext cx="930910" cy="615553"/>
          </a:xfrm>
          <a:prstGeom prst="rect">
            <a:avLst/>
          </a:prstGeom>
        </p:spPr>
        <p:txBody>
          <a:bodyPr vert="horz" wrap="square" lIns="0" tIns="0" rIns="0" bIns="0" rtlCol="0">
            <a:spAutoFit/>
          </a:bodyPr>
          <a:lstStyle/>
          <a:p>
            <a:pPr marL="236220" marR="5080" indent="-224154" algn="ctr">
              <a:lnSpc>
                <a:spcPct val="100000"/>
              </a:lnSpc>
            </a:pPr>
            <a:r>
              <a:rPr lang="zh-CN" altLang="en-US" sz="2000" b="1" dirty="0" smtClean="0">
                <a:solidFill>
                  <a:srgbClr val="FFFFFF"/>
                </a:solidFill>
                <a:latin typeface="黑体" panose="02010609060101010101" pitchFamily="49" charset="-122"/>
                <a:ea typeface="黑体" panose="02010609060101010101" pitchFamily="49" charset="-122"/>
                <a:cs typeface="Arial"/>
              </a:rPr>
              <a:t>控制</a:t>
            </a:r>
            <a:endParaRPr lang="en-US" altLang="zh-CN" sz="2000" b="1" dirty="0" smtClean="0">
              <a:solidFill>
                <a:srgbClr val="FFFFFF"/>
              </a:solidFill>
              <a:latin typeface="黑体" panose="02010609060101010101" pitchFamily="49" charset="-122"/>
              <a:ea typeface="黑体" panose="02010609060101010101" pitchFamily="49" charset="-122"/>
              <a:cs typeface="Arial"/>
            </a:endParaRPr>
          </a:p>
          <a:p>
            <a:pPr marL="236220" marR="5080" indent="-224154" algn="ctr">
              <a:lnSpc>
                <a:spcPct val="100000"/>
              </a:lnSpc>
            </a:pPr>
            <a:r>
              <a:rPr lang="zh-CN" altLang="en-US" sz="2000" b="1" dirty="0" smtClean="0">
                <a:solidFill>
                  <a:srgbClr val="FFFFFF"/>
                </a:solidFill>
                <a:latin typeface="黑体" panose="02010609060101010101" pitchFamily="49" charset="-122"/>
                <a:ea typeface="黑体" panose="02010609060101010101" pitchFamily="49" charset="-122"/>
                <a:cs typeface="Arial"/>
              </a:rPr>
              <a:t>测试</a:t>
            </a:r>
            <a:endParaRPr sz="2000" dirty="0">
              <a:latin typeface="黑体" panose="02010609060101010101" pitchFamily="49" charset="-122"/>
              <a:ea typeface="黑体" panose="02010609060101010101" pitchFamily="49" charset="-122"/>
              <a:cs typeface="Arial"/>
            </a:endParaRPr>
          </a:p>
        </p:txBody>
      </p:sp>
      <p:sp>
        <p:nvSpPr>
          <p:cNvPr id="53" name="object 34"/>
          <p:cNvSpPr txBox="1"/>
          <p:nvPr/>
        </p:nvSpPr>
        <p:spPr>
          <a:xfrm>
            <a:off x="4495800" y="5540596"/>
            <a:ext cx="1165860" cy="269304"/>
          </a:xfrm>
          <a:prstGeom prst="rect">
            <a:avLst/>
          </a:prstGeom>
        </p:spPr>
        <p:txBody>
          <a:bodyPr vert="horz" wrap="square" lIns="0" tIns="0" rIns="0" bIns="0" rtlCol="0">
            <a:spAutoFit/>
          </a:bodyPr>
          <a:lstStyle/>
          <a:p>
            <a:pPr marL="12700">
              <a:lnSpc>
                <a:spcPts val="2090"/>
              </a:lnSpc>
            </a:pPr>
            <a:r>
              <a:rPr lang="zh-CN" altLang="en-US" sz="2000" b="1" spc="-5" dirty="0">
                <a:latin typeface="黑体" panose="02010609060101010101" pitchFamily="49" charset="-122"/>
                <a:ea typeface="黑体" panose="02010609060101010101" pitchFamily="49" charset="-122"/>
                <a:cs typeface="Arial"/>
              </a:rPr>
              <a:t>乘数</a:t>
            </a:r>
            <a:r>
              <a:rPr sz="2000" i="1" dirty="0" smtClean="0">
                <a:latin typeface="Arial"/>
                <a:cs typeface="Arial"/>
              </a:rPr>
              <a:t>→</a:t>
            </a:r>
            <a:endParaRPr sz="2000" dirty="0">
              <a:latin typeface="Arial"/>
              <a:cs typeface="Arial"/>
            </a:endParaRPr>
          </a:p>
        </p:txBody>
      </p:sp>
      <p:sp>
        <p:nvSpPr>
          <p:cNvPr id="54" name="object 9"/>
          <p:cNvSpPr/>
          <p:nvPr/>
        </p:nvSpPr>
        <p:spPr>
          <a:xfrm>
            <a:off x="3710940" y="4571238"/>
            <a:ext cx="1884680" cy="866140"/>
          </a:xfrm>
          <a:custGeom>
            <a:avLst/>
            <a:gdLst/>
            <a:ahLst/>
            <a:cxnLst/>
            <a:rect l="l" t="t" r="r" b="b"/>
            <a:pathLst>
              <a:path w="1884679" h="866139">
                <a:moveTo>
                  <a:pt x="0" y="865632"/>
                </a:moveTo>
                <a:lnTo>
                  <a:pt x="1884426" y="865632"/>
                </a:lnTo>
                <a:lnTo>
                  <a:pt x="1884426" y="0"/>
                </a:lnTo>
                <a:lnTo>
                  <a:pt x="0" y="0"/>
                </a:lnTo>
                <a:lnTo>
                  <a:pt x="0" y="865632"/>
                </a:lnTo>
                <a:close/>
              </a:path>
            </a:pathLst>
          </a:custGeom>
          <a:solidFill>
            <a:srgbClr val="C00000"/>
          </a:solidFill>
        </p:spPr>
        <p:txBody>
          <a:bodyPr wrap="square" lIns="0" tIns="0" rIns="0" bIns="0" rtlCol="0"/>
          <a:lstStyle/>
          <a:p>
            <a:endParaRPr/>
          </a:p>
        </p:txBody>
      </p:sp>
      <p:sp>
        <p:nvSpPr>
          <p:cNvPr id="55" name="object 10"/>
          <p:cNvSpPr/>
          <p:nvPr/>
        </p:nvSpPr>
        <p:spPr>
          <a:xfrm>
            <a:off x="1794510" y="4571238"/>
            <a:ext cx="1834514" cy="866140"/>
          </a:xfrm>
          <a:custGeom>
            <a:avLst/>
            <a:gdLst/>
            <a:ahLst/>
            <a:cxnLst/>
            <a:rect l="l" t="t" r="r" b="b"/>
            <a:pathLst>
              <a:path w="1834514" h="866139">
                <a:moveTo>
                  <a:pt x="0" y="865632"/>
                </a:moveTo>
                <a:lnTo>
                  <a:pt x="1834134" y="865632"/>
                </a:lnTo>
                <a:lnTo>
                  <a:pt x="1834134" y="0"/>
                </a:lnTo>
                <a:lnTo>
                  <a:pt x="0" y="0"/>
                </a:lnTo>
                <a:lnTo>
                  <a:pt x="0" y="865632"/>
                </a:lnTo>
                <a:close/>
              </a:path>
            </a:pathLst>
          </a:custGeom>
          <a:solidFill>
            <a:srgbClr val="C00000"/>
          </a:solidFill>
        </p:spPr>
        <p:txBody>
          <a:bodyPr wrap="square" lIns="0" tIns="0" rIns="0" bIns="0" rtlCol="0"/>
          <a:lstStyle/>
          <a:p>
            <a:endParaRPr/>
          </a:p>
        </p:txBody>
      </p:sp>
      <p:sp>
        <p:nvSpPr>
          <p:cNvPr id="56" name="object 11"/>
          <p:cNvSpPr/>
          <p:nvPr/>
        </p:nvSpPr>
        <p:spPr>
          <a:xfrm>
            <a:off x="1794510" y="4571238"/>
            <a:ext cx="3801110" cy="866140"/>
          </a:xfrm>
          <a:custGeom>
            <a:avLst/>
            <a:gdLst/>
            <a:ahLst/>
            <a:cxnLst/>
            <a:rect l="l" t="t" r="r" b="b"/>
            <a:pathLst>
              <a:path w="3801110" h="866139">
                <a:moveTo>
                  <a:pt x="0" y="865632"/>
                </a:moveTo>
                <a:lnTo>
                  <a:pt x="3800855" y="865632"/>
                </a:lnTo>
                <a:lnTo>
                  <a:pt x="3800855" y="0"/>
                </a:lnTo>
                <a:lnTo>
                  <a:pt x="0" y="0"/>
                </a:lnTo>
                <a:lnTo>
                  <a:pt x="0" y="865632"/>
                </a:lnTo>
                <a:close/>
              </a:path>
            </a:pathLst>
          </a:custGeom>
          <a:ln w="38100">
            <a:solidFill>
              <a:srgbClr val="C00000"/>
            </a:solidFill>
          </a:ln>
        </p:spPr>
        <p:txBody>
          <a:bodyPr wrap="square" lIns="0" tIns="0" rIns="0" bIns="0" rtlCol="0"/>
          <a:lstStyle/>
          <a:p>
            <a:endParaRPr/>
          </a:p>
        </p:txBody>
      </p:sp>
      <p:sp>
        <p:nvSpPr>
          <p:cNvPr id="57" name="object 13"/>
          <p:cNvSpPr txBox="1"/>
          <p:nvPr/>
        </p:nvSpPr>
        <p:spPr>
          <a:xfrm>
            <a:off x="3104007" y="4587175"/>
            <a:ext cx="1176020" cy="382270"/>
          </a:xfrm>
          <a:prstGeom prst="rect">
            <a:avLst/>
          </a:prstGeom>
        </p:spPr>
        <p:txBody>
          <a:bodyPr vert="horz" wrap="square" lIns="0" tIns="0" rIns="0" bIns="0" rtlCol="0">
            <a:spAutoFit/>
          </a:bodyPr>
          <a:lstStyle/>
          <a:p>
            <a:pPr marL="12700" algn="ctr">
              <a:lnSpc>
                <a:spcPct val="100000"/>
              </a:lnSpc>
              <a:tabLst>
                <a:tab pos="706120" algn="l"/>
              </a:tabLst>
            </a:pPr>
            <a:r>
              <a:rPr lang="zh-CN" altLang="en-US" sz="2400" b="1" dirty="0" smtClean="0">
                <a:solidFill>
                  <a:srgbClr val="FFFFFF"/>
                </a:solidFill>
                <a:latin typeface="黑体" panose="02010609060101010101" pitchFamily="49" charset="-122"/>
                <a:ea typeface="黑体" panose="02010609060101010101" pitchFamily="49" charset="-122"/>
                <a:cs typeface="Arial"/>
              </a:rPr>
              <a:t>乘  积</a:t>
            </a:r>
            <a:endParaRPr sz="2400" dirty="0">
              <a:latin typeface="黑体" panose="02010609060101010101" pitchFamily="49" charset="-122"/>
              <a:ea typeface="黑体" panose="02010609060101010101" pitchFamily="49" charset="-122"/>
              <a:cs typeface="Arial"/>
            </a:endParaRPr>
          </a:p>
        </p:txBody>
      </p:sp>
      <p:sp>
        <p:nvSpPr>
          <p:cNvPr id="58" name="object 21"/>
          <p:cNvSpPr/>
          <p:nvPr/>
        </p:nvSpPr>
        <p:spPr>
          <a:xfrm>
            <a:off x="3666744" y="4576571"/>
            <a:ext cx="6350" cy="852169"/>
          </a:xfrm>
          <a:custGeom>
            <a:avLst/>
            <a:gdLst/>
            <a:ahLst/>
            <a:cxnLst/>
            <a:rect l="l" t="t" r="r" b="b"/>
            <a:pathLst>
              <a:path w="6350" h="852170">
                <a:moveTo>
                  <a:pt x="6095" y="851915"/>
                </a:moveTo>
                <a:lnTo>
                  <a:pt x="0" y="0"/>
                </a:lnTo>
              </a:path>
            </a:pathLst>
          </a:custGeom>
          <a:ln w="76199">
            <a:solidFill>
              <a:srgbClr val="DDD9C3"/>
            </a:solidFill>
          </a:ln>
        </p:spPr>
        <p:txBody>
          <a:bodyPr wrap="square" lIns="0" tIns="0" rIns="0" bIns="0" rtlCol="0"/>
          <a:lstStyle/>
          <a:p>
            <a:endParaRPr/>
          </a:p>
        </p:txBody>
      </p:sp>
      <p:sp>
        <p:nvSpPr>
          <p:cNvPr id="59" name="object 23"/>
          <p:cNvSpPr txBox="1"/>
          <p:nvPr/>
        </p:nvSpPr>
        <p:spPr>
          <a:xfrm>
            <a:off x="4589526" y="4553966"/>
            <a:ext cx="997585" cy="512961"/>
          </a:xfrm>
          <a:prstGeom prst="rect">
            <a:avLst/>
          </a:prstGeom>
        </p:spPr>
        <p:txBody>
          <a:bodyPr vert="horz" wrap="square" lIns="0" tIns="0" rIns="0" bIns="0" rtlCol="0">
            <a:spAutoFit/>
          </a:bodyPr>
          <a:lstStyle/>
          <a:p>
            <a:pPr marL="12700" algn="r">
              <a:lnSpc>
                <a:spcPts val="2030"/>
              </a:lnSpc>
            </a:pPr>
            <a:r>
              <a:rPr lang="zh-CN" altLang="en-US" sz="1800" b="1" spc="-5" dirty="0" smtClean="0">
                <a:solidFill>
                  <a:schemeClr val="bg1"/>
                </a:solidFill>
                <a:latin typeface="Arial" panose="020B0604020202020204" pitchFamily="34" charset="0"/>
                <a:ea typeface="黑体" panose="02010609060101010101" pitchFamily="49" charset="-122"/>
                <a:cs typeface="Arial" panose="020B0604020202020204" pitchFamily="34" charset="0"/>
              </a:rPr>
              <a:t>右移</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a:p>
            <a:pPr marL="450215" algn="r">
              <a:lnSpc>
                <a:spcPts val="2030"/>
              </a:lnSpc>
            </a:pPr>
            <a:r>
              <a:rPr lang="zh-CN" altLang="en-US" sz="1800" b="1" dirty="0" smtClean="0">
                <a:solidFill>
                  <a:schemeClr val="bg1"/>
                </a:solidFill>
                <a:latin typeface="Arial" panose="020B0604020202020204" pitchFamily="34" charset="0"/>
                <a:ea typeface="黑体" panose="02010609060101010101" pitchFamily="49" charset="-122"/>
                <a:cs typeface="Arial" panose="020B0604020202020204" pitchFamily="34" charset="0"/>
              </a:rPr>
              <a:t>写</a:t>
            </a:r>
            <a:endParaRPr sz="1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531050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除法的运算过程（示</a:t>
            </a:r>
            <a:r>
              <a:rPr sz="3600" dirty="0">
                <a:solidFill>
                  <a:srgbClr val="004589"/>
                </a:solidFill>
                <a:latin typeface="微软雅黑"/>
                <a:cs typeface="微软雅黑"/>
              </a:rPr>
              <a:t>例</a:t>
            </a:r>
            <a:r>
              <a:rPr sz="3600" dirty="0">
                <a:solidFill>
                  <a:srgbClr val="004589"/>
                </a:solidFill>
                <a:latin typeface="Arial"/>
                <a:cs typeface="Arial"/>
              </a:rPr>
              <a:t>1</a:t>
            </a:r>
            <a:r>
              <a:rPr sz="3600" dirty="0">
                <a:solidFill>
                  <a:srgbClr val="004589"/>
                </a:solidFill>
                <a:latin typeface="微软雅黑"/>
                <a:cs typeface="微软雅黑"/>
              </a:rPr>
              <a:t>）</a:t>
            </a:r>
            <a:endParaRPr sz="3600">
              <a:latin typeface="微软雅黑"/>
              <a:cs typeface="微软雅黑"/>
            </a:endParaRPr>
          </a:p>
        </p:txBody>
      </p:sp>
      <p:sp>
        <p:nvSpPr>
          <p:cNvPr id="3" name="object 3"/>
          <p:cNvSpPr/>
          <p:nvPr/>
        </p:nvSpPr>
        <p:spPr>
          <a:xfrm>
            <a:off x="7952231" y="1865376"/>
            <a:ext cx="2394204" cy="46482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4" name="object 4"/>
          <p:cNvSpPr txBox="1"/>
          <p:nvPr/>
        </p:nvSpPr>
        <p:spPr>
          <a:xfrm>
            <a:off x="8047101" y="1904365"/>
            <a:ext cx="2207260" cy="369332"/>
          </a:xfrm>
          <a:prstGeom prst="rect">
            <a:avLst/>
          </a:prstGeom>
        </p:spPr>
        <p:txBody>
          <a:bodyPr vert="horz" wrap="square" lIns="0" tIns="0" rIns="0" bIns="0" rtlCol="0">
            <a:spAutoFit/>
          </a:bodyPr>
          <a:lstStyle/>
          <a:p>
            <a:pPr marL="12700">
              <a:lnSpc>
                <a:spcPct val="100000"/>
              </a:lnSpc>
            </a:pPr>
            <a:r>
              <a:rPr sz="2400" u="sng" dirty="0">
                <a:latin typeface="Arial" panose="020B0604020202020204" pitchFamily="34" charset="0"/>
                <a:ea typeface="黑体" panose="02010609060101010101" pitchFamily="49" charset="-122"/>
                <a:cs typeface="Arial" panose="020B0604020202020204" pitchFamily="34" charset="0"/>
              </a:rPr>
              <a:t>被除数</a:t>
            </a:r>
            <a:r>
              <a:rPr sz="2400" u="sng" spc="-140" dirty="0">
                <a:latin typeface="Arial" panose="020B0604020202020204" pitchFamily="34" charset="0"/>
                <a:ea typeface="黑体" panose="02010609060101010101" pitchFamily="49" charset="-122"/>
                <a:cs typeface="Arial" panose="020B0604020202020204" pitchFamily="34" charset="0"/>
              </a:rPr>
              <a:t> </a:t>
            </a:r>
            <a:r>
              <a:rPr sz="2400" u="sng" spc="-5" dirty="0">
                <a:latin typeface="Arial" panose="020B0604020202020204" pitchFamily="34" charset="0"/>
                <a:ea typeface="黑体" panose="02010609060101010101" pitchFamily="49" charset="-122"/>
                <a:cs typeface="Arial" panose="020B0604020202020204" pitchFamily="34" charset="0"/>
              </a:rPr>
              <a:t>Dividend</a:t>
            </a:r>
            <a:endParaRPr sz="2400">
              <a:latin typeface="Arial" panose="020B0604020202020204" pitchFamily="34" charset="0"/>
              <a:ea typeface="黑体" panose="02010609060101010101" pitchFamily="49" charset="-122"/>
              <a:cs typeface="Arial" panose="020B0604020202020204" pitchFamily="34" charset="0"/>
            </a:endParaRPr>
          </a:p>
        </p:txBody>
      </p:sp>
      <p:sp>
        <p:nvSpPr>
          <p:cNvPr id="5" name="object 5"/>
          <p:cNvSpPr txBox="1"/>
          <p:nvPr/>
        </p:nvSpPr>
        <p:spPr>
          <a:xfrm>
            <a:off x="3307460" y="2367915"/>
            <a:ext cx="269875" cy="492443"/>
          </a:xfrm>
          <a:prstGeom prst="rect">
            <a:avLst/>
          </a:prstGeom>
        </p:spPr>
        <p:txBody>
          <a:bodyPr vert="horz" wrap="square" lIns="0" tIns="0" rIns="0" bIns="0" rtlCol="0">
            <a:spAutoFit/>
          </a:bodyPr>
          <a:lstStyle/>
          <a:p>
            <a:pPr marL="12700">
              <a:lnSpc>
                <a:spcPct val="100000"/>
              </a:lnSpc>
            </a:pPr>
            <a:r>
              <a:rPr sz="3200" b="1" dirty="0">
                <a:solidFill>
                  <a:srgbClr val="3A6C9D"/>
                </a:solidFill>
                <a:latin typeface="Arial" panose="020B0604020202020204" pitchFamily="34" charset="0"/>
                <a:ea typeface="黑体" panose="02010609060101010101" pitchFamily="49" charset="-122"/>
                <a:cs typeface="Arial" panose="020B0604020202020204" pitchFamily="34" charset="0"/>
              </a:rPr>
              <a:t>-</a:t>
            </a:r>
            <a:endParaRPr sz="3200" dirty="0">
              <a:latin typeface="Arial" panose="020B0604020202020204" pitchFamily="34" charset="0"/>
              <a:ea typeface="黑体" panose="02010609060101010101" pitchFamily="49" charset="-122"/>
              <a:cs typeface="Arial" panose="020B0604020202020204" pitchFamily="34" charset="0"/>
            </a:endParaRPr>
          </a:p>
        </p:txBody>
      </p:sp>
      <p:sp>
        <p:nvSpPr>
          <p:cNvPr id="6" name="object 6"/>
          <p:cNvSpPr txBox="1"/>
          <p:nvPr/>
        </p:nvSpPr>
        <p:spPr>
          <a:xfrm>
            <a:off x="6227444" y="4988849"/>
            <a:ext cx="1246505" cy="492443"/>
          </a:xfrm>
          <a:prstGeom prst="rect">
            <a:avLst/>
          </a:prstGeom>
        </p:spPr>
        <p:txBody>
          <a:bodyPr vert="horz" wrap="square" lIns="0" tIns="0" rIns="0" bIns="0" rtlCol="0">
            <a:spAutoFit/>
          </a:bodyPr>
          <a:lstStyle/>
          <a:p>
            <a:pPr marL="12700">
              <a:lnSpc>
                <a:spcPct val="100000"/>
              </a:lnSpc>
            </a:pPr>
            <a:r>
              <a:rPr sz="4800" b="1" baseline="13888" dirty="0" smtClean="0">
                <a:solidFill>
                  <a:srgbClr val="C00000"/>
                </a:solidFill>
                <a:latin typeface="Arial" panose="020B0604020202020204" pitchFamily="34" charset="0"/>
                <a:ea typeface="黑体" panose="02010609060101010101" pitchFamily="49" charset="-122"/>
                <a:cs typeface="Arial" panose="020B0604020202020204" pitchFamily="34" charset="0"/>
              </a:rPr>
              <a:t>1</a:t>
            </a:r>
            <a:r>
              <a:rPr lang="en-US" sz="4800" b="1" spc="-127" baseline="13888" dirty="0" smtClean="0">
                <a:solidFill>
                  <a:srgbClr val="C00000"/>
                </a:solidFill>
                <a:latin typeface="Arial" panose="020B0604020202020204" pitchFamily="34" charset="0"/>
                <a:ea typeface="黑体" panose="02010609060101010101" pitchFamily="49" charset="-122"/>
                <a:cs typeface="Arial" panose="020B0604020202020204" pitchFamily="34" charset="0"/>
              </a:rPr>
              <a:t>   </a:t>
            </a:r>
            <a:r>
              <a:rPr sz="4800" b="1" spc="15" baseline="13888" dirty="0" smtClean="0">
                <a:solidFill>
                  <a:srgbClr val="C00000"/>
                </a:solidFill>
                <a:latin typeface="Arial" panose="020B0604020202020204" pitchFamily="34" charset="0"/>
                <a:ea typeface="黑体" panose="02010609060101010101" pitchFamily="49" charset="-122"/>
                <a:cs typeface="Arial" panose="020B0604020202020204" pitchFamily="34" charset="0"/>
              </a:rPr>
              <a:t>0</a:t>
            </a:r>
            <a:r>
              <a:rPr lang="en-US" sz="2100" b="1" spc="10" dirty="0" smtClean="0">
                <a:solidFill>
                  <a:srgbClr val="C00000"/>
                </a:solidFill>
                <a:latin typeface="Arial" panose="020B0604020202020204" pitchFamily="34" charset="0"/>
                <a:ea typeface="黑体" panose="02010609060101010101" pitchFamily="49" charset="-122"/>
                <a:cs typeface="Arial" panose="020B0604020202020204" pitchFamily="34" charset="0"/>
              </a:rPr>
              <a:t>10</a:t>
            </a:r>
            <a:endParaRPr sz="2100" dirty="0">
              <a:latin typeface="Arial" panose="020B0604020202020204" pitchFamily="34" charset="0"/>
              <a:ea typeface="黑体" panose="02010609060101010101" pitchFamily="49" charset="-122"/>
              <a:cs typeface="Arial" panose="020B0604020202020204" pitchFamily="34" charset="0"/>
            </a:endParaRPr>
          </a:p>
        </p:txBody>
      </p:sp>
      <p:sp>
        <p:nvSpPr>
          <p:cNvPr id="7" name="object 7"/>
          <p:cNvSpPr/>
          <p:nvPr/>
        </p:nvSpPr>
        <p:spPr>
          <a:xfrm>
            <a:off x="3260471" y="5715000"/>
            <a:ext cx="5312665" cy="571500"/>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8" name="object 8"/>
          <p:cNvSpPr/>
          <p:nvPr/>
        </p:nvSpPr>
        <p:spPr>
          <a:xfrm>
            <a:off x="3260471" y="5715000"/>
            <a:ext cx="5312665" cy="571500"/>
          </a:xfrm>
          <a:custGeom>
            <a:avLst/>
            <a:gdLst/>
            <a:ahLst/>
            <a:cxnLst/>
            <a:rect l="l" t="t" r="r" b="b"/>
            <a:pathLst>
              <a:path w="8124825" h="571500">
                <a:moveTo>
                  <a:pt x="0" y="95249"/>
                </a:moveTo>
                <a:lnTo>
                  <a:pt x="7489" y="58175"/>
                </a:lnTo>
                <a:lnTo>
                  <a:pt x="27908" y="27898"/>
                </a:lnTo>
                <a:lnTo>
                  <a:pt x="58185" y="7485"/>
                </a:lnTo>
                <a:lnTo>
                  <a:pt x="95250" y="0"/>
                </a:lnTo>
                <a:lnTo>
                  <a:pt x="8029194" y="0"/>
                </a:lnTo>
                <a:lnTo>
                  <a:pt x="8066258" y="7485"/>
                </a:lnTo>
                <a:lnTo>
                  <a:pt x="8096535" y="27898"/>
                </a:lnTo>
                <a:lnTo>
                  <a:pt x="8116954" y="58175"/>
                </a:lnTo>
                <a:lnTo>
                  <a:pt x="8124444" y="95249"/>
                </a:lnTo>
                <a:lnTo>
                  <a:pt x="8124444" y="476249"/>
                </a:lnTo>
                <a:lnTo>
                  <a:pt x="8116954" y="513324"/>
                </a:lnTo>
                <a:lnTo>
                  <a:pt x="8096535" y="543601"/>
                </a:lnTo>
                <a:lnTo>
                  <a:pt x="8066258" y="564014"/>
                </a:lnTo>
                <a:lnTo>
                  <a:pt x="8029194" y="571499"/>
                </a:lnTo>
                <a:lnTo>
                  <a:pt x="95250" y="571499"/>
                </a:lnTo>
                <a:lnTo>
                  <a:pt x="58185" y="564014"/>
                </a:lnTo>
                <a:lnTo>
                  <a:pt x="27908" y="543601"/>
                </a:lnTo>
                <a:lnTo>
                  <a:pt x="7489" y="513324"/>
                </a:lnTo>
                <a:lnTo>
                  <a:pt x="0" y="476249"/>
                </a:lnTo>
                <a:lnTo>
                  <a:pt x="0" y="95249"/>
                </a:lnTo>
                <a:close/>
              </a:path>
            </a:pathLst>
          </a:custGeom>
          <a:ln w="9144">
            <a:solidFill>
              <a:srgbClr val="97B853"/>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9" name="object 9"/>
          <p:cNvSpPr txBox="1"/>
          <p:nvPr/>
        </p:nvSpPr>
        <p:spPr>
          <a:xfrm>
            <a:off x="3733800" y="5777779"/>
            <a:ext cx="4449066" cy="430887"/>
          </a:xfrm>
          <a:prstGeom prst="rect">
            <a:avLst/>
          </a:prstGeom>
        </p:spPr>
        <p:txBody>
          <a:bodyPr vert="horz" wrap="square" lIns="0" tIns="0" rIns="0" bIns="0" rtlCol="0">
            <a:spAutoFit/>
          </a:bodyPr>
          <a:lstStyle/>
          <a:p>
            <a:pPr marL="12700">
              <a:lnSpc>
                <a:spcPct val="100000"/>
              </a:lnSpc>
            </a:pPr>
            <a:r>
              <a:rPr lang="zh-CN" altLang="en-US" sz="2800" spc="-5" dirty="0" smtClean="0">
                <a:latin typeface="Arial" panose="020B0604020202020204" pitchFamily="34" charset="0"/>
                <a:ea typeface="黑体" panose="02010609060101010101" pitchFamily="49" charset="-122"/>
                <a:cs typeface="Arial" panose="020B0604020202020204" pitchFamily="34" charset="0"/>
              </a:rPr>
              <a:t>被除数</a:t>
            </a:r>
            <a:r>
              <a:rPr sz="2800" spc="-5" dirty="0" smtClean="0">
                <a:latin typeface="Arial" panose="020B0604020202020204" pitchFamily="34" charset="0"/>
                <a:ea typeface="黑体" panose="02010609060101010101" pitchFamily="49" charset="-122"/>
                <a:cs typeface="Arial" panose="020B0604020202020204" pitchFamily="34" charset="0"/>
              </a:rPr>
              <a:t> = </a:t>
            </a:r>
            <a:r>
              <a:rPr lang="zh-CN" altLang="en-US" sz="2800" spc="-5" dirty="0" smtClean="0">
                <a:latin typeface="Arial" panose="020B0604020202020204" pitchFamily="34" charset="0"/>
                <a:ea typeface="黑体" panose="02010609060101010101" pitchFamily="49" charset="-122"/>
                <a:cs typeface="Arial" panose="020B0604020202020204" pitchFamily="34" charset="0"/>
              </a:rPr>
              <a:t>商</a:t>
            </a:r>
            <a:r>
              <a:rPr sz="2800" spc="-5" dirty="0" smtClean="0">
                <a:latin typeface="Arial" panose="020B0604020202020204" pitchFamily="34" charset="0"/>
                <a:ea typeface="黑体" panose="02010609060101010101" pitchFamily="49" charset="-122"/>
                <a:cs typeface="Arial" panose="020B0604020202020204" pitchFamily="34" charset="0"/>
              </a:rPr>
              <a:t> × </a:t>
            </a:r>
            <a:r>
              <a:rPr lang="zh-CN" altLang="en-US" sz="2800" spc="-5" dirty="0" smtClean="0">
                <a:latin typeface="Arial" panose="020B0604020202020204" pitchFamily="34" charset="0"/>
                <a:ea typeface="黑体" panose="02010609060101010101" pitchFamily="49" charset="-122"/>
                <a:cs typeface="Arial" panose="020B0604020202020204" pitchFamily="34" charset="0"/>
              </a:rPr>
              <a:t>除数 </a:t>
            </a:r>
            <a:r>
              <a:rPr sz="2800" spc="-5" dirty="0" smtClean="0">
                <a:latin typeface="Arial" panose="020B0604020202020204" pitchFamily="34" charset="0"/>
                <a:ea typeface="黑体" panose="02010609060101010101" pitchFamily="49" charset="-122"/>
                <a:cs typeface="Arial" panose="020B0604020202020204" pitchFamily="34" charset="0"/>
              </a:rPr>
              <a:t>＋</a:t>
            </a:r>
            <a:r>
              <a:rPr lang="en-US" sz="2800" spc="-5" dirty="0" smtClean="0">
                <a:latin typeface="Arial" panose="020B0604020202020204" pitchFamily="34" charset="0"/>
                <a:ea typeface="黑体" panose="02010609060101010101" pitchFamily="49" charset="-122"/>
                <a:cs typeface="Arial" panose="020B0604020202020204" pitchFamily="34" charset="0"/>
              </a:rPr>
              <a:t> </a:t>
            </a:r>
            <a:r>
              <a:rPr lang="zh-CN" altLang="en-US" sz="2800" spc="-5" dirty="0" smtClean="0">
                <a:latin typeface="Arial" panose="020B0604020202020204" pitchFamily="34" charset="0"/>
                <a:ea typeface="黑体" panose="02010609060101010101" pitchFamily="49" charset="-122"/>
                <a:cs typeface="Arial" panose="020B0604020202020204" pitchFamily="34" charset="0"/>
              </a:rPr>
              <a:t>余数</a:t>
            </a:r>
            <a:endParaRPr sz="2800" dirty="0">
              <a:latin typeface="Arial" panose="020B0604020202020204" pitchFamily="34" charset="0"/>
              <a:ea typeface="黑体" panose="02010609060101010101" pitchFamily="49" charset="-122"/>
              <a:cs typeface="Arial" panose="020B0604020202020204" pitchFamily="34" charset="0"/>
            </a:endParaRPr>
          </a:p>
        </p:txBody>
      </p:sp>
      <p:sp>
        <p:nvSpPr>
          <p:cNvPr id="10" name="object 10"/>
          <p:cNvSpPr txBox="1"/>
          <p:nvPr/>
        </p:nvSpPr>
        <p:spPr>
          <a:xfrm>
            <a:off x="1254631" y="1824677"/>
            <a:ext cx="2223135" cy="492443"/>
          </a:xfrm>
          <a:prstGeom prst="rect">
            <a:avLst/>
          </a:prstGeom>
        </p:spPr>
        <p:txBody>
          <a:bodyPr vert="horz" wrap="square" lIns="0" tIns="0" rIns="0" bIns="0" rtlCol="0">
            <a:spAutoFit/>
          </a:bodyPr>
          <a:lstStyle/>
          <a:p>
            <a:pPr marL="12700">
              <a:lnSpc>
                <a:spcPct val="100000"/>
              </a:lnSpc>
            </a:pPr>
            <a:r>
              <a:rPr sz="3200" b="1" dirty="0">
                <a:solidFill>
                  <a:srgbClr val="3A6C9D"/>
                </a:solidFill>
                <a:latin typeface="Arial" panose="020B0604020202020204" pitchFamily="34" charset="0"/>
                <a:ea typeface="黑体" panose="02010609060101010101" pitchFamily="49" charset="-122"/>
                <a:cs typeface="Arial" panose="020B0604020202020204" pitchFamily="34" charset="0"/>
              </a:rPr>
              <a:t>1 0 0</a:t>
            </a:r>
            <a:r>
              <a:rPr sz="3200" b="1" spc="-80" dirty="0">
                <a:solidFill>
                  <a:srgbClr val="3A6C9D"/>
                </a:solidFill>
                <a:latin typeface="Arial" panose="020B0604020202020204" pitchFamily="34" charset="0"/>
                <a:ea typeface="黑体" panose="02010609060101010101" pitchFamily="49" charset="-122"/>
                <a:cs typeface="Arial" panose="020B0604020202020204" pitchFamily="34" charset="0"/>
              </a:rPr>
              <a:t> </a:t>
            </a:r>
            <a:r>
              <a:rPr sz="3200" b="1" spc="10" dirty="0" smtClean="0">
                <a:solidFill>
                  <a:srgbClr val="3A6C9D"/>
                </a:solidFill>
                <a:latin typeface="Arial" panose="020B0604020202020204" pitchFamily="34" charset="0"/>
                <a:ea typeface="黑体" panose="02010609060101010101" pitchFamily="49" charset="-122"/>
                <a:cs typeface="Arial" panose="020B0604020202020204" pitchFamily="34" charset="0"/>
              </a:rPr>
              <a:t>0</a:t>
            </a:r>
            <a:r>
              <a:rPr lang="en-US" sz="3200" b="1" spc="15" baseline="-21164" dirty="0" smtClean="0">
                <a:solidFill>
                  <a:srgbClr val="3A6C9D"/>
                </a:solidFill>
                <a:latin typeface="Arial" panose="020B0604020202020204" pitchFamily="34" charset="0"/>
                <a:ea typeface="黑体" panose="02010609060101010101" pitchFamily="49" charset="-122"/>
                <a:cs typeface="Arial" panose="020B0604020202020204" pitchFamily="34" charset="0"/>
              </a:rPr>
              <a:t>10</a:t>
            </a:r>
            <a:endParaRPr sz="3200" baseline="-21164" dirty="0">
              <a:latin typeface="Arial" panose="020B0604020202020204" pitchFamily="34" charset="0"/>
              <a:ea typeface="黑体" panose="02010609060101010101" pitchFamily="49" charset="-122"/>
              <a:cs typeface="Arial" panose="020B0604020202020204" pitchFamily="34" charset="0"/>
            </a:endParaRPr>
          </a:p>
        </p:txBody>
      </p:sp>
      <p:sp>
        <p:nvSpPr>
          <p:cNvPr id="11" name="object 11"/>
          <p:cNvSpPr/>
          <p:nvPr/>
        </p:nvSpPr>
        <p:spPr>
          <a:xfrm>
            <a:off x="3400805" y="1808226"/>
            <a:ext cx="169545" cy="602615"/>
          </a:xfrm>
          <a:custGeom>
            <a:avLst/>
            <a:gdLst/>
            <a:ahLst/>
            <a:cxnLst/>
            <a:rect l="l" t="t" r="r" b="b"/>
            <a:pathLst>
              <a:path w="169545" h="602614">
                <a:moveTo>
                  <a:pt x="169291" y="0"/>
                </a:moveTo>
                <a:lnTo>
                  <a:pt x="0" y="602234"/>
                </a:lnTo>
              </a:path>
            </a:pathLst>
          </a:custGeom>
          <a:ln w="28956">
            <a:solidFill>
              <a:srgbClr val="000000"/>
            </a:solidFill>
          </a:ln>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1835051409"/>
              </p:ext>
            </p:extLst>
          </p:nvPr>
        </p:nvGraphicFramePr>
        <p:xfrm>
          <a:off x="3569970" y="1345896"/>
          <a:ext cx="4197854" cy="3571920"/>
        </p:xfrm>
        <a:graphic>
          <a:graphicData uri="http://schemas.openxmlformats.org/drawingml/2006/table">
            <a:tbl>
              <a:tblPr firstRow="1" bandRow="1">
                <a:tableStyleId>{2D5ABB26-0587-4C30-8999-92F81FD0307C}</a:tableStyleId>
              </a:tblPr>
              <a:tblGrid>
                <a:gridCol w="597072"/>
                <a:gridCol w="488441"/>
                <a:gridCol w="488746"/>
                <a:gridCol w="483227"/>
                <a:gridCol w="490453"/>
                <a:gridCol w="482503"/>
                <a:gridCol w="1167412"/>
              </a:tblGrid>
              <a:tr h="462329">
                <a:tc gridSpan="3">
                  <a:txBody>
                    <a:bodyPr/>
                    <a:lstStyle/>
                    <a:p>
                      <a:endParaRPr sz="3150" baseline="-21164" dirty="0">
                        <a:latin typeface="Courier New"/>
                        <a:cs typeface="Courier New"/>
                      </a:endParaRPr>
                    </a:p>
                  </a:txBody>
                  <a:tcPr marL="0" marR="0" marT="0" marB="0">
                    <a:lnB w="28955">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125095">
                        <a:lnSpc>
                          <a:spcPct val="100000"/>
                        </a:lnSpc>
                      </a:pPr>
                      <a:r>
                        <a:rPr sz="3200" b="1" dirty="0">
                          <a:solidFill>
                            <a:srgbClr val="C00000"/>
                          </a:solidFill>
                          <a:latin typeface="Courier New"/>
                          <a:cs typeface="Courier New"/>
                        </a:rPr>
                        <a:t>1</a:t>
                      </a:r>
                      <a:endParaRPr sz="3200" dirty="0">
                        <a:latin typeface="Courier New"/>
                        <a:cs typeface="Courier New"/>
                      </a:endParaRPr>
                    </a:p>
                  </a:txBody>
                  <a:tcPr marL="0" marR="0" marT="0" marB="0">
                    <a:lnB w="28955">
                      <a:solidFill>
                        <a:srgbClr val="000000"/>
                      </a:solidFill>
                      <a:prstDash val="solid"/>
                    </a:lnB>
                  </a:tcPr>
                </a:tc>
                <a:tc>
                  <a:txBody>
                    <a:bodyPr/>
                    <a:lstStyle/>
                    <a:p>
                      <a:pPr marL="22225" algn="ctr">
                        <a:lnSpc>
                          <a:spcPct val="100000"/>
                        </a:lnSpc>
                      </a:pPr>
                      <a:r>
                        <a:rPr sz="3200" b="1" dirty="0">
                          <a:solidFill>
                            <a:srgbClr val="C00000"/>
                          </a:solidFill>
                          <a:latin typeface="Courier New"/>
                          <a:ea typeface="+mn-ea"/>
                          <a:cs typeface="Courier New"/>
                        </a:rPr>
                        <a:t>0</a:t>
                      </a:r>
                    </a:p>
                  </a:txBody>
                  <a:tcPr marL="0" marR="0" marT="0" marB="0">
                    <a:lnB w="28955">
                      <a:solidFill>
                        <a:srgbClr val="000000"/>
                      </a:solidFill>
                      <a:prstDash val="solid"/>
                    </a:lnB>
                  </a:tcPr>
                </a:tc>
                <a:tc gridSpan="2">
                  <a:txBody>
                    <a:bodyPr/>
                    <a:lstStyle/>
                    <a:p>
                      <a:pPr marL="135890">
                        <a:lnSpc>
                          <a:spcPts val="3465"/>
                        </a:lnSpc>
                        <a:spcBef>
                          <a:spcPts val="259"/>
                        </a:spcBef>
                      </a:pPr>
                      <a:r>
                        <a:rPr sz="3200" b="1" dirty="0">
                          <a:solidFill>
                            <a:srgbClr val="C00000"/>
                          </a:solidFill>
                          <a:latin typeface="Courier New"/>
                          <a:ea typeface="+mn-ea"/>
                          <a:cs typeface="Courier New"/>
                        </a:rPr>
                        <a:t>0</a:t>
                      </a:r>
                      <a:r>
                        <a:rPr sz="4800" b="1" spc="-30" baseline="13888" dirty="0">
                          <a:solidFill>
                            <a:srgbClr val="C00000"/>
                          </a:solidFill>
                          <a:latin typeface="Courier New"/>
                          <a:cs typeface="Courier New"/>
                        </a:rPr>
                        <a:t> </a:t>
                      </a:r>
                      <a:r>
                        <a:rPr sz="3200" b="1" dirty="0" smtClean="0">
                          <a:solidFill>
                            <a:srgbClr val="C00000"/>
                          </a:solidFill>
                          <a:latin typeface="Courier New"/>
                          <a:ea typeface="+mn-ea"/>
                          <a:cs typeface="Courier New"/>
                        </a:rPr>
                        <a:t>1</a:t>
                      </a:r>
                      <a:r>
                        <a:rPr lang="en-US" sz="2100" b="1" spc="15" dirty="0" smtClean="0">
                          <a:solidFill>
                            <a:srgbClr val="C00000"/>
                          </a:solidFill>
                          <a:latin typeface="Courier New"/>
                          <a:cs typeface="Courier New"/>
                        </a:rPr>
                        <a:t>10</a:t>
                      </a:r>
                      <a:endParaRPr sz="2100" dirty="0">
                        <a:latin typeface="Courier New"/>
                        <a:cs typeface="Courier New"/>
                      </a:endParaRPr>
                    </a:p>
                  </a:txBody>
                  <a:tcPr marL="0" marR="0" marT="33019" marB="0">
                    <a:lnB w="28955">
                      <a:solidFill>
                        <a:srgbClr val="000000"/>
                      </a:solidFill>
                      <a:prstDash val="solid"/>
                    </a:lnB>
                  </a:tcPr>
                </a:tc>
                <a:tc hMerge="1">
                  <a:txBody>
                    <a:bodyPr/>
                    <a:lstStyle/>
                    <a:p>
                      <a:endParaRPr/>
                    </a:p>
                  </a:txBody>
                  <a:tcPr marL="0" marR="0" marT="0" marB="0"/>
                </a:tc>
              </a:tr>
              <a:tr h="592091">
                <a:tc>
                  <a:txBody>
                    <a:bodyPr/>
                    <a:lstStyle/>
                    <a:p>
                      <a:pPr marL="109220" algn="ctr">
                        <a:lnSpc>
                          <a:spcPct val="100000"/>
                        </a:lnSpc>
                        <a:spcBef>
                          <a:spcPts val="385"/>
                        </a:spcBef>
                      </a:pPr>
                      <a:r>
                        <a:rPr sz="3200" b="1" dirty="0">
                          <a:latin typeface="Courier New"/>
                          <a:cs typeface="Courier New"/>
                        </a:rPr>
                        <a:t>1</a:t>
                      </a:r>
                      <a:endParaRPr sz="3200" dirty="0">
                        <a:latin typeface="Courier New"/>
                        <a:cs typeface="Courier New"/>
                      </a:endParaRPr>
                    </a:p>
                  </a:txBody>
                  <a:tcPr marL="0" marR="0" marT="48895" marB="0">
                    <a:lnT w="28955">
                      <a:solidFill>
                        <a:srgbClr val="000000"/>
                      </a:solidFill>
                      <a:prstDash val="solid"/>
                    </a:lnT>
                  </a:tcPr>
                </a:tc>
                <a:tc>
                  <a:txBody>
                    <a:bodyPr/>
                    <a:lstStyle/>
                    <a:p>
                      <a:pPr marL="121285">
                        <a:lnSpc>
                          <a:spcPct val="100000"/>
                        </a:lnSpc>
                        <a:spcBef>
                          <a:spcPts val="385"/>
                        </a:spcBef>
                      </a:pPr>
                      <a:r>
                        <a:rPr sz="3200" b="1" dirty="0">
                          <a:latin typeface="Courier New"/>
                          <a:cs typeface="Courier New"/>
                        </a:rPr>
                        <a:t>0</a:t>
                      </a:r>
                      <a:endParaRPr sz="3200" dirty="0">
                        <a:latin typeface="Courier New"/>
                        <a:cs typeface="Courier New"/>
                      </a:endParaRPr>
                    </a:p>
                  </a:txBody>
                  <a:tcPr marL="0" marR="0" marT="48895" marB="0">
                    <a:lnT w="28955">
                      <a:solidFill>
                        <a:srgbClr val="000000"/>
                      </a:solidFill>
                      <a:prstDash val="solid"/>
                    </a:lnT>
                  </a:tcPr>
                </a:tc>
                <a:tc>
                  <a:txBody>
                    <a:bodyPr/>
                    <a:lstStyle/>
                    <a:p>
                      <a:pPr marL="121920">
                        <a:lnSpc>
                          <a:spcPct val="100000"/>
                        </a:lnSpc>
                        <a:spcBef>
                          <a:spcPts val="385"/>
                        </a:spcBef>
                      </a:pPr>
                      <a:r>
                        <a:rPr sz="3200" b="1" dirty="0">
                          <a:latin typeface="Courier New"/>
                          <a:cs typeface="Courier New"/>
                        </a:rPr>
                        <a:t>0</a:t>
                      </a:r>
                      <a:endParaRPr sz="3200" dirty="0">
                        <a:latin typeface="Courier New"/>
                        <a:cs typeface="Courier New"/>
                      </a:endParaRPr>
                    </a:p>
                  </a:txBody>
                  <a:tcPr marL="0" marR="0" marT="48895" marB="0">
                    <a:lnT w="28955">
                      <a:solidFill>
                        <a:srgbClr val="000000"/>
                      </a:solidFill>
                      <a:prstDash val="solid"/>
                    </a:lnT>
                  </a:tcPr>
                </a:tc>
                <a:tc>
                  <a:txBody>
                    <a:bodyPr/>
                    <a:lstStyle/>
                    <a:p>
                      <a:pPr marL="121920">
                        <a:lnSpc>
                          <a:spcPct val="100000"/>
                        </a:lnSpc>
                        <a:spcBef>
                          <a:spcPts val="385"/>
                        </a:spcBef>
                      </a:pPr>
                      <a:r>
                        <a:rPr sz="3200" b="1" dirty="0">
                          <a:latin typeface="Courier New"/>
                          <a:cs typeface="Courier New"/>
                        </a:rPr>
                        <a:t>1</a:t>
                      </a:r>
                      <a:endParaRPr sz="3200" dirty="0">
                        <a:latin typeface="Courier New"/>
                        <a:cs typeface="Courier New"/>
                      </a:endParaRPr>
                    </a:p>
                  </a:txBody>
                  <a:tcPr marL="0" marR="0" marT="48895" marB="0">
                    <a:lnT w="28955">
                      <a:solidFill>
                        <a:srgbClr val="000000"/>
                      </a:solidFill>
                      <a:prstDash val="solid"/>
                    </a:lnT>
                  </a:tcPr>
                </a:tc>
                <a:tc>
                  <a:txBody>
                    <a:bodyPr/>
                    <a:lstStyle/>
                    <a:p>
                      <a:pPr marL="7620" algn="ctr">
                        <a:lnSpc>
                          <a:spcPct val="100000"/>
                        </a:lnSpc>
                        <a:spcBef>
                          <a:spcPts val="385"/>
                        </a:spcBef>
                      </a:pPr>
                      <a:r>
                        <a:rPr sz="3200" b="1" dirty="0">
                          <a:latin typeface="Courier New"/>
                          <a:cs typeface="Courier New"/>
                        </a:rPr>
                        <a:t>0</a:t>
                      </a:r>
                      <a:endParaRPr sz="3200" dirty="0">
                        <a:latin typeface="Courier New"/>
                        <a:cs typeface="Courier New"/>
                      </a:endParaRPr>
                    </a:p>
                  </a:txBody>
                  <a:tcPr marL="0" marR="0" marT="48895" marB="0">
                    <a:lnT w="28955">
                      <a:solidFill>
                        <a:srgbClr val="000000"/>
                      </a:solidFill>
                      <a:prstDash val="solid"/>
                    </a:lnT>
                  </a:tcPr>
                </a:tc>
                <a:tc gridSpan="2">
                  <a:txBody>
                    <a:bodyPr/>
                    <a:lstStyle/>
                    <a:p>
                      <a:pPr marL="125730">
                        <a:lnSpc>
                          <a:spcPts val="3570"/>
                        </a:lnSpc>
                        <a:spcBef>
                          <a:spcPts val="1175"/>
                        </a:spcBef>
                      </a:pPr>
                      <a:r>
                        <a:rPr sz="4800" b="1" baseline="13888" dirty="0">
                          <a:latin typeface="Courier New"/>
                          <a:cs typeface="Courier New"/>
                        </a:rPr>
                        <a:t>1</a:t>
                      </a:r>
                      <a:r>
                        <a:rPr sz="4800" b="1" spc="-127" baseline="13888" dirty="0">
                          <a:latin typeface="Courier New"/>
                          <a:cs typeface="Courier New"/>
                        </a:rPr>
                        <a:t> </a:t>
                      </a:r>
                      <a:r>
                        <a:rPr sz="4800" b="1" spc="15" baseline="13888" dirty="0" smtClean="0">
                          <a:latin typeface="Courier New"/>
                          <a:cs typeface="Courier New"/>
                        </a:rPr>
                        <a:t>0</a:t>
                      </a:r>
                      <a:r>
                        <a:rPr lang="en-US" sz="2100" b="1" spc="10" dirty="0" smtClean="0">
                          <a:latin typeface="Courier New"/>
                          <a:cs typeface="Courier New"/>
                        </a:rPr>
                        <a:t>10</a:t>
                      </a:r>
                      <a:endParaRPr sz="2100" dirty="0">
                        <a:latin typeface="Courier New"/>
                        <a:cs typeface="Courier New"/>
                      </a:endParaRPr>
                    </a:p>
                  </a:txBody>
                  <a:tcPr marL="0" marR="0" marT="149225" marB="0">
                    <a:lnT w="28955">
                      <a:solidFill>
                        <a:srgbClr val="000000"/>
                      </a:solidFill>
                      <a:prstDash val="solid"/>
                    </a:lnT>
                  </a:tcPr>
                </a:tc>
                <a:tc hMerge="1">
                  <a:txBody>
                    <a:bodyPr/>
                    <a:lstStyle/>
                    <a:p>
                      <a:endParaRPr/>
                    </a:p>
                  </a:txBody>
                  <a:tcPr marL="0" marR="0" marT="0" marB="0"/>
                </a:tc>
              </a:tr>
              <a:tr h="537430">
                <a:tc>
                  <a:txBody>
                    <a:bodyPr/>
                    <a:lstStyle/>
                    <a:p>
                      <a:pPr marL="88900" indent="0" algn="ctr">
                        <a:lnSpc>
                          <a:spcPts val="3585"/>
                        </a:lnSpc>
                        <a:tabLst>
                          <a:tab pos="726440" algn="l"/>
                        </a:tabLst>
                      </a:pPr>
                      <a:r>
                        <a:rPr sz="3200" b="1" u="heavy" dirty="0" smtClean="0">
                          <a:solidFill>
                            <a:srgbClr val="3A6C9D"/>
                          </a:solidFill>
                          <a:latin typeface="Courier New"/>
                          <a:cs typeface="Courier New"/>
                        </a:rPr>
                        <a:t>1</a:t>
                      </a:r>
                      <a:endParaRPr sz="3200" dirty="0">
                        <a:latin typeface="Courier New"/>
                        <a:cs typeface="Courier New"/>
                      </a:endParaRPr>
                    </a:p>
                  </a:txBody>
                  <a:tcPr marL="0" marR="0" marT="0" marB="0"/>
                </a:tc>
                <a:tc>
                  <a:txBody>
                    <a:bodyPr/>
                    <a:lstStyle/>
                    <a:p>
                      <a:pPr marL="129539">
                        <a:lnSpc>
                          <a:spcPts val="3585"/>
                        </a:lnSpc>
                        <a:tabLst>
                          <a:tab pos="619125" algn="l"/>
                        </a:tabLst>
                      </a:pPr>
                      <a:r>
                        <a:rPr sz="3200" b="1" u="heavy" dirty="0" smtClean="0">
                          <a:solidFill>
                            <a:srgbClr val="3A6C9D"/>
                          </a:solidFill>
                          <a:latin typeface="Courier New"/>
                          <a:cs typeface="Courier New"/>
                        </a:rPr>
                        <a:t>0</a:t>
                      </a:r>
                      <a:endParaRPr sz="3200" dirty="0">
                        <a:latin typeface="Courier New"/>
                        <a:cs typeface="Courier New"/>
                      </a:endParaRPr>
                    </a:p>
                  </a:txBody>
                  <a:tcPr marL="0" marR="0" marT="0" marB="0"/>
                </a:tc>
                <a:tc>
                  <a:txBody>
                    <a:bodyPr/>
                    <a:lstStyle/>
                    <a:p>
                      <a:pPr marL="130175">
                        <a:lnSpc>
                          <a:spcPts val="3585"/>
                        </a:lnSpc>
                        <a:tabLst>
                          <a:tab pos="617855" algn="l"/>
                        </a:tabLst>
                      </a:pPr>
                      <a:r>
                        <a:rPr sz="3200" b="1" u="heavy" dirty="0" smtClean="0">
                          <a:solidFill>
                            <a:srgbClr val="3A6C9D"/>
                          </a:solidFill>
                          <a:latin typeface="Courier New"/>
                          <a:cs typeface="Courier New"/>
                        </a:rPr>
                        <a:t>0</a:t>
                      </a:r>
                      <a:endParaRPr sz="3200" dirty="0">
                        <a:latin typeface="Courier New"/>
                        <a:cs typeface="Courier New"/>
                      </a:endParaRPr>
                    </a:p>
                  </a:txBody>
                  <a:tcPr marL="0" marR="0" marT="0" marB="0"/>
                </a:tc>
                <a:tc>
                  <a:txBody>
                    <a:bodyPr/>
                    <a:lstStyle/>
                    <a:p>
                      <a:pPr marL="129539">
                        <a:lnSpc>
                          <a:spcPts val="3585"/>
                        </a:lnSpc>
                        <a:tabLst>
                          <a:tab pos="2615565" algn="l"/>
                        </a:tabLst>
                      </a:pPr>
                      <a:r>
                        <a:rPr sz="3200" b="1" u="heavy" dirty="0" smtClean="0">
                          <a:solidFill>
                            <a:srgbClr val="3A6C9D"/>
                          </a:solidFill>
                          <a:latin typeface="Courier New"/>
                          <a:cs typeface="Courier New"/>
                        </a:rPr>
                        <a:t>0</a:t>
                      </a:r>
                      <a:endParaRPr sz="3200" dirty="0">
                        <a:latin typeface="Courier New"/>
                        <a:cs typeface="Courier New"/>
                      </a:endParaRPr>
                    </a:p>
                  </a:txBody>
                  <a:tcPr marL="0" marR="0" marT="0" marB="0"/>
                </a:tc>
                <a:tc>
                  <a:txBody>
                    <a:bodyPr/>
                    <a:lstStyle/>
                    <a:p>
                      <a:endParaRPr sz="3200" dirty="0">
                        <a:latin typeface="Courier New"/>
                        <a:cs typeface="Courier New"/>
                      </a:endParaRPr>
                    </a:p>
                  </a:txBody>
                  <a:tcPr marL="0" marR="0" marT="0" marB="0"/>
                </a:tc>
                <a:tc gridSpan="2">
                  <a:txBody>
                    <a:bodyPr/>
                    <a:lstStyle/>
                    <a:p>
                      <a:endParaRPr sz="3200" dirty="0">
                        <a:latin typeface="Courier New"/>
                        <a:cs typeface="Courier New"/>
                      </a:endParaRPr>
                    </a:p>
                  </a:txBody>
                  <a:tcPr marL="0" marR="0" marT="0" marB="0"/>
                </a:tc>
                <a:tc hMerge="1">
                  <a:txBody>
                    <a:bodyPr/>
                    <a:lstStyle/>
                    <a:p>
                      <a:endParaRPr/>
                    </a:p>
                  </a:txBody>
                  <a:tcPr marL="0" marR="0" marT="0" marB="0"/>
                </a:tc>
              </a:tr>
              <a:tr h="507492">
                <a:tc gridSpan="4">
                  <a:txBody>
                    <a:bodyPr/>
                    <a:lstStyle/>
                    <a:p>
                      <a:pPr marR="114300" algn="r">
                        <a:lnSpc>
                          <a:spcPts val="3629"/>
                        </a:lnSpc>
                      </a:pPr>
                      <a:r>
                        <a:rPr sz="3200" b="1" dirty="0">
                          <a:latin typeface="Courier New"/>
                          <a:cs typeface="Courier New"/>
                        </a:rPr>
                        <a:t>1</a:t>
                      </a:r>
                      <a:endParaRPr sz="32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3629"/>
                        </a:lnSpc>
                      </a:pPr>
                      <a:r>
                        <a:rPr sz="3200" b="1" dirty="0">
                          <a:latin typeface="Courier New"/>
                          <a:cs typeface="Courier New"/>
                        </a:rPr>
                        <a:t>0</a:t>
                      </a:r>
                      <a:endParaRPr sz="3200" dirty="0">
                        <a:latin typeface="Courier New"/>
                        <a:cs typeface="Courier New"/>
                      </a:endParaRPr>
                    </a:p>
                  </a:txBody>
                  <a:tcPr marL="0" marR="0" marT="0" marB="0"/>
                </a:tc>
                <a:tc>
                  <a:txBody>
                    <a:bodyPr/>
                    <a:lstStyle/>
                    <a:p>
                      <a:endParaRPr sz="3200">
                        <a:latin typeface="Courier New"/>
                        <a:cs typeface="Courier New"/>
                      </a:endParaRPr>
                    </a:p>
                  </a:txBody>
                  <a:tcPr marL="0" marR="0" marT="0" marB="0"/>
                </a:tc>
                <a:tc>
                  <a:txBody>
                    <a:bodyPr/>
                    <a:lstStyle/>
                    <a:p>
                      <a:endParaRPr sz="3200" dirty="0">
                        <a:latin typeface="Courier New"/>
                        <a:cs typeface="Courier New"/>
                      </a:endParaRPr>
                    </a:p>
                  </a:txBody>
                  <a:tcPr marL="0" marR="0" marT="0" marB="0"/>
                </a:tc>
              </a:tr>
              <a:tr h="470344">
                <a:tc gridSpan="4">
                  <a:txBody>
                    <a:bodyPr/>
                    <a:lstStyle/>
                    <a:p>
                      <a:pPr marR="114300" algn="r">
                        <a:lnSpc>
                          <a:spcPts val="3350"/>
                        </a:lnSpc>
                      </a:pPr>
                      <a:r>
                        <a:rPr sz="3200" b="1" dirty="0">
                          <a:latin typeface="Courier New"/>
                          <a:cs typeface="Courier New"/>
                        </a:rPr>
                        <a:t>1</a:t>
                      </a:r>
                      <a:endParaRPr sz="32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3350"/>
                        </a:lnSpc>
                      </a:pPr>
                      <a:r>
                        <a:rPr sz="3200" b="1" dirty="0">
                          <a:latin typeface="Courier New"/>
                          <a:cs typeface="Courier New"/>
                        </a:rPr>
                        <a:t>0</a:t>
                      </a:r>
                      <a:endParaRPr sz="3200">
                        <a:latin typeface="Courier New"/>
                        <a:cs typeface="Courier New"/>
                      </a:endParaRPr>
                    </a:p>
                  </a:txBody>
                  <a:tcPr marL="0" marR="0" marT="0" marB="0"/>
                </a:tc>
                <a:tc>
                  <a:txBody>
                    <a:bodyPr/>
                    <a:lstStyle/>
                    <a:p>
                      <a:pPr marL="635" algn="ctr">
                        <a:lnSpc>
                          <a:spcPts val="3350"/>
                        </a:lnSpc>
                      </a:pPr>
                      <a:r>
                        <a:rPr sz="3200" b="1" dirty="0">
                          <a:latin typeface="Courier New"/>
                          <a:cs typeface="Courier New"/>
                        </a:rPr>
                        <a:t>1</a:t>
                      </a:r>
                      <a:endParaRPr sz="3200">
                        <a:latin typeface="Courier New"/>
                        <a:cs typeface="Courier New"/>
                      </a:endParaRPr>
                    </a:p>
                  </a:txBody>
                  <a:tcPr marL="0" marR="0" marT="0" marB="0"/>
                </a:tc>
                <a:tc>
                  <a:txBody>
                    <a:bodyPr/>
                    <a:lstStyle/>
                    <a:p>
                      <a:endParaRPr sz="3200" dirty="0">
                        <a:latin typeface="Courier New"/>
                        <a:cs typeface="Courier New"/>
                      </a:endParaRPr>
                    </a:p>
                  </a:txBody>
                  <a:tcPr marL="0" marR="0" marT="0" marB="0"/>
                </a:tc>
              </a:tr>
              <a:tr h="471533">
                <a:tc gridSpan="4">
                  <a:txBody>
                    <a:bodyPr/>
                    <a:lstStyle/>
                    <a:p>
                      <a:pPr marR="114300" algn="r">
                        <a:lnSpc>
                          <a:spcPts val="3340"/>
                        </a:lnSpc>
                      </a:pPr>
                      <a:r>
                        <a:rPr sz="3200" b="1" dirty="0">
                          <a:latin typeface="Courier New"/>
                          <a:cs typeface="Courier New"/>
                        </a:rPr>
                        <a:t>1</a:t>
                      </a:r>
                      <a:endParaRPr sz="32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gn="ctr">
                        <a:lnSpc>
                          <a:spcPts val="3340"/>
                        </a:lnSpc>
                      </a:pPr>
                      <a:r>
                        <a:rPr sz="3200" b="1" dirty="0">
                          <a:latin typeface="Courier New"/>
                          <a:cs typeface="Courier New"/>
                        </a:rPr>
                        <a:t>0</a:t>
                      </a:r>
                      <a:endParaRPr sz="3200">
                        <a:latin typeface="Courier New"/>
                        <a:cs typeface="Courier New"/>
                      </a:endParaRPr>
                    </a:p>
                  </a:txBody>
                  <a:tcPr marL="0" marR="0" marT="0" marB="0"/>
                </a:tc>
                <a:tc>
                  <a:txBody>
                    <a:bodyPr/>
                    <a:lstStyle/>
                    <a:p>
                      <a:pPr marL="1905" algn="ctr">
                        <a:lnSpc>
                          <a:spcPts val="3340"/>
                        </a:lnSpc>
                      </a:pPr>
                      <a:r>
                        <a:rPr sz="3200" b="1" dirty="0">
                          <a:latin typeface="Courier New"/>
                          <a:cs typeface="Courier New"/>
                        </a:rPr>
                        <a:t>1</a:t>
                      </a:r>
                      <a:endParaRPr sz="3200">
                        <a:latin typeface="Courier New"/>
                        <a:cs typeface="Courier New"/>
                      </a:endParaRPr>
                    </a:p>
                  </a:txBody>
                  <a:tcPr marL="0" marR="0" marT="0" marB="0"/>
                </a:tc>
                <a:tc>
                  <a:txBody>
                    <a:bodyPr/>
                    <a:lstStyle/>
                    <a:p>
                      <a:pPr marL="126364">
                        <a:lnSpc>
                          <a:spcPts val="3340"/>
                        </a:lnSpc>
                      </a:pPr>
                      <a:r>
                        <a:rPr sz="3200" b="1" dirty="0">
                          <a:latin typeface="Courier New"/>
                          <a:cs typeface="Courier New"/>
                        </a:rPr>
                        <a:t>0</a:t>
                      </a:r>
                      <a:endParaRPr sz="3200" dirty="0">
                        <a:latin typeface="Courier New"/>
                        <a:cs typeface="Courier New"/>
                      </a:endParaRPr>
                    </a:p>
                  </a:txBody>
                  <a:tcPr marL="0" marR="0" marT="0" marB="0"/>
                </a:tc>
              </a:tr>
              <a:tr h="473680">
                <a:tc gridSpan="4">
                  <a:txBody>
                    <a:bodyPr/>
                    <a:lstStyle/>
                    <a:p>
                      <a:pPr marL="1192530">
                        <a:lnSpc>
                          <a:spcPts val="3360"/>
                        </a:lnSpc>
                      </a:pPr>
                      <a:r>
                        <a:rPr sz="3200" b="1" dirty="0">
                          <a:solidFill>
                            <a:srgbClr val="3A6C9D"/>
                          </a:solidFill>
                          <a:latin typeface="Courier New"/>
                          <a:cs typeface="Courier New"/>
                        </a:rPr>
                        <a:t>-</a:t>
                      </a:r>
                      <a:r>
                        <a:rPr sz="3200" b="1" spc="-90" dirty="0">
                          <a:solidFill>
                            <a:srgbClr val="3A6C9D"/>
                          </a:solidFill>
                          <a:latin typeface="Courier New"/>
                          <a:cs typeface="Courier New"/>
                        </a:rPr>
                        <a:t> </a:t>
                      </a:r>
                      <a:r>
                        <a:rPr sz="3200" b="1" dirty="0">
                          <a:solidFill>
                            <a:srgbClr val="3A6C9D"/>
                          </a:solidFill>
                          <a:latin typeface="Courier New"/>
                          <a:cs typeface="Courier New"/>
                        </a:rPr>
                        <a:t>1</a:t>
                      </a:r>
                      <a:endParaRPr sz="3200">
                        <a:latin typeface="Courier New"/>
                        <a:cs typeface="Courier New"/>
                      </a:endParaRPr>
                    </a:p>
                  </a:txBody>
                  <a:tcPr marL="0" marR="0" marT="0" marB="0">
                    <a:lnB w="2895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10795" algn="ctr">
                        <a:lnSpc>
                          <a:spcPts val="3360"/>
                        </a:lnSpc>
                      </a:pPr>
                      <a:r>
                        <a:rPr sz="3200" b="1" dirty="0">
                          <a:solidFill>
                            <a:srgbClr val="3A6C9D"/>
                          </a:solidFill>
                          <a:latin typeface="Courier New"/>
                          <a:cs typeface="Courier New"/>
                        </a:rPr>
                        <a:t>0</a:t>
                      </a:r>
                      <a:endParaRPr sz="3200">
                        <a:latin typeface="Courier New"/>
                        <a:cs typeface="Courier New"/>
                      </a:endParaRPr>
                    </a:p>
                  </a:txBody>
                  <a:tcPr marL="0" marR="0" marT="0" marB="0">
                    <a:lnB w="28955">
                      <a:solidFill>
                        <a:srgbClr val="000000"/>
                      </a:solidFill>
                      <a:prstDash val="solid"/>
                    </a:lnB>
                  </a:tcPr>
                </a:tc>
                <a:tc>
                  <a:txBody>
                    <a:bodyPr/>
                    <a:lstStyle/>
                    <a:p>
                      <a:pPr marR="6985" algn="ctr">
                        <a:lnSpc>
                          <a:spcPts val="3360"/>
                        </a:lnSpc>
                      </a:pPr>
                      <a:r>
                        <a:rPr sz="3200" b="1" dirty="0">
                          <a:solidFill>
                            <a:srgbClr val="3A6C9D"/>
                          </a:solidFill>
                          <a:latin typeface="Courier New"/>
                          <a:cs typeface="Courier New"/>
                        </a:rPr>
                        <a:t>0</a:t>
                      </a:r>
                      <a:endParaRPr sz="3200" dirty="0">
                        <a:latin typeface="Courier New"/>
                        <a:cs typeface="Courier New"/>
                      </a:endParaRPr>
                    </a:p>
                  </a:txBody>
                  <a:tcPr marL="0" marR="0" marT="0" marB="0">
                    <a:lnB w="28955">
                      <a:solidFill>
                        <a:srgbClr val="000000"/>
                      </a:solidFill>
                      <a:prstDash val="solid"/>
                    </a:lnB>
                  </a:tcPr>
                </a:tc>
                <a:tc>
                  <a:txBody>
                    <a:bodyPr/>
                    <a:lstStyle/>
                    <a:p>
                      <a:pPr marL="117475">
                        <a:lnSpc>
                          <a:spcPts val="3360"/>
                        </a:lnSpc>
                      </a:pPr>
                      <a:r>
                        <a:rPr sz="3200" b="1" dirty="0">
                          <a:solidFill>
                            <a:srgbClr val="3A6C9D"/>
                          </a:solidFill>
                          <a:latin typeface="Courier New"/>
                          <a:cs typeface="Courier New"/>
                        </a:rPr>
                        <a:t>0</a:t>
                      </a:r>
                      <a:endParaRPr sz="3200" dirty="0">
                        <a:latin typeface="Courier New"/>
                        <a:cs typeface="Courier New"/>
                      </a:endParaRPr>
                    </a:p>
                  </a:txBody>
                  <a:tcPr marL="0" marR="0" marT="0" marB="0">
                    <a:lnB w="28955">
                      <a:solidFill>
                        <a:srgbClr val="000000"/>
                      </a:solidFill>
                      <a:prstDash val="solid"/>
                    </a:lnB>
                  </a:tcPr>
                </a:tc>
              </a:tr>
            </a:tbl>
          </a:graphicData>
        </a:graphic>
      </p:graphicFrame>
      <p:sp>
        <p:nvSpPr>
          <p:cNvPr id="13" name="object 13"/>
          <p:cNvSpPr/>
          <p:nvPr/>
        </p:nvSpPr>
        <p:spPr>
          <a:xfrm>
            <a:off x="943355" y="1374647"/>
            <a:ext cx="2046732" cy="464819"/>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4" name="object 14"/>
          <p:cNvSpPr/>
          <p:nvPr/>
        </p:nvSpPr>
        <p:spPr>
          <a:xfrm>
            <a:off x="7952231" y="4911852"/>
            <a:ext cx="2394204" cy="464820"/>
          </a:xfrm>
          <a:prstGeom prst="rect">
            <a:avLst/>
          </a:prstGeom>
          <a:blipFill>
            <a:blip r:embed="rId6"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5" name="object 15"/>
          <p:cNvSpPr txBox="1"/>
          <p:nvPr/>
        </p:nvSpPr>
        <p:spPr>
          <a:xfrm>
            <a:off x="977970" y="1414017"/>
            <a:ext cx="1978025" cy="369332"/>
          </a:xfrm>
          <a:prstGeom prst="rect">
            <a:avLst/>
          </a:prstGeom>
        </p:spPr>
        <p:txBody>
          <a:bodyPr vert="horz" wrap="square" lIns="0" tIns="0" rIns="0" bIns="0" rtlCol="0">
            <a:spAutoFit/>
          </a:bodyPr>
          <a:lstStyle/>
          <a:p>
            <a:pPr marL="12700">
              <a:lnSpc>
                <a:spcPct val="100000"/>
              </a:lnSpc>
              <a:tabLst>
                <a:tab pos="1964689" algn="l"/>
              </a:tabLst>
            </a:pPr>
            <a:r>
              <a:rPr sz="2400" u="sng" dirty="0">
                <a:latin typeface="Arial" panose="020B0604020202020204" pitchFamily="34" charset="0"/>
                <a:ea typeface="黑体" panose="02010609060101010101" pitchFamily="49" charset="-122"/>
                <a:cs typeface="Arial" panose="020B0604020202020204" pitchFamily="34" charset="0"/>
              </a:rPr>
              <a:t> </a:t>
            </a:r>
            <a:r>
              <a:rPr sz="2400" u="sng" spc="95" dirty="0">
                <a:latin typeface="Arial" panose="020B0604020202020204" pitchFamily="34" charset="0"/>
                <a:ea typeface="黑体" panose="02010609060101010101" pitchFamily="49" charset="-122"/>
                <a:cs typeface="Arial" panose="020B0604020202020204" pitchFamily="34" charset="0"/>
              </a:rPr>
              <a:t> </a:t>
            </a:r>
            <a:r>
              <a:rPr sz="2400" u="sng" spc="-5" dirty="0">
                <a:latin typeface="Arial" panose="020B0604020202020204" pitchFamily="34" charset="0"/>
                <a:ea typeface="黑体" panose="02010609060101010101" pitchFamily="49" charset="-122"/>
                <a:cs typeface="Arial" panose="020B0604020202020204" pitchFamily="34" charset="0"/>
              </a:rPr>
              <a:t>除</a:t>
            </a:r>
            <a:r>
              <a:rPr sz="2400" u="sng" dirty="0">
                <a:latin typeface="Arial" panose="020B0604020202020204" pitchFamily="34" charset="0"/>
                <a:ea typeface="黑体" panose="02010609060101010101" pitchFamily="49" charset="-122"/>
                <a:cs typeface="Arial" panose="020B0604020202020204" pitchFamily="34" charset="0"/>
              </a:rPr>
              <a:t>数</a:t>
            </a:r>
            <a:r>
              <a:rPr sz="2400" u="sng" spc="-135" dirty="0">
                <a:latin typeface="Arial" panose="020B0604020202020204" pitchFamily="34" charset="0"/>
                <a:ea typeface="黑体" panose="02010609060101010101" pitchFamily="49" charset="-122"/>
                <a:cs typeface="Arial" panose="020B0604020202020204" pitchFamily="34" charset="0"/>
              </a:rPr>
              <a:t> </a:t>
            </a:r>
            <a:r>
              <a:rPr sz="2400" u="sng" spc="-5" dirty="0">
                <a:latin typeface="Arial" panose="020B0604020202020204" pitchFamily="34" charset="0"/>
                <a:ea typeface="黑体" panose="02010609060101010101" pitchFamily="49" charset="-122"/>
                <a:cs typeface="Arial" panose="020B0604020202020204" pitchFamily="34" charset="0"/>
              </a:rPr>
              <a:t>Divisor	</a:t>
            </a:r>
            <a:endParaRPr sz="2400" dirty="0">
              <a:latin typeface="Arial" panose="020B0604020202020204" pitchFamily="34" charset="0"/>
              <a:ea typeface="黑体" panose="02010609060101010101" pitchFamily="49" charset="-122"/>
              <a:cs typeface="Arial" panose="020B0604020202020204" pitchFamily="34" charset="0"/>
            </a:endParaRPr>
          </a:p>
        </p:txBody>
      </p:sp>
      <p:sp>
        <p:nvSpPr>
          <p:cNvPr id="16" name="object 16"/>
          <p:cNvSpPr txBox="1"/>
          <p:nvPr/>
        </p:nvSpPr>
        <p:spPr>
          <a:xfrm>
            <a:off x="8047101" y="4952110"/>
            <a:ext cx="2207260" cy="369332"/>
          </a:xfrm>
          <a:prstGeom prst="rect">
            <a:avLst/>
          </a:prstGeom>
        </p:spPr>
        <p:txBody>
          <a:bodyPr vert="horz" wrap="square" lIns="0" tIns="0" rIns="0" bIns="0" rtlCol="0">
            <a:spAutoFit/>
          </a:bodyPr>
          <a:lstStyle/>
          <a:p>
            <a:pPr marL="12700">
              <a:lnSpc>
                <a:spcPct val="100000"/>
              </a:lnSpc>
            </a:pPr>
            <a:r>
              <a:rPr sz="2400" u="sng" dirty="0">
                <a:latin typeface="Arial" panose="020B0604020202020204" pitchFamily="34" charset="0"/>
                <a:ea typeface="黑体" panose="02010609060101010101" pitchFamily="49" charset="-122"/>
                <a:cs typeface="Arial" panose="020B0604020202020204" pitchFamily="34" charset="0"/>
              </a:rPr>
              <a:t>余数</a:t>
            </a:r>
            <a:r>
              <a:rPr sz="2400" u="sng" spc="-135" dirty="0">
                <a:latin typeface="Arial" panose="020B0604020202020204" pitchFamily="34" charset="0"/>
                <a:ea typeface="黑体" panose="02010609060101010101" pitchFamily="49" charset="-122"/>
                <a:cs typeface="Arial" panose="020B0604020202020204" pitchFamily="34" charset="0"/>
              </a:rPr>
              <a:t> </a:t>
            </a:r>
            <a:r>
              <a:rPr sz="2400" u="sng" spc="-5" dirty="0">
                <a:latin typeface="Arial" panose="020B0604020202020204" pitchFamily="34" charset="0"/>
                <a:ea typeface="黑体" panose="02010609060101010101" pitchFamily="49" charset="-122"/>
                <a:cs typeface="Arial" panose="020B0604020202020204" pitchFamily="34" charset="0"/>
              </a:rPr>
              <a:t>Remainder</a:t>
            </a:r>
            <a:endParaRPr sz="2400">
              <a:latin typeface="Arial" panose="020B0604020202020204" pitchFamily="34" charset="0"/>
              <a:ea typeface="黑体" panose="02010609060101010101" pitchFamily="49" charset="-122"/>
              <a:cs typeface="Arial" panose="020B0604020202020204" pitchFamily="34" charset="0"/>
            </a:endParaRPr>
          </a:p>
        </p:txBody>
      </p:sp>
      <p:sp>
        <p:nvSpPr>
          <p:cNvPr id="17" name="object 17"/>
          <p:cNvSpPr/>
          <p:nvPr/>
        </p:nvSpPr>
        <p:spPr>
          <a:xfrm>
            <a:off x="7952231" y="1315211"/>
            <a:ext cx="2394204" cy="464820"/>
          </a:xfrm>
          <a:prstGeom prst="rect">
            <a:avLst/>
          </a:prstGeom>
          <a:blipFill>
            <a:blip r:embed="rId7" cstate="print"/>
            <a:stretch>
              <a:fillRect/>
            </a:stretch>
          </a:blipFill>
        </p:spPr>
        <p:txBody>
          <a:bodyPr wrap="square" lIns="0" tIns="0" rIns="0" bIns="0" rtlCol="0"/>
          <a:lstStyle/>
          <a:p>
            <a:endParaRPr>
              <a:latin typeface="Arial" panose="020B0604020202020204" pitchFamily="34" charset="0"/>
              <a:ea typeface="黑体" panose="02010609060101010101" pitchFamily="49" charset="-122"/>
              <a:cs typeface="Arial" panose="020B0604020202020204" pitchFamily="34" charset="0"/>
            </a:endParaRPr>
          </a:p>
        </p:txBody>
      </p:sp>
      <p:sp>
        <p:nvSpPr>
          <p:cNvPr id="18" name="object 18"/>
          <p:cNvSpPr txBox="1"/>
          <p:nvPr/>
        </p:nvSpPr>
        <p:spPr>
          <a:xfrm>
            <a:off x="7986841" y="1354582"/>
            <a:ext cx="2325370" cy="369332"/>
          </a:xfrm>
          <a:prstGeom prst="rect">
            <a:avLst/>
          </a:prstGeom>
        </p:spPr>
        <p:txBody>
          <a:bodyPr vert="horz" wrap="square" lIns="0" tIns="0" rIns="0" bIns="0" rtlCol="0">
            <a:spAutoFit/>
          </a:bodyPr>
          <a:lstStyle/>
          <a:p>
            <a:pPr marL="12700">
              <a:lnSpc>
                <a:spcPct val="100000"/>
              </a:lnSpc>
              <a:tabLst>
                <a:tab pos="392430" algn="l"/>
                <a:tab pos="2312035" algn="l"/>
              </a:tabLst>
            </a:pPr>
            <a:r>
              <a:rPr sz="2400" u="sng" dirty="0">
                <a:latin typeface="Arial" panose="020B0604020202020204" pitchFamily="34" charset="0"/>
                <a:ea typeface="黑体" panose="02010609060101010101" pitchFamily="49" charset="-122"/>
                <a:cs typeface="Arial" panose="020B0604020202020204" pitchFamily="34" charset="0"/>
              </a:rPr>
              <a:t> 	商</a:t>
            </a:r>
            <a:r>
              <a:rPr sz="2400" u="sng" spc="-160" dirty="0">
                <a:latin typeface="Arial" panose="020B0604020202020204" pitchFamily="34" charset="0"/>
                <a:ea typeface="黑体" panose="02010609060101010101" pitchFamily="49" charset="-122"/>
                <a:cs typeface="Arial" panose="020B0604020202020204" pitchFamily="34" charset="0"/>
              </a:rPr>
              <a:t> </a:t>
            </a:r>
            <a:r>
              <a:rPr sz="2400" u="sng" dirty="0">
                <a:latin typeface="Arial" panose="020B0604020202020204" pitchFamily="34" charset="0"/>
                <a:ea typeface="黑体" panose="02010609060101010101" pitchFamily="49" charset="-122"/>
                <a:cs typeface="Arial" panose="020B0604020202020204" pitchFamily="34" charset="0"/>
              </a:rPr>
              <a:t>Quotient	</a:t>
            </a:r>
            <a:endParaRPr sz="240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27632" y="3198876"/>
            <a:ext cx="4661916" cy="361188"/>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627632" y="3198876"/>
            <a:ext cx="4662170" cy="361315"/>
          </a:xfrm>
          <a:custGeom>
            <a:avLst/>
            <a:gdLst/>
            <a:ahLst/>
            <a:cxnLst/>
            <a:rect l="l" t="t" r="r" b="b"/>
            <a:pathLst>
              <a:path w="4662170" h="361314">
                <a:moveTo>
                  <a:pt x="0" y="60198"/>
                </a:moveTo>
                <a:lnTo>
                  <a:pt x="4726" y="36754"/>
                </a:lnTo>
                <a:lnTo>
                  <a:pt x="17621" y="17621"/>
                </a:lnTo>
                <a:lnTo>
                  <a:pt x="36754" y="4726"/>
                </a:lnTo>
                <a:lnTo>
                  <a:pt x="60198" y="0"/>
                </a:lnTo>
                <a:lnTo>
                  <a:pt x="4601718" y="0"/>
                </a:lnTo>
                <a:lnTo>
                  <a:pt x="4625161" y="4726"/>
                </a:lnTo>
                <a:lnTo>
                  <a:pt x="4644294" y="17621"/>
                </a:lnTo>
                <a:lnTo>
                  <a:pt x="4657189" y="36754"/>
                </a:lnTo>
                <a:lnTo>
                  <a:pt x="4661916" y="60198"/>
                </a:lnTo>
                <a:lnTo>
                  <a:pt x="4661916" y="300989"/>
                </a:lnTo>
                <a:lnTo>
                  <a:pt x="4657189" y="324433"/>
                </a:lnTo>
                <a:lnTo>
                  <a:pt x="4644294" y="343566"/>
                </a:lnTo>
                <a:lnTo>
                  <a:pt x="4625161" y="356461"/>
                </a:lnTo>
                <a:lnTo>
                  <a:pt x="4601718" y="361188"/>
                </a:lnTo>
                <a:lnTo>
                  <a:pt x="60198" y="361188"/>
                </a:lnTo>
                <a:lnTo>
                  <a:pt x="36754" y="356461"/>
                </a:lnTo>
                <a:lnTo>
                  <a:pt x="17621" y="343566"/>
                </a:lnTo>
                <a:lnTo>
                  <a:pt x="4726" y="324433"/>
                </a:lnTo>
                <a:lnTo>
                  <a:pt x="0" y="300989"/>
                </a:lnTo>
                <a:lnTo>
                  <a:pt x="0" y="60198"/>
                </a:lnTo>
                <a:close/>
              </a:path>
            </a:pathLst>
          </a:custGeom>
          <a:ln w="9143">
            <a:solidFill>
              <a:srgbClr val="BD4A47"/>
            </a:solidFill>
          </a:ln>
        </p:spPr>
        <p:txBody>
          <a:bodyPr wrap="square" lIns="0" tIns="0" rIns="0" bIns="0" rtlCol="0"/>
          <a:lstStyle/>
          <a:p>
            <a:endParaRPr/>
          </a:p>
        </p:txBody>
      </p:sp>
      <p:sp>
        <p:nvSpPr>
          <p:cNvPr id="4" name="object 4"/>
          <p:cNvSpPr/>
          <p:nvPr/>
        </p:nvSpPr>
        <p:spPr>
          <a:xfrm>
            <a:off x="850391" y="4904232"/>
            <a:ext cx="4663440" cy="36118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850391" y="4904232"/>
            <a:ext cx="4663440" cy="361315"/>
          </a:xfrm>
          <a:custGeom>
            <a:avLst/>
            <a:gdLst/>
            <a:ahLst/>
            <a:cxnLst/>
            <a:rect l="l" t="t" r="r" b="b"/>
            <a:pathLst>
              <a:path w="4663440" h="361314">
                <a:moveTo>
                  <a:pt x="0" y="60198"/>
                </a:moveTo>
                <a:lnTo>
                  <a:pt x="4730" y="36754"/>
                </a:lnTo>
                <a:lnTo>
                  <a:pt x="17630" y="17621"/>
                </a:lnTo>
                <a:lnTo>
                  <a:pt x="36765" y="4726"/>
                </a:lnTo>
                <a:lnTo>
                  <a:pt x="60198" y="0"/>
                </a:lnTo>
                <a:lnTo>
                  <a:pt x="4603242" y="0"/>
                </a:lnTo>
                <a:lnTo>
                  <a:pt x="4626685" y="4726"/>
                </a:lnTo>
                <a:lnTo>
                  <a:pt x="4645818" y="17621"/>
                </a:lnTo>
                <a:lnTo>
                  <a:pt x="4658713" y="36754"/>
                </a:lnTo>
                <a:lnTo>
                  <a:pt x="4663440" y="60198"/>
                </a:lnTo>
                <a:lnTo>
                  <a:pt x="4663440" y="300990"/>
                </a:lnTo>
                <a:lnTo>
                  <a:pt x="4658713" y="324433"/>
                </a:lnTo>
                <a:lnTo>
                  <a:pt x="4645818" y="343566"/>
                </a:lnTo>
                <a:lnTo>
                  <a:pt x="4626685" y="356461"/>
                </a:lnTo>
                <a:lnTo>
                  <a:pt x="4603242" y="361188"/>
                </a:lnTo>
                <a:lnTo>
                  <a:pt x="60198" y="361188"/>
                </a:lnTo>
                <a:lnTo>
                  <a:pt x="36765" y="356461"/>
                </a:lnTo>
                <a:lnTo>
                  <a:pt x="17630" y="343566"/>
                </a:lnTo>
                <a:lnTo>
                  <a:pt x="4730" y="324433"/>
                </a:lnTo>
                <a:lnTo>
                  <a:pt x="0" y="300990"/>
                </a:lnTo>
                <a:lnTo>
                  <a:pt x="0" y="60198"/>
                </a:lnTo>
                <a:close/>
              </a:path>
            </a:pathLst>
          </a:custGeom>
          <a:ln w="9144">
            <a:solidFill>
              <a:srgbClr val="497DBA"/>
            </a:solidFill>
          </a:ln>
        </p:spPr>
        <p:txBody>
          <a:bodyPr wrap="square" lIns="0" tIns="0" rIns="0" bIns="0" rtlCol="0"/>
          <a:lstStyle/>
          <a:p>
            <a:endParaRPr/>
          </a:p>
        </p:txBody>
      </p:sp>
      <p:sp>
        <p:nvSpPr>
          <p:cNvPr id="6" name="object 6"/>
          <p:cNvSpPr txBox="1"/>
          <p:nvPr/>
        </p:nvSpPr>
        <p:spPr>
          <a:xfrm>
            <a:off x="947724" y="4892929"/>
            <a:ext cx="63500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除数</a:t>
            </a:r>
            <a:endParaRPr sz="2400">
              <a:latin typeface="微软雅黑"/>
              <a:cs typeface="微软雅黑"/>
            </a:endParaRPr>
          </a:p>
        </p:txBody>
      </p:sp>
      <p:sp>
        <p:nvSpPr>
          <p:cNvPr id="7" name="object 7"/>
          <p:cNvSpPr/>
          <p:nvPr/>
        </p:nvSpPr>
        <p:spPr>
          <a:xfrm>
            <a:off x="850391" y="4497323"/>
            <a:ext cx="4663440" cy="362712"/>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947724" y="4486020"/>
            <a:ext cx="63500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除数</a:t>
            </a:r>
            <a:endParaRPr sz="2400">
              <a:latin typeface="微软雅黑"/>
              <a:cs typeface="微软雅黑"/>
            </a:endParaRPr>
          </a:p>
        </p:txBody>
      </p:sp>
      <p:sp>
        <p:nvSpPr>
          <p:cNvPr id="9" name="object 9"/>
          <p:cNvSpPr/>
          <p:nvPr/>
        </p:nvSpPr>
        <p:spPr>
          <a:xfrm>
            <a:off x="851916" y="4090415"/>
            <a:ext cx="4661916" cy="362711"/>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51916" y="3683508"/>
            <a:ext cx="4661916" cy="361188"/>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947724" y="4079113"/>
            <a:ext cx="4542155" cy="397510"/>
          </a:xfrm>
          <a:prstGeom prst="rect">
            <a:avLst/>
          </a:prstGeom>
        </p:spPr>
        <p:txBody>
          <a:bodyPr vert="horz" wrap="square" lIns="0" tIns="0" rIns="0" bIns="0" rtlCol="0">
            <a:spAutoFit/>
          </a:bodyPr>
          <a:lstStyle/>
          <a:p>
            <a:pPr marL="12700">
              <a:lnSpc>
                <a:spcPct val="100000"/>
              </a:lnSpc>
              <a:tabLst>
                <a:tab pos="4528820" algn="l"/>
              </a:tabLst>
            </a:pPr>
            <a:r>
              <a:rPr sz="2400" u="sng" dirty="0">
                <a:latin typeface="微软雅黑"/>
                <a:cs typeface="微软雅黑"/>
              </a:rPr>
              <a:t>除</a:t>
            </a:r>
            <a:r>
              <a:rPr sz="2400" dirty="0">
                <a:latin typeface="微软雅黑"/>
                <a:cs typeface="微软雅黑"/>
              </a:rPr>
              <a:t>数	</a:t>
            </a:r>
            <a:endParaRPr sz="2400">
              <a:latin typeface="微软雅黑"/>
              <a:cs typeface="微软雅黑"/>
            </a:endParaRPr>
          </a:p>
        </p:txBody>
      </p:sp>
      <p:sp>
        <p:nvSpPr>
          <p:cNvPr id="12" name="object 12"/>
          <p:cNvSpPr txBox="1"/>
          <p:nvPr/>
        </p:nvSpPr>
        <p:spPr>
          <a:xfrm>
            <a:off x="947724" y="3671570"/>
            <a:ext cx="4542155" cy="397510"/>
          </a:xfrm>
          <a:prstGeom prst="rect">
            <a:avLst/>
          </a:prstGeom>
        </p:spPr>
        <p:txBody>
          <a:bodyPr vert="horz" wrap="square" lIns="0" tIns="0" rIns="0" bIns="0" rtlCol="0">
            <a:spAutoFit/>
          </a:bodyPr>
          <a:lstStyle/>
          <a:p>
            <a:pPr marL="12700">
              <a:lnSpc>
                <a:spcPct val="100000"/>
              </a:lnSpc>
              <a:tabLst>
                <a:tab pos="4528820" algn="l"/>
              </a:tabLst>
            </a:pPr>
            <a:r>
              <a:rPr sz="2400" u="sng" dirty="0">
                <a:latin typeface="微软雅黑"/>
                <a:cs typeface="微软雅黑"/>
              </a:rPr>
              <a:t>除数	</a:t>
            </a:r>
            <a:endParaRPr sz="2400" dirty="0">
              <a:latin typeface="微软雅黑"/>
              <a:cs typeface="微软雅黑"/>
            </a:endParaRPr>
          </a:p>
        </p:txBody>
      </p:sp>
      <p:sp>
        <p:nvSpPr>
          <p:cNvPr id="13" name="object 13"/>
          <p:cNvSpPr txBox="1">
            <a:spLocks noGrp="1"/>
          </p:cNvSpPr>
          <p:nvPr>
            <p:ph type="title"/>
          </p:nvPr>
        </p:nvSpPr>
        <p:spPr>
          <a:xfrm>
            <a:off x="916939" y="261239"/>
            <a:ext cx="531050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除法的运算过程</a:t>
            </a:r>
            <a:r>
              <a:rPr sz="3600" dirty="0">
                <a:solidFill>
                  <a:srgbClr val="004589"/>
                </a:solidFill>
                <a:latin typeface="微软雅黑"/>
                <a:cs typeface="微软雅黑"/>
              </a:rPr>
              <a:t>（</a:t>
            </a:r>
            <a:r>
              <a:rPr sz="3600" spc="-5" dirty="0">
                <a:solidFill>
                  <a:srgbClr val="004589"/>
                </a:solidFill>
                <a:latin typeface="微软雅黑"/>
                <a:cs typeface="微软雅黑"/>
              </a:rPr>
              <a:t>示例</a:t>
            </a:r>
            <a:r>
              <a:rPr sz="3600" dirty="0">
                <a:solidFill>
                  <a:srgbClr val="004589"/>
                </a:solidFill>
                <a:latin typeface="Arial"/>
                <a:cs typeface="Arial"/>
              </a:rPr>
              <a:t>2</a:t>
            </a:r>
            <a:r>
              <a:rPr sz="3600" dirty="0">
                <a:solidFill>
                  <a:srgbClr val="004589"/>
                </a:solidFill>
                <a:latin typeface="微软雅黑"/>
                <a:cs typeface="微软雅黑"/>
              </a:rPr>
              <a:t>）</a:t>
            </a:r>
            <a:endParaRPr sz="3600">
              <a:latin typeface="微软雅黑"/>
              <a:cs typeface="微软雅黑"/>
            </a:endParaRPr>
          </a:p>
        </p:txBody>
      </p:sp>
      <p:sp>
        <p:nvSpPr>
          <p:cNvPr id="14" name="object 14"/>
          <p:cNvSpPr/>
          <p:nvPr/>
        </p:nvSpPr>
        <p:spPr>
          <a:xfrm>
            <a:off x="6196584" y="3189732"/>
            <a:ext cx="1141475" cy="36271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196584" y="3189732"/>
            <a:ext cx="1141730" cy="363220"/>
          </a:xfrm>
          <a:custGeom>
            <a:avLst/>
            <a:gdLst/>
            <a:ahLst/>
            <a:cxnLst/>
            <a:rect l="l" t="t" r="r" b="b"/>
            <a:pathLst>
              <a:path w="1141729" h="363220">
                <a:moveTo>
                  <a:pt x="0" y="60451"/>
                </a:moveTo>
                <a:lnTo>
                  <a:pt x="4748" y="36915"/>
                </a:lnTo>
                <a:lnTo>
                  <a:pt x="17700" y="17700"/>
                </a:lnTo>
                <a:lnTo>
                  <a:pt x="36915" y="4748"/>
                </a:lnTo>
                <a:lnTo>
                  <a:pt x="60451" y="0"/>
                </a:lnTo>
                <a:lnTo>
                  <a:pt x="1081023" y="0"/>
                </a:lnTo>
                <a:lnTo>
                  <a:pt x="1104560" y="4748"/>
                </a:lnTo>
                <a:lnTo>
                  <a:pt x="1123775" y="17700"/>
                </a:lnTo>
                <a:lnTo>
                  <a:pt x="1136727" y="36915"/>
                </a:lnTo>
                <a:lnTo>
                  <a:pt x="1141475" y="60451"/>
                </a:lnTo>
                <a:lnTo>
                  <a:pt x="1141475" y="302259"/>
                </a:lnTo>
                <a:lnTo>
                  <a:pt x="1136727" y="325796"/>
                </a:lnTo>
                <a:lnTo>
                  <a:pt x="1123775" y="345011"/>
                </a:lnTo>
                <a:lnTo>
                  <a:pt x="1104560" y="357963"/>
                </a:lnTo>
                <a:lnTo>
                  <a:pt x="1081023" y="362712"/>
                </a:lnTo>
                <a:lnTo>
                  <a:pt x="60451" y="362712"/>
                </a:lnTo>
                <a:lnTo>
                  <a:pt x="36915" y="357963"/>
                </a:lnTo>
                <a:lnTo>
                  <a:pt x="17700" y="345011"/>
                </a:lnTo>
                <a:lnTo>
                  <a:pt x="4748" y="325796"/>
                </a:lnTo>
                <a:lnTo>
                  <a:pt x="0" y="302259"/>
                </a:lnTo>
                <a:lnTo>
                  <a:pt x="0" y="60451"/>
                </a:lnTo>
                <a:close/>
              </a:path>
            </a:pathLst>
          </a:custGeom>
          <a:ln w="9144">
            <a:solidFill>
              <a:srgbClr val="497DBA"/>
            </a:solidFill>
          </a:ln>
        </p:spPr>
        <p:txBody>
          <a:bodyPr wrap="square" lIns="0" tIns="0" rIns="0" bIns="0" rtlCol="0"/>
          <a:lstStyle/>
          <a:p>
            <a:endParaRPr/>
          </a:p>
        </p:txBody>
      </p:sp>
      <p:sp>
        <p:nvSpPr>
          <p:cNvPr id="16" name="object 16"/>
          <p:cNvSpPr txBox="1"/>
          <p:nvPr/>
        </p:nvSpPr>
        <p:spPr>
          <a:xfrm>
            <a:off x="1676400" y="3655010"/>
            <a:ext cx="1917064" cy="461009"/>
          </a:xfrm>
          <a:prstGeom prst="rect">
            <a:avLst/>
          </a:prstGeom>
        </p:spPr>
        <p:txBody>
          <a:bodyPr vert="horz" wrap="square" lIns="0" tIns="0" rIns="0" bIns="0" rtlCol="0">
            <a:spAutoFit/>
          </a:bodyPr>
          <a:lstStyle/>
          <a:p>
            <a:pPr marL="114935">
              <a:lnSpc>
                <a:spcPts val="3304"/>
              </a:lnSpc>
            </a:pPr>
            <a:r>
              <a:rPr sz="3200" b="1" dirty="0">
                <a:latin typeface="Courier New"/>
                <a:cs typeface="Courier New"/>
              </a:rPr>
              <a:t>0 0 1</a:t>
            </a:r>
            <a:r>
              <a:rPr sz="3200" b="1" spc="-90" dirty="0">
                <a:latin typeface="Courier New"/>
                <a:cs typeface="Courier New"/>
              </a:rPr>
              <a:t> </a:t>
            </a:r>
            <a:r>
              <a:rPr sz="3200" b="1" dirty="0">
                <a:latin typeface="Courier New"/>
                <a:cs typeface="Courier New"/>
              </a:rPr>
              <a:t>0</a:t>
            </a:r>
            <a:endParaRPr sz="3200" dirty="0">
              <a:latin typeface="Courier New"/>
              <a:cs typeface="Courier New"/>
            </a:endParaRPr>
          </a:p>
        </p:txBody>
      </p:sp>
      <p:sp>
        <p:nvSpPr>
          <p:cNvPr id="17" name="object 17"/>
          <p:cNvSpPr/>
          <p:nvPr/>
        </p:nvSpPr>
        <p:spPr>
          <a:xfrm>
            <a:off x="1561338" y="5346953"/>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18" name="object 18"/>
          <p:cNvSpPr/>
          <p:nvPr/>
        </p:nvSpPr>
        <p:spPr>
          <a:xfrm>
            <a:off x="1552194" y="3056382"/>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19" name="object 19"/>
          <p:cNvSpPr txBox="1"/>
          <p:nvPr/>
        </p:nvSpPr>
        <p:spPr>
          <a:xfrm>
            <a:off x="253085" y="3120135"/>
            <a:ext cx="6985000" cy="541655"/>
          </a:xfrm>
          <a:prstGeom prst="rect">
            <a:avLst/>
          </a:prstGeom>
        </p:spPr>
        <p:txBody>
          <a:bodyPr vert="horz" wrap="square" lIns="0" tIns="0" rIns="0" bIns="0" rtlCol="0">
            <a:spAutoFit/>
          </a:bodyPr>
          <a:lstStyle/>
          <a:p>
            <a:pPr marL="12700">
              <a:lnSpc>
                <a:spcPct val="100000"/>
              </a:lnSpc>
              <a:tabLst>
                <a:tab pos="1529715" algn="l"/>
              </a:tabLst>
            </a:pPr>
            <a:r>
              <a:rPr sz="3200" b="1" spc="-5" dirty="0">
                <a:latin typeface="Courier New"/>
                <a:cs typeface="Courier New"/>
              </a:rPr>
              <a:t>001</a:t>
            </a:r>
            <a:r>
              <a:rPr sz="3200" b="1" u="sng" spc="-5" dirty="0">
                <a:latin typeface="Courier New"/>
                <a:cs typeface="Courier New"/>
              </a:rPr>
              <a:t>0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1</a:t>
            </a:r>
            <a:r>
              <a:rPr sz="3200" b="1" u="sng" spc="-10" dirty="0">
                <a:latin typeface="Courier New"/>
                <a:cs typeface="Courier New"/>
              </a:rPr>
              <a:t> </a:t>
            </a:r>
            <a:r>
              <a:rPr sz="3200" b="1" u="sng" dirty="0">
                <a:latin typeface="Courier New"/>
                <a:cs typeface="Courier New"/>
              </a:rPr>
              <a:t>1</a:t>
            </a:r>
            <a:r>
              <a:rPr sz="3200" b="1" u="sng" spc="-10" dirty="0">
                <a:latin typeface="Courier New"/>
                <a:cs typeface="Courier New"/>
              </a:rPr>
              <a:t> </a:t>
            </a:r>
            <a:r>
              <a:rPr sz="3200" b="1" u="sng" dirty="0">
                <a:latin typeface="Courier New"/>
                <a:cs typeface="Courier New"/>
              </a:rPr>
              <a:t>1</a:t>
            </a:r>
            <a:r>
              <a:rPr sz="3200" b="1" u="sng" spc="-955" dirty="0">
                <a:latin typeface="Courier New"/>
                <a:cs typeface="Courier New"/>
              </a:rPr>
              <a:t> </a:t>
            </a:r>
            <a:r>
              <a:rPr sz="3600" baseline="5787" dirty="0">
                <a:latin typeface="微软雅黑"/>
                <a:cs typeface="微软雅黑"/>
              </a:rPr>
              <a:t>余数</a:t>
            </a:r>
            <a:r>
              <a:rPr sz="3600" spc="427" baseline="5787" dirty="0">
                <a:latin typeface="微软雅黑"/>
                <a:cs typeface="微软雅黑"/>
              </a:rPr>
              <a:t> </a:t>
            </a:r>
            <a:r>
              <a:rPr sz="3600" baseline="8101" dirty="0">
                <a:latin typeface="微软雅黑"/>
                <a:cs typeface="微软雅黑"/>
              </a:rPr>
              <a:t>被除数</a:t>
            </a:r>
          </a:p>
        </p:txBody>
      </p:sp>
      <p:sp>
        <p:nvSpPr>
          <p:cNvPr id="20" name="object 20"/>
          <p:cNvSpPr/>
          <p:nvPr/>
        </p:nvSpPr>
        <p:spPr>
          <a:xfrm>
            <a:off x="1383030" y="3056382"/>
            <a:ext cx="169545" cy="602615"/>
          </a:xfrm>
          <a:custGeom>
            <a:avLst/>
            <a:gdLst/>
            <a:ahLst/>
            <a:cxnLst/>
            <a:rect l="l" t="t" r="r" b="b"/>
            <a:pathLst>
              <a:path w="169544" h="602614">
                <a:moveTo>
                  <a:pt x="169290" y="0"/>
                </a:moveTo>
                <a:lnTo>
                  <a:pt x="0" y="602233"/>
                </a:lnTo>
              </a:path>
            </a:pathLst>
          </a:custGeom>
          <a:ln w="28955">
            <a:solidFill>
              <a:srgbClr val="000000"/>
            </a:solidFill>
          </a:ln>
        </p:spPr>
        <p:txBody>
          <a:bodyPr wrap="square" lIns="0" tIns="0" rIns="0" bIns="0" rtlCol="0"/>
          <a:lstStyle/>
          <a:p>
            <a:endParaRPr/>
          </a:p>
        </p:txBody>
      </p:sp>
      <p:sp>
        <p:nvSpPr>
          <p:cNvPr id="21" name="object 21"/>
          <p:cNvSpPr/>
          <p:nvPr/>
        </p:nvSpPr>
        <p:spPr>
          <a:xfrm>
            <a:off x="1676400" y="3869435"/>
            <a:ext cx="1917064" cy="0"/>
          </a:xfrm>
          <a:custGeom>
            <a:avLst/>
            <a:gdLst/>
            <a:ahLst/>
            <a:cxnLst/>
            <a:rect l="l" t="t" r="r" b="b"/>
            <a:pathLst>
              <a:path w="1917064">
                <a:moveTo>
                  <a:pt x="1916811" y="0"/>
                </a:moveTo>
                <a:lnTo>
                  <a:pt x="0" y="0"/>
                </a:lnTo>
              </a:path>
            </a:pathLst>
          </a:custGeom>
          <a:ln w="57912">
            <a:solidFill>
              <a:srgbClr val="C00000"/>
            </a:solidFill>
          </a:ln>
        </p:spPr>
        <p:txBody>
          <a:bodyPr wrap="square" lIns="0" tIns="0" rIns="0" bIns="0" rtlCol="0"/>
          <a:lstStyle/>
          <a:p>
            <a:endParaRPr/>
          </a:p>
        </p:txBody>
      </p:sp>
      <p:sp>
        <p:nvSpPr>
          <p:cNvPr id="22" name="object 22"/>
          <p:cNvSpPr txBox="1"/>
          <p:nvPr/>
        </p:nvSpPr>
        <p:spPr>
          <a:xfrm>
            <a:off x="2167127" y="4063188"/>
            <a:ext cx="1917064" cy="461009"/>
          </a:xfrm>
          <a:prstGeom prst="rect">
            <a:avLst/>
          </a:prstGeom>
        </p:spPr>
        <p:txBody>
          <a:bodyPr vert="horz" wrap="square" lIns="0" tIns="0" rIns="0" bIns="0" rtlCol="0">
            <a:spAutoFit/>
          </a:bodyPr>
          <a:lstStyle/>
          <a:p>
            <a:pPr marL="114935">
              <a:lnSpc>
                <a:spcPts val="3304"/>
              </a:lnSpc>
            </a:pPr>
            <a:r>
              <a:rPr sz="3200" b="1" dirty="0">
                <a:latin typeface="Courier New"/>
                <a:cs typeface="Courier New"/>
              </a:rPr>
              <a:t>0 0 1</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23" name="object 23"/>
          <p:cNvSpPr/>
          <p:nvPr/>
        </p:nvSpPr>
        <p:spPr>
          <a:xfrm>
            <a:off x="2167127" y="4277867"/>
            <a:ext cx="1917064" cy="0"/>
          </a:xfrm>
          <a:custGeom>
            <a:avLst/>
            <a:gdLst/>
            <a:ahLst/>
            <a:cxnLst/>
            <a:rect l="l" t="t" r="r" b="b"/>
            <a:pathLst>
              <a:path w="1917064">
                <a:moveTo>
                  <a:pt x="1916811" y="0"/>
                </a:moveTo>
                <a:lnTo>
                  <a:pt x="0" y="0"/>
                </a:lnTo>
              </a:path>
            </a:pathLst>
          </a:custGeom>
          <a:ln w="57912">
            <a:solidFill>
              <a:srgbClr val="C00000"/>
            </a:solidFill>
          </a:ln>
        </p:spPr>
        <p:txBody>
          <a:bodyPr wrap="square" lIns="0" tIns="0" rIns="0" bIns="0" rtlCol="0"/>
          <a:lstStyle/>
          <a:p>
            <a:endParaRPr/>
          </a:p>
        </p:txBody>
      </p:sp>
      <p:sp>
        <p:nvSpPr>
          <p:cNvPr id="24" name="object 24"/>
          <p:cNvSpPr txBox="1"/>
          <p:nvPr/>
        </p:nvSpPr>
        <p:spPr>
          <a:xfrm>
            <a:off x="2657855" y="4470730"/>
            <a:ext cx="1917064" cy="461009"/>
          </a:xfrm>
          <a:prstGeom prst="rect">
            <a:avLst/>
          </a:prstGeom>
        </p:spPr>
        <p:txBody>
          <a:bodyPr vert="horz" wrap="square" lIns="0" tIns="0" rIns="0" bIns="0" rtlCol="0">
            <a:spAutoFit/>
          </a:bodyPr>
          <a:lstStyle/>
          <a:p>
            <a:pPr marL="114935">
              <a:lnSpc>
                <a:spcPts val="3304"/>
              </a:lnSpc>
            </a:pPr>
            <a:r>
              <a:rPr sz="3200" b="1" dirty="0">
                <a:latin typeface="Courier New"/>
                <a:cs typeface="Courier New"/>
              </a:rPr>
              <a:t>0 0 1</a:t>
            </a:r>
            <a:r>
              <a:rPr sz="3200" b="1" spc="-90"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25" name="object 25"/>
          <p:cNvSpPr/>
          <p:nvPr/>
        </p:nvSpPr>
        <p:spPr>
          <a:xfrm>
            <a:off x="2657855" y="4684776"/>
            <a:ext cx="1917064" cy="0"/>
          </a:xfrm>
          <a:custGeom>
            <a:avLst/>
            <a:gdLst/>
            <a:ahLst/>
            <a:cxnLst/>
            <a:rect l="l" t="t" r="r" b="b"/>
            <a:pathLst>
              <a:path w="1917064">
                <a:moveTo>
                  <a:pt x="1916810" y="0"/>
                </a:moveTo>
                <a:lnTo>
                  <a:pt x="0" y="0"/>
                </a:lnTo>
              </a:path>
            </a:pathLst>
          </a:custGeom>
          <a:ln w="57912">
            <a:solidFill>
              <a:srgbClr val="C00000"/>
            </a:solidFill>
          </a:ln>
        </p:spPr>
        <p:txBody>
          <a:bodyPr wrap="square" lIns="0" tIns="0" rIns="0" bIns="0" rtlCol="0"/>
          <a:lstStyle/>
          <a:p>
            <a:endParaRPr/>
          </a:p>
        </p:txBody>
      </p:sp>
      <p:sp>
        <p:nvSpPr>
          <p:cNvPr id="26" name="object 26"/>
          <p:cNvSpPr txBox="1"/>
          <p:nvPr/>
        </p:nvSpPr>
        <p:spPr>
          <a:xfrm>
            <a:off x="3259138" y="4837024"/>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0 0 1</a:t>
            </a:r>
            <a:r>
              <a:rPr sz="3200" b="1" spc="-90" dirty="0">
                <a:latin typeface="Courier New"/>
                <a:cs typeface="Courier New"/>
              </a:rPr>
              <a:t> </a:t>
            </a:r>
            <a:r>
              <a:rPr sz="3200" b="1" dirty="0">
                <a:latin typeface="Courier New"/>
                <a:cs typeface="Courier New"/>
              </a:rPr>
              <a:t>0</a:t>
            </a:r>
            <a:endParaRPr sz="3200" dirty="0">
              <a:latin typeface="Courier New"/>
              <a:cs typeface="Courier New"/>
            </a:endParaRPr>
          </a:p>
        </p:txBody>
      </p:sp>
      <p:sp>
        <p:nvSpPr>
          <p:cNvPr id="27" name="object 27"/>
          <p:cNvSpPr/>
          <p:nvPr/>
        </p:nvSpPr>
        <p:spPr>
          <a:xfrm>
            <a:off x="5722620" y="4901184"/>
            <a:ext cx="314325" cy="272415"/>
          </a:xfrm>
          <a:custGeom>
            <a:avLst/>
            <a:gdLst/>
            <a:ahLst/>
            <a:cxnLst/>
            <a:rect l="l" t="t" r="r" b="b"/>
            <a:pathLst>
              <a:path w="314325" h="272414">
                <a:moveTo>
                  <a:pt x="313943" y="0"/>
                </a:moveTo>
                <a:lnTo>
                  <a:pt x="0" y="272161"/>
                </a:lnTo>
              </a:path>
            </a:pathLst>
          </a:custGeom>
          <a:ln w="57912">
            <a:solidFill>
              <a:srgbClr val="9BBA58"/>
            </a:solidFill>
          </a:ln>
        </p:spPr>
        <p:txBody>
          <a:bodyPr wrap="square" lIns="0" tIns="0" rIns="0" bIns="0" rtlCol="0"/>
          <a:lstStyle/>
          <a:p>
            <a:endParaRPr/>
          </a:p>
        </p:txBody>
      </p:sp>
      <p:sp>
        <p:nvSpPr>
          <p:cNvPr id="28" name="object 28"/>
          <p:cNvSpPr/>
          <p:nvPr/>
        </p:nvSpPr>
        <p:spPr>
          <a:xfrm>
            <a:off x="5618988" y="5041391"/>
            <a:ext cx="131445" cy="151130"/>
          </a:xfrm>
          <a:custGeom>
            <a:avLst/>
            <a:gdLst/>
            <a:ahLst/>
            <a:cxnLst/>
            <a:rect l="l" t="t" r="r" b="b"/>
            <a:pathLst>
              <a:path w="131445" h="151129">
                <a:moveTo>
                  <a:pt x="131063" y="151002"/>
                </a:moveTo>
                <a:lnTo>
                  <a:pt x="0" y="0"/>
                </a:lnTo>
              </a:path>
            </a:pathLst>
          </a:custGeom>
          <a:ln w="57912">
            <a:solidFill>
              <a:srgbClr val="9BBA58"/>
            </a:solidFill>
          </a:ln>
        </p:spPr>
        <p:txBody>
          <a:bodyPr wrap="square" lIns="0" tIns="0" rIns="0" bIns="0" rtlCol="0"/>
          <a:lstStyle/>
          <a:p>
            <a:endParaRPr/>
          </a:p>
        </p:txBody>
      </p:sp>
      <p:sp>
        <p:nvSpPr>
          <p:cNvPr id="29" name="object 29"/>
          <p:cNvSpPr/>
          <p:nvPr/>
        </p:nvSpPr>
        <p:spPr>
          <a:xfrm>
            <a:off x="5638800" y="4572000"/>
            <a:ext cx="288290" cy="288290"/>
          </a:xfrm>
          <a:custGeom>
            <a:avLst/>
            <a:gdLst/>
            <a:ahLst/>
            <a:cxnLst/>
            <a:rect l="l" t="t" r="r" b="b"/>
            <a:pathLst>
              <a:path w="288289" h="288289">
                <a:moveTo>
                  <a:pt x="288036" y="0"/>
                </a:moveTo>
                <a:lnTo>
                  <a:pt x="0" y="288036"/>
                </a:lnTo>
              </a:path>
            </a:pathLst>
          </a:custGeom>
          <a:ln w="57912">
            <a:solidFill>
              <a:srgbClr val="C00000"/>
            </a:solidFill>
          </a:ln>
        </p:spPr>
        <p:txBody>
          <a:bodyPr wrap="square" lIns="0" tIns="0" rIns="0" bIns="0" rtlCol="0"/>
          <a:lstStyle/>
          <a:p>
            <a:endParaRPr/>
          </a:p>
        </p:txBody>
      </p:sp>
      <p:sp>
        <p:nvSpPr>
          <p:cNvPr id="30" name="object 30"/>
          <p:cNvSpPr/>
          <p:nvPr/>
        </p:nvSpPr>
        <p:spPr>
          <a:xfrm>
            <a:off x="5638800" y="4572000"/>
            <a:ext cx="288290" cy="288290"/>
          </a:xfrm>
          <a:custGeom>
            <a:avLst/>
            <a:gdLst/>
            <a:ahLst/>
            <a:cxnLst/>
            <a:rect l="l" t="t" r="r" b="b"/>
            <a:pathLst>
              <a:path w="288289" h="288289">
                <a:moveTo>
                  <a:pt x="288036" y="288036"/>
                </a:moveTo>
                <a:lnTo>
                  <a:pt x="0" y="0"/>
                </a:lnTo>
              </a:path>
            </a:pathLst>
          </a:custGeom>
          <a:ln w="57912">
            <a:solidFill>
              <a:srgbClr val="C00000"/>
            </a:solidFill>
          </a:ln>
        </p:spPr>
        <p:txBody>
          <a:bodyPr wrap="square" lIns="0" tIns="0" rIns="0" bIns="0" rtlCol="0"/>
          <a:lstStyle/>
          <a:p>
            <a:endParaRPr/>
          </a:p>
        </p:txBody>
      </p:sp>
      <p:sp>
        <p:nvSpPr>
          <p:cNvPr id="31" name="object 31"/>
          <p:cNvSpPr/>
          <p:nvPr/>
        </p:nvSpPr>
        <p:spPr>
          <a:xfrm>
            <a:off x="5638800" y="4178808"/>
            <a:ext cx="288290" cy="288290"/>
          </a:xfrm>
          <a:custGeom>
            <a:avLst/>
            <a:gdLst/>
            <a:ahLst/>
            <a:cxnLst/>
            <a:rect l="l" t="t" r="r" b="b"/>
            <a:pathLst>
              <a:path w="288289" h="288289">
                <a:moveTo>
                  <a:pt x="288036" y="0"/>
                </a:moveTo>
                <a:lnTo>
                  <a:pt x="0" y="288036"/>
                </a:lnTo>
              </a:path>
            </a:pathLst>
          </a:custGeom>
          <a:ln w="57912">
            <a:solidFill>
              <a:srgbClr val="C00000"/>
            </a:solidFill>
          </a:ln>
        </p:spPr>
        <p:txBody>
          <a:bodyPr wrap="square" lIns="0" tIns="0" rIns="0" bIns="0" rtlCol="0"/>
          <a:lstStyle/>
          <a:p>
            <a:endParaRPr/>
          </a:p>
        </p:txBody>
      </p:sp>
      <p:sp>
        <p:nvSpPr>
          <p:cNvPr id="32" name="object 32"/>
          <p:cNvSpPr/>
          <p:nvPr/>
        </p:nvSpPr>
        <p:spPr>
          <a:xfrm>
            <a:off x="5638800" y="4178808"/>
            <a:ext cx="288290" cy="288290"/>
          </a:xfrm>
          <a:custGeom>
            <a:avLst/>
            <a:gdLst/>
            <a:ahLst/>
            <a:cxnLst/>
            <a:rect l="l" t="t" r="r" b="b"/>
            <a:pathLst>
              <a:path w="288289" h="288289">
                <a:moveTo>
                  <a:pt x="288036" y="288036"/>
                </a:moveTo>
                <a:lnTo>
                  <a:pt x="0" y="0"/>
                </a:lnTo>
              </a:path>
            </a:pathLst>
          </a:custGeom>
          <a:ln w="57912">
            <a:solidFill>
              <a:srgbClr val="C00000"/>
            </a:solidFill>
          </a:ln>
        </p:spPr>
        <p:txBody>
          <a:bodyPr wrap="square" lIns="0" tIns="0" rIns="0" bIns="0" rtlCol="0"/>
          <a:lstStyle/>
          <a:p>
            <a:endParaRPr/>
          </a:p>
        </p:txBody>
      </p:sp>
      <p:sp>
        <p:nvSpPr>
          <p:cNvPr id="33" name="object 33"/>
          <p:cNvSpPr/>
          <p:nvPr/>
        </p:nvSpPr>
        <p:spPr>
          <a:xfrm>
            <a:off x="5657088" y="3756659"/>
            <a:ext cx="288290" cy="288290"/>
          </a:xfrm>
          <a:custGeom>
            <a:avLst/>
            <a:gdLst/>
            <a:ahLst/>
            <a:cxnLst/>
            <a:rect l="l" t="t" r="r" b="b"/>
            <a:pathLst>
              <a:path w="288289" h="288289">
                <a:moveTo>
                  <a:pt x="288036" y="0"/>
                </a:moveTo>
                <a:lnTo>
                  <a:pt x="0" y="288035"/>
                </a:lnTo>
              </a:path>
            </a:pathLst>
          </a:custGeom>
          <a:ln w="57911">
            <a:solidFill>
              <a:srgbClr val="C00000"/>
            </a:solidFill>
          </a:ln>
        </p:spPr>
        <p:txBody>
          <a:bodyPr wrap="square" lIns="0" tIns="0" rIns="0" bIns="0" rtlCol="0"/>
          <a:lstStyle/>
          <a:p>
            <a:endParaRPr/>
          </a:p>
        </p:txBody>
      </p:sp>
      <p:sp>
        <p:nvSpPr>
          <p:cNvPr id="34" name="object 34"/>
          <p:cNvSpPr/>
          <p:nvPr/>
        </p:nvSpPr>
        <p:spPr>
          <a:xfrm>
            <a:off x="5657088" y="3756659"/>
            <a:ext cx="288290" cy="288290"/>
          </a:xfrm>
          <a:custGeom>
            <a:avLst/>
            <a:gdLst/>
            <a:ahLst/>
            <a:cxnLst/>
            <a:rect l="l" t="t" r="r" b="b"/>
            <a:pathLst>
              <a:path w="288289" h="288289">
                <a:moveTo>
                  <a:pt x="288036" y="288035"/>
                </a:moveTo>
                <a:lnTo>
                  <a:pt x="0" y="0"/>
                </a:lnTo>
              </a:path>
            </a:pathLst>
          </a:custGeom>
          <a:ln w="57911">
            <a:solidFill>
              <a:srgbClr val="C00000"/>
            </a:solidFill>
          </a:ln>
        </p:spPr>
        <p:txBody>
          <a:bodyPr wrap="square" lIns="0" tIns="0" rIns="0" bIns="0" rtlCol="0"/>
          <a:lstStyle/>
          <a:p>
            <a:endParaRPr/>
          </a:p>
        </p:txBody>
      </p:sp>
      <p:sp>
        <p:nvSpPr>
          <p:cNvPr id="35" name="object 35"/>
          <p:cNvSpPr/>
          <p:nvPr/>
        </p:nvSpPr>
        <p:spPr>
          <a:xfrm>
            <a:off x="1627632" y="5411723"/>
            <a:ext cx="4661916" cy="362712"/>
          </a:xfrm>
          <a:prstGeom prst="rect">
            <a:avLst/>
          </a:prstGeom>
          <a:blipFill>
            <a:blip r:embed="rId9" cstate="print"/>
            <a:stretch>
              <a:fillRect/>
            </a:stretch>
          </a:blipFill>
        </p:spPr>
        <p:txBody>
          <a:bodyPr wrap="square" lIns="0" tIns="0" rIns="0" bIns="0" rtlCol="0"/>
          <a:lstStyle/>
          <a:p>
            <a:endParaRPr/>
          </a:p>
        </p:txBody>
      </p:sp>
      <p:sp>
        <p:nvSpPr>
          <p:cNvPr id="36" name="object 36"/>
          <p:cNvSpPr txBox="1"/>
          <p:nvPr/>
        </p:nvSpPr>
        <p:spPr>
          <a:xfrm>
            <a:off x="1651847" y="5312562"/>
            <a:ext cx="4542790" cy="541655"/>
          </a:xfrm>
          <a:prstGeom prst="rect">
            <a:avLst/>
          </a:prstGeom>
        </p:spPr>
        <p:txBody>
          <a:bodyPr vert="horz" wrap="square" lIns="0" tIns="0" rIns="0" bIns="0" rtlCol="0">
            <a:spAutoFit/>
          </a:bodyPr>
          <a:lstStyle/>
          <a:p>
            <a:pPr marL="12700">
              <a:lnSpc>
                <a:spcPct val="100000"/>
              </a:lnSpc>
              <a:tabLst>
                <a:tab pos="1136650" algn="l"/>
              </a:tabLst>
            </a:pPr>
            <a:r>
              <a:rPr sz="3200" b="1" u="dbl" spc="-765" dirty="0">
                <a:latin typeface="Courier New"/>
                <a:cs typeface="Courier New"/>
              </a:rPr>
              <a:t> </a:t>
            </a:r>
            <a:r>
              <a:rPr sz="3200" b="1" u="dbl" dirty="0">
                <a:latin typeface="Courier New"/>
                <a:cs typeface="Courier New"/>
              </a:rPr>
              <a:t>0 0	0</a:t>
            </a:r>
            <a:r>
              <a:rPr sz="3200" b="1" u="dbl" spc="-10" dirty="0">
                <a:latin typeface="Courier New"/>
                <a:cs typeface="Courier New"/>
              </a:rPr>
              <a:t> </a:t>
            </a:r>
            <a:r>
              <a:rPr sz="3200" b="1" u="dbl" dirty="0">
                <a:latin typeface="Courier New"/>
                <a:cs typeface="Courier New"/>
              </a:rPr>
              <a:t>0</a:t>
            </a:r>
            <a:r>
              <a:rPr sz="3200" b="1" u="dbl" spc="-15" dirty="0">
                <a:latin typeface="Courier New"/>
                <a:cs typeface="Courier New"/>
              </a:rPr>
              <a:t> </a:t>
            </a:r>
            <a:r>
              <a:rPr sz="3200" b="1" u="dbl" dirty="0">
                <a:latin typeface="Courier New"/>
                <a:cs typeface="Courier New"/>
              </a:rPr>
              <a:t>0</a:t>
            </a:r>
            <a:r>
              <a:rPr sz="3200" b="1" u="dbl" spc="-15" dirty="0">
                <a:latin typeface="Courier New"/>
                <a:cs typeface="Courier New"/>
              </a:rPr>
              <a:t> </a:t>
            </a:r>
            <a:r>
              <a:rPr sz="3200" b="1" u="dbl" dirty="0">
                <a:latin typeface="Courier New"/>
                <a:cs typeface="Courier New"/>
              </a:rPr>
              <a:t>0</a:t>
            </a:r>
            <a:r>
              <a:rPr sz="3200" b="1" u="dbl" spc="-15" dirty="0">
                <a:latin typeface="Courier New"/>
                <a:cs typeface="Courier New"/>
              </a:rPr>
              <a:t> </a:t>
            </a:r>
            <a:r>
              <a:rPr sz="3200" b="1" u="dbl" dirty="0">
                <a:latin typeface="Courier New"/>
                <a:cs typeface="Courier New"/>
              </a:rPr>
              <a:t>1</a:t>
            </a:r>
            <a:r>
              <a:rPr sz="3200" b="1" u="dbl" spc="-15" dirty="0">
                <a:latin typeface="Courier New"/>
                <a:cs typeface="Courier New"/>
              </a:rPr>
              <a:t> </a:t>
            </a:r>
            <a:r>
              <a:rPr sz="3200" b="1" u="dbl" dirty="0">
                <a:latin typeface="Courier New"/>
                <a:cs typeface="Courier New"/>
              </a:rPr>
              <a:t>1</a:t>
            </a:r>
            <a:r>
              <a:rPr sz="3200" b="1" u="dbl" spc="-1185" dirty="0">
                <a:latin typeface="Courier New"/>
                <a:cs typeface="Courier New"/>
              </a:rPr>
              <a:t> </a:t>
            </a:r>
            <a:r>
              <a:rPr sz="3600" u="dbl" baseline="2314" dirty="0">
                <a:latin typeface="微软雅黑"/>
                <a:cs typeface="微软雅黑"/>
              </a:rPr>
              <a:t>余数</a:t>
            </a:r>
            <a:endParaRPr sz="3600" baseline="2314">
              <a:latin typeface="微软雅黑"/>
              <a:cs typeface="微软雅黑"/>
            </a:endParaRPr>
          </a:p>
        </p:txBody>
      </p:sp>
      <p:sp>
        <p:nvSpPr>
          <p:cNvPr id="37" name="object 37"/>
          <p:cNvSpPr/>
          <p:nvPr/>
        </p:nvSpPr>
        <p:spPr>
          <a:xfrm>
            <a:off x="850391" y="5817108"/>
            <a:ext cx="4663440" cy="362711"/>
          </a:xfrm>
          <a:prstGeom prst="rect">
            <a:avLst/>
          </a:prstGeom>
          <a:blipFill>
            <a:blip r:embed="rId10" cstate="print"/>
            <a:stretch>
              <a:fillRect/>
            </a:stretch>
          </a:blipFill>
        </p:spPr>
        <p:txBody>
          <a:bodyPr wrap="square" lIns="0" tIns="0" rIns="0" bIns="0" rtlCol="0"/>
          <a:lstStyle/>
          <a:p>
            <a:endParaRPr/>
          </a:p>
        </p:txBody>
      </p:sp>
      <p:sp>
        <p:nvSpPr>
          <p:cNvPr id="38" name="object 38"/>
          <p:cNvSpPr txBox="1"/>
          <p:nvPr/>
        </p:nvSpPr>
        <p:spPr>
          <a:xfrm>
            <a:off x="947724" y="5724956"/>
            <a:ext cx="4547235" cy="541655"/>
          </a:xfrm>
          <a:prstGeom prst="rect">
            <a:avLst/>
          </a:prstGeom>
        </p:spPr>
        <p:txBody>
          <a:bodyPr vert="horz" wrap="square" lIns="0" tIns="0" rIns="0" bIns="0" rtlCol="0">
            <a:spAutoFit/>
          </a:bodyPr>
          <a:lstStyle/>
          <a:p>
            <a:pPr marL="12700">
              <a:lnSpc>
                <a:spcPct val="100000"/>
              </a:lnSpc>
              <a:tabLst>
                <a:tab pos="2823845" algn="l"/>
              </a:tabLst>
            </a:pPr>
            <a:r>
              <a:rPr sz="3600" u="sng" baseline="3472" dirty="0">
                <a:latin typeface="微软雅黑"/>
                <a:cs typeface="微软雅黑"/>
              </a:rPr>
              <a:t>除数	</a:t>
            </a:r>
            <a:r>
              <a:rPr sz="3200" b="1" u="sng" dirty="0">
                <a:latin typeface="Courier New"/>
                <a:cs typeface="Courier New"/>
              </a:rPr>
              <a:t>0 0 1</a:t>
            </a:r>
            <a:r>
              <a:rPr sz="3200" b="1" u="sng" spc="-80" dirty="0">
                <a:latin typeface="Courier New"/>
                <a:cs typeface="Courier New"/>
              </a:rPr>
              <a:t> </a:t>
            </a:r>
            <a:r>
              <a:rPr sz="3200" b="1" u="sng" dirty="0">
                <a:latin typeface="Courier New"/>
                <a:cs typeface="Courier New"/>
              </a:rPr>
              <a:t>0</a:t>
            </a:r>
            <a:endParaRPr sz="3200" dirty="0">
              <a:latin typeface="Courier New"/>
              <a:cs typeface="Courier New"/>
            </a:endParaRPr>
          </a:p>
        </p:txBody>
      </p:sp>
      <p:sp>
        <p:nvSpPr>
          <p:cNvPr id="39" name="object 39"/>
          <p:cNvSpPr/>
          <p:nvPr/>
        </p:nvSpPr>
        <p:spPr>
          <a:xfrm>
            <a:off x="5678423" y="5853684"/>
            <a:ext cx="314325" cy="272415"/>
          </a:xfrm>
          <a:custGeom>
            <a:avLst/>
            <a:gdLst/>
            <a:ahLst/>
            <a:cxnLst/>
            <a:rect l="l" t="t" r="r" b="b"/>
            <a:pathLst>
              <a:path w="314325" h="272414">
                <a:moveTo>
                  <a:pt x="313943" y="0"/>
                </a:moveTo>
                <a:lnTo>
                  <a:pt x="0" y="272122"/>
                </a:lnTo>
              </a:path>
            </a:pathLst>
          </a:custGeom>
          <a:ln w="57912">
            <a:solidFill>
              <a:srgbClr val="9BBA58"/>
            </a:solidFill>
          </a:ln>
        </p:spPr>
        <p:txBody>
          <a:bodyPr wrap="square" lIns="0" tIns="0" rIns="0" bIns="0" rtlCol="0"/>
          <a:lstStyle/>
          <a:p>
            <a:endParaRPr/>
          </a:p>
        </p:txBody>
      </p:sp>
      <p:sp>
        <p:nvSpPr>
          <p:cNvPr id="40" name="object 40"/>
          <p:cNvSpPr/>
          <p:nvPr/>
        </p:nvSpPr>
        <p:spPr>
          <a:xfrm>
            <a:off x="5574791" y="5992367"/>
            <a:ext cx="131445" cy="151130"/>
          </a:xfrm>
          <a:custGeom>
            <a:avLst/>
            <a:gdLst/>
            <a:ahLst/>
            <a:cxnLst/>
            <a:rect l="l" t="t" r="r" b="b"/>
            <a:pathLst>
              <a:path w="131445" h="151129">
                <a:moveTo>
                  <a:pt x="131063" y="151053"/>
                </a:moveTo>
                <a:lnTo>
                  <a:pt x="0" y="0"/>
                </a:lnTo>
              </a:path>
            </a:pathLst>
          </a:custGeom>
          <a:ln w="57912">
            <a:solidFill>
              <a:srgbClr val="9BBA58"/>
            </a:solidFill>
          </a:ln>
        </p:spPr>
        <p:txBody>
          <a:bodyPr wrap="square" lIns="0" tIns="0" rIns="0" bIns="0" rtlCol="0"/>
          <a:lstStyle/>
          <a:p>
            <a:endParaRPr/>
          </a:p>
        </p:txBody>
      </p:sp>
      <p:sp>
        <p:nvSpPr>
          <p:cNvPr id="41" name="object 41"/>
          <p:cNvSpPr/>
          <p:nvPr/>
        </p:nvSpPr>
        <p:spPr>
          <a:xfrm>
            <a:off x="1613916" y="6327647"/>
            <a:ext cx="4661916" cy="362712"/>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1613916" y="6327647"/>
            <a:ext cx="4662170" cy="363220"/>
          </a:xfrm>
          <a:custGeom>
            <a:avLst/>
            <a:gdLst/>
            <a:ahLst/>
            <a:cxnLst/>
            <a:rect l="l" t="t" r="r" b="b"/>
            <a:pathLst>
              <a:path w="4662170" h="363220">
                <a:moveTo>
                  <a:pt x="0" y="60451"/>
                </a:moveTo>
                <a:lnTo>
                  <a:pt x="4748" y="36920"/>
                </a:lnTo>
                <a:lnTo>
                  <a:pt x="17700" y="17705"/>
                </a:lnTo>
                <a:lnTo>
                  <a:pt x="36915" y="4750"/>
                </a:lnTo>
                <a:lnTo>
                  <a:pt x="60452" y="0"/>
                </a:lnTo>
                <a:lnTo>
                  <a:pt x="4601464" y="0"/>
                </a:lnTo>
                <a:lnTo>
                  <a:pt x="4625000" y="4750"/>
                </a:lnTo>
                <a:lnTo>
                  <a:pt x="4644215" y="17705"/>
                </a:lnTo>
                <a:lnTo>
                  <a:pt x="4657167" y="36920"/>
                </a:lnTo>
                <a:lnTo>
                  <a:pt x="4661916" y="60451"/>
                </a:lnTo>
                <a:lnTo>
                  <a:pt x="4661916" y="302259"/>
                </a:lnTo>
                <a:lnTo>
                  <a:pt x="4657167" y="325791"/>
                </a:lnTo>
                <a:lnTo>
                  <a:pt x="4644215" y="345006"/>
                </a:lnTo>
                <a:lnTo>
                  <a:pt x="4625000" y="357961"/>
                </a:lnTo>
                <a:lnTo>
                  <a:pt x="4601464" y="362711"/>
                </a:lnTo>
                <a:lnTo>
                  <a:pt x="60452" y="362711"/>
                </a:lnTo>
                <a:lnTo>
                  <a:pt x="36915" y="357961"/>
                </a:lnTo>
                <a:lnTo>
                  <a:pt x="17700" y="345006"/>
                </a:lnTo>
                <a:lnTo>
                  <a:pt x="4748" y="325791"/>
                </a:lnTo>
                <a:lnTo>
                  <a:pt x="0" y="302259"/>
                </a:lnTo>
                <a:lnTo>
                  <a:pt x="0" y="60451"/>
                </a:lnTo>
                <a:close/>
              </a:path>
            </a:pathLst>
          </a:custGeom>
          <a:ln w="9144">
            <a:solidFill>
              <a:srgbClr val="BD4A47"/>
            </a:solidFill>
          </a:ln>
        </p:spPr>
        <p:txBody>
          <a:bodyPr wrap="square" lIns="0" tIns="0" rIns="0" bIns="0" rtlCol="0"/>
          <a:lstStyle/>
          <a:p>
            <a:endParaRPr/>
          </a:p>
        </p:txBody>
      </p:sp>
      <p:sp>
        <p:nvSpPr>
          <p:cNvPr id="43" name="object 43"/>
          <p:cNvSpPr txBox="1"/>
          <p:nvPr/>
        </p:nvSpPr>
        <p:spPr>
          <a:xfrm>
            <a:off x="1799082" y="6244031"/>
            <a:ext cx="4381500"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0"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1</a:t>
            </a:r>
            <a:r>
              <a:rPr sz="3200" b="1" spc="-1280" dirty="0">
                <a:latin typeface="Courier New"/>
                <a:cs typeface="Courier New"/>
              </a:rPr>
              <a:t> </a:t>
            </a:r>
            <a:r>
              <a:rPr sz="3600" spc="-7" baseline="5787" dirty="0">
                <a:latin typeface="微软雅黑"/>
                <a:cs typeface="微软雅黑"/>
              </a:rPr>
              <a:t>余</a:t>
            </a:r>
            <a:r>
              <a:rPr sz="3600" baseline="5787" dirty="0">
                <a:latin typeface="微软雅黑"/>
                <a:cs typeface="微软雅黑"/>
              </a:rPr>
              <a:t>数</a:t>
            </a:r>
            <a:endParaRPr sz="3600" baseline="5787">
              <a:latin typeface="微软雅黑"/>
              <a:cs typeface="微软雅黑"/>
            </a:endParaRPr>
          </a:p>
        </p:txBody>
      </p:sp>
      <p:graphicFrame>
        <p:nvGraphicFramePr>
          <p:cNvPr id="44" name="object 44"/>
          <p:cNvGraphicFramePr>
            <a:graphicFrameLocks noGrp="1"/>
          </p:cNvGraphicFramePr>
          <p:nvPr>
            <p:extLst>
              <p:ext uri="{D42A27DB-BD31-4B8C-83A1-F6EECF244321}">
                <p14:modId xmlns:p14="http://schemas.microsoft.com/office/powerpoint/2010/main" val="3672402662"/>
              </p:ext>
            </p:extLst>
          </p:nvPr>
        </p:nvGraphicFramePr>
        <p:xfrm>
          <a:off x="7463155" y="1542541"/>
          <a:ext cx="4598287" cy="4622962"/>
        </p:xfrm>
        <a:graphic>
          <a:graphicData uri="http://schemas.openxmlformats.org/drawingml/2006/table">
            <a:tbl>
              <a:tblPr firstRow="1" bandRow="1">
                <a:tableStyleId>{2D5ABB26-0587-4C30-8999-92F81FD0307C}</a:tableStyleId>
              </a:tblPr>
              <a:tblGrid>
                <a:gridCol w="1009903"/>
                <a:gridCol w="1019937"/>
                <a:gridCol w="1560702"/>
                <a:gridCol w="1007745"/>
              </a:tblGrid>
              <a:tr h="513588">
                <a:tc>
                  <a:txBody>
                    <a:bodyPr/>
                    <a:lstStyle/>
                    <a:p>
                      <a:endParaRPr sz="3600" baseline="5787" dirty="0">
                        <a:latin typeface="微软雅黑"/>
                        <a:cs typeface="微软雅黑"/>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85858"/>
                    </a:solidFill>
                  </a:tcPr>
                </a:tc>
                <a:tc>
                  <a:txBody>
                    <a:bodyPr/>
                    <a:lstStyle/>
                    <a:p>
                      <a:pPr marL="1905" algn="ctr">
                        <a:lnSpc>
                          <a:spcPct val="100000"/>
                        </a:lnSpc>
                        <a:spcBef>
                          <a:spcPts val="705"/>
                        </a:spcBef>
                      </a:pPr>
                      <a:r>
                        <a:rPr sz="2000" b="1" dirty="0">
                          <a:solidFill>
                            <a:srgbClr val="FFFFFF"/>
                          </a:solidFill>
                          <a:latin typeface="微软雅黑"/>
                          <a:cs typeface="微软雅黑"/>
                        </a:rPr>
                        <a:t>十进制</a:t>
                      </a:r>
                      <a:endParaRPr sz="2000">
                        <a:latin typeface="微软雅黑"/>
                        <a:cs typeface="微软雅黑"/>
                      </a:endParaRPr>
                    </a:p>
                  </a:txBody>
                  <a:tcPr marL="0" marR="0" marT="895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85858"/>
                    </a:solidFill>
                  </a:tcPr>
                </a:tc>
                <a:tc>
                  <a:txBody>
                    <a:bodyPr/>
                    <a:lstStyle/>
                    <a:p>
                      <a:pPr marL="393065">
                        <a:lnSpc>
                          <a:spcPct val="100000"/>
                        </a:lnSpc>
                        <a:spcBef>
                          <a:spcPts val="705"/>
                        </a:spcBef>
                      </a:pPr>
                      <a:r>
                        <a:rPr sz="2000" b="1" dirty="0">
                          <a:solidFill>
                            <a:srgbClr val="FFFFFF"/>
                          </a:solidFill>
                          <a:latin typeface="微软雅黑"/>
                          <a:cs typeface="微软雅黑"/>
                        </a:rPr>
                        <a:t>二进制</a:t>
                      </a:r>
                      <a:endParaRPr sz="2000">
                        <a:latin typeface="微软雅黑"/>
                        <a:cs typeface="微软雅黑"/>
                      </a:endParaRPr>
                    </a:p>
                  </a:txBody>
                  <a:tcPr marL="0" marR="0" marT="895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85858"/>
                    </a:solidFill>
                  </a:tcPr>
                </a:tc>
                <a:tc>
                  <a:txBody>
                    <a:bodyPr/>
                    <a:lstStyle/>
                    <a:p>
                      <a:pPr marL="243840">
                        <a:lnSpc>
                          <a:spcPct val="100000"/>
                        </a:lnSpc>
                        <a:spcBef>
                          <a:spcPts val="705"/>
                        </a:spcBef>
                      </a:pPr>
                      <a:r>
                        <a:rPr sz="2000" b="1" dirty="0">
                          <a:solidFill>
                            <a:srgbClr val="FFFFFF"/>
                          </a:solidFill>
                          <a:latin typeface="微软雅黑"/>
                          <a:cs typeface="微软雅黑"/>
                        </a:rPr>
                        <a:t>位宽</a:t>
                      </a:r>
                      <a:endParaRPr sz="2000">
                        <a:latin typeface="微软雅黑"/>
                        <a:cs typeface="微软雅黑"/>
                      </a:endParaRPr>
                    </a:p>
                  </a:txBody>
                  <a:tcPr marL="0" marR="0" marT="895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85858"/>
                    </a:solidFill>
                  </a:tcPr>
                </a:tc>
              </a:tr>
              <a:tr h="513715">
                <a:tc>
                  <a:txBody>
                    <a:bodyPr/>
                    <a:lstStyle/>
                    <a:p>
                      <a:pPr marL="635" algn="ctr">
                        <a:lnSpc>
                          <a:spcPct val="100000"/>
                        </a:lnSpc>
                        <a:spcBef>
                          <a:spcPts val="605"/>
                        </a:spcBef>
                      </a:pPr>
                      <a:r>
                        <a:rPr sz="2000" b="1" spc="-5" dirty="0">
                          <a:latin typeface="微软雅黑"/>
                          <a:cs typeface="微软雅黑"/>
                        </a:rPr>
                        <a:t>被除数</a:t>
                      </a:r>
                      <a:endParaRPr sz="2000">
                        <a:latin typeface="微软雅黑"/>
                        <a:cs typeface="微软雅黑"/>
                      </a:endParaRPr>
                    </a:p>
                  </a:txBody>
                  <a:tcPr marL="0" marR="0" marT="768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905" algn="ctr">
                        <a:lnSpc>
                          <a:spcPct val="100000"/>
                        </a:lnSpc>
                        <a:spcBef>
                          <a:spcPts val="620"/>
                        </a:spcBef>
                      </a:pPr>
                      <a:r>
                        <a:rPr sz="2000" b="1" dirty="0">
                          <a:latin typeface="Arial"/>
                          <a:cs typeface="Arial"/>
                        </a:rPr>
                        <a:t>7</a:t>
                      </a:r>
                      <a:endParaRPr sz="2000">
                        <a:latin typeface="Arial"/>
                        <a:cs typeface="Arial"/>
                      </a:endParaRPr>
                    </a:p>
                  </a:txBody>
                  <a:tcPr marL="0" marR="0" marT="787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R="78105" algn="r">
                        <a:lnSpc>
                          <a:spcPct val="100000"/>
                        </a:lnSpc>
                        <a:spcBef>
                          <a:spcPts val="620"/>
                        </a:spcBef>
                      </a:pPr>
                      <a:r>
                        <a:rPr sz="2000" b="1" dirty="0">
                          <a:latin typeface="Arial"/>
                          <a:cs typeface="Arial"/>
                        </a:rPr>
                        <a:t>00000</a:t>
                      </a:r>
                      <a:r>
                        <a:rPr sz="2000" b="1" spc="-110" dirty="0">
                          <a:latin typeface="Arial"/>
                          <a:cs typeface="Arial"/>
                        </a:rPr>
                        <a:t>11</a:t>
                      </a:r>
                      <a:r>
                        <a:rPr sz="2000" b="1" dirty="0">
                          <a:latin typeface="Arial"/>
                          <a:cs typeface="Arial"/>
                        </a:rPr>
                        <a:t>1</a:t>
                      </a:r>
                      <a:endParaRPr sz="2000">
                        <a:latin typeface="Arial"/>
                        <a:cs typeface="Arial"/>
                      </a:endParaRPr>
                    </a:p>
                  </a:txBody>
                  <a:tcPr marL="0" marR="0" marT="787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229870">
                        <a:lnSpc>
                          <a:spcPct val="100000"/>
                        </a:lnSpc>
                        <a:spcBef>
                          <a:spcPts val="620"/>
                        </a:spcBef>
                      </a:pPr>
                      <a:r>
                        <a:rPr sz="2000" b="1" dirty="0">
                          <a:latin typeface="Arial"/>
                          <a:cs typeface="Arial"/>
                        </a:rPr>
                        <a:t>8-bit</a:t>
                      </a:r>
                      <a:endParaRPr sz="2000">
                        <a:latin typeface="Arial"/>
                        <a:cs typeface="Arial"/>
                      </a:endParaRPr>
                    </a:p>
                  </a:txBody>
                  <a:tcPr marL="0" marR="0" marT="787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r>
              <a:tr h="513714">
                <a:tc gridSpan="4">
                  <a:txBody>
                    <a:bodyPr/>
                    <a:lstStyle/>
                    <a:p>
                      <a:pPr marL="85725">
                        <a:lnSpc>
                          <a:spcPct val="100000"/>
                        </a:lnSpc>
                        <a:spcBef>
                          <a:spcPts val="710"/>
                        </a:spcBef>
                      </a:pPr>
                      <a:r>
                        <a:rPr sz="2000" dirty="0">
                          <a:latin typeface="微软雅黑"/>
                          <a:cs typeface="微软雅黑"/>
                        </a:rPr>
                        <a:t>注：可以视为初始时的</a:t>
                      </a:r>
                      <a:r>
                        <a:rPr sz="2000" spc="-15" dirty="0">
                          <a:latin typeface="微软雅黑"/>
                          <a:cs typeface="微软雅黑"/>
                        </a:rPr>
                        <a:t>余</a:t>
                      </a:r>
                      <a:r>
                        <a:rPr sz="2000" dirty="0">
                          <a:latin typeface="微软雅黑"/>
                          <a:cs typeface="微软雅黑"/>
                        </a:rPr>
                        <a:t>数</a:t>
                      </a:r>
                      <a:endParaRPr sz="2000">
                        <a:latin typeface="微软雅黑"/>
                        <a:cs typeface="微软雅黑"/>
                      </a:endParaRPr>
                    </a:p>
                  </a:txBody>
                  <a:tcPr marL="0" marR="0" marT="901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13588">
                <a:tc>
                  <a:txBody>
                    <a:bodyPr/>
                    <a:lstStyle/>
                    <a:p>
                      <a:pPr marL="2540" algn="ctr">
                        <a:lnSpc>
                          <a:spcPct val="100000"/>
                        </a:lnSpc>
                        <a:spcBef>
                          <a:spcPts val="710"/>
                        </a:spcBef>
                      </a:pPr>
                      <a:r>
                        <a:rPr sz="2000" b="1" dirty="0">
                          <a:latin typeface="微软雅黑"/>
                          <a:cs typeface="微软雅黑"/>
                        </a:rPr>
                        <a:t>除数</a:t>
                      </a:r>
                      <a:endParaRPr sz="2000">
                        <a:latin typeface="微软雅黑"/>
                        <a:cs typeface="微软雅黑"/>
                      </a:endParaRPr>
                    </a:p>
                  </a:txBody>
                  <a:tcPr marL="0" marR="0" marT="901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905" algn="ctr">
                        <a:lnSpc>
                          <a:spcPct val="100000"/>
                        </a:lnSpc>
                        <a:spcBef>
                          <a:spcPts val="720"/>
                        </a:spcBef>
                      </a:pPr>
                      <a:r>
                        <a:rPr sz="2000" b="1" dirty="0">
                          <a:latin typeface="Arial"/>
                          <a:cs typeface="Arial"/>
                        </a:rPr>
                        <a:t>2</a:t>
                      </a:r>
                      <a:endParaRPr sz="2000">
                        <a:latin typeface="Arial"/>
                        <a:cs typeface="Arial"/>
                      </a:endParaRPr>
                    </a:p>
                  </a:txBody>
                  <a:tcPr marL="0" marR="0" marT="914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77470" algn="r">
                        <a:lnSpc>
                          <a:spcPct val="100000"/>
                        </a:lnSpc>
                        <a:spcBef>
                          <a:spcPts val="720"/>
                        </a:spcBef>
                      </a:pPr>
                      <a:r>
                        <a:rPr sz="2000" b="1" dirty="0">
                          <a:latin typeface="Arial"/>
                          <a:cs typeface="Arial"/>
                        </a:rPr>
                        <a:t>0010</a:t>
                      </a:r>
                      <a:endParaRPr sz="2000">
                        <a:latin typeface="Arial"/>
                        <a:cs typeface="Arial"/>
                      </a:endParaRPr>
                    </a:p>
                  </a:txBody>
                  <a:tcPr marL="0" marR="0" marT="914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9870">
                        <a:lnSpc>
                          <a:spcPct val="100000"/>
                        </a:lnSpc>
                        <a:spcBef>
                          <a:spcPts val="720"/>
                        </a:spcBef>
                      </a:pPr>
                      <a:r>
                        <a:rPr sz="2000" b="1" dirty="0">
                          <a:solidFill>
                            <a:srgbClr val="0000FF"/>
                          </a:solidFill>
                          <a:latin typeface="Arial"/>
                          <a:cs typeface="Arial"/>
                        </a:rPr>
                        <a:t>4-bit</a:t>
                      </a:r>
                    </a:p>
                  </a:txBody>
                  <a:tcPr marL="0" marR="0" marT="914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r>
              <a:tr h="513714">
                <a:tc gridSpan="4">
                  <a:txBody>
                    <a:bodyPr/>
                    <a:lstStyle/>
                    <a:p>
                      <a:pPr marL="85725">
                        <a:lnSpc>
                          <a:spcPct val="100000"/>
                        </a:lnSpc>
                        <a:spcBef>
                          <a:spcPts val="710"/>
                        </a:spcBef>
                      </a:pPr>
                      <a:r>
                        <a:rPr sz="2000" spc="-5" dirty="0">
                          <a:latin typeface="微软雅黑"/>
                          <a:cs typeface="微软雅黑"/>
                        </a:rPr>
                        <a:t>注：可视为不断</a:t>
                      </a:r>
                      <a:r>
                        <a:rPr sz="2000" b="1" spc="-5" dirty="0">
                          <a:solidFill>
                            <a:srgbClr val="0000FF"/>
                          </a:solidFill>
                          <a:latin typeface="微软雅黑"/>
                          <a:cs typeface="微软雅黑"/>
                        </a:rPr>
                        <a:t>右移</a:t>
                      </a:r>
                      <a:r>
                        <a:rPr sz="2000" spc="-5" dirty="0">
                          <a:latin typeface="微软雅黑"/>
                          <a:cs typeface="微软雅黑"/>
                        </a:rPr>
                        <a:t>，</a:t>
                      </a:r>
                      <a:r>
                        <a:rPr sz="2000" spc="-15" dirty="0">
                          <a:latin typeface="微软雅黑"/>
                          <a:cs typeface="微软雅黑"/>
                        </a:rPr>
                        <a:t>并</a:t>
                      </a:r>
                      <a:r>
                        <a:rPr sz="2000" dirty="0">
                          <a:latin typeface="微软雅黑"/>
                          <a:cs typeface="微软雅黑"/>
                        </a:rPr>
                        <a:t>和被</a:t>
                      </a:r>
                      <a:r>
                        <a:rPr sz="2000" spc="-20" dirty="0">
                          <a:latin typeface="微软雅黑"/>
                          <a:cs typeface="微软雅黑"/>
                        </a:rPr>
                        <a:t>除</a:t>
                      </a:r>
                      <a:r>
                        <a:rPr sz="2000" dirty="0">
                          <a:latin typeface="微软雅黑"/>
                          <a:cs typeface="微软雅黑"/>
                        </a:rPr>
                        <a:t>数相减</a:t>
                      </a:r>
                    </a:p>
                  </a:txBody>
                  <a:tcPr marL="0" marR="0" marT="901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13588">
                <a:tc>
                  <a:txBody>
                    <a:bodyPr/>
                    <a:lstStyle/>
                    <a:p>
                      <a:pPr marL="2540" algn="ctr">
                        <a:lnSpc>
                          <a:spcPct val="100000"/>
                        </a:lnSpc>
                        <a:spcBef>
                          <a:spcPts val="710"/>
                        </a:spcBef>
                      </a:pPr>
                      <a:r>
                        <a:rPr sz="2000" b="1" dirty="0">
                          <a:latin typeface="微软雅黑"/>
                          <a:cs typeface="微软雅黑"/>
                        </a:rPr>
                        <a:t>余数</a:t>
                      </a:r>
                      <a:endParaRPr sz="2000">
                        <a:latin typeface="微软雅黑"/>
                        <a:cs typeface="微软雅黑"/>
                      </a:endParaRPr>
                    </a:p>
                  </a:txBody>
                  <a:tcPr marL="0" marR="0" marT="901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905" algn="ctr">
                        <a:lnSpc>
                          <a:spcPct val="100000"/>
                        </a:lnSpc>
                        <a:spcBef>
                          <a:spcPts val="725"/>
                        </a:spcBef>
                      </a:pPr>
                      <a:r>
                        <a:rPr sz="2000" b="1" dirty="0">
                          <a:latin typeface="Arial"/>
                          <a:cs typeface="Arial"/>
                        </a:rPr>
                        <a:t>1</a:t>
                      </a:r>
                      <a:endParaRPr sz="2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77470" algn="r">
                        <a:lnSpc>
                          <a:spcPct val="100000"/>
                        </a:lnSpc>
                        <a:spcBef>
                          <a:spcPts val="725"/>
                        </a:spcBef>
                      </a:pPr>
                      <a:r>
                        <a:rPr sz="2000" b="1" dirty="0">
                          <a:latin typeface="Arial"/>
                          <a:cs typeface="Arial"/>
                        </a:rPr>
                        <a:t>00000001</a:t>
                      </a:r>
                      <a:endParaRPr sz="2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9870">
                        <a:lnSpc>
                          <a:spcPct val="100000"/>
                        </a:lnSpc>
                        <a:spcBef>
                          <a:spcPts val="725"/>
                        </a:spcBef>
                      </a:pPr>
                      <a:r>
                        <a:rPr sz="2000" b="1" dirty="0">
                          <a:latin typeface="Arial"/>
                          <a:cs typeface="Arial"/>
                        </a:rPr>
                        <a:t>8-bit</a:t>
                      </a:r>
                      <a:endParaRPr sz="2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r>
              <a:tr h="513715">
                <a:tc gridSpan="4">
                  <a:txBody>
                    <a:bodyPr/>
                    <a:lstStyle/>
                    <a:p>
                      <a:pPr marL="85725">
                        <a:lnSpc>
                          <a:spcPct val="100000"/>
                        </a:lnSpc>
                        <a:spcBef>
                          <a:spcPts val="715"/>
                        </a:spcBef>
                      </a:pPr>
                      <a:r>
                        <a:rPr sz="2000" dirty="0">
                          <a:latin typeface="微软雅黑"/>
                          <a:cs typeface="微软雅黑"/>
                        </a:rPr>
                        <a:t>注：可与被除数共享一</a:t>
                      </a:r>
                      <a:r>
                        <a:rPr sz="2000" spc="-15" dirty="0">
                          <a:latin typeface="微软雅黑"/>
                          <a:cs typeface="微软雅黑"/>
                        </a:rPr>
                        <a:t>个</a:t>
                      </a:r>
                      <a:r>
                        <a:rPr sz="2000" dirty="0">
                          <a:latin typeface="微软雅黑"/>
                          <a:cs typeface="微软雅黑"/>
                        </a:rPr>
                        <a:t>寄存器</a:t>
                      </a:r>
                      <a:endParaRPr sz="2000">
                        <a:latin typeface="微软雅黑"/>
                        <a:cs typeface="微软雅黑"/>
                      </a:endParaRPr>
                    </a:p>
                  </a:txBody>
                  <a:tcPr marL="0" marR="0" marT="908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513676">
                <a:tc>
                  <a:txBody>
                    <a:bodyPr/>
                    <a:lstStyle/>
                    <a:p>
                      <a:pPr marL="1270" algn="ctr">
                        <a:lnSpc>
                          <a:spcPct val="100000"/>
                        </a:lnSpc>
                        <a:spcBef>
                          <a:spcPts val="715"/>
                        </a:spcBef>
                      </a:pPr>
                      <a:r>
                        <a:rPr sz="2000" b="1" dirty="0">
                          <a:latin typeface="微软雅黑"/>
                          <a:cs typeface="微软雅黑"/>
                        </a:rPr>
                        <a:t>商</a:t>
                      </a:r>
                      <a:endParaRPr sz="2000">
                        <a:latin typeface="微软雅黑"/>
                        <a:cs typeface="微软雅黑"/>
                      </a:endParaRPr>
                    </a:p>
                  </a:txBody>
                  <a:tcPr marL="0" marR="0" marT="908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905" algn="ctr">
                        <a:lnSpc>
                          <a:spcPct val="100000"/>
                        </a:lnSpc>
                        <a:spcBef>
                          <a:spcPts val="725"/>
                        </a:spcBef>
                      </a:pPr>
                      <a:r>
                        <a:rPr sz="2000" b="1" dirty="0">
                          <a:latin typeface="Arial"/>
                          <a:cs typeface="Arial"/>
                        </a:rPr>
                        <a:t>3</a:t>
                      </a:r>
                      <a:endParaRPr sz="2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R="77470" algn="r">
                        <a:lnSpc>
                          <a:spcPct val="100000"/>
                        </a:lnSpc>
                        <a:spcBef>
                          <a:spcPts val="725"/>
                        </a:spcBef>
                      </a:pPr>
                      <a:r>
                        <a:rPr sz="2000" b="1" dirty="0">
                          <a:latin typeface="Arial"/>
                          <a:cs typeface="Arial"/>
                        </a:rPr>
                        <a:t>00</a:t>
                      </a:r>
                      <a:r>
                        <a:rPr sz="2000" b="1" spc="-110" dirty="0">
                          <a:latin typeface="Arial"/>
                          <a:cs typeface="Arial"/>
                        </a:rPr>
                        <a:t>1</a:t>
                      </a:r>
                      <a:r>
                        <a:rPr sz="2000" b="1" dirty="0">
                          <a:latin typeface="Arial"/>
                          <a:cs typeface="Arial"/>
                        </a:rPr>
                        <a:t>1</a:t>
                      </a:r>
                      <a:endParaRPr sz="2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29870">
                        <a:lnSpc>
                          <a:spcPct val="100000"/>
                        </a:lnSpc>
                        <a:spcBef>
                          <a:spcPts val="725"/>
                        </a:spcBef>
                      </a:pPr>
                      <a:r>
                        <a:rPr sz="2000" b="1" dirty="0">
                          <a:latin typeface="Arial"/>
                          <a:cs typeface="Arial"/>
                        </a:rPr>
                        <a:t>4-bit</a:t>
                      </a:r>
                      <a:endParaRPr sz="2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r>
              <a:tr h="513664">
                <a:tc gridSpan="4">
                  <a:txBody>
                    <a:bodyPr/>
                    <a:lstStyle/>
                    <a:p>
                      <a:pPr marL="85725">
                        <a:lnSpc>
                          <a:spcPct val="100000"/>
                        </a:lnSpc>
                        <a:spcBef>
                          <a:spcPts val="715"/>
                        </a:spcBef>
                      </a:pPr>
                      <a:r>
                        <a:rPr sz="2000" dirty="0">
                          <a:latin typeface="微软雅黑"/>
                          <a:cs typeface="微软雅黑"/>
                        </a:rPr>
                        <a:t>注：每个</a:t>
                      </a:r>
                      <a:r>
                        <a:rPr sz="2000" dirty="0">
                          <a:latin typeface="Arial"/>
                          <a:cs typeface="Arial"/>
                        </a:rPr>
                        <a:t>bi</a:t>
                      </a:r>
                      <a:r>
                        <a:rPr sz="2000" spc="-5" dirty="0">
                          <a:latin typeface="Arial"/>
                          <a:cs typeface="Arial"/>
                        </a:rPr>
                        <a:t>t</a:t>
                      </a:r>
                      <a:r>
                        <a:rPr sz="2000" dirty="0">
                          <a:latin typeface="微软雅黑"/>
                          <a:cs typeface="微软雅黑"/>
                        </a:rPr>
                        <a:t>依次生成，可</a:t>
                      </a:r>
                      <a:r>
                        <a:rPr sz="2000" spc="-15" dirty="0">
                          <a:latin typeface="微软雅黑"/>
                          <a:cs typeface="微软雅黑"/>
                        </a:rPr>
                        <a:t>视</a:t>
                      </a:r>
                      <a:r>
                        <a:rPr sz="2000" dirty="0">
                          <a:latin typeface="微软雅黑"/>
                          <a:cs typeface="微软雅黑"/>
                        </a:rPr>
                        <a:t>为不</a:t>
                      </a:r>
                      <a:r>
                        <a:rPr sz="2000" spc="-15" dirty="0">
                          <a:latin typeface="微软雅黑"/>
                          <a:cs typeface="微软雅黑"/>
                        </a:rPr>
                        <a:t>断</a:t>
                      </a:r>
                      <a:r>
                        <a:rPr sz="2000" dirty="0">
                          <a:latin typeface="微软雅黑"/>
                          <a:cs typeface="微软雅黑"/>
                        </a:rPr>
                        <a:t>左移</a:t>
                      </a:r>
                    </a:p>
                  </a:txBody>
                  <a:tcPr marL="0" marR="0" marT="908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45" name="object 45"/>
          <p:cNvSpPr/>
          <p:nvPr/>
        </p:nvSpPr>
        <p:spPr>
          <a:xfrm>
            <a:off x="1659635" y="2644139"/>
            <a:ext cx="2395728" cy="362712"/>
          </a:xfrm>
          <a:prstGeom prst="rect">
            <a:avLst/>
          </a:prstGeom>
          <a:blipFill>
            <a:blip r:embed="rId12" cstate="print"/>
            <a:stretch>
              <a:fillRect/>
            </a:stretch>
          </a:blipFill>
        </p:spPr>
        <p:txBody>
          <a:bodyPr wrap="square" lIns="0" tIns="0" rIns="0" bIns="0" rtlCol="0"/>
          <a:lstStyle/>
          <a:p>
            <a:endParaRPr/>
          </a:p>
        </p:txBody>
      </p:sp>
      <p:sp>
        <p:nvSpPr>
          <p:cNvPr id="46" name="object 46"/>
          <p:cNvSpPr txBox="1"/>
          <p:nvPr/>
        </p:nvSpPr>
        <p:spPr>
          <a:xfrm>
            <a:off x="1762505" y="2550795"/>
            <a:ext cx="2196465" cy="541655"/>
          </a:xfrm>
          <a:prstGeom prst="rect">
            <a:avLst/>
          </a:prstGeom>
        </p:spPr>
        <p:txBody>
          <a:bodyPr vert="horz" wrap="square" lIns="0" tIns="0" rIns="0" bIns="0" rtlCol="0">
            <a:spAutoFit/>
          </a:bodyPr>
          <a:lstStyle/>
          <a:p>
            <a:pPr marL="12700">
              <a:lnSpc>
                <a:spcPct val="100000"/>
              </a:lnSpc>
            </a:pPr>
            <a:r>
              <a:rPr sz="3200" u="sng" dirty="0">
                <a:latin typeface="Courier New"/>
                <a:cs typeface="Courier New"/>
              </a:rPr>
              <a:t>x x x </a:t>
            </a:r>
            <a:r>
              <a:rPr sz="3200" b="1" u="sng" dirty="0">
                <a:latin typeface="Courier New"/>
                <a:cs typeface="Courier New"/>
              </a:rPr>
              <a:t>0</a:t>
            </a:r>
            <a:r>
              <a:rPr sz="3200" b="1" u="sng" spc="-785" dirty="0">
                <a:latin typeface="Courier New"/>
                <a:cs typeface="Courier New"/>
              </a:rPr>
              <a:t> </a:t>
            </a:r>
            <a:r>
              <a:rPr sz="3600" u="sng" baseline="3472" dirty="0">
                <a:latin typeface="微软雅黑"/>
                <a:cs typeface="微软雅黑"/>
              </a:rPr>
              <a:t>商</a:t>
            </a:r>
            <a:endParaRPr sz="3600" baseline="3472">
              <a:latin typeface="微软雅黑"/>
              <a:cs typeface="微软雅黑"/>
            </a:endParaRPr>
          </a:p>
        </p:txBody>
      </p:sp>
      <p:sp>
        <p:nvSpPr>
          <p:cNvPr id="47" name="object 47"/>
          <p:cNvSpPr/>
          <p:nvPr/>
        </p:nvSpPr>
        <p:spPr>
          <a:xfrm>
            <a:off x="2139695" y="2238755"/>
            <a:ext cx="2397252" cy="361188"/>
          </a:xfrm>
          <a:prstGeom prst="rect">
            <a:avLst/>
          </a:prstGeom>
          <a:blipFill>
            <a:blip r:embed="rId13" cstate="print"/>
            <a:stretch>
              <a:fillRect/>
            </a:stretch>
          </a:blipFill>
        </p:spPr>
        <p:txBody>
          <a:bodyPr wrap="square" lIns="0" tIns="0" rIns="0" bIns="0" rtlCol="0"/>
          <a:lstStyle/>
          <a:p>
            <a:endParaRPr/>
          </a:p>
        </p:txBody>
      </p:sp>
      <p:sp>
        <p:nvSpPr>
          <p:cNvPr id="48" name="object 48"/>
          <p:cNvSpPr txBox="1"/>
          <p:nvPr/>
        </p:nvSpPr>
        <p:spPr>
          <a:xfrm>
            <a:off x="2243454" y="2144140"/>
            <a:ext cx="2196465" cy="541655"/>
          </a:xfrm>
          <a:prstGeom prst="rect">
            <a:avLst/>
          </a:prstGeom>
        </p:spPr>
        <p:txBody>
          <a:bodyPr vert="horz" wrap="square" lIns="0" tIns="0" rIns="0" bIns="0" rtlCol="0">
            <a:spAutoFit/>
          </a:bodyPr>
          <a:lstStyle/>
          <a:p>
            <a:pPr marL="12700">
              <a:lnSpc>
                <a:spcPct val="100000"/>
              </a:lnSpc>
            </a:pPr>
            <a:r>
              <a:rPr sz="3200" u="dbl" dirty="0">
                <a:latin typeface="Courier New"/>
                <a:cs typeface="Courier New"/>
              </a:rPr>
              <a:t>x x </a:t>
            </a:r>
            <a:r>
              <a:rPr sz="3200" b="1" u="dbl" dirty="0">
                <a:latin typeface="Courier New"/>
                <a:cs typeface="Courier New"/>
              </a:rPr>
              <a:t>0 0</a:t>
            </a:r>
            <a:r>
              <a:rPr sz="3200" b="1" u="dbl" spc="-785" dirty="0">
                <a:latin typeface="Courier New"/>
                <a:cs typeface="Courier New"/>
              </a:rPr>
              <a:t> </a:t>
            </a:r>
            <a:r>
              <a:rPr sz="3600" u="dbl" baseline="3472" dirty="0">
                <a:latin typeface="微软雅黑"/>
                <a:cs typeface="微软雅黑"/>
              </a:rPr>
              <a:t>商</a:t>
            </a:r>
            <a:endParaRPr sz="3600" baseline="3472" dirty="0">
              <a:latin typeface="微软雅黑"/>
              <a:cs typeface="微软雅黑"/>
            </a:endParaRPr>
          </a:p>
        </p:txBody>
      </p:sp>
      <p:sp>
        <p:nvSpPr>
          <p:cNvPr id="49" name="object 49"/>
          <p:cNvSpPr/>
          <p:nvPr/>
        </p:nvSpPr>
        <p:spPr>
          <a:xfrm>
            <a:off x="2624327" y="1827276"/>
            <a:ext cx="2395728" cy="362712"/>
          </a:xfrm>
          <a:prstGeom prst="rect">
            <a:avLst/>
          </a:prstGeom>
          <a:blipFill>
            <a:blip r:embed="rId14" cstate="print"/>
            <a:stretch>
              <a:fillRect/>
            </a:stretch>
          </a:blipFill>
        </p:spPr>
        <p:txBody>
          <a:bodyPr wrap="square" lIns="0" tIns="0" rIns="0" bIns="0" rtlCol="0"/>
          <a:lstStyle/>
          <a:p>
            <a:endParaRPr/>
          </a:p>
        </p:txBody>
      </p:sp>
      <p:sp>
        <p:nvSpPr>
          <p:cNvPr id="50" name="object 50"/>
          <p:cNvSpPr txBox="1"/>
          <p:nvPr/>
        </p:nvSpPr>
        <p:spPr>
          <a:xfrm>
            <a:off x="2726817" y="1737614"/>
            <a:ext cx="2196465" cy="541655"/>
          </a:xfrm>
          <a:prstGeom prst="rect">
            <a:avLst/>
          </a:prstGeom>
        </p:spPr>
        <p:txBody>
          <a:bodyPr vert="horz" wrap="square" lIns="0" tIns="0" rIns="0" bIns="0" rtlCol="0">
            <a:spAutoFit/>
          </a:bodyPr>
          <a:lstStyle/>
          <a:p>
            <a:pPr marL="12700">
              <a:lnSpc>
                <a:spcPct val="100000"/>
              </a:lnSpc>
            </a:pPr>
            <a:r>
              <a:rPr sz="3200" u="dbl" dirty="0">
                <a:latin typeface="Courier New"/>
                <a:cs typeface="Courier New"/>
              </a:rPr>
              <a:t>x </a:t>
            </a:r>
            <a:r>
              <a:rPr sz="3200" b="1" u="dbl" dirty="0">
                <a:latin typeface="Courier New"/>
                <a:cs typeface="Courier New"/>
              </a:rPr>
              <a:t>0 0 0</a:t>
            </a:r>
            <a:r>
              <a:rPr sz="3200" b="1" u="dbl" spc="-785" dirty="0">
                <a:latin typeface="Courier New"/>
                <a:cs typeface="Courier New"/>
              </a:rPr>
              <a:t> </a:t>
            </a:r>
            <a:r>
              <a:rPr sz="3600" u="dbl" baseline="4629" dirty="0">
                <a:latin typeface="微软雅黑"/>
                <a:cs typeface="微软雅黑"/>
              </a:rPr>
              <a:t>商</a:t>
            </a:r>
            <a:endParaRPr sz="3600" baseline="4629">
              <a:latin typeface="微软雅黑"/>
              <a:cs typeface="微软雅黑"/>
            </a:endParaRPr>
          </a:p>
        </p:txBody>
      </p:sp>
      <p:sp>
        <p:nvSpPr>
          <p:cNvPr id="51" name="object 51"/>
          <p:cNvSpPr/>
          <p:nvPr/>
        </p:nvSpPr>
        <p:spPr>
          <a:xfrm>
            <a:off x="3112007" y="1427988"/>
            <a:ext cx="2397252" cy="361188"/>
          </a:xfrm>
          <a:prstGeom prst="rect">
            <a:avLst/>
          </a:prstGeom>
          <a:blipFill>
            <a:blip r:embed="rId15" cstate="print"/>
            <a:stretch>
              <a:fillRect/>
            </a:stretch>
          </a:blipFill>
        </p:spPr>
        <p:txBody>
          <a:bodyPr wrap="square" lIns="0" tIns="0" rIns="0" bIns="0" rtlCol="0"/>
          <a:lstStyle/>
          <a:p>
            <a:endParaRPr/>
          </a:p>
        </p:txBody>
      </p:sp>
      <p:sp>
        <p:nvSpPr>
          <p:cNvPr id="52" name="object 52"/>
          <p:cNvSpPr txBox="1"/>
          <p:nvPr/>
        </p:nvSpPr>
        <p:spPr>
          <a:xfrm>
            <a:off x="3215385" y="1333753"/>
            <a:ext cx="2195830" cy="541655"/>
          </a:xfrm>
          <a:prstGeom prst="rect">
            <a:avLst/>
          </a:prstGeom>
        </p:spPr>
        <p:txBody>
          <a:bodyPr vert="horz" wrap="square" lIns="0" tIns="0" rIns="0" bIns="0" rtlCol="0">
            <a:spAutoFit/>
          </a:bodyPr>
          <a:lstStyle/>
          <a:p>
            <a:pPr marL="12700">
              <a:lnSpc>
                <a:spcPct val="100000"/>
              </a:lnSpc>
            </a:pPr>
            <a:r>
              <a:rPr sz="3200" b="1" u="dbl" dirty="0">
                <a:latin typeface="Courier New"/>
                <a:cs typeface="Courier New"/>
              </a:rPr>
              <a:t>0 0 0 1</a:t>
            </a:r>
            <a:r>
              <a:rPr sz="3200" b="1" u="dbl" spc="-785" dirty="0">
                <a:latin typeface="Courier New"/>
                <a:cs typeface="Courier New"/>
              </a:rPr>
              <a:t> </a:t>
            </a:r>
            <a:r>
              <a:rPr sz="3600" u="dbl" baseline="3472" dirty="0">
                <a:latin typeface="微软雅黑"/>
                <a:cs typeface="微软雅黑"/>
              </a:rPr>
              <a:t>商</a:t>
            </a:r>
            <a:endParaRPr sz="3600" baseline="3472">
              <a:latin typeface="微软雅黑"/>
              <a:cs typeface="微软雅黑"/>
            </a:endParaRPr>
          </a:p>
        </p:txBody>
      </p:sp>
      <p:sp>
        <p:nvSpPr>
          <p:cNvPr id="53" name="object 53"/>
          <p:cNvSpPr/>
          <p:nvPr/>
        </p:nvSpPr>
        <p:spPr>
          <a:xfrm>
            <a:off x="3595115" y="1021080"/>
            <a:ext cx="2397252" cy="362712"/>
          </a:xfrm>
          <a:prstGeom prst="rect">
            <a:avLst/>
          </a:prstGeom>
          <a:blipFill>
            <a:blip r:embed="rId16" cstate="print"/>
            <a:stretch>
              <a:fillRect/>
            </a:stretch>
          </a:blipFill>
        </p:spPr>
        <p:txBody>
          <a:bodyPr wrap="square" lIns="0" tIns="0" rIns="0" bIns="0" rtlCol="0"/>
          <a:lstStyle/>
          <a:p>
            <a:endParaRPr/>
          </a:p>
        </p:txBody>
      </p:sp>
      <p:sp>
        <p:nvSpPr>
          <p:cNvPr id="54" name="object 54"/>
          <p:cNvSpPr txBox="1"/>
          <p:nvPr/>
        </p:nvSpPr>
        <p:spPr>
          <a:xfrm>
            <a:off x="3698875" y="927353"/>
            <a:ext cx="2196465" cy="541655"/>
          </a:xfrm>
          <a:prstGeom prst="rect">
            <a:avLst/>
          </a:prstGeom>
        </p:spPr>
        <p:txBody>
          <a:bodyPr vert="horz" wrap="square" lIns="0" tIns="0" rIns="0" bIns="0" rtlCol="0">
            <a:spAutoFit/>
          </a:bodyPr>
          <a:lstStyle/>
          <a:p>
            <a:pPr marL="12700">
              <a:lnSpc>
                <a:spcPct val="100000"/>
              </a:lnSpc>
            </a:pPr>
            <a:r>
              <a:rPr sz="3200" b="1" u="dbl" dirty="0">
                <a:latin typeface="Courier New"/>
                <a:cs typeface="Courier New"/>
              </a:rPr>
              <a:t>0 0 1 1</a:t>
            </a:r>
            <a:r>
              <a:rPr sz="3200" b="1" u="dbl" spc="-785" dirty="0">
                <a:latin typeface="Courier New"/>
                <a:cs typeface="Courier New"/>
              </a:rPr>
              <a:t> </a:t>
            </a:r>
            <a:r>
              <a:rPr sz="3600" u="dbl" baseline="3472" dirty="0">
                <a:latin typeface="微软雅黑"/>
                <a:cs typeface="微软雅黑"/>
              </a:rPr>
              <a:t>商</a:t>
            </a:r>
            <a:endParaRPr sz="3600" baseline="3472">
              <a:latin typeface="微软雅黑"/>
              <a:cs typeface="微软雅黑"/>
            </a:endParaRPr>
          </a:p>
        </p:txBody>
      </p:sp>
      <p:sp>
        <p:nvSpPr>
          <p:cNvPr id="55" name="object 55"/>
          <p:cNvSpPr/>
          <p:nvPr/>
        </p:nvSpPr>
        <p:spPr>
          <a:xfrm>
            <a:off x="6352032" y="6312408"/>
            <a:ext cx="1559052" cy="393192"/>
          </a:xfrm>
          <a:prstGeom prst="rect">
            <a:avLst/>
          </a:prstGeom>
          <a:blipFill>
            <a:blip r:embed="rId17" cstate="print"/>
            <a:stretch>
              <a:fillRect/>
            </a:stretch>
          </a:blipFill>
        </p:spPr>
        <p:txBody>
          <a:bodyPr wrap="square" lIns="0" tIns="0" rIns="0" bIns="0" rtlCol="0"/>
          <a:lstStyle/>
          <a:p>
            <a:endParaRPr/>
          </a:p>
        </p:txBody>
      </p:sp>
      <p:sp>
        <p:nvSpPr>
          <p:cNvPr id="56" name="object 56"/>
          <p:cNvSpPr txBox="1"/>
          <p:nvPr/>
        </p:nvSpPr>
        <p:spPr>
          <a:xfrm>
            <a:off x="6509131" y="6316675"/>
            <a:ext cx="1244600" cy="39751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微软雅黑"/>
                <a:cs typeface="微软雅黑"/>
              </a:rPr>
              <a:t>最终结果</a:t>
            </a:r>
            <a:endParaRPr sz="2400">
              <a:latin typeface="微软雅黑"/>
              <a:cs typeface="微软雅黑"/>
            </a:endParaRPr>
          </a:p>
        </p:txBody>
      </p:sp>
      <p:sp>
        <p:nvSpPr>
          <p:cNvPr id="57" name="object 57"/>
          <p:cNvSpPr/>
          <p:nvPr/>
        </p:nvSpPr>
        <p:spPr>
          <a:xfrm>
            <a:off x="7194804" y="1002791"/>
            <a:ext cx="1510283" cy="391667"/>
          </a:xfrm>
          <a:prstGeom prst="rect">
            <a:avLst/>
          </a:prstGeom>
          <a:blipFill>
            <a:blip r:embed="rId18" cstate="print"/>
            <a:stretch>
              <a:fillRect/>
            </a:stretch>
          </a:blipFill>
        </p:spPr>
        <p:txBody>
          <a:bodyPr wrap="square" lIns="0" tIns="0" rIns="0" bIns="0" rtlCol="0"/>
          <a:lstStyle/>
          <a:p>
            <a:endParaRPr/>
          </a:p>
        </p:txBody>
      </p:sp>
      <p:sp>
        <p:nvSpPr>
          <p:cNvPr id="58" name="object 58"/>
          <p:cNvSpPr txBox="1"/>
          <p:nvPr/>
        </p:nvSpPr>
        <p:spPr>
          <a:xfrm>
            <a:off x="7327772" y="1005585"/>
            <a:ext cx="1244600" cy="397510"/>
          </a:xfrm>
          <a:prstGeom prst="rect">
            <a:avLst/>
          </a:prstGeom>
        </p:spPr>
        <p:txBody>
          <a:bodyPr vert="horz" wrap="square" lIns="0" tIns="0" rIns="0" bIns="0" rtlCol="0">
            <a:spAutoFit/>
          </a:bodyPr>
          <a:lstStyle/>
          <a:p>
            <a:pPr marL="12700">
              <a:lnSpc>
                <a:spcPct val="100000"/>
              </a:lnSpc>
            </a:pPr>
            <a:r>
              <a:rPr sz="2400" dirty="0">
                <a:solidFill>
                  <a:srgbClr val="FFFFFF"/>
                </a:solidFill>
                <a:latin typeface="微软雅黑"/>
                <a:cs typeface="微软雅黑"/>
              </a:rPr>
              <a:t>最终结果</a:t>
            </a:r>
            <a:endParaRPr sz="2400">
              <a:latin typeface="微软雅黑"/>
              <a:cs typeface="微软雅黑"/>
            </a:endParaRPr>
          </a:p>
        </p:txBody>
      </p:sp>
      <p:sp>
        <p:nvSpPr>
          <p:cNvPr id="59" name="object 59"/>
          <p:cNvSpPr/>
          <p:nvPr/>
        </p:nvSpPr>
        <p:spPr>
          <a:xfrm>
            <a:off x="6099047" y="3703320"/>
            <a:ext cx="1056131" cy="361188"/>
          </a:xfrm>
          <a:prstGeom prst="rect">
            <a:avLst/>
          </a:prstGeom>
          <a:blipFill>
            <a:blip r:embed="rId19" cstate="print"/>
            <a:stretch>
              <a:fillRect/>
            </a:stretch>
          </a:blipFill>
        </p:spPr>
        <p:txBody>
          <a:bodyPr wrap="square" lIns="0" tIns="0" rIns="0" bIns="0" rtlCol="0" anchor="ctr"/>
          <a:lstStyle/>
          <a:p>
            <a:pPr algn="ctr"/>
            <a:r>
              <a:rPr lang="zh-CN" altLang="en-US" sz="2000" dirty="0" smtClean="0">
                <a:latin typeface="微软雅黑" panose="020B0503020204020204" pitchFamily="34" charset="-122"/>
                <a:ea typeface="微软雅黑" panose="020B0503020204020204" pitchFamily="34" charset="-122"/>
              </a:rPr>
              <a:t>第一轮</a:t>
            </a:r>
            <a:endParaRPr sz="2000" dirty="0">
              <a:latin typeface="微软雅黑" panose="020B0503020204020204" pitchFamily="34" charset="-122"/>
              <a:ea typeface="微软雅黑" panose="020B0503020204020204" pitchFamily="34" charset="-122"/>
            </a:endParaRPr>
          </a:p>
        </p:txBody>
      </p:sp>
      <p:sp>
        <p:nvSpPr>
          <p:cNvPr id="60" name="object 60"/>
          <p:cNvSpPr/>
          <p:nvPr/>
        </p:nvSpPr>
        <p:spPr>
          <a:xfrm>
            <a:off x="6099047" y="3703320"/>
            <a:ext cx="1056640" cy="361315"/>
          </a:xfrm>
          <a:custGeom>
            <a:avLst/>
            <a:gdLst/>
            <a:ahLst/>
            <a:cxnLst/>
            <a:rect l="l" t="t" r="r" b="b"/>
            <a:pathLst>
              <a:path w="1056640" h="361314">
                <a:moveTo>
                  <a:pt x="0" y="60197"/>
                </a:moveTo>
                <a:lnTo>
                  <a:pt x="4726" y="36754"/>
                </a:lnTo>
                <a:lnTo>
                  <a:pt x="17621" y="17621"/>
                </a:lnTo>
                <a:lnTo>
                  <a:pt x="36754" y="4726"/>
                </a:lnTo>
                <a:lnTo>
                  <a:pt x="60198" y="0"/>
                </a:lnTo>
                <a:lnTo>
                  <a:pt x="995933" y="0"/>
                </a:lnTo>
                <a:lnTo>
                  <a:pt x="1019377" y="4726"/>
                </a:lnTo>
                <a:lnTo>
                  <a:pt x="1038510" y="17621"/>
                </a:lnTo>
                <a:lnTo>
                  <a:pt x="1051405" y="36754"/>
                </a:lnTo>
                <a:lnTo>
                  <a:pt x="1056131" y="60197"/>
                </a:lnTo>
                <a:lnTo>
                  <a:pt x="1056131" y="300989"/>
                </a:lnTo>
                <a:lnTo>
                  <a:pt x="1051405" y="324433"/>
                </a:lnTo>
                <a:lnTo>
                  <a:pt x="1038510" y="343566"/>
                </a:lnTo>
                <a:lnTo>
                  <a:pt x="1019377" y="356461"/>
                </a:lnTo>
                <a:lnTo>
                  <a:pt x="995933" y="361187"/>
                </a:lnTo>
                <a:lnTo>
                  <a:pt x="60198" y="361187"/>
                </a:lnTo>
                <a:lnTo>
                  <a:pt x="36754" y="356461"/>
                </a:lnTo>
                <a:lnTo>
                  <a:pt x="17621" y="343566"/>
                </a:lnTo>
                <a:lnTo>
                  <a:pt x="4726" y="324433"/>
                </a:lnTo>
                <a:lnTo>
                  <a:pt x="0" y="300989"/>
                </a:lnTo>
                <a:lnTo>
                  <a:pt x="0" y="60197"/>
                </a:lnTo>
                <a:close/>
              </a:path>
            </a:pathLst>
          </a:custGeom>
          <a:ln w="9144">
            <a:solidFill>
              <a:srgbClr val="46AAC5"/>
            </a:solidFill>
          </a:ln>
        </p:spPr>
        <p:txBody>
          <a:bodyPr wrap="square" lIns="0" tIns="0" rIns="0" bIns="0" rtlCol="0" anchor="ctr"/>
          <a:lstStyle/>
          <a:p>
            <a:pPr algn="ctr"/>
            <a:endParaRPr sz="2000">
              <a:latin typeface="微软雅黑" panose="020B0503020204020204" pitchFamily="34" charset="-122"/>
              <a:ea typeface="微软雅黑" panose="020B0503020204020204" pitchFamily="34" charset="-122"/>
            </a:endParaRPr>
          </a:p>
        </p:txBody>
      </p:sp>
      <p:sp>
        <p:nvSpPr>
          <p:cNvPr id="61" name="object 61"/>
          <p:cNvSpPr/>
          <p:nvPr/>
        </p:nvSpPr>
        <p:spPr>
          <a:xfrm>
            <a:off x="6099047" y="4114800"/>
            <a:ext cx="1056131" cy="362712"/>
          </a:xfrm>
          <a:prstGeom prst="rect">
            <a:avLst/>
          </a:prstGeom>
          <a:blipFill>
            <a:blip r:embed="rId20" cstate="print"/>
            <a:stretch>
              <a:fillRect/>
            </a:stretch>
          </a:blipFill>
        </p:spPr>
        <p:txBody>
          <a:bodyPr wrap="square" lIns="0" tIns="0" rIns="0" bIns="0" rtlCol="0" anchor="ctr"/>
          <a:lstStyle/>
          <a:p>
            <a:pPr algn="ctr"/>
            <a:r>
              <a:rPr lang="zh-CN" altLang="en-US" sz="2000" dirty="0" smtClean="0">
                <a:latin typeface="微软雅黑" panose="020B0503020204020204" pitchFamily="34" charset="-122"/>
                <a:ea typeface="微软雅黑" panose="020B0503020204020204" pitchFamily="34" charset="-122"/>
              </a:rPr>
              <a:t>第二轮</a:t>
            </a:r>
            <a:endParaRPr sz="2000" dirty="0">
              <a:latin typeface="微软雅黑" panose="020B0503020204020204" pitchFamily="34" charset="-122"/>
              <a:ea typeface="微软雅黑" panose="020B0503020204020204" pitchFamily="34" charset="-122"/>
            </a:endParaRPr>
          </a:p>
        </p:txBody>
      </p:sp>
      <p:sp>
        <p:nvSpPr>
          <p:cNvPr id="62" name="object 62"/>
          <p:cNvSpPr/>
          <p:nvPr/>
        </p:nvSpPr>
        <p:spPr>
          <a:xfrm>
            <a:off x="6099047" y="4114800"/>
            <a:ext cx="1056640" cy="363220"/>
          </a:xfrm>
          <a:custGeom>
            <a:avLst/>
            <a:gdLst/>
            <a:ahLst/>
            <a:cxnLst/>
            <a:rect l="l" t="t" r="r" b="b"/>
            <a:pathLst>
              <a:path w="1056640" h="363220">
                <a:moveTo>
                  <a:pt x="0" y="60451"/>
                </a:moveTo>
                <a:lnTo>
                  <a:pt x="4748" y="36915"/>
                </a:lnTo>
                <a:lnTo>
                  <a:pt x="17700" y="17700"/>
                </a:lnTo>
                <a:lnTo>
                  <a:pt x="36915" y="4748"/>
                </a:lnTo>
                <a:lnTo>
                  <a:pt x="60451" y="0"/>
                </a:lnTo>
                <a:lnTo>
                  <a:pt x="995679" y="0"/>
                </a:lnTo>
                <a:lnTo>
                  <a:pt x="1019216" y="4748"/>
                </a:lnTo>
                <a:lnTo>
                  <a:pt x="1038431" y="17700"/>
                </a:lnTo>
                <a:lnTo>
                  <a:pt x="1051383" y="36915"/>
                </a:lnTo>
                <a:lnTo>
                  <a:pt x="1056131" y="60451"/>
                </a:lnTo>
                <a:lnTo>
                  <a:pt x="1056131" y="302260"/>
                </a:lnTo>
                <a:lnTo>
                  <a:pt x="1051383" y="325796"/>
                </a:lnTo>
                <a:lnTo>
                  <a:pt x="1038431" y="345011"/>
                </a:lnTo>
                <a:lnTo>
                  <a:pt x="1019216" y="357963"/>
                </a:lnTo>
                <a:lnTo>
                  <a:pt x="995679" y="362712"/>
                </a:lnTo>
                <a:lnTo>
                  <a:pt x="60451" y="362712"/>
                </a:lnTo>
                <a:lnTo>
                  <a:pt x="36915" y="357963"/>
                </a:lnTo>
                <a:lnTo>
                  <a:pt x="17700" y="345011"/>
                </a:lnTo>
                <a:lnTo>
                  <a:pt x="4748" y="325796"/>
                </a:lnTo>
                <a:lnTo>
                  <a:pt x="0" y="302260"/>
                </a:lnTo>
                <a:lnTo>
                  <a:pt x="0" y="60451"/>
                </a:lnTo>
                <a:close/>
              </a:path>
            </a:pathLst>
          </a:custGeom>
          <a:ln w="9144">
            <a:solidFill>
              <a:srgbClr val="46AAC5"/>
            </a:solidFill>
          </a:ln>
        </p:spPr>
        <p:txBody>
          <a:bodyPr wrap="square" lIns="0" tIns="0" rIns="0" bIns="0" rtlCol="0" anchor="ctr"/>
          <a:lstStyle/>
          <a:p>
            <a:pPr algn="ctr"/>
            <a:endParaRPr sz="2000">
              <a:latin typeface="微软雅黑" panose="020B0503020204020204" pitchFamily="34" charset="-122"/>
              <a:ea typeface="微软雅黑" panose="020B0503020204020204" pitchFamily="34" charset="-122"/>
            </a:endParaRPr>
          </a:p>
        </p:txBody>
      </p:sp>
      <p:sp>
        <p:nvSpPr>
          <p:cNvPr id="63" name="object 63"/>
          <p:cNvSpPr/>
          <p:nvPr/>
        </p:nvSpPr>
        <p:spPr>
          <a:xfrm>
            <a:off x="6099047" y="4527803"/>
            <a:ext cx="1056131" cy="361188"/>
          </a:xfrm>
          <a:prstGeom prst="rect">
            <a:avLst/>
          </a:prstGeom>
          <a:blipFill>
            <a:blip r:embed="rId21" cstate="print"/>
            <a:stretch>
              <a:fillRect/>
            </a:stretch>
          </a:blipFill>
        </p:spPr>
        <p:txBody>
          <a:bodyPr wrap="square" lIns="0" tIns="0" rIns="0" bIns="0" rtlCol="0" anchor="ctr"/>
          <a:lstStyle/>
          <a:p>
            <a:pPr algn="ctr"/>
            <a:r>
              <a:rPr lang="zh-CN" altLang="en-US" sz="2000" dirty="0" smtClean="0">
                <a:latin typeface="微软雅黑" panose="020B0503020204020204" pitchFamily="34" charset="-122"/>
                <a:ea typeface="微软雅黑" panose="020B0503020204020204" pitchFamily="34" charset="-122"/>
              </a:rPr>
              <a:t>第三轮</a:t>
            </a:r>
            <a:endParaRPr sz="2000" dirty="0">
              <a:latin typeface="微软雅黑" panose="020B0503020204020204" pitchFamily="34" charset="-122"/>
              <a:ea typeface="微软雅黑" panose="020B0503020204020204" pitchFamily="34" charset="-122"/>
            </a:endParaRPr>
          </a:p>
        </p:txBody>
      </p:sp>
      <p:sp>
        <p:nvSpPr>
          <p:cNvPr id="64" name="object 64"/>
          <p:cNvSpPr/>
          <p:nvPr/>
        </p:nvSpPr>
        <p:spPr>
          <a:xfrm>
            <a:off x="6099047" y="4527803"/>
            <a:ext cx="1056640" cy="361315"/>
          </a:xfrm>
          <a:custGeom>
            <a:avLst/>
            <a:gdLst/>
            <a:ahLst/>
            <a:cxnLst/>
            <a:rect l="l" t="t" r="r" b="b"/>
            <a:pathLst>
              <a:path w="1056640" h="361314">
                <a:moveTo>
                  <a:pt x="0" y="60198"/>
                </a:moveTo>
                <a:lnTo>
                  <a:pt x="4726" y="36754"/>
                </a:lnTo>
                <a:lnTo>
                  <a:pt x="17621" y="17621"/>
                </a:lnTo>
                <a:lnTo>
                  <a:pt x="36754" y="4726"/>
                </a:lnTo>
                <a:lnTo>
                  <a:pt x="60198" y="0"/>
                </a:lnTo>
                <a:lnTo>
                  <a:pt x="995933" y="0"/>
                </a:lnTo>
                <a:lnTo>
                  <a:pt x="1019377" y="4726"/>
                </a:lnTo>
                <a:lnTo>
                  <a:pt x="1038510" y="17621"/>
                </a:lnTo>
                <a:lnTo>
                  <a:pt x="1051405" y="36754"/>
                </a:lnTo>
                <a:lnTo>
                  <a:pt x="1056131" y="60198"/>
                </a:lnTo>
                <a:lnTo>
                  <a:pt x="1056131" y="300990"/>
                </a:lnTo>
                <a:lnTo>
                  <a:pt x="1051405" y="324433"/>
                </a:lnTo>
                <a:lnTo>
                  <a:pt x="1038510" y="343566"/>
                </a:lnTo>
                <a:lnTo>
                  <a:pt x="1019377" y="356461"/>
                </a:lnTo>
                <a:lnTo>
                  <a:pt x="995933" y="361188"/>
                </a:lnTo>
                <a:lnTo>
                  <a:pt x="60198" y="361188"/>
                </a:lnTo>
                <a:lnTo>
                  <a:pt x="36754" y="356461"/>
                </a:lnTo>
                <a:lnTo>
                  <a:pt x="17621" y="343566"/>
                </a:lnTo>
                <a:lnTo>
                  <a:pt x="4726" y="324433"/>
                </a:lnTo>
                <a:lnTo>
                  <a:pt x="0" y="300990"/>
                </a:lnTo>
                <a:lnTo>
                  <a:pt x="0" y="60198"/>
                </a:lnTo>
                <a:close/>
              </a:path>
            </a:pathLst>
          </a:custGeom>
          <a:ln w="9144">
            <a:solidFill>
              <a:srgbClr val="46AAC5"/>
            </a:solidFill>
          </a:ln>
        </p:spPr>
        <p:txBody>
          <a:bodyPr wrap="square" lIns="0" tIns="0" rIns="0" bIns="0" rtlCol="0" anchor="ctr"/>
          <a:lstStyle/>
          <a:p>
            <a:pPr algn="ctr"/>
            <a:endParaRPr sz="2000">
              <a:latin typeface="微软雅黑" panose="020B0503020204020204" pitchFamily="34" charset="-122"/>
              <a:ea typeface="微软雅黑" panose="020B0503020204020204" pitchFamily="34" charset="-122"/>
            </a:endParaRPr>
          </a:p>
        </p:txBody>
      </p:sp>
      <p:sp>
        <p:nvSpPr>
          <p:cNvPr id="65" name="object 65"/>
          <p:cNvSpPr/>
          <p:nvPr/>
        </p:nvSpPr>
        <p:spPr>
          <a:xfrm>
            <a:off x="6099047" y="4939284"/>
            <a:ext cx="1056131" cy="362712"/>
          </a:xfrm>
          <a:prstGeom prst="rect">
            <a:avLst/>
          </a:prstGeom>
          <a:blipFill>
            <a:blip r:embed="rId22" cstate="print"/>
            <a:stretch>
              <a:fillRect/>
            </a:stretch>
          </a:blipFill>
        </p:spPr>
        <p:txBody>
          <a:bodyPr wrap="square" lIns="0" tIns="0" rIns="0" bIns="0" rtlCol="0" anchor="ctr"/>
          <a:lstStyle/>
          <a:p>
            <a:pPr algn="ctr"/>
            <a:r>
              <a:rPr lang="zh-CN" altLang="en-US" sz="2000" dirty="0" smtClean="0">
                <a:latin typeface="微软雅黑" panose="020B0503020204020204" pitchFamily="34" charset="-122"/>
                <a:ea typeface="微软雅黑" panose="020B0503020204020204" pitchFamily="34" charset="-122"/>
              </a:rPr>
              <a:t>第四轮</a:t>
            </a:r>
            <a:endParaRPr sz="2000" dirty="0">
              <a:latin typeface="微软雅黑" panose="020B0503020204020204" pitchFamily="34" charset="-122"/>
              <a:ea typeface="微软雅黑" panose="020B0503020204020204" pitchFamily="34" charset="-122"/>
            </a:endParaRPr>
          </a:p>
        </p:txBody>
      </p:sp>
      <p:sp>
        <p:nvSpPr>
          <p:cNvPr id="66" name="object 66"/>
          <p:cNvSpPr/>
          <p:nvPr/>
        </p:nvSpPr>
        <p:spPr>
          <a:xfrm>
            <a:off x="6099047" y="4939284"/>
            <a:ext cx="1056640" cy="363220"/>
          </a:xfrm>
          <a:custGeom>
            <a:avLst/>
            <a:gdLst/>
            <a:ahLst/>
            <a:cxnLst/>
            <a:rect l="l" t="t" r="r" b="b"/>
            <a:pathLst>
              <a:path w="1056640" h="363220">
                <a:moveTo>
                  <a:pt x="0" y="60452"/>
                </a:moveTo>
                <a:lnTo>
                  <a:pt x="4748" y="36915"/>
                </a:lnTo>
                <a:lnTo>
                  <a:pt x="17700" y="17700"/>
                </a:lnTo>
                <a:lnTo>
                  <a:pt x="36915" y="4748"/>
                </a:lnTo>
                <a:lnTo>
                  <a:pt x="60451" y="0"/>
                </a:lnTo>
                <a:lnTo>
                  <a:pt x="995679" y="0"/>
                </a:lnTo>
                <a:lnTo>
                  <a:pt x="1019216" y="4748"/>
                </a:lnTo>
                <a:lnTo>
                  <a:pt x="1038431" y="17700"/>
                </a:lnTo>
                <a:lnTo>
                  <a:pt x="1051383" y="36915"/>
                </a:lnTo>
                <a:lnTo>
                  <a:pt x="1056131" y="60452"/>
                </a:lnTo>
                <a:lnTo>
                  <a:pt x="1056131" y="302260"/>
                </a:lnTo>
                <a:lnTo>
                  <a:pt x="1051383" y="325796"/>
                </a:lnTo>
                <a:lnTo>
                  <a:pt x="1038431" y="345011"/>
                </a:lnTo>
                <a:lnTo>
                  <a:pt x="1019216" y="357963"/>
                </a:lnTo>
                <a:lnTo>
                  <a:pt x="995679" y="362712"/>
                </a:lnTo>
                <a:lnTo>
                  <a:pt x="60451" y="362712"/>
                </a:lnTo>
                <a:lnTo>
                  <a:pt x="36915" y="357963"/>
                </a:lnTo>
                <a:lnTo>
                  <a:pt x="17700" y="345011"/>
                </a:lnTo>
                <a:lnTo>
                  <a:pt x="4748" y="325796"/>
                </a:lnTo>
                <a:lnTo>
                  <a:pt x="0" y="302260"/>
                </a:lnTo>
                <a:lnTo>
                  <a:pt x="0" y="60452"/>
                </a:lnTo>
                <a:close/>
              </a:path>
            </a:pathLst>
          </a:custGeom>
          <a:ln w="9144">
            <a:solidFill>
              <a:srgbClr val="46AAC5"/>
            </a:solidFill>
          </a:ln>
        </p:spPr>
        <p:txBody>
          <a:bodyPr wrap="square" lIns="0" tIns="0" rIns="0" bIns="0" rtlCol="0" anchor="ctr"/>
          <a:lstStyle/>
          <a:p>
            <a:pPr algn="ctr"/>
            <a:endParaRPr sz="2000">
              <a:latin typeface="微软雅黑" panose="020B0503020204020204" pitchFamily="34" charset="-122"/>
              <a:ea typeface="微软雅黑" panose="020B0503020204020204" pitchFamily="34" charset="-122"/>
            </a:endParaRPr>
          </a:p>
        </p:txBody>
      </p:sp>
      <p:sp>
        <p:nvSpPr>
          <p:cNvPr id="68" name="object 68"/>
          <p:cNvSpPr/>
          <p:nvPr/>
        </p:nvSpPr>
        <p:spPr>
          <a:xfrm>
            <a:off x="6099047" y="5853684"/>
            <a:ext cx="1056131" cy="362711"/>
          </a:xfrm>
          <a:prstGeom prst="rect">
            <a:avLst/>
          </a:prstGeom>
          <a:blipFill>
            <a:blip r:embed="rId23" cstate="print"/>
            <a:stretch>
              <a:fillRect/>
            </a:stretch>
          </a:blipFill>
        </p:spPr>
        <p:txBody>
          <a:bodyPr wrap="square" lIns="0" tIns="0" rIns="0" bIns="0" rtlCol="0"/>
          <a:lstStyle/>
          <a:p>
            <a:endParaRPr/>
          </a:p>
        </p:txBody>
      </p:sp>
      <p:sp>
        <p:nvSpPr>
          <p:cNvPr id="69" name="object 69"/>
          <p:cNvSpPr/>
          <p:nvPr/>
        </p:nvSpPr>
        <p:spPr>
          <a:xfrm>
            <a:off x="6099047" y="5853684"/>
            <a:ext cx="1056640" cy="363220"/>
          </a:xfrm>
          <a:custGeom>
            <a:avLst/>
            <a:gdLst/>
            <a:ahLst/>
            <a:cxnLst/>
            <a:rect l="l" t="t" r="r" b="b"/>
            <a:pathLst>
              <a:path w="1056640" h="363220">
                <a:moveTo>
                  <a:pt x="0" y="60451"/>
                </a:moveTo>
                <a:lnTo>
                  <a:pt x="4748" y="36920"/>
                </a:lnTo>
                <a:lnTo>
                  <a:pt x="17700" y="17705"/>
                </a:lnTo>
                <a:lnTo>
                  <a:pt x="36915" y="4750"/>
                </a:lnTo>
                <a:lnTo>
                  <a:pt x="60451" y="0"/>
                </a:lnTo>
                <a:lnTo>
                  <a:pt x="995679" y="0"/>
                </a:lnTo>
                <a:lnTo>
                  <a:pt x="1019216" y="4750"/>
                </a:lnTo>
                <a:lnTo>
                  <a:pt x="1038431" y="17705"/>
                </a:lnTo>
                <a:lnTo>
                  <a:pt x="1051383" y="36920"/>
                </a:lnTo>
                <a:lnTo>
                  <a:pt x="1056131" y="60451"/>
                </a:lnTo>
                <a:lnTo>
                  <a:pt x="1056131" y="302259"/>
                </a:lnTo>
                <a:lnTo>
                  <a:pt x="1051383" y="325791"/>
                </a:lnTo>
                <a:lnTo>
                  <a:pt x="1038431" y="345006"/>
                </a:lnTo>
                <a:lnTo>
                  <a:pt x="1019216" y="357961"/>
                </a:lnTo>
                <a:lnTo>
                  <a:pt x="995679" y="362711"/>
                </a:lnTo>
                <a:lnTo>
                  <a:pt x="60451" y="362711"/>
                </a:lnTo>
                <a:lnTo>
                  <a:pt x="36915" y="357961"/>
                </a:lnTo>
                <a:lnTo>
                  <a:pt x="17700" y="345006"/>
                </a:lnTo>
                <a:lnTo>
                  <a:pt x="4748" y="325791"/>
                </a:lnTo>
                <a:lnTo>
                  <a:pt x="0" y="302259"/>
                </a:lnTo>
                <a:lnTo>
                  <a:pt x="0" y="60451"/>
                </a:lnTo>
                <a:close/>
              </a:path>
            </a:pathLst>
          </a:custGeom>
          <a:ln w="9144">
            <a:solidFill>
              <a:srgbClr val="46AAC5"/>
            </a:solidFill>
          </a:ln>
        </p:spPr>
        <p:txBody>
          <a:bodyPr wrap="square" lIns="0" tIns="0" rIns="0" bIns="0" rtlCol="0"/>
          <a:lstStyle/>
          <a:p>
            <a:endParaRPr/>
          </a:p>
        </p:txBody>
      </p:sp>
      <p:sp>
        <p:nvSpPr>
          <p:cNvPr id="70" name="object 70"/>
          <p:cNvSpPr txBox="1"/>
          <p:nvPr/>
        </p:nvSpPr>
        <p:spPr>
          <a:xfrm>
            <a:off x="6233921" y="5875528"/>
            <a:ext cx="789305" cy="3340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第五轮</a:t>
            </a:r>
            <a:endParaRPr sz="2000">
              <a:latin typeface="微软雅黑"/>
              <a:cs typeface="微软雅黑"/>
            </a:endParaRPr>
          </a:p>
        </p:txBody>
      </p:sp>
      <p:sp>
        <p:nvSpPr>
          <p:cNvPr id="71" name="object 71"/>
          <p:cNvSpPr/>
          <p:nvPr/>
        </p:nvSpPr>
        <p:spPr>
          <a:xfrm>
            <a:off x="4148328" y="2644139"/>
            <a:ext cx="1054608" cy="361188"/>
          </a:xfrm>
          <a:prstGeom prst="rect">
            <a:avLst/>
          </a:prstGeom>
          <a:blipFill>
            <a:blip r:embed="rId24" cstate="print"/>
            <a:stretch>
              <a:fillRect/>
            </a:stretch>
          </a:blipFill>
        </p:spPr>
        <p:txBody>
          <a:bodyPr wrap="square" lIns="0" tIns="0" rIns="0" bIns="0" rtlCol="0"/>
          <a:lstStyle/>
          <a:p>
            <a:endParaRPr/>
          </a:p>
        </p:txBody>
      </p:sp>
      <p:sp>
        <p:nvSpPr>
          <p:cNvPr id="72" name="object 72"/>
          <p:cNvSpPr/>
          <p:nvPr/>
        </p:nvSpPr>
        <p:spPr>
          <a:xfrm>
            <a:off x="4148328" y="2644139"/>
            <a:ext cx="1054735" cy="361315"/>
          </a:xfrm>
          <a:custGeom>
            <a:avLst/>
            <a:gdLst/>
            <a:ahLst/>
            <a:cxnLst/>
            <a:rect l="l" t="t" r="r" b="b"/>
            <a:pathLst>
              <a:path w="1054735" h="361314">
                <a:moveTo>
                  <a:pt x="0" y="60198"/>
                </a:moveTo>
                <a:lnTo>
                  <a:pt x="4726" y="36754"/>
                </a:lnTo>
                <a:lnTo>
                  <a:pt x="17621" y="17621"/>
                </a:lnTo>
                <a:lnTo>
                  <a:pt x="36754" y="4726"/>
                </a:lnTo>
                <a:lnTo>
                  <a:pt x="60198" y="0"/>
                </a:lnTo>
                <a:lnTo>
                  <a:pt x="994410" y="0"/>
                </a:lnTo>
                <a:lnTo>
                  <a:pt x="1017853" y="4726"/>
                </a:lnTo>
                <a:lnTo>
                  <a:pt x="1036986" y="17621"/>
                </a:lnTo>
                <a:lnTo>
                  <a:pt x="1049881" y="36754"/>
                </a:lnTo>
                <a:lnTo>
                  <a:pt x="1054608" y="60198"/>
                </a:lnTo>
                <a:lnTo>
                  <a:pt x="1054608" y="300989"/>
                </a:lnTo>
                <a:lnTo>
                  <a:pt x="1049881" y="324433"/>
                </a:lnTo>
                <a:lnTo>
                  <a:pt x="1036986" y="343566"/>
                </a:lnTo>
                <a:lnTo>
                  <a:pt x="1017853" y="356461"/>
                </a:lnTo>
                <a:lnTo>
                  <a:pt x="994410" y="361188"/>
                </a:lnTo>
                <a:lnTo>
                  <a:pt x="60198" y="361188"/>
                </a:lnTo>
                <a:lnTo>
                  <a:pt x="36754" y="356461"/>
                </a:lnTo>
                <a:lnTo>
                  <a:pt x="17621" y="343566"/>
                </a:lnTo>
                <a:lnTo>
                  <a:pt x="4726" y="324433"/>
                </a:lnTo>
                <a:lnTo>
                  <a:pt x="0" y="300989"/>
                </a:lnTo>
                <a:lnTo>
                  <a:pt x="0" y="60198"/>
                </a:lnTo>
                <a:close/>
              </a:path>
            </a:pathLst>
          </a:custGeom>
          <a:ln w="9144">
            <a:solidFill>
              <a:srgbClr val="46AAC5"/>
            </a:solidFill>
          </a:ln>
        </p:spPr>
        <p:txBody>
          <a:bodyPr wrap="square" lIns="0" tIns="0" rIns="0" bIns="0" rtlCol="0"/>
          <a:lstStyle/>
          <a:p>
            <a:endParaRPr/>
          </a:p>
        </p:txBody>
      </p:sp>
      <p:sp>
        <p:nvSpPr>
          <p:cNvPr id="73" name="object 73"/>
          <p:cNvSpPr txBox="1"/>
          <p:nvPr/>
        </p:nvSpPr>
        <p:spPr>
          <a:xfrm>
            <a:off x="4281678" y="2664205"/>
            <a:ext cx="789305"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第一轮</a:t>
            </a:r>
          </a:p>
        </p:txBody>
      </p:sp>
      <p:sp>
        <p:nvSpPr>
          <p:cNvPr id="74" name="object 74"/>
          <p:cNvSpPr/>
          <p:nvPr/>
        </p:nvSpPr>
        <p:spPr>
          <a:xfrm>
            <a:off x="4646676" y="2241804"/>
            <a:ext cx="1056132" cy="362712"/>
          </a:xfrm>
          <a:prstGeom prst="rect">
            <a:avLst/>
          </a:prstGeom>
          <a:blipFill>
            <a:blip r:embed="rId25" cstate="print"/>
            <a:stretch>
              <a:fillRect/>
            </a:stretch>
          </a:blipFill>
        </p:spPr>
        <p:txBody>
          <a:bodyPr wrap="square" lIns="0" tIns="0" rIns="0" bIns="0" rtlCol="0"/>
          <a:lstStyle/>
          <a:p>
            <a:endParaRPr/>
          </a:p>
        </p:txBody>
      </p:sp>
      <p:sp>
        <p:nvSpPr>
          <p:cNvPr id="75" name="object 75"/>
          <p:cNvSpPr/>
          <p:nvPr/>
        </p:nvSpPr>
        <p:spPr>
          <a:xfrm>
            <a:off x="4646676" y="2241804"/>
            <a:ext cx="1056640" cy="363220"/>
          </a:xfrm>
          <a:custGeom>
            <a:avLst/>
            <a:gdLst/>
            <a:ahLst/>
            <a:cxnLst/>
            <a:rect l="l" t="t" r="r" b="b"/>
            <a:pathLst>
              <a:path w="1056639" h="363219">
                <a:moveTo>
                  <a:pt x="0" y="60451"/>
                </a:moveTo>
                <a:lnTo>
                  <a:pt x="4748" y="36915"/>
                </a:lnTo>
                <a:lnTo>
                  <a:pt x="17700" y="17700"/>
                </a:lnTo>
                <a:lnTo>
                  <a:pt x="36915" y="4748"/>
                </a:lnTo>
                <a:lnTo>
                  <a:pt x="60451" y="0"/>
                </a:lnTo>
                <a:lnTo>
                  <a:pt x="995679" y="0"/>
                </a:lnTo>
                <a:lnTo>
                  <a:pt x="1019216" y="4748"/>
                </a:lnTo>
                <a:lnTo>
                  <a:pt x="1038431" y="17700"/>
                </a:lnTo>
                <a:lnTo>
                  <a:pt x="1051383" y="36915"/>
                </a:lnTo>
                <a:lnTo>
                  <a:pt x="1056132" y="60451"/>
                </a:lnTo>
                <a:lnTo>
                  <a:pt x="1056132" y="302260"/>
                </a:lnTo>
                <a:lnTo>
                  <a:pt x="1051383" y="325796"/>
                </a:lnTo>
                <a:lnTo>
                  <a:pt x="1038431" y="345011"/>
                </a:lnTo>
                <a:lnTo>
                  <a:pt x="1019216" y="357963"/>
                </a:lnTo>
                <a:lnTo>
                  <a:pt x="995679" y="362712"/>
                </a:lnTo>
                <a:lnTo>
                  <a:pt x="60451" y="362712"/>
                </a:lnTo>
                <a:lnTo>
                  <a:pt x="36915" y="357963"/>
                </a:lnTo>
                <a:lnTo>
                  <a:pt x="17700" y="345011"/>
                </a:lnTo>
                <a:lnTo>
                  <a:pt x="4748" y="325796"/>
                </a:lnTo>
                <a:lnTo>
                  <a:pt x="0" y="302260"/>
                </a:lnTo>
                <a:lnTo>
                  <a:pt x="0" y="60451"/>
                </a:lnTo>
                <a:close/>
              </a:path>
            </a:pathLst>
          </a:custGeom>
          <a:ln w="9144">
            <a:solidFill>
              <a:srgbClr val="46AAC5"/>
            </a:solidFill>
          </a:ln>
        </p:spPr>
        <p:txBody>
          <a:bodyPr wrap="square" lIns="0" tIns="0" rIns="0" bIns="0" rtlCol="0"/>
          <a:lstStyle/>
          <a:p>
            <a:endParaRPr/>
          </a:p>
        </p:txBody>
      </p:sp>
      <p:sp>
        <p:nvSpPr>
          <p:cNvPr id="76" name="object 76"/>
          <p:cNvSpPr txBox="1"/>
          <p:nvPr/>
        </p:nvSpPr>
        <p:spPr>
          <a:xfrm>
            <a:off x="4780534" y="2262759"/>
            <a:ext cx="789305"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第二轮</a:t>
            </a:r>
          </a:p>
        </p:txBody>
      </p:sp>
      <p:sp>
        <p:nvSpPr>
          <p:cNvPr id="77" name="object 77"/>
          <p:cNvSpPr/>
          <p:nvPr/>
        </p:nvSpPr>
        <p:spPr>
          <a:xfrm>
            <a:off x="5140452" y="1827276"/>
            <a:ext cx="1056132" cy="362712"/>
          </a:xfrm>
          <a:prstGeom prst="rect">
            <a:avLst/>
          </a:prstGeom>
          <a:blipFill>
            <a:blip r:embed="rId26" cstate="print"/>
            <a:stretch>
              <a:fillRect/>
            </a:stretch>
          </a:blipFill>
        </p:spPr>
        <p:txBody>
          <a:bodyPr wrap="square" lIns="0" tIns="0" rIns="0" bIns="0" rtlCol="0"/>
          <a:lstStyle/>
          <a:p>
            <a:endParaRPr/>
          </a:p>
        </p:txBody>
      </p:sp>
      <p:sp>
        <p:nvSpPr>
          <p:cNvPr id="78" name="object 78"/>
          <p:cNvSpPr/>
          <p:nvPr/>
        </p:nvSpPr>
        <p:spPr>
          <a:xfrm>
            <a:off x="5140452" y="1827276"/>
            <a:ext cx="1056640" cy="363220"/>
          </a:xfrm>
          <a:custGeom>
            <a:avLst/>
            <a:gdLst/>
            <a:ahLst/>
            <a:cxnLst/>
            <a:rect l="l" t="t" r="r" b="b"/>
            <a:pathLst>
              <a:path w="1056639" h="363219">
                <a:moveTo>
                  <a:pt x="0" y="60451"/>
                </a:moveTo>
                <a:lnTo>
                  <a:pt x="4748" y="36915"/>
                </a:lnTo>
                <a:lnTo>
                  <a:pt x="17700" y="17700"/>
                </a:lnTo>
                <a:lnTo>
                  <a:pt x="36915" y="4748"/>
                </a:lnTo>
                <a:lnTo>
                  <a:pt x="60451" y="0"/>
                </a:lnTo>
                <a:lnTo>
                  <a:pt x="995680" y="0"/>
                </a:lnTo>
                <a:lnTo>
                  <a:pt x="1019216" y="4748"/>
                </a:lnTo>
                <a:lnTo>
                  <a:pt x="1038431" y="17700"/>
                </a:lnTo>
                <a:lnTo>
                  <a:pt x="1051383" y="36915"/>
                </a:lnTo>
                <a:lnTo>
                  <a:pt x="1056132" y="60451"/>
                </a:lnTo>
                <a:lnTo>
                  <a:pt x="1056132" y="302260"/>
                </a:lnTo>
                <a:lnTo>
                  <a:pt x="1051383" y="325796"/>
                </a:lnTo>
                <a:lnTo>
                  <a:pt x="1038431" y="345011"/>
                </a:lnTo>
                <a:lnTo>
                  <a:pt x="1019216" y="357963"/>
                </a:lnTo>
                <a:lnTo>
                  <a:pt x="995680" y="362712"/>
                </a:lnTo>
                <a:lnTo>
                  <a:pt x="60451" y="362712"/>
                </a:lnTo>
                <a:lnTo>
                  <a:pt x="36915" y="357963"/>
                </a:lnTo>
                <a:lnTo>
                  <a:pt x="17700" y="345011"/>
                </a:lnTo>
                <a:lnTo>
                  <a:pt x="4748" y="325796"/>
                </a:lnTo>
                <a:lnTo>
                  <a:pt x="0" y="302260"/>
                </a:lnTo>
                <a:lnTo>
                  <a:pt x="0" y="60451"/>
                </a:lnTo>
                <a:close/>
              </a:path>
            </a:pathLst>
          </a:custGeom>
          <a:ln w="9144">
            <a:solidFill>
              <a:srgbClr val="46AAC5"/>
            </a:solidFill>
          </a:ln>
        </p:spPr>
        <p:txBody>
          <a:bodyPr wrap="square" lIns="0" tIns="0" rIns="0" bIns="0" rtlCol="0"/>
          <a:lstStyle/>
          <a:p>
            <a:endParaRPr/>
          </a:p>
        </p:txBody>
      </p:sp>
      <p:sp>
        <p:nvSpPr>
          <p:cNvPr id="79" name="object 79"/>
          <p:cNvSpPr txBox="1"/>
          <p:nvPr/>
        </p:nvSpPr>
        <p:spPr>
          <a:xfrm>
            <a:off x="5274690" y="1847850"/>
            <a:ext cx="789305" cy="3340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第三轮</a:t>
            </a:r>
          </a:p>
        </p:txBody>
      </p:sp>
      <p:sp>
        <p:nvSpPr>
          <p:cNvPr id="80" name="object 80"/>
          <p:cNvSpPr/>
          <p:nvPr/>
        </p:nvSpPr>
        <p:spPr>
          <a:xfrm>
            <a:off x="5603747" y="1427988"/>
            <a:ext cx="1056131" cy="361188"/>
          </a:xfrm>
          <a:prstGeom prst="rect">
            <a:avLst/>
          </a:prstGeom>
          <a:blipFill>
            <a:blip r:embed="rId21" cstate="print"/>
            <a:stretch>
              <a:fillRect/>
            </a:stretch>
          </a:blipFill>
        </p:spPr>
        <p:txBody>
          <a:bodyPr wrap="square" lIns="0" tIns="0" rIns="0" bIns="0" rtlCol="0"/>
          <a:lstStyle/>
          <a:p>
            <a:endParaRPr/>
          </a:p>
        </p:txBody>
      </p:sp>
      <p:sp>
        <p:nvSpPr>
          <p:cNvPr id="81" name="object 81"/>
          <p:cNvSpPr/>
          <p:nvPr/>
        </p:nvSpPr>
        <p:spPr>
          <a:xfrm>
            <a:off x="5603747" y="1427988"/>
            <a:ext cx="1056640" cy="361315"/>
          </a:xfrm>
          <a:custGeom>
            <a:avLst/>
            <a:gdLst/>
            <a:ahLst/>
            <a:cxnLst/>
            <a:rect l="l" t="t" r="r" b="b"/>
            <a:pathLst>
              <a:path w="1056640" h="361314">
                <a:moveTo>
                  <a:pt x="0" y="60198"/>
                </a:moveTo>
                <a:lnTo>
                  <a:pt x="4726" y="36754"/>
                </a:lnTo>
                <a:lnTo>
                  <a:pt x="17621" y="17621"/>
                </a:lnTo>
                <a:lnTo>
                  <a:pt x="36754" y="4726"/>
                </a:lnTo>
                <a:lnTo>
                  <a:pt x="60198" y="0"/>
                </a:lnTo>
                <a:lnTo>
                  <a:pt x="995933" y="0"/>
                </a:lnTo>
                <a:lnTo>
                  <a:pt x="1019377" y="4726"/>
                </a:lnTo>
                <a:lnTo>
                  <a:pt x="1038510" y="17621"/>
                </a:lnTo>
                <a:lnTo>
                  <a:pt x="1051405" y="36754"/>
                </a:lnTo>
                <a:lnTo>
                  <a:pt x="1056131" y="60198"/>
                </a:lnTo>
                <a:lnTo>
                  <a:pt x="1056131" y="300989"/>
                </a:lnTo>
                <a:lnTo>
                  <a:pt x="1051405" y="324433"/>
                </a:lnTo>
                <a:lnTo>
                  <a:pt x="1038510" y="343566"/>
                </a:lnTo>
                <a:lnTo>
                  <a:pt x="1019377" y="356461"/>
                </a:lnTo>
                <a:lnTo>
                  <a:pt x="995933" y="361188"/>
                </a:lnTo>
                <a:lnTo>
                  <a:pt x="60198" y="361188"/>
                </a:lnTo>
                <a:lnTo>
                  <a:pt x="36754" y="356461"/>
                </a:lnTo>
                <a:lnTo>
                  <a:pt x="17621" y="343566"/>
                </a:lnTo>
                <a:lnTo>
                  <a:pt x="4726" y="324433"/>
                </a:lnTo>
                <a:lnTo>
                  <a:pt x="0" y="300989"/>
                </a:lnTo>
                <a:lnTo>
                  <a:pt x="0" y="60198"/>
                </a:lnTo>
                <a:close/>
              </a:path>
            </a:pathLst>
          </a:custGeom>
          <a:ln w="9144">
            <a:solidFill>
              <a:srgbClr val="46AAC5"/>
            </a:solidFill>
          </a:ln>
        </p:spPr>
        <p:txBody>
          <a:bodyPr wrap="square" lIns="0" tIns="0" rIns="0" bIns="0" rtlCol="0"/>
          <a:lstStyle/>
          <a:p>
            <a:endParaRPr/>
          </a:p>
        </p:txBody>
      </p:sp>
      <p:sp>
        <p:nvSpPr>
          <p:cNvPr id="82" name="object 82"/>
          <p:cNvSpPr txBox="1"/>
          <p:nvPr/>
        </p:nvSpPr>
        <p:spPr>
          <a:xfrm>
            <a:off x="5737986" y="1448308"/>
            <a:ext cx="789305"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第四轮</a:t>
            </a:r>
          </a:p>
        </p:txBody>
      </p:sp>
      <p:sp>
        <p:nvSpPr>
          <p:cNvPr id="83" name="object 83"/>
          <p:cNvSpPr/>
          <p:nvPr/>
        </p:nvSpPr>
        <p:spPr>
          <a:xfrm>
            <a:off x="6073140" y="1021080"/>
            <a:ext cx="1056132" cy="362712"/>
          </a:xfrm>
          <a:prstGeom prst="rect">
            <a:avLst/>
          </a:prstGeom>
          <a:blipFill>
            <a:blip r:embed="rId27" cstate="print"/>
            <a:stretch>
              <a:fillRect/>
            </a:stretch>
          </a:blipFill>
        </p:spPr>
        <p:txBody>
          <a:bodyPr wrap="square" lIns="0" tIns="0" rIns="0" bIns="0" rtlCol="0"/>
          <a:lstStyle/>
          <a:p>
            <a:endParaRPr/>
          </a:p>
        </p:txBody>
      </p:sp>
      <p:sp>
        <p:nvSpPr>
          <p:cNvPr id="84" name="object 84"/>
          <p:cNvSpPr/>
          <p:nvPr/>
        </p:nvSpPr>
        <p:spPr>
          <a:xfrm>
            <a:off x="6073140" y="1021080"/>
            <a:ext cx="1056640" cy="363220"/>
          </a:xfrm>
          <a:custGeom>
            <a:avLst/>
            <a:gdLst/>
            <a:ahLst/>
            <a:cxnLst/>
            <a:rect l="l" t="t" r="r" b="b"/>
            <a:pathLst>
              <a:path w="1056640" h="363219">
                <a:moveTo>
                  <a:pt x="0" y="60452"/>
                </a:moveTo>
                <a:lnTo>
                  <a:pt x="4748" y="36915"/>
                </a:lnTo>
                <a:lnTo>
                  <a:pt x="17700" y="17700"/>
                </a:lnTo>
                <a:lnTo>
                  <a:pt x="36915" y="4748"/>
                </a:lnTo>
                <a:lnTo>
                  <a:pt x="60451" y="0"/>
                </a:lnTo>
                <a:lnTo>
                  <a:pt x="995680" y="0"/>
                </a:lnTo>
                <a:lnTo>
                  <a:pt x="1019216" y="4748"/>
                </a:lnTo>
                <a:lnTo>
                  <a:pt x="1038431" y="17700"/>
                </a:lnTo>
                <a:lnTo>
                  <a:pt x="1051383" y="36915"/>
                </a:lnTo>
                <a:lnTo>
                  <a:pt x="1056132" y="60452"/>
                </a:lnTo>
                <a:lnTo>
                  <a:pt x="1056132" y="302260"/>
                </a:lnTo>
                <a:lnTo>
                  <a:pt x="1051383" y="325796"/>
                </a:lnTo>
                <a:lnTo>
                  <a:pt x="1038431" y="345011"/>
                </a:lnTo>
                <a:lnTo>
                  <a:pt x="1019216" y="357963"/>
                </a:lnTo>
                <a:lnTo>
                  <a:pt x="995680" y="362712"/>
                </a:lnTo>
                <a:lnTo>
                  <a:pt x="60451" y="362712"/>
                </a:lnTo>
                <a:lnTo>
                  <a:pt x="36915" y="357963"/>
                </a:lnTo>
                <a:lnTo>
                  <a:pt x="17700" y="345011"/>
                </a:lnTo>
                <a:lnTo>
                  <a:pt x="4748" y="325796"/>
                </a:lnTo>
                <a:lnTo>
                  <a:pt x="0" y="302260"/>
                </a:lnTo>
                <a:lnTo>
                  <a:pt x="0" y="60452"/>
                </a:lnTo>
                <a:close/>
              </a:path>
            </a:pathLst>
          </a:custGeom>
          <a:ln w="9144">
            <a:solidFill>
              <a:srgbClr val="46AAC5"/>
            </a:solidFill>
          </a:ln>
        </p:spPr>
        <p:txBody>
          <a:bodyPr wrap="square" lIns="0" tIns="0" rIns="0" bIns="0" rtlCol="0"/>
          <a:lstStyle/>
          <a:p>
            <a:endParaRPr/>
          </a:p>
        </p:txBody>
      </p:sp>
      <p:sp>
        <p:nvSpPr>
          <p:cNvPr id="85" name="object 85"/>
          <p:cNvSpPr txBox="1"/>
          <p:nvPr/>
        </p:nvSpPr>
        <p:spPr>
          <a:xfrm>
            <a:off x="6206997" y="1041653"/>
            <a:ext cx="789940" cy="334010"/>
          </a:xfrm>
          <a:prstGeom prst="rect">
            <a:avLst/>
          </a:prstGeom>
        </p:spPr>
        <p:txBody>
          <a:bodyPr vert="horz" wrap="square" lIns="0" tIns="0" rIns="0" bIns="0" rtlCol="0">
            <a:spAutoFit/>
          </a:bodyPr>
          <a:lstStyle/>
          <a:p>
            <a:pPr marL="12700">
              <a:lnSpc>
                <a:spcPct val="100000"/>
              </a:lnSpc>
            </a:pPr>
            <a:r>
              <a:rPr sz="2000" spc="5" dirty="0">
                <a:latin typeface="微软雅黑"/>
                <a:cs typeface="微软雅黑"/>
              </a:rPr>
              <a:t>第五轮</a:t>
            </a:r>
            <a:endParaRPr sz="2000" dirty="0">
              <a:latin typeface="微软雅黑"/>
              <a:cs typeface="微软雅黑"/>
            </a:endParaRPr>
          </a:p>
        </p:txBody>
      </p:sp>
      <p:sp>
        <p:nvSpPr>
          <p:cNvPr id="86" name="object 86"/>
          <p:cNvSpPr/>
          <p:nvPr/>
        </p:nvSpPr>
        <p:spPr>
          <a:xfrm>
            <a:off x="406145" y="1155953"/>
            <a:ext cx="1209040" cy="584200"/>
          </a:xfrm>
          <a:custGeom>
            <a:avLst/>
            <a:gdLst/>
            <a:ahLst/>
            <a:cxnLst/>
            <a:rect l="l" t="t" r="r" b="b"/>
            <a:pathLst>
              <a:path w="1209040" h="584200">
                <a:moveTo>
                  <a:pt x="0" y="583691"/>
                </a:moveTo>
                <a:lnTo>
                  <a:pt x="1208532" y="583691"/>
                </a:lnTo>
                <a:lnTo>
                  <a:pt x="1208532" y="0"/>
                </a:lnTo>
                <a:lnTo>
                  <a:pt x="0" y="0"/>
                </a:lnTo>
                <a:lnTo>
                  <a:pt x="0" y="583691"/>
                </a:lnTo>
                <a:close/>
              </a:path>
            </a:pathLst>
          </a:custGeom>
          <a:ln w="38100">
            <a:solidFill>
              <a:srgbClr val="FFFFFF"/>
            </a:solidFill>
          </a:ln>
        </p:spPr>
        <p:txBody>
          <a:bodyPr wrap="square" lIns="0" tIns="0" rIns="0" bIns="0" rtlCol="0"/>
          <a:lstStyle/>
          <a:p>
            <a:endParaRPr/>
          </a:p>
        </p:txBody>
      </p:sp>
      <p:sp>
        <p:nvSpPr>
          <p:cNvPr id="87" name="object 87"/>
          <p:cNvSpPr txBox="1"/>
          <p:nvPr/>
        </p:nvSpPr>
        <p:spPr>
          <a:xfrm>
            <a:off x="406145" y="1155953"/>
            <a:ext cx="1209040" cy="584200"/>
          </a:xfrm>
          <a:prstGeom prst="rect">
            <a:avLst/>
          </a:prstGeom>
          <a:solidFill>
            <a:srgbClr val="4AACC5"/>
          </a:solidFill>
        </p:spPr>
        <p:txBody>
          <a:bodyPr vert="horz" wrap="square" lIns="0" tIns="3810" rIns="0" bIns="0" rtlCol="0">
            <a:spAutoFit/>
          </a:bodyPr>
          <a:lstStyle/>
          <a:p>
            <a:pPr marL="204470">
              <a:lnSpc>
                <a:spcPct val="100000"/>
              </a:lnSpc>
              <a:spcBef>
                <a:spcPts val="30"/>
              </a:spcBef>
            </a:pPr>
            <a:r>
              <a:rPr sz="3200" b="1" spc="-5" dirty="0">
                <a:solidFill>
                  <a:srgbClr val="FFFFFF"/>
                </a:solidFill>
                <a:latin typeface="Courier New"/>
                <a:cs typeface="Courier New"/>
              </a:rPr>
              <a:t>7</a:t>
            </a:r>
            <a:r>
              <a:rPr sz="3200" b="1" spc="-5" dirty="0">
                <a:solidFill>
                  <a:srgbClr val="FFFFFF"/>
                </a:solidFill>
                <a:latin typeface="微软雅黑"/>
                <a:cs typeface="微软雅黑"/>
              </a:rPr>
              <a:t>÷</a:t>
            </a:r>
            <a:r>
              <a:rPr sz="3200" b="1" spc="-5" dirty="0">
                <a:solidFill>
                  <a:srgbClr val="FFFFFF"/>
                </a:solidFill>
                <a:latin typeface="Courier New"/>
                <a:cs typeface="Courier New"/>
              </a:rPr>
              <a:t>2</a:t>
            </a:r>
            <a:endParaRPr sz="320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8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P spid="9" grpId="0" animBg="1"/>
      <p:bldP spid="10" grpId="0" animBg="1"/>
      <p:bldP spid="11" grpId="0"/>
      <p:bldP spid="12" grpId="0"/>
      <p:bldP spid="16" grpId="0"/>
      <p:bldP spid="17" grpId="0" animBg="1"/>
      <p:bldP spid="21" grpId="0" animBg="1"/>
      <p:bldP spid="22" grpId="0"/>
      <p:bldP spid="23" grpId="0" animBg="1"/>
      <p:bldP spid="24" grpId="0"/>
      <p:bldP spid="25" grpId="0" animBg="1"/>
      <p:bldP spid="2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P spid="38" grpId="0"/>
      <p:bldP spid="39" grpId="0" animBg="1"/>
      <p:bldP spid="40" grpId="0" animBg="1"/>
      <p:bldP spid="41" grpId="0" animBg="1"/>
      <p:bldP spid="42" grpId="0" animBg="1"/>
      <p:bldP spid="43" grpId="0"/>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p:bldP spid="71" grpId="0" animBg="1"/>
      <p:bldP spid="72" grpId="0" animBg="1"/>
      <p:bldP spid="73" grpId="0"/>
      <p:bldP spid="74" grpId="0" animBg="1"/>
      <p:bldP spid="75" grpId="0" animBg="1"/>
      <p:bldP spid="76" grpId="0"/>
      <p:bldP spid="77" grpId="0" animBg="1"/>
      <p:bldP spid="78" grpId="0" animBg="1"/>
      <p:bldP spid="79" grpId="0"/>
      <p:bldP spid="80" grpId="0" animBg="1"/>
      <p:bldP spid="81" grpId="0" animBg="1"/>
      <p:bldP spid="82" grpId="0"/>
      <p:bldP spid="83" grpId="0" animBg="1"/>
      <p:bldP spid="84" grpId="0" animBg="1"/>
      <p:bldP spid="8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7617461" cy="553998"/>
          </a:xfrm>
          <a:prstGeom prst="rect">
            <a:avLst/>
          </a:prstGeom>
        </p:spPr>
        <p:txBody>
          <a:bodyPr vert="horz" wrap="square" lIns="0" tIns="0" rIns="0" bIns="0" rtlCol="0">
            <a:spAutoFit/>
          </a:bodyPr>
          <a:lstStyle/>
          <a:p>
            <a:pPr marL="12700">
              <a:lnSpc>
                <a:spcPct val="100000"/>
              </a:lnSpc>
            </a:pP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二进制</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除</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法</a:t>
            </a:r>
            <a:r>
              <a:rPr sz="3600" spc="-15"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的</a:t>
            </a:r>
            <a:r>
              <a:rPr sz="3600" dirty="0" err="1" smtClean="0">
                <a:solidFill>
                  <a:srgbClr val="004589"/>
                </a:solidFill>
                <a:latin typeface="Arial" panose="020B0604020202020204" pitchFamily="34" charset="0"/>
                <a:ea typeface="黑体" panose="02010609060101010101" pitchFamily="49" charset="-122"/>
                <a:cs typeface="Arial" panose="020B0604020202020204" pitchFamily="34" charset="0"/>
              </a:rPr>
              <a:t>运算过程</a:t>
            </a:r>
            <a:r>
              <a:rPr lang="zh-CN" altLang="en-US" sz="3600" dirty="0">
                <a:solidFill>
                  <a:srgbClr val="004589"/>
                </a:solidFill>
                <a:latin typeface="Arial" panose="020B0604020202020204" pitchFamily="34" charset="0"/>
                <a:ea typeface="黑体" panose="02010609060101010101" pitchFamily="49" charset="-122"/>
                <a:cs typeface="Arial" panose="020B0604020202020204" pitchFamily="34" charset="0"/>
              </a:rPr>
              <a:t>（未优化）</a:t>
            </a:r>
            <a:endParaRPr sz="3600" dirty="0">
              <a:solidFill>
                <a:srgbClr val="004589"/>
              </a:solidFill>
              <a:latin typeface="Arial" panose="020B0604020202020204" pitchFamily="34" charset="0"/>
              <a:ea typeface="黑体" panose="02010609060101010101" pitchFamily="49" charset="-122"/>
              <a:cs typeface="Arial" panose="020B0604020202020204" pitchFamily="34" charset="0"/>
            </a:endParaRPr>
          </a:p>
        </p:txBody>
      </p:sp>
      <p:sp>
        <p:nvSpPr>
          <p:cNvPr id="15" name="矩形 14"/>
          <p:cNvSpPr/>
          <p:nvPr/>
        </p:nvSpPr>
        <p:spPr>
          <a:xfrm>
            <a:off x="6628000" y="1800104"/>
            <a:ext cx="6182614" cy="3637919"/>
          </a:xfrm>
          <a:prstGeom prst="rect">
            <a:avLst/>
          </a:prstGeom>
        </p:spPr>
        <p:txBody>
          <a:bodyPr wrap="square">
            <a:spAutoFit/>
          </a:bodyPr>
          <a:lstStyle/>
          <a:p>
            <a:pPr>
              <a:lnSpc>
                <a:spcPct val="150000"/>
              </a:lnSpc>
              <a:spcBef>
                <a:spcPct val="20000"/>
              </a:spcBef>
            </a:pPr>
            <a:r>
              <a:rPr lang="zh-CN" altLang="en-US" sz="2400" b="1" dirty="0">
                <a:solidFill>
                  <a:srgbClr val="0000FF"/>
                </a:solidFill>
                <a:latin typeface="Arial" panose="020B0604020202020204" pitchFamily="34" charset="0"/>
                <a:ea typeface="黑体" panose="02010609060101010101" pitchFamily="49" charset="-122"/>
                <a:cs typeface="Arial" panose="020B0604020202020204" pitchFamily="34" charset="0"/>
              </a:rPr>
              <a:t>机器实现问题：</a:t>
            </a:r>
          </a:p>
          <a:p>
            <a:pPr marL="514350" indent="-514350">
              <a:lnSpc>
                <a:spcPct val="150000"/>
              </a:lnSpc>
              <a:spcBef>
                <a:spcPct val="20000"/>
              </a:spcBef>
              <a:buAutoNum type="arabicPeriod"/>
            </a:pPr>
            <a:r>
              <a:rPr lang="zh-CN" altLang="en-US" sz="2400" dirty="0">
                <a:latin typeface="Arial" panose="020B0604020202020204" pitchFamily="34" charset="0"/>
                <a:ea typeface="黑体" panose="02010609060101010101" pitchFamily="49" charset="-122"/>
                <a:cs typeface="Arial" panose="020B0604020202020204" pitchFamily="34" charset="0"/>
              </a:rPr>
              <a:t>加需单独设计比较器线路</a:t>
            </a:r>
            <a:endParaRPr lang="en-US" altLang="zh-CN" sz="2400" dirty="0">
              <a:latin typeface="Arial" panose="020B0604020202020204" pitchFamily="34" charset="0"/>
              <a:ea typeface="黑体" panose="02010609060101010101" pitchFamily="49" charset="-122"/>
              <a:cs typeface="Arial" panose="020B0604020202020204" pitchFamily="34" charset="0"/>
            </a:endParaRPr>
          </a:p>
          <a:p>
            <a:pPr marL="514350" indent="-514350">
              <a:lnSpc>
                <a:spcPct val="150000"/>
              </a:lnSpc>
              <a:spcBef>
                <a:spcPct val="20000"/>
              </a:spcBef>
              <a:buAutoNum type="arabicPeriod"/>
            </a:pPr>
            <a:r>
              <a:rPr lang="zh-CN" altLang="en-US" sz="2400" dirty="0">
                <a:solidFill>
                  <a:srgbClr val="FF0000"/>
                </a:solidFill>
                <a:latin typeface="Arial" panose="020B0604020202020204" pitchFamily="34" charset="0"/>
                <a:ea typeface="黑体" panose="02010609060101010101" pitchFamily="49" charset="-122"/>
                <a:cs typeface="Arial" panose="020B0604020202020204" pitchFamily="34" charset="0"/>
              </a:rPr>
              <a:t>需</a:t>
            </a:r>
            <a:r>
              <a:rPr lang="en-US" altLang="zh-CN" sz="2400" dirty="0">
                <a:solidFill>
                  <a:srgbClr val="FF0000"/>
                </a:solidFill>
                <a:latin typeface="Arial" panose="020B0604020202020204" pitchFamily="34" charset="0"/>
                <a:ea typeface="黑体" panose="02010609060101010101" pitchFamily="49" charset="-122"/>
                <a:cs typeface="Arial" panose="020B0604020202020204" pitchFamily="34" charset="0"/>
              </a:rPr>
              <a:t>2n</a:t>
            </a:r>
            <a:r>
              <a:rPr lang="zh-CN" altLang="en-US" sz="2400" dirty="0">
                <a:solidFill>
                  <a:srgbClr val="FF0000"/>
                </a:solidFill>
                <a:latin typeface="Arial" panose="020B0604020202020204" pitchFamily="34" charset="0"/>
                <a:ea typeface="黑体" panose="02010609060101010101" pitchFamily="49" charset="-122"/>
                <a:cs typeface="Arial" panose="020B0604020202020204" pitchFamily="34" charset="0"/>
              </a:rPr>
              <a:t>位的减法器</a:t>
            </a:r>
            <a:r>
              <a:rPr lang="zh-CN" altLang="en-US" sz="2400" dirty="0" smtClean="0">
                <a:solidFill>
                  <a:srgbClr val="FF0000"/>
                </a:solidFill>
                <a:latin typeface="Arial" panose="020B0604020202020204" pitchFamily="34" charset="0"/>
                <a:ea typeface="黑体" panose="02010609060101010101" pitchFamily="49" charset="-122"/>
                <a:cs typeface="Arial" panose="020B0604020202020204" pitchFamily="34" charset="0"/>
              </a:rPr>
              <a:t>线路</a:t>
            </a:r>
          </a:p>
          <a:p>
            <a:pPr>
              <a:lnSpc>
                <a:spcPct val="150000"/>
              </a:lnSpc>
              <a:spcBef>
                <a:spcPct val="20000"/>
              </a:spcBef>
            </a:pPr>
            <a:r>
              <a:rPr lang="zh-CN" altLang="en-US" sz="2400" b="1" dirty="0" smtClean="0">
                <a:solidFill>
                  <a:srgbClr val="0000FF"/>
                </a:solidFill>
                <a:latin typeface="Arial" panose="020B0604020202020204" pitchFamily="34" charset="0"/>
                <a:ea typeface="黑体" panose="02010609060101010101" pitchFamily="49" charset="-122"/>
                <a:cs typeface="Arial" panose="020B0604020202020204" pitchFamily="34" charset="0"/>
              </a:rPr>
              <a:t>解决思路：</a:t>
            </a:r>
          </a:p>
          <a:p>
            <a:pPr marL="627063" lvl="1" indent="-452438">
              <a:spcBef>
                <a:spcPct val="50000"/>
              </a:spcBef>
              <a:buFont typeface="+mj-lt"/>
              <a:buAutoNum type="arabicPeriod"/>
            </a:pPr>
            <a:r>
              <a:rPr lang="zh-CN" altLang="en-US" sz="2400" dirty="0" smtClean="0">
                <a:latin typeface="Arial" panose="020B0604020202020204" pitchFamily="34" charset="0"/>
                <a:ea typeface="黑体" panose="02010609060101010101" pitchFamily="49" charset="-122"/>
                <a:cs typeface="Arial" panose="020B0604020202020204" pitchFamily="34" charset="0"/>
              </a:rPr>
              <a:t>比较</a:t>
            </a:r>
            <a:r>
              <a:rPr lang="zh-CN" altLang="en-US" sz="2400" dirty="0">
                <a:latin typeface="Arial" panose="020B0604020202020204" pitchFamily="34" charset="0"/>
                <a:ea typeface="黑体" panose="02010609060101010101" pitchFamily="49" charset="-122"/>
                <a:cs typeface="Arial" panose="020B0604020202020204" pitchFamily="34" charset="0"/>
              </a:rPr>
              <a:t>操作改由“试减”</a:t>
            </a:r>
            <a:r>
              <a:rPr lang="zh-CN" altLang="en-US" sz="2400" dirty="0" smtClean="0">
                <a:latin typeface="Arial" panose="020B0604020202020204" pitchFamily="34" charset="0"/>
                <a:ea typeface="黑体" panose="02010609060101010101" pitchFamily="49" charset="-122"/>
                <a:cs typeface="Arial" panose="020B0604020202020204" pitchFamily="34" charset="0"/>
              </a:rPr>
              <a:t>实现</a:t>
            </a:r>
            <a:endParaRPr lang="zh-CN" altLang="en-US" sz="2400" dirty="0">
              <a:latin typeface="Arial" panose="020B0604020202020204" pitchFamily="34" charset="0"/>
              <a:ea typeface="黑体" panose="02010609060101010101" pitchFamily="49" charset="-122"/>
              <a:cs typeface="Arial" panose="020B0604020202020204" pitchFamily="34" charset="0"/>
            </a:endParaRPr>
          </a:p>
          <a:p>
            <a:pPr marL="627063" lvl="1" indent="-452438">
              <a:spcBef>
                <a:spcPct val="50000"/>
              </a:spcBef>
              <a:buFont typeface="+mj-lt"/>
              <a:buAutoNum type="arabicPeriod"/>
            </a:pPr>
            <a:r>
              <a:rPr lang="zh-CN" altLang="en-US" sz="2400" dirty="0">
                <a:solidFill>
                  <a:srgbClr val="FF0000"/>
                </a:solidFill>
                <a:latin typeface="Arial" panose="020B0604020202020204" pitchFamily="34" charset="0"/>
                <a:ea typeface="黑体" panose="02010609060101010101" pitchFamily="49" charset="-122"/>
                <a:cs typeface="Arial" panose="020B0604020202020204" pitchFamily="34" charset="0"/>
              </a:rPr>
              <a:t>将除数右移改为部分余数</a:t>
            </a:r>
            <a:r>
              <a:rPr lang="zh-CN" altLang="en-US" sz="2400" dirty="0" smtClean="0">
                <a:solidFill>
                  <a:srgbClr val="FF0000"/>
                </a:solidFill>
                <a:latin typeface="Arial" panose="020B0604020202020204" pitchFamily="34" charset="0"/>
                <a:ea typeface="黑体" panose="02010609060101010101" pitchFamily="49" charset="-122"/>
                <a:cs typeface="Arial" panose="020B0604020202020204" pitchFamily="34" charset="0"/>
              </a:rPr>
              <a:t>左移</a:t>
            </a:r>
            <a:endParaRPr lang="zh-CN" altLang="en-US" sz="2400" dirty="0">
              <a:latin typeface="Arial" panose="020B0604020202020204" pitchFamily="34" charset="0"/>
              <a:ea typeface="黑体" panose="02010609060101010101" pitchFamily="49" charset="-122"/>
              <a:cs typeface="Arial" panose="020B0604020202020204" pitchFamily="34" charset="0"/>
            </a:endParaRPr>
          </a:p>
        </p:txBody>
      </p:sp>
      <p:sp>
        <p:nvSpPr>
          <p:cNvPr id="16" name="object 2"/>
          <p:cNvSpPr txBox="1">
            <a:spLocks/>
          </p:cNvSpPr>
          <p:nvPr/>
        </p:nvSpPr>
        <p:spPr>
          <a:xfrm>
            <a:off x="9525000" y="3891860"/>
            <a:ext cx="2452117" cy="430887"/>
          </a:xfrm>
          <a:prstGeom prst="rect">
            <a:avLst/>
          </a:prstGeom>
        </p:spPr>
        <p:txBody>
          <a:bodyPr vert="horz" wrap="square" lIns="0" tIns="0" rIns="0" bIns="0" rtlCol="0">
            <a:spAutoFit/>
          </a:bodyPr>
          <a:lstStyle>
            <a:lvl1pPr>
              <a:defRPr sz="4400" b="1" i="0">
                <a:solidFill>
                  <a:srgbClr val="ECAF4D"/>
                </a:solidFill>
                <a:latin typeface="Microsoft JhengHei"/>
                <a:ea typeface="+mj-ea"/>
                <a:cs typeface="Microsoft JhengHei"/>
              </a:defRPr>
            </a:lvl1pPr>
          </a:lstStyle>
          <a:p>
            <a:pPr marL="12700" algn="ctr"/>
            <a:r>
              <a:rPr lang="zh-CN" altLang="en-US" sz="2800" kern="0" spc="-5" dirty="0" smtClean="0">
                <a:solidFill>
                  <a:srgbClr val="FF0000"/>
                </a:solidFill>
                <a:latin typeface="黑体" panose="02010609060101010101" pitchFamily="49" charset="-122"/>
                <a:ea typeface="黑体" panose="02010609060101010101" pitchFamily="49" charset="-122"/>
                <a:cs typeface="微软雅黑"/>
              </a:rPr>
              <a:t>恢复余数法</a:t>
            </a:r>
            <a:endParaRPr lang="zh-CN" altLang="en-US" sz="2800" kern="0" dirty="0">
              <a:solidFill>
                <a:srgbClr val="FF0000"/>
              </a:solidFill>
              <a:latin typeface="黑体" panose="02010609060101010101" pitchFamily="49" charset="-122"/>
              <a:ea typeface="黑体" panose="02010609060101010101" pitchFamily="49" charset="-122"/>
              <a:cs typeface="微软雅黑"/>
            </a:endParaRPr>
          </a:p>
        </p:txBody>
      </p:sp>
      <p:sp>
        <p:nvSpPr>
          <p:cNvPr id="17" name="object 2"/>
          <p:cNvSpPr/>
          <p:nvPr/>
        </p:nvSpPr>
        <p:spPr>
          <a:xfrm>
            <a:off x="1410507" y="2230701"/>
            <a:ext cx="4661916" cy="361188"/>
          </a:xfrm>
          <a:prstGeom prst="rect">
            <a:avLst/>
          </a:prstGeom>
          <a:blipFill>
            <a:blip r:embed="rId3" cstate="print"/>
            <a:stretch>
              <a:fillRect/>
            </a:stretch>
          </a:blipFill>
        </p:spPr>
        <p:txBody>
          <a:bodyPr wrap="square" lIns="0" tIns="0" rIns="0" bIns="0" rtlCol="0"/>
          <a:lstStyle/>
          <a:p>
            <a:endParaRPr/>
          </a:p>
        </p:txBody>
      </p:sp>
      <p:sp>
        <p:nvSpPr>
          <p:cNvPr id="18" name="object 3"/>
          <p:cNvSpPr/>
          <p:nvPr/>
        </p:nvSpPr>
        <p:spPr>
          <a:xfrm>
            <a:off x="1410507" y="2230701"/>
            <a:ext cx="4662170" cy="361315"/>
          </a:xfrm>
          <a:custGeom>
            <a:avLst/>
            <a:gdLst/>
            <a:ahLst/>
            <a:cxnLst/>
            <a:rect l="l" t="t" r="r" b="b"/>
            <a:pathLst>
              <a:path w="4662170" h="361314">
                <a:moveTo>
                  <a:pt x="0" y="60198"/>
                </a:moveTo>
                <a:lnTo>
                  <a:pt x="4726" y="36754"/>
                </a:lnTo>
                <a:lnTo>
                  <a:pt x="17621" y="17621"/>
                </a:lnTo>
                <a:lnTo>
                  <a:pt x="36754" y="4726"/>
                </a:lnTo>
                <a:lnTo>
                  <a:pt x="60198" y="0"/>
                </a:lnTo>
                <a:lnTo>
                  <a:pt x="4601718" y="0"/>
                </a:lnTo>
                <a:lnTo>
                  <a:pt x="4625161" y="4726"/>
                </a:lnTo>
                <a:lnTo>
                  <a:pt x="4644294" y="17621"/>
                </a:lnTo>
                <a:lnTo>
                  <a:pt x="4657189" y="36754"/>
                </a:lnTo>
                <a:lnTo>
                  <a:pt x="4661916" y="60198"/>
                </a:lnTo>
                <a:lnTo>
                  <a:pt x="4661916" y="300989"/>
                </a:lnTo>
                <a:lnTo>
                  <a:pt x="4657189" y="324433"/>
                </a:lnTo>
                <a:lnTo>
                  <a:pt x="4644294" y="343566"/>
                </a:lnTo>
                <a:lnTo>
                  <a:pt x="4625161" y="356461"/>
                </a:lnTo>
                <a:lnTo>
                  <a:pt x="4601718" y="361188"/>
                </a:lnTo>
                <a:lnTo>
                  <a:pt x="60198" y="361188"/>
                </a:lnTo>
                <a:lnTo>
                  <a:pt x="36754" y="356461"/>
                </a:lnTo>
                <a:lnTo>
                  <a:pt x="17621" y="343566"/>
                </a:lnTo>
                <a:lnTo>
                  <a:pt x="4726" y="324433"/>
                </a:lnTo>
                <a:lnTo>
                  <a:pt x="0" y="300989"/>
                </a:lnTo>
                <a:lnTo>
                  <a:pt x="0" y="60198"/>
                </a:lnTo>
                <a:close/>
              </a:path>
            </a:pathLst>
          </a:custGeom>
          <a:ln w="9143">
            <a:solidFill>
              <a:srgbClr val="BD4A47"/>
            </a:solidFill>
          </a:ln>
        </p:spPr>
        <p:txBody>
          <a:bodyPr wrap="square" lIns="0" tIns="0" rIns="0" bIns="0" rtlCol="0"/>
          <a:lstStyle/>
          <a:p>
            <a:endParaRPr/>
          </a:p>
        </p:txBody>
      </p:sp>
      <p:sp>
        <p:nvSpPr>
          <p:cNvPr id="19" name="object 4"/>
          <p:cNvSpPr/>
          <p:nvPr/>
        </p:nvSpPr>
        <p:spPr>
          <a:xfrm>
            <a:off x="633266" y="3936057"/>
            <a:ext cx="4663440" cy="361188"/>
          </a:xfrm>
          <a:prstGeom prst="rect">
            <a:avLst/>
          </a:prstGeom>
          <a:blipFill>
            <a:blip r:embed="rId4" cstate="print"/>
            <a:stretch>
              <a:fillRect/>
            </a:stretch>
          </a:blipFill>
        </p:spPr>
        <p:txBody>
          <a:bodyPr wrap="square" lIns="0" tIns="0" rIns="0" bIns="0" rtlCol="0"/>
          <a:lstStyle/>
          <a:p>
            <a:endParaRPr/>
          </a:p>
        </p:txBody>
      </p:sp>
      <p:sp>
        <p:nvSpPr>
          <p:cNvPr id="20" name="object 5"/>
          <p:cNvSpPr/>
          <p:nvPr/>
        </p:nvSpPr>
        <p:spPr>
          <a:xfrm>
            <a:off x="633266" y="3936057"/>
            <a:ext cx="4663440" cy="361315"/>
          </a:xfrm>
          <a:custGeom>
            <a:avLst/>
            <a:gdLst/>
            <a:ahLst/>
            <a:cxnLst/>
            <a:rect l="l" t="t" r="r" b="b"/>
            <a:pathLst>
              <a:path w="4663440" h="361314">
                <a:moveTo>
                  <a:pt x="0" y="60198"/>
                </a:moveTo>
                <a:lnTo>
                  <a:pt x="4730" y="36754"/>
                </a:lnTo>
                <a:lnTo>
                  <a:pt x="17630" y="17621"/>
                </a:lnTo>
                <a:lnTo>
                  <a:pt x="36765" y="4726"/>
                </a:lnTo>
                <a:lnTo>
                  <a:pt x="60198" y="0"/>
                </a:lnTo>
                <a:lnTo>
                  <a:pt x="4603242" y="0"/>
                </a:lnTo>
                <a:lnTo>
                  <a:pt x="4626685" y="4726"/>
                </a:lnTo>
                <a:lnTo>
                  <a:pt x="4645818" y="17621"/>
                </a:lnTo>
                <a:lnTo>
                  <a:pt x="4658713" y="36754"/>
                </a:lnTo>
                <a:lnTo>
                  <a:pt x="4663440" y="60198"/>
                </a:lnTo>
                <a:lnTo>
                  <a:pt x="4663440" y="300990"/>
                </a:lnTo>
                <a:lnTo>
                  <a:pt x="4658713" y="324433"/>
                </a:lnTo>
                <a:lnTo>
                  <a:pt x="4645818" y="343566"/>
                </a:lnTo>
                <a:lnTo>
                  <a:pt x="4626685" y="356461"/>
                </a:lnTo>
                <a:lnTo>
                  <a:pt x="4603242" y="361188"/>
                </a:lnTo>
                <a:lnTo>
                  <a:pt x="60198" y="361188"/>
                </a:lnTo>
                <a:lnTo>
                  <a:pt x="36765" y="356461"/>
                </a:lnTo>
                <a:lnTo>
                  <a:pt x="17630" y="343566"/>
                </a:lnTo>
                <a:lnTo>
                  <a:pt x="4730" y="324433"/>
                </a:lnTo>
                <a:lnTo>
                  <a:pt x="0" y="300990"/>
                </a:lnTo>
                <a:lnTo>
                  <a:pt x="0" y="60198"/>
                </a:lnTo>
                <a:close/>
              </a:path>
            </a:pathLst>
          </a:custGeom>
          <a:ln w="9144">
            <a:solidFill>
              <a:srgbClr val="497DBA"/>
            </a:solidFill>
          </a:ln>
        </p:spPr>
        <p:txBody>
          <a:bodyPr wrap="square" lIns="0" tIns="0" rIns="0" bIns="0" rtlCol="0"/>
          <a:lstStyle/>
          <a:p>
            <a:endParaRPr/>
          </a:p>
        </p:txBody>
      </p:sp>
      <p:sp>
        <p:nvSpPr>
          <p:cNvPr id="21" name="object 6"/>
          <p:cNvSpPr txBox="1"/>
          <p:nvPr/>
        </p:nvSpPr>
        <p:spPr>
          <a:xfrm>
            <a:off x="730599" y="3924754"/>
            <a:ext cx="63500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除数</a:t>
            </a:r>
            <a:endParaRPr sz="2400">
              <a:latin typeface="微软雅黑"/>
              <a:cs typeface="微软雅黑"/>
            </a:endParaRPr>
          </a:p>
        </p:txBody>
      </p:sp>
      <p:sp>
        <p:nvSpPr>
          <p:cNvPr id="22" name="object 7"/>
          <p:cNvSpPr/>
          <p:nvPr/>
        </p:nvSpPr>
        <p:spPr>
          <a:xfrm>
            <a:off x="633266" y="3529148"/>
            <a:ext cx="4663440" cy="362712"/>
          </a:xfrm>
          <a:prstGeom prst="rect">
            <a:avLst/>
          </a:prstGeom>
          <a:blipFill>
            <a:blip r:embed="rId5" cstate="print"/>
            <a:stretch>
              <a:fillRect/>
            </a:stretch>
          </a:blipFill>
        </p:spPr>
        <p:txBody>
          <a:bodyPr wrap="square" lIns="0" tIns="0" rIns="0" bIns="0" rtlCol="0"/>
          <a:lstStyle/>
          <a:p>
            <a:endParaRPr/>
          </a:p>
        </p:txBody>
      </p:sp>
      <p:sp>
        <p:nvSpPr>
          <p:cNvPr id="23" name="object 8"/>
          <p:cNvSpPr txBox="1"/>
          <p:nvPr/>
        </p:nvSpPr>
        <p:spPr>
          <a:xfrm>
            <a:off x="730599" y="3517845"/>
            <a:ext cx="63500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除数</a:t>
            </a:r>
            <a:endParaRPr sz="2400">
              <a:latin typeface="微软雅黑"/>
              <a:cs typeface="微软雅黑"/>
            </a:endParaRPr>
          </a:p>
        </p:txBody>
      </p:sp>
      <p:sp>
        <p:nvSpPr>
          <p:cNvPr id="24" name="object 9"/>
          <p:cNvSpPr/>
          <p:nvPr/>
        </p:nvSpPr>
        <p:spPr>
          <a:xfrm>
            <a:off x="634791" y="3122240"/>
            <a:ext cx="4661916" cy="362711"/>
          </a:xfrm>
          <a:prstGeom prst="rect">
            <a:avLst/>
          </a:prstGeom>
          <a:blipFill>
            <a:blip r:embed="rId6" cstate="print"/>
            <a:stretch>
              <a:fillRect/>
            </a:stretch>
          </a:blipFill>
        </p:spPr>
        <p:txBody>
          <a:bodyPr wrap="square" lIns="0" tIns="0" rIns="0" bIns="0" rtlCol="0"/>
          <a:lstStyle/>
          <a:p>
            <a:endParaRPr/>
          </a:p>
        </p:txBody>
      </p:sp>
      <p:sp>
        <p:nvSpPr>
          <p:cNvPr id="25" name="object 10"/>
          <p:cNvSpPr/>
          <p:nvPr/>
        </p:nvSpPr>
        <p:spPr>
          <a:xfrm>
            <a:off x="634791" y="2715333"/>
            <a:ext cx="4661916" cy="361188"/>
          </a:xfrm>
          <a:prstGeom prst="rect">
            <a:avLst/>
          </a:prstGeom>
          <a:blipFill>
            <a:blip r:embed="rId7" cstate="print"/>
            <a:stretch>
              <a:fillRect/>
            </a:stretch>
          </a:blipFill>
        </p:spPr>
        <p:txBody>
          <a:bodyPr wrap="square" lIns="0" tIns="0" rIns="0" bIns="0" rtlCol="0"/>
          <a:lstStyle/>
          <a:p>
            <a:endParaRPr/>
          </a:p>
        </p:txBody>
      </p:sp>
      <p:sp>
        <p:nvSpPr>
          <p:cNvPr id="26" name="object 11"/>
          <p:cNvSpPr txBox="1"/>
          <p:nvPr/>
        </p:nvSpPr>
        <p:spPr>
          <a:xfrm>
            <a:off x="730599" y="3110938"/>
            <a:ext cx="4542155" cy="397510"/>
          </a:xfrm>
          <a:prstGeom prst="rect">
            <a:avLst/>
          </a:prstGeom>
        </p:spPr>
        <p:txBody>
          <a:bodyPr vert="horz" wrap="square" lIns="0" tIns="0" rIns="0" bIns="0" rtlCol="0">
            <a:spAutoFit/>
          </a:bodyPr>
          <a:lstStyle/>
          <a:p>
            <a:pPr marL="12700">
              <a:lnSpc>
                <a:spcPct val="100000"/>
              </a:lnSpc>
              <a:tabLst>
                <a:tab pos="4528820" algn="l"/>
              </a:tabLst>
            </a:pPr>
            <a:r>
              <a:rPr sz="2400" u="sng" dirty="0">
                <a:latin typeface="微软雅黑"/>
                <a:cs typeface="微软雅黑"/>
              </a:rPr>
              <a:t>除</a:t>
            </a:r>
            <a:r>
              <a:rPr sz="2400" dirty="0">
                <a:latin typeface="微软雅黑"/>
                <a:cs typeface="微软雅黑"/>
              </a:rPr>
              <a:t>数	</a:t>
            </a:r>
            <a:endParaRPr sz="2400">
              <a:latin typeface="微软雅黑"/>
              <a:cs typeface="微软雅黑"/>
            </a:endParaRPr>
          </a:p>
        </p:txBody>
      </p:sp>
      <p:sp>
        <p:nvSpPr>
          <p:cNvPr id="27" name="object 12"/>
          <p:cNvSpPr txBox="1"/>
          <p:nvPr/>
        </p:nvSpPr>
        <p:spPr>
          <a:xfrm>
            <a:off x="730599" y="2703395"/>
            <a:ext cx="4542155" cy="397510"/>
          </a:xfrm>
          <a:prstGeom prst="rect">
            <a:avLst/>
          </a:prstGeom>
        </p:spPr>
        <p:txBody>
          <a:bodyPr vert="horz" wrap="square" lIns="0" tIns="0" rIns="0" bIns="0" rtlCol="0">
            <a:spAutoFit/>
          </a:bodyPr>
          <a:lstStyle/>
          <a:p>
            <a:pPr marL="12700">
              <a:lnSpc>
                <a:spcPct val="100000"/>
              </a:lnSpc>
              <a:tabLst>
                <a:tab pos="4528820" algn="l"/>
              </a:tabLst>
            </a:pPr>
            <a:r>
              <a:rPr sz="2400" u="sng" dirty="0">
                <a:latin typeface="微软雅黑"/>
                <a:cs typeface="微软雅黑"/>
              </a:rPr>
              <a:t>除数	</a:t>
            </a:r>
            <a:endParaRPr sz="2400" dirty="0">
              <a:latin typeface="微软雅黑"/>
              <a:cs typeface="微软雅黑"/>
            </a:endParaRPr>
          </a:p>
        </p:txBody>
      </p:sp>
      <p:sp>
        <p:nvSpPr>
          <p:cNvPr id="31" name="object 16"/>
          <p:cNvSpPr txBox="1"/>
          <p:nvPr/>
        </p:nvSpPr>
        <p:spPr>
          <a:xfrm>
            <a:off x="1459275" y="2686835"/>
            <a:ext cx="1917064" cy="461009"/>
          </a:xfrm>
          <a:prstGeom prst="rect">
            <a:avLst/>
          </a:prstGeom>
        </p:spPr>
        <p:txBody>
          <a:bodyPr vert="horz" wrap="square" lIns="0" tIns="0" rIns="0" bIns="0" rtlCol="0">
            <a:spAutoFit/>
          </a:bodyPr>
          <a:lstStyle/>
          <a:p>
            <a:pPr marL="114935">
              <a:lnSpc>
                <a:spcPts val="3304"/>
              </a:lnSpc>
            </a:pPr>
            <a:r>
              <a:rPr sz="3200" b="1" dirty="0">
                <a:latin typeface="Courier New"/>
                <a:cs typeface="Courier New"/>
              </a:rPr>
              <a:t>0 0 1</a:t>
            </a:r>
            <a:r>
              <a:rPr sz="3200" b="1" spc="-90" dirty="0">
                <a:latin typeface="Courier New"/>
                <a:cs typeface="Courier New"/>
              </a:rPr>
              <a:t> </a:t>
            </a:r>
            <a:r>
              <a:rPr sz="3200" b="1" dirty="0">
                <a:latin typeface="Courier New"/>
                <a:cs typeface="Courier New"/>
              </a:rPr>
              <a:t>0</a:t>
            </a:r>
            <a:endParaRPr sz="3200" dirty="0">
              <a:latin typeface="Courier New"/>
              <a:cs typeface="Courier New"/>
            </a:endParaRPr>
          </a:p>
        </p:txBody>
      </p:sp>
      <p:sp>
        <p:nvSpPr>
          <p:cNvPr id="32" name="object 17"/>
          <p:cNvSpPr/>
          <p:nvPr/>
        </p:nvSpPr>
        <p:spPr>
          <a:xfrm>
            <a:off x="1344213" y="4378778"/>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34" name="object 19"/>
          <p:cNvSpPr txBox="1"/>
          <p:nvPr/>
        </p:nvSpPr>
        <p:spPr>
          <a:xfrm>
            <a:off x="35960" y="2151960"/>
            <a:ext cx="6300115" cy="492443"/>
          </a:xfrm>
          <a:prstGeom prst="rect">
            <a:avLst/>
          </a:prstGeom>
        </p:spPr>
        <p:txBody>
          <a:bodyPr vert="horz" wrap="square" lIns="0" tIns="0" rIns="0" bIns="0" rtlCol="0">
            <a:spAutoFit/>
          </a:bodyPr>
          <a:lstStyle/>
          <a:p>
            <a:pPr marL="12700">
              <a:lnSpc>
                <a:spcPct val="100000"/>
              </a:lnSpc>
              <a:tabLst>
                <a:tab pos="1529715" algn="l"/>
              </a:tabLst>
            </a:pPr>
            <a:r>
              <a:rPr sz="3200" b="1" spc="-5" dirty="0">
                <a:latin typeface="Courier New"/>
                <a:cs typeface="Courier New"/>
              </a:rPr>
              <a:t>001</a:t>
            </a:r>
            <a:r>
              <a:rPr sz="3200" b="1" u="sng" spc="-5" dirty="0">
                <a:latin typeface="Courier New"/>
                <a:cs typeface="Courier New"/>
              </a:rPr>
              <a:t>0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0</a:t>
            </a:r>
            <a:r>
              <a:rPr sz="3200" b="1" u="sng" spc="-10" dirty="0">
                <a:latin typeface="Courier New"/>
                <a:cs typeface="Courier New"/>
              </a:rPr>
              <a:t> </a:t>
            </a:r>
            <a:r>
              <a:rPr sz="3200" b="1" u="sng" dirty="0">
                <a:latin typeface="Courier New"/>
                <a:cs typeface="Courier New"/>
              </a:rPr>
              <a:t>1</a:t>
            </a:r>
            <a:r>
              <a:rPr sz="3200" b="1" u="sng" spc="-10" dirty="0">
                <a:latin typeface="Courier New"/>
                <a:cs typeface="Courier New"/>
              </a:rPr>
              <a:t> </a:t>
            </a:r>
            <a:r>
              <a:rPr sz="3200" b="1" u="sng" dirty="0">
                <a:latin typeface="Courier New"/>
                <a:cs typeface="Courier New"/>
              </a:rPr>
              <a:t>1</a:t>
            </a:r>
            <a:r>
              <a:rPr sz="3200" b="1" u="sng" spc="-10" dirty="0">
                <a:latin typeface="Courier New"/>
                <a:cs typeface="Courier New"/>
              </a:rPr>
              <a:t> </a:t>
            </a:r>
            <a:r>
              <a:rPr sz="3200" b="1" u="sng" dirty="0" smtClean="0">
                <a:latin typeface="Courier New"/>
                <a:cs typeface="Courier New"/>
              </a:rPr>
              <a:t>1</a:t>
            </a:r>
            <a:r>
              <a:rPr lang="zh-CN" altLang="en-US" sz="3600" baseline="5787" dirty="0" smtClean="0">
                <a:latin typeface="微软雅黑" panose="020B0503020204020204" pitchFamily="34" charset="-122"/>
                <a:ea typeface="微软雅黑" panose="020B0503020204020204" pitchFamily="34" charset="-122"/>
                <a:cs typeface="Courier New"/>
              </a:rPr>
              <a:t>被除</a:t>
            </a:r>
            <a:r>
              <a:rPr sz="3600" baseline="5787" dirty="0" smtClean="0">
                <a:latin typeface="微软雅黑" panose="020B0503020204020204" pitchFamily="34" charset="-122"/>
                <a:ea typeface="微软雅黑" panose="020B0503020204020204" pitchFamily="34" charset="-122"/>
                <a:cs typeface="微软雅黑"/>
              </a:rPr>
              <a:t>数</a:t>
            </a:r>
            <a:endParaRPr sz="3600" baseline="8101" dirty="0">
              <a:latin typeface="微软雅黑" panose="020B0503020204020204" pitchFamily="34" charset="-122"/>
              <a:ea typeface="微软雅黑" panose="020B0503020204020204" pitchFamily="34" charset="-122"/>
              <a:cs typeface="微软雅黑"/>
            </a:endParaRPr>
          </a:p>
        </p:txBody>
      </p:sp>
      <p:sp>
        <p:nvSpPr>
          <p:cNvPr id="35" name="object 20"/>
          <p:cNvSpPr/>
          <p:nvPr/>
        </p:nvSpPr>
        <p:spPr>
          <a:xfrm>
            <a:off x="1165905" y="2088207"/>
            <a:ext cx="169545" cy="602615"/>
          </a:xfrm>
          <a:custGeom>
            <a:avLst/>
            <a:gdLst/>
            <a:ahLst/>
            <a:cxnLst/>
            <a:rect l="l" t="t" r="r" b="b"/>
            <a:pathLst>
              <a:path w="169544" h="602614">
                <a:moveTo>
                  <a:pt x="169290" y="0"/>
                </a:moveTo>
                <a:lnTo>
                  <a:pt x="0" y="602233"/>
                </a:lnTo>
              </a:path>
            </a:pathLst>
          </a:custGeom>
          <a:ln w="28955">
            <a:solidFill>
              <a:srgbClr val="000000"/>
            </a:solidFill>
          </a:ln>
        </p:spPr>
        <p:txBody>
          <a:bodyPr wrap="square" lIns="0" tIns="0" rIns="0" bIns="0" rtlCol="0"/>
          <a:lstStyle/>
          <a:p>
            <a:endParaRPr/>
          </a:p>
        </p:txBody>
      </p:sp>
      <p:sp>
        <p:nvSpPr>
          <p:cNvPr id="37" name="object 22"/>
          <p:cNvSpPr txBox="1"/>
          <p:nvPr/>
        </p:nvSpPr>
        <p:spPr>
          <a:xfrm>
            <a:off x="1950002" y="3095013"/>
            <a:ext cx="1917064" cy="461009"/>
          </a:xfrm>
          <a:prstGeom prst="rect">
            <a:avLst/>
          </a:prstGeom>
        </p:spPr>
        <p:txBody>
          <a:bodyPr vert="horz" wrap="square" lIns="0" tIns="0" rIns="0" bIns="0" rtlCol="0">
            <a:spAutoFit/>
          </a:bodyPr>
          <a:lstStyle/>
          <a:p>
            <a:pPr marL="114935">
              <a:lnSpc>
                <a:spcPts val="3304"/>
              </a:lnSpc>
            </a:pPr>
            <a:r>
              <a:rPr sz="3200" b="1" dirty="0">
                <a:latin typeface="Courier New"/>
                <a:cs typeface="Courier New"/>
              </a:rPr>
              <a:t>0 0 1</a:t>
            </a:r>
            <a:r>
              <a:rPr sz="3200" b="1" spc="-85"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39" name="object 24"/>
          <p:cNvSpPr txBox="1"/>
          <p:nvPr/>
        </p:nvSpPr>
        <p:spPr>
          <a:xfrm>
            <a:off x="2440730" y="3502555"/>
            <a:ext cx="1917064" cy="461009"/>
          </a:xfrm>
          <a:prstGeom prst="rect">
            <a:avLst/>
          </a:prstGeom>
        </p:spPr>
        <p:txBody>
          <a:bodyPr vert="horz" wrap="square" lIns="0" tIns="0" rIns="0" bIns="0" rtlCol="0">
            <a:spAutoFit/>
          </a:bodyPr>
          <a:lstStyle/>
          <a:p>
            <a:pPr marL="114935">
              <a:lnSpc>
                <a:spcPts val="3304"/>
              </a:lnSpc>
            </a:pPr>
            <a:r>
              <a:rPr sz="3200" b="1" dirty="0">
                <a:latin typeface="Courier New"/>
                <a:cs typeface="Courier New"/>
              </a:rPr>
              <a:t>0 0 1</a:t>
            </a:r>
            <a:r>
              <a:rPr sz="3200" b="1" spc="-90" dirty="0">
                <a:latin typeface="Courier New"/>
                <a:cs typeface="Courier New"/>
              </a:rPr>
              <a:t> </a:t>
            </a:r>
            <a:r>
              <a:rPr sz="3200" b="1" dirty="0">
                <a:latin typeface="Courier New"/>
                <a:cs typeface="Courier New"/>
              </a:rPr>
              <a:t>0</a:t>
            </a:r>
            <a:endParaRPr sz="3200">
              <a:latin typeface="Courier New"/>
              <a:cs typeface="Courier New"/>
            </a:endParaRPr>
          </a:p>
        </p:txBody>
      </p:sp>
      <p:sp>
        <p:nvSpPr>
          <p:cNvPr id="41" name="object 26"/>
          <p:cNvSpPr txBox="1"/>
          <p:nvPr/>
        </p:nvSpPr>
        <p:spPr>
          <a:xfrm>
            <a:off x="3042013" y="3868849"/>
            <a:ext cx="1736089"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0 0 1</a:t>
            </a:r>
            <a:r>
              <a:rPr sz="3200" b="1" spc="-90" dirty="0">
                <a:latin typeface="Courier New"/>
                <a:cs typeface="Courier New"/>
              </a:rPr>
              <a:t> </a:t>
            </a:r>
            <a:r>
              <a:rPr sz="3200" b="1" dirty="0">
                <a:latin typeface="Courier New"/>
                <a:cs typeface="Courier New"/>
              </a:rPr>
              <a:t>0</a:t>
            </a:r>
            <a:endParaRPr sz="3200" dirty="0">
              <a:latin typeface="Courier New"/>
              <a:cs typeface="Courier New"/>
            </a:endParaRPr>
          </a:p>
        </p:txBody>
      </p:sp>
      <p:sp>
        <p:nvSpPr>
          <p:cNvPr id="50" name="object 35"/>
          <p:cNvSpPr/>
          <p:nvPr/>
        </p:nvSpPr>
        <p:spPr>
          <a:xfrm>
            <a:off x="1410507" y="4443548"/>
            <a:ext cx="4661916" cy="362712"/>
          </a:xfrm>
          <a:prstGeom prst="rect">
            <a:avLst/>
          </a:prstGeom>
          <a:blipFill>
            <a:blip r:embed="rId8" cstate="print"/>
            <a:stretch>
              <a:fillRect/>
            </a:stretch>
          </a:blipFill>
        </p:spPr>
        <p:txBody>
          <a:bodyPr wrap="square" lIns="0" tIns="0" rIns="0" bIns="0" rtlCol="0"/>
          <a:lstStyle/>
          <a:p>
            <a:endParaRPr/>
          </a:p>
        </p:txBody>
      </p:sp>
      <p:sp>
        <p:nvSpPr>
          <p:cNvPr id="51" name="object 36"/>
          <p:cNvSpPr txBox="1"/>
          <p:nvPr/>
        </p:nvSpPr>
        <p:spPr>
          <a:xfrm>
            <a:off x="1434722" y="4344387"/>
            <a:ext cx="4542790" cy="541655"/>
          </a:xfrm>
          <a:prstGeom prst="rect">
            <a:avLst/>
          </a:prstGeom>
        </p:spPr>
        <p:txBody>
          <a:bodyPr vert="horz" wrap="square" lIns="0" tIns="0" rIns="0" bIns="0" rtlCol="0">
            <a:spAutoFit/>
          </a:bodyPr>
          <a:lstStyle/>
          <a:p>
            <a:pPr marL="12700">
              <a:lnSpc>
                <a:spcPct val="100000"/>
              </a:lnSpc>
              <a:tabLst>
                <a:tab pos="1136650" algn="l"/>
              </a:tabLst>
            </a:pPr>
            <a:r>
              <a:rPr sz="3200" b="1" u="dbl" spc="-765" dirty="0">
                <a:latin typeface="Courier New"/>
                <a:cs typeface="Courier New"/>
              </a:rPr>
              <a:t> </a:t>
            </a:r>
            <a:r>
              <a:rPr sz="3200" b="1" u="dbl" dirty="0">
                <a:latin typeface="Courier New"/>
                <a:cs typeface="Courier New"/>
              </a:rPr>
              <a:t>0 0	0</a:t>
            </a:r>
            <a:r>
              <a:rPr sz="3200" b="1" u="dbl" spc="-10" dirty="0">
                <a:latin typeface="Courier New"/>
                <a:cs typeface="Courier New"/>
              </a:rPr>
              <a:t> </a:t>
            </a:r>
            <a:r>
              <a:rPr sz="3200" b="1" u="dbl" dirty="0">
                <a:latin typeface="Courier New"/>
                <a:cs typeface="Courier New"/>
              </a:rPr>
              <a:t>0</a:t>
            </a:r>
            <a:r>
              <a:rPr sz="3200" b="1" u="dbl" spc="-15" dirty="0">
                <a:latin typeface="Courier New"/>
                <a:cs typeface="Courier New"/>
              </a:rPr>
              <a:t> </a:t>
            </a:r>
            <a:r>
              <a:rPr sz="3200" b="1" u="dbl" dirty="0">
                <a:latin typeface="Courier New"/>
                <a:cs typeface="Courier New"/>
              </a:rPr>
              <a:t>0</a:t>
            </a:r>
            <a:r>
              <a:rPr sz="3200" b="1" u="dbl" spc="-15" dirty="0">
                <a:latin typeface="Courier New"/>
                <a:cs typeface="Courier New"/>
              </a:rPr>
              <a:t> </a:t>
            </a:r>
            <a:r>
              <a:rPr sz="3200" b="1" u="dbl" dirty="0">
                <a:latin typeface="Courier New"/>
                <a:cs typeface="Courier New"/>
              </a:rPr>
              <a:t>0</a:t>
            </a:r>
            <a:r>
              <a:rPr sz="3200" b="1" u="dbl" spc="-15" dirty="0">
                <a:latin typeface="Courier New"/>
                <a:cs typeface="Courier New"/>
              </a:rPr>
              <a:t> </a:t>
            </a:r>
            <a:r>
              <a:rPr sz="3200" b="1" u="dbl" dirty="0">
                <a:latin typeface="Courier New"/>
                <a:cs typeface="Courier New"/>
              </a:rPr>
              <a:t>1</a:t>
            </a:r>
            <a:r>
              <a:rPr sz="3200" b="1" u="dbl" spc="-15" dirty="0">
                <a:latin typeface="Courier New"/>
                <a:cs typeface="Courier New"/>
              </a:rPr>
              <a:t> </a:t>
            </a:r>
            <a:r>
              <a:rPr sz="3200" b="1" u="dbl" dirty="0">
                <a:latin typeface="Courier New"/>
                <a:cs typeface="Courier New"/>
              </a:rPr>
              <a:t>1</a:t>
            </a:r>
            <a:r>
              <a:rPr sz="3200" b="1" u="dbl" spc="-1185" dirty="0">
                <a:latin typeface="Courier New"/>
                <a:cs typeface="Courier New"/>
              </a:rPr>
              <a:t> </a:t>
            </a:r>
            <a:r>
              <a:rPr sz="3600" u="dbl" baseline="2314" dirty="0">
                <a:latin typeface="微软雅黑"/>
                <a:cs typeface="微软雅黑"/>
              </a:rPr>
              <a:t>余数</a:t>
            </a:r>
            <a:endParaRPr sz="3600" baseline="2314" dirty="0">
              <a:latin typeface="微软雅黑"/>
              <a:cs typeface="微软雅黑"/>
            </a:endParaRPr>
          </a:p>
        </p:txBody>
      </p:sp>
      <p:sp>
        <p:nvSpPr>
          <p:cNvPr id="52" name="object 37"/>
          <p:cNvSpPr/>
          <p:nvPr/>
        </p:nvSpPr>
        <p:spPr>
          <a:xfrm>
            <a:off x="633266" y="4848933"/>
            <a:ext cx="4663440" cy="362711"/>
          </a:xfrm>
          <a:prstGeom prst="rect">
            <a:avLst/>
          </a:prstGeom>
          <a:blipFill>
            <a:blip r:embed="rId9" cstate="print"/>
            <a:stretch>
              <a:fillRect/>
            </a:stretch>
          </a:blipFill>
        </p:spPr>
        <p:txBody>
          <a:bodyPr wrap="square" lIns="0" tIns="0" rIns="0" bIns="0" rtlCol="0"/>
          <a:lstStyle/>
          <a:p>
            <a:endParaRPr/>
          </a:p>
        </p:txBody>
      </p:sp>
      <p:sp>
        <p:nvSpPr>
          <p:cNvPr id="53" name="object 38"/>
          <p:cNvSpPr txBox="1"/>
          <p:nvPr/>
        </p:nvSpPr>
        <p:spPr>
          <a:xfrm>
            <a:off x="730599" y="4756781"/>
            <a:ext cx="4547235" cy="541655"/>
          </a:xfrm>
          <a:prstGeom prst="rect">
            <a:avLst/>
          </a:prstGeom>
        </p:spPr>
        <p:txBody>
          <a:bodyPr vert="horz" wrap="square" lIns="0" tIns="0" rIns="0" bIns="0" rtlCol="0">
            <a:spAutoFit/>
          </a:bodyPr>
          <a:lstStyle/>
          <a:p>
            <a:pPr marL="12700">
              <a:lnSpc>
                <a:spcPct val="100000"/>
              </a:lnSpc>
              <a:tabLst>
                <a:tab pos="2823845" algn="l"/>
              </a:tabLst>
            </a:pPr>
            <a:r>
              <a:rPr sz="3600" u="sng" baseline="3472" dirty="0">
                <a:latin typeface="微软雅黑"/>
                <a:cs typeface="微软雅黑"/>
              </a:rPr>
              <a:t>除数	</a:t>
            </a:r>
            <a:r>
              <a:rPr sz="3200" b="1" u="sng" dirty="0">
                <a:latin typeface="Courier New"/>
                <a:cs typeface="Courier New"/>
              </a:rPr>
              <a:t>0 0 1</a:t>
            </a:r>
            <a:r>
              <a:rPr sz="3200" b="1" u="sng" spc="-80" dirty="0">
                <a:latin typeface="Courier New"/>
                <a:cs typeface="Courier New"/>
              </a:rPr>
              <a:t> </a:t>
            </a:r>
            <a:r>
              <a:rPr sz="3200" b="1" u="sng" dirty="0">
                <a:latin typeface="Courier New"/>
                <a:cs typeface="Courier New"/>
              </a:rPr>
              <a:t>0</a:t>
            </a:r>
            <a:endParaRPr sz="3200" dirty="0">
              <a:latin typeface="Courier New"/>
              <a:cs typeface="Courier New"/>
            </a:endParaRPr>
          </a:p>
        </p:txBody>
      </p:sp>
      <p:sp>
        <p:nvSpPr>
          <p:cNvPr id="56" name="object 41"/>
          <p:cNvSpPr/>
          <p:nvPr/>
        </p:nvSpPr>
        <p:spPr>
          <a:xfrm>
            <a:off x="1396791" y="5359472"/>
            <a:ext cx="4661916" cy="362712"/>
          </a:xfrm>
          <a:prstGeom prst="rect">
            <a:avLst/>
          </a:prstGeom>
          <a:blipFill>
            <a:blip r:embed="rId10" cstate="print"/>
            <a:stretch>
              <a:fillRect/>
            </a:stretch>
          </a:blipFill>
        </p:spPr>
        <p:txBody>
          <a:bodyPr wrap="square" lIns="0" tIns="0" rIns="0" bIns="0" rtlCol="0"/>
          <a:lstStyle/>
          <a:p>
            <a:endParaRPr/>
          </a:p>
        </p:txBody>
      </p:sp>
      <p:sp>
        <p:nvSpPr>
          <p:cNvPr id="57" name="object 42"/>
          <p:cNvSpPr/>
          <p:nvPr/>
        </p:nvSpPr>
        <p:spPr>
          <a:xfrm>
            <a:off x="1396791" y="5359472"/>
            <a:ext cx="4662170" cy="363220"/>
          </a:xfrm>
          <a:custGeom>
            <a:avLst/>
            <a:gdLst/>
            <a:ahLst/>
            <a:cxnLst/>
            <a:rect l="l" t="t" r="r" b="b"/>
            <a:pathLst>
              <a:path w="4662170" h="363220">
                <a:moveTo>
                  <a:pt x="0" y="60451"/>
                </a:moveTo>
                <a:lnTo>
                  <a:pt x="4748" y="36920"/>
                </a:lnTo>
                <a:lnTo>
                  <a:pt x="17700" y="17705"/>
                </a:lnTo>
                <a:lnTo>
                  <a:pt x="36915" y="4750"/>
                </a:lnTo>
                <a:lnTo>
                  <a:pt x="60452" y="0"/>
                </a:lnTo>
                <a:lnTo>
                  <a:pt x="4601464" y="0"/>
                </a:lnTo>
                <a:lnTo>
                  <a:pt x="4625000" y="4750"/>
                </a:lnTo>
                <a:lnTo>
                  <a:pt x="4644215" y="17705"/>
                </a:lnTo>
                <a:lnTo>
                  <a:pt x="4657167" y="36920"/>
                </a:lnTo>
                <a:lnTo>
                  <a:pt x="4661916" y="60451"/>
                </a:lnTo>
                <a:lnTo>
                  <a:pt x="4661916" y="302259"/>
                </a:lnTo>
                <a:lnTo>
                  <a:pt x="4657167" y="325791"/>
                </a:lnTo>
                <a:lnTo>
                  <a:pt x="4644215" y="345006"/>
                </a:lnTo>
                <a:lnTo>
                  <a:pt x="4625000" y="357961"/>
                </a:lnTo>
                <a:lnTo>
                  <a:pt x="4601464" y="362711"/>
                </a:lnTo>
                <a:lnTo>
                  <a:pt x="60452" y="362711"/>
                </a:lnTo>
                <a:lnTo>
                  <a:pt x="36915" y="357961"/>
                </a:lnTo>
                <a:lnTo>
                  <a:pt x="17700" y="345006"/>
                </a:lnTo>
                <a:lnTo>
                  <a:pt x="4748" y="325791"/>
                </a:lnTo>
                <a:lnTo>
                  <a:pt x="0" y="302259"/>
                </a:lnTo>
                <a:lnTo>
                  <a:pt x="0" y="60451"/>
                </a:lnTo>
                <a:close/>
              </a:path>
            </a:pathLst>
          </a:custGeom>
          <a:ln w="9144">
            <a:solidFill>
              <a:srgbClr val="BD4A47"/>
            </a:solidFill>
          </a:ln>
        </p:spPr>
        <p:txBody>
          <a:bodyPr wrap="square" lIns="0" tIns="0" rIns="0" bIns="0" rtlCol="0"/>
          <a:lstStyle/>
          <a:p>
            <a:endParaRPr/>
          </a:p>
        </p:txBody>
      </p:sp>
      <p:sp>
        <p:nvSpPr>
          <p:cNvPr id="58" name="object 43"/>
          <p:cNvSpPr txBox="1"/>
          <p:nvPr/>
        </p:nvSpPr>
        <p:spPr>
          <a:xfrm>
            <a:off x="1581957" y="5275856"/>
            <a:ext cx="4381500" cy="541655"/>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0"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0</a:t>
            </a:r>
            <a:r>
              <a:rPr sz="3200" b="1" spc="-15" dirty="0">
                <a:latin typeface="Courier New"/>
                <a:cs typeface="Courier New"/>
              </a:rPr>
              <a:t> </a:t>
            </a:r>
            <a:r>
              <a:rPr sz="3200" b="1" dirty="0">
                <a:latin typeface="Courier New"/>
                <a:cs typeface="Courier New"/>
              </a:rPr>
              <a:t>1</a:t>
            </a:r>
            <a:r>
              <a:rPr sz="3200" b="1" spc="-1280" dirty="0">
                <a:latin typeface="Courier New"/>
                <a:cs typeface="Courier New"/>
              </a:rPr>
              <a:t> </a:t>
            </a:r>
            <a:r>
              <a:rPr sz="3600" spc="-7" baseline="5787" dirty="0">
                <a:latin typeface="微软雅黑"/>
                <a:cs typeface="微软雅黑"/>
              </a:rPr>
              <a:t>余</a:t>
            </a:r>
            <a:r>
              <a:rPr sz="3600" baseline="5787" dirty="0">
                <a:latin typeface="微软雅黑"/>
                <a:cs typeface="微软雅黑"/>
              </a:rPr>
              <a:t>数</a:t>
            </a:r>
            <a:endParaRPr sz="3600" baseline="5787">
              <a:latin typeface="微软雅黑"/>
              <a:cs typeface="微软雅黑"/>
            </a:endParaRPr>
          </a:p>
        </p:txBody>
      </p:sp>
      <p:sp>
        <p:nvSpPr>
          <p:cNvPr id="67" name="object 53"/>
          <p:cNvSpPr/>
          <p:nvPr/>
        </p:nvSpPr>
        <p:spPr>
          <a:xfrm>
            <a:off x="2907075" y="1639899"/>
            <a:ext cx="2868167" cy="362712"/>
          </a:xfrm>
          <a:prstGeom prst="rect">
            <a:avLst/>
          </a:prstGeom>
          <a:blipFill>
            <a:blip r:embed="rId11" cstate="print"/>
            <a:stretch>
              <a:fillRect/>
            </a:stretch>
          </a:blipFill>
        </p:spPr>
        <p:txBody>
          <a:bodyPr wrap="square" lIns="0" tIns="0" rIns="0" bIns="0" rtlCol="0"/>
          <a:lstStyle/>
          <a:p>
            <a:endParaRPr/>
          </a:p>
        </p:txBody>
      </p:sp>
      <p:sp>
        <p:nvSpPr>
          <p:cNvPr id="68" name="object 54"/>
          <p:cNvSpPr txBox="1"/>
          <p:nvPr/>
        </p:nvSpPr>
        <p:spPr>
          <a:xfrm>
            <a:off x="3016944" y="1546425"/>
            <a:ext cx="2808285" cy="492443"/>
          </a:xfrm>
          <a:prstGeom prst="rect">
            <a:avLst/>
          </a:prstGeom>
        </p:spPr>
        <p:txBody>
          <a:bodyPr vert="horz" wrap="square" lIns="0" tIns="0" rIns="0" bIns="0" rtlCol="0">
            <a:spAutoFit/>
          </a:bodyPr>
          <a:lstStyle/>
          <a:p>
            <a:pPr marL="12700">
              <a:lnSpc>
                <a:spcPct val="100000"/>
              </a:lnSpc>
            </a:pPr>
            <a:r>
              <a:rPr sz="3200" b="1" u="dbl" dirty="0">
                <a:latin typeface="Courier New"/>
                <a:cs typeface="Courier New"/>
              </a:rPr>
              <a:t>0 </a:t>
            </a:r>
            <a:r>
              <a:rPr lang="en-US" sz="3200" b="1" u="dbl" dirty="0" smtClean="0">
                <a:latin typeface="Courier New"/>
                <a:cs typeface="Courier New"/>
              </a:rPr>
              <a:t>0 </a:t>
            </a:r>
            <a:r>
              <a:rPr sz="3200" b="1" u="dbl" dirty="0" smtClean="0">
                <a:latin typeface="Courier New"/>
                <a:cs typeface="Courier New"/>
              </a:rPr>
              <a:t>0 </a:t>
            </a:r>
            <a:r>
              <a:rPr sz="3200" b="1" u="dbl" dirty="0">
                <a:latin typeface="Courier New"/>
                <a:cs typeface="Courier New"/>
              </a:rPr>
              <a:t>1 1</a:t>
            </a:r>
            <a:r>
              <a:rPr sz="3200" b="1" u="dbl" spc="-785" dirty="0">
                <a:latin typeface="Courier New"/>
                <a:cs typeface="Courier New"/>
              </a:rPr>
              <a:t> </a:t>
            </a:r>
            <a:r>
              <a:rPr sz="3600" u="dbl" baseline="3472" dirty="0">
                <a:latin typeface="微软雅黑"/>
                <a:cs typeface="微软雅黑"/>
              </a:rPr>
              <a:t>商</a:t>
            </a:r>
            <a:endParaRPr sz="3600" baseline="3472" dirty="0">
              <a:latin typeface="微软雅黑"/>
              <a:cs typeface="微软雅黑"/>
            </a:endParaRPr>
          </a:p>
        </p:txBody>
      </p:sp>
      <p:sp>
        <p:nvSpPr>
          <p:cNvPr id="95" name="object 86"/>
          <p:cNvSpPr/>
          <p:nvPr/>
        </p:nvSpPr>
        <p:spPr>
          <a:xfrm>
            <a:off x="406145" y="1155953"/>
            <a:ext cx="1209040" cy="584200"/>
          </a:xfrm>
          <a:custGeom>
            <a:avLst/>
            <a:gdLst/>
            <a:ahLst/>
            <a:cxnLst/>
            <a:rect l="l" t="t" r="r" b="b"/>
            <a:pathLst>
              <a:path w="1209040" h="584200">
                <a:moveTo>
                  <a:pt x="0" y="583691"/>
                </a:moveTo>
                <a:lnTo>
                  <a:pt x="1208532" y="583691"/>
                </a:lnTo>
                <a:lnTo>
                  <a:pt x="1208532" y="0"/>
                </a:lnTo>
                <a:lnTo>
                  <a:pt x="0" y="0"/>
                </a:lnTo>
                <a:lnTo>
                  <a:pt x="0" y="583691"/>
                </a:lnTo>
                <a:close/>
              </a:path>
            </a:pathLst>
          </a:custGeom>
          <a:ln w="38100">
            <a:solidFill>
              <a:srgbClr val="FFFFFF"/>
            </a:solidFill>
          </a:ln>
        </p:spPr>
        <p:txBody>
          <a:bodyPr wrap="square" lIns="0" tIns="0" rIns="0" bIns="0" rtlCol="0"/>
          <a:lstStyle/>
          <a:p>
            <a:endParaRPr/>
          </a:p>
        </p:txBody>
      </p:sp>
      <p:sp>
        <p:nvSpPr>
          <p:cNvPr id="96" name="object 87"/>
          <p:cNvSpPr txBox="1"/>
          <p:nvPr/>
        </p:nvSpPr>
        <p:spPr>
          <a:xfrm>
            <a:off x="-908247" y="-30861"/>
            <a:ext cx="1209040" cy="584200"/>
          </a:xfrm>
          <a:prstGeom prst="rect">
            <a:avLst/>
          </a:prstGeom>
          <a:solidFill>
            <a:srgbClr val="4AACC5"/>
          </a:solidFill>
        </p:spPr>
        <p:txBody>
          <a:bodyPr vert="horz" wrap="square" lIns="0" tIns="3810" rIns="0" bIns="0" rtlCol="0">
            <a:spAutoFit/>
          </a:bodyPr>
          <a:lstStyle/>
          <a:p>
            <a:pPr marL="204470">
              <a:lnSpc>
                <a:spcPct val="100000"/>
              </a:lnSpc>
              <a:spcBef>
                <a:spcPts val="30"/>
              </a:spcBef>
            </a:pPr>
            <a:r>
              <a:rPr sz="3200" b="1" spc="-5" dirty="0">
                <a:solidFill>
                  <a:srgbClr val="FFFFFF"/>
                </a:solidFill>
                <a:latin typeface="Courier New"/>
                <a:cs typeface="Courier New"/>
              </a:rPr>
              <a:t>7</a:t>
            </a:r>
            <a:r>
              <a:rPr sz="3200" b="1" spc="-5" dirty="0">
                <a:solidFill>
                  <a:srgbClr val="FFFFFF"/>
                </a:solidFill>
                <a:latin typeface="微软雅黑"/>
                <a:cs typeface="微软雅黑"/>
              </a:rPr>
              <a:t>÷</a:t>
            </a:r>
            <a:r>
              <a:rPr sz="3200" b="1" spc="-5" dirty="0">
                <a:solidFill>
                  <a:srgbClr val="FFFFFF"/>
                </a:solidFill>
                <a:latin typeface="Courier New"/>
                <a:cs typeface="Courier New"/>
              </a:rPr>
              <a:t>2</a:t>
            </a:r>
            <a:endParaRPr sz="3200" dirty="0">
              <a:latin typeface="Courier New"/>
              <a:cs typeface="Courier New"/>
            </a:endParaRPr>
          </a:p>
        </p:txBody>
      </p:sp>
      <p:sp>
        <p:nvSpPr>
          <p:cNvPr id="97" name="object 18"/>
          <p:cNvSpPr/>
          <p:nvPr/>
        </p:nvSpPr>
        <p:spPr>
          <a:xfrm>
            <a:off x="1335069" y="2088207"/>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13" name="object 13"/>
          <p:cNvSpPr/>
          <p:nvPr/>
        </p:nvSpPr>
        <p:spPr>
          <a:xfrm>
            <a:off x="672257" y="5979684"/>
            <a:ext cx="5045963" cy="629412"/>
          </a:xfrm>
          <a:prstGeom prst="rect">
            <a:avLst/>
          </a:prstGeom>
          <a:blipFill>
            <a:blip r:embed="rId12" cstate="print"/>
            <a:stretch>
              <a:fillRect/>
            </a:stretch>
          </a:blipFill>
        </p:spPr>
        <p:txBody>
          <a:bodyPr wrap="square" lIns="0" tIns="0" rIns="0" bIns="0" rtlCol="0"/>
          <a:lstStyle/>
          <a:p>
            <a:endParaRPr/>
          </a:p>
        </p:txBody>
      </p:sp>
      <p:sp>
        <p:nvSpPr>
          <p:cNvPr id="14" name="object 14"/>
          <p:cNvSpPr txBox="1"/>
          <p:nvPr/>
        </p:nvSpPr>
        <p:spPr>
          <a:xfrm>
            <a:off x="1081754" y="6110488"/>
            <a:ext cx="4191000" cy="1351280"/>
          </a:xfrm>
          <a:prstGeom prst="rect">
            <a:avLst/>
          </a:prstGeom>
        </p:spPr>
        <p:txBody>
          <a:bodyPr vert="horz" wrap="square" lIns="0" tIns="0" rIns="0" bIns="0" rtlCol="0">
            <a:spAutoFit/>
          </a:bodyPr>
          <a:lstStyle/>
          <a:p>
            <a:pPr marL="114300">
              <a:lnSpc>
                <a:spcPct val="100000"/>
              </a:lnSpc>
            </a:pPr>
            <a:r>
              <a:rPr sz="2400" dirty="0">
                <a:solidFill>
                  <a:srgbClr val="FFFFFF"/>
                </a:solidFill>
                <a:latin typeface="微软雅黑"/>
                <a:cs typeface="微软雅黑"/>
              </a:rPr>
              <a:t>如何面向硬件调整运算过程？</a:t>
            </a:r>
            <a:endParaRPr sz="2400" dirty="0">
              <a:latin typeface="微软雅黑"/>
              <a:cs typeface="微软雅黑"/>
            </a:endParaRPr>
          </a:p>
        </p:txBody>
      </p:sp>
    </p:spTree>
    <p:extLst>
      <p:ext uri="{BB962C8B-B14F-4D97-AF65-F5344CB8AC3E}">
        <p14:creationId xmlns:p14="http://schemas.microsoft.com/office/powerpoint/2010/main" val="335846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Effect transition="in" filter="wipe(left)">
                                      <p:cBhvr>
                                        <p:cTn id="11" dur="500"/>
                                        <p:tgtEl>
                                          <p:spTgt spid="1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wipe(left)">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wipe(left)">
                                      <p:cBhvr>
                                        <p:cTn id="28" dur="500"/>
                                        <p:tgtEl>
                                          <p:spTgt spid="15">
                                            <p:txEl>
                                              <p:pRg st="3" end="3"/>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wipe(left)">
                                      <p:cBhvr>
                                        <p:cTn id="32" dur="5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xEl>
                                              <p:pRg st="5" end="5"/>
                                            </p:txEl>
                                          </p:spTgt>
                                        </p:tgtEl>
                                        <p:attrNameLst>
                                          <p:attrName>style.visibility</p:attrName>
                                        </p:attrNameLst>
                                      </p:cBhvr>
                                      <p:to>
                                        <p:strVal val="visible"/>
                                      </p:to>
                                    </p:set>
                                    <p:animEffect transition="in" filter="wipe(left)">
                                      <p:cBhvr>
                                        <p:cTn id="41"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animBg="1"/>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5486400" cy="548640"/>
          </a:xfrm>
          <a:prstGeom prst="rect">
            <a:avLst/>
          </a:prstGeom>
        </p:spPr>
        <p:txBody>
          <a:bodyPr vert="horz" wrap="square" lIns="0" tIns="0" rIns="0" bIns="0" rtlCol="0">
            <a:spAutoFit/>
          </a:bodyPr>
          <a:lstStyle/>
          <a:p>
            <a:pPr marL="12700">
              <a:lnSpc>
                <a:spcPct val="100000"/>
              </a:lnSpc>
            </a:pPr>
            <a:r>
              <a:rPr sz="3600" dirty="0">
                <a:solidFill>
                  <a:srgbClr val="004589"/>
                </a:solidFill>
                <a:latin typeface="Arial"/>
                <a:cs typeface="Arial"/>
              </a:rPr>
              <a:t>32-bit</a:t>
            </a:r>
            <a:r>
              <a:rPr sz="3600" spc="-90" dirty="0">
                <a:solidFill>
                  <a:srgbClr val="004589"/>
                </a:solidFill>
                <a:latin typeface="Arial"/>
                <a:cs typeface="Arial"/>
              </a:rPr>
              <a:t> </a:t>
            </a:r>
            <a:r>
              <a:rPr sz="3600" spc="-5" dirty="0">
                <a:solidFill>
                  <a:srgbClr val="004589"/>
                </a:solidFill>
                <a:latin typeface="微软雅黑"/>
                <a:cs typeface="微软雅黑"/>
              </a:rPr>
              <a:t>除法器的工作流程图</a:t>
            </a:r>
            <a:endParaRPr sz="3600" dirty="0">
              <a:latin typeface="微软雅黑"/>
              <a:cs typeface="微软雅黑"/>
            </a:endParaRPr>
          </a:p>
        </p:txBody>
      </p:sp>
      <p:sp>
        <p:nvSpPr>
          <p:cNvPr id="3" name="object 3"/>
          <p:cNvSpPr/>
          <p:nvPr/>
        </p:nvSpPr>
        <p:spPr>
          <a:xfrm>
            <a:off x="3952494" y="2381250"/>
            <a:ext cx="2833370" cy="1248410"/>
          </a:xfrm>
          <a:custGeom>
            <a:avLst/>
            <a:gdLst/>
            <a:ahLst/>
            <a:cxnLst/>
            <a:rect l="l" t="t" r="r" b="b"/>
            <a:pathLst>
              <a:path w="2833370" h="1248410">
                <a:moveTo>
                  <a:pt x="1416557" y="0"/>
                </a:moveTo>
                <a:lnTo>
                  <a:pt x="0" y="624077"/>
                </a:lnTo>
                <a:lnTo>
                  <a:pt x="1416557" y="1248156"/>
                </a:lnTo>
                <a:lnTo>
                  <a:pt x="2833115" y="624077"/>
                </a:lnTo>
                <a:lnTo>
                  <a:pt x="1416557" y="0"/>
                </a:lnTo>
                <a:close/>
              </a:path>
            </a:pathLst>
          </a:custGeom>
          <a:solidFill>
            <a:srgbClr val="4F81BC"/>
          </a:solidFill>
        </p:spPr>
        <p:txBody>
          <a:bodyPr wrap="square" lIns="0" tIns="0" rIns="0" bIns="0" rtlCol="0"/>
          <a:lstStyle/>
          <a:p>
            <a:endParaRPr/>
          </a:p>
        </p:txBody>
      </p:sp>
      <p:sp>
        <p:nvSpPr>
          <p:cNvPr id="4" name="object 4"/>
          <p:cNvSpPr/>
          <p:nvPr/>
        </p:nvSpPr>
        <p:spPr>
          <a:xfrm>
            <a:off x="3952494" y="2381250"/>
            <a:ext cx="2833370" cy="1248410"/>
          </a:xfrm>
          <a:custGeom>
            <a:avLst/>
            <a:gdLst/>
            <a:ahLst/>
            <a:cxnLst/>
            <a:rect l="l" t="t" r="r" b="b"/>
            <a:pathLst>
              <a:path w="2833370" h="1248410">
                <a:moveTo>
                  <a:pt x="0" y="624077"/>
                </a:moveTo>
                <a:lnTo>
                  <a:pt x="1416557" y="0"/>
                </a:lnTo>
                <a:lnTo>
                  <a:pt x="2833115" y="624077"/>
                </a:lnTo>
                <a:lnTo>
                  <a:pt x="1416557" y="1248156"/>
                </a:lnTo>
                <a:lnTo>
                  <a:pt x="0" y="624077"/>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4618990" y="2812034"/>
            <a:ext cx="1499235" cy="397510"/>
          </a:xfrm>
          <a:prstGeom prst="rect">
            <a:avLst/>
          </a:prstGeom>
        </p:spPr>
        <p:txBody>
          <a:bodyPr vert="horz" wrap="square" lIns="0" tIns="0" rIns="0" bIns="0" rtlCol="0">
            <a:spAutoFit/>
          </a:bodyPr>
          <a:lstStyle/>
          <a:p>
            <a:pPr marL="12700">
              <a:lnSpc>
                <a:spcPct val="100000"/>
              </a:lnSpc>
            </a:pPr>
            <a:r>
              <a:rPr sz="2400" b="1" spc="-10" dirty="0">
                <a:solidFill>
                  <a:srgbClr val="FFFFFF"/>
                </a:solidFill>
                <a:latin typeface="Arial"/>
                <a:cs typeface="Arial"/>
              </a:rPr>
              <a:t>2</a:t>
            </a:r>
            <a:r>
              <a:rPr sz="2400" b="1" dirty="0">
                <a:solidFill>
                  <a:srgbClr val="FFFFFF"/>
                </a:solidFill>
                <a:latin typeface="Arial"/>
                <a:cs typeface="Arial"/>
              </a:rPr>
              <a:t>.</a:t>
            </a:r>
            <a:r>
              <a:rPr sz="2400" b="1" dirty="0">
                <a:solidFill>
                  <a:srgbClr val="FFFFFF"/>
                </a:solidFill>
                <a:latin typeface="微软雅黑"/>
                <a:cs typeface="微软雅黑"/>
              </a:rPr>
              <a:t>检查余数</a:t>
            </a:r>
            <a:endParaRPr sz="2400">
              <a:latin typeface="微软雅黑"/>
              <a:cs typeface="微软雅黑"/>
            </a:endParaRPr>
          </a:p>
        </p:txBody>
      </p:sp>
      <p:sp>
        <p:nvSpPr>
          <p:cNvPr id="6" name="object 6"/>
          <p:cNvSpPr/>
          <p:nvPr/>
        </p:nvSpPr>
        <p:spPr>
          <a:xfrm>
            <a:off x="560069" y="3364229"/>
            <a:ext cx="3023870" cy="984885"/>
          </a:xfrm>
          <a:custGeom>
            <a:avLst/>
            <a:gdLst/>
            <a:ahLst/>
            <a:cxnLst/>
            <a:rect l="l" t="t" r="r" b="b"/>
            <a:pathLst>
              <a:path w="3023870" h="984885">
                <a:moveTo>
                  <a:pt x="0" y="984504"/>
                </a:moveTo>
                <a:lnTo>
                  <a:pt x="3023616" y="984504"/>
                </a:lnTo>
                <a:lnTo>
                  <a:pt x="3023616" y="0"/>
                </a:lnTo>
                <a:lnTo>
                  <a:pt x="0" y="0"/>
                </a:lnTo>
                <a:lnTo>
                  <a:pt x="0" y="984504"/>
                </a:lnTo>
                <a:close/>
              </a:path>
            </a:pathLst>
          </a:custGeom>
          <a:solidFill>
            <a:srgbClr val="C00000"/>
          </a:solidFill>
        </p:spPr>
        <p:txBody>
          <a:bodyPr wrap="square" lIns="0" tIns="0" rIns="0" bIns="0" rtlCol="0"/>
          <a:lstStyle/>
          <a:p>
            <a:endParaRPr/>
          </a:p>
        </p:txBody>
      </p:sp>
      <p:sp>
        <p:nvSpPr>
          <p:cNvPr id="7" name="object 7"/>
          <p:cNvSpPr/>
          <p:nvPr/>
        </p:nvSpPr>
        <p:spPr>
          <a:xfrm>
            <a:off x="560069" y="3364229"/>
            <a:ext cx="3023870" cy="984885"/>
          </a:xfrm>
          <a:custGeom>
            <a:avLst/>
            <a:gdLst/>
            <a:ahLst/>
            <a:cxnLst/>
            <a:rect l="l" t="t" r="r" b="b"/>
            <a:pathLst>
              <a:path w="3023870" h="984885">
                <a:moveTo>
                  <a:pt x="0" y="984504"/>
                </a:moveTo>
                <a:lnTo>
                  <a:pt x="3023616" y="984504"/>
                </a:lnTo>
                <a:lnTo>
                  <a:pt x="3023616" y="0"/>
                </a:lnTo>
                <a:lnTo>
                  <a:pt x="0" y="0"/>
                </a:lnTo>
                <a:lnTo>
                  <a:pt x="0" y="984504"/>
                </a:lnTo>
                <a:close/>
              </a:path>
            </a:pathLst>
          </a:custGeom>
          <a:ln w="25908">
            <a:solidFill>
              <a:srgbClr val="C00000"/>
            </a:solidFill>
          </a:ln>
        </p:spPr>
        <p:txBody>
          <a:bodyPr wrap="square" lIns="0" tIns="0" rIns="0" bIns="0" rtlCol="0"/>
          <a:lstStyle/>
          <a:p>
            <a:endParaRPr/>
          </a:p>
        </p:txBody>
      </p:sp>
      <p:sp>
        <p:nvSpPr>
          <p:cNvPr id="8" name="object 8"/>
          <p:cNvSpPr txBox="1"/>
          <p:nvPr/>
        </p:nvSpPr>
        <p:spPr>
          <a:xfrm>
            <a:off x="906881" y="3480561"/>
            <a:ext cx="2329180" cy="763905"/>
          </a:xfrm>
          <a:prstGeom prst="rect">
            <a:avLst/>
          </a:prstGeom>
        </p:spPr>
        <p:txBody>
          <a:bodyPr vert="horz" wrap="square" lIns="0" tIns="0" rIns="0" bIns="0" rtlCol="0">
            <a:spAutoFit/>
          </a:bodyPr>
          <a:lstStyle/>
          <a:p>
            <a:pPr marL="64135">
              <a:lnSpc>
                <a:spcPct val="100000"/>
              </a:lnSpc>
            </a:pPr>
            <a:r>
              <a:rPr sz="2400" b="1" dirty="0">
                <a:solidFill>
                  <a:srgbClr val="FFFFFF"/>
                </a:solidFill>
                <a:latin typeface="Arial"/>
                <a:cs typeface="Arial"/>
              </a:rPr>
              <a:t>2a.</a:t>
            </a:r>
            <a:r>
              <a:rPr sz="2400" b="1" spc="-95" dirty="0">
                <a:solidFill>
                  <a:srgbClr val="FFFFFF"/>
                </a:solidFill>
                <a:latin typeface="Arial"/>
                <a:cs typeface="Arial"/>
              </a:rPr>
              <a:t> </a:t>
            </a:r>
            <a:r>
              <a:rPr sz="2400" b="1" spc="-5" dirty="0">
                <a:solidFill>
                  <a:srgbClr val="FFFFFF"/>
                </a:solidFill>
                <a:latin typeface="微软雅黑"/>
                <a:cs typeface="微软雅黑"/>
              </a:rPr>
              <a:t>商左移</a:t>
            </a:r>
            <a:r>
              <a:rPr sz="2400" b="1" spc="-5" dirty="0">
                <a:solidFill>
                  <a:srgbClr val="FFFFFF"/>
                </a:solidFill>
                <a:latin typeface="Arial"/>
                <a:cs typeface="Arial"/>
              </a:rPr>
              <a:t>1</a:t>
            </a:r>
            <a:r>
              <a:rPr sz="2400" b="1" spc="-5" dirty="0">
                <a:solidFill>
                  <a:srgbClr val="FFFFFF"/>
                </a:solidFill>
                <a:latin typeface="微软雅黑"/>
                <a:cs typeface="微软雅黑"/>
              </a:rPr>
              <a:t>位，</a:t>
            </a:r>
            <a:endParaRPr sz="2400">
              <a:latin typeface="微软雅黑"/>
              <a:cs typeface="微软雅黑"/>
            </a:endParaRPr>
          </a:p>
          <a:p>
            <a:pPr marL="12700">
              <a:lnSpc>
                <a:spcPct val="100000"/>
              </a:lnSpc>
            </a:pPr>
            <a:r>
              <a:rPr sz="2400" b="1" dirty="0">
                <a:solidFill>
                  <a:srgbClr val="FFFFFF"/>
                </a:solidFill>
                <a:latin typeface="微软雅黑"/>
                <a:cs typeface="微软雅黑"/>
              </a:rPr>
              <a:t>新的最右位设</a:t>
            </a:r>
            <a:r>
              <a:rPr sz="2400" b="1" spc="-15" dirty="0">
                <a:solidFill>
                  <a:srgbClr val="FFFFFF"/>
                </a:solidFill>
                <a:latin typeface="微软雅黑"/>
                <a:cs typeface="微软雅黑"/>
              </a:rPr>
              <a:t>为</a:t>
            </a:r>
            <a:r>
              <a:rPr sz="2400" b="1" spc="-5" dirty="0">
                <a:solidFill>
                  <a:srgbClr val="FFFFFF"/>
                </a:solidFill>
                <a:latin typeface="Arial"/>
                <a:cs typeface="Arial"/>
              </a:rPr>
              <a:t>1</a:t>
            </a:r>
            <a:endParaRPr sz="2400">
              <a:latin typeface="Arial"/>
              <a:cs typeface="Arial"/>
            </a:endParaRPr>
          </a:p>
        </p:txBody>
      </p:sp>
      <p:sp>
        <p:nvSpPr>
          <p:cNvPr id="9" name="object 9"/>
          <p:cNvSpPr/>
          <p:nvPr/>
        </p:nvSpPr>
        <p:spPr>
          <a:xfrm>
            <a:off x="1892807" y="2976372"/>
            <a:ext cx="2068068" cy="56692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658872" y="2578861"/>
            <a:ext cx="1140460" cy="397510"/>
          </a:xfrm>
          <a:prstGeom prst="rect">
            <a:avLst/>
          </a:prstGeom>
        </p:spPr>
        <p:txBody>
          <a:bodyPr vert="horz" wrap="square" lIns="0" tIns="0" rIns="0" bIns="0" rtlCol="0">
            <a:spAutoFit/>
          </a:bodyPr>
          <a:lstStyle/>
          <a:p>
            <a:pPr marL="12700">
              <a:lnSpc>
                <a:spcPct val="100000"/>
              </a:lnSpc>
            </a:pPr>
            <a:r>
              <a:rPr sz="2400" spc="-5" dirty="0">
                <a:latin typeface="微软雅黑"/>
                <a:cs typeface="微软雅黑"/>
              </a:rPr>
              <a:t>余</a:t>
            </a:r>
            <a:r>
              <a:rPr sz="2400" dirty="0">
                <a:latin typeface="微软雅黑"/>
                <a:cs typeface="微软雅黑"/>
              </a:rPr>
              <a:t>数</a:t>
            </a:r>
            <a:r>
              <a:rPr sz="2400" spc="-105" dirty="0">
                <a:latin typeface="微软雅黑"/>
                <a:cs typeface="微软雅黑"/>
              </a:rPr>
              <a:t> </a:t>
            </a:r>
            <a:r>
              <a:rPr sz="2400" dirty="0">
                <a:latin typeface="Arial"/>
                <a:cs typeface="Arial"/>
              </a:rPr>
              <a:t>≥</a:t>
            </a:r>
            <a:r>
              <a:rPr sz="2400" spc="-60" dirty="0">
                <a:latin typeface="Arial"/>
                <a:cs typeface="Arial"/>
              </a:rPr>
              <a:t> </a:t>
            </a:r>
            <a:r>
              <a:rPr sz="2400" dirty="0">
                <a:latin typeface="Arial"/>
                <a:cs typeface="Arial"/>
              </a:rPr>
              <a:t>0</a:t>
            </a:r>
            <a:endParaRPr sz="2400">
              <a:latin typeface="Arial"/>
              <a:cs typeface="Arial"/>
            </a:endParaRPr>
          </a:p>
        </p:txBody>
      </p:sp>
      <p:sp>
        <p:nvSpPr>
          <p:cNvPr id="11" name="object 11"/>
          <p:cNvSpPr txBox="1"/>
          <p:nvPr/>
        </p:nvSpPr>
        <p:spPr>
          <a:xfrm>
            <a:off x="6819392" y="2606040"/>
            <a:ext cx="1151255"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余数</a:t>
            </a:r>
            <a:r>
              <a:rPr sz="2400" spc="-105" dirty="0">
                <a:latin typeface="微软雅黑"/>
                <a:cs typeface="微软雅黑"/>
              </a:rPr>
              <a:t> </a:t>
            </a:r>
            <a:r>
              <a:rPr sz="2400" dirty="0">
                <a:latin typeface="Arial"/>
                <a:cs typeface="Arial"/>
              </a:rPr>
              <a:t>&lt;</a:t>
            </a:r>
            <a:r>
              <a:rPr sz="2400" spc="-50" dirty="0">
                <a:latin typeface="Arial"/>
                <a:cs typeface="Arial"/>
              </a:rPr>
              <a:t> </a:t>
            </a:r>
            <a:r>
              <a:rPr sz="2400" spc="-5" dirty="0">
                <a:latin typeface="Arial"/>
                <a:cs typeface="Arial"/>
              </a:rPr>
              <a:t>0</a:t>
            </a:r>
            <a:endParaRPr sz="2400">
              <a:latin typeface="Arial"/>
              <a:cs typeface="Arial"/>
            </a:endParaRPr>
          </a:p>
        </p:txBody>
      </p:sp>
      <p:sp>
        <p:nvSpPr>
          <p:cNvPr id="12" name="object 12"/>
          <p:cNvSpPr/>
          <p:nvPr/>
        </p:nvSpPr>
        <p:spPr>
          <a:xfrm>
            <a:off x="3562350" y="4505705"/>
            <a:ext cx="3499485" cy="403860"/>
          </a:xfrm>
          <a:custGeom>
            <a:avLst/>
            <a:gdLst/>
            <a:ahLst/>
            <a:cxnLst/>
            <a:rect l="l" t="t" r="r" b="b"/>
            <a:pathLst>
              <a:path w="3499484" h="403860">
                <a:moveTo>
                  <a:pt x="0" y="403860"/>
                </a:moveTo>
                <a:lnTo>
                  <a:pt x="3499104" y="403860"/>
                </a:lnTo>
                <a:lnTo>
                  <a:pt x="3499104" y="0"/>
                </a:lnTo>
                <a:lnTo>
                  <a:pt x="0" y="0"/>
                </a:lnTo>
                <a:lnTo>
                  <a:pt x="0" y="403860"/>
                </a:lnTo>
                <a:close/>
              </a:path>
            </a:pathLst>
          </a:custGeom>
          <a:solidFill>
            <a:srgbClr val="4F81BC"/>
          </a:solidFill>
        </p:spPr>
        <p:txBody>
          <a:bodyPr wrap="square" lIns="0" tIns="0" rIns="0" bIns="0" rtlCol="0"/>
          <a:lstStyle/>
          <a:p>
            <a:endParaRPr/>
          </a:p>
        </p:txBody>
      </p:sp>
      <p:sp>
        <p:nvSpPr>
          <p:cNvPr id="13" name="object 13"/>
          <p:cNvSpPr/>
          <p:nvPr/>
        </p:nvSpPr>
        <p:spPr>
          <a:xfrm>
            <a:off x="3562350" y="4505705"/>
            <a:ext cx="3499485" cy="403860"/>
          </a:xfrm>
          <a:custGeom>
            <a:avLst/>
            <a:gdLst/>
            <a:ahLst/>
            <a:cxnLst/>
            <a:rect l="l" t="t" r="r" b="b"/>
            <a:pathLst>
              <a:path w="3499484" h="403860">
                <a:moveTo>
                  <a:pt x="0" y="403860"/>
                </a:moveTo>
                <a:lnTo>
                  <a:pt x="3499104" y="403860"/>
                </a:lnTo>
                <a:lnTo>
                  <a:pt x="3499104" y="0"/>
                </a:lnTo>
                <a:lnTo>
                  <a:pt x="0" y="0"/>
                </a:lnTo>
                <a:lnTo>
                  <a:pt x="0" y="403860"/>
                </a:lnTo>
                <a:close/>
              </a:path>
            </a:pathLst>
          </a:custGeom>
          <a:ln w="25908">
            <a:solidFill>
              <a:srgbClr val="385D89"/>
            </a:solidFill>
          </a:ln>
        </p:spPr>
        <p:txBody>
          <a:bodyPr wrap="square" lIns="0" tIns="0" rIns="0" bIns="0" rtlCol="0"/>
          <a:lstStyle/>
          <a:p>
            <a:endParaRPr/>
          </a:p>
        </p:txBody>
      </p:sp>
      <p:sp>
        <p:nvSpPr>
          <p:cNvPr id="14" name="object 14"/>
          <p:cNvSpPr txBox="1"/>
          <p:nvPr/>
        </p:nvSpPr>
        <p:spPr>
          <a:xfrm>
            <a:off x="4283455" y="4514722"/>
            <a:ext cx="2057400" cy="39751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a:cs typeface="Arial"/>
              </a:rPr>
              <a:t>3.</a:t>
            </a:r>
            <a:r>
              <a:rPr sz="2400" b="1" spc="-100" dirty="0">
                <a:solidFill>
                  <a:srgbClr val="FFFFFF"/>
                </a:solidFill>
                <a:latin typeface="Arial"/>
                <a:cs typeface="Arial"/>
              </a:rPr>
              <a:t> </a:t>
            </a:r>
            <a:r>
              <a:rPr sz="2400" b="1" dirty="0">
                <a:solidFill>
                  <a:srgbClr val="FFFFFF"/>
                </a:solidFill>
                <a:latin typeface="微软雅黑"/>
                <a:cs typeface="微软雅黑"/>
              </a:rPr>
              <a:t>除数右移</a:t>
            </a:r>
            <a:r>
              <a:rPr sz="2400" b="1" spc="-10" dirty="0">
                <a:solidFill>
                  <a:srgbClr val="FFFFFF"/>
                </a:solidFill>
                <a:latin typeface="Arial"/>
                <a:cs typeface="Arial"/>
              </a:rPr>
              <a:t>1</a:t>
            </a:r>
            <a:r>
              <a:rPr sz="2400" b="1" dirty="0">
                <a:solidFill>
                  <a:srgbClr val="FFFFFF"/>
                </a:solidFill>
                <a:latin typeface="微软雅黑"/>
                <a:cs typeface="微软雅黑"/>
              </a:rPr>
              <a:t>位</a:t>
            </a:r>
            <a:endParaRPr sz="2400">
              <a:latin typeface="微软雅黑"/>
              <a:cs typeface="微软雅黑"/>
            </a:endParaRPr>
          </a:p>
        </p:txBody>
      </p:sp>
      <p:sp>
        <p:nvSpPr>
          <p:cNvPr id="15" name="object 15"/>
          <p:cNvSpPr/>
          <p:nvPr/>
        </p:nvSpPr>
        <p:spPr>
          <a:xfrm>
            <a:off x="5189220" y="1606296"/>
            <a:ext cx="358139" cy="9525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775704" y="2976372"/>
            <a:ext cx="2583179" cy="56692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043683" y="4338828"/>
            <a:ext cx="1697736" cy="54711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726941" y="1459230"/>
            <a:ext cx="3335020" cy="518159"/>
          </a:xfrm>
          <a:custGeom>
            <a:avLst/>
            <a:gdLst/>
            <a:ahLst/>
            <a:cxnLst/>
            <a:rect l="l" t="t" r="r" b="b"/>
            <a:pathLst>
              <a:path w="3335020" h="518160">
                <a:moveTo>
                  <a:pt x="0" y="518160"/>
                </a:moveTo>
                <a:lnTo>
                  <a:pt x="3334512" y="518160"/>
                </a:lnTo>
                <a:lnTo>
                  <a:pt x="3334512" y="0"/>
                </a:lnTo>
                <a:lnTo>
                  <a:pt x="0" y="0"/>
                </a:lnTo>
                <a:lnTo>
                  <a:pt x="0" y="518160"/>
                </a:lnTo>
                <a:close/>
              </a:path>
            </a:pathLst>
          </a:custGeom>
          <a:solidFill>
            <a:srgbClr val="4F81BC"/>
          </a:solidFill>
        </p:spPr>
        <p:txBody>
          <a:bodyPr wrap="square" lIns="0" tIns="0" rIns="0" bIns="0" rtlCol="0"/>
          <a:lstStyle/>
          <a:p>
            <a:endParaRPr/>
          </a:p>
        </p:txBody>
      </p:sp>
      <p:sp>
        <p:nvSpPr>
          <p:cNvPr id="19" name="object 19"/>
          <p:cNvSpPr/>
          <p:nvPr/>
        </p:nvSpPr>
        <p:spPr>
          <a:xfrm>
            <a:off x="2855976" y="1539239"/>
            <a:ext cx="1050036" cy="356615"/>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952494" y="5304282"/>
            <a:ext cx="2833370" cy="952500"/>
          </a:xfrm>
          <a:custGeom>
            <a:avLst/>
            <a:gdLst/>
            <a:ahLst/>
            <a:cxnLst/>
            <a:rect l="l" t="t" r="r" b="b"/>
            <a:pathLst>
              <a:path w="2833370" h="952500">
                <a:moveTo>
                  <a:pt x="1416557" y="0"/>
                </a:moveTo>
                <a:lnTo>
                  <a:pt x="0" y="476250"/>
                </a:lnTo>
                <a:lnTo>
                  <a:pt x="1416557" y="952500"/>
                </a:lnTo>
                <a:lnTo>
                  <a:pt x="2833115" y="476250"/>
                </a:lnTo>
                <a:lnTo>
                  <a:pt x="1416557" y="0"/>
                </a:lnTo>
                <a:close/>
              </a:path>
            </a:pathLst>
          </a:custGeom>
          <a:solidFill>
            <a:srgbClr val="F79546"/>
          </a:solidFill>
        </p:spPr>
        <p:txBody>
          <a:bodyPr wrap="square" lIns="0" tIns="0" rIns="0" bIns="0" rtlCol="0"/>
          <a:lstStyle/>
          <a:p>
            <a:endParaRPr/>
          </a:p>
        </p:txBody>
      </p:sp>
      <p:sp>
        <p:nvSpPr>
          <p:cNvPr id="21" name="object 21"/>
          <p:cNvSpPr/>
          <p:nvPr/>
        </p:nvSpPr>
        <p:spPr>
          <a:xfrm>
            <a:off x="3952494" y="5304282"/>
            <a:ext cx="2833370" cy="952500"/>
          </a:xfrm>
          <a:custGeom>
            <a:avLst/>
            <a:gdLst/>
            <a:ahLst/>
            <a:cxnLst/>
            <a:rect l="l" t="t" r="r" b="b"/>
            <a:pathLst>
              <a:path w="2833370" h="952500">
                <a:moveTo>
                  <a:pt x="0" y="476250"/>
                </a:moveTo>
                <a:lnTo>
                  <a:pt x="1416557" y="0"/>
                </a:lnTo>
                <a:lnTo>
                  <a:pt x="2833115" y="476250"/>
                </a:lnTo>
                <a:lnTo>
                  <a:pt x="1416557" y="952500"/>
                </a:lnTo>
                <a:lnTo>
                  <a:pt x="0" y="476250"/>
                </a:lnTo>
                <a:close/>
              </a:path>
            </a:pathLst>
          </a:custGeom>
          <a:ln w="25908">
            <a:solidFill>
              <a:srgbClr val="B66C30"/>
            </a:solidFill>
          </a:ln>
        </p:spPr>
        <p:txBody>
          <a:bodyPr wrap="square" lIns="0" tIns="0" rIns="0" bIns="0" rtlCol="0"/>
          <a:lstStyle/>
          <a:p>
            <a:endParaRPr/>
          </a:p>
        </p:txBody>
      </p:sp>
      <p:sp>
        <p:nvSpPr>
          <p:cNvPr id="22" name="object 22"/>
          <p:cNvSpPr txBox="1"/>
          <p:nvPr/>
        </p:nvSpPr>
        <p:spPr>
          <a:xfrm>
            <a:off x="4356861" y="5587288"/>
            <a:ext cx="2023745" cy="397510"/>
          </a:xfrm>
          <a:prstGeom prst="rect">
            <a:avLst/>
          </a:prstGeom>
        </p:spPr>
        <p:txBody>
          <a:bodyPr vert="horz" wrap="square" lIns="0" tIns="0" rIns="0" bIns="0" rtlCol="0">
            <a:spAutoFit/>
          </a:bodyPr>
          <a:lstStyle/>
          <a:p>
            <a:pPr marL="12700">
              <a:lnSpc>
                <a:spcPct val="100000"/>
              </a:lnSpc>
            </a:pPr>
            <a:r>
              <a:rPr sz="2400" b="1" spc="-10" dirty="0">
                <a:latin typeface="Arial"/>
                <a:cs typeface="Arial"/>
              </a:rPr>
              <a:t>4</a:t>
            </a:r>
            <a:r>
              <a:rPr sz="2400" b="1" dirty="0">
                <a:latin typeface="Arial"/>
                <a:cs typeface="Arial"/>
              </a:rPr>
              <a:t>.</a:t>
            </a:r>
            <a:r>
              <a:rPr sz="2400" b="1" dirty="0">
                <a:latin typeface="微软雅黑"/>
                <a:cs typeface="微软雅黑"/>
              </a:rPr>
              <a:t>第</a:t>
            </a:r>
            <a:r>
              <a:rPr sz="2400" b="1" spc="-10" dirty="0">
                <a:latin typeface="Arial"/>
                <a:cs typeface="Arial"/>
              </a:rPr>
              <a:t>33</a:t>
            </a:r>
            <a:r>
              <a:rPr sz="2400" b="1" dirty="0">
                <a:latin typeface="微软雅黑"/>
                <a:cs typeface="微软雅黑"/>
              </a:rPr>
              <a:t>轮循环</a:t>
            </a:r>
            <a:r>
              <a:rPr sz="2400" b="1" dirty="0">
                <a:latin typeface="Arial"/>
                <a:cs typeface="Arial"/>
              </a:rPr>
              <a:t>?</a:t>
            </a:r>
            <a:endParaRPr sz="2400">
              <a:latin typeface="Arial"/>
              <a:cs typeface="Arial"/>
            </a:endParaRPr>
          </a:p>
        </p:txBody>
      </p:sp>
      <p:sp>
        <p:nvSpPr>
          <p:cNvPr id="23" name="object 23"/>
          <p:cNvSpPr/>
          <p:nvPr/>
        </p:nvSpPr>
        <p:spPr>
          <a:xfrm>
            <a:off x="5189220" y="4920996"/>
            <a:ext cx="358139" cy="560831"/>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3113532" y="981455"/>
            <a:ext cx="8650223" cy="4826508"/>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2785872" y="6246876"/>
            <a:ext cx="2610612" cy="356616"/>
          </a:xfrm>
          <a:prstGeom prst="rect">
            <a:avLst/>
          </a:prstGeom>
          <a:blipFill>
            <a:blip r:embed="rId10" cstate="print"/>
            <a:stretch>
              <a:fillRect/>
            </a:stretch>
          </a:blipFill>
        </p:spPr>
        <p:txBody>
          <a:bodyPr wrap="square" lIns="0" tIns="0" rIns="0" bIns="0" rtlCol="0"/>
          <a:lstStyle/>
          <a:p>
            <a:endParaRPr/>
          </a:p>
        </p:txBody>
      </p:sp>
      <p:sp>
        <p:nvSpPr>
          <p:cNvPr id="26" name="object 26"/>
          <p:cNvSpPr txBox="1"/>
          <p:nvPr/>
        </p:nvSpPr>
        <p:spPr>
          <a:xfrm>
            <a:off x="6748653" y="5349544"/>
            <a:ext cx="249809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否：少于</a:t>
            </a:r>
            <a:r>
              <a:rPr sz="2400" spc="-10" dirty="0">
                <a:latin typeface="Arial"/>
                <a:cs typeface="Arial"/>
              </a:rPr>
              <a:t>33</a:t>
            </a:r>
            <a:r>
              <a:rPr sz="2400" dirty="0">
                <a:latin typeface="微软雅黑"/>
                <a:cs typeface="微软雅黑"/>
              </a:rPr>
              <a:t>轮循环</a:t>
            </a:r>
            <a:endParaRPr sz="2400">
              <a:latin typeface="微软雅黑"/>
              <a:cs typeface="微软雅黑"/>
            </a:endParaRPr>
          </a:p>
        </p:txBody>
      </p:sp>
      <p:sp>
        <p:nvSpPr>
          <p:cNvPr id="27" name="object 27"/>
          <p:cNvSpPr/>
          <p:nvPr/>
        </p:nvSpPr>
        <p:spPr>
          <a:xfrm>
            <a:off x="1098803" y="6115810"/>
            <a:ext cx="1920239" cy="618744"/>
          </a:xfrm>
          <a:prstGeom prst="rect">
            <a:avLst/>
          </a:prstGeom>
          <a:blipFill>
            <a:blip r:embed="rId11" cstate="print"/>
            <a:stretch>
              <a:fillRect/>
            </a:stretch>
          </a:blipFill>
        </p:spPr>
        <p:txBody>
          <a:bodyPr wrap="square" lIns="0" tIns="0" rIns="0" bIns="0" rtlCol="0"/>
          <a:lstStyle/>
          <a:p>
            <a:endParaRPr/>
          </a:p>
        </p:txBody>
      </p:sp>
      <p:sp>
        <p:nvSpPr>
          <p:cNvPr id="28" name="object 28"/>
          <p:cNvSpPr txBox="1"/>
          <p:nvPr/>
        </p:nvSpPr>
        <p:spPr>
          <a:xfrm>
            <a:off x="1741423" y="6233159"/>
            <a:ext cx="635000" cy="39751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微软雅黑"/>
                <a:cs typeface="微软雅黑"/>
              </a:rPr>
              <a:t>结束</a:t>
            </a:r>
            <a:endParaRPr sz="2400">
              <a:latin typeface="微软雅黑"/>
              <a:cs typeface="微软雅黑"/>
            </a:endParaRPr>
          </a:p>
        </p:txBody>
      </p:sp>
      <p:sp>
        <p:nvSpPr>
          <p:cNvPr id="29" name="object 29"/>
          <p:cNvSpPr txBox="1"/>
          <p:nvPr/>
        </p:nvSpPr>
        <p:spPr>
          <a:xfrm>
            <a:off x="3228594" y="6419697"/>
            <a:ext cx="280289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是：已完</a:t>
            </a:r>
            <a:r>
              <a:rPr sz="2400" spc="-10" dirty="0">
                <a:latin typeface="微软雅黑"/>
                <a:cs typeface="微软雅黑"/>
              </a:rPr>
              <a:t>成</a:t>
            </a:r>
            <a:r>
              <a:rPr sz="2400" spc="-10" dirty="0">
                <a:latin typeface="Arial"/>
                <a:cs typeface="Arial"/>
              </a:rPr>
              <a:t>33</a:t>
            </a:r>
            <a:r>
              <a:rPr sz="2400" dirty="0">
                <a:latin typeface="微软雅黑"/>
                <a:cs typeface="微软雅黑"/>
              </a:rPr>
              <a:t>轮循环</a:t>
            </a:r>
            <a:endParaRPr sz="2400">
              <a:latin typeface="微软雅黑"/>
              <a:cs typeface="微软雅黑"/>
            </a:endParaRPr>
          </a:p>
        </p:txBody>
      </p:sp>
      <p:sp>
        <p:nvSpPr>
          <p:cNvPr id="30" name="object 30"/>
          <p:cNvSpPr/>
          <p:nvPr/>
        </p:nvSpPr>
        <p:spPr>
          <a:xfrm>
            <a:off x="1085088" y="1412747"/>
            <a:ext cx="1921764" cy="618743"/>
          </a:xfrm>
          <a:prstGeom prst="rect">
            <a:avLst/>
          </a:prstGeom>
          <a:blipFill>
            <a:blip r:embed="rId12" cstate="print"/>
            <a:stretch>
              <a:fillRect/>
            </a:stretch>
          </a:blipFill>
        </p:spPr>
        <p:txBody>
          <a:bodyPr wrap="square" lIns="0" tIns="0" rIns="0" bIns="0" rtlCol="0"/>
          <a:lstStyle/>
          <a:p>
            <a:endParaRPr/>
          </a:p>
        </p:txBody>
      </p:sp>
      <p:sp>
        <p:nvSpPr>
          <p:cNvPr id="31" name="object 31"/>
          <p:cNvSpPr txBox="1"/>
          <p:nvPr/>
        </p:nvSpPr>
        <p:spPr>
          <a:xfrm>
            <a:off x="1729232" y="1528571"/>
            <a:ext cx="5104130" cy="365760"/>
          </a:xfrm>
          <a:prstGeom prst="rect">
            <a:avLst/>
          </a:prstGeom>
        </p:spPr>
        <p:txBody>
          <a:bodyPr vert="horz" wrap="square" lIns="0" tIns="0" rIns="0" bIns="0" rtlCol="0">
            <a:spAutoFit/>
          </a:bodyPr>
          <a:lstStyle/>
          <a:p>
            <a:pPr marL="12700">
              <a:lnSpc>
                <a:spcPct val="100000"/>
              </a:lnSpc>
              <a:tabLst>
                <a:tab pos="2239010" algn="l"/>
              </a:tabLst>
            </a:pPr>
            <a:r>
              <a:rPr sz="2400" b="1" spc="-5" dirty="0">
                <a:solidFill>
                  <a:srgbClr val="FFFFFF"/>
                </a:solidFill>
                <a:latin typeface="微软雅黑"/>
                <a:cs typeface="微软雅黑"/>
              </a:rPr>
              <a:t>开</a:t>
            </a:r>
            <a:r>
              <a:rPr sz="2400" b="1" dirty="0">
                <a:solidFill>
                  <a:srgbClr val="FFFFFF"/>
                </a:solidFill>
                <a:latin typeface="微软雅黑"/>
                <a:cs typeface="微软雅黑"/>
              </a:rPr>
              <a:t>始	</a:t>
            </a:r>
            <a:r>
              <a:rPr sz="3600" b="1" spc="-7" baseline="1157" dirty="0">
                <a:solidFill>
                  <a:srgbClr val="FFFFFF"/>
                </a:solidFill>
                <a:latin typeface="Arial"/>
                <a:cs typeface="Arial"/>
              </a:rPr>
              <a:t>1.</a:t>
            </a:r>
            <a:r>
              <a:rPr sz="3600" b="1" spc="-37" baseline="1157" dirty="0">
                <a:solidFill>
                  <a:srgbClr val="FFFFFF"/>
                </a:solidFill>
                <a:latin typeface="Arial"/>
                <a:cs typeface="Arial"/>
              </a:rPr>
              <a:t> </a:t>
            </a:r>
            <a:r>
              <a:rPr sz="3600" b="1" baseline="1157" dirty="0">
                <a:solidFill>
                  <a:srgbClr val="FFFFFF"/>
                </a:solidFill>
                <a:latin typeface="微软雅黑"/>
                <a:cs typeface="微软雅黑"/>
              </a:rPr>
              <a:t>余数</a:t>
            </a:r>
            <a:r>
              <a:rPr sz="3600" b="1" spc="-112" baseline="1157" dirty="0">
                <a:solidFill>
                  <a:srgbClr val="FFFFFF"/>
                </a:solidFill>
                <a:latin typeface="微软雅黑"/>
                <a:cs typeface="微软雅黑"/>
              </a:rPr>
              <a:t> </a:t>
            </a:r>
            <a:r>
              <a:rPr sz="3600" b="1" baseline="1157" dirty="0">
                <a:solidFill>
                  <a:srgbClr val="FFFFFF"/>
                </a:solidFill>
                <a:latin typeface="Arial"/>
                <a:cs typeface="Arial"/>
              </a:rPr>
              <a:t>=</a:t>
            </a:r>
            <a:r>
              <a:rPr sz="3600" b="1" spc="-37" baseline="1157" dirty="0">
                <a:solidFill>
                  <a:srgbClr val="FFFFFF"/>
                </a:solidFill>
                <a:latin typeface="Arial"/>
                <a:cs typeface="Arial"/>
              </a:rPr>
              <a:t> </a:t>
            </a:r>
            <a:r>
              <a:rPr sz="3600" b="1" baseline="1157" dirty="0">
                <a:solidFill>
                  <a:srgbClr val="FFFFFF"/>
                </a:solidFill>
                <a:latin typeface="微软雅黑"/>
                <a:cs typeface="微软雅黑"/>
              </a:rPr>
              <a:t>余数</a:t>
            </a:r>
            <a:r>
              <a:rPr sz="3600" b="1" spc="-112" baseline="1157" dirty="0">
                <a:solidFill>
                  <a:srgbClr val="FFFFFF"/>
                </a:solidFill>
                <a:latin typeface="微软雅黑"/>
                <a:cs typeface="微软雅黑"/>
              </a:rPr>
              <a:t> </a:t>
            </a:r>
            <a:r>
              <a:rPr sz="3600" b="1" spc="-7" baseline="1157" dirty="0">
                <a:solidFill>
                  <a:srgbClr val="FFFFFF"/>
                </a:solidFill>
                <a:latin typeface="Arial"/>
                <a:cs typeface="Arial"/>
              </a:rPr>
              <a:t>–</a:t>
            </a:r>
            <a:r>
              <a:rPr sz="3600" b="1" spc="-30" baseline="1157" dirty="0">
                <a:solidFill>
                  <a:srgbClr val="FFFFFF"/>
                </a:solidFill>
                <a:latin typeface="Arial"/>
                <a:cs typeface="Arial"/>
              </a:rPr>
              <a:t> </a:t>
            </a:r>
            <a:r>
              <a:rPr sz="3600" b="1" baseline="1157" dirty="0">
                <a:solidFill>
                  <a:srgbClr val="FFFFFF"/>
                </a:solidFill>
                <a:latin typeface="微软雅黑"/>
                <a:cs typeface="微软雅黑"/>
              </a:rPr>
              <a:t>除数</a:t>
            </a:r>
            <a:endParaRPr sz="3600" baseline="1157">
              <a:latin typeface="微软雅黑"/>
              <a:cs typeface="微软雅黑"/>
            </a:endParaRPr>
          </a:p>
        </p:txBody>
      </p:sp>
      <p:sp>
        <p:nvSpPr>
          <p:cNvPr id="32" name="object 32"/>
          <p:cNvSpPr txBox="1"/>
          <p:nvPr/>
        </p:nvSpPr>
        <p:spPr>
          <a:xfrm>
            <a:off x="6891528" y="3351276"/>
            <a:ext cx="4579620" cy="1010919"/>
          </a:xfrm>
          <a:prstGeom prst="rect">
            <a:avLst/>
          </a:prstGeom>
          <a:solidFill>
            <a:srgbClr val="C00000"/>
          </a:solidFill>
        </p:spPr>
        <p:txBody>
          <a:bodyPr vert="horz" wrap="square" lIns="0" tIns="128905" rIns="0" bIns="0" rtlCol="0">
            <a:spAutoFit/>
          </a:bodyPr>
          <a:lstStyle/>
          <a:p>
            <a:pPr algn="ctr">
              <a:lnSpc>
                <a:spcPct val="100000"/>
              </a:lnSpc>
              <a:spcBef>
                <a:spcPts val="1015"/>
              </a:spcBef>
            </a:pPr>
            <a:r>
              <a:rPr sz="2400" b="1" spc="-5" dirty="0">
                <a:solidFill>
                  <a:srgbClr val="FFFFFF"/>
                </a:solidFill>
                <a:latin typeface="Arial"/>
                <a:cs typeface="Arial"/>
              </a:rPr>
              <a:t>2b.</a:t>
            </a:r>
            <a:r>
              <a:rPr sz="2400" b="1" spc="-80" dirty="0">
                <a:solidFill>
                  <a:srgbClr val="FFFFFF"/>
                </a:solidFill>
                <a:latin typeface="Arial"/>
                <a:cs typeface="Arial"/>
              </a:rPr>
              <a:t> </a:t>
            </a:r>
            <a:r>
              <a:rPr sz="2400" b="1" spc="-5" dirty="0">
                <a:solidFill>
                  <a:srgbClr val="FFFFFF"/>
                </a:solidFill>
                <a:latin typeface="微软雅黑"/>
                <a:cs typeface="微软雅黑"/>
              </a:rPr>
              <a:t>回退第</a:t>
            </a:r>
            <a:r>
              <a:rPr sz="2400" b="1" spc="-5" dirty="0">
                <a:solidFill>
                  <a:srgbClr val="FFFFFF"/>
                </a:solidFill>
                <a:latin typeface="Arial"/>
                <a:cs typeface="Arial"/>
              </a:rPr>
              <a:t>1</a:t>
            </a:r>
            <a:r>
              <a:rPr sz="2400" b="1" spc="-5" dirty="0">
                <a:solidFill>
                  <a:srgbClr val="FFFFFF"/>
                </a:solidFill>
                <a:latin typeface="微软雅黑"/>
                <a:cs typeface="微软雅黑"/>
              </a:rPr>
              <a:t>步的操作；</a:t>
            </a:r>
            <a:endParaRPr sz="2400">
              <a:latin typeface="微软雅黑"/>
              <a:cs typeface="微软雅黑"/>
            </a:endParaRPr>
          </a:p>
          <a:p>
            <a:pPr marL="1270" algn="ctr">
              <a:lnSpc>
                <a:spcPct val="100000"/>
              </a:lnSpc>
            </a:pPr>
            <a:r>
              <a:rPr sz="2400" b="1" dirty="0">
                <a:solidFill>
                  <a:srgbClr val="FFFFFF"/>
                </a:solidFill>
                <a:latin typeface="微软雅黑"/>
                <a:cs typeface="微软雅黑"/>
              </a:rPr>
              <a:t>商左移</a:t>
            </a:r>
            <a:r>
              <a:rPr sz="2400" b="1" spc="-10" dirty="0">
                <a:solidFill>
                  <a:srgbClr val="FFFFFF"/>
                </a:solidFill>
                <a:latin typeface="Arial"/>
                <a:cs typeface="Arial"/>
              </a:rPr>
              <a:t>1</a:t>
            </a:r>
            <a:r>
              <a:rPr sz="2400" b="1" dirty="0">
                <a:solidFill>
                  <a:srgbClr val="FFFFFF"/>
                </a:solidFill>
                <a:latin typeface="微软雅黑"/>
                <a:cs typeface="微软雅黑"/>
              </a:rPr>
              <a:t>位，新的最右位设为</a:t>
            </a:r>
            <a:r>
              <a:rPr sz="2400" b="1" spc="-5" dirty="0">
                <a:solidFill>
                  <a:srgbClr val="FFFFFF"/>
                </a:solidFill>
                <a:latin typeface="Arial"/>
                <a:cs typeface="Arial"/>
              </a:rPr>
              <a:t>0</a:t>
            </a:r>
            <a:endParaRPr sz="2400">
              <a:latin typeface="Arial"/>
              <a:cs typeface="Arial"/>
            </a:endParaRPr>
          </a:p>
        </p:txBody>
      </p:sp>
      <p:sp>
        <p:nvSpPr>
          <p:cNvPr id="33" name="object 33"/>
          <p:cNvSpPr/>
          <p:nvPr/>
        </p:nvSpPr>
        <p:spPr>
          <a:xfrm>
            <a:off x="6882383" y="4338828"/>
            <a:ext cx="2325624" cy="547116"/>
          </a:xfrm>
          <a:prstGeom prst="rect">
            <a:avLst/>
          </a:prstGeom>
          <a:blipFill>
            <a:blip r:embed="rId13" cstate="print"/>
            <a:stretch>
              <a:fillRect/>
            </a:stretch>
          </a:blipFill>
        </p:spPr>
        <p:txBody>
          <a:bodyPr wrap="square" lIns="0" tIns="0" rIns="0" bIns="0" rtlCol="0"/>
          <a:lstStyle/>
          <a:p>
            <a:endParaRPr/>
          </a:p>
        </p:txBody>
      </p:sp>
      <p:sp>
        <p:nvSpPr>
          <p:cNvPr id="34" name="object 2"/>
          <p:cNvSpPr txBox="1">
            <a:spLocks/>
          </p:cNvSpPr>
          <p:nvPr/>
        </p:nvSpPr>
        <p:spPr>
          <a:xfrm>
            <a:off x="9208007" y="409194"/>
            <a:ext cx="2452117" cy="492443"/>
          </a:xfrm>
          <a:prstGeom prst="rect">
            <a:avLst/>
          </a:prstGeom>
        </p:spPr>
        <p:txBody>
          <a:bodyPr vert="horz" wrap="square" lIns="0" tIns="0" rIns="0" bIns="0" rtlCol="0">
            <a:spAutoFit/>
          </a:bodyPr>
          <a:lstStyle>
            <a:lvl1pPr>
              <a:defRPr sz="4400" b="1" i="0">
                <a:solidFill>
                  <a:srgbClr val="ECAF4D"/>
                </a:solidFill>
                <a:latin typeface="Microsoft JhengHei"/>
                <a:ea typeface="+mj-ea"/>
                <a:cs typeface="Microsoft JhengHei"/>
              </a:defRPr>
            </a:lvl1pPr>
          </a:lstStyle>
          <a:p>
            <a:pPr marL="12700" algn="ctr"/>
            <a:r>
              <a:rPr lang="zh-CN" altLang="en-US" sz="3200" kern="0" spc="-5" dirty="0" smtClean="0">
                <a:solidFill>
                  <a:srgbClr val="0000FF"/>
                </a:solidFill>
                <a:latin typeface="黑体" panose="02010609060101010101" pitchFamily="49" charset="-122"/>
                <a:ea typeface="黑体" panose="02010609060101010101" pitchFamily="49" charset="-122"/>
                <a:cs typeface="微软雅黑"/>
              </a:rPr>
              <a:t>恢复余数法</a:t>
            </a:r>
            <a:endParaRPr lang="zh-CN" altLang="en-US" sz="3200" kern="0" dirty="0">
              <a:solidFill>
                <a:srgbClr val="0000FF"/>
              </a:solidFill>
              <a:latin typeface="黑体" panose="02010609060101010101" pitchFamily="49" charset="-122"/>
              <a:ea typeface="黑体" panose="02010609060101010101" pitchFamily="49" charset="-122"/>
              <a:cs typeface="微软雅黑"/>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477647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Arial"/>
                <a:cs typeface="Arial"/>
              </a:rPr>
              <a:t>4-bit</a:t>
            </a:r>
            <a:r>
              <a:rPr sz="3600" spc="-85" dirty="0">
                <a:solidFill>
                  <a:srgbClr val="004589"/>
                </a:solidFill>
                <a:latin typeface="Arial"/>
                <a:cs typeface="Arial"/>
              </a:rPr>
              <a:t> </a:t>
            </a:r>
            <a:r>
              <a:rPr sz="3600" spc="-5" dirty="0">
                <a:solidFill>
                  <a:srgbClr val="004589"/>
                </a:solidFill>
                <a:latin typeface="微软雅黑"/>
                <a:cs typeface="微软雅黑"/>
              </a:rPr>
              <a:t>除法器的实现示例</a:t>
            </a:r>
            <a:endParaRPr sz="3600">
              <a:latin typeface="微软雅黑"/>
              <a:cs typeface="微软雅黑"/>
            </a:endParaRPr>
          </a:p>
        </p:txBody>
      </p:sp>
      <p:sp>
        <p:nvSpPr>
          <p:cNvPr id="4" name="object 4"/>
          <p:cNvSpPr/>
          <p:nvPr/>
        </p:nvSpPr>
        <p:spPr>
          <a:xfrm>
            <a:off x="1112519" y="3744467"/>
            <a:ext cx="1309116" cy="92201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65248" y="3753611"/>
            <a:ext cx="222504" cy="35966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545079" y="3744467"/>
            <a:ext cx="1475232" cy="358139"/>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506723" y="3755135"/>
            <a:ext cx="510539" cy="911351"/>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9" name="object 9"/>
          <p:cNvSpPr/>
          <p:nvPr/>
        </p:nvSpPr>
        <p:spPr>
          <a:xfrm>
            <a:off x="2382011" y="4629911"/>
            <a:ext cx="356615" cy="69341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233927" y="2863595"/>
            <a:ext cx="358139" cy="105155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313943" y="3220211"/>
            <a:ext cx="2273808" cy="318516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6" name="object 16"/>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17" name="object 17"/>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19" name="object 19"/>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0" name="object 20"/>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1" name="object 21"/>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2" name="object 22"/>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3" name="object 23"/>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4" name="object 24"/>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25" name="object 25"/>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27" name="object 27"/>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28" name="object 28"/>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4" name="object 34"/>
          <p:cNvSpPr txBox="1"/>
          <p:nvPr/>
        </p:nvSpPr>
        <p:spPr>
          <a:xfrm>
            <a:off x="3664077" y="6031077"/>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35" name="object 35"/>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36" name="object 36"/>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39" name="object 39"/>
          <p:cNvSpPr/>
          <p:nvPr/>
        </p:nvSpPr>
        <p:spPr>
          <a:xfrm>
            <a:off x="6822947" y="1132332"/>
            <a:ext cx="4977383" cy="1580388"/>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6822947" y="1132332"/>
            <a:ext cx="4977765" cy="1580515"/>
          </a:xfrm>
          <a:custGeom>
            <a:avLst/>
            <a:gdLst/>
            <a:ahLst/>
            <a:cxnLst/>
            <a:rect l="l" t="t" r="r" b="b"/>
            <a:pathLst>
              <a:path w="4977765"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713985" y="0"/>
                </a:lnTo>
                <a:lnTo>
                  <a:pt x="4761317" y="4245"/>
                </a:lnTo>
                <a:lnTo>
                  <a:pt x="4805871" y="16485"/>
                </a:lnTo>
                <a:lnTo>
                  <a:pt x="4846903" y="35973"/>
                </a:lnTo>
                <a:lnTo>
                  <a:pt x="4883667" y="61966"/>
                </a:lnTo>
                <a:lnTo>
                  <a:pt x="4915417" y="93716"/>
                </a:lnTo>
                <a:lnTo>
                  <a:pt x="4941410" y="130480"/>
                </a:lnTo>
                <a:lnTo>
                  <a:pt x="4960898" y="171512"/>
                </a:lnTo>
                <a:lnTo>
                  <a:pt x="4973138" y="216066"/>
                </a:lnTo>
                <a:lnTo>
                  <a:pt x="4977383" y="263397"/>
                </a:lnTo>
                <a:lnTo>
                  <a:pt x="4977383" y="1316989"/>
                </a:lnTo>
                <a:lnTo>
                  <a:pt x="4973138" y="1364321"/>
                </a:lnTo>
                <a:lnTo>
                  <a:pt x="4960898" y="1408875"/>
                </a:lnTo>
                <a:lnTo>
                  <a:pt x="4941410" y="1449907"/>
                </a:lnTo>
                <a:lnTo>
                  <a:pt x="4915417" y="1486671"/>
                </a:lnTo>
                <a:lnTo>
                  <a:pt x="4883667" y="1518421"/>
                </a:lnTo>
                <a:lnTo>
                  <a:pt x="4846903" y="1544414"/>
                </a:lnTo>
                <a:lnTo>
                  <a:pt x="4805871" y="1563902"/>
                </a:lnTo>
                <a:lnTo>
                  <a:pt x="4761317" y="1576142"/>
                </a:lnTo>
                <a:lnTo>
                  <a:pt x="4713985"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1" name="object 41"/>
          <p:cNvSpPr txBox="1"/>
          <p:nvPr/>
        </p:nvSpPr>
        <p:spPr>
          <a:xfrm>
            <a:off x="6979411" y="1304797"/>
            <a:ext cx="4588510" cy="12484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一个</a:t>
            </a:r>
            <a:r>
              <a:rPr sz="2000" dirty="0">
                <a:latin typeface="Arial"/>
                <a:cs typeface="Arial"/>
              </a:rPr>
              <a:t>8-bi</a:t>
            </a:r>
            <a:r>
              <a:rPr sz="2000" spc="-5" dirty="0">
                <a:latin typeface="Arial"/>
                <a:cs typeface="Arial"/>
              </a:rPr>
              <a:t>t</a:t>
            </a:r>
            <a:r>
              <a:rPr sz="2000" dirty="0">
                <a:latin typeface="微软雅黑"/>
                <a:cs typeface="微软雅黑"/>
              </a:rPr>
              <a:t>的“余</a:t>
            </a:r>
            <a:r>
              <a:rPr sz="2000" spc="-5" dirty="0">
                <a:latin typeface="微软雅黑"/>
                <a:cs typeface="微软雅黑"/>
              </a:rPr>
              <a:t>数</a:t>
            </a:r>
            <a:r>
              <a:rPr sz="2000" dirty="0">
                <a:latin typeface="微软雅黑"/>
                <a:cs typeface="微软雅黑"/>
              </a:rPr>
              <a:t>”</a:t>
            </a:r>
            <a:r>
              <a:rPr sz="2000" spc="-15" dirty="0">
                <a:latin typeface="微软雅黑"/>
                <a:cs typeface="微软雅黑"/>
              </a:rPr>
              <a:t>寄</a:t>
            </a:r>
            <a:r>
              <a:rPr sz="2000" dirty="0">
                <a:latin typeface="微软雅黑"/>
                <a:cs typeface="微软雅黑"/>
              </a:rPr>
              <a:t>存器</a:t>
            </a:r>
            <a:endParaRPr sz="2000">
              <a:latin typeface="微软雅黑"/>
              <a:cs typeface="微软雅黑"/>
            </a:endParaRPr>
          </a:p>
          <a:p>
            <a:pPr marL="12700" marR="5080">
              <a:lnSpc>
                <a:spcPct val="100000"/>
              </a:lnSpc>
            </a:pPr>
            <a:r>
              <a:rPr sz="2000" dirty="0">
                <a:latin typeface="微软雅黑"/>
                <a:cs typeface="微软雅黑"/>
              </a:rPr>
              <a:t>一个</a:t>
            </a:r>
            <a:r>
              <a:rPr sz="2000" dirty="0">
                <a:latin typeface="Arial"/>
                <a:cs typeface="Arial"/>
              </a:rPr>
              <a:t>8-bi</a:t>
            </a:r>
            <a:r>
              <a:rPr sz="2000" spc="-5" dirty="0">
                <a:latin typeface="Arial"/>
                <a:cs typeface="Arial"/>
              </a:rPr>
              <a:t>t</a:t>
            </a:r>
            <a:r>
              <a:rPr sz="2000" dirty="0">
                <a:latin typeface="微软雅黑"/>
                <a:cs typeface="微软雅黑"/>
              </a:rPr>
              <a:t>的“除</a:t>
            </a:r>
            <a:r>
              <a:rPr sz="2000" spc="-5" dirty="0">
                <a:latin typeface="微软雅黑"/>
                <a:cs typeface="微软雅黑"/>
              </a:rPr>
              <a:t>数</a:t>
            </a:r>
            <a:r>
              <a:rPr sz="2000" dirty="0">
                <a:latin typeface="微软雅黑"/>
                <a:cs typeface="微软雅黑"/>
              </a:rPr>
              <a:t>”</a:t>
            </a:r>
            <a:r>
              <a:rPr sz="2000" spc="-15" dirty="0">
                <a:latin typeface="微软雅黑"/>
                <a:cs typeface="微软雅黑"/>
              </a:rPr>
              <a:t>寄</a:t>
            </a:r>
            <a:r>
              <a:rPr sz="2000" dirty="0">
                <a:latin typeface="微软雅黑"/>
                <a:cs typeface="微软雅黑"/>
              </a:rPr>
              <a:t>存器</a:t>
            </a:r>
            <a:r>
              <a:rPr sz="2000" spc="-15" dirty="0">
                <a:latin typeface="微软雅黑"/>
                <a:cs typeface="微软雅黑"/>
              </a:rPr>
              <a:t>，</a:t>
            </a:r>
            <a:r>
              <a:rPr sz="2000" dirty="0">
                <a:latin typeface="微软雅黑"/>
                <a:cs typeface="微软雅黑"/>
              </a:rPr>
              <a:t>带右</a:t>
            </a:r>
            <a:r>
              <a:rPr sz="2000" spc="-15" dirty="0">
                <a:latin typeface="微软雅黑"/>
                <a:cs typeface="微软雅黑"/>
              </a:rPr>
              <a:t>移</a:t>
            </a:r>
            <a:r>
              <a:rPr sz="2000" dirty="0">
                <a:latin typeface="微软雅黑"/>
                <a:cs typeface="微软雅黑"/>
              </a:rPr>
              <a:t>功能 一个</a:t>
            </a:r>
            <a:r>
              <a:rPr sz="2000" dirty="0">
                <a:latin typeface="Arial"/>
                <a:cs typeface="Arial"/>
              </a:rPr>
              <a:t>4-bit</a:t>
            </a:r>
            <a:r>
              <a:rPr sz="2000" dirty="0">
                <a:latin typeface="微软雅黑"/>
                <a:cs typeface="微软雅黑"/>
              </a:rPr>
              <a:t>的“商”寄</a:t>
            </a:r>
            <a:r>
              <a:rPr sz="2000" spc="-15" dirty="0">
                <a:latin typeface="微软雅黑"/>
                <a:cs typeface="微软雅黑"/>
              </a:rPr>
              <a:t>存</a:t>
            </a:r>
            <a:r>
              <a:rPr sz="2000" dirty="0">
                <a:latin typeface="微软雅黑"/>
                <a:cs typeface="微软雅黑"/>
              </a:rPr>
              <a:t>器，</a:t>
            </a:r>
            <a:r>
              <a:rPr sz="2000" spc="-15" dirty="0">
                <a:latin typeface="微软雅黑"/>
                <a:cs typeface="微软雅黑"/>
              </a:rPr>
              <a:t>带</a:t>
            </a:r>
            <a:r>
              <a:rPr sz="2000" dirty="0">
                <a:latin typeface="微软雅黑"/>
                <a:cs typeface="微软雅黑"/>
              </a:rPr>
              <a:t>左移</a:t>
            </a:r>
            <a:r>
              <a:rPr sz="2000" spc="-15" dirty="0">
                <a:latin typeface="微软雅黑"/>
                <a:cs typeface="微软雅黑"/>
              </a:rPr>
              <a:t>功</a:t>
            </a:r>
            <a:r>
              <a:rPr sz="2000" dirty="0">
                <a:latin typeface="微软雅黑"/>
                <a:cs typeface="微软雅黑"/>
              </a:rPr>
              <a:t>能 一个</a:t>
            </a:r>
            <a:r>
              <a:rPr sz="2000" dirty="0">
                <a:latin typeface="Arial"/>
                <a:cs typeface="Arial"/>
              </a:rPr>
              <a:t>8-bi</a:t>
            </a:r>
            <a:r>
              <a:rPr sz="2000" spc="-10" dirty="0">
                <a:latin typeface="Arial"/>
                <a:cs typeface="Arial"/>
              </a:rPr>
              <a:t>t</a:t>
            </a:r>
            <a:r>
              <a:rPr sz="2000" dirty="0">
                <a:latin typeface="微软雅黑"/>
                <a:cs typeface="微软雅黑"/>
              </a:rPr>
              <a:t>的</a:t>
            </a:r>
            <a:r>
              <a:rPr sz="2000" spc="-10" dirty="0">
                <a:latin typeface="Arial"/>
                <a:cs typeface="Arial"/>
              </a:rPr>
              <a:t>A</a:t>
            </a:r>
            <a:r>
              <a:rPr sz="2000" dirty="0">
                <a:latin typeface="Arial"/>
                <a:cs typeface="Arial"/>
              </a:rPr>
              <a:t>LU</a:t>
            </a:r>
            <a:r>
              <a:rPr sz="2000" dirty="0">
                <a:latin typeface="微软雅黑"/>
                <a:cs typeface="微软雅黑"/>
              </a:rPr>
              <a:t>，</a:t>
            </a:r>
            <a:r>
              <a:rPr sz="2000" spc="5" dirty="0">
                <a:latin typeface="微软雅黑"/>
                <a:cs typeface="微软雅黑"/>
              </a:rPr>
              <a:t>支持</a:t>
            </a:r>
            <a:r>
              <a:rPr sz="2000" spc="-5" dirty="0">
                <a:latin typeface="微软雅黑"/>
                <a:cs typeface="微软雅黑"/>
              </a:rPr>
              <a:t>加</a:t>
            </a:r>
            <a:r>
              <a:rPr sz="2000" spc="-10" dirty="0">
                <a:latin typeface="微软雅黑"/>
                <a:cs typeface="微软雅黑"/>
              </a:rPr>
              <a:t>法</a:t>
            </a:r>
            <a:r>
              <a:rPr sz="2000" spc="5" dirty="0">
                <a:latin typeface="微软雅黑"/>
                <a:cs typeface="微软雅黑"/>
              </a:rPr>
              <a:t>和减</a:t>
            </a:r>
            <a:r>
              <a:rPr sz="2000" spc="-15" dirty="0">
                <a:latin typeface="微软雅黑"/>
                <a:cs typeface="微软雅黑"/>
              </a:rPr>
              <a:t>法</a:t>
            </a:r>
            <a:r>
              <a:rPr sz="2000" spc="5" dirty="0">
                <a:latin typeface="微软雅黑"/>
                <a:cs typeface="微软雅黑"/>
              </a:rPr>
              <a:t>运算</a:t>
            </a:r>
            <a:endParaRPr sz="2000">
              <a:latin typeface="微软雅黑"/>
              <a:cs typeface="微软雅黑"/>
            </a:endParaRPr>
          </a:p>
        </p:txBody>
      </p:sp>
      <p:sp>
        <p:nvSpPr>
          <p:cNvPr id="42" name="object 9"/>
          <p:cNvSpPr/>
          <p:nvPr/>
        </p:nvSpPr>
        <p:spPr>
          <a:xfrm>
            <a:off x="1597914" y="4606290"/>
            <a:ext cx="1978152" cy="56387"/>
          </a:xfrm>
          <a:prstGeom prst="rect">
            <a:avLst/>
          </a:prstGeom>
          <a:blipFill>
            <a:blip r:embed="rId11" cstate="print"/>
            <a:stretch>
              <a:fillRect/>
            </a:stretch>
          </a:blipFill>
        </p:spPr>
        <p:txBody>
          <a:bodyPr wrap="square" lIns="0" tIns="0" rIns="0" bIns="0" rtlCol="0"/>
          <a:lstStyle/>
          <a:p>
            <a:endParaRPr/>
          </a:p>
        </p:txBody>
      </p:sp>
      <p:sp>
        <p:nvSpPr>
          <p:cNvPr id="43"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44"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45"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4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47"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49" name="object 40"/>
          <p:cNvSpPr txBox="1"/>
          <p:nvPr/>
        </p:nvSpPr>
        <p:spPr>
          <a:xfrm>
            <a:off x="5647816" y="5409139"/>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0"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51"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52"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53"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55"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56"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57"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59"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60"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3"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4"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 name="object 5"/>
          <p:cNvSpPr txBox="1">
            <a:spLocks noGrp="1"/>
          </p:cNvSpPr>
          <p:nvPr>
            <p:ph type="title"/>
          </p:nvPr>
        </p:nvSpPr>
        <p:spPr>
          <a:xfrm>
            <a:off x="916939" y="261239"/>
            <a:ext cx="485330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0</a:t>
            </a:r>
            <a:r>
              <a:rPr sz="3600" dirty="0">
                <a:solidFill>
                  <a:srgbClr val="004589"/>
                </a:solidFill>
                <a:latin typeface="微软雅黑"/>
                <a:cs typeface="微软雅黑"/>
              </a:rPr>
              <a:t>）</a:t>
            </a:r>
            <a:endParaRPr sz="3600">
              <a:latin typeface="微软雅黑"/>
              <a:cs typeface="微软雅黑"/>
            </a:endParaRPr>
          </a:p>
        </p:txBody>
      </p:sp>
      <p:sp>
        <p:nvSpPr>
          <p:cNvPr id="6" name="object 6"/>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2" name="object 12"/>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14"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6" name="object 16"/>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7"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18"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19"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20" name="object 20"/>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1" name="object 21"/>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2" name="object 22"/>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3" name="object 23"/>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4" name="object 24"/>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27" name="object 27"/>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9" name="object 29"/>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1" name="object 31"/>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2"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33" name="object 33"/>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5" name="object 35"/>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6" name="object 36"/>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8" name="object 38"/>
          <p:cNvSpPr txBox="1"/>
          <p:nvPr/>
        </p:nvSpPr>
        <p:spPr>
          <a:xfrm>
            <a:off x="3664077" y="6031077"/>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39" name="object 39"/>
          <p:cNvSpPr txBox="1"/>
          <p:nvPr/>
        </p:nvSpPr>
        <p:spPr>
          <a:xfrm>
            <a:off x="2137536" y="2363342"/>
            <a:ext cx="3678554" cy="528955"/>
          </a:xfrm>
          <a:prstGeom prst="rect">
            <a:avLst/>
          </a:prstGeom>
        </p:spPr>
        <p:txBody>
          <a:bodyPr vert="horz" wrap="square" lIns="0" tIns="0" rIns="0" bIns="0" rtlCol="0">
            <a:spAutoFit/>
          </a:bodyPr>
          <a:lstStyle/>
          <a:p>
            <a:pPr>
              <a:lnSpc>
                <a:spcPct val="100000"/>
              </a:lnSpc>
            </a:pPr>
            <a:r>
              <a:rPr sz="3200" b="1" dirty="0">
                <a:solidFill>
                  <a:srgbClr val="F8F8F8"/>
                </a:solidFill>
                <a:latin typeface="Courier New"/>
                <a:cs typeface="Courier New"/>
              </a:rPr>
              <a:t>0 0 1 0 </a:t>
            </a:r>
            <a:r>
              <a:rPr sz="3200" i="1" dirty="0">
                <a:solidFill>
                  <a:srgbClr val="F8F8F8"/>
                </a:solidFill>
                <a:latin typeface="Courier New"/>
                <a:cs typeface="Courier New"/>
              </a:rPr>
              <a:t>0 0 0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a:latin typeface="Courier New"/>
              <a:cs typeface="Courier New"/>
            </a:endParaRPr>
          </a:p>
        </p:txBody>
      </p:sp>
      <p:sp>
        <p:nvSpPr>
          <p:cNvPr id="40"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41" name="object 41"/>
          <p:cNvSpPr txBox="1"/>
          <p:nvPr/>
        </p:nvSpPr>
        <p:spPr>
          <a:xfrm>
            <a:off x="713943" y="5534152"/>
            <a:ext cx="368998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a:latin typeface="Courier New"/>
              <a:cs typeface="Courier New"/>
            </a:endParaRPr>
          </a:p>
        </p:txBody>
      </p:sp>
      <p:sp>
        <p:nvSpPr>
          <p:cNvPr id="42" name="object 42"/>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43" name="object 43"/>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4" name="object 44"/>
          <p:cNvSpPr txBox="1"/>
          <p:nvPr/>
        </p:nvSpPr>
        <p:spPr>
          <a:xfrm>
            <a:off x="6979411" y="1304797"/>
            <a:ext cx="5122545" cy="12484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初始化：</a:t>
            </a:r>
            <a:endParaRPr sz="2000">
              <a:latin typeface="微软雅黑"/>
              <a:cs typeface="微软雅黑"/>
            </a:endParaRPr>
          </a:p>
          <a:p>
            <a:pPr marL="292735" indent="-280035">
              <a:lnSpc>
                <a:spcPct val="100000"/>
              </a:lnSpc>
              <a:buFont typeface="Arial"/>
              <a:buAutoNum type="alphaLcPeriod"/>
              <a:tabLst>
                <a:tab pos="293370" algn="l"/>
              </a:tabLst>
            </a:pPr>
            <a:r>
              <a:rPr sz="2000" dirty="0">
                <a:latin typeface="微软雅黑"/>
                <a:cs typeface="微软雅黑"/>
              </a:rPr>
              <a:t>将</a:t>
            </a:r>
            <a:r>
              <a:rPr sz="2000" dirty="0">
                <a:latin typeface="Arial"/>
                <a:cs typeface="Arial"/>
              </a:rPr>
              <a:t>8-bi</a:t>
            </a:r>
            <a:r>
              <a:rPr sz="2000" spc="-5" dirty="0">
                <a:latin typeface="Arial"/>
                <a:cs typeface="Arial"/>
              </a:rPr>
              <a:t>t</a:t>
            </a:r>
            <a:r>
              <a:rPr sz="2000" dirty="0">
                <a:latin typeface="微软雅黑"/>
                <a:cs typeface="微软雅黑"/>
              </a:rPr>
              <a:t>被除数放入“余</a:t>
            </a:r>
            <a:r>
              <a:rPr sz="2000" spc="-15" dirty="0">
                <a:latin typeface="微软雅黑"/>
                <a:cs typeface="微软雅黑"/>
              </a:rPr>
              <a:t>数</a:t>
            </a:r>
            <a:r>
              <a:rPr sz="2000" dirty="0">
                <a:latin typeface="微软雅黑"/>
                <a:cs typeface="微软雅黑"/>
              </a:rPr>
              <a:t>”寄</a:t>
            </a:r>
            <a:r>
              <a:rPr sz="2000" spc="-15" dirty="0">
                <a:latin typeface="微软雅黑"/>
                <a:cs typeface="微软雅黑"/>
              </a:rPr>
              <a:t>存</a:t>
            </a:r>
            <a:r>
              <a:rPr sz="2000" dirty="0">
                <a:latin typeface="微软雅黑"/>
                <a:cs typeface="微软雅黑"/>
              </a:rPr>
              <a:t>器；</a:t>
            </a:r>
            <a:endParaRPr sz="2000">
              <a:latin typeface="微软雅黑"/>
              <a:cs typeface="微软雅黑"/>
            </a:endParaRPr>
          </a:p>
          <a:p>
            <a:pPr marL="311150" indent="-298450">
              <a:lnSpc>
                <a:spcPct val="100000"/>
              </a:lnSpc>
              <a:buFont typeface="Arial"/>
              <a:buAutoNum type="alphaLcPeriod"/>
              <a:tabLst>
                <a:tab pos="311785" algn="l"/>
              </a:tabLst>
            </a:pPr>
            <a:r>
              <a:rPr sz="2000" dirty="0">
                <a:latin typeface="微软雅黑"/>
                <a:cs typeface="微软雅黑"/>
              </a:rPr>
              <a:t>将</a:t>
            </a:r>
            <a:r>
              <a:rPr sz="2000" spc="-15" dirty="0">
                <a:latin typeface="Arial"/>
                <a:cs typeface="Arial"/>
              </a:rPr>
              <a:t>4</a:t>
            </a:r>
            <a:r>
              <a:rPr sz="2000" dirty="0">
                <a:latin typeface="Arial"/>
                <a:cs typeface="Arial"/>
              </a:rPr>
              <a:t>-bi</a:t>
            </a:r>
            <a:r>
              <a:rPr sz="2000" spc="-5" dirty="0">
                <a:latin typeface="Arial"/>
                <a:cs typeface="Arial"/>
              </a:rPr>
              <a:t>t</a:t>
            </a:r>
            <a:r>
              <a:rPr sz="2000" dirty="0">
                <a:latin typeface="微软雅黑"/>
                <a:cs typeface="微软雅黑"/>
              </a:rPr>
              <a:t>除</a:t>
            </a:r>
            <a:r>
              <a:rPr sz="2000" spc="-15" dirty="0">
                <a:latin typeface="微软雅黑"/>
                <a:cs typeface="微软雅黑"/>
              </a:rPr>
              <a:t>数</a:t>
            </a:r>
            <a:r>
              <a:rPr sz="2000" dirty="0">
                <a:latin typeface="微软雅黑"/>
                <a:cs typeface="微软雅黑"/>
              </a:rPr>
              <a:t>放入“</a:t>
            </a:r>
            <a:r>
              <a:rPr sz="2000" spc="-15" dirty="0">
                <a:latin typeface="微软雅黑"/>
                <a:cs typeface="微软雅黑"/>
              </a:rPr>
              <a:t>除</a:t>
            </a:r>
            <a:r>
              <a:rPr sz="2000" dirty="0">
                <a:latin typeface="微软雅黑"/>
                <a:cs typeface="微软雅黑"/>
              </a:rPr>
              <a:t>数</a:t>
            </a:r>
            <a:r>
              <a:rPr sz="2000" spc="-15" dirty="0">
                <a:latin typeface="微软雅黑"/>
                <a:cs typeface="微软雅黑"/>
              </a:rPr>
              <a:t>”</a:t>
            </a:r>
            <a:r>
              <a:rPr sz="2000" dirty="0">
                <a:latin typeface="微软雅黑"/>
                <a:cs typeface="微软雅黑"/>
              </a:rPr>
              <a:t>寄存器</a:t>
            </a:r>
            <a:r>
              <a:rPr sz="2000" spc="-15" dirty="0">
                <a:latin typeface="微软雅黑"/>
                <a:cs typeface="微软雅黑"/>
              </a:rPr>
              <a:t>的</a:t>
            </a:r>
            <a:r>
              <a:rPr sz="2000" dirty="0">
                <a:latin typeface="微软雅黑"/>
                <a:cs typeface="微软雅黑"/>
              </a:rPr>
              <a:t>高</a:t>
            </a:r>
            <a:r>
              <a:rPr sz="2000" spc="-15" dirty="0">
                <a:latin typeface="Arial"/>
                <a:cs typeface="Arial"/>
              </a:rPr>
              <a:t>4</a:t>
            </a:r>
            <a:r>
              <a:rPr sz="2000" spc="-10" dirty="0">
                <a:latin typeface="Arial"/>
                <a:cs typeface="Arial"/>
              </a:rPr>
              <a:t>-</a:t>
            </a:r>
            <a:r>
              <a:rPr sz="2000" dirty="0">
                <a:latin typeface="Arial"/>
                <a:cs typeface="Arial"/>
              </a:rPr>
              <a:t>bi</a:t>
            </a:r>
            <a:r>
              <a:rPr sz="2000" spc="-5" dirty="0">
                <a:latin typeface="Arial"/>
                <a:cs typeface="Arial"/>
              </a:rPr>
              <a:t>t</a:t>
            </a:r>
            <a:r>
              <a:rPr sz="2000" dirty="0">
                <a:latin typeface="微软雅黑"/>
                <a:cs typeface="微软雅黑"/>
              </a:rPr>
              <a:t>；</a:t>
            </a:r>
            <a:endParaRPr sz="2000">
              <a:latin typeface="微软雅黑"/>
              <a:cs typeface="微软雅黑"/>
            </a:endParaRPr>
          </a:p>
          <a:p>
            <a:pPr marL="279400" indent="-266700">
              <a:lnSpc>
                <a:spcPct val="100000"/>
              </a:lnSpc>
              <a:buFont typeface="Arial"/>
              <a:buAutoNum type="alphaLcPeriod"/>
              <a:tabLst>
                <a:tab pos="279400" algn="l"/>
              </a:tabLst>
            </a:pPr>
            <a:r>
              <a:rPr sz="2000" dirty="0">
                <a:latin typeface="微软雅黑"/>
                <a:cs typeface="微软雅黑"/>
              </a:rPr>
              <a:t>将</a:t>
            </a:r>
            <a:r>
              <a:rPr sz="2000" dirty="0">
                <a:latin typeface="Arial"/>
                <a:cs typeface="Arial"/>
              </a:rPr>
              <a:t>4-bi</a:t>
            </a:r>
            <a:r>
              <a:rPr sz="2000" spc="-10" dirty="0">
                <a:latin typeface="Arial"/>
                <a:cs typeface="Arial"/>
              </a:rPr>
              <a:t>t</a:t>
            </a:r>
            <a:r>
              <a:rPr sz="2000" dirty="0">
                <a:latin typeface="微软雅黑"/>
                <a:cs typeface="微软雅黑"/>
              </a:rPr>
              <a:t>“商”</a:t>
            </a:r>
            <a:r>
              <a:rPr sz="2000" spc="5" dirty="0">
                <a:latin typeface="微软雅黑"/>
                <a:cs typeface="微软雅黑"/>
              </a:rPr>
              <a:t>寄存器</a:t>
            </a:r>
            <a:r>
              <a:rPr sz="2000" spc="-10" dirty="0">
                <a:latin typeface="微软雅黑"/>
                <a:cs typeface="微软雅黑"/>
              </a:rPr>
              <a:t>置</a:t>
            </a:r>
            <a:r>
              <a:rPr sz="2000" spc="5" dirty="0">
                <a:latin typeface="微软雅黑"/>
                <a:cs typeface="微软雅黑"/>
              </a:rPr>
              <a:t>为</a:t>
            </a:r>
            <a:r>
              <a:rPr sz="2000" spc="-10" dirty="0">
                <a:latin typeface="微软雅黑"/>
                <a:cs typeface="微软雅黑"/>
              </a:rPr>
              <a:t>零</a:t>
            </a:r>
            <a:r>
              <a:rPr sz="2000" spc="5" dirty="0">
                <a:latin typeface="微软雅黑"/>
                <a:cs typeface="微软雅黑"/>
              </a:rPr>
              <a:t>。</a:t>
            </a:r>
            <a:endParaRPr sz="2000">
              <a:latin typeface="微软雅黑"/>
              <a:cs typeface="微软雅黑"/>
            </a:endParaRPr>
          </a:p>
        </p:txBody>
      </p:sp>
      <p:sp>
        <p:nvSpPr>
          <p:cNvPr id="45" name="object 45"/>
          <p:cNvSpPr txBox="1"/>
          <p:nvPr/>
        </p:nvSpPr>
        <p:spPr>
          <a:xfrm>
            <a:off x="9602216" y="6190081"/>
            <a:ext cx="2468880" cy="492443"/>
          </a:xfrm>
          <a:prstGeom prst="rect">
            <a:avLst/>
          </a:prstGeom>
        </p:spPr>
        <p:txBody>
          <a:bodyPr vert="horz" wrap="square" lIns="0" tIns="0" rIns="0" bIns="0" rtlCol="0">
            <a:spAutoFit/>
          </a:bodyPr>
          <a:lstStyle/>
          <a:p>
            <a:pPr marL="12700">
              <a:lnSpc>
                <a:spcPct val="100000"/>
              </a:lnSpc>
            </a:pPr>
            <a:r>
              <a:rPr sz="3200" b="1" spc="-5" dirty="0" smtClean="0">
                <a:solidFill>
                  <a:srgbClr val="7E7E7E"/>
                </a:solidFill>
                <a:latin typeface="Courier New"/>
                <a:cs typeface="Courier New"/>
              </a:rPr>
              <a:t>0000011</a:t>
            </a:r>
            <a:r>
              <a:rPr sz="3200" b="1" spc="5" dirty="0" smtClean="0">
                <a:solidFill>
                  <a:srgbClr val="7E7E7E"/>
                </a:solidFill>
                <a:latin typeface="Courier New"/>
                <a:cs typeface="Courier New"/>
              </a:rPr>
              <a:t>1</a:t>
            </a:r>
            <a:r>
              <a:rPr lang="en-US" altLang="zh-CN" sz="3150" b="1" spc="30" baseline="-21164" dirty="0" smtClean="0">
                <a:solidFill>
                  <a:srgbClr val="7E7E7E"/>
                </a:solidFill>
                <a:latin typeface="Courier New"/>
                <a:cs typeface="Courier New"/>
              </a:rPr>
              <a:t>2</a:t>
            </a:r>
            <a:endParaRPr sz="3150" baseline="-21164" dirty="0">
              <a:latin typeface="Courier New"/>
              <a:cs typeface="Courier New"/>
            </a:endParaRPr>
          </a:p>
        </p:txBody>
      </p:sp>
      <p:sp>
        <p:nvSpPr>
          <p:cNvPr id="46" name="object 46"/>
          <p:cNvSpPr txBox="1"/>
          <p:nvPr/>
        </p:nvSpPr>
        <p:spPr>
          <a:xfrm>
            <a:off x="7893557" y="6188862"/>
            <a:ext cx="1490345" cy="492443"/>
          </a:xfrm>
          <a:prstGeom prst="rect">
            <a:avLst/>
          </a:prstGeom>
        </p:spPr>
        <p:txBody>
          <a:bodyPr vert="horz" wrap="square" lIns="0" tIns="0" rIns="0" bIns="0" rtlCol="0">
            <a:spAutoFit/>
          </a:bodyPr>
          <a:lstStyle/>
          <a:p>
            <a:pPr marL="12700">
              <a:lnSpc>
                <a:spcPct val="100000"/>
              </a:lnSpc>
            </a:pPr>
            <a:r>
              <a:rPr sz="3200" b="1" spc="-5" dirty="0" smtClean="0">
                <a:solidFill>
                  <a:srgbClr val="7E7E7E"/>
                </a:solidFill>
                <a:latin typeface="Courier New"/>
                <a:cs typeface="Courier New"/>
              </a:rPr>
              <a:t>001</a:t>
            </a:r>
            <a:r>
              <a:rPr sz="3200" b="1" dirty="0" smtClean="0">
                <a:solidFill>
                  <a:srgbClr val="7E7E7E"/>
                </a:solidFill>
                <a:latin typeface="Courier New"/>
                <a:cs typeface="Courier New"/>
              </a:rPr>
              <a:t>0</a:t>
            </a:r>
            <a:r>
              <a:rPr lang="en-US" altLang="zh-CN" sz="3150" b="1" spc="22" baseline="-21164" dirty="0" smtClean="0">
                <a:solidFill>
                  <a:srgbClr val="7E7E7E"/>
                </a:solidFill>
                <a:latin typeface="Courier New"/>
                <a:cs typeface="Courier New"/>
              </a:rPr>
              <a:t>2</a:t>
            </a:r>
            <a:endParaRPr sz="3150" baseline="-21164" dirty="0">
              <a:latin typeface="Courier New"/>
              <a:cs typeface="Courier New"/>
            </a:endParaRPr>
          </a:p>
        </p:txBody>
      </p:sp>
      <p:sp>
        <p:nvSpPr>
          <p:cNvPr id="47" name="object 47"/>
          <p:cNvSpPr/>
          <p:nvPr/>
        </p:nvSpPr>
        <p:spPr>
          <a:xfrm>
            <a:off x="9569957" y="6125717"/>
            <a:ext cx="2419985" cy="0"/>
          </a:xfrm>
          <a:custGeom>
            <a:avLst/>
            <a:gdLst/>
            <a:ahLst/>
            <a:cxnLst/>
            <a:rect l="l" t="t" r="r" b="b"/>
            <a:pathLst>
              <a:path w="2419984">
                <a:moveTo>
                  <a:pt x="2419604" y="0"/>
                </a:moveTo>
                <a:lnTo>
                  <a:pt x="0" y="0"/>
                </a:lnTo>
              </a:path>
            </a:pathLst>
          </a:custGeom>
          <a:ln w="28956">
            <a:solidFill>
              <a:srgbClr val="7E7E7E"/>
            </a:solidFill>
          </a:ln>
        </p:spPr>
        <p:txBody>
          <a:bodyPr wrap="square" lIns="0" tIns="0" rIns="0" bIns="0" rtlCol="0"/>
          <a:lstStyle/>
          <a:p>
            <a:endParaRPr/>
          </a:p>
        </p:txBody>
      </p:sp>
      <p:sp>
        <p:nvSpPr>
          <p:cNvPr id="48" name="object 48"/>
          <p:cNvSpPr/>
          <p:nvPr/>
        </p:nvSpPr>
        <p:spPr>
          <a:xfrm>
            <a:off x="9400793" y="6125717"/>
            <a:ext cx="169545" cy="602615"/>
          </a:xfrm>
          <a:custGeom>
            <a:avLst/>
            <a:gdLst/>
            <a:ahLst/>
            <a:cxnLst/>
            <a:rect l="l" t="t" r="r" b="b"/>
            <a:pathLst>
              <a:path w="169545" h="602615">
                <a:moveTo>
                  <a:pt x="169290" y="0"/>
                </a:moveTo>
                <a:lnTo>
                  <a:pt x="0" y="602208"/>
                </a:lnTo>
              </a:path>
            </a:pathLst>
          </a:custGeom>
          <a:ln w="28956">
            <a:solidFill>
              <a:srgbClr val="7E7E7E"/>
            </a:solidFill>
          </a:ln>
        </p:spPr>
        <p:txBody>
          <a:bodyPr wrap="square" lIns="0" tIns="0" rIns="0" bIns="0" rtlCol="0"/>
          <a:lstStyle/>
          <a:p>
            <a:endParaRPr/>
          </a:p>
        </p:txBody>
      </p:sp>
      <p:sp>
        <p:nvSpPr>
          <p:cNvPr id="50" name="object 40"/>
          <p:cNvSpPr txBox="1"/>
          <p:nvPr/>
        </p:nvSpPr>
        <p:spPr>
          <a:xfrm>
            <a:off x="5647816" y="5409139"/>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1"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52"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i="1" dirty="0" smtClean="0">
                <a:solidFill>
                  <a:srgbClr val="F8F8F8"/>
                </a:solidFill>
                <a:latin typeface="Courier New"/>
                <a:cs typeface="Courier New"/>
              </a:rPr>
              <a:t>0</a:t>
            </a:r>
            <a:endParaRPr sz="3200" dirty="0">
              <a:latin typeface="Courier New"/>
              <a:cs typeface="Courier New"/>
            </a:endParaRPr>
          </a:p>
        </p:txBody>
      </p:sp>
      <p:sp>
        <p:nvSpPr>
          <p:cNvPr id="53"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54"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2283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较为简单的数字</a:t>
            </a:r>
            <a:endParaRPr sz="3600">
              <a:latin typeface="微软雅黑"/>
              <a:cs typeface="微软雅黑"/>
            </a:endParaRPr>
          </a:p>
        </p:txBody>
      </p:sp>
      <p:graphicFrame>
        <p:nvGraphicFramePr>
          <p:cNvPr id="44" name="object 44"/>
          <p:cNvGraphicFramePr>
            <a:graphicFrameLocks noGrp="1"/>
          </p:cNvGraphicFramePr>
          <p:nvPr/>
        </p:nvGraphicFramePr>
        <p:xfrm>
          <a:off x="858774" y="1359145"/>
          <a:ext cx="4190236" cy="1716672"/>
        </p:xfrm>
        <a:graphic>
          <a:graphicData uri="http://schemas.openxmlformats.org/drawingml/2006/table">
            <a:tbl>
              <a:tblPr firstRow="1" bandRow="1">
                <a:tableStyleId>{2D5ABB26-0587-4C30-8999-92F81FD0307C}</a:tableStyleId>
              </a:tblPr>
              <a:tblGrid>
                <a:gridCol w="2588028"/>
                <a:gridCol w="550163"/>
                <a:gridCol w="548640"/>
                <a:gridCol w="503405"/>
              </a:tblGrid>
              <a:tr h="537852">
                <a:tc>
                  <a:txBody>
                    <a:bodyPr/>
                    <a:lstStyle/>
                    <a:p>
                      <a:pPr marR="130175" algn="r">
                        <a:lnSpc>
                          <a:spcPts val="3715"/>
                        </a:lnSpc>
                      </a:pPr>
                      <a:r>
                        <a:rPr sz="3600" b="1" dirty="0">
                          <a:solidFill>
                            <a:srgbClr val="4F81BC"/>
                          </a:solidFill>
                          <a:latin typeface="Courier New"/>
                          <a:cs typeface="Courier New"/>
                        </a:rPr>
                        <a:t>1</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marR="84455" algn="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r>
              <a:tr h="592455">
                <a:tc>
                  <a:txBody>
                    <a:bodyPr/>
                    <a:lstStyle/>
                    <a:p>
                      <a:pPr marR="128270" algn="r">
                        <a:lnSpc>
                          <a:spcPts val="3875"/>
                        </a:lnSpc>
                        <a:tabLst>
                          <a:tab pos="1720214" algn="l"/>
                        </a:tabLst>
                      </a:pPr>
                      <a:r>
                        <a:rPr sz="3600" b="1" dirty="0">
                          <a:solidFill>
                            <a:srgbClr val="4F81BC"/>
                          </a:solidFill>
                          <a:latin typeface="微软雅黑"/>
                          <a:cs typeface="微软雅黑"/>
                        </a:rPr>
                        <a:t>×	</a:t>
                      </a: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L="2540" algn="ctr">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270" algn="ctr">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3185" algn="r">
                        <a:lnSpc>
                          <a:spcPts val="3875"/>
                        </a:lnSpc>
                      </a:pP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r>
              <a:tr h="586365">
                <a:tc>
                  <a:txBody>
                    <a:bodyPr/>
                    <a:lstStyle/>
                    <a:p>
                      <a:pPr marR="130175" algn="r">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bl>
          </a:graphicData>
        </a:graphic>
      </p:graphicFrame>
      <p:sp>
        <p:nvSpPr>
          <p:cNvPr id="45" name="object 45"/>
          <p:cNvSpPr/>
          <p:nvPr/>
        </p:nvSpPr>
        <p:spPr>
          <a:xfrm>
            <a:off x="4684903" y="1742694"/>
            <a:ext cx="120650" cy="304800"/>
          </a:xfrm>
          <a:custGeom>
            <a:avLst/>
            <a:gdLst/>
            <a:ahLst/>
            <a:cxnLst/>
            <a:rect l="l" t="t" r="r" b="b"/>
            <a:pathLst>
              <a:path w="120650" h="304800">
                <a:moveTo>
                  <a:pt x="14350" y="186689"/>
                </a:moveTo>
                <a:lnTo>
                  <a:pt x="8255" y="190245"/>
                </a:lnTo>
                <a:lnTo>
                  <a:pt x="2032" y="193801"/>
                </a:lnTo>
                <a:lnTo>
                  <a:pt x="0" y="201802"/>
                </a:lnTo>
                <a:lnTo>
                  <a:pt x="60071" y="304800"/>
                </a:lnTo>
                <a:lnTo>
                  <a:pt x="75033" y="279145"/>
                </a:lnTo>
                <a:lnTo>
                  <a:pt x="47117" y="279145"/>
                </a:lnTo>
                <a:lnTo>
                  <a:pt x="47117" y="231303"/>
                </a:lnTo>
                <a:lnTo>
                  <a:pt x="25908" y="194944"/>
                </a:lnTo>
                <a:lnTo>
                  <a:pt x="22351" y="188721"/>
                </a:lnTo>
                <a:lnTo>
                  <a:pt x="14350" y="186689"/>
                </a:lnTo>
                <a:close/>
              </a:path>
              <a:path w="120650" h="304800">
                <a:moveTo>
                  <a:pt x="47117" y="231303"/>
                </a:moveTo>
                <a:lnTo>
                  <a:pt x="47117" y="279145"/>
                </a:lnTo>
                <a:lnTo>
                  <a:pt x="73025" y="279145"/>
                </a:lnTo>
                <a:lnTo>
                  <a:pt x="73025" y="272668"/>
                </a:lnTo>
                <a:lnTo>
                  <a:pt x="48895" y="272668"/>
                </a:lnTo>
                <a:lnTo>
                  <a:pt x="60071" y="253510"/>
                </a:lnTo>
                <a:lnTo>
                  <a:pt x="47117" y="231303"/>
                </a:lnTo>
                <a:close/>
              </a:path>
              <a:path w="120650" h="304800">
                <a:moveTo>
                  <a:pt x="105791" y="186689"/>
                </a:moveTo>
                <a:lnTo>
                  <a:pt x="97789" y="188721"/>
                </a:lnTo>
                <a:lnTo>
                  <a:pt x="94234" y="194944"/>
                </a:lnTo>
                <a:lnTo>
                  <a:pt x="73025" y="231303"/>
                </a:lnTo>
                <a:lnTo>
                  <a:pt x="73025" y="279145"/>
                </a:lnTo>
                <a:lnTo>
                  <a:pt x="75033" y="279145"/>
                </a:lnTo>
                <a:lnTo>
                  <a:pt x="120142" y="201802"/>
                </a:lnTo>
                <a:lnTo>
                  <a:pt x="118110" y="193801"/>
                </a:lnTo>
                <a:lnTo>
                  <a:pt x="111887" y="190245"/>
                </a:lnTo>
                <a:lnTo>
                  <a:pt x="105791" y="186689"/>
                </a:lnTo>
                <a:close/>
              </a:path>
              <a:path w="120650" h="304800">
                <a:moveTo>
                  <a:pt x="60071" y="253510"/>
                </a:moveTo>
                <a:lnTo>
                  <a:pt x="48895" y="272668"/>
                </a:lnTo>
                <a:lnTo>
                  <a:pt x="71247" y="272668"/>
                </a:lnTo>
                <a:lnTo>
                  <a:pt x="60071" y="253510"/>
                </a:lnTo>
                <a:close/>
              </a:path>
              <a:path w="120650" h="304800">
                <a:moveTo>
                  <a:pt x="73025" y="231303"/>
                </a:moveTo>
                <a:lnTo>
                  <a:pt x="60071" y="253510"/>
                </a:lnTo>
                <a:lnTo>
                  <a:pt x="71247" y="272668"/>
                </a:lnTo>
                <a:lnTo>
                  <a:pt x="73025" y="272668"/>
                </a:lnTo>
                <a:lnTo>
                  <a:pt x="73025" y="231303"/>
                </a:lnTo>
                <a:close/>
              </a:path>
              <a:path w="120650" h="304800">
                <a:moveTo>
                  <a:pt x="73025" y="0"/>
                </a:moveTo>
                <a:lnTo>
                  <a:pt x="47117" y="0"/>
                </a:lnTo>
                <a:lnTo>
                  <a:pt x="47117" y="231303"/>
                </a:lnTo>
                <a:lnTo>
                  <a:pt x="60071" y="253510"/>
                </a:lnTo>
                <a:lnTo>
                  <a:pt x="73025" y="231303"/>
                </a:lnTo>
                <a:lnTo>
                  <a:pt x="73025" y="0"/>
                </a:lnTo>
                <a:close/>
              </a:path>
            </a:pathLst>
          </a:custGeom>
          <a:solidFill>
            <a:srgbClr val="4F81BC"/>
          </a:solidFill>
        </p:spPr>
        <p:txBody>
          <a:bodyPr wrap="square" lIns="0" tIns="0" rIns="0" bIns="0" rtlCol="0"/>
          <a:lstStyle/>
          <a:p>
            <a:endParaRPr/>
          </a:p>
        </p:txBody>
      </p:sp>
      <p:sp>
        <p:nvSpPr>
          <p:cNvPr id="46" name="object 46"/>
          <p:cNvSpPr/>
          <p:nvPr/>
        </p:nvSpPr>
        <p:spPr>
          <a:xfrm>
            <a:off x="4372355" y="1732788"/>
            <a:ext cx="371475" cy="314960"/>
          </a:xfrm>
          <a:custGeom>
            <a:avLst/>
            <a:gdLst/>
            <a:ahLst/>
            <a:cxnLst/>
            <a:rect l="l" t="t" r="r" b="b"/>
            <a:pathLst>
              <a:path w="371475" h="314960">
                <a:moveTo>
                  <a:pt x="258064" y="268986"/>
                </a:moveTo>
                <a:lnTo>
                  <a:pt x="251333" y="273685"/>
                </a:lnTo>
                <a:lnTo>
                  <a:pt x="250190" y="280670"/>
                </a:lnTo>
                <a:lnTo>
                  <a:pt x="248920" y="287782"/>
                </a:lnTo>
                <a:lnTo>
                  <a:pt x="253619" y="294513"/>
                </a:lnTo>
                <a:lnTo>
                  <a:pt x="260731" y="295656"/>
                </a:lnTo>
                <a:lnTo>
                  <a:pt x="371221" y="314706"/>
                </a:lnTo>
                <a:lnTo>
                  <a:pt x="368860" y="308101"/>
                </a:lnTo>
                <a:lnTo>
                  <a:pt x="343281" y="308101"/>
                </a:lnTo>
                <a:lnTo>
                  <a:pt x="306619" y="277313"/>
                </a:lnTo>
                <a:lnTo>
                  <a:pt x="265176" y="270128"/>
                </a:lnTo>
                <a:lnTo>
                  <a:pt x="258064" y="268986"/>
                </a:lnTo>
                <a:close/>
              </a:path>
              <a:path w="371475" h="314960">
                <a:moveTo>
                  <a:pt x="306619" y="277313"/>
                </a:moveTo>
                <a:lnTo>
                  <a:pt x="343281" y="308101"/>
                </a:lnTo>
                <a:lnTo>
                  <a:pt x="347866" y="302640"/>
                </a:lnTo>
                <a:lnTo>
                  <a:pt x="339344" y="302640"/>
                </a:lnTo>
                <a:lnTo>
                  <a:pt x="331834" y="281684"/>
                </a:lnTo>
                <a:lnTo>
                  <a:pt x="306619" y="277313"/>
                </a:lnTo>
                <a:close/>
              </a:path>
              <a:path w="371475" h="314960">
                <a:moveTo>
                  <a:pt x="323596" y="198882"/>
                </a:moveTo>
                <a:lnTo>
                  <a:pt x="310134" y="203708"/>
                </a:lnTo>
                <a:lnTo>
                  <a:pt x="306578" y="211074"/>
                </a:lnTo>
                <a:lnTo>
                  <a:pt x="308991" y="217932"/>
                </a:lnTo>
                <a:lnTo>
                  <a:pt x="323126" y="257380"/>
                </a:lnTo>
                <a:lnTo>
                  <a:pt x="359918" y="288289"/>
                </a:lnTo>
                <a:lnTo>
                  <a:pt x="343281" y="308101"/>
                </a:lnTo>
                <a:lnTo>
                  <a:pt x="368860" y="308101"/>
                </a:lnTo>
                <a:lnTo>
                  <a:pt x="331089" y="202437"/>
                </a:lnTo>
                <a:lnTo>
                  <a:pt x="323596" y="198882"/>
                </a:lnTo>
                <a:close/>
              </a:path>
              <a:path w="371475" h="314960">
                <a:moveTo>
                  <a:pt x="331834" y="281684"/>
                </a:moveTo>
                <a:lnTo>
                  <a:pt x="339344" y="302640"/>
                </a:lnTo>
                <a:lnTo>
                  <a:pt x="353822" y="285496"/>
                </a:lnTo>
                <a:lnTo>
                  <a:pt x="331834" y="281684"/>
                </a:lnTo>
                <a:close/>
              </a:path>
              <a:path w="371475" h="314960">
                <a:moveTo>
                  <a:pt x="323126" y="257380"/>
                </a:moveTo>
                <a:lnTo>
                  <a:pt x="331834" y="281684"/>
                </a:lnTo>
                <a:lnTo>
                  <a:pt x="353822" y="285496"/>
                </a:lnTo>
                <a:lnTo>
                  <a:pt x="339344" y="302640"/>
                </a:lnTo>
                <a:lnTo>
                  <a:pt x="347866" y="302640"/>
                </a:lnTo>
                <a:lnTo>
                  <a:pt x="359918" y="288289"/>
                </a:lnTo>
                <a:lnTo>
                  <a:pt x="323126" y="257380"/>
                </a:lnTo>
                <a:close/>
              </a:path>
              <a:path w="371475" h="314960">
                <a:moveTo>
                  <a:pt x="16764" y="0"/>
                </a:moveTo>
                <a:lnTo>
                  <a:pt x="0" y="19812"/>
                </a:lnTo>
                <a:lnTo>
                  <a:pt x="306619" y="277313"/>
                </a:lnTo>
                <a:lnTo>
                  <a:pt x="331834" y="281684"/>
                </a:lnTo>
                <a:lnTo>
                  <a:pt x="323126" y="257380"/>
                </a:lnTo>
                <a:lnTo>
                  <a:pt x="16764" y="0"/>
                </a:lnTo>
                <a:close/>
              </a:path>
            </a:pathLst>
          </a:custGeom>
          <a:solidFill>
            <a:srgbClr val="4F81BC"/>
          </a:solidFill>
        </p:spPr>
        <p:txBody>
          <a:bodyPr wrap="square" lIns="0" tIns="0" rIns="0" bIns="0" rtlCol="0"/>
          <a:lstStyle/>
          <a:p>
            <a:endParaRPr/>
          </a:p>
        </p:txBody>
      </p:sp>
      <p:sp>
        <p:nvSpPr>
          <p:cNvPr id="47" name="object 47"/>
          <p:cNvSpPr/>
          <p:nvPr/>
        </p:nvSpPr>
        <p:spPr>
          <a:xfrm>
            <a:off x="3839590" y="1686432"/>
            <a:ext cx="904875" cy="379730"/>
          </a:xfrm>
          <a:custGeom>
            <a:avLst/>
            <a:gdLst/>
            <a:ahLst/>
            <a:cxnLst/>
            <a:rect l="l" t="t" r="r" b="b"/>
            <a:pathLst>
              <a:path w="904875" h="379730">
                <a:moveTo>
                  <a:pt x="831311" y="345904"/>
                </a:moveTo>
                <a:lnTo>
                  <a:pt x="782701" y="353694"/>
                </a:lnTo>
                <a:lnTo>
                  <a:pt x="777875" y="360299"/>
                </a:lnTo>
                <a:lnTo>
                  <a:pt x="780161" y="374522"/>
                </a:lnTo>
                <a:lnTo>
                  <a:pt x="786764" y="379349"/>
                </a:lnTo>
                <a:lnTo>
                  <a:pt x="887219" y="363219"/>
                </a:lnTo>
                <a:lnTo>
                  <a:pt x="876046" y="363219"/>
                </a:lnTo>
                <a:lnTo>
                  <a:pt x="831311" y="345904"/>
                </a:lnTo>
                <a:close/>
              </a:path>
              <a:path w="904875" h="379730">
                <a:moveTo>
                  <a:pt x="856671" y="341840"/>
                </a:moveTo>
                <a:lnTo>
                  <a:pt x="831311" y="345904"/>
                </a:lnTo>
                <a:lnTo>
                  <a:pt x="876046" y="363219"/>
                </a:lnTo>
                <a:lnTo>
                  <a:pt x="877558" y="359282"/>
                </a:lnTo>
                <a:lnTo>
                  <a:pt x="870585" y="359282"/>
                </a:lnTo>
                <a:lnTo>
                  <a:pt x="856671" y="341840"/>
                </a:lnTo>
                <a:close/>
              </a:path>
              <a:path w="904875" h="379730">
                <a:moveTo>
                  <a:pt x="822071" y="266191"/>
                </a:moveTo>
                <a:lnTo>
                  <a:pt x="810895" y="275081"/>
                </a:lnTo>
                <a:lnTo>
                  <a:pt x="810006" y="283337"/>
                </a:lnTo>
                <a:lnTo>
                  <a:pt x="840700" y="321817"/>
                </a:lnTo>
                <a:lnTo>
                  <a:pt x="885317" y="339089"/>
                </a:lnTo>
                <a:lnTo>
                  <a:pt x="876046" y="363219"/>
                </a:lnTo>
                <a:lnTo>
                  <a:pt x="887219" y="363219"/>
                </a:lnTo>
                <a:lnTo>
                  <a:pt x="904621" y="360425"/>
                </a:lnTo>
                <a:lnTo>
                  <a:pt x="830199" y="267080"/>
                </a:lnTo>
                <a:lnTo>
                  <a:pt x="822071" y="266191"/>
                </a:lnTo>
                <a:close/>
              </a:path>
              <a:path w="904875" h="379730">
                <a:moveTo>
                  <a:pt x="878586" y="338327"/>
                </a:moveTo>
                <a:lnTo>
                  <a:pt x="856671" y="341840"/>
                </a:lnTo>
                <a:lnTo>
                  <a:pt x="870585" y="359282"/>
                </a:lnTo>
                <a:lnTo>
                  <a:pt x="878586" y="338327"/>
                </a:lnTo>
                <a:close/>
              </a:path>
              <a:path w="904875" h="379730">
                <a:moveTo>
                  <a:pt x="883348" y="338327"/>
                </a:moveTo>
                <a:lnTo>
                  <a:pt x="878586" y="338327"/>
                </a:lnTo>
                <a:lnTo>
                  <a:pt x="870585" y="359282"/>
                </a:lnTo>
                <a:lnTo>
                  <a:pt x="877558" y="359282"/>
                </a:lnTo>
                <a:lnTo>
                  <a:pt x="885317" y="339089"/>
                </a:lnTo>
                <a:lnTo>
                  <a:pt x="883348" y="338327"/>
                </a:lnTo>
                <a:close/>
              </a:path>
              <a:path w="904875" h="379730">
                <a:moveTo>
                  <a:pt x="9398" y="0"/>
                </a:moveTo>
                <a:lnTo>
                  <a:pt x="0" y="24129"/>
                </a:lnTo>
                <a:lnTo>
                  <a:pt x="831311" y="345904"/>
                </a:lnTo>
                <a:lnTo>
                  <a:pt x="856671" y="341840"/>
                </a:lnTo>
                <a:lnTo>
                  <a:pt x="840700" y="321817"/>
                </a:lnTo>
                <a:lnTo>
                  <a:pt x="9398" y="0"/>
                </a:lnTo>
                <a:close/>
              </a:path>
              <a:path w="904875" h="379730">
                <a:moveTo>
                  <a:pt x="840700" y="321817"/>
                </a:moveTo>
                <a:lnTo>
                  <a:pt x="856671" y="341840"/>
                </a:lnTo>
                <a:lnTo>
                  <a:pt x="878586" y="338327"/>
                </a:lnTo>
                <a:lnTo>
                  <a:pt x="883348" y="338327"/>
                </a:lnTo>
                <a:lnTo>
                  <a:pt x="840700" y="321817"/>
                </a:lnTo>
                <a:close/>
              </a:path>
            </a:pathLst>
          </a:custGeom>
          <a:solidFill>
            <a:srgbClr val="4F81BC"/>
          </a:solidFill>
        </p:spPr>
        <p:txBody>
          <a:bodyPr wrap="square" lIns="0" tIns="0" rIns="0" bIns="0" rtlCol="0"/>
          <a:lstStyle/>
          <a:p>
            <a:endParaRPr/>
          </a:p>
        </p:txBody>
      </p:sp>
      <p:sp>
        <p:nvSpPr>
          <p:cNvPr id="48" name="object 48"/>
          <p:cNvSpPr/>
          <p:nvPr/>
        </p:nvSpPr>
        <p:spPr>
          <a:xfrm>
            <a:off x="3289553" y="1685925"/>
            <a:ext cx="1454785" cy="395605"/>
          </a:xfrm>
          <a:custGeom>
            <a:avLst/>
            <a:gdLst/>
            <a:ahLst/>
            <a:cxnLst/>
            <a:rect l="l" t="t" r="r" b="b"/>
            <a:pathLst>
              <a:path w="1454785" h="395605">
                <a:moveTo>
                  <a:pt x="1379819" y="356342"/>
                </a:moveTo>
                <a:lnTo>
                  <a:pt x="1339596" y="368426"/>
                </a:lnTo>
                <a:lnTo>
                  <a:pt x="1332738" y="370586"/>
                </a:lnTo>
                <a:lnTo>
                  <a:pt x="1328928" y="377825"/>
                </a:lnTo>
                <a:lnTo>
                  <a:pt x="1330960" y="384555"/>
                </a:lnTo>
                <a:lnTo>
                  <a:pt x="1332992" y="391413"/>
                </a:lnTo>
                <a:lnTo>
                  <a:pt x="1340231" y="395350"/>
                </a:lnTo>
                <a:lnTo>
                  <a:pt x="1432621" y="367538"/>
                </a:lnTo>
                <a:lnTo>
                  <a:pt x="1426464" y="367538"/>
                </a:lnTo>
                <a:lnTo>
                  <a:pt x="1379819" y="356342"/>
                </a:lnTo>
                <a:close/>
              </a:path>
              <a:path w="1454785" h="395605">
                <a:moveTo>
                  <a:pt x="1404595" y="348898"/>
                </a:moveTo>
                <a:lnTo>
                  <a:pt x="1379819" y="356342"/>
                </a:lnTo>
                <a:lnTo>
                  <a:pt x="1426464" y="367538"/>
                </a:lnTo>
                <a:lnTo>
                  <a:pt x="1427264" y="364236"/>
                </a:lnTo>
                <a:lnTo>
                  <a:pt x="1420622" y="364236"/>
                </a:lnTo>
                <a:lnTo>
                  <a:pt x="1404595" y="348898"/>
                </a:lnTo>
                <a:close/>
              </a:path>
              <a:path w="1454785" h="395605">
                <a:moveTo>
                  <a:pt x="1368298" y="278384"/>
                </a:moveTo>
                <a:lnTo>
                  <a:pt x="1360170" y="278638"/>
                </a:lnTo>
                <a:lnTo>
                  <a:pt x="1355217" y="283717"/>
                </a:lnTo>
                <a:lnTo>
                  <a:pt x="1350264" y="288925"/>
                </a:lnTo>
                <a:lnTo>
                  <a:pt x="1350391" y="297052"/>
                </a:lnTo>
                <a:lnTo>
                  <a:pt x="1386159" y="331254"/>
                </a:lnTo>
                <a:lnTo>
                  <a:pt x="1432560" y="342391"/>
                </a:lnTo>
                <a:lnTo>
                  <a:pt x="1426464" y="367538"/>
                </a:lnTo>
                <a:lnTo>
                  <a:pt x="1432621" y="367538"/>
                </a:lnTo>
                <a:lnTo>
                  <a:pt x="1454531" y="360934"/>
                </a:lnTo>
                <a:lnTo>
                  <a:pt x="1368298" y="278384"/>
                </a:lnTo>
                <a:close/>
              </a:path>
              <a:path w="1454785" h="395605">
                <a:moveTo>
                  <a:pt x="1425829" y="342519"/>
                </a:moveTo>
                <a:lnTo>
                  <a:pt x="1404595" y="348898"/>
                </a:lnTo>
                <a:lnTo>
                  <a:pt x="1420622" y="364236"/>
                </a:lnTo>
                <a:lnTo>
                  <a:pt x="1425829" y="342519"/>
                </a:lnTo>
                <a:close/>
              </a:path>
              <a:path w="1454785" h="395605">
                <a:moveTo>
                  <a:pt x="1432529" y="342519"/>
                </a:moveTo>
                <a:lnTo>
                  <a:pt x="1425829" y="342519"/>
                </a:lnTo>
                <a:lnTo>
                  <a:pt x="1420622" y="364236"/>
                </a:lnTo>
                <a:lnTo>
                  <a:pt x="1427264" y="364236"/>
                </a:lnTo>
                <a:lnTo>
                  <a:pt x="1432529" y="342519"/>
                </a:lnTo>
                <a:close/>
              </a:path>
              <a:path w="1454785" h="395605">
                <a:moveTo>
                  <a:pt x="6096" y="0"/>
                </a:moveTo>
                <a:lnTo>
                  <a:pt x="0" y="25146"/>
                </a:lnTo>
                <a:lnTo>
                  <a:pt x="1379819" y="356342"/>
                </a:lnTo>
                <a:lnTo>
                  <a:pt x="1404595" y="348898"/>
                </a:lnTo>
                <a:lnTo>
                  <a:pt x="1386159" y="331254"/>
                </a:lnTo>
                <a:lnTo>
                  <a:pt x="6096" y="0"/>
                </a:lnTo>
                <a:close/>
              </a:path>
              <a:path w="1454785" h="395605">
                <a:moveTo>
                  <a:pt x="1386159" y="331254"/>
                </a:moveTo>
                <a:lnTo>
                  <a:pt x="1404595" y="348898"/>
                </a:lnTo>
                <a:lnTo>
                  <a:pt x="1425829" y="342519"/>
                </a:lnTo>
                <a:lnTo>
                  <a:pt x="1432529" y="342519"/>
                </a:lnTo>
                <a:lnTo>
                  <a:pt x="1432560" y="342391"/>
                </a:lnTo>
                <a:lnTo>
                  <a:pt x="1386159" y="331254"/>
                </a:lnTo>
                <a:close/>
              </a:path>
            </a:pathLst>
          </a:custGeom>
          <a:solidFill>
            <a:srgbClr val="4F81BC"/>
          </a:solidFill>
        </p:spPr>
        <p:txBody>
          <a:bodyPr wrap="square" lIns="0" tIns="0" rIns="0" bIns="0" rtlCol="0"/>
          <a:lstStyle/>
          <a:p>
            <a:endParaRPr/>
          </a:p>
        </p:txBody>
      </p:sp>
      <p:sp>
        <p:nvSpPr>
          <p:cNvPr id="49" name="object 49"/>
          <p:cNvSpPr/>
          <p:nvPr/>
        </p:nvSpPr>
        <p:spPr>
          <a:xfrm>
            <a:off x="4347971" y="1691639"/>
            <a:ext cx="975360" cy="975360"/>
          </a:xfrm>
          <a:prstGeom prst="rect">
            <a:avLst/>
          </a:prstGeom>
          <a:blipFill>
            <a:blip r:embed="rId3" cstate="print"/>
            <a:stretch>
              <a:fillRect/>
            </a:stretch>
          </a:blipFill>
        </p:spPr>
        <p:txBody>
          <a:bodyPr wrap="square" lIns="0" tIns="0" rIns="0" bIns="0" rtlCol="0"/>
          <a:lstStyle/>
          <a:p>
            <a:endParaRPr/>
          </a:p>
        </p:txBody>
      </p:sp>
      <p:sp>
        <p:nvSpPr>
          <p:cNvPr id="50" name="object 50"/>
          <p:cNvSpPr/>
          <p:nvPr/>
        </p:nvSpPr>
        <p:spPr>
          <a:xfrm>
            <a:off x="4372355" y="1716023"/>
            <a:ext cx="871727" cy="871727"/>
          </a:xfrm>
          <a:prstGeom prst="rect">
            <a:avLst/>
          </a:prstGeom>
          <a:blipFill>
            <a:blip r:embed="rId4" cstate="print"/>
            <a:stretch>
              <a:fillRect/>
            </a:stretch>
          </a:blipFill>
        </p:spPr>
        <p:txBody>
          <a:bodyPr wrap="square" lIns="0" tIns="0" rIns="0" bIns="0" rtlCol="0"/>
          <a:lstStyle/>
          <a:p>
            <a:endParaRPr/>
          </a:p>
        </p:txBody>
      </p:sp>
      <p:sp>
        <p:nvSpPr>
          <p:cNvPr id="51" name="object 51"/>
          <p:cNvSpPr/>
          <p:nvPr/>
        </p:nvSpPr>
        <p:spPr>
          <a:xfrm>
            <a:off x="4490465"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4"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4"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52" name="object 6"/>
          <p:cNvSpPr/>
          <p:nvPr/>
        </p:nvSpPr>
        <p:spPr>
          <a:xfrm>
            <a:off x="7157765" y="1378006"/>
            <a:ext cx="4326636" cy="4335780"/>
          </a:xfrm>
          <a:prstGeom prst="rect">
            <a:avLst/>
          </a:prstGeom>
          <a:blipFill>
            <a:blip r:embed="rId5" cstate="print"/>
            <a:stretch>
              <a:fillRect/>
            </a:stretch>
          </a:blipFill>
        </p:spPr>
        <p:txBody>
          <a:bodyPr wrap="square" lIns="0" tIns="0" rIns="0" bIns="0" rtlCol="0"/>
          <a:lstStyle/>
          <a:p>
            <a:endParaRPr/>
          </a:p>
        </p:txBody>
      </p:sp>
      <p:sp>
        <p:nvSpPr>
          <p:cNvPr id="53" name="object 7"/>
          <p:cNvSpPr/>
          <p:nvPr/>
        </p:nvSpPr>
        <p:spPr>
          <a:xfrm>
            <a:off x="7157765" y="1378006"/>
            <a:ext cx="487044" cy="487045"/>
          </a:xfrm>
          <a:prstGeom prst="rect">
            <a:avLst/>
          </a:prstGeom>
          <a:blipFill>
            <a:blip r:embed="rId6" cstate="print"/>
            <a:stretch>
              <a:fillRect/>
            </a:stretch>
          </a:blipFill>
        </p:spPr>
        <p:txBody>
          <a:bodyPr wrap="square" lIns="0" tIns="0" rIns="0" bIns="0" rtlCol="0"/>
          <a:lstStyle/>
          <a:p>
            <a:endParaRPr/>
          </a:p>
        </p:txBody>
      </p:sp>
      <p:graphicFrame>
        <p:nvGraphicFramePr>
          <p:cNvPr id="54" name="object 8"/>
          <p:cNvGraphicFramePr>
            <a:graphicFrameLocks noGrp="1"/>
          </p:cNvGraphicFramePr>
          <p:nvPr>
            <p:extLst>
              <p:ext uri="{D42A27DB-BD31-4B8C-83A1-F6EECF244321}">
                <p14:modId xmlns:p14="http://schemas.microsoft.com/office/powerpoint/2010/main" val="70057932"/>
              </p:ext>
            </p:extLst>
          </p:nvPr>
        </p:nvGraphicFramePr>
        <p:xfrm>
          <a:off x="7227106" y="1446959"/>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dirty="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55" name="object 9"/>
          <p:cNvSpPr/>
          <p:nvPr/>
        </p:nvSpPr>
        <p:spPr>
          <a:xfrm>
            <a:off x="7227106" y="4879397"/>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56" name="object 10"/>
          <p:cNvSpPr txBox="1"/>
          <p:nvPr/>
        </p:nvSpPr>
        <p:spPr>
          <a:xfrm>
            <a:off x="7266731" y="2551486"/>
            <a:ext cx="4081779" cy="2928620"/>
          </a:xfrm>
          <a:prstGeom prst="rect">
            <a:avLst/>
          </a:prstGeom>
        </p:spPr>
        <p:txBody>
          <a:bodyPr vert="horz" wrap="square" lIns="0" tIns="0" rIns="0" bIns="0" rtlCol="0">
            <a:spAutoFit/>
          </a:bodyPr>
          <a:lstStyle/>
          <a:p>
            <a:pPr marL="1655445">
              <a:lnSpc>
                <a:spcPts val="4175"/>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dirty="0">
              <a:latin typeface="Courier New"/>
              <a:cs typeface="Courier New"/>
            </a:endParaRPr>
          </a:p>
          <a:p>
            <a:pPr marL="1118870">
              <a:lnSpc>
                <a:spcPts val="4175"/>
              </a:lnSpc>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567055">
              <a:lnSpc>
                <a:spcPct val="100000"/>
              </a:lnSpc>
              <a:spcBef>
                <a:spcPts val="380"/>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5875">
              <a:lnSpc>
                <a:spcPct val="100000"/>
              </a:lnSpc>
              <a:spcBef>
                <a:spcPts val="125"/>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2700">
              <a:lnSpc>
                <a:spcPct val="100000"/>
              </a:lnSpc>
              <a:spcBef>
                <a:spcPts val="765"/>
              </a:spcBef>
            </a:pPr>
            <a:r>
              <a:rPr sz="3600" b="1" dirty="0">
                <a:solidFill>
                  <a:srgbClr val="7E7E7E"/>
                </a:solidFill>
                <a:latin typeface="Courier New"/>
                <a:cs typeface="Courier New"/>
              </a:rPr>
              <a:t>? ? ? ? ? ? ?</a:t>
            </a:r>
            <a:r>
              <a:rPr sz="3600" b="1" spc="-91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p:txBody>
      </p:sp>
      <p:sp>
        <p:nvSpPr>
          <p:cNvPr id="16" name="object 11"/>
          <p:cNvSpPr txBox="1"/>
          <p:nvPr/>
        </p:nvSpPr>
        <p:spPr>
          <a:xfrm>
            <a:off x="5338189" y="1402578"/>
            <a:ext cx="1061211" cy="943848"/>
          </a:xfrm>
          <a:prstGeom prst="rect">
            <a:avLst/>
          </a:prstGeom>
        </p:spPr>
        <p:txBody>
          <a:bodyPr vert="horz" wrap="square" lIns="0" tIns="0" rIns="0" bIns="0" rtlCol="0">
            <a:spAutoFit/>
          </a:bodyPr>
          <a:lstStyle/>
          <a:p>
            <a:pPr marL="12700">
              <a:lnSpc>
                <a:spcPct val="100000"/>
              </a:lnSpc>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被乘数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4853305" cy="553998"/>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1</a:t>
            </a:r>
            <a:r>
              <a:rPr sz="3600" dirty="0">
                <a:solidFill>
                  <a:srgbClr val="004589"/>
                </a:solidFill>
                <a:latin typeface="微软雅黑"/>
                <a:cs typeface="微软雅黑"/>
              </a:rPr>
              <a:t>）</a:t>
            </a:r>
            <a:endParaRPr sz="3600" dirty="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8" name="object 18"/>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2" name="object 22"/>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4" name="object 24"/>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6" name="object 36"/>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8" name="object 38"/>
          <p:cNvSpPr txBox="1"/>
          <p:nvPr/>
        </p:nvSpPr>
        <p:spPr>
          <a:xfrm>
            <a:off x="6979411" y="1609597"/>
            <a:ext cx="4626610" cy="638175"/>
          </a:xfrm>
          <a:prstGeom prst="rect">
            <a:avLst/>
          </a:prstGeom>
        </p:spPr>
        <p:txBody>
          <a:bodyPr vert="horz" wrap="square" lIns="0" tIns="0" rIns="0" bIns="0" rtlCol="0">
            <a:spAutoFit/>
          </a:bodyPr>
          <a:lstStyle/>
          <a:p>
            <a:pPr marL="12700" marR="5080">
              <a:lnSpc>
                <a:spcPct val="100000"/>
              </a:lnSpc>
            </a:pPr>
            <a:r>
              <a:rPr sz="2000" dirty="0">
                <a:latin typeface="微软雅黑"/>
                <a:cs typeface="微软雅黑"/>
              </a:rPr>
              <a:t>执行减法运算：余数寄</a:t>
            </a:r>
            <a:r>
              <a:rPr sz="2000" spc="-15" dirty="0">
                <a:latin typeface="微软雅黑"/>
                <a:cs typeface="微软雅黑"/>
              </a:rPr>
              <a:t>存</a:t>
            </a:r>
            <a:r>
              <a:rPr sz="2000" dirty="0">
                <a:latin typeface="微软雅黑"/>
                <a:cs typeface="微软雅黑"/>
              </a:rPr>
              <a:t>器</a:t>
            </a:r>
            <a:r>
              <a:rPr sz="2000" spc="-90" dirty="0">
                <a:latin typeface="微软雅黑"/>
                <a:cs typeface="微软雅黑"/>
              </a:rPr>
              <a:t> </a:t>
            </a:r>
            <a:r>
              <a:rPr sz="2000" dirty="0">
                <a:latin typeface="Arial"/>
                <a:cs typeface="Arial"/>
              </a:rPr>
              <a:t>–</a:t>
            </a:r>
            <a:r>
              <a:rPr sz="2000" spc="-35" dirty="0">
                <a:latin typeface="Arial"/>
                <a:cs typeface="Arial"/>
              </a:rPr>
              <a:t> </a:t>
            </a:r>
            <a:r>
              <a:rPr sz="2000" dirty="0">
                <a:latin typeface="微软雅黑"/>
                <a:cs typeface="微软雅黑"/>
              </a:rPr>
              <a:t>除数寄存器 运算结果保存到余数寄</a:t>
            </a:r>
            <a:r>
              <a:rPr sz="2000" spc="-15" dirty="0">
                <a:latin typeface="微软雅黑"/>
                <a:cs typeface="微软雅黑"/>
              </a:rPr>
              <a:t>存</a:t>
            </a:r>
            <a:r>
              <a:rPr sz="2000" dirty="0">
                <a:latin typeface="微软雅黑"/>
                <a:cs typeface="微软雅黑"/>
              </a:rPr>
              <a:t>器中</a:t>
            </a:r>
            <a:endParaRPr sz="2000">
              <a:latin typeface="微软雅黑"/>
              <a:cs typeface="微软雅黑"/>
            </a:endParaRPr>
          </a:p>
        </p:txBody>
      </p:sp>
      <p:sp>
        <p:nvSpPr>
          <p:cNvPr id="39" name="object 39"/>
          <p:cNvSpPr txBox="1"/>
          <p:nvPr/>
        </p:nvSpPr>
        <p:spPr>
          <a:xfrm>
            <a:off x="3545840" y="3313810"/>
            <a:ext cx="146558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0010</a:t>
            </a:r>
            <a:r>
              <a:rPr sz="2400" spc="-75" dirty="0">
                <a:latin typeface="Arial"/>
                <a:cs typeface="Arial"/>
              </a:rPr>
              <a:t> </a:t>
            </a:r>
            <a:r>
              <a:rPr sz="2400" spc="-5" dirty="0">
                <a:latin typeface="Arial"/>
                <a:cs typeface="Arial"/>
              </a:rPr>
              <a:t>0000</a:t>
            </a:r>
            <a:endParaRPr sz="2400">
              <a:latin typeface="Arial"/>
              <a:cs typeface="Arial"/>
            </a:endParaRPr>
          </a:p>
        </p:txBody>
      </p:sp>
      <p:sp>
        <p:nvSpPr>
          <p:cNvPr id="40" name="object 40"/>
          <p:cNvSpPr txBox="1"/>
          <p:nvPr/>
        </p:nvSpPr>
        <p:spPr>
          <a:xfrm>
            <a:off x="360679" y="2879725"/>
            <a:ext cx="142049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a:t>
            </a:r>
            <a:r>
              <a:rPr sz="2400" spc="-75" dirty="0">
                <a:latin typeface="Arial"/>
                <a:cs typeface="Arial"/>
              </a:rPr>
              <a:t> </a:t>
            </a:r>
            <a:r>
              <a:rPr sz="2400" spc="-95" dirty="0">
                <a:latin typeface="Arial"/>
                <a:cs typeface="Arial"/>
              </a:rPr>
              <a:t>0111</a:t>
            </a:r>
            <a:endParaRPr sz="2400">
              <a:latin typeface="Arial"/>
              <a:cs typeface="Arial"/>
            </a:endParaRPr>
          </a:p>
        </p:txBody>
      </p:sp>
      <p:sp>
        <p:nvSpPr>
          <p:cNvPr id="41" name="object 41"/>
          <p:cNvSpPr/>
          <p:nvPr/>
        </p:nvSpPr>
        <p:spPr>
          <a:xfrm>
            <a:off x="3433571" y="3912108"/>
            <a:ext cx="1153668" cy="751332"/>
          </a:xfrm>
          <a:prstGeom prst="rect">
            <a:avLst/>
          </a:prstGeom>
          <a:blipFill>
            <a:blip r:embed="rId12" cstate="print"/>
            <a:stretch>
              <a:fillRect/>
            </a:stretch>
          </a:blipFill>
        </p:spPr>
        <p:txBody>
          <a:bodyPr wrap="square" lIns="0" tIns="0" rIns="0" bIns="0" rtlCol="0"/>
          <a:lstStyle/>
          <a:p>
            <a:endParaRPr/>
          </a:p>
        </p:txBody>
      </p:sp>
      <p:sp>
        <p:nvSpPr>
          <p:cNvPr id="42" name="object 42"/>
          <p:cNvSpPr/>
          <p:nvPr/>
        </p:nvSpPr>
        <p:spPr>
          <a:xfrm>
            <a:off x="3459479" y="3938015"/>
            <a:ext cx="1048512" cy="646176"/>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3782440" y="4125299"/>
            <a:ext cx="661035" cy="260350"/>
          </a:xfrm>
          <a:custGeom>
            <a:avLst/>
            <a:gdLst/>
            <a:ahLst/>
            <a:cxnLst/>
            <a:rect l="l" t="t" r="r" b="b"/>
            <a:pathLst>
              <a:path w="661035" h="260350">
                <a:moveTo>
                  <a:pt x="224127" y="0"/>
                </a:moveTo>
                <a:lnTo>
                  <a:pt x="213360" y="3978"/>
                </a:lnTo>
                <a:lnTo>
                  <a:pt x="0" y="135804"/>
                </a:lnTo>
                <a:lnTo>
                  <a:pt x="219710" y="256581"/>
                </a:lnTo>
                <a:lnTo>
                  <a:pt x="230719" y="260046"/>
                </a:lnTo>
                <a:lnTo>
                  <a:pt x="241776" y="259058"/>
                </a:lnTo>
                <a:lnTo>
                  <a:pt x="251642" y="253974"/>
                </a:lnTo>
                <a:lnTo>
                  <a:pt x="259080" y="245151"/>
                </a:lnTo>
                <a:lnTo>
                  <a:pt x="262526" y="234197"/>
                </a:lnTo>
                <a:lnTo>
                  <a:pt x="261508" y="223148"/>
                </a:lnTo>
                <a:lnTo>
                  <a:pt x="256418" y="213290"/>
                </a:lnTo>
                <a:lnTo>
                  <a:pt x="247650" y="205908"/>
                </a:lnTo>
                <a:lnTo>
                  <a:pt x="170023" y="163236"/>
                </a:lnTo>
                <a:lnTo>
                  <a:pt x="58166" y="163236"/>
                </a:lnTo>
                <a:lnTo>
                  <a:pt x="56769" y="105451"/>
                </a:lnTo>
                <a:lnTo>
                  <a:pt x="163618" y="102726"/>
                </a:lnTo>
                <a:lnTo>
                  <a:pt x="243712" y="53254"/>
                </a:lnTo>
                <a:lnTo>
                  <a:pt x="257214" y="24161"/>
                </a:lnTo>
                <a:lnTo>
                  <a:pt x="253237" y="13376"/>
                </a:lnTo>
                <a:lnTo>
                  <a:pt x="245328" y="4996"/>
                </a:lnTo>
                <a:lnTo>
                  <a:pt x="235203" y="438"/>
                </a:lnTo>
                <a:lnTo>
                  <a:pt x="224127" y="0"/>
                </a:lnTo>
                <a:close/>
              </a:path>
              <a:path w="661035" h="260350">
                <a:moveTo>
                  <a:pt x="163618" y="102726"/>
                </a:moveTo>
                <a:lnTo>
                  <a:pt x="56769" y="105451"/>
                </a:lnTo>
                <a:lnTo>
                  <a:pt x="58166" y="163236"/>
                </a:lnTo>
                <a:lnTo>
                  <a:pt x="165104" y="160532"/>
                </a:lnTo>
                <a:lnTo>
                  <a:pt x="162168" y="158918"/>
                </a:lnTo>
                <a:lnTo>
                  <a:pt x="72644" y="158918"/>
                </a:lnTo>
                <a:lnTo>
                  <a:pt x="71374" y="109007"/>
                </a:lnTo>
                <a:lnTo>
                  <a:pt x="153449" y="109007"/>
                </a:lnTo>
                <a:lnTo>
                  <a:pt x="163618" y="102726"/>
                </a:lnTo>
                <a:close/>
              </a:path>
              <a:path w="661035" h="260350">
                <a:moveTo>
                  <a:pt x="165104" y="160532"/>
                </a:moveTo>
                <a:lnTo>
                  <a:pt x="58166" y="163236"/>
                </a:lnTo>
                <a:lnTo>
                  <a:pt x="170023" y="163236"/>
                </a:lnTo>
                <a:lnTo>
                  <a:pt x="165104" y="160532"/>
                </a:lnTo>
                <a:close/>
              </a:path>
              <a:path w="661035" h="260350">
                <a:moveTo>
                  <a:pt x="659257" y="90084"/>
                </a:moveTo>
                <a:lnTo>
                  <a:pt x="163618" y="102726"/>
                </a:lnTo>
                <a:lnTo>
                  <a:pt x="114800" y="132879"/>
                </a:lnTo>
                <a:lnTo>
                  <a:pt x="165104" y="160532"/>
                </a:lnTo>
                <a:lnTo>
                  <a:pt x="660781" y="147996"/>
                </a:lnTo>
                <a:lnTo>
                  <a:pt x="659257" y="90084"/>
                </a:lnTo>
                <a:close/>
              </a:path>
              <a:path w="661035" h="260350">
                <a:moveTo>
                  <a:pt x="71374" y="109007"/>
                </a:moveTo>
                <a:lnTo>
                  <a:pt x="72644" y="158918"/>
                </a:lnTo>
                <a:lnTo>
                  <a:pt x="114800" y="132879"/>
                </a:lnTo>
                <a:lnTo>
                  <a:pt x="71374" y="109007"/>
                </a:lnTo>
                <a:close/>
              </a:path>
              <a:path w="661035" h="260350">
                <a:moveTo>
                  <a:pt x="114800" y="132879"/>
                </a:moveTo>
                <a:lnTo>
                  <a:pt x="72644" y="158918"/>
                </a:lnTo>
                <a:lnTo>
                  <a:pt x="162168" y="158918"/>
                </a:lnTo>
                <a:lnTo>
                  <a:pt x="114800" y="132879"/>
                </a:lnTo>
                <a:close/>
              </a:path>
              <a:path w="661035"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44" name="object 44"/>
          <p:cNvSpPr txBox="1"/>
          <p:nvPr/>
        </p:nvSpPr>
        <p:spPr>
          <a:xfrm>
            <a:off x="1928876" y="4124197"/>
            <a:ext cx="2038985" cy="993775"/>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a:p>
            <a:pPr marL="676275">
              <a:lnSpc>
                <a:spcPct val="100000"/>
              </a:lnSpc>
              <a:spcBef>
                <a:spcPts val="1935"/>
              </a:spcBef>
            </a:pPr>
            <a:r>
              <a:rPr sz="2400" spc="-95" dirty="0">
                <a:latin typeface="Arial"/>
                <a:cs typeface="Arial"/>
              </a:rPr>
              <a:t>1110</a:t>
            </a:r>
            <a:r>
              <a:rPr sz="2400" spc="-75" dirty="0">
                <a:latin typeface="Arial"/>
                <a:cs typeface="Arial"/>
              </a:rPr>
              <a:t> </a:t>
            </a:r>
            <a:r>
              <a:rPr sz="2400" spc="-95" dirty="0">
                <a:latin typeface="Arial"/>
                <a:cs typeface="Arial"/>
              </a:rPr>
              <a:t>0111</a:t>
            </a:r>
            <a:endParaRPr sz="2400">
              <a:latin typeface="Arial"/>
              <a:cs typeface="Arial"/>
            </a:endParaRPr>
          </a:p>
        </p:txBody>
      </p:sp>
      <p:sp>
        <p:nvSpPr>
          <p:cNvPr id="54" name="object 54"/>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5" name="object 45"/>
          <p:cNvSpPr txBox="1"/>
          <p:nvPr/>
        </p:nvSpPr>
        <p:spPr>
          <a:xfrm>
            <a:off x="4270690" y="3857861"/>
            <a:ext cx="517525" cy="369332"/>
          </a:xfrm>
          <a:prstGeom prst="rect">
            <a:avLst/>
          </a:prstGeom>
        </p:spPr>
        <p:txBody>
          <a:bodyPr vert="horz" wrap="square" lIns="0" tIns="0" rIns="0" bIns="0" rtlCol="0">
            <a:spAutoFit/>
          </a:bodyPr>
          <a:lstStyle/>
          <a:p>
            <a:pPr marL="12700">
              <a:lnSpc>
                <a:spcPct val="100000"/>
              </a:lnSpc>
            </a:pPr>
            <a:r>
              <a:rPr lang="zh-CN" altLang="en-US" sz="2400" dirty="0" smtClean="0">
                <a:latin typeface="黑体" panose="02010609060101010101" pitchFamily="49" charset="-122"/>
                <a:ea typeface="黑体" panose="02010609060101010101" pitchFamily="49" charset="-122"/>
                <a:cs typeface="Arial"/>
              </a:rPr>
              <a:t>减</a:t>
            </a:r>
            <a:endParaRPr sz="2400" dirty="0">
              <a:latin typeface="黑体" panose="02010609060101010101" pitchFamily="49" charset="-122"/>
              <a:ea typeface="黑体" panose="02010609060101010101" pitchFamily="49" charset="-122"/>
              <a:cs typeface="Arial"/>
            </a:endParaRPr>
          </a:p>
        </p:txBody>
      </p:sp>
      <p:sp>
        <p:nvSpPr>
          <p:cNvPr id="55" name="object 40"/>
          <p:cNvSpPr txBox="1"/>
          <p:nvPr/>
        </p:nvSpPr>
        <p:spPr>
          <a:xfrm>
            <a:off x="5647816" y="5409139"/>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6"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7"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8"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9"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60"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61" name="object 41"/>
          <p:cNvSpPr txBox="1"/>
          <p:nvPr/>
        </p:nvSpPr>
        <p:spPr>
          <a:xfrm>
            <a:off x="713943" y="5534152"/>
            <a:ext cx="368998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a:latin typeface="Courier New"/>
              <a:cs typeface="Courier New"/>
            </a:endParaRPr>
          </a:p>
        </p:txBody>
      </p:sp>
      <p:sp>
        <p:nvSpPr>
          <p:cNvPr id="62"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3"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4"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5"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6" name="object 39"/>
          <p:cNvSpPr txBox="1"/>
          <p:nvPr/>
        </p:nvSpPr>
        <p:spPr>
          <a:xfrm>
            <a:off x="2137536" y="2363342"/>
            <a:ext cx="3678554" cy="528955"/>
          </a:xfrm>
          <a:prstGeom prst="rect">
            <a:avLst/>
          </a:prstGeom>
        </p:spPr>
        <p:txBody>
          <a:bodyPr vert="horz" wrap="square" lIns="0" tIns="0" rIns="0" bIns="0" rtlCol="0">
            <a:spAutoFit/>
          </a:bodyPr>
          <a:lstStyle/>
          <a:p>
            <a:pPr>
              <a:lnSpc>
                <a:spcPct val="100000"/>
              </a:lnSpc>
            </a:pPr>
            <a:r>
              <a:rPr sz="3200" b="1" dirty="0">
                <a:solidFill>
                  <a:srgbClr val="F8F8F8"/>
                </a:solidFill>
                <a:latin typeface="Courier New"/>
                <a:cs typeface="Courier New"/>
              </a:rPr>
              <a:t>0 0 1 0 </a:t>
            </a:r>
            <a:r>
              <a:rPr sz="3200" i="1" dirty="0">
                <a:solidFill>
                  <a:srgbClr val="F8F8F8"/>
                </a:solidFill>
                <a:latin typeface="Courier New"/>
                <a:cs typeface="Courier New"/>
              </a:rPr>
              <a:t>0 0 0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a:latin typeface="Courier New"/>
              <a:cs typeface="Courier New"/>
            </a:endParaRPr>
          </a:p>
        </p:txBody>
      </p:sp>
      <p:sp>
        <p:nvSpPr>
          <p:cNvPr id="67"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8"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9"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70"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i="1" dirty="0" smtClean="0">
                <a:solidFill>
                  <a:srgbClr val="F8F8F8"/>
                </a:solidFill>
                <a:latin typeface="Courier New"/>
                <a:cs typeface="Courier New"/>
              </a:rPr>
              <a:t>0</a:t>
            </a:r>
            <a:endParaRPr sz="3200" dirty="0">
              <a:latin typeface="Courier New"/>
              <a:cs typeface="Courier New"/>
            </a:endParaRPr>
          </a:p>
        </p:txBody>
      </p:sp>
      <p:sp>
        <p:nvSpPr>
          <p:cNvPr id="71"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72"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4853305" cy="553998"/>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2</a:t>
            </a:r>
            <a:r>
              <a:rPr sz="3600" dirty="0">
                <a:solidFill>
                  <a:srgbClr val="004589"/>
                </a:solidFill>
                <a:latin typeface="微软雅黑"/>
                <a:cs typeface="微软雅黑"/>
              </a:rPr>
              <a:t>）</a:t>
            </a: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7" name="object 27"/>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9" name="object 29"/>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1" name="object 31"/>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4" name="object 34"/>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7" name="object 37"/>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9" name="object 39"/>
          <p:cNvSpPr txBox="1"/>
          <p:nvPr/>
        </p:nvSpPr>
        <p:spPr>
          <a:xfrm>
            <a:off x="6979411" y="1457197"/>
            <a:ext cx="4123690" cy="9436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检查余数寄存器，</a:t>
            </a:r>
            <a:endParaRPr sz="2000">
              <a:latin typeface="微软雅黑"/>
              <a:cs typeface="微软雅黑"/>
            </a:endParaRPr>
          </a:p>
          <a:p>
            <a:pPr marL="12700">
              <a:lnSpc>
                <a:spcPct val="100000"/>
              </a:lnSpc>
            </a:pPr>
            <a:r>
              <a:rPr sz="2000" dirty="0">
                <a:latin typeface="微软雅黑"/>
                <a:cs typeface="微软雅黑"/>
              </a:rPr>
              <a:t>如果值大于或等于零，</a:t>
            </a:r>
            <a:r>
              <a:rPr sz="2000" spc="-15" dirty="0">
                <a:latin typeface="微软雅黑"/>
                <a:cs typeface="微软雅黑"/>
              </a:rPr>
              <a:t>执</a:t>
            </a:r>
            <a:r>
              <a:rPr sz="2000" dirty="0">
                <a:latin typeface="微软雅黑"/>
                <a:cs typeface="微软雅黑"/>
              </a:rPr>
              <a:t>行</a:t>
            </a:r>
            <a:r>
              <a:rPr sz="2000" dirty="0">
                <a:latin typeface="Arial"/>
                <a:cs typeface="Arial"/>
              </a:rPr>
              <a:t>2</a:t>
            </a:r>
            <a:r>
              <a:rPr sz="2000" spc="-15" dirty="0">
                <a:latin typeface="Arial"/>
                <a:cs typeface="Arial"/>
              </a:rPr>
              <a:t>a</a:t>
            </a:r>
            <a:r>
              <a:rPr sz="2000" dirty="0">
                <a:latin typeface="微软雅黑"/>
                <a:cs typeface="微软雅黑"/>
              </a:rPr>
              <a:t>操作；</a:t>
            </a:r>
            <a:endParaRPr sz="2000">
              <a:latin typeface="微软雅黑"/>
              <a:cs typeface="微软雅黑"/>
            </a:endParaRPr>
          </a:p>
          <a:p>
            <a:pPr marL="12700">
              <a:lnSpc>
                <a:spcPct val="100000"/>
              </a:lnSpc>
            </a:pPr>
            <a:r>
              <a:rPr sz="2000" dirty="0">
                <a:latin typeface="微软雅黑"/>
                <a:cs typeface="微软雅黑"/>
              </a:rPr>
              <a:t>如果值小于零，</a:t>
            </a:r>
            <a:r>
              <a:rPr sz="2000" spc="5" dirty="0">
                <a:latin typeface="微软雅黑"/>
                <a:cs typeface="微软雅黑"/>
              </a:rPr>
              <a:t>执</a:t>
            </a:r>
            <a:r>
              <a:rPr sz="2000" dirty="0">
                <a:latin typeface="微软雅黑"/>
                <a:cs typeface="微软雅黑"/>
              </a:rPr>
              <a:t>行</a:t>
            </a:r>
            <a:r>
              <a:rPr sz="2000" dirty="0">
                <a:latin typeface="Arial"/>
                <a:cs typeface="Arial"/>
              </a:rPr>
              <a:t>2</a:t>
            </a:r>
            <a:r>
              <a:rPr sz="2000" spc="-15" dirty="0">
                <a:latin typeface="Arial"/>
                <a:cs typeface="Arial"/>
              </a:rPr>
              <a:t>b</a:t>
            </a:r>
            <a:r>
              <a:rPr sz="2000" dirty="0">
                <a:latin typeface="微软雅黑"/>
                <a:cs typeface="微软雅黑"/>
              </a:rPr>
              <a:t>操作</a:t>
            </a:r>
            <a:r>
              <a:rPr sz="2000" spc="5" dirty="0">
                <a:latin typeface="微软雅黑"/>
                <a:cs typeface="微软雅黑"/>
              </a:rPr>
              <a:t>。</a:t>
            </a:r>
            <a:endParaRPr sz="2000">
              <a:latin typeface="微软雅黑"/>
              <a:cs typeface="微软雅黑"/>
            </a:endParaRPr>
          </a:p>
        </p:txBody>
      </p:sp>
      <p:sp>
        <p:nvSpPr>
          <p:cNvPr id="51" name="object 51"/>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52"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3"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4"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5"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57"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58"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lang="en-US" altLang="zh-CN" sz="3200" b="1" dirty="0">
                <a:solidFill>
                  <a:srgbClr val="F8F8F8"/>
                </a:solidFill>
                <a:latin typeface="Courier New"/>
                <a:cs typeface="Courier New"/>
              </a:rPr>
              <a:t>1</a:t>
            </a:r>
            <a:r>
              <a:rPr sz="3200" b="1" dirty="0" smtClean="0">
                <a:solidFill>
                  <a:srgbClr val="F8F8F8"/>
                </a:solidFill>
                <a:latin typeface="Courier New"/>
                <a:cs typeface="Courier New"/>
              </a:rPr>
              <a:t> </a:t>
            </a:r>
            <a:r>
              <a:rPr lang="en-US" altLang="zh-CN" sz="3200" b="1" dirty="0">
                <a:solidFill>
                  <a:srgbClr val="F8F8F8"/>
                </a:solidFill>
                <a:latin typeface="Courier New"/>
                <a:cs typeface="Courier New"/>
              </a:rPr>
              <a:t>1</a:t>
            </a:r>
            <a:r>
              <a:rPr sz="3200" b="1" dirty="0" smtClean="0">
                <a:solidFill>
                  <a:srgbClr val="F8F8F8"/>
                </a:solidFill>
                <a:latin typeface="Courier New"/>
                <a:cs typeface="Courier New"/>
              </a:rPr>
              <a:t> </a:t>
            </a:r>
            <a:r>
              <a:rPr lang="en-US" altLang="zh-CN" sz="3200" b="1" dirty="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40" name="object 40"/>
          <p:cNvSpPr/>
          <p:nvPr/>
        </p:nvSpPr>
        <p:spPr>
          <a:xfrm>
            <a:off x="353568" y="5355335"/>
            <a:ext cx="1004316" cy="1004315"/>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377952" y="5379720"/>
            <a:ext cx="900684" cy="900684"/>
          </a:xfrm>
          <a:prstGeom prst="rect">
            <a:avLst/>
          </a:prstGeom>
          <a:blipFill>
            <a:blip r:embed="rId13" cstate="print"/>
            <a:stretch>
              <a:fillRect/>
            </a:stretch>
          </a:blipFill>
        </p:spPr>
        <p:txBody>
          <a:bodyPr wrap="square" lIns="0" tIns="0" rIns="0" bIns="0" rtlCol="0"/>
          <a:lstStyle/>
          <a:p>
            <a:endParaRPr/>
          </a:p>
        </p:txBody>
      </p:sp>
      <p:sp>
        <p:nvSpPr>
          <p:cNvPr id="42" name="object 42"/>
          <p:cNvSpPr/>
          <p:nvPr/>
        </p:nvSpPr>
        <p:spPr>
          <a:xfrm>
            <a:off x="472440" y="5474208"/>
            <a:ext cx="711835" cy="711835"/>
          </a:xfrm>
          <a:custGeom>
            <a:avLst/>
            <a:gdLst/>
            <a:ahLst/>
            <a:cxnLst/>
            <a:rect l="l" t="t" r="r" b="b"/>
            <a:pathLst>
              <a:path w="711835" h="711835">
                <a:moveTo>
                  <a:pt x="0" y="355853"/>
                </a:moveTo>
                <a:lnTo>
                  <a:pt x="3248" y="307566"/>
                </a:lnTo>
                <a:lnTo>
                  <a:pt x="12711" y="261253"/>
                </a:lnTo>
                <a:lnTo>
                  <a:pt x="27964" y="217339"/>
                </a:lnTo>
                <a:lnTo>
                  <a:pt x="48584" y="176247"/>
                </a:lnTo>
                <a:lnTo>
                  <a:pt x="74146" y="138402"/>
                </a:lnTo>
                <a:lnTo>
                  <a:pt x="104227" y="104227"/>
                </a:lnTo>
                <a:lnTo>
                  <a:pt x="138402" y="74146"/>
                </a:lnTo>
                <a:lnTo>
                  <a:pt x="176247" y="48584"/>
                </a:lnTo>
                <a:lnTo>
                  <a:pt x="217339" y="27964"/>
                </a:lnTo>
                <a:lnTo>
                  <a:pt x="261253" y="12711"/>
                </a:lnTo>
                <a:lnTo>
                  <a:pt x="307566" y="3248"/>
                </a:lnTo>
                <a:lnTo>
                  <a:pt x="355853" y="0"/>
                </a:lnTo>
                <a:lnTo>
                  <a:pt x="404141" y="3248"/>
                </a:lnTo>
                <a:lnTo>
                  <a:pt x="450454" y="12711"/>
                </a:lnTo>
                <a:lnTo>
                  <a:pt x="494368" y="27964"/>
                </a:lnTo>
                <a:lnTo>
                  <a:pt x="535460" y="48584"/>
                </a:lnTo>
                <a:lnTo>
                  <a:pt x="573305" y="74146"/>
                </a:lnTo>
                <a:lnTo>
                  <a:pt x="607480" y="104227"/>
                </a:lnTo>
                <a:lnTo>
                  <a:pt x="637561" y="138402"/>
                </a:lnTo>
                <a:lnTo>
                  <a:pt x="663123" y="176247"/>
                </a:lnTo>
                <a:lnTo>
                  <a:pt x="683743" y="217339"/>
                </a:lnTo>
                <a:lnTo>
                  <a:pt x="698996" y="261253"/>
                </a:lnTo>
                <a:lnTo>
                  <a:pt x="708459" y="307566"/>
                </a:lnTo>
                <a:lnTo>
                  <a:pt x="711707" y="355853"/>
                </a:lnTo>
                <a:lnTo>
                  <a:pt x="708459" y="404141"/>
                </a:lnTo>
                <a:lnTo>
                  <a:pt x="698996" y="450454"/>
                </a:lnTo>
                <a:lnTo>
                  <a:pt x="683743" y="494368"/>
                </a:lnTo>
                <a:lnTo>
                  <a:pt x="663123" y="535460"/>
                </a:lnTo>
                <a:lnTo>
                  <a:pt x="637561" y="573305"/>
                </a:lnTo>
                <a:lnTo>
                  <a:pt x="607480" y="607480"/>
                </a:lnTo>
                <a:lnTo>
                  <a:pt x="573305" y="637561"/>
                </a:lnTo>
                <a:lnTo>
                  <a:pt x="535460" y="663123"/>
                </a:lnTo>
                <a:lnTo>
                  <a:pt x="494368" y="683743"/>
                </a:lnTo>
                <a:lnTo>
                  <a:pt x="450454" y="698996"/>
                </a:lnTo>
                <a:lnTo>
                  <a:pt x="404141" y="708459"/>
                </a:lnTo>
                <a:lnTo>
                  <a:pt x="355853" y="711707"/>
                </a:lnTo>
                <a:lnTo>
                  <a:pt x="307566" y="708459"/>
                </a:lnTo>
                <a:lnTo>
                  <a:pt x="261253" y="698996"/>
                </a:lnTo>
                <a:lnTo>
                  <a:pt x="217339" y="683743"/>
                </a:lnTo>
                <a:lnTo>
                  <a:pt x="176247" y="663123"/>
                </a:lnTo>
                <a:lnTo>
                  <a:pt x="138402" y="637561"/>
                </a:lnTo>
                <a:lnTo>
                  <a:pt x="104227" y="607480"/>
                </a:lnTo>
                <a:lnTo>
                  <a:pt x="74146" y="573305"/>
                </a:lnTo>
                <a:lnTo>
                  <a:pt x="48584" y="535460"/>
                </a:lnTo>
                <a:lnTo>
                  <a:pt x="27964" y="494368"/>
                </a:lnTo>
                <a:lnTo>
                  <a:pt x="12711" y="450454"/>
                </a:lnTo>
                <a:lnTo>
                  <a:pt x="3248" y="404141"/>
                </a:lnTo>
                <a:lnTo>
                  <a:pt x="0" y="355853"/>
                </a:lnTo>
                <a:close/>
              </a:path>
            </a:pathLst>
          </a:custGeom>
          <a:ln w="57912">
            <a:solidFill>
              <a:srgbClr val="FFC000"/>
            </a:solidFill>
          </a:ln>
        </p:spPr>
        <p:txBody>
          <a:bodyPr wrap="square" lIns="0" tIns="0" rIns="0" bIns="0" rtlCol="0"/>
          <a:lstStyle/>
          <a:p>
            <a:endParaRPr/>
          </a:p>
        </p:txBody>
      </p:sp>
      <p:sp>
        <p:nvSpPr>
          <p:cNvPr id="59"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0"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1"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2"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3" name="object 39"/>
          <p:cNvSpPr txBox="1"/>
          <p:nvPr/>
        </p:nvSpPr>
        <p:spPr>
          <a:xfrm>
            <a:off x="2137536" y="2363342"/>
            <a:ext cx="3678554" cy="528955"/>
          </a:xfrm>
          <a:prstGeom prst="rect">
            <a:avLst/>
          </a:prstGeom>
        </p:spPr>
        <p:txBody>
          <a:bodyPr vert="horz" wrap="square" lIns="0" tIns="0" rIns="0" bIns="0" rtlCol="0">
            <a:spAutoFit/>
          </a:bodyPr>
          <a:lstStyle/>
          <a:p>
            <a:pPr>
              <a:lnSpc>
                <a:spcPct val="100000"/>
              </a:lnSpc>
            </a:pPr>
            <a:r>
              <a:rPr sz="3200" b="1" dirty="0">
                <a:solidFill>
                  <a:srgbClr val="F8F8F8"/>
                </a:solidFill>
                <a:latin typeface="Courier New"/>
                <a:cs typeface="Courier New"/>
              </a:rPr>
              <a:t>0 0 1 0 </a:t>
            </a:r>
            <a:r>
              <a:rPr sz="3200" i="1" dirty="0">
                <a:solidFill>
                  <a:srgbClr val="F8F8F8"/>
                </a:solidFill>
                <a:latin typeface="Courier New"/>
                <a:cs typeface="Courier New"/>
              </a:rPr>
              <a:t>0 0 0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a:latin typeface="Courier New"/>
              <a:cs typeface="Courier New"/>
            </a:endParaRPr>
          </a:p>
        </p:txBody>
      </p:sp>
      <p:sp>
        <p:nvSpPr>
          <p:cNvPr id="64"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5"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6"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67"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i="1" dirty="0" smtClean="0">
                <a:solidFill>
                  <a:srgbClr val="F8F8F8"/>
                </a:solidFill>
                <a:latin typeface="Courier New"/>
                <a:cs typeface="Courier New"/>
              </a:rPr>
              <a:t>0</a:t>
            </a:r>
            <a:endParaRPr sz="3200" dirty="0">
              <a:latin typeface="Courier New"/>
              <a:cs typeface="Courier New"/>
            </a:endParaRPr>
          </a:p>
        </p:txBody>
      </p:sp>
      <p:sp>
        <p:nvSpPr>
          <p:cNvPr id="68"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69"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5132070"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2</a:t>
            </a:r>
            <a:r>
              <a:rPr sz="3600" spc="-5" dirty="0">
                <a:solidFill>
                  <a:srgbClr val="004589"/>
                </a:solidFill>
                <a:latin typeface="Arial"/>
                <a:cs typeface="Arial"/>
              </a:rPr>
              <a:t>b</a:t>
            </a:r>
            <a:r>
              <a:rPr sz="3600" dirty="0">
                <a:solidFill>
                  <a:srgbClr val="004589"/>
                </a:solidFill>
                <a:latin typeface="微软雅黑"/>
                <a:cs typeface="微软雅黑"/>
              </a:rPr>
              <a:t>）</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7" name="object 27"/>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9" name="object 29"/>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1" name="object 31"/>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4" name="object 34"/>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7" name="object 37"/>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9" name="object 39"/>
          <p:cNvSpPr txBox="1"/>
          <p:nvPr/>
        </p:nvSpPr>
        <p:spPr>
          <a:xfrm>
            <a:off x="6979411" y="1304797"/>
            <a:ext cx="4744085" cy="1248410"/>
          </a:xfrm>
          <a:prstGeom prst="rect">
            <a:avLst/>
          </a:prstGeom>
        </p:spPr>
        <p:txBody>
          <a:bodyPr vert="horz" wrap="square" lIns="0" tIns="0" rIns="0" bIns="0" rtlCol="0">
            <a:spAutoFit/>
          </a:bodyPr>
          <a:lstStyle/>
          <a:p>
            <a:pPr marL="291465" marR="5080" indent="-279400">
              <a:lnSpc>
                <a:spcPct val="100000"/>
              </a:lnSpc>
            </a:pPr>
            <a:r>
              <a:rPr sz="2000" dirty="0">
                <a:latin typeface="微软雅黑"/>
                <a:cs typeface="微软雅黑"/>
              </a:rPr>
              <a:t>首先回退第</a:t>
            </a:r>
            <a:r>
              <a:rPr sz="2000" dirty="0">
                <a:latin typeface="Arial"/>
                <a:cs typeface="Arial"/>
              </a:rPr>
              <a:t>1</a:t>
            </a:r>
            <a:r>
              <a:rPr sz="2000" dirty="0">
                <a:latin typeface="微软雅黑"/>
                <a:cs typeface="微软雅黑"/>
              </a:rPr>
              <a:t>步的操作</a:t>
            </a:r>
            <a:r>
              <a:rPr sz="2000" spc="-15" dirty="0">
                <a:latin typeface="微软雅黑"/>
                <a:cs typeface="微软雅黑"/>
              </a:rPr>
              <a:t>，</a:t>
            </a:r>
            <a:r>
              <a:rPr sz="2000" dirty="0">
                <a:latin typeface="微软雅黑"/>
                <a:cs typeface="微软雅黑"/>
              </a:rPr>
              <a:t>即执</a:t>
            </a:r>
            <a:r>
              <a:rPr sz="2000" spc="-15" dirty="0">
                <a:latin typeface="微软雅黑"/>
                <a:cs typeface="微软雅黑"/>
              </a:rPr>
              <a:t>行</a:t>
            </a:r>
            <a:r>
              <a:rPr sz="2000" dirty="0">
                <a:latin typeface="微软雅黑"/>
                <a:cs typeface="微软雅黑"/>
              </a:rPr>
              <a:t>加法</a:t>
            </a:r>
            <a:r>
              <a:rPr sz="2000" spc="-15" dirty="0">
                <a:latin typeface="微软雅黑"/>
                <a:cs typeface="微软雅黑"/>
              </a:rPr>
              <a:t>运</a:t>
            </a:r>
            <a:r>
              <a:rPr sz="2000" dirty="0">
                <a:latin typeface="微软雅黑"/>
                <a:cs typeface="微软雅黑"/>
              </a:rPr>
              <a:t>算： 余数寄存器</a:t>
            </a:r>
            <a:r>
              <a:rPr sz="2000" spc="-85" dirty="0">
                <a:latin typeface="微软雅黑"/>
                <a:cs typeface="微软雅黑"/>
              </a:rPr>
              <a:t> </a:t>
            </a:r>
            <a:r>
              <a:rPr sz="2000" dirty="0">
                <a:latin typeface="Arial"/>
                <a:cs typeface="Arial"/>
              </a:rPr>
              <a:t>+</a:t>
            </a:r>
            <a:r>
              <a:rPr sz="2000" spc="-50" dirty="0">
                <a:latin typeface="Arial"/>
                <a:cs typeface="Arial"/>
              </a:rPr>
              <a:t> </a:t>
            </a:r>
            <a:r>
              <a:rPr sz="2000" dirty="0">
                <a:latin typeface="微软雅黑"/>
                <a:cs typeface="微软雅黑"/>
              </a:rPr>
              <a:t>除数寄存器</a:t>
            </a:r>
            <a:endParaRPr sz="2000">
              <a:latin typeface="微软雅黑"/>
              <a:cs typeface="微软雅黑"/>
            </a:endParaRPr>
          </a:p>
          <a:p>
            <a:pPr marL="12700">
              <a:lnSpc>
                <a:spcPct val="100000"/>
              </a:lnSpc>
            </a:pPr>
            <a:r>
              <a:rPr sz="2000" dirty="0">
                <a:latin typeface="微软雅黑"/>
                <a:cs typeface="微软雅黑"/>
              </a:rPr>
              <a:t>运算结果保存到余数寄</a:t>
            </a:r>
            <a:r>
              <a:rPr sz="2000" spc="-15" dirty="0">
                <a:latin typeface="微软雅黑"/>
                <a:cs typeface="微软雅黑"/>
              </a:rPr>
              <a:t>存</a:t>
            </a:r>
            <a:r>
              <a:rPr sz="2000" dirty="0">
                <a:latin typeface="微软雅黑"/>
                <a:cs typeface="微软雅黑"/>
              </a:rPr>
              <a:t>器；</a:t>
            </a:r>
            <a:endParaRPr sz="2000">
              <a:latin typeface="微软雅黑"/>
              <a:cs typeface="微软雅黑"/>
            </a:endParaRPr>
          </a:p>
          <a:p>
            <a:pPr marL="12700">
              <a:lnSpc>
                <a:spcPct val="100000"/>
              </a:lnSpc>
            </a:pPr>
            <a:r>
              <a:rPr sz="2000" dirty="0">
                <a:solidFill>
                  <a:srgbClr val="7E7E7E"/>
                </a:solidFill>
                <a:latin typeface="微软雅黑"/>
                <a:cs typeface="微软雅黑"/>
              </a:rPr>
              <a:t>然后商左移</a:t>
            </a:r>
            <a:r>
              <a:rPr sz="2000" dirty="0">
                <a:solidFill>
                  <a:srgbClr val="7E7E7E"/>
                </a:solidFill>
                <a:latin typeface="Arial"/>
                <a:cs typeface="Arial"/>
              </a:rPr>
              <a:t>1</a:t>
            </a:r>
            <a:r>
              <a:rPr sz="2000" dirty="0">
                <a:solidFill>
                  <a:srgbClr val="7E7E7E"/>
                </a:solidFill>
                <a:latin typeface="微软雅黑"/>
                <a:cs typeface="微软雅黑"/>
              </a:rPr>
              <a:t>位，</a:t>
            </a:r>
            <a:r>
              <a:rPr sz="2000" spc="5" dirty="0">
                <a:solidFill>
                  <a:srgbClr val="7E7E7E"/>
                </a:solidFill>
                <a:latin typeface="微软雅黑"/>
                <a:cs typeface="微软雅黑"/>
              </a:rPr>
              <a:t>新的</a:t>
            </a:r>
            <a:r>
              <a:rPr sz="2000" spc="-15" dirty="0">
                <a:solidFill>
                  <a:srgbClr val="7E7E7E"/>
                </a:solidFill>
                <a:latin typeface="微软雅黑"/>
                <a:cs typeface="微软雅黑"/>
              </a:rPr>
              <a:t>最</a:t>
            </a:r>
            <a:r>
              <a:rPr sz="2000" spc="5" dirty="0">
                <a:solidFill>
                  <a:srgbClr val="7E7E7E"/>
                </a:solidFill>
                <a:latin typeface="微软雅黑"/>
                <a:cs typeface="微软雅黑"/>
              </a:rPr>
              <a:t>右位</a:t>
            </a:r>
            <a:r>
              <a:rPr sz="2000" spc="-15" dirty="0">
                <a:solidFill>
                  <a:srgbClr val="7E7E7E"/>
                </a:solidFill>
                <a:latin typeface="微软雅黑"/>
                <a:cs typeface="微软雅黑"/>
              </a:rPr>
              <a:t>设</a:t>
            </a:r>
            <a:r>
              <a:rPr sz="2000" dirty="0">
                <a:solidFill>
                  <a:srgbClr val="7E7E7E"/>
                </a:solidFill>
                <a:latin typeface="微软雅黑"/>
                <a:cs typeface="微软雅黑"/>
              </a:rPr>
              <a:t>为</a:t>
            </a:r>
            <a:r>
              <a:rPr sz="2000" dirty="0">
                <a:solidFill>
                  <a:srgbClr val="7E7E7E"/>
                </a:solidFill>
                <a:latin typeface="Arial"/>
                <a:cs typeface="Arial"/>
              </a:rPr>
              <a:t>0</a:t>
            </a:r>
            <a:endParaRPr sz="2000">
              <a:latin typeface="Arial"/>
              <a:cs typeface="Arial"/>
            </a:endParaRPr>
          </a:p>
        </p:txBody>
      </p:sp>
      <p:sp>
        <p:nvSpPr>
          <p:cNvPr id="40" name="object 40"/>
          <p:cNvSpPr txBox="1"/>
          <p:nvPr/>
        </p:nvSpPr>
        <p:spPr>
          <a:xfrm>
            <a:off x="3545840" y="3313810"/>
            <a:ext cx="146558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0010</a:t>
            </a:r>
            <a:r>
              <a:rPr sz="2400" spc="-75" dirty="0">
                <a:latin typeface="Arial"/>
                <a:cs typeface="Arial"/>
              </a:rPr>
              <a:t> </a:t>
            </a:r>
            <a:r>
              <a:rPr sz="2400" spc="-5" dirty="0">
                <a:latin typeface="Arial"/>
                <a:cs typeface="Arial"/>
              </a:rPr>
              <a:t>0000</a:t>
            </a:r>
            <a:endParaRPr sz="2400">
              <a:latin typeface="Arial"/>
              <a:cs typeface="Arial"/>
            </a:endParaRPr>
          </a:p>
        </p:txBody>
      </p:sp>
      <p:sp>
        <p:nvSpPr>
          <p:cNvPr id="41" name="object 41"/>
          <p:cNvSpPr txBox="1"/>
          <p:nvPr/>
        </p:nvSpPr>
        <p:spPr>
          <a:xfrm>
            <a:off x="360679" y="2879725"/>
            <a:ext cx="1375410" cy="382270"/>
          </a:xfrm>
          <a:prstGeom prst="rect">
            <a:avLst/>
          </a:prstGeom>
        </p:spPr>
        <p:txBody>
          <a:bodyPr vert="horz" wrap="square" lIns="0" tIns="0" rIns="0" bIns="0" rtlCol="0">
            <a:spAutoFit/>
          </a:bodyPr>
          <a:lstStyle/>
          <a:p>
            <a:pPr marL="12700">
              <a:lnSpc>
                <a:spcPct val="100000"/>
              </a:lnSpc>
            </a:pPr>
            <a:r>
              <a:rPr sz="2400" spc="-95" dirty="0">
                <a:latin typeface="Arial"/>
                <a:cs typeface="Arial"/>
              </a:rPr>
              <a:t>1110</a:t>
            </a:r>
            <a:r>
              <a:rPr sz="2400" spc="-75" dirty="0">
                <a:latin typeface="Arial"/>
                <a:cs typeface="Arial"/>
              </a:rPr>
              <a:t> </a:t>
            </a:r>
            <a:r>
              <a:rPr sz="2400" spc="-95" dirty="0">
                <a:latin typeface="Arial"/>
                <a:cs typeface="Arial"/>
              </a:rPr>
              <a:t>0111</a:t>
            </a:r>
            <a:endParaRPr sz="2400">
              <a:latin typeface="Arial"/>
              <a:cs typeface="Arial"/>
            </a:endParaRPr>
          </a:p>
        </p:txBody>
      </p:sp>
      <p:sp>
        <p:nvSpPr>
          <p:cNvPr id="42" name="object 42"/>
          <p:cNvSpPr/>
          <p:nvPr/>
        </p:nvSpPr>
        <p:spPr>
          <a:xfrm>
            <a:off x="3433571" y="3912108"/>
            <a:ext cx="1153668" cy="751332"/>
          </a:xfrm>
          <a:prstGeom prst="rect">
            <a:avLst/>
          </a:prstGeom>
          <a:blipFill>
            <a:blip r:embed="rId12" cstate="print"/>
            <a:stretch>
              <a:fillRect/>
            </a:stretch>
          </a:blipFill>
        </p:spPr>
        <p:txBody>
          <a:bodyPr wrap="square" lIns="0" tIns="0" rIns="0" bIns="0" rtlCol="0"/>
          <a:lstStyle/>
          <a:p>
            <a:endParaRPr/>
          </a:p>
        </p:txBody>
      </p:sp>
      <p:sp>
        <p:nvSpPr>
          <p:cNvPr id="43" name="object 43"/>
          <p:cNvSpPr/>
          <p:nvPr/>
        </p:nvSpPr>
        <p:spPr>
          <a:xfrm>
            <a:off x="3459479" y="3938015"/>
            <a:ext cx="1048512" cy="646176"/>
          </a:xfrm>
          <a:prstGeom prst="rect">
            <a:avLst/>
          </a:prstGeom>
          <a:blipFill>
            <a:blip r:embed="rId13" cstate="print"/>
            <a:stretch>
              <a:fillRect/>
            </a:stretch>
          </a:blipFill>
        </p:spPr>
        <p:txBody>
          <a:bodyPr wrap="square" lIns="0" tIns="0" rIns="0" bIns="0" rtlCol="0"/>
          <a:lstStyle/>
          <a:p>
            <a:endParaRPr/>
          </a:p>
        </p:txBody>
      </p:sp>
      <p:sp>
        <p:nvSpPr>
          <p:cNvPr id="44" name="object 44"/>
          <p:cNvSpPr/>
          <p:nvPr/>
        </p:nvSpPr>
        <p:spPr>
          <a:xfrm>
            <a:off x="3782440" y="4125299"/>
            <a:ext cx="661035" cy="260350"/>
          </a:xfrm>
          <a:custGeom>
            <a:avLst/>
            <a:gdLst/>
            <a:ahLst/>
            <a:cxnLst/>
            <a:rect l="l" t="t" r="r" b="b"/>
            <a:pathLst>
              <a:path w="661035" h="260350">
                <a:moveTo>
                  <a:pt x="224127" y="0"/>
                </a:moveTo>
                <a:lnTo>
                  <a:pt x="213360" y="3978"/>
                </a:lnTo>
                <a:lnTo>
                  <a:pt x="0" y="135804"/>
                </a:lnTo>
                <a:lnTo>
                  <a:pt x="219710" y="256581"/>
                </a:lnTo>
                <a:lnTo>
                  <a:pt x="230719" y="260046"/>
                </a:lnTo>
                <a:lnTo>
                  <a:pt x="241776" y="259058"/>
                </a:lnTo>
                <a:lnTo>
                  <a:pt x="251642" y="253974"/>
                </a:lnTo>
                <a:lnTo>
                  <a:pt x="259080" y="245151"/>
                </a:lnTo>
                <a:lnTo>
                  <a:pt x="262526" y="234197"/>
                </a:lnTo>
                <a:lnTo>
                  <a:pt x="261508" y="223148"/>
                </a:lnTo>
                <a:lnTo>
                  <a:pt x="256418" y="213290"/>
                </a:lnTo>
                <a:lnTo>
                  <a:pt x="247650" y="205908"/>
                </a:lnTo>
                <a:lnTo>
                  <a:pt x="170023" y="163236"/>
                </a:lnTo>
                <a:lnTo>
                  <a:pt x="58166" y="163236"/>
                </a:lnTo>
                <a:lnTo>
                  <a:pt x="56769" y="105451"/>
                </a:lnTo>
                <a:lnTo>
                  <a:pt x="163618" y="102726"/>
                </a:lnTo>
                <a:lnTo>
                  <a:pt x="243712" y="53254"/>
                </a:lnTo>
                <a:lnTo>
                  <a:pt x="257214" y="24161"/>
                </a:lnTo>
                <a:lnTo>
                  <a:pt x="253237" y="13376"/>
                </a:lnTo>
                <a:lnTo>
                  <a:pt x="245328" y="4996"/>
                </a:lnTo>
                <a:lnTo>
                  <a:pt x="235203" y="438"/>
                </a:lnTo>
                <a:lnTo>
                  <a:pt x="224127" y="0"/>
                </a:lnTo>
                <a:close/>
              </a:path>
              <a:path w="661035" h="260350">
                <a:moveTo>
                  <a:pt x="163618" y="102726"/>
                </a:moveTo>
                <a:lnTo>
                  <a:pt x="56769" y="105451"/>
                </a:lnTo>
                <a:lnTo>
                  <a:pt x="58166" y="163236"/>
                </a:lnTo>
                <a:lnTo>
                  <a:pt x="165104" y="160532"/>
                </a:lnTo>
                <a:lnTo>
                  <a:pt x="162168" y="158918"/>
                </a:lnTo>
                <a:lnTo>
                  <a:pt x="72644" y="158918"/>
                </a:lnTo>
                <a:lnTo>
                  <a:pt x="71374" y="109007"/>
                </a:lnTo>
                <a:lnTo>
                  <a:pt x="153449" y="109007"/>
                </a:lnTo>
                <a:lnTo>
                  <a:pt x="163618" y="102726"/>
                </a:lnTo>
                <a:close/>
              </a:path>
              <a:path w="661035" h="260350">
                <a:moveTo>
                  <a:pt x="165104" y="160532"/>
                </a:moveTo>
                <a:lnTo>
                  <a:pt x="58166" y="163236"/>
                </a:lnTo>
                <a:lnTo>
                  <a:pt x="170023" y="163236"/>
                </a:lnTo>
                <a:lnTo>
                  <a:pt x="165104" y="160532"/>
                </a:lnTo>
                <a:close/>
              </a:path>
              <a:path w="661035" h="260350">
                <a:moveTo>
                  <a:pt x="659257" y="90084"/>
                </a:moveTo>
                <a:lnTo>
                  <a:pt x="163618" y="102726"/>
                </a:lnTo>
                <a:lnTo>
                  <a:pt x="114800" y="132879"/>
                </a:lnTo>
                <a:lnTo>
                  <a:pt x="165104" y="160532"/>
                </a:lnTo>
                <a:lnTo>
                  <a:pt x="660781" y="147996"/>
                </a:lnTo>
                <a:lnTo>
                  <a:pt x="659257" y="90084"/>
                </a:lnTo>
                <a:close/>
              </a:path>
              <a:path w="661035" h="260350">
                <a:moveTo>
                  <a:pt x="71374" y="109007"/>
                </a:moveTo>
                <a:lnTo>
                  <a:pt x="72644" y="158918"/>
                </a:lnTo>
                <a:lnTo>
                  <a:pt x="114800" y="132879"/>
                </a:lnTo>
                <a:lnTo>
                  <a:pt x="71374" y="109007"/>
                </a:lnTo>
                <a:close/>
              </a:path>
              <a:path w="661035" h="260350">
                <a:moveTo>
                  <a:pt x="114800" y="132879"/>
                </a:moveTo>
                <a:lnTo>
                  <a:pt x="72644" y="158918"/>
                </a:lnTo>
                <a:lnTo>
                  <a:pt x="162168" y="158918"/>
                </a:lnTo>
                <a:lnTo>
                  <a:pt x="114800" y="132879"/>
                </a:lnTo>
                <a:close/>
              </a:path>
              <a:path w="661035"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45" name="object 45"/>
          <p:cNvSpPr txBox="1"/>
          <p:nvPr/>
        </p:nvSpPr>
        <p:spPr>
          <a:xfrm>
            <a:off x="4288359" y="3883234"/>
            <a:ext cx="533400" cy="382270"/>
          </a:xfrm>
          <a:prstGeom prst="rect">
            <a:avLst/>
          </a:prstGeom>
        </p:spPr>
        <p:txBody>
          <a:bodyPr vert="horz" wrap="square" lIns="0" tIns="0" rIns="0" bIns="0" rtlCol="0">
            <a:spAutoFit/>
          </a:bodyPr>
          <a:lstStyle/>
          <a:p>
            <a:pPr marL="12700">
              <a:lnSpc>
                <a:spcPct val="100000"/>
              </a:lnSpc>
            </a:pPr>
            <a:r>
              <a:rPr lang="zh-CN" altLang="en-US" sz="2400" dirty="0" smtClean="0">
                <a:latin typeface="黑体" panose="02010609060101010101" pitchFamily="49" charset="-122"/>
                <a:ea typeface="黑体" panose="02010609060101010101" pitchFamily="49" charset="-122"/>
                <a:cs typeface="Arial"/>
              </a:rPr>
              <a:t>加</a:t>
            </a:r>
            <a:endParaRPr sz="2400" dirty="0">
              <a:latin typeface="黑体" panose="02010609060101010101" pitchFamily="49" charset="-122"/>
              <a:ea typeface="黑体" panose="02010609060101010101" pitchFamily="49" charset="-122"/>
              <a:cs typeface="Arial"/>
            </a:endParaRPr>
          </a:p>
        </p:txBody>
      </p:sp>
      <p:sp>
        <p:nvSpPr>
          <p:cNvPr id="55" name="object 55"/>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6" name="object 46"/>
          <p:cNvSpPr txBox="1"/>
          <p:nvPr/>
        </p:nvSpPr>
        <p:spPr>
          <a:xfrm>
            <a:off x="2677795" y="4780533"/>
            <a:ext cx="141986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a:t>
            </a:r>
            <a:r>
              <a:rPr sz="2400" spc="-75" dirty="0">
                <a:latin typeface="Arial"/>
                <a:cs typeface="Arial"/>
              </a:rPr>
              <a:t> </a:t>
            </a:r>
            <a:r>
              <a:rPr sz="2400" spc="-95" dirty="0">
                <a:latin typeface="Arial"/>
                <a:cs typeface="Arial"/>
              </a:rPr>
              <a:t>0111</a:t>
            </a:r>
            <a:endParaRPr sz="2400">
              <a:latin typeface="Arial"/>
              <a:cs typeface="Arial"/>
            </a:endParaRPr>
          </a:p>
        </p:txBody>
      </p:sp>
      <p:sp>
        <p:nvSpPr>
          <p:cNvPr id="56"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7"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8"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9"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60"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61"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62"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lang="en-US" altLang="zh-CN"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lang="en-US" altLang="zh-CN" sz="3200" b="1" dirty="0">
                <a:solidFill>
                  <a:srgbClr val="F8F8F8"/>
                </a:solidFill>
                <a:latin typeface="Courier New"/>
                <a:cs typeface="Courier New"/>
              </a:rPr>
              <a:t>1</a:t>
            </a:r>
            <a:r>
              <a:rPr sz="3200" b="1" dirty="0" smtClean="0">
                <a:solidFill>
                  <a:srgbClr val="F8F8F8"/>
                </a:solidFill>
                <a:latin typeface="Courier New"/>
                <a:cs typeface="Courier New"/>
              </a:rPr>
              <a:t> </a:t>
            </a:r>
            <a:r>
              <a:rPr lang="en-US" altLang="zh-CN" sz="3200" b="1" dirty="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63"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4"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5"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6"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7" name="object 39"/>
          <p:cNvSpPr txBox="1"/>
          <p:nvPr/>
        </p:nvSpPr>
        <p:spPr>
          <a:xfrm>
            <a:off x="2137536" y="2363342"/>
            <a:ext cx="3678554" cy="528955"/>
          </a:xfrm>
          <a:prstGeom prst="rect">
            <a:avLst/>
          </a:prstGeom>
        </p:spPr>
        <p:txBody>
          <a:bodyPr vert="horz" wrap="square" lIns="0" tIns="0" rIns="0" bIns="0" rtlCol="0">
            <a:spAutoFit/>
          </a:bodyPr>
          <a:lstStyle/>
          <a:p>
            <a:pPr>
              <a:lnSpc>
                <a:spcPct val="100000"/>
              </a:lnSpc>
            </a:pPr>
            <a:r>
              <a:rPr sz="3200" b="1" dirty="0">
                <a:solidFill>
                  <a:srgbClr val="F8F8F8"/>
                </a:solidFill>
                <a:latin typeface="Courier New"/>
                <a:cs typeface="Courier New"/>
              </a:rPr>
              <a:t>0 0 1 0 </a:t>
            </a:r>
            <a:r>
              <a:rPr sz="3200" i="1" dirty="0">
                <a:solidFill>
                  <a:srgbClr val="F8F8F8"/>
                </a:solidFill>
                <a:latin typeface="Courier New"/>
                <a:cs typeface="Courier New"/>
              </a:rPr>
              <a:t>0 0 0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a:latin typeface="Courier New"/>
              <a:cs typeface="Courier New"/>
            </a:endParaRPr>
          </a:p>
        </p:txBody>
      </p:sp>
      <p:sp>
        <p:nvSpPr>
          <p:cNvPr id="68"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9"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70"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71"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i="1" dirty="0" smtClean="0">
                <a:solidFill>
                  <a:srgbClr val="F8F8F8"/>
                </a:solidFill>
                <a:latin typeface="Courier New"/>
                <a:cs typeface="Courier New"/>
              </a:rPr>
              <a:t>0</a:t>
            </a:r>
            <a:endParaRPr sz="3200" dirty="0">
              <a:latin typeface="Courier New"/>
              <a:cs typeface="Courier New"/>
            </a:endParaRPr>
          </a:p>
        </p:txBody>
      </p:sp>
      <p:sp>
        <p:nvSpPr>
          <p:cNvPr id="72"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73"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5132070"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2</a:t>
            </a:r>
            <a:r>
              <a:rPr sz="3600" spc="-5" dirty="0">
                <a:solidFill>
                  <a:srgbClr val="004589"/>
                </a:solidFill>
                <a:latin typeface="Arial"/>
                <a:cs typeface="Arial"/>
              </a:rPr>
              <a:t>b</a:t>
            </a:r>
            <a:r>
              <a:rPr sz="3600" dirty="0">
                <a:solidFill>
                  <a:srgbClr val="004589"/>
                </a:solidFill>
                <a:latin typeface="微软雅黑"/>
                <a:cs typeface="微软雅黑"/>
              </a:rPr>
              <a:t>）</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7" name="object 27"/>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7" name="object 37"/>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9" name="object 39"/>
          <p:cNvSpPr txBox="1"/>
          <p:nvPr/>
        </p:nvSpPr>
        <p:spPr>
          <a:xfrm>
            <a:off x="6979411" y="1304797"/>
            <a:ext cx="4744085" cy="1248410"/>
          </a:xfrm>
          <a:prstGeom prst="rect">
            <a:avLst/>
          </a:prstGeom>
        </p:spPr>
        <p:txBody>
          <a:bodyPr vert="horz" wrap="square" lIns="0" tIns="0" rIns="0" bIns="0" rtlCol="0">
            <a:spAutoFit/>
          </a:bodyPr>
          <a:lstStyle/>
          <a:p>
            <a:pPr marL="291465" marR="5080" indent="-279400">
              <a:lnSpc>
                <a:spcPct val="100000"/>
              </a:lnSpc>
            </a:pPr>
            <a:r>
              <a:rPr sz="2000" dirty="0">
                <a:solidFill>
                  <a:srgbClr val="7E7E7E"/>
                </a:solidFill>
                <a:latin typeface="微软雅黑"/>
                <a:cs typeface="微软雅黑"/>
              </a:rPr>
              <a:t>首先回退第</a:t>
            </a:r>
            <a:r>
              <a:rPr sz="2000" dirty="0">
                <a:solidFill>
                  <a:srgbClr val="7E7E7E"/>
                </a:solidFill>
                <a:latin typeface="Arial"/>
                <a:cs typeface="Arial"/>
              </a:rPr>
              <a:t>1</a:t>
            </a:r>
            <a:r>
              <a:rPr sz="2000" dirty="0">
                <a:solidFill>
                  <a:srgbClr val="7E7E7E"/>
                </a:solidFill>
                <a:latin typeface="微软雅黑"/>
                <a:cs typeface="微软雅黑"/>
              </a:rPr>
              <a:t>步的操作</a:t>
            </a:r>
            <a:r>
              <a:rPr sz="2000" spc="-15" dirty="0">
                <a:solidFill>
                  <a:srgbClr val="7E7E7E"/>
                </a:solidFill>
                <a:latin typeface="微软雅黑"/>
                <a:cs typeface="微软雅黑"/>
              </a:rPr>
              <a:t>，</a:t>
            </a:r>
            <a:r>
              <a:rPr sz="2000" dirty="0">
                <a:solidFill>
                  <a:srgbClr val="7E7E7E"/>
                </a:solidFill>
                <a:latin typeface="微软雅黑"/>
                <a:cs typeface="微软雅黑"/>
              </a:rPr>
              <a:t>即执</a:t>
            </a:r>
            <a:r>
              <a:rPr sz="2000" spc="-15" dirty="0">
                <a:solidFill>
                  <a:srgbClr val="7E7E7E"/>
                </a:solidFill>
                <a:latin typeface="微软雅黑"/>
                <a:cs typeface="微软雅黑"/>
              </a:rPr>
              <a:t>行</a:t>
            </a:r>
            <a:r>
              <a:rPr sz="2000" dirty="0">
                <a:solidFill>
                  <a:srgbClr val="7E7E7E"/>
                </a:solidFill>
                <a:latin typeface="微软雅黑"/>
                <a:cs typeface="微软雅黑"/>
              </a:rPr>
              <a:t>加法</a:t>
            </a:r>
            <a:r>
              <a:rPr sz="2000" spc="-15" dirty="0">
                <a:solidFill>
                  <a:srgbClr val="7E7E7E"/>
                </a:solidFill>
                <a:latin typeface="微软雅黑"/>
                <a:cs typeface="微软雅黑"/>
              </a:rPr>
              <a:t>运</a:t>
            </a:r>
            <a:r>
              <a:rPr sz="2000" dirty="0">
                <a:solidFill>
                  <a:srgbClr val="7E7E7E"/>
                </a:solidFill>
                <a:latin typeface="微软雅黑"/>
                <a:cs typeface="微软雅黑"/>
              </a:rPr>
              <a:t>算： 余数寄存器</a:t>
            </a:r>
            <a:r>
              <a:rPr sz="2000" spc="-85" dirty="0">
                <a:solidFill>
                  <a:srgbClr val="7E7E7E"/>
                </a:solidFill>
                <a:latin typeface="微软雅黑"/>
                <a:cs typeface="微软雅黑"/>
              </a:rPr>
              <a:t> </a:t>
            </a:r>
            <a:r>
              <a:rPr sz="2000" dirty="0">
                <a:solidFill>
                  <a:srgbClr val="7E7E7E"/>
                </a:solidFill>
                <a:latin typeface="Arial"/>
                <a:cs typeface="Arial"/>
              </a:rPr>
              <a:t>–</a:t>
            </a:r>
            <a:r>
              <a:rPr sz="2000" spc="-45" dirty="0">
                <a:solidFill>
                  <a:srgbClr val="7E7E7E"/>
                </a:solidFill>
                <a:latin typeface="Arial"/>
                <a:cs typeface="Arial"/>
              </a:rPr>
              <a:t> </a:t>
            </a:r>
            <a:r>
              <a:rPr sz="2000" dirty="0">
                <a:solidFill>
                  <a:srgbClr val="7E7E7E"/>
                </a:solidFill>
                <a:latin typeface="微软雅黑"/>
                <a:cs typeface="微软雅黑"/>
              </a:rPr>
              <a:t>除数寄存器</a:t>
            </a:r>
            <a:endParaRPr sz="2000">
              <a:latin typeface="微软雅黑"/>
              <a:cs typeface="微软雅黑"/>
            </a:endParaRPr>
          </a:p>
          <a:p>
            <a:pPr marL="12700">
              <a:lnSpc>
                <a:spcPct val="100000"/>
              </a:lnSpc>
            </a:pPr>
            <a:r>
              <a:rPr sz="2000" dirty="0">
                <a:solidFill>
                  <a:srgbClr val="7E7E7E"/>
                </a:solidFill>
                <a:latin typeface="微软雅黑"/>
                <a:cs typeface="微软雅黑"/>
              </a:rPr>
              <a:t>运算结果保存到余数寄</a:t>
            </a:r>
            <a:r>
              <a:rPr sz="2000" spc="-15" dirty="0">
                <a:solidFill>
                  <a:srgbClr val="7E7E7E"/>
                </a:solidFill>
                <a:latin typeface="微软雅黑"/>
                <a:cs typeface="微软雅黑"/>
              </a:rPr>
              <a:t>存</a:t>
            </a:r>
            <a:r>
              <a:rPr sz="2000" dirty="0">
                <a:solidFill>
                  <a:srgbClr val="7E7E7E"/>
                </a:solidFill>
                <a:latin typeface="微软雅黑"/>
                <a:cs typeface="微软雅黑"/>
              </a:rPr>
              <a:t>器；</a:t>
            </a:r>
            <a:endParaRPr sz="2000">
              <a:latin typeface="微软雅黑"/>
              <a:cs typeface="微软雅黑"/>
            </a:endParaRPr>
          </a:p>
          <a:p>
            <a:pPr marL="12700">
              <a:lnSpc>
                <a:spcPct val="100000"/>
              </a:lnSpc>
            </a:pPr>
            <a:r>
              <a:rPr sz="2000" dirty="0">
                <a:latin typeface="微软雅黑"/>
                <a:cs typeface="微软雅黑"/>
              </a:rPr>
              <a:t>然后商左移</a:t>
            </a:r>
            <a:r>
              <a:rPr sz="2000" dirty="0">
                <a:latin typeface="Arial"/>
                <a:cs typeface="Arial"/>
              </a:rPr>
              <a:t>1</a:t>
            </a:r>
            <a:r>
              <a:rPr sz="2000" dirty="0">
                <a:latin typeface="微软雅黑"/>
                <a:cs typeface="微软雅黑"/>
              </a:rPr>
              <a:t>位，</a:t>
            </a:r>
            <a:r>
              <a:rPr sz="2000" spc="5" dirty="0">
                <a:latin typeface="微软雅黑"/>
                <a:cs typeface="微软雅黑"/>
              </a:rPr>
              <a:t>新的</a:t>
            </a:r>
            <a:r>
              <a:rPr sz="2000" spc="-15" dirty="0">
                <a:latin typeface="微软雅黑"/>
                <a:cs typeface="微软雅黑"/>
              </a:rPr>
              <a:t>最</a:t>
            </a:r>
            <a:r>
              <a:rPr sz="2000" spc="5" dirty="0">
                <a:latin typeface="微软雅黑"/>
                <a:cs typeface="微软雅黑"/>
              </a:rPr>
              <a:t>右位</a:t>
            </a:r>
            <a:r>
              <a:rPr sz="2000" spc="-15" dirty="0">
                <a:latin typeface="微软雅黑"/>
                <a:cs typeface="微软雅黑"/>
              </a:rPr>
              <a:t>设</a:t>
            </a:r>
            <a:r>
              <a:rPr sz="2000" dirty="0">
                <a:latin typeface="微软雅黑"/>
                <a:cs typeface="微软雅黑"/>
              </a:rPr>
              <a:t>为</a:t>
            </a:r>
            <a:r>
              <a:rPr sz="2000" dirty="0">
                <a:latin typeface="Arial"/>
                <a:cs typeface="Arial"/>
              </a:rPr>
              <a:t>0</a:t>
            </a:r>
            <a:endParaRPr sz="2000">
              <a:latin typeface="Arial"/>
              <a:cs typeface="Arial"/>
            </a:endParaRPr>
          </a:p>
        </p:txBody>
      </p:sp>
      <p:sp>
        <p:nvSpPr>
          <p:cNvPr id="40" name="object 40"/>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48" name="object 48"/>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9"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0"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1"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2"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3"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54"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55" name="object 41"/>
          <p:cNvSpPr txBox="1"/>
          <p:nvPr/>
        </p:nvSpPr>
        <p:spPr>
          <a:xfrm>
            <a:off x="713943" y="5534152"/>
            <a:ext cx="368998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a:latin typeface="Courier New"/>
              <a:cs typeface="Courier New"/>
            </a:endParaRPr>
          </a:p>
        </p:txBody>
      </p:sp>
      <p:sp>
        <p:nvSpPr>
          <p:cNvPr id="56"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57"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58"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59"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0" name="object 39"/>
          <p:cNvSpPr txBox="1"/>
          <p:nvPr/>
        </p:nvSpPr>
        <p:spPr>
          <a:xfrm>
            <a:off x="2137536" y="2363342"/>
            <a:ext cx="3678554" cy="528955"/>
          </a:xfrm>
          <a:prstGeom prst="rect">
            <a:avLst/>
          </a:prstGeom>
        </p:spPr>
        <p:txBody>
          <a:bodyPr vert="horz" wrap="square" lIns="0" tIns="0" rIns="0" bIns="0" rtlCol="0">
            <a:spAutoFit/>
          </a:bodyPr>
          <a:lstStyle/>
          <a:p>
            <a:pPr>
              <a:lnSpc>
                <a:spcPct val="100000"/>
              </a:lnSpc>
            </a:pPr>
            <a:r>
              <a:rPr sz="3200" b="1" dirty="0">
                <a:solidFill>
                  <a:srgbClr val="F8F8F8"/>
                </a:solidFill>
                <a:latin typeface="Courier New"/>
                <a:cs typeface="Courier New"/>
              </a:rPr>
              <a:t>0 0 1 0 </a:t>
            </a:r>
            <a:r>
              <a:rPr sz="3200" i="1" dirty="0">
                <a:solidFill>
                  <a:srgbClr val="F8F8F8"/>
                </a:solidFill>
                <a:latin typeface="Courier New"/>
                <a:cs typeface="Courier New"/>
              </a:rPr>
              <a:t>0 0 0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a:latin typeface="Courier New"/>
              <a:cs typeface="Courier New"/>
            </a:endParaRPr>
          </a:p>
        </p:txBody>
      </p:sp>
      <p:sp>
        <p:nvSpPr>
          <p:cNvPr id="61"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2"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3"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64"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i="1" dirty="0" smtClean="0">
                <a:solidFill>
                  <a:srgbClr val="F8F8F8"/>
                </a:solidFill>
                <a:latin typeface="Courier New"/>
                <a:cs typeface="Courier New"/>
              </a:rPr>
              <a:t>0</a:t>
            </a:r>
            <a:endParaRPr sz="3200" dirty="0">
              <a:latin typeface="Courier New"/>
              <a:cs typeface="Courier New"/>
            </a:endParaRPr>
          </a:p>
        </p:txBody>
      </p:sp>
      <p:sp>
        <p:nvSpPr>
          <p:cNvPr id="65"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66"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485330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3</a:t>
            </a:r>
            <a:r>
              <a:rPr sz="3600" dirty="0">
                <a:solidFill>
                  <a:srgbClr val="004589"/>
                </a:solidFill>
                <a:latin typeface="微软雅黑"/>
                <a:cs typeface="微软雅黑"/>
              </a:rPr>
              <a:t>）</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7" name="object 27"/>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9" name="object 29"/>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1" name="object 31"/>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4" name="object 34"/>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8" name="object 38"/>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0" name="object 40"/>
          <p:cNvSpPr txBox="1"/>
          <p:nvPr/>
        </p:nvSpPr>
        <p:spPr>
          <a:xfrm>
            <a:off x="6979411" y="1761997"/>
            <a:ext cx="2203450"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除数寄存器右移</a:t>
            </a:r>
            <a:r>
              <a:rPr sz="2000" dirty="0">
                <a:latin typeface="Arial"/>
                <a:cs typeface="Arial"/>
              </a:rPr>
              <a:t>1</a:t>
            </a:r>
            <a:r>
              <a:rPr sz="2000" dirty="0">
                <a:latin typeface="微软雅黑"/>
                <a:cs typeface="微软雅黑"/>
              </a:rPr>
              <a:t>位</a:t>
            </a:r>
            <a:endParaRPr sz="2000">
              <a:latin typeface="微软雅黑"/>
              <a:cs typeface="微软雅黑"/>
            </a:endParaRPr>
          </a:p>
        </p:txBody>
      </p:sp>
      <p:sp>
        <p:nvSpPr>
          <p:cNvPr id="48" name="object 48"/>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9"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6"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7"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8"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9"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60"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61" name="object 41"/>
          <p:cNvSpPr txBox="1"/>
          <p:nvPr/>
        </p:nvSpPr>
        <p:spPr>
          <a:xfrm>
            <a:off x="713943" y="5534152"/>
            <a:ext cx="368998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a:latin typeface="Courier New"/>
              <a:cs typeface="Courier New"/>
            </a:endParaRPr>
          </a:p>
        </p:txBody>
      </p:sp>
      <p:sp>
        <p:nvSpPr>
          <p:cNvPr id="62"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3"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4"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5"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6" name="object 39"/>
          <p:cNvSpPr txBox="1"/>
          <p:nvPr/>
        </p:nvSpPr>
        <p:spPr>
          <a:xfrm>
            <a:off x="2137536" y="2363342"/>
            <a:ext cx="3678554" cy="528955"/>
          </a:xfrm>
          <a:prstGeom prst="rect">
            <a:avLst/>
          </a:prstGeom>
        </p:spPr>
        <p:txBody>
          <a:bodyPr vert="horz" wrap="square" lIns="0" tIns="0" rIns="0" bIns="0" rtlCol="0">
            <a:spAutoFit/>
          </a:bodyPr>
          <a:lstStyle/>
          <a:p>
            <a:pPr>
              <a:lnSpc>
                <a:spcPct val="100000"/>
              </a:lnSpc>
            </a:pPr>
            <a:r>
              <a:rPr sz="3200" b="1" dirty="0">
                <a:solidFill>
                  <a:srgbClr val="F8F8F8"/>
                </a:solidFill>
                <a:latin typeface="Courier New"/>
                <a:cs typeface="Courier New"/>
              </a:rPr>
              <a:t>0 0 1 0 </a:t>
            </a:r>
            <a:r>
              <a:rPr sz="3200" i="1" dirty="0">
                <a:solidFill>
                  <a:srgbClr val="F8F8F8"/>
                </a:solidFill>
                <a:latin typeface="Courier New"/>
                <a:cs typeface="Courier New"/>
              </a:rPr>
              <a:t>0 0 0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a:latin typeface="Courier New"/>
              <a:cs typeface="Courier New"/>
            </a:endParaRPr>
          </a:p>
        </p:txBody>
      </p:sp>
      <p:sp>
        <p:nvSpPr>
          <p:cNvPr id="67"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8"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9"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70"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b="1" dirty="0" smtClean="0">
                <a:solidFill>
                  <a:srgbClr val="F8F8F8"/>
                </a:solidFill>
                <a:latin typeface="Courier New"/>
                <a:cs typeface="Courier New"/>
              </a:rPr>
              <a:t>0</a:t>
            </a:r>
            <a:endParaRPr sz="3200" b="1" dirty="0">
              <a:latin typeface="Courier New"/>
              <a:cs typeface="Courier New"/>
            </a:endParaRPr>
          </a:p>
        </p:txBody>
      </p:sp>
      <p:sp>
        <p:nvSpPr>
          <p:cNvPr id="71"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72"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485330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4</a:t>
            </a:r>
            <a:r>
              <a:rPr sz="3600" dirty="0">
                <a:solidFill>
                  <a:srgbClr val="004589"/>
                </a:solidFill>
                <a:latin typeface="微软雅黑"/>
                <a:cs typeface="微软雅黑"/>
              </a:rPr>
              <a:t>）</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7" name="object 27"/>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9" name="object 29"/>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1" name="object 31"/>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4" name="object 34"/>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8" name="object 38"/>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0" name="object 40"/>
          <p:cNvSpPr txBox="1"/>
          <p:nvPr/>
        </p:nvSpPr>
        <p:spPr>
          <a:xfrm>
            <a:off x="6979411" y="1761997"/>
            <a:ext cx="4857115"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检查是否是最后一轮循</a:t>
            </a:r>
            <a:r>
              <a:rPr sz="2000" spc="-10" dirty="0">
                <a:latin typeface="微软雅黑"/>
                <a:cs typeface="微软雅黑"/>
              </a:rPr>
              <a:t>环</a:t>
            </a:r>
            <a:r>
              <a:rPr sz="2000" dirty="0">
                <a:latin typeface="微软雅黑"/>
                <a:cs typeface="微软雅黑"/>
              </a:rPr>
              <a:t>（本</a:t>
            </a:r>
            <a:r>
              <a:rPr sz="2000" spc="-15" dirty="0">
                <a:latin typeface="微软雅黑"/>
                <a:cs typeface="微软雅黑"/>
              </a:rPr>
              <a:t>例</a:t>
            </a:r>
            <a:r>
              <a:rPr sz="2000" dirty="0">
                <a:latin typeface="微软雅黑"/>
                <a:cs typeface="微软雅黑"/>
              </a:rPr>
              <a:t>为第</a:t>
            </a:r>
            <a:r>
              <a:rPr sz="2000" spc="-15" dirty="0">
                <a:latin typeface="微软雅黑"/>
                <a:cs typeface="微软雅黑"/>
              </a:rPr>
              <a:t>五</a:t>
            </a:r>
            <a:r>
              <a:rPr sz="2000" dirty="0">
                <a:latin typeface="微软雅黑"/>
                <a:cs typeface="微软雅黑"/>
              </a:rPr>
              <a:t>轮）</a:t>
            </a:r>
            <a:endParaRPr sz="2000">
              <a:latin typeface="微软雅黑"/>
              <a:cs typeface="微软雅黑"/>
            </a:endParaRPr>
          </a:p>
        </p:txBody>
      </p:sp>
      <p:sp>
        <p:nvSpPr>
          <p:cNvPr id="67" name="object 67"/>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70"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71"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72"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73"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74"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75"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76" name="object 41"/>
          <p:cNvSpPr txBox="1"/>
          <p:nvPr/>
        </p:nvSpPr>
        <p:spPr>
          <a:xfrm>
            <a:off x="713943" y="5534152"/>
            <a:ext cx="368998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a:latin typeface="Courier New"/>
              <a:cs typeface="Courier New"/>
            </a:endParaRPr>
          </a:p>
        </p:txBody>
      </p:sp>
      <p:sp>
        <p:nvSpPr>
          <p:cNvPr id="77"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78"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79"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80"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81"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a:t>
            </a:r>
            <a:r>
              <a:rPr sz="3200" b="1" dirty="0">
                <a:solidFill>
                  <a:srgbClr val="F8F8F8"/>
                </a:solidFill>
                <a:latin typeface="Courier New"/>
                <a:cs typeface="Courier New"/>
              </a:rPr>
              <a:t> 0 </a:t>
            </a:r>
            <a:r>
              <a:rPr lang="en-US" altLang="zh-CN"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altLang="zh-CN"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i="1" dirty="0">
                <a:solidFill>
                  <a:srgbClr val="F8F8F8"/>
                </a:solidFill>
                <a:latin typeface="Courier New"/>
                <a:cs typeface="Courier New"/>
              </a:rPr>
              <a:t>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dirty="0">
              <a:latin typeface="Courier New"/>
              <a:cs typeface="Courier New"/>
            </a:endParaRPr>
          </a:p>
        </p:txBody>
      </p:sp>
      <p:sp>
        <p:nvSpPr>
          <p:cNvPr id="82"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83"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84"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85"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b="1" dirty="0" smtClean="0">
                <a:solidFill>
                  <a:srgbClr val="F8F8F8"/>
                </a:solidFill>
                <a:latin typeface="Courier New"/>
                <a:cs typeface="Courier New"/>
              </a:rPr>
              <a:t>0</a:t>
            </a:r>
            <a:endParaRPr sz="3200" b="1" dirty="0">
              <a:latin typeface="Courier New"/>
              <a:cs typeface="Courier New"/>
            </a:endParaRPr>
          </a:p>
        </p:txBody>
      </p:sp>
      <p:sp>
        <p:nvSpPr>
          <p:cNvPr id="86"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87"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6884670" cy="589915"/>
          </a:xfrm>
          <a:prstGeom prst="rect">
            <a:avLst/>
          </a:prstGeom>
        </p:spPr>
        <p:txBody>
          <a:bodyPr vert="horz" wrap="square" lIns="0" tIns="0" rIns="0" bIns="0" rtlCol="0">
            <a:spAutoFit/>
          </a:bodyPr>
          <a:lstStyle/>
          <a:p>
            <a:pPr marL="12700">
              <a:lnSpc>
                <a:spcPct val="100000"/>
              </a:lnSpc>
              <a:tabLst>
                <a:tab pos="5499735" algn="l"/>
              </a:tabLst>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1</a:t>
            </a:r>
            <a:r>
              <a:rPr sz="3600" dirty="0">
                <a:solidFill>
                  <a:srgbClr val="004589"/>
                </a:solidFill>
                <a:latin typeface="微软雅黑"/>
                <a:cs typeface="微软雅黑"/>
              </a:rPr>
              <a:t>）	</a:t>
            </a:r>
            <a:r>
              <a:rPr sz="3600" spc="-5" dirty="0">
                <a:solidFill>
                  <a:srgbClr val="004589"/>
                </a:solidFill>
                <a:latin typeface="微软雅黑"/>
                <a:cs typeface="微软雅黑"/>
              </a:rPr>
              <a:t>第二</a:t>
            </a:r>
            <a:r>
              <a:rPr sz="3600" dirty="0">
                <a:solidFill>
                  <a:srgbClr val="004589"/>
                </a:solidFill>
                <a:latin typeface="微软雅黑"/>
                <a:cs typeface="微软雅黑"/>
              </a:rPr>
              <a:t>轮</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8" name="object 18"/>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2" name="object 22"/>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4" name="object 24"/>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5" name="object 35"/>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7" name="object 37"/>
          <p:cNvSpPr txBox="1"/>
          <p:nvPr/>
        </p:nvSpPr>
        <p:spPr>
          <a:xfrm>
            <a:off x="6979411" y="1609597"/>
            <a:ext cx="4626610" cy="638175"/>
          </a:xfrm>
          <a:prstGeom prst="rect">
            <a:avLst/>
          </a:prstGeom>
        </p:spPr>
        <p:txBody>
          <a:bodyPr vert="horz" wrap="square" lIns="0" tIns="0" rIns="0" bIns="0" rtlCol="0">
            <a:spAutoFit/>
          </a:bodyPr>
          <a:lstStyle/>
          <a:p>
            <a:pPr marL="12700" marR="5080">
              <a:lnSpc>
                <a:spcPct val="100000"/>
              </a:lnSpc>
            </a:pPr>
            <a:r>
              <a:rPr sz="2000" dirty="0">
                <a:latin typeface="微软雅黑"/>
                <a:cs typeface="微软雅黑"/>
              </a:rPr>
              <a:t>执行减法运算：余数寄</a:t>
            </a:r>
            <a:r>
              <a:rPr sz="2000" spc="-15" dirty="0">
                <a:latin typeface="微软雅黑"/>
                <a:cs typeface="微软雅黑"/>
              </a:rPr>
              <a:t>存</a:t>
            </a:r>
            <a:r>
              <a:rPr sz="2000" dirty="0">
                <a:latin typeface="微软雅黑"/>
                <a:cs typeface="微软雅黑"/>
              </a:rPr>
              <a:t>器</a:t>
            </a:r>
            <a:r>
              <a:rPr sz="2000" spc="-90" dirty="0">
                <a:latin typeface="微软雅黑"/>
                <a:cs typeface="微软雅黑"/>
              </a:rPr>
              <a:t> </a:t>
            </a:r>
            <a:r>
              <a:rPr sz="2000" dirty="0">
                <a:latin typeface="Arial"/>
                <a:cs typeface="Arial"/>
              </a:rPr>
              <a:t>–</a:t>
            </a:r>
            <a:r>
              <a:rPr sz="2000" spc="-35" dirty="0">
                <a:latin typeface="Arial"/>
                <a:cs typeface="Arial"/>
              </a:rPr>
              <a:t> </a:t>
            </a:r>
            <a:r>
              <a:rPr sz="2000" dirty="0">
                <a:latin typeface="微软雅黑"/>
                <a:cs typeface="微软雅黑"/>
              </a:rPr>
              <a:t>除数寄存器 运算结果保存到余数寄</a:t>
            </a:r>
            <a:r>
              <a:rPr sz="2000" spc="-15" dirty="0">
                <a:latin typeface="微软雅黑"/>
                <a:cs typeface="微软雅黑"/>
              </a:rPr>
              <a:t>存</a:t>
            </a:r>
            <a:r>
              <a:rPr sz="2000" dirty="0">
                <a:latin typeface="微软雅黑"/>
                <a:cs typeface="微软雅黑"/>
              </a:rPr>
              <a:t>器中</a:t>
            </a:r>
            <a:endParaRPr sz="2000">
              <a:latin typeface="微软雅黑"/>
              <a:cs typeface="微软雅黑"/>
            </a:endParaRPr>
          </a:p>
        </p:txBody>
      </p:sp>
      <p:sp>
        <p:nvSpPr>
          <p:cNvPr id="38" name="object 38"/>
          <p:cNvSpPr txBox="1"/>
          <p:nvPr/>
        </p:nvSpPr>
        <p:spPr>
          <a:xfrm>
            <a:off x="3545840" y="3313810"/>
            <a:ext cx="146558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0001</a:t>
            </a:r>
            <a:r>
              <a:rPr sz="2400" spc="-75" dirty="0">
                <a:latin typeface="Arial"/>
                <a:cs typeface="Arial"/>
              </a:rPr>
              <a:t> </a:t>
            </a:r>
            <a:r>
              <a:rPr sz="2400" spc="-5" dirty="0">
                <a:latin typeface="Arial"/>
                <a:cs typeface="Arial"/>
              </a:rPr>
              <a:t>0000</a:t>
            </a:r>
            <a:endParaRPr sz="2400">
              <a:latin typeface="Arial"/>
              <a:cs typeface="Arial"/>
            </a:endParaRPr>
          </a:p>
        </p:txBody>
      </p:sp>
      <p:sp>
        <p:nvSpPr>
          <p:cNvPr id="39" name="object 39"/>
          <p:cNvSpPr txBox="1"/>
          <p:nvPr/>
        </p:nvSpPr>
        <p:spPr>
          <a:xfrm>
            <a:off x="360679" y="2879725"/>
            <a:ext cx="142049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a:t>
            </a:r>
            <a:r>
              <a:rPr sz="2400" spc="-75" dirty="0">
                <a:latin typeface="Arial"/>
                <a:cs typeface="Arial"/>
              </a:rPr>
              <a:t> </a:t>
            </a:r>
            <a:r>
              <a:rPr sz="2400" spc="-95" dirty="0">
                <a:latin typeface="Arial"/>
                <a:cs typeface="Arial"/>
              </a:rPr>
              <a:t>0111</a:t>
            </a:r>
            <a:endParaRPr sz="2400">
              <a:latin typeface="Arial"/>
              <a:cs typeface="Arial"/>
            </a:endParaRPr>
          </a:p>
        </p:txBody>
      </p:sp>
      <p:sp>
        <p:nvSpPr>
          <p:cNvPr id="40" name="object 40"/>
          <p:cNvSpPr/>
          <p:nvPr/>
        </p:nvSpPr>
        <p:spPr>
          <a:xfrm>
            <a:off x="3433571" y="3912108"/>
            <a:ext cx="1153668" cy="751332"/>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3459479" y="3938015"/>
            <a:ext cx="1048512" cy="646176"/>
          </a:xfrm>
          <a:prstGeom prst="rect">
            <a:avLst/>
          </a:prstGeom>
          <a:blipFill>
            <a:blip r:embed="rId13" cstate="print"/>
            <a:stretch>
              <a:fillRect/>
            </a:stretch>
          </a:blipFill>
        </p:spPr>
        <p:txBody>
          <a:bodyPr wrap="square" lIns="0" tIns="0" rIns="0" bIns="0" rtlCol="0"/>
          <a:lstStyle/>
          <a:p>
            <a:endParaRPr/>
          </a:p>
        </p:txBody>
      </p:sp>
      <p:sp>
        <p:nvSpPr>
          <p:cNvPr id="42" name="object 42"/>
          <p:cNvSpPr/>
          <p:nvPr/>
        </p:nvSpPr>
        <p:spPr>
          <a:xfrm>
            <a:off x="3782440" y="4125299"/>
            <a:ext cx="661035" cy="260350"/>
          </a:xfrm>
          <a:custGeom>
            <a:avLst/>
            <a:gdLst/>
            <a:ahLst/>
            <a:cxnLst/>
            <a:rect l="l" t="t" r="r" b="b"/>
            <a:pathLst>
              <a:path w="661035" h="260350">
                <a:moveTo>
                  <a:pt x="224127" y="0"/>
                </a:moveTo>
                <a:lnTo>
                  <a:pt x="213360" y="3978"/>
                </a:lnTo>
                <a:lnTo>
                  <a:pt x="0" y="135804"/>
                </a:lnTo>
                <a:lnTo>
                  <a:pt x="219710" y="256581"/>
                </a:lnTo>
                <a:lnTo>
                  <a:pt x="230719" y="260046"/>
                </a:lnTo>
                <a:lnTo>
                  <a:pt x="241776" y="259058"/>
                </a:lnTo>
                <a:lnTo>
                  <a:pt x="251642" y="253974"/>
                </a:lnTo>
                <a:lnTo>
                  <a:pt x="259080" y="245151"/>
                </a:lnTo>
                <a:lnTo>
                  <a:pt x="262526" y="234197"/>
                </a:lnTo>
                <a:lnTo>
                  <a:pt x="261508" y="223148"/>
                </a:lnTo>
                <a:lnTo>
                  <a:pt x="256418" y="213290"/>
                </a:lnTo>
                <a:lnTo>
                  <a:pt x="247650" y="205908"/>
                </a:lnTo>
                <a:lnTo>
                  <a:pt x="170023" y="163236"/>
                </a:lnTo>
                <a:lnTo>
                  <a:pt x="58166" y="163236"/>
                </a:lnTo>
                <a:lnTo>
                  <a:pt x="56769" y="105451"/>
                </a:lnTo>
                <a:lnTo>
                  <a:pt x="163618" y="102726"/>
                </a:lnTo>
                <a:lnTo>
                  <a:pt x="243712" y="53254"/>
                </a:lnTo>
                <a:lnTo>
                  <a:pt x="257214" y="24161"/>
                </a:lnTo>
                <a:lnTo>
                  <a:pt x="253237" y="13376"/>
                </a:lnTo>
                <a:lnTo>
                  <a:pt x="245328" y="4996"/>
                </a:lnTo>
                <a:lnTo>
                  <a:pt x="235203" y="438"/>
                </a:lnTo>
                <a:lnTo>
                  <a:pt x="224127" y="0"/>
                </a:lnTo>
                <a:close/>
              </a:path>
              <a:path w="661035" h="260350">
                <a:moveTo>
                  <a:pt x="163618" y="102726"/>
                </a:moveTo>
                <a:lnTo>
                  <a:pt x="56769" y="105451"/>
                </a:lnTo>
                <a:lnTo>
                  <a:pt x="58166" y="163236"/>
                </a:lnTo>
                <a:lnTo>
                  <a:pt x="165104" y="160532"/>
                </a:lnTo>
                <a:lnTo>
                  <a:pt x="162168" y="158918"/>
                </a:lnTo>
                <a:lnTo>
                  <a:pt x="72644" y="158918"/>
                </a:lnTo>
                <a:lnTo>
                  <a:pt x="71374" y="109007"/>
                </a:lnTo>
                <a:lnTo>
                  <a:pt x="153449" y="109007"/>
                </a:lnTo>
                <a:lnTo>
                  <a:pt x="163618" y="102726"/>
                </a:lnTo>
                <a:close/>
              </a:path>
              <a:path w="661035" h="260350">
                <a:moveTo>
                  <a:pt x="165104" y="160532"/>
                </a:moveTo>
                <a:lnTo>
                  <a:pt x="58166" y="163236"/>
                </a:lnTo>
                <a:lnTo>
                  <a:pt x="170023" y="163236"/>
                </a:lnTo>
                <a:lnTo>
                  <a:pt x="165104" y="160532"/>
                </a:lnTo>
                <a:close/>
              </a:path>
              <a:path w="661035" h="260350">
                <a:moveTo>
                  <a:pt x="659257" y="90084"/>
                </a:moveTo>
                <a:lnTo>
                  <a:pt x="163618" y="102726"/>
                </a:lnTo>
                <a:lnTo>
                  <a:pt x="114800" y="132879"/>
                </a:lnTo>
                <a:lnTo>
                  <a:pt x="165104" y="160532"/>
                </a:lnTo>
                <a:lnTo>
                  <a:pt x="660781" y="147996"/>
                </a:lnTo>
                <a:lnTo>
                  <a:pt x="659257" y="90084"/>
                </a:lnTo>
                <a:close/>
              </a:path>
              <a:path w="661035" h="260350">
                <a:moveTo>
                  <a:pt x="71374" y="109007"/>
                </a:moveTo>
                <a:lnTo>
                  <a:pt x="72644" y="158918"/>
                </a:lnTo>
                <a:lnTo>
                  <a:pt x="114800" y="132879"/>
                </a:lnTo>
                <a:lnTo>
                  <a:pt x="71374" y="109007"/>
                </a:lnTo>
                <a:close/>
              </a:path>
              <a:path w="661035" h="260350">
                <a:moveTo>
                  <a:pt x="114800" y="132879"/>
                </a:moveTo>
                <a:lnTo>
                  <a:pt x="72644" y="158918"/>
                </a:lnTo>
                <a:lnTo>
                  <a:pt x="162168" y="158918"/>
                </a:lnTo>
                <a:lnTo>
                  <a:pt x="114800" y="132879"/>
                </a:lnTo>
                <a:close/>
              </a:path>
              <a:path w="661035"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43" name="object 43"/>
          <p:cNvSpPr txBox="1"/>
          <p:nvPr/>
        </p:nvSpPr>
        <p:spPr>
          <a:xfrm>
            <a:off x="1928876" y="4124197"/>
            <a:ext cx="2017395" cy="993775"/>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a:p>
            <a:pPr marL="676275">
              <a:lnSpc>
                <a:spcPct val="100000"/>
              </a:lnSpc>
              <a:spcBef>
                <a:spcPts val="1935"/>
              </a:spcBef>
            </a:pPr>
            <a:r>
              <a:rPr sz="2400" spc="-140" dirty="0">
                <a:solidFill>
                  <a:srgbClr val="C00000"/>
                </a:solidFill>
                <a:latin typeface="Arial"/>
                <a:cs typeface="Arial"/>
              </a:rPr>
              <a:t>1</a:t>
            </a:r>
            <a:r>
              <a:rPr sz="2400" spc="-140" dirty="0">
                <a:latin typeface="Arial"/>
                <a:cs typeface="Arial"/>
              </a:rPr>
              <a:t>111</a:t>
            </a:r>
            <a:r>
              <a:rPr sz="2400" spc="-65" dirty="0">
                <a:latin typeface="Arial"/>
                <a:cs typeface="Arial"/>
              </a:rPr>
              <a:t> </a:t>
            </a:r>
            <a:r>
              <a:rPr sz="2400" spc="-95" dirty="0">
                <a:latin typeface="Arial"/>
                <a:cs typeface="Arial"/>
              </a:rPr>
              <a:t>0111</a:t>
            </a:r>
            <a:endParaRPr sz="2400">
              <a:latin typeface="Arial"/>
              <a:cs typeface="Arial"/>
            </a:endParaRPr>
          </a:p>
        </p:txBody>
      </p:sp>
      <p:sp>
        <p:nvSpPr>
          <p:cNvPr id="54" name="object 54"/>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4" name="object 44"/>
          <p:cNvSpPr txBox="1"/>
          <p:nvPr/>
        </p:nvSpPr>
        <p:spPr>
          <a:xfrm>
            <a:off x="4252217" y="3875277"/>
            <a:ext cx="517525" cy="382270"/>
          </a:xfrm>
          <a:prstGeom prst="rect">
            <a:avLst/>
          </a:prstGeom>
        </p:spPr>
        <p:txBody>
          <a:bodyPr vert="horz" wrap="square" lIns="0" tIns="0" rIns="0" bIns="0" rtlCol="0">
            <a:spAutoFit/>
          </a:bodyPr>
          <a:lstStyle/>
          <a:p>
            <a:pPr marL="12700">
              <a:lnSpc>
                <a:spcPct val="100000"/>
              </a:lnSpc>
            </a:pPr>
            <a:r>
              <a:rPr lang="zh-CN" altLang="en-US" sz="2400" dirty="0" smtClean="0">
                <a:latin typeface="黑体" panose="02010609060101010101" pitchFamily="49" charset="-122"/>
                <a:ea typeface="黑体" panose="02010609060101010101" pitchFamily="49" charset="-122"/>
                <a:cs typeface="Arial"/>
              </a:rPr>
              <a:t>减</a:t>
            </a:r>
            <a:endParaRPr sz="2400" dirty="0">
              <a:latin typeface="黑体" panose="02010609060101010101" pitchFamily="49" charset="-122"/>
              <a:ea typeface="黑体" panose="02010609060101010101" pitchFamily="49" charset="-122"/>
              <a:cs typeface="Arial"/>
            </a:endParaRPr>
          </a:p>
        </p:txBody>
      </p:sp>
      <p:sp>
        <p:nvSpPr>
          <p:cNvPr id="55"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6"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7"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8"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9"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60"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61" name="object 41"/>
          <p:cNvSpPr txBox="1"/>
          <p:nvPr/>
        </p:nvSpPr>
        <p:spPr>
          <a:xfrm>
            <a:off x="713943" y="5534152"/>
            <a:ext cx="3689985" cy="541655"/>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0 1 1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a:latin typeface="Courier New"/>
              <a:cs typeface="Courier New"/>
            </a:endParaRPr>
          </a:p>
        </p:txBody>
      </p:sp>
      <p:sp>
        <p:nvSpPr>
          <p:cNvPr id="62"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3"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4"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5"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6"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a:t>
            </a:r>
            <a:r>
              <a:rPr sz="3200" b="1" dirty="0">
                <a:solidFill>
                  <a:srgbClr val="F8F8F8"/>
                </a:solidFill>
                <a:latin typeface="Courier New"/>
                <a:cs typeface="Courier New"/>
              </a:rPr>
              <a:t> 0 </a:t>
            </a:r>
            <a:r>
              <a:rPr lang="en-US" altLang="zh-CN" sz="3200" b="1" dirty="0" smtClean="0">
                <a:solidFill>
                  <a:srgbClr val="F8F8F8"/>
                </a:solidFill>
                <a:latin typeface="Courier New"/>
                <a:cs typeface="Courier New"/>
              </a:rPr>
              <a:t>0</a:t>
            </a:r>
            <a:r>
              <a:rPr sz="3200" b="1" dirty="0" smtClean="0">
                <a:solidFill>
                  <a:srgbClr val="F8F8F8"/>
                </a:solidFill>
                <a:latin typeface="Courier New"/>
                <a:cs typeface="Courier New"/>
              </a:rPr>
              <a:t> </a:t>
            </a:r>
            <a:r>
              <a:rPr lang="en-US" altLang="zh-CN" sz="3200" b="1" dirty="0" smtClean="0">
                <a:solidFill>
                  <a:srgbClr val="F8F8F8"/>
                </a:solidFill>
                <a:latin typeface="Courier New"/>
                <a:cs typeface="Courier New"/>
              </a:rPr>
              <a:t>1</a:t>
            </a:r>
            <a:r>
              <a:rPr sz="3200" b="1" dirty="0" smtClean="0">
                <a:solidFill>
                  <a:srgbClr val="F8F8F8"/>
                </a:solidFill>
                <a:latin typeface="Courier New"/>
                <a:cs typeface="Courier New"/>
              </a:rPr>
              <a:t> </a:t>
            </a:r>
            <a:r>
              <a:rPr sz="3200" b="1" dirty="0">
                <a:solidFill>
                  <a:srgbClr val="F8F8F8"/>
                </a:solidFill>
                <a:latin typeface="Courier New"/>
                <a:cs typeface="Courier New"/>
              </a:rPr>
              <a:t>0</a:t>
            </a:r>
            <a:r>
              <a:rPr sz="3200" i="1" dirty="0">
                <a:solidFill>
                  <a:srgbClr val="F8F8F8"/>
                </a:solidFill>
                <a:latin typeface="Courier New"/>
                <a:cs typeface="Courier New"/>
              </a:rPr>
              <a:t> 0 0</a:t>
            </a:r>
            <a:r>
              <a:rPr sz="3200" i="1" spc="-60" dirty="0">
                <a:solidFill>
                  <a:srgbClr val="F8F8F8"/>
                </a:solidFill>
                <a:latin typeface="Courier New"/>
                <a:cs typeface="Courier New"/>
              </a:rPr>
              <a:t> </a:t>
            </a:r>
            <a:r>
              <a:rPr sz="3200" i="1" dirty="0">
                <a:solidFill>
                  <a:srgbClr val="F8F8F8"/>
                </a:solidFill>
                <a:latin typeface="Courier New"/>
                <a:cs typeface="Courier New"/>
              </a:rPr>
              <a:t>0</a:t>
            </a:r>
            <a:endParaRPr sz="3200" dirty="0">
              <a:latin typeface="Courier New"/>
              <a:cs typeface="Courier New"/>
            </a:endParaRPr>
          </a:p>
        </p:txBody>
      </p:sp>
      <p:sp>
        <p:nvSpPr>
          <p:cNvPr id="67"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8"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9"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70"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i="1" dirty="0" smtClean="0">
                <a:solidFill>
                  <a:srgbClr val="F8F8F8"/>
                </a:solidFill>
                <a:latin typeface="Courier New"/>
                <a:cs typeface="Courier New"/>
              </a:rPr>
              <a:t>0 </a:t>
            </a:r>
            <a:r>
              <a:rPr sz="3200" i="1" dirty="0">
                <a:solidFill>
                  <a:srgbClr val="F8F8F8"/>
                </a:solidFill>
                <a:latin typeface="Courier New"/>
                <a:cs typeface="Courier New"/>
              </a:rPr>
              <a:t>0 0</a:t>
            </a:r>
            <a:r>
              <a:rPr sz="3200" i="1" spc="-95" dirty="0">
                <a:solidFill>
                  <a:srgbClr val="F8F8F8"/>
                </a:solidFill>
                <a:latin typeface="Courier New"/>
                <a:cs typeface="Courier New"/>
              </a:rPr>
              <a:t> </a:t>
            </a:r>
            <a:r>
              <a:rPr sz="3200" b="1" dirty="0" smtClean="0">
                <a:solidFill>
                  <a:srgbClr val="F8F8F8"/>
                </a:solidFill>
                <a:latin typeface="Courier New"/>
                <a:cs typeface="Courier New"/>
              </a:rPr>
              <a:t>0</a:t>
            </a:r>
            <a:endParaRPr sz="3200" b="1" dirty="0">
              <a:latin typeface="Courier New"/>
              <a:cs typeface="Courier New"/>
            </a:endParaRPr>
          </a:p>
        </p:txBody>
      </p:sp>
      <p:sp>
        <p:nvSpPr>
          <p:cNvPr id="71"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72"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786320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除法器的工作过程（第二</a:t>
            </a:r>
            <a:r>
              <a:rPr sz="3600" dirty="0">
                <a:solidFill>
                  <a:srgbClr val="004589"/>
                </a:solidFill>
                <a:latin typeface="微软雅黑"/>
                <a:cs typeface="微软雅黑"/>
              </a:rPr>
              <a:t>轮</a:t>
            </a:r>
            <a:r>
              <a:rPr sz="3600" spc="-105" dirty="0">
                <a:solidFill>
                  <a:srgbClr val="004589"/>
                </a:solidFill>
                <a:latin typeface="微软雅黑"/>
                <a:cs typeface="微软雅黑"/>
              </a:rPr>
              <a:t> </a:t>
            </a:r>
            <a:r>
              <a:rPr sz="3600" dirty="0">
                <a:solidFill>
                  <a:srgbClr val="004589"/>
                </a:solidFill>
                <a:latin typeface="Arial"/>
                <a:cs typeface="Arial"/>
              </a:rPr>
              <a:t>~</a:t>
            </a:r>
            <a:r>
              <a:rPr sz="3600" spc="-30" dirty="0">
                <a:solidFill>
                  <a:srgbClr val="004589"/>
                </a:solidFill>
                <a:latin typeface="Arial"/>
                <a:cs typeface="Arial"/>
              </a:rPr>
              <a:t> </a:t>
            </a:r>
            <a:r>
              <a:rPr sz="3600" spc="-5" dirty="0">
                <a:solidFill>
                  <a:srgbClr val="004589"/>
                </a:solidFill>
                <a:latin typeface="微软雅黑"/>
                <a:cs typeface="微软雅黑"/>
              </a:rPr>
              <a:t>第四轮）</a:t>
            </a:r>
            <a:endParaRPr sz="3600">
              <a:latin typeface="微软雅黑"/>
              <a:cs typeface="微软雅黑"/>
            </a:endParaRPr>
          </a:p>
        </p:txBody>
      </p:sp>
      <p:graphicFrame>
        <p:nvGraphicFramePr>
          <p:cNvPr id="3" name="object 3"/>
          <p:cNvGraphicFramePr>
            <a:graphicFrameLocks noGrp="1"/>
          </p:cNvGraphicFramePr>
          <p:nvPr>
            <p:extLst>
              <p:ext uri="{D42A27DB-BD31-4B8C-83A1-F6EECF244321}">
                <p14:modId xmlns:p14="http://schemas.microsoft.com/office/powerpoint/2010/main" val="1183344210"/>
              </p:ext>
            </p:extLst>
          </p:nvPr>
        </p:nvGraphicFramePr>
        <p:xfrm>
          <a:off x="321195" y="1144016"/>
          <a:ext cx="11327625" cy="5465264"/>
        </p:xfrm>
        <a:graphic>
          <a:graphicData uri="http://schemas.openxmlformats.org/drawingml/2006/table">
            <a:tbl>
              <a:tblPr firstRow="1" bandRow="1">
                <a:tableStyleId>{2D5ABB26-0587-4C30-8999-92F81FD0307C}</a:tableStyleId>
              </a:tblPr>
              <a:tblGrid>
                <a:gridCol w="923023"/>
                <a:gridCol w="5140198"/>
                <a:gridCol w="1115314"/>
                <a:gridCol w="1883537"/>
                <a:gridCol w="2265553"/>
              </a:tblGrid>
              <a:tr h="540131">
                <a:tc>
                  <a:txBody>
                    <a:bodyPr/>
                    <a:lstStyle/>
                    <a:p>
                      <a:pPr marL="148590">
                        <a:lnSpc>
                          <a:spcPct val="100000"/>
                        </a:lnSpc>
                        <a:spcBef>
                          <a:spcPts val="550"/>
                        </a:spcBef>
                      </a:pPr>
                      <a:r>
                        <a:rPr sz="2400" b="1" dirty="0">
                          <a:solidFill>
                            <a:srgbClr val="FFFFFF"/>
                          </a:solidFill>
                          <a:latin typeface="微软雅黑"/>
                          <a:cs typeface="微软雅黑"/>
                        </a:rPr>
                        <a:t>轮次</a:t>
                      </a:r>
                      <a:endParaRPr sz="2400" dirty="0">
                        <a:latin typeface="微软雅黑"/>
                        <a:cs typeface="微软雅黑"/>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algn="ctr">
                        <a:lnSpc>
                          <a:spcPct val="100000"/>
                        </a:lnSpc>
                        <a:spcBef>
                          <a:spcPts val="550"/>
                        </a:spcBef>
                      </a:pPr>
                      <a:r>
                        <a:rPr sz="2400" b="1" spc="-5" dirty="0">
                          <a:solidFill>
                            <a:srgbClr val="FFFFFF"/>
                          </a:solidFill>
                          <a:latin typeface="微软雅黑"/>
                          <a:cs typeface="微软雅黑"/>
                        </a:rPr>
                        <a:t>操作</a:t>
                      </a:r>
                      <a:endParaRPr sz="2400">
                        <a:latin typeface="微软雅黑"/>
                        <a:cs typeface="微软雅黑"/>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algn="ctr">
                        <a:lnSpc>
                          <a:spcPct val="100000"/>
                        </a:lnSpc>
                        <a:spcBef>
                          <a:spcPts val="550"/>
                        </a:spcBef>
                      </a:pPr>
                      <a:r>
                        <a:rPr sz="2400" b="1" dirty="0">
                          <a:solidFill>
                            <a:srgbClr val="FFFFFF"/>
                          </a:solidFill>
                          <a:latin typeface="微软雅黑"/>
                          <a:cs typeface="微软雅黑"/>
                        </a:rPr>
                        <a:t>商</a:t>
                      </a:r>
                      <a:endParaRPr sz="2400">
                        <a:latin typeface="微软雅黑"/>
                        <a:cs typeface="微软雅黑"/>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2540" algn="ctr">
                        <a:lnSpc>
                          <a:spcPct val="100000"/>
                        </a:lnSpc>
                        <a:spcBef>
                          <a:spcPts val="550"/>
                        </a:spcBef>
                      </a:pPr>
                      <a:r>
                        <a:rPr sz="2400" b="1" dirty="0">
                          <a:solidFill>
                            <a:srgbClr val="FFFFFF"/>
                          </a:solidFill>
                          <a:latin typeface="微软雅黑"/>
                          <a:cs typeface="微软雅黑"/>
                        </a:rPr>
                        <a:t>除数</a:t>
                      </a:r>
                      <a:endParaRPr sz="2400">
                        <a:latin typeface="微软雅黑"/>
                        <a:cs typeface="微软雅黑"/>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3175" algn="ctr">
                        <a:lnSpc>
                          <a:spcPct val="100000"/>
                        </a:lnSpc>
                        <a:spcBef>
                          <a:spcPts val="550"/>
                        </a:spcBef>
                      </a:pPr>
                      <a:r>
                        <a:rPr sz="2400" b="1" spc="-5" dirty="0">
                          <a:solidFill>
                            <a:srgbClr val="FFFFFF"/>
                          </a:solidFill>
                          <a:latin typeface="微软雅黑"/>
                          <a:cs typeface="微软雅黑"/>
                        </a:rPr>
                        <a:t>余数</a:t>
                      </a:r>
                      <a:endParaRPr sz="2400">
                        <a:latin typeface="微软雅黑"/>
                        <a:cs typeface="微软雅黑"/>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r>
              <a:tr h="540003">
                <a:tc rowSpan="3">
                  <a:txBody>
                    <a:bodyPr/>
                    <a:lstStyle/>
                    <a:p>
                      <a:pPr>
                        <a:lnSpc>
                          <a:spcPct val="100000"/>
                        </a:lnSpc>
                        <a:spcBef>
                          <a:spcPts val="35"/>
                        </a:spcBef>
                      </a:pPr>
                      <a:endParaRPr sz="4150">
                        <a:latin typeface="Times New Roman"/>
                        <a:cs typeface="Times New Roman"/>
                      </a:endParaRPr>
                    </a:p>
                    <a:p>
                      <a:pPr marL="301625">
                        <a:lnSpc>
                          <a:spcPct val="100000"/>
                        </a:lnSpc>
                      </a:pPr>
                      <a:r>
                        <a:rPr sz="2400" dirty="0">
                          <a:latin typeface="微软雅黑"/>
                          <a:cs typeface="微软雅黑"/>
                        </a:rPr>
                        <a:t>二</a:t>
                      </a:r>
                      <a:endParaRPr sz="2400">
                        <a:latin typeface="微软雅黑"/>
                        <a:cs typeface="微软雅黑"/>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c>
                  <a:txBody>
                    <a:bodyPr/>
                    <a:lstStyle/>
                    <a:p>
                      <a:pPr marL="85090">
                        <a:lnSpc>
                          <a:spcPct val="100000"/>
                        </a:lnSpc>
                        <a:spcBef>
                          <a:spcPts val="400"/>
                        </a:spcBef>
                      </a:pPr>
                      <a:r>
                        <a:rPr sz="2400" dirty="0">
                          <a:latin typeface="Courier New"/>
                          <a:cs typeface="Courier New"/>
                        </a:rPr>
                        <a:t>1.</a:t>
                      </a:r>
                      <a:r>
                        <a:rPr sz="2400" spc="-114" dirty="0">
                          <a:latin typeface="Courier New"/>
                          <a:cs typeface="Courier New"/>
                        </a:rPr>
                        <a:t> </a:t>
                      </a:r>
                      <a:r>
                        <a:rPr sz="2400" dirty="0">
                          <a:latin typeface="微软雅黑"/>
                          <a:cs typeface="微软雅黑"/>
                        </a:rPr>
                        <a:t>余数</a:t>
                      </a:r>
                      <a:r>
                        <a:rPr sz="2400" spc="-5" dirty="0">
                          <a:latin typeface="Courier New"/>
                          <a:cs typeface="Courier New"/>
                        </a:rPr>
                        <a:t>=</a:t>
                      </a:r>
                      <a:r>
                        <a:rPr sz="2400" dirty="0">
                          <a:latin typeface="微软雅黑"/>
                          <a:cs typeface="微软雅黑"/>
                        </a:rPr>
                        <a:t>余数</a:t>
                      </a:r>
                      <a:r>
                        <a:rPr sz="2400" spc="-5" dirty="0">
                          <a:latin typeface="Courier New"/>
                          <a:cs typeface="Courier New"/>
                        </a:rPr>
                        <a:t>-</a:t>
                      </a:r>
                      <a:r>
                        <a:rPr sz="2400" dirty="0">
                          <a:latin typeface="微软雅黑"/>
                          <a:cs typeface="微软雅黑"/>
                        </a:rPr>
                        <a:t>除数</a:t>
                      </a:r>
                      <a:endParaRPr sz="2400">
                        <a:latin typeface="微软雅黑"/>
                        <a:cs typeface="微软雅黑"/>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2540" algn="ctr">
                        <a:lnSpc>
                          <a:spcPct val="100000"/>
                        </a:lnSpc>
                        <a:spcBef>
                          <a:spcPts val="350"/>
                        </a:spcBef>
                      </a:pPr>
                      <a:r>
                        <a:rPr sz="2400" spc="-5" dirty="0">
                          <a:latin typeface="Courier New"/>
                          <a:cs typeface="Courier New"/>
                        </a:rPr>
                        <a:t>000</a:t>
                      </a:r>
                      <a:r>
                        <a:rPr sz="2400" b="1" spc="-5" dirty="0">
                          <a:latin typeface="Courier New"/>
                          <a:cs typeface="Courier New"/>
                        </a:rPr>
                        <a:t>0</a:t>
                      </a:r>
                      <a:endParaRPr sz="2400">
                        <a:latin typeface="Courier New"/>
                        <a:cs typeface="Courier New"/>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635" algn="ctr">
                        <a:lnSpc>
                          <a:spcPct val="100000"/>
                        </a:lnSpc>
                        <a:spcBef>
                          <a:spcPts val="350"/>
                        </a:spcBef>
                        <a:tabLst>
                          <a:tab pos="915035" algn="l"/>
                        </a:tabLst>
                      </a:pPr>
                      <a:r>
                        <a:rPr sz="2400" spc="-5" dirty="0">
                          <a:latin typeface="Courier New"/>
                          <a:cs typeface="Courier New"/>
                        </a:rPr>
                        <a:t>0</a:t>
                      </a:r>
                      <a:r>
                        <a:rPr sz="2400" b="1" spc="-5" dirty="0">
                          <a:latin typeface="Courier New"/>
                          <a:cs typeface="Courier New"/>
                        </a:rPr>
                        <a:t>001	</a:t>
                      </a:r>
                      <a:r>
                        <a:rPr sz="2400" b="1" spc="-15" dirty="0">
                          <a:latin typeface="Courier New"/>
                          <a:cs typeface="Courier New"/>
                        </a:rPr>
                        <a:t>0</a:t>
                      </a:r>
                      <a:r>
                        <a:rPr sz="2400" spc="-15" dirty="0">
                          <a:latin typeface="Courier New"/>
                          <a:cs typeface="Courier New"/>
                        </a:rPr>
                        <a:t>000</a:t>
                      </a:r>
                      <a:endParaRPr sz="2400">
                        <a:latin typeface="Courier New"/>
                        <a:cs typeface="Courier New"/>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2540" algn="ctr">
                        <a:lnSpc>
                          <a:spcPct val="100000"/>
                        </a:lnSpc>
                        <a:spcBef>
                          <a:spcPts val="350"/>
                        </a:spcBef>
                      </a:pPr>
                      <a:r>
                        <a:rPr sz="2400" b="1" spc="-5" dirty="0">
                          <a:solidFill>
                            <a:srgbClr val="0000FF"/>
                          </a:solidFill>
                          <a:latin typeface="Courier New"/>
                          <a:cs typeface="Courier New"/>
                        </a:rPr>
                        <a:t>1</a:t>
                      </a:r>
                      <a:r>
                        <a:rPr sz="2400" spc="-5" dirty="0">
                          <a:solidFill>
                            <a:srgbClr val="C00000"/>
                          </a:solidFill>
                          <a:latin typeface="Courier New"/>
                          <a:cs typeface="Courier New"/>
                        </a:rPr>
                        <a:t>111</a:t>
                      </a:r>
                      <a:r>
                        <a:rPr sz="2400" spc="-90" dirty="0">
                          <a:solidFill>
                            <a:srgbClr val="C00000"/>
                          </a:solidFill>
                          <a:latin typeface="Courier New"/>
                          <a:cs typeface="Courier New"/>
                        </a:rPr>
                        <a:t> </a:t>
                      </a:r>
                      <a:r>
                        <a:rPr sz="2400" spc="-10" dirty="0">
                          <a:solidFill>
                            <a:srgbClr val="C00000"/>
                          </a:solidFill>
                          <a:latin typeface="Courier New"/>
                          <a:cs typeface="Courier New"/>
                        </a:rPr>
                        <a:t>0111</a:t>
                      </a:r>
                      <a:endParaRPr sz="2400" dirty="0">
                        <a:latin typeface="Courier New"/>
                        <a:cs typeface="Courier New"/>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r>
              <a:tr h="540003">
                <a:tc vMerge="1">
                  <a:txBody>
                    <a:bodyPr/>
                    <a:lstStyle/>
                    <a:p>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c>
                  <a:txBody>
                    <a:bodyPr/>
                    <a:lstStyle/>
                    <a:p>
                      <a:pPr marL="85090">
                        <a:lnSpc>
                          <a:spcPct val="100000"/>
                        </a:lnSpc>
                        <a:spcBef>
                          <a:spcPts val="400"/>
                        </a:spcBef>
                      </a:pPr>
                      <a:r>
                        <a:rPr sz="2400" spc="-5" dirty="0">
                          <a:latin typeface="Courier New"/>
                          <a:cs typeface="Courier New"/>
                        </a:rPr>
                        <a:t>2b.</a:t>
                      </a:r>
                      <a:r>
                        <a:rPr sz="2400" spc="-105" dirty="0">
                          <a:latin typeface="Courier New"/>
                          <a:cs typeface="Courier New"/>
                        </a:rPr>
                        <a:t> </a:t>
                      </a:r>
                      <a:r>
                        <a:rPr sz="2400" dirty="0">
                          <a:latin typeface="微软雅黑"/>
                          <a:cs typeface="微软雅黑"/>
                        </a:rPr>
                        <a:t>余数</a:t>
                      </a:r>
                      <a:r>
                        <a:rPr sz="2400" spc="-5" dirty="0">
                          <a:latin typeface="Courier New"/>
                          <a:cs typeface="Courier New"/>
                        </a:rPr>
                        <a:t>=</a:t>
                      </a:r>
                      <a:r>
                        <a:rPr sz="2400" dirty="0">
                          <a:latin typeface="微软雅黑"/>
                          <a:cs typeface="微软雅黑"/>
                        </a:rPr>
                        <a:t>余数</a:t>
                      </a:r>
                      <a:r>
                        <a:rPr sz="2400" spc="-5" dirty="0">
                          <a:latin typeface="Courier New"/>
                          <a:cs typeface="Courier New"/>
                        </a:rPr>
                        <a:t>+</a:t>
                      </a:r>
                      <a:r>
                        <a:rPr sz="2400" dirty="0">
                          <a:latin typeface="微软雅黑"/>
                          <a:cs typeface="微软雅黑"/>
                        </a:rPr>
                        <a:t>除</a:t>
                      </a:r>
                      <a:r>
                        <a:rPr sz="2400" spc="-5" dirty="0">
                          <a:latin typeface="微软雅黑"/>
                          <a:cs typeface="微软雅黑"/>
                        </a:rPr>
                        <a:t>数</a:t>
                      </a:r>
                      <a:r>
                        <a:rPr sz="2400" dirty="0">
                          <a:latin typeface="微软雅黑"/>
                          <a:cs typeface="微软雅黑"/>
                        </a:rPr>
                        <a:t>，商左移补</a:t>
                      </a:r>
                      <a:r>
                        <a:rPr sz="2400" dirty="0">
                          <a:latin typeface="Courier New"/>
                          <a:cs typeface="Courier New"/>
                        </a:rPr>
                        <a:t>0</a:t>
                      </a:r>
                      <a:endParaRPr sz="2400">
                        <a:latin typeface="Courier New"/>
                        <a:cs typeface="Courier New"/>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2540" algn="ctr">
                        <a:lnSpc>
                          <a:spcPct val="100000"/>
                        </a:lnSpc>
                        <a:spcBef>
                          <a:spcPts val="350"/>
                        </a:spcBef>
                      </a:pPr>
                      <a:r>
                        <a:rPr sz="2400" spc="-5" dirty="0">
                          <a:latin typeface="Courier New"/>
                          <a:cs typeface="Courier New"/>
                        </a:rPr>
                        <a:t>00</a:t>
                      </a:r>
                      <a:r>
                        <a:rPr sz="2400" b="1" spc="-5" dirty="0">
                          <a:latin typeface="Courier New"/>
                          <a:cs typeface="Courier New"/>
                        </a:rPr>
                        <a:t>0</a:t>
                      </a:r>
                      <a:r>
                        <a:rPr sz="2400" b="1" spc="-5" dirty="0">
                          <a:solidFill>
                            <a:srgbClr val="C00000"/>
                          </a:solidFill>
                          <a:latin typeface="Courier New"/>
                          <a:cs typeface="Courier New"/>
                        </a:rPr>
                        <a:t>0</a:t>
                      </a:r>
                      <a:endParaRPr sz="2400" dirty="0">
                        <a:latin typeface="Courier New"/>
                        <a:cs typeface="Courier New"/>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635" algn="ctr">
                        <a:lnSpc>
                          <a:spcPct val="100000"/>
                        </a:lnSpc>
                        <a:spcBef>
                          <a:spcPts val="350"/>
                        </a:spcBef>
                        <a:tabLst>
                          <a:tab pos="915035" algn="l"/>
                        </a:tabLst>
                      </a:pPr>
                      <a:r>
                        <a:rPr sz="2400" spc="-5" dirty="0">
                          <a:latin typeface="Courier New"/>
                          <a:cs typeface="Courier New"/>
                        </a:rPr>
                        <a:t>0</a:t>
                      </a:r>
                      <a:r>
                        <a:rPr sz="2400" b="1" spc="-5" dirty="0">
                          <a:latin typeface="Courier New"/>
                          <a:cs typeface="Courier New"/>
                        </a:rPr>
                        <a:t>001	</a:t>
                      </a:r>
                      <a:r>
                        <a:rPr sz="2400" b="1" spc="-15" dirty="0">
                          <a:latin typeface="Courier New"/>
                          <a:cs typeface="Courier New"/>
                        </a:rPr>
                        <a:t>0</a:t>
                      </a:r>
                      <a:r>
                        <a:rPr sz="2400" spc="-15" dirty="0">
                          <a:latin typeface="Courier New"/>
                          <a:cs typeface="Courier New"/>
                        </a:rPr>
                        <a:t>000</a:t>
                      </a:r>
                      <a:endParaRPr sz="2400">
                        <a:latin typeface="Courier New"/>
                        <a:cs typeface="Courier New"/>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2540" algn="ctr">
                        <a:lnSpc>
                          <a:spcPct val="100000"/>
                        </a:lnSpc>
                        <a:spcBef>
                          <a:spcPts val="350"/>
                        </a:spcBef>
                      </a:pPr>
                      <a:r>
                        <a:rPr sz="2400" b="1" spc="-5" dirty="0">
                          <a:solidFill>
                            <a:srgbClr val="C00000"/>
                          </a:solidFill>
                          <a:latin typeface="Courier New"/>
                          <a:cs typeface="Courier New"/>
                        </a:rPr>
                        <a:t>0000</a:t>
                      </a:r>
                      <a:r>
                        <a:rPr sz="2400" b="1" spc="-90" dirty="0">
                          <a:solidFill>
                            <a:srgbClr val="C00000"/>
                          </a:solidFill>
                          <a:latin typeface="Courier New"/>
                          <a:cs typeface="Courier New"/>
                        </a:rPr>
                        <a:t> </a:t>
                      </a:r>
                      <a:r>
                        <a:rPr sz="2400" b="1" spc="-10" dirty="0">
                          <a:solidFill>
                            <a:srgbClr val="C00000"/>
                          </a:solidFill>
                          <a:latin typeface="Courier New"/>
                          <a:cs typeface="Courier New"/>
                        </a:rPr>
                        <a:t>0111</a:t>
                      </a:r>
                      <a:endParaRPr sz="2400">
                        <a:latin typeface="Courier New"/>
                        <a:cs typeface="Courier New"/>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r>
              <a:tr h="557276">
                <a:tc vMerge="1">
                  <a:txBody>
                    <a:bodyPr/>
                    <a:lstStyle/>
                    <a:p>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c>
                  <a:txBody>
                    <a:bodyPr/>
                    <a:lstStyle/>
                    <a:p>
                      <a:pPr marL="85090">
                        <a:lnSpc>
                          <a:spcPct val="100000"/>
                        </a:lnSpc>
                        <a:spcBef>
                          <a:spcPts val="400"/>
                        </a:spcBef>
                      </a:pPr>
                      <a:r>
                        <a:rPr sz="2400" dirty="0">
                          <a:latin typeface="Courier New"/>
                          <a:cs typeface="Courier New"/>
                        </a:rPr>
                        <a:t>3.</a:t>
                      </a:r>
                      <a:r>
                        <a:rPr sz="2400" spc="-114" dirty="0">
                          <a:latin typeface="Courier New"/>
                          <a:cs typeface="Courier New"/>
                        </a:rPr>
                        <a:t> </a:t>
                      </a:r>
                      <a:r>
                        <a:rPr sz="2400" dirty="0">
                          <a:latin typeface="微软雅黑"/>
                          <a:cs typeface="微软雅黑"/>
                        </a:rPr>
                        <a:t>除数右移</a:t>
                      </a:r>
                      <a:endParaRPr sz="2400">
                        <a:latin typeface="微软雅黑"/>
                        <a:cs typeface="微软雅黑"/>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c>
                  <a:txBody>
                    <a:bodyPr/>
                    <a:lstStyle/>
                    <a:p>
                      <a:pPr marL="2540" algn="ctr">
                        <a:lnSpc>
                          <a:spcPct val="100000"/>
                        </a:lnSpc>
                        <a:spcBef>
                          <a:spcPts val="355"/>
                        </a:spcBef>
                      </a:pPr>
                      <a:r>
                        <a:rPr sz="2400" spc="-5" dirty="0">
                          <a:latin typeface="Courier New"/>
                          <a:cs typeface="Courier New"/>
                        </a:rPr>
                        <a:t>00</a:t>
                      </a:r>
                      <a:r>
                        <a:rPr sz="2400" b="1" spc="-5" dirty="0">
                          <a:latin typeface="Courier New"/>
                          <a:cs typeface="Courier New"/>
                        </a:rPr>
                        <a:t>00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c>
                  <a:txBody>
                    <a:bodyPr/>
                    <a:lstStyle/>
                    <a:p>
                      <a:pPr marL="635" algn="ctr">
                        <a:lnSpc>
                          <a:spcPct val="100000"/>
                        </a:lnSpc>
                        <a:spcBef>
                          <a:spcPts val="355"/>
                        </a:spcBef>
                      </a:pPr>
                      <a:r>
                        <a:rPr sz="2400" spc="-5" dirty="0">
                          <a:solidFill>
                            <a:srgbClr val="C00000"/>
                          </a:solidFill>
                          <a:latin typeface="Courier New"/>
                          <a:cs typeface="Courier New"/>
                        </a:rPr>
                        <a:t>00</a:t>
                      </a:r>
                      <a:r>
                        <a:rPr sz="2400" b="1" spc="-5" dirty="0">
                          <a:solidFill>
                            <a:srgbClr val="C00000"/>
                          </a:solidFill>
                          <a:latin typeface="Courier New"/>
                          <a:cs typeface="Courier New"/>
                        </a:rPr>
                        <a:t>00</a:t>
                      </a:r>
                      <a:r>
                        <a:rPr sz="2400" b="1" spc="-90" dirty="0">
                          <a:solidFill>
                            <a:srgbClr val="C00000"/>
                          </a:solidFill>
                          <a:latin typeface="Courier New"/>
                          <a:cs typeface="Courier New"/>
                        </a:rPr>
                        <a:t> </a:t>
                      </a:r>
                      <a:r>
                        <a:rPr sz="2400" b="1" spc="-15" dirty="0">
                          <a:solidFill>
                            <a:srgbClr val="C00000"/>
                          </a:solidFill>
                          <a:latin typeface="Courier New"/>
                          <a:cs typeface="Courier New"/>
                        </a:rPr>
                        <a:t>10</a:t>
                      </a:r>
                      <a:r>
                        <a:rPr sz="2400" spc="-15" dirty="0">
                          <a:solidFill>
                            <a:srgbClr val="C00000"/>
                          </a:solidFill>
                          <a:latin typeface="Courier New"/>
                          <a:cs typeface="Courier New"/>
                        </a:rPr>
                        <a:t>00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c>
                  <a:txBody>
                    <a:bodyPr/>
                    <a:lstStyle/>
                    <a:p>
                      <a:pPr marL="2540" algn="ctr">
                        <a:lnSpc>
                          <a:spcPct val="100000"/>
                        </a:lnSpc>
                        <a:spcBef>
                          <a:spcPts val="355"/>
                        </a:spcBef>
                      </a:pPr>
                      <a:r>
                        <a:rPr sz="2400" b="1" spc="-5" dirty="0">
                          <a:latin typeface="Courier New"/>
                          <a:cs typeface="Courier New"/>
                        </a:rPr>
                        <a:t>0000</a:t>
                      </a:r>
                      <a:r>
                        <a:rPr sz="2400" b="1" spc="-90" dirty="0">
                          <a:latin typeface="Courier New"/>
                          <a:cs typeface="Courier New"/>
                        </a:rPr>
                        <a:t> </a:t>
                      </a:r>
                      <a:r>
                        <a:rPr sz="2400" b="1" spc="-10" dirty="0">
                          <a:latin typeface="Courier New"/>
                          <a:cs typeface="Courier New"/>
                        </a:rPr>
                        <a:t>0111</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46989">
                      <a:solidFill>
                        <a:srgbClr val="000000"/>
                      </a:solidFill>
                      <a:prstDash val="solid"/>
                    </a:lnB>
                    <a:solidFill>
                      <a:srgbClr val="D0D7E8"/>
                    </a:solidFill>
                  </a:tcPr>
                </a:tc>
              </a:tr>
              <a:tr h="557149">
                <a:tc rowSpan="3">
                  <a:txBody>
                    <a:bodyPr/>
                    <a:lstStyle/>
                    <a:p>
                      <a:pPr>
                        <a:lnSpc>
                          <a:spcPct val="100000"/>
                        </a:lnSpc>
                        <a:spcBef>
                          <a:spcPts val="40"/>
                        </a:spcBef>
                      </a:pPr>
                      <a:endParaRPr sz="4150">
                        <a:latin typeface="Times New Roman"/>
                        <a:cs typeface="Times New Roman"/>
                      </a:endParaRPr>
                    </a:p>
                    <a:p>
                      <a:pPr marL="301625">
                        <a:lnSpc>
                          <a:spcPct val="100000"/>
                        </a:lnSpc>
                      </a:pPr>
                      <a:r>
                        <a:rPr sz="2400" dirty="0">
                          <a:latin typeface="微软雅黑"/>
                          <a:cs typeface="微软雅黑"/>
                        </a:rPr>
                        <a:t>三</a:t>
                      </a:r>
                      <a:endParaRPr sz="2400">
                        <a:latin typeface="微软雅黑"/>
                        <a:cs typeface="微软雅黑"/>
                      </a:endParaRPr>
                    </a:p>
                  </a:txBody>
                  <a:tcPr marL="0" marR="0" marT="5080" marB="0">
                    <a:lnL w="12700">
                      <a:solidFill>
                        <a:srgbClr val="000000"/>
                      </a:solidFill>
                      <a:prstDash val="solid"/>
                    </a:lnL>
                    <a:lnR w="12700">
                      <a:solidFill>
                        <a:srgbClr val="000000"/>
                      </a:solidFill>
                      <a:prstDash val="solid"/>
                    </a:lnR>
                    <a:lnT w="46989">
                      <a:solidFill>
                        <a:srgbClr val="000000"/>
                      </a:solidFill>
                      <a:prstDash val="solid"/>
                    </a:lnT>
                    <a:lnB w="43053">
                      <a:solidFill>
                        <a:srgbClr val="000000"/>
                      </a:solidFill>
                      <a:prstDash val="solid"/>
                    </a:lnB>
                    <a:solidFill>
                      <a:srgbClr val="D0D7E8"/>
                    </a:solidFill>
                  </a:tcPr>
                </a:tc>
                <a:tc>
                  <a:txBody>
                    <a:bodyPr/>
                    <a:lstStyle/>
                    <a:p>
                      <a:pPr marL="85090">
                        <a:lnSpc>
                          <a:spcPct val="100000"/>
                        </a:lnSpc>
                        <a:spcBef>
                          <a:spcPts val="400"/>
                        </a:spcBef>
                      </a:pPr>
                      <a:r>
                        <a:rPr sz="2400" dirty="0">
                          <a:latin typeface="Courier New"/>
                          <a:cs typeface="Courier New"/>
                        </a:rPr>
                        <a:t>1.</a:t>
                      </a:r>
                      <a:r>
                        <a:rPr sz="2400" spc="-114" dirty="0">
                          <a:latin typeface="Courier New"/>
                          <a:cs typeface="Courier New"/>
                        </a:rPr>
                        <a:t> </a:t>
                      </a:r>
                      <a:r>
                        <a:rPr sz="2400" dirty="0">
                          <a:latin typeface="微软雅黑"/>
                          <a:cs typeface="微软雅黑"/>
                        </a:rPr>
                        <a:t>余数</a:t>
                      </a:r>
                      <a:r>
                        <a:rPr sz="2400" spc="-5" dirty="0">
                          <a:latin typeface="Courier New"/>
                          <a:cs typeface="Courier New"/>
                        </a:rPr>
                        <a:t>=</a:t>
                      </a:r>
                      <a:r>
                        <a:rPr sz="2400" dirty="0">
                          <a:latin typeface="微软雅黑"/>
                          <a:cs typeface="微软雅黑"/>
                        </a:rPr>
                        <a:t>余数</a:t>
                      </a:r>
                      <a:r>
                        <a:rPr sz="2400" spc="-5" dirty="0">
                          <a:latin typeface="Courier New"/>
                          <a:cs typeface="Courier New"/>
                        </a:rPr>
                        <a:t>-</a:t>
                      </a:r>
                      <a:r>
                        <a:rPr sz="2400" dirty="0">
                          <a:latin typeface="微软雅黑"/>
                          <a:cs typeface="微软雅黑"/>
                        </a:rPr>
                        <a:t>除数</a:t>
                      </a:r>
                      <a:endParaRPr sz="2400">
                        <a:latin typeface="微软雅黑"/>
                        <a:cs typeface="微软雅黑"/>
                      </a:endParaRPr>
                    </a:p>
                  </a:txBody>
                  <a:tcPr marL="0" marR="0" marT="50800" marB="0">
                    <a:lnL w="12700">
                      <a:solidFill>
                        <a:srgbClr val="000000"/>
                      </a:solidFill>
                      <a:prstDash val="solid"/>
                    </a:lnL>
                    <a:lnR w="12700">
                      <a:solidFill>
                        <a:srgbClr val="000000"/>
                      </a:solidFill>
                      <a:prstDash val="solid"/>
                    </a:lnR>
                    <a:lnT w="46989">
                      <a:solidFill>
                        <a:srgbClr val="000000"/>
                      </a:solidFill>
                      <a:prstDash val="solid"/>
                    </a:lnT>
                    <a:lnB w="12700">
                      <a:solidFill>
                        <a:srgbClr val="000000"/>
                      </a:solidFill>
                      <a:prstDash val="solid"/>
                    </a:lnB>
                    <a:solidFill>
                      <a:srgbClr val="D0D7E8"/>
                    </a:solidFill>
                  </a:tcPr>
                </a:tc>
                <a:tc>
                  <a:txBody>
                    <a:bodyPr/>
                    <a:lstStyle/>
                    <a:p>
                      <a:pPr marL="2540" algn="ctr">
                        <a:lnSpc>
                          <a:spcPct val="100000"/>
                        </a:lnSpc>
                        <a:spcBef>
                          <a:spcPts val="355"/>
                        </a:spcBef>
                      </a:pPr>
                      <a:r>
                        <a:rPr sz="2400" spc="-5" dirty="0">
                          <a:latin typeface="Courier New"/>
                          <a:cs typeface="Courier New"/>
                        </a:rPr>
                        <a:t>00</a:t>
                      </a:r>
                      <a:r>
                        <a:rPr sz="2400" b="1" spc="-5" dirty="0">
                          <a:latin typeface="Courier New"/>
                          <a:cs typeface="Courier New"/>
                        </a:rPr>
                        <a:t>00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46989">
                      <a:solidFill>
                        <a:srgbClr val="000000"/>
                      </a:solidFill>
                      <a:prstDash val="solid"/>
                    </a:lnT>
                    <a:lnB w="12700">
                      <a:solidFill>
                        <a:srgbClr val="000000"/>
                      </a:solidFill>
                      <a:prstDash val="solid"/>
                    </a:lnB>
                    <a:solidFill>
                      <a:srgbClr val="D0D7E8"/>
                    </a:solidFill>
                  </a:tcPr>
                </a:tc>
                <a:tc>
                  <a:txBody>
                    <a:bodyPr/>
                    <a:lstStyle/>
                    <a:p>
                      <a:pPr marL="635" algn="ctr">
                        <a:lnSpc>
                          <a:spcPct val="100000"/>
                        </a:lnSpc>
                        <a:spcBef>
                          <a:spcPts val="355"/>
                        </a:spcBef>
                      </a:pPr>
                      <a:r>
                        <a:rPr sz="2400" spc="-5" dirty="0">
                          <a:latin typeface="Courier New"/>
                          <a:cs typeface="Courier New"/>
                        </a:rPr>
                        <a:t>00</a:t>
                      </a:r>
                      <a:r>
                        <a:rPr sz="2400" b="1" spc="-5" dirty="0">
                          <a:latin typeface="Courier New"/>
                          <a:cs typeface="Courier New"/>
                        </a:rPr>
                        <a:t>00</a:t>
                      </a:r>
                      <a:r>
                        <a:rPr sz="2400" b="1" spc="-90" dirty="0">
                          <a:latin typeface="Courier New"/>
                          <a:cs typeface="Courier New"/>
                        </a:rPr>
                        <a:t> </a:t>
                      </a:r>
                      <a:r>
                        <a:rPr sz="2400" b="1" spc="-15" dirty="0">
                          <a:latin typeface="Courier New"/>
                          <a:cs typeface="Courier New"/>
                        </a:rPr>
                        <a:t>10</a:t>
                      </a:r>
                      <a:r>
                        <a:rPr sz="2400" spc="-15" dirty="0">
                          <a:latin typeface="Courier New"/>
                          <a:cs typeface="Courier New"/>
                        </a:rPr>
                        <a:t>00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46989">
                      <a:solidFill>
                        <a:srgbClr val="000000"/>
                      </a:solidFill>
                      <a:prstDash val="solid"/>
                    </a:lnT>
                    <a:lnB w="12700">
                      <a:solidFill>
                        <a:srgbClr val="000000"/>
                      </a:solidFill>
                      <a:prstDash val="solid"/>
                    </a:lnB>
                    <a:solidFill>
                      <a:srgbClr val="D0D7E8"/>
                    </a:solidFill>
                  </a:tcPr>
                </a:tc>
                <a:tc>
                  <a:txBody>
                    <a:bodyPr/>
                    <a:lstStyle/>
                    <a:p>
                      <a:pPr marL="2540" algn="ctr">
                        <a:lnSpc>
                          <a:spcPct val="100000"/>
                        </a:lnSpc>
                        <a:spcBef>
                          <a:spcPts val="355"/>
                        </a:spcBef>
                      </a:pPr>
                      <a:r>
                        <a:rPr sz="2400" b="1" spc="-5" dirty="0">
                          <a:solidFill>
                            <a:srgbClr val="0000FF"/>
                          </a:solidFill>
                          <a:latin typeface="Courier New"/>
                          <a:cs typeface="Courier New"/>
                        </a:rPr>
                        <a:t>1</a:t>
                      </a:r>
                      <a:r>
                        <a:rPr sz="2400" spc="-5" dirty="0">
                          <a:solidFill>
                            <a:srgbClr val="C00000"/>
                          </a:solidFill>
                          <a:latin typeface="Courier New"/>
                          <a:cs typeface="Courier New"/>
                        </a:rPr>
                        <a:t>111</a:t>
                      </a:r>
                      <a:r>
                        <a:rPr sz="2400" spc="-90" dirty="0">
                          <a:solidFill>
                            <a:srgbClr val="C00000"/>
                          </a:solidFill>
                          <a:latin typeface="Courier New"/>
                          <a:cs typeface="Courier New"/>
                        </a:rPr>
                        <a:t> </a:t>
                      </a:r>
                      <a:r>
                        <a:rPr sz="2400" spc="-10" dirty="0">
                          <a:solidFill>
                            <a:srgbClr val="C00000"/>
                          </a:solidFill>
                          <a:latin typeface="Courier New"/>
                          <a:cs typeface="Courier New"/>
                        </a:rPr>
                        <a:t>1111</a:t>
                      </a:r>
                      <a:endParaRPr sz="2400" dirty="0">
                        <a:latin typeface="Courier New"/>
                        <a:cs typeface="Courier New"/>
                      </a:endParaRPr>
                    </a:p>
                  </a:txBody>
                  <a:tcPr marL="0" marR="0" marT="45085" marB="0">
                    <a:lnL w="12700">
                      <a:solidFill>
                        <a:srgbClr val="000000"/>
                      </a:solidFill>
                      <a:prstDash val="solid"/>
                    </a:lnL>
                    <a:lnR w="12700">
                      <a:solidFill>
                        <a:srgbClr val="000000"/>
                      </a:solidFill>
                      <a:prstDash val="solid"/>
                    </a:lnR>
                    <a:lnT w="46989">
                      <a:solidFill>
                        <a:srgbClr val="000000"/>
                      </a:solidFill>
                      <a:prstDash val="solid"/>
                    </a:lnT>
                    <a:lnB w="12700">
                      <a:solidFill>
                        <a:srgbClr val="000000"/>
                      </a:solidFill>
                      <a:prstDash val="solid"/>
                    </a:lnB>
                    <a:solidFill>
                      <a:srgbClr val="D0D7E8"/>
                    </a:solidFill>
                  </a:tcPr>
                </a:tc>
              </a:tr>
              <a:tr h="540131">
                <a:tc vMerge="1">
                  <a:txBody>
                    <a:bodyPr/>
                    <a:lstStyle/>
                    <a:p>
                      <a:endParaRPr/>
                    </a:p>
                  </a:txBody>
                  <a:tcPr marL="0" marR="0" marT="5080" marB="0">
                    <a:lnL w="12700">
                      <a:solidFill>
                        <a:srgbClr val="000000"/>
                      </a:solidFill>
                      <a:prstDash val="solid"/>
                    </a:lnL>
                    <a:lnR w="12700">
                      <a:solidFill>
                        <a:srgbClr val="000000"/>
                      </a:solidFill>
                      <a:prstDash val="solid"/>
                    </a:lnR>
                    <a:lnT w="46989">
                      <a:solidFill>
                        <a:srgbClr val="000000"/>
                      </a:solidFill>
                      <a:prstDash val="solid"/>
                    </a:lnT>
                    <a:lnB w="43053">
                      <a:solidFill>
                        <a:srgbClr val="000000"/>
                      </a:solidFill>
                      <a:prstDash val="solid"/>
                    </a:lnB>
                    <a:solidFill>
                      <a:srgbClr val="D0D7E8"/>
                    </a:solidFill>
                  </a:tcPr>
                </a:tc>
                <a:tc>
                  <a:txBody>
                    <a:bodyPr/>
                    <a:lstStyle/>
                    <a:p>
                      <a:pPr marL="85090">
                        <a:lnSpc>
                          <a:spcPct val="100000"/>
                        </a:lnSpc>
                        <a:spcBef>
                          <a:spcPts val="405"/>
                        </a:spcBef>
                      </a:pPr>
                      <a:r>
                        <a:rPr sz="2400" spc="-5" dirty="0">
                          <a:latin typeface="Courier New"/>
                          <a:cs typeface="Courier New"/>
                        </a:rPr>
                        <a:t>2b.</a:t>
                      </a:r>
                      <a:r>
                        <a:rPr sz="2400" spc="-70" dirty="0">
                          <a:latin typeface="Courier New"/>
                          <a:cs typeface="Courier New"/>
                        </a:rPr>
                        <a:t> </a:t>
                      </a:r>
                      <a:r>
                        <a:rPr sz="2400" spc="-5" dirty="0">
                          <a:latin typeface="微软雅黑"/>
                          <a:cs typeface="微软雅黑"/>
                        </a:rPr>
                        <a:t>余数</a:t>
                      </a:r>
                      <a:r>
                        <a:rPr sz="2400" spc="-5" dirty="0">
                          <a:latin typeface="Courier New"/>
                          <a:cs typeface="Courier New"/>
                        </a:rPr>
                        <a:t>=</a:t>
                      </a:r>
                      <a:r>
                        <a:rPr sz="2400" spc="-5" dirty="0">
                          <a:latin typeface="微软雅黑"/>
                          <a:cs typeface="微软雅黑"/>
                        </a:rPr>
                        <a:t>余数</a:t>
                      </a:r>
                      <a:r>
                        <a:rPr sz="2400" spc="-5" dirty="0">
                          <a:latin typeface="Courier New"/>
                          <a:cs typeface="Courier New"/>
                        </a:rPr>
                        <a:t>+</a:t>
                      </a:r>
                      <a:r>
                        <a:rPr sz="2400" dirty="0">
                          <a:latin typeface="微软雅黑"/>
                          <a:cs typeface="微软雅黑"/>
                        </a:rPr>
                        <a:t>除</a:t>
                      </a:r>
                      <a:r>
                        <a:rPr sz="2400" spc="-5" dirty="0">
                          <a:latin typeface="微软雅黑"/>
                          <a:cs typeface="微软雅黑"/>
                        </a:rPr>
                        <a:t>数，商左移补</a:t>
                      </a:r>
                      <a:r>
                        <a:rPr sz="2400" dirty="0">
                          <a:latin typeface="Courier New"/>
                          <a:cs typeface="Courier New"/>
                        </a:rPr>
                        <a:t>0</a:t>
                      </a:r>
                      <a:endParaRPr sz="2400">
                        <a:latin typeface="Courier New"/>
                        <a:cs typeface="Courier New"/>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2540" algn="ctr">
                        <a:lnSpc>
                          <a:spcPct val="100000"/>
                        </a:lnSpc>
                        <a:spcBef>
                          <a:spcPts val="355"/>
                        </a:spcBef>
                      </a:pPr>
                      <a:r>
                        <a:rPr sz="2400" spc="-5" dirty="0">
                          <a:latin typeface="Courier New"/>
                          <a:cs typeface="Courier New"/>
                        </a:rPr>
                        <a:t>0</a:t>
                      </a:r>
                      <a:r>
                        <a:rPr sz="2400" b="1" spc="-5" dirty="0">
                          <a:latin typeface="Courier New"/>
                          <a:cs typeface="Courier New"/>
                        </a:rPr>
                        <a:t>00</a:t>
                      </a:r>
                      <a:r>
                        <a:rPr sz="2400" b="1" spc="-5" dirty="0">
                          <a:solidFill>
                            <a:srgbClr val="C00000"/>
                          </a:solidFill>
                          <a:latin typeface="Courier New"/>
                          <a:cs typeface="Courier New"/>
                        </a:rPr>
                        <a:t>0</a:t>
                      </a:r>
                      <a:endParaRPr sz="2400" dirty="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635" algn="ctr">
                        <a:lnSpc>
                          <a:spcPct val="100000"/>
                        </a:lnSpc>
                        <a:spcBef>
                          <a:spcPts val="355"/>
                        </a:spcBef>
                      </a:pPr>
                      <a:r>
                        <a:rPr sz="2400" spc="-5" dirty="0">
                          <a:latin typeface="Courier New"/>
                          <a:cs typeface="Courier New"/>
                        </a:rPr>
                        <a:t>00</a:t>
                      </a:r>
                      <a:r>
                        <a:rPr sz="2400" b="1" spc="-5" dirty="0">
                          <a:latin typeface="Courier New"/>
                          <a:cs typeface="Courier New"/>
                        </a:rPr>
                        <a:t>00</a:t>
                      </a:r>
                      <a:r>
                        <a:rPr sz="2400" b="1" spc="-80" dirty="0">
                          <a:latin typeface="Courier New"/>
                          <a:cs typeface="Courier New"/>
                        </a:rPr>
                        <a:t> </a:t>
                      </a:r>
                      <a:r>
                        <a:rPr sz="2400" b="1" spc="-15" dirty="0">
                          <a:latin typeface="Courier New"/>
                          <a:cs typeface="Courier New"/>
                        </a:rPr>
                        <a:t>10</a:t>
                      </a:r>
                      <a:r>
                        <a:rPr sz="2400" spc="-15" dirty="0">
                          <a:latin typeface="Courier New"/>
                          <a:cs typeface="Courier New"/>
                        </a:rPr>
                        <a:t>00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2540" algn="ctr">
                        <a:lnSpc>
                          <a:spcPct val="100000"/>
                        </a:lnSpc>
                        <a:spcBef>
                          <a:spcPts val="355"/>
                        </a:spcBef>
                      </a:pPr>
                      <a:r>
                        <a:rPr sz="2400" b="1" spc="-5" dirty="0">
                          <a:solidFill>
                            <a:srgbClr val="C00000"/>
                          </a:solidFill>
                          <a:latin typeface="Courier New"/>
                          <a:cs typeface="Courier New"/>
                        </a:rPr>
                        <a:t>0000</a:t>
                      </a:r>
                      <a:r>
                        <a:rPr sz="2400" b="1" spc="-85" dirty="0">
                          <a:solidFill>
                            <a:srgbClr val="C00000"/>
                          </a:solidFill>
                          <a:latin typeface="Courier New"/>
                          <a:cs typeface="Courier New"/>
                        </a:rPr>
                        <a:t> </a:t>
                      </a:r>
                      <a:r>
                        <a:rPr sz="2400" b="1" spc="-10" dirty="0">
                          <a:solidFill>
                            <a:srgbClr val="C00000"/>
                          </a:solidFill>
                          <a:latin typeface="Courier New"/>
                          <a:cs typeface="Courier New"/>
                        </a:rPr>
                        <a:t>0111</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r>
              <a:tr h="555180">
                <a:tc vMerge="1">
                  <a:txBody>
                    <a:bodyPr/>
                    <a:lstStyle/>
                    <a:p>
                      <a:endParaRPr/>
                    </a:p>
                  </a:txBody>
                  <a:tcPr marL="0" marR="0" marT="5080" marB="0">
                    <a:lnL w="12700">
                      <a:solidFill>
                        <a:srgbClr val="000000"/>
                      </a:solidFill>
                      <a:prstDash val="solid"/>
                    </a:lnL>
                    <a:lnR w="12700">
                      <a:solidFill>
                        <a:srgbClr val="000000"/>
                      </a:solidFill>
                      <a:prstDash val="solid"/>
                    </a:lnR>
                    <a:lnT w="46989">
                      <a:solidFill>
                        <a:srgbClr val="000000"/>
                      </a:solidFill>
                      <a:prstDash val="solid"/>
                    </a:lnT>
                    <a:lnB w="43053">
                      <a:solidFill>
                        <a:srgbClr val="000000"/>
                      </a:solidFill>
                      <a:prstDash val="solid"/>
                    </a:lnB>
                    <a:solidFill>
                      <a:srgbClr val="D0D7E8"/>
                    </a:solidFill>
                  </a:tcPr>
                </a:tc>
                <a:tc>
                  <a:txBody>
                    <a:bodyPr/>
                    <a:lstStyle/>
                    <a:p>
                      <a:pPr marL="85090">
                        <a:lnSpc>
                          <a:spcPct val="100000"/>
                        </a:lnSpc>
                        <a:spcBef>
                          <a:spcPts val="405"/>
                        </a:spcBef>
                      </a:pPr>
                      <a:r>
                        <a:rPr sz="2400" dirty="0">
                          <a:latin typeface="Courier New"/>
                          <a:cs typeface="Courier New"/>
                        </a:rPr>
                        <a:t>3.</a:t>
                      </a:r>
                      <a:r>
                        <a:rPr sz="2400" spc="-114" dirty="0">
                          <a:latin typeface="Courier New"/>
                          <a:cs typeface="Courier New"/>
                        </a:rPr>
                        <a:t> </a:t>
                      </a:r>
                      <a:r>
                        <a:rPr sz="2400" dirty="0">
                          <a:latin typeface="微软雅黑"/>
                          <a:cs typeface="微软雅黑"/>
                        </a:rPr>
                        <a:t>除数右移</a:t>
                      </a:r>
                      <a:endParaRPr sz="2400">
                        <a:latin typeface="微软雅黑"/>
                        <a:cs typeface="微软雅黑"/>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43053">
                      <a:solidFill>
                        <a:srgbClr val="000000"/>
                      </a:solidFill>
                      <a:prstDash val="solid"/>
                    </a:lnB>
                    <a:solidFill>
                      <a:srgbClr val="D0D7E8"/>
                    </a:solidFill>
                  </a:tcPr>
                </a:tc>
                <a:tc>
                  <a:txBody>
                    <a:bodyPr/>
                    <a:lstStyle/>
                    <a:p>
                      <a:pPr marL="2540" algn="ctr">
                        <a:lnSpc>
                          <a:spcPct val="100000"/>
                        </a:lnSpc>
                        <a:spcBef>
                          <a:spcPts val="355"/>
                        </a:spcBef>
                      </a:pPr>
                      <a:r>
                        <a:rPr sz="2400" spc="-5" dirty="0">
                          <a:latin typeface="Courier New"/>
                          <a:cs typeface="Courier New"/>
                        </a:rPr>
                        <a:t>0</a:t>
                      </a:r>
                      <a:r>
                        <a:rPr sz="2400" b="1" spc="-5" dirty="0">
                          <a:latin typeface="Courier New"/>
                          <a:cs typeface="Courier New"/>
                        </a:rPr>
                        <a:t>000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43053">
                      <a:solidFill>
                        <a:srgbClr val="000000"/>
                      </a:solidFill>
                      <a:prstDash val="solid"/>
                    </a:lnB>
                    <a:solidFill>
                      <a:srgbClr val="D0D7E8"/>
                    </a:solidFill>
                  </a:tcPr>
                </a:tc>
                <a:tc>
                  <a:txBody>
                    <a:bodyPr/>
                    <a:lstStyle/>
                    <a:p>
                      <a:pPr marL="2540" algn="ctr">
                        <a:lnSpc>
                          <a:spcPct val="100000"/>
                        </a:lnSpc>
                        <a:spcBef>
                          <a:spcPts val="355"/>
                        </a:spcBef>
                      </a:pPr>
                      <a:r>
                        <a:rPr sz="2400" spc="-5" dirty="0">
                          <a:solidFill>
                            <a:srgbClr val="C00000"/>
                          </a:solidFill>
                          <a:latin typeface="Courier New"/>
                          <a:cs typeface="Courier New"/>
                        </a:rPr>
                        <a:t>000</a:t>
                      </a:r>
                      <a:r>
                        <a:rPr sz="2400" b="1" spc="-5" dirty="0">
                          <a:solidFill>
                            <a:srgbClr val="C00000"/>
                          </a:solidFill>
                          <a:latin typeface="Courier New"/>
                          <a:cs typeface="Courier New"/>
                        </a:rPr>
                        <a:t>0</a:t>
                      </a:r>
                      <a:r>
                        <a:rPr sz="2400" b="1" spc="-95" dirty="0">
                          <a:solidFill>
                            <a:srgbClr val="C00000"/>
                          </a:solidFill>
                          <a:latin typeface="Courier New"/>
                          <a:cs typeface="Courier New"/>
                        </a:rPr>
                        <a:t> </a:t>
                      </a:r>
                      <a:r>
                        <a:rPr sz="2400" b="1" spc="-10" dirty="0">
                          <a:solidFill>
                            <a:srgbClr val="C00000"/>
                          </a:solidFill>
                          <a:latin typeface="Courier New"/>
                          <a:cs typeface="Courier New"/>
                        </a:rPr>
                        <a:t>010</a:t>
                      </a:r>
                      <a:r>
                        <a:rPr sz="2400" spc="-10" dirty="0">
                          <a:solidFill>
                            <a:srgbClr val="C00000"/>
                          </a:solidFill>
                          <a:latin typeface="Courier New"/>
                          <a:cs typeface="Courier New"/>
                        </a:rPr>
                        <a:t>0</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43053">
                      <a:solidFill>
                        <a:srgbClr val="000000"/>
                      </a:solidFill>
                      <a:prstDash val="solid"/>
                    </a:lnB>
                    <a:solidFill>
                      <a:srgbClr val="D0D7E8"/>
                    </a:solidFill>
                  </a:tcPr>
                </a:tc>
                <a:tc>
                  <a:txBody>
                    <a:bodyPr/>
                    <a:lstStyle/>
                    <a:p>
                      <a:pPr marL="2540" algn="ctr">
                        <a:lnSpc>
                          <a:spcPct val="100000"/>
                        </a:lnSpc>
                        <a:spcBef>
                          <a:spcPts val="355"/>
                        </a:spcBef>
                      </a:pPr>
                      <a:r>
                        <a:rPr sz="2400" b="1" spc="-5" dirty="0">
                          <a:latin typeface="Courier New"/>
                          <a:cs typeface="Courier New"/>
                        </a:rPr>
                        <a:t>0000</a:t>
                      </a:r>
                      <a:r>
                        <a:rPr sz="2400" b="1" spc="-90" dirty="0">
                          <a:latin typeface="Courier New"/>
                          <a:cs typeface="Courier New"/>
                        </a:rPr>
                        <a:t> </a:t>
                      </a:r>
                      <a:r>
                        <a:rPr sz="2400" b="1" spc="-10" dirty="0">
                          <a:latin typeface="Courier New"/>
                          <a:cs typeface="Courier New"/>
                        </a:rPr>
                        <a:t>0111</a:t>
                      </a:r>
                      <a:endParaRPr sz="2400">
                        <a:latin typeface="Courier New"/>
                        <a:cs typeface="Courier New"/>
                      </a:endParaRPr>
                    </a:p>
                  </a:txBody>
                  <a:tcPr marL="0" marR="0" marT="45085" marB="0">
                    <a:lnL w="12700">
                      <a:solidFill>
                        <a:srgbClr val="000000"/>
                      </a:solidFill>
                      <a:prstDash val="solid"/>
                    </a:lnL>
                    <a:lnR w="12700">
                      <a:solidFill>
                        <a:srgbClr val="000000"/>
                      </a:solidFill>
                      <a:prstDash val="solid"/>
                    </a:lnR>
                    <a:lnT w="12700">
                      <a:solidFill>
                        <a:srgbClr val="000000"/>
                      </a:solidFill>
                      <a:prstDash val="solid"/>
                    </a:lnT>
                    <a:lnB w="43053">
                      <a:solidFill>
                        <a:srgbClr val="000000"/>
                      </a:solidFill>
                      <a:prstDash val="solid"/>
                    </a:lnB>
                    <a:solidFill>
                      <a:srgbClr val="D0D7E8"/>
                    </a:solidFill>
                  </a:tcPr>
                </a:tc>
              </a:tr>
              <a:tr h="555307">
                <a:tc rowSpan="3">
                  <a:txBody>
                    <a:bodyPr/>
                    <a:lstStyle/>
                    <a:p>
                      <a:pPr>
                        <a:lnSpc>
                          <a:spcPct val="100000"/>
                        </a:lnSpc>
                        <a:spcBef>
                          <a:spcPts val="40"/>
                        </a:spcBef>
                      </a:pPr>
                      <a:endParaRPr sz="4150">
                        <a:latin typeface="Times New Roman"/>
                        <a:cs typeface="Times New Roman"/>
                      </a:endParaRPr>
                    </a:p>
                    <a:p>
                      <a:pPr marL="302895">
                        <a:lnSpc>
                          <a:spcPct val="100000"/>
                        </a:lnSpc>
                        <a:spcBef>
                          <a:spcPts val="5"/>
                        </a:spcBef>
                      </a:pPr>
                      <a:r>
                        <a:rPr sz="2400" dirty="0">
                          <a:latin typeface="微软雅黑"/>
                          <a:cs typeface="微软雅黑"/>
                        </a:rPr>
                        <a:t>四</a:t>
                      </a:r>
                      <a:endParaRPr sz="2400">
                        <a:latin typeface="微软雅黑"/>
                        <a:cs typeface="微软雅黑"/>
                      </a:endParaRPr>
                    </a:p>
                  </a:txBody>
                  <a:tcPr marL="0" marR="0" marT="5080"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c>
                  <a:txBody>
                    <a:bodyPr/>
                    <a:lstStyle/>
                    <a:p>
                      <a:pPr marL="86360">
                        <a:lnSpc>
                          <a:spcPct val="100000"/>
                        </a:lnSpc>
                        <a:spcBef>
                          <a:spcPts val="405"/>
                        </a:spcBef>
                      </a:pPr>
                      <a:r>
                        <a:rPr sz="2400" spc="-5" dirty="0">
                          <a:latin typeface="Courier New"/>
                          <a:cs typeface="Courier New"/>
                        </a:rPr>
                        <a:t>1.</a:t>
                      </a:r>
                      <a:r>
                        <a:rPr sz="2400" spc="-110" dirty="0">
                          <a:latin typeface="Courier New"/>
                          <a:cs typeface="Courier New"/>
                        </a:rPr>
                        <a:t> </a:t>
                      </a:r>
                      <a:r>
                        <a:rPr sz="2400" dirty="0">
                          <a:latin typeface="微软雅黑"/>
                          <a:cs typeface="微软雅黑"/>
                        </a:rPr>
                        <a:t>余数</a:t>
                      </a:r>
                      <a:r>
                        <a:rPr sz="2400" dirty="0">
                          <a:latin typeface="Courier New"/>
                          <a:cs typeface="Courier New"/>
                        </a:rPr>
                        <a:t>=</a:t>
                      </a:r>
                      <a:r>
                        <a:rPr sz="2400" dirty="0">
                          <a:latin typeface="微软雅黑"/>
                          <a:cs typeface="微软雅黑"/>
                        </a:rPr>
                        <a:t>余数</a:t>
                      </a:r>
                      <a:r>
                        <a:rPr sz="2400" spc="-5" dirty="0">
                          <a:latin typeface="Courier New"/>
                          <a:cs typeface="Courier New"/>
                        </a:rPr>
                        <a:t>-</a:t>
                      </a:r>
                      <a:r>
                        <a:rPr sz="2400" dirty="0">
                          <a:latin typeface="微软雅黑"/>
                          <a:cs typeface="微软雅黑"/>
                        </a:rPr>
                        <a:t>除数</a:t>
                      </a:r>
                      <a:endParaRPr sz="2400">
                        <a:latin typeface="微软雅黑"/>
                        <a:cs typeface="微软雅黑"/>
                      </a:endParaRPr>
                    </a:p>
                  </a:txBody>
                  <a:tcPr marL="0" marR="0" marT="51435"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c>
                  <a:txBody>
                    <a:bodyPr/>
                    <a:lstStyle/>
                    <a:p>
                      <a:pPr marL="5080" algn="ctr">
                        <a:lnSpc>
                          <a:spcPct val="100000"/>
                        </a:lnSpc>
                        <a:spcBef>
                          <a:spcPts val="360"/>
                        </a:spcBef>
                      </a:pPr>
                      <a:r>
                        <a:rPr sz="2400" spc="-5" dirty="0">
                          <a:latin typeface="Courier New"/>
                          <a:cs typeface="Courier New"/>
                        </a:rPr>
                        <a:t>0</a:t>
                      </a:r>
                      <a:r>
                        <a:rPr sz="2400" b="1" spc="-5" dirty="0">
                          <a:latin typeface="Courier New"/>
                          <a:cs typeface="Courier New"/>
                        </a:rPr>
                        <a:t>000</a:t>
                      </a:r>
                      <a:endParaRPr sz="2400">
                        <a:latin typeface="Courier New"/>
                        <a:cs typeface="Courier New"/>
                      </a:endParaRPr>
                    </a:p>
                  </a:txBody>
                  <a:tcPr marL="0" marR="0"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c>
                  <a:txBody>
                    <a:bodyPr/>
                    <a:lstStyle/>
                    <a:p>
                      <a:pPr marL="5080" algn="ctr">
                        <a:lnSpc>
                          <a:spcPct val="100000"/>
                        </a:lnSpc>
                        <a:spcBef>
                          <a:spcPts val="360"/>
                        </a:spcBef>
                      </a:pPr>
                      <a:r>
                        <a:rPr sz="2400" spc="-5" dirty="0">
                          <a:latin typeface="Courier New"/>
                          <a:cs typeface="Courier New"/>
                        </a:rPr>
                        <a:t>000</a:t>
                      </a:r>
                      <a:r>
                        <a:rPr sz="2400" b="1" spc="-5" dirty="0">
                          <a:latin typeface="Courier New"/>
                          <a:cs typeface="Courier New"/>
                        </a:rPr>
                        <a:t>0</a:t>
                      </a:r>
                      <a:r>
                        <a:rPr sz="2400" b="1" spc="-95" dirty="0">
                          <a:latin typeface="Courier New"/>
                          <a:cs typeface="Courier New"/>
                        </a:rPr>
                        <a:t> </a:t>
                      </a:r>
                      <a:r>
                        <a:rPr sz="2400" b="1" spc="-10" dirty="0">
                          <a:latin typeface="Courier New"/>
                          <a:cs typeface="Courier New"/>
                        </a:rPr>
                        <a:t>010</a:t>
                      </a:r>
                      <a:r>
                        <a:rPr sz="2400" spc="-10" dirty="0">
                          <a:latin typeface="Courier New"/>
                          <a:cs typeface="Courier New"/>
                        </a:rPr>
                        <a:t>0</a:t>
                      </a:r>
                      <a:endParaRPr sz="2400">
                        <a:latin typeface="Courier New"/>
                        <a:cs typeface="Courier New"/>
                      </a:endParaRPr>
                    </a:p>
                  </a:txBody>
                  <a:tcPr marL="0" marR="0"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c>
                  <a:txBody>
                    <a:bodyPr/>
                    <a:lstStyle/>
                    <a:p>
                      <a:pPr marL="5715" algn="ctr">
                        <a:lnSpc>
                          <a:spcPct val="100000"/>
                        </a:lnSpc>
                        <a:spcBef>
                          <a:spcPts val="360"/>
                        </a:spcBef>
                      </a:pPr>
                      <a:r>
                        <a:rPr sz="2400" b="1" spc="-5" dirty="0">
                          <a:solidFill>
                            <a:srgbClr val="0000FF"/>
                          </a:solidFill>
                          <a:latin typeface="Courier New"/>
                          <a:cs typeface="Courier New"/>
                        </a:rPr>
                        <a:t>0</a:t>
                      </a:r>
                      <a:r>
                        <a:rPr sz="2400" spc="-5" dirty="0">
                          <a:solidFill>
                            <a:srgbClr val="C00000"/>
                          </a:solidFill>
                          <a:latin typeface="Courier New"/>
                          <a:cs typeface="Courier New"/>
                        </a:rPr>
                        <a:t>000</a:t>
                      </a:r>
                      <a:r>
                        <a:rPr sz="2400" spc="-90" dirty="0">
                          <a:solidFill>
                            <a:srgbClr val="C00000"/>
                          </a:solidFill>
                          <a:latin typeface="Courier New"/>
                          <a:cs typeface="Courier New"/>
                        </a:rPr>
                        <a:t> </a:t>
                      </a:r>
                      <a:r>
                        <a:rPr sz="2400" spc="-10" dirty="0">
                          <a:solidFill>
                            <a:srgbClr val="C00000"/>
                          </a:solidFill>
                          <a:latin typeface="Courier New"/>
                          <a:cs typeface="Courier New"/>
                        </a:rPr>
                        <a:t>0011</a:t>
                      </a:r>
                      <a:endParaRPr sz="2400" dirty="0">
                        <a:latin typeface="Courier New"/>
                        <a:cs typeface="Courier New"/>
                      </a:endParaRPr>
                    </a:p>
                  </a:txBody>
                  <a:tcPr marL="0" marR="0"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r>
              <a:tr h="540042">
                <a:tc vMerge="1">
                  <a:txBody>
                    <a:bodyPr/>
                    <a:lstStyle/>
                    <a:p>
                      <a:endParaRPr/>
                    </a:p>
                  </a:txBody>
                  <a:tcPr marL="0" marR="0" marT="5080"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c>
                  <a:txBody>
                    <a:bodyPr/>
                    <a:lstStyle/>
                    <a:p>
                      <a:pPr marL="86360">
                        <a:lnSpc>
                          <a:spcPct val="100000"/>
                        </a:lnSpc>
                        <a:spcBef>
                          <a:spcPts val="405"/>
                        </a:spcBef>
                      </a:pPr>
                      <a:r>
                        <a:rPr sz="2400" spc="-5" dirty="0">
                          <a:latin typeface="Courier New"/>
                          <a:cs typeface="Courier New"/>
                        </a:rPr>
                        <a:t>2a.</a:t>
                      </a:r>
                      <a:r>
                        <a:rPr sz="2400" spc="-110" dirty="0">
                          <a:latin typeface="Courier New"/>
                          <a:cs typeface="Courier New"/>
                        </a:rPr>
                        <a:t> </a:t>
                      </a:r>
                      <a:r>
                        <a:rPr sz="2400" dirty="0">
                          <a:latin typeface="微软雅黑"/>
                          <a:cs typeface="微软雅黑"/>
                        </a:rPr>
                        <a:t>商左移补</a:t>
                      </a:r>
                      <a:r>
                        <a:rPr sz="2400" dirty="0">
                          <a:latin typeface="Courier New"/>
                          <a:cs typeface="Courier New"/>
                        </a:rPr>
                        <a:t>1</a:t>
                      </a:r>
                      <a:endParaRPr sz="2400">
                        <a:latin typeface="Courier New"/>
                        <a:cs typeface="Courier New"/>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5080" algn="ctr">
                        <a:lnSpc>
                          <a:spcPct val="100000"/>
                        </a:lnSpc>
                        <a:spcBef>
                          <a:spcPts val="359"/>
                        </a:spcBef>
                      </a:pPr>
                      <a:r>
                        <a:rPr sz="2400" b="1" spc="-5" dirty="0">
                          <a:latin typeface="Courier New"/>
                          <a:cs typeface="Courier New"/>
                        </a:rPr>
                        <a:t>000</a:t>
                      </a:r>
                      <a:r>
                        <a:rPr sz="2400" b="1" spc="-5" dirty="0">
                          <a:solidFill>
                            <a:srgbClr val="C00000"/>
                          </a:solidFill>
                          <a:latin typeface="Courier New"/>
                          <a:cs typeface="Courier New"/>
                        </a:rPr>
                        <a:t>1</a:t>
                      </a:r>
                      <a:endParaRPr sz="2400" dirty="0">
                        <a:latin typeface="Courier New"/>
                        <a:cs typeface="Courier New"/>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5080" algn="ctr">
                        <a:lnSpc>
                          <a:spcPct val="100000"/>
                        </a:lnSpc>
                        <a:spcBef>
                          <a:spcPts val="359"/>
                        </a:spcBef>
                      </a:pPr>
                      <a:r>
                        <a:rPr sz="2400" spc="-5" dirty="0">
                          <a:latin typeface="Courier New"/>
                          <a:cs typeface="Courier New"/>
                        </a:rPr>
                        <a:t>000</a:t>
                      </a:r>
                      <a:r>
                        <a:rPr sz="2400" b="1" spc="-5" dirty="0">
                          <a:latin typeface="Courier New"/>
                          <a:cs typeface="Courier New"/>
                        </a:rPr>
                        <a:t>0</a:t>
                      </a:r>
                      <a:r>
                        <a:rPr sz="2400" b="1" spc="-95" dirty="0">
                          <a:latin typeface="Courier New"/>
                          <a:cs typeface="Courier New"/>
                        </a:rPr>
                        <a:t> </a:t>
                      </a:r>
                      <a:r>
                        <a:rPr sz="2400" b="1" spc="-10" dirty="0">
                          <a:latin typeface="Courier New"/>
                          <a:cs typeface="Courier New"/>
                        </a:rPr>
                        <a:t>010</a:t>
                      </a:r>
                      <a:r>
                        <a:rPr sz="2400" spc="-10" dirty="0">
                          <a:latin typeface="Courier New"/>
                          <a:cs typeface="Courier New"/>
                        </a:rPr>
                        <a:t>0</a:t>
                      </a:r>
                      <a:endParaRPr sz="2400">
                        <a:latin typeface="Courier New"/>
                        <a:cs typeface="Courier New"/>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5715" algn="ctr">
                        <a:lnSpc>
                          <a:spcPct val="100000"/>
                        </a:lnSpc>
                        <a:spcBef>
                          <a:spcPts val="359"/>
                        </a:spcBef>
                      </a:pPr>
                      <a:r>
                        <a:rPr sz="2400" b="1" spc="-5" dirty="0">
                          <a:latin typeface="Courier New"/>
                          <a:cs typeface="Courier New"/>
                        </a:rPr>
                        <a:t>0000</a:t>
                      </a:r>
                      <a:r>
                        <a:rPr sz="2400" b="1" spc="-90" dirty="0">
                          <a:latin typeface="Courier New"/>
                          <a:cs typeface="Courier New"/>
                        </a:rPr>
                        <a:t> </a:t>
                      </a:r>
                      <a:r>
                        <a:rPr sz="2400" b="1" spc="-10" dirty="0">
                          <a:latin typeface="Courier New"/>
                          <a:cs typeface="Courier New"/>
                        </a:rPr>
                        <a:t>0011</a:t>
                      </a:r>
                      <a:endParaRPr sz="2400">
                        <a:latin typeface="Courier New"/>
                        <a:cs typeface="Courier New"/>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r>
              <a:tr h="540042">
                <a:tc vMerge="1">
                  <a:txBody>
                    <a:bodyPr/>
                    <a:lstStyle/>
                    <a:p>
                      <a:endParaRPr/>
                    </a:p>
                  </a:txBody>
                  <a:tcPr marL="0" marR="0" marT="5080" marB="0">
                    <a:lnL w="12700">
                      <a:solidFill>
                        <a:srgbClr val="000000"/>
                      </a:solidFill>
                      <a:prstDash val="solid"/>
                    </a:lnL>
                    <a:lnR w="12700">
                      <a:solidFill>
                        <a:srgbClr val="000000"/>
                      </a:solidFill>
                      <a:prstDash val="solid"/>
                    </a:lnR>
                    <a:lnT w="43053">
                      <a:solidFill>
                        <a:srgbClr val="000000"/>
                      </a:solidFill>
                      <a:prstDash val="solid"/>
                    </a:lnT>
                    <a:lnB w="12700">
                      <a:solidFill>
                        <a:srgbClr val="000000"/>
                      </a:solidFill>
                      <a:prstDash val="solid"/>
                    </a:lnB>
                    <a:solidFill>
                      <a:srgbClr val="D0D7E8"/>
                    </a:solidFill>
                  </a:tcPr>
                </a:tc>
                <a:tc>
                  <a:txBody>
                    <a:bodyPr/>
                    <a:lstStyle/>
                    <a:p>
                      <a:pPr marL="86360">
                        <a:lnSpc>
                          <a:spcPct val="100000"/>
                        </a:lnSpc>
                        <a:spcBef>
                          <a:spcPts val="405"/>
                        </a:spcBef>
                      </a:pPr>
                      <a:r>
                        <a:rPr sz="2400" spc="-5" dirty="0">
                          <a:latin typeface="Courier New"/>
                          <a:cs typeface="Courier New"/>
                        </a:rPr>
                        <a:t>3.</a:t>
                      </a:r>
                      <a:r>
                        <a:rPr sz="2400" spc="-110" dirty="0">
                          <a:latin typeface="Courier New"/>
                          <a:cs typeface="Courier New"/>
                        </a:rPr>
                        <a:t> </a:t>
                      </a:r>
                      <a:r>
                        <a:rPr sz="2400" dirty="0">
                          <a:latin typeface="微软雅黑"/>
                          <a:cs typeface="微软雅黑"/>
                        </a:rPr>
                        <a:t>除数右移</a:t>
                      </a:r>
                      <a:endParaRPr sz="2400">
                        <a:latin typeface="微软雅黑"/>
                        <a:cs typeface="微软雅黑"/>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5080" algn="ctr">
                        <a:lnSpc>
                          <a:spcPct val="100000"/>
                        </a:lnSpc>
                        <a:spcBef>
                          <a:spcPts val="360"/>
                        </a:spcBef>
                      </a:pPr>
                      <a:r>
                        <a:rPr sz="2400" b="1" spc="-5" dirty="0">
                          <a:latin typeface="Courier New"/>
                          <a:cs typeface="Courier New"/>
                        </a:rPr>
                        <a:t>0001</a:t>
                      </a:r>
                      <a:endParaRPr sz="2400" dirty="0">
                        <a:latin typeface="Courier New"/>
                        <a:cs typeface="Courier New"/>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5080" algn="ctr">
                        <a:lnSpc>
                          <a:spcPct val="100000"/>
                        </a:lnSpc>
                        <a:spcBef>
                          <a:spcPts val="360"/>
                        </a:spcBef>
                      </a:pPr>
                      <a:r>
                        <a:rPr sz="2400" spc="-5" dirty="0">
                          <a:solidFill>
                            <a:srgbClr val="C00000"/>
                          </a:solidFill>
                          <a:latin typeface="Courier New"/>
                          <a:cs typeface="Courier New"/>
                        </a:rPr>
                        <a:t>0000</a:t>
                      </a:r>
                      <a:r>
                        <a:rPr sz="2400" spc="-95" dirty="0">
                          <a:solidFill>
                            <a:srgbClr val="C00000"/>
                          </a:solidFill>
                          <a:latin typeface="Courier New"/>
                          <a:cs typeface="Courier New"/>
                        </a:rPr>
                        <a:t> </a:t>
                      </a:r>
                      <a:r>
                        <a:rPr sz="2400" b="1" spc="-10" dirty="0">
                          <a:solidFill>
                            <a:srgbClr val="C00000"/>
                          </a:solidFill>
                          <a:latin typeface="Courier New"/>
                          <a:cs typeface="Courier New"/>
                        </a:rPr>
                        <a:t>0010</a:t>
                      </a:r>
                      <a:endParaRPr sz="2400" dirty="0">
                        <a:latin typeface="Courier New"/>
                        <a:cs typeface="Courier New"/>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5715" algn="ctr">
                        <a:lnSpc>
                          <a:spcPct val="100000"/>
                        </a:lnSpc>
                        <a:spcBef>
                          <a:spcPts val="360"/>
                        </a:spcBef>
                      </a:pPr>
                      <a:r>
                        <a:rPr sz="2400" b="1" spc="-5" dirty="0">
                          <a:latin typeface="Courier New"/>
                          <a:cs typeface="Courier New"/>
                        </a:rPr>
                        <a:t>0000</a:t>
                      </a:r>
                      <a:r>
                        <a:rPr sz="2400" b="1" spc="-90" dirty="0">
                          <a:latin typeface="Courier New"/>
                          <a:cs typeface="Courier New"/>
                        </a:rPr>
                        <a:t> </a:t>
                      </a:r>
                      <a:r>
                        <a:rPr sz="2400" b="1" spc="-10" dirty="0">
                          <a:latin typeface="Courier New"/>
                          <a:cs typeface="Courier New"/>
                        </a:rPr>
                        <a:t>0011</a:t>
                      </a:r>
                      <a:endParaRPr sz="2400" dirty="0">
                        <a:latin typeface="Courier New"/>
                        <a:cs typeface="Courier New"/>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r>
            </a:tbl>
          </a:graphicData>
        </a:graphic>
      </p:graphicFrame>
      <p:sp>
        <p:nvSpPr>
          <p:cNvPr id="4" name="object 4"/>
          <p:cNvSpPr/>
          <p:nvPr/>
        </p:nvSpPr>
        <p:spPr>
          <a:xfrm>
            <a:off x="9676638" y="1747266"/>
            <a:ext cx="219710" cy="424180"/>
          </a:xfrm>
          <a:custGeom>
            <a:avLst/>
            <a:gdLst/>
            <a:ahLst/>
            <a:cxnLst/>
            <a:rect l="l" t="t" r="r" b="b"/>
            <a:pathLst>
              <a:path w="219709" h="424180">
                <a:moveTo>
                  <a:pt x="0" y="211836"/>
                </a:moveTo>
                <a:lnTo>
                  <a:pt x="3921" y="155530"/>
                </a:lnTo>
                <a:lnTo>
                  <a:pt x="14986" y="104930"/>
                </a:lnTo>
                <a:lnTo>
                  <a:pt x="32146" y="62055"/>
                </a:lnTo>
                <a:lnTo>
                  <a:pt x="54355" y="28927"/>
                </a:lnTo>
                <a:lnTo>
                  <a:pt x="109727" y="0"/>
                </a:lnTo>
                <a:lnTo>
                  <a:pt x="138890" y="7568"/>
                </a:lnTo>
                <a:lnTo>
                  <a:pt x="187309" y="62055"/>
                </a:lnTo>
                <a:lnTo>
                  <a:pt x="204470" y="104930"/>
                </a:lnTo>
                <a:lnTo>
                  <a:pt x="215534" y="155530"/>
                </a:lnTo>
                <a:lnTo>
                  <a:pt x="219455" y="211836"/>
                </a:lnTo>
                <a:lnTo>
                  <a:pt x="215534" y="268141"/>
                </a:lnTo>
                <a:lnTo>
                  <a:pt x="204469" y="318741"/>
                </a:lnTo>
                <a:lnTo>
                  <a:pt x="187309" y="361616"/>
                </a:lnTo>
                <a:lnTo>
                  <a:pt x="165099" y="394744"/>
                </a:lnTo>
                <a:lnTo>
                  <a:pt x="109727" y="423672"/>
                </a:lnTo>
                <a:lnTo>
                  <a:pt x="80565" y="416103"/>
                </a:lnTo>
                <a:lnTo>
                  <a:pt x="32146" y="361616"/>
                </a:lnTo>
                <a:lnTo>
                  <a:pt x="14986" y="318741"/>
                </a:lnTo>
                <a:lnTo>
                  <a:pt x="3921" y="268141"/>
                </a:lnTo>
                <a:lnTo>
                  <a:pt x="0" y="211836"/>
                </a:lnTo>
                <a:close/>
              </a:path>
            </a:pathLst>
          </a:custGeom>
          <a:ln w="25908">
            <a:solidFill>
              <a:srgbClr val="C00000"/>
            </a:solidFill>
          </a:ln>
        </p:spPr>
        <p:txBody>
          <a:bodyPr wrap="square" lIns="0" tIns="0" rIns="0" bIns="0" rtlCol="0"/>
          <a:lstStyle/>
          <a:p>
            <a:endParaRPr/>
          </a:p>
        </p:txBody>
      </p:sp>
      <p:sp>
        <p:nvSpPr>
          <p:cNvPr id="5" name="object 5"/>
          <p:cNvSpPr/>
          <p:nvPr/>
        </p:nvSpPr>
        <p:spPr>
          <a:xfrm>
            <a:off x="9676638" y="3380994"/>
            <a:ext cx="219710" cy="424180"/>
          </a:xfrm>
          <a:custGeom>
            <a:avLst/>
            <a:gdLst/>
            <a:ahLst/>
            <a:cxnLst/>
            <a:rect l="l" t="t" r="r" b="b"/>
            <a:pathLst>
              <a:path w="219709" h="424179">
                <a:moveTo>
                  <a:pt x="0" y="211835"/>
                </a:moveTo>
                <a:lnTo>
                  <a:pt x="3921" y="155530"/>
                </a:lnTo>
                <a:lnTo>
                  <a:pt x="14986" y="104930"/>
                </a:lnTo>
                <a:lnTo>
                  <a:pt x="32146" y="62055"/>
                </a:lnTo>
                <a:lnTo>
                  <a:pt x="54355" y="28927"/>
                </a:lnTo>
                <a:lnTo>
                  <a:pt x="109727" y="0"/>
                </a:lnTo>
                <a:lnTo>
                  <a:pt x="138890" y="7568"/>
                </a:lnTo>
                <a:lnTo>
                  <a:pt x="187309" y="62055"/>
                </a:lnTo>
                <a:lnTo>
                  <a:pt x="204470" y="104930"/>
                </a:lnTo>
                <a:lnTo>
                  <a:pt x="215534" y="155530"/>
                </a:lnTo>
                <a:lnTo>
                  <a:pt x="219455" y="211835"/>
                </a:lnTo>
                <a:lnTo>
                  <a:pt x="215534" y="268141"/>
                </a:lnTo>
                <a:lnTo>
                  <a:pt x="204469" y="318741"/>
                </a:lnTo>
                <a:lnTo>
                  <a:pt x="187309" y="361616"/>
                </a:lnTo>
                <a:lnTo>
                  <a:pt x="165099" y="394744"/>
                </a:lnTo>
                <a:lnTo>
                  <a:pt x="109727" y="423671"/>
                </a:lnTo>
                <a:lnTo>
                  <a:pt x="80565" y="416103"/>
                </a:lnTo>
                <a:lnTo>
                  <a:pt x="32146" y="361616"/>
                </a:lnTo>
                <a:lnTo>
                  <a:pt x="14986" y="318741"/>
                </a:lnTo>
                <a:lnTo>
                  <a:pt x="3921" y="268141"/>
                </a:lnTo>
                <a:lnTo>
                  <a:pt x="0" y="211835"/>
                </a:lnTo>
                <a:close/>
              </a:path>
            </a:pathLst>
          </a:custGeom>
          <a:ln w="25908">
            <a:solidFill>
              <a:srgbClr val="C00000"/>
            </a:solidFill>
          </a:ln>
        </p:spPr>
        <p:txBody>
          <a:bodyPr wrap="square" lIns="0" tIns="0" rIns="0" bIns="0" rtlCol="0"/>
          <a:lstStyle/>
          <a:p>
            <a:endParaRPr/>
          </a:p>
        </p:txBody>
      </p:sp>
      <p:sp>
        <p:nvSpPr>
          <p:cNvPr id="6" name="object 6"/>
          <p:cNvSpPr/>
          <p:nvPr/>
        </p:nvSpPr>
        <p:spPr>
          <a:xfrm>
            <a:off x="9676638" y="5042153"/>
            <a:ext cx="219710" cy="424180"/>
          </a:xfrm>
          <a:custGeom>
            <a:avLst/>
            <a:gdLst/>
            <a:ahLst/>
            <a:cxnLst/>
            <a:rect l="l" t="t" r="r" b="b"/>
            <a:pathLst>
              <a:path w="219709" h="424179">
                <a:moveTo>
                  <a:pt x="0" y="211836"/>
                </a:moveTo>
                <a:lnTo>
                  <a:pt x="3921" y="155530"/>
                </a:lnTo>
                <a:lnTo>
                  <a:pt x="14986" y="104930"/>
                </a:lnTo>
                <a:lnTo>
                  <a:pt x="32146" y="62055"/>
                </a:lnTo>
                <a:lnTo>
                  <a:pt x="54355" y="28927"/>
                </a:lnTo>
                <a:lnTo>
                  <a:pt x="109727" y="0"/>
                </a:lnTo>
                <a:lnTo>
                  <a:pt x="138890" y="7568"/>
                </a:lnTo>
                <a:lnTo>
                  <a:pt x="187309" y="62055"/>
                </a:lnTo>
                <a:lnTo>
                  <a:pt x="204470" y="104930"/>
                </a:lnTo>
                <a:lnTo>
                  <a:pt x="215534" y="155530"/>
                </a:lnTo>
                <a:lnTo>
                  <a:pt x="219455" y="211836"/>
                </a:lnTo>
                <a:lnTo>
                  <a:pt x="215534" y="268141"/>
                </a:lnTo>
                <a:lnTo>
                  <a:pt x="204469" y="318741"/>
                </a:lnTo>
                <a:lnTo>
                  <a:pt x="187309" y="361616"/>
                </a:lnTo>
                <a:lnTo>
                  <a:pt x="165099" y="394744"/>
                </a:lnTo>
                <a:lnTo>
                  <a:pt x="109727" y="423672"/>
                </a:lnTo>
                <a:lnTo>
                  <a:pt x="80565" y="416103"/>
                </a:lnTo>
                <a:lnTo>
                  <a:pt x="32146" y="361616"/>
                </a:lnTo>
                <a:lnTo>
                  <a:pt x="14986" y="318741"/>
                </a:lnTo>
                <a:lnTo>
                  <a:pt x="3921" y="268141"/>
                </a:lnTo>
                <a:lnTo>
                  <a:pt x="0" y="211836"/>
                </a:lnTo>
                <a:close/>
              </a:path>
            </a:pathLst>
          </a:custGeom>
          <a:ln w="25908">
            <a:solidFill>
              <a:srgbClr val="C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6884670" cy="589915"/>
          </a:xfrm>
          <a:prstGeom prst="rect">
            <a:avLst/>
          </a:prstGeom>
        </p:spPr>
        <p:txBody>
          <a:bodyPr vert="horz" wrap="square" lIns="0" tIns="0" rIns="0" bIns="0" rtlCol="0">
            <a:spAutoFit/>
          </a:bodyPr>
          <a:lstStyle/>
          <a:p>
            <a:pPr marL="12700">
              <a:lnSpc>
                <a:spcPct val="100000"/>
              </a:lnSpc>
              <a:tabLst>
                <a:tab pos="5499735" algn="l"/>
              </a:tabLst>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1</a:t>
            </a:r>
            <a:r>
              <a:rPr sz="3600" dirty="0">
                <a:solidFill>
                  <a:srgbClr val="004589"/>
                </a:solidFill>
                <a:latin typeface="微软雅黑"/>
                <a:cs typeface="微软雅黑"/>
              </a:rPr>
              <a:t>）	</a:t>
            </a:r>
            <a:r>
              <a:rPr sz="3600" spc="-5" dirty="0">
                <a:solidFill>
                  <a:srgbClr val="004589"/>
                </a:solidFill>
                <a:latin typeface="微软雅黑"/>
                <a:cs typeface="微软雅黑"/>
              </a:rPr>
              <a:t>第五轮</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8" name="object 18"/>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2" name="object 22"/>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4" name="object 24"/>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5" name="object 35"/>
          <p:cNvSpPr txBox="1"/>
          <p:nvPr/>
        </p:nvSpPr>
        <p:spPr>
          <a:xfrm>
            <a:off x="3545840" y="3313810"/>
            <a:ext cx="146558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a:t>
            </a:r>
            <a:r>
              <a:rPr sz="2400" spc="-75" dirty="0">
                <a:latin typeface="Arial"/>
                <a:cs typeface="Arial"/>
              </a:rPr>
              <a:t> </a:t>
            </a:r>
            <a:r>
              <a:rPr sz="2400" spc="-5" dirty="0">
                <a:latin typeface="Arial"/>
                <a:cs typeface="Arial"/>
              </a:rPr>
              <a:t>0010</a:t>
            </a:r>
            <a:endParaRPr sz="2400">
              <a:latin typeface="Arial"/>
              <a:cs typeface="Arial"/>
            </a:endParaRPr>
          </a:p>
        </p:txBody>
      </p:sp>
      <p:sp>
        <p:nvSpPr>
          <p:cNvPr id="36" name="object 36"/>
          <p:cNvSpPr txBox="1"/>
          <p:nvPr/>
        </p:nvSpPr>
        <p:spPr>
          <a:xfrm>
            <a:off x="360679" y="2879725"/>
            <a:ext cx="14433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0000</a:t>
            </a:r>
            <a:r>
              <a:rPr sz="2400" spc="-75" dirty="0">
                <a:latin typeface="Arial"/>
                <a:cs typeface="Arial"/>
              </a:rPr>
              <a:t> </a:t>
            </a:r>
            <a:r>
              <a:rPr sz="2400" spc="-50" dirty="0">
                <a:latin typeface="Arial"/>
                <a:cs typeface="Arial"/>
              </a:rPr>
              <a:t>0011</a:t>
            </a:r>
            <a:endParaRPr sz="2400">
              <a:latin typeface="Arial"/>
              <a:cs typeface="Arial"/>
            </a:endParaRPr>
          </a:p>
        </p:txBody>
      </p:sp>
      <p:sp>
        <p:nvSpPr>
          <p:cNvPr id="37" name="object 37"/>
          <p:cNvSpPr/>
          <p:nvPr/>
        </p:nvSpPr>
        <p:spPr>
          <a:xfrm>
            <a:off x="3433571" y="3912108"/>
            <a:ext cx="1153668" cy="751332"/>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3459479" y="3938015"/>
            <a:ext cx="1048512" cy="646176"/>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3782440" y="4125299"/>
            <a:ext cx="661035" cy="260350"/>
          </a:xfrm>
          <a:custGeom>
            <a:avLst/>
            <a:gdLst/>
            <a:ahLst/>
            <a:cxnLst/>
            <a:rect l="l" t="t" r="r" b="b"/>
            <a:pathLst>
              <a:path w="661035" h="260350">
                <a:moveTo>
                  <a:pt x="224127" y="0"/>
                </a:moveTo>
                <a:lnTo>
                  <a:pt x="213360" y="3978"/>
                </a:lnTo>
                <a:lnTo>
                  <a:pt x="0" y="135804"/>
                </a:lnTo>
                <a:lnTo>
                  <a:pt x="219710" y="256581"/>
                </a:lnTo>
                <a:lnTo>
                  <a:pt x="230719" y="260046"/>
                </a:lnTo>
                <a:lnTo>
                  <a:pt x="241776" y="259058"/>
                </a:lnTo>
                <a:lnTo>
                  <a:pt x="251642" y="253974"/>
                </a:lnTo>
                <a:lnTo>
                  <a:pt x="259080" y="245151"/>
                </a:lnTo>
                <a:lnTo>
                  <a:pt x="262526" y="234197"/>
                </a:lnTo>
                <a:lnTo>
                  <a:pt x="261508" y="223148"/>
                </a:lnTo>
                <a:lnTo>
                  <a:pt x="256418" y="213290"/>
                </a:lnTo>
                <a:lnTo>
                  <a:pt x="247650" y="205908"/>
                </a:lnTo>
                <a:lnTo>
                  <a:pt x="170023" y="163236"/>
                </a:lnTo>
                <a:lnTo>
                  <a:pt x="58166" y="163236"/>
                </a:lnTo>
                <a:lnTo>
                  <a:pt x="56769" y="105451"/>
                </a:lnTo>
                <a:lnTo>
                  <a:pt x="163618" y="102726"/>
                </a:lnTo>
                <a:lnTo>
                  <a:pt x="243712" y="53254"/>
                </a:lnTo>
                <a:lnTo>
                  <a:pt x="257214" y="24161"/>
                </a:lnTo>
                <a:lnTo>
                  <a:pt x="253237" y="13376"/>
                </a:lnTo>
                <a:lnTo>
                  <a:pt x="245328" y="4996"/>
                </a:lnTo>
                <a:lnTo>
                  <a:pt x="235203" y="438"/>
                </a:lnTo>
                <a:lnTo>
                  <a:pt x="224127" y="0"/>
                </a:lnTo>
                <a:close/>
              </a:path>
              <a:path w="661035" h="260350">
                <a:moveTo>
                  <a:pt x="163618" y="102726"/>
                </a:moveTo>
                <a:lnTo>
                  <a:pt x="56769" y="105451"/>
                </a:lnTo>
                <a:lnTo>
                  <a:pt x="58166" y="163236"/>
                </a:lnTo>
                <a:lnTo>
                  <a:pt x="165104" y="160532"/>
                </a:lnTo>
                <a:lnTo>
                  <a:pt x="162168" y="158918"/>
                </a:lnTo>
                <a:lnTo>
                  <a:pt x="72644" y="158918"/>
                </a:lnTo>
                <a:lnTo>
                  <a:pt x="71374" y="109007"/>
                </a:lnTo>
                <a:lnTo>
                  <a:pt x="153449" y="109007"/>
                </a:lnTo>
                <a:lnTo>
                  <a:pt x="163618" y="102726"/>
                </a:lnTo>
                <a:close/>
              </a:path>
              <a:path w="661035" h="260350">
                <a:moveTo>
                  <a:pt x="165104" y="160532"/>
                </a:moveTo>
                <a:lnTo>
                  <a:pt x="58166" y="163236"/>
                </a:lnTo>
                <a:lnTo>
                  <a:pt x="170023" y="163236"/>
                </a:lnTo>
                <a:lnTo>
                  <a:pt x="165104" y="160532"/>
                </a:lnTo>
                <a:close/>
              </a:path>
              <a:path w="661035" h="260350">
                <a:moveTo>
                  <a:pt x="659257" y="90084"/>
                </a:moveTo>
                <a:lnTo>
                  <a:pt x="163618" y="102726"/>
                </a:lnTo>
                <a:lnTo>
                  <a:pt x="114800" y="132879"/>
                </a:lnTo>
                <a:lnTo>
                  <a:pt x="165104" y="160532"/>
                </a:lnTo>
                <a:lnTo>
                  <a:pt x="660781" y="147996"/>
                </a:lnTo>
                <a:lnTo>
                  <a:pt x="659257" y="90084"/>
                </a:lnTo>
                <a:close/>
              </a:path>
              <a:path w="661035" h="260350">
                <a:moveTo>
                  <a:pt x="71374" y="109007"/>
                </a:moveTo>
                <a:lnTo>
                  <a:pt x="72644" y="158918"/>
                </a:lnTo>
                <a:lnTo>
                  <a:pt x="114800" y="132879"/>
                </a:lnTo>
                <a:lnTo>
                  <a:pt x="71374" y="109007"/>
                </a:lnTo>
                <a:close/>
              </a:path>
              <a:path w="661035" h="260350">
                <a:moveTo>
                  <a:pt x="114800" y="132879"/>
                </a:moveTo>
                <a:lnTo>
                  <a:pt x="72644" y="158918"/>
                </a:lnTo>
                <a:lnTo>
                  <a:pt x="162168" y="158918"/>
                </a:lnTo>
                <a:lnTo>
                  <a:pt x="114800" y="132879"/>
                </a:lnTo>
                <a:close/>
              </a:path>
              <a:path w="661035" h="260350">
                <a:moveTo>
                  <a:pt x="153449" y="109007"/>
                </a:moveTo>
                <a:lnTo>
                  <a:pt x="71374" y="109007"/>
                </a:lnTo>
                <a:lnTo>
                  <a:pt x="114800" y="132879"/>
                </a:lnTo>
                <a:lnTo>
                  <a:pt x="153449" y="109007"/>
                </a:lnTo>
                <a:close/>
              </a:path>
            </a:pathLst>
          </a:custGeom>
          <a:solidFill>
            <a:srgbClr val="FFC000"/>
          </a:solidFill>
        </p:spPr>
        <p:txBody>
          <a:bodyPr wrap="square" lIns="0" tIns="0" rIns="0" bIns="0" rtlCol="0"/>
          <a:lstStyle/>
          <a:p>
            <a:endParaRPr/>
          </a:p>
        </p:txBody>
      </p:sp>
      <p:sp>
        <p:nvSpPr>
          <p:cNvPr id="40" name="object 40"/>
          <p:cNvSpPr txBox="1"/>
          <p:nvPr/>
        </p:nvSpPr>
        <p:spPr>
          <a:xfrm>
            <a:off x="1928876" y="4124197"/>
            <a:ext cx="2185035" cy="993775"/>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a:p>
            <a:pPr marL="730885">
              <a:lnSpc>
                <a:spcPct val="100000"/>
              </a:lnSpc>
              <a:spcBef>
                <a:spcPts val="1935"/>
              </a:spcBef>
            </a:pPr>
            <a:r>
              <a:rPr sz="2400" spc="-5" dirty="0">
                <a:solidFill>
                  <a:srgbClr val="C00000"/>
                </a:solidFill>
                <a:latin typeface="Arial"/>
                <a:cs typeface="Arial"/>
              </a:rPr>
              <a:t>0</a:t>
            </a:r>
            <a:r>
              <a:rPr sz="2400" spc="-5" dirty="0">
                <a:latin typeface="Arial"/>
                <a:cs typeface="Arial"/>
              </a:rPr>
              <a:t>000</a:t>
            </a:r>
            <a:r>
              <a:rPr sz="2400" spc="-70" dirty="0">
                <a:latin typeface="Arial"/>
                <a:cs typeface="Arial"/>
              </a:rPr>
              <a:t> </a:t>
            </a:r>
            <a:r>
              <a:rPr sz="2400" spc="-5" dirty="0">
                <a:latin typeface="Arial"/>
                <a:cs typeface="Arial"/>
              </a:rPr>
              <a:t>0001</a:t>
            </a:r>
            <a:endParaRPr sz="2400">
              <a:latin typeface="Arial"/>
              <a:cs typeface="Arial"/>
            </a:endParaRPr>
          </a:p>
        </p:txBody>
      </p:sp>
      <p:sp>
        <p:nvSpPr>
          <p:cNvPr id="41" name="object 41"/>
          <p:cNvSpPr txBox="1"/>
          <p:nvPr/>
        </p:nvSpPr>
        <p:spPr>
          <a:xfrm>
            <a:off x="4281503" y="3866040"/>
            <a:ext cx="517525" cy="382270"/>
          </a:xfrm>
          <a:prstGeom prst="rect">
            <a:avLst/>
          </a:prstGeom>
        </p:spPr>
        <p:txBody>
          <a:bodyPr vert="horz" wrap="square" lIns="0" tIns="0" rIns="0" bIns="0" rtlCol="0">
            <a:spAutoFit/>
          </a:bodyPr>
          <a:lstStyle/>
          <a:p>
            <a:pPr marL="12700">
              <a:lnSpc>
                <a:spcPct val="100000"/>
              </a:lnSpc>
            </a:pPr>
            <a:r>
              <a:rPr lang="zh-CN" altLang="en-US" sz="2400" dirty="0" smtClean="0">
                <a:latin typeface="黑体" panose="02010609060101010101" pitchFamily="49" charset="-122"/>
                <a:ea typeface="黑体" panose="02010609060101010101" pitchFamily="49" charset="-122"/>
                <a:cs typeface="Arial"/>
              </a:rPr>
              <a:t>减</a:t>
            </a:r>
            <a:endParaRPr sz="2400" dirty="0">
              <a:latin typeface="黑体" panose="02010609060101010101" pitchFamily="49" charset="-122"/>
              <a:ea typeface="黑体" panose="02010609060101010101" pitchFamily="49" charset="-122"/>
              <a:cs typeface="Arial"/>
            </a:endParaRPr>
          </a:p>
        </p:txBody>
      </p:sp>
      <p:sp>
        <p:nvSpPr>
          <p:cNvPr id="44" name="object 44"/>
          <p:cNvSpPr/>
          <p:nvPr/>
        </p:nvSpPr>
        <p:spPr>
          <a:xfrm>
            <a:off x="6822947" y="1132332"/>
            <a:ext cx="5178552" cy="1580388"/>
          </a:xfrm>
          <a:prstGeom prst="rect">
            <a:avLst/>
          </a:prstGeom>
          <a:blipFill>
            <a:blip r:embed="rId13" cstate="print"/>
            <a:stretch>
              <a:fillRect/>
            </a:stretch>
          </a:blipFill>
        </p:spPr>
        <p:txBody>
          <a:bodyPr wrap="square" lIns="0" tIns="0" rIns="0" bIns="0" rtlCol="0"/>
          <a:lstStyle/>
          <a:p>
            <a:endParaRPr/>
          </a:p>
        </p:txBody>
      </p:sp>
      <p:sp>
        <p:nvSpPr>
          <p:cNvPr id="45" name="object 45"/>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6" name="object 46"/>
          <p:cNvSpPr txBox="1"/>
          <p:nvPr/>
        </p:nvSpPr>
        <p:spPr>
          <a:xfrm>
            <a:off x="6979411" y="1609597"/>
            <a:ext cx="4626610" cy="638175"/>
          </a:xfrm>
          <a:prstGeom prst="rect">
            <a:avLst/>
          </a:prstGeom>
        </p:spPr>
        <p:txBody>
          <a:bodyPr vert="horz" wrap="square" lIns="0" tIns="0" rIns="0" bIns="0" rtlCol="0">
            <a:spAutoFit/>
          </a:bodyPr>
          <a:lstStyle/>
          <a:p>
            <a:pPr marL="12700" marR="5080">
              <a:lnSpc>
                <a:spcPct val="100000"/>
              </a:lnSpc>
            </a:pPr>
            <a:r>
              <a:rPr sz="2000" dirty="0">
                <a:latin typeface="微软雅黑"/>
                <a:cs typeface="微软雅黑"/>
              </a:rPr>
              <a:t>执行减法运算：余数寄</a:t>
            </a:r>
            <a:r>
              <a:rPr sz="2000" spc="-15" dirty="0">
                <a:latin typeface="微软雅黑"/>
                <a:cs typeface="微软雅黑"/>
              </a:rPr>
              <a:t>存</a:t>
            </a:r>
            <a:r>
              <a:rPr sz="2000" dirty="0">
                <a:latin typeface="微软雅黑"/>
                <a:cs typeface="微软雅黑"/>
              </a:rPr>
              <a:t>器</a:t>
            </a:r>
            <a:r>
              <a:rPr sz="2000" spc="-90" dirty="0">
                <a:latin typeface="微软雅黑"/>
                <a:cs typeface="微软雅黑"/>
              </a:rPr>
              <a:t> </a:t>
            </a:r>
            <a:r>
              <a:rPr sz="2000" dirty="0">
                <a:latin typeface="Arial"/>
                <a:cs typeface="Arial"/>
              </a:rPr>
              <a:t>–</a:t>
            </a:r>
            <a:r>
              <a:rPr sz="2000" spc="-35" dirty="0">
                <a:latin typeface="Arial"/>
                <a:cs typeface="Arial"/>
              </a:rPr>
              <a:t> </a:t>
            </a:r>
            <a:r>
              <a:rPr sz="2000" dirty="0">
                <a:latin typeface="微软雅黑"/>
                <a:cs typeface="微软雅黑"/>
              </a:rPr>
              <a:t>除数寄存器 运算结果保存到余数寄</a:t>
            </a:r>
            <a:r>
              <a:rPr sz="2000" spc="-15" dirty="0">
                <a:latin typeface="微软雅黑"/>
                <a:cs typeface="微软雅黑"/>
              </a:rPr>
              <a:t>存</a:t>
            </a:r>
            <a:r>
              <a:rPr sz="2000" dirty="0">
                <a:latin typeface="微软雅黑"/>
                <a:cs typeface="微软雅黑"/>
              </a:rPr>
              <a:t>器中</a:t>
            </a:r>
            <a:endParaRPr sz="2000">
              <a:latin typeface="微软雅黑"/>
              <a:cs typeface="微软雅黑"/>
            </a:endParaRPr>
          </a:p>
        </p:txBody>
      </p:sp>
      <p:sp>
        <p:nvSpPr>
          <p:cNvPr id="54" name="object 54"/>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55"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dirty="0" smtClean="0">
                <a:solidFill>
                  <a:schemeClr val="bg1"/>
                </a:solidFill>
                <a:latin typeface="黑体" panose="02010609060101010101" pitchFamily="49" charset="-122"/>
                <a:ea typeface="黑体" panose="02010609060101010101" pitchFamily="49" charset="-122"/>
                <a:cs typeface="Arial"/>
              </a:rPr>
              <a:t>控制测试</a:t>
            </a:r>
            <a:endParaRPr sz="2400" dirty="0">
              <a:solidFill>
                <a:schemeClr val="bg1"/>
              </a:solidFill>
              <a:latin typeface="黑体" panose="02010609060101010101" pitchFamily="49" charset="-122"/>
              <a:ea typeface="黑体" panose="02010609060101010101" pitchFamily="49" charset="-122"/>
              <a:cs typeface="Arial"/>
            </a:endParaRPr>
          </a:p>
        </p:txBody>
      </p:sp>
      <p:sp>
        <p:nvSpPr>
          <p:cNvPr id="56"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7"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8"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9"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60"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61"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a:t>
            </a:r>
            <a:r>
              <a:rPr lang="en-US" altLang="zh-CN" sz="3200" b="1" dirty="0" smtClean="0">
                <a:solidFill>
                  <a:srgbClr val="FFFFFF"/>
                </a:solidFill>
                <a:latin typeface="Courier New"/>
                <a:cs typeface="Courier New"/>
              </a:rPr>
              <a:t>0</a:t>
            </a:r>
            <a:r>
              <a:rPr sz="3200" b="1" dirty="0" smtClean="0">
                <a:solidFill>
                  <a:srgbClr val="FFFFFF"/>
                </a:solidFill>
                <a:latin typeface="Courier New"/>
                <a:cs typeface="Courier New"/>
              </a:rPr>
              <a:t> </a:t>
            </a:r>
            <a:r>
              <a:rPr sz="3200" b="1" dirty="0">
                <a:solidFill>
                  <a:srgbClr val="FFFFFF"/>
                </a:solidFill>
                <a:latin typeface="Courier New"/>
                <a:cs typeface="Courier New"/>
              </a:rPr>
              <a:t>1</a:t>
            </a:r>
            <a:r>
              <a:rPr sz="3200" b="1" spc="-75" dirty="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67"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8"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9"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70"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71"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b="1" dirty="0">
                <a:solidFill>
                  <a:srgbClr val="F8F8F8"/>
                </a:solidFill>
                <a:latin typeface="Courier New"/>
                <a:cs typeface="Courier New"/>
              </a:rPr>
              <a:t>0 0 </a:t>
            </a:r>
            <a:r>
              <a:rPr lang="en-US" altLang="zh-CN" sz="3200" b="1" dirty="0" smtClean="0">
                <a:solidFill>
                  <a:srgbClr val="F8F8F8"/>
                </a:solidFill>
                <a:latin typeface="Courier New"/>
                <a:cs typeface="Courier New"/>
              </a:rPr>
              <a:t>1</a:t>
            </a:r>
            <a:r>
              <a:rPr sz="3200" b="1" spc="-60" dirty="0" smtClean="0">
                <a:solidFill>
                  <a:srgbClr val="F8F8F8"/>
                </a:solidFill>
                <a:latin typeface="Courier New"/>
                <a:cs typeface="Courier New"/>
              </a:rPr>
              <a:t> </a:t>
            </a:r>
            <a:r>
              <a:rPr sz="3200" b="1" dirty="0">
                <a:solidFill>
                  <a:srgbClr val="F8F8F8"/>
                </a:solidFill>
                <a:latin typeface="Courier New"/>
                <a:cs typeface="Courier New"/>
              </a:rPr>
              <a:t>0</a:t>
            </a:r>
            <a:endParaRPr sz="3200" b="1" dirty="0">
              <a:latin typeface="Courier New"/>
              <a:cs typeface="Courier New"/>
            </a:endParaRPr>
          </a:p>
        </p:txBody>
      </p:sp>
      <p:sp>
        <p:nvSpPr>
          <p:cNvPr id="72"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73"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74"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75"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b="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b="1" dirty="0">
                <a:solidFill>
                  <a:srgbClr val="F8F8F8"/>
                </a:solidFill>
                <a:latin typeface="Courier New"/>
                <a:cs typeface="Courier New"/>
              </a:rPr>
              <a:t>0 0</a:t>
            </a:r>
            <a:r>
              <a:rPr sz="3200" b="1" spc="-95" dirty="0">
                <a:solidFill>
                  <a:srgbClr val="F8F8F8"/>
                </a:solidFill>
                <a:latin typeface="Courier New"/>
                <a:cs typeface="Courier New"/>
              </a:rPr>
              <a:t> </a:t>
            </a:r>
            <a:r>
              <a:rPr lang="en-US" altLang="zh-CN" sz="3200" b="1" spc="-95" dirty="0" smtClean="0">
                <a:solidFill>
                  <a:srgbClr val="F8F8F8"/>
                </a:solidFill>
                <a:latin typeface="Courier New"/>
                <a:cs typeface="Courier New"/>
              </a:rPr>
              <a:t>1</a:t>
            </a:r>
            <a:endParaRPr sz="3200" b="1" dirty="0">
              <a:latin typeface="Courier New"/>
              <a:cs typeface="Courier New"/>
            </a:endParaRPr>
          </a:p>
        </p:txBody>
      </p:sp>
      <p:sp>
        <p:nvSpPr>
          <p:cNvPr id="76"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77"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6884670" cy="589915"/>
          </a:xfrm>
          <a:prstGeom prst="rect">
            <a:avLst/>
          </a:prstGeom>
        </p:spPr>
        <p:txBody>
          <a:bodyPr vert="horz" wrap="square" lIns="0" tIns="0" rIns="0" bIns="0" rtlCol="0">
            <a:spAutoFit/>
          </a:bodyPr>
          <a:lstStyle/>
          <a:p>
            <a:pPr marL="12700">
              <a:lnSpc>
                <a:spcPct val="100000"/>
              </a:lnSpc>
              <a:tabLst>
                <a:tab pos="5499735" algn="l"/>
              </a:tabLst>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2</a:t>
            </a:r>
            <a:r>
              <a:rPr sz="3600" dirty="0">
                <a:solidFill>
                  <a:srgbClr val="004589"/>
                </a:solidFill>
                <a:latin typeface="微软雅黑"/>
                <a:cs typeface="微软雅黑"/>
              </a:rPr>
              <a:t>）	</a:t>
            </a:r>
            <a:r>
              <a:rPr sz="3600" spc="-5" dirty="0">
                <a:solidFill>
                  <a:srgbClr val="004589"/>
                </a:solidFill>
                <a:latin typeface="微软雅黑"/>
                <a:cs typeface="微软雅黑"/>
              </a:rPr>
              <a:t>第五轮</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7" name="object 27"/>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9" name="object 29"/>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1" name="object 31"/>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2" name="object 32"/>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4" name="object 34"/>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8" name="object 38"/>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0" name="object 40"/>
          <p:cNvSpPr txBox="1"/>
          <p:nvPr/>
        </p:nvSpPr>
        <p:spPr>
          <a:xfrm>
            <a:off x="6979411" y="1457197"/>
            <a:ext cx="4123690" cy="9436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检查余数寄存器，</a:t>
            </a:r>
            <a:endParaRPr sz="2000">
              <a:latin typeface="微软雅黑"/>
              <a:cs typeface="微软雅黑"/>
            </a:endParaRPr>
          </a:p>
          <a:p>
            <a:pPr marL="12700">
              <a:lnSpc>
                <a:spcPct val="100000"/>
              </a:lnSpc>
            </a:pPr>
            <a:r>
              <a:rPr sz="2000" dirty="0">
                <a:latin typeface="微软雅黑"/>
                <a:cs typeface="微软雅黑"/>
              </a:rPr>
              <a:t>如果值大于或等于零，</a:t>
            </a:r>
            <a:r>
              <a:rPr sz="2000" spc="-15" dirty="0">
                <a:latin typeface="微软雅黑"/>
                <a:cs typeface="微软雅黑"/>
              </a:rPr>
              <a:t>执</a:t>
            </a:r>
            <a:r>
              <a:rPr sz="2000" dirty="0">
                <a:latin typeface="微软雅黑"/>
                <a:cs typeface="微软雅黑"/>
              </a:rPr>
              <a:t>行</a:t>
            </a:r>
            <a:r>
              <a:rPr sz="2000" dirty="0">
                <a:latin typeface="Arial"/>
                <a:cs typeface="Arial"/>
              </a:rPr>
              <a:t>2</a:t>
            </a:r>
            <a:r>
              <a:rPr sz="2000" spc="-15" dirty="0">
                <a:latin typeface="Arial"/>
                <a:cs typeface="Arial"/>
              </a:rPr>
              <a:t>a</a:t>
            </a:r>
            <a:r>
              <a:rPr sz="2000" dirty="0">
                <a:latin typeface="微软雅黑"/>
                <a:cs typeface="微软雅黑"/>
              </a:rPr>
              <a:t>操作；</a:t>
            </a:r>
            <a:endParaRPr sz="2000">
              <a:latin typeface="微软雅黑"/>
              <a:cs typeface="微软雅黑"/>
            </a:endParaRPr>
          </a:p>
          <a:p>
            <a:pPr marL="12700">
              <a:lnSpc>
                <a:spcPct val="100000"/>
              </a:lnSpc>
            </a:pPr>
            <a:r>
              <a:rPr sz="2000" dirty="0">
                <a:latin typeface="微软雅黑"/>
                <a:cs typeface="微软雅黑"/>
              </a:rPr>
              <a:t>如果值小于零，</a:t>
            </a:r>
            <a:r>
              <a:rPr sz="2000" spc="5" dirty="0">
                <a:latin typeface="微软雅黑"/>
                <a:cs typeface="微软雅黑"/>
              </a:rPr>
              <a:t>执</a:t>
            </a:r>
            <a:r>
              <a:rPr sz="2000" dirty="0">
                <a:latin typeface="微软雅黑"/>
                <a:cs typeface="微软雅黑"/>
              </a:rPr>
              <a:t>行</a:t>
            </a:r>
            <a:r>
              <a:rPr sz="2000" dirty="0">
                <a:latin typeface="Arial"/>
                <a:cs typeface="Arial"/>
              </a:rPr>
              <a:t>2</a:t>
            </a:r>
            <a:r>
              <a:rPr sz="2000" spc="-15" dirty="0">
                <a:latin typeface="Arial"/>
                <a:cs typeface="Arial"/>
              </a:rPr>
              <a:t>b</a:t>
            </a:r>
            <a:r>
              <a:rPr sz="2000" dirty="0">
                <a:latin typeface="微软雅黑"/>
                <a:cs typeface="微软雅黑"/>
              </a:rPr>
              <a:t>操作</a:t>
            </a:r>
            <a:r>
              <a:rPr sz="2000" spc="5" dirty="0">
                <a:latin typeface="微软雅黑"/>
                <a:cs typeface="微软雅黑"/>
              </a:rPr>
              <a:t>。</a:t>
            </a:r>
            <a:endParaRPr sz="2000">
              <a:latin typeface="微软雅黑"/>
              <a:cs typeface="微软雅黑"/>
            </a:endParaRPr>
          </a:p>
        </p:txBody>
      </p:sp>
      <p:sp>
        <p:nvSpPr>
          <p:cNvPr id="51" name="object 51"/>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52"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3"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4"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5"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57"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58"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a:t>
            </a:r>
            <a:r>
              <a:rPr lang="en-US" altLang="zh-CN" sz="3200" b="1" dirty="0" smtClean="0">
                <a:solidFill>
                  <a:srgbClr val="FFFFFF"/>
                </a:solidFill>
                <a:latin typeface="Courier New"/>
                <a:cs typeface="Courier New"/>
              </a:rPr>
              <a:t>0</a:t>
            </a:r>
            <a:r>
              <a:rPr sz="3200" b="1" dirty="0" smtClean="0">
                <a:solidFill>
                  <a:srgbClr val="FFFFFF"/>
                </a:solidFill>
                <a:latin typeface="Courier New"/>
                <a:cs typeface="Courier New"/>
              </a:rPr>
              <a:t> </a:t>
            </a:r>
            <a:r>
              <a:rPr lang="en-US" altLang="zh-CN" sz="3200" b="1" dirty="0">
                <a:solidFill>
                  <a:srgbClr val="FFFFFF"/>
                </a:solidFill>
                <a:latin typeface="Courier New"/>
                <a:cs typeface="Courier New"/>
              </a:rPr>
              <a:t>0</a:t>
            </a:r>
            <a:r>
              <a:rPr sz="3200" b="1" spc="-75" dirty="0" smtClean="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41" name="object 41"/>
          <p:cNvSpPr/>
          <p:nvPr/>
        </p:nvSpPr>
        <p:spPr>
          <a:xfrm>
            <a:off x="367284" y="5341620"/>
            <a:ext cx="1004316" cy="1004316"/>
          </a:xfrm>
          <a:prstGeom prst="rect">
            <a:avLst/>
          </a:prstGeom>
          <a:blipFill>
            <a:blip r:embed="rId12" cstate="print"/>
            <a:stretch>
              <a:fillRect/>
            </a:stretch>
          </a:blipFill>
        </p:spPr>
        <p:txBody>
          <a:bodyPr wrap="square" lIns="0" tIns="0" rIns="0" bIns="0" rtlCol="0"/>
          <a:lstStyle/>
          <a:p>
            <a:endParaRPr/>
          </a:p>
        </p:txBody>
      </p:sp>
      <p:sp>
        <p:nvSpPr>
          <p:cNvPr id="42" name="object 42"/>
          <p:cNvSpPr/>
          <p:nvPr/>
        </p:nvSpPr>
        <p:spPr>
          <a:xfrm>
            <a:off x="391668" y="5366003"/>
            <a:ext cx="900684" cy="900684"/>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486155" y="5460491"/>
            <a:ext cx="711835" cy="711835"/>
          </a:xfrm>
          <a:custGeom>
            <a:avLst/>
            <a:gdLst/>
            <a:ahLst/>
            <a:cxnLst/>
            <a:rect l="l" t="t" r="r" b="b"/>
            <a:pathLst>
              <a:path w="711835" h="711835">
                <a:moveTo>
                  <a:pt x="0" y="355854"/>
                </a:moveTo>
                <a:lnTo>
                  <a:pt x="3248" y="307566"/>
                </a:lnTo>
                <a:lnTo>
                  <a:pt x="12711" y="261253"/>
                </a:lnTo>
                <a:lnTo>
                  <a:pt x="27964" y="217339"/>
                </a:lnTo>
                <a:lnTo>
                  <a:pt x="48584" y="176247"/>
                </a:lnTo>
                <a:lnTo>
                  <a:pt x="74146" y="138402"/>
                </a:lnTo>
                <a:lnTo>
                  <a:pt x="104227" y="104227"/>
                </a:lnTo>
                <a:lnTo>
                  <a:pt x="138402" y="74146"/>
                </a:lnTo>
                <a:lnTo>
                  <a:pt x="176247" y="48584"/>
                </a:lnTo>
                <a:lnTo>
                  <a:pt x="217339" y="27964"/>
                </a:lnTo>
                <a:lnTo>
                  <a:pt x="261253" y="12711"/>
                </a:lnTo>
                <a:lnTo>
                  <a:pt x="307566" y="3248"/>
                </a:lnTo>
                <a:lnTo>
                  <a:pt x="355853" y="0"/>
                </a:lnTo>
                <a:lnTo>
                  <a:pt x="404141" y="3248"/>
                </a:lnTo>
                <a:lnTo>
                  <a:pt x="450454" y="12711"/>
                </a:lnTo>
                <a:lnTo>
                  <a:pt x="494368" y="27964"/>
                </a:lnTo>
                <a:lnTo>
                  <a:pt x="535460" y="48584"/>
                </a:lnTo>
                <a:lnTo>
                  <a:pt x="573305" y="74146"/>
                </a:lnTo>
                <a:lnTo>
                  <a:pt x="607480" y="104227"/>
                </a:lnTo>
                <a:lnTo>
                  <a:pt x="637561" y="138402"/>
                </a:lnTo>
                <a:lnTo>
                  <a:pt x="663123" y="176247"/>
                </a:lnTo>
                <a:lnTo>
                  <a:pt x="683743" y="217339"/>
                </a:lnTo>
                <a:lnTo>
                  <a:pt x="698996" y="261253"/>
                </a:lnTo>
                <a:lnTo>
                  <a:pt x="708459" y="307566"/>
                </a:lnTo>
                <a:lnTo>
                  <a:pt x="711707" y="355854"/>
                </a:lnTo>
                <a:lnTo>
                  <a:pt x="708459" y="404141"/>
                </a:lnTo>
                <a:lnTo>
                  <a:pt x="698996" y="450454"/>
                </a:lnTo>
                <a:lnTo>
                  <a:pt x="683743" y="494368"/>
                </a:lnTo>
                <a:lnTo>
                  <a:pt x="663123" y="535460"/>
                </a:lnTo>
                <a:lnTo>
                  <a:pt x="637561" y="573305"/>
                </a:lnTo>
                <a:lnTo>
                  <a:pt x="607480" y="607480"/>
                </a:lnTo>
                <a:lnTo>
                  <a:pt x="573305" y="637561"/>
                </a:lnTo>
                <a:lnTo>
                  <a:pt x="535460" y="663123"/>
                </a:lnTo>
                <a:lnTo>
                  <a:pt x="494368" y="683743"/>
                </a:lnTo>
                <a:lnTo>
                  <a:pt x="450454" y="698996"/>
                </a:lnTo>
                <a:lnTo>
                  <a:pt x="404141" y="708459"/>
                </a:lnTo>
                <a:lnTo>
                  <a:pt x="355853" y="711708"/>
                </a:lnTo>
                <a:lnTo>
                  <a:pt x="307566" y="708459"/>
                </a:lnTo>
                <a:lnTo>
                  <a:pt x="261253" y="698996"/>
                </a:lnTo>
                <a:lnTo>
                  <a:pt x="217339" y="683743"/>
                </a:lnTo>
                <a:lnTo>
                  <a:pt x="176247" y="663123"/>
                </a:lnTo>
                <a:lnTo>
                  <a:pt x="138402" y="637561"/>
                </a:lnTo>
                <a:lnTo>
                  <a:pt x="104227" y="607480"/>
                </a:lnTo>
                <a:lnTo>
                  <a:pt x="74146" y="573305"/>
                </a:lnTo>
                <a:lnTo>
                  <a:pt x="48584" y="535460"/>
                </a:lnTo>
                <a:lnTo>
                  <a:pt x="27964" y="494368"/>
                </a:lnTo>
                <a:lnTo>
                  <a:pt x="12711" y="450454"/>
                </a:lnTo>
                <a:lnTo>
                  <a:pt x="3248" y="404141"/>
                </a:lnTo>
                <a:lnTo>
                  <a:pt x="0" y="355854"/>
                </a:lnTo>
                <a:close/>
              </a:path>
            </a:pathLst>
          </a:custGeom>
          <a:ln w="57912">
            <a:solidFill>
              <a:srgbClr val="FFC000"/>
            </a:solidFill>
          </a:ln>
        </p:spPr>
        <p:txBody>
          <a:bodyPr wrap="square" lIns="0" tIns="0" rIns="0" bIns="0" rtlCol="0"/>
          <a:lstStyle/>
          <a:p>
            <a:endParaRPr/>
          </a:p>
        </p:txBody>
      </p:sp>
      <p:sp>
        <p:nvSpPr>
          <p:cNvPr id="59"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0"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1"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2"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3"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b="1" dirty="0">
                <a:solidFill>
                  <a:srgbClr val="F8F8F8"/>
                </a:solidFill>
                <a:latin typeface="Courier New"/>
                <a:cs typeface="Courier New"/>
              </a:rPr>
              <a:t>0 0 </a:t>
            </a:r>
            <a:r>
              <a:rPr lang="en-US" altLang="zh-CN" sz="3200" b="1" dirty="0" smtClean="0">
                <a:solidFill>
                  <a:srgbClr val="F8F8F8"/>
                </a:solidFill>
                <a:latin typeface="Courier New"/>
                <a:cs typeface="Courier New"/>
              </a:rPr>
              <a:t>1</a:t>
            </a:r>
            <a:r>
              <a:rPr sz="3200" b="1" spc="-60" dirty="0" smtClean="0">
                <a:solidFill>
                  <a:srgbClr val="F8F8F8"/>
                </a:solidFill>
                <a:latin typeface="Courier New"/>
                <a:cs typeface="Courier New"/>
              </a:rPr>
              <a:t> </a:t>
            </a:r>
            <a:r>
              <a:rPr sz="3200" b="1" dirty="0">
                <a:solidFill>
                  <a:srgbClr val="F8F8F8"/>
                </a:solidFill>
                <a:latin typeface="Courier New"/>
                <a:cs typeface="Courier New"/>
              </a:rPr>
              <a:t>0</a:t>
            </a:r>
            <a:endParaRPr sz="3200" b="1" dirty="0">
              <a:latin typeface="Courier New"/>
              <a:cs typeface="Courier New"/>
            </a:endParaRPr>
          </a:p>
        </p:txBody>
      </p:sp>
      <p:sp>
        <p:nvSpPr>
          <p:cNvPr id="64"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5"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6"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67"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b="1" dirty="0" smtClean="0">
                <a:solidFill>
                  <a:srgbClr val="F8F8F8"/>
                </a:solidFill>
                <a:latin typeface="Courier New"/>
                <a:cs typeface="Courier New"/>
              </a:rPr>
              <a:t>0 </a:t>
            </a:r>
            <a:r>
              <a:rPr sz="3200" b="1" dirty="0">
                <a:solidFill>
                  <a:srgbClr val="F8F8F8"/>
                </a:solidFill>
                <a:latin typeface="Courier New"/>
                <a:cs typeface="Courier New"/>
              </a:rPr>
              <a:t>0 0</a:t>
            </a:r>
            <a:r>
              <a:rPr sz="3200" b="1" spc="-95" dirty="0">
                <a:solidFill>
                  <a:srgbClr val="F8F8F8"/>
                </a:solidFill>
                <a:latin typeface="Courier New"/>
                <a:cs typeface="Courier New"/>
              </a:rPr>
              <a:t> </a:t>
            </a:r>
            <a:r>
              <a:rPr lang="en-US" altLang="zh-CN" sz="3200" b="1" spc="-95" dirty="0" smtClean="0">
                <a:solidFill>
                  <a:schemeClr val="bg1"/>
                </a:solidFill>
                <a:latin typeface="Courier New"/>
                <a:cs typeface="Courier New"/>
              </a:rPr>
              <a:t>1</a:t>
            </a:r>
            <a:endParaRPr sz="3200" b="1" dirty="0">
              <a:solidFill>
                <a:schemeClr val="bg1"/>
              </a:solidFill>
              <a:latin typeface="Courier New"/>
              <a:cs typeface="Courier New"/>
            </a:endParaRPr>
          </a:p>
        </p:txBody>
      </p:sp>
      <p:sp>
        <p:nvSpPr>
          <p:cNvPr id="68"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69"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2283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较为简单的数字</a:t>
            </a:r>
            <a:endParaRPr sz="3600">
              <a:latin typeface="微软雅黑"/>
              <a:cs typeface="微软雅黑"/>
            </a:endParaRPr>
          </a:p>
        </p:txBody>
      </p:sp>
      <p:graphicFrame>
        <p:nvGraphicFramePr>
          <p:cNvPr id="3" name="object 3"/>
          <p:cNvGraphicFramePr>
            <a:graphicFrameLocks noGrp="1"/>
          </p:cNvGraphicFramePr>
          <p:nvPr/>
        </p:nvGraphicFramePr>
        <p:xfrm>
          <a:off x="858774" y="1359145"/>
          <a:ext cx="4190235" cy="2287078"/>
        </p:xfrm>
        <a:graphic>
          <a:graphicData uri="http://schemas.openxmlformats.org/drawingml/2006/table">
            <a:tbl>
              <a:tblPr firstRow="1" bandRow="1">
                <a:tableStyleId>{2D5ABB26-0587-4C30-8999-92F81FD0307C}</a:tableStyleId>
              </a:tblPr>
              <a:tblGrid>
                <a:gridCol w="2040876"/>
                <a:gridCol w="548639"/>
                <a:gridCol w="550163"/>
                <a:gridCol w="548767"/>
                <a:gridCol w="501790"/>
              </a:tblGrid>
              <a:tr h="537852">
                <a:tc>
                  <a:txBody>
                    <a:bodyPr/>
                    <a:lstStyle/>
                    <a:p>
                      <a:endParaRPr sz="3600">
                        <a:latin typeface="微软雅黑"/>
                        <a:cs typeface="微软雅黑"/>
                      </a:endParaRPr>
                    </a:p>
                  </a:txBody>
                  <a:tcPr marL="0" marR="0" marT="0" marB="0"/>
                </a:tc>
                <a:tc>
                  <a:txBody>
                    <a:bodyPr/>
                    <a:lstStyle/>
                    <a:p>
                      <a:pPr algn="ctr">
                        <a:lnSpc>
                          <a:spcPts val="3715"/>
                        </a:lnSpc>
                      </a:pPr>
                      <a:r>
                        <a:rPr sz="3600" b="1" dirty="0">
                          <a:solidFill>
                            <a:srgbClr val="4F81BC"/>
                          </a:solidFill>
                          <a:latin typeface="Courier New"/>
                          <a:cs typeface="Courier New"/>
                        </a:rPr>
                        <a:t>1</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marL="134620">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marR="84455" algn="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r>
              <a:tr h="592455">
                <a:tc>
                  <a:txBody>
                    <a:bodyPr/>
                    <a:lstStyle/>
                    <a:p>
                      <a:pPr marL="455930">
                        <a:lnSpc>
                          <a:spcPts val="3875"/>
                        </a:lnSpc>
                      </a:pPr>
                      <a:r>
                        <a:rPr sz="3600" b="1" dirty="0">
                          <a:solidFill>
                            <a:srgbClr val="4F81BC"/>
                          </a:solidFill>
                          <a:latin typeface="微软雅黑"/>
                          <a:cs typeface="微软雅黑"/>
                        </a:rPr>
                        <a:t>×</a:t>
                      </a:r>
                      <a:endParaRPr sz="3600">
                        <a:latin typeface="微软雅黑"/>
                        <a:cs typeface="微软雅黑"/>
                      </a:endParaRPr>
                    </a:p>
                  </a:txBody>
                  <a:tcPr marL="0" marR="0" marT="0" marB="0">
                    <a:lnB w="28955">
                      <a:solidFill>
                        <a:srgbClr val="000000"/>
                      </a:solidFill>
                      <a:prstDash val="solid"/>
                    </a:lnB>
                  </a:tcPr>
                </a:tc>
                <a:tc>
                  <a:txBody>
                    <a:bodyPr/>
                    <a:lstStyle/>
                    <a:p>
                      <a:pPr algn="ctr">
                        <a:lnSpc>
                          <a:spcPts val="3875"/>
                        </a:lnSpc>
                      </a:pP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algn="ctr">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35890">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3185" algn="r">
                        <a:lnSpc>
                          <a:spcPts val="3875"/>
                        </a:lnSpc>
                      </a:pP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r>
              <a:tr h="597343">
                <a:tc>
                  <a:txBody>
                    <a:bodyPr/>
                    <a:lstStyle/>
                    <a:p>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r h="529244">
                <a:tc>
                  <a:txBody>
                    <a:bodyPr/>
                    <a:lstStyle/>
                    <a:p>
                      <a:pPr marR="127000" algn="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381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571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bl>
          </a:graphicData>
        </a:graphic>
      </p:graphicFrame>
      <p:sp>
        <p:nvSpPr>
          <p:cNvPr id="4" name="object 4"/>
          <p:cNvSpPr/>
          <p:nvPr/>
        </p:nvSpPr>
        <p:spPr>
          <a:xfrm>
            <a:off x="3800855" y="1691639"/>
            <a:ext cx="975360" cy="9753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825240" y="1716023"/>
            <a:ext cx="871727" cy="871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943350"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3"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3"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48" name="object 6"/>
          <p:cNvSpPr/>
          <p:nvPr/>
        </p:nvSpPr>
        <p:spPr>
          <a:xfrm>
            <a:off x="7157765" y="1378006"/>
            <a:ext cx="4326636" cy="4335780"/>
          </a:xfrm>
          <a:prstGeom prst="rect">
            <a:avLst/>
          </a:prstGeom>
          <a:blipFill>
            <a:blip r:embed="rId5" cstate="print"/>
            <a:stretch>
              <a:fillRect/>
            </a:stretch>
          </a:blipFill>
        </p:spPr>
        <p:txBody>
          <a:bodyPr wrap="square" lIns="0" tIns="0" rIns="0" bIns="0" rtlCol="0"/>
          <a:lstStyle/>
          <a:p>
            <a:endParaRPr/>
          </a:p>
        </p:txBody>
      </p:sp>
      <p:sp>
        <p:nvSpPr>
          <p:cNvPr id="49" name="object 7"/>
          <p:cNvSpPr/>
          <p:nvPr/>
        </p:nvSpPr>
        <p:spPr>
          <a:xfrm>
            <a:off x="7157765" y="1378006"/>
            <a:ext cx="487044" cy="487045"/>
          </a:xfrm>
          <a:prstGeom prst="rect">
            <a:avLst/>
          </a:prstGeom>
          <a:blipFill>
            <a:blip r:embed="rId6" cstate="print"/>
            <a:stretch>
              <a:fillRect/>
            </a:stretch>
          </a:blipFill>
        </p:spPr>
        <p:txBody>
          <a:bodyPr wrap="square" lIns="0" tIns="0" rIns="0" bIns="0" rtlCol="0"/>
          <a:lstStyle/>
          <a:p>
            <a:endParaRPr/>
          </a:p>
        </p:txBody>
      </p:sp>
      <p:graphicFrame>
        <p:nvGraphicFramePr>
          <p:cNvPr id="50" name="object 8"/>
          <p:cNvGraphicFramePr>
            <a:graphicFrameLocks noGrp="1"/>
          </p:cNvGraphicFramePr>
          <p:nvPr>
            <p:extLst>
              <p:ext uri="{D42A27DB-BD31-4B8C-83A1-F6EECF244321}">
                <p14:modId xmlns:p14="http://schemas.microsoft.com/office/powerpoint/2010/main" val="790773599"/>
              </p:ext>
            </p:extLst>
          </p:nvPr>
        </p:nvGraphicFramePr>
        <p:xfrm>
          <a:off x="7227106" y="1446959"/>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dirty="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51" name="object 9"/>
          <p:cNvSpPr/>
          <p:nvPr/>
        </p:nvSpPr>
        <p:spPr>
          <a:xfrm>
            <a:off x="7227106" y="4879397"/>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52" name="object 10"/>
          <p:cNvSpPr txBox="1"/>
          <p:nvPr/>
        </p:nvSpPr>
        <p:spPr>
          <a:xfrm>
            <a:off x="7266731" y="2551486"/>
            <a:ext cx="4081779" cy="2928620"/>
          </a:xfrm>
          <a:prstGeom prst="rect">
            <a:avLst/>
          </a:prstGeom>
        </p:spPr>
        <p:txBody>
          <a:bodyPr vert="horz" wrap="square" lIns="0" tIns="0" rIns="0" bIns="0" rtlCol="0">
            <a:spAutoFit/>
          </a:bodyPr>
          <a:lstStyle/>
          <a:p>
            <a:pPr marL="1655445">
              <a:lnSpc>
                <a:spcPts val="4175"/>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dirty="0">
              <a:latin typeface="Courier New"/>
              <a:cs typeface="Courier New"/>
            </a:endParaRPr>
          </a:p>
          <a:p>
            <a:pPr marL="1118870">
              <a:lnSpc>
                <a:spcPts val="4175"/>
              </a:lnSpc>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567055">
              <a:lnSpc>
                <a:spcPct val="100000"/>
              </a:lnSpc>
              <a:spcBef>
                <a:spcPts val="380"/>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5875">
              <a:lnSpc>
                <a:spcPct val="100000"/>
              </a:lnSpc>
              <a:spcBef>
                <a:spcPts val="125"/>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2700">
              <a:lnSpc>
                <a:spcPct val="100000"/>
              </a:lnSpc>
              <a:spcBef>
                <a:spcPts val="765"/>
              </a:spcBef>
            </a:pPr>
            <a:r>
              <a:rPr sz="3600" b="1" dirty="0">
                <a:solidFill>
                  <a:srgbClr val="7E7E7E"/>
                </a:solidFill>
                <a:latin typeface="Courier New"/>
                <a:cs typeface="Courier New"/>
              </a:rPr>
              <a:t>? ? ? ? ? ? ?</a:t>
            </a:r>
            <a:r>
              <a:rPr sz="3600" b="1" spc="-91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p:txBody>
      </p:sp>
      <p:sp>
        <p:nvSpPr>
          <p:cNvPr id="12" name="object 11"/>
          <p:cNvSpPr txBox="1"/>
          <p:nvPr/>
        </p:nvSpPr>
        <p:spPr>
          <a:xfrm>
            <a:off x="5338189" y="1402578"/>
            <a:ext cx="1061211" cy="943848"/>
          </a:xfrm>
          <a:prstGeom prst="rect">
            <a:avLst/>
          </a:prstGeom>
        </p:spPr>
        <p:txBody>
          <a:bodyPr vert="horz" wrap="square" lIns="0" tIns="0" rIns="0" bIns="0" rtlCol="0">
            <a:spAutoFit/>
          </a:bodyPr>
          <a:lstStyle/>
          <a:p>
            <a:pPr marL="12700">
              <a:lnSpc>
                <a:spcPct val="100000"/>
              </a:lnSpc>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被乘数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6884670" cy="589915"/>
          </a:xfrm>
          <a:prstGeom prst="rect">
            <a:avLst/>
          </a:prstGeom>
        </p:spPr>
        <p:txBody>
          <a:bodyPr vert="horz" wrap="square" lIns="0" tIns="0" rIns="0" bIns="0" rtlCol="0">
            <a:spAutoFit/>
          </a:bodyPr>
          <a:lstStyle/>
          <a:p>
            <a:pPr marL="12700">
              <a:lnSpc>
                <a:spcPct val="100000"/>
              </a:lnSpc>
              <a:tabLst>
                <a:tab pos="5499735" algn="l"/>
              </a:tabLst>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2a</a:t>
            </a:r>
            <a:r>
              <a:rPr sz="3600" dirty="0">
                <a:solidFill>
                  <a:srgbClr val="004589"/>
                </a:solidFill>
                <a:latin typeface="微软雅黑"/>
                <a:cs typeface="微软雅黑"/>
              </a:rPr>
              <a:t>）	</a:t>
            </a:r>
            <a:r>
              <a:rPr sz="3600" spc="-5" dirty="0">
                <a:solidFill>
                  <a:srgbClr val="004589"/>
                </a:solidFill>
                <a:latin typeface="微软雅黑"/>
                <a:cs typeface="微软雅黑"/>
              </a:rPr>
              <a:t>第五轮</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3" name="object 33"/>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4" name="object 34"/>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5" name="object 35"/>
          <p:cNvSpPr txBox="1"/>
          <p:nvPr/>
        </p:nvSpPr>
        <p:spPr>
          <a:xfrm>
            <a:off x="6979411" y="1761997"/>
            <a:ext cx="4123690"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商寄存器左移</a:t>
            </a:r>
            <a:r>
              <a:rPr sz="2000" dirty="0">
                <a:latin typeface="Arial"/>
                <a:cs typeface="Arial"/>
              </a:rPr>
              <a:t>1</a:t>
            </a:r>
            <a:r>
              <a:rPr sz="2000" dirty="0">
                <a:latin typeface="微软雅黑"/>
                <a:cs typeface="微软雅黑"/>
              </a:rPr>
              <a:t>位，新</a:t>
            </a:r>
            <a:r>
              <a:rPr sz="2000" spc="-15" dirty="0">
                <a:latin typeface="微软雅黑"/>
                <a:cs typeface="微软雅黑"/>
              </a:rPr>
              <a:t>的</a:t>
            </a:r>
            <a:r>
              <a:rPr sz="2000" dirty="0">
                <a:latin typeface="微软雅黑"/>
                <a:cs typeface="微软雅黑"/>
              </a:rPr>
              <a:t>最右</a:t>
            </a:r>
            <a:r>
              <a:rPr sz="2000" spc="-15" dirty="0">
                <a:latin typeface="微软雅黑"/>
                <a:cs typeface="微软雅黑"/>
              </a:rPr>
              <a:t>位</a:t>
            </a:r>
            <a:r>
              <a:rPr sz="2000" dirty="0">
                <a:latin typeface="微软雅黑"/>
                <a:cs typeface="微软雅黑"/>
              </a:rPr>
              <a:t>设为</a:t>
            </a:r>
            <a:r>
              <a:rPr sz="2000" dirty="0">
                <a:latin typeface="Arial"/>
                <a:cs typeface="Arial"/>
              </a:rPr>
              <a:t>1</a:t>
            </a:r>
            <a:endParaRPr sz="2000">
              <a:latin typeface="Arial"/>
              <a:cs typeface="Arial"/>
            </a:endParaRPr>
          </a:p>
        </p:txBody>
      </p:sp>
      <p:sp>
        <p:nvSpPr>
          <p:cNvPr id="36" name="object 36"/>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7" name="object 37"/>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8" name="object 38"/>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9" name="object 39"/>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40" name="object 40"/>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48" name="object 48"/>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9"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0"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1"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2"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3"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54"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55"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a:t>
            </a:r>
            <a:r>
              <a:rPr lang="en-US" altLang="zh-CN" sz="3200" b="1" dirty="0" smtClean="0">
                <a:solidFill>
                  <a:srgbClr val="FFFFFF"/>
                </a:solidFill>
                <a:latin typeface="Courier New"/>
                <a:cs typeface="Courier New"/>
              </a:rPr>
              <a:t>0</a:t>
            </a:r>
            <a:r>
              <a:rPr sz="3200" b="1" dirty="0" smtClean="0">
                <a:solidFill>
                  <a:srgbClr val="FFFFFF"/>
                </a:solidFill>
                <a:latin typeface="Courier New"/>
                <a:cs typeface="Courier New"/>
              </a:rPr>
              <a:t> </a:t>
            </a:r>
            <a:r>
              <a:rPr lang="en-US" altLang="zh-CN" sz="3200" b="1" dirty="0">
                <a:solidFill>
                  <a:srgbClr val="FFFFFF"/>
                </a:solidFill>
                <a:latin typeface="Courier New"/>
                <a:cs typeface="Courier New"/>
              </a:rPr>
              <a:t>0</a:t>
            </a:r>
            <a:r>
              <a:rPr sz="3200" b="1" spc="-75" dirty="0" smtClean="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56"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57"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58"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59"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0"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b="1" dirty="0">
                <a:solidFill>
                  <a:srgbClr val="F8F8F8"/>
                </a:solidFill>
                <a:latin typeface="Courier New"/>
                <a:cs typeface="Courier New"/>
              </a:rPr>
              <a:t>0 0 </a:t>
            </a:r>
            <a:r>
              <a:rPr lang="en-US" altLang="zh-CN" sz="3200" b="1" dirty="0" smtClean="0">
                <a:solidFill>
                  <a:srgbClr val="F8F8F8"/>
                </a:solidFill>
                <a:latin typeface="Courier New"/>
                <a:cs typeface="Courier New"/>
              </a:rPr>
              <a:t>1</a:t>
            </a:r>
            <a:r>
              <a:rPr sz="3200" b="1" spc="-60" dirty="0" smtClean="0">
                <a:solidFill>
                  <a:srgbClr val="F8F8F8"/>
                </a:solidFill>
                <a:latin typeface="Courier New"/>
                <a:cs typeface="Courier New"/>
              </a:rPr>
              <a:t> </a:t>
            </a:r>
            <a:r>
              <a:rPr sz="3200" b="1" dirty="0">
                <a:solidFill>
                  <a:srgbClr val="F8F8F8"/>
                </a:solidFill>
                <a:latin typeface="Courier New"/>
                <a:cs typeface="Courier New"/>
              </a:rPr>
              <a:t>0</a:t>
            </a:r>
            <a:endParaRPr sz="3200" b="1" dirty="0">
              <a:latin typeface="Courier New"/>
              <a:cs typeface="Courier New"/>
            </a:endParaRPr>
          </a:p>
        </p:txBody>
      </p:sp>
      <p:sp>
        <p:nvSpPr>
          <p:cNvPr id="61"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2"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3"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64"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b="1" dirty="0" smtClean="0">
                <a:solidFill>
                  <a:srgbClr val="F8F8F8"/>
                </a:solidFill>
                <a:latin typeface="Courier New"/>
                <a:cs typeface="Courier New"/>
              </a:rPr>
              <a:t>0 </a:t>
            </a:r>
            <a:r>
              <a:rPr sz="3200" b="1" dirty="0">
                <a:solidFill>
                  <a:srgbClr val="F8F8F8"/>
                </a:solidFill>
                <a:latin typeface="Courier New"/>
                <a:cs typeface="Courier New"/>
              </a:rPr>
              <a:t>0 </a:t>
            </a:r>
            <a:r>
              <a:rPr lang="en-US" altLang="zh-CN" sz="3200" b="1" dirty="0" smtClean="0">
                <a:solidFill>
                  <a:srgbClr val="F8F8F8"/>
                </a:solidFill>
                <a:latin typeface="Courier New"/>
                <a:cs typeface="Courier New"/>
              </a:rPr>
              <a:t>1</a:t>
            </a:r>
            <a:r>
              <a:rPr sz="3200" b="1" spc="-95" dirty="0" smtClean="0">
                <a:solidFill>
                  <a:srgbClr val="F8F8F8"/>
                </a:solidFill>
                <a:latin typeface="Courier New"/>
                <a:cs typeface="Courier New"/>
              </a:rPr>
              <a:t> </a:t>
            </a:r>
            <a:r>
              <a:rPr lang="en-US" altLang="zh-CN" sz="3200" b="1" spc="-95" dirty="0" smtClean="0">
                <a:solidFill>
                  <a:srgbClr val="FFFF00"/>
                </a:solidFill>
                <a:latin typeface="Courier New"/>
                <a:cs typeface="Courier New"/>
              </a:rPr>
              <a:t>1</a:t>
            </a:r>
            <a:endParaRPr sz="3200" b="1" dirty="0">
              <a:solidFill>
                <a:srgbClr val="FFFF00"/>
              </a:solidFill>
              <a:latin typeface="Courier New"/>
              <a:cs typeface="Courier New"/>
            </a:endParaRPr>
          </a:p>
        </p:txBody>
      </p:sp>
      <p:sp>
        <p:nvSpPr>
          <p:cNvPr id="65"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66"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6884670" cy="589915"/>
          </a:xfrm>
          <a:prstGeom prst="rect">
            <a:avLst/>
          </a:prstGeom>
        </p:spPr>
        <p:txBody>
          <a:bodyPr vert="horz" wrap="square" lIns="0" tIns="0" rIns="0" bIns="0" rtlCol="0">
            <a:spAutoFit/>
          </a:bodyPr>
          <a:lstStyle/>
          <a:p>
            <a:pPr marL="12700">
              <a:lnSpc>
                <a:spcPct val="100000"/>
              </a:lnSpc>
              <a:tabLst>
                <a:tab pos="5499735" algn="l"/>
              </a:tabLst>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3</a:t>
            </a:r>
            <a:r>
              <a:rPr sz="3600" dirty="0">
                <a:solidFill>
                  <a:srgbClr val="004589"/>
                </a:solidFill>
                <a:latin typeface="微软雅黑"/>
                <a:cs typeface="微软雅黑"/>
              </a:rPr>
              <a:t>）	</a:t>
            </a:r>
            <a:r>
              <a:rPr sz="3600" spc="-5" dirty="0">
                <a:solidFill>
                  <a:srgbClr val="004589"/>
                </a:solidFill>
                <a:latin typeface="微软雅黑"/>
                <a:cs typeface="微软雅黑"/>
              </a:rPr>
              <a:t>第五轮</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1" name="object 21"/>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2" name="object 22"/>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3" name="object 23"/>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6" name="object 36"/>
          <p:cNvSpPr txBox="1"/>
          <p:nvPr/>
        </p:nvSpPr>
        <p:spPr>
          <a:xfrm>
            <a:off x="6979411" y="1761997"/>
            <a:ext cx="2203450"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除数寄存器右移</a:t>
            </a:r>
            <a:r>
              <a:rPr sz="2000" dirty="0">
                <a:latin typeface="Arial"/>
                <a:cs typeface="Arial"/>
              </a:rPr>
              <a:t>1</a:t>
            </a:r>
            <a:r>
              <a:rPr sz="2000" dirty="0">
                <a:latin typeface="微软雅黑"/>
                <a:cs typeface="微软雅黑"/>
              </a:rPr>
              <a:t>位</a:t>
            </a:r>
            <a:endParaRPr sz="2000">
              <a:latin typeface="微软雅黑"/>
              <a:cs typeface="微软雅黑"/>
            </a:endParaRPr>
          </a:p>
        </p:txBody>
      </p:sp>
      <p:sp>
        <p:nvSpPr>
          <p:cNvPr id="37" name="object 37"/>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38" name="object 38"/>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9" name="object 39"/>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40" name="object 40"/>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48" name="object 48"/>
          <p:cNvSpPr txBox="1"/>
          <p:nvPr/>
        </p:nvSpPr>
        <p:spPr>
          <a:xfrm>
            <a:off x="3664077" y="6046974"/>
            <a:ext cx="617855"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9"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0"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1"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2"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3"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54"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55"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a:t>
            </a:r>
            <a:r>
              <a:rPr lang="en-US" altLang="zh-CN" sz="3200" b="1" dirty="0" smtClean="0">
                <a:solidFill>
                  <a:srgbClr val="FFFFFF"/>
                </a:solidFill>
                <a:latin typeface="Courier New"/>
                <a:cs typeface="Courier New"/>
              </a:rPr>
              <a:t>0</a:t>
            </a:r>
            <a:r>
              <a:rPr sz="3200" b="1" dirty="0" smtClean="0">
                <a:solidFill>
                  <a:srgbClr val="FFFFFF"/>
                </a:solidFill>
                <a:latin typeface="Courier New"/>
                <a:cs typeface="Courier New"/>
              </a:rPr>
              <a:t> </a:t>
            </a:r>
            <a:r>
              <a:rPr lang="en-US" altLang="zh-CN" sz="3200" b="1" dirty="0">
                <a:solidFill>
                  <a:srgbClr val="FFFFFF"/>
                </a:solidFill>
                <a:latin typeface="Courier New"/>
                <a:cs typeface="Courier New"/>
              </a:rPr>
              <a:t>0</a:t>
            </a:r>
            <a:r>
              <a:rPr sz="3200" b="1" spc="-75" dirty="0" smtClean="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56"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57"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58"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59"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0"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b="1" dirty="0">
                <a:solidFill>
                  <a:srgbClr val="F8F8F8"/>
                </a:solidFill>
                <a:latin typeface="Courier New"/>
                <a:cs typeface="Courier New"/>
              </a:rPr>
              <a:t>0 0 </a:t>
            </a:r>
            <a:r>
              <a:rPr lang="en-US" altLang="zh-CN" sz="3200" b="1" dirty="0" smtClean="0">
                <a:solidFill>
                  <a:srgbClr val="F8F8F8"/>
                </a:solidFill>
                <a:latin typeface="Courier New"/>
                <a:cs typeface="Courier New"/>
              </a:rPr>
              <a:t>1</a:t>
            </a:r>
            <a:r>
              <a:rPr sz="3200" b="1" spc="-60" dirty="0" smtClean="0">
                <a:solidFill>
                  <a:srgbClr val="F8F8F8"/>
                </a:solidFill>
                <a:latin typeface="Courier New"/>
                <a:cs typeface="Courier New"/>
              </a:rPr>
              <a:t> </a:t>
            </a:r>
            <a:r>
              <a:rPr sz="3200" b="1" dirty="0">
                <a:solidFill>
                  <a:srgbClr val="F8F8F8"/>
                </a:solidFill>
                <a:latin typeface="Courier New"/>
                <a:cs typeface="Courier New"/>
              </a:rPr>
              <a:t>0</a:t>
            </a:r>
            <a:endParaRPr sz="3200" b="1" dirty="0">
              <a:latin typeface="Courier New"/>
              <a:cs typeface="Courier New"/>
            </a:endParaRPr>
          </a:p>
        </p:txBody>
      </p:sp>
      <p:sp>
        <p:nvSpPr>
          <p:cNvPr id="61"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2"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3"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64"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b="1" dirty="0" smtClean="0">
                <a:solidFill>
                  <a:srgbClr val="F8F8F8"/>
                </a:solidFill>
                <a:latin typeface="Courier New"/>
                <a:cs typeface="Courier New"/>
              </a:rPr>
              <a:t>0 </a:t>
            </a:r>
            <a:r>
              <a:rPr sz="3200" b="1" dirty="0">
                <a:solidFill>
                  <a:srgbClr val="F8F8F8"/>
                </a:solidFill>
                <a:latin typeface="Courier New"/>
                <a:cs typeface="Courier New"/>
              </a:rPr>
              <a:t>0 </a:t>
            </a:r>
            <a:r>
              <a:rPr lang="en-US" altLang="zh-CN" sz="3200" b="1" dirty="0" smtClean="0">
                <a:solidFill>
                  <a:srgbClr val="F8F8F8"/>
                </a:solidFill>
                <a:latin typeface="Courier New"/>
                <a:cs typeface="Courier New"/>
              </a:rPr>
              <a:t>1</a:t>
            </a:r>
            <a:r>
              <a:rPr sz="3200" b="1" spc="-95" dirty="0" smtClean="0">
                <a:solidFill>
                  <a:srgbClr val="F8F8F8"/>
                </a:solidFill>
                <a:latin typeface="Courier New"/>
                <a:cs typeface="Courier New"/>
              </a:rPr>
              <a:t> </a:t>
            </a:r>
            <a:r>
              <a:rPr lang="en-US" altLang="zh-CN" sz="3200" b="1" spc="-95" dirty="0" smtClean="0">
                <a:solidFill>
                  <a:srgbClr val="F8F8F8"/>
                </a:solidFill>
                <a:latin typeface="Courier New"/>
                <a:cs typeface="Courier New"/>
              </a:rPr>
              <a:t>1</a:t>
            </a:r>
            <a:endParaRPr sz="3200" b="1" dirty="0">
              <a:latin typeface="Courier New"/>
              <a:cs typeface="Courier New"/>
            </a:endParaRPr>
          </a:p>
        </p:txBody>
      </p:sp>
      <p:sp>
        <p:nvSpPr>
          <p:cNvPr id="65"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66"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9" y="261239"/>
            <a:ext cx="6884670" cy="589915"/>
          </a:xfrm>
          <a:prstGeom prst="rect">
            <a:avLst/>
          </a:prstGeom>
        </p:spPr>
        <p:txBody>
          <a:bodyPr vert="horz" wrap="square" lIns="0" tIns="0" rIns="0" bIns="0" rtlCol="0">
            <a:spAutoFit/>
          </a:bodyPr>
          <a:lstStyle/>
          <a:p>
            <a:pPr marL="12700">
              <a:lnSpc>
                <a:spcPct val="100000"/>
              </a:lnSpc>
              <a:tabLst>
                <a:tab pos="5499735" algn="l"/>
              </a:tabLst>
            </a:pPr>
            <a:r>
              <a:rPr sz="3600" spc="-5" dirty="0">
                <a:solidFill>
                  <a:srgbClr val="004589"/>
                </a:solidFill>
                <a:latin typeface="微软雅黑"/>
                <a:cs typeface="微软雅黑"/>
              </a:rPr>
              <a:t>除法器的工作过</a:t>
            </a:r>
            <a:r>
              <a:rPr sz="3600" dirty="0">
                <a:solidFill>
                  <a:srgbClr val="004589"/>
                </a:solidFill>
                <a:latin typeface="微软雅黑"/>
                <a:cs typeface="微软雅黑"/>
              </a:rPr>
              <a:t>程</a:t>
            </a:r>
            <a:r>
              <a:rPr sz="3600" spc="-5" dirty="0">
                <a:solidFill>
                  <a:srgbClr val="004589"/>
                </a:solidFill>
                <a:latin typeface="微软雅黑"/>
                <a:cs typeface="微软雅黑"/>
              </a:rPr>
              <a:t>（</a:t>
            </a:r>
            <a:r>
              <a:rPr sz="3600" dirty="0">
                <a:solidFill>
                  <a:srgbClr val="004589"/>
                </a:solidFill>
                <a:latin typeface="Arial"/>
                <a:cs typeface="Arial"/>
              </a:rPr>
              <a:t>4</a:t>
            </a:r>
            <a:r>
              <a:rPr sz="3600" dirty="0">
                <a:solidFill>
                  <a:srgbClr val="004589"/>
                </a:solidFill>
                <a:latin typeface="微软雅黑"/>
                <a:cs typeface="微软雅黑"/>
              </a:rPr>
              <a:t>）	</a:t>
            </a:r>
            <a:r>
              <a:rPr sz="3600" spc="-5" dirty="0">
                <a:solidFill>
                  <a:srgbClr val="004589"/>
                </a:solidFill>
                <a:latin typeface="微软雅黑"/>
                <a:cs typeface="微软雅黑"/>
              </a:rPr>
              <a:t>第五轮</a:t>
            </a:r>
            <a:endParaRPr sz="3600">
              <a:latin typeface="微软雅黑"/>
              <a:cs typeface="微软雅黑"/>
            </a:endParaRPr>
          </a:p>
        </p:txBody>
      </p:sp>
      <p:sp>
        <p:nvSpPr>
          <p:cNvPr id="6" name="object 6"/>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2" name="object 12"/>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6" name="object 16"/>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1" name="object 21"/>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2" name="object 22"/>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3" name="object 23"/>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4" name="object 24"/>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9" name="object 29"/>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1" name="object 31"/>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3" name="object 33"/>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5" name="object 35"/>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6" name="object 36"/>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8" name="object 38"/>
          <p:cNvSpPr txBox="1"/>
          <p:nvPr/>
        </p:nvSpPr>
        <p:spPr>
          <a:xfrm>
            <a:off x="3664077" y="6031077"/>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3" name="object 43"/>
          <p:cNvSpPr/>
          <p:nvPr/>
        </p:nvSpPr>
        <p:spPr>
          <a:xfrm>
            <a:off x="6822947" y="1132332"/>
            <a:ext cx="5178552" cy="1580388"/>
          </a:xfrm>
          <a:prstGeom prst="rect">
            <a:avLst/>
          </a:prstGeom>
          <a:blipFill>
            <a:blip r:embed="rId11" cstate="print"/>
            <a:stretch>
              <a:fillRect/>
            </a:stretch>
          </a:blipFill>
        </p:spPr>
        <p:txBody>
          <a:bodyPr wrap="square" lIns="0" tIns="0" rIns="0" bIns="0" rtlCol="0"/>
          <a:lstStyle/>
          <a:p>
            <a:endParaRPr/>
          </a:p>
        </p:txBody>
      </p:sp>
      <p:sp>
        <p:nvSpPr>
          <p:cNvPr id="44" name="object 44"/>
          <p:cNvSpPr/>
          <p:nvPr/>
        </p:nvSpPr>
        <p:spPr>
          <a:xfrm>
            <a:off x="6822947" y="1132332"/>
            <a:ext cx="5179060" cy="1580515"/>
          </a:xfrm>
          <a:custGeom>
            <a:avLst/>
            <a:gdLst/>
            <a:ahLst/>
            <a:cxnLst/>
            <a:rect l="l" t="t" r="r" b="b"/>
            <a:pathLst>
              <a:path w="5179059"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915154" y="0"/>
                </a:lnTo>
                <a:lnTo>
                  <a:pt x="4962485" y="4245"/>
                </a:lnTo>
                <a:lnTo>
                  <a:pt x="5007039" y="16485"/>
                </a:lnTo>
                <a:lnTo>
                  <a:pt x="5048071" y="35973"/>
                </a:lnTo>
                <a:lnTo>
                  <a:pt x="5084835" y="61966"/>
                </a:lnTo>
                <a:lnTo>
                  <a:pt x="5116585" y="93716"/>
                </a:lnTo>
                <a:lnTo>
                  <a:pt x="5142578" y="130480"/>
                </a:lnTo>
                <a:lnTo>
                  <a:pt x="5162066" y="171512"/>
                </a:lnTo>
                <a:lnTo>
                  <a:pt x="5174306" y="216066"/>
                </a:lnTo>
                <a:lnTo>
                  <a:pt x="5178552" y="263397"/>
                </a:lnTo>
                <a:lnTo>
                  <a:pt x="5178552" y="1316989"/>
                </a:lnTo>
                <a:lnTo>
                  <a:pt x="5174306" y="1364321"/>
                </a:lnTo>
                <a:lnTo>
                  <a:pt x="5162066" y="1408875"/>
                </a:lnTo>
                <a:lnTo>
                  <a:pt x="5142578" y="1449907"/>
                </a:lnTo>
                <a:lnTo>
                  <a:pt x="5116585" y="1486671"/>
                </a:lnTo>
                <a:lnTo>
                  <a:pt x="5084835" y="1518421"/>
                </a:lnTo>
                <a:lnTo>
                  <a:pt x="5048071" y="1544414"/>
                </a:lnTo>
                <a:lnTo>
                  <a:pt x="5007039" y="1563902"/>
                </a:lnTo>
                <a:lnTo>
                  <a:pt x="4962485" y="1576142"/>
                </a:lnTo>
                <a:lnTo>
                  <a:pt x="4915154"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45" name="object 45"/>
          <p:cNvSpPr txBox="1"/>
          <p:nvPr/>
        </p:nvSpPr>
        <p:spPr>
          <a:xfrm>
            <a:off x="6979411" y="1761997"/>
            <a:ext cx="4857115" cy="333375"/>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检查是否是最后一轮循</a:t>
            </a:r>
            <a:r>
              <a:rPr sz="2000" spc="-10" dirty="0">
                <a:latin typeface="微软雅黑"/>
                <a:cs typeface="微软雅黑"/>
              </a:rPr>
              <a:t>环</a:t>
            </a:r>
            <a:r>
              <a:rPr sz="2000" dirty="0">
                <a:latin typeface="微软雅黑"/>
                <a:cs typeface="微软雅黑"/>
              </a:rPr>
              <a:t>（本</a:t>
            </a:r>
            <a:r>
              <a:rPr sz="2000" spc="-15" dirty="0">
                <a:latin typeface="微软雅黑"/>
                <a:cs typeface="微软雅黑"/>
              </a:rPr>
              <a:t>例</a:t>
            </a:r>
            <a:r>
              <a:rPr sz="2000" dirty="0">
                <a:latin typeface="微软雅黑"/>
                <a:cs typeface="微软雅黑"/>
              </a:rPr>
              <a:t>为第</a:t>
            </a:r>
            <a:r>
              <a:rPr sz="2000" spc="-15" dirty="0">
                <a:latin typeface="微软雅黑"/>
                <a:cs typeface="微软雅黑"/>
              </a:rPr>
              <a:t>五</a:t>
            </a:r>
            <a:r>
              <a:rPr sz="2000" dirty="0">
                <a:latin typeface="微软雅黑"/>
                <a:cs typeface="微软雅黑"/>
              </a:rPr>
              <a:t>轮）</a:t>
            </a:r>
            <a:endParaRPr sz="2000">
              <a:latin typeface="微软雅黑"/>
              <a:cs typeface="微软雅黑"/>
            </a:endParaRPr>
          </a:p>
        </p:txBody>
      </p:sp>
      <p:sp>
        <p:nvSpPr>
          <p:cNvPr id="67"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dirty="0" smtClean="0">
                <a:solidFill>
                  <a:schemeClr val="bg1"/>
                </a:solidFill>
                <a:latin typeface="黑体" panose="02010609060101010101" pitchFamily="49" charset="-122"/>
                <a:ea typeface="黑体" panose="02010609060101010101" pitchFamily="49" charset="-122"/>
                <a:cs typeface="Arial"/>
              </a:rPr>
              <a:t>控制测试</a:t>
            </a:r>
            <a:endParaRPr sz="2400" dirty="0">
              <a:solidFill>
                <a:schemeClr val="bg1"/>
              </a:solidFill>
              <a:latin typeface="黑体" panose="02010609060101010101" pitchFamily="49" charset="-122"/>
              <a:ea typeface="黑体" panose="02010609060101010101" pitchFamily="49" charset="-122"/>
              <a:cs typeface="Arial"/>
            </a:endParaRPr>
          </a:p>
        </p:txBody>
      </p:sp>
      <p:sp>
        <p:nvSpPr>
          <p:cNvPr id="68"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69"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70"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71"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72"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73"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a:t>
            </a:r>
            <a:r>
              <a:rPr lang="en-US" altLang="zh-CN" sz="3200" b="1" dirty="0" smtClean="0">
                <a:solidFill>
                  <a:srgbClr val="FFFFFF"/>
                </a:solidFill>
                <a:latin typeface="Courier New"/>
                <a:cs typeface="Courier New"/>
              </a:rPr>
              <a:t>0</a:t>
            </a:r>
            <a:r>
              <a:rPr sz="3200" b="1" dirty="0" smtClean="0">
                <a:solidFill>
                  <a:srgbClr val="FFFFFF"/>
                </a:solidFill>
                <a:latin typeface="Courier New"/>
                <a:cs typeface="Courier New"/>
              </a:rPr>
              <a:t> </a:t>
            </a:r>
            <a:r>
              <a:rPr lang="en-US" altLang="zh-CN" sz="3200" b="1" dirty="0">
                <a:solidFill>
                  <a:srgbClr val="FFFFFF"/>
                </a:solidFill>
                <a:latin typeface="Courier New"/>
                <a:cs typeface="Courier New"/>
              </a:rPr>
              <a:t>0</a:t>
            </a:r>
            <a:r>
              <a:rPr sz="3200" b="1" spc="-75" dirty="0" smtClean="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74"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75"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76"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77"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78"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i="1" dirty="0">
                <a:solidFill>
                  <a:srgbClr val="F8F8F8"/>
                </a:solidFill>
                <a:latin typeface="Courier New"/>
                <a:cs typeface="Courier New"/>
              </a:rPr>
              <a:t>0</a:t>
            </a:r>
            <a:r>
              <a:rPr sz="3200" b="1" dirty="0">
                <a:solidFill>
                  <a:srgbClr val="F8F8F8"/>
                </a:solidFill>
                <a:latin typeface="Courier New"/>
                <a:cs typeface="Courier New"/>
              </a:rPr>
              <a:t> 0 </a:t>
            </a:r>
            <a:r>
              <a:rPr lang="en-US" altLang="zh-CN" sz="3200" b="1" dirty="0" smtClean="0">
                <a:solidFill>
                  <a:srgbClr val="F8F8F8"/>
                </a:solidFill>
                <a:latin typeface="Courier New"/>
                <a:cs typeface="Courier New"/>
              </a:rPr>
              <a:t>0</a:t>
            </a:r>
            <a:r>
              <a:rPr sz="3200" b="1" spc="-60" dirty="0" smtClean="0">
                <a:solidFill>
                  <a:srgbClr val="F8F8F8"/>
                </a:solidFill>
                <a:latin typeface="Courier New"/>
                <a:cs typeface="Courier New"/>
              </a:rPr>
              <a:t> </a:t>
            </a:r>
            <a:r>
              <a:rPr lang="en-US" altLang="zh-CN" sz="3200" b="1" dirty="0">
                <a:solidFill>
                  <a:srgbClr val="F8F8F8"/>
                </a:solidFill>
                <a:latin typeface="Courier New"/>
                <a:cs typeface="Courier New"/>
              </a:rPr>
              <a:t>1</a:t>
            </a:r>
            <a:endParaRPr sz="3200" b="1" dirty="0">
              <a:latin typeface="Courier New"/>
              <a:cs typeface="Courier New"/>
            </a:endParaRPr>
          </a:p>
        </p:txBody>
      </p:sp>
      <p:sp>
        <p:nvSpPr>
          <p:cNvPr id="79"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80"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81"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82"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b="1" dirty="0" smtClean="0">
                <a:solidFill>
                  <a:srgbClr val="F8F8F8"/>
                </a:solidFill>
                <a:latin typeface="Courier New"/>
                <a:cs typeface="Courier New"/>
              </a:rPr>
              <a:t>0 </a:t>
            </a:r>
            <a:r>
              <a:rPr sz="3200" b="1" dirty="0">
                <a:solidFill>
                  <a:srgbClr val="F8F8F8"/>
                </a:solidFill>
                <a:latin typeface="Courier New"/>
                <a:cs typeface="Courier New"/>
              </a:rPr>
              <a:t>0 </a:t>
            </a:r>
            <a:r>
              <a:rPr lang="en-US" altLang="zh-CN" sz="3200" b="1" dirty="0" smtClean="0">
                <a:solidFill>
                  <a:srgbClr val="F8F8F8"/>
                </a:solidFill>
                <a:latin typeface="Courier New"/>
                <a:cs typeface="Courier New"/>
              </a:rPr>
              <a:t>1</a:t>
            </a:r>
            <a:r>
              <a:rPr sz="3200" b="1" spc="-95" dirty="0" smtClean="0">
                <a:solidFill>
                  <a:srgbClr val="F8F8F8"/>
                </a:solidFill>
                <a:latin typeface="Courier New"/>
                <a:cs typeface="Courier New"/>
              </a:rPr>
              <a:t> </a:t>
            </a:r>
            <a:r>
              <a:rPr lang="en-US" altLang="zh-CN" sz="3200" b="1" spc="-95" dirty="0" smtClean="0">
                <a:solidFill>
                  <a:srgbClr val="F8F8F8"/>
                </a:solidFill>
                <a:latin typeface="Courier New"/>
                <a:cs typeface="Courier New"/>
              </a:rPr>
              <a:t>1</a:t>
            </a:r>
            <a:endParaRPr sz="3200" b="1" dirty="0">
              <a:latin typeface="Courier New"/>
              <a:cs typeface="Courier New"/>
            </a:endParaRPr>
          </a:p>
        </p:txBody>
      </p:sp>
      <p:sp>
        <p:nvSpPr>
          <p:cNvPr id="83"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84"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9" y="261239"/>
            <a:ext cx="3683635" cy="589915"/>
          </a:xfrm>
          <a:prstGeom prst="rect">
            <a:avLst/>
          </a:prstGeom>
        </p:spPr>
        <p:txBody>
          <a:bodyPr vert="horz" wrap="square" lIns="0" tIns="0" rIns="0" bIns="0" rtlCol="0">
            <a:spAutoFit/>
          </a:bodyPr>
          <a:lstStyle/>
          <a:p>
            <a:pPr marL="12700">
              <a:lnSpc>
                <a:spcPct val="100000"/>
              </a:lnSpc>
            </a:pPr>
            <a:r>
              <a:rPr sz="3600" spc="-5" dirty="0">
                <a:solidFill>
                  <a:srgbClr val="004589"/>
                </a:solidFill>
                <a:latin typeface="微软雅黑"/>
                <a:cs typeface="微软雅黑"/>
              </a:rPr>
              <a:t>除法器的运算结果</a:t>
            </a:r>
            <a:endParaRPr sz="3600">
              <a:latin typeface="微软雅黑"/>
              <a:cs typeface="微软雅黑"/>
            </a:endParaRPr>
          </a:p>
        </p:txBody>
      </p:sp>
      <p:sp>
        <p:nvSpPr>
          <p:cNvPr id="6" name="object 6"/>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1928876" y="4124197"/>
            <a:ext cx="136715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8-bit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2" name="object 12"/>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6" name="object 16"/>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21" name="object 21"/>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2" name="object 22"/>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3" name="object 23"/>
          <p:cNvSpPr txBox="1"/>
          <p:nvPr/>
        </p:nvSpPr>
        <p:spPr>
          <a:xfrm>
            <a:off x="5169789" y="2855086"/>
            <a:ext cx="617855"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8</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4" name="object 24"/>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8" name="object 28"/>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9" name="object 29"/>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0" name="object 30"/>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31" name="object 31"/>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3" name="object 33"/>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4" name="object 34"/>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5" name="object 35"/>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6" name="object 36"/>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46" name="object 46"/>
          <p:cNvSpPr/>
          <p:nvPr/>
        </p:nvSpPr>
        <p:spPr>
          <a:xfrm>
            <a:off x="7088123" y="4186428"/>
            <a:ext cx="2744724" cy="864108"/>
          </a:xfrm>
          <a:prstGeom prst="rect">
            <a:avLst/>
          </a:prstGeom>
          <a:blipFill>
            <a:blip r:embed="rId11" cstate="print"/>
            <a:stretch>
              <a:fillRect/>
            </a:stretch>
          </a:blipFill>
        </p:spPr>
        <p:txBody>
          <a:bodyPr wrap="square" lIns="0" tIns="0" rIns="0" bIns="0" rtlCol="0"/>
          <a:lstStyle/>
          <a:p>
            <a:endParaRPr/>
          </a:p>
        </p:txBody>
      </p:sp>
      <p:sp>
        <p:nvSpPr>
          <p:cNvPr id="49" name="object 49"/>
          <p:cNvSpPr txBox="1"/>
          <p:nvPr/>
        </p:nvSpPr>
        <p:spPr>
          <a:xfrm>
            <a:off x="9087739" y="1704085"/>
            <a:ext cx="2468880" cy="492443"/>
          </a:xfrm>
          <a:prstGeom prst="rect">
            <a:avLst/>
          </a:prstGeom>
        </p:spPr>
        <p:txBody>
          <a:bodyPr vert="horz" wrap="square" lIns="0" tIns="0" rIns="0" bIns="0" rtlCol="0">
            <a:spAutoFit/>
          </a:bodyPr>
          <a:lstStyle/>
          <a:p>
            <a:pPr marL="12700">
              <a:lnSpc>
                <a:spcPct val="100000"/>
              </a:lnSpc>
            </a:pPr>
            <a:r>
              <a:rPr sz="3200" b="1" dirty="0" smtClean="0">
                <a:solidFill>
                  <a:srgbClr val="7E7E7E"/>
                </a:solidFill>
                <a:latin typeface="Courier New"/>
                <a:cs typeface="Courier New"/>
              </a:rPr>
              <a:t>00000111</a:t>
            </a:r>
            <a:r>
              <a:rPr lang="en-US" altLang="zh-CN" sz="3150" b="1" baseline="-21164" dirty="0" smtClean="0">
                <a:solidFill>
                  <a:srgbClr val="7E7E7E"/>
                </a:solidFill>
                <a:latin typeface="Courier New"/>
                <a:cs typeface="Courier New"/>
              </a:rPr>
              <a:t>2</a:t>
            </a:r>
            <a:endParaRPr sz="3150" baseline="-21164" dirty="0">
              <a:latin typeface="Courier New"/>
              <a:cs typeface="Courier New"/>
            </a:endParaRPr>
          </a:p>
        </p:txBody>
      </p:sp>
      <p:sp>
        <p:nvSpPr>
          <p:cNvPr id="50" name="object 50"/>
          <p:cNvSpPr txBox="1"/>
          <p:nvPr/>
        </p:nvSpPr>
        <p:spPr>
          <a:xfrm>
            <a:off x="7378700" y="1702815"/>
            <a:ext cx="1490345" cy="492443"/>
          </a:xfrm>
          <a:prstGeom prst="rect">
            <a:avLst/>
          </a:prstGeom>
        </p:spPr>
        <p:txBody>
          <a:bodyPr vert="horz" wrap="square" lIns="0" tIns="0" rIns="0" bIns="0" rtlCol="0">
            <a:spAutoFit/>
          </a:bodyPr>
          <a:lstStyle/>
          <a:p>
            <a:pPr marL="12700">
              <a:lnSpc>
                <a:spcPct val="100000"/>
              </a:lnSpc>
            </a:pPr>
            <a:r>
              <a:rPr sz="3200" b="1" spc="-5" dirty="0" smtClean="0">
                <a:solidFill>
                  <a:srgbClr val="7E7E7E"/>
                </a:solidFill>
                <a:latin typeface="Courier New"/>
                <a:cs typeface="Courier New"/>
              </a:rPr>
              <a:t>001</a:t>
            </a:r>
            <a:r>
              <a:rPr sz="3200" b="1" dirty="0" smtClean="0">
                <a:solidFill>
                  <a:srgbClr val="7E7E7E"/>
                </a:solidFill>
                <a:latin typeface="Courier New"/>
                <a:cs typeface="Courier New"/>
              </a:rPr>
              <a:t>0</a:t>
            </a:r>
            <a:r>
              <a:rPr lang="en-US" altLang="zh-CN" sz="3150" b="1" spc="22" baseline="-21164" dirty="0" smtClean="0">
                <a:solidFill>
                  <a:srgbClr val="7E7E7E"/>
                </a:solidFill>
                <a:latin typeface="Courier New"/>
                <a:cs typeface="Courier New"/>
              </a:rPr>
              <a:t>2</a:t>
            </a:r>
            <a:endParaRPr sz="3150" baseline="-21164" dirty="0">
              <a:latin typeface="Courier New"/>
              <a:cs typeface="Courier New"/>
            </a:endParaRPr>
          </a:p>
        </p:txBody>
      </p:sp>
      <p:sp>
        <p:nvSpPr>
          <p:cNvPr id="51" name="object 51"/>
          <p:cNvSpPr/>
          <p:nvPr/>
        </p:nvSpPr>
        <p:spPr>
          <a:xfrm>
            <a:off x="9056369" y="1640585"/>
            <a:ext cx="2419985" cy="0"/>
          </a:xfrm>
          <a:custGeom>
            <a:avLst/>
            <a:gdLst/>
            <a:ahLst/>
            <a:cxnLst/>
            <a:rect l="l" t="t" r="r" b="b"/>
            <a:pathLst>
              <a:path w="2419984">
                <a:moveTo>
                  <a:pt x="2419604" y="0"/>
                </a:moveTo>
                <a:lnTo>
                  <a:pt x="0" y="0"/>
                </a:lnTo>
              </a:path>
            </a:pathLst>
          </a:custGeom>
          <a:ln w="28956">
            <a:solidFill>
              <a:srgbClr val="7E7E7E"/>
            </a:solidFill>
          </a:ln>
        </p:spPr>
        <p:txBody>
          <a:bodyPr wrap="square" lIns="0" tIns="0" rIns="0" bIns="0" rtlCol="0"/>
          <a:lstStyle/>
          <a:p>
            <a:endParaRPr/>
          </a:p>
        </p:txBody>
      </p:sp>
      <p:sp>
        <p:nvSpPr>
          <p:cNvPr id="52" name="object 52"/>
          <p:cNvSpPr/>
          <p:nvPr/>
        </p:nvSpPr>
        <p:spPr>
          <a:xfrm>
            <a:off x="8887206" y="1640585"/>
            <a:ext cx="169545" cy="602615"/>
          </a:xfrm>
          <a:custGeom>
            <a:avLst/>
            <a:gdLst/>
            <a:ahLst/>
            <a:cxnLst/>
            <a:rect l="l" t="t" r="r" b="b"/>
            <a:pathLst>
              <a:path w="169545" h="602614">
                <a:moveTo>
                  <a:pt x="169291" y="0"/>
                </a:moveTo>
                <a:lnTo>
                  <a:pt x="0" y="602234"/>
                </a:lnTo>
              </a:path>
            </a:pathLst>
          </a:custGeom>
          <a:ln w="28956">
            <a:solidFill>
              <a:srgbClr val="7E7E7E"/>
            </a:solidFill>
          </a:ln>
        </p:spPr>
        <p:txBody>
          <a:bodyPr wrap="square" lIns="0" tIns="0" rIns="0" bIns="0" rtlCol="0"/>
          <a:lstStyle/>
          <a:p>
            <a:endParaRPr/>
          </a:p>
        </p:txBody>
      </p:sp>
      <p:sp>
        <p:nvSpPr>
          <p:cNvPr id="53"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54"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5"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6"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7"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38" name="object 38"/>
          <p:cNvSpPr txBox="1"/>
          <p:nvPr/>
        </p:nvSpPr>
        <p:spPr>
          <a:xfrm>
            <a:off x="3664077" y="6031077"/>
            <a:ext cx="617855"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8</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3" name="object 43"/>
          <p:cNvSpPr/>
          <p:nvPr/>
        </p:nvSpPr>
        <p:spPr>
          <a:xfrm>
            <a:off x="102107" y="5434584"/>
            <a:ext cx="4892040" cy="864108"/>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126492" y="5458967"/>
            <a:ext cx="4788408" cy="760476"/>
          </a:xfrm>
          <a:prstGeom prst="rect">
            <a:avLst/>
          </a:prstGeom>
          <a:blipFill>
            <a:blip r:embed="rId13" cstate="print"/>
            <a:stretch>
              <a:fillRect/>
            </a:stretch>
          </a:blipFill>
        </p:spPr>
        <p:txBody>
          <a:bodyPr wrap="square" lIns="0" tIns="0" rIns="0" bIns="0" rtlCol="0"/>
          <a:lstStyle/>
          <a:p>
            <a:endParaRPr/>
          </a:p>
        </p:txBody>
      </p:sp>
      <p:sp>
        <p:nvSpPr>
          <p:cNvPr id="58"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45" name="object 45"/>
          <p:cNvSpPr/>
          <p:nvPr/>
        </p:nvSpPr>
        <p:spPr>
          <a:xfrm>
            <a:off x="220979" y="5553455"/>
            <a:ext cx="4599940" cy="571500"/>
          </a:xfrm>
          <a:custGeom>
            <a:avLst/>
            <a:gdLst/>
            <a:ahLst/>
            <a:cxnLst/>
            <a:rect l="l" t="t" r="r" b="b"/>
            <a:pathLst>
              <a:path w="4599940" h="571500">
                <a:moveTo>
                  <a:pt x="0" y="285750"/>
                </a:moveTo>
                <a:lnTo>
                  <a:pt x="20154" y="247753"/>
                </a:lnTo>
                <a:lnTo>
                  <a:pt x="60736" y="220231"/>
                </a:lnTo>
                <a:lnTo>
                  <a:pt x="99315" y="202424"/>
                </a:lnTo>
                <a:lnTo>
                  <a:pt x="146736" y="185095"/>
                </a:lnTo>
                <a:lnTo>
                  <a:pt x="202679" y="168284"/>
                </a:lnTo>
                <a:lnTo>
                  <a:pt x="266820" y="152033"/>
                </a:lnTo>
                <a:lnTo>
                  <a:pt x="338839" y="136380"/>
                </a:lnTo>
                <a:lnTo>
                  <a:pt x="377702" y="128790"/>
                </a:lnTo>
                <a:lnTo>
                  <a:pt x="418413" y="121365"/>
                </a:lnTo>
                <a:lnTo>
                  <a:pt x="460933" y="114110"/>
                </a:lnTo>
                <a:lnTo>
                  <a:pt x="505220" y="107030"/>
                </a:lnTo>
                <a:lnTo>
                  <a:pt x="551236" y="100129"/>
                </a:lnTo>
                <a:lnTo>
                  <a:pt x="598939" y="93413"/>
                </a:lnTo>
                <a:lnTo>
                  <a:pt x="648289" y="86886"/>
                </a:lnTo>
                <a:lnTo>
                  <a:pt x="699247" y="80554"/>
                </a:lnTo>
                <a:lnTo>
                  <a:pt x="751771" y="74422"/>
                </a:lnTo>
                <a:lnTo>
                  <a:pt x="805822" y="68495"/>
                </a:lnTo>
                <a:lnTo>
                  <a:pt x="861359" y="62777"/>
                </a:lnTo>
                <a:lnTo>
                  <a:pt x="918342" y="57274"/>
                </a:lnTo>
                <a:lnTo>
                  <a:pt x="976732" y="51991"/>
                </a:lnTo>
                <a:lnTo>
                  <a:pt x="1036486" y="46932"/>
                </a:lnTo>
                <a:lnTo>
                  <a:pt x="1097567" y="42103"/>
                </a:lnTo>
                <a:lnTo>
                  <a:pt x="1159932" y="37509"/>
                </a:lnTo>
                <a:lnTo>
                  <a:pt x="1223542" y="33154"/>
                </a:lnTo>
                <a:lnTo>
                  <a:pt x="1288357" y="29044"/>
                </a:lnTo>
                <a:lnTo>
                  <a:pt x="1354336" y="25184"/>
                </a:lnTo>
                <a:lnTo>
                  <a:pt x="1421440" y="21579"/>
                </a:lnTo>
                <a:lnTo>
                  <a:pt x="1489627" y="18233"/>
                </a:lnTo>
                <a:lnTo>
                  <a:pt x="1558858" y="15152"/>
                </a:lnTo>
                <a:lnTo>
                  <a:pt x="1629093" y="12340"/>
                </a:lnTo>
                <a:lnTo>
                  <a:pt x="1700290" y="9804"/>
                </a:lnTo>
                <a:lnTo>
                  <a:pt x="1772411" y="7547"/>
                </a:lnTo>
                <a:lnTo>
                  <a:pt x="1845414" y="5574"/>
                </a:lnTo>
                <a:lnTo>
                  <a:pt x="1919259" y="3892"/>
                </a:lnTo>
                <a:lnTo>
                  <a:pt x="1993907" y="2504"/>
                </a:lnTo>
                <a:lnTo>
                  <a:pt x="2069317" y="1416"/>
                </a:lnTo>
                <a:lnTo>
                  <a:pt x="2145448" y="632"/>
                </a:lnTo>
                <a:lnTo>
                  <a:pt x="2222261" y="159"/>
                </a:lnTo>
                <a:lnTo>
                  <a:pt x="2299716" y="0"/>
                </a:lnTo>
                <a:lnTo>
                  <a:pt x="2377171" y="159"/>
                </a:lnTo>
                <a:lnTo>
                  <a:pt x="2453985" y="632"/>
                </a:lnTo>
                <a:lnTo>
                  <a:pt x="2530118" y="1416"/>
                </a:lnTo>
                <a:lnTo>
                  <a:pt x="2605529" y="2504"/>
                </a:lnTo>
                <a:lnTo>
                  <a:pt x="2680178" y="3892"/>
                </a:lnTo>
                <a:lnTo>
                  <a:pt x="2754024" y="5574"/>
                </a:lnTo>
                <a:lnTo>
                  <a:pt x="2827028" y="7547"/>
                </a:lnTo>
                <a:lnTo>
                  <a:pt x="2899150" y="9804"/>
                </a:lnTo>
                <a:lnTo>
                  <a:pt x="2970348" y="12340"/>
                </a:lnTo>
                <a:lnTo>
                  <a:pt x="3040583" y="15152"/>
                </a:lnTo>
                <a:lnTo>
                  <a:pt x="3109814" y="18233"/>
                </a:lnTo>
                <a:lnTo>
                  <a:pt x="3178002" y="21579"/>
                </a:lnTo>
                <a:lnTo>
                  <a:pt x="3245106" y="25184"/>
                </a:lnTo>
                <a:lnTo>
                  <a:pt x="3311085" y="29044"/>
                </a:lnTo>
                <a:lnTo>
                  <a:pt x="3375900" y="33154"/>
                </a:lnTo>
                <a:lnTo>
                  <a:pt x="3439510" y="37509"/>
                </a:lnTo>
                <a:lnTo>
                  <a:pt x="3501876" y="42103"/>
                </a:lnTo>
                <a:lnTo>
                  <a:pt x="3562956" y="46932"/>
                </a:lnTo>
                <a:lnTo>
                  <a:pt x="3622711" y="51991"/>
                </a:lnTo>
                <a:lnTo>
                  <a:pt x="3681100" y="57274"/>
                </a:lnTo>
                <a:lnTo>
                  <a:pt x="3738083" y="62777"/>
                </a:lnTo>
                <a:lnTo>
                  <a:pt x="3793620" y="68495"/>
                </a:lnTo>
                <a:lnTo>
                  <a:pt x="3847670" y="74422"/>
                </a:lnTo>
                <a:lnTo>
                  <a:pt x="3900194" y="80554"/>
                </a:lnTo>
                <a:lnTo>
                  <a:pt x="3951151" y="86886"/>
                </a:lnTo>
                <a:lnTo>
                  <a:pt x="4000501" y="93413"/>
                </a:lnTo>
                <a:lnTo>
                  <a:pt x="4048204" y="100129"/>
                </a:lnTo>
                <a:lnTo>
                  <a:pt x="4094219" y="107030"/>
                </a:lnTo>
                <a:lnTo>
                  <a:pt x="4138506" y="114110"/>
                </a:lnTo>
                <a:lnTo>
                  <a:pt x="4181025" y="121365"/>
                </a:lnTo>
                <a:lnTo>
                  <a:pt x="4221736" y="128790"/>
                </a:lnTo>
                <a:lnTo>
                  <a:pt x="4260598" y="136380"/>
                </a:lnTo>
                <a:lnTo>
                  <a:pt x="4332616" y="152033"/>
                </a:lnTo>
                <a:lnTo>
                  <a:pt x="4396756" y="168284"/>
                </a:lnTo>
                <a:lnTo>
                  <a:pt x="4452698" y="185095"/>
                </a:lnTo>
                <a:lnTo>
                  <a:pt x="4500118" y="202424"/>
                </a:lnTo>
                <a:lnTo>
                  <a:pt x="4538696" y="220231"/>
                </a:lnTo>
                <a:lnTo>
                  <a:pt x="4579278" y="247753"/>
                </a:lnTo>
                <a:lnTo>
                  <a:pt x="4599432" y="285750"/>
                </a:lnTo>
                <a:lnTo>
                  <a:pt x="4598152" y="295373"/>
                </a:lnTo>
                <a:lnTo>
                  <a:pt x="4568109" y="333021"/>
                </a:lnTo>
                <a:lnTo>
                  <a:pt x="4520533" y="360229"/>
                </a:lnTo>
                <a:lnTo>
                  <a:pt x="4477493" y="377802"/>
                </a:lnTo>
                <a:lnTo>
                  <a:pt x="4425772" y="394877"/>
                </a:lnTo>
                <a:lnTo>
                  <a:pt x="4365691" y="411413"/>
                </a:lnTo>
                <a:lnTo>
                  <a:pt x="4297571" y="427370"/>
                </a:lnTo>
                <a:lnTo>
                  <a:pt x="4221736" y="442709"/>
                </a:lnTo>
                <a:lnTo>
                  <a:pt x="4181025" y="450134"/>
                </a:lnTo>
                <a:lnTo>
                  <a:pt x="4138506" y="457389"/>
                </a:lnTo>
                <a:lnTo>
                  <a:pt x="4094219" y="464469"/>
                </a:lnTo>
                <a:lnTo>
                  <a:pt x="4048204" y="471370"/>
                </a:lnTo>
                <a:lnTo>
                  <a:pt x="4000501" y="478086"/>
                </a:lnTo>
                <a:lnTo>
                  <a:pt x="3951151" y="484613"/>
                </a:lnTo>
                <a:lnTo>
                  <a:pt x="3900194" y="490945"/>
                </a:lnTo>
                <a:lnTo>
                  <a:pt x="3847670" y="497077"/>
                </a:lnTo>
                <a:lnTo>
                  <a:pt x="3793620" y="503004"/>
                </a:lnTo>
                <a:lnTo>
                  <a:pt x="3738083" y="508722"/>
                </a:lnTo>
                <a:lnTo>
                  <a:pt x="3681100" y="514225"/>
                </a:lnTo>
                <a:lnTo>
                  <a:pt x="3622711" y="519508"/>
                </a:lnTo>
                <a:lnTo>
                  <a:pt x="3562956" y="524567"/>
                </a:lnTo>
                <a:lnTo>
                  <a:pt x="3501876" y="529396"/>
                </a:lnTo>
                <a:lnTo>
                  <a:pt x="3439510" y="533990"/>
                </a:lnTo>
                <a:lnTo>
                  <a:pt x="3375900" y="538345"/>
                </a:lnTo>
                <a:lnTo>
                  <a:pt x="3311085" y="542455"/>
                </a:lnTo>
                <a:lnTo>
                  <a:pt x="3245106" y="546315"/>
                </a:lnTo>
                <a:lnTo>
                  <a:pt x="3178002" y="549920"/>
                </a:lnTo>
                <a:lnTo>
                  <a:pt x="3109814" y="553266"/>
                </a:lnTo>
                <a:lnTo>
                  <a:pt x="3040583" y="556347"/>
                </a:lnTo>
                <a:lnTo>
                  <a:pt x="2970348" y="559159"/>
                </a:lnTo>
                <a:lnTo>
                  <a:pt x="2899150" y="561695"/>
                </a:lnTo>
                <a:lnTo>
                  <a:pt x="2827028" y="563952"/>
                </a:lnTo>
                <a:lnTo>
                  <a:pt x="2754024" y="565925"/>
                </a:lnTo>
                <a:lnTo>
                  <a:pt x="2680178" y="567607"/>
                </a:lnTo>
                <a:lnTo>
                  <a:pt x="2605529" y="568995"/>
                </a:lnTo>
                <a:lnTo>
                  <a:pt x="2530118" y="570083"/>
                </a:lnTo>
                <a:lnTo>
                  <a:pt x="2453985" y="570867"/>
                </a:lnTo>
                <a:lnTo>
                  <a:pt x="2377171" y="571340"/>
                </a:lnTo>
                <a:lnTo>
                  <a:pt x="2299716" y="571500"/>
                </a:lnTo>
                <a:lnTo>
                  <a:pt x="2222261" y="571340"/>
                </a:lnTo>
                <a:lnTo>
                  <a:pt x="2145448" y="570867"/>
                </a:lnTo>
                <a:lnTo>
                  <a:pt x="2069317" y="570083"/>
                </a:lnTo>
                <a:lnTo>
                  <a:pt x="1993907" y="568995"/>
                </a:lnTo>
                <a:lnTo>
                  <a:pt x="1919259" y="567607"/>
                </a:lnTo>
                <a:lnTo>
                  <a:pt x="1845414" y="565925"/>
                </a:lnTo>
                <a:lnTo>
                  <a:pt x="1772411" y="563952"/>
                </a:lnTo>
                <a:lnTo>
                  <a:pt x="1700290" y="561695"/>
                </a:lnTo>
                <a:lnTo>
                  <a:pt x="1629093" y="559159"/>
                </a:lnTo>
                <a:lnTo>
                  <a:pt x="1558858" y="556347"/>
                </a:lnTo>
                <a:lnTo>
                  <a:pt x="1489627" y="553266"/>
                </a:lnTo>
                <a:lnTo>
                  <a:pt x="1421440" y="549920"/>
                </a:lnTo>
                <a:lnTo>
                  <a:pt x="1354336" y="546315"/>
                </a:lnTo>
                <a:lnTo>
                  <a:pt x="1288357" y="542455"/>
                </a:lnTo>
                <a:lnTo>
                  <a:pt x="1223542" y="538345"/>
                </a:lnTo>
                <a:lnTo>
                  <a:pt x="1159932" y="533990"/>
                </a:lnTo>
                <a:lnTo>
                  <a:pt x="1097567" y="529396"/>
                </a:lnTo>
                <a:lnTo>
                  <a:pt x="1036486" y="524567"/>
                </a:lnTo>
                <a:lnTo>
                  <a:pt x="976732" y="519508"/>
                </a:lnTo>
                <a:lnTo>
                  <a:pt x="918342" y="514225"/>
                </a:lnTo>
                <a:lnTo>
                  <a:pt x="861359" y="508722"/>
                </a:lnTo>
                <a:lnTo>
                  <a:pt x="805822" y="503004"/>
                </a:lnTo>
                <a:lnTo>
                  <a:pt x="751771" y="497077"/>
                </a:lnTo>
                <a:lnTo>
                  <a:pt x="699247" y="490945"/>
                </a:lnTo>
                <a:lnTo>
                  <a:pt x="648289" y="484613"/>
                </a:lnTo>
                <a:lnTo>
                  <a:pt x="598939" y="478086"/>
                </a:lnTo>
                <a:lnTo>
                  <a:pt x="551236" y="471370"/>
                </a:lnTo>
                <a:lnTo>
                  <a:pt x="505220" y="464469"/>
                </a:lnTo>
                <a:lnTo>
                  <a:pt x="460933" y="457389"/>
                </a:lnTo>
                <a:lnTo>
                  <a:pt x="418413" y="450134"/>
                </a:lnTo>
                <a:lnTo>
                  <a:pt x="377702" y="442709"/>
                </a:lnTo>
                <a:lnTo>
                  <a:pt x="338839" y="435119"/>
                </a:lnTo>
                <a:lnTo>
                  <a:pt x="266820" y="419466"/>
                </a:lnTo>
                <a:lnTo>
                  <a:pt x="202679" y="403215"/>
                </a:lnTo>
                <a:lnTo>
                  <a:pt x="146736" y="386404"/>
                </a:lnTo>
                <a:lnTo>
                  <a:pt x="99315" y="369075"/>
                </a:lnTo>
                <a:lnTo>
                  <a:pt x="60736" y="351268"/>
                </a:lnTo>
                <a:lnTo>
                  <a:pt x="20154" y="323746"/>
                </a:lnTo>
                <a:lnTo>
                  <a:pt x="0" y="285750"/>
                </a:lnTo>
                <a:close/>
              </a:path>
            </a:pathLst>
          </a:custGeom>
          <a:ln w="57912">
            <a:solidFill>
              <a:srgbClr val="FFC000"/>
            </a:solidFill>
          </a:ln>
        </p:spPr>
        <p:txBody>
          <a:bodyPr wrap="square" lIns="0" tIns="0" rIns="0" bIns="0" rtlCol="0"/>
          <a:lstStyle/>
          <a:p>
            <a:endParaRPr/>
          </a:p>
        </p:txBody>
      </p:sp>
      <p:sp>
        <p:nvSpPr>
          <p:cNvPr id="59" name="object 41"/>
          <p:cNvSpPr txBox="1"/>
          <p:nvPr/>
        </p:nvSpPr>
        <p:spPr>
          <a:xfrm>
            <a:off x="713943" y="5534152"/>
            <a:ext cx="3689985" cy="492443"/>
          </a:xfrm>
          <a:prstGeom prst="rect">
            <a:avLst/>
          </a:prstGeom>
        </p:spPr>
        <p:txBody>
          <a:bodyPr vert="horz" wrap="square" lIns="0" tIns="0" rIns="0" bIns="0" rtlCol="0">
            <a:spAutoFit/>
          </a:bodyPr>
          <a:lstStyle/>
          <a:p>
            <a:pPr marL="12700">
              <a:lnSpc>
                <a:spcPct val="100000"/>
              </a:lnSpc>
            </a:pPr>
            <a:r>
              <a:rPr sz="3200" b="1" dirty="0">
                <a:solidFill>
                  <a:srgbClr val="F8F8F8"/>
                </a:solidFill>
                <a:latin typeface="Courier New"/>
                <a:cs typeface="Courier New"/>
              </a:rPr>
              <a:t>0 0 0 0 </a:t>
            </a:r>
            <a:r>
              <a:rPr sz="3200" b="1" dirty="0">
                <a:solidFill>
                  <a:srgbClr val="FFFFFF"/>
                </a:solidFill>
                <a:latin typeface="Courier New"/>
                <a:cs typeface="Courier New"/>
              </a:rPr>
              <a:t>0 </a:t>
            </a:r>
            <a:r>
              <a:rPr lang="en-US" altLang="zh-CN" sz="3200" b="1" dirty="0" smtClean="0">
                <a:solidFill>
                  <a:srgbClr val="FFFFFF"/>
                </a:solidFill>
                <a:latin typeface="Courier New"/>
                <a:cs typeface="Courier New"/>
              </a:rPr>
              <a:t>0</a:t>
            </a:r>
            <a:r>
              <a:rPr sz="3200" b="1" dirty="0" smtClean="0">
                <a:solidFill>
                  <a:srgbClr val="FFFFFF"/>
                </a:solidFill>
                <a:latin typeface="Courier New"/>
                <a:cs typeface="Courier New"/>
              </a:rPr>
              <a:t> </a:t>
            </a:r>
            <a:r>
              <a:rPr lang="en-US" altLang="zh-CN" sz="3200" b="1" dirty="0">
                <a:solidFill>
                  <a:srgbClr val="FFFFFF"/>
                </a:solidFill>
                <a:latin typeface="Courier New"/>
                <a:cs typeface="Courier New"/>
              </a:rPr>
              <a:t>0</a:t>
            </a:r>
            <a:r>
              <a:rPr sz="3200" b="1" spc="-75" dirty="0" smtClean="0">
                <a:solidFill>
                  <a:srgbClr val="FFFFFF"/>
                </a:solidFill>
                <a:latin typeface="Courier New"/>
                <a:cs typeface="Courier New"/>
              </a:rPr>
              <a:t> </a:t>
            </a:r>
            <a:r>
              <a:rPr sz="3200" b="1" dirty="0">
                <a:solidFill>
                  <a:srgbClr val="FFFFFF"/>
                </a:solidFill>
                <a:latin typeface="Courier New"/>
                <a:cs typeface="Courier New"/>
              </a:rPr>
              <a:t>1</a:t>
            </a:r>
            <a:endParaRPr sz="3200" dirty="0">
              <a:latin typeface="Courier New"/>
              <a:cs typeface="Courier New"/>
            </a:endParaRPr>
          </a:p>
        </p:txBody>
      </p:sp>
      <p:sp>
        <p:nvSpPr>
          <p:cNvPr id="60"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61"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62"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63"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64" name="object 39"/>
          <p:cNvSpPr txBox="1"/>
          <p:nvPr/>
        </p:nvSpPr>
        <p:spPr>
          <a:xfrm>
            <a:off x="2137536" y="2363342"/>
            <a:ext cx="3678554" cy="492443"/>
          </a:xfrm>
          <a:prstGeom prst="rect">
            <a:avLst/>
          </a:prstGeom>
        </p:spPr>
        <p:txBody>
          <a:bodyPr vert="horz" wrap="square" lIns="0" tIns="0" rIns="0" bIns="0" rtlCol="0">
            <a:spAutoFit/>
          </a:bodyPr>
          <a:lstStyle/>
          <a:p>
            <a:pPr>
              <a:lnSpc>
                <a:spcPct val="100000"/>
              </a:lnSpc>
            </a:pPr>
            <a:r>
              <a:rPr sz="3200" i="1" dirty="0">
                <a:solidFill>
                  <a:srgbClr val="F8F8F8"/>
                </a:solidFill>
                <a:latin typeface="Courier New"/>
                <a:cs typeface="Courier New"/>
              </a:rPr>
              <a:t>0 0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lang="en-US" altLang="zh-CN" sz="3200" i="1" dirty="0" smtClean="0">
                <a:solidFill>
                  <a:srgbClr val="F8F8F8"/>
                </a:solidFill>
                <a:latin typeface="Courier New"/>
                <a:cs typeface="Courier New"/>
              </a:rPr>
              <a:t>0</a:t>
            </a:r>
            <a:r>
              <a:rPr sz="3200" i="1" dirty="0" smtClean="0">
                <a:solidFill>
                  <a:srgbClr val="F8F8F8"/>
                </a:solidFill>
                <a:latin typeface="Courier New"/>
                <a:cs typeface="Courier New"/>
              </a:rPr>
              <a:t> </a:t>
            </a:r>
            <a:r>
              <a:rPr sz="3200" i="1" dirty="0">
                <a:solidFill>
                  <a:srgbClr val="F8F8F8"/>
                </a:solidFill>
                <a:latin typeface="Courier New"/>
                <a:cs typeface="Courier New"/>
              </a:rPr>
              <a:t>0</a:t>
            </a:r>
            <a:r>
              <a:rPr sz="3200" b="1" dirty="0">
                <a:solidFill>
                  <a:srgbClr val="F8F8F8"/>
                </a:solidFill>
                <a:latin typeface="Courier New"/>
                <a:cs typeface="Courier New"/>
              </a:rPr>
              <a:t> 0 </a:t>
            </a:r>
            <a:r>
              <a:rPr lang="en-US" altLang="zh-CN" sz="3200" b="1" dirty="0" smtClean="0">
                <a:solidFill>
                  <a:srgbClr val="F8F8F8"/>
                </a:solidFill>
                <a:latin typeface="Courier New"/>
                <a:cs typeface="Courier New"/>
              </a:rPr>
              <a:t>0</a:t>
            </a:r>
            <a:r>
              <a:rPr sz="3200" b="1" spc="-60" dirty="0" smtClean="0">
                <a:solidFill>
                  <a:srgbClr val="F8F8F8"/>
                </a:solidFill>
                <a:latin typeface="Courier New"/>
                <a:cs typeface="Courier New"/>
              </a:rPr>
              <a:t> </a:t>
            </a:r>
            <a:r>
              <a:rPr lang="en-US" altLang="zh-CN" sz="3200" b="1" dirty="0">
                <a:solidFill>
                  <a:srgbClr val="F8F8F8"/>
                </a:solidFill>
                <a:latin typeface="Courier New"/>
                <a:cs typeface="Courier New"/>
              </a:rPr>
              <a:t>1</a:t>
            </a:r>
            <a:endParaRPr sz="3200" b="1" dirty="0">
              <a:latin typeface="Courier New"/>
              <a:cs typeface="Courier New"/>
            </a:endParaRPr>
          </a:p>
        </p:txBody>
      </p:sp>
      <p:sp>
        <p:nvSpPr>
          <p:cNvPr id="65"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66"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67"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sz="2400" spc="-5" dirty="0" smtClean="0">
                <a:latin typeface="Arial"/>
                <a:cs typeface="Arial"/>
              </a:rPr>
              <a:t>4-bit</a:t>
            </a:r>
            <a:endParaRPr sz="2400" dirty="0">
              <a:latin typeface="Arial"/>
              <a:cs typeface="Arial"/>
            </a:endParaRPr>
          </a:p>
        </p:txBody>
      </p:sp>
      <p:sp>
        <p:nvSpPr>
          <p:cNvPr id="69"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70"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
        <p:nvSpPr>
          <p:cNvPr id="47" name="object 47"/>
          <p:cNvSpPr/>
          <p:nvPr/>
        </p:nvSpPr>
        <p:spPr>
          <a:xfrm>
            <a:off x="7112507" y="4210811"/>
            <a:ext cx="2641092" cy="760476"/>
          </a:xfrm>
          <a:prstGeom prst="rect">
            <a:avLst/>
          </a:prstGeom>
          <a:blipFill>
            <a:blip r:embed="rId14" cstate="print"/>
            <a:stretch>
              <a:fillRect/>
            </a:stretch>
          </a:blipFill>
        </p:spPr>
        <p:txBody>
          <a:bodyPr wrap="square" lIns="0" tIns="0" rIns="0" bIns="0" rtlCol="0"/>
          <a:lstStyle/>
          <a:p>
            <a:endParaRPr/>
          </a:p>
        </p:txBody>
      </p:sp>
      <p:sp>
        <p:nvSpPr>
          <p:cNvPr id="68" name="object 49"/>
          <p:cNvSpPr txBox="1"/>
          <p:nvPr/>
        </p:nvSpPr>
        <p:spPr>
          <a:xfrm>
            <a:off x="7486015" y="4303116"/>
            <a:ext cx="1762125" cy="478977"/>
          </a:xfrm>
          <a:prstGeom prst="rect">
            <a:avLst/>
          </a:prstGeom>
        </p:spPr>
        <p:txBody>
          <a:bodyPr vert="horz" wrap="square" lIns="0" tIns="0" rIns="0" bIns="0" rtlCol="0">
            <a:spAutoFit/>
          </a:bodyPr>
          <a:lstStyle/>
          <a:p>
            <a:pPr marL="39370">
              <a:lnSpc>
                <a:spcPts val="3654"/>
              </a:lnSpc>
              <a:spcBef>
                <a:spcPts val="125"/>
              </a:spcBef>
            </a:pPr>
            <a:r>
              <a:rPr sz="3200" b="1" dirty="0" smtClean="0">
                <a:solidFill>
                  <a:srgbClr val="F8F8F8"/>
                </a:solidFill>
                <a:latin typeface="Courier New"/>
                <a:cs typeface="Courier New"/>
              </a:rPr>
              <a:t>0 </a:t>
            </a:r>
            <a:r>
              <a:rPr sz="3200" b="1" dirty="0">
                <a:solidFill>
                  <a:srgbClr val="F8F8F8"/>
                </a:solidFill>
                <a:latin typeface="Courier New"/>
                <a:cs typeface="Courier New"/>
              </a:rPr>
              <a:t>0 </a:t>
            </a:r>
            <a:r>
              <a:rPr lang="en-US" altLang="zh-CN" sz="3200" b="1" dirty="0" smtClean="0">
                <a:solidFill>
                  <a:srgbClr val="F8F8F8"/>
                </a:solidFill>
                <a:latin typeface="Courier New"/>
                <a:cs typeface="Courier New"/>
              </a:rPr>
              <a:t>1</a:t>
            </a:r>
            <a:r>
              <a:rPr sz="3200" b="1" spc="-95" dirty="0" smtClean="0">
                <a:solidFill>
                  <a:srgbClr val="F8F8F8"/>
                </a:solidFill>
                <a:latin typeface="Courier New"/>
                <a:cs typeface="Courier New"/>
              </a:rPr>
              <a:t> </a:t>
            </a:r>
            <a:r>
              <a:rPr lang="en-US" altLang="zh-CN" sz="3200" b="1" spc="-95" dirty="0" smtClean="0">
                <a:solidFill>
                  <a:srgbClr val="F8F8F8"/>
                </a:solidFill>
                <a:latin typeface="Courier New"/>
                <a:cs typeface="Courier New"/>
              </a:rPr>
              <a:t>1</a:t>
            </a:r>
            <a:endParaRPr sz="3200" b="1" dirty="0">
              <a:latin typeface="Courier New"/>
              <a:cs typeface="Courier New"/>
            </a:endParaRPr>
          </a:p>
        </p:txBody>
      </p:sp>
      <p:sp>
        <p:nvSpPr>
          <p:cNvPr id="48" name="object 48"/>
          <p:cNvSpPr/>
          <p:nvPr/>
        </p:nvSpPr>
        <p:spPr>
          <a:xfrm>
            <a:off x="7206995" y="4305300"/>
            <a:ext cx="2452370" cy="571500"/>
          </a:xfrm>
          <a:custGeom>
            <a:avLst/>
            <a:gdLst/>
            <a:ahLst/>
            <a:cxnLst/>
            <a:rect l="l" t="t" r="r" b="b"/>
            <a:pathLst>
              <a:path w="2452370" h="571500">
                <a:moveTo>
                  <a:pt x="0" y="285750"/>
                </a:moveTo>
                <a:lnTo>
                  <a:pt x="18385" y="236161"/>
                </a:lnTo>
                <a:lnTo>
                  <a:pt x="50113" y="204606"/>
                </a:lnTo>
                <a:lnTo>
                  <a:pt x="96345" y="174503"/>
                </a:lnTo>
                <a:lnTo>
                  <a:pt x="156160" y="146068"/>
                </a:lnTo>
                <a:lnTo>
                  <a:pt x="228640" y="119513"/>
                </a:lnTo>
                <a:lnTo>
                  <a:pt x="269341" y="107008"/>
                </a:lnTo>
                <a:lnTo>
                  <a:pt x="312863" y="95054"/>
                </a:lnTo>
                <a:lnTo>
                  <a:pt x="359092" y="83677"/>
                </a:lnTo>
                <a:lnTo>
                  <a:pt x="407912" y="72903"/>
                </a:lnTo>
                <a:lnTo>
                  <a:pt x="459208" y="62761"/>
                </a:lnTo>
                <a:lnTo>
                  <a:pt x="512865" y="53276"/>
                </a:lnTo>
                <a:lnTo>
                  <a:pt x="568769" y="44476"/>
                </a:lnTo>
                <a:lnTo>
                  <a:pt x="626804" y="36387"/>
                </a:lnTo>
                <a:lnTo>
                  <a:pt x="686855" y="29035"/>
                </a:lnTo>
                <a:lnTo>
                  <a:pt x="748807" y="22449"/>
                </a:lnTo>
                <a:lnTo>
                  <a:pt x="812546" y="16653"/>
                </a:lnTo>
                <a:lnTo>
                  <a:pt x="877957" y="11676"/>
                </a:lnTo>
                <a:lnTo>
                  <a:pt x="944924" y="7544"/>
                </a:lnTo>
                <a:lnTo>
                  <a:pt x="1013332" y="4283"/>
                </a:lnTo>
                <a:lnTo>
                  <a:pt x="1083068" y="1921"/>
                </a:lnTo>
                <a:lnTo>
                  <a:pt x="1154014" y="484"/>
                </a:lnTo>
                <a:lnTo>
                  <a:pt x="1226057" y="0"/>
                </a:lnTo>
                <a:lnTo>
                  <a:pt x="1298101" y="484"/>
                </a:lnTo>
                <a:lnTo>
                  <a:pt x="1369047" y="1921"/>
                </a:lnTo>
                <a:lnTo>
                  <a:pt x="1438783" y="4283"/>
                </a:lnTo>
                <a:lnTo>
                  <a:pt x="1507191" y="7544"/>
                </a:lnTo>
                <a:lnTo>
                  <a:pt x="1574158" y="11676"/>
                </a:lnTo>
                <a:lnTo>
                  <a:pt x="1639569" y="16653"/>
                </a:lnTo>
                <a:lnTo>
                  <a:pt x="1703308" y="22449"/>
                </a:lnTo>
                <a:lnTo>
                  <a:pt x="1765260" y="29035"/>
                </a:lnTo>
                <a:lnTo>
                  <a:pt x="1825311" y="36387"/>
                </a:lnTo>
                <a:lnTo>
                  <a:pt x="1883346" y="44476"/>
                </a:lnTo>
                <a:lnTo>
                  <a:pt x="1939250" y="53276"/>
                </a:lnTo>
                <a:lnTo>
                  <a:pt x="1992907" y="62761"/>
                </a:lnTo>
                <a:lnTo>
                  <a:pt x="2044203" y="72903"/>
                </a:lnTo>
                <a:lnTo>
                  <a:pt x="2093023" y="83677"/>
                </a:lnTo>
                <a:lnTo>
                  <a:pt x="2139252" y="95054"/>
                </a:lnTo>
                <a:lnTo>
                  <a:pt x="2182774" y="107008"/>
                </a:lnTo>
                <a:lnTo>
                  <a:pt x="2223475" y="119513"/>
                </a:lnTo>
                <a:lnTo>
                  <a:pt x="2261241" y="132542"/>
                </a:lnTo>
                <a:lnTo>
                  <a:pt x="2327503" y="160064"/>
                </a:lnTo>
                <a:lnTo>
                  <a:pt x="2380641" y="189360"/>
                </a:lnTo>
                <a:lnTo>
                  <a:pt x="2419736" y="220215"/>
                </a:lnTo>
                <a:lnTo>
                  <a:pt x="2443867" y="252417"/>
                </a:lnTo>
                <a:lnTo>
                  <a:pt x="2452115" y="285750"/>
                </a:lnTo>
                <a:lnTo>
                  <a:pt x="2450034" y="302544"/>
                </a:lnTo>
                <a:lnTo>
                  <a:pt x="2419736" y="351284"/>
                </a:lnTo>
                <a:lnTo>
                  <a:pt x="2380641" y="382139"/>
                </a:lnTo>
                <a:lnTo>
                  <a:pt x="2327503" y="411435"/>
                </a:lnTo>
                <a:lnTo>
                  <a:pt x="2261241" y="438957"/>
                </a:lnTo>
                <a:lnTo>
                  <a:pt x="2223475" y="451986"/>
                </a:lnTo>
                <a:lnTo>
                  <a:pt x="2182774" y="464491"/>
                </a:lnTo>
                <a:lnTo>
                  <a:pt x="2139252" y="476445"/>
                </a:lnTo>
                <a:lnTo>
                  <a:pt x="2093023" y="487822"/>
                </a:lnTo>
                <a:lnTo>
                  <a:pt x="2044203" y="498596"/>
                </a:lnTo>
                <a:lnTo>
                  <a:pt x="1992907" y="508738"/>
                </a:lnTo>
                <a:lnTo>
                  <a:pt x="1939250" y="518223"/>
                </a:lnTo>
                <a:lnTo>
                  <a:pt x="1883346" y="527023"/>
                </a:lnTo>
                <a:lnTo>
                  <a:pt x="1825311" y="535112"/>
                </a:lnTo>
                <a:lnTo>
                  <a:pt x="1765260" y="542464"/>
                </a:lnTo>
                <a:lnTo>
                  <a:pt x="1703308" y="549050"/>
                </a:lnTo>
                <a:lnTo>
                  <a:pt x="1639569" y="554846"/>
                </a:lnTo>
                <a:lnTo>
                  <a:pt x="1574158" y="559823"/>
                </a:lnTo>
                <a:lnTo>
                  <a:pt x="1507191" y="563955"/>
                </a:lnTo>
                <a:lnTo>
                  <a:pt x="1438783" y="567216"/>
                </a:lnTo>
                <a:lnTo>
                  <a:pt x="1369047" y="569578"/>
                </a:lnTo>
                <a:lnTo>
                  <a:pt x="1298101" y="571015"/>
                </a:lnTo>
                <a:lnTo>
                  <a:pt x="1226057" y="571500"/>
                </a:lnTo>
                <a:lnTo>
                  <a:pt x="1154014" y="571015"/>
                </a:lnTo>
                <a:lnTo>
                  <a:pt x="1083068" y="569578"/>
                </a:lnTo>
                <a:lnTo>
                  <a:pt x="1013332" y="567216"/>
                </a:lnTo>
                <a:lnTo>
                  <a:pt x="944924" y="563955"/>
                </a:lnTo>
                <a:lnTo>
                  <a:pt x="877957" y="559823"/>
                </a:lnTo>
                <a:lnTo>
                  <a:pt x="812546" y="554846"/>
                </a:lnTo>
                <a:lnTo>
                  <a:pt x="748807" y="549050"/>
                </a:lnTo>
                <a:lnTo>
                  <a:pt x="686855" y="542464"/>
                </a:lnTo>
                <a:lnTo>
                  <a:pt x="626804" y="535112"/>
                </a:lnTo>
                <a:lnTo>
                  <a:pt x="568769" y="527023"/>
                </a:lnTo>
                <a:lnTo>
                  <a:pt x="512865" y="518223"/>
                </a:lnTo>
                <a:lnTo>
                  <a:pt x="459208" y="508738"/>
                </a:lnTo>
                <a:lnTo>
                  <a:pt x="407912" y="498596"/>
                </a:lnTo>
                <a:lnTo>
                  <a:pt x="359092" y="487822"/>
                </a:lnTo>
                <a:lnTo>
                  <a:pt x="312863" y="476445"/>
                </a:lnTo>
                <a:lnTo>
                  <a:pt x="269341" y="464491"/>
                </a:lnTo>
                <a:lnTo>
                  <a:pt x="228640" y="451986"/>
                </a:lnTo>
                <a:lnTo>
                  <a:pt x="190874" y="438957"/>
                </a:lnTo>
                <a:lnTo>
                  <a:pt x="124612" y="411435"/>
                </a:lnTo>
                <a:lnTo>
                  <a:pt x="71474" y="382139"/>
                </a:lnTo>
                <a:lnTo>
                  <a:pt x="32379" y="351284"/>
                </a:lnTo>
                <a:lnTo>
                  <a:pt x="8248" y="319082"/>
                </a:lnTo>
                <a:lnTo>
                  <a:pt x="0" y="285750"/>
                </a:lnTo>
                <a:close/>
              </a:path>
            </a:pathLst>
          </a:custGeom>
          <a:ln w="57912">
            <a:solidFill>
              <a:srgbClr val="FFC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261239"/>
            <a:ext cx="411543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Arial"/>
                <a:cs typeface="Arial"/>
              </a:rPr>
              <a:t>32-bit</a:t>
            </a:r>
            <a:r>
              <a:rPr sz="3600" spc="-100" dirty="0">
                <a:solidFill>
                  <a:srgbClr val="004589"/>
                </a:solidFill>
                <a:latin typeface="Arial"/>
                <a:cs typeface="Arial"/>
              </a:rPr>
              <a:t> </a:t>
            </a:r>
            <a:r>
              <a:rPr sz="3600" spc="-5" dirty="0">
                <a:solidFill>
                  <a:srgbClr val="004589"/>
                </a:solidFill>
                <a:latin typeface="微软雅黑"/>
                <a:cs typeface="微软雅黑"/>
              </a:rPr>
              <a:t>除法器</a:t>
            </a:r>
            <a:r>
              <a:rPr sz="3600" dirty="0">
                <a:solidFill>
                  <a:srgbClr val="004589"/>
                </a:solidFill>
                <a:latin typeface="微软雅黑"/>
                <a:cs typeface="微软雅黑"/>
              </a:rPr>
              <a:t>的</a:t>
            </a:r>
            <a:r>
              <a:rPr sz="3600" spc="-5" dirty="0">
                <a:solidFill>
                  <a:srgbClr val="004589"/>
                </a:solidFill>
                <a:latin typeface="微软雅黑"/>
                <a:cs typeface="微软雅黑"/>
              </a:rPr>
              <a:t>实现</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845055" y="4124197"/>
            <a:ext cx="153606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64-bit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3" name="object 13"/>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8" name="object 18"/>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4899786" y="2855086"/>
            <a:ext cx="78740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6</a:t>
            </a: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2" name="object 22"/>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4" name="object 24"/>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4" name="object 34"/>
          <p:cNvSpPr/>
          <p:nvPr/>
        </p:nvSpPr>
        <p:spPr>
          <a:xfrm>
            <a:off x="6713219" y="1132332"/>
            <a:ext cx="5087111" cy="1580388"/>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6713219" y="1132332"/>
            <a:ext cx="5087620" cy="1580515"/>
          </a:xfrm>
          <a:custGeom>
            <a:avLst/>
            <a:gdLst/>
            <a:ahLst/>
            <a:cxnLst/>
            <a:rect l="l" t="t" r="r" b="b"/>
            <a:pathLst>
              <a:path w="5087620"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823713" y="0"/>
                </a:lnTo>
                <a:lnTo>
                  <a:pt x="4871045" y="4245"/>
                </a:lnTo>
                <a:lnTo>
                  <a:pt x="4915599" y="16485"/>
                </a:lnTo>
                <a:lnTo>
                  <a:pt x="4956631" y="35973"/>
                </a:lnTo>
                <a:lnTo>
                  <a:pt x="4993395" y="61966"/>
                </a:lnTo>
                <a:lnTo>
                  <a:pt x="5025145" y="93716"/>
                </a:lnTo>
                <a:lnTo>
                  <a:pt x="5051138" y="130480"/>
                </a:lnTo>
                <a:lnTo>
                  <a:pt x="5070626" y="171512"/>
                </a:lnTo>
                <a:lnTo>
                  <a:pt x="5082866" y="216066"/>
                </a:lnTo>
                <a:lnTo>
                  <a:pt x="5087111" y="263397"/>
                </a:lnTo>
                <a:lnTo>
                  <a:pt x="5087111" y="1316989"/>
                </a:lnTo>
                <a:lnTo>
                  <a:pt x="5082866" y="1364321"/>
                </a:lnTo>
                <a:lnTo>
                  <a:pt x="5070626" y="1408875"/>
                </a:lnTo>
                <a:lnTo>
                  <a:pt x="5051138" y="1449907"/>
                </a:lnTo>
                <a:lnTo>
                  <a:pt x="5025145" y="1486671"/>
                </a:lnTo>
                <a:lnTo>
                  <a:pt x="4993395" y="1518421"/>
                </a:lnTo>
                <a:lnTo>
                  <a:pt x="4956631" y="1544414"/>
                </a:lnTo>
                <a:lnTo>
                  <a:pt x="4915599" y="1563902"/>
                </a:lnTo>
                <a:lnTo>
                  <a:pt x="4871045" y="1576142"/>
                </a:lnTo>
                <a:lnTo>
                  <a:pt x="4823713"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6" name="object 36"/>
          <p:cNvSpPr txBox="1"/>
          <p:nvPr/>
        </p:nvSpPr>
        <p:spPr>
          <a:xfrm>
            <a:off x="6869938" y="1304797"/>
            <a:ext cx="4731385" cy="12484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一个</a:t>
            </a:r>
            <a:r>
              <a:rPr sz="2000" dirty="0">
                <a:latin typeface="Arial"/>
                <a:cs typeface="Arial"/>
              </a:rPr>
              <a:t>64-bi</a:t>
            </a:r>
            <a:r>
              <a:rPr sz="2000" spc="-5" dirty="0">
                <a:latin typeface="Arial"/>
                <a:cs typeface="Arial"/>
              </a:rPr>
              <a:t>t</a:t>
            </a:r>
            <a:r>
              <a:rPr sz="2000" dirty="0">
                <a:latin typeface="微软雅黑"/>
                <a:cs typeface="微软雅黑"/>
              </a:rPr>
              <a:t>的“余数</a:t>
            </a:r>
            <a:r>
              <a:rPr sz="2000" spc="-15" dirty="0">
                <a:latin typeface="微软雅黑"/>
                <a:cs typeface="微软雅黑"/>
              </a:rPr>
              <a:t>”</a:t>
            </a:r>
            <a:r>
              <a:rPr sz="2000" dirty="0">
                <a:latin typeface="微软雅黑"/>
                <a:cs typeface="微软雅黑"/>
              </a:rPr>
              <a:t>寄存器</a:t>
            </a:r>
            <a:endParaRPr sz="2000">
              <a:latin typeface="微软雅黑"/>
              <a:cs typeface="微软雅黑"/>
            </a:endParaRPr>
          </a:p>
          <a:p>
            <a:pPr marL="12700" marR="5080">
              <a:lnSpc>
                <a:spcPct val="100000"/>
              </a:lnSpc>
            </a:pPr>
            <a:r>
              <a:rPr sz="2000" dirty="0">
                <a:latin typeface="微软雅黑"/>
                <a:cs typeface="微软雅黑"/>
              </a:rPr>
              <a:t>一个</a:t>
            </a:r>
            <a:r>
              <a:rPr sz="2000" dirty="0">
                <a:latin typeface="Arial"/>
                <a:cs typeface="Arial"/>
              </a:rPr>
              <a:t>64-bi</a:t>
            </a:r>
            <a:r>
              <a:rPr sz="2000" spc="-5" dirty="0">
                <a:latin typeface="Arial"/>
                <a:cs typeface="Arial"/>
              </a:rPr>
              <a:t>t</a:t>
            </a:r>
            <a:r>
              <a:rPr sz="2000" dirty="0">
                <a:latin typeface="微软雅黑"/>
                <a:cs typeface="微软雅黑"/>
              </a:rPr>
              <a:t>的“除数</a:t>
            </a:r>
            <a:r>
              <a:rPr sz="2000" spc="-15" dirty="0">
                <a:latin typeface="微软雅黑"/>
                <a:cs typeface="微软雅黑"/>
              </a:rPr>
              <a:t>”</a:t>
            </a:r>
            <a:r>
              <a:rPr sz="2000" dirty="0">
                <a:latin typeface="微软雅黑"/>
                <a:cs typeface="微软雅黑"/>
              </a:rPr>
              <a:t>寄存</a:t>
            </a:r>
            <a:r>
              <a:rPr sz="2000" spc="-15" dirty="0">
                <a:latin typeface="微软雅黑"/>
                <a:cs typeface="微软雅黑"/>
              </a:rPr>
              <a:t>器</a:t>
            </a:r>
            <a:r>
              <a:rPr sz="2000" dirty="0">
                <a:latin typeface="微软雅黑"/>
                <a:cs typeface="微软雅黑"/>
              </a:rPr>
              <a:t>，带</a:t>
            </a:r>
            <a:r>
              <a:rPr sz="2000" spc="-10" dirty="0">
                <a:latin typeface="微软雅黑"/>
                <a:cs typeface="微软雅黑"/>
              </a:rPr>
              <a:t>右</a:t>
            </a:r>
            <a:r>
              <a:rPr sz="2000" dirty="0">
                <a:latin typeface="微软雅黑"/>
                <a:cs typeface="微软雅黑"/>
              </a:rPr>
              <a:t>移功能 一个</a:t>
            </a:r>
            <a:r>
              <a:rPr sz="2000" dirty="0">
                <a:latin typeface="Arial"/>
                <a:cs typeface="Arial"/>
              </a:rPr>
              <a:t>32-bit</a:t>
            </a:r>
            <a:r>
              <a:rPr sz="2000" dirty="0">
                <a:latin typeface="微软雅黑"/>
                <a:cs typeface="微软雅黑"/>
              </a:rPr>
              <a:t>的“商”</a:t>
            </a:r>
            <a:r>
              <a:rPr sz="2000" spc="-15" dirty="0">
                <a:latin typeface="微软雅黑"/>
                <a:cs typeface="微软雅黑"/>
              </a:rPr>
              <a:t>寄</a:t>
            </a:r>
            <a:r>
              <a:rPr sz="2000" dirty="0">
                <a:latin typeface="微软雅黑"/>
                <a:cs typeface="微软雅黑"/>
              </a:rPr>
              <a:t>存器</a:t>
            </a:r>
            <a:r>
              <a:rPr sz="2000" spc="-15" dirty="0">
                <a:latin typeface="微软雅黑"/>
                <a:cs typeface="微软雅黑"/>
              </a:rPr>
              <a:t>，</a:t>
            </a:r>
            <a:r>
              <a:rPr sz="2000" dirty="0">
                <a:latin typeface="微软雅黑"/>
                <a:cs typeface="微软雅黑"/>
              </a:rPr>
              <a:t>带左</a:t>
            </a:r>
            <a:r>
              <a:rPr sz="2000" spc="-15" dirty="0">
                <a:latin typeface="微软雅黑"/>
                <a:cs typeface="微软雅黑"/>
              </a:rPr>
              <a:t>移</a:t>
            </a:r>
            <a:r>
              <a:rPr sz="2000" dirty="0">
                <a:latin typeface="微软雅黑"/>
                <a:cs typeface="微软雅黑"/>
              </a:rPr>
              <a:t>功能 一个</a:t>
            </a:r>
            <a:r>
              <a:rPr sz="2000" dirty="0">
                <a:latin typeface="Arial"/>
                <a:cs typeface="Arial"/>
              </a:rPr>
              <a:t>64-bi</a:t>
            </a:r>
            <a:r>
              <a:rPr sz="2000" spc="-10" dirty="0">
                <a:latin typeface="Arial"/>
                <a:cs typeface="Arial"/>
              </a:rPr>
              <a:t>t</a:t>
            </a:r>
            <a:r>
              <a:rPr sz="2000" spc="5" dirty="0">
                <a:latin typeface="微软雅黑"/>
                <a:cs typeface="微软雅黑"/>
              </a:rPr>
              <a:t>的</a:t>
            </a:r>
            <a:r>
              <a:rPr sz="2000" spc="-10" dirty="0">
                <a:latin typeface="Arial"/>
                <a:cs typeface="Arial"/>
              </a:rPr>
              <a:t>A</a:t>
            </a:r>
            <a:r>
              <a:rPr sz="2000" dirty="0">
                <a:latin typeface="Arial"/>
                <a:cs typeface="Arial"/>
              </a:rPr>
              <a:t>LU</a:t>
            </a:r>
            <a:r>
              <a:rPr sz="2000" dirty="0">
                <a:latin typeface="微软雅黑"/>
                <a:cs typeface="微软雅黑"/>
              </a:rPr>
              <a:t>，</a:t>
            </a:r>
            <a:r>
              <a:rPr sz="2000" spc="5" dirty="0">
                <a:latin typeface="微软雅黑"/>
                <a:cs typeface="微软雅黑"/>
              </a:rPr>
              <a:t>支持</a:t>
            </a:r>
            <a:r>
              <a:rPr sz="2000" spc="-15" dirty="0">
                <a:latin typeface="微软雅黑"/>
                <a:cs typeface="微软雅黑"/>
              </a:rPr>
              <a:t>加</a:t>
            </a:r>
            <a:r>
              <a:rPr sz="2000" spc="5" dirty="0">
                <a:latin typeface="微软雅黑"/>
                <a:cs typeface="微软雅黑"/>
              </a:rPr>
              <a:t>法和</a:t>
            </a:r>
            <a:r>
              <a:rPr sz="2000" spc="-15" dirty="0">
                <a:latin typeface="微软雅黑"/>
                <a:cs typeface="微软雅黑"/>
              </a:rPr>
              <a:t>减</a:t>
            </a:r>
            <a:r>
              <a:rPr sz="2000" spc="5" dirty="0">
                <a:latin typeface="微软雅黑"/>
                <a:cs typeface="微软雅黑"/>
              </a:rPr>
              <a:t>法运算</a:t>
            </a:r>
            <a:endParaRPr sz="2000">
              <a:latin typeface="微软雅黑"/>
              <a:cs typeface="微软雅黑"/>
            </a:endParaRPr>
          </a:p>
        </p:txBody>
      </p:sp>
      <p:sp>
        <p:nvSpPr>
          <p:cNvPr id="41" name="object 41"/>
          <p:cNvSpPr txBox="1"/>
          <p:nvPr/>
        </p:nvSpPr>
        <p:spPr>
          <a:xfrm>
            <a:off x="3436746" y="6046974"/>
            <a:ext cx="787400"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64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2"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43"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44"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45"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4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47"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49"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50"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51"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52"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54"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55"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56"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lang="en-US" altLang="zh-CN" sz="2400" spc="-5" dirty="0" smtClean="0">
                <a:latin typeface="Arial"/>
                <a:cs typeface="Arial"/>
              </a:rPr>
              <a:t>32</a:t>
            </a:r>
            <a:r>
              <a:rPr sz="2400" spc="-5" dirty="0" smtClean="0">
                <a:latin typeface="Arial"/>
                <a:cs typeface="Arial"/>
              </a:rPr>
              <a:t>-bit</a:t>
            </a:r>
            <a:endParaRPr sz="2400" dirty="0">
              <a:latin typeface="Arial"/>
              <a:cs typeface="Arial"/>
            </a:endParaRPr>
          </a:p>
        </p:txBody>
      </p:sp>
      <p:sp>
        <p:nvSpPr>
          <p:cNvPr id="58"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59"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505523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除法</a:t>
            </a:r>
            <a:r>
              <a:rPr sz="3600" spc="-10" dirty="0">
                <a:solidFill>
                  <a:srgbClr val="004589"/>
                </a:solidFill>
                <a:latin typeface="微软雅黑"/>
                <a:cs typeface="微软雅黑"/>
              </a:rPr>
              <a:t>器</a:t>
            </a:r>
            <a:r>
              <a:rPr sz="3600" spc="-5" dirty="0">
                <a:solidFill>
                  <a:srgbClr val="004589"/>
                </a:solidFill>
                <a:latin typeface="微软雅黑"/>
                <a:cs typeface="微软雅黑"/>
              </a:rPr>
              <a:t>的实现（第一版）</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845055" y="4124197"/>
            <a:ext cx="153606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64-bit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3" name="object 13"/>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8" name="object 18"/>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4899786" y="2855086"/>
            <a:ext cx="78740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6</a:t>
            </a: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2" name="object 22"/>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4" name="object 24"/>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4" name="object 34"/>
          <p:cNvSpPr/>
          <p:nvPr/>
        </p:nvSpPr>
        <p:spPr>
          <a:xfrm>
            <a:off x="6713219" y="1132332"/>
            <a:ext cx="5087111" cy="1580388"/>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6713219" y="1132332"/>
            <a:ext cx="5087620" cy="1580515"/>
          </a:xfrm>
          <a:custGeom>
            <a:avLst/>
            <a:gdLst/>
            <a:ahLst/>
            <a:cxnLst/>
            <a:rect l="l" t="t" r="r" b="b"/>
            <a:pathLst>
              <a:path w="5087620" h="1580514">
                <a:moveTo>
                  <a:pt x="0" y="263397"/>
                </a:moveTo>
                <a:lnTo>
                  <a:pt x="4245" y="216066"/>
                </a:lnTo>
                <a:lnTo>
                  <a:pt x="16485" y="171512"/>
                </a:lnTo>
                <a:lnTo>
                  <a:pt x="35973" y="130480"/>
                </a:lnTo>
                <a:lnTo>
                  <a:pt x="61966" y="93716"/>
                </a:lnTo>
                <a:lnTo>
                  <a:pt x="93716" y="61966"/>
                </a:lnTo>
                <a:lnTo>
                  <a:pt x="130480" y="35973"/>
                </a:lnTo>
                <a:lnTo>
                  <a:pt x="171512" y="16485"/>
                </a:lnTo>
                <a:lnTo>
                  <a:pt x="216066" y="4245"/>
                </a:lnTo>
                <a:lnTo>
                  <a:pt x="263398" y="0"/>
                </a:lnTo>
                <a:lnTo>
                  <a:pt x="4823713" y="0"/>
                </a:lnTo>
                <a:lnTo>
                  <a:pt x="4871045" y="4245"/>
                </a:lnTo>
                <a:lnTo>
                  <a:pt x="4915599" y="16485"/>
                </a:lnTo>
                <a:lnTo>
                  <a:pt x="4956631" y="35973"/>
                </a:lnTo>
                <a:lnTo>
                  <a:pt x="4993395" y="61966"/>
                </a:lnTo>
                <a:lnTo>
                  <a:pt x="5025145" y="93716"/>
                </a:lnTo>
                <a:lnTo>
                  <a:pt x="5051138" y="130480"/>
                </a:lnTo>
                <a:lnTo>
                  <a:pt x="5070626" y="171512"/>
                </a:lnTo>
                <a:lnTo>
                  <a:pt x="5082866" y="216066"/>
                </a:lnTo>
                <a:lnTo>
                  <a:pt x="5087111" y="263397"/>
                </a:lnTo>
                <a:lnTo>
                  <a:pt x="5087111" y="1316989"/>
                </a:lnTo>
                <a:lnTo>
                  <a:pt x="5082866" y="1364321"/>
                </a:lnTo>
                <a:lnTo>
                  <a:pt x="5070626" y="1408875"/>
                </a:lnTo>
                <a:lnTo>
                  <a:pt x="5051138" y="1449907"/>
                </a:lnTo>
                <a:lnTo>
                  <a:pt x="5025145" y="1486671"/>
                </a:lnTo>
                <a:lnTo>
                  <a:pt x="4993395" y="1518421"/>
                </a:lnTo>
                <a:lnTo>
                  <a:pt x="4956631" y="1544414"/>
                </a:lnTo>
                <a:lnTo>
                  <a:pt x="4915599" y="1563902"/>
                </a:lnTo>
                <a:lnTo>
                  <a:pt x="4871045" y="1576142"/>
                </a:lnTo>
                <a:lnTo>
                  <a:pt x="4823713" y="1580388"/>
                </a:lnTo>
                <a:lnTo>
                  <a:pt x="263398" y="1580388"/>
                </a:lnTo>
                <a:lnTo>
                  <a:pt x="216066" y="1576142"/>
                </a:lnTo>
                <a:lnTo>
                  <a:pt x="171512" y="1563902"/>
                </a:lnTo>
                <a:lnTo>
                  <a:pt x="130480" y="1544414"/>
                </a:lnTo>
                <a:lnTo>
                  <a:pt x="93716" y="1518421"/>
                </a:lnTo>
                <a:lnTo>
                  <a:pt x="61966" y="1486671"/>
                </a:lnTo>
                <a:lnTo>
                  <a:pt x="35973" y="1449907"/>
                </a:lnTo>
                <a:lnTo>
                  <a:pt x="16485" y="1408875"/>
                </a:lnTo>
                <a:lnTo>
                  <a:pt x="4245" y="1364321"/>
                </a:lnTo>
                <a:lnTo>
                  <a:pt x="0" y="1316989"/>
                </a:lnTo>
                <a:lnTo>
                  <a:pt x="0" y="263397"/>
                </a:lnTo>
                <a:close/>
              </a:path>
            </a:pathLst>
          </a:custGeom>
          <a:ln w="9144">
            <a:solidFill>
              <a:srgbClr val="97B853"/>
            </a:solidFill>
          </a:ln>
        </p:spPr>
        <p:txBody>
          <a:bodyPr wrap="square" lIns="0" tIns="0" rIns="0" bIns="0" rtlCol="0"/>
          <a:lstStyle/>
          <a:p>
            <a:endParaRPr/>
          </a:p>
        </p:txBody>
      </p:sp>
      <p:sp>
        <p:nvSpPr>
          <p:cNvPr id="36" name="object 36"/>
          <p:cNvSpPr txBox="1"/>
          <p:nvPr/>
        </p:nvSpPr>
        <p:spPr>
          <a:xfrm>
            <a:off x="6869938" y="1304797"/>
            <a:ext cx="4731385" cy="124841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一个</a:t>
            </a:r>
            <a:r>
              <a:rPr sz="2000" dirty="0">
                <a:latin typeface="Arial"/>
                <a:cs typeface="Arial"/>
              </a:rPr>
              <a:t>64-bi</a:t>
            </a:r>
            <a:r>
              <a:rPr sz="2000" spc="-5" dirty="0">
                <a:latin typeface="Arial"/>
                <a:cs typeface="Arial"/>
              </a:rPr>
              <a:t>t</a:t>
            </a:r>
            <a:r>
              <a:rPr sz="2000" dirty="0">
                <a:latin typeface="微软雅黑"/>
                <a:cs typeface="微软雅黑"/>
              </a:rPr>
              <a:t>的“余数</a:t>
            </a:r>
            <a:r>
              <a:rPr sz="2000" spc="-15" dirty="0">
                <a:latin typeface="微软雅黑"/>
                <a:cs typeface="微软雅黑"/>
              </a:rPr>
              <a:t>”</a:t>
            </a:r>
            <a:r>
              <a:rPr sz="2000" dirty="0">
                <a:latin typeface="微软雅黑"/>
                <a:cs typeface="微软雅黑"/>
              </a:rPr>
              <a:t>寄存器</a:t>
            </a:r>
            <a:endParaRPr sz="2000">
              <a:latin typeface="微软雅黑"/>
              <a:cs typeface="微软雅黑"/>
            </a:endParaRPr>
          </a:p>
          <a:p>
            <a:pPr marL="12700" marR="5080">
              <a:lnSpc>
                <a:spcPct val="100000"/>
              </a:lnSpc>
            </a:pPr>
            <a:r>
              <a:rPr sz="2000" dirty="0">
                <a:latin typeface="微软雅黑"/>
                <a:cs typeface="微软雅黑"/>
              </a:rPr>
              <a:t>一个</a:t>
            </a:r>
            <a:r>
              <a:rPr sz="2000" dirty="0">
                <a:latin typeface="Arial"/>
                <a:cs typeface="Arial"/>
              </a:rPr>
              <a:t>64-bi</a:t>
            </a:r>
            <a:r>
              <a:rPr sz="2000" spc="-5" dirty="0">
                <a:latin typeface="Arial"/>
                <a:cs typeface="Arial"/>
              </a:rPr>
              <a:t>t</a:t>
            </a:r>
            <a:r>
              <a:rPr sz="2000" dirty="0">
                <a:latin typeface="微软雅黑"/>
                <a:cs typeface="微软雅黑"/>
              </a:rPr>
              <a:t>的“除数</a:t>
            </a:r>
            <a:r>
              <a:rPr sz="2000" spc="-15" dirty="0">
                <a:latin typeface="微软雅黑"/>
                <a:cs typeface="微软雅黑"/>
              </a:rPr>
              <a:t>”</a:t>
            </a:r>
            <a:r>
              <a:rPr sz="2000" dirty="0">
                <a:latin typeface="微软雅黑"/>
                <a:cs typeface="微软雅黑"/>
              </a:rPr>
              <a:t>寄存</a:t>
            </a:r>
            <a:r>
              <a:rPr sz="2000" spc="-15" dirty="0">
                <a:latin typeface="微软雅黑"/>
                <a:cs typeface="微软雅黑"/>
              </a:rPr>
              <a:t>器</a:t>
            </a:r>
            <a:r>
              <a:rPr sz="2000" dirty="0">
                <a:latin typeface="微软雅黑"/>
                <a:cs typeface="微软雅黑"/>
              </a:rPr>
              <a:t>，带</a:t>
            </a:r>
            <a:r>
              <a:rPr sz="2000" spc="-10" dirty="0">
                <a:latin typeface="微软雅黑"/>
                <a:cs typeface="微软雅黑"/>
              </a:rPr>
              <a:t>右</a:t>
            </a:r>
            <a:r>
              <a:rPr sz="2000" dirty="0">
                <a:latin typeface="微软雅黑"/>
                <a:cs typeface="微软雅黑"/>
              </a:rPr>
              <a:t>移功能 一个</a:t>
            </a:r>
            <a:r>
              <a:rPr sz="2000" dirty="0">
                <a:latin typeface="Arial"/>
                <a:cs typeface="Arial"/>
              </a:rPr>
              <a:t>32-bit</a:t>
            </a:r>
            <a:r>
              <a:rPr sz="2000" dirty="0">
                <a:latin typeface="微软雅黑"/>
                <a:cs typeface="微软雅黑"/>
              </a:rPr>
              <a:t>的“商”</a:t>
            </a:r>
            <a:r>
              <a:rPr sz="2000" spc="-15" dirty="0">
                <a:latin typeface="微软雅黑"/>
                <a:cs typeface="微软雅黑"/>
              </a:rPr>
              <a:t>寄</a:t>
            </a:r>
            <a:r>
              <a:rPr sz="2000" dirty="0">
                <a:latin typeface="微软雅黑"/>
                <a:cs typeface="微软雅黑"/>
              </a:rPr>
              <a:t>存器</a:t>
            </a:r>
            <a:r>
              <a:rPr sz="2000" spc="-15" dirty="0">
                <a:latin typeface="微软雅黑"/>
                <a:cs typeface="微软雅黑"/>
              </a:rPr>
              <a:t>，</a:t>
            </a:r>
            <a:r>
              <a:rPr sz="2000" dirty="0">
                <a:latin typeface="微软雅黑"/>
                <a:cs typeface="微软雅黑"/>
              </a:rPr>
              <a:t>带左</a:t>
            </a:r>
            <a:r>
              <a:rPr sz="2000" spc="-15" dirty="0">
                <a:latin typeface="微软雅黑"/>
                <a:cs typeface="微软雅黑"/>
              </a:rPr>
              <a:t>移</a:t>
            </a:r>
            <a:r>
              <a:rPr sz="2000" dirty="0">
                <a:latin typeface="微软雅黑"/>
                <a:cs typeface="微软雅黑"/>
              </a:rPr>
              <a:t>功能 一个</a:t>
            </a:r>
            <a:r>
              <a:rPr sz="2000" dirty="0">
                <a:latin typeface="Arial"/>
                <a:cs typeface="Arial"/>
              </a:rPr>
              <a:t>64-bi</a:t>
            </a:r>
            <a:r>
              <a:rPr sz="2000" spc="-10" dirty="0">
                <a:latin typeface="Arial"/>
                <a:cs typeface="Arial"/>
              </a:rPr>
              <a:t>t</a:t>
            </a:r>
            <a:r>
              <a:rPr sz="2000" spc="5" dirty="0">
                <a:latin typeface="微软雅黑"/>
                <a:cs typeface="微软雅黑"/>
              </a:rPr>
              <a:t>的</a:t>
            </a:r>
            <a:r>
              <a:rPr sz="2000" spc="-10" dirty="0">
                <a:latin typeface="Arial"/>
                <a:cs typeface="Arial"/>
              </a:rPr>
              <a:t>A</a:t>
            </a:r>
            <a:r>
              <a:rPr sz="2000" dirty="0">
                <a:latin typeface="Arial"/>
                <a:cs typeface="Arial"/>
              </a:rPr>
              <a:t>LU</a:t>
            </a:r>
            <a:r>
              <a:rPr sz="2000" dirty="0">
                <a:latin typeface="微软雅黑"/>
                <a:cs typeface="微软雅黑"/>
              </a:rPr>
              <a:t>，</a:t>
            </a:r>
            <a:r>
              <a:rPr sz="2000" spc="5" dirty="0">
                <a:latin typeface="微软雅黑"/>
                <a:cs typeface="微软雅黑"/>
              </a:rPr>
              <a:t>支持</a:t>
            </a:r>
            <a:r>
              <a:rPr sz="2000" spc="-15" dirty="0">
                <a:latin typeface="微软雅黑"/>
                <a:cs typeface="微软雅黑"/>
              </a:rPr>
              <a:t>加</a:t>
            </a:r>
            <a:r>
              <a:rPr sz="2000" spc="5" dirty="0">
                <a:latin typeface="微软雅黑"/>
                <a:cs typeface="微软雅黑"/>
              </a:rPr>
              <a:t>法和</a:t>
            </a:r>
            <a:r>
              <a:rPr sz="2000" spc="-15" dirty="0">
                <a:latin typeface="微软雅黑"/>
                <a:cs typeface="微软雅黑"/>
              </a:rPr>
              <a:t>减</a:t>
            </a:r>
            <a:r>
              <a:rPr sz="2000" spc="5" dirty="0">
                <a:latin typeface="微软雅黑"/>
                <a:cs typeface="微软雅黑"/>
              </a:rPr>
              <a:t>法运算</a:t>
            </a:r>
            <a:endParaRPr sz="2000">
              <a:latin typeface="微软雅黑"/>
              <a:cs typeface="微软雅黑"/>
            </a:endParaRPr>
          </a:p>
        </p:txBody>
      </p:sp>
      <p:sp>
        <p:nvSpPr>
          <p:cNvPr id="41" name="object 41"/>
          <p:cNvSpPr txBox="1"/>
          <p:nvPr/>
        </p:nvSpPr>
        <p:spPr>
          <a:xfrm>
            <a:off x="3436746" y="6046974"/>
            <a:ext cx="787400"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64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2"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43"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44"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45"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46"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48"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49"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50"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lang="en-US" altLang="zh-CN" sz="2400" spc="-5" dirty="0" smtClean="0">
                <a:latin typeface="Arial"/>
                <a:cs typeface="Arial"/>
              </a:rPr>
              <a:t>32</a:t>
            </a:r>
            <a:r>
              <a:rPr sz="2400" spc="-5" dirty="0" smtClean="0">
                <a:latin typeface="Arial"/>
                <a:cs typeface="Arial"/>
              </a:rPr>
              <a:t>-bit</a:t>
            </a:r>
            <a:endParaRPr sz="2400" dirty="0">
              <a:latin typeface="Arial"/>
              <a:cs typeface="Arial"/>
            </a:endParaRPr>
          </a:p>
        </p:txBody>
      </p:sp>
      <p:sp>
        <p:nvSpPr>
          <p:cNvPr id="51"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52"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
        <p:nvSpPr>
          <p:cNvPr id="53"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54"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55"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5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57"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6855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除法器的面积优化</a:t>
            </a:r>
            <a:endParaRPr sz="3600">
              <a:latin typeface="微软雅黑"/>
              <a:cs typeface="微软雅黑"/>
            </a:endParaRPr>
          </a:p>
        </p:txBody>
      </p:sp>
      <p:sp>
        <p:nvSpPr>
          <p:cNvPr id="5" name="object 5"/>
          <p:cNvSpPr/>
          <p:nvPr/>
        </p:nvSpPr>
        <p:spPr>
          <a:xfrm>
            <a:off x="1584960" y="4611623"/>
            <a:ext cx="1976627" cy="548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545079" y="3744467"/>
            <a:ext cx="1475232" cy="35813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1845055" y="4124197"/>
            <a:ext cx="153606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64-bit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1" name="object 11"/>
          <p:cNvSpPr/>
          <p:nvPr/>
        </p:nvSpPr>
        <p:spPr>
          <a:xfrm>
            <a:off x="2382011" y="4629911"/>
            <a:ext cx="356615" cy="69341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7639050" y="3243833"/>
            <a:ext cx="1473835" cy="222885"/>
          </a:xfrm>
          <a:custGeom>
            <a:avLst/>
            <a:gdLst/>
            <a:ahLst/>
            <a:cxnLst/>
            <a:rect l="l" t="t" r="r" b="b"/>
            <a:pathLst>
              <a:path w="1473834" h="222885">
                <a:moveTo>
                  <a:pt x="111251" y="0"/>
                </a:moveTo>
                <a:lnTo>
                  <a:pt x="0" y="111251"/>
                </a:lnTo>
                <a:lnTo>
                  <a:pt x="111251" y="222503"/>
                </a:lnTo>
                <a:lnTo>
                  <a:pt x="111251" y="166877"/>
                </a:lnTo>
                <a:lnTo>
                  <a:pt x="1473707" y="166877"/>
                </a:lnTo>
                <a:lnTo>
                  <a:pt x="1418081" y="111251"/>
                </a:lnTo>
                <a:lnTo>
                  <a:pt x="1473707" y="55625"/>
                </a:lnTo>
                <a:lnTo>
                  <a:pt x="111251" y="55625"/>
                </a:lnTo>
                <a:lnTo>
                  <a:pt x="111251" y="0"/>
                </a:lnTo>
                <a:close/>
              </a:path>
            </a:pathLst>
          </a:custGeom>
          <a:solidFill>
            <a:srgbClr val="4F81BC"/>
          </a:solidFill>
        </p:spPr>
        <p:txBody>
          <a:bodyPr wrap="square" lIns="0" tIns="0" rIns="0" bIns="0" rtlCol="0"/>
          <a:lstStyle/>
          <a:p>
            <a:endParaRPr/>
          </a:p>
        </p:txBody>
      </p:sp>
      <p:sp>
        <p:nvSpPr>
          <p:cNvPr id="13" name="object 13"/>
          <p:cNvSpPr/>
          <p:nvPr/>
        </p:nvSpPr>
        <p:spPr>
          <a:xfrm>
            <a:off x="7639050" y="3243833"/>
            <a:ext cx="1473835" cy="222885"/>
          </a:xfrm>
          <a:custGeom>
            <a:avLst/>
            <a:gdLst/>
            <a:ahLst/>
            <a:cxnLst/>
            <a:rect l="l" t="t" r="r" b="b"/>
            <a:pathLst>
              <a:path w="1473834" h="222885">
                <a:moveTo>
                  <a:pt x="1473707" y="55625"/>
                </a:moveTo>
                <a:lnTo>
                  <a:pt x="111251" y="55625"/>
                </a:lnTo>
                <a:lnTo>
                  <a:pt x="111251" y="0"/>
                </a:lnTo>
                <a:lnTo>
                  <a:pt x="0" y="111251"/>
                </a:lnTo>
                <a:lnTo>
                  <a:pt x="111251" y="222503"/>
                </a:lnTo>
                <a:lnTo>
                  <a:pt x="111251" y="166877"/>
                </a:lnTo>
                <a:lnTo>
                  <a:pt x="1473707" y="166877"/>
                </a:lnTo>
                <a:lnTo>
                  <a:pt x="1418081" y="111251"/>
                </a:lnTo>
                <a:lnTo>
                  <a:pt x="1473707" y="55625"/>
                </a:lnTo>
                <a:close/>
              </a:path>
            </a:pathLst>
          </a:custGeom>
          <a:ln w="25908">
            <a:solidFill>
              <a:srgbClr val="385D89"/>
            </a:solidFill>
          </a:ln>
        </p:spPr>
        <p:txBody>
          <a:bodyPr wrap="square" lIns="0" tIns="0" rIns="0" bIns="0" rtlCol="0"/>
          <a:lstStyle/>
          <a:p>
            <a:endParaRPr/>
          </a:p>
        </p:txBody>
      </p:sp>
      <p:sp>
        <p:nvSpPr>
          <p:cNvPr id="18" name="object 18"/>
          <p:cNvSpPr/>
          <p:nvPr/>
        </p:nvSpPr>
        <p:spPr>
          <a:xfrm>
            <a:off x="2513838" y="1742694"/>
            <a:ext cx="2895600" cy="222885"/>
          </a:xfrm>
          <a:custGeom>
            <a:avLst/>
            <a:gdLst/>
            <a:ahLst/>
            <a:cxnLst/>
            <a:rect l="l" t="t" r="r" b="b"/>
            <a:pathLst>
              <a:path w="2895600" h="222885">
                <a:moveTo>
                  <a:pt x="2784348" y="0"/>
                </a:moveTo>
                <a:lnTo>
                  <a:pt x="2784348" y="55625"/>
                </a:lnTo>
                <a:lnTo>
                  <a:pt x="0" y="55625"/>
                </a:lnTo>
                <a:lnTo>
                  <a:pt x="55625" y="111251"/>
                </a:lnTo>
                <a:lnTo>
                  <a:pt x="0" y="166877"/>
                </a:lnTo>
                <a:lnTo>
                  <a:pt x="2784348" y="166877"/>
                </a:lnTo>
                <a:lnTo>
                  <a:pt x="2784348" y="222503"/>
                </a:lnTo>
                <a:lnTo>
                  <a:pt x="2895600" y="111251"/>
                </a:lnTo>
                <a:lnTo>
                  <a:pt x="2784348" y="0"/>
                </a:lnTo>
                <a:close/>
              </a:path>
            </a:pathLst>
          </a:custGeom>
          <a:solidFill>
            <a:srgbClr val="4F81BC"/>
          </a:solidFill>
        </p:spPr>
        <p:txBody>
          <a:bodyPr wrap="square" lIns="0" tIns="0" rIns="0" bIns="0" rtlCol="0"/>
          <a:lstStyle/>
          <a:p>
            <a:endParaRPr/>
          </a:p>
        </p:txBody>
      </p:sp>
      <p:sp>
        <p:nvSpPr>
          <p:cNvPr id="19" name="object 19"/>
          <p:cNvSpPr/>
          <p:nvPr/>
        </p:nvSpPr>
        <p:spPr>
          <a:xfrm>
            <a:off x="2513838" y="1742694"/>
            <a:ext cx="2895600" cy="222885"/>
          </a:xfrm>
          <a:custGeom>
            <a:avLst/>
            <a:gdLst/>
            <a:ahLst/>
            <a:cxnLst/>
            <a:rect l="l" t="t" r="r" b="b"/>
            <a:pathLst>
              <a:path w="2895600" h="222885">
                <a:moveTo>
                  <a:pt x="0" y="55625"/>
                </a:moveTo>
                <a:lnTo>
                  <a:pt x="2784348" y="55625"/>
                </a:lnTo>
                <a:lnTo>
                  <a:pt x="2784348" y="0"/>
                </a:lnTo>
                <a:lnTo>
                  <a:pt x="2895600" y="111251"/>
                </a:lnTo>
                <a:lnTo>
                  <a:pt x="2784348" y="222503"/>
                </a:lnTo>
                <a:lnTo>
                  <a:pt x="2784348" y="166877"/>
                </a:lnTo>
                <a:lnTo>
                  <a:pt x="0" y="166877"/>
                </a:lnTo>
                <a:lnTo>
                  <a:pt x="55625" y="111251"/>
                </a:lnTo>
                <a:lnTo>
                  <a:pt x="0" y="55625"/>
                </a:lnTo>
                <a:close/>
              </a:path>
            </a:pathLst>
          </a:custGeom>
          <a:ln w="25908">
            <a:solidFill>
              <a:srgbClr val="385D89"/>
            </a:solidFill>
          </a:ln>
        </p:spPr>
        <p:txBody>
          <a:bodyPr wrap="square" lIns="0" tIns="0" rIns="0" bIns="0" rtlCol="0"/>
          <a:lstStyle/>
          <a:p>
            <a:endParaRPr/>
          </a:p>
        </p:txBody>
      </p:sp>
      <p:sp>
        <p:nvSpPr>
          <p:cNvPr id="20" name="object 20"/>
          <p:cNvSpPr/>
          <p:nvPr/>
        </p:nvSpPr>
        <p:spPr>
          <a:xfrm>
            <a:off x="3233927" y="2863595"/>
            <a:ext cx="358139" cy="1051559"/>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4899786" y="2855086"/>
            <a:ext cx="787400" cy="382270"/>
          </a:xfrm>
          <a:prstGeom prst="rect">
            <a:avLst/>
          </a:prstGeom>
        </p:spPr>
        <p:txBody>
          <a:bodyPr vert="horz" wrap="square" lIns="0" tIns="0" rIns="0" bIns="0" rtlCol="0">
            <a:spAutoFit/>
          </a:bodyPr>
          <a:lstStyle/>
          <a:p>
            <a:pPr marL="12700">
              <a:lnSpc>
                <a:spcPct val="100000"/>
              </a:lnSpc>
            </a:pPr>
            <a:r>
              <a:rPr sz="2400" spc="-5" dirty="0">
                <a:latin typeface="Arial"/>
                <a:cs typeface="Arial"/>
              </a:rPr>
              <a:t>6</a:t>
            </a:r>
            <a:r>
              <a:rPr sz="2400" spc="-10" dirty="0">
                <a:latin typeface="Arial"/>
                <a:cs typeface="Arial"/>
              </a:rPr>
              <a:t>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22" name="object 22"/>
          <p:cNvSpPr/>
          <p:nvPr/>
        </p:nvSpPr>
        <p:spPr>
          <a:xfrm>
            <a:off x="313943" y="3220211"/>
            <a:ext cx="2273808" cy="3185160"/>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461383" y="5268995"/>
            <a:ext cx="1536700" cy="171450"/>
          </a:xfrm>
          <a:custGeom>
            <a:avLst/>
            <a:gdLst/>
            <a:ahLst/>
            <a:cxnLst/>
            <a:rect l="l" t="t" r="r" b="b"/>
            <a:pathLst>
              <a:path w="1536700"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6700"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6700" h="171450">
                <a:moveTo>
                  <a:pt x="1536318" y="66528"/>
                </a:moveTo>
                <a:lnTo>
                  <a:pt x="108457" y="66528"/>
                </a:lnTo>
                <a:lnTo>
                  <a:pt x="75800" y="85578"/>
                </a:lnTo>
                <a:lnTo>
                  <a:pt x="108457" y="104628"/>
                </a:lnTo>
                <a:lnTo>
                  <a:pt x="1536318" y="104628"/>
                </a:lnTo>
                <a:lnTo>
                  <a:pt x="1536318" y="66528"/>
                </a:lnTo>
                <a:close/>
              </a:path>
              <a:path w="1536700" h="171450">
                <a:moveTo>
                  <a:pt x="47497" y="69068"/>
                </a:moveTo>
                <a:lnTo>
                  <a:pt x="47497" y="102088"/>
                </a:lnTo>
                <a:lnTo>
                  <a:pt x="75800" y="85578"/>
                </a:lnTo>
                <a:lnTo>
                  <a:pt x="47497" y="69068"/>
                </a:lnTo>
                <a:close/>
              </a:path>
              <a:path w="1536700" h="171450">
                <a:moveTo>
                  <a:pt x="75800" y="85578"/>
                </a:moveTo>
                <a:lnTo>
                  <a:pt x="47497" y="102088"/>
                </a:lnTo>
                <a:lnTo>
                  <a:pt x="104103" y="102088"/>
                </a:lnTo>
                <a:lnTo>
                  <a:pt x="75800" y="85578"/>
                </a:lnTo>
                <a:close/>
              </a:path>
              <a:path w="1536700"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4" name="object 24"/>
          <p:cNvSpPr/>
          <p:nvPr/>
        </p:nvSpPr>
        <p:spPr>
          <a:xfrm>
            <a:off x="5906134" y="2074691"/>
            <a:ext cx="520065" cy="171450"/>
          </a:xfrm>
          <a:custGeom>
            <a:avLst/>
            <a:gdLst/>
            <a:ahLst/>
            <a:cxnLst/>
            <a:rect l="l" t="t" r="r" b="b"/>
            <a:pathLst>
              <a:path w="520064"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8" y="135743"/>
                </a:lnTo>
                <a:lnTo>
                  <a:pt x="108458" y="104628"/>
                </a:lnTo>
                <a:lnTo>
                  <a:pt x="37845" y="104628"/>
                </a:lnTo>
                <a:lnTo>
                  <a:pt x="37845" y="66528"/>
                </a:lnTo>
                <a:lnTo>
                  <a:pt x="108457" y="66528"/>
                </a:lnTo>
                <a:lnTo>
                  <a:pt x="161798" y="35413"/>
                </a:lnTo>
                <a:lnTo>
                  <a:pt x="167405" y="30360"/>
                </a:lnTo>
                <a:lnTo>
                  <a:pt x="170561" y="23760"/>
                </a:lnTo>
                <a:lnTo>
                  <a:pt x="171049" y="16446"/>
                </a:lnTo>
                <a:lnTo>
                  <a:pt x="168655" y="9251"/>
                </a:lnTo>
                <a:lnTo>
                  <a:pt x="163603" y="3643"/>
                </a:lnTo>
                <a:lnTo>
                  <a:pt x="157003" y="488"/>
                </a:lnTo>
                <a:lnTo>
                  <a:pt x="149689" y="0"/>
                </a:lnTo>
                <a:close/>
              </a:path>
              <a:path w="520064" h="171450">
                <a:moveTo>
                  <a:pt x="108457" y="66528"/>
                </a:moveTo>
                <a:lnTo>
                  <a:pt x="37845" y="66528"/>
                </a:lnTo>
                <a:lnTo>
                  <a:pt x="37845" y="104628"/>
                </a:lnTo>
                <a:lnTo>
                  <a:pt x="108458" y="104628"/>
                </a:lnTo>
                <a:lnTo>
                  <a:pt x="104103" y="102088"/>
                </a:lnTo>
                <a:lnTo>
                  <a:pt x="47498" y="102088"/>
                </a:lnTo>
                <a:lnTo>
                  <a:pt x="47498" y="69068"/>
                </a:lnTo>
                <a:lnTo>
                  <a:pt x="104103" y="69068"/>
                </a:lnTo>
                <a:lnTo>
                  <a:pt x="108457" y="66528"/>
                </a:lnTo>
                <a:close/>
              </a:path>
              <a:path w="520064" h="171450">
                <a:moveTo>
                  <a:pt x="519811" y="66528"/>
                </a:moveTo>
                <a:lnTo>
                  <a:pt x="108457" y="66528"/>
                </a:lnTo>
                <a:lnTo>
                  <a:pt x="75800" y="85578"/>
                </a:lnTo>
                <a:lnTo>
                  <a:pt x="108458" y="104628"/>
                </a:lnTo>
                <a:lnTo>
                  <a:pt x="519811" y="104628"/>
                </a:lnTo>
                <a:lnTo>
                  <a:pt x="519811" y="66528"/>
                </a:lnTo>
                <a:close/>
              </a:path>
              <a:path w="520064" h="171450">
                <a:moveTo>
                  <a:pt x="47498" y="69068"/>
                </a:moveTo>
                <a:lnTo>
                  <a:pt x="47498" y="102088"/>
                </a:lnTo>
                <a:lnTo>
                  <a:pt x="75800" y="85578"/>
                </a:lnTo>
                <a:lnTo>
                  <a:pt x="47498" y="69068"/>
                </a:lnTo>
                <a:close/>
              </a:path>
              <a:path w="520064" h="171450">
                <a:moveTo>
                  <a:pt x="75800" y="85578"/>
                </a:moveTo>
                <a:lnTo>
                  <a:pt x="47498" y="102088"/>
                </a:lnTo>
                <a:lnTo>
                  <a:pt x="104103" y="102088"/>
                </a:lnTo>
                <a:lnTo>
                  <a:pt x="75800" y="85578"/>
                </a:lnTo>
                <a:close/>
              </a:path>
              <a:path w="52006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6413753" y="2154173"/>
            <a:ext cx="0" cy="3037840"/>
          </a:xfrm>
          <a:custGeom>
            <a:avLst/>
            <a:gdLst/>
            <a:ahLst/>
            <a:cxnLst/>
            <a:rect l="l" t="t" r="r" b="b"/>
            <a:pathLst>
              <a:path h="3037840">
                <a:moveTo>
                  <a:pt x="0" y="0"/>
                </a:moveTo>
                <a:lnTo>
                  <a:pt x="0" y="3037332"/>
                </a:lnTo>
              </a:path>
            </a:pathLst>
          </a:custGeom>
          <a:ln w="38100">
            <a:solidFill>
              <a:srgbClr val="F79546"/>
            </a:solidFill>
          </a:ln>
        </p:spPr>
        <p:txBody>
          <a:bodyPr wrap="square" lIns="0" tIns="0" rIns="0" bIns="0" rtlCol="0"/>
          <a:lstStyle/>
          <a:p>
            <a:endParaRPr/>
          </a:p>
        </p:txBody>
      </p:sp>
      <p:sp>
        <p:nvSpPr>
          <p:cNvPr id="26" name="object 26"/>
          <p:cNvSpPr/>
          <p:nvPr/>
        </p:nvSpPr>
        <p:spPr>
          <a:xfrm>
            <a:off x="9327515" y="3530111"/>
            <a:ext cx="520065" cy="171450"/>
          </a:xfrm>
          <a:custGeom>
            <a:avLst/>
            <a:gdLst/>
            <a:ahLst/>
            <a:cxnLst/>
            <a:rect l="l" t="t" r="r" b="b"/>
            <a:pathLst>
              <a:path w="520065"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0" y="147395"/>
                </a:lnTo>
                <a:lnTo>
                  <a:pt x="167405" y="140795"/>
                </a:lnTo>
                <a:lnTo>
                  <a:pt x="161798" y="135743"/>
                </a:lnTo>
                <a:lnTo>
                  <a:pt x="108457" y="104628"/>
                </a:lnTo>
                <a:lnTo>
                  <a:pt x="37845" y="104628"/>
                </a:lnTo>
                <a:lnTo>
                  <a:pt x="37845"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520065" h="171450">
                <a:moveTo>
                  <a:pt x="108458" y="66528"/>
                </a:moveTo>
                <a:lnTo>
                  <a:pt x="37845" y="66528"/>
                </a:lnTo>
                <a:lnTo>
                  <a:pt x="37845" y="104628"/>
                </a:lnTo>
                <a:lnTo>
                  <a:pt x="108457" y="104628"/>
                </a:lnTo>
                <a:lnTo>
                  <a:pt x="104103" y="102088"/>
                </a:lnTo>
                <a:lnTo>
                  <a:pt x="47498" y="102088"/>
                </a:lnTo>
                <a:lnTo>
                  <a:pt x="47498" y="69068"/>
                </a:lnTo>
                <a:lnTo>
                  <a:pt x="104103" y="69068"/>
                </a:lnTo>
                <a:lnTo>
                  <a:pt x="108458" y="66528"/>
                </a:lnTo>
                <a:close/>
              </a:path>
              <a:path w="520065" h="171450">
                <a:moveTo>
                  <a:pt x="519810" y="66528"/>
                </a:moveTo>
                <a:lnTo>
                  <a:pt x="108458" y="66528"/>
                </a:lnTo>
                <a:lnTo>
                  <a:pt x="75800" y="85578"/>
                </a:lnTo>
                <a:lnTo>
                  <a:pt x="108457" y="104628"/>
                </a:lnTo>
                <a:lnTo>
                  <a:pt x="519810" y="104628"/>
                </a:lnTo>
                <a:lnTo>
                  <a:pt x="519810" y="66528"/>
                </a:lnTo>
                <a:close/>
              </a:path>
              <a:path w="520065" h="171450">
                <a:moveTo>
                  <a:pt x="47498" y="69068"/>
                </a:moveTo>
                <a:lnTo>
                  <a:pt x="47498" y="102088"/>
                </a:lnTo>
                <a:lnTo>
                  <a:pt x="75800" y="85578"/>
                </a:lnTo>
                <a:lnTo>
                  <a:pt x="47498" y="69068"/>
                </a:lnTo>
                <a:close/>
              </a:path>
              <a:path w="520065" h="171450">
                <a:moveTo>
                  <a:pt x="75800" y="85578"/>
                </a:moveTo>
                <a:lnTo>
                  <a:pt x="47498" y="102088"/>
                </a:lnTo>
                <a:lnTo>
                  <a:pt x="104103" y="102088"/>
                </a:lnTo>
                <a:lnTo>
                  <a:pt x="75800" y="85578"/>
                </a:lnTo>
                <a:close/>
              </a:path>
              <a:path w="520065"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7" name="object 27"/>
          <p:cNvSpPr/>
          <p:nvPr/>
        </p:nvSpPr>
        <p:spPr>
          <a:xfrm>
            <a:off x="9835133" y="3615690"/>
            <a:ext cx="0" cy="2158365"/>
          </a:xfrm>
          <a:custGeom>
            <a:avLst/>
            <a:gdLst/>
            <a:ahLst/>
            <a:cxnLst/>
            <a:rect l="l" t="t" r="r" b="b"/>
            <a:pathLst>
              <a:path h="2158365">
                <a:moveTo>
                  <a:pt x="0" y="0"/>
                </a:moveTo>
                <a:lnTo>
                  <a:pt x="0" y="2157984"/>
                </a:lnTo>
              </a:path>
            </a:pathLst>
          </a:custGeom>
          <a:ln w="38100">
            <a:solidFill>
              <a:srgbClr val="F79546"/>
            </a:solidFill>
          </a:ln>
        </p:spPr>
        <p:txBody>
          <a:bodyPr wrap="square" lIns="0" tIns="0" rIns="0" bIns="0" rtlCol="0"/>
          <a:lstStyle/>
          <a:p>
            <a:endParaRPr/>
          </a:p>
        </p:txBody>
      </p:sp>
      <p:sp>
        <p:nvSpPr>
          <p:cNvPr id="28" name="object 28"/>
          <p:cNvSpPr/>
          <p:nvPr/>
        </p:nvSpPr>
        <p:spPr>
          <a:xfrm>
            <a:off x="7334250" y="5787390"/>
            <a:ext cx="2513330" cy="0"/>
          </a:xfrm>
          <a:custGeom>
            <a:avLst/>
            <a:gdLst/>
            <a:ahLst/>
            <a:cxnLst/>
            <a:rect l="l" t="t" r="r" b="b"/>
            <a:pathLst>
              <a:path w="2513329">
                <a:moveTo>
                  <a:pt x="0" y="0"/>
                </a:moveTo>
                <a:lnTo>
                  <a:pt x="2513076" y="0"/>
                </a:lnTo>
              </a:path>
            </a:pathLst>
          </a:custGeom>
          <a:ln w="38100">
            <a:solidFill>
              <a:srgbClr val="F79546"/>
            </a:solidFill>
          </a:ln>
        </p:spPr>
        <p:txBody>
          <a:bodyPr wrap="square" lIns="0" tIns="0" rIns="0" bIns="0" rtlCol="0"/>
          <a:lstStyle/>
          <a:p>
            <a:endParaRPr/>
          </a:p>
        </p:txBody>
      </p:sp>
      <p:sp>
        <p:nvSpPr>
          <p:cNvPr id="30" name="object 30"/>
          <p:cNvSpPr/>
          <p:nvPr/>
        </p:nvSpPr>
        <p:spPr>
          <a:xfrm>
            <a:off x="3714622" y="4182383"/>
            <a:ext cx="2397760" cy="171450"/>
          </a:xfrm>
          <a:custGeom>
            <a:avLst/>
            <a:gdLst/>
            <a:ahLst/>
            <a:cxnLst/>
            <a:rect l="l" t="t" r="r" b="b"/>
            <a:pathLst>
              <a:path w="2397760"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2397760"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2397760" h="171450">
                <a:moveTo>
                  <a:pt x="2397379" y="66528"/>
                </a:moveTo>
                <a:lnTo>
                  <a:pt x="108458" y="66528"/>
                </a:lnTo>
                <a:lnTo>
                  <a:pt x="75800" y="85578"/>
                </a:lnTo>
                <a:lnTo>
                  <a:pt x="108458" y="104628"/>
                </a:lnTo>
                <a:lnTo>
                  <a:pt x="2397379" y="104628"/>
                </a:lnTo>
                <a:lnTo>
                  <a:pt x="2397379" y="66528"/>
                </a:lnTo>
                <a:close/>
              </a:path>
              <a:path w="2397760" h="171450">
                <a:moveTo>
                  <a:pt x="47498" y="69068"/>
                </a:moveTo>
                <a:lnTo>
                  <a:pt x="47498" y="102088"/>
                </a:lnTo>
                <a:lnTo>
                  <a:pt x="75800" y="85578"/>
                </a:lnTo>
                <a:lnTo>
                  <a:pt x="47498" y="69068"/>
                </a:lnTo>
                <a:close/>
              </a:path>
              <a:path w="2397760" h="171450">
                <a:moveTo>
                  <a:pt x="75800" y="85578"/>
                </a:moveTo>
                <a:lnTo>
                  <a:pt x="47498" y="102088"/>
                </a:lnTo>
                <a:lnTo>
                  <a:pt x="104103" y="102088"/>
                </a:lnTo>
                <a:lnTo>
                  <a:pt x="75800" y="85578"/>
                </a:lnTo>
                <a:close/>
              </a:path>
              <a:path w="2397760"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31" name="object 31"/>
          <p:cNvSpPr/>
          <p:nvPr/>
        </p:nvSpPr>
        <p:spPr>
          <a:xfrm>
            <a:off x="6093714" y="4267961"/>
            <a:ext cx="0" cy="1138555"/>
          </a:xfrm>
          <a:custGeom>
            <a:avLst/>
            <a:gdLst/>
            <a:ahLst/>
            <a:cxnLst/>
            <a:rect l="l" t="t" r="r" b="b"/>
            <a:pathLst>
              <a:path h="1138554">
                <a:moveTo>
                  <a:pt x="0" y="0"/>
                </a:moveTo>
                <a:lnTo>
                  <a:pt x="0" y="1138428"/>
                </a:lnTo>
              </a:path>
            </a:pathLst>
          </a:custGeom>
          <a:ln w="38100">
            <a:solidFill>
              <a:srgbClr val="F79546"/>
            </a:solidFill>
          </a:ln>
        </p:spPr>
        <p:txBody>
          <a:bodyPr wrap="square" lIns="0" tIns="0" rIns="0" bIns="0" rtlCol="0"/>
          <a:lstStyle/>
          <a:p>
            <a:endParaRPr/>
          </a:p>
        </p:txBody>
      </p:sp>
      <p:sp>
        <p:nvSpPr>
          <p:cNvPr id="32" name="object 32"/>
          <p:cNvSpPr/>
          <p:nvPr/>
        </p:nvSpPr>
        <p:spPr>
          <a:xfrm>
            <a:off x="5563361"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3" name="object 33"/>
          <p:cNvSpPr/>
          <p:nvPr/>
        </p:nvSpPr>
        <p:spPr>
          <a:xfrm>
            <a:off x="5563361"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5" name="object 35"/>
          <p:cNvSpPr/>
          <p:nvPr/>
        </p:nvSpPr>
        <p:spPr>
          <a:xfrm>
            <a:off x="6548628" y="958596"/>
            <a:ext cx="5556504" cy="19903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6548628" y="958596"/>
            <a:ext cx="5556885" cy="1990725"/>
          </a:xfrm>
          <a:custGeom>
            <a:avLst/>
            <a:gdLst/>
            <a:ahLst/>
            <a:cxnLst/>
            <a:rect l="l" t="t" r="r" b="b"/>
            <a:pathLst>
              <a:path w="5556884" h="1990725">
                <a:moveTo>
                  <a:pt x="0" y="331724"/>
                </a:moveTo>
                <a:lnTo>
                  <a:pt x="3595" y="282691"/>
                </a:lnTo>
                <a:lnTo>
                  <a:pt x="14040" y="235897"/>
                </a:lnTo>
                <a:lnTo>
                  <a:pt x="30822" y="191853"/>
                </a:lnTo>
                <a:lnTo>
                  <a:pt x="53428" y="151072"/>
                </a:lnTo>
                <a:lnTo>
                  <a:pt x="81347" y="114066"/>
                </a:lnTo>
                <a:lnTo>
                  <a:pt x="114066" y="81347"/>
                </a:lnTo>
                <a:lnTo>
                  <a:pt x="151072" y="53428"/>
                </a:lnTo>
                <a:lnTo>
                  <a:pt x="191853" y="30822"/>
                </a:lnTo>
                <a:lnTo>
                  <a:pt x="235897" y="14040"/>
                </a:lnTo>
                <a:lnTo>
                  <a:pt x="282691" y="3595"/>
                </a:lnTo>
                <a:lnTo>
                  <a:pt x="331724" y="0"/>
                </a:lnTo>
                <a:lnTo>
                  <a:pt x="5224780" y="0"/>
                </a:lnTo>
                <a:lnTo>
                  <a:pt x="5273812" y="3595"/>
                </a:lnTo>
                <a:lnTo>
                  <a:pt x="5320606" y="14040"/>
                </a:lnTo>
                <a:lnTo>
                  <a:pt x="5364650" y="30822"/>
                </a:lnTo>
                <a:lnTo>
                  <a:pt x="5405431" y="53428"/>
                </a:lnTo>
                <a:lnTo>
                  <a:pt x="5442437" y="81347"/>
                </a:lnTo>
                <a:lnTo>
                  <a:pt x="5475156" y="114066"/>
                </a:lnTo>
                <a:lnTo>
                  <a:pt x="5503075" y="151072"/>
                </a:lnTo>
                <a:lnTo>
                  <a:pt x="5525681" y="191853"/>
                </a:lnTo>
                <a:lnTo>
                  <a:pt x="5542463" y="235897"/>
                </a:lnTo>
                <a:lnTo>
                  <a:pt x="5552908" y="282691"/>
                </a:lnTo>
                <a:lnTo>
                  <a:pt x="5556504" y="331724"/>
                </a:lnTo>
                <a:lnTo>
                  <a:pt x="5556504" y="1658619"/>
                </a:lnTo>
                <a:lnTo>
                  <a:pt x="5552908" y="1707652"/>
                </a:lnTo>
                <a:lnTo>
                  <a:pt x="5542463" y="1754446"/>
                </a:lnTo>
                <a:lnTo>
                  <a:pt x="5525681" y="1798490"/>
                </a:lnTo>
                <a:lnTo>
                  <a:pt x="5503075" y="1839271"/>
                </a:lnTo>
                <a:lnTo>
                  <a:pt x="5475156" y="1876277"/>
                </a:lnTo>
                <a:lnTo>
                  <a:pt x="5442437" y="1908996"/>
                </a:lnTo>
                <a:lnTo>
                  <a:pt x="5405431" y="1936915"/>
                </a:lnTo>
                <a:lnTo>
                  <a:pt x="5364650" y="1959521"/>
                </a:lnTo>
                <a:lnTo>
                  <a:pt x="5320606" y="1976303"/>
                </a:lnTo>
                <a:lnTo>
                  <a:pt x="5273812" y="1986748"/>
                </a:lnTo>
                <a:lnTo>
                  <a:pt x="5224780" y="1990343"/>
                </a:lnTo>
                <a:lnTo>
                  <a:pt x="331724" y="1990343"/>
                </a:lnTo>
                <a:lnTo>
                  <a:pt x="282691" y="1986748"/>
                </a:lnTo>
                <a:lnTo>
                  <a:pt x="235897" y="1976303"/>
                </a:lnTo>
                <a:lnTo>
                  <a:pt x="191853" y="1959521"/>
                </a:lnTo>
                <a:lnTo>
                  <a:pt x="151072" y="1936915"/>
                </a:lnTo>
                <a:lnTo>
                  <a:pt x="114066" y="1908996"/>
                </a:lnTo>
                <a:lnTo>
                  <a:pt x="81347" y="1876277"/>
                </a:lnTo>
                <a:lnTo>
                  <a:pt x="53428" y="1839271"/>
                </a:lnTo>
                <a:lnTo>
                  <a:pt x="30822" y="1798490"/>
                </a:lnTo>
                <a:lnTo>
                  <a:pt x="14040" y="1754446"/>
                </a:lnTo>
                <a:lnTo>
                  <a:pt x="3595" y="1707652"/>
                </a:lnTo>
                <a:lnTo>
                  <a:pt x="0" y="1658619"/>
                </a:lnTo>
                <a:lnTo>
                  <a:pt x="0" y="331724"/>
                </a:lnTo>
                <a:close/>
              </a:path>
            </a:pathLst>
          </a:custGeom>
          <a:ln w="9144">
            <a:solidFill>
              <a:srgbClr val="97B853"/>
            </a:solidFill>
          </a:ln>
        </p:spPr>
        <p:txBody>
          <a:bodyPr wrap="square" lIns="0" tIns="0" rIns="0" bIns="0" rtlCol="0"/>
          <a:lstStyle/>
          <a:p>
            <a:endParaRPr/>
          </a:p>
        </p:txBody>
      </p:sp>
      <p:sp>
        <p:nvSpPr>
          <p:cNvPr id="37" name="object 37"/>
          <p:cNvSpPr txBox="1"/>
          <p:nvPr/>
        </p:nvSpPr>
        <p:spPr>
          <a:xfrm>
            <a:off x="6805294" y="1021965"/>
            <a:ext cx="5203190" cy="1923604"/>
          </a:xfrm>
          <a:prstGeom prst="rect">
            <a:avLst/>
          </a:prstGeom>
        </p:spPr>
        <p:txBody>
          <a:bodyPr vert="horz" wrap="square" lIns="0" tIns="0" rIns="0" bIns="0" rtlCol="0">
            <a:spAutoFit/>
          </a:bodyPr>
          <a:lstStyle/>
          <a:p>
            <a:pPr marL="12700">
              <a:lnSpc>
                <a:spcPct val="125000"/>
              </a:lnSpc>
            </a:pPr>
            <a:r>
              <a:rPr sz="2000" dirty="0">
                <a:latin typeface="微软雅黑"/>
                <a:cs typeface="微软雅黑"/>
              </a:rPr>
              <a:t>从减小面积的角度进行</a:t>
            </a:r>
            <a:r>
              <a:rPr sz="2000" spc="-15" dirty="0">
                <a:latin typeface="微软雅黑"/>
                <a:cs typeface="微软雅黑"/>
              </a:rPr>
              <a:t>分</a:t>
            </a:r>
            <a:r>
              <a:rPr sz="2000" dirty="0">
                <a:latin typeface="微软雅黑"/>
                <a:cs typeface="微软雅黑"/>
              </a:rPr>
              <a:t>析：</a:t>
            </a:r>
          </a:p>
          <a:p>
            <a:pPr marL="269875" indent="-257175">
              <a:lnSpc>
                <a:spcPct val="125000"/>
              </a:lnSpc>
              <a:buFont typeface="+mj-lt"/>
              <a:buAutoNum type="arabicPeriod"/>
              <a:tabLst>
                <a:tab pos="293370" algn="l"/>
              </a:tabLst>
            </a:pPr>
            <a:r>
              <a:rPr sz="2000" dirty="0" err="1" smtClean="0">
                <a:latin typeface="微软雅黑"/>
                <a:cs typeface="微软雅黑"/>
              </a:rPr>
              <a:t>除数寄存器实际只用了一半</a:t>
            </a:r>
            <a:endParaRPr sz="2000" dirty="0">
              <a:latin typeface="微软雅黑"/>
              <a:cs typeface="微软雅黑"/>
            </a:endParaRPr>
          </a:p>
          <a:p>
            <a:pPr marL="269875" indent="-257175">
              <a:lnSpc>
                <a:spcPct val="125000"/>
              </a:lnSpc>
              <a:buFont typeface="+mj-lt"/>
              <a:buAutoNum type="arabicPeriod"/>
              <a:tabLst>
                <a:tab pos="293370" algn="l"/>
              </a:tabLst>
            </a:pPr>
            <a:r>
              <a:rPr sz="2000" dirty="0">
                <a:latin typeface="微软雅黑"/>
                <a:cs typeface="微软雅黑"/>
              </a:rPr>
              <a:t>商寄存器初始时是空的，</a:t>
            </a:r>
            <a:r>
              <a:rPr sz="2000" spc="-10" dirty="0">
                <a:latin typeface="微软雅黑"/>
                <a:cs typeface="微软雅黑"/>
              </a:rPr>
              <a:t>从</a:t>
            </a:r>
            <a:r>
              <a:rPr sz="2000" dirty="0">
                <a:latin typeface="微软雅黑"/>
                <a:cs typeface="微软雅黑"/>
              </a:rPr>
              <a:t>右到左逐位</a:t>
            </a:r>
            <a:r>
              <a:rPr sz="2000" spc="-10" dirty="0">
                <a:latin typeface="微软雅黑"/>
                <a:cs typeface="微软雅黑"/>
              </a:rPr>
              <a:t>填</a:t>
            </a:r>
            <a:r>
              <a:rPr sz="2000" dirty="0">
                <a:latin typeface="微软雅黑"/>
                <a:cs typeface="微软雅黑"/>
              </a:rPr>
              <a:t>满</a:t>
            </a:r>
          </a:p>
          <a:p>
            <a:pPr marL="269875" marR="5080" indent="-257175">
              <a:lnSpc>
                <a:spcPct val="125000"/>
              </a:lnSpc>
              <a:buFont typeface="+mj-lt"/>
              <a:buAutoNum type="arabicPeriod"/>
              <a:tabLst>
                <a:tab pos="352425" algn="l"/>
                <a:tab pos="353060" algn="l"/>
              </a:tabLst>
            </a:pPr>
            <a:r>
              <a:rPr sz="2000" dirty="0" err="1" smtClean="0">
                <a:latin typeface="微软雅黑"/>
                <a:cs typeface="微软雅黑"/>
              </a:rPr>
              <a:t>余数寄存器初始时是</a:t>
            </a:r>
            <a:r>
              <a:rPr sz="2000" spc="10" dirty="0" err="1" smtClean="0">
                <a:latin typeface="微软雅黑"/>
                <a:cs typeface="微软雅黑"/>
              </a:rPr>
              <a:t>满</a:t>
            </a:r>
            <a:r>
              <a:rPr sz="2000" spc="-20" dirty="0" err="1" smtClean="0">
                <a:latin typeface="微软雅黑"/>
                <a:cs typeface="微软雅黑"/>
              </a:rPr>
              <a:t>的</a:t>
            </a:r>
            <a:r>
              <a:rPr sz="2000" dirty="0" err="1">
                <a:latin typeface="微软雅黑"/>
                <a:cs typeface="微软雅黑"/>
              </a:rPr>
              <a:t>，有实际意义的位</a:t>
            </a:r>
            <a:r>
              <a:rPr sz="2000" dirty="0">
                <a:latin typeface="微软雅黑"/>
                <a:cs typeface="微软雅黑"/>
              </a:rPr>
              <a:t> 从左到右逐渐减少</a:t>
            </a:r>
          </a:p>
        </p:txBody>
      </p:sp>
      <p:sp>
        <p:nvSpPr>
          <p:cNvPr id="41" name="object 41"/>
          <p:cNvSpPr txBox="1"/>
          <p:nvPr/>
        </p:nvSpPr>
        <p:spPr>
          <a:xfrm>
            <a:off x="3436746" y="6046974"/>
            <a:ext cx="787400" cy="366395"/>
          </a:xfrm>
          <a:prstGeom prst="rect">
            <a:avLst/>
          </a:prstGeom>
        </p:spPr>
        <p:txBody>
          <a:bodyPr vert="horz" wrap="square" lIns="0" tIns="0" rIns="0" bIns="0" rtlCol="0">
            <a:spAutoFit/>
          </a:bodyPr>
          <a:lstStyle/>
          <a:p>
            <a:pPr marL="12700">
              <a:lnSpc>
                <a:spcPts val="2755"/>
              </a:lnSpc>
            </a:pPr>
            <a:r>
              <a:rPr sz="2400" spc="-5" dirty="0">
                <a:latin typeface="Arial"/>
                <a:cs typeface="Arial"/>
              </a:rPr>
              <a:t>64</a:t>
            </a:r>
            <a:r>
              <a:rPr sz="2400" dirty="0">
                <a:latin typeface="Arial"/>
                <a:cs typeface="Arial"/>
              </a:rPr>
              <a:t>-b</a:t>
            </a:r>
            <a:r>
              <a:rPr sz="2400" spc="-10" dirty="0">
                <a:latin typeface="Arial"/>
                <a:cs typeface="Arial"/>
              </a:rPr>
              <a:t>i</a:t>
            </a:r>
            <a:r>
              <a:rPr sz="2400" dirty="0">
                <a:latin typeface="Arial"/>
                <a:cs typeface="Arial"/>
              </a:rPr>
              <a:t>t</a:t>
            </a:r>
            <a:endParaRPr sz="2400">
              <a:latin typeface="Arial"/>
              <a:cs typeface="Arial"/>
            </a:endParaRPr>
          </a:p>
        </p:txBody>
      </p:sp>
      <p:sp>
        <p:nvSpPr>
          <p:cNvPr id="42" name="object 40"/>
          <p:cNvSpPr txBox="1"/>
          <p:nvPr/>
        </p:nvSpPr>
        <p:spPr>
          <a:xfrm>
            <a:off x="5647816" y="5432297"/>
            <a:ext cx="1734820" cy="382270"/>
          </a:xfrm>
          <a:prstGeom prst="rect">
            <a:avLst/>
          </a:prstGeom>
        </p:spPr>
        <p:txBody>
          <a:bodyPr vert="horz" wrap="square" lIns="0" tIns="0" rIns="0" bIns="0" rtlCol="0">
            <a:spAutoFit/>
          </a:bodyPr>
          <a:lstStyle/>
          <a:p>
            <a:pPr marL="12700" algn="ctr">
              <a:lnSpc>
                <a:spcPct val="100000"/>
              </a:lnSpc>
            </a:pPr>
            <a:r>
              <a:rPr lang="zh-CN" altLang="en-US" sz="2400" b="1" dirty="0" smtClean="0">
                <a:solidFill>
                  <a:schemeClr val="bg1"/>
                </a:solidFill>
                <a:latin typeface="黑体" panose="02010609060101010101" pitchFamily="49" charset="-122"/>
                <a:ea typeface="黑体" panose="02010609060101010101" pitchFamily="49" charset="-122"/>
                <a:cs typeface="Arial"/>
              </a:rPr>
              <a:t>控制测试</a:t>
            </a:r>
            <a:endParaRPr sz="2400" b="1" dirty="0">
              <a:solidFill>
                <a:schemeClr val="bg1"/>
              </a:solidFill>
              <a:latin typeface="黑体" panose="02010609060101010101" pitchFamily="49" charset="-122"/>
              <a:ea typeface="黑体" panose="02010609060101010101" pitchFamily="49" charset="-122"/>
              <a:cs typeface="Arial"/>
            </a:endParaRPr>
          </a:p>
        </p:txBody>
      </p:sp>
      <p:sp>
        <p:nvSpPr>
          <p:cNvPr id="43" name="object 2"/>
          <p:cNvSpPr/>
          <p:nvPr/>
        </p:nvSpPr>
        <p:spPr>
          <a:xfrm>
            <a:off x="646937" y="5194553"/>
            <a:ext cx="3802379" cy="386715"/>
          </a:xfrm>
          <a:custGeom>
            <a:avLst/>
            <a:gdLst/>
            <a:ahLst/>
            <a:cxnLst/>
            <a:rect l="l" t="t" r="r" b="b"/>
            <a:pathLst>
              <a:path w="3802379" h="386714">
                <a:moveTo>
                  <a:pt x="0" y="386334"/>
                </a:moveTo>
                <a:lnTo>
                  <a:pt x="3802379" y="386334"/>
                </a:lnTo>
                <a:lnTo>
                  <a:pt x="3802379" y="0"/>
                </a:lnTo>
                <a:lnTo>
                  <a:pt x="0" y="0"/>
                </a:lnTo>
                <a:lnTo>
                  <a:pt x="0" y="386334"/>
                </a:lnTo>
                <a:close/>
              </a:path>
            </a:pathLst>
          </a:custGeom>
          <a:solidFill>
            <a:srgbClr val="C00000"/>
          </a:solidFill>
        </p:spPr>
        <p:txBody>
          <a:bodyPr wrap="square" lIns="0" tIns="0" rIns="0" bIns="0" rtlCol="0"/>
          <a:lstStyle/>
          <a:p>
            <a:endParaRPr/>
          </a:p>
        </p:txBody>
      </p:sp>
      <p:sp>
        <p:nvSpPr>
          <p:cNvPr id="44" name="object 3"/>
          <p:cNvSpPr/>
          <p:nvPr/>
        </p:nvSpPr>
        <p:spPr>
          <a:xfrm>
            <a:off x="646937"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45" name="object 4"/>
          <p:cNvSpPr txBox="1"/>
          <p:nvPr/>
        </p:nvSpPr>
        <p:spPr>
          <a:xfrm>
            <a:off x="1747266" y="5233416"/>
            <a:ext cx="1599565" cy="382270"/>
          </a:xfrm>
          <a:prstGeom prst="rect">
            <a:avLst/>
          </a:prstGeom>
        </p:spPr>
        <p:txBody>
          <a:bodyPr vert="horz" wrap="square" lIns="0" tIns="0" rIns="0" bIns="0" rtlCol="0">
            <a:spAutoFit/>
          </a:bodyPr>
          <a:lstStyle/>
          <a:p>
            <a:pPr marL="12700" algn="ctr">
              <a:lnSpc>
                <a:spcPct val="100000"/>
              </a:lnSpc>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余数</a:t>
            </a:r>
            <a:endParaRPr sz="2400" dirty="0">
              <a:latin typeface="黑体" panose="02010609060101010101" pitchFamily="49" charset="-122"/>
              <a:ea typeface="黑体" panose="02010609060101010101" pitchFamily="49" charset="-122"/>
              <a:cs typeface="Arial"/>
            </a:endParaRPr>
          </a:p>
        </p:txBody>
      </p:sp>
      <p:sp>
        <p:nvSpPr>
          <p:cNvPr id="46" name="object 26"/>
          <p:cNvSpPr txBox="1"/>
          <p:nvPr/>
        </p:nvSpPr>
        <p:spPr>
          <a:xfrm>
            <a:off x="3866134" y="5216905"/>
            <a:ext cx="559435" cy="276999"/>
          </a:xfrm>
          <a:prstGeom prst="rect">
            <a:avLst/>
          </a:prstGeom>
        </p:spPr>
        <p:txBody>
          <a:bodyPr vert="horz" wrap="square" lIns="0" tIns="0" rIns="0" bIns="0" rtlCol="0">
            <a:spAutoFit/>
          </a:bodyPr>
          <a:lstStyle/>
          <a:p>
            <a:pPr marL="12700" algn="ctr">
              <a:lnSpc>
                <a:spcPct val="100000"/>
              </a:lnSpc>
            </a:pPr>
            <a:r>
              <a:rPr lang="zh-CN" altLang="en-US" b="1" dirty="0">
                <a:solidFill>
                  <a:srgbClr val="FFFFFF"/>
                </a:solidFill>
                <a:latin typeface="黑体" panose="02010609060101010101" pitchFamily="49" charset="-122"/>
                <a:ea typeface="黑体" panose="02010609060101010101" pitchFamily="49" charset="-122"/>
                <a:cs typeface="Arial"/>
              </a:rPr>
              <a:t>写</a:t>
            </a:r>
            <a:endParaRPr sz="1800" b="1" dirty="0">
              <a:latin typeface="黑体" panose="02010609060101010101" pitchFamily="49" charset="-122"/>
              <a:ea typeface="黑体" panose="02010609060101010101" pitchFamily="49" charset="-122"/>
              <a:cs typeface="Arial"/>
            </a:endParaRPr>
          </a:p>
        </p:txBody>
      </p:sp>
      <p:sp>
        <p:nvSpPr>
          <p:cNvPr id="47" name="object 40"/>
          <p:cNvSpPr/>
          <p:nvPr/>
        </p:nvSpPr>
        <p:spPr>
          <a:xfrm>
            <a:off x="646176" y="5580888"/>
            <a:ext cx="3828415" cy="492759"/>
          </a:xfrm>
          <a:custGeom>
            <a:avLst/>
            <a:gdLst/>
            <a:ahLst/>
            <a:cxnLst/>
            <a:rect l="l" t="t" r="r" b="b"/>
            <a:pathLst>
              <a:path w="3828415" h="492760">
                <a:moveTo>
                  <a:pt x="0" y="492252"/>
                </a:moveTo>
                <a:lnTo>
                  <a:pt x="3828288" y="492252"/>
                </a:lnTo>
                <a:lnTo>
                  <a:pt x="3828288" y="0"/>
                </a:lnTo>
                <a:lnTo>
                  <a:pt x="0" y="0"/>
                </a:lnTo>
                <a:lnTo>
                  <a:pt x="0" y="492252"/>
                </a:lnTo>
                <a:close/>
              </a:path>
            </a:pathLst>
          </a:custGeom>
          <a:solidFill>
            <a:srgbClr val="C00000"/>
          </a:solidFill>
        </p:spPr>
        <p:txBody>
          <a:bodyPr wrap="square" lIns="0" tIns="0" rIns="0" bIns="0" rtlCol="0"/>
          <a:lstStyle/>
          <a:p>
            <a:endParaRPr/>
          </a:p>
        </p:txBody>
      </p:sp>
      <p:sp>
        <p:nvSpPr>
          <p:cNvPr id="49" name="object 17"/>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solidFill>
            <a:srgbClr val="4F81BC"/>
          </a:solidFill>
        </p:spPr>
        <p:txBody>
          <a:bodyPr wrap="square" lIns="0" tIns="0" rIns="0" bIns="0" rtlCol="0"/>
          <a:lstStyle/>
          <a:p>
            <a:endParaRPr/>
          </a:p>
        </p:txBody>
      </p:sp>
      <p:sp>
        <p:nvSpPr>
          <p:cNvPr id="50" name="object 18"/>
          <p:cNvSpPr/>
          <p:nvPr/>
        </p:nvSpPr>
        <p:spPr>
          <a:xfrm>
            <a:off x="2079498" y="2006345"/>
            <a:ext cx="3827145" cy="866140"/>
          </a:xfrm>
          <a:custGeom>
            <a:avLst/>
            <a:gdLst/>
            <a:ahLst/>
            <a:cxnLst/>
            <a:rect l="l" t="t" r="r" b="b"/>
            <a:pathLst>
              <a:path w="3827145" h="866139">
                <a:moveTo>
                  <a:pt x="0" y="865631"/>
                </a:moveTo>
                <a:lnTo>
                  <a:pt x="3826764" y="865631"/>
                </a:lnTo>
                <a:lnTo>
                  <a:pt x="3826764" y="0"/>
                </a:lnTo>
                <a:lnTo>
                  <a:pt x="0" y="0"/>
                </a:lnTo>
                <a:lnTo>
                  <a:pt x="0" y="865631"/>
                </a:lnTo>
                <a:close/>
              </a:path>
            </a:pathLst>
          </a:custGeom>
          <a:ln w="25908">
            <a:solidFill>
              <a:srgbClr val="385D89"/>
            </a:solidFill>
          </a:ln>
        </p:spPr>
        <p:txBody>
          <a:bodyPr wrap="square" lIns="0" tIns="0" rIns="0" bIns="0" rtlCol="0"/>
          <a:lstStyle/>
          <a:p>
            <a:endParaRPr/>
          </a:p>
        </p:txBody>
      </p:sp>
      <p:sp>
        <p:nvSpPr>
          <p:cNvPr id="51" name="object 19"/>
          <p:cNvSpPr txBox="1"/>
          <p:nvPr/>
        </p:nvSpPr>
        <p:spPr>
          <a:xfrm>
            <a:off x="3475354" y="2043684"/>
            <a:ext cx="1045844" cy="369570"/>
          </a:xfrm>
          <a:prstGeom prst="rect">
            <a:avLst/>
          </a:prstGeom>
        </p:spPr>
        <p:txBody>
          <a:bodyPr vert="horz" wrap="square" lIns="0" tIns="0" rIns="0" bIns="0" rtlCol="0">
            <a:spAutoFit/>
          </a:bodyPr>
          <a:lstStyle/>
          <a:p>
            <a:pPr algn="ctr">
              <a:lnSpc>
                <a:spcPct val="100000"/>
              </a:lnSpc>
            </a:pPr>
            <a:r>
              <a:rPr lang="zh-CN" altLang="en-US" sz="2400" b="1" dirty="0">
                <a:solidFill>
                  <a:srgbClr val="FFFFFF"/>
                </a:solidFill>
                <a:latin typeface="黑体" panose="02010609060101010101" pitchFamily="49" charset="-122"/>
                <a:ea typeface="黑体" panose="02010609060101010101" pitchFamily="49" charset="-122"/>
                <a:cs typeface="Arial"/>
              </a:rPr>
              <a:t>除数</a:t>
            </a:r>
            <a:endParaRPr sz="2400" dirty="0">
              <a:latin typeface="黑体" panose="02010609060101010101" pitchFamily="49" charset="-122"/>
              <a:ea typeface="黑体" panose="02010609060101010101" pitchFamily="49" charset="-122"/>
              <a:cs typeface="Arial"/>
            </a:endParaRPr>
          </a:p>
        </p:txBody>
      </p:sp>
      <p:sp>
        <p:nvSpPr>
          <p:cNvPr id="52" name="object 32"/>
          <p:cNvSpPr txBox="1"/>
          <p:nvPr/>
        </p:nvSpPr>
        <p:spPr>
          <a:xfrm>
            <a:off x="4912486" y="1976373"/>
            <a:ext cx="977900" cy="277495"/>
          </a:xfrm>
          <a:prstGeom prst="rect">
            <a:avLst/>
          </a:prstGeom>
        </p:spPr>
        <p:txBody>
          <a:bodyPr vert="horz" wrap="square" lIns="0" tIns="0" rIns="0" bIns="0" rtlCol="0">
            <a:spAutoFit/>
          </a:bodyPr>
          <a:lstStyle/>
          <a:p>
            <a:pPr algn="ctr">
              <a:lnSpc>
                <a:spcPct val="100000"/>
              </a:lnSpc>
            </a:pPr>
            <a:r>
              <a:rPr lang="zh-CN" altLang="en-US" b="1" spc="-5" dirty="0">
                <a:solidFill>
                  <a:srgbClr val="FFFFFF"/>
                </a:solidFill>
                <a:latin typeface="黑体" panose="02010609060101010101" pitchFamily="49" charset="-122"/>
                <a:ea typeface="黑体" panose="02010609060101010101" pitchFamily="49" charset="-122"/>
                <a:cs typeface="Arial"/>
              </a:rPr>
              <a:t>右移</a:t>
            </a:r>
            <a:endParaRPr sz="1800" b="1" dirty="0">
              <a:latin typeface="黑体" panose="02010609060101010101" pitchFamily="49" charset="-122"/>
              <a:ea typeface="黑体" panose="02010609060101010101" pitchFamily="49" charset="-122"/>
              <a:cs typeface="Arial"/>
            </a:endParaRPr>
          </a:p>
        </p:txBody>
      </p:sp>
      <p:sp>
        <p:nvSpPr>
          <p:cNvPr id="54" name="object 13"/>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solidFill>
            <a:srgbClr val="4F81BC"/>
          </a:solidFill>
        </p:spPr>
        <p:txBody>
          <a:bodyPr wrap="square" lIns="0" tIns="0" rIns="0" bIns="0" rtlCol="0"/>
          <a:lstStyle/>
          <a:p>
            <a:endParaRPr/>
          </a:p>
        </p:txBody>
      </p:sp>
      <p:sp>
        <p:nvSpPr>
          <p:cNvPr id="55" name="object 14"/>
          <p:cNvSpPr/>
          <p:nvPr/>
        </p:nvSpPr>
        <p:spPr>
          <a:xfrm>
            <a:off x="7424166" y="3507485"/>
            <a:ext cx="1903730" cy="1266825"/>
          </a:xfrm>
          <a:custGeom>
            <a:avLst/>
            <a:gdLst/>
            <a:ahLst/>
            <a:cxnLst/>
            <a:rect l="l" t="t" r="r" b="b"/>
            <a:pathLst>
              <a:path w="1903729" h="1266825">
                <a:moveTo>
                  <a:pt x="0" y="1266444"/>
                </a:moveTo>
                <a:lnTo>
                  <a:pt x="1903476" y="1266444"/>
                </a:lnTo>
                <a:lnTo>
                  <a:pt x="1903476" y="0"/>
                </a:lnTo>
                <a:lnTo>
                  <a:pt x="0" y="0"/>
                </a:lnTo>
                <a:lnTo>
                  <a:pt x="0" y="1266444"/>
                </a:lnTo>
                <a:close/>
              </a:path>
            </a:pathLst>
          </a:custGeom>
          <a:ln w="25908">
            <a:solidFill>
              <a:srgbClr val="385D89"/>
            </a:solidFill>
          </a:ln>
        </p:spPr>
        <p:txBody>
          <a:bodyPr wrap="square" lIns="0" tIns="0" rIns="0" bIns="0" rtlCol="0"/>
          <a:lstStyle/>
          <a:p>
            <a:endParaRPr/>
          </a:p>
        </p:txBody>
      </p:sp>
      <p:sp>
        <p:nvSpPr>
          <p:cNvPr id="56" name="object 49"/>
          <p:cNvSpPr txBox="1"/>
          <p:nvPr/>
        </p:nvSpPr>
        <p:spPr>
          <a:xfrm>
            <a:off x="7481142" y="4770349"/>
            <a:ext cx="864807" cy="346249"/>
          </a:xfrm>
          <a:prstGeom prst="rect">
            <a:avLst/>
          </a:prstGeom>
        </p:spPr>
        <p:txBody>
          <a:bodyPr vert="horz" wrap="square" lIns="0" tIns="0" rIns="0" bIns="0" rtlCol="0">
            <a:spAutoFit/>
          </a:bodyPr>
          <a:lstStyle/>
          <a:p>
            <a:pPr marL="12700">
              <a:lnSpc>
                <a:spcPts val="2695"/>
              </a:lnSpc>
            </a:pPr>
            <a:r>
              <a:rPr lang="en-US" altLang="zh-CN" sz="2400" spc="-5" dirty="0" smtClean="0">
                <a:latin typeface="Arial"/>
                <a:cs typeface="Arial"/>
              </a:rPr>
              <a:t>32</a:t>
            </a:r>
            <a:r>
              <a:rPr sz="2400" spc="-5" dirty="0" smtClean="0">
                <a:latin typeface="Arial"/>
                <a:cs typeface="Arial"/>
              </a:rPr>
              <a:t>-bit</a:t>
            </a:r>
            <a:endParaRPr sz="2400" dirty="0">
              <a:latin typeface="Arial"/>
              <a:cs typeface="Arial"/>
            </a:endParaRPr>
          </a:p>
        </p:txBody>
      </p:sp>
      <p:sp>
        <p:nvSpPr>
          <p:cNvPr id="57" name="object 49"/>
          <p:cNvSpPr txBox="1"/>
          <p:nvPr/>
        </p:nvSpPr>
        <p:spPr>
          <a:xfrm>
            <a:off x="7542560" y="3946000"/>
            <a:ext cx="1649033" cy="369332"/>
          </a:xfrm>
          <a:prstGeom prst="rect">
            <a:avLst/>
          </a:prstGeom>
        </p:spPr>
        <p:txBody>
          <a:bodyPr vert="horz" wrap="square" lIns="0" tIns="0" rIns="0" bIns="0" rtlCol="0">
            <a:spAutoFit/>
          </a:bodyPr>
          <a:lstStyle/>
          <a:p>
            <a:pPr marL="16510" algn="ctr">
              <a:lnSpc>
                <a:spcPct val="100000"/>
              </a:lnSpc>
              <a:spcBef>
                <a:spcPts val="1255"/>
              </a:spcBef>
            </a:pPr>
            <a:r>
              <a:rPr lang="zh-CN" altLang="en-US" sz="2400" b="1" dirty="0" smtClean="0">
                <a:solidFill>
                  <a:srgbClr val="FFFFFF"/>
                </a:solidFill>
                <a:latin typeface="黑体" panose="02010609060101010101" pitchFamily="49" charset="-122"/>
                <a:ea typeface="黑体" panose="02010609060101010101" pitchFamily="49" charset="-122"/>
                <a:cs typeface="Arial"/>
              </a:rPr>
              <a:t>商</a:t>
            </a:r>
            <a:endParaRPr sz="2400" dirty="0">
              <a:latin typeface="Arial"/>
              <a:cs typeface="Arial"/>
            </a:endParaRPr>
          </a:p>
        </p:txBody>
      </p:sp>
      <p:sp>
        <p:nvSpPr>
          <p:cNvPr id="58" name="object 49"/>
          <p:cNvSpPr txBox="1"/>
          <p:nvPr/>
        </p:nvSpPr>
        <p:spPr>
          <a:xfrm>
            <a:off x="8516984" y="3534593"/>
            <a:ext cx="793005" cy="276999"/>
          </a:xfrm>
          <a:prstGeom prst="rect">
            <a:avLst/>
          </a:prstGeom>
        </p:spPr>
        <p:txBody>
          <a:bodyPr vert="horz" wrap="square" lIns="0" tIns="0" rIns="0" bIns="0" rtlCol="0">
            <a:spAutoFit/>
          </a:bodyPr>
          <a:lstStyle/>
          <a:p>
            <a:pPr algn="ctr">
              <a:lnSpc>
                <a:spcPct val="100000"/>
              </a:lnSpc>
            </a:pPr>
            <a:r>
              <a:rPr lang="zh-CN" altLang="en-US" sz="1800" b="1" spc="-5" dirty="0" smtClean="0">
                <a:solidFill>
                  <a:srgbClr val="FFFFFF"/>
                </a:solidFill>
                <a:latin typeface="黑体" panose="02010609060101010101" pitchFamily="49" charset="-122"/>
                <a:ea typeface="黑体" panose="02010609060101010101" pitchFamily="49" charset="-122"/>
                <a:cs typeface="Arial"/>
              </a:rPr>
              <a:t>左移</a:t>
            </a:r>
            <a:endParaRPr sz="2400" b="1" dirty="0">
              <a:latin typeface="黑体" panose="02010609060101010101" pitchFamily="49" charset="-122"/>
              <a:ea typeface="黑体" panose="02010609060101010101" pitchFamily="49" charset="-122"/>
              <a:cs typeface="Aria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35679" y="5194553"/>
            <a:ext cx="1842135" cy="867410"/>
          </a:xfrm>
          <a:custGeom>
            <a:avLst/>
            <a:gdLst/>
            <a:ahLst/>
            <a:cxnLst/>
            <a:rect l="l" t="t" r="r" b="b"/>
            <a:pathLst>
              <a:path w="1842135" h="867410">
                <a:moveTo>
                  <a:pt x="0" y="867156"/>
                </a:moveTo>
                <a:lnTo>
                  <a:pt x="1841753" y="867156"/>
                </a:lnTo>
                <a:lnTo>
                  <a:pt x="1841753" y="0"/>
                </a:lnTo>
                <a:lnTo>
                  <a:pt x="0" y="0"/>
                </a:lnTo>
                <a:lnTo>
                  <a:pt x="0" y="867156"/>
                </a:lnTo>
                <a:close/>
              </a:path>
            </a:pathLst>
          </a:custGeom>
          <a:solidFill>
            <a:srgbClr val="C00000"/>
          </a:solidFill>
        </p:spPr>
        <p:txBody>
          <a:bodyPr wrap="square" lIns="0" tIns="0" rIns="0" bIns="0" rtlCol="0"/>
          <a:lstStyle/>
          <a:p>
            <a:endParaRPr/>
          </a:p>
        </p:txBody>
      </p:sp>
      <p:sp>
        <p:nvSpPr>
          <p:cNvPr id="3" name="object 3"/>
          <p:cNvSpPr/>
          <p:nvPr/>
        </p:nvSpPr>
        <p:spPr>
          <a:xfrm>
            <a:off x="1575053" y="5194553"/>
            <a:ext cx="1878330" cy="867410"/>
          </a:xfrm>
          <a:custGeom>
            <a:avLst/>
            <a:gdLst/>
            <a:ahLst/>
            <a:cxnLst/>
            <a:rect l="l" t="t" r="r" b="b"/>
            <a:pathLst>
              <a:path w="1878329" h="867410">
                <a:moveTo>
                  <a:pt x="0" y="867156"/>
                </a:moveTo>
                <a:lnTo>
                  <a:pt x="1878330" y="867156"/>
                </a:lnTo>
                <a:lnTo>
                  <a:pt x="1878330" y="0"/>
                </a:lnTo>
                <a:lnTo>
                  <a:pt x="0" y="0"/>
                </a:lnTo>
                <a:lnTo>
                  <a:pt x="0" y="867156"/>
                </a:lnTo>
                <a:close/>
              </a:path>
            </a:pathLst>
          </a:custGeom>
          <a:solidFill>
            <a:srgbClr val="C00000"/>
          </a:solidFill>
        </p:spPr>
        <p:txBody>
          <a:bodyPr wrap="square" lIns="0" tIns="0" rIns="0" bIns="0" rtlCol="0"/>
          <a:lstStyle/>
          <a:p>
            <a:endParaRPr/>
          </a:p>
        </p:txBody>
      </p:sp>
      <p:sp>
        <p:nvSpPr>
          <p:cNvPr id="4" name="object 4"/>
          <p:cNvSpPr/>
          <p:nvPr/>
        </p:nvSpPr>
        <p:spPr>
          <a:xfrm>
            <a:off x="1575053" y="5194553"/>
            <a:ext cx="3802379" cy="867410"/>
          </a:xfrm>
          <a:custGeom>
            <a:avLst/>
            <a:gdLst/>
            <a:ahLst/>
            <a:cxnLst/>
            <a:rect l="l" t="t" r="r" b="b"/>
            <a:pathLst>
              <a:path w="3802379" h="867410">
                <a:moveTo>
                  <a:pt x="0" y="867156"/>
                </a:moveTo>
                <a:lnTo>
                  <a:pt x="3802379" y="867156"/>
                </a:lnTo>
                <a:lnTo>
                  <a:pt x="3802379" y="0"/>
                </a:lnTo>
                <a:lnTo>
                  <a:pt x="0" y="0"/>
                </a:lnTo>
                <a:lnTo>
                  <a:pt x="0" y="867156"/>
                </a:lnTo>
                <a:close/>
              </a:path>
            </a:pathLst>
          </a:custGeom>
          <a:ln w="38100">
            <a:solidFill>
              <a:srgbClr val="C00000"/>
            </a:solidFill>
          </a:ln>
        </p:spPr>
        <p:txBody>
          <a:bodyPr wrap="square" lIns="0" tIns="0" rIns="0" bIns="0" rtlCol="0"/>
          <a:lstStyle/>
          <a:p>
            <a:endParaRPr/>
          </a:p>
        </p:txBody>
      </p:sp>
      <p:sp>
        <p:nvSpPr>
          <p:cNvPr id="6" name="object 6"/>
          <p:cNvSpPr txBox="1"/>
          <p:nvPr/>
        </p:nvSpPr>
        <p:spPr>
          <a:xfrm>
            <a:off x="2720305" y="5232653"/>
            <a:ext cx="1520479" cy="382270"/>
          </a:xfrm>
          <a:prstGeom prst="rect">
            <a:avLst/>
          </a:prstGeom>
        </p:spPr>
        <p:txBody>
          <a:bodyPr vert="horz" wrap="square" lIns="0" tIns="0" rIns="0" bIns="0" rtlCol="0">
            <a:spAutoFit/>
          </a:bodyPr>
          <a:lstStyle/>
          <a:p>
            <a:pPr marL="12700" algn="ctr">
              <a:lnSpc>
                <a:spcPct val="100000"/>
              </a:lnSpc>
              <a:tabLst>
                <a:tab pos="842010" algn="l"/>
              </a:tabLst>
            </a:pPr>
            <a:r>
              <a:rPr lang="zh-CN" altLang="en-US" sz="2400" b="1" spc="-5" dirty="0" smtClean="0">
                <a:solidFill>
                  <a:srgbClr val="FFFFFF"/>
                </a:solidFill>
                <a:latin typeface="黑体" panose="02010609060101010101" pitchFamily="49" charset="-122"/>
                <a:ea typeface="黑体" panose="02010609060101010101" pitchFamily="49" charset="-122"/>
                <a:cs typeface="Arial"/>
              </a:rPr>
              <a:t>余  数</a:t>
            </a:r>
            <a:endParaRPr sz="2400" dirty="0">
              <a:latin typeface="黑体" panose="02010609060101010101" pitchFamily="49" charset="-122"/>
              <a:ea typeface="黑体" panose="02010609060101010101" pitchFamily="49" charset="-122"/>
              <a:cs typeface="Arial"/>
            </a:endParaRPr>
          </a:p>
        </p:txBody>
      </p:sp>
      <p:sp>
        <p:nvSpPr>
          <p:cNvPr id="7" name="object 7"/>
          <p:cNvSpPr txBox="1"/>
          <p:nvPr/>
        </p:nvSpPr>
        <p:spPr>
          <a:xfrm>
            <a:off x="3081020" y="6045403"/>
            <a:ext cx="78740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64</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p>
        </p:txBody>
      </p:sp>
      <p:sp>
        <p:nvSpPr>
          <p:cNvPr id="8" name="object 8"/>
          <p:cNvSpPr/>
          <p:nvPr/>
        </p:nvSpPr>
        <p:spPr>
          <a:xfrm>
            <a:off x="3491484" y="5195315"/>
            <a:ext cx="6350" cy="852169"/>
          </a:xfrm>
          <a:custGeom>
            <a:avLst/>
            <a:gdLst/>
            <a:ahLst/>
            <a:cxnLst/>
            <a:rect l="l" t="t" r="r" b="b"/>
            <a:pathLst>
              <a:path w="6350" h="852170">
                <a:moveTo>
                  <a:pt x="6095" y="851915"/>
                </a:moveTo>
                <a:lnTo>
                  <a:pt x="0" y="0"/>
                </a:lnTo>
              </a:path>
            </a:pathLst>
          </a:custGeom>
          <a:ln w="76199">
            <a:solidFill>
              <a:srgbClr val="DDD9C3"/>
            </a:solidFill>
          </a:ln>
        </p:spPr>
        <p:txBody>
          <a:bodyPr wrap="square" lIns="0" tIns="0" rIns="0" bIns="0" rtlCol="0"/>
          <a:lstStyle/>
          <a:p>
            <a:endParaRPr/>
          </a:p>
        </p:txBody>
      </p:sp>
      <p:sp>
        <p:nvSpPr>
          <p:cNvPr id="9" name="object 9"/>
          <p:cNvSpPr txBox="1">
            <a:spLocks noGrp="1"/>
          </p:cNvSpPr>
          <p:nvPr>
            <p:ph type="title"/>
          </p:nvPr>
        </p:nvSpPr>
        <p:spPr>
          <a:xfrm>
            <a:off x="916939" y="261239"/>
            <a:ext cx="5056505" cy="548640"/>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除法器</a:t>
            </a:r>
            <a:r>
              <a:rPr sz="3600" spc="-10" dirty="0">
                <a:solidFill>
                  <a:srgbClr val="004589"/>
                </a:solidFill>
                <a:latin typeface="微软雅黑"/>
                <a:cs typeface="微软雅黑"/>
              </a:rPr>
              <a:t>的</a:t>
            </a:r>
            <a:r>
              <a:rPr sz="3600" spc="-5" dirty="0">
                <a:solidFill>
                  <a:srgbClr val="004589"/>
                </a:solidFill>
                <a:latin typeface="微软雅黑"/>
                <a:cs typeface="微软雅黑"/>
              </a:rPr>
              <a:t>实现</a:t>
            </a:r>
            <a:r>
              <a:rPr sz="3600" dirty="0">
                <a:solidFill>
                  <a:srgbClr val="004589"/>
                </a:solidFill>
                <a:latin typeface="微软雅黑"/>
                <a:cs typeface="微软雅黑"/>
              </a:rPr>
              <a:t>（第二版）</a:t>
            </a:r>
            <a:endParaRPr sz="3600">
              <a:latin typeface="微软雅黑"/>
              <a:cs typeface="微软雅黑"/>
            </a:endParaRPr>
          </a:p>
        </p:txBody>
      </p:sp>
      <p:sp>
        <p:nvSpPr>
          <p:cNvPr id="10" name="object 10"/>
          <p:cNvSpPr txBox="1"/>
          <p:nvPr/>
        </p:nvSpPr>
        <p:spPr>
          <a:xfrm>
            <a:off x="2442210" y="2030723"/>
            <a:ext cx="1908175" cy="788677"/>
          </a:xfrm>
          <a:prstGeom prst="rect">
            <a:avLst/>
          </a:prstGeom>
          <a:solidFill>
            <a:srgbClr val="4F81BC"/>
          </a:solidFill>
          <a:ln w="25908">
            <a:solidFill>
              <a:srgbClr val="385D89"/>
            </a:solidFill>
          </a:ln>
        </p:spPr>
        <p:txBody>
          <a:bodyPr vert="horz" wrap="square" lIns="0" tIns="24130" rIns="0" bIns="0" rtlCol="0">
            <a:spAutoFit/>
          </a:bodyPr>
          <a:lstStyle/>
          <a:p>
            <a:pPr algn="ctr">
              <a:lnSpc>
                <a:spcPct val="100000"/>
              </a:lnSpc>
              <a:spcBef>
                <a:spcPts val="190"/>
              </a:spcBef>
            </a:pPr>
            <a:r>
              <a:rPr lang="zh-CN" altLang="en-US" sz="2400" b="1" spc="-5" dirty="0" smtClean="0">
                <a:solidFill>
                  <a:srgbClr val="FFFFFF"/>
                </a:solidFill>
                <a:latin typeface="Arial"/>
                <a:cs typeface="Arial"/>
              </a:rPr>
              <a:t>除数</a:t>
            </a:r>
            <a:endParaRPr lang="en-US" altLang="zh-CN" sz="2400" b="1" spc="-5" dirty="0" smtClean="0">
              <a:solidFill>
                <a:srgbClr val="FFFFFF"/>
              </a:solidFill>
              <a:latin typeface="Arial"/>
              <a:cs typeface="Arial"/>
            </a:endParaRPr>
          </a:p>
          <a:p>
            <a:pPr marL="422909">
              <a:lnSpc>
                <a:spcPct val="100000"/>
              </a:lnSpc>
              <a:spcBef>
                <a:spcPts val="190"/>
              </a:spcBef>
            </a:pPr>
            <a:endParaRPr sz="2400" dirty="0">
              <a:latin typeface="Arial"/>
              <a:cs typeface="Arial"/>
            </a:endParaRPr>
          </a:p>
        </p:txBody>
      </p:sp>
      <p:sp>
        <p:nvSpPr>
          <p:cNvPr id="11" name="object 11"/>
          <p:cNvSpPr txBox="1"/>
          <p:nvPr/>
        </p:nvSpPr>
        <p:spPr>
          <a:xfrm>
            <a:off x="3558921" y="2871215"/>
            <a:ext cx="787400" cy="382270"/>
          </a:xfrm>
          <a:prstGeom prst="rect">
            <a:avLst/>
          </a:prstGeom>
        </p:spPr>
        <p:txBody>
          <a:bodyPr vert="horz" wrap="square" lIns="0" tIns="0" rIns="0" bIns="0" rtlCol="0">
            <a:spAutoFit/>
          </a:bodyPr>
          <a:lstStyle/>
          <a:p>
            <a:pPr marL="12700">
              <a:lnSpc>
                <a:spcPct val="100000"/>
              </a:lnSpc>
            </a:pPr>
            <a:r>
              <a:rPr sz="2400" spc="-10" dirty="0">
                <a:latin typeface="Arial"/>
                <a:cs typeface="Arial"/>
              </a:rPr>
              <a:t>32</a:t>
            </a:r>
            <a:r>
              <a:rPr sz="2400" dirty="0">
                <a:latin typeface="Arial"/>
                <a:cs typeface="Arial"/>
              </a:rPr>
              <a:t>-</a:t>
            </a:r>
            <a:r>
              <a:rPr sz="2400" spc="-5" dirty="0">
                <a:latin typeface="Arial"/>
                <a:cs typeface="Arial"/>
              </a:rPr>
              <a:t>b</a:t>
            </a:r>
            <a:r>
              <a:rPr sz="2400" spc="-15" dirty="0">
                <a:latin typeface="Arial"/>
                <a:cs typeface="Arial"/>
              </a:rPr>
              <a:t>i</a:t>
            </a:r>
            <a:r>
              <a:rPr sz="2400" dirty="0">
                <a:latin typeface="Arial"/>
                <a:cs typeface="Arial"/>
              </a:rPr>
              <a:t>t</a:t>
            </a:r>
            <a:endParaRPr sz="2400">
              <a:latin typeface="Arial"/>
              <a:cs typeface="Arial"/>
            </a:endParaRPr>
          </a:p>
        </p:txBody>
      </p:sp>
      <p:sp>
        <p:nvSpPr>
          <p:cNvPr id="12" name="object 12"/>
          <p:cNvSpPr/>
          <p:nvPr/>
        </p:nvSpPr>
        <p:spPr>
          <a:xfrm>
            <a:off x="1584960" y="4611623"/>
            <a:ext cx="1976627" cy="71170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112519" y="3744467"/>
            <a:ext cx="1309116" cy="92201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2365248" y="3753611"/>
            <a:ext cx="222504" cy="359663"/>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2545079" y="2863595"/>
            <a:ext cx="1475232" cy="1239011"/>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506723" y="3755135"/>
            <a:ext cx="510539" cy="911351"/>
          </a:xfrm>
          <a:prstGeom prst="rect">
            <a:avLst/>
          </a:prstGeom>
          <a:blipFill>
            <a:blip r:embed="rId7" cstate="print"/>
            <a:stretch>
              <a:fillRect/>
            </a:stretch>
          </a:blipFill>
        </p:spPr>
        <p:txBody>
          <a:bodyPr wrap="square" lIns="0" tIns="0" rIns="0" bIns="0" rtlCol="0"/>
          <a:lstStyle/>
          <a:p>
            <a:endParaRPr/>
          </a:p>
        </p:txBody>
      </p:sp>
      <p:sp>
        <p:nvSpPr>
          <p:cNvPr id="17" name="object 17"/>
          <p:cNvSpPr txBox="1"/>
          <p:nvPr/>
        </p:nvSpPr>
        <p:spPr>
          <a:xfrm>
            <a:off x="1845055" y="4124197"/>
            <a:ext cx="1536065" cy="382270"/>
          </a:xfrm>
          <a:prstGeom prst="rect">
            <a:avLst/>
          </a:prstGeom>
        </p:spPr>
        <p:txBody>
          <a:bodyPr vert="horz" wrap="square" lIns="0" tIns="0" rIns="0" bIns="0" rtlCol="0">
            <a:spAutoFit/>
          </a:bodyPr>
          <a:lstStyle/>
          <a:p>
            <a:pPr marL="12700">
              <a:lnSpc>
                <a:spcPct val="100000"/>
              </a:lnSpc>
            </a:pPr>
            <a:r>
              <a:rPr sz="2400" b="1" spc="-5" dirty="0">
                <a:latin typeface="Arial"/>
                <a:cs typeface="Arial"/>
              </a:rPr>
              <a:t>32-bit</a:t>
            </a:r>
            <a:r>
              <a:rPr sz="2400" b="1" spc="-180" dirty="0">
                <a:latin typeface="Arial"/>
                <a:cs typeface="Arial"/>
              </a:rPr>
              <a:t> </a:t>
            </a:r>
            <a:r>
              <a:rPr sz="2400" b="1" spc="-5" dirty="0">
                <a:latin typeface="Arial"/>
                <a:cs typeface="Arial"/>
              </a:rPr>
              <a:t>ALU</a:t>
            </a:r>
            <a:endParaRPr sz="2400">
              <a:latin typeface="Arial"/>
              <a:cs typeface="Arial"/>
            </a:endParaRPr>
          </a:p>
        </p:txBody>
      </p:sp>
      <p:sp>
        <p:nvSpPr>
          <p:cNvPr id="18" name="object 18"/>
          <p:cNvSpPr/>
          <p:nvPr/>
        </p:nvSpPr>
        <p:spPr>
          <a:xfrm>
            <a:off x="313943" y="3220211"/>
            <a:ext cx="2273808" cy="3185160"/>
          </a:xfrm>
          <a:prstGeom prst="rect">
            <a:avLst/>
          </a:prstGeom>
          <a:blipFill>
            <a:blip r:embed="rId8" cstate="print"/>
            <a:stretch>
              <a:fillRect/>
            </a:stretch>
          </a:blipFill>
        </p:spPr>
        <p:txBody>
          <a:bodyPr wrap="square" lIns="0" tIns="0" rIns="0" bIns="0" rtlCol="0"/>
          <a:lstStyle/>
          <a:p>
            <a:endParaRPr/>
          </a:p>
        </p:txBody>
      </p:sp>
      <p:sp>
        <p:nvSpPr>
          <p:cNvPr id="19" name="object 19"/>
          <p:cNvSpPr txBox="1"/>
          <p:nvPr/>
        </p:nvSpPr>
        <p:spPr>
          <a:xfrm>
            <a:off x="4348988" y="5209225"/>
            <a:ext cx="1004569" cy="856004"/>
          </a:xfrm>
          <a:prstGeom prst="rect">
            <a:avLst/>
          </a:prstGeom>
        </p:spPr>
        <p:txBody>
          <a:bodyPr vert="horz" wrap="square" lIns="0" tIns="0" rIns="0" bIns="0" rtlCol="0">
            <a:spAutoFit/>
          </a:bodyPr>
          <a:lstStyle/>
          <a:p>
            <a:pPr marL="12700" marR="5080" indent="444500" algn="r">
              <a:lnSpc>
                <a:spcPct val="102800"/>
              </a:lnSpc>
            </a:pPr>
            <a:r>
              <a:rPr lang="zh-CN" altLang="en-US" sz="1800" b="1" spc="-5" dirty="0" smtClean="0">
                <a:solidFill>
                  <a:schemeClr val="bg1"/>
                </a:solidFill>
                <a:latin typeface="黑体" panose="02010609060101010101" pitchFamily="49" charset="-122"/>
                <a:ea typeface="黑体" panose="02010609060101010101" pitchFamily="49" charset="-122"/>
                <a:cs typeface="Arial"/>
              </a:rPr>
              <a:t>写 </a:t>
            </a:r>
            <a:r>
              <a:rPr sz="1800" b="1" spc="-5" dirty="0" smtClean="0">
                <a:solidFill>
                  <a:schemeClr val="bg1"/>
                </a:solidFill>
                <a:latin typeface="黑体" panose="02010609060101010101" pitchFamily="49" charset="-122"/>
                <a:ea typeface="黑体" panose="02010609060101010101" pitchFamily="49" charset="-122"/>
                <a:cs typeface="Arial"/>
              </a:rPr>
              <a:t>  </a:t>
            </a:r>
            <a:r>
              <a:rPr lang="zh-CN" altLang="en-US" sz="1800" b="1" spc="-5" dirty="0" smtClean="0">
                <a:solidFill>
                  <a:schemeClr val="bg1"/>
                </a:solidFill>
                <a:latin typeface="黑体" panose="02010609060101010101" pitchFamily="49" charset="-122"/>
                <a:ea typeface="黑体" panose="02010609060101010101" pitchFamily="49" charset="-122"/>
                <a:cs typeface="Arial"/>
              </a:rPr>
              <a:t>右移</a:t>
            </a:r>
            <a:endParaRPr lang="en-US" altLang="zh-CN" sz="1800" b="1" spc="-5" dirty="0" smtClean="0">
              <a:solidFill>
                <a:schemeClr val="bg1"/>
              </a:solidFill>
              <a:latin typeface="黑体" panose="02010609060101010101" pitchFamily="49" charset="-122"/>
              <a:ea typeface="黑体" panose="02010609060101010101" pitchFamily="49" charset="-122"/>
              <a:cs typeface="Arial"/>
            </a:endParaRPr>
          </a:p>
          <a:p>
            <a:pPr marL="12700" marR="5080" indent="444500" algn="r">
              <a:lnSpc>
                <a:spcPct val="102800"/>
              </a:lnSpc>
            </a:pPr>
            <a:r>
              <a:rPr lang="zh-CN" altLang="en-US" sz="1800" b="1" dirty="0" smtClean="0">
                <a:solidFill>
                  <a:schemeClr val="bg1"/>
                </a:solidFill>
                <a:latin typeface="黑体" panose="02010609060101010101" pitchFamily="49" charset="-122"/>
                <a:ea typeface="黑体" panose="02010609060101010101" pitchFamily="49" charset="-122"/>
                <a:cs typeface="Arial"/>
              </a:rPr>
              <a:t>左移</a:t>
            </a:r>
            <a:endParaRPr sz="1800" b="1" dirty="0">
              <a:solidFill>
                <a:schemeClr val="bg1"/>
              </a:solidFill>
              <a:latin typeface="黑体" panose="02010609060101010101" pitchFamily="49" charset="-122"/>
              <a:ea typeface="黑体" panose="02010609060101010101" pitchFamily="49" charset="-122"/>
              <a:cs typeface="Arial"/>
            </a:endParaRPr>
          </a:p>
        </p:txBody>
      </p:sp>
      <p:sp>
        <p:nvSpPr>
          <p:cNvPr id="20" name="object 20"/>
          <p:cNvSpPr/>
          <p:nvPr/>
        </p:nvSpPr>
        <p:spPr>
          <a:xfrm>
            <a:off x="6484620" y="685800"/>
            <a:ext cx="5554980" cy="2813304"/>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6484620" y="685800"/>
            <a:ext cx="5554980" cy="2813685"/>
          </a:xfrm>
          <a:custGeom>
            <a:avLst/>
            <a:gdLst/>
            <a:ahLst/>
            <a:cxnLst/>
            <a:rect l="l" t="t" r="r" b="b"/>
            <a:pathLst>
              <a:path w="5554980" h="2813685">
                <a:moveTo>
                  <a:pt x="0" y="468884"/>
                </a:moveTo>
                <a:lnTo>
                  <a:pt x="2420" y="420944"/>
                </a:lnTo>
                <a:lnTo>
                  <a:pt x="9526" y="374388"/>
                </a:lnTo>
                <a:lnTo>
                  <a:pt x="21080" y="329453"/>
                </a:lnTo>
                <a:lnTo>
                  <a:pt x="36847" y="286375"/>
                </a:lnTo>
                <a:lnTo>
                  <a:pt x="56592" y="245388"/>
                </a:lnTo>
                <a:lnTo>
                  <a:pt x="80079" y="206728"/>
                </a:lnTo>
                <a:lnTo>
                  <a:pt x="107071" y="170632"/>
                </a:lnTo>
                <a:lnTo>
                  <a:pt x="137334" y="137334"/>
                </a:lnTo>
                <a:lnTo>
                  <a:pt x="170632" y="107071"/>
                </a:lnTo>
                <a:lnTo>
                  <a:pt x="206728" y="80079"/>
                </a:lnTo>
                <a:lnTo>
                  <a:pt x="245388" y="56592"/>
                </a:lnTo>
                <a:lnTo>
                  <a:pt x="286375" y="36847"/>
                </a:lnTo>
                <a:lnTo>
                  <a:pt x="329453" y="21080"/>
                </a:lnTo>
                <a:lnTo>
                  <a:pt x="374388" y="9526"/>
                </a:lnTo>
                <a:lnTo>
                  <a:pt x="420944" y="2420"/>
                </a:lnTo>
                <a:lnTo>
                  <a:pt x="468884" y="0"/>
                </a:lnTo>
                <a:lnTo>
                  <a:pt x="5086095" y="0"/>
                </a:lnTo>
                <a:lnTo>
                  <a:pt x="5134035" y="2420"/>
                </a:lnTo>
                <a:lnTo>
                  <a:pt x="5180591" y="9526"/>
                </a:lnTo>
                <a:lnTo>
                  <a:pt x="5225526" y="21080"/>
                </a:lnTo>
                <a:lnTo>
                  <a:pt x="5268604" y="36847"/>
                </a:lnTo>
                <a:lnTo>
                  <a:pt x="5309591" y="56592"/>
                </a:lnTo>
                <a:lnTo>
                  <a:pt x="5348251" y="80079"/>
                </a:lnTo>
                <a:lnTo>
                  <a:pt x="5384347" y="107071"/>
                </a:lnTo>
                <a:lnTo>
                  <a:pt x="5417645" y="137334"/>
                </a:lnTo>
                <a:lnTo>
                  <a:pt x="5447908" y="170632"/>
                </a:lnTo>
                <a:lnTo>
                  <a:pt x="5474900" y="206728"/>
                </a:lnTo>
                <a:lnTo>
                  <a:pt x="5498387" y="245388"/>
                </a:lnTo>
                <a:lnTo>
                  <a:pt x="5518132" y="286375"/>
                </a:lnTo>
                <a:lnTo>
                  <a:pt x="5533899" y="329453"/>
                </a:lnTo>
                <a:lnTo>
                  <a:pt x="5545453" y="374388"/>
                </a:lnTo>
                <a:lnTo>
                  <a:pt x="5552559" y="420944"/>
                </a:lnTo>
                <a:lnTo>
                  <a:pt x="5554980" y="468884"/>
                </a:lnTo>
                <a:lnTo>
                  <a:pt x="5554980" y="2344419"/>
                </a:lnTo>
                <a:lnTo>
                  <a:pt x="5552559" y="2392359"/>
                </a:lnTo>
                <a:lnTo>
                  <a:pt x="5545453" y="2438915"/>
                </a:lnTo>
                <a:lnTo>
                  <a:pt x="5533899" y="2483850"/>
                </a:lnTo>
                <a:lnTo>
                  <a:pt x="5518132" y="2526928"/>
                </a:lnTo>
                <a:lnTo>
                  <a:pt x="5498387" y="2567915"/>
                </a:lnTo>
                <a:lnTo>
                  <a:pt x="5474900" y="2606575"/>
                </a:lnTo>
                <a:lnTo>
                  <a:pt x="5447908" y="2642671"/>
                </a:lnTo>
                <a:lnTo>
                  <a:pt x="5417645" y="2675969"/>
                </a:lnTo>
                <a:lnTo>
                  <a:pt x="5384347" y="2706232"/>
                </a:lnTo>
                <a:lnTo>
                  <a:pt x="5348251" y="2733224"/>
                </a:lnTo>
                <a:lnTo>
                  <a:pt x="5309591" y="2756711"/>
                </a:lnTo>
                <a:lnTo>
                  <a:pt x="5268604" y="2776456"/>
                </a:lnTo>
                <a:lnTo>
                  <a:pt x="5225526" y="2792223"/>
                </a:lnTo>
                <a:lnTo>
                  <a:pt x="5180591" y="2803777"/>
                </a:lnTo>
                <a:lnTo>
                  <a:pt x="5134035" y="2810883"/>
                </a:lnTo>
                <a:lnTo>
                  <a:pt x="5086095" y="2813304"/>
                </a:lnTo>
                <a:lnTo>
                  <a:pt x="468884" y="2813304"/>
                </a:lnTo>
                <a:lnTo>
                  <a:pt x="420944" y="2810883"/>
                </a:lnTo>
                <a:lnTo>
                  <a:pt x="374388" y="2803777"/>
                </a:lnTo>
                <a:lnTo>
                  <a:pt x="329453" y="2792223"/>
                </a:lnTo>
                <a:lnTo>
                  <a:pt x="286375" y="2776456"/>
                </a:lnTo>
                <a:lnTo>
                  <a:pt x="245388" y="2756711"/>
                </a:lnTo>
                <a:lnTo>
                  <a:pt x="206728" y="2733224"/>
                </a:lnTo>
                <a:lnTo>
                  <a:pt x="170632" y="2706232"/>
                </a:lnTo>
                <a:lnTo>
                  <a:pt x="137334" y="2675969"/>
                </a:lnTo>
                <a:lnTo>
                  <a:pt x="107071" y="2642671"/>
                </a:lnTo>
                <a:lnTo>
                  <a:pt x="80079" y="2606575"/>
                </a:lnTo>
                <a:lnTo>
                  <a:pt x="56592" y="2567915"/>
                </a:lnTo>
                <a:lnTo>
                  <a:pt x="36847" y="2526928"/>
                </a:lnTo>
                <a:lnTo>
                  <a:pt x="21080" y="2483850"/>
                </a:lnTo>
                <a:lnTo>
                  <a:pt x="9526" y="2438915"/>
                </a:lnTo>
                <a:lnTo>
                  <a:pt x="2420" y="2392359"/>
                </a:lnTo>
                <a:lnTo>
                  <a:pt x="0" y="2344419"/>
                </a:lnTo>
                <a:lnTo>
                  <a:pt x="0" y="468884"/>
                </a:lnTo>
                <a:close/>
              </a:path>
            </a:pathLst>
          </a:custGeom>
          <a:ln w="9144">
            <a:solidFill>
              <a:srgbClr val="97B853"/>
            </a:solidFill>
          </a:ln>
        </p:spPr>
        <p:txBody>
          <a:bodyPr wrap="square" lIns="0" tIns="0" rIns="0" bIns="0" rtlCol="0"/>
          <a:lstStyle/>
          <a:p>
            <a:endParaRPr/>
          </a:p>
        </p:txBody>
      </p:sp>
      <p:sp>
        <p:nvSpPr>
          <p:cNvPr id="22" name="object 22"/>
          <p:cNvSpPr txBox="1"/>
          <p:nvPr/>
        </p:nvSpPr>
        <p:spPr>
          <a:xfrm>
            <a:off x="6701155" y="865250"/>
            <a:ext cx="1043940" cy="304800"/>
          </a:xfrm>
          <a:prstGeom prst="rect">
            <a:avLst/>
          </a:prstGeom>
        </p:spPr>
        <p:txBody>
          <a:bodyPr vert="horz" wrap="square" lIns="0" tIns="0" rIns="0" bIns="0" rtlCol="0">
            <a:spAutoFit/>
          </a:bodyPr>
          <a:lstStyle/>
          <a:p>
            <a:pPr marL="12700">
              <a:lnSpc>
                <a:spcPct val="100000"/>
              </a:lnSpc>
            </a:pPr>
            <a:r>
              <a:rPr sz="2000" dirty="0">
                <a:latin typeface="微软雅黑"/>
                <a:cs typeface="微软雅黑"/>
              </a:rPr>
              <a:t>优化方案</a:t>
            </a:r>
            <a:endParaRPr sz="2000">
              <a:latin typeface="微软雅黑"/>
              <a:cs typeface="微软雅黑"/>
            </a:endParaRPr>
          </a:p>
        </p:txBody>
      </p:sp>
      <p:sp>
        <p:nvSpPr>
          <p:cNvPr id="23" name="object 23"/>
          <p:cNvSpPr txBox="1"/>
          <p:nvPr/>
        </p:nvSpPr>
        <p:spPr>
          <a:xfrm>
            <a:off x="6701155" y="1170050"/>
            <a:ext cx="5010785" cy="2162810"/>
          </a:xfrm>
          <a:prstGeom prst="rect">
            <a:avLst/>
          </a:prstGeom>
        </p:spPr>
        <p:txBody>
          <a:bodyPr vert="horz" wrap="square" lIns="0" tIns="0" rIns="0" bIns="0" rtlCol="0">
            <a:spAutoFit/>
          </a:bodyPr>
          <a:lstStyle/>
          <a:p>
            <a:pPr marL="292735" indent="-280035">
              <a:lnSpc>
                <a:spcPct val="100000"/>
              </a:lnSpc>
              <a:buFont typeface="Arial"/>
              <a:buAutoNum type="arabicPeriod"/>
              <a:tabLst>
                <a:tab pos="293370" algn="l"/>
              </a:tabLst>
            </a:pPr>
            <a:r>
              <a:rPr sz="2000" dirty="0">
                <a:latin typeface="微软雅黑"/>
                <a:cs typeface="微软雅黑"/>
              </a:rPr>
              <a:t>除数寄存器缩小为</a:t>
            </a:r>
            <a:r>
              <a:rPr sz="2000" dirty="0">
                <a:latin typeface="Arial"/>
                <a:cs typeface="Arial"/>
              </a:rPr>
              <a:t>32</a:t>
            </a:r>
            <a:r>
              <a:rPr sz="2000" spc="-10" dirty="0">
                <a:latin typeface="Arial"/>
                <a:cs typeface="Arial"/>
              </a:rPr>
              <a:t>-</a:t>
            </a:r>
            <a:r>
              <a:rPr sz="2000" dirty="0">
                <a:latin typeface="Arial"/>
                <a:cs typeface="Arial"/>
              </a:rPr>
              <a:t>bi</a:t>
            </a:r>
            <a:r>
              <a:rPr sz="2000" spc="-10" dirty="0">
                <a:latin typeface="Arial"/>
                <a:cs typeface="Arial"/>
              </a:rPr>
              <a:t>t</a:t>
            </a:r>
            <a:r>
              <a:rPr sz="2000" dirty="0">
                <a:latin typeface="微软雅黑"/>
                <a:cs typeface="微软雅黑"/>
              </a:rPr>
              <a:t>，</a:t>
            </a:r>
            <a:r>
              <a:rPr sz="2000" spc="5" dirty="0">
                <a:latin typeface="微软雅黑"/>
                <a:cs typeface="微软雅黑"/>
              </a:rPr>
              <a:t>无</a:t>
            </a:r>
            <a:r>
              <a:rPr sz="2000" spc="-15" dirty="0">
                <a:latin typeface="微软雅黑"/>
                <a:cs typeface="微软雅黑"/>
              </a:rPr>
              <a:t>需</a:t>
            </a:r>
            <a:r>
              <a:rPr sz="2000" spc="5" dirty="0">
                <a:latin typeface="微软雅黑"/>
                <a:cs typeface="微软雅黑"/>
              </a:rPr>
              <a:t>支持</a:t>
            </a:r>
            <a:r>
              <a:rPr sz="2000" spc="-15" dirty="0">
                <a:latin typeface="微软雅黑"/>
                <a:cs typeface="微软雅黑"/>
              </a:rPr>
              <a:t>移</a:t>
            </a:r>
            <a:r>
              <a:rPr sz="2000" spc="5" dirty="0">
                <a:latin typeface="微软雅黑"/>
                <a:cs typeface="微软雅黑"/>
              </a:rPr>
              <a:t>位</a:t>
            </a:r>
            <a:endParaRPr sz="2000" dirty="0">
              <a:latin typeface="微软雅黑"/>
              <a:cs typeface="微软雅黑"/>
            </a:endParaRPr>
          </a:p>
          <a:p>
            <a:pPr marL="292735" indent="-280035">
              <a:lnSpc>
                <a:spcPct val="100000"/>
              </a:lnSpc>
              <a:buFont typeface="Arial"/>
              <a:buAutoNum type="arabicPeriod"/>
              <a:tabLst>
                <a:tab pos="293370" algn="l"/>
              </a:tabLst>
            </a:pPr>
            <a:r>
              <a:rPr sz="2000" dirty="0">
                <a:latin typeface="微软雅黑"/>
                <a:cs typeface="微软雅黑"/>
              </a:rPr>
              <a:t>取消商寄存器</a:t>
            </a:r>
          </a:p>
          <a:p>
            <a:pPr marL="292735" indent="-280035">
              <a:lnSpc>
                <a:spcPct val="100000"/>
              </a:lnSpc>
              <a:buAutoNum type="arabicPeriod"/>
              <a:tabLst>
                <a:tab pos="293370" algn="l"/>
              </a:tabLst>
            </a:pPr>
            <a:r>
              <a:rPr sz="2000" dirty="0">
                <a:latin typeface="Arial"/>
                <a:cs typeface="Arial"/>
              </a:rPr>
              <a:t>64-bit</a:t>
            </a:r>
            <a:r>
              <a:rPr sz="2000" spc="-195" dirty="0">
                <a:latin typeface="Arial"/>
                <a:cs typeface="Arial"/>
              </a:rPr>
              <a:t> </a:t>
            </a:r>
            <a:r>
              <a:rPr sz="2000" dirty="0">
                <a:latin typeface="Arial"/>
                <a:cs typeface="Arial"/>
              </a:rPr>
              <a:t>ALU</a:t>
            </a:r>
            <a:r>
              <a:rPr sz="2000" dirty="0">
                <a:latin typeface="微软雅黑"/>
                <a:cs typeface="微软雅黑"/>
              </a:rPr>
              <a:t>缩小为</a:t>
            </a:r>
            <a:r>
              <a:rPr sz="2000" dirty="0">
                <a:latin typeface="Arial"/>
                <a:cs typeface="Arial"/>
              </a:rPr>
              <a:t>32-bit</a:t>
            </a:r>
          </a:p>
          <a:p>
            <a:pPr marL="292735" indent="-280035">
              <a:lnSpc>
                <a:spcPct val="100000"/>
              </a:lnSpc>
              <a:buFont typeface="Arial"/>
              <a:buAutoNum type="arabicPeriod"/>
              <a:tabLst>
                <a:tab pos="293370" algn="l"/>
              </a:tabLst>
            </a:pPr>
            <a:r>
              <a:rPr sz="2000" dirty="0">
                <a:latin typeface="微软雅黑"/>
                <a:cs typeface="微软雅黑"/>
              </a:rPr>
              <a:t>余数寄存器只有高</a:t>
            </a:r>
            <a:r>
              <a:rPr sz="2000" dirty="0">
                <a:latin typeface="Arial"/>
                <a:cs typeface="Arial"/>
              </a:rPr>
              <a:t>32</a:t>
            </a:r>
            <a:r>
              <a:rPr sz="2000" spc="-10" dirty="0">
                <a:latin typeface="Arial"/>
                <a:cs typeface="Arial"/>
              </a:rPr>
              <a:t>-</a:t>
            </a:r>
            <a:r>
              <a:rPr sz="2000" dirty="0">
                <a:latin typeface="Arial"/>
                <a:cs typeface="Arial"/>
              </a:rPr>
              <a:t>bi</a:t>
            </a:r>
            <a:r>
              <a:rPr sz="2000" spc="-5" dirty="0">
                <a:latin typeface="Arial"/>
                <a:cs typeface="Arial"/>
              </a:rPr>
              <a:t>t</a:t>
            </a:r>
            <a:r>
              <a:rPr sz="2000" dirty="0">
                <a:latin typeface="微软雅黑"/>
                <a:cs typeface="微软雅黑"/>
              </a:rPr>
              <a:t>参与</a:t>
            </a:r>
            <a:r>
              <a:rPr sz="2000" spc="-15" dirty="0">
                <a:latin typeface="微软雅黑"/>
                <a:cs typeface="微软雅黑"/>
              </a:rPr>
              <a:t>加</a:t>
            </a:r>
            <a:r>
              <a:rPr sz="2000" dirty="0">
                <a:latin typeface="微软雅黑"/>
                <a:cs typeface="微软雅黑"/>
              </a:rPr>
              <a:t>减法</a:t>
            </a:r>
            <a:r>
              <a:rPr sz="2000" spc="-15" dirty="0">
                <a:latin typeface="微软雅黑"/>
                <a:cs typeface="微软雅黑"/>
              </a:rPr>
              <a:t>运</a:t>
            </a:r>
            <a:r>
              <a:rPr sz="2000" dirty="0">
                <a:latin typeface="微软雅黑"/>
                <a:cs typeface="微软雅黑"/>
              </a:rPr>
              <a:t>算</a:t>
            </a:r>
          </a:p>
          <a:p>
            <a:pPr marL="292735" indent="-280035">
              <a:lnSpc>
                <a:spcPct val="100000"/>
              </a:lnSpc>
              <a:buFont typeface="Arial"/>
              <a:buAutoNum type="arabicPeriod"/>
              <a:tabLst>
                <a:tab pos="293370" algn="l"/>
              </a:tabLst>
            </a:pPr>
            <a:r>
              <a:rPr sz="2000" dirty="0">
                <a:latin typeface="微软雅黑"/>
                <a:cs typeface="微软雅黑"/>
              </a:rPr>
              <a:t>余数寄存器需支持左移和</a:t>
            </a:r>
            <a:r>
              <a:rPr sz="2000" spc="-10" dirty="0">
                <a:latin typeface="微软雅黑"/>
                <a:cs typeface="微软雅黑"/>
              </a:rPr>
              <a:t>右</a:t>
            </a:r>
            <a:r>
              <a:rPr sz="2000" spc="5" dirty="0">
                <a:latin typeface="微软雅黑"/>
                <a:cs typeface="微软雅黑"/>
              </a:rPr>
              <a:t>移</a:t>
            </a:r>
            <a:endParaRPr sz="2000" dirty="0">
              <a:latin typeface="微软雅黑"/>
              <a:cs typeface="微软雅黑"/>
            </a:endParaRPr>
          </a:p>
          <a:p>
            <a:pPr marL="292735" indent="-280035">
              <a:lnSpc>
                <a:spcPct val="100000"/>
              </a:lnSpc>
              <a:spcBef>
                <a:spcPts val="5"/>
              </a:spcBef>
              <a:buFont typeface="Arial"/>
              <a:buAutoNum type="arabicPeriod"/>
              <a:tabLst>
                <a:tab pos="293370" algn="l"/>
              </a:tabLst>
            </a:pPr>
            <a:r>
              <a:rPr sz="2000" dirty="0">
                <a:latin typeface="微软雅黑"/>
                <a:cs typeface="微软雅黑"/>
              </a:rPr>
              <a:t>商从右端逐位移入余数寄</a:t>
            </a:r>
            <a:r>
              <a:rPr sz="2000" spc="-15" dirty="0">
                <a:latin typeface="微软雅黑"/>
                <a:cs typeface="微软雅黑"/>
              </a:rPr>
              <a:t>存</a:t>
            </a:r>
            <a:r>
              <a:rPr sz="2000" dirty="0">
                <a:latin typeface="微软雅黑"/>
                <a:cs typeface="微软雅黑"/>
              </a:rPr>
              <a:t>器</a:t>
            </a:r>
          </a:p>
          <a:p>
            <a:pPr marL="292735" indent="-280035">
              <a:lnSpc>
                <a:spcPct val="100000"/>
              </a:lnSpc>
              <a:buFont typeface="Arial"/>
              <a:buAutoNum type="arabicPeriod"/>
              <a:tabLst>
                <a:tab pos="293370" algn="l"/>
              </a:tabLst>
            </a:pPr>
            <a:r>
              <a:rPr sz="2000" dirty="0">
                <a:latin typeface="微软雅黑"/>
                <a:cs typeface="微软雅黑"/>
              </a:rPr>
              <a:t>运算结束时，商占据余数</a:t>
            </a:r>
            <a:r>
              <a:rPr sz="2000" spc="-15" dirty="0">
                <a:latin typeface="微软雅黑"/>
                <a:cs typeface="微软雅黑"/>
              </a:rPr>
              <a:t>寄</a:t>
            </a:r>
            <a:r>
              <a:rPr sz="2000" dirty="0">
                <a:latin typeface="微软雅黑"/>
                <a:cs typeface="微软雅黑"/>
              </a:rPr>
              <a:t>存器</a:t>
            </a:r>
            <a:r>
              <a:rPr sz="2000" spc="-15" dirty="0">
                <a:latin typeface="微软雅黑"/>
                <a:cs typeface="微软雅黑"/>
              </a:rPr>
              <a:t>的</a:t>
            </a:r>
            <a:r>
              <a:rPr sz="2000" dirty="0">
                <a:latin typeface="微软雅黑"/>
                <a:cs typeface="微软雅黑"/>
              </a:rPr>
              <a:t>低</a:t>
            </a:r>
            <a:r>
              <a:rPr sz="2000" dirty="0">
                <a:latin typeface="Arial"/>
                <a:cs typeface="Arial"/>
              </a:rPr>
              <a:t>3</a:t>
            </a:r>
            <a:r>
              <a:rPr sz="2000" spc="-15" dirty="0">
                <a:latin typeface="Arial"/>
                <a:cs typeface="Arial"/>
              </a:rPr>
              <a:t>2</a:t>
            </a:r>
            <a:r>
              <a:rPr sz="2000" dirty="0">
                <a:latin typeface="Arial"/>
                <a:cs typeface="Arial"/>
              </a:rPr>
              <a:t>-</a:t>
            </a:r>
            <a:r>
              <a:rPr sz="2000" spc="-10" dirty="0">
                <a:latin typeface="Arial"/>
                <a:cs typeface="Arial"/>
              </a:rPr>
              <a:t>b</a:t>
            </a:r>
            <a:r>
              <a:rPr sz="2000" dirty="0">
                <a:latin typeface="Arial"/>
                <a:cs typeface="Arial"/>
              </a:rPr>
              <a:t>it</a:t>
            </a:r>
          </a:p>
        </p:txBody>
      </p:sp>
      <p:sp>
        <p:nvSpPr>
          <p:cNvPr id="24" name="object 24"/>
          <p:cNvSpPr/>
          <p:nvPr/>
        </p:nvSpPr>
        <p:spPr>
          <a:xfrm>
            <a:off x="5377307" y="5268995"/>
            <a:ext cx="1534795" cy="171450"/>
          </a:xfrm>
          <a:custGeom>
            <a:avLst/>
            <a:gdLst/>
            <a:ahLst/>
            <a:cxnLst/>
            <a:rect l="l" t="t" r="r" b="b"/>
            <a:pathLst>
              <a:path w="1534795" h="171450">
                <a:moveTo>
                  <a:pt x="149689" y="0"/>
                </a:moveTo>
                <a:lnTo>
                  <a:pt x="142493" y="2393"/>
                </a:lnTo>
                <a:lnTo>
                  <a:pt x="0" y="85578"/>
                </a:lnTo>
                <a:lnTo>
                  <a:pt x="142493" y="168763"/>
                </a:lnTo>
                <a:lnTo>
                  <a:pt x="149689" y="171156"/>
                </a:lnTo>
                <a:lnTo>
                  <a:pt x="157003" y="170668"/>
                </a:lnTo>
                <a:lnTo>
                  <a:pt x="163603" y="167513"/>
                </a:lnTo>
                <a:lnTo>
                  <a:pt x="168655" y="161905"/>
                </a:lnTo>
                <a:lnTo>
                  <a:pt x="171049" y="154709"/>
                </a:lnTo>
                <a:lnTo>
                  <a:pt x="170561" y="147395"/>
                </a:lnTo>
                <a:lnTo>
                  <a:pt x="167405" y="140795"/>
                </a:lnTo>
                <a:lnTo>
                  <a:pt x="161797" y="135743"/>
                </a:lnTo>
                <a:lnTo>
                  <a:pt x="108457" y="104628"/>
                </a:lnTo>
                <a:lnTo>
                  <a:pt x="37845" y="104628"/>
                </a:lnTo>
                <a:lnTo>
                  <a:pt x="37845" y="66528"/>
                </a:lnTo>
                <a:lnTo>
                  <a:pt x="108457" y="66528"/>
                </a:lnTo>
                <a:lnTo>
                  <a:pt x="161797" y="35413"/>
                </a:lnTo>
                <a:lnTo>
                  <a:pt x="167405" y="30360"/>
                </a:lnTo>
                <a:lnTo>
                  <a:pt x="170561" y="23760"/>
                </a:lnTo>
                <a:lnTo>
                  <a:pt x="171049" y="16446"/>
                </a:lnTo>
                <a:lnTo>
                  <a:pt x="168655" y="9251"/>
                </a:lnTo>
                <a:lnTo>
                  <a:pt x="163603" y="3643"/>
                </a:lnTo>
                <a:lnTo>
                  <a:pt x="157003" y="488"/>
                </a:lnTo>
                <a:lnTo>
                  <a:pt x="149689" y="0"/>
                </a:lnTo>
                <a:close/>
              </a:path>
              <a:path w="1534795" h="171450">
                <a:moveTo>
                  <a:pt x="108457" y="66528"/>
                </a:moveTo>
                <a:lnTo>
                  <a:pt x="37845" y="66528"/>
                </a:lnTo>
                <a:lnTo>
                  <a:pt x="37845" y="104628"/>
                </a:lnTo>
                <a:lnTo>
                  <a:pt x="108457" y="104628"/>
                </a:lnTo>
                <a:lnTo>
                  <a:pt x="104103" y="102088"/>
                </a:lnTo>
                <a:lnTo>
                  <a:pt x="47497" y="102088"/>
                </a:lnTo>
                <a:lnTo>
                  <a:pt x="47497" y="69068"/>
                </a:lnTo>
                <a:lnTo>
                  <a:pt x="104103" y="69068"/>
                </a:lnTo>
                <a:lnTo>
                  <a:pt x="108457" y="66528"/>
                </a:lnTo>
                <a:close/>
              </a:path>
              <a:path w="1534795" h="171450">
                <a:moveTo>
                  <a:pt x="1534794" y="66528"/>
                </a:moveTo>
                <a:lnTo>
                  <a:pt x="108457" y="66528"/>
                </a:lnTo>
                <a:lnTo>
                  <a:pt x="75800" y="85578"/>
                </a:lnTo>
                <a:lnTo>
                  <a:pt x="108457" y="104628"/>
                </a:lnTo>
                <a:lnTo>
                  <a:pt x="1534794" y="104628"/>
                </a:lnTo>
                <a:lnTo>
                  <a:pt x="1534794" y="66528"/>
                </a:lnTo>
                <a:close/>
              </a:path>
              <a:path w="1534795" h="171450">
                <a:moveTo>
                  <a:pt x="47497" y="69068"/>
                </a:moveTo>
                <a:lnTo>
                  <a:pt x="47497" y="102088"/>
                </a:lnTo>
                <a:lnTo>
                  <a:pt x="75800" y="85578"/>
                </a:lnTo>
                <a:lnTo>
                  <a:pt x="47497" y="69068"/>
                </a:lnTo>
                <a:close/>
              </a:path>
              <a:path w="1534795" h="171450">
                <a:moveTo>
                  <a:pt x="75800" y="85578"/>
                </a:moveTo>
                <a:lnTo>
                  <a:pt x="47497" y="102088"/>
                </a:lnTo>
                <a:lnTo>
                  <a:pt x="104103" y="102088"/>
                </a:lnTo>
                <a:lnTo>
                  <a:pt x="75800" y="85578"/>
                </a:lnTo>
                <a:close/>
              </a:path>
              <a:path w="1534795" h="171450">
                <a:moveTo>
                  <a:pt x="104103" y="69068"/>
                </a:moveTo>
                <a:lnTo>
                  <a:pt x="47497" y="69068"/>
                </a:lnTo>
                <a:lnTo>
                  <a:pt x="75800" y="85578"/>
                </a:lnTo>
                <a:lnTo>
                  <a:pt x="104103" y="69068"/>
                </a:lnTo>
                <a:close/>
              </a:path>
            </a:pathLst>
          </a:custGeom>
          <a:solidFill>
            <a:srgbClr val="F79546"/>
          </a:solidFill>
        </p:spPr>
        <p:txBody>
          <a:bodyPr wrap="square" lIns="0" tIns="0" rIns="0" bIns="0" rtlCol="0"/>
          <a:lstStyle/>
          <a:p>
            <a:endParaRPr/>
          </a:p>
        </p:txBody>
      </p:sp>
      <p:sp>
        <p:nvSpPr>
          <p:cNvPr id="25" name="object 25"/>
          <p:cNvSpPr/>
          <p:nvPr/>
        </p:nvSpPr>
        <p:spPr>
          <a:xfrm>
            <a:off x="3714622" y="4182383"/>
            <a:ext cx="3531235" cy="171450"/>
          </a:xfrm>
          <a:custGeom>
            <a:avLst/>
            <a:gdLst/>
            <a:ahLst/>
            <a:cxnLst/>
            <a:rect l="l" t="t" r="r" b="b"/>
            <a:pathLst>
              <a:path w="3531234" h="171450">
                <a:moveTo>
                  <a:pt x="149689" y="0"/>
                </a:moveTo>
                <a:lnTo>
                  <a:pt x="142493" y="2393"/>
                </a:lnTo>
                <a:lnTo>
                  <a:pt x="0" y="85578"/>
                </a:lnTo>
                <a:lnTo>
                  <a:pt x="142493" y="168763"/>
                </a:lnTo>
                <a:lnTo>
                  <a:pt x="149689" y="171156"/>
                </a:lnTo>
                <a:lnTo>
                  <a:pt x="157003" y="170668"/>
                </a:lnTo>
                <a:lnTo>
                  <a:pt x="163603" y="167512"/>
                </a:lnTo>
                <a:lnTo>
                  <a:pt x="168655" y="161905"/>
                </a:lnTo>
                <a:lnTo>
                  <a:pt x="171049" y="154709"/>
                </a:lnTo>
                <a:lnTo>
                  <a:pt x="170561" y="147395"/>
                </a:lnTo>
                <a:lnTo>
                  <a:pt x="167405" y="140795"/>
                </a:lnTo>
                <a:lnTo>
                  <a:pt x="161798" y="135743"/>
                </a:lnTo>
                <a:lnTo>
                  <a:pt x="108458" y="104628"/>
                </a:lnTo>
                <a:lnTo>
                  <a:pt x="37846" y="104628"/>
                </a:lnTo>
                <a:lnTo>
                  <a:pt x="37846" y="66528"/>
                </a:lnTo>
                <a:lnTo>
                  <a:pt x="108458" y="66528"/>
                </a:lnTo>
                <a:lnTo>
                  <a:pt x="161798" y="35413"/>
                </a:lnTo>
                <a:lnTo>
                  <a:pt x="167405" y="30360"/>
                </a:lnTo>
                <a:lnTo>
                  <a:pt x="170560" y="23760"/>
                </a:lnTo>
                <a:lnTo>
                  <a:pt x="171049" y="16446"/>
                </a:lnTo>
                <a:lnTo>
                  <a:pt x="168655" y="9251"/>
                </a:lnTo>
                <a:lnTo>
                  <a:pt x="163603" y="3643"/>
                </a:lnTo>
                <a:lnTo>
                  <a:pt x="157003" y="488"/>
                </a:lnTo>
                <a:lnTo>
                  <a:pt x="149689" y="0"/>
                </a:lnTo>
                <a:close/>
              </a:path>
              <a:path w="3531234" h="171450">
                <a:moveTo>
                  <a:pt x="108458" y="66528"/>
                </a:moveTo>
                <a:lnTo>
                  <a:pt x="37846" y="66528"/>
                </a:lnTo>
                <a:lnTo>
                  <a:pt x="37846" y="104628"/>
                </a:lnTo>
                <a:lnTo>
                  <a:pt x="108458" y="104628"/>
                </a:lnTo>
                <a:lnTo>
                  <a:pt x="104103" y="102088"/>
                </a:lnTo>
                <a:lnTo>
                  <a:pt x="47498" y="102088"/>
                </a:lnTo>
                <a:lnTo>
                  <a:pt x="47498" y="69068"/>
                </a:lnTo>
                <a:lnTo>
                  <a:pt x="104103" y="69068"/>
                </a:lnTo>
                <a:lnTo>
                  <a:pt x="108458" y="66528"/>
                </a:lnTo>
                <a:close/>
              </a:path>
              <a:path w="3531234" h="171450">
                <a:moveTo>
                  <a:pt x="3531234" y="66528"/>
                </a:moveTo>
                <a:lnTo>
                  <a:pt x="108458" y="66528"/>
                </a:lnTo>
                <a:lnTo>
                  <a:pt x="75800" y="85578"/>
                </a:lnTo>
                <a:lnTo>
                  <a:pt x="108458" y="104628"/>
                </a:lnTo>
                <a:lnTo>
                  <a:pt x="3531234" y="104628"/>
                </a:lnTo>
                <a:lnTo>
                  <a:pt x="3531234" y="66528"/>
                </a:lnTo>
                <a:close/>
              </a:path>
              <a:path w="3531234" h="171450">
                <a:moveTo>
                  <a:pt x="47498" y="69068"/>
                </a:moveTo>
                <a:lnTo>
                  <a:pt x="47498" y="102088"/>
                </a:lnTo>
                <a:lnTo>
                  <a:pt x="75800" y="85578"/>
                </a:lnTo>
                <a:lnTo>
                  <a:pt x="47498" y="69068"/>
                </a:lnTo>
                <a:close/>
              </a:path>
              <a:path w="3531234" h="171450">
                <a:moveTo>
                  <a:pt x="75800" y="85578"/>
                </a:moveTo>
                <a:lnTo>
                  <a:pt x="47498" y="102088"/>
                </a:lnTo>
                <a:lnTo>
                  <a:pt x="104103" y="102088"/>
                </a:lnTo>
                <a:lnTo>
                  <a:pt x="75800" y="85578"/>
                </a:lnTo>
                <a:close/>
              </a:path>
              <a:path w="3531234" h="171450">
                <a:moveTo>
                  <a:pt x="104103" y="69068"/>
                </a:moveTo>
                <a:lnTo>
                  <a:pt x="47498" y="69068"/>
                </a:lnTo>
                <a:lnTo>
                  <a:pt x="75800" y="85578"/>
                </a:lnTo>
                <a:lnTo>
                  <a:pt x="104103" y="69068"/>
                </a:lnTo>
                <a:close/>
              </a:path>
            </a:pathLst>
          </a:custGeom>
          <a:solidFill>
            <a:srgbClr val="F79546"/>
          </a:solidFill>
        </p:spPr>
        <p:txBody>
          <a:bodyPr wrap="square" lIns="0" tIns="0" rIns="0" bIns="0" rtlCol="0"/>
          <a:lstStyle/>
          <a:p>
            <a:endParaRPr/>
          </a:p>
        </p:txBody>
      </p:sp>
      <p:sp>
        <p:nvSpPr>
          <p:cNvPr id="26" name="object 26"/>
          <p:cNvSpPr/>
          <p:nvPr/>
        </p:nvSpPr>
        <p:spPr>
          <a:xfrm>
            <a:off x="7236714" y="4281565"/>
            <a:ext cx="0" cy="1138555"/>
          </a:xfrm>
          <a:custGeom>
            <a:avLst/>
            <a:gdLst/>
            <a:ahLst/>
            <a:cxnLst/>
            <a:rect l="l" t="t" r="r" b="b"/>
            <a:pathLst>
              <a:path h="1138554">
                <a:moveTo>
                  <a:pt x="0" y="0"/>
                </a:moveTo>
                <a:lnTo>
                  <a:pt x="0" y="1138427"/>
                </a:lnTo>
              </a:path>
            </a:pathLst>
          </a:custGeom>
          <a:ln w="38100">
            <a:solidFill>
              <a:srgbClr val="F79546"/>
            </a:solidFill>
          </a:ln>
        </p:spPr>
        <p:txBody>
          <a:bodyPr wrap="square" lIns="0" tIns="0" rIns="0" bIns="0" rtlCol="0"/>
          <a:lstStyle/>
          <a:p>
            <a:endParaRPr/>
          </a:p>
        </p:txBody>
      </p:sp>
      <p:sp>
        <p:nvSpPr>
          <p:cNvPr id="27" name="object 27"/>
          <p:cNvSpPr/>
          <p:nvPr/>
        </p:nvSpPr>
        <p:spPr>
          <a:xfrm>
            <a:off x="5377307" y="5570747"/>
            <a:ext cx="1534795" cy="171450"/>
          </a:xfrm>
          <a:custGeom>
            <a:avLst/>
            <a:gdLst/>
            <a:ahLst/>
            <a:cxnLst/>
            <a:rect l="l" t="t" r="r" b="b"/>
            <a:pathLst>
              <a:path w="1534795" h="171450">
                <a:moveTo>
                  <a:pt x="149689" y="0"/>
                </a:moveTo>
                <a:lnTo>
                  <a:pt x="142493" y="2393"/>
                </a:lnTo>
                <a:lnTo>
                  <a:pt x="0" y="85578"/>
                </a:lnTo>
                <a:lnTo>
                  <a:pt x="142493" y="168712"/>
                </a:lnTo>
                <a:lnTo>
                  <a:pt x="149689" y="171151"/>
                </a:lnTo>
                <a:lnTo>
                  <a:pt x="157003" y="170674"/>
                </a:lnTo>
                <a:lnTo>
                  <a:pt x="163603" y="167501"/>
                </a:lnTo>
                <a:lnTo>
                  <a:pt x="168655" y="161854"/>
                </a:lnTo>
                <a:lnTo>
                  <a:pt x="171049" y="154692"/>
                </a:lnTo>
                <a:lnTo>
                  <a:pt x="170561" y="147404"/>
                </a:lnTo>
                <a:lnTo>
                  <a:pt x="167405" y="140826"/>
                </a:lnTo>
                <a:lnTo>
                  <a:pt x="161797" y="135793"/>
                </a:lnTo>
                <a:lnTo>
                  <a:pt x="108370" y="104628"/>
                </a:lnTo>
                <a:lnTo>
                  <a:pt x="37845" y="104628"/>
                </a:lnTo>
                <a:lnTo>
                  <a:pt x="37845" y="66528"/>
                </a:lnTo>
                <a:lnTo>
                  <a:pt x="108370" y="66528"/>
                </a:lnTo>
                <a:lnTo>
                  <a:pt x="161797" y="35362"/>
                </a:lnTo>
                <a:lnTo>
                  <a:pt x="167405" y="30328"/>
                </a:lnTo>
                <a:lnTo>
                  <a:pt x="170561" y="23745"/>
                </a:lnTo>
                <a:lnTo>
                  <a:pt x="171049" y="16442"/>
                </a:lnTo>
                <a:lnTo>
                  <a:pt x="168655" y="9251"/>
                </a:lnTo>
                <a:lnTo>
                  <a:pt x="163603" y="3643"/>
                </a:lnTo>
                <a:lnTo>
                  <a:pt x="157003" y="488"/>
                </a:lnTo>
                <a:lnTo>
                  <a:pt x="149689" y="0"/>
                </a:lnTo>
                <a:close/>
              </a:path>
              <a:path w="1534795" h="171450">
                <a:moveTo>
                  <a:pt x="108370" y="66528"/>
                </a:moveTo>
                <a:lnTo>
                  <a:pt x="37845" y="66528"/>
                </a:lnTo>
                <a:lnTo>
                  <a:pt x="37845" y="104628"/>
                </a:lnTo>
                <a:lnTo>
                  <a:pt x="108370" y="104628"/>
                </a:lnTo>
                <a:lnTo>
                  <a:pt x="103929" y="102037"/>
                </a:lnTo>
                <a:lnTo>
                  <a:pt x="47497" y="102037"/>
                </a:lnTo>
                <a:lnTo>
                  <a:pt x="47497" y="69118"/>
                </a:lnTo>
                <a:lnTo>
                  <a:pt x="103929" y="69118"/>
                </a:lnTo>
                <a:lnTo>
                  <a:pt x="108370" y="66528"/>
                </a:lnTo>
                <a:close/>
              </a:path>
              <a:path w="1534795" h="171450">
                <a:moveTo>
                  <a:pt x="1534794" y="66528"/>
                </a:moveTo>
                <a:lnTo>
                  <a:pt x="108370" y="66528"/>
                </a:lnTo>
                <a:lnTo>
                  <a:pt x="75713" y="85578"/>
                </a:lnTo>
                <a:lnTo>
                  <a:pt x="108370" y="104628"/>
                </a:lnTo>
                <a:lnTo>
                  <a:pt x="1534794" y="104628"/>
                </a:lnTo>
                <a:lnTo>
                  <a:pt x="1534794" y="66528"/>
                </a:lnTo>
                <a:close/>
              </a:path>
              <a:path w="1534795" h="171450">
                <a:moveTo>
                  <a:pt x="47497" y="69118"/>
                </a:moveTo>
                <a:lnTo>
                  <a:pt x="47497" y="102037"/>
                </a:lnTo>
                <a:lnTo>
                  <a:pt x="75713" y="85578"/>
                </a:lnTo>
                <a:lnTo>
                  <a:pt x="47497" y="69118"/>
                </a:lnTo>
                <a:close/>
              </a:path>
              <a:path w="1534795" h="171450">
                <a:moveTo>
                  <a:pt x="75713" y="85578"/>
                </a:moveTo>
                <a:lnTo>
                  <a:pt x="47497" y="102037"/>
                </a:lnTo>
                <a:lnTo>
                  <a:pt x="103929" y="102037"/>
                </a:lnTo>
                <a:lnTo>
                  <a:pt x="75713" y="85578"/>
                </a:lnTo>
                <a:close/>
              </a:path>
              <a:path w="1534795" h="171450">
                <a:moveTo>
                  <a:pt x="103929" y="69118"/>
                </a:moveTo>
                <a:lnTo>
                  <a:pt x="47497" y="69118"/>
                </a:lnTo>
                <a:lnTo>
                  <a:pt x="75713" y="85578"/>
                </a:lnTo>
                <a:lnTo>
                  <a:pt x="103929" y="69118"/>
                </a:lnTo>
                <a:close/>
              </a:path>
            </a:pathLst>
          </a:custGeom>
          <a:solidFill>
            <a:srgbClr val="F79546"/>
          </a:solidFill>
        </p:spPr>
        <p:txBody>
          <a:bodyPr wrap="square" lIns="0" tIns="0" rIns="0" bIns="0" rtlCol="0"/>
          <a:lstStyle/>
          <a:p>
            <a:endParaRPr/>
          </a:p>
        </p:txBody>
      </p:sp>
      <p:sp>
        <p:nvSpPr>
          <p:cNvPr id="28" name="object 28"/>
          <p:cNvSpPr/>
          <p:nvPr/>
        </p:nvSpPr>
        <p:spPr>
          <a:xfrm>
            <a:off x="5377307" y="5874028"/>
            <a:ext cx="1534795" cy="171450"/>
          </a:xfrm>
          <a:custGeom>
            <a:avLst/>
            <a:gdLst/>
            <a:ahLst/>
            <a:cxnLst/>
            <a:rect l="l" t="t" r="r" b="b"/>
            <a:pathLst>
              <a:path w="1534795" h="171450">
                <a:moveTo>
                  <a:pt x="149689" y="0"/>
                </a:moveTo>
                <a:lnTo>
                  <a:pt x="142493" y="2439"/>
                </a:lnTo>
                <a:lnTo>
                  <a:pt x="0" y="85573"/>
                </a:lnTo>
                <a:lnTo>
                  <a:pt x="142493" y="168707"/>
                </a:lnTo>
                <a:lnTo>
                  <a:pt x="149689" y="171147"/>
                </a:lnTo>
                <a:lnTo>
                  <a:pt x="157003" y="170670"/>
                </a:lnTo>
                <a:lnTo>
                  <a:pt x="163603" y="167497"/>
                </a:lnTo>
                <a:lnTo>
                  <a:pt x="168655" y="161849"/>
                </a:lnTo>
                <a:lnTo>
                  <a:pt x="171049" y="154688"/>
                </a:lnTo>
                <a:lnTo>
                  <a:pt x="170561" y="147400"/>
                </a:lnTo>
                <a:lnTo>
                  <a:pt x="167405" y="140822"/>
                </a:lnTo>
                <a:lnTo>
                  <a:pt x="161797" y="135789"/>
                </a:lnTo>
                <a:lnTo>
                  <a:pt x="108370" y="104623"/>
                </a:lnTo>
                <a:lnTo>
                  <a:pt x="37845" y="104623"/>
                </a:lnTo>
                <a:lnTo>
                  <a:pt x="37845" y="66523"/>
                </a:lnTo>
                <a:lnTo>
                  <a:pt x="108370" y="66523"/>
                </a:lnTo>
                <a:lnTo>
                  <a:pt x="161797" y="35357"/>
                </a:lnTo>
                <a:lnTo>
                  <a:pt x="167405" y="30325"/>
                </a:lnTo>
                <a:lnTo>
                  <a:pt x="170561" y="23747"/>
                </a:lnTo>
                <a:lnTo>
                  <a:pt x="171049" y="16459"/>
                </a:lnTo>
                <a:lnTo>
                  <a:pt x="168655" y="9297"/>
                </a:lnTo>
                <a:lnTo>
                  <a:pt x="163603" y="3650"/>
                </a:lnTo>
                <a:lnTo>
                  <a:pt x="157003" y="477"/>
                </a:lnTo>
                <a:lnTo>
                  <a:pt x="149689" y="0"/>
                </a:lnTo>
                <a:close/>
              </a:path>
              <a:path w="1534795" h="171450">
                <a:moveTo>
                  <a:pt x="108370" y="66523"/>
                </a:moveTo>
                <a:lnTo>
                  <a:pt x="37845" y="66523"/>
                </a:lnTo>
                <a:lnTo>
                  <a:pt x="37845" y="104623"/>
                </a:lnTo>
                <a:lnTo>
                  <a:pt x="108370" y="104623"/>
                </a:lnTo>
                <a:lnTo>
                  <a:pt x="103929" y="102032"/>
                </a:lnTo>
                <a:lnTo>
                  <a:pt x="47497" y="102032"/>
                </a:lnTo>
                <a:lnTo>
                  <a:pt x="47497" y="69114"/>
                </a:lnTo>
                <a:lnTo>
                  <a:pt x="103929" y="69114"/>
                </a:lnTo>
                <a:lnTo>
                  <a:pt x="108370" y="66523"/>
                </a:lnTo>
                <a:close/>
              </a:path>
              <a:path w="1534795" h="171450">
                <a:moveTo>
                  <a:pt x="1534794" y="66523"/>
                </a:moveTo>
                <a:lnTo>
                  <a:pt x="108370" y="66523"/>
                </a:lnTo>
                <a:lnTo>
                  <a:pt x="75713" y="85573"/>
                </a:lnTo>
                <a:lnTo>
                  <a:pt x="108370" y="104623"/>
                </a:lnTo>
                <a:lnTo>
                  <a:pt x="1534794" y="104623"/>
                </a:lnTo>
                <a:lnTo>
                  <a:pt x="1534794" y="66523"/>
                </a:lnTo>
                <a:close/>
              </a:path>
              <a:path w="1534795" h="171450">
                <a:moveTo>
                  <a:pt x="47497" y="69114"/>
                </a:moveTo>
                <a:lnTo>
                  <a:pt x="47497" y="102032"/>
                </a:lnTo>
                <a:lnTo>
                  <a:pt x="75713" y="85573"/>
                </a:lnTo>
                <a:lnTo>
                  <a:pt x="47497" y="69114"/>
                </a:lnTo>
                <a:close/>
              </a:path>
              <a:path w="1534795" h="171450">
                <a:moveTo>
                  <a:pt x="75713" y="85573"/>
                </a:moveTo>
                <a:lnTo>
                  <a:pt x="47497" y="102032"/>
                </a:lnTo>
                <a:lnTo>
                  <a:pt x="103929" y="102032"/>
                </a:lnTo>
                <a:lnTo>
                  <a:pt x="75713" y="85573"/>
                </a:lnTo>
                <a:close/>
              </a:path>
              <a:path w="1534795" h="171450">
                <a:moveTo>
                  <a:pt x="103929" y="69114"/>
                </a:moveTo>
                <a:lnTo>
                  <a:pt x="47497" y="69114"/>
                </a:lnTo>
                <a:lnTo>
                  <a:pt x="75713" y="85573"/>
                </a:lnTo>
                <a:lnTo>
                  <a:pt x="103929" y="69114"/>
                </a:lnTo>
                <a:close/>
              </a:path>
            </a:pathLst>
          </a:custGeom>
          <a:solidFill>
            <a:srgbClr val="F79546"/>
          </a:solidFill>
        </p:spPr>
        <p:txBody>
          <a:bodyPr wrap="square" lIns="0" tIns="0" rIns="0" bIns="0" rtlCol="0"/>
          <a:lstStyle/>
          <a:p>
            <a:endParaRPr/>
          </a:p>
        </p:txBody>
      </p:sp>
      <p:sp>
        <p:nvSpPr>
          <p:cNvPr id="29" name="object 29"/>
          <p:cNvSpPr/>
          <p:nvPr/>
        </p:nvSpPr>
        <p:spPr>
          <a:xfrm>
            <a:off x="6489953" y="5202173"/>
            <a:ext cx="1903730" cy="866140"/>
          </a:xfrm>
          <a:custGeom>
            <a:avLst/>
            <a:gdLst/>
            <a:ahLst/>
            <a:cxnLst/>
            <a:rect l="l" t="t" r="r" b="b"/>
            <a:pathLst>
              <a:path w="1903729" h="866139">
                <a:moveTo>
                  <a:pt x="951738" y="0"/>
                </a:moveTo>
                <a:lnTo>
                  <a:pt x="886573" y="998"/>
                </a:lnTo>
                <a:lnTo>
                  <a:pt x="822588" y="3951"/>
                </a:lnTo>
                <a:lnTo>
                  <a:pt x="759923" y="8794"/>
                </a:lnTo>
                <a:lnTo>
                  <a:pt x="698720" y="15462"/>
                </a:lnTo>
                <a:lnTo>
                  <a:pt x="639121" y="23891"/>
                </a:lnTo>
                <a:lnTo>
                  <a:pt x="581269" y="34016"/>
                </a:lnTo>
                <a:lnTo>
                  <a:pt x="525303" y="45773"/>
                </a:lnTo>
                <a:lnTo>
                  <a:pt x="471367" y="59097"/>
                </a:lnTo>
                <a:lnTo>
                  <a:pt x="419602" y="73924"/>
                </a:lnTo>
                <a:lnTo>
                  <a:pt x="370149" y="90189"/>
                </a:lnTo>
                <a:lnTo>
                  <a:pt x="323151" y="107829"/>
                </a:lnTo>
                <a:lnTo>
                  <a:pt x="278749" y="126777"/>
                </a:lnTo>
                <a:lnTo>
                  <a:pt x="237084" y="146971"/>
                </a:lnTo>
                <a:lnTo>
                  <a:pt x="198299" y="168345"/>
                </a:lnTo>
                <a:lnTo>
                  <a:pt x="162535" y="190834"/>
                </a:lnTo>
                <a:lnTo>
                  <a:pt x="129935" y="214375"/>
                </a:lnTo>
                <a:lnTo>
                  <a:pt x="100638" y="238904"/>
                </a:lnTo>
                <a:lnTo>
                  <a:pt x="52527" y="290662"/>
                </a:lnTo>
                <a:lnTo>
                  <a:pt x="19335" y="345595"/>
                </a:lnTo>
                <a:lnTo>
                  <a:pt x="2195" y="403185"/>
                </a:lnTo>
                <a:lnTo>
                  <a:pt x="0" y="432816"/>
                </a:lnTo>
                <a:lnTo>
                  <a:pt x="2195" y="462449"/>
                </a:lnTo>
                <a:lnTo>
                  <a:pt x="19335" y="520044"/>
                </a:lnTo>
                <a:lnTo>
                  <a:pt x="52527" y="574979"/>
                </a:lnTo>
                <a:lnTo>
                  <a:pt x="100638" y="626739"/>
                </a:lnTo>
                <a:lnTo>
                  <a:pt x="129935" y="651267"/>
                </a:lnTo>
                <a:lnTo>
                  <a:pt x="162535" y="674808"/>
                </a:lnTo>
                <a:lnTo>
                  <a:pt x="198299" y="697297"/>
                </a:lnTo>
                <a:lnTo>
                  <a:pt x="237084" y="718671"/>
                </a:lnTo>
                <a:lnTo>
                  <a:pt x="278749" y="738863"/>
                </a:lnTo>
                <a:lnTo>
                  <a:pt x="323151" y="757811"/>
                </a:lnTo>
                <a:lnTo>
                  <a:pt x="370149" y="775449"/>
                </a:lnTo>
                <a:lnTo>
                  <a:pt x="419602" y="791714"/>
                </a:lnTo>
                <a:lnTo>
                  <a:pt x="471367" y="806540"/>
                </a:lnTo>
                <a:lnTo>
                  <a:pt x="525303" y="819863"/>
                </a:lnTo>
                <a:lnTo>
                  <a:pt x="581269" y="831619"/>
                </a:lnTo>
                <a:lnTo>
                  <a:pt x="639121" y="841743"/>
                </a:lnTo>
                <a:lnTo>
                  <a:pt x="698720" y="850171"/>
                </a:lnTo>
                <a:lnTo>
                  <a:pt x="759923" y="856838"/>
                </a:lnTo>
                <a:lnTo>
                  <a:pt x="822588" y="861680"/>
                </a:lnTo>
                <a:lnTo>
                  <a:pt x="886573" y="864633"/>
                </a:lnTo>
                <a:lnTo>
                  <a:pt x="951738" y="865632"/>
                </a:lnTo>
                <a:lnTo>
                  <a:pt x="1016902" y="864633"/>
                </a:lnTo>
                <a:lnTo>
                  <a:pt x="1080887" y="861680"/>
                </a:lnTo>
                <a:lnTo>
                  <a:pt x="1143552" y="856838"/>
                </a:lnTo>
                <a:lnTo>
                  <a:pt x="1204755" y="850171"/>
                </a:lnTo>
                <a:lnTo>
                  <a:pt x="1264354" y="841743"/>
                </a:lnTo>
                <a:lnTo>
                  <a:pt x="1322206" y="831619"/>
                </a:lnTo>
                <a:lnTo>
                  <a:pt x="1378172" y="819863"/>
                </a:lnTo>
                <a:lnTo>
                  <a:pt x="1432108" y="806540"/>
                </a:lnTo>
                <a:lnTo>
                  <a:pt x="1483873" y="791714"/>
                </a:lnTo>
                <a:lnTo>
                  <a:pt x="1533326" y="775449"/>
                </a:lnTo>
                <a:lnTo>
                  <a:pt x="1580324" y="757811"/>
                </a:lnTo>
                <a:lnTo>
                  <a:pt x="1624726" y="738863"/>
                </a:lnTo>
                <a:lnTo>
                  <a:pt x="1666391" y="718671"/>
                </a:lnTo>
                <a:lnTo>
                  <a:pt x="1705176" y="697297"/>
                </a:lnTo>
                <a:lnTo>
                  <a:pt x="1740940" y="674808"/>
                </a:lnTo>
                <a:lnTo>
                  <a:pt x="1773540" y="651267"/>
                </a:lnTo>
                <a:lnTo>
                  <a:pt x="1802837" y="626739"/>
                </a:lnTo>
                <a:lnTo>
                  <a:pt x="1850948" y="574979"/>
                </a:lnTo>
                <a:lnTo>
                  <a:pt x="1884140" y="520044"/>
                </a:lnTo>
                <a:lnTo>
                  <a:pt x="1901280" y="462449"/>
                </a:lnTo>
                <a:lnTo>
                  <a:pt x="1903476" y="432816"/>
                </a:lnTo>
                <a:lnTo>
                  <a:pt x="1901280" y="403185"/>
                </a:lnTo>
                <a:lnTo>
                  <a:pt x="1884140" y="345595"/>
                </a:lnTo>
                <a:lnTo>
                  <a:pt x="1850948" y="290662"/>
                </a:lnTo>
                <a:lnTo>
                  <a:pt x="1802837" y="238904"/>
                </a:lnTo>
                <a:lnTo>
                  <a:pt x="1773540" y="214375"/>
                </a:lnTo>
                <a:lnTo>
                  <a:pt x="1740940" y="190834"/>
                </a:lnTo>
                <a:lnTo>
                  <a:pt x="1705176" y="168345"/>
                </a:lnTo>
                <a:lnTo>
                  <a:pt x="1666391" y="146971"/>
                </a:lnTo>
                <a:lnTo>
                  <a:pt x="1624726" y="126777"/>
                </a:lnTo>
                <a:lnTo>
                  <a:pt x="1580324" y="107829"/>
                </a:lnTo>
                <a:lnTo>
                  <a:pt x="1533326" y="90189"/>
                </a:lnTo>
                <a:lnTo>
                  <a:pt x="1483873" y="73924"/>
                </a:lnTo>
                <a:lnTo>
                  <a:pt x="1432108" y="59097"/>
                </a:lnTo>
                <a:lnTo>
                  <a:pt x="1378172" y="45773"/>
                </a:lnTo>
                <a:lnTo>
                  <a:pt x="1322206" y="34016"/>
                </a:lnTo>
                <a:lnTo>
                  <a:pt x="1264354" y="23891"/>
                </a:lnTo>
                <a:lnTo>
                  <a:pt x="1204755" y="15462"/>
                </a:lnTo>
                <a:lnTo>
                  <a:pt x="1143552" y="8794"/>
                </a:lnTo>
                <a:lnTo>
                  <a:pt x="1080887" y="3951"/>
                </a:lnTo>
                <a:lnTo>
                  <a:pt x="1016902" y="998"/>
                </a:lnTo>
                <a:lnTo>
                  <a:pt x="951738" y="0"/>
                </a:lnTo>
                <a:close/>
              </a:path>
            </a:pathLst>
          </a:custGeom>
          <a:solidFill>
            <a:srgbClr val="F79546"/>
          </a:solidFill>
        </p:spPr>
        <p:txBody>
          <a:bodyPr wrap="square" lIns="0" tIns="0" rIns="0" bIns="0" rtlCol="0"/>
          <a:lstStyle/>
          <a:p>
            <a:endParaRPr/>
          </a:p>
        </p:txBody>
      </p:sp>
      <p:sp>
        <p:nvSpPr>
          <p:cNvPr id="30" name="object 30"/>
          <p:cNvSpPr/>
          <p:nvPr/>
        </p:nvSpPr>
        <p:spPr>
          <a:xfrm>
            <a:off x="6489953" y="5202173"/>
            <a:ext cx="1903730" cy="866140"/>
          </a:xfrm>
          <a:custGeom>
            <a:avLst/>
            <a:gdLst/>
            <a:ahLst/>
            <a:cxnLst/>
            <a:rect l="l" t="t" r="r" b="b"/>
            <a:pathLst>
              <a:path w="1903729" h="866139">
                <a:moveTo>
                  <a:pt x="0" y="432816"/>
                </a:moveTo>
                <a:lnTo>
                  <a:pt x="8687" y="374090"/>
                </a:lnTo>
                <a:lnTo>
                  <a:pt x="33995" y="317764"/>
                </a:lnTo>
                <a:lnTo>
                  <a:pt x="74789" y="264354"/>
                </a:lnTo>
                <a:lnTo>
                  <a:pt x="129935" y="214375"/>
                </a:lnTo>
                <a:lnTo>
                  <a:pt x="162535" y="190834"/>
                </a:lnTo>
                <a:lnTo>
                  <a:pt x="198299" y="168345"/>
                </a:lnTo>
                <a:lnTo>
                  <a:pt x="237084" y="146971"/>
                </a:lnTo>
                <a:lnTo>
                  <a:pt x="278749" y="126777"/>
                </a:lnTo>
                <a:lnTo>
                  <a:pt x="323151" y="107829"/>
                </a:lnTo>
                <a:lnTo>
                  <a:pt x="370149" y="90189"/>
                </a:lnTo>
                <a:lnTo>
                  <a:pt x="419602" y="73924"/>
                </a:lnTo>
                <a:lnTo>
                  <a:pt x="471367" y="59097"/>
                </a:lnTo>
                <a:lnTo>
                  <a:pt x="525303" y="45773"/>
                </a:lnTo>
                <a:lnTo>
                  <a:pt x="581269" y="34016"/>
                </a:lnTo>
                <a:lnTo>
                  <a:pt x="639121" y="23891"/>
                </a:lnTo>
                <a:lnTo>
                  <a:pt x="698720" y="15462"/>
                </a:lnTo>
                <a:lnTo>
                  <a:pt x="759923" y="8794"/>
                </a:lnTo>
                <a:lnTo>
                  <a:pt x="822588" y="3951"/>
                </a:lnTo>
                <a:lnTo>
                  <a:pt x="886573" y="998"/>
                </a:lnTo>
                <a:lnTo>
                  <a:pt x="951738" y="0"/>
                </a:lnTo>
                <a:lnTo>
                  <a:pt x="1016902" y="998"/>
                </a:lnTo>
                <a:lnTo>
                  <a:pt x="1080887" y="3951"/>
                </a:lnTo>
                <a:lnTo>
                  <a:pt x="1143552" y="8794"/>
                </a:lnTo>
                <a:lnTo>
                  <a:pt x="1204755" y="15462"/>
                </a:lnTo>
                <a:lnTo>
                  <a:pt x="1264354" y="23891"/>
                </a:lnTo>
                <a:lnTo>
                  <a:pt x="1322206" y="34016"/>
                </a:lnTo>
                <a:lnTo>
                  <a:pt x="1378172" y="45773"/>
                </a:lnTo>
                <a:lnTo>
                  <a:pt x="1432108" y="59097"/>
                </a:lnTo>
                <a:lnTo>
                  <a:pt x="1483873" y="73924"/>
                </a:lnTo>
                <a:lnTo>
                  <a:pt x="1533326" y="90189"/>
                </a:lnTo>
                <a:lnTo>
                  <a:pt x="1580324" y="107829"/>
                </a:lnTo>
                <a:lnTo>
                  <a:pt x="1624726" y="126777"/>
                </a:lnTo>
                <a:lnTo>
                  <a:pt x="1666391" y="146971"/>
                </a:lnTo>
                <a:lnTo>
                  <a:pt x="1705176" y="168345"/>
                </a:lnTo>
                <a:lnTo>
                  <a:pt x="1740940" y="190834"/>
                </a:lnTo>
                <a:lnTo>
                  <a:pt x="1773540" y="214375"/>
                </a:lnTo>
                <a:lnTo>
                  <a:pt x="1802837" y="238904"/>
                </a:lnTo>
                <a:lnTo>
                  <a:pt x="1850948" y="290662"/>
                </a:lnTo>
                <a:lnTo>
                  <a:pt x="1884140" y="345595"/>
                </a:lnTo>
                <a:lnTo>
                  <a:pt x="1901280" y="403185"/>
                </a:lnTo>
                <a:lnTo>
                  <a:pt x="1903476" y="432816"/>
                </a:lnTo>
                <a:lnTo>
                  <a:pt x="1901280" y="462449"/>
                </a:lnTo>
                <a:lnTo>
                  <a:pt x="1884140" y="520044"/>
                </a:lnTo>
                <a:lnTo>
                  <a:pt x="1850948" y="574979"/>
                </a:lnTo>
                <a:lnTo>
                  <a:pt x="1802837" y="626739"/>
                </a:lnTo>
                <a:lnTo>
                  <a:pt x="1773540" y="651267"/>
                </a:lnTo>
                <a:lnTo>
                  <a:pt x="1740940" y="674808"/>
                </a:lnTo>
                <a:lnTo>
                  <a:pt x="1705176" y="697297"/>
                </a:lnTo>
                <a:lnTo>
                  <a:pt x="1666391" y="718671"/>
                </a:lnTo>
                <a:lnTo>
                  <a:pt x="1624726" y="738863"/>
                </a:lnTo>
                <a:lnTo>
                  <a:pt x="1580324" y="757811"/>
                </a:lnTo>
                <a:lnTo>
                  <a:pt x="1533326" y="775449"/>
                </a:lnTo>
                <a:lnTo>
                  <a:pt x="1483873" y="791714"/>
                </a:lnTo>
                <a:lnTo>
                  <a:pt x="1432108" y="806540"/>
                </a:lnTo>
                <a:lnTo>
                  <a:pt x="1378172" y="819863"/>
                </a:lnTo>
                <a:lnTo>
                  <a:pt x="1322206" y="831619"/>
                </a:lnTo>
                <a:lnTo>
                  <a:pt x="1264354" y="841743"/>
                </a:lnTo>
                <a:lnTo>
                  <a:pt x="1204755" y="850171"/>
                </a:lnTo>
                <a:lnTo>
                  <a:pt x="1143552" y="856838"/>
                </a:lnTo>
                <a:lnTo>
                  <a:pt x="1080887" y="861680"/>
                </a:lnTo>
                <a:lnTo>
                  <a:pt x="1016902" y="864633"/>
                </a:lnTo>
                <a:lnTo>
                  <a:pt x="951738" y="865632"/>
                </a:lnTo>
                <a:lnTo>
                  <a:pt x="886573" y="864633"/>
                </a:lnTo>
                <a:lnTo>
                  <a:pt x="822588" y="861680"/>
                </a:lnTo>
                <a:lnTo>
                  <a:pt x="759923" y="856838"/>
                </a:lnTo>
                <a:lnTo>
                  <a:pt x="698720" y="850171"/>
                </a:lnTo>
                <a:lnTo>
                  <a:pt x="639121" y="841743"/>
                </a:lnTo>
                <a:lnTo>
                  <a:pt x="581269" y="831619"/>
                </a:lnTo>
                <a:lnTo>
                  <a:pt x="525303" y="819863"/>
                </a:lnTo>
                <a:lnTo>
                  <a:pt x="471367" y="806540"/>
                </a:lnTo>
                <a:lnTo>
                  <a:pt x="419602" y="791714"/>
                </a:lnTo>
                <a:lnTo>
                  <a:pt x="370149" y="775449"/>
                </a:lnTo>
                <a:lnTo>
                  <a:pt x="323151" y="757811"/>
                </a:lnTo>
                <a:lnTo>
                  <a:pt x="278749" y="738863"/>
                </a:lnTo>
                <a:lnTo>
                  <a:pt x="237084" y="718671"/>
                </a:lnTo>
                <a:lnTo>
                  <a:pt x="198299" y="697297"/>
                </a:lnTo>
                <a:lnTo>
                  <a:pt x="162535" y="674808"/>
                </a:lnTo>
                <a:lnTo>
                  <a:pt x="129935" y="651267"/>
                </a:lnTo>
                <a:lnTo>
                  <a:pt x="100638" y="626739"/>
                </a:lnTo>
                <a:lnTo>
                  <a:pt x="52527" y="574979"/>
                </a:lnTo>
                <a:lnTo>
                  <a:pt x="19335" y="520044"/>
                </a:lnTo>
                <a:lnTo>
                  <a:pt x="2195" y="462449"/>
                </a:lnTo>
                <a:lnTo>
                  <a:pt x="0" y="432816"/>
                </a:lnTo>
                <a:close/>
              </a:path>
            </a:pathLst>
          </a:custGeom>
          <a:ln w="25908">
            <a:solidFill>
              <a:srgbClr val="B66C30"/>
            </a:solidFill>
          </a:ln>
        </p:spPr>
        <p:txBody>
          <a:bodyPr wrap="square" lIns="0" tIns="0" rIns="0" bIns="0" rtlCol="0"/>
          <a:lstStyle/>
          <a:p>
            <a:endParaRPr/>
          </a:p>
        </p:txBody>
      </p:sp>
      <p:sp>
        <p:nvSpPr>
          <p:cNvPr id="32" name="object 32"/>
          <p:cNvSpPr/>
          <p:nvPr/>
        </p:nvSpPr>
        <p:spPr>
          <a:xfrm>
            <a:off x="2822448" y="4890515"/>
            <a:ext cx="1447800" cy="243840"/>
          </a:xfrm>
          <a:custGeom>
            <a:avLst/>
            <a:gdLst/>
            <a:ahLst/>
            <a:cxnLst/>
            <a:rect l="l" t="t" r="r" b="b"/>
            <a:pathLst>
              <a:path w="1447800" h="243839">
                <a:moveTo>
                  <a:pt x="121919" y="0"/>
                </a:moveTo>
                <a:lnTo>
                  <a:pt x="0" y="121919"/>
                </a:lnTo>
                <a:lnTo>
                  <a:pt x="121919" y="243839"/>
                </a:lnTo>
                <a:lnTo>
                  <a:pt x="121919" y="182879"/>
                </a:lnTo>
                <a:lnTo>
                  <a:pt x="1386839" y="182879"/>
                </a:lnTo>
                <a:lnTo>
                  <a:pt x="1447800" y="121919"/>
                </a:lnTo>
                <a:lnTo>
                  <a:pt x="1386839" y="60959"/>
                </a:lnTo>
                <a:lnTo>
                  <a:pt x="121919" y="60959"/>
                </a:lnTo>
                <a:lnTo>
                  <a:pt x="121919" y="0"/>
                </a:lnTo>
                <a:close/>
              </a:path>
              <a:path w="1447800" h="243839">
                <a:moveTo>
                  <a:pt x="1386839" y="182879"/>
                </a:moveTo>
                <a:lnTo>
                  <a:pt x="1325879" y="182879"/>
                </a:lnTo>
                <a:lnTo>
                  <a:pt x="1325879" y="243839"/>
                </a:lnTo>
                <a:lnTo>
                  <a:pt x="1386839" y="182879"/>
                </a:lnTo>
                <a:close/>
              </a:path>
              <a:path w="1447800" h="243839">
                <a:moveTo>
                  <a:pt x="1325879" y="0"/>
                </a:moveTo>
                <a:lnTo>
                  <a:pt x="1325879" y="60959"/>
                </a:lnTo>
                <a:lnTo>
                  <a:pt x="1386839" y="60959"/>
                </a:lnTo>
                <a:lnTo>
                  <a:pt x="1325879" y="0"/>
                </a:lnTo>
                <a:close/>
              </a:path>
            </a:pathLst>
          </a:custGeom>
          <a:solidFill>
            <a:srgbClr val="C00000"/>
          </a:solidFill>
        </p:spPr>
        <p:txBody>
          <a:bodyPr wrap="square" lIns="0" tIns="0" rIns="0" bIns="0" rtlCol="0"/>
          <a:lstStyle/>
          <a:p>
            <a:endParaRPr/>
          </a:p>
        </p:txBody>
      </p:sp>
      <p:sp>
        <p:nvSpPr>
          <p:cNvPr id="33" name="object 33"/>
          <p:cNvSpPr txBox="1"/>
          <p:nvPr/>
        </p:nvSpPr>
        <p:spPr>
          <a:xfrm>
            <a:off x="4552061" y="6080039"/>
            <a:ext cx="825246" cy="307777"/>
          </a:xfrm>
          <a:prstGeom prst="rect">
            <a:avLst/>
          </a:prstGeom>
        </p:spPr>
        <p:txBody>
          <a:bodyPr vert="horz" wrap="square" lIns="0" tIns="0" rIns="0" bIns="0" rtlCol="0">
            <a:spAutoFit/>
          </a:bodyPr>
          <a:lstStyle/>
          <a:p>
            <a:pPr marL="12700" algn="ctr">
              <a:lnSpc>
                <a:spcPct val="100000"/>
              </a:lnSpc>
            </a:pPr>
            <a:r>
              <a:rPr sz="1800" b="1" i="1" dirty="0" smtClean="0">
                <a:latin typeface="Arial"/>
                <a:cs typeface="Arial"/>
              </a:rPr>
              <a:t>←</a:t>
            </a:r>
            <a:r>
              <a:rPr lang="zh-CN" altLang="en-US" sz="2000" b="1" dirty="0" smtClean="0">
                <a:latin typeface="黑体" panose="02010609060101010101" pitchFamily="49" charset="-122"/>
                <a:ea typeface="黑体" panose="02010609060101010101" pitchFamily="49" charset="-122"/>
                <a:cs typeface="Arial"/>
              </a:rPr>
              <a:t>商</a:t>
            </a:r>
            <a:endParaRPr sz="2000" b="1" dirty="0">
              <a:latin typeface="黑体" panose="02010609060101010101" pitchFamily="49" charset="-122"/>
              <a:ea typeface="黑体" panose="02010609060101010101" pitchFamily="49" charset="-122"/>
              <a:cs typeface="Arial"/>
            </a:endParaRPr>
          </a:p>
        </p:txBody>
      </p:sp>
      <p:sp>
        <p:nvSpPr>
          <p:cNvPr id="34" name="object 34"/>
          <p:cNvSpPr/>
          <p:nvPr/>
        </p:nvSpPr>
        <p:spPr>
          <a:xfrm>
            <a:off x="7353300" y="3657600"/>
            <a:ext cx="4771644" cy="1778507"/>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7383780" y="3688080"/>
            <a:ext cx="4655820" cy="1663064"/>
          </a:xfrm>
          <a:custGeom>
            <a:avLst/>
            <a:gdLst/>
            <a:ahLst/>
            <a:cxnLst/>
            <a:rect l="l" t="t" r="r" b="b"/>
            <a:pathLst>
              <a:path w="4655820" h="1663064">
                <a:moveTo>
                  <a:pt x="4378706" y="0"/>
                </a:moveTo>
                <a:lnTo>
                  <a:pt x="277114" y="0"/>
                </a:lnTo>
                <a:lnTo>
                  <a:pt x="227305" y="4465"/>
                </a:lnTo>
                <a:lnTo>
                  <a:pt x="180424" y="17338"/>
                </a:lnTo>
                <a:lnTo>
                  <a:pt x="137254" y="37836"/>
                </a:lnTo>
                <a:lnTo>
                  <a:pt x="98577" y="65177"/>
                </a:lnTo>
                <a:lnTo>
                  <a:pt x="65177" y="98577"/>
                </a:lnTo>
                <a:lnTo>
                  <a:pt x="37836" y="137254"/>
                </a:lnTo>
                <a:lnTo>
                  <a:pt x="17338" y="180424"/>
                </a:lnTo>
                <a:lnTo>
                  <a:pt x="4465" y="227305"/>
                </a:lnTo>
                <a:lnTo>
                  <a:pt x="0" y="277113"/>
                </a:lnTo>
                <a:lnTo>
                  <a:pt x="0" y="1385570"/>
                </a:lnTo>
                <a:lnTo>
                  <a:pt x="4465" y="1435382"/>
                </a:lnTo>
                <a:lnTo>
                  <a:pt x="17338" y="1482264"/>
                </a:lnTo>
                <a:lnTo>
                  <a:pt x="37836" y="1525435"/>
                </a:lnTo>
                <a:lnTo>
                  <a:pt x="65177" y="1564111"/>
                </a:lnTo>
                <a:lnTo>
                  <a:pt x="98577" y="1597510"/>
                </a:lnTo>
                <a:lnTo>
                  <a:pt x="137254" y="1624850"/>
                </a:lnTo>
                <a:lnTo>
                  <a:pt x="180424" y="1645347"/>
                </a:lnTo>
                <a:lnTo>
                  <a:pt x="227305" y="1658219"/>
                </a:lnTo>
                <a:lnTo>
                  <a:pt x="277114" y="1662684"/>
                </a:lnTo>
                <a:lnTo>
                  <a:pt x="4378706" y="1662684"/>
                </a:lnTo>
                <a:lnTo>
                  <a:pt x="4428514" y="1658219"/>
                </a:lnTo>
                <a:lnTo>
                  <a:pt x="4475395" y="1645347"/>
                </a:lnTo>
                <a:lnTo>
                  <a:pt x="4518565" y="1624850"/>
                </a:lnTo>
                <a:lnTo>
                  <a:pt x="4557242" y="1597510"/>
                </a:lnTo>
                <a:lnTo>
                  <a:pt x="4590642" y="1564111"/>
                </a:lnTo>
                <a:lnTo>
                  <a:pt x="4617983" y="1525435"/>
                </a:lnTo>
                <a:lnTo>
                  <a:pt x="4638481" y="1482264"/>
                </a:lnTo>
                <a:lnTo>
                  <a:pt x="4651354" y="1435382"/>
                </a:lnTo>
                <a:lnTo>
                  <a:pt x="4655820" y="1385570"/>
                </a:lnTo>
                <a:lnTo>
                  <a:pt x="4655820" y="277113"/>
                </a:lnTo>
                <a:lnTo>
                  <a:pt x="4651354" y="227305"/>
                </a:lnTo>
                <a:lnTo>
                  <a:pt x="4638481" y="180424"/>
                </a:lnTo>
                <a:lnTo>
                  <a:pt x="4617983" y="137254"/>
                </a:lnTo>
                <a:lnTo>
                  <a:pt x="4590642" y="98577"/>
                </a:lnTo>
                <a:lnTo>
                  <a:pt x="4557242" y="65177"/>
                </a:lnTo>
                <a:lnTo>
                  <a:pt x="4518565" y="37836"/>
                </a:lnTo>
                <a:lnTo>
                  <a:pt x="4475395" y="17338"/>
                </a:lnTo>
                <a:lnTo>
                  <a:pt x="4428514" y="4465"/>
                </a:lnTo>
                <a:lnTo>
                  <a:pt x="4378706" y="0"/>
                </a:lnTo>
                <a:close/>
              </a:path>
            </a:pathLst>
          </a:custGeom>
          <a:solidFill>
            <a:srgbClr val="F1F1F1">
              <a:alpha val="50195"/>
            </a:srgbClr>
          </a:solidFill>
        </p:spPr>
        <p:txBody>
          <a:bodyPr wrap="square" lIns="0" tIns="0" rIns="0" bIns="0" rtlCol="0"/>
          <a:lstStyle/>
          <a:p>
            <a:endParaRPr/>
          </a:p>
        </p:txBody>
      </p:sp>
      <p:sp>
        <p:nvSpPr>
          <p:cNvPr id="35" name="object 35"/>
          <p:cNvSpPr/>
          <p:nvPr/>
        </p:nvSpPr>
        <p:spPr>
          <a:xfrm>
            <a:off x="7392923" y="3738371"/>
            <a:ext cx="4608576" cy="1684020"/>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7383780" y="3688080"/>
            <a:ext cx="4655820" cy="1663064"/>
          </a:xfrm>
          <a:custGeom>
            <a:avLst/>
            <a:gdLst/>
            <a:ahLst/>
            <a:cxnLst/>
            <a:rect l="l" t="t" r="r" b="b"/>
            <a:pathLst>
              <a:path w="4655820" h="1663064">
                <a:moveTo>
                  <a:pt x="0" y="277113"/>
                </a:moveTo>
                <a:lnTo>
                  <a:pt x="4465" y="227305"/>
                </a:lnTo>
                <a:lnTo>
                  <a:pt x="17338" y="180424"/>
                </a:lnTo>
                <a:lnTo>
                  <a:pt x="37836" y="137254"/>
                </a:lnTo>
                <a:lnTo>
                  <a:pt x="65177" y="98577"/>
                </a:lnTo>
                <a:lnTo>
                  <a:pt x="98577" y="65177"/>
                </a:lnTo>
                <a:lnTo>
                  <a:pt x="137254" y="37836"/>
                </a:lnTo>
                <a:lnTo>
                  <a:pt x="180424" y="17338"/>
                </a:lnTo>
                <a:lnTo>
                  <a:pt x="227305" y="4465"/>
                </a:lnTo>
                <a:lnTo>
                  <a:pt x="277114" y="0"/>
                </a:lnTo>
                <a:lnTo>
                  <a:pt x="4378706" y="0"/>
                </a:lnTo>
                <a:lnTo>
                  <a:pt x="4428514" y="4465"/>
                </a:lnTo>
                <a:lnTo>
                  <a:pt x="4475395" y="17338"/>
                </a:lnTo>
                <a:lnTo>
                  <a:pt x="4518565" y="37836"/>
                </a:lnTo>
                <a:lnTo>
                  <a:pt x="4557242" y="65177"/>
                </a:lnTo>
                <a:lnTo>
                  <a:pt x="4590642" y="98577"/>
                </a:lnTo>
                <a:lnTo>
                  <a:pt x="4617983" y="137254"/>
                </a:lnTo>
                <a:lnTo>
                  <a:pt x="4638481" y="180424"/>
                </a:lnTo>
                <a:lnTo>
                  <a:pt x="4651354" y="227305"/>
                </a:lnTo>
                <a:lnTo>
                  <a:pt x="4655820" y="277113"/>
                </a:lnTo>
                <a:lnTo>
                  <a:pt x="4655820" y="1385570"/>
                </a:lnTo>
                <a:lnTo>
                  <a:pt x="4651354" y="1435382"/>
                </a:lnTo>
                <a:lnTo>
                  <a:pt x="4638481" y="1482264"/>
                </a:lnTo>
                <a:lnTo>
                  <a:pt x="4617983" y="1525435"/>
                </a:lnTo>
                <a:lnTo>
                  <a:pt x="4590642" y="1564111"/>
                </a:lnTo>
                <a:lnTo>
                  <a:pt x="4557242" y="1597510"/>
                </a:lnTo>
                <a:lnTo>
                  <a:pt x="4518565" y="1624850"/>
                </a:lnTo>
                <a:lnTo>
                  <a:pt x="4475395" y="1645347"/>
                </a:lnTo>
                <a:lnTo>
                  <a:pt x="4428514" y="1658219"/>
                </a:lnTo>
                <a:lnTo>
                  <a:pt x="4378706" y="1662684"/>
                </a:lnTo>
                <a:lnTo>
                  <a:pt x="277114" y="1662684"/>
                </a:lnTo>
                <a:lnTo>
                  <a:pt x="227305" y="1658219"/>
                </a:lnTo>
                <a:lnTo>
                  <a:pt x="180424" y="1645347"/>
                </a:lnTo>
                <a:lnTo>
                  <a:pt x="137254" y="1624850"/>
                </a:lnTo>
                <a:lnTo>
                  <a:pt x="98577" y="1597510"/>
                </a:lnTo>
                <a:lnTo>
                  <a:pt x="65177" y="1564111"/>
                </a:lnTo>
                <a:lnTo>
                  <a:pt x="37836" y="1525435"/>
                </a:lnTo>
                <a:lnTo>
                  <a:pt x="17338" y="1482264"/>
                </a:lnTo>
                <a:lnTo>
                  <a:pt x="4465" y="1435382"/>
                </a:lnTo>
                <a:lnTo>
                  <a:pt x="0" y="1385570"/>
                </a:lnTo>
                <a:lnTo>
                  <a:pt x="0" y="277113"/>
                </a:lnTo>
                <a:close/>
              </a:path>
            </a:pathLst>
          </a:custGeom>
          <a:ln w="9144">
            <a:solidFill>
              <a:srgbClr val="000000"/>
            </a:solidFill>
          </a:ln>
        </p:spPr>
        <p:txBody>
          <a:bodyPr wrap="square" lIns="0" tIns="0" rIns="0" bIns="0" rtlCol="0"/>
          <a:lstStyle/>
          <a:p>
            <a:endParaRPr/>
          </a:p>
        </p:txBody>
      </p:sp>
      <p:sp>
        <p:nvSpPr>
          <p:cNvPr id="38" name="object 38"/>
          <p:cNvSpPr txBox="1"/>
          <p:nvPr/>
        </p:nvSpPr>
        <p:spPr>
          <a:xfrm>
            <a:off x="7544181" y="3827018"/>
            <a:ext cx="4253865" cy="1124585"/>
          </a:xfrm>
          <a:prstGeom prst="rect">
            <a:avLst/>
          </a:prstGeom>
        </p:spPr>
        <p:txBody>
          <a:bodyPr vert="horz" wrap="square" lIns="0" tIns="0" rIns="0" bIns="0" rtlCol="0">
            <a:spAutoFit/>
          </a:bodyPr>
          <a:lstStyle/>
          <a:p>
            <a:pPr marL="12700">
              <a:lnSpc>
                <a:spcPct val="100000"/>
              </a:lnSpc>
            </a:pPr>
            <a:r>
              <a:rPr sz="1800" dirty="0">
                <a:latin typeface="微软雅黑"/>
                <a:cs typeface="微软雅黑"/>
              </a:rPr>
              <a:t>原先的结构：</a:t>
            </a:r>
            <a:endParaRPr sz="1800">
              <a:latin typeface="微软雅黑"/>
              <a:cs typeface="微软雅黑"/>
            </a:endParaRPr>
          </a:p>
          <a:p>
            <a:pPr marL="12700">
              <a:lnSpc>
                <a:spcPct val="100000"/>
              </a:lnSpc>
            </a:pPr>
            <a:r>
              <a:rPr sz="1800" dirty="0">
                <a:latin typeface="微软雅黑"/>
                <a:cs typeface="微软雅黑"/>
              </a:rPr>
              <a:t>一个</a:t>
            </a:r>
            <a:r>
              <a:rPr sz="1800" spc="-10" dirty="0">
                <a:latin typeface="Arial"/>
                <a:cs typeface="Arial"/>
              </a:rPr>
              <a:t>64</a:t>
            </a:r>
            <a:r>
              <a:rPr sz="1800" dirty="0">
                <a:latin typeface="Arial"/>
                <a:cs typeface="Arial"/>
              </a:rPr>
              <a:t>-</a:t>
            </a:r>
            <a:r>
              <a:rPr sz="1800" spc="-5" dirty="0">
                <a:latin typeface="Arial"/>
                <a:cs typeface="Arial"/>
              </a:rPr>
              <a:t>b</a:t>
            </a:r>
            <a:r>
              <a:rPr sz="1800" spc="-15" dirty="0">
                <a:latin typeface="Arial"/>
                <a:cs typeface="Arial"/>
              </a:rPr>
              <a:t>i</a:t>
            </a:r>
            <a:r>
              <a:rPr sz="1800" dirty="0">
                <a:latin typeface="Arial"/>
                <a:cs typeface="Arial"/>
              </a:rPr>
              <a:t>t</a:t>
            </a:r>
            <a:r>
              <a:rPr sz="1800" dirty="0">
                <a:latin typeface="微软雅黑"/>
                <a:cs typeface="微软雅黑"/>
              </a:rPr>
              <a:t>的“余数”寄存器</a:t>
            </a:r>
            <a:endParaRPr sz="1800">
              <a:latin typeface="微软雅黑"/>
              <a:cs typeface="微软雅黑"/>
            </a:endParaRPr>
          </a:p>
          <a:p>
            <a:pPr marL="12700" marR="5080">
              <a:lnSpc>
                <a:spcPct val="100000"/>
              </a:lnSpc>
            </a:pPr>
            <a:r>
              <a:rPr sz="1800" dirty="0">
                <a:latin typeface="微软雅黑"/>
                <a:cs typeface="微软雅黑"/>
              </a:rPr>
              <a:t>一个</a:t>
            </a:r>
            <a:r>
              <a:rPr sz="1800" spc="-10" dirty="0">
                <a:latin typeface="Arial"/>
                <a:cs typeface="Arial"/>
              </a:rPr>
              <a:t>64</a:t>
            </a:r>
            <a:r>
              <a:rPr sz="1800" dirty="0">
                <a:latin typeface="Arial"/>
                <a:cs typeface="Arial"/>
              </a:rPr>
              <a:t>-</a:t>
            </a:r>
            <a:r>
              <a:rPr sz="1800" spc="-5" dirty="0">
                <a:latin typeface="Arial"/>
                <a:cs typeface="Arial"/>
              </a:rPr>
              <a:t>b</a:t>
            </a:r>
            <a:r>
              <a:rPr sz="1800" spc="-15" dirty="0">
                <a:latin typeface="Arial"/>
                <a:cs typeface="Arial"/>
              </a:rPr>
              <a:t>i</a:t>
            </a:r>
            <a:r>
              <a:rPr sz="1800" dirty="0">
                <a:latin typeface="Arial"/>
                <a:cs typeface="Arial"/>
              </a:rPr>
              <a:t>t</a:t>
            </a:r>
            <a:r>
              <a:rPr sz="1800" dirty="0">
                <a:latin typeface="微软雅黑"/>
                <a:cs typeface="微软雅黑"/>
              </a:rPr>
              <a:t>的“除数”寄存器，带右移功能 一个</a:t>
            </a:r>
            <a:r>
              <a:rPr sz="1800" spc="-10" dirty="0">
                <a:latin typeface="Arial"/>
                <a:cs typeface="Arial"/>
              </a:rPr>
              <a:t>32</a:t>
            </a:r>
            <a:r>
              <a:rPr sz="1800" dirty="0">
                <a:latin typeface="Arial"/>
                <a:cs typeface="Arial"/>
              </a:rPr>
              <a:t>-</a:t>
            </a:r>
            <a:r>
              <a:rPr sz="1800" spc="-5" dirty="0">
                <a:latin typeface="Arial"/>
                <a:cs typeface="Arial"/>
              </a:rPr>
              <a:t>b</a:t>
            </a:r>
            <a:r>
              <a:rPr sz="1800" spc="-15" dirty="0">
                <a:latin typeface="Arial"/>
                <a:cs typeface="Arial"/>
              </a:rPr>
              <a:t>i</a:t>
            </a:r>
            <a:r>
              <a:rPr sz="1800" dirty="0">
                <a:latin typeface="Arial"/>
                <a:cs typeface="Arial"/>
              </a:rPr>
              <a:t>t</a:t>
            </a:r>
            <a:r>
              <a:rPr sz="1800" dirty="0">
                <a:latin typeface="微软雅黑"/>
                <a:cs typeface="微软雅黑"/>
              </a:rPr>
              <a:t>的“商”寄存器，带左移功能</a:t>
            </a:r>
            <a:endParaRPr sz="1800">
              <a:latin typeface="微软雅黑"/>
              <a:cs typeface="微软雅黑"/>
            </a:endParaRPr>
          </a:p>
        </p:txBody>
      </p:sp>
      <p:sp>
        <p:nvSpPr>
          <p:cNvPr id="39" name="object 39"/>
          <p:cNvSpPr txBox="1"/>
          <p:nvPr/>
        </p:nvSpPr>
        <p:spPr>
          <a:xfrm>
            <a:off x="7544181" y="4924678"/>
            <a:ext cx="4011295" cy="301625"/>
          </a:xfrm>
          <a:prstGeom prst="rect">
            <a:avLst/>
          </a:prstGeom>
        </p:spPr>
        <p:txBody>
          <a:bodyPr vert="horz" wrap="square" lIns="0" tIns="0" rIns="0" bIns="0" rtlCol="0">
            <a:spAutoFit/>
          </a:bodyPr>
          <a:lstStyle/>
          <a:p>
            <a:pPr marL="12700">
              <a:lnSpc>
                <a:spcPct val="100000"/>
              </a:lnSpc>
            </a:pPr>
            <a:r>
              <a:rPr sz="1800" dirty="0">
                <a:latin typeface="微软雅黑"/>
                <a:cs typeface="微软雅黑"/>
              </a:rPr>
              <a:t>一个</a:t>
            </a:r>
            <a:r>
              <a:rPr sz="1800" spc="-10" dirty="0">
                <a:latin typeface="Arial"/>
                <a:cs typeface="Arial"/>
              </a:rPr>
              <a:t>64</a:t>
            </a:r>
            <a:r>
              <a:rPr sz="1800" dirty="0">
                <a:latin typeface="Arial"/>
                <a:cs typeface="Arial"/>
              </a:rPr>
              <a:t>-</a:t>
            </a:r>
            <a:r>
              <a:rPr sz="1800" spc="-5" dirty="0">
                <a:latin typeface="Arial"/>
                <a:cs typeface="Arial"/>
              </a:rPr>
              <a:t>b</a:t>
            </a:r>
            <a:r>
              <a:rPr sz="1800" spc="-15" dirty="0">
                <a:latin typeface="Arial"/>
                <a:cs typeface="Arial"/>
              </a:rPr>
              <a:t>i</a:t>
            </a:r>
            <a:r>
              <a:rPr sz="1800" dirty="0">
                <a:latin typeface="Arial"/>
                <a:cs typeface="Arial"/>
              </a:rPr>
              <a:t>t</a:t>
            </a:r>
            <a:r>
              <a:rPr sz="1800" dirty="0">
                <a:latin typeface="微软雅黑"/>
                <a:cs typeface="微软雅黑"/>
              </a:rPr>
              <a:t>的</a:t>
            </a:r>
            <a:r>
              <a:rPr sz="1800" spc="-5" dirty="0">
                <a:latin typeface="Arial"/>
                <a:cs typeface="Arial"/>
              </a:rPr>
              <a:t>A</a:t>
            </a:r>
            <a:r>
              <a:rPr sz="1800" spc="-15" dirty="0">
                <a:latin typeface="Arial"/>
                <a:cs typeface="Arial"/>
              </a:rPr>
              <a:t>L</a:t>
            </a:r>
            <a:r>
              <a:rPr sz="1800" spc="-10" dirty="0">
                <a:latin typeface="Arial"/>
                <a:cs typeface="Arial"/>
              </a:rPr>
              <a:t>U</a:t>
            </a:r>
            <a:r>
              <a:rPr sz="1800" dirty="0">
                <a:latin typeface="微软雅黑"/>
                <a:cs typeface="微软雅黑"/>
              </a:rPr>
              <a:t>，支持加法和减法运算</a:t>
            </a:r>
            <a:endParaRPr sz="1800">
              <a:latin typeface="微软雅黑"/>
              <a:cs typeface="微软雅黑"/>
            </a:endParaRPr>
          </a:p>
        </p:txBody>
      </p:sp>
      <p:sp>
        <p:nvSpPr>
          <p:cNvPr id="40" name="object 40"/>
          <p:cNvSpPr txBox="1"/>
          <p:nvPr/>
        </p:nvSpPr>
        <p:spPr>
          <a:xfrm>
            <a:off x="6614304" y="5485130"/>
            <a:ext cx="1734820" cy="382270"/>
          </a:xfrm>
          <a:prstGeom prst="rect">
            <a:avLst/>
          </a:prstGeom>
        </p:spPr>
        <p:txBody>
          <a:bodyPr vert="horz" wrap="square" lIns="0" tIns="0" rIns="0" bIns="0" rtlCol="0">
            <a:spAutoFit/>
          </a:bodyPr>
          <a:lstStyle/>
          <a:p>
            <a:pPr marL="12700" algn="ctr">
              <a:lnSpc>
                <a:spcPct val="100000"/>
              </a:lnSpc>
            </a:pPr>
            <a:r>
              <a:rPr lang="zh-CN" altLang="en-US" sz="2400" dirty="0" smtClean="0">
                <a:solidFill>
                  <a:schemeClr val="bg1"/>
                </a:solidFill>
                <a:latin typeface="黑体" panose="02010609060101010101" pitchFamily="49" charset="-122"/>
                <a:ea typeface="黑体" panose="02010609060101010101" pitchFamily="49" charset="-122"/>
                <a:cs typeface="Arial"/>
              </a:rPr>
              <a:t>控制测试</a:t>
            </a:r>
            <a:endParaRPr sz="2400" dirty="0">
              <a:solidFill>
                <a:schemeClr val="bg1"/>
              </a:solidFill>
              <a:latin typeface="黑体" panose="02010609060101010101" pitchFamily="49" charset="-122"/>
              <a:ea typeface="黑体" panose="02010609060101010101" pitchFamily="49" charset="-122"/>
              <a:cs typeface="Arial"/>
            </a:endParaRPr>
          </a:p>
        </p:txBody>
      </p:sp>
      <p:sp>
        <p:nvSpPr>
          <p:cNvPr id="41" name="object 7"/>
          <p:cNvSpPr txBox="1"/>
          <p:nvPr/>
        </p:nvSpPr>
        <p:spPr>
          <a:xfrm>
            <a:off x="3097784" y="6398895"/>
            <a:ext cx="787400" cy="382270"/>
          </a:xfrm>
          <a:prstGeom prst="rect">
            <a:avLst/>
          </a:prstGeom>
          <a:solidFill>
            <a:srgbClr val="FFFF00"/>
          </a:solidFill>
        </p:spPr>
        <p:txBody>
          <a:bodyPr vert="horz" wrap="square" lIns="0" tIns="0" rIns="0" bIns="0" rtlCol="0">
            <a:spAutoFit/>
          </a:bodyPr>
          <a:lstStyle/>
          <a:p>
            <a:pPr marL="12700">
              <a:lnSpc>
                <a:spcPct val="100000"/>
              </a:lnSpc>
            </a:pPr>
            <a:r>
              <a:rPr sz="2400" spc="-10" dirty="0" smtClean="0">
                <a:latin typeface="Arial"/>
                <a:cs typeface="Arial"/>
              </a:rPr>
              <a:t>6</a:t>
            </a:r>
            <a:r>
              <a:rPr lang="en-US" sz="2400" spc="-10" dirty="0" smtClean="0">
                <a:latin typeface="Arial"/>
                <a:cs typeface="Arial"/>
              </a:rPr>
              <a:t>5</a:t>
            </a:r>
            <a:r>
              <a:rPr sz="2400" dirty="0" smtClean="0">
                <a:latin typeface="Arial"/>
                <a:cs typeface="Arial"/>
              </a:rPr>
              <a:t>-</a:t>
            </a:r>
            <a:r>
              <a:rPr sz="2400" spc="-5" dirty="0" smtClean="0">
                <a:latin typeface="Arial"/>
                <a:cs typeface="Arial"/>
              </a:rPr>
              <a:t>b</a:t>
            </a:r>
            <a:r>
              <a:rPr sz="2400" spc="-15" dirty="0" smtClean="0">
                <a:latin typeface="Arial"/>
                <a:cs typeface="Arial"/>
              </a:rPr>
              <a:t>i</a:t>
            </a:r>
            <a:r>
              <a:rPr sz="2400" dirty="0" smtClean="0">
                <a:latin typeface="Arial"/>
                <a:cs typeface="Arial"/>
              </a:rPr>
              <a:t>t</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9" name="Rectangle 5"/>
          <p:cNvSpPr>
            <a:spLocks noGrp="1" noChangeArrowheads="1"/>
          </p:cNvSpPr>
          <p:nvPr>
            <p:ph idx="4294967295"/>
          </p:nvPr>
        </p:nvSpPr>
        <p:spPr>
          <a:xfrm>
            <a:off x="4343400" y="717550"/>
            <a:ext cx="7543800" cy="6064250"/>
          </a:xfrm>
          <a:prstGeom prst="rect">
            <a:avLst/>
          </a:prstGeom>
          <a:ln w="28575">
            <a:solidFill>
              <a:schemeClr val="bg2"/>
            </a:solidFill>
            <a:miter lim="800000"/>
            <a:headEnd/>
            <a:tailEnd/>
          </a:ln>
          <a:extLst/>
        </p:spPr>
        <p:txBody>
          <a:bodyPr rtlCol="0">
            <a:normAutofit/>
          </a:bodyPr>
          <a:lstStyle/>
          <a:p>
            <a:pPr eaLnBrk="1" fontAlgn="auto" hangingPunct="1">
              <a:lnSpc>
                <a:spcPct val="90000"/>
              </a:lnSpc>
              <a:spcBef>
                <a:spcPct val="0"/>
              </a:spcBef>
              <a:spcAft>
                <a:spcPts val="0"/>
              </a:spcAft>
              <a:buFontTx/>
              <a:buNone/>
              <a:defRPr/>
            </a:pPr>
            <a:r>
              <a:rPr lang="en-US" altLang="zh-CN" sz="2400" dirty="0">
                <a:latin typeface="Arial" panose="020B0604020202020204" pitchFamily="34" charset="0"/>
                <a:cs typeface="Arial" panose="020B0604020202020204" pitchFamily="34" charset="0"/>
              </a:rPr>
              <a:t> </a:t>
            </a:r>
            <a:r>
              <a:rPr lang="zh-CN" altLang="en-US" sz="2400" dirty="0">
                <a:latin typeface="黑体" panose="02010609060101010101" pitchFamily="49" charset="-122"/>
                <a:ea typeface="黑体" panose="02010609060101010101" pitchFamily="49" charset="-122"/>
                <a:cs typeface="Arial" panose="020B0604020202020204" pitchFamily="34" charset="0"/>
              </a:rPr>
              <a:t>被除数（余数）      商</a:t>
            </a:r>
            <a:r>
              <a:rPr lang="zh-CN" altLang="en-US" sz="2400" baseline="-25000" dirty="0">
                <a:latin typeface="黑体" panose="02010609060101010101" pitchFamily="49" charset="-122"/>
                <a:ea typeface="黑体" panose="02010609060101010101" pitchFamily="49" charset="-122"/>
                <a:cs typeface="Arial" panose="020B0604020202020204" pitchFamily="34" charset="0"/>
              </a:rPr>
              <a:t>      </a:t>
            </a:r>
            <a:r>
              <a:rPr lang="zh-CN" altLang="en-US" sz="2400" baseline="-25000" dirty="0" smtClean="0">
                <a:latin typeface="黑体" panose="02010609060101010101" pitchFamily="49" charset="-122"/>
                <a:ea typeface="黑体" panose="02010609060101010101" pitchFamily="49" charset="-122"/>
                <a:cs typeface="Arial" panose="020B0604020202020204" pitchFamily="34" charset="0"/>
              </a:rPr>
              <a:t>  </a:t>
            </a:r>
            <a:r>
              <a:rPr lang="zh-CN" altLang="en-US" sz="2400" dirty="0" smtClean="0">
                <a:latin typeface="黑体" panose="02010609060101010101" pitchFamily="49" charset="-122"/>
                <a:ea typeface="黑体" panose="02010609060101010101" pitchFamily="49" charset="-122"/>
                <a:cs typeface="Arial" panose="020B0604020202020204" pitchFamily="34" charset="0"/>
              </a:rPr>
              <a:t>说明</a:t>
            </a:r>
            <a:endParaRPr lang="zh-CN" altLang="en-US" sz="2400" dirty="0">
              <a:latin typeface="黑体" panose="02010609060101010101" pitchFamily="49" charset="-122"/>
              <a:ea typeface="黑体" panose="02010609060101010101" pitchFamily="49" charset="-122"/>
              <a:cs typeface="Arial" panose="020B0604020202020204" pitchFamily="34" charset="0"/>
            </a:endParaRPr>
          </a:p>
          <a:p>
            <a:pPr eaLnBrk="1" fontAlgn="auto" hangingPunct="1">
              <a:lnSpc>
                <a:spcPct val="90000"/>
              </a:lnSpc>
              <a:spcBef>
                <a:spcPct val="0"/>
              </a:spcBef>
              <a:spcAft>
                <a:spcPts val="0"/>
              </a:spcAft>
              <a:buFontTx/>
              <a:buNone/>
              <a:defRPr/>
            </a:pPr>
            <a:r>
              <a:rPr lang="zh-CN" altLang="en-US" sz="2400" dirty="0">
                <a:latin typeface="Arial" panose="020B0604020202020204" pitchFamily="34" charset="0"/>
                <a:cs typeface="Arial" panose="020B0604020202020204" pitchFamily="34" charset="0"/>
              </a:rPr>
              <a:t> </a:t>
            </a:r>
            <a:r>
              <a:rPr lang="zh-CN" altLang="en-US" sz="2400" dirty="0" smtClean="0">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 0 </a:t>
            </a:r>
            <a:r>
              <a:rPr lang="en-US" altLang="zh-CN" sz="2400" dirty="0">
                <a:solidFill>
                  <a:srgbClr val="0000FF"/>
                </a:solidFill>
                <a:latin typeface="Arial" panose="020B0604020202020204" pitchFamily="34" charset="0"/>
                <a:cs typeface="Arial" panose="020B0604020202020204" pitchFamily="34" charset="0"/>
              </a:rPr>
              <a:t>0 </a:t>
            </a:r>
            <a:r>
              <a:rPr lang="en-US" altLang="zh-CN" sz="2400" dirty="0" smtClean="0">
                <a:solidFill>
                  <a:srgbClr val="0000FF"/>
                </a:solidFill>
                <a:latin typeface="Arial" panose="020B0604020202020204" pitchFamily="34" charset="0"/>
                <a:cs typeface="Arial" panose="020B0604020202020204" pitchFamily="34" charset="0"/>
              </a:rPr>
              <a:t>0 0 0 1 1 1       </a:t>
            </a:r>
            <a:r>
              <a:rPr lang="en-US" altLang="zh-CN" sz="2400" dirty="0" smtClean="0">
                <a:solidFill>
                  <a:srgbClr val="FFC000"/>
                </a:solidFill>
                <a:latin typeface="Arial" panose="020B0604020202020204" pitchFamily="34" charset="0"/>
                <a:cs typeface="Arial" panose="020B0604020202020204" pitchFamily="34" charset="0"/>
              </a:rPr>
              <a:t>0 </a:t>
            </a:r>
            <a:r>
              <a:rPr lang="en-US" altLang="zh-CN" sz="2400" dirty="0">
                <a:solidFill>
                  <a:srgbClr val="FFC000"/>
                </a:solidFill>
                <a:latin typeface="Arial" panose="020B0604020202020204" pitchFamily="34" charset="0"/>
                <a:cs typeface="Arial" panose="020B0604020202020204" pitchFamily="34" charset="0"/>
              </a:rPr>
              <a:t>0 0 0</a:t>
            </a:r>
          </a:p>
          <a:p>
            <a:pPr eaLnBrk="1" fontAlgn="auto" hangingPunct="1">
              <a:lnSpc>
                <a:spcPct val="90000"/>
              </a:lnSpc>
              <a:spcBef>
                <a:spcPct val="0"/>
              </a:spcBef>
              <a:spcAft>
                <a:spcPts val="0"/>
              </a:spcAft>
              <a:buFontTx/>
              <a:buNone/>
              <a:defRPr/>
            </a:pPr>
            <a:r>
              <a:rPr lang="en-US" altLang="zh-CN" sz="2400" dirty="0" smtClean="0">
                <a:latin typeface="Arial" panose="020B0604020202020204" pitchFamily="34" charset="0"/>
                <a:cs typeface="Arial" panose="020B0604020202020204" pitchFamily="34" charset="0"/>
              </a:rPr>
              <a:t>- </a:t>
            </a:r>
            <a:r>
              <a:rPr lang="en-US" altLang="zh-CN" sz="2400" dirty="0" smtClean="0">
                <a:solidFill>
                  <a:schemeClr val="accent1"/>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0</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0</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0</a:t>
            </a:r>
            <a:r>
              <a:rPr lang="en-US" altLang="zh-CN" sz="24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减除数</a:t>
            </a:r>
            <a:endParaRPr lang="zh-CN" altLang="en-US" sz="2400" dirty="0">
              <a:latin typeface="Arial" panose="020B0604020202020204" pitchFamily="34" charset="0"/>
              <a:cs typeface="Arial" panose="020B0604020202020204" pitchFamily="34" charset="0"/>
            </a:endParaRPr>
          </a:p>
          <a:p>
            <a:pPr>
              <a:lnSpc>
                <a:spcPct val="90000"/>
              </a:lnSpc>
              <a:spcBef>
                <a:spcPct val="0"/>
              </a:spcBef>
              <a:defRPr/>
            </a:pPr>
            <a:r>
              <a:rPr lang="zh-CN" altLang="en-US" sz="1200" dirty="0">
                <a:solidFill>
                  <a:srgbClr val="FF3300"/>
                </a:solidFill>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 </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 </a:t>
            </a:r>
            <a:r>
              <a:rPr lang="en-US" altLang="zh-CN" sz="2400" dirty="0" smtClean="0">
                <a:solidFill>
                  <a:srgbClr val="0000FF"/>
                </a:solidFill>
                <a:latin typeface="Arial" panose="020B0604020202020204" pitchFamily="34" charset="0"/>
                <a:cs typeface="Arial" panose="020B0604020202020204" pitchFamily="34" charset="0"/>
              </a:rPr>
              <a:t>1 </a:t>
            </a:r>
            <a:r>
              <a:rPr lang="en-US" altLang="zh-CN" sz="2400" dirty="0">
                <a:solidFill>
                  <a:srgbClr val="0000FF"/>
                </a:solidFill>
                <a:latin typeface="Arial" panose="020B0604020202020204" pitchFamily="34" charset="0"/>
                <a:cs typeface="Arial" panose="020B0604020202020204" pitchFamily="34" charset="0"/>
              </a:rPr>
              <a:t>1 </a:t>
            </a:r>
            <a:r>
              <a:rPr lang="en-US" altLang="zh-CN" sz="2400" dirty="0" smtClean="0">
                <a:solidFill>
                  <a:srgbClr val="0000FF"/>
                </a:solidFill>
                <a:latin typeface="Arial" panose="020B0604020202020204" pitchFamily="34" charset="0"/>
                <a:cs typeface="Arial" panose="020B0604020202020204" pitchFamily="34" charset="0"/>
              </a:rPr>
              <a:t>0 0 1 1 1       </a:t>
            </a:r>
            <a:r>
              <a:rPr lang="en-US" altLang="zh-CN" sz="2400" dirty="0" smtClean="0">
                <a:solidFill>
                  <a:srgbClr val="FFC000"/>
                </a:solidFill>
                <a:latin typeface="Arial" panose="020B0604020202020204" pitchFamily="34" charset="0"/>
                <a:cs typeface="Arial" panose="020B0604020202020204" pitchFamily="34" charset="0"/>
              </a:rPr>
              <a:t>0 </a:t>
            </a:r>
            <a:r>
              <a:rPr lang="en-US" altLang="zh-CN" sz="2400" dirty="0">
                <a:solidFill>
                  <a:srgbClr val="FFC000"/>
                </a:solidFill>
                <a:latin typeface="Arial" panose="020B0604020202020204" pitchFamily="34" charset="0"/>
                <a:cs typeface="Arial" panose="020B0604020202020204" pitchFamily="34" charset="0"/>
              </a:rPr>
              <a:t>0 0 </a:t>
            </a:r>
            <a:r>
              <a:rPr lang="en-US" altLang="zh-CN" sz="2400" u="sng" dirty="0">
                <a:solidFill>
                  <a:srgbClr val="0000FF"/>
                </a:solidFill>
                <a:latin typeface="Arial" panose="020B0604020202020204" pitchFamily="34" charset="0"/>
                <a:cs typeface="Arial" panose="020B0604020202020204" pitchFamily="34" charset="0"/>
              </a:rPr>
              <a:t>0</a:t>
            </a:r>
            <a:r>
              <a:rPr lang="en-US" altLang="zh-CN" sz="2400" dirty="0" smtClean="0">
                <a:solidFill>
                  <a:srgbClr val="0000FF"/>
                </a:solidFill>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余数</a:t>
            </a:r>
            <a:r>
              <a:rPr lang="en-US" altLang="zh-CN" sz="2000" dirty="0">
                <a:latin typeface="Arial" panose="020B0604020202020204" pitchFamily="34" charset="0"/>
                <a:cs typeface="Arial" panose="020B0604020202020204" pitchFamily="34" charset="0"/>
              </a:rPr>
              <a:t>&lt; 0, </a:t>
            </a:r>
            <a:r>
              <a:rPr lang="zh-CN" altLang="en-US" sz="2000" dirty="0">
                <a:latin typeface="Arial" panose="020B0604020202020204" pitchFamily="34" charset="0"/>
                <a:cs typeface="Arial" panose="020B0604020202020204" pitchFamily="34" charset="0"/>
              </a:rPr>
              <a:t>商上</a:t>
            </a:r>
            <a:r>
              <a:rPr lang="en-US" altLang="zh-CN" sz="2000" b="1" dirty="0">
                <a:solidFill>
                  <a:srgbClr val="0000FF"/>
                </a:solidFill>
                <a:latin typeface="Arial" panose="020B0604020202020204" pitchFamily="34" charset="0"/>
                <a:cs typeface="Arial" panose="020B0604020202020204" pitchFamily="34" charset="0"/>
              </a:rPr>
              <a:t>0</a:t>
            </a:r>
          </a:p>
          <a:p>
            <a:pPr>
              <a:lnSpc>
                <a:spcPct val="90000"/>
              </a:lnSpc>
              <a:spcBef>
                <a:spcPct val="0"/>
              </a:spcBef>
              <a:defRPr/>
            </a:pPr>
            <a:r>
              <a:rPr lang="en-US" altLang="zh-CN" sz="2400" dirty="0">
                <a:latin typeface="Arial" panose="020B0604020202020204" pitchFamily="34" charset="0"/>
                <a:cs typeface="Arial" panose="020B0604020202020204" pitchFamily="34" charset="0"/>
              </a:rPr>
              <a:t>+ 0 </a:t>
            </a:r>
            <a:r>
              <a:rPr lang="en-US" altLang="zh-CN" sz="2400" dirty="0" smtClean="0">
                <a:latin typeface="Arial" panose="020B0604020202020204" pitchFamily="34" charset="0"/>
                <a:cs typeface="Arial" panose="020B0604020202020204" pitchFamily="34" charset="0"/>
              </a:rPr>
              <a:t>0</a:t>
            </a:r>
            <a:r>
              <a:rPr lang="en-US" altLang="zh-CN" sz="2400" dirty="0" smtClean="0">
                <a:solidFill>
                  <a:schemeClr val="accent1"/>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 </a:t>
            </a:r>
            <a:r>
              <a:rPr lang="en-US" altLang="zh-CN" sz="2400" dirty="0" smtClean="0">
                <a:latin typeface="Arial" panose="020B0604020202020204" pitchFamily="34" charset="0"/>
                <a:cs typeface="Arial" panose="020B0604020202020204" pitchFamily="34" charset="0"/>
              </a:rPr>
              <a:t>0                                     </a:t>
            </a:r>
            <a:r>
              <a:rPr lang="zh-CN" altLang="en-US" sz="2000" dirty="0" smtClean="0">
                <a:latin typeface="Arial" panose="020B0604020202020204" pitchFamily="34" charset="0"/>
                <a:cs typeface="Arial" panose="020B0604020202020204" pitchFamily="34" charset="0"/>
              </a:rPr>
              <a:t>恢复余数（加除数）</a:t>
            </a:r>
            <a:r>
              <a:rPr lang="en-US" altLang="zh-CN" sz="2000" baseline="-25000" dirty="0" smtClean="0">
                <a:latin typeface="Arial" panose="020B0604020202020204" pitchFamily="34" charset="0"/>
                <a:cs typeface="Arial" panose="020B0604020202020204" pitchFamily="34" charset="0"/>
              </a:rPr>
              <a:t> </a:t>
            </a:r>
            <a:endParaRPr lang="en-US" altLang="zh-CN" sz="2000" u="sng"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en-US" altLang="zh-CN" sz="2400" dirty="0" smtClean="0">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0 0 0 0 0 1 1 </a:t>
            </a:r>
            <a:r>
              <a:rPr lang="en-US" altLang="zh-CN" sz="2400" dirty="0" smtClean="0">
                <a:solidFill>
                  <a:srgbClr val="0000FF"/>
                </a:solidFill>
                <a:latin typeface="Arial" panose="020B0604020202020204" pitchFamily="34" charset="0"/>
                <a:cs typeface="Arial" panose="020B0604020202020204" pitchFamily="34" charset="0"/>
              </a:rPr>
              <a:t>1</a:t>
            </a:r>
          </a:p>
          <a:p>
            <a:pPr eaLnBrk="1" fontAlgn="auto" hangingPunct="1">
              <a:lnSpc>
                <a:spcPct val="90000"/>
              </a:lnSpc>
              <a:spcBef>
                <a:spcPct val="0"/>
              </a:spcBef>
              <a:spcAft>
                <a:spcPts val="0"/>
              </a:spcAft>
              <a:buFontTx/>
              <a:buNone/>
              <a:defRPr/>
            </a:pP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0 0</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1 </a:t>
            </a:r>
            <a:r>
              <a:rPr lang="en-US" altLang="zh-CN" sz="2400" dirty="0" smtClean="0">
                <a:solidFill>
                  <a:srgbClr val="0000FF"/>
                </a:solidFill>
                <a:latin typeface="Arial" panose="020B0604020202020204" pitchFamily="34" charset="0"/>
                <a:cs typeface="Arial" panose="020B0604020202020204" pitchFamily="34" charset="0"/>
              </a:rPr>
              <a:t>1 1          </a:t>
            </a:r>
            <a:r>
              <a:rPr lang="en-US" altLang="zh-CN" sz="2400" dirty="0" smtClean="0">
                <a:solidFill>
                  <a:srgbClr val="FFC000"/>
                </a:solidFill>
                <a:latin typeface="Arial" panose="020B0604020202020204" pitchFamily="34" charset="0"/>
                <a:cs typeface="Arial" panose="020B0604020202020204" pitchFamily="34" charset="0"/>
              </a:rPr>
              <a:t>0 </a:t>
            </a:r>
            <a:r>
              <a:rPr lang="en-US" altLang="zh-CN" sz="2400" dirty="0">
                <a:solidFill>
                  <a:srgbClr val="FFC000"/>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a:t>
            </a:r>
            <a:r>
              <a:rPr lang="en-US" altLang="zh-CN" sz="2400" dirty="0">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0</a:t>
            </a:r>
            <a:r>
              <a:rPr lang="en-US" altLang="zh-CN" sz="2400" dirty="0">
                <a:solidFill>
                  <a:srgbClr val="33CC33"/>
                </a:solidFill>
                <a:latin typeface="Arial" panose="020B0604020202020204" pitchFamily="34" charset="0"/>
                <a:cs typeface="Arial" panose="020B0604020202020204" pitchFamily="34" charset="0"/>
              </a:rPr>
              <a:t>    </a:t>
            </a:r>
            <a:r>
              <a:rPr lang="en-US" altLang="zh-CN" sz="2400" dirty="0" smtClean="0">
                <a:solidFill>
                  <a:srgbClr val="33CC33"/>
                </a:solidFill>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左移</a:t>
            </a:r>
            <a:r>
              <a:rPr lang="zh-CN" altLang="en-US" sz="2000" dirty="0">
                <a:latin typeface="Arial" panose="020B0604020202020204" pitchFamily="34" charset="0"/>
                <a:cs typeface="Arial" panose="020B0604020202020204" pitchFamily="34" charset="0"/>
              </a:rPr>
              <a:t>一</a:t>
            </a:r>
            <a:r>
              <a:rPr lang="zh-CN" altLang="en-US" sz="2000" dirty="0" smtClean="0">
                <a:latin typeface="Arial" panose="020B0604020202020204" pitchFamily="34" charset="0"/>
                <a:cs typeface="Arial" panose="020B0604020202020204" pitchFamily="34" charset="0"/>
              </a:rPr>
              <a:t>位</a:t>
            </a:r>
            <a:endParaRPr lang="zh-CN" altLang="en-US" sz="2400" u="sng"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en-US" altLang="zh-CN" sz="2400" dirty="0" smtClean="0">
                <a:latin typeface="Arial" panose="020B0604020202020204" pitchFamily="34" charset="0"/>
                <a:cs typeface="Arial" panose="020B0604020202020204" pitchFamily="34" charset="0"/>
              </a:rPr>
              <a:t>- </a:t>
            </a:r>
            <a:r>
              <a:rPr lang="en-US" altLang="zh-CN" sz="2400" dirty="0" smtClean="0">
                <a:solidFill>
                  <a:schemeClr val="accent1"/>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0 0 1 0                                     </a:t>
            </a:r>
            <a:r>
              <a:rPr lang="zh-CN" altLang="en-US" sz="2000" dirty="0" smtClean="0">
                <a:latin typeface="Arial" panose="020B0604020202020204" pitchFamily="34" charset="0"/>
                <a:cs typeface="Arial" panose="020B0604020202020204" pitchFamily="34" charset="0"/>
              </a:rPr>
              <a:t>减除</a:t>
            </a:r>
            <a:r>
              <a:rPr lang="zh-CN" altLang="en-US" sz="2000" dirty="0">
                <a:latin typeface="Arial" panose="020B0604020202020204" pitchFamily="34" charset="0"/>
                <a:cs typeface="Arial" panose="020B0604020202020204" pitchFamily="34" charset="0"/>
              </a:rPr>
              <a:t>数</a:t>
            </a:r>
            <a:endParaRPr lang="zh-CN" altLang="en-US" sz="2400"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zh-CN" altLang="en-US" sz="2400" dirty="0" smtClean="0">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0 0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1 1 </a:t>
            </a:r>
            <a:r>
              <a:rPr lang="en-US" altLang="zh-CN" sz="2400" dirty="0" smtClean="0">
                <a:solidFill>
                  <a:srgbClr val="0000FF"/>
                </a:solidFill>
                <a:latin typeface="Arial" panose="020B0604020202020204" pitchFamily="34" charset="0"/>
                <a:cs typeface="Arial" panose="020B0604020202020204" pitchFamily="34" charset="0"/>
              </a:rPr>
              <a:t>1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smtClean="0">
                <a:solidFill>
                  <a:srgbClr val="FFC000"/>
                </a:solidFill>
                <a:latin typeface="Arial" panose="020B0604020202020204" pitchFamily="34" charset="0"/>
                <a:cs typeface="Arial" panose="020B0604020202020204" pitchFamily="34" charset="0"/>
              </a:rPr>
              <a:t>0 </a:t>
            </a:r>
            <a:r>
              <a:rPr lang="en-US" altLang="zh-CN" sz="2400" dirty="0">
                <a:solidFill>
                  <a:srgbClr val="FFC000"/>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a:t>
            </a:r>
            <a:r>
              <a:rPr lang="en-US" altLang="zh-CN" sz="2400" u="sng" dirty="0" smtClean="0">
                <a:solidFill>
                  <a:srgbClr val="0000FF"/>
                </a:solidFill>
                <a:latin typeface="Arial" panose="020B0604020202020204" pitchFamily="34" charset="0"/>
                <a:cs typeface="Arial" panose="020B0604020202020204" pitchFamily="34" charset="0"/>
              </a:rPr>
              <a:t>0</a:t>
            </a:r>
            <a:r>
              <a:rPr lang="en-US" altLang="zh-CN" sz="2400" dirty="0" smtClean="0">
                <a:solidFill>
                  <a:srgbClr val="FF0000"/>
                </a:solidFill>
                <a:latin typeface="Arial" panose="020B0604020202020204" pitchFamily="34" charset="0"/>
                <a:cs typeface="Arial" panose="020B0604020202020204" pitchFamily="34" charset="0"/>
              </a:rPr>
              <a:t>       </a:t>
            </a:r>
            <a:r>
              <a:rPr lang="zh-CN" altLang="en-US" sz="2000" b="1" dirty="0" smtClean="0">
                <a:solidFill>
                  <a:srgbClr val="002060"/>
                </a:solidFill>
                <a:latin typeface="Arial" panose="020B0604020202020204" pitchFamily="34" charset="0"/>
                <a:cs typeface="Arial" panose="020B0604020202020204" pitchFamily="34" charset="0"/>
              </a:rPr>
              <a:t>余数</a:t>
            </a:r>
            <a:r>
              <a:rPr lang="en-US" altLang="zh-CN" sz="2000" b="1" dirty="0">
                <a:solidFill>
                  <a:srgbClr val="002060"/>
                </a:solidFill>
                <a:latin typeface="Arial" panose="020B0604020202020204" pitchFamily="34" charset="0"/>
                <a:cs typeface="Arial" panose="020B0604020202020204" pitchFamily="34" charset="0"/>
              </a:rPr>
              <a:t>&lt; 0, </a:t>
            </a:r>
            <a:r>
              <a:rPr lang="zh-CN" altLang="en-US" sz="2000" b="1" dirty="0" smtClean="0">
                <a:solidFill>
                  <a:srgbClr val="002060"/>
                </a:solidFill>
                <a:latin typeface="Arial" panose="020B0604020202020204" pitchFamily="34" charset="0"/>
                <a:cs typeface="Arial" panose="020B0604020202020204" pitchFamily="34" charset="0"/>
              </a:rPr>
              <a:t>商上</a:t>
            </a:r>
            <a:r>
              <a:rPr lang="en-US" altLang="zh-CN" sz="2000" b="1" dirty="0" smtClean="0">
                <a:solidFill>
                  <a:srgbClr val="0000FF"/>
                </a:solidFill>
                <a:latin typeface="Arial" panose="020B0604020202020204" pitchFamily="34" charset="0"/>
                <a:cs typeface="Arial" panose="020B0604020202020204" pitchFamily="34" charset="0"/>
              </a:rPr>
              <a:t>0</a:t>
            </a:r>
            <a:r>
              <a:rPr lang="zh-CN" altLang="en-US" sz="2000" b="1" dirty="0" smtClean="0">
                <a:solidFill>
                  <a:srgbClr val="002060"/>
                </a:solidFill>
                <a:latin typeface="Arial" panose="020B0604020202020204" pitchFamily="34" charset="0"/>
                <a:cs typeface="Arial" panose="020B0604020202020204" pitchFamily="34" charset="0"/>
              </a:rPr>
              <a:t>，恢复余数</a:t>
            </a:r>
            <a:r>
              <a:rPr lang="en-US" altLang="zh-CN" sz="2400" b="1" dirty="0" smtClean="0">
                <a:solidFill>
                  <a:srgbClr val="002060"/>
                </a:solidFill>
                <a:latin typeface="Arial" panose="020B0604020202020204" pitchFamily="34" charset="0"/>
                <a:cs typeface="Arial" panose="020B0604020202020204" pitchFamily="34" charset="0"/>
              </a:rPr>
              <a:t> </a:t>
            </a:r>
            <a:endParaRPr lang="en-US" altLang="zh-CN" sz="2400" b="1" u="sng" dirty="0">
              <a:solidFill>
                <a:srgbClr val="002060"/>
              </a:solidFill>
              <a:latin typeface="Arial" panose="020B0604020202020204" pitchFamily="34" charset="0"/>
              <a:cs typeface="Arial" panose="020B0604020202020204" pitchFamily="34" charset="0"/>
            </a:endParaRPr>
          </a:p>
          <a:p>
            <a:pPr>
              <a:lnSpc>
                <a:spcPct val="90000"/>
              </a:lnSpc>
              <a:spcBef>
                <a:spcPct val="0"/>
              </a:spcBef>
              <a:defRPr/>
            </a:pPr>
            <a:r>
              <a:rPr lang="en-US" altLang="zh-CN" sz="2400" dirty="0">
                <a:solidFill>
                  <a:srgbClr val="0000FF"/>
                </a:solidFill>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  0 </a:t>
            </a:r>
            <a:r>
              <a:rPr lang="en-US" altLang="zh-CN" sz="2400" dirty="0">
                <a:solidFill>
                  <a:srgbClr val="0000FF"/>
                </a:solidFill>
                <a:latin typeface="Arial" panose="020B0604020202020204" pitchFamily="34" charset="0"/>
                <a:cs typeface="Arial" panose="020B0604020202020204" pitchFamily="34" charset="0"/>
              </a:rPr>
              <a:t>0 0</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1 1 1 </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smtClean="0">
                <a:solidFill>
                  <a:srgbClr val="FFC000"/>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0 0 </a:t>
            </a:r>
            <a:r>
              <a:rPr lang="en-US" altLang="zh-CN" sz="2400" dirty="0" smtClean="0">
                <a:solidFill>
                  <a:srgbClr val="FF0000"/>
                </a:solidFill>
                <a:latin typeface="Arial" panose="020B0604020202020204" pitchFamily="34" charset="0"/>
                <a:cs typeface="Arial" panose="020B0604020202020204" pitchFamily="34" charset="0"/>
              </a:rPr>
              <a:t>0       </a:t>
            </a:r>
            <a:r>
              <a:rPr lang="zh-CN" altLang="en-US" sz="2000" dirty="0" smtClean="0">
                <a:latin typeface="Arial" panose="020B0604020202020204" pitchFamily="34" charset="0"/>
                <a:cs typeface="Arial" panose="020B0604020202020204" pitchFamily="34" charset="0"/>
              </a:rPr>
              <a:t>左移一位</a:t>
            </a:r>
            <a:endParaRPr lang="zh-CN" altLang="en-US" sz="2400" dirty="0" smtClean="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en-US" altLang="zh-CN" sz="2400" dirty="0" smtClean="0">
                <a:latin typeface="Arial" panose="020B0604020202020204" pitchFamily="34" charset="0"/>
                <a:cs typeface="Arial" panose="020B0604020202020204" pitchFamily="34" charset="0"/>
              </a:rPr>
              <a:t>- </a:t>
            </a:r>
            <a:r>
              <a:rPr lang="en-US" altLang="zh-CN" sz="2400" dirty="0" smtClean="0">
                <a:solidFill>
                  <a:schemeClr val="accent1"/>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0 0 1 0                                     </a:t>
            </a:r>
            <a:r>
              <a:rPr lang="zh-CN" altLang="en-US" sz="2000" dirty="0" smtClean="0">
                <a:latin typeface="Arial" panose="020B0604020202020204" pitchFamily="34" charset="0"/>
                <a:cs typeface="Arial" panose="020B0604020202020204" pitchFamily="34" charset="0"/>
              </a:rPr>
              <a:t>减除数</a:t>
            </a:r>
            <a:endParaRPr lang="zh-CN" altLang="en-US" sz="2400" dirty="0" smtClean="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zh-CN" altLang="en-US" sz="2400" dirty="0" smtClean="0">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1 1 1 </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smtClean="0">
                <a:solidFill>
                  <a:srgbClr val="FFC000"/>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0 0 </a:t>
            </a:r>
            <a:r>
              <a:rPr lang="en-US" altLang="zh-CN" sz="2400" u="sng" dirty="0">
                <a:solidFill>
                  <a:srgbClr val="0000FF"/>
                </a:solidFill>
                <a:latin typeface="Arial" panose="020B0604020202020204" pitchFamily="34" charset="0"/>
                <a:cs typeface="Arial" panose="020B0604020202020204" pitchFamily="34" charset="0"/>
              </a:rPr>
              <a:t>0</a:t>
            </a:r>
            <a:r>
              <a:rPr lang="en-US" altLang="zh-CN" sz="2400" dirty="0">
                <a:solidFill>
                  <a:srgbClr val="0000FF"/>
                </a:solidFill>
                <a:latin typeface="Arial" panose="020B0604020202020204" pitchFamily="34" charset="0"/>
                <a:cs typeface="Arial" panose="020B0604020202020204" pitchFamily="34" charset="0"/>
              </a:rPr>
              <a:t>       </a:t>
            </a:r>
            <a:r>
              <a:rPr lang="zh-CN" altLang="en-US" sz="2000" b="1" dirty="0">
                <a:solidFill>
                  <a:srgbClr val="002060"/>
                </a:solidFill>
                <a:latin typeface="Arial" panose="020B0604020202020204" pitchFamily="34" charset="0"/>
                <a:cs typeface="Arial" panose="020B0604020202020204" pitchFamily="34" charset="0"/>
              </a:rPr>
              <a:t>余数</a:t>
            </a:r>
            <a:r>
              <a:rPr lang="en-US" altLang="zh-CN" sz="2000" b="1" dirty="0">
                <a:solidFill>
                  <a:srgbClr val="002060"/>
                </a:solidFill>
                <a:latin typeface="Arial" panose="020B0604020202020204" pitchFamily="34" charset="0"/>
                <a:cs typeface="Arial" panose="020B0604020202020204" pitchFamily="34" charset="0"/>
              </a:rPr>
              <a:t>&lt; 0, </a:t>
            </a:r>
            <a:r>
              <a:rPr lang="zh-CN" altLang="en-US" sz="2000" b="1" dirty="0">
                <a:solidFill>
                  <a:srgbClr val="002060"/>
                </a:solidFill>
                <a:latin typeface="Arial" panose="020B0604020202020204" pitchFamily="34" charset="0"/>
                <a:cs typeface="Arial" panose="020B0604020202020204" pitchFamily="34" charset="0"/>
              </a:rPr>
              <a:t>商上</a:t>
            </a:r>
            <a:r>
              <a:rPr lang="en-US" altLang="zh-CN" sz="2000" b="1" dirty="0">
                <a:solidFill>
                  <a:srgbClr val="0000FF"/>
                </a:solidFill>
                <a:latin typeface="Arial" panose="020B0604020202020204" pitchFamily="34" charset="0"/>
                <a:cs typeface="Arial" panose="020B0604020202020204" pitchFamily="34" charset="0"/>
              </a:rPr>
              <a:t>0</a:t>
            </a:r>
            <a:r>
              <a:rPr lang="zh-CN" altLang="en-US" sz="2000" b="1" dirty="0">
                <a:solidFill>
                  <a:srgbClr val="002060"/>
                </a:solidFill>
                <a:latin typeface="Arial" panose="020B0604020202020204" pitchFamily="34" charset="0"/>
                <a:cs typeface="Arial" panose="020B0604020202020204" pitchFamily="34" charset="0"/>
              </a:rPr>
              <a:t>，恢复余数</a:t>
            </a:r>
            <a:r>
              <a:rPr lang="en-US" altLang="zh-CN" sz="2400" b="1" dirty="0">
                <a:solidFill>
                  <a:srgbClr val="002060"/>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a:t>
            </a:r>
            <a:r>
              <a:rPr lang="en-US" altLang="zh-CN" sz="2400" dirty="0" smtClean="0">
                <a:solidFill>
                  <a:schemeClr val="accent2"/>
                </a:solidFill>
                <a:latin typeface="Arial" panose="020B0604020202020204" pitchFamily="34" charset="0"/>
                <a:cs typeface="Arial" panose="020B0604020202020204" pitchFamily="34" charset="0"/>
              </a:rPr>
              <a:t>  </a:t>
            </a:r>
          </a:p>
          <a:p>
            <a:pPr eaLnBrk="1" fontAlgn="auto" hangingPunct="1">
              <a:lnSpc>
                <a:spcPct val="90000"/>
              </a:lnSpc>
              <a:spcBef>
                <a:spcPct val="0"/>
              </a:spcBef>
              <a:spcAft>
                <a:spcPts val="0"/>
              </a:spcAft>
              <a:buFontTx/>
              <a:buNone/>
              <a:defRPr/>
            </a:pPr>
            <a:r>
              <a:rPr lang="en-US" altLang="zh-CN" sz="2400" dirty="0">
                <a:solidFill>
                  <a:schemeClr val="accent2"/>
                </a:solidFill>
                <a:latin typeface="Arial" panose="020B0604020202020204" pitchFamily="34" charset="0"/>
                <a:cs typeface="Arial" panose="020B0604020202020204" pitchFamily="34" charset="0"/>
              </a:rPr>
              <a:t> </a:t>
            </a:r>
            <a:r>
              <a:rPr lang="en-US" altLang="zh-CN" sz="2400" dirty="0" smtClean="0">
                <a:solidFill>
                  <a:schemeClr val="accent2"/>
                </a:solidFill>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0 0 1 </a:t>
            </a:r>
            <a:r>
              <a:rPr lang="en-US" altLang="zh-CN" sz="2400" dirty="0">
                <a:solidFill>
                  <a:srgbClr val="0000FF"/>
                </a:solidFill>
                <a:latin typeface="Arial" panose="020B0604020202020204" pitchFamily="34" charset="0"/>
                <a:cs typeface="Arial" panose="020B0604020202020204" pitchFamily="34" charset="0"/>
              </a:rPr>
              <a:t>1</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 </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0 0 0 </a:t>
            </a:r>
            <a:r>
              <a:rPr lang="en-US" altLang="zh-CN" sz="2400" dirty="0" smtClean="0">
                <a:solidFill>
                  <a:srgbClr val="FF0000"/>
                </a:solidFill>
                <a:latin typeface="Arial" panose="020B0604020202020204" pitchFamily="34" charset="0"/>
                <a:cs typeface="Arial" panose="020B0604020202020204" pitchFamily="34" charset="0"/>
              </a:rPr>
              <a:t>0       </a:t>
            </a:r>
            <a:r>
              <a:rPr lang="zh-CN" altLang="en-US" sz="2000" dirty="0" smtClean="0">
                <a:latin typeface="Arial" panose="020B0604020202020204" pitchFamily="34" charset="0"/>
                <a:cs typeface="Arial" panose="020B0604020202020204" pitchFamily="34" charset="0"/>
              </a:rPr>
              <a:t>左移</a:t>
            </a:r>
            <a:r>
              <a:rPr lang="zh-CN" altLang="en-US" sz="2000" dirty="0">
                <a:latin typeface="Arial" panose="020B0604020202020204" pitchFamily="34" charset="0"/>
                <a:cs typeface="Arial" panose="020B0604020202020204" pitchFamily="34" charset="0"/>
              </a:rPr>
              <a:t>一</a:t>
            </a:r>
            <a:r>
              <a:rPr lang="zh-CN" altLang="en-US" sz="2000" dirty="0" smtClean="0">
                <a:latin typeface="Arial" panose="020B0604020202020204" pitchFamily="34" charset="0"/>
                <a:cs typeface="Arial" panose="020B0604020202020204" pitchFamily="34" charset="0"/>
              </a:rPr>
              <a:t>位</a:t>
            </a:r>
            <a:endParaRPr lang="zh-CN" altLang="en-US" sz="2000"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en-US" altLang="zh-CN" sz="2400" dirty="0">
                <a:latin typeface="Arial" panose="020B0604020202020204" pitchFamily="34" charset="0"/>
                <a:cs typeface="Arial" panose="020B0604020202020204" pitchFamily="34" charset="0"/>
              </a:rPr>
              <a:t>- </a:t>
            </a:r>
            <a:r>
              <a:rPr lang="en-US" altLang="zh-CN" sz="2400" dirty="0">
                <a:solidFill>
                  <a:schemeClr val="accent1"/>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0 0 1 0                                     </a:t>
            </a:r>
            <a:r>
              <a:rPr lang="zh-CN" altLang="en-US" sz="2000" dirty="0">
                <a:latin typeface="Arial" panose="020B0604020202020204" pitchFamily="34" charset="0"/>
                <a:cs typeface="Arial" panose="020B0604020202020204" pitchFamily="34" charset="0"/>
              </a:rPr>
              <a:t>减除数</a:t>
            </a:r>
            <a:endParaRPr lang="zh-CN" altLang="en-US" sz="2400"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zh-CN" altLang="en-US" sz="2400" dirty="0" smtClean="0">
                <a:solidFill>
                  <a:schemeClr val="accent2"/>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a:t>
            </a:r>
            <a:r>
              <a:rPr lang="en-US" altLang="zh-CN" sz="2400" dirty="0" smtClean="0">
                <a:solidFill>
                  <a:srgbClr val="0000FF"/>
                </a:solidFill>
                <a:latin typeface="Arial" panose="020B0604020202020204" pitchFamily="34" charset="0"/>
                <a:cs typeface="Arial" panose="020B0604020202020204" pitchFamily="34" charset="0"/>
              </a:rPr>
              <a:t> 0 </a:t>
            </a:r>
            <a:r>
              <a:rPr lang="en-US" altLang="zh-CN" sz="2400" dirty="0">
                <a:solidFill>
                  <a:srgbClr val="0000FF"/>
                </a:solidFill>
                <a:latin typeface="Arial" panose="020B0604020202020204" pitchFamily="34" charset="0"/>
                <a:cs typeface="Arial" panose="020B0604020202020204" pitchFamily="34" charset="0"/>
              </a:rPr>
              <a:t>0</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 </a:t>
            </a:r>
            <a:r>
              <a:rPr lang="en-US" altLang="zh-CN" sz="2400" dirty="0" smtClean="0">
                <a:solidFill>
                  <a:srgbClr val="0000FF"/>
                </a:solidFill>
                <a:latin typeface="Arial" panose="020B0604020202020204" pitchFamily="34" charset="0"/>
                <a:cs typeface="Arial" panose="020B0604020202020204" pitchFamily="34" charset="0"/>
              </a:rPr>
              <a:t>1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0 0 </a:t>
            </a:r>
            <a:r>
              <a:rPr lang="en-US" altLang="zh-CN" sz="2400" u="sng" dirty="0" smtClean="0">
                <a:solidFill>
                  <a:srgbClr val="0000FF"/>
                </a:solidFill>
                <a:latin typeface="Arial" panose="020B0604020202020204" pitchFamily="34" charset="0"/>
                <a:cs typeface="Arial" panose="020B0604020202020204" pitchFamily="34" charset="0"/>
              </a:rPr>
              <a:t>1</a:t>
            </a:r>
            <a:r>
              <a:rPr lang="en-US" altLang="zh-CN" sz="2400" dirty="0" smtClean="0">
                <a:solidFill>
                  <a:srgbClr val="0000FF"/>
                </a:solidFill>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余数</a:t>
            </a:r>
            <a:r>
              <a:rPr lang="en-US" altLang="zh-CN" sz="2000" dirty="0">
                <a:latin typeface="Arial" panose="020B0604020202020204" pitchFamily="34" charset="0"/>
                <a:cs typeface="Arial" panose="020B0604020202020204" pitchFamily="34" charset="0"/>
              </a:rPr>
              <a:t>&gt; 0, </a:t>
            </a:r>
            <a:r>
              <a:rPr lang="zh-CN" altLang="en-US" sz="2000" dirty="0" smtClean="0">
                <a:latin typeface="Arial" panose="020B0604020202020204" pitchFamily="34" charset="0"/>
                <a:cs typeface="Arial" panose="020B0604020202020204" pitchFamily="34" charset="0"/>
              </a:rPr>
              <a:t>商上</a:t>
            </a:r>
            <a:r>
              <a:rPr lang="en-US" altLang="zh-CN" sz="2000" b="1" dirty="0" smtClean="0">
                <a:solidFill>
                  <a:srgbClr val="0000FF"/>
                </a:solidFill>
                <a:latin typeface="Arial" panose="020B0604020202020204" pitchFamily="34" charset="0"/>
                <a:cs typeface="Arial" panose="020B0604020202020204" pitchFamily="34" charset="0"/>
              </a:rPr>
              <a:t>1</a:t>
            </a:r>
            <a:endParaRPr lang="en-US" altLang="zh-CN" sz="2000" b="1" dirty="0">
              <a:solidFill>
                <a:srgbClr val="0000FF"/>
              </a:solidFill>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en-US" altLang="zh-CN" sz="2400" dirty="0" smtClean="0">
                <a:solidFill>
                  <a:srgbClr val="0000FF"/>
                </a:solidFill>
                <a:latin typeface="Arial" panose="020B0604020202020204" pitchFamily="34" charset="0"/>
                <a:cs typeface="Arial" panose="020B0604020202020204" pitchFamily="34" charset="0"/>
              </a:rPr>
              <a:t>   0 0 </a:t>
            </a:r>
            <a:r>
              <a:rPr lang="en-US" altLang="zh-CN" sz="2400" dirty="0">
                <a:solidFill>
                  <a:srgbClr val="0000FF"/>
                </a:solidFill>
                <a:latin typeface="Arial" panose="020B0604020202020204" pitchFamily="34" charset="0"/>
                <a:cs typeface="Arial" panose="020B0604020202020204" pitchFamily="34" charset="0"/>
              </a:rPr>
              <a:t>1</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 </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a:t>
            </a:r>
            <a:r>
              <a:rPr lang="en-US" altLang="zh-CN" sz="2400" dirty="0" smtClean="0">
                <a:solidFill>
                  <a:srgbClr val="0000FF"/>
                </a:solidFill>
                <a:latin typeface="Arial" panose="020B0604020202020204" pitchFamily="34" charset="0"/>
                <a:cs typeface="Arial" panose="020B0604020202020204" pitchFamily="34" charset="0"/>
              </a:rPr>
              <a:t>1 </a:t>
            </a:r>
            <a:r>
              <a:rPr lang="en-US" altLang="zh-CN" sz="2400" dirty="0" smtClean="0">
                <a:solidFill>
                  <a:srgbClr val="FF0000"/>
                </a:solidFill>
                <a:latin typeface="Arial" panose="020B0604020202020204" pitchFamily="34" charset="0"/>
                <a:cs typeface="Arial" panose="020B0604020202020204" pitchFamily="34" charset="0"/>
              </a:rPr>
              <a:t>0       </a:t>
            </a:r>
            <a:r>
              <a:rPr lang="zh-CN" altLang="en-US" sz="2000" dirty="0" smtClean="0">
                <a:latin typeface="Arial" panose="020B0604020202020204" pitchFamily="34" charset="0"/>
                <a:cs typeface="Arial" panose="020B0604020202020204" pitchFamily="34" charset="0"/>
              </a:rPr>
              <a:t>左移</a:t>
            </a:r>
            <a:r>
              <a:rPr lang="zh-CN" altLang="en-US" sz="2000" dirty="0">
                <a:latin typeface="Arial" panose="020B0604020202020204" pitchFamily="34" charset="0"/>
                <a:cs typeface="Arial" panose="020B0604020202020204" pitchFamily="34" charset="0"/>
              </a:rPr>
              <a:t>一</a:t>
            </a:r>
            <a:r>
              <a:rPr lang="zh-CN" altLang="en-US" sz="2000" dirty="0" smtClean="0">
                <a:latin typeface="Arial" panose="020B0604020202020204" pitchFamily="34" charset="0"/>
                <a:cs typeface="Arial" panose="020B0604020202020204" pitchFamily="34" charset="0"/>
              </a:rPr>
              <a:t>位</a:t>
            </a:r>
            <a:endParaRPr lang="zh-CN" altLang="en-US" sz="2000"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en-US" altLang="zh-CN" sz="2400" dirty="0">
                <a:latin typeface="Arial" panose="020B0604020202020204" pitchFamily="34" charset="0"/>
                <a:cs typeface="Arial" panose="020B0604020202020204" pitchFamily="34" charset="0"/>
              </a:rPr>
              <a:t>- </a:t>
            </a:r>
            <a:r>
              <a:rPr lang="en-US" altLang="zh-CN" sz="2400" dirty="0">
                <a:solidFill>
                  <a:schemeClr val="accent1"/>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0 0 1 0                                     </a:t>
            </a:r>
            <a:r>
              <a:rPr lang="zh-CN" altLang="en-US" sz="2000" dirty="0">
                <a:latin typeface="Arial" panose="020B0604020202020204" pitchFamily="34" charset="0"/>
                <a:cs typeface="Arial" panose="020B0604020202020204" pitchFamily="34" charset="0"/>
              </a:rPr>
              <a:t>减除数</a:t>
            </a:r>
            <a:endParaRPr lang="zh-CN" altLang="en-US" sz="2400" dirty="0">
              <a:latin typeface="Arial" panose="020B0604020202020204" pitchFamily="34" charset="0"/>
              <a:cs typeface="Arial" panose="020B0604020202020204" pitchFamily="34" charset="0"/>
            </a:endParaRPr>
          </a:p>
          <a:p>
            <a:pPr eaLnBrk="1" fontAlgn="auto" hangingPunct="1">
              <a:lnSpc>
                <a:spcPct val="90000"/>
              </a:lnSpc>
              <a:spcBef>
                <a:spcPct val="0"/>
              </a:spcBef>
              <a:spcAft>
                <a:spcPts val="0"/>
              </a:spcAft>
              <a:buFontTx/>
              <a:buNone/>
              <a:defRPr/>
            </a:pPr>
            <a:r>
              <a:rPr lang="zh-CN" altLang="en-US" sz="2400" dirty="0" smtClean="0">
                <a:solidFill>
                  <a:schemeClr val="accent2"/>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0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0 1 </a:t>
            </a:r>
            <a:r>
              <a:rPr lang="en-US" altLang="zh-CN" sz="2400" dirty="0">
                <a:solidFill>
                  <a:srgbClr val="FF0000"/>
                </a:solidFill>
                <a:latin typeface="Arial" panose="020B0604020202020204" pitchFamily="34" charset="0"/>
                <a:cs typeface="Arial" panose="020B0604020202020204" pitchFamily="34" charset="0"/>
              </a:rPr>
              <a:t> </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smtClean="0">
                <a:solidFill>
                  <a:srgbClr val="0000FF"/>
                </a:solidFill>
                <a:latin typeface="Arial" panose="020B0604020202020204" pitchFamily="34" charset="0"/>
                <a:cs typeface="Arial" panose="020B0604020202020204" pitchFamily="34" charset="0"/>
              </a:rPr>
              <a:t>0 </a:t>
            </a:r>
            <a:r>
              <a:rPr lang="en-US" altLang="zh-CN" sz="2400" dirty="0">
                <a:solidFill>
                  <a:srgbClr val="0000FF"/>
                </a:solidFill>
                <a:latin typeface="Arial" panose="020B0604020202020204" pitchFamily="34" charset="0"/>
                <a:cs typeface="Arial" panose="020B0604020202020204" pitchFamily="34" charset="0"/>
              </a:rPr>
              <a:t>0</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dirty="0">
                <a:solidFill>
                  <a:srgbClr val="0000FF"/>
                </a:solidFill>
                <a:latin typeface="Arial" panose="020B0604020202020204" pitchFamily="34" charset="0"/>
                <a:cs typeface="Arial" panose="020B0604020202020204" pitchFamily="34" charset="0"/>
              </a:rPr>
              <a:t>1</a:t>
            </a:r>
            <a:r>
              <a:rPr lang="en-US" altLang="zh-CN" sz="2400" dirty="0" smtClean="0">
                <a:solidFill>
                  <a:srgbClr val="0000FF"/>
                </a:solidFill>
                <a:latin typeface="Arial" panose="020B0604020202020204" pitchFamily="34" charset="0"/>
                <a:cs typeface="Arial" panose="020B0604020202020204" pitchFamily="34" charset="0"/>
              </a:rPr>
              <a:t> </a:t>
            </a:r>
            <a:r>
              <a:rPr lang="en-US" altLang="zh-CN" sz="2400" u="sng" dirty="0">
                <a:solidFill>
                  <a:srgbClr val="0000FF"/>
                </a:solidFill>
                <a:latin typeface="Arial" panose="020B0604020202020204" pitchFamily="34" charset="0"/>
                <a:cs typeface="Arial" panose="020B0604020202020204" pitchFamily="34" charset="0"/>
              </a:rPr>
              <a:t>1</a:t>
            </a:r>
            <a:r>
              <a:rPr lang="en-US" altLang="zh-CN" sz="2400" dirty="0">
                <a:solidFill>
                  <a:srgbClr val="0000FF"/>
                </a:solidFill>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余数</a:t>
            </a:r>
            <a:r>
              <a:rPr lang="en-US" altLang="zh-CN" sz="2000" dirty="0">
                <a:latin typeface="Arial" panose="020B0604020202020204" pitchFamily="34" charset="0"/>
                <a:cs typeface="Arial" panose="020B0604020202020204" pitchFamily="34" charset="0"/>
              </a:rPr>
              <a:t>&gt; 0, </a:t>
            </a:r>
            <a:r>
              <a:rPr lang="zh-CN" altLang="en-US" sz="2000" dirty="0">
                <a:latin typeface="Arial" panose="020B0604020202020204" pitchFamily="34" charset="0"/>
                <a:cs typeface="Arial" panose="020B0604020202020204" pitchFamily="34" charset="0"/>
              </a:rPr>
              <a:t>商上</a:t>
            </a:r>
            <a:r>
              <a:rPr lang="en-US" altLang="zh-CN" sz="2000" b="1" dirty="0">
                <a:solidFill>
                  <a:srgbClr val="0000FF"/>
                </a:solidFill>
                <a:latin typeface="Arial" panose="020B0604020202020204" pitchFamily="34" charset="0"/>
                <a:cs typeface="Arial" panose="020B0604020202020204" pitchFamily="34" charset="0"/>
              </a:rPr>
              <a:t>1</a:t>
            </a:r>
          </a:p>
        </p:txBody>
      </p:sp>
      <p:sp>
        <p:nvSpPr>
          <p:cNvPr id="41988" name="Line 7"/>
          <p:cNvSpPr>
            <a:spLocks noChangeShapeType="1"/>
          </p:cNvSpPr>
          <p:nvPr/>
        </p:nvSpPr>
        <p:spPr bwMode="auto">
          <a:xfrm flipV="1">
            <a:off x="4415446" y="1725335"/>
            <a:ext cx="7399707" cy="1932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41990" name="Rectangle 10"/>
          <p:cNvSpPr>
            <a:spLocks noChangeArrowheads="1"/>
          </p:cNvSpPr>
          <p:nvPr/>
        </p:nvSpPr>
        <p:spPr bwMode="auto">
          <a:xfrm>
            <a:off x="623392" y="251937"/>
            <a:ext cx="3251448" cy="584775"/>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3200" dirty="0" smtClean="0">
                <a:latin typeface="Arial" panose="020B0604020202020204" pitchFamily="34" charset="0"/>
                <a:cs typeface="Arial" panose="020B0604020202020204" pitchFamily="34" charset="0"/>
              </a:rPr>
              <a:t>恢复余数除法</a:t>
            </a:r>
            <a:endParaRPr lang="zh-CN" altLang="en-US" sz="3200" dirty="0">
              <a:latin typeface="Arial" panose="020B0604020202020204" pitchFamily="34" charset="0"/>
              <a:cs typeface="Arial" panose="020B0604020202020204" pitchFamily="34" charset="0"/>
            </a:endParaRPr>
          </a:p>
        </p:txBody>
      </p:sp>
      <p:sp>
        <p:nvSpPr>
          <p:cNvPr id="41991" name="Line 11"/>
          <p:cNvSpPr>
            <a:spLocks noChangeShapeType="1"/>
          </p:cNvSpPr>
          <p:nvPr/>
        </p:nvSpPr>
        <p:spPr bwMode="auto">
          <a:xfrm flipH="1">
            <a:off x="4311650" y="2743200"/>
            <a:ext cx="304800" cy="0"/>
          </a:xfrm>
          <a:prstGeom prst="line">
            <a:avLst/>
          </a:prstGeom>
          <a:noFill/>
          <a:ln w="190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41993" name="Line 13"/>
          <p:cNvSpPr>
            <a:spLocks noChangeShapeType="1"/>
          </p:cNvSpPr>
          <p:nvPr/>
        </p:nvSpPr>
        <p:spPr bwMode="auto">
          <a:xfrm flipH="1">
            <a:off x="4343400" y="3775075"/>
            <a:ext cx="304800" cy="0"/>
          </a:xfrm>
          <a:prstGeom prst="line">
            <a:avLst/>
          </a:prstGeom>
          <a:noFill/>
          <a:ln w="190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41995" name="Line 15"/>
          <p:cNvSpPr>
            <a:spLocks noChangeShapeType="1"/>
          </p:cNvSpPr>
          <p:nvPr/>
        </p:nvSpPr>
        <p:spPr bwMode="auto">
          <a:xfrm flipH="1">
            <a:off x="4346575" y="4749800"/>
            <a:ext cx="304800" cy="0"/>
          </a:xfrm>
          <a:prstGeom prst="line">
            <a:avLst/>
          </a:prstGeom>
          <a:noFill/>
          <a:ln w="190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41996" name="Line 17"/>
          <p:cNvSpPr>
            <a:spLocks noChangeShapeType="1"/>
          </p:cNvSpPr>
          <p:nvPr/>
        </p:nvSpPr>
        <p:spPr bwMode="auto">
          <a:xfrm>
            <a:off x="4457700" y="5365947"/>
            <a:ext cx="7357453" cy="2857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41997" name="Line 19"/>
          <p:cNvSpPr>
            <a:spLocks noChangeShapeType="1"/>
          </p:cNvSpPr>
          <p:nvPr/>
        </p:nvSpPr>
        <p:spPr bwMode="auto">
          <a:xfrm flipV="1">
            <a:off x="4438650" y="6340277"/>
            <a:ext cx="7376503" cy="64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743447" name="Rectangle 23"/>
          <p:cNvSpPr>
            <a:spLocks noChangeArrowheads="1"/>
          </p:cNvSpPr>
          <p:nvPr/>
        </p:nvSpPr>
        <p:spPr bwMode="auto">
          <a:xfrm>
            <a:off x="517525" y="4649589"/>
            <a:ext cx="2819400" cy="904875"/>
          </a:xfrm>
          <a:prstGeom prst="rect">
            <a:avLst/>
          </a:prstGeom>
          <a:noFill/>
          <a:ln>
            <a:noFill/>
          </a:ln>
          <a:effectLst/>
          <a:extLst>
            <a:ext uri="{909E8E84-426E-40DD-AFC4-6F175D3DCCD1}">
              <a14:hiddenFill xmlns:a14="http://schemas.microsoft.com/office/drawing/2010/main">
                <a:solidFill>
                  <a:srgbClr val="33CCCC">
                    <a:alpha val="50195"/>
                  </a:srgbClr>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ts val="1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742950" indent="-28575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2pPr>
            <a:lvl3pPr marL="1143000" indent="-228600">
              <a:lnSpc>
                <a:spcPct val="150000"/>
              </a:lnSpc>
              <a:spcBef>
                <a:spcPts val="5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2400" dirty="0" smtClean="0">
                <a:solidFill>
                  <a:srgbClr val="FF0000"/>
                </a:solidFill>
                <a:latin typeface="Arial" panose="020B0604020202020204" pitchFamily="34" charset="0"/>
                <a:cs typeface="Arial" panose="020B0604020202020204" pitchFamily="34" charset="0"/>
              </a:rPr>
              <a:t>商    为</a:t>
            </a:r>
            <a:r>
              <a:rPr lang="en-US" altLang="zh-CN" sz="2400" dirty="0" smtClean="0">
                <a:solidFill>
                  <a:srgbClr val="FF0000"/>
                </a:solidFill>
                <a:latin typeface="Arial" panose="020B0604020202020204" pitchFamily="34" charset="0"/>
                <a:cs typeface="Arial" panose="020B0604020202020204" pitchFamily="34" charset="0"/>
              </a:rPr>
              <a:t> 0011</a:t>
            </a:r>
            <a:endParaRPr lang="en-US" altLang="zh-CN" sz="2400" dirty="0">
              <a:solidFill>
                <a:srgbClr val="FF0000"/>
              </a:solidFill>
              <a:latin typeface="Arial" panose="020B0604020202020204" pitchFamily="34" charset="0"/>
              <a:cs typeface="Arial" panose="020B0604020202020204" pitchFamily="34" charset="0"/>
            </a:endParaRPr>
          </a:p>
          <a:p>
            <a:pPr eaLnBrk="1" hangingPunct="1">
              <a:lnSpc>
                <a:spcPct val="100000"/>
              </a:lnSpc>
              <a:spcBef>
                <a:spcPct val="20000"/>
              </a:spcBef>
              <a:buFontTx/>
              <a:buNone/>
            </a:pPr>
            <a:r>
              <a:rPr lang="zh-CN" altLang="en-US" sz="2400" dirty="0" smtClean="0">
                <a:solidFill>
                  <a:srgbClr val="FF0000"/>
                </a:solidFill>
                <a:latin typeface="Arial" panose="020B0604020202020204" pitchFamily="34" charset="0"/>
                <a:cs typeface="Arial" panose="020B0604020202020204" pitchFamily="34" charset="0"/>
              </a:rPr>
              <a:t>余数为 </a:t>
            </a:r>
            <a:r>
              <a:rPr lang="en-US" altLang="zh-CN" sz="2400" dirty="0" smtClean="0">
                <a:latin typeface="Arial" panose="020B0604020202020204" pitchFamily="34" charset="0"/>
                <a:cs typeface="Arial" panose="020B0604020202020204" pitchFamily="34" charset="0"/>
              </a:rPr>
              <a:t>0000</a:t>
            </a:r>
            <a:r>
              <a:rPr lang="en-US" altLang="zh-CN" sz="2400" dirty="0" smtClean="0">
                <a:solidFill>
                  <a:srgbClr val="FF0000"/>
                </a:solidFill>
                <a:latin typeface="Arial" panose="020B0604020202020204" pitchFamily="34" charset="0"/>
                <a:cs typeface="Arial" panose="020B0604020202020204" pitchFamily="34" charset="0"/>
              </a:rPr>
              <a:t>0001</a:t>
            </a:r>
            <a:endParaRPr lang="en-US" altLang="zh-CN" sz="2400" baseline="30000" dirty="0">
              <a:solidFill>
                <a:srgbClr val="FF0000"/>
              </a:solidFill>
              <a:latin typeface="Arial" panose="020B0604020202020204" pitchFamily="34" charset="0"/>
              <a:cs typeface="Arial" panose="020B0604020202020204" pitchFamily="34" charset="0"/>
            </a:endParaRPr>
          </a:p>
        </p:txBody>
      </p:sp>
      <p:cxnSp>
        <p:nvCxnSpPr>
          <p:cNvPr id="3" name="直接连接符 2"/>
          <p:cNvCxnSpPr/>
          <p:nvPr/>
        </p:nvCxnSpPr>
        <p:spPr>
          <a:xfrm>
            <a:off x="5562600" y="910520"/>
            <a:ext cx="0" cy="572910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Line 21"/>
          <p:cNvSpPr>
            <a:spLocks noChangeShapeType="1"/>
          </p:cNvSpPr>
          <p:nvPr/>
        </p:nvSpPr>
        <p:spPr bwMode="auto">
          <a:xfrm flipH="1">
            <a:off x="4343400" y="5715000"/>
            <a:ext cx="304800" cy="0"/>
          </a:xfrm>
          <a:prstGeom prst="line">
            <a:avLst/>
          </a:prstGeom>
          <a:noFill/>
          <a:ln w="1905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4" name="object 49"/>
          <p:cNvSpPr txBox="1"/>
          <p:nvPr/>
        </p:nvSpPr>
        <p:spPr>
          <a:xfrm>
            <a:off x="1475562" y="1413648"/>
            <a:ext cx="2468880" cy="430887"/>
          </a:xfrm>
          <a:prstGeom prst="rect">
            <a:avLst/>
          </a:prstGeom>
        </p:spPr>
        <p:txBody>
          <a:bodyPr vert="horz" wrap="square" lIns="0" tIns="0" rIns="0" bIns="0" rtlCol="0">
            <a:spAutoFit/>
          </a:bodyPr>
          <a:lstStyle/>
          <a:p>
            <a:pPr marL="12700">
              <a:lnSpc>
                <a:spcPct val="100000"/>
              </a:lnSpc>
            </a:pPr>
            <a:r>
              <a:rPr sz="2800" b="1" dirty="0" smtClean="0">
                <a:solidFill>
                  <a:srgbClr val="7E7E7E"/>
                </a:solidFill>
                <a:latin typeface="Courier New"/>
                <a:cs typeface="Courier New"/>
              </a:rPr>
              <a:t>00000111</a:t>
            </a:r>
            <a:r>
              <a:rPr lang="en-US" altLang="zh-CN" sz="2800" b="1" baseline="-21164" dirty="0" smtClean="0">
                <a:solidFill>
                  <a:srgbClr val="7E7E7E"/>
                </a:solidFill>
                <a:latin typeface="Courier New"/>
                <a:cs typeface="Courier New"/>
              </a:rPr>
              <a:t>2</a:t>
            </a:r>
            <a:endParaRPr sz="2800" baseline="-21164" dirty="0">
              <a:latin typeface="Courier New"/>
              <a:cs typeface="Courier New"/>
            </a:endParaRPr>
          </a:p>
        </p:txBody>
      </p:sp>
      <p:sp>
        <p:nvSpPr>
          <p:cNvPr id="25" name="object 50"/>
          <p:cNvSpPr txBox="1"/>
          <p:nvPr/>
        </p:nvSpPr>
        <p:spPr>
          <a:xfrm>
            <a:off x="217513" y="1395866"/>
            <a:ext cx="1490345" cy="430887"/>
          </a:xfrm>
          <a:prstGeom prst="rect">
            <a:avLst/>
          </a:prstGeom>
        </p:spPr>
        <p:txBody>
          <a:bodyPr vert="horz" wrap="square" lIns="0" tIns="0" rIns="0" bIns="0" rtlCol="0">
            <a:spAutoFit/>
          </a:bodyPr>
          <a:lstStyle/>
          <a:p>
            <a:pPr marL="12700">
              <a:lnSpc>
                <a:spcPct val="100000"/>
              </a:lnSpc>
            </a:pPr>
            <a:r>
              <a:rPr sz="2800" b="1" spc="-5" dirty="0" smtClean="0">
                <a:solidFill>
                  <a:srgbClr val="7E7E7E"/>
                </a:solidFill>
                <a:latin typeface="Courier New"/>
                <a:cs typeface="Courier New"/>
              </a:rPr>
              <a:t>001</a:t>
            </a:r>
            <a:r>
              <a:rPr sz="2800" b="1" dirty="0" smtClean="0">
                <a:solidFill>
                  <a:srgbClr val="7E7E7E"/>
                </a:solidFill>
                <a:latin typeface="Courier New"/>
                <a:cs typeface="Courier New"/>
              </a:rPr>
              <a:t>0</a:t>
            </a:r>
            <a:r>
              <a:rPr lang="en-US" altLang="zh-CN" sz="2800" b="1" spc="22" baseline="-21164" dirty="0" smtClean="0">
                <a:solidFill>
                  <a:srgbClr val="7E7E7E"/>
                </a:solidFill>
                <a:latin typeface="Courier New"/>
                <a:cs typeface="Courier New"/>
              </a:rPr>
              <a:t>2</a:t>
            </a:r>
            <a:endParaRPr sz="2800" baseline="-21164" dirty="0">
              <a:latin typeface="Courier New"/>
              <a:cs typeface="Courier New"/>
            </a:endParaRPr>
          </a:p>
        </p:txBody>
      </p:sp>
      <p:sp>
        <p:nvSpPr>
          <p:cNvPr id="26" name="object 51"/>
          <p:cNvSpPr/>
          <p:nvPr/>
        </p:nvSpPr>
        <p:spPr>
          <a:xfrm>
            <a:off x="1444193" y="1350147"/>
            <a:ext cx="1984807" cy="45719"/>
          </a:xfrm>
          <a:custGeom>
            <a:avLst/>
            <a:gdLst/>
            <a:ahLst/>
            <a:cxnLst/>
            <a:rect l="l" t="t" r="r" b="b"/>
            <a:pathLst>
              <a:path w="2419984">
                <a:moveTo>
                  <a:pt x="2419604" y="0"/>
                </a:moveTo>
                <a:lnTo>
                  <a:pt x="0" y="0"/>
                </a:lnTo>
              </a:path>
            </a:pathLst>
          </a:custGeom>
          <a:ln w="28956">
            <a:solidFill>
              <a:srgbClr val="7E7E7E"/>
            </a:solidFill>
          </a:ln>
        </p:spPr>
        <p:txBody>
          <a:bodyPr wrap="square" lIns="0" tIns="0" rIns="0" bIns="0" rtlCol="0"/>
          <a:lstStyle/>
          <a:p>
            <a:endParaRPr sz="1600"/>
          </a:p>
        </p:txBody>
      </p:sp>
      <p:sp>
        <p:nvSpPr>
          <p:cNvPr id="27" name="object 52"/>
          <p:cNvSpPr/>
          <p:nvPr/>
        </p:nvSpPr>
        <p:spPr>
          <a:xfrm>
            <a:off x="1275029" y="1350148"/>
            <a:ext cx="169545" cy="602615"/>
          </a:xfrm>
          <a:custGeom>
            <a:avLst/>
            <a:gdLst/>
            <a:ahLst/>
            <a:cxnLst/>
            <a:rect l="l" t="t" r="r" b="b"/>
            <a:pathLst>
              <a:path w="169545" h="602614">
                <a:moveTo>
                  <a:pt x="169291" y="0"/>
                </a:moveTo>
                <a:lnTo>
                  <a:pt x="0" y="602234"/>
                </a:lnTo>
              </a:path>
            </a:pathLst>
          </a:custGeom>
          <a:ln w="28956">
            <a:solidFill>
              <a:srgbClr val="7E7E7E"/>
            </a:solidFill>
          </a:ln>
        </p:spPr>
        <p:txBody>
          <a:bodyPr wrap="square" lIns="0" tIns="0" rIns="0" bIns="0" rtlCol="0"/>
          <a:lstStyle/>
          <a:p>
            <a:endParaRPr sz="1600"/>
          </a:p>
        </p:txBody>
      </p:sp>
      <p:sp>
        <p:nvSpPr>
          <p:cNvPr id="28" name="Line 7"/>
          <p:cNvSpPr>
            <a:spLocks noChangeShapeType="1"/>
          </p:cNvSpPr>
          <p:nvPr/>
        </p:nvSpPr>
        <p:spPr bwMode="auto">
          <a:xfrm>
            <a:off x="4415446" y="2411548"/>
            <a:ext cx="7399707" cy="145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29" name="Line 7"/>
          <p:cNvSpPr>
            <a:spLocks noChangeShapeType="1"/>
          </p:cNvSpPr>
          <p:nvPr/>
        </p:nvSpPr>
        <p:spPr bwMode="auto">
          <a:xfrm flipV="1">
            <a:off x="4434496" y="3359008"/>
            <a:ext cx="7399707" cy="1932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30" name="Line 7"/>
          <p:cNvSpPr>
            <a:spLocks noChangeShapeType="1"/>
          </p:cNvSpPr>
          <p:nvPr/>
        </p:nvSpPr>
        <p:spPr bwMode="auto">
          <a:xfrm flipV="1">
            <a:off x="4434495" y="4362252"/>
            <a:ext cx="7399707" cy="1932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347853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3429">
                                            <p:txEl>
                                              <p:pRg st="0" end="0"/>
                                            </p:txEl>
                                          </p:spTgt>
                                        </p:tgtEl>
                                        <p:attrNameLst>
                                          <p:attrName>style.visibility</p:attrName>
                                        </p:attrNameLst>
                                      </p:cBhvr>
                                      <p:to>
                                        <p:strVal val="visible"/>
                                      </p:to>
                                    </p:set>
                                    <p:animEffect transition="in" filter="wipe(up)">
                                      <p:cBhvr>
                                        <p:cTn id="7" dur="500"/>
                                        <p:tgtEl>
                                          <p:spTgt spid="7434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43429">
                                            <p:txEl>
                                              <p:pRg st="1" end="1"/>
                                            </p:txEl>
                                          </p:spTgt>
                                        </p:tgtEl>
                                        <p:attrNameLst>
                                          <p:attrName>style.visibility</p:attrName>
                                        </p:attrNameLst>
                                      </p:cBhvr>
                                      <p:to>
                                        <p:strVal val="visible"/>
                                      </p:to>
                                    </p:set>
                                    <p:animEffect transition="in" filter="wipe(up)">
                                      <p:cBhvr>
                                        <p:cTn id="12" dur="500"/>
                                        <p:tgtEl>
                                          <p:spTgt spid="7434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43429">
                                            <p:txEl>
                                              <p:pRg st="2" end="2"/>
                                            </p:txEl>
                                          </p:spTgt>
                                        </p:tgtEl>
                                        <p:attrNameLst>
                                          <p:attrName>style.visibility</p:attrName>
                                        </p:attrNameLst>
                                      </p:cBhvr>
                                      <p:to>
                                        <p:strVal val="visible"/>
                                      </p:to>
                                    </p:set>
                                    <p:animEffect transition="in" filter="wipe(up)">
                                      <p:cBhvr>
                                        <p:cTn id="17" dur="500"/>
                                        <p:tgtEl>
                                          <p:spTgt spid="7434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43429">
                                            <p:txEl>
                                              <p:pRg st="3" end="3"/>
                                            </p:txEl>
                                          </p:spTgt>
                                        </p:tgtEl>
                                        <p:attrNameLst>
                                          <p:attrName>style.visibility</p:attrName>
                                        </p:attrNameLst>
                                      </p:cBhvr>
                                      <p:to>
                                        <p:strVal val="visible"/>
                                      </p:to>
                                    </p:set>
                                    <p:animEffect transition="in" filter="wipe(up)">
                                      <p:cBhvr>
                                        <p:cTn id="22" dur="500"/>
                                        <p:tgtEl>
                                          <p:spTgt spid="7434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43429">
                                            <p:txEl>
                                              <p:pRg st="4" end="4"/>
                                            </p:txEl>
                                          </p:spTgt>
                                        </p:tgtEl>
                                        <p:attrNameLst>
                                          <p:attrName>style.visibility</p:attrName>
                                        </p:attrNameLst>
                                      </p:cBhvr>
                                      <p:to>
                                        <p:strVal val="visible"/>
                                      </p:to>
                                    </p:set>
                                    <p:animEffect transition="in" filter="wipe(up)">
                                      <p:cBhvr>
                                        <p:cTn id="27" dur="500"/>
                                        <p:tgtEl>
                                          <p:spTgt spid="74342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43429">
                                            <p:txEl>
                                              <p:pRg st="5" end="5"/>
                                            </p:txEl>
                                          </p:spTgt>
                                        </p:tgtEl>
                                        <p:attrNameLst>
                                          <p:attrName>style.visibility</p:attrName>
                                        </p:attrNameLst>
                                      </p:cBhvr>
                                      <p:to>
                                        <p:strVal val="visible"/>
                                      </p:to>
                                    </p:set>
                                    <p:animEffect transition="in" filter="wipe(up)">
                                      <p:cBhvr>
                                        <p:cTn id="32" dur="500"/>
                                        <p:tgtEl>
                                          <p:spTgt spid="7434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43429">
                                            <p:txEl>
                                              <p:pRg st="6" end="6"/>
                                            </p:txEl>
                                          </p:spTgt>
                                        </p:tgtEl>
                                        <p:attrNameLst>
                                          <p:attrName>style.visibility</p:attrName>
                                        </p:attrNameLst>
                                      </p:cBhvr>
                                      <p:to>
                                        <p:strVal val="visible"/>
                                      </p:to>
                                    </p:set>
                                    <p:animEffect transition="in" filter="wipe(up)">
                                      <p:cBhvr>
                                        <p:cTn id="37" dur="500"/>
                                        <p:tgtEl>
                                          <p:spTgt spid="74342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43429">
                                            <p:txEl>
                                              <p:pRg st="7" end="7"/>
                                            </p:txEl>
                                          </p:spTgt>
                                        </p:tgtEl>
                                        <p:attrNameLst>
                                          <p:attrName>style.visibility</p:attrName>
                                        </p:attrNameLst>
                                      </p:cBhvr>
                                      <p:to>
                                        <p:strVal val="visible"/>
                                      </p:to>
                                    </p:set>
                                    <p:animEffect transition="in" filter="wipe(up)">
                                      <p:cBhvr>
                                        <p:cTn id="42" dur="500"/>
                                        <p:tgtEl>
                                          <p:spTgt spid="7434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43429">
                                            <p:txEl>
                                              <p:pRg st="8" end="8"/>
                                            </p:txEl>
                                          </p:spTgt>
                                        </p:tgtEl>
                                        <p:attrNameLst>
                                          <p:attrName>style.visibility</p:attrName>
                                        </p:attrNameLst>
                                      </p:cBhvr>
                                      <p:to>
                                        <p:strVal val="visible"/>
                                      </p:to>
                                    </p:set>
                                    <p:animEffect transition="in" filter="wipe(up)">
                                      <p:cBhvr>
                                        <p:cTn id="47" dur="500"/>
                                        <p:tgtEl>
                                          <p:spTgt spid="74342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43429">
                                            <p:txEl>
                                              <p:pRg st="9" end="9"/>
                                            </p:txEl>
                                          </p:spTgt>
                                        </p:tgtEl>
                                        <p:attrNameLst>
                                          <p:attrName>style.visibility</p:attrName>
                                        </p:attrNameLst>
                                      </p:cBhvr>
                                      <p:to>
                                        <p:strVal val="visible"/>
                                      </p:to>
                                    </p:set>
                                    <p:animEffect transition="in" filter="wipe(up)">
                                      <p:cBhvr>
                                        <p:cTn id="52" dur="500"/>
                                        <p:tgtEl>
                                          <p:spTgt spid="74342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43429">
                                            <p:txEl>
                                              <p:pRg st="10" end="10"/>
                                            </p:txEl>
                                          </p:spTgt>
                                        </p:tgtEl>
                                        <p:attrNameLst>
                                          <p:attrName>style.visibility</p:attrName>
                                        </p:attrNameLst>
                                      </p:cBhvr>
                                      <p:to>
                                        <p:strVal val="visible"/>
                                      </p:to>
                                    </p:set>
                                    <p:animEffect transition="in" filter="wipe(up)">
                                      <p:cBhvr>
                                        <p:cTn id="57" dur="500"/>
                                        <p:tgtEl>
                                          <p:spTgt spid="74342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43429">
                                            <p:txEl>
                                              <p:pRg st="11" end="11"/>
                                            </p:txEl>
                                          </p:spTgt>
                                        </p:tgtEl>
                                        <p:attrNameLst>
                                          <p:attrName>style.visibility</p:attrName>
                                        </p:attrNameLst>
                                      </p:cBhvr>
                                      <p:to>
                                        <p:strVal val="visible"/>
                                      </p:to>
                                    </p:set>
                                    <p:animEffect transition="in" filter="wipe(up)">
                                      <p:cBhvr>
                                        <p:cTn id="62" dur="500"/>
                                        <p:tgtEl>
                                          <p:spTgt spid="74342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43429">
                                            <p:txEl>
                                              <p:pRg st="12" end="12"/>
                                            </p:txEl>
                                          </p:spTgt>
                                        </p:tgtEl>
                                        <p:attrNameLst>
                                          <p:attrName>style.visibility</p:attrName>
                                        </p:attrNameLst>
                                      </p:cBhvr>
                                      <p:to>
                                        <p:strVal val="visible"/>
                                      </p:to>
                                    </p:set>
                                    <p:animEffect transition="in" filter="wipe(up)">
                                      <p:cBhvr>
                                        <p:cTn id="67" dur="500"/>
                                        <p:tgtEl>
                                          <p:spTgt spid="74342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43429">
                                            <p:txEl>
                                              <p:pRg st="13" end="13"/>
                                            </p:txEl>
                                          </p:spTgt>
                                        </p:tgtEl>
                                        <p:attrNameLst>
                                          <p:attrName>style.visibility</p:attrName>
                                        </p:attrNameLst>
                                      </p:cBhvr>
                                      <p:to>
                                        <p:strVal val="visible"/>
                                      </p:to>
                                    </p:set>
                                    <p:animEffect transition="in" filter="wipe(up)">
                                      <p:cBhvr>
                                        <p:cTn id="72" dur="500"/>
                                        <p:tgtEl>
                                          <p:spTgt spid="74342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43429">
                                            <p:txEl>
                                              <p:pRg st="14" end="14"/>
                                            </p:txEl>
                                          </p:spTgt>
                                        </p:tgtEl>
                                        <p:attrNameLst>
                                          <p:attrName>style.visibility</p:attrName>
                                        </p:attrNameLst>
                                      </p:cBhvr>
                                      <p:to>
                                        <p:strVal val="visible"/>
                                      </p:to>
                                    </p:set>
                                    <p:animEffect transition="in" filter="wipe(up)">
                                      <p:cBhvr>
                                        <p:cTn id="77" dur="500"/>
                                        <p:tgtEl>
                                          <p:spTgt spid="74342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743429">
                                            <p:txEl>
                                              <p:pRg st="15" end="15"/>
                                            </p:txEl>
                                          </p:spTgt>
                                        </p:tgtEl>
                                        <p:attrNameLst>
                                          <p:attrName>style.visibility</p:attrName>
                                        </p:attrNameLst>
                                      </p:cBhvr>
                                      <p:to>
                                        <p:strVal val="visible"/>
                                      </p:to>
                                    </p:set>
                                    <p:animEffect transition="in" filter="wipe(up)">
                                      <p:cBhvr>
                                        <p:cTn id="82" dur="500"/>
                                        <p:tgtEl>
                                          <p:spTgt spid="743429">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43429">
                                            <p:txEl>
                                              <p:pRg st="16" end="16"/>
                                            </p:txEl>
                                          </p:spTgt>
                                        </p:tgtEl>
                                        <p:attrNameLst>
                                          <p:attrName>style.visibility</p:attrName>
                                        </p:attrNameLst>
                                      </p:cBhvr>
                                      <p:to>
                                        <p:strVal val="visible"/>
                                      </p:to>
                                    </p:set>
                                    <p:animEffect transition="in" filter="wipe(up)">
                                      <p:cBhvr>
                                        <p:cTn id="87" dur="500"/>
                                        <p:tgtEl>
                                          <p:spTgt spid="743429">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43429">
                                            <p:txEl>
                                              <p:pRg st="17" end="17"/>
                                            </p:txEl>
                                          </p:spTgt>
                                        </p:tgtEl>
                                        <p:attrNameLst>
                                          <p:attrName>style.visibility</p:attrName>
                                        </p:attrNameLst>
                                      </p:cBhvr>
                                      <p:to>
                                        <p:strVal val="visible"/>
                                      </p:to>
                                    </p:set>
                                    <p:animEffect transition="in" filter="wipe(up)">
                                      <p:cBhvr>
                                        <p:cTn id="92" dur="500"/>
                                        <p:tgtEl>
                                          <p:spTgt spid="743429">
                                            <p:txEl>
                                              <p:pRg st="17" end="17"/>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743447"/>
                                        </p:tgtEl>
                                        <p:attrNameLst>
                                          <p:attrName>style.visibility</p:attrName>
                                        </p:attrNameLst>
                                      </p:cBhvr>
                                      <p:to>
                                        <p:strVal val="visible"/>
                                      </p:to>
                                    </p:set>
                                    <p:animEffect transition="in" filter="dissolve">
                                      <p:cBhvr>
                                        <p:cTn id="97" dur="500"/>
                                        <p:tgtEl>
                                          <p:spTgt spid="743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9" grpId="0" build="p" autoUpdateAnimBg="0"/>
      <p:bldP spid="743447"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414337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除法的性能优化分析</a:t>
            </a:r>
            <a:endParaRPr sz="3600">
              <a:latin typeface="微软雅黑"/>
              <a:cs typeface="微软雅黑"/>
            </a:endParaRPr>
          </a:p>
        </p:txBody>
      </p:sp>
      <p:sp>
        <p:nvSpPr>
          <p:cNvPr id="3" name="object 3"/>
          <p:cNvSpPr/>
          <p:nvPr/>
        </p:nvSpPr>
        <p:spPr>
          <a:xfrm>
            <a:off x="3952494" y="2381250"/>
            <a:ext cx="2833370" cy="1248410"/>
          </a:xfrm>
          <a:custGeom>
            <a:avLst/>
            <a:gdLst/>
            <a:ahLst/>
            <a:cxnLst/>
            <a:rect l="l" t="t" r="r" b="b"/>
            <a:pathLst>
              <a:path w="2833370" h="1248410">
                <a:moveTo>
                  <a:pt x="1416557" y="0"/>
                </a:moveTo>
                <a:lnTo>
                  <a:pt x="0" y="624077"/>
                </a:lnTo>
                <a:lnTo>
                  <a:pt x="1416557" y="1248156"/>
                </a:lnTo>
                <a:lnTo>
                  <a:pt x="2833115" y="624077"/>
                </a:lnTo>
                <a:lnTo>
                  <a:pt x="1416557" y="0"/>
                </a:lnTo>
                <a:close/>
              </a:path>
            </a:pathLst>
          </a:custGeom>
          <a:solidFill>
            <a:srgbClr val="4F81BC"/>
          </a:solidFill>
        </p:spPr>
        <p:txBody>
          <a:bodyPr wrap="square" lIns="0" tIns="0" rIns="0" bIns="0" rtlCol="0"/>
          <a:lstStyle/>
          <a:p>
            <a:endParaRPr/>
          </a:p>
        </p:txBody>
      </p:sp>
      <p:sp>
        <p:nvSpPr>
          <p:cNvPr id="4" name="object 4"/>
          <p:cNvSpPr/>
          <p:nvPr/>
        </p:nvSpPr>
        <p:spPr>
          <a:xfrm>
            <a:off x="3952494" y="2381250"/>
            <a:ext cx="2833370" cy="1248410"/>
          </a:xfrm>
          <a:custGeom>
            <a:avLst/>
            <a:gdLst/>
            <a:ahLst/>
            <a:cxnLst/>
            <a:rect l="l" t="t" r="r" b="b"/>
            <a:pathLst>
              <a:path w="2833370" h="1248410">
                <a:moveTo>
                  <a:pt x="0" y="624077"/>
                </a:moveTo>
                <a:lnTo>
                  <a:pt x="1416557" y="0"/>
                </a:lnTo>
                <a:lnTo>
                  <a:pt x="2833115" y="624077"/>
                </a:lnTo>
                <a:lnTo>
                  <a:pt x="1416557" y="1248156"/>
                </a:lnTo>
                <a:lnTo>
                  <a:pt x="0" y="624077"/>
                </a:lnTo>
                <a:close/>
              </a:path>
            </a:pathLst>
          </a:custGeom>
          <a:ln w="25908">
            <a:solidFill>
              <a:srgbClr val="385D89"/>
            </a:solidFill>
          </a:ln>
        </p:spPr>
        <p:txBody>
          <a:bodyPr wrap="square" lIns="0" tIns="0" rIns="0" bIns="0" rtlCol="0"/>
          <a:lstStyle/>
          <a:p>
            <a:endParaRPr/>
          </a:p>
        </p:txBody>
      </p:sp>
      <p:sp>
        <p:nvSpPr>
          <p:cNvPr id="5" name="object 5"/>
          <p:cNvSpPr txBox="1"/>
          <p:nvPr/>
        </p:nvSpPr>
        <p:spPr>
          <a:xfrm>
            <a:off x="4618990" y="2812034"/>
            <a:ext cx="1499235" cy="397510"/>
          </a:xfrm>
          <a:prstGeom prst="rect">
            <a:avLst/>
          </a:prstGeom>
        </p:spPr>
        <p:txBody>
          <a:bodyPr vert="horz" wrap="square" lIns="0" tIns="0" rIns="0" bIns="0" rtlCol="0">
            <a:spAutoFit/>
          </a:bodyPr>
          <a:lstStyle/>
          <a:p>
            <a:pPr marL="12700">
              <a:lnSpc>
                <a:spcPct val="100000"/>
              </a:lnSpc>
            </a:pPr>
            <a:r>
              <a:rPr sz="2400" b="1" spc="-10" dirty="0">
                <a:solidFill>
                  <a:srgbClr val="FFFFFF"/>
                </a:solidFill>
                <a:latin typeface="Arial"/>
                <a:cs typeface="Arial"/>
              </a:rPr>
              <a:t>2</a:t>
            </a:r>
            <a:r>
              <a:rPr sz="2400" b="1" dirty="0">
                <a:solidFill>
                  <a:srgbClr val="FFFFFF"/>
                </a:solidFill>
                <a:latin typeface="Arial"/>
                <a:cs typeface="Arial"/>
              </a:rPr>
              <a:t>.</a:t>
            </a:r>
            <a:r>
              <a:rPr sz="2400" b="1" dirty="0">
                <a:solidFill>
                  <a:srgbClr val="FFFFFF"/>
                </a:solidFill>
                <a:latin typeface="微软雅黑"/>
                <a:cs typeface="微软雅黑"/>
              </a:rPr>
              <a:t>检查余数</a:t>
            </a:r>
            <a:endParaRPr sz="2400">
              <a:latin typeface="微软雅黑"/>
              <a:cs typeface="微软雅黑"/>
            </a:endParaRPr>
          </a:p>
        </p:txBody>
      </p:sp>
      <p:sp>
        <p:nvSpPr>
          <p:cNvPr id="6" name="object 6"/>
          <p:cNvSpPr/>
          <p:nvPr/>
        </p:nvSpPr>
        <p:spPr>
          <a:xfrm>
            <a:off x="560069" y="3364229"/>
            <a:ext cx="3023870" cy="984885"/>
          </a:xfrm>
          <a:custGeom>
            <a:avLst/>
            <a:gdLst/>
            <a:ahLst/>
            <a:cxnLst/>
            <a:rect l="l" t="t" r="r" b="b"/>
            <a:pathLst>
              <a:path w="3023870" h="984885">
                <a:moveTo>
                  <a:pt x="0" y="984504"/>
                </a:moveTo>
                <a:lnTo>
                  <a:pt x="3023616" y="984504"/>
                </a:lnTo>
                <a:lnTo>
                  <a:pt x="3023616" y="0"/>
                </a:lnTo>
                <a:lnTo>
                  <a:pt x="0" y="0"/>
                </a:lnTo>
                <a:lnTo>
                  <a:pt x="0" y="984504"/>
                </a:lnTo>
                <a:close/>
              </a:path>
            </a:pathLst>
          </a:custGeom>
          <a:solidFill>
            <a:srgbClr val="C00000"/>
          </a:solidFill>
        </p:spPr>
        <p:txBody>
          <a:bodyPr wrap="square" lIns="0" tIns="0" rIns="0" bIns="0" rtlCol="0"/>
          <a:lstStyle/>
          <a:p>
            <a:endParaRPr/>
          </a:p>
        </p:txBody>
      </p:sp>
      <p:sp>
        <p:nvSpPr>
          <p:cNvPr id="7" name="object 7"/>
          <p:cNvSpPr/>
          <p:nvPr/>
        </p:nvSpPr>
        <p:spPr>
          <a:xfrm>
            <a:off x="560069" y="3364229"/>
            <a:ext cx="3023870" cy="984885"/>
          </a:xfrm>
          <a:custGeom>
            <a:avLst/>
            <a:gdLst/>
            <a:ahLst/>
            <a:cxnLst/>
            <a:rect l="l" t="t" r="r" b="b"/>
            <a:pathLst>
              <a:path w="3023870" h="984885">
                <a:moveTo>
                  <a:pt x="0" y="984504"/>
                </a:moveTo>
                <a:lnTo>
                  <a:pt x="3023616" y="984504"/>
                </a:lnTo>
                <a:lnTo>
                  <a:pt x="3023616" y="0"/>
                </a:lnTo>
                <a:lnTo>
                  <a:pt x="0" y="0"/>
                </a:lnTo>
                <a:lnTo>
                  <a:pt x="0" y="984504"/>
                </a:lnTo>
                <a:close/>
              </a:path>
            </a:pathLst>
          </a:custGeom>
          <a:ln w="25908">
            <a:solidFill>
              <a:srgbClr val="C00000"/>
            </a:solidFill>
          </a:ln>
        </p:spPr>
        <p:txBody>
          <a:bodyPr wrap="square" lIns="0" tIns="0" rIns="0" bIns="0" rtlCol="0"/>
          <a:lstStyle/>
          <a:p>
            <a:endParaRPr/>
          </a:p>
        </p:txBody>
      </p:sp>
      <p:sp>
        <p:nvSpPr>
          <p:cNvPr id="8" name="object 8"/>
          <p:cNvSpPr txBox="1"/>
          <p:nvPr/>
        </p:nvSpPr>
        <p:spPr>
          <a:xfrm>
            <a:off x="906881" y="3480561"/>
            <a:ext cx="2329180" cy="763905"/>
          </a:xfrm>
          <a:prstGeom prst="rect">
            <a:avLst/>
          </a:prstGeom>
        </p:spPr>
        <p:txBody>
          <a:bodyPr vert="horz" wrap="square" lIns="0" tIns="0" rIns="0" bIns="0" rtlCol="0">
            <a:spAutoFit/>
          </a:bodyPr>
          <a:lstStyle/>
          <a:p>
            <a:pPr marL="64135">
              <a:lnSpc>
                <a:spcPct val="100000"/>
              </a:lnSpc>
            </a:pPr>
            <a:r>
              <a:rPr sz="2400" b="1" dirty="0">
                <a:solidFill>
                  <a:srgbClr val="FFFFFF"/>
                </a:solidFill>
                <a:latin typeface="Arial"/>
                <a:cs typeface="Arial"/>
              </a:rPr>
              <a:t>2a.</a:t>
            </a:r>
            <a:r>
              <a:rPr sz="2400" b="1" spc="-95" dirty="0">
                <a:solidFill>
                  <a:srgbClr val="FFFFFF"/>
                </a:solidFill>
                <a:latin typeface="Arial"/>
                <a:cs typeface="Arial"/>
              </a:rPr>
              <a:t> </a:t>
            </a:r>
            <a:r>
              <a:rPr sz="2400" b="1" spc="-5" dirty="0">
                <a:solidFill>
                  <a:srgbClr val="FFFFFF"/>
                </a:solidFill>
                <a:latin typeface="微软雅黑"/>
                <a:cs typeface="微软雅黑"/>
              </a:rPr>
              <a:t>商左移</a:t>
            </a:r>
            <a:r>
              <a:rPr sz="2400" b="1" spc="-5" dirty="0">
                <a:solidFill>
                  <a:srgbClr val="FFFFFF"/>
                </a:solidFill>
                <a:latin typeface="Arial"/>
                <a:cs typeface="Arial"/>
              </a:rPr>
              <a:t>1</a:t>
            </a:r>
            <a:r>
              <a:rPr sz="2400" b="1" spc="-5" dirty="0">
                <a:solidFill>
                  <a:srgbClr val="FFFFFF"/>
                </a:solidFill>
                <a:latin typeface="微软雅黑"/>
                <a:cs typeface="微软雅黑"/>
              </a:rPr>
              <a:t>位，</a:t>
            </a:r>
            <a:endParaRPr sz="2400">
              <a:latin typeface="微软雅黑"/>
              <a:cs typeface="微软雅黑"/>
            </a:endParaRPr>
          </a:p>
          <a:p>
            <a:pPr marL="12700">
              <a:lnSpc>
                <a:spcPct val="100000"/>
              </a:lnSpc>
            </a:pPr>
            <a:r>
              <a:rPr sz="2400" b="1" dirty="0">
                <a:solidFill>
                  <a:srgbClr val="FFFFFF"/>
                </a:solidFill>
                <a:latin typeface="微软雅黑"/>
                <a:cs typeface="微软雅黑"/>
              </a:rPr>
              <a:t>新的最右位设</a:t>
            </a:r>
            <a:r>
              <a:rPr sz="2400" b="1" spc="-15" dirty="0">
                <a:solidFill>
                  <a:srgbClr val="FFFFFF"/>
                </a:solidFill>
                <a:latin typeface="微软雅黑"/>
                <a:cs typeface="微软雅黑"/>
              </a:rPr>
              <a:t>为</a:t>
            </a:r>
            <a:r>
              <a:rPr sz="2400" b="1" spc="-5" dirty="0">
                <a:solidFill>
                  <a:srgbClr val="FFFFFF"/>
                </a:solidFill>
                <a:latin typeface="Arial"/>
                <a:cs typeface="Arial"/>
              </a:rPr>
              <a:t>1</a:t>
            </a:r>
            <a:endParaRPr sz="2400">
              <a:latin typeface="Arial"/>
              <a:cs typeface="Arial"/>
            </a:endParaRPr>
          </a:p>
        </p:txBody>
      </p:sp>
      <p:sp>
        <p:nvSpPr>
          <p:cNvPr id="9" name="object 9"/>
          <p:cNvSpPr/>
          <p:nvPr/>
        </p:nvSpPr>
        <p:spPr>
          <a:xfrm>
            <a:off x="1892807" y="2976372"/>
            <a:ext cx="2068068" cy="56692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658872" y="2578861"/>
            <a:ext cx="1140460" cy="397510"/>
          </a:xfrm>
          <a:prstGeom prst="rect">
            <a:avLst/>
          </a:prstGeom>
        </p:spPr>
        <p:txBody>
          <a:bodyPr vert="horz" wrap="square" lIns="0" tIns="0" rIns="0" bIns="0" rtlCol="0">
            <a:spAutoFit/>
          </a:bodyPr>
          <a:lstStyle/>
          <a:p>
            <a:pPr marL="12700">
              <a:lnSpc>
                <a:spcPct val="100000"/>
              </a:lnSpc>
            </a:pPr>
            <a:r>
              <a:rPr sz="2400" spc="-5" dirty="0">
                <a:latin typeface="微软雅黑"/>
                <a:cs typeface="微软雅黑"/>
              </a:rPr>
              <a:t>余</a:t>
            </a:r>
            <a:r>
              <a:rPr sz="2400" dirty="0">
                <a:latin typeface="微软雅黑"/>
                <a:cs typeface="微软雅黑"/>
              </a:rPr>
              <a:t>数</a:t>
            </a:r>
            <a:r>
              <a:rPr sz="2400" spc="-105" dirty="0">
                <a:latin typeface="微软雅黑"/>
                <a:cs typeface="微软雅黑"/>
              </a:rPr>
              <a:t> </a:t>
            </a:r>
            <a:r>
              <a:rPr sz="2400" dirty="0">
                <a:latin typeface="Arial"/>
                <a:cs typeface="Arial"/>
              </a:rPr>
              <a:t>≥</a:t>
            </a:r>
            <a:r>
              <a:rPr sz="2400" spc="-60" dirty="0">
                <a:latin typeface="Arial"/>
                <a:cs typeface="Arial"/>
              </a:rPr>
              <a:t> </a:t>
            </a:r>
            <a:r>
              <a:rPr sz="2400" dirty="0">
                <a:latin typeface="Arial"/>
                <a:cs typeface="Arial"/>
              </a:rPr>
              <a:t>0</a:t>
            </a:r>
            <a:endParaRPr sz="2400">
              <a:latin typeface="Arial"/>
              <a:cs typeface="Arial"/>
            </a:endParaRPr>
          </a:p>
        </p:txBody>
      </p:sp>
      <p:sp>
        <p:nvSpPr>
          <p:cNvPr id="11" name="object 11"/>
          <p:cNvSpPr txBox="1"/>
          <p:nvPr/>
        </p:nvSpPr>
        <p:spPr>
          <a:xfrm>
            <a:off x="6819392" y="2606040"/>
            <a:ext cx="1151255"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余数</a:t>
            </a:r>
            <a:r>
              <a:rPr sz="2400" spc="-105" dirty="0">
                <a:latin typeface="微软雅黑"/>
                <a:cs typeface="微软雅黑"/>
              </a:rPr>
              <a:t> </a:t>
            </a:r>
            <a:r>
              <a:rPr sz="2400" dirty="0">
                <a:latin typeface="Arial"/>
                <a:cs typeface="Arial"/>
              </a:rPr>
              <a:t>&lt;</a:t>
            </a:r>
            <a:r>
              <a:rPr sz="2400" spc="-50" dirty="0">
                <a:latin typeface="Arial"/>
                <a:cs typeface="Arial"/>
              </a:rPr>
              <a:t> </a:t>
            </a:r>
            <a:r>
              <a:rPr sz="2400" spc="-5" dirty="0">
                <a:latin typeface="Arial"/>
                <a:cs typeface="Arial"/>
              </a:rPr>
              <a:t>0</a:t>
            </a:r>
            <a:endParaRPr sz="2400">
              <a:latin typeface="Arial"/>
              <a:cs typeface="Arial"/>
            </a:endParaRPr>
          </a:p>
        </p:txBody>
      </p:sp>
      <p:sp>
        <p:nvSpPr>
          <p:cNvPr id="12" name="object 12"/>
          <p:cNvSpPr/>
          <p:nvPr/>
        </p:nvSpPr>
        <p:spPr>
          <a:xfrm>
            <a:off x="3562350" y="4505705"/>
            <a:ext cx="3499485" cy="403860"/>
          </a:xfrm>
          <a:custGeom>
            <a:avLst/>
            <a:gdLst/>
            <a:ahLst/>
            <a:cxnLst/>
            <a:rect l="l" t="t" r="r" b="b"/>
            <a:pathLst>
              <a:path w="3499484" h="403860">
                <a:moveTo>
                  <a:pt x="0" y="403860"/>
                </a:moveTo>
                <a:lnTo>
                  <a:pt x="3499104" y="403860"/>
                </a:lnTo>
                <a:lnTo>
                  <a:pt x="3499104" y="0"/>
                </a:lnTo>
                <a:lnTo>
                  <a:pt x="0" y="0"/>
                </a:lnTo>
                <a:lnTo>
                  <a:pt x="0" y="403860"/>
                </a:lnTo>
                <a:close/>
              </a:path>
            </a:pathLst>
          </a:custGeom>
          <a:solidFill>
            <a:srgbClr val="4F81BC"/>
          </a:solidFill>
        </p:spPr>
        <p:txBody>
          <a:bodyPr wrap="square" lIns="0" tIns="0" rIns="0" bIns="0" rtlCol="0"/>
          <a:lstStyle/>
          <a:p>
            <a:endParaRPr/>
          </a:p>
        </p:txBody>
      </p:sp>
      <p:sp>
        <p:nvSpPr>
          <p:cNvPr id="13" name="object 13"/>
          <p:cNvSpPr/>
          <p:nvPr/>
        </p:nvSpPr>
        <p:spPr>
          <a:xfrm>
            <a:off x="3562350" y="4505705"/>
            <a:ext cx="3499485" cy="403860"/>
          </a:xfrm>
          <a:custGeom>
            <a:avLst/>
            <a:gdLst/>
            <a:ahLst/>
            <a:cxnLst/>
            <a:rect l="l" t="t" r="r" b="b"/>
            <a:pathLst>
              <a:path w="3499484" h="403860">
                <a:moveTo>
                  <a:pt x="0" y="403860"/>
                </a:moveTo>
                <a:lnTo>
                  <a:pt x="3499104" y="403860"/>
                </a:lnTo>
                <a:lnTo>
                  <a:pt x="3499104" y="0"/>
                </a:lnTo>
                <a:lnTo>
                  <a:pt x="0" y="0"/>
                </a:lnTo>
                <a:lnTo>
                  <a:pt x="0" y="403860"/>
                </a:lnTo>
                <a:close/>
              </a:path>
            </a:pathLst>
          </a:custGeom>
          <a:ln w="25908">
            <a:solidFill>
              <a:srgbClr val="385D89"/>
            </a:solidFill>
          </a:ln>
        </p:spPr>
        <p:txBody>
          <a:bodyPr wrap="square" lIns="0" tIns="0" rIns="0" bIns="0" rtlCol="0"/>
          <a:lstStyle/>
          <a:p>
            <a:endParaRPr/>
          </a:p>
        </p:txBody>
      </p:sp>
      <p:sp>
        <p:nvSpPr>
          <p:cNvPr id="14" name="object 14"/>
          <p:cNvSpPr txBox="1"/>
          <p:nvPr/>
        </p:nvSpPr>
        <p:spPr>
          <a:xfrm>
            <a:off x="4283455" y="4514722"/>
            <a:ext cx="2057400" cy="39751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a:cs typeface="Arial"/>
              </a:rPr>
              <a:t>3.</a:t>
            </a:r>
            <a:r>
              <a:rPr sz="2400" b="1" spc="-100" dirty="0">
                <a:solidFill>
                  <a:srgbClr val="FFFFFF"/>
                </a:solidFill>
                <a:latin typeface="Arial"/>
                <a:cs typeface="Arial"/>
              </a:rPr>
              <a:t> </a:t>
            </a:r>
            <a:r>
              <a:rPr sz="2400" b="1" dirty="0">
                <a:solidFill>
                  <a:srgbClr val="FFFFFF"/>
                </a:solidFill>
                <a:latin typeface="微软雅黑"/>
                <a:cs typeface="微软雅黑"/>
              </a:rPr>
              <a:t>除数右移</a:t>
            </a:r>
            <a:r>
              <a:rPr sz="2400" b="1" spc="-10" dirty="0">
                <a:solidFill>
                  <a:srgbClr val="FFFFFF"/>
                </a:solidFill>
                <a:latin typeface="Arial"/>
                <a:cs typeface="Arial"/>
              </a:rPr>
              <a:t>1</a:t>
            </a:r>
            <a:r>
              <a:rPr sz="2400" b="1" dirty="0">
                <a:solidFill>
                  <a:srgbClr val="FFFFFF"/>
                </a:solidFill>
                <a:latin typeface="微软雅黑"/>
                <a:cs typeface="微软雅黑"/>
              </a:rPr>
              <a:t>位</a:t>
            </a:r>
            <a:endParaRPr sz="2400">
              <a:latin typeface="微软雅黑"/>
              <a:cs typeface="微软雅黑"/>
            </a:endParaRPr>
          </a:p>
        </p:txBody>
      </p:sp>
      <p:sp>
        <p:nvSpPr>
          <p:cNvPr id="15" name="object 15"/>
          <p:cNvSpPr/>
          <p:nvPr/>
        </p:nvSpPr>
        <p:spPr>
          <a:xfrm>
            <a:off x="5189220" y="1606296"/>
            <a:ext cx="358139" cy="9525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775704" y="2976372"/>
            <a:ext cx="2583179" cy="56692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043683" y="4338828"/>
            <a:ext cx="1697736" cy="54711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726941" y="1459230"/>
            <a:ext cx="3335020" cy="518159"/>
          </a:xfrm>
          <a:custGeom>
            <a:avLst/>
            <a:gdLst/>
            <a:ahLst/>
            <a:cxnLst/>
            <a:rect l="l" t="t" r="r" b="b"/>
            <a:pathLst>
              <a:path w="3335020" h="518160">
                <a:moveTo>
                  <a:pt x="0" y="518160"/>
                </a:moveTo>
                <a:lnTo>
                  <a:pt x="3334512" y="518160"/>
                </a:lnTo>
                <a:lnTo>
                  <a:pt x="3334512" y="0"/>
                </a:lnTo>
                <a:lnTo>
                  <a:pt x="0" y="0"/>
                </a:lnTo>
                <a:lnTo>
                  <a:pt x="0" y="518160"/>
                </a:lnTo>
                <a:close/>
              </a:path>
            </a:pathLst>
          </a:custGeom>
          <a:solidFill>
            <a:srgbClr val="4F81BC"/>
          </a:solidFill>
        </p:spPr>
        <p:txBody>
          <a:bodyPr wrap="square" lIns="0" tIns="0" rIns="0" bIns="0" rtlCol="0"/>
          <a:lstStyle/>
          <a:p>
            <a:endParaRPr/>
          </a:p>
        </p:txBody>
      </p:sp>
      <p:sp>
        <p:nvSpPr>
          <p:cNvPr id="19" name="object 19"/>
          <p:cNvSpPr txBox="1"/>
          <p:nvPr/>
        </p:nvSpPr>
        <p:spPr>
          <a:xfrm>
            <a:off x="3726941" y="1459230"/>
            <a:ext cx="3335020" cy="518159"/>
          </a:xfrm>
          <a:prstGeom prst="rect">
            <a:avLst/>
          </a:prstGeom>
          <a:ln w="25908">
            <a:solidFill>
              <a:srgbClr val="385D89"/>
            </a:solidFill>
          </a:ln>
        </p:spPr>
        <p:txBody>
          <a:bodyPr vert="horz" wrap="square" lIns="0" tIns="52069" rIns="0" bIns="0" rtlCol="0">
            <a:spAutoFit/>
          </a:bodyPr>
          <a:lstStyle/>
          <a:p>
            <a:pPr marL="228600">
              <a:lnSpc>
                <a:spcPct val="100000"/>
              </a:lnSpc>
              <a:spcBef>
                <a:spcPts val="409"/>
              </a:spcBef>
            </a:pPr>
            <a:r>
              <a:rPr sz="2400" b="1" spc="-5" dirty="0">
                <a:solidFill>
                  <a:srgbClr val="FFFFFF"/>
                </a:solidFill>
                <a:latin typeface="Arial"/>
                <a:cs typeface="Arial"/>
              </a:rPr>
              <a:t>1.</a:t>
            </a:r>
            <a:r>
              <a:rPr sz="2400" b="1" spc="-25" dirty="0">
                <a:solidFill>
                  <a:srgbClr val="FFFFFF"/>
                </a:solidFill>
                <a:latin typeface="Arial"/>
                <a:cs typeface="Arial"/>
              </a:rPr>
              <a:t> </a:t>
            </a:r>
            <a:r>
              <a:rPr sz="2400" b="1" dirty="0">
                <a:solidFill>
                  <a:srgbClr val="FFFFFF"/>
                </a:solidFill>
                <a:latin typeface="微软雅黑"/>
                <a:cs typeface="微软雅黑"/>
              </a:rPr>
              <a:t>余数</a:t>
            </a:r>
            <a:r>
              <a:rPr sz="2400" b="1" spc="-75" dirty="0">
                <a:solidFill>
                  <a:srgbClr val="FFFFFF"/>
                </a:solidFill>
                <a:latin typeface="微软雅黑"/>
                <a:cs typeface="微软雅黑"/>
              </a:rPr>
              <a:t> </a:t>
            </a:r>
            <a:r>
              <a:rPr sz="2400" b="1" dirty="0">
                <a:solidFill>
                  <a:srgbClr val="FFFFFF"/>
                </a:solidFill>
                <a:latin typeface="Arial"/>
                <a:cs typeface="Arial"/>
              </a:rPr>
              <a:t>=</a:t>
            </a:r>
            <a:r>
              <a:rPr sz="2400" b="1" spc="-25" dirty="0">
                <a:solidFill>
                  <a:srgbClr val="FFFFFF"/>
                </a:solidFill>
                <a:latin typeface="Arial"/>
                <a:cs typeface="Arial"/>
              </a:rPr>
              <a:t> </a:t>
            </a:r>
            <a:r>
              <a:rPr sz="2400" b="1" dirty="0">
                <a:solidFill>
                  <a:srgbClr val="FFFFFF"/>
                </a:solidFill>
                <a:latin typeface="微软雅黑"/>
                <a:cs typeface="微软雅黑"/>
              </a:rPr>
              <a:t>余数</a:t>
            </a:r>
            <a:r>
              <a:rPr sz="2400" b="1" spc="-75" dirty="0">
                <a:solidFill>
                  <a:srgbClr val="FFFFFF"/>
                </a:solidFill>
                <a:latin typeface="微软雅黑"/>
                <a:cs typeface="微软雅黑"/>
              </a:rPr>
              <a:t> </a:t>
            </a:r>
            <a:r>
              <a:rPr sz="2400" b="1" spc="-5" dirty="0">
                <a:solidFill>
                  <a:srgbClr val="FFFFFF"/>
                </a:solidFill>
                <a:latin typeface="Arial"/>
                <a:cs typeface="Arial"/>
              </a:rPr>
              <a:t>–</a:t>
            </a:r>
            <a:r>
              <a:rPr sz="2400" b="1" spc="-20" dirty="0">
                <a:solidFill>
                  <a:srgbClr val="FFFFFF"/>
                </a:solidFill>
                <a:latin typeface="Arial"/>
                <a:cs typeface="Arial"/>
              </a:rPr>
              <a:t> </a:t>
            </a:r>
            <a:r>
              <a:rPr sz="2400" b="1" dirty="0">
                <a:solidFill>
                  <a:srgbClr val="FFFFFF"/>
                </a:solidFill>
                <a:latin typeface="微软雅黑"/>
                <a:cs typeface="微软雅黑"/>
              </a:rPr>
              <a:t>除数</a:t>
            </a:r>
            <a:endParaRPr sz="2400">
              <a:latin typeface="微软雅黑"/>
              <a:cs typeface="微软雅黑"/>
            </a:endParaRPr>
          </a:p>
        </p:txBody>
      </p:sp>
      <p:sp>
        <p:nvSpPr>
          <p:cNvPr id="20" name="object 20"/>
          <p:cNvSpPr/>
          <p:nvPr/>
        </p:nvSpPr>
        <p:spPr>
          <a:xfrm>
            <a:off x="2855976" y="1539239"/>
            <a:ext cx="1050036" cy="35661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3952494" y="5304282"/>
            <a:ext cx="2833370" cy="952500"/>
          </a:xfrm>
          <a:custGeom>
            <a:avLst/>
            <a:gdLst/>
            <a:ahLst/>
            <a:cxnLst/>
            <a:rect l="l" t="t" r="r" b="b"/>
            <a:pathLst>
              <a:path w="2833370" h="952500">
                <a:moveTo>
                  <a:pt x="1416557" y="0"/>
                </a:moveTo>
                <a:lnTo>
                  <a:pt x="0" y="476250"/>
                </a:lnTo>
                <a:lnTo>
                  <a:pt x="1416557" y="952500"/>
                </a:lnTo>
                <a:lnTo>
                  <a:pt x="2833115" y="476250"/>
                </a:lnTo>
                <a:lnTo>
                  <a:pt x="1416557" y="0"/>
                </a:lnTo>
                <a:close/>
              </a:path>
            </a:pathLst>
          </a:custGeom>
          <a:solidFill>
            <a:srgbClr val="F79546"/>
          </a:solidFill>
        </p:spPr>
        <p:txBody>
          <a:bodyPr wrap="square" lIns="0" tIns="0" rIns="0" bIns="0" rtlCol="0"/>
          <a:lstStyle/>
          <a:p>
            <a:endParaRPr/>
          </a:p>
        </p:txBody>
      </p:sp>
      <p:sp>
        <p:nvSpPr>
          <p:cNvPr id="22" name="object 22"/>
          <p:cNvSpPr/>
          <p:nvPr/>
        </p:nvSpPr>
        <p:spPr>
          <a:xfrm>
            <a:off x="3952494" y="5304282"/>
            <a:ext cx="2833370" cy="952500"/>
          </a:xfrm>
          <a:custGeom>
            <a:avLst/>
            <a:gdLst/>
            <a:ahLst/>
            <a:cxnLst/>
            <a:rect l="l" t="t" r="r" b="b"/>
            <a:pathLst>
              <a:path w="2833370" h="952500">
                <a:moveTo>
                  <a:pt x="0" y="476250"/>
                </a:moveTo>
                <a:lnTo>
                  <a:pt x="1416557" y="0"/>
                </a:lnTo>
                <a:lnTo>
                  <a:pt x="2833115" y="476250"/>
                </a:lnTo>
                <a:lnTo>
                  <a:pt x="1416557" y="952500"/>
                </a:lnTo>
                <a:lnTo>
                  <a:pt x="0" y="476250"/>
                </a:lnTo>
                <a:close/>
              </a:path>
            </a:pathLst>
          </a:custGeom>
          <a:ln w="25908">
            <a:solidFill>
              <a:srgbClr val="B66C30"/>
            </a:solidFill>
          </a:ln>
        </p:spPr>
        <p:txBody>
          <a:bodyPr wrap="square" lIns="0" tIns="0" rIns="0" bIns="0" rtlCol="0"/>
          <a:lstStyle/>
          <a:p>
            <a:endParaRPr/>
          </a:p>
        </p:txBody>
      </p:sp>
      <p:sp>
        <p:nvSpPr>
          <p:cNvPr id="23" name="object 23"/>
          <p:cNvSpPr txBox="1"/>
          <p:nvPr/>
        </p:nvSpPr>
        <p:spPr>
          <a:xfrm>
            <a:off x="4356861" y="5587288"/>
            <a:ext cx="2023745" cy="397510"/>
          </a:xfrm>
          <a:prstGeom prst="rect">
            <a:avLst/>
          </a:prstGeom>
        </p:spPr>
        <p:txBody>
          <a:bodyPr vert="horz" wrap="square" lIns="0" tIns="0" rIns="0" bIns="0" rtlCol="0">
            <a:spAutoFit/>
          </a:bodyPr>
          <a:lstStyle/>
          <a:p>
            <a:pPr marL="12700">
              <a:lnSpc>
                <a:spcPct val="100000"/>
              </a:lnSpc>
            </a:pPr>
            <a:r>
              <a:rPr sz="2400" b="1" spc="-10" dirty="0">
                <a:latin typeface="Arial"/>
                <a:cs typeface="Arial"/>
              </a:rPr>
              <a:t>4</a:t>
            </a:r>
            <a:r>
              <a:rPr sz="2400" b="1" dirty="0">
                <a:latin typeface="Arial"/>
                <a:cs typeface="Arial"/>
              </a:rPr>
              <a:t>.</a:t>
            </a:r>
            <a:r>
              <a:rPr sz="2400" b="1" dirty="0">
                <a:latin typeface="微软雅黑"/>
                <a:cs typeface="微软雅黑"/>
              </a:rPr>
              <a:t>第</a:t>
            </a:r>
            <a:r>
              <a:rPr sz="2400" b="1" spc="-10" dirty="0">
                <a:latin typeface="Arial"/>
                <a:cs typeface="Arial"/>
              </a:rPr>
              <a:t>33</a:t>
            </a:r>
            <a:r>
              <a:rPr sz="2400" b="1" dirty="0">
                <a:latin typeface="微软雅黑"/>
                <a:cs typeface="微软雅黑"/>
              </a:rPr>
              <a:t>轮循环</a:t>
            </a:r>
            <a:r>
              <a:rPr sz="2400" b="1" dirty="0">
                <a:latin typeface="Arial"/>
                <a:cs typeface="Arial"/>
              </a:rPr>
              <a:t>?</a:t>
            </a:r>
            <a:endParaRPr sz="2400">
              <a:latin typeface="Arial"/>
              <a:cs typeface="Arial"/>
            </a:endParaRPr>
          </a:p>
        </p:txBody>
      </p:sp>
      <p:sp>
        <p:nvSpPr>
          <p:cNvPr id="24" name="object 24"/>
          <p:cNvSpPr/>
          <p:nvPr/>
        </p:nvSpPr>
        <p:spPr>
          <a:xfrm>
            <a:off x="5189220" y="4920996"/>
            <a:ext cx="358139" cy="560831"/>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3113532" y="981455"/>
            <a:ext cx="8650223" cy="4826508"/>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2785872" y="6246876"/>
            <a:ext cx="2610612" cy="356616"/>
          </a:xfrm>
          <a:prstGeom prst="rect">
            <a:avLst/>
          </a:prstGeom>
          <a:blipFill>
            <a:blip r:embed="rId10" cstate="print"/>
            <a:stretch>
              <a:fillRect/>
            </a:stretch>
          </a:blipFill>
        </p:spPr>
        <p:txBody>
          <a:bodyPr wrap="square" lIns="0" tIns="0" rIns="0" bIns="0" rtlCol="0"/>
          <a:lstStyle/>
          <a:p>
            <a:endParaRPr/>
          </a:p>
        </p:txBody>
      </p:sp>
      <p:sp>
        <p:nvSpPr>
          <p:cNvPr id="27" name="object 27"/>
          <p:cNvSpPr txBox="1"/>
          <p:nvPr/>
        </p:nvSpPr>
        <p:spPr>
          <a:xfrm>
            <a:off x="6748653" y="5349544"/>
            <a:ext cx="249809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否：少于</a:t>
            </a:r>
            <a:r>
              <a:rPr sz="2400" spc="-10" dirty="0">
                <a:latin typeface="Arial"/>
                <a:cs typeface="Arial"/>
              </a:rPr>
              <a:t>33</a:t>
            </a:r>
            <a:r>
              <a:rPr sz="2400" dirty="0">
                <a:latin typeface="微软雅黑"/>
                <a:cs typeface="微软雅黑"/>
              </a:rPr>
              <a:t>轮循环</a:t>
            </a:r>
            <a:endParaRPr sz="2400">
              <a:latin typeface="微软雅黑"/>
              <a:cs typeface="微软雅黑"/>
            </a:endParaRPr>
          </a:p>
        </p:txBody>
      </p:sp>
      <p:sp>
        <p:nvSpPr>
          <p:cNvPr id="28" name="object 28"/>
          <p:cNvSpPr/>
          <p:nvPr/>
        </p:nvSpPr>
        <p:spPr>
          <a:xfrm>
            <a:off x="1098803" y="6115810"/>
            <a:ext cx="1920239" cy="618744"/>
          </a:xfrm>
          <a:prstGeom prst="rect">
            <a:avLst/>
          </a:prstGeom>
          <a:blipFill>
            <a:blip r:embed="rId11" cstate="print"/>
            <a:stretch>
              <a:fillRect/>
            </a:stretch>
          </a:blipFill>
        </p:spPr>
        <p:txBody>
          <a:bodyPr wrap="square" lIns="0" tIns="0" rIns="0" bIns="0" rtlCol="0"/>
          <a:lstStyle/>
          <a:p>
            <a:endParaRPr/>
          </a:p>
        </p:txBody>
      </p:sp>
      <p:sp>
        <p:nvSpPr>
          <p:cNvPr id="29" name="object 29"/>
          <p:cNvSpPr txBox="1"/>
          <p:nvPr/>
        </p:nvSpPr>
        <p:spPr>
          <a:xfrm>
            <a:off x="1741423" y="6233159"/>
            <a:ext cx="635000" cy="39751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微软雅黑"/>
                <a:cs typeface="微软雅黑"/>
              </a:rPr>
              <a:t>结束</a:t>
            </a:r>
            <a:endParaRPr sz="2400">
              <a:latin typeface="微软雅黑"/>
              <a:cs typeface="微软雅黑"/>
            </a:endParaRPr>
          </a:p>
        </p:txBody>
      </p:sp>
      <p:sp>
        <p:nvSpPr>
          <p:cNvPr id="30" name="object 30"/>
          <p:cNvSpPr txBox="1"/>
          <p:nvPr/>
        </p:nvSpPr>
        <p:spPr>
          <a:xfrm>
            <a:off x="3228594" y="6419697"/>
            <a:ext cx="280289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是：已完</a:t>
            </a:r>
            <a:r>
              <a:rPr sz="2400" spc="-10" dirty="0">
                <a:latin typeface="微软雅黑"/>
                <a:cs typeface="微软雅黑"/>
              </a:rPr>
              <a:t>成</a:t>
            </a:r>
            <a:r>
              <a:rPr sz="2400" spc="-10" dirty="0">
                <a:latin typeface="Arial"/>
                <a:cs typeface="Arial"/>
              </a:rPr>
              <a:t>33</a:t>
            </a:r>
            <a:r>
              <a:rPr sz="2400" dirty="0">
                <a:latin typeface="微软雅黑"/>
                <a:cs typeface="微软雅黑"/>
              </a:rPr>
              <a:t>轮循环</a:t>
            </a:r>
            <a:endParaRPr sz="2400">
              <a:latin typeface="微软雅黑"/>
              <a:cs typeface="微软雅黑"/>
            </a:endParaRPr>
          </a:p>
        </p:txBody>
      </p:sp>
      <p:sp>
        <p:nvSpPr>
          <p:cNvPr id="31" name="object 31"/>
          <p:cNvSpPr/>
          <p:nvPr/>
        </p:nvSpPr>
        <p:spPr>
          <a:xfrm>
            <a:off x="1085088" y="1412747"/>
            <a:ext cx="1921764" cy="618743"/>
          </a:xfrm>
          <a:prstGeom prst="rect">
            <a:avLst/>
          </a:prstGeom>
          <a:blipFill>
            <a:blip r:embed="rId12" cstate="print"/>
            <a:stretch>
              <a:fillRect/>
            </a:stretch>
          </a:blipFill>
        </p:spPr>
        <p:txBody>
          <a:bodyPr wrap="square" lIns="0" tIns="0" rIns="0" bIns="0" rtlCol="0"/>
          <a:lstStyle/>
          <a:p>
            <a:endParaRPr/>
          </a:p>
        </p:txBody>
      </p:sp>
      <p:sp>
        <p:nvSpPr>
          <p:cNvPr id="32" name="object 32"/>
          <p:cNvSpPr txBox="1"/>
          <p:nvPr/>
        </p:nvSpPr>
        <p:spPr>
          <a:xfrm>
            <a:off x="1729232" y="1528571"/>
            <a:ext cx="635000" cy="39751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微软雅黑"/>
                <a:cs typeface="微软雅黑"/>
              </a:rPr>
              <a:t>开始</a:t>
            </a:r>
            <a:endParaRPr sz="2400">
              <a:latin typeface="微软雅黑"/>
              <a:cs typeface="微软雅黑"/>
            </a:endParaRPr>
          </a:p>
        </p:txBody>
      </p:sp>
      <p:sp>
        <p:nvSpPr>
          <p:cNvPr id="33" name="object 33"/>
          <p:cNvSpPr txBox="1"/>
          <p:nvPr/>
        </p:nvSpPr>
        <p:spPr>
          <a:xfrm>
            <a:off x="6891528" y="3351276"/>
            <a:ext cx="4579620" cy="1010919"/>
          </a:xfrm>
          <a:prstGeom prst="rect">
            <a:avLst/>
          </a:prstGeom>
          <a:solidFill>
            <a:srgbClr val="C00000"/>
          </a:solidFill>
        </p:spPr>
        <p:txBody>
          <a:bodyPr vert="horz" wrap="square" lIns="0" tIns="128905" rIns="0" bIns="0" rtlCol="0">
            <a:spAutoFit/>
          </a:bodyPr>
          <a:lstStyle/>
          <a:p>
            <a:pPr algn="ctr">
              <a:lnSpc>
                <a:spcPct val="100000"/>
              </a:lnSpc>
              <a:spcBef>
                <a:spcPts val="1015"/>
              </a:spcBef>
            </a:pPr>
            <a:r>
              <a:rPr sz="2400" b="1" spc="-5" dirty="0">
                <a:solidFill>
                  <a:srgbClr val="FFFFFF"/>
                </a:solidFill>
                <a:latin typeface="Arial"/>
                <a:cs typeface="Arial"/>
              </a:rPr>
              <a:t>2b.</a:t>
            </a:r>
            <a:r>
              <a:rPr sz="2400" b="1" spc="-80" dirty="0">
                <a:solidFill>
                  <a:srgbClr val="FFFFFF"/>
                </a:solidFill>
                <a:latin typeface="Arial"/>
                <a:cs typeface="Arial"/>
              </a:rPr>
              <a:t> </a:t>
            </a:r>
            <a:r>
              <a:rPr sz="2400" b="1" spc="-5" dirty="0">
                <a:solidFill>
                  <a:srgbClr val="FFFFFF"/>
                </a:solidFill>
                <a:latin typeface="微软雅黑"/>
                <a:cs typeface="微软雅黑"/>
              </a:rPr>
              <a:t>回退第</a:t>
            </a:r>
            <a:r>
              <a:rPr sz="2400" b="1" spc="-5" dirty="0">
                <a:solidFill>
                  <a:srgbClr val="FFFFFF"/>
                </a:solidFill>
                <a:latin typeface="Arial"/>
                <a:cs typeface="Arial"/>
              </a:rPr>
              <a:t>1</a:t>
            </a:r>
            <a:r>
              <a:rPr sz="2400" b="1" spc="-5" dirty="0">
                <a:solidFill>
                  <a:srgbClr val="FFFFFF"/>
                </a:solidFill>
                <a:latin typeface="微软雅黑"/>
                <a:cs typeface="微软雅黑"/>
              </a:rPr>
              <a:t>步的操作；</a:t>
            </a:r>
            <a:endParaRPr sz="2400">
              <a:latin typeface="微软雅黑"/>
              <a:cs typeface="微软雅黑"/>
            </a:endParaRPr>
          </a:p>
          <a:p>
            <a:pPr marL="1270" algn="ctr">
              <a:lnSpc>
                <a:spcPct val="100000"/>
              </a:lnSpc>
            </a:pPr>
            <a:r>
              <a:rPr sz="2400" b="1" dirty="0">
                <a:solidFill>
                  <a:srgbClr val="FFFFFF"/>
                </a:solidFill>
                <a:latin typeface="微软雅黑"/>
                <a:cs typeface="微软雅黑"/>
              </a:rPr>
              <a:t>商左移</a:t>
            </a:r>
            <a:r>
              <a:rPr sz="2400" b="1" spc="-10" dirty="0">
                <a:solidFill>
                  <a:srgbClr val="FFFFFF"/>
                </a:solidFill>
                <a:latin typeface="Arial"/>
                <a:cs typeface="Arial"/>
              </a:rPr>
              <a:t>1</a:t>
            </a:r>
            <a:r>
              <a:rPr sz="2400" b="1" dirty="0">
                <a:solidFill>
                  <a:srgbClr val="FFFFFF"/>
                </a:solidFill>
                <a:latin typeface="微软雅黑"/>
                <a:cs typeface="微软雅黑"/>
              </a:rPr>
              <a:t>位，新的最右位设为</a:t>
            </a:r>
            <a:r>
              <a:rPr sz="2400" b="1" spc="-5" dirty="0">
                <a:solidFill>
                  <a:srgbClr val="FFFFFF"/>
                </a:solidFill>
                <a:latin typeface="Arial"/>
                <a:cs typeface="Arial"/>
              </a:rPr>
              <a:t>0</a:t>
            </a:r>
            <a:endParaRPr sz="2400">
              <a:latin typeface="Arial"/>
              <a:cs typeface="Arial"/>
            </a:endParaRPr>
          </a:p>
        </p:txBody>
      </p:sp>
      <p:sp>
        <p:nvSpPr>
          <p:cNvPr id="34" name="object 34"/>
          <p:cNvSpPr/>
          <p:nvPr/>
        </p:nvSpPr>
        <p:spPr>
          <a:xfrm>
            <a:off x="6882383" y="4338828"/>
            <a:ext cx="2325624" cy="547116"/>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4248911" y="2039111"/>
            <a:ext cx="2316480" cy="1987295"/>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4273296" y="2063495"/>
            <a:ext cx="2212848" cy="188366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4367784" y="2157983"/>
            <a:ext cx="2024380" cy="1694814"/>
          </a:xfrm>
          <a:custGeom>
            <a:avLst/>
            <a:gdLst/>
            <a:ahLst/>
            <a:cxnLst/>
            <a:rect l="l" t="t" r="r" b="b"/>
            <a:pathLst>
              <a:path w="2024379" h="1694814">
                <a:moveTo>
                  <a:pt x="0" y="847343"/>
                </a:moveTo>
                <a:lnTo>
                  <a:pt x="1316" y="803738"/>
                </a:lnTo>
                <a:lnTo>
                  <a:pt x="5223" y="760704"/>
                </a:lnTo>
                <a:lnTo>
                  <a:pt x="11658" y="718297"/>
                </a:lnTo>
                <a:lnTo>
                  <a:pt x="20556" y="676568"/>
                </a:lnTo>
                <a:lnTo>
                  <a:pt x="31855" y="635572"/>
                </a:lnTo>
                <a:lnTo>
                  <a:pt x="45490" y="595362"/>
                </a:lnTo>
                <a:lnTo>
                  <a:pt x="61398" y="555990"/>
                </a:lnTo>
                <a:lnTo>
                  <a:pt x="79515" y="517511"/>
                </a:lnTo>
                <a:lnTo>
                  <a:pt x="99779" y="479976"/>
                </a:lnTo>
                <a:lnTo>
                  <a:pt x="122125" y="443440"/>
                </a:lnTo>
                <a:lnTo>
                  <a:pt x="146489" y="407956"/>
                </a:lnTo>
                <a:lnTo>
                  <a:pt x="172809" y="373577"/>
                </a:lnTo>
                <a:lnTo>
                  <a:pt x="201021" y="340356"/>
                </a:lnTo>
                <a:lnTo>
                  <a:pt x="231060" y="308346"/>
                </a:lnTo>
                <a:lnTo>
                  <a:pt x="262865" y="277601"/>
                </a:lnTo>
                <a:lnTo>
                  <a:pt x="296370" y="248173"/>
                </a:lnTo>
                <a:lnTo>
                  <a:pt x="331513" y="220117"/>
                </a:lnTo>
                <a:lnTo>
                  <a:pt x="368229" y="193485"/>
                </a:lnTo>
                <a:lnTo>
                  <a:pt x="406456" y="168331"/>
                </a:lnTo>
                <a:lnTo>
                  <a:pt x="446130" y="144707"/>
                </a:lnTo>
                <a:lnTo>
                  <a:pt x="487188" y="122668"/>
                </a:lnTo>
                <a:lnTo>
                  <a:pt x="529564" y="102265"/>
                </a:lnTo>
                <a:lnTo>
                  <a:pt x="573198" y="83553"/>
                </a:lnTo>
                <a:lnTo>
                  <a:pt x="618023" y="66585"/>
                </a:lnTo>
                <a:lnTo>
                  <a:pt x="663978" y="51414"/>
                </a:lnTo>
                <a:lnTo>
                  <a:pt x="710998" y="38093"/>
                </a:lnTo>
                <a:lnTo>
                  <a:pt x="759020" y="26675"/>
                </a:lnTo>
                <a:lnTo>
                  <a:pt x="807981" y="17214"/>
                </a:lnTo>
                <a:lnTo>
                  <a:pt x="857816" y="9762"/>
                </a:lnTo>
                <a:lnTo>
                  <a:pt x="908463" y="4374"/>
                </a:lnTo>
                <a:lnTo>
                  <a:pt x="959857" y="1102"/>
                </a:lnTo>
                <a:lnTo>
                  <a:pt x="1011936" y="0"/>
                </a:lnTo>
                <a:lnTo>
                  <a:pt x="1064014" y="1102"/>
                </a:lnTo>
                <a:lnTo>
                  <a:pt x="1115408" y="4374"/>
                </a:lnTo>
                <a:lnTo>
                  <a:pt x="1166055" y="9762"/>
                </a:lnTo>
                <a:lnTo>
                  <a:pt x="1215890" y="17214"/>
                </a:lnTo>
                <a:lnTo>
                  <a:pt x="1264851" y="26675"/>
                </a:lnTo>
                <a:lnTo>
                  <a:pt x="1312873" y="38093"/>
                </a:lnTo>
                <a:lnTo>
                  <a:pt x="1359893" y="51414"/>
                </a:lnTo>
                <a:lnTo>
                  <a:pt x="1405848" y="66585"/>
                </a:lnTo>
                <a:lnTo>
                  <a:pt x="1450673" y="83553"/>
                </a:lnTo>
                <a:lnTo>
                  <a:pt x="1494307" y="102265"/>
                </a:lnTo>
                <a:lnTo>
                  <a:pt x="1536683" y="122668"/>
                </a:lnTo>
                <a:lnTo>
                  <a:pt x="1577741" y="144707"/>
                </a:lnTo>
                <a:lnTo>
                  <a:pt x="1617415" y="168331"/>
                </a:lnTo>
                <a:lnTo>
                  <a:pt x="1655642" y="193485"/>
                </a:lnTo>
                <a:lnTo>
                  <a:pt x="1692358" y="220117"/>
                </a:lnTo>
                <a:lnTo>
                  <a:pt x="1727501" y="248173"/>
                </a:lnTo>
                <a:lnTo>
                  <a:pt x="1761006" y="277601"/>
                </a:lnTo>
                <a:lnTo>
                  <a:pt x="1792811" y="308346"/>
                </a:lnTo>
                <a:lnTo>
                  <a:pt x="1822850" y="340356"/>
                </a:lnTo>
                <a:lnTo>
                  <a:pt x="1851062" y="373577"/>
                </a:lnTo>
                <a:lnTo>
                  <a:pt x="1877382" y="407956"/>
                </a:lnTo>
                <a:lnTo>
                  <a:pt x="1901746" y="443440"/>
                </a:lnTo>
                <a:lnTo>
                  <a:pt x="1924092" y="479976"/>
                </a:lnTo>
                <a:lnTo>
                  <a:pt x="1944356" y="517511"/>
                </a:lnTo>
                <a:lnTo>
                  <a:pt x="1962473" y="555990"/>
                </a:lnTo>
                <a:lnTo>
                  <a:pt x="1978381" y="595362"/>
                </a:lnTo>
                <a:lnTo>
                  <a:pt x="1992016" y="635572"/>
                </a:lnTo>
                <a:lnTo>
                  <a:pt x="2003315" y="676568"/>
                </a:lnTo>
                <a:lnTo>
                  <a:pt x="2012213" y="718297"/>
                </a:lnTo>
                <a:lnTo>
                  <a:pt x="2018648" y="760704"/>
                </a:lnTo>
                <a:lnTo>
                  <a:pt x="2022555" y="803738"/>
                </a:lnTo>
                <a:lnTo>
                  <a:pt x="2023871" y="847343"/>
                </a:lnTo>
                <a:lnTo>
                  <a:pt x="2022555" y="890949"/>
                </a:lnTo>
                <a:lnTo>
                  <a:pt x="2018648" y="933983"/>
                </a:lnTo>
                <a:lnTo>
                  <a:pt x="2012213" y="976390"/>
                </a:lnTo>
                <a:lnTo>
                  <a:pt x="2003315" y="1018119"/>
                </a:lnTo>
                <a:lnTo>
                  <a:pt x="1992016" y="1059115"/>
                </a:lnTo>
                <a:lnTo>
                  <a:pt x="1978381" y="1099325"/>
                </a:lnTo>
                <a:lnTo>
                  <a:pt x="1962473" y="1138697"/>
                </a:lnTo>
                <a:lnTo>
                  <a:pt x="1944356" y="1177176"/>
                </a:lnTo>
                <a:lnTo>
                  <a:pt x="1924092" y="1214711"/>
                </a:lnTo>
                <a:lnTo>
                  <a:pt x="1901746" y="1251247"/>
                </a:lnTo>
                <a:lnTo>
                  <a:pt x="1877382" y="1286731"/>
                </a:lnTo>
                <a:lnTo>
                  <a:pt x="1851062" y="1321110"/>
                </a:lnTo>
                <a:lnTo>
                  <a:pt x="1822850" y="1354331"/>
                </a:lnTo>
                <a:lnTo>
                  <a:pt x="1792811" y="1386341"/>
                </a:lnTo>
                <a:lnTo>
                  <a:pt x="1761006" y="1417086"/>
                </a:lnTo>
                <a:lnTo>
                  <a:pt x="1727501" y="1446514"/>
                </a:lnTo>
                <a:lnTo>
                  <a:pt x="1692358" y="1474570"/>
                </a:lnTo>
                <a:lnTo>
                  <a:pt x="1655642" y="1501202"/>
                </a:lnTo>
                <a:lnTo>
                  <a:pt x="1617415" y="1526356"/>
                </a:lnTo>
                <a:lnTo>
                  <a:pt x="1577741" y="1549980"/>
                </a:lnTo>
                <a:lnTo>
                  <a:pt x="1536683" y="1572019"/>
                </a:lnTo>
                <a:lnTo>
                  <a:pt x="1494307" y="1592422"/>
                </a:lnTo>
                <a:lnTo>
                  <a:pt x="1450673" y="1611134"/>
                </a:lnTo>
                <a:lnTo>
                  <a:pt x="1405848" y="1628102"/>
                </a:lnTo>
                <a:lnTo>
                  <a:pt x="1359893" y="1643273"/>
                </a:lnTo>
                <a:lnTo>
                  <a:pt x="1312873" y="1656594"/>
                </a:lnTo>
                <a:lnTo>
                  <a:pt x="1264851" y="1668012"/>
                </a:lnTo>
                <a:lnTo>
                  <a:pt x="1215890" y="1677473"/>
                </a:lnTo>
                <a:lnTo>
                  <a:pt x="1166055" y="1684925"/>
                </a:lnTo>
                <a:lnTo>
                  <a:pt x="1115408" y="1690313"/>
                </a:lnTo>
                <a:lnTo>
                  <a:pt x="1064014" y="1693585"/>
                </a:lnTo>
                <a:lnTo>
                  <a:pt x="1011936" y="1694688"/>
                </a:lnTo>
                <a:lnTo>
                  <a:pt x="959857" y="1693585"/>
                </a:lnTo>
                <a:lnTo>
                  <a:pt x="908463" y="1690313"/>
                </a:lnTo>
                <a:lnTo>
                  <a:pt x="857816" y="1684925"/>
                </a:lnTo>
                <a:lnTo>
                  <a:pt x="807981" y="1677473"/>
                </a:lnTo>
                <a:lnTo>
                  <a:pt x="759020" y="1668012"/>
                </a:lnTo>
                <a:lnTo>
                  <a:pt x="710998" y="1656594"/>
                </a:lnTo>
                <a:lnTo>
                  <a:pt x="663978" y="1643273"/>
                </a:lnTo>
                <a:lnTo>
                  <a:pt x="618023" y="1628102"/>
                </a:lnTo>
                <a:lnTo>
                  <a:pt x="573198" y="1611134"/>
                </a:lnTo>
                <a:lnTo>
                  <a:pt x="529564" y="1592422"/>
                </a:lnTo>
                <a:lnTo>
                  <a:pt x="487188" y="1572019"/>
                </a:lnTo>
                <a:lnTo>
                  <a:pt x="446130" y="1549980"/>
                </a:lnTo>
                <a:lnTo>
                  <a:pt x="406456" y="1526356"/>
                </a:lnTo>
                <a:lnTo>
                  <a:pt x="368229" y="1501202"/>
                </a:lnTo>
                <a:lnTo>
                  <a:pt x="331513" y="1474570"/>
                </a:lnTo>
                <a:lnTo>
                  <a:pt x="296370" y="1446514"/>
                </a:lnTo>
                <a:lnTo>
                  <a:pt x="262865" y="1417086"/>
                </a:lnTo>
                <a:lnTo>
                  <a:pt x="231060" y="1386341"/>
                </a:lnTo>
                <a:lnTo>
                  <a:pt x="201021" y="1354331"/>
                </a:lnTo>
                <a:lnTo>
                  <a:pt x="172809" y="1321110"/>
                </a:lnTo>
                <a:lnTo>
                  <a:pt x="146489" y="1286731"/>
                </a:lnTo>
                <a:lnTo>
                  <a:pt x="122125" y="1251247"/>
                </a:lnTo>
                <a:lnTo>
                  <a:pt x="99779" y="1214711"/>
                </a:lnTo>
                <a:lnTo>
                  <a:pt x="79515" y="1177176"/>
                </a:lnTo>
                <a:lnTo>
                  <a:pt x="61398" y="1138697"/>
                </a:lnTo>
                <a:lnTo>
                  <a:pt x="45490" y="1099325"/>
                </a:lnTo>
                <a:lnTo>
                  <a:pt x="31855" y="1059115"/>
                </a:lnTo>
                <a:lnTo>
                  <a:pt x="20556" y="1018119"/>
                </a:lnTo>
                <a:lnTo>
                  <a:pt x="11658" y="976390"/>
                </a:lnTo>
                <a:lnTo>
                  <a:pt x="5223" y="933983"/>
                </a:lnTo>
                <a:lnTo>
                  <a:pt x="1316" y="890949"/>
                </a:lnTo>
                <a:lnTo>
                  <a:pt x="0" y="847343"/>
                </a:lnTo>
                <a:close/>
              </a:path>
            </a:pathLst>
          </a:custGeom>
          <a:ln w="57912">
            <a:solidFill>
              <a:srgbClr val="FFC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3228340"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较为简单的数字</a:t>
            </a:r>
            <a:endParaRPr sz="3600">
              <a:latin typeface="微软雅黑"/>
              <a:cs typeface="微软雅黑"/>
            </a:endParaRPr>
          </a:p>
        </p:txBody>
      </p:sp>
      <p:graphicFrame>
        <p:nvGraphicFramePr>
          <p:cNvPr id="3" name="object 3"/>
          <p:cNvGraphicFramePr>
            <a:graphicFrameLocks noGrp="1"/>
          </p:cNvGraphicFramePr>
          <p:nvPr/>
        </p:nvGraphicFramePr>
        <p:xfrm>
          <a:off x="863346" y="1359145"/>
          <a:ext cx="4190235" cy="2835718"/>
        </p:xfrm>
        <a:graphic>
          <a:graphicData uri="http://schemas.openxmlformats.org/drawingml/2006/table">
            <a:tbl>
              <a:tblPr firstRow="1" bandRow="1">
                <a:tableStyleId>{2D5ABB26-0587-4C30-8999-92F81FD0307C}</a:tableStyleId>
              </a:tblPr>
              <a:tblGrid>
                <a:gridCol w="1484271"/>
                <a:gridCol w="554509"/>
                <a:gridCol w="548766"/>
                <a:gridCol w="552450"/>
                <a:gridCol w="548640"/>
                <a:gridCol w="501599"/>
              </a:tblGrid>
              <a:tr h="537852">
                <a:tc gridSpan="2">
                  <a:txBody>
                    <a:bodyPr/>
                    <a:lstStyle/>
                    <a:p>
                      <a:endParaRPr sz="3600">
                        <a:latin typeface="微软雅黑"/>
                        <a:cs typeface="微软雅黑"/>
                      </a:endParaRPr>
                    </a:p>
                  </a:txBody>
                  <a:tcPr marL="0" marR="0" marT="0" marB="0"/>
                </a:tc>
                <a:tc hMerge="1">
                  <a:txBody>
                    <a:bodyPr/>
                    <a:lstStyle/>
                    <a:p>
                      <a:endParaRPr/>
                    </a:p>
                  </a:txBody>
                  <a:tcPr marL="0" marR="0" marT="0" marB="0"/>
                </a:tc>
                <a:tc>
                  <a:txBody>
                    <a:bodyPr/>
                    <a:lstStyle/>
                    <a:p>
                      <a:pPr algn="ctr">
                        <a:lnSpc>
                          <a:spcPts val="3715"/>
                        </a:lnSpc>
                      </a:pPr>
                      <a:r>
                        <a:rPr sz="3600" b="1" dirty="0">
                          <a:solidFill>
                            <a:srgbClr val="4F81BC"/>
                          </a:solidFill>
                          <a:latin typeface="Courier New"/>
                          <a:cs typeface="Courier New"/>
                        </a:rPr>
                        <a:t>1</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marL="134620">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c>
                  <a:txBody>
                    <a:bodyPr/>
                    <a:lstStyle/>
                    <a:p>
                      <a:pPr marR="84455" algn="r">
                        <a:lnSpc>
                          <a:spcPts val="3715"/>
                        </a:lnSpc>
                      </a:pPr>
                      <a:r>
                        <a:rPr sz="3600" b="1" dirty="0">
                          <a:solidFill>
                            <a:srgbClr val="4F81BC"/>
                          </a:solidFill>
                          <a:latin typeface="Courier New"/>
                          <a:cs typeface="Courier New"/>
                        </a:rPr>
                        <a:t>0</a:t>
                      </a:r>
                      <a:endParaRPr sz="3600">
                        <a:latin typeface="Courier New"/>
                        <a:cs typeface="Courier New"/>
                      </a:endParaRPr>
                    </a:p>
                  </a:txBody>
                  <a:tcPr marL="0" marR="0" marT="0" marB="0"/>
                </a:tc>
              </a:tr>
              <a:tr h="592455">
                <a:tc>
                  <a:txBody>
                    <a:bodyPr/>
                    <a:lstStyle/>
                    <a:p>
                      <a:pPr marL="456565">
                        <a:lnSpc>
                          <a:spcPts val="3875"/>
                        </a:lnSpc>
                      </a:pPr>
                      <a:r>
                        <a:rPr sz="3600" b="1" dirty="0">
                          <a:solidFill>
                            <a:srgbClr val="4F81BC"/>
                          </a:solidFill>
                          <a:latin typeface="微软雅黑"/>
                          <a:cs typeface="微软雅黑"/>
                        </a:rPr>
                        <a:t>×</a:t>
                      </a:r>
                      <a:endParaRPr sz="3600">
                        <a:latin typeface="微软雅黑"/>
                        <a:cs typeface="微软雅黑"/>
                      </a:endParaRPr>
                    </a:p>
                  </a:txBody>
                  <a:tcPr marL="0" marR="0" marT="0" marB="0">
                    <a:lnB w="28955">
                      <a:solidFill>
                        <a:srgbClr val="000000"/>
                      </a:solidFill>
                      <a:prstDash val="solid"/>
                    </a:lnB>
                  </a:tcPr>
                </a:tc>
                <a:tc>
                  <a:txBody>
                    <a:bodyPr/>
                    <a:lstStyle/>
                    <a:p>
                      <a:endParaRPr sz="3600">
                        <a:latin typeface="微软雅黑"/>
                        <a:cs typeface="微软雅黑"/>
                      </a:endParaRPr>
                    </a:p>
                  </a:txBody>
                  <a:tcPr marL="0" marR="0" marT="0" marB="0">
                    <a:lnB w="28955">
                      <a:solidFill>
                        <a:srgbClr val="000000"/>
                      </a:solidFill>
                      <a:prstDash val="solid"/>
                    </a:lnB>
                  </a:tcPr>
                </a:tc>
                <a:tc>
                  <a:txBody>
                    <a:bodyPr/>
                    <a:lstStyle/>
                    <a:p>
                      <a:pPr marL="2540" algn="ctr">
                        <a:lnSpc>
                          <a:spcPts val="3875"/>
                        </a:lnSpc>
                      </a:pP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c>
                  <a:txBody>
                    <a:bodyPr/>
                    <a:lstStyle/>
                    <a:p>
                      <a:pPr marL="1270" algn="ctr">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L="135890">
                        <a:lnSpc>
                          <a:spcPts val="3875"/>
                        </a:lnSpc>
                      </a:pPr>
                      <a:r>
                        <a:rPr sz="3600" b="1" dirty="0">
                          <a:solidFill>
                            <a:srgbClr val="4F81BC"/>
                          </a:solidFill>
                          <a:latin typeface="Courier New"/>
                          <a:cs typeface="Courier New"/>
                        </a:rPr>
                        <a:t>0</a:t>
                      </a:r>
                      <a:endParaRPr sz="3600">
                        <a:latin typeface="Courier New"/>
                        <a:cs typeface="Courier New"/>
                      </a:endParaRPr>
                    </a:p>
                  </a:txBody>
                  <a:tcPr marL="0" marR="0" marT="0" marB="0">
                    <a:lnB w="28955">
                      <a:solidFill>
                        <a:srgbClr val="000000"/>
                      </a:solidFill>
                      <a:prstDash val="solid"/>
                    </a:lnB>
                  </a:tcPr>
                </a:tc>
                <a:tc>
                  <a:txBody>
                    <a:bodyPr/>
                    <a:lstStyle/>
                    <a:p>
                      <a:pPr marR="83185" algn="r">
                        <a:lnSpc>
                          <a:spcPts val="3875"/>
                        </a:lnSpc>
                      </a:pPr>
                      <a:r>
                        <a:rPr sz="3600" b="1" dirty="0">
                          <a:solidFill>
                            <a:srgbClr val="4F81BC"/>
                          </a:solidFill>
                          <a:latin typeface="Courier New"/>
                          <a:cs typeface="Courier New"/>
                        </a:rPr>
                        <a:t>1</a:t>
                      </a:r>
                      <a:endParaRPr sz="3600">
                        <a:latin typeface="Courier New"/>
                        <a:cs typeface="Courier New"/>
                      </a:endParaRPr>
                    </a:p>
                  </a:txBody>
                  <a:tcPr marL="0" marR="0" marT="0" marB="0">
                    <a:lnB w="28955">
                      <a:solidFill>
                        <a:srgbClr val="000000"/>
                      </a:solidFill>
                      <a:prstDash val="solid"/>
                    </a:lnB>
                  </a:tcPr>
                </a:tc>
              </a:tr>
              <a:tr h="597343">
                <a:tc>
                  <a:txBody>
                    <a:bodyPr/>
                    <a:lstStyle/>
                    <a:p>
                      <a:endParaRPr sz="3600">
                        <a:latin typeface="Courier New"/>
                        <a:cs typeface="Courier New"/>
                      </a:endParaRPr>
                    </a:p>
                  </a:txBody>
                  <a:tcPr marL="0" marR="0" marT="0" marB="0">
                    <a:lnT w="28955">
                      <a:solidFill>
                        <a:srgbClr val="000000"/>
                      </a:solidFill>
                      <a:prstDash val="solid"/>
                    </a:lnT>
                  </a:tcPr>
                </a:tc>
                <a:tc>
                  <a:txBody>
                    <a:bodyPr/>
                    <a:lstStyle/>
                    <a:p>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1</a:t>
                      </a:r>
                      <a:endParaRPr sz="3600">
                        <a:latin typeface="Courier New"/>
                        <a:cs typeface="Courier New"/>
                      </a:endParaRPr>
                    </a:p>
                  </a:txBody>
                  <a:tcPr marL="0" marR="0" marT="0" marB="0">
                    <a:lnT w="28955">
                      <a:solidFill>
                        <a:srgbClr val="000000"/>
                      </a:solidFill>
                      <a:prstDash val="solid"/>
                    </a:lnT>
                  </a:tcPr>
                </a:tc>
                <a:tc>
                  <a:txBody>
                    <a:bodyPr/>
                    <a:lstStyle/>
                    <a:p>
                      <a:pPr algn="ct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L="134620">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c>
                  <a:txBody>
                    <a:bodyPr/>
                    <a:lstStyle/>
                    <a:p>
                      <a:pPr marR="84455" algn="r">
                        <a:lnSpc>
                          <a:spcPts val="4140"/>
                        </a:lnSpc>
                      </a:pPr>
                      <a:r>
                        <a:rPr sz="3600" b="1" dirty="0">
                          <a:latin typeface="Courier New"/>
                          <a:cs typeface="Courier New"/>
                        </a:rPr>
                        <a:t>0</a:t>
                      </a:r>
                      <a:endParaRPr sz="3600">
                        <a:latin typeface="Courier New"/>
                        <a:cs typeface="Courier New"/>
                      </a:endParaRPr>
                    </a:p>
                  </a:txBody>
                  <a:tcPr marL="0" marR="0" marT="0" marB="0">
                    <a:lnT w="28955">
                      <a:solidFill>
                        <a:srgbClr val="000000"/>
                      </a:solidFill>
                      <a:prstDash val="solid"/>
                    </a:lnT>
                  </a:tcPr>
                </a:tc>
              </a:tr>
              <a:tr h="540430">
                <a:tc>
                  <a:txBody>
                    <a:bodyPr/>
                    <a:lstStyle/>
                    <a:p>
                      <a:endParaRPr sz="3600">
                        <a:latin typeface="Courier New"/>
                        <a:cs typeface="Courier New"/>
                      </a:endParaRPr>
                    </a:p>
                  </a:txBody>
                  <a:tcPr marL="0" marR="0" marT="0" marB="0"/>
                </a:tc>
                <a:tc>
                  <a:txBody>
                    <a:bodyPr/>
                    <a:lstStyle/>
                    <a:p>
                      <a:pPr marL="1397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825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762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L="139065">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r h="529107">
                <a:tc>
                  <a:txBody>
                    <a:bodyPr/>
                    <a:lstStyle/>
                    <a:p>
                      <a:pPr marR="128905" algn="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R="635"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pPr marR="5080" algn="ctr">
                        <a:lnSpc>
                          <a:spcPts val="3804"/>
                        </a:lnSpc>
                      </a:pPr>
                      <a:r>
                        <a:rPr sz="3600" b="1" dirty="0">
                          <a:latin typeface="Courier New"/>
                          <a:cs typeface="Courier New"/>
                        </a:rPr>
                        <a:t>0</a:t>
                      </a:r>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c>
                  <a:txBody>
                    <a:bodyPr/>
                    <a:lstStyle/>
                    <a:p>
                      <a:endParaRPr sz="3600">
                        <a:latin typeface="Courier New"/>
                        <a:cs typeface="Courier New"/>
                      </a:endParaRPr>
                    </a:p>
                  </a:txBody>
                  <a:tcPr marL="0" marR="0" marT="0" marB="0"/>
                </a:tc>
              </a:tr>
            </a:tbl>
          </a:graphicData>
        </a:graphic>
      </p:graphicFrame>
      <p:sp>
        <p:nvSpPr>
          <p:cNvPr id="4" name="object 4"/>
          <p:cNvSpPr/>
          <p:nvPr/>
        </p:nvSpPr>
        <p:spPr>
          <a:xfrm>
            <a:off x="3249167" y="1691639"/>
            <a:ext cx="975359" cy="9753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73552" y="1716023"/>
            <a:ext cx="871727" cy="8717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391661" y="1834133"/>
            <a:ext cx="635635" cy="635635"/>
          </a:xfrm>
          <a:custGeom>
            <a:avLst/>
            <a:gdLst/>
            <a:ahLst/>
            <a:cxnLst/>
            <a:rect l="l" t="t" r="r" b="b"/>
            <a:pathLst>
              <a:path w="635635" h="635635">
                <a:moveTo>
                  <a:pt x="0" y="317753"/>
                </a:moveTo>
                <a:lnTo>
                  <a:pt x="3444" y="270793"/>
                </a:lnTo>
                <a:lnTo>
                  <a:pt x="13451" y="225973"/>
                </a:lnTo>
                <a:lnTo>
                  <a:pt x="29529" y="183786"/>
                </a:lnTo>
                <a:lnTo>
                  <a:pt x="51186" y="144723"/>
                </a:lnTo>
                <a:lnTo>
                  <a:pt x="77931" y="109274"/>
                </a:lnTo>
                <a:lnTo>
                  <a:pt x="109274" y="77931"/>
                </a:lnTo>
                <a:lnTo>
                  <a:pt x="144723" y="51186"/>
                </a:lnTo>
                <a:lnTo>
                  <a:pt x="183786" y="29529"/>
                </a:lnTo>
                <a:lnTo>
                  <a:pt x="225973" y="13451"/>
                </a:lnTo>
                <a:lnTo>
                  <a:pt x="270793" y="3444"/>
                </a:lnTo>
                <a:lnTo>
                  <a:pt x="317753" y="0"/>
                </a:lnTo>
                <a:lnTo>
                  <a:pt x="364714" y="3444"/>
                </a:lnTo>
                <a:lnTo>
                  <a:pt x="409534" y="13451"/>
                </a:lnTo>
                <a:lnTo>
                  <a:pt x="451721" y="29529"/>
                </a:lnTo>
                <a:lnTo>
                  <a:pt x="490784" y="51186"/>
                </a:lnTo>
                <a:lnTo>
                  <a:pt x="526233" y="77931"/>
                </a:lnTo>
                <a:lnTo>
                  <a:pt x="557576" y="109274"/>
                </a:lnTo>
                <a:lnTo>
                  <a:pt x="584321" y="144723"/>
                </a:lnTo>
                <a:lnTo>
                  <a:pt x="605978" y="183786"/>
                </a:lnTo>
                <a:lnTo>
                  <a:pt x="622056" y="225973"/>
                </a:lnTo>
                <a:lnTo>
                  <a:pt x="632063" y="270793"/>
                </a:lnTo>
                <a:lnTo>
                  <a:pt x="635508" y="317753"/>
                </a:lnTo>
                <a:lnTo>
                  <a:pt x="632063" y="364714"/>
                </a:lnTo>
                <a:lnTo>
                  <a:pt x="622056" y="409534"/>
                </a:lnTo>
                <a:lnTo>
                  <a:pt x="605978" y="451721"/>
                </a:lnTo>
                <a:lnTo>
                  <a:pt x="584321" y="490784"/>
                </a:lnTo>
                <a:lnTo>
                  <a:pt x="557576" y="526233"/>
                </a:lnTo>
                <a:lnTo>
                  <a:pt x="526233" y="557576"/>
                </a:lnTo>
                <a:lnTo>
                  <a:pt x="490784" y="584321"/>
                </a:lnTo>
                <a:lnTo>
                  <a:pt x="451721" y="605978"/>
                </a:lnTo>
                <a:lnTo>
                  <a:pt x="409534" y="622056"/>
                </a:lnTo>
                <a:lnTo>
                  <a:pt x="364714" y="632063"/>
                </a:lnTo>
                <a:lnTo>
                  <a:pt x="317753" y="635507"/>
                </a:lnTo>
                <a:lnTo>
                  <a:pt x="270793" y="632063"/>
                </a:lnTo>
                <a:lnTo>
                  <a:pt x="225973" y="622056"/>
                </a:lnTo>
                <a:lnTo>
                  <a:pt x="183786" y="605978"/>
                </a:lnTo>
                <a:lnTo>
                  <a:pt x="144723" y="584321"/>
                </a:lnTo>
                <a:lnTo>
                  <a:pt x="109274" y="557576"/>
                </a:lnTo>
                <a:lnTo>
                  <a:pt x="77931" y="526233"/>
                </a:lnTo>
                <a:lnTo>
                  <a:pt x="51186" y="490784"/>
                </a:lnTo>
                <a:lnTo>
                  <a:pt x="29529" y="451721"/>
                </a:lnTo>
                <a:lnTo>
                  <a:pt x="13451" y="409534"/>
                </a:lnTo>
                <a:lnTo>
                  <a:pt x="3444" y="364714"/>
                </a:lnTo>
                <a:lnTo>
                  <a:pt x="0" y="317753"/>
                </a:lnTo>
                <a:close/>
              </a:path>
            </a:pathLst>
          </a:custGeom>
          <a:ln w="25908">
            <a:solidFill>
              <a:srgbClr val="F79546"/>
            </a:solidFill>
          </a:ln>
        </p:spPr>
        <p:txBody>
          <a:bodyPr wrap="square" lIns="0" tIns="0" rIns="0" bIns="0" rtlCol="0"/>
          <a:lstStyle/>
          <a:p>
            <a:endParaRPr/>
          </a:p>
        </p:txBody>
      </p:sp>
      <p:sp>
        <p:nvSpPr>
          <p:cNvPr id="48" name="object 6"/>
          <p:cNvSpPr/>
          <p:nvPr/>
        </p:nvSpPr>
        <p:spPr>
          <a:xfrm>
            <a:off x="7157765" y="1378006"/>
            <a:ext cx="4326636" cy="4335780"/>
          </a:xfrm>
          <a:prstGeom prst="rect">
            <a:avLst/>
          </a:prstGeom>
          <a:blipFill>
            <a:blip r:embed="rId5" cstate="print"/>
            <a:stretch>
              <a:fillRect/>
            </a:stretch>
          </a:blipFill>
        </p:spPr>
        <p:txBody>
          <a:bodyPr wrap="square" lIns="0" tIns="0" rIns="0" bIns="0" rtlCol="0"/>
          <a:lstStyle/>
          <a:p>
            <a:endParaRPr/>
          </a:p>
        </p:txBody>
      </p:sp>
      <p:sp>
        <p:nvSpPr>
          <p:cNvPr id="49" name="object 7"/>
          <p:cNvSpPr/>
          <p:nvPr/>
        </p:nvSpPr>
        <p:spPr>
          <a:xfrm>
            <a:off x="7157765" y="1378006"/>
            <a:ext cx="487044" cy="487045"/>
          </a:xfrm>
          <a:prstGeom prst="rect">
            <a:avLst/>
          </a:prstGeom>
          <a:blipFill>
            <a:blip r:embed="rId6" cstate="print"/>
            <a:stretch>
              <a:fillRect/>
            </a:stretch>
          </a:blipFill>
        </p:spPr>
        <p:txBody>
          <a:bodyPr wrap="square" lIns="0" tIns="0" rIns="0" bIns="0" rtlCol="0"/>
          <a:lstStyle/>
          <a:p>
            <a:endParaRPr/>
          </a:p>
        </p:txBody>
      </p:sp>
      <p:graphicFrame>
        <p:nvGraphicFramePr>
          <p:cNvPr id="50" name="object 8"/>
          <p:cNvGraphicFramePr>
            <a:graphicFrameLocks noGrp="1"/>
          </p:cNvGraphicFramePr>
          <p:nvPr>
            <p:extLst>
              <p:ext uri="{D42A27DB-BD31-4B8C-83A1-F6EECF244321}">
                <p14:modId xmlns:p14="http://schemas.microsoft.com/office/powerpoint/2010/main" val="790773599"/>
              </p:ext>
            </p:extLst>
          </p:nvPr>
        </p:nvGraphicFramePr>
        <p:xfrm>
          <a:off x="7227106" y="1446959"/>
          <a:ext cx="4190236" cy="1129673"/>
        </p:xfrm>
        <a:graphic>
          <a:graphicData uri="http://schemas.openxmlformats.org/drawingml/2006/table">
            <a:tbl>
              <a:tblPr firstRow="1" bandRow="1">
                <a:tableStyleId>{2D5ABB26-0587-4C30-8999-92F81FD0307C}</a:tableStyleId>
              </a:tblPr>
              <a:tblGrid>
                <a:gridCol w="2587611"/>
                <a:gridCol w="549859"/>
                <a:gridCol w="548640"/>
                <a:gridCol w="504126"/>
              </a:tblGrid>
              <a:tr h="537726">
                <a:tc>
                  <a:txBody>
                    <a:bodyPr/>
                    <a:lstStyle/>
                    <a:p>
                      <a:pPr marR="130175" algn="r">
                        <a:lnSpc>
                          <a:spcPts val="3715"/>
                        </a:lnSpc>
                      </a:pPr>
                      <a:r>
                        <a:rPr sz="3600" b="1" dirty="0">
                          <a:solidFill>
                            <a:srgbClr val="4F81BC"/>
                          </a:solidFill>
                          <a:latin typeface="Courier New"/>
                          <a:cs typeface="Courier New"/>
                        </a:rPr>
                        <a:t>2</a:t>
                      </a:r>
                      <a:endParaRPr sz="3600" dirty="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3</a:t>
                      </a:r>
                      <a:endParaRPr sz="3600">
                        <a:latin typeface="Courier New"/>
                        <a:cs typeface="Courier New"/>
                      </a:endParaRPr>
                    </a:p>
                  </a:txBody>
                  <a:tcPr marL="0" marR="0" marT="0" marB="0"/>
                </a:tc>
                <a:tc>
                  <a:txBody>
                    <a:bodyPr/>
                    <a:lstStyle/>
                    <a:p>
                      <a:pPr algn="ctr">
                        <a:lnSpc>
                          <a:spcPts val="3715"/>
                        </a:lnSpc>
                      </a:pPr>
                      <a:r>
                        <a:rPr sz="3600" b="1" dirty="0">
                          <a:solidFill>
                            <a:srgbClr val="4F81BC"/>
                          </a:solidFill>
                          <a:latin typeface="Courier New"/>
                          <a:cs typeface="Courier New"/>
                        </a:rPr>
                        <a:t>4</a:t>
                      </a:r>
                      <a:endParaRPr sz="3600">
                        <a:latin typeface="Courier New"/>
                        <a:cs typeface="Courier New"/>
                      </a:endParaRPr>
                    </a:p>
                  </a:txBody>
                  <a:tcPr marL="0" marR="0" marT="0" marB="0"/>
                </a:tc>
                <a:tc>
                  <a:txBody>
                    <a:bodyPr/>
                    <a:lstStyle/>
                    <a:p>
                      <a:pPr marL="41910" algn="ctr">
                        <a:lnSpc>
                          <a:spcPts val="3715"/>
                        </a:lnSpc>
                      </a:pPr>
                      <a:r>
                        <a:rPr sz="3600" b="1" dirty="0">
                          <a:solidFill>
                            <a:srgbClr val="4F81BC"/>
                          </a:solidFill>
                          <a:latin typeface="Courier New"/>
                          <a:cs typeface="Courier New"/>
                        </a:rPr>
                        <a:t>5</a:t>
                      </a:r>
                      <a:endParaRPr sz="3600">
                        <a:latin typeface="Courier New"/>
                        <a:cs typeface="Courier New"/>
                      </a:endParaRPr>
                    </a:p>
                  </a:txBody>
                  <a:tcPr marL="0" marR="0" marT="0" marB="0"/>
                </a:tc>
              </a:tr>
              <a:tr h="591947">
                <a:tc>
                  <a:txBody>
                    <a:bodyPr/>
                    <a:lstStyle/>
                    <a:p>
                      <a:pPr marR="128270" algn="r">
                        <a:lnSpc>
                          <a:spcPts val="3875"/>
                        </a:lnSpc>
                        <a:tabLst>
                          <a:tab pos="1720850" algn="l"/>
                        </a:tabLst>
                      </a:pPr>
                      <a:r>
                        <a:rPr sz="3600" b="1" dirty="0">
                          <a:solidFill>
                            <a:srgbClr val="4F81BC"/>
                          </a:solidFill>
                          <a:latin typeface="微软雅黑"/>
                          <a:cs typeface="微软雅黑"/>
                        </a:rPr>
                        <a:t>×	</a:t>
                      </a:r>
                      <a:r>
                        <a:rPr sz="3600" b="1" dirty="0">
                          <a:solidFill>
                            <a:srgbClr val="4F81BC"/>
                          </a:solidFill>
                          <a:latin typeface="Courier New"/>
                          <a:cs typeface="Courier New"/>
                        </a:rPr>
                        <a:t>9</a:t>
                      </a:r>
                      <a:endParaRPr sz="3600" dirty="0">
                        <a:latin typeface="Courier New"/>
                        <a:cs typeface="Courier New"/>
                      </a:endParaRPr>
                    </a:p>
                  </a:txBody>
                  <a:tcPr marL="0" marR="0" marT="0" marB="0">
                    <a:lnB w="28955">
                      <a:solidFill>
                        <a:srgbClr val="000000"/>
                      </a:solidFill>
                      <a:prstDash val="solid"/>
                    </a:lnB>
                  </a:tcPr>
                </a:tc>
                <a:tc>
                  <a:txBody>
                    <a:bodyPr/>
                    <a:lstStyle/>
                    <a:p>
                      <a:pPr marL="3175" algn="ctr">
                        <a:lnSpc>
                          <a:spcPts val="3875"/>
                        </a:lnSpc>
                      </a:pPr>
                      <a:r>
                        <a:rPr sz="3600" b="1" dirty="0">
                          <a:solidFill>
                            <a:srgbClr val="4F81BC"/>
                          </a:solidFill>
                          <a:latin typeface="Courier New"/>
                          <a:cs typeface="Courier New"/>
                        </a:rPr>
                        <a:t>8</a:t>
                      </a:r>
                      <a:endParaRPr sz="3600">
                        <a:latin typeface="Courier New"/>
                        <a:cs typeface="Courier New"/>
                      </a:endParaRPr>
                    </a:p>
                  </a:txBody>
                  <a:tcPr marL="0" marR="0" marT="0" marB="0">
                    <a:lnB w="28955">
                      <a:solidFill>
                        <a:srgbClr val="000000"/>
                      </a:solidFill>
                      <a:prstDash val="solid"/>
                    </a:lnB>
                  </a:tcPr>
                </a:tc>
                <a:tc>
                  <a:txBody>
                    <a:bodyPr/>
                    <a:lstStyle/>
                    <a:p>
                      <a:pPr marL="1905" algn="ctr">
                        <a:lnSpc>
                          <a:spcPts val="3875"/>
                        </a:lnSpc>
                      </a:pPr>
                      <a:r>
                        <a:rPr sz="3600" b="1" dirty="0">
                          <a:solidFill>
                            <a:srgbClr val="4F81BC"/>
                          </a:solidFill>
                          <a:latin typeface="Courier New"/>
                          <a:cs typeface="Courier New"/>
                        </a:rPr>
                        <a:t>7</a:t>
                      </a:r>
                      <a:endParaRPr sz="3600">
                        <a:latin typeface="Courier New"/>
                        <a:cs typeface="Courier New"/>
                      </a:endParaRPr>
                    </a:p>
                  </a:txBody>
                  <a:tcPr marL="0" marR="0" marT="0" marB="0">
                    <a:lnB w="28955">
                      <a:solidFill>
                        <a:srgbClr val="000000"/>
                      </a:solidFill>
                      <a:prstDash val="solid"/>
                    </a:lnB>
                  </a:tcPr>
                </a:tc>
                <a:tc>
                  <a:txBody>
                    <a:bodyPr/>
                    <a:lstStyle/>
                    <a:p>
                      <a:pPr marL="46355" algn="ctr">
                        <a:lnSpc>
                          <a:spcPts val="3875"/>
                        </a:lnSpc>
                      </a:pPr>
                      <a:r>
                        <a:rPr sz="3600" b="1" dirty="0">
                          <a:solidFill>
                            <a:srgbClr val="4F81BC"/>
                          </a:solidFill>
                          <a:latin typeface="Courier New"/>
                          <a:cs typeface="Courier New"/>
                        </a:rPr>
                        <a:t>6</a:t>
                      </a:r>
                      <a:endParaRPr sz="3600">
                        <a:latin typeface="Courier New"/>
                        <a:cs typeface="Courier New"/>
                      </a:endParaRPr>
                    </a:p>
                  </a:txBody>
                  <a:tcPr marL="0" marR="0" marT="0" marB="0">
                    <a:lnB w="28955">
                      <a:solidFill>
                        <a:srgbClr val="000000"/>
                      </a:solidFill>
                      <a:prstDash val="solid"/>
                    </a:lnB>
                  </a:tcPr>
                </a:tc>
              </a:tr>
            </a:tbl>
          </a:graphicData>
        </a:graphic>
      </p:graphicFrame>
      <p:sp>
        <p:nvSpPr>
          <p:cNvPr id="51" name="object 9"/>
          <p:cNvSpPr/>
          <p:nvPr/>
        </p:nvSpPr>
        <p:spPr>
          <a:xfrm>
            <a:off x="7227106" y="4879397"/>
            <a:ext cx="4190365" cy="0"/>
          </a:xfrm>
          <a:custGeom>
            <a:avLst/>
            <a:gdLst/>
            <a:ahLst/>
            <a:cxnLst/>
            <a:rect l="l" t="t" r="r" b="b"/>
            <a:pathLst>
              <a:path w="4190365">
                <a:moveTo>
                  <a:pt x="4190238" y="0"/>
                </a:moveTo>
                <a:lnTo>
                  <a:pt x="0" y="0"/>
                </a:lnTo>
              </a:path>
            </a:pathLst>
          </a:custGeom>
          <a:ln w="28956">
            <a:solidFill>
              <a:srgbClr val="000000"/>
            </a:solidFill>
          </a:ln>
        </p:spPr>
        <p:txBody>
          <a:bodyPr wrap="square" lIns="0" tIns="0" rIns="0" bIns="0" rtlCol="0"/>
          <a:lstStyle/>
          <a:p>
            <a:endParaRPr/>
          </a:p>
        </p:txBody>
      </p:sp>
      <p:sp>
        <p:nvSpPr>
          <p:cNvPr id="52" name="object 10"/>
          <p:cNvSpPr txBox="1"/>
          <p:nvPr/>
        </p:nvSpPr>
        <p:spPr>
          <a:xfrm>
            <a:off x="7266731" y="2551486"/>
            <a:ext cx="4081779" cy="2928620"/>
          </a:xfrm>
          <a:prstGeom prst="rect">
            <a:avLst/>
          </a:prstGeom>
        </p:spPr>
        <p:txBody>
          <a:bodyPr vert="horz" wrap="square" lIns="0" tIns="0" rIns="0" bIns="0" rtlCol="0">
            <a:spAutoFit/>
          </a:bodyPr>
          <a:lstStyle/>
          <a:p>
            <a:pPr marL="1655445">
              <a:lnSpc>
                <a:spcPts val="4175"/>
              </a:lnSpc>
            </a:pPr>
            <a:r>
              <a:rPr sz="3600" b="1" spc="105" dirty="0">
                <a:latin typeface="Courier New"/>
                <a:cs typeface="Courier New"/>
              </a:rPr>
              <a:t>1</a:t>
            </a:r>
            <a:r>
              <a:rPr sz="3600" b="1" spc="157" baseline="25462" dirty="0">
                <a:solidFill>
                  <a:srgbClr val="F79546"/>
                </a:solidFill>
                <a:latin typeface="Courier New"/>
                <a:cs typeface="Courier New"/>
              </a:rPr>
              <a:t>1</a:t>
            </a:r>
            <a:r>
              <a:rPr sz="3600" b="1" spc="105" dirty="0">
                <a:latin typeface="Courier New"/>
                <a:cs typeface="Courier New"/>
              </a:rPr>
              <a:t>4</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0</a:t>
            </a:r>
            <a:r>
              <a:rPr sz="3600" b="1" spc="-1450" dirty="0">
                <a:latin typeface="Courier New"/>
                <a:cs typeface="Courier New"/>
              </a:rPr>
              <a:t> </a:t>
            </a:r>
            <a:r>
              <a:rPr sz="3600" b="1" spc="-7" baseline="25462" dirty="0">
                <a:solidFill>
                  <a:srgbClr val="F79546"/>
                </a:solidFill>
                <a:latin typeface="Courier New"/>
                <a:cs typeface="Courier New"/>
              </a:rPr>
              <a:t>2</a:t>
            </a:r>
            <a:r>
              <a:rPr sz="3600" b="1" spc="-5" dirty="0">
                <a:latin typeface="Courier New"/>
                <a:cs typeface="Courier New"/>
              </a:rPr>
              <a:t>7</a:t>
            </a:r>
            <a:r>
              <a:rPr sz="3600" b="1" spc="-1565" dirty="0">
                <a:latin typeface="Courier New"/>
                <a:cs typeface="Courier New"/>
              </a:rPr>
              <a:t> </a:t>
            </a:r>
            <a:r>
              <a:rPr sz="3600" b="1" spc="-7" baseline="25462" dirty="0">
                <a:solidFill>
                  <a:srgbClr val="F79546"/>
                </a:solidFill>
                <a:latin typeface="Courier New"/>
                <a:cs typeface="Courier New"/>
              </a:rPr>
              <a:t>3</a:t>
            </a:r>
            <a:r>
              <a:rPr sz="3600" b="1" spc="-5" dirty="0">
                <a:latin typeface="Courier New"/>
                <a:cs typeface="Courier New"/>
              </a:rPr>
              <a:t>0</a:t>
            </a:r>
            <a:endParaRPr sz="3600" dirty="0">
              <a:latin typeface="Courier New"/>
              <a:cs typeface="Courier New"/>
            </a:endParaRPr>
          </a:p>
          <a:p>
            <a:pPr marL="1118870">
              <a:lnSpc>
                <a:spcPts val="4175"/>
              </a:lnSpc>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567055">
              <a:lnSpc>
                <a:spcPct val="100000"/>
              </a:lnSpc>
              <a:spcBef>
                <a:spcPts val="380"/>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5875">
              <a:lnSpc>
                <a:spcPct val="100000"/>
              </a:lnSpc>
              <a:spcBef>
                <a:spcPts val="125"/>
              </a:spcBef>
            </a:pPr>
            <a:r>
              <a:rPr sz="3600" b="1" dirty="0">
                <a:solidFill>
                  <a:srgbClr val="7E7E7E"/>
                </a:solidFill>
                <a:latin typeface="Courier New"/>
                <a:cs typeface="Courier New"/>
              </a:rPr>
              <a:t>? ? ? ?</a:t>
            </a:r>
            <a:r>
              <a:rPr sz="3600" b="1" spc="-55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a:p>
            <a:pPr marL="12700">
              <a:lnSpc>
                <a:spcPct val="100000"/>
              </a:lnSpc>
              <a:spcBef>
                <a:spcPts val="765"/>
              </a:spcBef>
            </a:pPr>
            <a:r>
              <a:rPr sz="3600" b="1" dirty="0">
                <a:solidFill>
                  <a:srgbClr val="7E7E7E"/>
                </a:solidFill>
                <a:latin typeface="Courier New"/>
                <a:cs typeface="Courier New"/>
              </a:rPr>
              <a:t>? ? ? ? ? ? ?</a:t>
            </a:r>
            <a:r>
              <a:rPr sz="3600" b="1" spc="-915" dirty="0">
                <a:solidFill>
                  <a:srgbClr val="7E7E7E"/>
                </a:solidFill>
                <a:latin typeface="Courier New"/>
                <a:cs typeface="Courier New"/>
              </a:rPr>
              <a:t> </a:t>
            </a:r>
            <a:r>
              <a:rPr sz="3600" b="1" dirty="0">
                <a:solidFill>
                  <a:srgbClr val="7E7E7E"/>
                </a:solidFill>
                <a:latin typeface="Courier New"/>
                <a:cs typeface="Courier New"/>
              </a:rPr>
              <a:t>?</a:t>
            </a:r>
            <a:endParaRPr sz="3600" dirty="0">
              <a:latin typeface="Courier New"/>
              <a:cs typeface="Courier New"/>
            </a:endParaRPr>
          </a:p>
        </p:txBody>
      </p:sp>
      <p:sp>
        <p:nvSpPr>
          <p:cNvPr id="12" name="object 11"/>
          <p:cNvSpPr txBox="1"/>
          <p:nvPr/>
        </p:nvSpPr>
        <p:spPr>
          <a:xfrm>
            <a:off x="5338189" y="1402578"/>
            <a:ext cx="1061211" cy="943848"/>
          </a:xfrm>
          <a:prstGeom prst="rect">
            <a:avLst/>
          </a:prstGeom>
        </p:spPr>
        <p:txBody>
          <a:bodyPr vert="horz" wrap="square" lIns="0" tIns="0" rIns="0" bIns="0" rtlCol="0">
            <a:spAutoFit/>
          </a:bodyPr>
          <a:lstStyle/>
          <a:p>
            <a:pPr marL="12700">
              <a:lnSpc>
                <a:spcPct val="100000"/>
              </a:lnSpc>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被乘数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a:p>
            <a:pPr marL="12700">
              <a:lnSpc>
                <a:spcPct val="100000"/>
              </a:lnSpc>
              <a:spcBef>
                <a:spcPts val="1560"/>
              </a:spcBef>
            </a:pPr>
            <a:r>
              <a:rPr sz="2400" dirty="0" err="1" smtClean="0">
                <a:solidFill>
                  <a:srgbClr val="0000FF"/>
                </a:solidFill>
                <a:latin typeface="Arial" panose="020B0604020202020204" pitchFamily="34" charset="0"/>
                <a:ea typeface="黑体" panose="02010609060101010101" pitchFamily="49" charset="-122"/>
                <a:cs typeface="Arial" panose="020B0604020202020204" pitchFamily="34" charset="0"/>
              </a:rPr>
              <a:t>乘数</a:t>
            </a:r>
            <a:endParaRPr sz="2400" dirty="0">
              <a:solidFill>
                <a:srgbClr val="0000FF"/>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4143375" cy="548640"/>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除法的性能优化分析</a:t>
            </a:r>
            <a:endParaRPr sz="3600">
              <a:latin typeface="微软雅黑"/>
              <a:cs typeface="微软雅黑"/>
            </a:endParaRPr>
          </a:p>
        </p:txBody>
      </p:sp>
      <p:sp>
        <p:nvSpPr>
          <p:cNvPr id="3" name="object 3"/>
          <p:cNvSpPr/>
          <p:nvPr/>
        </p:nvSpPr>
        <p:spPr>
          <a:xfrm>
            <a:off x="929639" y="1317752"/>
            <a:ext cx="266700" cy="28498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48486" y="1195070"/>
            <a:ext cx="3655695" cy="1382395"/>
          </a:xfrm>
          <a:prstGeom prst="rect">
            <a:avLst/>
          </a:prstGeom>
        </p:spPr>
        <p:txBody>
          <a:bodyPr vert="horz" wrap="square" lIns="0" tIns="0" rIns="0" bIns="0" rtlCol="0">
            <a:spAutoFit/>
          </a:bodyPr>
          <a:lstStyle/>
          <a:p>
            <a:pPr marL="12700">
              <a:lnSpc>
                <a:spcPct val="100000"/>
              </a:lnSpc>
            </a:pPr>
            <a:r>
              <a:rPr sz="3200" dirty="0">
                <a:latin typeface="微软雅黑"/>
                <a:cs typeface="微软雅黑"/>
              </a:rPr>
              <a:t>回顾：乘法</a:t>
            </a:r>
            <a:r>
              <a:rPr sz="3200" spc="5" dirty="0">
                <a:latin typeface="微软雅黑"/>
                <a:cs typeface="微软雅黑"/>
              </a:rPr>
              <a:t>的</a:t>
            </a:r>
            <a:r>
              <a:rPr sz="3200" dirty="0">
                <a:latin typeface="微软雅黑"/>
                <a:cs typeface="微软雅黑"/>
              </a:rPr>
              <a:t>特点</a:t>
            </a:r>
            <a:endParaRPr sz="3200">
              <a:latin typeface="微软雅黑"/>
              <a:cs typeface="微软雅黑"/>
            </a:endParaRPr>
          </a:p>
          <a:p>
            <a:pPr marL="289560" indent="-251460">
              <a:lnSpc>
                <a:spcPct val="100000"/>
              </a:lnSpc>
              <a:spcBef>
                <a:spcPts val="705"/>
              </a:spcBef>
              <a:buFont typeface="Arial"/>
              <a:buChar char="◦"/>
              <a:tabLst>
                <a:tab pos="289560" algn="l"/>
                <a:tab pos="290195" algn="l"/>
              </a:tabLst>
            </a:pPr>
            <a:r>
              <a:rPr sz="2400" dirty="0">
                <a:latin typeface="微软雅黑"/>
                <a:cs typeface="微软雅黑"/>
              </a:rPr>
              <a:t>每个部分积都是独立的</a:t>
            </a:r>
            <a:endParaRPr sz="2400">
              <a:latin typeface="微软雅黑"/>
              <a:cs typeface="微软雅黑"/>
            </a:endParaRPr>
          </a:p>
          <a:p>
            <a:pPr marL="289560" indent="-251460">
              <a:lnSpc>
                <a:spcPct val="100000"/>
              </a:lnSpc>
              <a:spcBef>
                <a:spcPts val="575"/>
              </a:spcBef>
              <a:buFont typeface="Arial"/>
              <a:buChar char="◦"/>
              <a:tabLst>
                <a:tab pos="289560" algn="l"/>
                <a:tab pos="290195" algn="l"/>
              </a:tabLst>
            </a:pPr>
            <a:r>
              <a:rPr sz="2400" dirty="0">
                <a:latin typeface="微软雅黑"/>
                <a:cs typeface="微软雅黑"/>
              </a:rPr>
              <a:t>可以并行计算各个部分积</a:t>
            </a:r>
            <a:endParaRPr sz="2400">
              <a:latin typeface="微软雅黑"/>
              <a:cs typeface="微软雅黑"/>
            </a:endParaRPr>
          </a:p>
        </p:txBody>
      </p:sp>
      <p:sp>
        <p:nvSpPr>
          <p:cNvPr id="5" name="object 5"/>
          <p:cNvSpPr/>
          <p:nvPr/>
        </p:nvSpPr>
        <p:spPr>
          <a:xfrm>
            <a:off x="6220967" y="1406652"/>
            <a:ext cx="4399788" cy="459181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238485" y="5616257"/>
            <a:ext cx="382270" cy="382206"/>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8112379" y="1812544"/>
            <a:ext cx="2223135" cy="492443"/>
          </a:xfrm>
          <a:prstGeom prst="rect">
            <a:avLst/>
          </a:prstGeom>
        </p:spPr>
        <p:txBody>
          <a:bodyPr vert="horz" wrap="square" lIns="0" tIns="0" rIns="0" bIns="0" rtlCol="0">
            <a:spAutoFit/>
          </a:bodyPr>
          <a:lstStyle/>
          <a:p>
            <a:pPr marL="12700">
              <a:lnSpc>
                <a:spcPct val="100000"/>
              </a:lnSpc>
            </a:pPr>
            <a:r>
              <a:rPr sz="3200" b="1" dirty="0">
                <a:latin typeface="Courier New"/>
                <a:cs typeface="Courier New"/>
              </a:rPr>
              <a:t>1 0 0</a:t>
            </a:r>
            <a:r>
              <a:rPr sz="3200" b="1" spc="-80" dirty="0">
                <a:latin typeface="Courier New"/>
                <a:cs typeface="Courier New"/>
              </a:rPr>
              <a:t> </a:t>
            </a:r>
            <a:r>
              <a:rPr sz="3200" b="1" spc="10" dirty="0" smtClean="0">
                <a:latin typeface="Courier New"/>
                <a:cs typeface="Courier New"/>
              </a:rPr>
              <a:t>0</a:t>
            </a:r>
            <a:r>
              <a:rPr lang="en-US" sz="3150" b="1" spc="15" baseline="-21164" dirty="0" smtClean="0">
                <a:latin typeface="Courier New"/>
                <a:cs typeface="Courier New"/>
              </a:rPr>
              <a:t>2</a:t>
            </a:r>
            <a:endParaRPr sz="3150" baseline="-21164" dirty="0">
              <a:latin typeface="Courier New"/>
              <a:cs typeface="Courier New"/>
            </a:endParaRPr>
          </a:p>
        </p:txBody>
      </p:sp>
      <p:sp>
        <p:nvSpPr>
          <p:cNvPr id="8" name="object 8"/>
          <p:cNvSpPr txBox="1"/>
          <p:nvPr/>
        </p:nvSpPr>
        <p:spPr>
          <a:xfrm>
            <a:off x="6442202" y="2307844"/>
            <a:ext cx="3985895" cy="541655"/>
          </a:xfrm>
          <a:prstGeom prst="rect">
            <a:avLst/>
          </a:prstGeom>
        </p:spPr>
        <p:txBody>
          <a:bodyPr vert="horz" wrap="square" lIns="0" tIns="0" rIns="0" bIns="0" rtlCol="0">
            <a:spAutoFit/>
          </a:bodyPr>
          <a:lstStyle/>
          <a:p>
            <a:pPr marL="12700">
              <a:lnSpc>
                <a:spcPct val="100000"/>
              </a:lnSpc>
              <a:tabLst>
                <a:tab pos="1124585" algn="l"/>
                <a:tab pos="1679575" algn="l"/>
                <a:tab pos="3972560" algn="l"/>
              </a:tabLst>
            </a:pPr>
            <a:r>
              <a:rPr sz="3200" u="heavy" dirty="0">
                <a:latin typeface="Times New Roman"/>
                <a:cs typeface="Times New Roman"/>
              </a:rPr>
              <a:t> 	</a:t>
            </a:r>
            <a:r>
              <a:rPr sz="3200" b="1" u="heavy" dirty="0">
                <a:latin typeface="微软雅黑"/>
                <a:cs typeface="微软雅黑"/>
              </a:rPr>
              <a:t>×	</a:t>
            </a:r>
            <a:r>
              <a:rPr sz="3200" b="1" u="heavy" dirty="0">
                <a:latin typeface="Courier New"/>
                <a:cs typeface="Courier New"/>
              </a:rPr>
              <a:t>1 0 0</a:t>
            </a:r>
            <a:r>
              <a:rPr sz="3200" b="1" u="heavy" spc="-85" dirty="0">
                <a:latin typeface="Courier New"/>
                <a:cs typeface="Courier New"/>
              </a:rPr>
              <a:t> </a:t>
            </a:r>
            <a:r>
              <a:rPr sz="3200" b="1" u="heavy" dirty="0">
                <a:latin typeface="Courier New"/>
                <a:cs typeface="Courier New"/>
              </a:rPr>
              <a:t>1	</a:t>
            </a:r>
            <a:endParaRPr sz="3200">
              <a:latin typeface="Courier New"/>
              <a:cs typeface="Courier New"/>
            </a:endParaRPr>
          </a:p>
        </p:txBody>
      </p:sp>
      <p:sp>
        <p:nvSpPr>
          <p:cNvPr id="9" name="object 9"/>
          <p:cNvSpPr txBox="1"/>
          <p:nvPr/>
        </p:nvSpPr>
        <p:spPr>
          <a:xfrm>
            <a:off x="7133970" y="2548128"/>
            <a:ext cx="3200400" cy="1705595"/>
          </a:xfrm>
          <a:prstGeom prst="rect">
            <a:avLst/>
          </a:prstGeom>
        </p:spPr>
        <p:txBody>
          <a:bodyPr vert="horz" wrap="square" lIns="0" tIns="0" rIns="0" bIns="0" rtlCol="0">
            <a:spAutoFit/>
          </a:bodyPr>
          <a:lstStyle/>
          <a:p>
            <a:pPr marR="5080">
              <a:lnSpc>
                <a:spcPts val="2455"/>
              </a:lnSpc>
            </a:pPr>
            <a:r>
              <a:rPr lang="en-US" sz="2100" b="1" spc="20" dirty="0" smtClean="0">
                <a:latin typeface="Courier New"/>
                <a:cs typeface="Courier New"/>
              </a:rPr>
              <a:t>                 2</a:t>
            </a:r>
            <a:endParaRPr sz="2100" dirty="0">
              <a:latin typeface="Courier New"/>
              <a:cs typeface="Courier New"/>
            </a:endParaRPr>
          </a:p>
          <a:p>
            <a:pPr marL="989330">
              <a:lnSpc>
                <a:spcPts val="3585"/>
              </a:lnSpc>
            </a:pPr>
            <a:r>
              <a:rPr sz="3200" b="1" dirty="0">
                <a:solidFill>
                  <a:srgbClr val="3A6C9D"/>
                </a:solidFill>
                <a:latin typeface="Courier New"/>
                <a:cs typeface="Courier New"/>
              </a:rPr>
              <a:t>1 0 0</a:t>
            </a:r>
            <a:r>
              <a:rPr sz="3200" b="1" spc="-80" dirty="0">
                <a:solidFill>
                  <a:srgbClr val="3A6C9D"/>
                </a:solidFill>
                <a:latin typeface="Courier New"/>
                <a:cs typeface="Courier New"/>
              </a:rPr>
              <a:t> </a:t>
            </a:r>
            <a:r>
              <a:rPr sz="3200" b="1" dirty="0">
                <a:solidFill>
                  <a:srgbClr val="3A6C9D"/>
                </a:solidFill>
                <a:latin typeface="Courier New"/>
                <a:cs typeface="Courier New"/>
              </a:rPr>
              <a:t>0</a:t>
            </a:r>
            <a:endParaRPr sz="3200" dirty="0">
              <a:latin typeface="Courier New"/>
              <a:cs typeface="Courier New"/>
            </a:endParaRPr>
          </a:p>
          <a:p>
            <a:pPr marL="498475">
              <a:lnSpc>
                <a:spcPts val="3460"/>
              </a:lnSpc>
            </a:pPr>
            <a:r>
              <a:rPr sz="3200" b="1" dirty="0">
                <a:solidFill>
                  <a:srgbClr val="3A6C9D"/>
                </a:solidFill>
                <a:latin typeface="Courier New"/>
                <a:cs typeface="Courier New"/>
              </a:rPr>
              <a:t>0 0 0</a:t>
            </a:r>
            <a:r>
              <a:rPr sz="3200" b="1" spc="-80" dirty="0">
                <a:solidFill>
                  <a:srgbClr val="3A6C9D"/>
                </a:solidFill>
                <a:latin typeface="Courier New"/>
                <a:cs typeface="Courier New"/>
              </a:rPr>
              <a:t> </a:t>
            </a:r>
            <a:r>
              <a:rPr sz="3200" b="1" dirty="0">
                <a:solidFill>
                  <a:srgbClr val="3A6C9D"/>
                </a:solidFill>
                <a:latin typeface="Courier New"/>
                <a:cs typeface="Courier New"/>
              </a:rPr>
              <a:t>0</a:t>
            </a:r>
            <a:endParaRPr sz="3200" dirty="0">
              <a:latin typeface="Courier New"/>
              <a:cs typeface="Courier New"/>
            </a:endParaRPr>
          </a:p>
          <a:p>
            <a:pPr marL="12700">
              <a:lnSpc>
                <a:spcPts val="3650"/>
              </a:lnSpc>
            </a:pPr>
            <a:r>
              <a:rPr sz="3200" b="1" dirty="0">
                <a:solidFill>
                  <a:srgbClr val="3A6C9D"/>
                </a:solidFill>
                <a:latin typeface="Courier New"/>
                <a:cs typeface="Courier New"/>
              </a:rPr>
              <a:t>0 0 0</a:t>
            </a:r>
            <a:r>
              <a:rPr sz="3200" b="1" spc="-80" dirty="0">
                <a:solidFill>
                  <a:srgbClr val="3A6C9D"/>
                </a:solidFill>
                <a:latin typeface="Courier New"/>
                <a:cs typeface="Courier New"/>
              </a:rPr>
              <a:t> </a:t>
            </a:r>
            <a:r>
              <a:rPr sz="3200" b="1" dirty="0">
                <a:solidFill>
                  <a:srgbClr val="3A6C9D"/>
                </a:solidFill>
                <a:latin typeface="Courier New"/>
                <a:cs typeface="Courier New"/>
              </a:rPr>
              <a:t>0</a:t>
            </a:r>
            <a:endParaRPr sz="3200" dirty="0">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1220407255"/>
              </p:ext>
            </p:extLst>
          </p:nvPr>
        </p:nvGraphicFramePr>
        <p:xfrm>
          <a:off x="6454902" y="4237305"/>
          <a:ext cx="3959983" cy="1103425"/>
        </p:xfrm>
        <a:graphic>
          <a:graphicData uri="http://schemas.openxmlformats.org/drawingml/2006/table">
            <a:tbl>
              <a:tblPr firstRow="1" bandRow="1">
                <a:tableStyleId>{2D5ABB26-0587-4C30-8999-92F81FD0307C}</a:tableStyleId>
              </a:tblPr>
              <a:tblGrid>
                <a:gridCol w="563607"/>
                <a:gridCol w="488746"/>
                <a:gridCol w="488746"/>
                <a:gridCol w="492366"/>
                <a:gridCol w="489178"/>
                <a:gridCol w="1437340"/>
              </a:tblGrid>
              <a:tr h="519860">
                <a:tc>
                  <a:txBody>
                    <a:bodyPr/>
                    <a:lstStyle/>
                    <a:p>
                      <a:pPr marR="118110" algn="r">
                        <a:lnSpc>
                          <a:spcPts val="3310"/>
                        </a:lnSpc>
                      </a:pPr>
                      <a:r>
                        <a:rPr sz="3200" b="1" dirty="0">
                          <a:solidFill>
                            <a:srgbClr val="3A6C9D"/>
                          </a:solidFill>
                          <a:latin typeface="Courier New"/>
                          <a:cs typeface="Courier New"/>
                        </a:rPr>
                        <a:t>1</a:t>
                      </a:r>
                      <a:endParaRPr sz="3200" dirty="0">
                        <a:latin typeface="Courier New"/>
                        <a:cs typeface="Courier New"/>
                      </a:endParaRPr>
                    </a:p>
                  </a:txBody>
                  <a:tcPr marL="0" marR="0" marT="0" marB="0">
                    <a:lnB w="28955">
                      <a:solidFill>
                        <a:srgbClr val="000000"/>
                      </a:solidFill>
                      <a:prstDash val="solid"/>
                    </a:lnB>
                  </a:tcPr>
                </a:tc>
                <a:tc>
                  <a:txBody>
                    <a:bodyPr/>
                    <a:lstStyle/>
                    <a:p>
                      <a:pPr marL="117475">
                        <a:lnSpc>
                          <a:spcPts val="3310"/>
                        </a:lnSpc>
                      </a:pPr>
                      <a:r>
                        <a:rPr sz="3200" b="1" dirty="0">
                          <a:solidFill>
                            <a:srgbClr val="3A6C9D"/>
                          </a:solidFill>
                          <a:latin typeface="Courier New"/>
                          <a:cs typeface="Courier New"/>
                        </a:rPr>
                        <a:t>0</a:t>
                      </a:r>
                      <a:endParaRPr sz="3200">
                        <a:latin typeface="Courier New"/>
                        <a:cs typeface="Courier New"/>
                      </a:endParaRPr>
                    </a:p>
                  </a:txBody>
                  <a:tcPr marL="0" marR="0" marT="0" marB="0">
                    <a:lnB w="28955">
                      <a:solidFill>
                        <a:srgbClr val="000000"/>
                      </a:solidFill>
                      <a:prstDash val="solid"/>
                    </a:lnB>
                  </a:tcPr>
                </a:tc>
                <a:tc>
                  <a:txBody>
                    <a:bodyPr/>
                    <a:lstStyle/>
                    <a:p>
                      <a:pPr marR="635" algn="ctr">
                        <a:lnSpc>
                          <a:spcPts val="3310"/>
                        </a:lnSpc>
                      </a:pPr>
                      <a:r>
                        <a:rPr sz="3200" b="1" dirty="0">
                          <a:solidFill>
                            <a:srgbClr val="3A6C9D"/>
                          </a:solidFill>
                          <a:latin typeface="Courier New"/>
                          <a:cs typeface="Courier New"/>
                        </a:rPr>
                        <a:t>0</a:t>
                      </a:r>
                      <a:endParaRPr sz="3200">
                        <a:latin typeface="Courier New"/>
                        <a:cs typeface="Courier New"/>
                      </a:endParaRPr>
                    </a:p>
                  </a:txBody>
                  <a:tcPr marL="0" marR="0" marT="0" marB="0">
                    <a:lnB w="28955">
                      <a:solidFill>
                        <a:srgbClr val="000000"/>
                      </a:solidFill>
                      <a:prstDash val="solid"/>
                    </a:lnB>
                  </a:tcPr>
                </a:tc>
                <a:tc>
                  <a:txBody>
                    <a:bodyPr/>
                    <a:lstStyle/>
                    <a:p>
                      <a:pPr marR="121920" algn="r">
                        <a:lnSpc>
                          <a:spcPts val="3310"/>
                        </a:lnSpc>
                      </a:pPr>
                      <a:r>
                        <a:rPr sz="3200" b="1" dirty="0">
                          <a:solidFill>
                            <a:srgbClr val="3A6C9D"/>
                          </a:solidFill>
                          <a:latin typeface="Courier New"/>
                          <a:cs typeface="Courier New"/>
                        </a:rPr>
                        <a:t>0</a:t>
                      </a:r>
                      <a:endParaRPr sz="3200">
                        <a:latin typeface="Courier New"/>
                        <a:cs typeface="Courier New"/>
                      </a:endParaRPr>
                    </a:p>
                  </a:txBody>
                  <a:tcPr marL="0" marR="0" marT="0" marB="0">
                    <a:lnB w="28955">
                      <a:solidFill>
                        <a:srgbClr val="000000"/>
                      </a:solidFill>
                      <a:prstDash val="solid"/>
                    </a:lnB>
                  </a:tcPr>
                </a:tc>
                <a:tc gridSpan="2">
                  <a:txBody>
                    <a:bodyPr/>
                    <a:lstStyle/>
                    <a:p>
                      <a:endParaRPr sz="3200">
                        <a:latin typeface="Courier New"/>
                        <a:cs typeface="Courier New"/>
                      </a:endParaRPr>
                    </a:p>
                  </a:txBody>
                  <a:tcPr marL="0" marR="0" marT="0" marB="0">
                    <a:lnB w="28955">
                      <a:solidFill>
                        <a:srgbClr val="000000"/>
                      </a:solidFill>
                      <a:prstDash val="solid"/>
                    </a:lnB>
                  </a:tcPr>
                </a:tc>
                <a:tc hMerge="1">
                  <a:txBody>
                    <a:bodyPr/>
                    <a:lstStyle/>
                    <a:p>
                      <a:endParaRPr/>
                    </a:p>
                  </a:txBody>
                  <a:tcPr marL="0" marR="0" marT="0" marB="0"/>
                </a:tc>
              </a:tr>
              <a:tr h="561611">
                <a:tc>
                  <a:txBody>
                    <a:bodyPr/>
                    <a:lstStyle/>
                    <a:p>
                      <a:pPr marR="109855" algn="r">
                        <a:lnSpc>
                          <a:spcPct val="100000"/>
                        </a:lnSpc>
                        <a:spcBef>
                          <a:spcPts val="145"/>
                        </a:spcBef>
                      </a:pPr>
                      <a:r>
                        <a:rPr sz="3200" b="1" dirty="0">
                          <a:solidFill>
                            <a:srgbClr val="C00000"/>
                          </a:solidFill>
                          <a:latin typeface="Courier New"/>
                          <a:cs typeface="Courier New"/>
                        </a:rPr>
                        <a:t>1</a:t>
                      </a:r>
                      <a:endParaRPr sz="3200">
                        <a:latin typeface="Courier New"/>
                        <a:cs typeface="Courier New"/>
                      </a:endParaRPr>
                    </a:p>
                  </a:txBody>
                  <a:tcPr marL="0" marR="0" marT="18415" marB="0">
                    <a:lnT w="28955">
                      <a:solidFill>
                        <a:srgbClr val="000000"/>
                      </a:solidFill>
                      <a:prstDash val="solid"/>
                    </a:lnT>
                  </a:tcPr>
                </a:tc>
                <a:tc>
                  <a:txBody>
                    <a:bodyPr/>
                    <a:lstStyle/>
                    <a:p>
                      <a:pPr marL="126364">
                        <a:lnSpc>
                          <a:spcPct val="100000"/>
                        </a:lnSpc>
                        <a:spcBef>
                          <a:spcPts val="145"/>
                        </a:spcBef>
                      </a:pPr>
                      <a:r>
                        <a:rPr sz="3200" b="1" dirty="0">
                          <a:solidFill>
                            <a:srgbClr val="C00000"/>
                          </a:solidFill>
                          <a:latin typeface="Courier New"/>
                          <a:cs typeface="Courier New"/>
                        </a:rPr>
                        <a:t>0</a:t>
                      </a:r>
                      <a:endParaRPr sz="3200">
                        <a:latin typeface="Courier New"/>
                        <a:cs typeface="Courier New"/>
                      </a:endParaRPr>
                    </a:p>
                  </a:txBody>
                  <a:tcPr marL="0" marR="0" marT="18415" marB="0">
                    <a:lnT w="28955">
                      <a:solidFill>
                        <a:srgbClr val="000000"/>
                      </a:solidFill>
                      <a:prstDash val="solid"/>
                    </a:lnT>
                  </a:tcPr>
                </a:tc>
                <a:tc>
                  <a:txBody>
                    <a:bodyPr/>
                    <a:lstStyle/>
                    <a:p>
                      <a:pPr marL="7620" algn="ctr">
                        <a:lnSpc>
                          <a:spcPct val="100000"/>
                        </a:lnSpc>
                        <a:spcBef>
                          <a:spcPts val="145"/>
                        </a:spcBef>
                      </a:pPr>
                      <a:r>
                        <a:rPr sz="3200" b="1" dirty="0">
                          <a:solidFill>
                            <a:srgbClr val="C00000"/>
                          </a:solidFill>
                          <a:latin typeface="Courier New"/>
                          <a:cs typeface="Courier New"/>
                        </a:rPr>
                        <a:t>0</a:t>
                      </a:r>
                      <a:endParaRPr sz="3200">
                        <a:latin typeface="Courier New"/>
                        <a:cs typeface="Courier New"/>
                      </a:endParaRPr>
                    </a:p>
                  </a:txBody>
                  <a:tcPr marL="0" marR="0" marT="18415" marB="0">
                    <a:lnT w="28955">
                      <a:solidFill>
                        <a:srgbClr val="000000"/>
                      </a:solidFill>
                      <a:prstDash val="solid"/>
                    </a:lnT>
                  </a:tcPr>
                </a:tc>
                <a:tc>
                  <a:txBody>
                    <a:bodyPr/>
                    <a:lstStyle/>
                    <a:p>
                      <a:pPr marR="114300" algn="r">
                        <a:lnSpc>
                          <a:spcPct val="100000"/>
                        </a:lnSpc>
                        <a:spcBef>
                          <a:spcPts val="145"/>
                        </a:spcBef>
                      </a:pPr>
                      <a:r>
                        <a:rPr sz="3200" b="1" dirty="0">
                          <a:solidFill>
                            <a:srgbClr val="C00000"/>
                          </a:solidFill>
                          <a:latin typeface="Courier New"/>
                          <a:cs typeface="Courier New"/>
                        </a:rPr>
                        <a:t>1</a:t>
                      </a:r>
                      <a:endParaRPr sz="3200">
                        <a:latin typeface="Courier New"/>
                        <a:cs typeface="Courier New"/>
                      </a:endParaRPr>
                    </a:p>
                  </a:txBody>
                  <a:tcPr marL="0" marR="0" marT="18415" marB="0">
                    <a:lnT w="28955">
                      <a:solidFill>
                        <a:srgbClr val="000000"/>
                      </a:solidFill>
                      <a:prstDash val="solid"/>
                    </a:lnT>
                  </a:tcPr>
                </a:tc>
                <a:tc>
                  <a:txBody>
                    <a:bodyPr/>
                    <a:lstStyle/>
                    <a:p>
                      <a:pPr marL="121920">
                        <a:lnSpc>
                          <a:spcPct val="100000"/>
                        </a:lnSpc>
                        <a:spcBef>
                          <a:spcPts val="145"/>
                        </a:spcBef>
                      </a:pPr>
                      <a:r>
                        <a:rPr sz="3200" b="1" dirty="0">
                          <a:solidFill>
                            <a:srgbClr val="C00000"/>
                          </a:solidFill>
                          <a:latin typeface="Courier New"/>
                          <a:cs typeface="Courier New"/>
                        </a:rPr>
                        <a:t>0</a:t>
                      </a:r>
                      <a:endParaRPr sz="3200">
                        <a:latin typeface="Courier New"/>
                        <a:cs typeface="Courier New"/>
                      </a:endParaRPr>
                    </a:p>
                  </a:txBody>
                  <a:tcPr marL="0" marR="0" marT="18415" marB="0">
                    <a:lnT w="28955">
                      <a:solidFill>
                        <a:srgbClr val="000000"/>
                      </a:solidFill>
                      <a:prstDash val="solid"/>
                    </a:lnT>
                  </a:tcPr>
                </a:tc>
                <a:tc>
                  <a:txBody>
                    <a:bodyPr/>
                    <a:lstStyle/>
                    <a:p>
                      <a:pPr marL="121920">
                        <a:lnSpc>
                          <a:spcPts val="3570"/>
                        </a:lnSpc>
                        <a:spcBef>
                          <a:spcPts val="935"/>
                        </a:spcBef>
                      </a:pPr>
                      <a:r>
                        <a:rPr sz="4800" b="1" baseline="13888" dirty="0">
                          <a:solidFill>
                            <a:srgbClr val="C00000"/>
                          </a:solidFill>
                          <a:latin typeface="Courier New"/>
                          <a:cs typeface="Courier New"/>
                        </a:rPr>
                        <a:t>0</a:t>
                      </a:r>
                      <a:r>
                        <a:rPr sz="4800" b="1" spc="-135" baseline="13888" dirty="0">
                          <a:solidFill>
                            <a:srgbClr val="C00000"/>
                          </a:solidFill>
                          <a:latin typeface="Courier New"/>
                          <a:cs typeface="Courier New"/>
                        </a:rPr>
                        <a:t> </a:t>
                      </a:r>
                      <a:r>
                        <a:rPr sz="4800" b="1" spc="15" baseline="13888" dirty="0" smtClean="0">
                          <a:solidFill>
                            <a:srgbClr val="C00000"/>
                          </a:solidFill>
                          <a:latin typeface="Courier New"/>
                          <a:cs typeface="Courier New"/>
                        </a:rPr>
                        <a:t>0</a:t>
                      </a:r>
                      <a:r>
                        <a:rPr lang="en-US" sz="2100" b="1" spc="10" dirty="0" smtClean="0">
                          <a:solidFill>
                            <a:srgbClr val="C00000"/>
                          </a:solidFill>
                          <a:latin typeface="Courier New"/>
                          <a:cs typeface="Courier New"/>
                        </a:rPr>
                        <a:t>2</a:t>
                      </a:r>
                      <a:endParaRPr sz="2100" dirty="0">
                        <a:latin typeface="Courier New"/>
                        <a:cs typeface="Courier New"/>
                      </a:endParaRPr>
                    </a:p>
                  </a:txBody>
                  <a:tcPr marL="0" marR="0" marT="118745" marB="0">
                    <a:lnT w="28955">
                      <a:solidFill>
                        <a:srgbClr val="000000"/>
                      </a:solidFill>
                      <a:prstDash val="solid"/>
                    </a:lnT>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6726935" y="911352"/>
            <a:ext cx="4715256" cy="4896612"/>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261239"/>
            <a:ext cx="6300470" cy="548640"/>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对比</a:t>
            </a:r>
            <a:r>
              <a:rPr sz="3600" spc="-10" dirty="0">
                <a:solidFill>
                  <a:srgbClr val="004589"/>
                </a:solidFill>
                <a:latin typeface="微软雅黑"/>
                <a:cs typeface="微软雅黑"/>
              </a:rPr>
              <a:t>：</a:t>
            </a:r>
            <a:r>
              <a:rPr sz="3600" dirty="0">
                <a:solidFill>
                  <a:srgbClr val="004589"/>
                </a:solidFill>
                <a:latin typeface="Arial"/>
                <a:cs typeface="Arial"/>
              </a:rPr>
              <a:t>N</a:t>
            </a:r>
            <a:r>
              <a:rPr sz="3600" spc="-5" dirty="0">
                <a:solidFill>
                  <a:srgbClr val="004589"/>
                </a:solidFill>
                <a:latin typeface="微软雅黑"/>
                <a:cs typeface="微软雅黑"/>
              </a:rPr>
              <a:t>位乘法器的工作流程图</a:t>
            </a:r>
            <a:endParaRPr sz="3600" dirty="0">
              <a:solidFill>
                <a:srgbClr val="004589"/>
              </a:solidFill>
              <a:latin typeface="微软雅黑"/>
              <a:cs typeface="微软雅黑"/>
            </a:endParaRPr>
          </a:p>
        </p:txBody>
      </p:sp>
      <p:sp>
        <p:nvSpPr>
          <p:cNvPr id="4" name="object 4"/>
          <p:cNvSpPr/>
          <p:nvPr/>
        </p:nvSpPr>
        <p:spPr>
          <a:xfrm>
            <a:off x="2817876" y="2208276"/>
            <a:ext cx="2915412" cy="524256"/>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3608070" y="1809622"/>
            <a:ext cx="1456055" cy="397510"/>
          </a:xfrm>
          <a:prstGeom prst="rect">
            <a:avLst/>
          </a:prstGeom>
        </p:spPr>
        <p:txBody>
          <a:bodyPr vert="horz" wrap="square" lIns="0" tIns="0" rIns="0" bIns="0" rtlCol="0">
            <a:spAutoFit/>
          </a:bodyPr>
          <a:lstStyle/>
          <a:p>
            <a:pPr marL="12700">
              <a:lnSpc>
                <a:spcPct val="100000"/>
              </a:lnSpc>
            </a:pPr>
            <a:r>
              <a:rPr sz="2400" dirty="0">
                <a:solidFill>
                  <a:srgbClr val="F9C090"/>
                </a:solidFill>
                <a:latin typeface="微软雅黑"/>
                <a:cs typeface="微软雅黑"/>
              </a:rPr>
              <a:t>最低位</a:t>
            </a:r>
            <a:r>
              <a:rPr sz="2400" spc="-105" dirty="0">
                <a:solidFill>
                  <a:srgbClr val="F9C090"/>
                </a:solidFill>
                <a:latin typeface="微软雅黑"/>
                <a:cs typeface="微软雅黑"/>
              </a:rPr>
              <a:t> </a:t>
            </a:r>
            <a:r>
              <a:rPr sz="2400" dirty="0">
                <a:solidFill>
                  <a:srgbClr val="F9C090"/>
                </a:solidFill>
                <a:latin typeface="Arial"/>
                <a:cs typeface="Arial"/>
              </a:rPr>
              <a:t>=</a:t>
            </a:r>
            <a:r>
              <a:rPr sz="2400" spc="-50" dirty="0">
                <a:solidFill>
                  <a:srgbClr val="F9C090"/>
                </a:solidFill>
                <a:latin typeface="Arial"/>
                <a:cs typeface="Arial"/>
              </a:rPr>
              <a:t> </a:t>
            </a:r>
            <a:r>
              <a:rPr sz="2400" spc="-5" dirty="0">
                <a:solidFill>
                  <a:srgbClr val="F9C090"/>
                </a:solidFill>
                <a:latin typeface="Arial"/>
                <a:cs typeface="Arial"/>
              </a:rPr>
              <a:t>1</a:t>
            </a:r>
            <a:endParaRPr sz="2400">
              <a:latin typeface="Arial"/>
              <a:cs typeface="Arial"/>
            </a:endParaRPr>
          </a:p>
        </p:txBody>
      </p:sp>
      <p:sp>
        <p:nvSpPr>
          <p:cNvPr id="6" name="object 6"/>
          <p:cNvSpPr txBox="1"/>
          <p:nvPr/>
        </p:nvSpPr>
        <p:spPr>
          <a:xfrm>
            <a:off x="8710421" y="1809622"/>
            <a:ext cx="1456055" cy="397510"/>
          </a:xfrm>
          <a:prstGeom prst="rect">
            <a:avLst/>
          </a:prstGeom>
        </p:spPr>
        <p:txBody>
          <a:bodyPr vert="horz" wrap="square" lIns="0" tIns="0" rIns="0" bIns="0" rtlCol="0">
            <a:spAutoFit/>
          </a:bodyPr>
          <a:lstStyle/>
          <a:p>
            <a:pPr marL="12700">
              <a:lnSpc>
                <a:spcPct val="100000"/>
              </a:lnSpc>
            </a:pPr>
            <a:r>
              <a:rPr sz="2400" dirty="0">
                <a:solidFill>
                  <a:srgbClr val="F9C090"/>
                </a:solidFill>
                <a:latin typeface="微软雅黑"/>
                <a:cs typeface="微软雅黑"/>
              </a:rPr>
              <a:t>最低位</a:t>
            </a:r>
            <a:r>
              <a:rPr sz="2400" spc="-105" dirty="0">
                <a:solidFill>
                  <a:srgbClr val="F9C090"/>
                </a:solidFill>
                <a:latin typeface="微软雅黑"/>
                <a:cs typeface="微软雅黑"/>
              </a:rPr>
              <a:t> </a:t>
            </a:r>
            <a:r>
              <a:rPr sz="2400" dirty="0">
                <a:solidFill>
                  <a:srgbClr val="F9C090"/>
                </a:solidFill>
                <a:latin typeface="Arial"/>
                <a:cs typeface="Arial"/>
              </a:rPr>
              <a:t>=</a:t>
            </a:r>
            <a:r>
              <a:rPr sz="2400" spc="-50" dirty="0">
                <a:solidFill>
                  <a:srgbClr val="F9C090"/>
                </a:solidFill>
                <a:latin typeface="Arial"/>
                <a:cs typeface="Arial"/>
              </a:rPr>
              <a:t> </a:t>
            </a:r>
            <a:r>
              <a:rPr sz="2400" spc="-5" dirty="0">
                <a:solidFill>
                  <a:srgbClr val="F9C090"/>
                </a:solidFill>
                <a:latin typeface="Arial"/>
                <a:cs typeface="Arial"/>
              </a:rPr>
              <a:t>0</a:t>
            </a:r>
            <a:endParaRPr sz="2400">
              <a:latin typeface="Arial"/>
              <a:cs typeface="Arial"/>
            </a:endParaRPr>
          </a:p>
        </p:txBody>
      </p:sp>
      <p:sp>
        <p:nvSpPr>
          <p:cNvPr id="7" name="object 7"/>
          <p:cNvSpPr/>
          <p:nvPr/>
        </p:nvSpPr>
        <p:spPr>
          <a:xfrm>
            <a:off x="5715000" y="1251203"/>
            <a:ext cx="1604772" cy="53949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944111" y="970788"/>
            <a:ext cx="1921764" cy="618743"/>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8549640" y="2208276"/>
            <a:ext cx="1382268" cy="166725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968751" y="3313176"/>
            <a:ext cx="1074420" cy="778763"/>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6961631" y="4122420"/>
            <a:ext cx="358140" cy="560832"/>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6961631" y="4920996"/>
            <a:ext cx="358140" cy="560831"/>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4902708" y="5606796"/>
            <a:ext cx="830580" cy="356616"/>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3215639" y="5475732"/>
            <a:ext cx="1921764" cy="618744"/>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5724144" y="1610867"/>
            <a:ext cx="2833115" cy="1248156"/>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5724144" y="1610867"/>
            <a:ext cx="2833370" cy="1248410"/>
          </a:xfrm>
          <a:custGeom>
            <a:avLst/>
            <a:gdLst/>
            <a:ahLst/>
            <a:cxnLst/>
            <a:rect l="l" t="t" r="r" b="b"/>
            <a:pathLst>
              <a:path w="2833370" h="1248410">
                <a:moveTo>
                  <a:pt x="0" y="624078"/>
                </a:moveTo>
                <a:lnTo>
                  <a:pt x="1416557" y="0"/>
                </a:lnTo>
                <a:lnTo>
                  <a:pt x="2833115" y="624078"/>
                </a:lnTo>
                <a:lnTo>
                  <a:pt x="1416557" y="1248156"/>
                </a:lnTo>
                <a:lnTo>
                  <a:pt x="0" y="624078"/>
                </a:lnTo>
                <a:close/>
              </a:path>
            </a:pathLst>
          </a:custGeom>
          <a:ln w="9144">
            <a:solidFill>
              <a:srgbClr val="F69240"/>
            </a:solidFill>
          </a:ln>
        </p:spPr>
        <p:txBody>
          <a:bodyPr wrap="square" lIns="0" tIns="0" rIns="0" bIns="0" rtlCol="0"/>
          <a:lstStyle/>
          <a:p>
            <a:endParaRPr/>
          </a:p>
        </p:txBody>
      </p:sp>
      <p:sp>
        <p:nvSpPr>
          <p:cNvPr id="18" name="object 18"/>
          <p:cNvSpPr txBox="1"/>
          <p:nvPr/>
        </p:nvSpPr>
        <p:spPr>
          <a:xfrm>
            <a:off x="4588509" y="1086611"/>
            <a:ext cx="2926715" cy="988694"/>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微软雅黑"/>
                <a:cs typeface="微软雅黑"/>
              </a:rPr>
              <a:t>开始</a:t>
            </a:r>
            <a:endParaRPr sz="2400">
              <a:latin typeface="微软雅黑"/>
              <a:cs typeface="微软雅黑"/>
            </a:endParaRPr>
          </a:p>
          <a:p>
            <a:pPr marR="5080" algn="r">
              <a:lnSpc>
                <a:spcPct val="100000"/>
              </a:lnSpc>
              <a:spcBef>
                <a:spcPts val="2505"/>
              </a:spcBef>
            </a:pPr>
            <a:r>
              <a:rPr sz="2000" dirty="0">
                <a:latin typeface="Arial"/>
                <a:cs typeface="Arial"/>
              </a:rPr>
              <a:t>1</a:t>
            </a:r>
            <a:r>
              <a:rPr sz="2000" spc="-10" dirty="0">
                <a:latin typeface="Arial"/>
                <a:cs typeface="Arial"/>
              </a:rPr>
              <a:t>.</a:t>
            </a:r>
            <a:r>
              <a:rPr sz="2000" dirty="0">
                <a:latin typeface="微软雅黑"/>
                <a:cs typeface="微软雅黑"/>
              </a:rPr>
              <a:t>检查</a:t>
            </a:r>
            <a:endParaRPr sz="2000">
              <a:latin typeface="微软雅黑"/>
              <a:cs typeface="微软雅黑"/>
            </a:endParaRPr>
          </a:p>
        </p:txBody>
      </p:sp>
      <p:sp>
        <p:nvSpPr>
          <p:cNvPr id="19" name="object 19"/>
          <p:cNvSpPr txBox="1"/>
          <p:nvPr/>
        </p:nvSpPr>
        <p:spPr>
          <a:xfrm>
            <a:off x="6238113" y="2075307"/>
            <a:ext cx="1807210" cy="638175"/>
          </a:xfrm>
          <a:prstGeom prst="rect">
            <a:avLst/>
          </a:prstGeom>
        </p:spPr>
        <p:txBody>
          <a:bodyPr vert="horz" wrap="square" lIns="0" tIns="0" rIns="0" bIns="0" rtlCol="0">
            <a:spAutoFit/>
          </a:bodyPr>
          <a:lstStyle/>
          <a:p>
            <a:pPr marL="393700" marR="5080" indent="-381000">
              <a:lnSpc>
                <a:spcPct val="100000"/>
              </a:lnSpc>
            </a:pPr>
            <a:r>
              <a:rPr sz="2000" dirty="0">
                <a:latin typeface="微软雅黑"/>
                <a:cs typeface="微软雅黑"/>
              </a:rPr>
              <a:t>“乘数寄存器” 的最低位</a:t>
            </a:r>
            <a:endParaRPr sz="2000">
              <a:latin typeface="微软雅黑"/>
              <a:cs typeface="微软雅黑"/>
            </a:endParaRPr>
          </a:p>
        </p:txBody>
      </p:sp>
      <p:sp>
        <p:nvSpPr>
          <p:cNvPr id="20" name="object 20"/>
          <p:cNvSpPr/>
          <p:nvPr/>
        </p:nvSpPr>
        <p:spPr>
          <a:xfrm>
            <a:off x="423672" y="2552700"/>
            <a:ext cx="5146548" cy="769620"/>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p:nvPr/>
        </p:nvSpPr>
        <p:spPr>
          <a:xfrm>
            <a:off x="423672" y="2552700"/>
            <a:ext cx="5146675" cy="769620"/>
          </a:xfrm>
          <a:prstGeom prst="rect">
            <a:avLst/>
          </a:prstGeom>
          <a:solidFill>
            <a:srgbClr val="FFFF00"/>
          </a:solidFill>
          <a:ln w="9143">
            <a:solidFill>
              <a:srgbClr val="F69240"/>
            </a:solidFill>
          </a:ln>
        </p:spPr>
        <p:txBody>
          <a:bodyPr vert="horz" wrap="square" lIns="0" tIns="67945" rIns="0" bIns="0" rtlCol="0">
            <a:spAutoFit/>
          </a:bodyPr>
          <a:lstStyle/>
          <a:p>
            <a:pPr algn="ctr">
              <a:lnSpc>
                <a:spcPct val="100000"/>
              </a:lnSpc>
              <a:spcBef>
                <a:spcPts val="535"/>
              </a:spcBef>
            </a:pPr>
            <a:r>
              <a:rPr sz="2000" dirty="0">
                <a:latin typeface="Arial"/>
                <a:cs typeface="Arial"/>
              </a:rPr>
              <a:t>1a.</a:t>
            </a:r>
            <a:r>
              <a:rPr sz="2000" spc="-95" dirty="0">
                <a:latin typeface="Arial"/>
                <a:cs typeface="Arial"/>
              </a:rPr>
              <a:t> </a:t>
            </a:r>
            <a:r>
              <a:rPr sz="2000" dirty="0">
                <a:latin typeface="微软雅黑"/>
                <a:cs typeface="微软雅黑"/>
              </a:rPr>
              <a:t>将“被乘数寄存器”和</a:t>
            </a:r>
            <a:r>
              <a:rPr sz="2000" spc="-10" dirty="0">
                <a:latin typeface="微软雅黑"/>
                <a:cs typeface="微软雅黑"/>
              </a:rPr>
              <a:t>“</a:t>
            </a:r>
            <a:r>
              <a:rPr sz="2000" dirty="0">
                <a:latin typeface="微软雅黑"/>
                <a:cs typeface="微软雅黑"/>
              </a:rPr>
              <a:t>乘积</a:t>
            </a:r>
            <a:r>
              <a:rPr sz="2000" spc="-10" dirty="0">
                <a:latin typeface="微软雅黑"/>
                <a:cs typeface="微软雅黑"/>
              </a:rPr>
              <a:t>寄</a:t>
            </a:r>
            <a:r>
              <a:rPr sz="2000" dirty="0">
                <a:latin typeface="微软雅黑"/>
                <a:cs typeface="微软雅黑"/>
              </a:rPr>
              <a:t>存器”</a:t>
            </a:r>
            <a:endParaRPr sz="2000">
              <a:latin typeface="微软雅黑"/>
              <a:cs typeface="微软雅黑"/>
            </a:endParaRPr>
          </a:p>
          <a:p>
            <a:pPr marL="635" algn="ctr">
              <a:lnSpc>
                <a:spcPct val="100000"/>
              </a:lnSpc>
            </a:pPr>
            <a:r>
              <a:rPr sz="2000" dirty="0">
                <a:latin typeface="微软雅黑"/>
                <a:cs typeface="微软雅黑"/>
              </a:rPr>
              <a:t>的内容相加，结果放入</a:t>
            </a:r>
            <a:r>
              <a:rPr sz="2000" spc="-15" dirty="0">
                <a:latin typeface="微软雅黑"/>
                <a:cs typeface="微软雅黑"/>
              </a:rPr>
              <a:t>“</a:t>
            </a:r>
            <a:r>
              <a:rPr sz="2000" dirty="0">
                <a:latin typeface="微软雅黑"/>
                <a:cs typeface="微软雅黑"/>
              </a:rPr>
              <a:t>乘积</a:t>
            </a:r>
            <a:r>
              <a:rPr sz="2000" spc="-15" dirty="0">
                <a:latin typeface="微软雅黑"/>
                <a:cs typeface="微软雅黑"/>
              </a:rPr>
              <a:t>寄</a:t>
            </a:r>
            <a:r>
              <a:rPr sz="2000" dirty="0">
                <a:latin typeface="微软雅黑"/>
                <a:cs typeface="微软雅黑"/>
              </a:rPr>
              <a:t>存器”</a:t>
            </a:r>
            <a:endParaRPr sz="2000">
              <a:latin typeface="微软雅黑"/>
              <a:cs typeface="微软雅黑"/>
            </a:endParaRPr>
          </a:p>
        </p:txBody>
      </p:sp>
      <p:sp>
        <p:nvSpPr>
          <p:cNvPr id="22" name="object 22"/>
          <p:cNvSpPr/>
          <p:nvPr/>
        </p:nvSpPr>
        <p:spPr>
          <a:xfrm>
            <a:off x="3863340" y="3695700"/>
            <a:ext cx="6554723" cy="435863"/>
          </a:xfrm>
          <a:prstGeom prst="rect">
            <a:avLst/>
          </a:prstGeom>
          <a:blipFill>
            <a:blip r:embed="rId14" cstate="print"/>
            <a:stretch>
              <a:fillRect/>
            </a:stretch>
          </a:blipFill>
        </p:spPr>
        <p:txBody>
          <a:bodyPr wrap="square" lIns="0" tIns="0" rIns="0" bIns="0" rtlCol="0"/>
          <a:lstStyle/>
          <a:p>
            <a:endParaRPr/>
          </a:p>
        </p:txBody>
      </p:sp>
      <p:sp>
        <p:nvSpPr>
          <p:cNvPr id="23" name="object 23"/>
          <p:cNvSpPr txBox="1"/>
          <p:nvPr/>
        </p:nvSpPr>
        <p:spPr>
          <a:xfrm>
            <a:off x="3863340" y="3695700"/>
            <a:ext cx="6555105" cy="436245"/>
          </a:xfrm>
          <a:prstGeom prst="rect">
            <a:avLst/>
          </a:prstGeom>
          <a:solidFill>
            <a:srgbClr val="FFFF00"/>
          </a:solidFill>
          <a:ln w="9144">
            <a:solidFill>
              <a:srgbClr val="F69240"/>
            </a:solidFill>
          </a:ln>
        </p:spPr>
        <p:txBody>
          <a:bodyPr vert="horz" wrap="square" lIns="0" tIns="53340" rIns="0" bIns="0" rtlCol="0">
            <a:spAutoFit/>
          </a:bodyPr>
          <a:lstStyle/>
          <a:p>
            <a:pPr marL="1479550">
              <a:lnSpc>
                <a:spcPct val="100000"/>
              </a:lnSpc>
              <a:spcBef>
                <a:spcPts val="420"/>
              </a:spcBef>
            </a:pPr>
            <a:r>
              <a:rPr sz="2000" dirty="0">
                <a:latin typeface="Arial"/>
                <a:cs typeface="Arial"/>
              </a:rPr>
              <a:t>2.</a:t>
            </a:r>
            <a:r>
              <a:rPr sz="2000" spc="-105" dirty="0">
                <a:latin typeface="Arial"/>
                <a:cs typeface="Arial"/>
              </a:rPr>
              <a:t> </a:t>
            </a:r>
            <a:r>
              <a:rPr sz="2000" dirty="0">
                <a:latin typeface="微软雅黑"/>
                <a:cs typeface="微软雅黑"/>
              </a:rPr>
              <a:t>将“被乘数寄存器”左移</a:t>
            </a:r>
            <a:r>
              <a:rPr sz="2000" spc="-10" dirty="0">
                <a:latin typeface="微软雅黑"/>
                <a:cs typeface="微软雅黑"/>
              </a:rPr>
              <a:t>一</a:t>
            </a:r>
            <a:r>
              <a:rPr sz="2000" spc="5" dirty="0">
                <a:latin typeface="微软雅黑"/>
                <a:cs typeface="微软雅黑"/>
              </a:rPr>
              <a:t>位</a:t>
            </a:r>
            <a:endParaRPr sz="2000">
              <a:latin typeface="微软雅黑"/>
              <a:cs typeface="微软雅黑"/>
            </a:endParaRPr>
          </a:p>
        </p:txBody>
      </p:sp>
      <p:sp>
        <p:nvSpPr>
          <p:cNvPr id="24" name="object 24"/>
          <p:cNvSpPr/>
          <p:nvPr/>
        </p:nvSpPr>
        <p:spPr>
          <a:xfrm>
            <a:off x="3863340" y="4504944"/>
            <a:ext cx="6554723" cy="434340"/>
          </a:xfrm>
          <a:prstGeom prst="rect">
            <a:avLst/>
          </a:prstGeom>
          <a:blipFill>
            <a:blip r:embed="rId15" cstate="print"/>
            <a:stretch>
              <a:fillRect/>
            </a:stretch>
          </a:blipFill>
        </p:spPr>
        <p:txBody>
          <a:bodyPr wrap="square" lIns="0" tIns="0" rIns="0" bIns="0" rtlCol="0"/>
          <a:lstStyle/>
          <a:p>
            <a:endParaRPr/>
          </a:p>
        </p:txBody>
      </p:sp>
      <p:sp>
        <p:nvSpPr>
          <p:cNvPr id="25" name="object 25"/>
          <p:cNvSpPr txBox="1"/>
          <p:nvPr/>
        </p:nvSpPr>
        <p:spPr>
          <a:xfrm>
            <a:off x="3863340" y="4504944"/>
            <a:ext cx="6555105" cy="434340"/>
          </a:xfrm>
          <a:prstGeom prst="rect">
            <a:avLst/>
          </a:prstGeom>
          <a:solidFill>
            <a:srgbClr val="FFFF00"/>
          </a:solidFill>
          <a:ln w="9144">
            <a:solidFill>
              <a:srgbClr val="F69240"/>
            </a:solidFill>
          </a:ln>
        </p:spPr>
        <p:txBody>
          <a:bodyPr vert="horz" wrap="square" lIns="0" tIns="52704" rIns="0" bIns="0" rtlCol="0">
            <a:spAutoFit/>
          </a:bodyPr>
          <a:lstStyle/>
          <a:p>
            <a:pPr marL="1605915">
              <a:lnSpc>
                <a:spcPct val="100000"/>
              </a:lnSpc>
              <a:spcBef>
                <a:spcPts val="414"/>
              </a:spcBef>
            </a:pPr>
            <a:r>
              <a:rPr sz="2000" dirty="0">
                <a:latin typeface="Arial"/>
                <a:cs typeface="Arial"/>
              </a:rPr>
              <a:t>3.</a:t>
            </a:r>
            <a:r>
              <a:rPr sz="2000" spc="-70" dirty="0">
                <a:latin typeface="Arial"/>
                <a:cs typeface="Arial"/>
              </a:rPr>
              <a:t> </a:t>
            </a:r>
            <a:r>
              <a:rPr sz="2000" dirty="0">
                <a:latin typeface="微软雅黑"/>
                <a:cs typeface="微软雅黑"/>
              </a:rPr>
              <a:t>将“乘数寄存器”右移一位</a:t>
            </a:r>
            <a:endParaRPr sz="2000">
              <a:latin typeface="微软雅黑"/>
              <a:cs typeface="微软雅黑"/>
            </a:endParaRPr>
          </a:p>
        </p:txBody>
      </p:sp>
      <p:sp>
        <p:nvSpPr>
          <p:cNvPr id="26" name="object 26"/>
          <p:cNvSpPr/>
          <p:nvPr/>
        </p:nvSpPr>
        <p:spPr>
          <a:xfrm>
            <a:off x="5724144" y="5303520"/>
            <a:ext cx="2833115" cy="952500"/>
          </a:xfrm>
          <a:prstGeom prst="rect">
            <a:avLst/>
          </a:prstGeom>
          <a:blipFill>
            <a:blip r:embed="rId16" cstate="print"/>
            <a:stretch>
              <a:fillRect/>
            </a:stretch>
          </a:blipFill>
        </p:spPr>
        <p:txBody>
          <a:bodyPr wrap="square" lIns="0" tIns="0" rIns="0" bIns="0" rtlCol="0"/>
          <a:lstStyle/>
          <a:p>
            <a:endParaRPr/>
          </a:p>
        </p:txBody>
      </p:sp>
      <p:sp>
        <p:nvSpPr>
          <p:cNvPr id="27" name="object 27"/>
          <p:cNvSpPr/>
          <p:nvPr/>
        </p:nvSpPr>
        <p:spPr>
          <a:xfrm>
            <a:off x="5724144" y="5303520"/>
            <a:ext cx="2833370" cy="952500"/>
          </a:xfrm>
          <a:custGeom>
            <a:avLst/>
            <a:gdLst/>
            <a:ahLst/>
            <a:cxnLst/>
            <a:rect l="l" t="t" r="r" b="b"/>
            <a:pathLst>
              <a:path w="2833370" h="952500">
                <a:moveTo>
                  <a:pt x="0" y="476249"/>
                </a:moveTo>
                <a:lnTo>
                  <a:pt x="1416557" y="0"/>
                </a:lnTo>
                <a:lnTo>
                  <a:pt x="2833115" y="476249"/>
                </a:lnTo>
                <a:lnTo>
                  <a:pt x="1416557" y="952499"/>
                </a:lnTo>
                <a:lnTo>
                  <a:pt x="0" y="476249"/>
                </a:lnTo>
                <a:close/>
              </a:path>
            </a:pathLst>
          </a:custGeom>
          <a:ln w="9144">
            <a:solidFill>
              <a:srgbClr val="F69240"/>
            </a:solidFill>
          </a:ln>
        </p:spPr>
        <p:txBody>
          <a:bodyPr wrap="square" lIns="0" tIns="0" rIns="0" bIns="0" rtlCol="0"/>
          <a:lstStyle/>
          <a:p>
            <a:endParaRPr/>
          </a:p>
        </p:txBody>
      </p:sp>
      <p:sp>
        <p:nvSpPr>
          <p:cNvPr id="28" name="object 28"/>
          <p:cNvSpPr/>
          <p:nvPr/>
        </p:nvSpPr>
        <p:spPr>
          <a:xfrm>
            <a:off x="6021323" y="1312163"/>
            <a:ext cx="2316479" cy="1985772"/>
          </a:xfrm>
          <a:prstGeom prst="rect">
            <a:avLst/>
          </a:prstGeom>
          <a:blipFill>
            <a:blip r:embed="rId17" cstate="print"/>
            <a:stretch>
              <a:fillRect/>
            </a:stretch>
          </a:blipFill>
        </p:spPr>
        <p:txBody>
          <a:bodyPr wrap="square" lIns="0" tIns="0" rIns="0" bIns="0" rtlCol="0"/>
          <a:lstStyle/>
          <a:p>
            <a:endParaRPr/>
          </a:p>
        </p:txBody>
      </p:sp>
      <p:sp>
        <p:nvSpPr>
          <p:cNvPr id="29" name="object 29"/>
          <p:cNvSpPr/>
          <p:nvPr/>
        </p:nvSpPr>
        <p:spPr>
          <a:xfrm>
            <a:off x="6045708" y="1336547"/>
            <a:ext cx="2212848" cy="1882140"/>
          </a:xfrm>
          <a:prstGeom prst="rect">
            <a:avLst/>
          </a:prstGeom>
          <a:blipFill>
            <a:blip r:embed="rId18" cstate="print"/>
            <a:stretch>
              <a:fillRect/>
            </a:stretch>
          </a:blipFill>
        </p:spPr>
        <p:txBody>
          <a:bodyPr wrap="square" lIns="0" tIns="0" rIns="0" bIns="0" rtlCol="0"/>
          <a:lstStyle/>
          <a:p>
            <a:endParaRPr/>
          </a:p>
        </p:txBody>
      </p:sp>
      <p:sp>
        <p:nvSpPr>
          <p:cNvPr id="30" name="object 30"/>
          <p:cNvSpPr/>
          <p:nvPr/>
        </p:nvSpPr>
        <p:spPr>
          <a:xfrm>
            <a:off x="6140196" y="1431036"/>
            <a:ext cx="2024380" cy="1693545"/>
          </a:xfrm>
          <a:custGeom>
            <a:avLst/>
            <a:gdLst/>
            <a:ahLst/>
            <a:cxnLst/>
            <a:rect l="l" t="t" r="r" b="b"/>
            <a:pathLst>
              <a:path w="2024379" h="1693545">
                <a:moveTo>
                  <a:pt x="0" y="846581"/>
                </a:moveTo>
                <a:lnTo>
                  <a:pt x="1316" y="803011"/>
                </a:lnTo>
                <a:lnTo>
                  <a:pt x="5223" y="760014"/>
                </a:lnTo>
                <a:lnTo>
                  <a:pt x="11658" y="717642"/>
                </a:lnTo>
                <a:lnTo>
                  <a:pt x="20556" y="675949"/>
                </a:lnTo>
                <a:lnTo>
                  <a:pt x="31855" y="634988"/>
                </a:lnTo>
                <a:lnTo>
                  <a:pt x="45490" y="594812"/>
                </a:lnTo>
                <a:lnTo>
                  <a:pt x="61398" y="555474"/>
                </a:lnTo>
                <a:lnTo>
                  <a:pt x="79515" y="517028"/>
                </a:lnTo>
                <a:lnTo>
                  <a:pt x="99779" y="479527"/>
                </a:lnTo>
                <a:lnTo>
                  <a:pt x="122125" y="443024"/>
                </a:lnTo>
                <a:lnTo>
                  <a:pt x="146489" y="407571"/>
                </a:lnTo>
                <a:lnTo>
                  <a:pt x="172809" y="373223"/>
                </a:lnTo>
                <a:lnTo>
                  <a:pt x="201021" y="340032"/>
                </a:lnTo>
                <a:lnTo>
                  <a:pt x="231060" y="308052"/>
                </a:lnTo>
                <a:lnTo>
                  <a:pt x="262865" y="277335"/>
                </a:lnTo>
                <a:lnTo>
                  <a:pt x="296370" y="247935"/>
                </a:lnTo>
                <a:lnTo>
                  <a:pt x="331513" y="219905"/>
                </a:lnTo>
                <a:lnTo>
                  <a:pt x="368229" y="193298"/>
                </a:lnTo>
                <a:lnTo>
                  <a:pt x="406456" y="168168"/>
                </a:lnTo>
                <a:lnTo>
                  <a:pt x="446130" y="144567"/>
                </a:lnTo>
                <a:lnTo>
                  <a:pt x="487188" y="122548"/>
                </a:lnTo>
                <a:lnTo>
                  <a:pt x="529564" y="102165"/>
                </a:lnTo>
                <a:lnTo>
                  <a:pt x="573198" y="83471"/>
                </a:lnTo>
                <a:lnTo>
                  <a:pt x="618023" y="66520"/>
                </a:lnTo>
                <a:lnTo>
                  <a:pt x="663978" y="51363"/>
                </a:lnTo>
                <a:lnTo>
                  <a:pt x="710998" y="38055"/>
                </a:lnTo>
                <a:lnTo>
                  <a:pt x="759020" y="26648"/>
                </a:lnTo>
                <a:lnTo>
                  <a:pt x="807981" y="17197"/>
                </a:lnTo>
                <a:lnTo>
                  <a:pt x="857816" y="9753"/>
                </a:lnTo>
                <a:lnTo>
                  <a:pt x="908463" y="4370"/>
                </a:lnTo>
                <a:lnTo>
                  <a:pt x="959857" y="1101"/>
                </a:lnTo>
                <a:lnTo>
                  <a:pt x="1011935" y="0"/>
                </a:lnTo>
                <a:lnTo>
                  <a:pt x="1064014" y="1101"/>
                </a:lnTo>
                <a:lnTo>
                  <a:pt x="1115408" y="4370"/>
                </a:lnTo>
                <a:lnTo>
                  <a:pt x="1166055" y="9753"/>
                </a:lnTo>
                <a:lnTo>
                  <a:pt x="1215890" y="17197"/>
                </a:lnTo>
                <a:lnTo>
                  <a:pt x="1264851" y="26648"/>
                </a:lnTo>
                <a:lnTo>
                  <a:pt x="1312873" y="38055"/>
                </a:lnTo>
                <a:lnTo>
                  <a:pt x="1359893" y="51363"/>
                </a:lnTo>
                <a:lnTo>
                  <a:pt x="1405848" y="66520"/>
                </a:lnTo>
                <a:lnTo>
                  <a:pt x="1450673" y="83471"/>
                </a:lnTo>
                <a:lnTo>
                  <a:pt x="1494307" y="102165"/>
                </a:lnTo>
                <a:lnTo>
                  <a:pt x="1536683" y="122548"/>
                </a:lnTo>
                <a:lnTo>
                  <a:pt x="1577741" y="144567"/>
                </a:lnTo>
                <a:lnTo>
                  <a:pt x="1617415" y="168168"/>
                </a:lnTo>
                <a:lnTo>
                  <a:pt x="1655642" y="193298"/>
                </a:lnTo>
                <a:lnTo>
                  <a:pt x="1692358" y="219905"/>
                </a:lnTo>
                <a:lnTo>
                  <a:pt x="1727501" y="247935"/>
                </a:lnTo>
                <a:lnTo>
                  <a:pt x="1761006" y="277335"/>
                </a:lnTo>
                <a:lnTo>
                  <a:pt x="1792811" y="308052"/>
                </a:lnTo>
                <a:lnTo>
                  <a:pt x="1822850" y="340032"/>
                </a:lnTo>
                <a:lnTo>
                  <a:pt x="1851062" y="373223"/>
                </a:lnTo>
                <a:lnTo>
                  <a:pt x="1877382" y="407571"/>
                </a:lnTo>
                <a:lnTo>
                  <a:pt x="1901746" y="443024"/>
                </a:lnTo>
                <a:lnTo>
                  <a:pt x="1924092" y="479527"/>
                </a:lnTo>
                <a:lnTo>
                  <a:pt x="1944356" y="517028"/>
                </a:lnTo>
                <a:lnTo>
                  <a:pt x="1962473" y="555474"/>
                </a:lnTo>
                <a:lnTo>
                  <a:pt x="1978381" y="594812"/>
                </a:lnTo>
                <a:lnTo>
                  <a:pt x="1992016" y="634988"/>
                </a:lnTo>
                <a:lnTo>
                  <a:pt x="2003315" y="675949"/>
                </a:lnTo>
                <a:lnTo>
                  <a:pt x="2012213" y="717642"/>
                </a:lnTo>
                <a:lnTo>
                  <a:pt x="2018648" y="760014"/>
                </a:lnTo>
                <a:lnTo>
                  <a:pt x="2022555" y="803011"/>
                </a:lnTo>
                <a:lnTo>
                  <a:pt x="2023872" y="846581"/>
                </a:lnTo>
                <a:lnTo>
                  <a:pt x="2022555" y="890152"/>
                </a:lnTo>
                <a:lnTo>
                  <a:pt x="2018648" y="933149"/>
                </a:lnTo>
                <a:lnTo>
                  <a:pt x="2012213" y="975521"/>
                </a:lnTo>
                <a:lnTo>
                  <a:pt x="2003315" y="1017214"/>
                </a:lnTo>
                <a:lnTo>
                  <a:pt x="1992016" y="1058175"/>
                </a:lnTo>
                <a:lnTo>
                  <a:pt x="1978381" y="1098351"/>
                </a:lnTo>
                <a:lnTo>
                  <a:pt x="1962473" y="1137689"/>
                </a:lnTo>
                <a:lnTo>
                  <a:pt x="1944356" y="1176135"/>
                </a:lnTo>
                <a:lnTo>
                  <a:pt x="1924092" y="1213636"/>
                </a:lnTo>
                <a:lnTo>
                  <a:pt x="1901746" y="1250139"/>
                </a:lnTo>
                <a:lnTo>
                  <a:pt x="1877382" y="1285592"/>
                </a:lnTo>
                <a:lnTo>
                  <a:pt x="1851062" y="1319940"/>
                </a:lnTo>
                <a:lnTo>
                  <a:pt x="1822850" y="1353131"/>
                </a:lnTo>
                <a:lnTo>
                  <a:pt x="1792811" y="1385111"/>
                </a:lnTo>
                <a:lnTo>
                  <a:pt x="1761006" y="1415828"/>
                </a:lnTo>
                <a:lnTo>
                  <a:pt x="1727501" y="1445228"/>
                </a:lnTo>
                <a:lnTo>
                  <a:pt x="1692358" y="1473258"/>
                </a:lnTo>
                <a:lnTo>
                  <a:pt x="1655642" y="1499865"/>
                </a:lnTo>
                <a:lnTo>
                  <a:pt x="1617415" y="1524995"/>
                </a:lnTo>
                <a:lnTo>
                  <a:pt x="1577741" y="1548596"/>
                </a:lnTo>
                <a:lnTo>
                  <a:pt x="1536683" y="1570615"/>
                </a:lnTo>
                <a:lnTo>
                  <a:pt x="1494307" y="1590998"/>
                </a:lnTo>
                <a:lnTo>
                  <a:pt x="1450673" y="1609692"/>
                </a:lnTo>
                <a:lnTo>
                  <a:pt x="1405848" y="1626643"/>
                </a:lnTo>
                <a:lnTo>
                  <a:pt x="1359893" y="1641800"/>
                </a:lnTo>
                <a:lnTo>
                  <a:pt x="1312873" y="1655108"/>
                </a:lnTo>
                <a:lnTo>
                  <a:pt x="1264851" y="1666515"/>
                </a:lnTo>
                <a:lnTo>
                  <a:pt x="1215890" y="1675966"/>
                </a:lnTo>
                <a:lnTo>
                  <a:pt x="1166055" y="1683410"/>
                </a:lnTo>
                <a:lnTo>
                  <a:pt x="1115408" y="1688793"/>
                </a:lnTo>
                <a:lnTo>
                  <a:pt x="1064014" y="1692062"/>
                </a:lnTo>
                <a:lnTo>
                  <a:pt x="1011935" y="1693164"/>
                </a:lnTo>
                <a:lnTo>
                  <a:pt x="959857" y="1692062"/>
                </a:lnTo>
                <a:lnTo>
                  <a:pt x="908463" y="1688793"/>
                </a:lnTo>
                <a:lnTo>
                  <a:pt x="857816" y="1683410"/>
                </a:lnTo>
                <a:lnTo>
                  <a:pt x="807981" y="1675966"/>
                </a:lnTo>
                <a:lnTo>
                  <a:pt x="759020" y="1666515"/>
                </a:lnTo>
                <a:lnTo>
                  <a:pt x="710998" y="1655108"/>
                </a:lnTo>
                <a:lnTo>
                  <a:pt x="663978" y="1641800"/>
                </a:lnTo>
                <a:lnTo>
                  <a:pt x="618023" y="1626643"/>
                </a:lnTo>
                <a:lnTo>
                  <a:pt x="573198" y="1609692"/>
                </a:lnTo>
                <a:lnTo>
                  <a:pt x="529564" y="1590998"/>
                </a:lnTo>
                <a:lnTo>
                  <a:pt x="487188" y="1570615"/>
                </a:lnTo>
                <a:lnTo>
                  <a:pt x="446130" y="1548596"/>
                </a:lnTo>
                <a:lnTo>
                  <a:pt x="406456" y="1524995"/>
                </a:lnTo>
                <a:lnTo>
                  <a:pt x="368229" y="1499865"/>
                </a:lnTo>
                <a:lnTo>
                  <a:pt x="331513" y="1473258"/>
                </a:lnTo>
                <a:lnTo>
                  <a:pt x="296370" y="1445228"/>
                </a:lnTo>
                <a:lnTo>
                  <a:pt x="262865" y="1415828"/>
                </a:lnTo>
                <a:lnTo>
                  <a:pt x="231060" y="1385111"/>
                </a:lnTo>
                <a:lnTo>
                  <a:pt x="201021" y="1353131"/>
                </a:lnTo>
                <a:lnTo>
                  <a:pt x="172809" y="1319940"/>
                </a:lnTo>
                <a:lnTo>
                  <a:pt x="146489" y="1285592"/>
                </a:lnTo>
                <a:lnTo>
                  <a:pt x="122125" y="1250139"/>
                </a:lnTo>
                <a:lnTo>
                  <a:pt x="99779" y="1213636"/>
                </a:lnTo>
                <a:lnTo>
                  <a:pt x="79515" y="1176135"/>
                </a:lnTo>
                <a:lnTo>
                  <a:pt x="61398" y="1137689"/>
                </a:lnTo>
                <a:lnTo>
                  <a:pt x="45490" y="1098351"/>
                </a:lnTo>
                <a:lnTo>
                  <a:pt x="31855" y="1058175"/>
                </a:lnTo>
                <a:lnTo>
                  <a:pt x="20556" y="1017214"/>
                </a:lnTo>
                <a:lnTo>
                  <a:pt x="11658" y="975521"/>
                </a:lnTo>
                <a:lnTo>
                  <a:pt x="5223" y="933149"/>
                </a:lnTo>
                <a:lnTo>
                  <a:pt x="1316" y="890152"/>
                </a:lnTo>
                <a:lnTo>
                  <a:pt x="0" y="846581"/>
                </a:lnTo>
                <a:close/>
              </a:path>
            </a:pathLst>
          </a:custGeom>
          <a:ln w="57912">
            <a:solidFill>
              <a:srgbClr val="FFFF00"/>
            </a:solidFill>
          </a:ln>
        </p:spPr>
        <p:txBody>
          <a:bodyPr wrap="square" lIns="0" tIns="0" rIns="0" bIns="0" rtlCol="0"/>
          <a:lstStyle/>
          <a:p>
            <a:endParaRPr/>
          </a:p>
        </p:txBody>
      </p:sp>
      <p:sp>
        <p:nvSpPr>
          <p:cNvPr id="31" name="object 31"/>
          <p:cNvSpPr txBox="1"/>
          <p:nvPr/>
        </p:nvSpPr>
        <p:spPr>
          <a:xfrm>
            <a:off x="5316092" y="5317610"/>
            <a:ext cx="330200" cy="427990"/>
          </a:xfrm>
          <a:prstGeom prst="rect">
            <a:avLst/>
          </a:prstGeom>
        </p:spPr>
        <p:txBody>
          <a:bodyPr vert="horz" wrap="square" lIns="0" tIns="30480" rIns="0" bIns="0" rtlCol="0">
            <a:spAutoFit/>
          </a:bodyPr>
          <a:lstStyle/>
          <a:p>
            <a:pPr marL="12700">
              <a:lnSpc>
                <a:spcPct val="100000"/>
              </a:lnSpc>
              <a:spcBef>
                <a:spcPts val="240"/>
              </a:spcBef>
            </a:pPr>
            <a:r>
              <a:rPr sz="2400" dirty="0">
                <a:solidFill>
                  <a:srgbClr val="F9C090"/>
                </a:solidFill>
                <a:latin typeface="微软雅黑"/>
                <a:cs typeface="微软雅黑"/>
              </a:rPr>
              <a:t>是</a:t>
            </a:r>
            <a:endParaRPr sz="2400">
              <a:latin typeface="微软雅黑"/>
              <a:cs typeface="微软雅黑"/>
            </a:endParaRPr>
          </a:p>
        </p:txBody>
      </p:sp>
      <p:sp>
        <p:nvSpPr>
          <p:cNvPr id="32" name="object 32"/>
          <p:cNvSpPr txBox="1"/>
          <p:nvPr/>
        </p:nvSpPr>
        <p:spPr>
          <a:xfrm>
            <a:off x="8521700" y="5317610"/>
            <a:ext cx="330200" cy="427990"/>
          </a:xfrm>
          <a:prstGeom prst="rect">
            <a:avLst/>
          </a:prstGeom>
        </p:spPr>
        <p:txBody>
          <a:bodyPr vert="horz" wrap="square" lIns="0" tIns="30480" rIns="0" bIns="0" rtlCol="0">
            <a:spAutoFit/>
          </a:bodyPr>
          <a:lstStyle/>
          <a:p>
            <a:pPr marL="12700">
              <a:lnSpc>
                <a:spcPct val="100000"/>
              </a:lnSpc>
              <a:spcBef>
                <a:spcPts val="240"/>
              </a:spcBef>
            </a:pPr>
            <a:r>
              <a:rPr sz="2400" dirty="0">
                <a:solidFill>
                  <a:srgbClr val="F9C090"/>
                </a:solidFill>
                <a:latin typeface="微软雅黑"/>
                <a:cs typeface="微软雅黑"/>
              </a:rPr>
              <a:t>否</a:t>
            </a:r>
            <a:endParaRPr sz="2400">
              <a:latin typeface="微软雅黑"/>
              <a:cs typeface="微软雅黑"/>
            </a:endParaRPr>
          </a:p>
        </p:txBody>
      </p:sp>
      <p:sp>
        <p:nvSpPr>
          <p:cNvPr id="33" name="object 33"/>
          <p:cNvSpPr txBox="1"/>
          <p:nvPr/>
        </p:nvSpPr>
        <p:spPr>
          <a:xfrm>
            <a:off x="6480428" y="5439404"/>
            <a:ext cx="1323975" cy="666115"/>
          </a:xfrm>
          <a:prstGeom prst="rect">
            <a:avLst/>
          </a:prstGeom>
        </p:spPr>
        <p:txBody>
          <a:bodyPr vert="horz" wrap="square" lIns="0" tIns="27940" rIns="0" bIns="0" rtlCol="0">
            <a:spAutoFit/>
          </a:bodyPr>
          <a:lstStyle/>
          <a:p>
            <a:pPr marL="59690" marR="5080" indent="-47625">
              <a:lnSpc>
                <a:spcPct val="100000"/>
              </a:lnSpc>
              <a:spcBef>
                <a:spcPts val="220"/>
              </a:spcBef>
            </a:pPr>
            <a:r>
              <a:rPr sz="2000" dirty="0">
                <a:latin typeface="Arial"/>
                <a:cs typeface="Arial"/>
              </a:rPr>
              <a:t>4.</a:t>
            </a:r>
            <a:r>
              <a:rPr sz="2000" spc="-100" dirty="0">
                <a:latin typeface="Arial"/>
                <a:cs typeface="Arial"/>
              </a:rPr>
              <a:t> </a:t>
            </a:r>
            <a:r>
              <a:rPr sz="2000" dirty="0">
                <a:latin typeface="微软雅黑"/>
                <a:cs typeface="微软雅黑"/>
              </a:rPr>
              <a:t>是否已到 第</a:t>
            </a:r>
            <a:r>
              <a:rPr sz="2000" spc="5" dirty="0">
                <a:latin typeface="Arial"/>
                <a:cs typeface="Arial"/>
              </a:rPr>
              <a:t>N</a:t>
            </a:r>
            <a:r>
              <a:rPr sz="2000" dirty="0">
                <a:latin typeface="微软雅黑"/>
                <a:cs typeface="微软雅黑"/>
              </a:rPr>
              <a:t>次循环</a:t>
            </a:r>
            <a:endParaRPr sz="2000">
              <a:latin typeface="微软雅黑"/>
              <a:cs typeface="微软雅黑"/>
            </a:endParaRPr>
          </a:p>
        </p:txBody>
      </p:sp>
      <p:sp>
        <p:nvSpPr>
          <p:cNvPr id="34" name="object 34"/>
          <p:cNvSpPr txBox="1"/>
          <p:nvPr/>
        </p:nvSpPr>
        <p:spPr>
          <a:xfrm>
            <a:off x="3859784" y="5562669"/>
            <a:ext cx="635000" cy="427990"/>
          </a:xfrm>
          <a:prstGeom prst="rect">
            <a:avLst/>
          </a:prstGeom>
        </p:spPr>
        <p:txBody>
          <a:bodyPr vert="horz" wrap="square" lIns="0" tIns="30480" rIns="0" bIns="0" rtlCol="0">
            <a:spAutoFit/>
          </a:bodyPr>
          <a:lstStyle/>
          <a:p>
            <a:pPr marL="12700">
              <a:lnSpc>
                <a:spcPct val="100000"/>
              </a:lnSpc>
              <a:spcBef>
                <a:spcPts val="240"/>
              </a:spcBef>
            </a:pPr>
            <a:r>
              <a:rPr sz="2400" b="1" dirty="0">
                <a:solidFill>
                  <a:srgbClr val="FFFFFF"/>
                </a:solidFill>
                <a:latin typeface="微软雅黑"/>
                <a:cs typeface="微软雅黑"/>
              </a:rPr>
              <a:t>完成</a:t>
            </a:r>
            <a:endParaRPr sz="2400">
              <a:latin typeface="微软雅黑"/>
              <a:cs typeface="微软雅黑"/>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6726935" y="911352"/>
            <a:ext cx="4715256" cy="4896612"/>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261239"/>
            <a:ext cx="8129270" cy="548640"/>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对比</a:t>
            </a:r>
            <a:r>
              <a:rPr sz="3600" spc="-10" dirty="0">
                <a:solidFill>
                  <a:srgbClr val="004589"/>
                </a:solidFill>
                <a:latin typeface="微软雅黑"/>
                <a:cs typeface="微软雅黑"/>
              </a:rPr>
              <a:t>：</a:t>
            </a:r>
            <a:r>
              <a:rPr sz="3600" dirty="0">
                <a:solidFill>
                  <a:srgbClr val="004589"/>
                </a:solidFill>
                <a:latin typeface="Arial"/>
                <a:cs typeface="Arial"/>
              </a:rPr>
              <a:t>N</a:t>
            </a:r>
            <a:r>
              <a:rPr sz="3600" spc="-5" dirty="0">
                <a:solidFill>
                  <a:srgbClr val="004589"/>
                </a:solidFill>
                <a:latin typeface="微软雅黑"/>
                <a:cs typeface="微软雅黑"/>
              </a:rPr>
              <a:t>位乘法器的工作流程（优化后）</a:t>
            </a:r>
            <a:endParaRPr sz="3600" dirty="0">
              <a:solidFill>
                <a:srgbClr val="004589"/>
              </a:solidFill>
              <a:latin typeface="微软雅黑"/>
              <a:cs typeface="微软雅黑"/>
            </a:endParaRPr>
          </a:p>
        </p:txBody>
      </p:sp>
      <p:sp>
        <p:nvSpPr>
          <p:cNvPr id="4" name="object 4"/>
          <p:cNvSpPr txBox="1"/>
          <p:nvPr/>
        </p:nvSpPr>
        <p:spPr>
          <a:xfrm>
            <a:off x="4255770" y="1828800"/>
            <a:ext cx="1456690" cy="369332"/>
          </a:xfrm>
          <a:prstGeom prst="rect">
            <a:avLst/>
          </a:prstGeom>
        </p:spPr>
        <p:txBody>
          <a:bodyPr vert="horz" wrap="square" lIns="0" tIns="0" rIns="0" bIns="0" rtlCol="0">
            <a:spAutoFit/>
          </a:bodyPr>
          <a:lstStyle/>
          <a:p>
            <a:pPr marL="12700">
              <a:lnSpc>
                <a:spcPct val="100000"/>
              </a:lnSpc>
            </a:pPr>
            <a:r>
              <a:rPr sz="2400" dirty="0">
                <a:solidFill>
                  <a:srgbClr val="FF0000"/>
                </a:solidFill>
                <a:latin typeface="微软雅黑"/>
                <a:cs typeface="微软雅黑"/>
              </a:rPr>
              <a:t>最低位</a:t>
            </a:r>
            <a:r>
              <a:rPr sz="2400" spc="-100" dirty="0">
                <a:solidFill>
                  <a:srgbClr val="FF0000"/>
                </a:solidFill>
                <a:latin typeface="微软雅黑"/>
                <a:cs typeface="微软雅黑"/>
              </a:rPr>
              <a:t> </a:t>
            </a:r>
            <a:r>
              <a:rPr sz="2400" dirty="0">
                <a:solidFill>
                  <a:srgbClr val="FF0000"/>
                </a:solidFill>
                <a:latin typeface="Arial"/>
                <a:cs typeface="Arial"/>
              </a:rPr>
              <a:t>=</a:t>
            </a:r>
            <a:r>
              <a:rPr sz="2400" spc="-50" dirty="0">
                <a:solidFill>
                  <a:srgbClr val="FF0000"/>
                </a:solidFill>
                <a:latin typeface="Arial"/>
                <a:cs typeface="Arial"/>
              </a:rPr>
              <a:t> </a:t>
            </a:r>
            <a:r>
              <a:rPr sz="2400" spc="-5" dirty="0">
                <a:solidFill>
                  <a:srgbClr val="FF0000"/>
                </a:solidFill>
                <a:latin typeface="Arial"/>
                <a:cs typeface="Arial"/>
              </a:rPr>
              <a:t>1</a:t>
            </a:r>
            <a:endParaRPr sz="2400" dirty="0">
              <a:solidFill>
                <a:srgbClr val="FF0000"/>
              </a:solidFill>
              <a:latin typeface="Arial"/>
              <a:cs typeface="Arial"/>
            </a:endParaRPr>
          </a:p>
        </p:txBody>
      </p:sp>
      <p:sp>
        <p:nvSpPr>
          <p:cNvPr id="5" name="object 5"/>
          <p:cNvSpPr txBox="1"/>
          <p:nvPr/>
        </p:nvSpPr>
        <p:spPr>
          <a:xfrm>
            <a:off x="8578342" y="1828800"/>
            <a:ext cx="1456055" cy="369332"/>
          </a:xfrm>
          <a:prstGeom prst="rect">
            <a:avLst/>
          </a:prstGeom>
        </p:spPr>
        <p:txBody>
          <a:bodyPr vert="horz" wrap="square" lIns="0" tIns="0" rIns="0" bIns="0" rtlCol="0">
            <a:spAutoFit/>
          </a:bodyPr>
          <a:lstStyle/>
          <a:p>
            <a:pPr marL="12700">
              <a:lnSpc>
                <a:spcPct val="100000"/>
              </a:lnSpc>
            </a:pPr>
            <a:r>
              <a:rPr sz="2400" dirty="0">
                <a:solidFill>
                  <a:srgbClr val="0000FF"/>
                </a:solidFill>
                <a:latin typeface="微软雅黑"/>
                <a:cs typeface="微软雅黑"/>
              </a:rPr>
              <a:t>最低位</a:t>
            </a:r>
            <a:r>
              <a:rPr sz="2400" spc="-105" dirty="0">
                <a:solidFill>
                  <a:srgbClr val="0000FF"/>
                </a:solidFill>
                <a:latin typeface="微软雅黑"/>
                <a:cs typeface="微软雅黑"/>
              </a:rPr>
              <a:t> </a:t>
            </a:r>
            <a:r>
              <a:rPr sz="2400" dirty="0">
                <a:solidFill>
                  <a:srgbClr val="0000FF"/>
                </a:solidFill>
                <a:latin typeface="Arial"/>
                <a:cs typeface="Arial"/>
              </a:rPr>
              <a:t>=</a:t>
            </a:r>
            <a:r>
              <a:rPr sz="2400" spc="-50" dirty="0">
                <a:solidFill>
                  <a:srgbClr val="0000FF"/>
                </a:solidFill>
                <a:latin typeface="Arial"/>
                <a:cs typeface="Arial"/>
              </a:rPr>
              <a:t> </a:t>
            </a:r>
            <a:r>
              <a:rPr sz="2400" spc="-5" dirty="0">
                <a:solidFill>
                  <a:srgbClr val="0000FF"/>
                </a:solidFill>
                <a:latin typeface="Arial"/>
                <a:cs typeface="Arial"/>
              </a:rPr>
              <a:t>0</a:t>
            </a:r>
            <a:endParaRPr sz="2400" dirty="0">
              <a:solidFill>
                <a:srgbClr val="0000FF"/>
              </a:solidFill>
              <a:latin typeface="Arial"/>
              <a:cs typeface="Arial"/>
            </a:endParaRPr>
          </a:p>
        </p:txBody>
      </p:sp>
      <p:sp>
        <p:nvSpPr>
          <p:cNvPr id="6" name="object 6"/>
          <p:cNvSpPr/>
          <p:nvPr/>
        </p:nvSpPr>
        <p:spPr>
          <a:xfrm>
            <a:off x="5715000" y="1251203"/>
            <a:ext cx="1604772" cy="5394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944111" y="970788"/>
            <a:ext cx="1921764" cy="618743"/>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4588509" y="1086611"/>
            <a:ext cx="635000" cy="36576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微软雅黑"/>
                <a:cs typeface="微软雅黑"/>
              </a:rPr>
              <a:t>开始</a:t>
            </a:r>
            <a:endParaRPr sz="2400">
              <a:latin typeface="微软雅黑"/>
              <a:cs typeface="微软雅黑"/>
            </a:endParaRPr>
          </a:p>
        </p:txBody>
      </p:sp>
      <p:sp>
        <p:nvSpPr>
          <p:cNvPr id="10" name="object 10"/>
          <p:cNvSpPr/>
          <p:nvPr/>
        </p:nvSpPr>
        <p:spPr>
          <a:xfrm>
            <a:off x="4902708" y="5606796"/>
            <a:ext cx="830580" cy="35661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215639" y="5475732"/>
            <a:ext cx="1921764" cy="618744"/>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724144" y="1610867"/>
            <a:ext cx="2833115" cy="1248156"/>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24144" y="1610867"/>
            <a:ext cx="2833370" cy="1248410"/>
          </a:xfrm>
          <a:custGeom>
            <a:avLst/>
            <a:gdLst/>
            <a:ahLst/>
            <a:cxnLst/>
            <a:rect l="l" t="t" r="r" b="b"/>
            <a:pathLst>
              <a:path w="2833370" h="1248410">
                <a:moveTo>
                  <a:pt x="0" y="624078"/>
                </a:moveTo>
                <a:lnTo>
                  <a:pt x="1416557" y="0"/>
                </a:lnTo>
                <a:lnTo>
                  <a:pt x="2833115" y="624078"/>
                </a:lnTo>
                <a:lnTo>
                  <a:pt x="1416557" y="1248156"/>
                </a:lnTo>
                <a:lnTo>
                  <a:pt x="0" y="624078"/>
                </a:lnTo>
                <a:close/>
              </a:path>
            </a:pathLst>
          </a:custGeom>
          <a:ln w="9144">
            <a:solidFill>
              <a:srgbClr val="F69240"/>
            </a:solidFill>
          </a:ln>
        </p:spPr>
        <p:txBody>
          <a:bodyPr wrap="square" lIns="0" tIns="0" rIns="0" bIns="0" rtlCol="0"/>
          <a:lstStyle/>
          <a:p>
            <a:endParaRPr/>
          </a:p>
        </p:txBody>
      </p:sp>
      <p:sp>
        <p:nvSpPr>
          <p:cNvPr id="14" name="object 14"/>
          <p:cNvSpPr txBox="1"/>
          <p:nvPr/>
        </p:nvSpPr>
        <p:spPr>
          <a:xfrm>
            <a:off x="6238113" y="1770507"/>
            <a:ext cx="1807210" cy="942975"/>
          </a:xfrm>
          <a:prstGeom prst="rect">
            <a:avLst/>
          </a:prstGeom>
        </p:spPr>
        <p:txBody>
          <a:bodyPr vert="horz" wrap="square" lIns="0" tIns="0" rIns="0" bIns="0" rtlCol="0">
            <a:spAutoFit/>
          </a:bodyPr>
          <a:lstStyle/>
          <a:p>
            <a:pPr marL="12700" marR="5080" algn="ctr">
              <a:lnSpc>
                <a:spcPct val="100000"/>
              </a:lnSpc>
            </a:pPr>
            <a:r>
              <a:rPr sz="2000" spc="-5" dirty="0">
                <a:latin typeface="Arial"/>
                <a:cs typeface="Arial"/>
              </a:rPr>
              <a:t>1. </a:t>
            </a:r>
            <a:r>
              <a:rPr sz="2000" dirty="0">
                <a:latin typeface="微软雅黑"/>
                <a:cs typeface="微软雅黑"/>
              </a:rPr>
              <a:t>检 查</a:t>
            </a:r>
            <a:r>
              <a:rPr sz="2000" spc="560" dirty="0">
                <a:latin typeface="微软雅黑"/>
                <a:cs typeface="微软雅黑"/>
              </a:rPr>
              <a:t> </a:t>
            </a:r>
            <a:r>
              <a:rPr sz="2000" dirty="0">
                <a:latin typeface="微软雅黑"/>
                <a:cs typeface="微软雅黑"/>
              </a:rPr>
              <a:t>“  乘数寄存器”的 最低位</a:t>
            </a:r>
            <a:endParaRPr sz="2000">
              <a:latin typeface="微软雅黑"/>
              <a:cs typeface="微软雅黑"/>
            </a:endParaRPr>
          </a:p>
        </p:txBody>
      </p:sp>
      <p:sp>
        <p:nvSpPr>
          <p:cNvPr id="15" name="object 15"/>
          <p:cNvSpPr/>
          <p:nvPr/>
        </p:nvSpPr>
        <p:spPr>
          <a:xfrm>
            <a:off x="5724144" y="5303520"/>
            <a:ext cx="2833115" cy="952500"/>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5724144" y="5303520"/>
            <a:ext cx="2833370" cy="952500"/>
          </a:xfrm>
          <a:custGeom>
            <a:avLst/>
            <a:gdLst/>
            <a:ahLst/>
            <a:cxnLst/>
            <a:rect l="l" t="t" r="r" b="b"/>
            <a:pathLst>
              <a:path w="2833370" h="952500">
                <a:moveTo>
                  <a:pt x="0" y="476249"/>
                </a:moveTo>
                <a:lnTo>
                  <a:pt x="1416557" y="0"/>
                </a:lnTo>
                <a:lnTo>
                  <a:pt x="2833115" y="476249"/>
                </a:lnTo>
                <a:lnTo>
                  <a:pt x="1416557" y="952499"/>
                </a:lnTo>
                <a:lnTo>
                  <a:pt x="0" y="476249"/>
                </a:lnTo>
                <a:close/>
              </a:path>
            </a:pathLst>
          </a:custGeom>
          <a:ln w="9144">
            <a:solidFill>
              <a:srgbClr val="F69240"/>
            </a:solidFill>
          </a:ln>
        </p:spPr>
        <p:txBody>
          <a:bodyPr wrap="square" lIns="0" tIns="0" rIns="0" bIns="0" rtlCol="0"/>
          <a:lstStyle/>
          <a:p>
            <a:endParaRPr/>
          </a:p>
        </p:txBody>
      </p:sp>
      <p:sp>
        <p:nvSpPr>
          <p:cNvPr id="17" name="object 17"/>
          <p:cNvSpPr/>
          <p:nvPr/>
        </p:nvSpPr>
        <p:spPr>
          <a:xfrm>
            <a:off x="2182367" y="4421885"/>
            <a:ext cx="5045075" cy="882650"/>
          </a:xfrm>
          <a:custGeom>
            <a:avLst/>
            <a:gdLst/>
            <a:ahLst/>
            <a:cxnLst/>
            <a:rect l="l" t="t" r="r" b="b"/>
            <a:pathLst>
              <a:path w="5045075" h="882650">
                <a:moveTo>
                  <a:pt x="4889763" y="711346"/>
                </a:moveTo>
                <a:lnTo>
                  <a:pt x="4882641" y="713739"/>
                </a:lnTo>
                <a:lnTo>
                  <a:pt x="4876962" y="718792"/>
                </a:lnTo>
                <a:lnTo>
                  <a:pt x="4873783" y="725392"/>
                </a:lnTo>
                <a:lnTo>
                  <a:pt x="4873319" y="732706"/>
                </a:lnTo>
                <a:lnTo>
                  <a:pt x="4875783" y="739901"/>
                </a:lnTo>
                <a:lnTo>
                  <a:pt x="4958841" y="882395"/>
                </a:lnTo>
                <a:lnTo>
                  <a:pt x="4980935" y="844550"/>
                </a:lnTo>
                <a:lnTo>
                  <a:pt x="4939791" y="844550"/>
                </a:lnTo>
                <a:lnTo>
                  <a:pt x="4939791" y="773937"/>
                </a:lnTo>
                <a:lnTo>
                  <a:pt x="4908677" y="720597"/>
                </a:lnTo>
                <a:lnTo>
                  <a:pt x="4903626" y="714990"/>
                </a:lnTo>
                <a:lnTo>
                  <a:pt x="4897040" y="711834"/>
                </a:lnTo>
                <a:lnTo>
                  <a:pt x="4889763" y="711346"/>
                </a:lnTo>
                <a:close/>
              </a:path>
              <a:path w="5045075" h="882650">
                <a:moveTo>
                  <a:pt x="4939791" y="773937"/>
                </a:moveTo>
                <a:lnTo>
                  <a:pt x="4939791" y="844550"/>
                </a:lnTo>
                <a:lnTo>
                  <a:pt x="4977891" y="844550"/>
                </a:lnTo>
                <a:lnTo>
                  <a:pt x="4977891" y="834897"/>
                </a:lnTo>
                <a:lnTo>
                  <a:pt x="4942458" y="834897"/>
                </a:lnTo>
                <a:lnTo>
                  <a:pt x="4958905" y="806703"/>
                </a:lnTo>
                <a:lnTo>
                  <a:pt x="4939791" y="773937"/>
                </a:lnTo>
                <a:close/>
              </a:path>
              <a:path w="5045075" h="882650">
                <a:moveTo>
                  <a:pt x="5027975" y="711346"/>
                </a:moveTo>
                <a:lnTo>
                  <a:pt x="5020675" y="711835"/>
                </a:lnTo>
                <a:lnTo>
                  <a:pt x="5014112" y="714990"/>
                </a:lnTo>
                <a:lnTo>
                  <a:pt x="5009133" y="720597"/>
                </a:lnTo>
                <a:lnTo>
                  <a:pt x="4977891" y="774155"/>
                </a:lnTo>
                <a:lnTo>
                  <a:pt x="4977891" y="844550"/>
                </a:lnTo>
                <a:lnTo>
                  <a:pt x="4980935" y="844550"/>
                </a:lnTo>
                <a:lnTo>
                  <a:pt x="5042027" y="739901"/>
                </a:lnTo>
                <a:lnTo>
                  <a:pt x="5044473" y="732706"/>
                </a:lnTo>
                <a:lnTo>
                  <a:pt x="5043979" y="725392"/>
                </a:lnTo>
                <a:lnTo>
                  <a:pt x="5040794" y="718792"/>
                </a:lnTo>
                <a:lnTo>
                  <a:pt x="5035168" y="713739"/>
                </a:lnTo>
                <a:lnTo>
                  <a:pt x="5027975" y="711346"/>
                </a:lnTo>
                <a:close/>
              </a:path>
              <a:path w="5045075" h="882650">
                <a:moveTo>
                  <a:pt x="4958905" y="806703"/>
                </a:moveTo>
                <a:lnTo>
                  <a:pt x="4942458" y="834897"/>
                </a:lnTo>
                <a:lnTo>
                  <a:pt x="4975352" y="834897"/>
                </a:lnTo>
                <a:lnTo>
                  <a:pt x="4958905" y="806703"/>
                </a:lnTo>
                <a:close/>
              </a:path>
              <a:path w="5045075" h="882650">
                <a:moveTo>
                  <a:pt x="4977891" y="774155"/>
                </a:moveTo>
                <a:lnTo>
                  <a:pt x="4958905" y="806703"/>
                </a:lnTo>
                <a:lnTo>
                  <a:pt x="4975352" y="834897"/>
                </a:lnTo>
                <a:lnTo>
                  <a:pt x="4977891" y="834897"/>
                </a:lnTo>
                <a:lnTo>
                  <a:pt x="4977891" y="774155"/>
                </a:lnTo>
                <a:close/>
              </a:path>
              <a:path w="5045075" h="882650">
                <a:moveTo>
                  <a:pt x="4939791" y="441197"/>
                </a:moveTo>
                <a:lnTo>
                  <a:pt x="4939791" y="773937"/>
                </a:lnTo>
                <a:lnTo>
                  <a:pt x="4958905" y="806703"/>
                </a:lnTo>
                <a:lnTo>
                  <a:pt x="4977891" y="774155"/>
                </a:lnTo>
                <a:lnTo>
                  <a:pt x="4977891" y="460247"/>
                </a:lnTo>
                <a:lnTo>
                  <a:pt x="4958841" y="460247"/>
                </a:lnTo>
                <a:lnTo>
                  <a:pt x="4939791" y="441197"/>
                </a:lnTo>
                <a:close/>
              </a:path>
              <a:path w="5045075" h="882650">
                <a:moveTo>
                  <a:pt x="38100" y="0"/>
                </a:moveTo>
                <a:lnTo>
                  <a:pt x="0" y="0"/>
                </a:lnTo>
                <a:lnTo>
                  <a:pt x="0" y="441197"/>
                </a:lnTo>
                <a:lnTo>
                  <a:pt x="1494" y="448567"/>
                </a:lnTo>
                <a:lnTo>
                  <a:pt x="5572" y="454628"/>
                </a:lnTo>
                <a:lnTo>
                  <a:pt x="11626" y="458735"/>
                </a:lnTo>
                <a:lnTo>
                  <a:pt x="19050" y="460247"/>
                </a:lnTo>
                <a:lnTo>
                  <a:pt x="4939791" y="460247"/>
                </a:lnTo>
                <a:lnTo>
                  <a:pt x="4939791" y="441197"/>
                </a:lnTo>
                <a:lnTo>
                  <a:pt x="38100" y="441197"/>
                </a:lnTo>
                <a:lnTo>
                  <a:pt x="19050" y="422147"/>
                </a:lnTo>
                <a:lnTo>
                  <a:pt x="38100" y="422147"/>
                </a:lnTo>
                <a:lnTo>
                  <a:pt x="38100" y="0"/>
                </a:lnTo>
                <a:close/>
              </a:path>
              <a:path w="5045075" h="882650">
                <a:moveTo>
                  <a:pt x="4958841" y="422147"/>
                </a:moveTo>
                <a:lnTo>
                  <a:pt x="38100" y="422147"/>
                </a:lnTo>
                <a:lnTo>
                  <a:pt x="38100" y="441197"/>
                </a:lnTo>
                <a:lnTo>
                  <a:pt x="4939791" y="441197"/>
                </a:lnTo>
                <a:lnTo>
                  <a:pt x="4958841" y="460247"/>
                </a:lnTo>
                <a:lnTo>
                  <a:pt x="4977891" y="460247"/>
                </a:lnTo>
                <a:lnTo>
                  <a:pt x="4977891" y="441197"/>
                </a:lnTo>
                <a:lnTo>
                  <a:pt x="4976397" y="433774"/>
                </a:lnTo>
                <a:lnTo>
                  <a:pt x="4972319" y="427720"/>
                </a:lnTo>
                <a:lnTo>
                  <a:pt x="4966265" y="423642"/>
                </a:lnTo>
                <a:lnTo>
                  <a:pt x="4958841" y="422147"/>
                </a:lnTo>
                <a:close/>
              </a:path>
              <a:path w="5045075" h="882650">
                <a:moveTo>
                  <a:pt x="38100" y="422147"/>
                </a:moveTo>
                <a:lnTo>
                  <a:pt x="19050" y="422147"/>
                </a:lnTo>
                <a:lnTo>
                  <a:pt x="38100" y="441197"/>
                </a:lnTo>
                <a:lnTo>
                  <a:pt x="38100" y="422147"/>
                </a:lnTo>
                <a:close/>
              </a:path>
            </a:pathLst>
          </a:custGeom>
          <a:solidFill>
            <a:schemeClr val="tx1"/>
          </a:solidFill>
          <a:ln>
            <a:solidFill>
              <a:schemeClr val="tx1"/>
            </a:solidFill>
          </a:ln>
        </p:spPr>
        <p:txBody>
          <a:bodyPr wrap="square" lIns="0" tIns="0" rIns="0" bIns="0" rtlCol="0"/>
          <a:lstStyle/>
          <a:p>
            <a:endParaRPr/>
          </a:p>
        </p:txBody>
      </p:sp>
      <p:sp>
        <p:nvSpPr>
          <p:cNvPr id="18" name="object 18"/>
          <p:cNvSpPr/>
          <p:nvPr/>
        </p:nvSpPr>
        <p:spPr>
          <a:xfrm>
            <a:off x="5925311" y="4421885"/>
            <a:ext cx="1301750" cy="882650"/>
          </a:xfrm>
          <a:custGeom>
            <a:avLst/>
            <a:gdLst/>
            <a:ahLst/>
            <a:cxnLst/>
            <a:rect l="l" t="t" r="r" b="b"/>
            <a:pathLst>
              <a:path w="1301750" h="882650">
                <a:moveTo>
                  <a:pt x="1146766" y="711346"/>
                </a:moveTo>
                <a:lnTo>
                  <a:pt x="1139570" y="713739"/>
                </a:lnTo>
                <a:lnTo>
                  <a:pt x="1133963" y="718792"/>
                </a:lnTo>
                <a:lnTo>
                  <a:pt x="1130808" y="725392"/>
                </a:lnTo>
                <a:lnTo>
                  <a:pt x="1130319" y="732706"/>
                </a:lnTo>
                <a:lnTo>
                  <a:pt x="1132713" y="739901"/>
                </a:lnTo>
                <a:lnTo>
                  <a:pt x="1215897" y="882395"/>
                </a:lnTo>
                <a:lnTo>
                  <a:pt x="1237991" y="844550"/>
                </a:lnTo>
                <a:lnTo>
                  <a:pt x="1196847" y="844550"/>
                </a:lnTo>
                <a:lnTo>
                  <a:pt x="1196847" y="773938"/>
                </a:lnTo>
                <a:lnTo>
                  <a:pt x="1165733" y="720597"/>
                </a:lnTo>
                <a:lnTo>
                  <a:pt x="1160680" y="714990"/>
                </a:lnTo>
                <a:lnTo>
                  <a:pt x="1154080" y="711834"/>
                </a:lnTo>
                <a:lnTo>
                  <a:pt x="1146766" y="711346"/>
                </a:lnTo>
                <a:close/>
              </a:path>
              <a:path w="1301750" h="882650">
                <a:moveTo>
                  <a:pt x="1196847" y="773937"/>
                </a:moveTo>
                <a:lnTo>
                  <a:pt x="1196847" y="844550"/>
                </a:lnTo>
                <a:lnTo>
                  <a:pt x="1234947" y="844550"/>
                </a:lnTo>
                <a:lnTo>
                  <a:pt x="1234947" y="834897"/>
                </a:lnTo>
                <a:lnTo>
                  <a:pt x="1199388" y="834897"/>
                </a:lnTo>
                <a:lnTo>
                  <a:pt x="1215897" y="806595"/>
                </a:lnTo>
                <a:lnTo>
                  <a:pt x="1196847" y="773937"/>
                </a:lnTo>
                <a:close/>
              </a:path>
              <a:path w="1301750" h="882650">
                <a:moveTo>
                  <a:pt x="1285029" y="711346"/>
                </a:moveTo>
                <a:lnTo>
                  <a:pt x="1277715" y="711835"/>
                </a:lnTo>
                <a:lnTo>
                  <a:pt x="1271115" y="714990"/>
                </a:lnTo>
                <a:lnTo>
                  <a:pt x="1266063" y="720597"/>
                </a:lnTo>
                <a:lnTo>
                  <a:pt x="1234947" y="773938"/>
                </a:lnTo>
                <a:lnTo>
                  <a:pt x="1234947" y="844550"/>
                </a:lnTo>
                <a:lnTo>
                  <a:pt x="1237991" y="844550"/>
                </a:lnTo>
                <a:lnTo>
                  <a:pt x="1299083" y="739901"/>
                </a:lnTo>
                <a:lnTo>
                  <a:pt x="1301476" y="732706"/>
                </a:lnTo>
                <a:lnTo>
                  <a:pt x="1300988" y="725392"/>
                </a:lnTo>
                <a:lnTo>
                  <a:pt x="1297832" y="718792"/>
                </a:lnTo>
                <a:lnTo>
                  <a:pt x="1292224" y="713739"/>
                </a:lnTo>
                <a:lnTo>
                  <a:pt x="1285029" y="711346"/>
                </a:lnTo>
                <a:close/>
              </a:path>
              <a:path w="1301750" h="882650">
                <a:moveTo>
                  <a:pt x="1215898" y="806595"/>
                </a:moveTo>
                <a:lnTo>
                  <a:pt x="1199388" y="834897"/>
                </a:lnTo>
                <a:lnTo>
                  <a:pt x="1232408" y="834897"/>
                </a:lnTo>
                <a:lnTo>
                  <a:pt x="1215898" y="806595"/>
                </a:lnTo>
                <a:close/>
              </a:path>
              <a:path w="1301750" h="882650">
                <a:moveTo>
                  <a:pt x="1234947" y="773938"/>
                </a:moveTo>
                <a:lnTo>
                  <a:pt x="1215898" y="806595"/>
                </a:lnTo>
                <a:lnTo>
                  <a:pt x="1232408" y="834897"/>
                </a:lnTo>
                <a:lnTo>
                  <a:pt x="1234947" y="834897"/>
                </a:lnTo>
                <a:lnTo>
                  <a:pt x="1234947" y="773938"/>
                </a:lnTo>
                <a:close/>
              </a:path>
              <a:path w="1301750" h="882650">
                <a:moveTo>
                  <a:pt x="1196847" y="441197"/>
                </a:moveTo>
                <a:lnTo>
                  <a:pt x="1196847" y="773937"/>
                </a:lnTo>
                <a:lnTo>
                  <a:pt x="1215898" y="806595"/>
                </a:lnTo>
                <a:lnTo>
                  <a:pt x="1234947" y="773938"/>
                </a:lnTo>
                <a:lnTo>
                  <a:pt x="1234947" y="460247"/>
                </a:lnTo>
                <a:lnTo>
                  <a:pt x="1215897" y="460247"/>
                </a:lnTo>
                <a:lnTo>
                  <a:pt x="1196847" y="441197"/>
                </a:lnTo>
                <a:close/>
              </a:path>
              <a:path w="1301750" h="882650">
                <a:moveTo>
                  <a:pt x="38100" y="0"/>
                </a:moveTo>
                <a:lnTo>
                  <a:pt x="0" y="0"/>
                </a:lnTo>
                <a:lnTo>
                  <a:pt x="0" y="441197"/>
                </a:lnTo>
                <a:lnTo>
                  <a:pt x="1494" y="448567"/>
                </a:lnTo>
                <a:lnTo>
                  <a:pt x="5572" y="454628"/>
                </a:lnTo>
                <a:lnTo>
                  <a:pt x="11626" y="458735"/>
                </a:lnTo>
                <a:lnTo>
                  <a:pt x="19050" y="460247"/>
                </a:lnTo>
                <a:lnTo>
                  <a:pt x="1196847" y="460247"/>
                </a:lnTo>
                <a:lnTo>
                  <a:pt x="1196847" y="441197"/>
                </a:lnTo>
                <a:lnTo>
                  <a:pt x="38100" y="441197"/>
                </a:lnTo>
                <a:lnTo>
                  <a:pt x="19050" y="422147"/>
                </a:lnTo>
                <a:lnTo>
                  <a:pt x="38100" y="422147"/>
                </a:lnTo>
                <a:lnTo>
                  <a:pt x="38100" y="0"/>
                </a:lnTo>
                <a:close/>
              </a:path>
              <a:path w="1301750" h="882650">
                <a:moveTo>
                  <a:pt x="1215897" y="422147"/>
                </a:moveTo>
                <a:lnTo>
                  <a:pt x="38100" y="422147"/>
                </a:lnTo>
                <a:lnTo>
                  <a:pt x="38100" y="441197"/>
                </a:lnTo>
                <a:lnTo>
                  <a:pt x="1196847" y="441197"/>
                </a:lnTo>
                <a:lnTo>
                  <a:pt x="1215897" y="460247"/>
                </a:lnTo>
                <a:lnTo>
                  <a:pt x="1234947" y="460247"/>
                </a:lnTo>
                <a:lnTo>
                  <a:pt x="1234947" y="441197"/>
                </a:lnTo>
                <a:lnTo>
                  <a:pt x="1233453" y="433774"/>
                </a:lnTo>
                <a:lnTo>
                  <a:pt x="1229375" y="427720"/>
                </a:lnTo>
                <a:lnTo>
                  <a:pt x="1223321" y="423642"/>
                </a:lnTo>
                <a:lnTo>
                  <a:pt x="1215897" y="422147"/>
                </a:lnTo>
                <a:close/>
              </a:path>
              <a:path w="1301750" h="882650">
                <a:moveTo>
                  <a:pt x="38100" y="422147"/>
                </a:moveTo>
                <a:lnTo>
                  <a:pt x="19050" y="422147"/>
                </a:lnTo>
                <a:lnTo>
                  <a:pt x="38100" y="441197"/>
                </a:lnTo>
                <a:lnTo>
                  <a:pt x="38100" y="422147"/>
                </a:lnTo>
                <a:close/>
              </a:path>
            </a:pathLst>
          </a:custGeom>
          <a:solidFill>
            <a:schemeClr val="tx1"/>
          </a:solidFill>
          <a:ln>
            <a:solidFill>
              <a:schemeClr val="tx1"/>
            </a:solidFill>
          </a:ln>
        </p:spPr>
        <p:txBody>
          <a:bodyPr wrap="square" lIns="0" tIns="0" rIns="0" bIns="0" rtlCol="0"/>
          <a:lstStyle/>
          <a:p>
            <a:endParaRPr/>
          </a:p>
        </p:txBody>
      </p:sp>
      <p:sp>
        <p:nvSpPr>
          <p:cNvPr id="19" name="object 19"/>
          <p:cNvSpPr/>
          <p:nvPr/>
        </p:nvSpPr>
        <p:spPr>
          <a:xfrm>
            <a:off x="7056647" y="4423409"/>
            <a:ext cx="2609215" cy="880110"/>
          </a:xfrm>
          <a:custGeom>
            <a:avLst/>
            <a:gdLst/>
            <a:ahLst/>
            <a:cxnLst/>
            <a:rect l="l" t="t" r="r" b="b"/>
            <a:pathLst>
              <a:path w="2609215" h="880110">
                <a:moveTo>
                  <a:pt x="16446" y="709116"/>
                </a:moveTo>
                <a:lnTo>
                  <a:pt x="9251" y="711581"/>
                </a:lnTo>
                <a:lnTo>
                  <a:pt x="3643" y="716631"/>
                </a:lnTo>
                <a:lnTo>
                  <a:pt x="488" y="723217"/>
                </a:lnTo>
                <a:lnTo>
                  <a:pt x="0" y="730494"/>
                </a:lnTo>
                <a:lnTo>
                  <a:pt x="2393" y="737615"/>
                </a:lnTo>
                <a:lnTo>
                  <a:pt x="85578" y="880109"/>
                </a:lnTo>
                <a:lnTo>
                  <a:pt x="107597" y="842390"/>
                </a:lnTo>
                <a:lnTo>
                  <a:pt x="66528" y="842390"/>
                </a:lnTo>
                <a:lnTo>
                  <a:pt x="66528" y="771779"/>
                </a:lnTo>
                <a:lnTo>
                  <a:pt x="35413" y="718438"/>
                </a:lnTo>
                <a:lnTo>
                  <a:pt x="30360" y="712759"/>
                </a:lnTo>
                <a:lnTo>
                  <a:pt x="23760" y="709580"/>
                </a:lnTo>
                <a:lnTo>
                  <a:pt x="16446" y="709116"/>
                </a:lnTo>
                <a:close/>
              </a:path>
              <a:path w="2609215" h="880110">
                <a:moveTo>
                  <a:pt x="66528" y="771779"/>
                </a:moveTo>
                <a:lnTo>
                  <a:pt x="66528" y="842390"/>
                </a:lnTo>
                <a:lnTo>
                  <a:pt x="104628" y="842390"/>
                </a:lnTo>
                <a:lnTo>
                  <a:pt x="104628" y="832738"/>
                </a:lnTo>
                <a:lnTo>
                  <a:pt x="69068" y="832738"/>
                </a:lnTo>
                <a:lnTo>
                  <a:pt x="85578" y="804436"/>
                </a:lnTo>
                <a:lnTo>
                  <a:pt x="66528" y="771779"/>
                </a:lnTo>
                <a:close/>
              </a:path>
              <a:path w="2609215" h="880110">
                <a:moveTo>
                  <a:pt x="154709" y="709116"/>
                </a:moveTo>
                <a:lnTo>
                  <a:pt x="147395" y="709580"/>
                </a:lnTo>
                <a:lnTo>
                  <a:pt x="140795" y="712759"/>
                </a:lnTo>
                <a:lnTo>
                  <a:pt x="135743" y="718438"/>
                </a:lnTo>
                <a:lnTo>
                  <a:pt x="104628" y="771779"/>
                </a:lnTo>
                <a:lnTo>
                  <a:pt x="104628" y="842390"/>
                </a:lnTo>
                <a:lnTo>
                  <a:pt x="107597" y="842390"/>
                </a:lnTo>
                <a:lnTo>
                  <a:pt x="168763" y="737615"/>
                </a:lnTo>
                <a:lnTo>
                  <a:pt x="171156" y="730494"/>
                </a:lnTo>
                <a:lnTo>
                  <a:pt x="170668" y="723217"/>
                </a:lnTo>
                <a:lnTo>
                  <a:pt x="167513" y="716631"/>
                </a:lnTo>
                <a:lnTo>
                  <a:pt x="161905" y="711581"/>
                </a:lnTo>
                <a:lnTo>
                  <a:pt x="154709" y="709116"/>
                </a:lnTo>
                <a:close/>
              </a:path>
              <a:path w="2609215" h="880110">
                <a:moveTo>
                  <a:pt x="85578" y="804436"/>
                </a:moveTo>
                <a:lnTo>
                  <a:pt x="69068" y="832738"/>
                </a:lnTo>
                <a:lnTo>
                  <a:pt x="102088" y="832738"/>
                </a:lnTo>
                <a:lnTo>
                  <a:pt x="85578" y="804436"/>
                </a:lnTo>
                <a:close/>
              </a:path>
              <a:path w="2609215" h="880110">
                <a:moveTo>
                  <a:pt x="104628" y="771779"/>
                </a:moveTo>
                <a:lnTo>
                  <a:pt x="85578" y="804436"/>
                </a:lnTo>
                <a:lnTo>
                  <a:pt x="102088" y="832738"/>
                </a:lnTo>
                <a:lnTo>
                  <a:pt x="104628" y="832738"/>
                </a:lnTo>
                <a:lnTo>
                  <a:pt x="104628" y="771779"/>
                </a:lnTo>
                <a:close/>
              </a:path>
              <a:path w="2609215" h="880110">
                <a:moveTo>
                  <a:pt x="2570587" y="421004"/>
                </a:moveTo>
                <a:lnTo>
                  <a:pt x="85578" y="421004"/>
                </a:lnTo>
                <a:lnTo>
                  <a:pt x="78154" y="422499"/>
                </a:lnTo>
                <a:lnTo>
                  <a:pt x="72100" y="426577"/>
                </a:lnTo>
                <a:lnTo>
                  <a:pt x="68022" y="432631"/>
                </a:lnTo>
                <a:lnTo>
                  <a:pt x="66528" y="440054"/>
                </a:lnTo>
                <a:lnTo>
                  <a:pt x="66528" y="771779"/>
                </a:lnTo>
                <a:lnTo>
                  <a:pt x="85578" y="804436"/>
                </a:lnTo>
                <a:lnTo>
                  <a:pt x="104628" y="771779"/>
                </a:lnTo>
                <a:lnTo>
                  <a:pt x="104628" y="459104"/>
                </a:lnTo>
                <a:lnTo>
                  <a:pt x="85578" y="459104"/>
                </a:lnTo>
                <a:lnTo>
                  <a:pt x="104628" y="440054"/>
                </a:lnTo>
                <a:lnTo>
                  <a:pt x="2570587" y="440054"/>
                </a:lnTo>
                <a:lnTo>
                  <a:pt x="2570587" y="421004"/>
                </a:lnTo>
                <a:close/>
              </a:path>
              <a:path w="2609215" h="880110">
                <a:moveTo>
                  <a:pt x="104628" y="440054"/>
                </a:moveTo>
                <a:lnTo>
                  <a:pt x="85578" y="459104"/>
                </a:lnTo>
                <a:lnTo>
                  <a:pt x="104628" y="459104"/>
                </a:lnTo>
                <a:lnTo>
                  <a:pt x="104628" y="440054"/>
                </a:lnTo>
                <a:close/>
              </a:path>
              <a:path w="2609215" h="880110">
                <a:moveTo>
                  <a:pt x="2608687" y="421004"/>
                </a:moveTo>
                <a:lnTo>
                  <a:pt x="2589637" y="421004"/>
                </a:lnTo>
                <a:lnTo>
                  <a:pt x="2570587" y="440054"/>
                </a:lnTo>
                <a:lnTo>
                  <a:pt x="104628" y="440054"/>
                </a:lnTo>
                <a:lnTo>
                  <a:pt x="104628" y="459104"/>
                </a:lnTo>
                <a:lnTo>
                  <a:pt x="2589637" y="459104"/>
                </a:lnTo>
                <a:lnTo>
                  <a:pt x="2597007" y="457610"/>
                </a:lnTo>
                <a:lnTo>
                  <a:pt x="2603067" y="453532"/>
                </a:lnTo>
                <a:lnTo>
                  <a:pt x="2607175" y="447478"/>
                </a:lnTo>
                <a:lnTo>
                  <a:pt x="2608687" y="440054"/>
                </a:lnTo>
                <a:lnTo>
                  <a:pt x="2608687" y="421004"/>
                </a:lnTo>
                <a:close/>
              </a:path>
              <a:path w="2609215" h="880110">
                <a:moveTo>
                  <a:pt x="2608687" y="0"/>
                </a:moveTo>
                <a:lnTo>
                  <a:pt x="2570587" y="0"/>
                </a:lnTo>
                <a:lnTo>
                  <a:pt x="2570587" y="440054"/>
                </a:lnTo>
                <a:lnTo>
                  <a:pt x="2589637" y="421004"/>
                </a:lnTo>
                <a:lnTo>
                  <a:pt x="2608687" y="421004"/>
                </a:lnTo>
                <a:lnTo>
                  <a:pt x="2608687" y="0"/>
                </a:lnTo>
                <a:close/>
              </a:path>
            </a:pathLst>
          </a:custGeom>
          <a:solidFill>
            <a:schemeClr val="tx1"/>
          </a:solidFill>
          <a:ln>
            <a:solidFill>
              <a:schemeClr val="tx1"/>
            </a:solidFill>
          </a:ln>
        </p:spPr>
        <p:txBody>
          <a:bodyPr wrap="square" lIns="0" tIns="0" rIns="0" bIns="0" rtlCol="0"/>
          <a:lstStyle/>
          <a:p>
            <a:endParaRPr/>
          </a:p>
        </p:txBody>
      </p:sp>
      <p:sp>
        <p:nvSpPr>
          <p:cNvPr id="20" name="object 20"/>
          <p:cNvSpPr/>
          <p:nvPr/>
        </p:nvSpPr>
        <p:spPr>
          <a:xfrm>
            <a:off x="1500143" y="2915792"/>
            <a:ext cx="7615555" cy="587375"/>
          </a:xfrm>
          <a:custGeom>
            <a:avLst/>
            <a:gdLst/>
            <a:ahLst/>
            <a:cxnLst/>
            <a:rect l="l" t="t" r="r" b="b"/>
            <a:pathLst>
              <a:path w="7615555" h="587375">
                <a:moveTo>
                  <a:pt x="7460295" y="416127"/>
                </a:moveTo>
                <a:lnTo>
                  <a:pt x="7453102" y="418592"/>
                </a:lnTo>
                <a:lnTo>
                  <a:pt x="7447476" y="423642"/>
                </a:lnTo>
                <a:lnTo>
                  <a:pt x="7444291" y="430228"/>
                </a:lnTo>
                <a:lnTo>
                  <a:pt x="7443797" y="437505"/>
                </a:lnTo>
                <a:lnTo>
                  <a:pt x="7446244" y="444627"/>
                </a:lnTo>
                <a:lnTo>
                  <a:pt x="7529429" y="587121"/>
                </a:lnTo>
                <a:lnTo>
                  <a:pt x="7551415" y="549402"/>
                </a:lnTo>
                <a:lnTo>
                  <a:pt x="7510379" y="549402"/>
                </a:lnTo>
                <a:lnTo>
                  <a:pt x="7510252" y="478790"/>
                </a:lnTo>
                <a:lnTo>
                  <a:pt x="7479137" y="425450"/>
                </a:lnTo>
                <a:lnTo>
                  <a:pt x="7474158" y="419770"/>
                </a:lnTo>
                <a:lnTo>
                  <a:pt x="7467596" y="416591"/>
                </a:lnTo>
                <a:lnTo>
                  <a:pt x="7460295" y="416127"/>
                </a:lnTo>
                <a:close/>
              </a:path>
              <a:path w="7615555" h="587375">
                <a:moveTo>
                  <a:pt x="7510379" y="479007"/>
                </a:moveTo>
                <a:lnTo>
                  <a:pt x="7510379" y="549402"/>
                </a:lnTo>
                <a:lnTo>
                  <a:pt x="7548479" y="549402"/>
                </a:lnTo>
                <a:lnTo>
                  <a:pt x="7548479" y="539750"/>
                </a:lnTo>
                <a:lnTo>
                  <a:pt x="7512919" y="539750"/>
                </a:lnTo>
                <a:lnTo>
                  <a:pt x="7529365" y="511556"/>
                </a:lnTo>
                <a:lnTo>
                  <a:pt x="7510379" y="479007"/>
                </a:lnTo>
                <a:close/>
              </a:path>
              <a:path w="7615555" h="587375">
                <a:moveTo>
                  <a:pt x="7598507" y="416127"/>
                </a:moveTo>
                <a:lnTo>
                  <a:pt x="7591230" y="416591"/>
                </a:lnTo>
                <a:lnTo>
                  <a:pt x="7584644" y="419770"/>
                </a:lnTo>
                <a:lnTo>
                  <a:pt x="7579594" y="425450"/>
                </a:lnTo>
                <a:lnTo>
                  <a:pt x="7548479" y="478790"/>
                </a:lnTo>
                <a:lnTo>
                  <a:pt x="7548479" y="549402"/>
                </a:lnTo>
                <a:lnTo>
                  <a:pt x="7551415" y="549402"/>
                </a:lnTo>
                <a:lnTo>
                  <a:pt x="7612487" y="444627"/>
                </a:lnTo>
                <a:lnTo>
                  <a:pt x="7614951" y="437505"/>
                </a:lnTo>
                <a:lnTo>
                  <a:pt x="7614487" y="430228"/>
                </a:lnTo>
                <a:lnTo>
                  <a:pt x="7611308" y="423642"/>
                </a:lnTo>
                <a:lnTo>
                  <a:pt x="7605629" y="418592"/>
                </a:lnTo>
                <a:lnTo>
                  <a:pt x="7598507" y="416127"/>
                </a:lnTo>
                <a:close/>
              </a:path>
              <a:path w="7615555" h="587375">
                <a:moveTo>
                  <a:pt x="7529365" y="511556"/>
                </a:moveTo>
                <a:lnTo>
                  <a:pt x="7512919" y="539750"/>
                </a:lnTo>
                <a:lnTo>
                  <a:pt x="7545812" y="539750"/>
                </a:lnTo>
                <a:lnTo>
                  <a:pt x="7529365" y="511556"/>
                </a:lnTo>
                <a:close/>
              </a:path>
              <a:path w="7615555" h="587375">
                <a:moveTo>
                  <a:pt x="7548479" y="478790"/>
                </a:moveTo>
                <a:lnTo>
                  <a:pt x="7529365" y="511556"/>
                </a:lnTo>
                <a:lnTo>
                  <a:pt x="7545812" y="539750"/>
                </a:lnTo>
                <a:lnTo>
                  <a:pt x="7548479" y="539750"/>
                </a:lnTo>
                <a:lnTo>
                  <a:pt x="7548479" y="478790"/>
                </a:lnTo>
                <a:close/>
              </a:path>
              <a:path w="7615555" h="587375">
                <a:moveTo>
                  <a:pt x="7510379" y="19050"/>
                </a:moveTo>
                <a:lnTo>
                  <a:pt x="7510379" y="479007"/>
                </a:lnTo>
                <a:lnTo>
                  <a:pt x="7529365" y="511556"/>
                </a:lnTo>
                <a:lnTo>
                  <a:pt x="7548352" y="479007"/>
                </a:lnTo>
                <a:lnTo>
                  <a:pt x="7548479" y="38100"/>
                </a:lnTo>
                <a:lnTo>
                  <a:pt x="7529429" y="38100"/>
                </a:lnTo>
                <a:lnTo>
                  <a:pt x="7510379" y="19050"/>
                </a:lnTo>
                <a:close/>
              </a:path>
              <a:path w="7615555" h="587375">
                <a:moveTo>
                  <a:pt x="16446" y="192170"/>
                </a:moveTo>
                <a:lnTo>
                  <a:pt x="9251" y="194564"/>
                </a:lnTo>
                <a:lnTo>
                  <a:pt x="3643" y="199616"/>
                </a:lnTo>
                <a:lnTo>
                  <a:pt x="488" y="206216"/>
                </a:lnTo>
                <a:lnTo>
                  <a:pt x="0" y="213530"/>
                </a:lnTo>
                <a:lnTo>
                  <a:pt x="2393" y="220726"/>
                </a:lnTo>
                <a:lnTo>
                  <a:pt x="85578" y="363220"/>
                </a:lnTo>
                <a:lnTo>
                  <a:pt x="107671" y="325374"/>
                </a:lnTo>
                <a:lnTo>
                  <a:pt x="66528" y="325374"/>
                </a:lnTo>
                <a:lnTo>
                  <a:pt x="66528" y="254762"/>
                </a:lnTo>
                <a:lnTo>
                  <a:pt x="35413" y="201422"/>
                </a:lnTo>
                <a:lnTo>
                  <a:pt x="30360" y="195814"/>
                </a:lnTo>
                <a:lnTo>
                  <a:pt x="23760" y="192659"/>
                </a:lnTo>
                <a:lnTo>
                  <a:pt x="16446" y="192170"/>
                </a:lnTo>
                <a:close/>
              </a:path>
              <a:path w="7615555" h="587375">
                <a:moveTo>
                  <a:pt x="66528" y="254762"/>
                </a:moveTo>
                <a:lnTo>
                  <a:pt x="66528" y="325374"/>
                </a:lnTo>
                <a:lnTo>
                  <a:pt x="104628" y="325374"/>
                </a:lnTo>
                <a:lnTo>
                  <a:pt x="104628" y="315722"/>
                </a:lnTo>
                <a:lnTo>
                  <a:pt x="69068" y="315722"/>
                </a:lnTo>
                <a:lnTo>
                  <a:pt x="85578" y="287419"/>
                </a:lnTo>
                <a:lnTo>
                  <a:pt x="66528" y="254762"/>
                </a:lnTo>
                <a:close/>
              </a:path>
              <a:path w="7615555" h="587375">
                <a:moveTo>
                  <a:pt x="154709" y="192170"/>
                </a:moveTo>
                <a:lnTo>
                  <a:pt x="147395" y="192659"/>
                </a:lnTo>
                <a:lnTo>
                  <a:pt x="140795" y="195814"/>
                </a:lnTo>
                <a:lnTo>
                  <a:pt x="135743" y="201422"/>
                </a:lnTo>
                <a:lnTo>
                  <a:pt x="104628" y="254762"/>
                </a:lnTo>
                <a:lnTo>
                  <a:pt x="104628" y="325374"/>
                </a:lnTo>
                <a:lnTo>
                  <a:pt x="107671" y="325374"/>
                </a:lnTo>
                <a:lnTo>
                  <a:pt x="168763" y="220726"/>
                </a:lnTo>
                <a:lnTo>
                  <a:pt x="171156" y="213530"/>
                </a:lnTo>
                <a:lnTo>
                  <a:pt x="170668" y="206216"/>
                </a:lnTo>
                <a:lnTo>
                  <a:pt x="167512" y="199616"/>
                </a:lnTo>
                <a:lnTo>
                  <a:pt x="161905" y="194564"/>
                </a:lnTo>
                <a:lnTo>
                  <a:pt x="154709" y="192170"/>
                </a:lnTo>
                <a:close/>
              </a:path>
              <a:path w="7615555" h="587375">
                <a:moveTo>
                  <a:pt x="85578" y="287419"/>
                </a:moveTo>
                <a:lnTo>
                  <a:pt x="69068" y="315722"/>
                </a:lnTo>
                <a:lnTo>
                  <a:pt x="102088" y="315722"/>
                </a:lnTo>
                <a:lnTo>
                  <a:pt x="85578" y="287419"/>
                </a:lnTo>
                <a:close/>
              </a:path>
              <a:path w="7615555" h="587375">
                <a:moveTo>
                  <a:pt x="104628" y="254762"/>
                </a:moveTo>
                <a:lnTo>
                  <a:pt x="85578" y="287419"/>
                </a:lnTo>
                <a:lnTo>
                  <a:pt x="102088" y="315722"/>
                </a:lnTo>
                <a:lnTo>
                  <a:pt x="104628" y="315722"/>
                </a:lnTo>
                <a:lnTo>
                  <a:pt x="104628" y="254762"/>
                </a:lnTo>
                <a:close/>
              </a:path>
              <a:path w="7615555" h="587375">
                <a:moveTo>
                  <a:pt x="7529429" y="0"/>
                </a:moveTo>
                <a:lnTo>
                  <a:pt x="85578" y="0"/>
                </a:lnTo>
                <a:lnTo>
                  <a:pt x="78154" y="1494"/>
                </a:lnTo>
                <a:lnTo>
                  <a:pt x="72100" y="5572"/>
                </a:lnTo>
                <a:lnTo>
                  <a:pt x="68022" y="11626"/>
                </a:lnTo>
                <a:lnTo>
                  <a:pt x="66528" y="19050"/>
                </a:lnTo>
                <a:lnTo>
                  <a:pt x="66528" y="254762"/>
                </a:lnTo>
                <a:lnTo>
                  <a:pt x="85578" y="287419"/>
                </a:lnTo>
                <a:lnTo>
                  <a:pt x="104628" y="254762"/>
                </a:lnTo>
                <a:lnTo>
                  <a:pt x="104628" y="38100"/>
                </a:lnTo>
                <a:lnTo>
                  <a:pt x="85578" y="38100"/>
                </a:lnTo>
                <a:lnTo>
                  <a:pt x="104628" y="19050"/>
                </a:lnTo>
                <a:lnTo>
                  <a:pt x="7548479" y="19050"/>
                </a:lnTo>
                <a:lnTo>
                  <a:pt x="7546984" y="11626"/>
                </a:lnTo>
                <a:lnTo>
                  <a:pt x="7542907" y="5572"/>
                </a:lnTo>
                <a:lnTo>
                  <a:pt x="7536852" y="1494"/>
                </a:lnTo>
                <a:lnTo>
                  <a:pt x="7529429" y="0"/>
                </a:lnTo>
                <a:close/>
              </a:path>
              <a:path w="7615555" h="587375">
                <a:moveTo>
                  <a:pt x="104628" y="19050"/>
                </a:moveTo>
                <a:lnTo>
                  <a:pt x="85578" y="38100"/>
                </a:lnTo>
                <a:lnTo>
                  <a:pt x="104628" y="38100"/>
                </a:lnTo>
                <a:lnTo>
                  <a:pt x="104628" y="19050"/>
                </a:lnTo>
                <a:close/>
              </a:path>
              <a:path w="7615555" h="587375">
                <a:moveTo>
                  <a:pt x="7510379" y="19050"/>
                </a:moveTo>
                <a:lnTo>
                  <a:pt x="104628" y="19050"/>
                </a:lnTo>
                <a:lnTo>
                  <a:pt x="104628" y="38100"/>
                </a:lnTo>
                <a:lnTo>
                  <a:pt x="7510379" y="38100"/>
                </a:lnTo>
                <a:lnTo>
                  <a:pt x="7510379" y="19050"/>
                </a:lnTo>
                <a:close/>
              </a:path>
              <a:path w="7615555" h="587375">
                <a:moveTo>
                  <a:pt x="7548479" y="19050"/>
                </a:moveTo>
                <a:lnTo>
                  <a:pt x="7510379" y="19050"/>
                </a:lnTo>
                <a:lnTo>
                  <a:pt x="7529429" y="38100"/>
                </a:lnTo>
                <a:lnTo>
                  <a:pt x="7548479" y="38100"/>
                </a:lnTo>
                <a:lnTo>
                  <a:pt x="7548479" y="19050"/>
                </a:lnTo>
                <a:close/>
              </a:path>
            </a:pathLst>
          </a:custGeom>
          <a:solidFill>
            <a:srgbClr val="FF0000"/>
          </a:solidFill>
          <a:ln>
            <a:solidFill>
              <a:srgbClr val="FF0000"/>
            </a:solidFill>
          </a:ln>
        </p:spPr>
        <p:txBody>
          <a:bodyPr wrap="square" lIns="0" tIns="0" rIns="0" bIns="0" rtlCol="0"/>
          <a:lstStyle/>
          <a:p>
            <a:endParaRPr/>
          </a:p>
        </p:txBody>
      </p:sp>
      <p:sp>
        <p:nvSpPr>
          <p:cNvPr id="21" name="object 21"/>
          <p:cNvSpPr/>
          <p:nvPr/>
        </p:nvSpPr>
        <p:spPr>
          <a:xfrm>
            <a:off x="5256803" y="2217420"/>
            <a:ext cx="467995" cy="1283335"/>
          </a:xfrm>
          <a:custGeom>
            <a:avLst/>
            <a:gdLst/>
            <a:ahLst/>
            <a:cxnLst/>
            <a:rect l="l" t="t" r="r" b="b"/>
            <a:pathLst>
              <a:path w="467995" h="1283335">
                <a:moveTo>
                  <a:pt x="16446" y="1112087"/>
                </a:moveTo>
                <a:lnTo>
                  <a:pt x="9251" y="1114552"/>
                </a:lnTo>
                <a:lnTo>
                  <a:pt x="3643" y="1119602"/>
                </a:lnTo>
                <a:lnTo>
                  <a:pt x="488" y="1126188"/>
                </a:lnTo>
                <a:lnTo>
                  <a:pt x="0" y="1133465"/>
                </a:lnTo>
                <a:lnTo>
                  <a:pt x="2393" y="1140587"/>
                </a:lnTo>
                <a:lnTo>
                  <a:pt x="85578" y="1283080"/>
                </a:lnTo>
                <a:lnTo>
                  <a:pt x="107671" y="1245234"/>
                </a:lnTo>
                <a:lnTo>
                  <a:pt x="66528" y="1245234"/>
                </a:lnTo>
                <a:lnTo>
                  <a:pt x="66528" y="1174750"/>
                </a:lnTo>
                <a:lnTo>
                  <a:pt x="35413" y="1121409"/>
                </a:lnTo>
                <a:lnTo>
                  <a:pt x="30360" y="1115730"/>
                </a:lnTo>
                <a:lnTo>
                  <a:pt x="23760" y="1112551"/>
                </a:lnTo>
                <a:lnTo>
                  <a:pt x="16446" y="1112087"/>
                </a:lnTo>
                <a:close/>
              </a:path>
              <a:path w="467995" h="1283335">
                <a:moveTo>
                  <a:pt x="66528" y="1174750"/>
                </a:moveTo>
                <a:lnTo>
                  <a:pt x="66528" y="1245234"/>
                </a:lnTo>
                <a:lnTo>
                  <a:pt x="104628" y="1245234"/>
                </a:lnTo>
                <a:lnTo>
                  <a:pt x="104628" y="1235709"/>
                </a:lnTo>
                <a:lnTo>
                  <a:pt x="69068" y="1235709"/>
                </a:lnTo>
                <a:lnTo>
                  <a:pt x="85578" y="1207407"/>
                </a:lnTo>
                <a:lnTo>
                  <a:pt x="66528" y="1174750"/>
                </a:lnTo>
                <a:close/>
              </a:path>
              <a:path w="467995" h="1283335">
                <a:moveTo>
                  <a:pt x="154709" y="1112087"/>
                </a:moveTo>
                <a:lnTo>
                  <a:pt x="147395" y="1112551"/>
                </a:lnTo>
                <a:lnTo>
                  <a:pt x="140795" y="1115730"/>
                </a:lnTo>
                <a:lnTo>
                  <a:pt x="135743" y="1121409"/>
                </a:lnTo>
                <a:lnTo>
                  <a:pt x="104628" y="1174749"/>
                </a:lnTo>
                <a:lnTo>
                  <a:pt x="104628" y="1245234"/>
                </a:lnTo>
                <a:lnTo>
                  <a:pt x="107671" y="1245234"/>
                </a:lnTo>
                <a:lnTo>
                  <a:pt x="168763" y="1140587"/>
                </a:lnTo>
                <a:lnTo>
                  <a:pt x="171156" y="1133465"/>
                </a:lnTo>
                <a:lnTo>
                  <a:pt x="170668" y="1126188"/>
                </a:lnTo>
                <a:lnTo>
                  <a:pt x="167512" y="1119602"/>
                </a:lnTo>
                <a:lnTo>
                  <a:pt x="161905" y="1114552"/>
                </a:lnTo>
                <a:lnTo>
                  <a:pt x="154709" y="1112087"/>
                </a:lnTo>
                <a:close/>
              </a:path>
              <a:path w="467995" h="1283335">
                <a:moveTo>
                  <a:pt x="85578" y="1207407"/>
                </a:moveTo>
                <a:lnTo>
                  <a:pt x="69068" y="1235709"/>
                </a:lnTo>
                <a:lnTo>
                  <a:pt x="102088" y="1235709"/>
                </a:lnTo>
                <a:lnTo>
                  <a:pt x="85578" y="1207407"/>
                </a:lnTo>
                <a:close/>
              </a:path>
              <a:path w="467995" h="1283335">
                <a:moveTo>
                  <a:pt x="104628" y="1174749"/>
                </a:moveTo>
                <a:lnTo>
                  <a:pt x="85578" y="1207407"/>
                </a:lnTo>
                <a:lnTo>
                  <a:pt x="102088" y="1235709"/>
                </a:lnTo>
                <a:lnTo>
                  <a:pt x="104628" y="1235709"/>
                </a:lnTo>
                <a:lnTo>
                  <a:pt x="104628" y="1174749"/>
                </a:lnTo>
                <a:close/>
              </a:path>
              <a:path w="467995" h="1283335">
                <a:moveTo>
                  <a:pt x="467594" y="0"/>
                </a:moveTo>
                <a:lnTo>
                  <a:pt x="85578" y="0"/>
                </a:lnTo>
                <a:lnTo>
                  <a:pt x="78154" y="1494"/>
                </a:lnTo>
                <a:lnTo>
                  <a:pt x="72100" y="5572"/>
                </a:lnTo>
                <a:lnTo>
                  <a:pt x="68022" y="11626"/>
                </a:lnTo>
                <a:lnTo>
                  <a:pt x="66528" y="19050"/>
                </a:lnTo>
                <a:lnTo>
                  <a:pt x="66528" y="1174750"/>
                </a:lnTo>
                <a:lnTo>
                  <a:pt x="85578" y="1207407"/>
                </a:lnTo>
                <a:lnTo>
                  <a:pt x="104628" y="1174750"/>
                </a:lnTo>
                <a:lnTo>
                  <a:pt x="104628" y="38100"/>
                </a:lnTo>
                <a:lnTo>
                  <a:pt x="85578" y="38100"/>
                </a:lnTo>
                <a:lnTo>
                  <a:pt x="104628" y="19050"/>
                </a:lnTo>
                <a:lnTo>
                  <a:pt x="467594" y="19050"/>
                </a:lnTo>
                <a:lnTo>
                  <a:pt x="467594" y="0"/>
                </a:lnTo>
                <a:close/>
              </a:path>
              <a:path w="467995" h="1283335">
                <a:moveTo>
                  <a:pt x="104628" y="19050"/>
                </a:moveTo>
                <a:lnTo>
                  <a:pt x="85578" y="38100"/>
                </a:lnTo>
                <a:lnTo>
                  <a:pt x="104628" y="38100"/>
                </a:lnTo>
                <a:lnTo>
                  <a:pt x="104628" y="19050"/>
                </a:lnTo>
                <a:close/>
              </a:path>
              <a:path w="467995" h="1283335">
                <a:moveTo>
                  <a:pt x="467594" y="19050"/>
                </a:moveTo>
                <a:lnTo>
                  <a:pt x="104628" y="19050"/>
                </a:lnTo>
                <a:lnTo>
                  <a:pt x="104628" y="38100"/>
                </a:lnTo>
                <a:lnTo>
                  <a:pt x="467594" y="38100"/>
                </a:lnTo>
                <a:lnTo>
                  <a:pt x="467594" y="19050"/>
                </a:lnTo>
                <a:close/>
              </a:path>
            </a:pathLst>
          </a:custGeom>
          <a:solidFill>
            <a:srgbClr val="FF0000"/>
          </a:solidFill>
          <a:ln>
            <a:solidFill>
              <a:srgbClr val="FF0000"/>
            </a:solidFill>
          </a:ln>
        </p:spPr>
        <p:txBody>
          <a:bodyPr wrap="square" lIns="0" tIns="0" rIns="0" bIns="0" rtlCol="0"/>
          <a:lstStyle/>
          <a:p>
            <a:endParaRPr/>
          </a:p>
        </p:txBody>
      </p:sp>
      <p:sp>
        <p:nvSpPr>
          <p:cNvPr id="22" name="object 22"/>
          <p:cNvSpPr/>
          <p:nvPr/>
        </p:nvSpPr>
        <p:spPr>
          <a:xfrm>
            <a:off x="5858783" y="3078988"/>
            <a:ext cx="3872229" cy="423545"/>
          </a:xfrm>
          <a:custGeom>
            <a:avLst/>
            <a:gdLst/>
            <a:ahLst/>
            <a:cxnLst/>
            <a:rect l="l" t="t" r="r" b="b"/>
            <a:pathLst>
              <a:path w="3872229" h="423545">
                <a:moveTo>
                  <a:pt x="3717333" y="252170"/>
                </a:moveTo>
                <a:lnTo>
                  <a:pt x="3710158" y="254635"/>
                </a:lnTo>
                <a:lnTo>
                  <a:pt x="3704478" y="259667"/>
                </a:lnTo>
                <a:lnTo>
                  <a:pt x="3701299" y="266223"/>
                </a:lnTo>
                <a:lnTo>
                  <a:pt x="3700835" y="273494"/>
                </a:lnTo>
                <a:lnTo>
                  <a:pt x="3703300" y="280670"/>
                </a:lnTo>
                <a:lnTo>
                  <a:pt x="3786485" y="423163"/>
                </a:lnTo>
                <a:lnTo>
                  <a:pt x="3808545" y="385317"/>
                </a:lnTo>
                <a:lnTo>
                  <a:pt x="3767435" y="385317"/>
                </a:lnTo>
                <a:lnTo>
                  <a:pt x="3767435" y="315050"/>
                </a:lnTo>
                <a:lnTo>
                  <a:pt x="3736193" y="261492"/>
                </a:lnTo>
                <a:lnTo>
                  <a:pt x="3731160" y="255813"/>
                </a:lnTo>
                <a:lnTo>
                  <a:pt x="3724604" y="252634"/>
                </a:lnTo>
                <a:lnTo>
                  <a:pt x="3717333" y="252170"/>
                </a:lnTo>
                <a:close/>
              </a:path>
              <a:path w="3872229" h="423545">
                <a:moveTo>
                  <a:pt x="16446" y="249955"/>
                </a:moveTo>
                <a:lnTo>
                  <a:pt x="9251" y="252349"/>
                </a:lnTo>
                <a:lnTo>
                  <a:pt x="3643" y="257401"/>
                </a:lnTo>
                <a:lnTo>
                  <a:pt x="488" y="264001"/>
                </a:lnTo>
                <a:lnTo>
                  <a:pt x="0" y="271315"/>
                </a:lnTo>
                <a:lnTo>
                  <a:pt x="2393" y="278511"/>
                </a:lnTo>
                <a:lnTo>
                  <a:pt x="85578" y="421004"/>
                </a:lnTo>
                <a:lnTo>
                  <a:pt x="107671" y="383159"/>
                </a:lnTo>
                <a:lnTo>
                  <a:pt x="66528" y="383159"/>
                </a:lnTo>
                <a:lnTo>
                  <a:pt x="66528" y="312547"/>
                </a:lnTo>
                <a:lnTo>
                  <a:pt x="35413" y="259207"/>
                </a:lnTo>
                <a:lnTo>
                  <a:pt x="30360" y="253599"/>
                </a:lnTo>
                <a:lnTo>
                  <a:pt x="23760" y="250443"/>
                </a:lnTo>
                <a:lnTo>
                  <a:pt x="16446" y="249955"/>
                </a:lnTo>
                <a:close/>
              </a:path>
              <a:path w="3872229" h="423545">
                <a:moveTo>
                  <a:pt x="3767435" y="315050"/>
                </a:moveTo>
                <a:lnTo>
                  <a:pt x="3767435" y="385317"/>
                </a:lnTo>
                <a:lnTo>
                  <a:pt x="3805535" y="385317"/>
                </a:lnTo>
                <a:lnTo>
                  <a:pt x="3805535" y="375792"/>
                </a:lnTo>
                <a:lnTo>
                  <a:pt x="3769975" y="375792"/>
                </a:lnTo>
                <a:lnTo>
                  <a:pt x="3786421" y="347598"/>
                </a:lnTo>
                <a:lnTo>
                  <a:pt x="3767435" y="315050"/>
                </a:lnTo>
                <a:close/>
              </a:path>
              <a:path w="3872229" h="423545">
                <a:moveTo>
                  <a:pt x="3855563" y="252170"/>
                </a:moveTo>
                <a:lnTo>
                  <a:pt x="3848286" y="252634"/>
                </a:lnTo>
                <a:lnTo>
                  <a:pt x="3841700" y="255813"/>
                </a:lnTo>
                <a:lnTo>
                  <a:pt x="3836650" y="261492"/>
                </a:lnTo>
                <a:lnTo>
                  <a:pt x="3805535" y="314832"/>
                </a:lnTo>
                <a:lnTo>
                  <a:pt x="3805535" y="385317"/>
                </a:lnTo>
                <a:lnTo>
                  <a:pt x="3808545" y="385317"/>
                </a:lnTo>
                <a:lnTo>
                  <a:pt x="3869543" y="280670"/>
                </a:lnTo>
                <a:lnTo>
                  <a:pt x="3872007" y="273494"/>
                </a:lnTo>
                <a:lnTo>
                  <a:pt x="3871543" y="266223"/>
                </a:lnTo>
                <a:lnTo>
                  <a:pt x="3868364" y="259667"/>
                </a:lnTo>
                <a:lnTo>
                  <a:pt x="3862685" y="254635"/>
                </a:lnTo>
                <a:lnTo>
                  <a:pt x="3855563" y="252170"/>
                </a:lnTo>
                <a:close/>
              </a:path>
              <a:path w="3872229" h="423545">
                <a:moveTo>
                  <a:pt x="66528" y="312547"/>
                </a:moveTo>
                <a:lnTo>
                  <a:pt x="66528" y="383159"/>
                </a:lnTo>
                <a:lnTo>
                  <a:pt x="104628" y="383159"/>
                </a:lnTo>
                <a:lnTo>
                  <a:pt x="104628" y="373507"/>
                </a:lnTo>
                <a:lnTo>
                  <a:pt x="69068" y="373507"/>
                </a:lnTo>
                <a:lnTo>
                  <a:pt x="85578" y="345204"/>
                </a:lnTo>
                <a:lnTo>
                  <a:pt x="66528" y="312547"/>
                </a:lnTo>
                <a:close/>
              </a:path>
              <a:path w="3872229" h="423545">
                <a:moveTo>
                  <a:pt x="154709" y="249955"/>
                </a:moveTo>
                <a:lnTo>
                  <a:pt x="147395" y="250443"/>
                </a:lnTo>
                <a:lnTo>
                  <a:pt x="140795" y="253599"/>
                </a:lnTo>
                <a:lnTo>
                  <a:pt x="135743" y="259207"/>
                </a:lnTo>
                <a:lnTo>
                  <a:pt x="104628" y="312547"/>
                </a:lnTo>
                <a:lnTo>
                  <a:pt x="104628" y="383159"/>
                </a:lnTo>
                <a:lnTo>
                  <a:pt x="107671" y="383159"/>
                </a:lnTo>
                <a:lnTo>
                  <a:pt x="168763" y="278511"/>
                </a:lnTo>
                <a:lnTo>
                  <a:pt x="171156" y="271315"/>
                </a:lnTo>
                <a:lnTo>
                  <a:pt x="170668" y="264001"/>
                </a:lnTo>
                <a:lnTo>
                  <a:pt x="167512" y="257401"/>
                </a:lnTo>
                <a:lnTo>
                  <a:pt x="161905" y="252349"/>
                </a:lnTo>
                <a:lnTo>
                  <a:pt x="154709" y="249955"/>
                </a:lnTo>
                <a:close/>
              </a:path>
              <a:path w="3872229" h="423545">
                <a:moveTo>
                  <a:pt x="3786421" y="347598"/>
                </a:moveTo>
                <a:lnTo>
                  <a:pt x="3769975" y="375792"/>
                </a:lnTo>
                <a:lnTo>
                  <a:pt x="3802868" y="375792"/>
                </a:lnTo>
                <a:lnTo>
                  <a:pt x="3786421" y="347598"/>
                </a:lnTo>
                <a:close/>
              </a:path>
              <a:path w="3872229" h="423545">
                <a:moveTo>
                  <a:pt x="3805535" y="314832"/>
                </a:moveTo>
                <a:lnTo>
                  <a:pt x="3786421" y="347598"/>
                </a:lnTo>
                <a:lnTo>
                  <a:pt x="3802868" y="375792"/>
                </a:lnTo>
                <a:lnTo>
                  <a:pt x="3805535" y="375792"/>
                </a:lnTo>
                <a:lnTo>
                  <a:pt x="3805535" y="314832"/>
                </a:lnTo>
                <a:close/>
              </a:path>
              <a:path w="3872229" h="423545">
                <a:moveTo>
                  <a:pt x="85578" y="345204"/>
                </a:moveTo>
                <a:lnTo>
                  <a:pt x="69068" y="373507"/>
                </a:lnTo>
                <a:lnTo>
                  <a:pt x="102088" y="373507"/>
                </a:lnTo>
                <a:lnTo>
                  <a:pt x="85578" y="345204"/>
                </a:lnTo>
                <a:close/>
              </a:path>
              <a:path w="3872229" h="423545">
                <a:moveTo>
                  <a:pt x="104628" y="312547"/>
                </a:moveTo>
                <a:lnTo>
                  <a:pt x="85578" y="345204"/>
                </a:lnTo>
                <a:lnTo>
                  <a:pt x="102088" y="373507"/>
                </a:lnTo>
                <a:lnTo>
                  <a:pt x="104628" y="373507"/>
                </a:lnTo>
                <a:lnTo>
                  <a:pt x="104628" y="312547"/>
                </a:lnTo>
                <a:close/>
              </a:path>
              <a:path w="3872229" h="423545">
                <a:moveTo>
                  <a:pt x="3767435" y="19050"/>
                </a:moveTo>
                <a:lnTo>
                  <a:pt x="3767435" y="315050"/>
                </a:lnTo>
                <a:lnTo>
                  <a:pt x="3786421" y="347598"/>
                </a:lnTo>
                <a:lnTo>
                  <a:pt x="3805535" y="314832"/>
                </a:lnTo>
                <a:lnTo>
                  <a:pt x="3805535" y="38100"/>
                </a:lnTo>
                <a:lnTo>
                  <a:pt x="3786485" y="38100"/>
                </a:lnTo>
                <a:lnTo>
                  <a:pt x="3767435" y="19050"/>
                </a:lnTo>
                <a:close/>
              </a:path>
              <a:path w="3872229" h="423545">
                <a:moveTo>
                  <a:pt x="3786485" y="0"/>
                </a:moveTo>
                <a:lnTo>
                  <a:pt x="85578" y="0"/>
                </a:lnTo>
                <a:lnTo>
                  <a:pt x="78154" y="1494"/>
                </a:lnTo>
                <a:lnTo>
                  <a:pt x="72100" y="5572"/>
                </a:lnTo>
                <a:lnTo>
                  <a:pt x="68022" y="11626"/>
                </a:lnTo>
                <a:lnTo>
                  <a:pt x="66528" y="19050"/>
                </a:lnTo>
                <a:lnTo>
                  <a:pt x="66528" y="312547"/>
                </a:lnTo>
                <a:lnTo>
                  <a:pt x="85578" y="345204"/>
                </a:lnTo>
                <a:lnTo>
                  <a:pt x="104628" y="312547"/>
                </a:lnTo>
                <a:lnTo>
                  <a:pt x="104628" y="38100"/>
                </a:lnTo>
                <a:lnTo>
                  <a:pt x="85578" y="38100"/>
                </a:lnTo>
                <a:lnTo>
                  <a:pt x="104628" y="19050"/>
                </a:lnTo>
                <a:lnTo>
                  <a:pt x="3805535" y="19050"/>
                </a:lnTo>
                <a:lnTo>
                  <a:pt x="3804023" y="11626"/>
                </a:lnTo>
                <a:lnTo>
                  <a:pt x="3799915" y="5572"/>
                </a:lnTo>
                <a:lnTo>
                  <a:pt x="3793855" y="1494"/>
                </a:lnTo>
                <a:lnTo>
                  <a:pt x="3786485" y="0"/>
                </a:lnTo>
                <a:close/>
              </a:path>
              <a:path w="3872229" h="423545">
                <a:moveTo>
                  <a:pt x="104628" y="19050"/>
                </a:moveTo>
                <a:lnTo>
                  <a:pt x="85578" y="38100"/>
                </a:lnTo>
                <a:lnTo>
                  <a:pt x="104628" y="38100"/>
                </a:lnTo>
                <a:lnTo>
                  <a:pt x="104628" y="19050"/>
                </a:lnTo>
                <a:close/>
              </a:path>
              <a:path w="3872229" h="423545">
                <a:moveTo>
                  <a:pt x="3767435" y="19050"/>
                </a:moveTo>
                <a:lnTo>
                  <a:pt x="104628" y="19050"/>
                </a:lnTo>
                <a:lnTo>
                  <a:pt x="104628" y="38100"/>
                </a:lnTo>
                <a:lnTo>
                  <a:pt x="3767435" y="38100"/>
                </a:lnTo>
                <a:lnTo>
                  <a:pt x="3767435" y="19050"/>
                </a:lnTo>
                <a:close/>
              </a:path>
              <a:path w="3872229" h="423545">
                <a:moveTo>
                  <a:pt x="3805535" y="19050"/>
                </a:moveTo>
                <a:lnTo>
                  <a:pt x="3767435" y="19050"/>
                </a:lnTo>
                <a:lnTo>
                  <a:pt x="3786485" y="38100"/>
                </a:lnTo>
                <a:lnTo>
                  <a:pt x="3805535" y="38100"/>
                </a:lnTo>
                <a:lnTo>
                  <a:pt x="3805535" y="19050"/>
                </a:lnTo>
                <a:close/>
              </a:path>
            </a:pathLst>
          </a:custGeom>
          <a:solidFill>
            <a:srgbClr val="0000FF"/>
          </a:solidFill>
        </p:spPr>
        <p:txBody>
          <a:bodyPr wrap="square" lIns="0" tIns="0" rIns="0" bIns="0" rtlCol="0"/>
          <a:lstStyle/>
          <a:p>
            <a:endParaRPr/>
          </a:p>
        </p:txBody>
      </p:sp>
      <p:sp>
        <p:nvSpPr>
          <p:cNvPr id="23" name="object 23"/>
          <p:cNvSpPr/>
          <p:nvPr/>
        </p:nvSpPr>
        <p:spPr>
          <a:xfrm>
            <a:off x="8558021" y="2217420"/>
            <a:ext cx="1179830" cy="1280795"/>
          </a:xfrm>
          <a:custGeom>
            <a:avLst/>
            <a:gdLst/>
            <a:ahLst/>
            <a:cxnLst/>
            <a:rect l="l" t="t" r="r" b="b"/>
            <a:pathLst>
              <a:path w="1179829" h="1280795">
                <a:moveTo>
                  <a:pt x="1025026" y="1109674"/>
                </a:moveTo>
                <a:lnTo>
                  <a:pt x="1017904" y="1112139"/>
                </a:lnTo>
                <a:lnTo>
                  <a:pt x="1012225" y="1117189"/>
                </a:lnTo>
                <a:lnTo>
                  <a:pt x="1009046" y="1123775"/>
                </a:lnTo>
                <a:lnTo>
                  <a:pt x="1008582" y="1131052"/>
                </a:lnTo>
                <a:lnTo>
                  <a:pt x="1011047" y="1138174"/>
                </a:lnTo>
                <a:lnTo>
                  <a:pt x="1094104" y="1280667"/>
                </a:lnTo>
                <a:lnTo>
                  <a:pt x="1116124" y="1242949"/>
                </a:lnTo>
                <a:lnTo>
                  <a:pt x="1075054" y="1242949"/>
                </a:lnTo>
                <a:lnTo>
                  <a:pt x="1075054" y="1172337"/>
                </a:lnTo>
                <a:lnTo>
                  <a:pt x="1043939" y="1118996"/>
                </a:lnTo>
                <a:lnTo>
                  <a:pt x="1038889" y="1113317"/>
                </a:lnTo>
                <a:lnTo>
                  <a:pt x="1032303" y="1110138"/>
                </a:lnTo>
                <a:lnTo>
                  <a:pt x="1025026" y="1109674"/>
                </a:lnTo>
                <a:close/>
              </a:path>
              <a:path w="1179829" h="1280795">
                <a:moveTo>
                  <a:pt x="1075054" y="1172337"/>
                </a:moveTo>
                <a:lnTo>
                  <a:pt x="1075054" y="1242949"/>
                </a:lnTo>
                <a:lnTo>
                  <a:pt x="1113154" y="1242949"/>
                </a:lnTo>
                <a:lnTo>
                  <a:pt x="1113154" y="1233296"/>
                </a:lnTo>
                <a:lnTo>
                  <a:pt x="1077722" y="1233296"/>
                </a:lnTo>
                <a:lnTo>
                  <a:pt x="1094168" y="1205103"/>
                </a:lnTo>
                <a:lnTo>
                  <a:pt x="1075054" y="1172337"/>
                </a:lnTo>
                <a:close/>
              </a:path>
              <a:path w="1179829" h="1280795">
                <a:moveTo>
                  <a:pt x="1163238" y="1109674"/>
                </a:moveTo>
                <a:lnTo>
                  <a:pt x="1113281" y="1172337"/>
                </a:lnTo>
                <a:lnTo>
                  <a:pt x="1113154" y="1242949"/>
                </a:lnTo>
                <a:lnTo>
                  <a:pt x="1116124" y="1242949"/>
                </a:lnTo>
                <a:lnTo>
                  <a:pt x="1177289" y="1138174"/>
                </a:lnTo>
                <a:lnTo>
                  <a:pt x="1179683" y="1131052"/>
                </a:lnTo>
                <a:lnTo>
                  <a:pt x="1179195" y="1123775"/>
                </a:lnTo>
                <a:lnTo>
                  <a:pt x="1176039" y="1117189"/>
                </a:lnTo>
                <a:lnTo>
                  <a:pt x="1170431" y="1112139"/>
                </a:lnTo>
                <a:lnTo>
                  <a:pt x="1163238" y="1109674"/>
                </a:lnTo>
                <a:close/>
              </a:path>
              <a:path w="1179829" h="1280795">
                <a:moveTo>
                  <a:pt x="1094168" y="1205103"/>
                </a:moveTo>
                <a:lnTo>
                  <a:pt x="1077722" y="1233296"/>
                </a:lnTo>
                <a:lnTo>
                  <a:pt x="1110614" y="1233296"/>
                </a:lnTo>
                <a:lnTo>
                  <a:pt x="1094168" y="1205103"/>
                </a:lnTo>
                <a:close/>
              </a:path>
              <a:path w="1179829" h="1280795">
                <a:moveTo>
                  <a:pt x="1113154" y="1172554"/>
                </a:moveTo>
                <a:lnTo>
                  <a:pt x="1094168" y="1205103"/>
                </a:lnTo>
                <a:lnTo>
                  <a:pt x="1110614" y="1233296"/>
                </a:lnTo>
                <a:lnTo>
                  <a:pt x="1113154" y="1233296"/>
                </a:lnTo>
                <a:lnTo>
                  <a:pt x="1113154" y="1172554"/>
                </a:lnTo>
                <a:close/>
              </a:path>
              <a:path w="1179829" h="1280795">
                <a:moveTo>
                  <a:pt x="1075054" y="19050"/>
                </a:moveTo>
                <a:lnTo>
                  <a:pt x="1075181" y="1172554"/>
                </a:lnTo>
                <a:lnTo>
                  <a:pt x="1094168" y="1205103"/>
                </a:lnTo>
                <a:lnTo>
                  <a:pt x="1113154" y="1172554"/>
                </a:lnTo>
                <a:lnTo>
                  <a:pt x="1113154" y="38100"/>
                </a:lnTo>
                <a:lnTo>
                  <a:pt x="1094104" y="38100"/>
                </a:lnTo>
                <a:lnTo>
                  <a:pt x="1075054" y="19050"/>
                </a:lnTo>
                <a:close/>
              </a:path>
              <a:path w="1179829" h="1280795">
                <a:moveTo>
                  <a:pt x="1094104" y="0"/>
                </a:moveTo>
                <a:lnTo>
                  <a:pt x="0" y="0"/>
                </a:lnTo>
                <a:lnTo>
                  <a:pt x="0" y="38100"/>
                </a:lnTo>
                <a:lnTo>
                  <a:pt x="1075054" y="38100"/>
                </a:lnTo>
                <a:lnTo>
                  <a:pt x="1075054" y="19050"/>
                </a:lnTo>
                <a:lnTo>
                  <a:pt x="1113154" y="19050"/>
                </a:lnTo>
                <a:lnTo>
                  <a:pt x="1111660" y="11626"/>
                </a:lnTo>
                <a:lnTo>
                  <a:pt x="1107582" y="5572"/>
                </a:lnTo>
                <a:lnTo>
                  <a:pt x="1101528" y="1494"/>
                </a:lnTo>
                <a:lnTo>
                  <a:pt x="1094104" y="0"/>
                </a:lnTo>
                <a:close/>
              </a:path>
              <a:path w="1179829" h="1280795">
                <a:moveTo>
                  <a:pt x="1113154" y="19050"/>
                </a:moveTo>
                <a:lnTo>
                  <a:pt x="1075054" y="19050"/>
                </a:lnTo>
                <a:lnTo>
                  <a:pt x="1094104" y="38100"/>
                </a:lnTo>
                <a:lnTo>
                  <a:pt x="1113154" y="38100"/>
                </a:lnTo>
                <a:lnTo>
                  <a:pt x="1113154" y="19050"/>
                </a:lnTo>
                <a:close/>
              </a:path>
            </a:pathLst>
          </a:custGeom>
          <a:solidFill>
            <a:srgbClr val="0000FF"/>
          </a:solidFill>
        </p:spPr>
        <p:txBody>
          <a:bodyPr wrap="square" lIns="0" tIns="0" rIns="0" bIns="0" rtlCol="0"/>
          <a:lstStyle/>
          <a:p>
            <a:endParaRPr/>
          </a:p>
        </p:txBody>
      </p:sp>
      <p:sp>
        <p:nvSpPr>
          <p:cNvPr id="24" name="object 24"/>
          <p:cNvSpPr/>
          <p:nvPr/>
        </p:nvSpPr>
        <p:spPr>
          <a:xfrm>
            <a:off x="574548" y="3278123"/>
            <a:ext cx="3253740" cy="1143000"/>
          </a:xfrm>
          <a:prstGeom prst="rect">
            <a:avLst/>
          </a:prstGeom>
          <a:blipFill>
            <a:blip r:embed="rId10" cstate="print"/>
            <a:stretch>
              <a:fillRect/>
            </a:stretch>
          </a:blipFill>
        </p:spPr>
        <p:txBody>
          <a:bodyPr wrap="square" lIns="0" tIns="0" rIns="0" bIns="0" rtlCol="0"/>
          <a:lstStyle/>
          <a:p>
            <a:endParaRPr/>
          </a:p>
        </p:txBody>
      </p:sp>
      <p:sp>
        <p:nvSpPr>
          <p:cNvPr id="25" name="object 25"/>
          <p:cNvSpPr txBox="1"/>
          <p:nvPr/>
        </p:nvSpPr>
        <p:spPr>
          <a:xfrm>
            <a:off x="537463" y="3687698"/>
            <a:ext cx="280670" cy="334010"/>
          </a:xfrm>
          <a:prstGeom prst="rect">
            <a:avLst/>
          </a:prstGeom>
        </p:spPr>
        <p:txBody>
          <a:bodyPr vert="horz" wrap="square" lIns="0" tIns="0" rIns="0" bIns="0" rtlCol="0">
            <a:spAutoFit/>
          </a:bodyPr>
          <a:lstStyle/>
          <a:p>
            <a:pPr marL="12700">
              <a:lnSpc>
                <a:spcPct val="100000"/>
              </a:lnSpc>
            </a:pPr>
            <a:r>
              <a:rPr sz="2000" spc="5" dirty="0">
                <a:latin typeface="微软雅黑"/>
                <a:cs typeface="微软雅黑"/>
              </a:rPr>
              <a:t>“</a:t>
            </a:r>
            <a:endParaRPr sz="2000">
              <a:latin typeface="微软雅黑"/>
              <a:cs typeface="微软雅黑"/>
            </a:endParaRPr>
          </a:p>
        </p:txBody>
      </p:sp>
      <p:sp>
        <p:nvSpPr>
          <p:cNvPr id="26" name="object 26"/>
          <p:cNvSpPr txBox="1"/>
          <p:nvPr/>
        </p:nvSpPr>
        <p:spPr>
          <a:xfrm>
            <a:off x="3585535" y="3687698"/>
            <a:ext cx="280670" cy="334010"/>
          </a:xfrm>
          <a:prstGeom prst="rect">
            <a:avLst/>
          </a:prstGeom>
        </p:spPr>
        <p:txBody>
          <a:bodyPr vert="horz" wrap="square" lIns="0" tIns="0" rIns="0" bIns="0" rtlCol="0">
            <a:spAutoFit/>
          </a:bodyPr>
          <a:lstStyle/>
          <a:p>
            <a:pPr marL="12700">
              <a:lnSpc>
                <a:spcPct val="100000"/>
              </a:lnSpc>
            </a:pPr>
            <a:r>
              <a:rPr sz="2000" spc="5" dirty="0">
                <a:latin typeface="微软雅黑"/>
                <a:cs typeface="微软雅黑"/>
              </a:rPr>
              <a:t>，</a:t>
            </a:r>
            <a:endParaRPr sz="2000">
              <a:latin typeface="微软雅黑"/>
              <a:cs typeface="微软雅黑"/>
            </a:endParaRPr>
          </a:p>
        </p:txBody>
      </p:sp>
      <p:sp>
        <p:nvSpPr>
          <p:cNvPr id="27" name="object 27"/>
          <p:cNvSpPr txBox="1"/>
          <p:nvPr/>
        </p:nvSpPr>
        <p:spPr>
          <a:xfrm>
            <a:off x="574548" y="3278123"/>
            <a:ext cx="3253740" cy="1143000"/>
          </a:xfrm>
          <a:prstGeom prst="rect">
            <a:avLst/>
          </a:prstGeom>
          <a:solidFill>
            <a:srgbClr val="FFFF00"/>
          </a:solidFill>
          <a:ln w="9144">
            <a:solidFill>
              <a:srgbClr val="F69240"/>
            </a:solidFill>
          </a:ln>
        </p:spPr>
        <p:txBody>
          <a:bodyPr vert="horz" wrap="square" lIns="0" tIns="39369" rIns="0" bIns="0" rtlCol="0">
            <a:spAutoFit/>
          </a:bodyPr>
          <a:lstStyle/>
          <a:p>
            <a:pPr marR="223520" algn="ctr">
              <a:lnSpc>
                <a:spcPct val="100000"/>
              </a:lnSpc>
              <a:spcBef>
                <a:spcPts val="309"/>
              </a:spcBef>
            </a:pPr>
            <a:r>
              <a:rPr sz="2000" dirty="0">
                <a:latin typeface="Arial"/>
                <a:cs typeface="Arial"/>
              </a:rPr>
              <a:t>1a.</a:t>
            </a:r>
            <a:r>
              <a:rPr sz="2000" spc="-70" dirty="0">
                <a:latin typeface="Arial"/>
                <a:cs typeface="Arial"/>
              </a:rPr>
              <a:t> </a:t>
            </a:r>
            <a:r>
              <a:rPr sz="2000" dirty="0">
                <a:latin typeface="微软雅黑"/>
                <a:cs typeface="微软雅黑"/>
              </a:rPr>
              <a:t>将“被乘数寄存器”和</a:t>
            </a:r>
          </a:p>
          <a:p>
            <a:pPr marL="225425">
              <a:lnSpc>
                <a:spcPct val="100000"/>
              </a:lnSpc>
              <a:spcBef>
                <a:spcPts val="480"/>
              </a:spcBef>
            </a:pPr>
            <a:r>
              <a:rPr sz="2000" spc="5" dirty="0">
                <a:latin typeface="微软雅黑"/>
                <a:cs typeface="微软雅黑"/>
              </a:rPr>
              <a:t>乘</a:t>
            </a:r>
            <a:r>
              <a:rPr sz="2000" spc="-5" dirty="0">
                <a:latin typeface="微软雅黑"/>
                <a:cs typeface="微软雅黑"/>
              </a:rPr>
              <a:t>积</a:t>
            </a:r>
            <a:r>
              <a:rPr sz="2000" spc="-10" dirty="0">
                <a:latin typeface="微软雅黑"/>
                <a:cs typeface="微软雅黑"/>
              </a:rPr>
              <a:t>寄</a:t>
            </a:r>
            <a:r>
              <a:rPr sz="2000" spc="5" dirty="0">
                <a:latin typeface="微软雅黑"/>
                <a:cs typeface="微软雅黑"/>
              </a:rPr>
              <a:t>存</a:t>
            </a:r>
            <a:r>
              <a:rPr sz="2000" spc="-15" dirty="0">
                <a:latin typeface="微软雅黑"/>
                <a:cs typeface="微软雅黑"/>
              </a:rPr>
              <a:t>器</a:t>
            </a:r>
            <a:r>
              <a:rPr sz="2000" spc="5" dirty="0">
                <a:latin typeface="微软雅黑"/>
                <a:cs typeface="微软雅黑"/>
              </a:rPr>
              <a:t>”的</a:t>
            </a:r>
            <a:r>
              <a:rPr sz="2000" spc="-5" dirty="0">
                <a:latin typeface="微软雅黑"/>
                <a:cs typeface="微软雅黑"/>
              </a:rPr>
              <a:t>内</a:t>
            </a:r>
            <a:r>
              <a:rPr sz="2000" spc="-10" dirty="0">
                <a:latin typeface="微软雅黑"/>
                <a:cs typeface="微软雅黑"/>
              </a:rPr>
              <a:t>容</a:t>
            </a:r>
            <a:r>
              <a:rPr sz="2000" spc="5" dirty="0">
                <a:latin typeface="微软雅黑"/>
                <a:cs typeface="微软雅黑"/>
              </a:rPr>
              <a:t>相加</a:t>
            </a:r>
            <a:endParaRPr sz="2000" dirty="0">
              <a:latin typeface="微软雅黑"/>
              <a:cs typeface="微软雅黑"/>
            </a:endParaRPr>
          </a:p>
          <a:p>
            <a:pPr marR="220345" algn="ctr">
              <a:lnSpc>
                <a:spcPct val="100000"/>
              </a:lnSpc>
              <a:spcBef>
                <a:spcPts val="480"/>
              </a:spcBef>
            </a:pPr>
            <a:r>
              <a:rPr sz="2000" dirty="0">
                <a:latin typeface="微软雅黑"/>
                <a:cs typeface="微软雅黑"/>
              </a:rPr>
              <a:t>结果放入“乘积寄存器”</a:t>
            </a:r>
          </a:p>
        </p:txBody>
      </p:sp>
      <p:sp>
        <p:nvSpPr>
          <p:cNvPr id="28" name="object 28"/>
          <p:cNvSpPr/>
          <p:nvPr/>
        </p:nvSpPr>
        <p:spPr>
          <a:xfrm>
            <a:off x="4442459" y="3499103"/>
            <a:ext cx="3003804" cy="922020"/>
          </a:xfrm>
          <a:prstGeom prst="rect">
            <a:avLst/>
          </a:prstGeom>
          <a:blipFill>
            <a:blip r:embed="rId11" cstate="print"/>
            <a:stretch>
              <a:fillRect/>
            </a:stretch>
          </a:blipFill>
        </p:spPr>
        <p:txBody>
          <a:bodyPr wrap="square" lIns="0" tIns="0" rIns="0" bIns="0" rtlCol="0"/>
          <a:lstStyle/>
          <a:p>
            <a:endParaRPr/>
          </a:p>
        </p:txBody>
      </p:sp>
      <p:sp>
        <p:nvSpPr>
          <p:cNvPr id="29" name="object 29"/>
          <p:cNvSpPr txBox="1"/>
          <p:nvPr/>
        </p:nvSpPr>
        <p:spPr>
          <a:xfrm>
            <a:off x="4442459" y="3499103"/>
            <a:ext cx="3004185" cy="922019"/>
          </a:xfrm>
          <a:prstGeom prst="rect">
            <a:avLst/>
          </a:prstGeom>
          <a:solidFill>
            <a:srgbClr val="FFFF00"/>
          </a:solidFill>
          <a:ln w="9144">
            <a:solidFill>
              <a:srgbClr val="F69240"/>
            </a:solidFill>
          </a:ln>
        </p:spPr>
        <p:txBody>
          <a:bodyPr vert="horz" wrap="square" lIns="0" tIns="111760" rIns="0" bIns="0" rtlCol="0">
            <a:spAutoFit/>
          </a:bodyPr>
          <a:lstStyle/>
          <a:p>
            <a:pPr algn="ctr">
              <a:lnSpc>
                <a:spcPct val="100000"/>
              </a:lnSpc>
              <a:spcBef>
                <a:spcPts val="880"/>
              </a:spcBef>
            </a:pPr>
            <a:r>
              <a:rPr sz="2000" dirty="0">
                <a:latin typeface="Arial"/>
                <a:cs typeface="Arial"/>
              </a:rPr>
              <a:t>2.</a:t>
            </a:r>
            <a:r>
              <a:rPr sz="2000" spc="-90" dirty="0">
                <a:latin typeface="Arial"/>
                <a:cs typeface="Arial"/>
              </a:rPr>
              <a:t> </a:t>
            </a:r>
            <a:r>
              <a:rPr sz="2000" dirty="0">
                <a:latin typeface="微软雅黑"/>
                <a:cs typeface="微软雅黑"/>
              </a:rPr>
              <a:t>将“被乘数寄存器”</a:t>
            </a:r>
            <a:endParaRPr sz="2000">
              <a:latin typeface="微软雅黑"/>
              <a:cs typeface="微软雅黑"/>
            </a:endParaRPr>
          </a:p>
          <a:p>
            <a:pPr marL="635" algn="ctr">
              <a:lnSpc>
                <a:spcPct val="100000"/>
              </a:lnSpc>
              <a:spcBef>
                <a:spcPts val="475"/>
              </a:spcBef>
            </a:pPr>
            <a:r>
              <a:rPr sz="2000" dirty="0">
                <a:latin typeface="微软雅黑"/>
                <a:cs typeface="微软雅黑"/>
              </a:rPr>
              <a:t>左移一位</a:t>
            </a:r>
            <a:endParaRPr sz="2000">
              <a:latin typeface="微软雅黑"/>
              <a:cs typeface="微软雅黑"/>
            </a:endParaRPr>
          </a:p>
        </p:txBody>
      </p:sp>
      <p:sp>
        <p:nvSpPr>
          <p:cNvPr id="30" name="object 30"/>
          <p:cNvSpPr/>
          <p:nvPr/>
        </p:nvSpPr>
        <p:spPr>
          <a:xfrm>
            <a:off x="8349995" y="3502152"/>
            <a:ext cx="2590800" cy="920496"/>
          </a:xfrm>
          <a:prstGeom prst="rect">
            <a:avLst/>
          </a:prstGeom>
          <a:blipFill>
            <a:blip r:embed="rId12" cstate="print"/>
            <a:stretch>
              <a:fillRect/>
            </a:stretch>
          </a:blipFill>
        </p:spPr>
        <p:txBody>
          <a:bodyPr wrap="square" lIns="0" tIns="0" rIns="0" bIns="0" rtlCol="0"/>
          <a:lstStyle/>
          <a:p>
            <a:endParaRPr/>
          </a:p>
        </p:txBody>
      </p:sp>
      <p:sp>
        <p:nvSpPr>
          <p:cNvPr id="31" name="object 31"/>
          <p:cNvSpPr txBox="1"/>
          <p:nvPr/>
        </p:nvSpPr>
        <p:spPr>
          <a:xfrm>
            <a:off x="8349995" y="3502152"/>
            <a:ext cx="2590800" cy="920750"/>
          </a:xfrm>
          <a:prstGeom prst="rect">
            <a:avLst/>
          </a:prstGeom>
          <a:solidFill>
            <a:srgbClr val="FFFF00"/>
          </a:solidFill>
          <a:ln w="9144">
            <a:solidFill>
              <a:srgbClr val="F69240"/>
            </a:solidFill>
          </a:ln>
        </p:spPr>
        <p:txBody>
          <a:bodyPr vert="horz" wrap="square" lIns="0" tIns="111125" rIns="0" bIns="0" rtlCol="0">
            <a:spAutoFit/>
          </a:bodyPr>
          <a:lstStyle/>
          <a:p>
            <a:pPr marL="1905" algn="ctr">
              <a:lnSpc>
                <a:spcPct val="100000"/>
              </a:lnSpc>
              <a:spcBef>
                <a:spcPts val="875"/>
              </a:spcBef>
            </a:pPr>
            <a:r>
              <a:rPr sz="2000" dirty="0">
                <a:latin typeface="Arial"/>
                <a:cs typeface="Arial"/>
              </a:rPr>
              <a:t>3.</a:t>
            </a:r>
            <a:r>
              <a:rPr sz="2000" spc="-110" dirty="0">
                <a:latin typeface="Arial"/>
                <a:cs typeface="Arial"/>
              </a:rPr>
              <a:t> </a:t>
            </a:r>
            <a:r>
              <a:rPr sz="2000" spc="5" dirty="0">
                <a:latin typeface="微软雅黑"/>
                <a:cs typeface="微软雅黑"/>
              </a:rPr>
              <a:t>将“乘数寄存器”</a:t>
            </a:r>
            <a:endParaRPr sz="2000">
              <a:latin typeface="微软雅黑"/>
              <a:cs typeface="微软雅黑"/>
            </a:endParaRPr>
          </a:p>
          <a:p>
            <a:pPr algn="ctr">
              <a:lnSpc>
                <a:spcPct val="100000"/>
              </a:lnSpc>
              <a:spcBef>
                <a:spcPts val="480"/>
              </a:spcBef>
            </a:pPr>
            <a:r>
              <a:rPr sz="2000" dirty="0">
                <a:latin typeface="微软雅黑"/>
                <a:cs typeface="微软雅黑"/>
              </a:rPr>
              <a:t>右移一位</a:t>
            </a:r>
            <a:endParaRPr sz="2000">
              <a:latin typeface="微软雅黑"/>
              <a:cs typeface="微软雅黑"/>
            </a:endParaRPr>
          </a:p>
        </p:txBody>
      </p:sp>
      <p:sp>
        <p:nvSpPr>
          <p:cNvPr id="32" name="object 32"/>
          <p:cNvSpPr/>
          <p:nvPr/>
        </p:nvSpPr>
        <p:spPr>
          <a:xfrm>
            <a:off x="6021323" y="1312163"/>
            <a:ext cx="2316479" cy="1985772"/>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6045708" y="1336547"/>
            <a:ext cx="2212848" cy="1882140"/>
          </a:xfrm>
          <a:prstGeom prst="rect">
            <a:avLst/>
          </a:prstGeom>
          <a:blipFill>
            <a:blip r:embed="rId14" cstate="print"/>
            <a:stretch>
              <a:fillRect/>
            </a:stretch>
          </a:blipFill>
        </p:spPr>
        <p:txBody>
          <a:bodyPr wrap="square" lIns="0" tIns="0" rIns="0" bIns="0" rtlCol="0"/>
          <a:lstStyle/>
          <a:p>
            <a:endParaRPr dirty="0"/>
          </a:p>
        </p:txBody>
      </p:sp>
      <p:sp>
        <p:nvSpPr>
          <p:cNvPr id="34" name="object 34"/>
          <p:cNvSpPr/>
          <p:nvPr/>
        </p:nvSpPr>
        <p:spPr>
          <a:xfrm>
            <a:off x="6140196" y="1431036"/>
            <a:ext cx="2024380" cy="1693545"/>
          </a:xfrm>
          <a:custGeom>
            <a:avLst/>
            <a:gdLst/>
            <a:ahLst/>
            <a:cxnLst/>
            <a:rect l="l" t="t" r="r" b="b"/>
            <a:pathLst>
              <a:path w="2024379" h="1693545">
                <a:moveTo>
                  <a:pt x="0" y="846581"/>
                </a:moveTo>
                <a:lnTo>
                  <a:pt x="1316" y="803011"/>
                </a:lnTo>
                <a:lnTo>
                  <a:pt x="5223" y="760014"/>
                </a:lnTo>
                <a:lnTo>
                  <a:pt x="11658" y="717642"/>
                </a:lnTo>
                <a:lnTo>
                  <a:pt x="20556" y="675949"/>
                </a:lnTo>
                <a:lnTo>
                  <a:pt x="31855" y="634988"/>
                </a:lnTo>
                <a:lnTo>
                  <a:pt x="45490" y="594812"/>
                </a:lnTo>
                <a:lnTo>
                  <a:pt x="61398" y="555474"/>
                </a:lnTo>
                <a:lnTo>
                  <a:pt x="79515" y="517028"/>
                </a:lnTo>
                <a:lnTo>
                  <a:pt x="99779" y="479527"/>
                </a:lnTo>
                <a:lnTo>
                  <a:pt x="122125" y="443024"/>
                </a:lnTo>
                <a:lnTo>
                  <a:pt x="146489" y="407571"/>
                </a:lnTo>
                <a:lnTo>
                  <a:pt x="172809" y="373223"/>
                </a:lnTo>
                <a:lnTo>
                  <a:pt x="201021" y="340032"/>
                </a:lnTo>
                <a:lnTo>
                  <a:pt x="231060" y="308052"/>
                </a:lnTo>
                <a:lnTo>
                  <a:pt x="262865" y="277335"/>
                </a:lnTo>
                <a:lnTo>
                  <a:pt x="296370" y="247935"/>
                </a:lnTo>
                <a:lnTo>
                  <a:pt x="331513" y="219905"/>
                </a:lnTo>
                <a:lnTo>
                  <a:pt x="368229" y="193298"/>
                </a:lnTo>
                <a:lnTo>
                  <a:pt x="406456" y="168168"/>
                </a:lnTo>
                <a:lnTo>
                  <a:pt x="446130" y="144567"/>
                </a:lnTo>
                <a:lnTo>
                  <a:pt x="487188" y="122548"/>
                </a:lnTo>
                <a:lnTo>
                  <a:pt x="529564" y="102165"/>
                </a:lnTo>
                <a:lnTo>
                  <a:pt x="573198" y="83471"/>
                </a:lnTo>
                <a:lnTo>
                  <a:pt x="618023" y="66520"/>
                </a:lnTo>
                <a:lnTo>
                  <a:pt x="663978" y="51363"/>
                </a:lnTo>
                <a:lnTo>
                  <a:pt x="710998" y="38055"/>
                </a:lnTo>
                <a:lnTo>
                  <a:pt x="759020" y="26648"/>
                </a:lnTo>
                <a:lnTo>
                  <a:pt x="807981" y="17197"/>
                </a:lnTo>
                <a:lnTo>
                  <a:pt x="857816" y="9753"/>
                </a:lnTo>
                <a:lnTo>
                  <a:pt x="908463" y="4370"/>
                </a:lnTo>
                <a:lnTo>
                  <a:pt x="959857" y="1101"/>
                </a:lnTo>
                <a:lnTo>
                  <a:pt x="1011935" y="0"/>
                </a:lnTo>
                <a:lnTo>
                  <a:pt x="1064014" y="1101"/>
                </a:lnTo>
                <a:lnTo>
                  <a:pt x="1115408" y="4370"/>
                </a:lnTo>
                <a:lnTo>
                  <a:pt x="1166055" y="9753"/>
                </a:lnTo>
                <a:lnTo>
                  <a:pt x="1215890" y="17197"/>
                </a:lnTo>
                <a:lnTo>
                  <a:pt x="1264851" y="26648"/>
                </a:lnTo>
                <a:lnTo>
                  <a:pt x="1312873" y="38055"/>
                </a:lnTo>
                <a:lnTo>
                  <a:pt x="1359893" y="51363"/>
                </a:lnTo>
                <a:lnTo>
                  <a:pt x="1405848" y="66520"/>
                </a:lnTo>
                <a:lnTo>
                  <a:pt x="1450673" y="83471"/>
                </a:lnTo>
                <a:lnTo>
                  <a:pt x="1494307" y="102165"/>
                </a:lnTo>
                <a:lnTo>
                  <a:pt x="1536683" y="122548"/>
                </a:lnTo>
                <a:lnTo>
                  <a:pt x="1577741" y="144567"/>
                </a:lnTo>
                <a:lnTo>
                  <a:pt x="1617415" y="168168"/>
                </a:lnTo>
                <a:lnTo>
                  <a:pt x="1655642" y="193298"/>
                </a:lnTo>
                <a:lnTo>
                  <a:pt x="1692358" y="219905"/>
                </a:lnTo>
                <a:lnTo>
                  <a:pt x="1727501" y="247935"/>
                </a:lnTo>
                <a:lnTo>
                  <a:pt x="1761006" y="277335"/>
                </a:lnTo>
                <a:lnTo>
                  <a:pt x="1792811" y="308052"/>
                </a:lnTo>
                <a:lnTo>
                  <a:pt x="1822850" y="340032"/>
                </a:lnTo>
                <a:lnTo>
                  <a:pt x="1851062" y="373223"/>
                </a:lnTo>
                <a:lnTo>
                  <a:pt x="1877382" y="407571"/>
                </a:lnTo>
                <a:lnTo>
                  <a:pt x="1901746" y="443024"/>
                </a:lnTo>
                <a:lnTo>
                  <a:pt x="1924092" y="479527"/>
                </a:lnTo>
                <a:lnTo>
                  <a:pt x="1944356" y="517028"/>
                </a:lnTo>
                <a:lnTo>
                  <a:pt x="1962473" y="555474"/>
                </a:lnTo>
                <a:lnTo>
                  <a:pt x="1978381" y="594812"/>
                </a:lnTo>
                <a:lnTo>
                  <a:pt x="1992016" y="634988"/>
                </a:lnTo>
                <a:lnTo>
                  <a:pt x="2003315" y="675949"/>
                </a:lnTo>
                <a:lnTo>
                  <a:pt x="2012213" y="717642"/>
                </a:lnTo>
                <a:lnTo>
                  <a:pt x="2018648" y="760014"/>
                </a:lnTo>
                <a:lnTo>
                  <a:pt x="2022555" y="803011"/>
                </a:lnTo>
                <a:lnTo>
                  <a:pt x="2023872" y="846581"/>
                </a:lnTo>
                <a:lnTo>
                  <a:pt x="2022555" y="890152"/>
                </a:lnTo>
                <a:lnTo>
                  <a:pt x="2018648" y="933149"/>
                </a:lnTo>
                <a:lnTo>
                  <a:pt x="2012213" y="975521"/>
                </a:lnTo>
                <a:lnTo>
                  <a:pt x="2003315" y="1017214"/>
                </a:lnTo>
                <a:lnTo>
                  <a:pt x="1992016" y="1058175"/>
                </a:lnTo>
                <a:lnTo>
                  <a:pt x="1978381" y="1098351"/>
                </a:lnTo>
                <a:lnTo>
                  <a:pt x="1962473" y="1137689"/>
                </a:lnTo>
                <a:lnTo>
                  <a:pt x="1944356" y="1176135"/>
                </a:lnTo>
                <a:lnTo>
                  <a:pt x="1924092" y="1213636"/>
                </a:lnTo>
                <a:lnTo>
                  <a:pt x="1901746" y="1250139"/>
                </a:lnTo>
                <a:lnTo>
                  <a:pt x="1877382" y="1285592"/>
                </a:lnTo>
                <a:lnTo>
                  <a:pt x="1851062" y="1319940"/>
                </a:lnTo>
                <a:lnTo>
                  <a:pt x="1822850" y="1353131"/>
                </a:lnTo>
                <a:lnTo>
                  <a:pt x="1792811" y="1385111"/>
                </a:lnTo>
                <a:lnTo>
                  <a:pt x="1761006" y="1415828"/>
                </a:lnTo>
                <a:lnTo>
                  <a:pt x="1727501" y="1445228"/>
                </a:lnTo>
                <a:lnTo>
                  <a:pt x="1692358" y="1473258"/>
                </a:lnTo>
                <a:lnTo>
                  <a:pt x="1655642" y="1499865"/>
                </a:lnTo>
                <a:lnTo>
                  <a:pt x="1617415" y="1524995"/>
                </a:lnTo>
                <a:lnTo>
                  <a:pt x="1577741" y="1548596"/>
                </a:lnTo>
                <a:lnTo>
                  <a:pt x="1536683" y="1570615"/>
                </a:lnTo>
                <a:lnTo>
                  <a:pt x="1494307" y="1590998"/>
                </a:lnTo>
                <a:lnTo>
                  <a:pt x="1450673" y="1609692"/>
                </a:lnTo>
                <a:lnTo>
                  <a:pt x="1405848" y="1626643"/>
                </a:lnTo>
                <a:lnTo>
                  <a:pt x="1359893" y="1641800"/>
                </a:lnTo>
                <a:lnTo>
                  <a:pt x="1312873" y="1655108"/>
                </a:lnTo>
                <a:lnTo>
                  <a:pt x="1264851" y="1666515"/>
                </a:lnTo>
                <a:lnTo>
                  <a:pt x="1215890" y="1675966"/>
                </a:lnTo>
                <a:lnTo>
                  <a:pt x="1166055" y="1683410"/>
                </a:lnTo>
                <a:lnTo>
                  <a:pt x="1115408" y="1688793"/>
                </a:lnTo>
                <a:lnTo>
                  <a:pt x="1064014" y="1692062"/>
                </a:lnTo>
                <a:lnTo>
                  <a:pt x="1011935" y="1693164"/>
                </a:lnTo>
                <a:lnTo>
                  <a:pt x="959857" y="1692062"/>
                </a:lnTo>
                <a:lnTo>
                  <a:pt x="908463" y="1688793"/>
                </a:lnTo>
                <a:lnTo>
                  <a:pt x="857816" y="1683410"/>
                </a:lnTo>
                <a:lnTo>
                  <a:pt x="807981" y="1675966"/>
                </a:lnTo>
                <a:lnTo>
                  <a:pt x="759020" y="1666515"/>
                </a:lnTo>
                <a:lnTo>
                  <a:pt x="710998" y="1655108"/>
                </a:lnTo>
                <a:lnTo>
                  <a:pt x="663978" y="1641800"/>
                </a:lnTo>
                <a:lnTo>
                  <a:pt x="618023" y="1626643"/>
                </a:lnTo>
                <a:lnTo>
                  <a:pt x="573198" y="1609692"/>
                </a:lnTo>
                <a:lnTo>
                  <a:pt x="529564" y="1590998"/>
                </a:lnTo>
                <a:lnTo>
                  <a:pt x="487188" y="1570615"/>
                </a:lnTo>
                <a:lnTo>
                  <a:pt x="446130" y="1548596"/>
                </a:lnTo>
                <a:lnTo>
                  <a:pt x="406456" y="1524995"/>
                </a:lnTo>
                <a:lnTo>
                  <a:pt x="368229" y="1499865"/>
                </a:lnTo>
                <a:lnTo>
                  <a:pt x="331513" y="1473258"/>
                </a:lnTo>
                <a:lnTo>
                  <a:pt x="296370" y="1445228"/>
                </a:lnTo>
                <a:lnTo>
                  <a:pt x="262865" y="1415828"/>
                </a:lnTo>
                <a:lnTo>
                  <a:pt x="231060" y="1385111"/>
                </a:lnTo>
                <a:lnTo>
                  <a:pt x="201021" y="1353131"/>
                </a:lnTo>
                <a:lnTo>
                  <a:pt x="172809" y="1319940"/>
                </a:lnTo>
                <a:lnTo>
                  <a:pt x="146489" y="1285592"/>
                </a:lnTo>
                <a:lnTo>
                  <a:pt x="122125" y="1250139"/>
                </a:lnTo>
                <a:lnTo>
                  <a:pt x="99779" y="1213636"/>
                </a:lnTo>
                <a:lnTo>
                  <a:pt x="79515" y="1176135"/>
                </a:lnTo>
                <a:lnTo>
                  <a:pt x="61398" y="1137689"/>
                </a:lnTo>
                <a:lnTo>
                  <a:pt x="45490" y="1098351"/>
                </a:lnTo>
                <a:lnTo>
                  <a:pt x="31855" y="1058175"/>
                </a:lnTo>
                <a:lnTo>
                  <a:pt x="20556" y="1017214"/>
                </a:lnTo>
                <a:lnTo>
                  <a:pt x="11658" y="975521"/>
                </a:lnTo>
                <a:lnTo>
                  <a:pt x="5223" y="933149"/>
                </a:lnTo>
                <a:lnTo>
                  <a:pt x="1316" y="890152"/>
                </a:lnTo>
                <a:lnTo>
                  <a:pt x="0" y="846581"/>
                </a:lnTo>
                <a:close/>
              </a:path>
            </a:pathLst>
          </a:custGeom>
          <a:ln w="57912">
            <a:solidFill>
              <a:srgbClr val="FFFF00"/>
            </a:solidFill>
          </a:ln>
        </p:spPr>
        <p:txBody>
          <a:bodyPr wrap="square" lIns="0" tIns="0" rIns="0" bIns="0" rtlCol="0"/>
          <a:lstStyle/>
          <a:p>
            <a:endParaRPr/>
          </a:p>
        </p:txBody>
      </p:sp>
      <p:sp>
        <p:nvSpPr>
          <p:cNvPr id="35" name="object 35"/>
          <p:cNvSpPr txBox="1"/>
          <p:nvPr/>
        </p:nvSpPr>
        <p:spPr>
          <a:xfrm>
            <a:off x="5316092" y="5317610"/>
            <a:ext cx="330200" cy="427990"/>
          </a:xfrm>
          <a:prstGeom prst="rect">
            <a:avLst/>
          </a:prstGeom>
        </p:spPr>
        <p:txBody>
          <a:bodyPr vert="horz" wrap="square" lIns="0" tIns="30480" rIns="0" bIns="0" rtlCol="0">
            <a:spAutoFit/>
          </a:bodyPr>
          <a:lstStyle/>
          <a:p>
            <a:pPr marL="12700">
              <a:lnSpc>
                <a:spcPct val="100000"/>
              </a:lnSpc>
              <a:spcBef>
                <a:spcPts val="240"/>
              </a:spcBef>
            </a:pPr>
            <a:r>
              <a:rPr sz="2400" dirty="0">
                <a:solidFill>
                  <a:srgbClr val="F9C090"/>
                </a:solidFill>
                <a:latin typeface="微软雅黑"/>
                <a:cs typeface="微软雅黑"/>
              </a:rPr>
              <a:t>是</a:t>
            </a:r>
            <a:endParaRPr sz="2400">
              <a:latin typeface="微软雅黑"/>
              <a:cs typeface="微软雅黑"/>
            </a:endParaRPr>
          </a:p>
        </p:txBody>
      </p:sp>
      <p:sp>
        <p:nvSpPr>
          <p:cNvPr id="36" name="object 36"/>
          <p:cNvSpPr txBox="1"/>
          <p:nvPr/>
        </p:nvSpPr>
        <p:spPr>
          <a:xfrm>
            <a:off x="8521700" y="5317610"/>
            <a:ext cx="330200" cy="427990"/>
          </a:xfrm>
          <a:prstGeom prst="rect">
            <a:avLst/>
          </a:prstGeom>
        </p:spPr>
        <p:txBody>
          <a:bodyPr vert="horz" wrap="square" lIns="0" tIns="30480" rIns="0" bIns="0" rtlCol="0">
            <a:spAutoFit/>
          </a:bodyPr>
          <a:lstStyle/>
          <a:p>
            <a:pPr marL="12700">
              <a:lnSpc>
                <a:spcPct val="100000"/>
              </a:lnSpc>
              <a:spcBef>
                <a:spcPts val="240"/>
              </a:spcBef>
            </a:pPr>
            <a:r>
              <a:rPr sz="2400" dirty="0">
                <a:solidFill>
                  <a:srgbClr val="F9C090"/>
                </a:solidFill>
                <a:latin typeface="微软雅黑"/>
                <a:cs typeface="微软雅黑"/>
              </a:rPr>
              <a:t>否</a:t>
            </a:r>
            <a:endParaRPr sz="2400">
              <a:latin typeface="微软雅黑"/>
              <a:cs typeface="微软雅黑"/>
            </a:endParaRPr>
          </a:p>
        </p:txBody>
      </p:sp>
      <p:sp>
        <p:nvSpPr>
          <p:cNvPr id="37" name="object 37"/>
          <p:cNvSpPr txBox="1"/>
          <p:nvPr/>
        </p:nvSpPr>
        <p:spPr>
          <a:xfrm>
            <a:off x="6480428" y="5439404"/>
            <a:ext cx="1323975" cy="666115"/>
          </a:xfrm>
          <a:prstGeom prst="rect">
            <a:avLst/>
          </a:prstGeom>
        </p:spPr>
        <p:txBody>
          <a:bodyPr vert="horz" wrap="square" lIns="0" tIns="27940" rIns="0" bIns="0" rtlCol="0">
            <a:spAutoFit/>
          </a:bodyPr>
          <a:lstStyle/>
          <a:p>
            <a:pPr marL="59690" marR="5080" indent="-47625">
              <a:lnSpc>
                <a:spcPct val="100000"/>
              </a:lnSpc>
              <a:spcBef>
                <a:spcPts val="220"/>
              </a:spcBef>
            </a:pPr>
            <a:r>
              <a:rPr sz="2000" dirty="0">
                <a:latin typeface="Arial"/>
                <a:cs typeface="Arial"/>
              </a:rPr>
              <a:t>4.</a:t>
            </a:r>
            <a:r>
              <a:rPr sz="2000" spc="-100" dirty="0">
                <a:latin typeface="Arial"/>
                <a:cs typeface="Arial"/>
              </a:rPr>
              <a:t> </a:t>
            </a:r>
            <a:r>
              <a:rPr sz="2000" dirty="0">
                <a:latin typeface="微软雅黑"/>
                <a:cs typeface="微软雅黑"/>
              </a:rPr>
              <a:t>是否已到 第</a:t>
            </a:r>
            <a:r>
              <a:rPr sz="2000" spc="5" dirty="0">
                <a:latin typeface="Arial"/>
                <a:cs typeface="Arial"/>
              </a:rPr>
              <a:t>N</a:t>
            </a:r>
            <a:r>
              <a:rPr sz="2000" dirty="0">
                <a:latin typeface="微软雅黑"/>
                <a:cs typeface="微软雅黑"/>
              </a:rPr>
              <a:t>次循环</a:t>
            </a:r>
            <a:endParaRPr sz="2000">
              <a:latin typeface="微软雅黑"/>
              <a:cs typeface="微软雅黑"/>
            </a:endParaRPr>
          </a:p>
        </p:txBody>
      </p:sp>
      <p:sp>
        <p:nvSpPr>
          <p:cNvPr id="38" name="object 38"/>
          <p:cNvSpPr txBox="1"/>
          <p:nvPr/>
        </p:nvSpPr>
        <p:spPr>
          <a:xfrm>
            <a:off x="3859784" y="5562669"/>
            <a:ext cx="635000" cy="427990"/>
          </a:xfrm>
          <a:prstGeom prst="rect">
            <a:avLst/>
          </a:prstGeom>
        </p:spPr>
        <p:txBody>
          <a:bodyPr vert="horz" wrap="square" lIns="0" tIns="30480" rIns="0" bIns="0" rtlCol="0">
            <a:spAutoFit/>
          </a:bodyPr>
          <a:lstStyle/>
          <a:p>
            <a:pPr marL="12700">
              <a:lnSpc>
                <a:spcPct val="100000"/>
              </a:lnSpc>
              <a:spcBef>
                <a:spcPts val="240"/>
              </a:spcBef>
            </a:pPr>
            <a:r>
              <a:rPr sz="2400" b="1" dirty="0">
                <a:solidFill>
                  <a:srgbClr val="FFFFFF"/>
                </a:solidFill>
                <a:latin typeface="微软雅黑"/>
                <a:cs typeface="微软雅黑"/>
              </a:rPr>
              <a:t>完成</a:t>
            </a:r>
            <a:endParaRPr sz="2400">
              <a:latin typeface="微软雅黑"/>
              <a:cs typeface="微软雅黑"/>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61239"/>
            <a:ext cx="4140835" cy="589915"/>
          </a:xfrm>
          <a:prstGeom prst="rect">
            <a:avLst/>
          </a:prstGeom>
        </p:spPr>
        <p:txBody>
          <a:bodyPr vert="horz" wrap="square" lIns="0" tIns="0" rIns="0" bIns="0" rtlCol="0">
            <a:spAutoFit/>
          </a:bodyPr>
          <a:lstStyle/>
          <a:p>
            <a:pPr marL="12700">
              <a:lnSpc>
                <a:spcPct val="100000"/>
              </a:lnSpc>
            </a:pPr>
            <a:r>
              <a:rPr sz="3600" dirty="0">
                <a:solidFill>
                  <a:srgbClr val="004589"/>
                </a:solidFill>
                <a:latin typeface="微软雅黑"/>
                <a:cs typeface="微软雅黑"/>
              </a:rPr>
              <a:t>除法的性能优</a:t>
            </a:r>
            <a:r>
              <a:rPr sz="3600" spc="-15" dirty="0">
                <a:solidFill>
                  <a:srgbClr val="004589"/>
                </a:solidFill>
                <a:latin typeface="微软雅黑"/>
                <a:cs typeface="微软雅黑"/>
              </a:rPr>
              <a:t>化</a:t>
            </a:r>
            <a:r>
              <a:rPr sz="3600" spc="-5" dirty="0">
                <a:solidFill>
                  <a:srgbClr val="004589"/>
                </a:solidFill>
                <a:latin typeface="微软雅黑"/>
                <a:cs typeface="微软雅黑"/>
              </a:rPr>
              <a:t>分析</a:t>
            </a:r>
            <a:endParaRPr sz="3600" dirty="0">
              <a:latin typeface="微软雅黑"/>
              <a:cs typeface="微软雅黑"/>
            </a:endParaRPr>
          </a:p>
        </p:txBody>
      </p:sp>
      <p:sp>
        <p:nvSpPr>
          <p:cNvPr id="3" name="object 3"/>
          <p:cNvSpPr/>
          <p:nvPr/>
        </p:nvSpPr>
        <p:spPr>
          <a:xfrm>
            <a:off x="3952494" y="2381250"/>
            <a:ext cx="2833370" cy="1248410"/>
          </a:xfrm>
          <a:custGeom>
            <a:avLst/>
            <a:gdLst/>
            <a:ahLst/>
            <a:cxnLst/>
            <a:rect l="l" t="t" r="r" b="b"/>
            <a:pathLst>
              <a:path w="2833370" h="1248410">
                <a:moveTo>
                  <a:pt x="1416557" y="0"/>
                </a:moveTo>
                <a:lnTo>
                  <a:pt x="0" y="624077"/>
                </a:lnTo>
                <a:lnTo>
                  <a:pt x="1416557" y="1248156"/>
                </a:lnTo>
                <a:lnTo>
                  <a:pt x="2833115" y="624077"/>
                </a:lnTo>
                <a:lnTo>
                  <a:pt x="1416557" y="0"/>
                </a:lnTo>
                <a:close/>
              </a:path>
            </a:pathLst>
          </a:custGeom>
          <a:solidFill>
            <a:srgbClr val="FFFFFF"/>
          </a:solidFill>
        </p:spPr>
        <p:txBody>
          <a:bodyPr wrap="square" lIns="0" tIns="0" rIns="0" bIns="0" rtlCol="0"/>
          <a:lstStyle/>
          <a:p>
            <a:endParaRPr/>
          </a:p>
        </p:txBody>
      </p:sp>
      <p:sp>
        <p:nvSpPr>
          <p:cNvPr id="4" name="object 4"/>
          <p:cNvSpPr/>
          <p:nvPr/>
        </p:nvSpPr>
        <p:spPr>
          <a:xfrm>
            <a:off x="3952494" y="2381250"/>
            <a:ext cx="2833370" cy="1248410"/>
          </a:xfrm>
          <a:custGeom>
            <a:avLst/>
            <a:gdLst/>
            <a:ahLst/>
            <a:cxnLst/>
            <a:rect l="l" t="t" r="r" b="b"/>
            <a:pathLst>
              <a:path w="2833370" h="1248410">
                <a:moveTo>
                  <a:pt x="0" y="624077"/>
                </a:moveTo>
                <a:lnTo>
                  <a:pt x="1416557" y="0"/>
                </a:lnTo>
                <a:lnTo>
                  <a:pt x="2833115" y="624077"/>
                </a:lnTo>
                <a:lnTo>
                  <a:pt x="1416557" y="1248156"/>
                </a:lnTo>
                <a:lnTo>
                  <a:pt x="0" y="624077"/>
                </a:lnTo>
                <a:close/>
              </a:path>
            </a:pathLst>
          </a:custGeom>
          <a:ln w="25908">
            <a:solidFill>
              <a:srgbClr val="000000"/>
            </a:solidFill>
          </a:ln>
        </p:spPr>
        <p:txBody>
          <a:bodyPr wrap="square" lIns="0" tIns="0" rIns="0" bIns="0" rtlCol="0"/>
          <a:lstStyle/>
          <a:p>
            <a:endParaRPr/>
          </a:p>
        </p:txBody>
      </p:sp>
      <p:sp>
        <p:nvSpPr>
          <p:cNvPr id="5" name="object 5"/>
          <p:cNvSpPr txBox="1"/>
          <p:nvPr/>
        </p:nvSpPr>
        <p:spPr>
          <a:xfrm>
            <a:off x="4618990" y="2812034"/>
            <a:ext cx="1499235" cy="397510"/>
          </a:xfrm>
          <a:prstGeom prst="rect">
            <a:avLst/>
          </a:prstGeom>
        </p:spPr>
        <p:txBody>
          <a:bodyPr vert="horz" wrap="square" lIns="0" tIns="0" rIns="0" bIns="0" rtlCol="0">
            <a:spAutoFit/>
          </a:bodyPr>
          <a:lstStyle/>
          <a:p>
            <a:pPr marL="12700">
              <a:lnSpc>
                <a:spcPct val="100000"/>
              </a:lnSpc>
            </a:pPr>
            <a:r>
              <a:rPr sz="2400" b="1" spc="-10" dirty="0">
                <a:latin typeface="Arial"/>
                <a:cs typeface="Arial"/>
              </a:rPr>
              <a:t>2</a:t>
            </a:r>
            <a:r>
              <a:rPr sz="2400" b="1" dirty="0">
                <a:latin typeface="Arial"/>
                <a:cs typeface="Arial"/>
              </a:rPr>
              <a:t>.</a:t>
            </a:r>
            <a:r>
              <a:rPr sz="2400" b="1" dirty="0">
                <a:latin typeface="微软雅黑"/>
                <a:cs typeface="微软雅黑"/>
              </a:rPr>
              <a:t>检查余数</a:t>
            </a:r>
            <a:endParaRPr sz="2400">
              <a:latin typeface="微软雅黑"/>
              <a:cs typeface="微软雅黑"/>
            </a:endParaRPr>
          </a:p>
        </p:txBody>
      </p:sp>
      <p:sp>
        <p:nvSpPr>
          <p:cNvPr id="6" name="object 6"/>
          <p:cNvSpPr/>
          <p:nvPr/>
        </p:nvSpPr>
        <p:spPr>
          <a:xfrm>
            <a:off x="560069" y="3364229"/>
            <a:ext cx="3023870" cy="984885"/>
          </a:xfrm>
          <a:custGeom>
            <a:avLst/>
            <a:gdLst/>
            <a:ahLst/>
            <a:cxnLst/>
            <a:rect l="l" t="t" r="r" b="b"/>
            <a:pathLst>
              <a:path w="3023870" h="984885">
                <a:moveTo>
                  <a:pt x="0" y="984504"/>
                </a:moveTo>
                <a:lnTo>
                  <a:pt x="3023616" y="984504"/>
                </a:lnTo>
                <a:lnTo>
                  <a:pt x="3023616" y="0"/>
                </a:lnTo>
                <a:lnTo>
                  <a:pt x="0" y="0"/>
                </a:lnTo>
                <a:lnTo>
                  <a:pt x="0" y="984504"/>
                </a:lnTo>
                <a:close/>
              </a:path>
            </a:pathLst>
          </a:custGeom>
          <a:solidFill>
            <a:srgbClr val="FFFFFF"/>
          </a:solidFill>
        </p:spPr>
        <p:txBody>
          <a:bodyPr wrap="square" lIns="0" tIns="0" rIns="0" bIns="0" rtlCol="0"/>
          <a:lstStyle/>
          <a:p>
            <a:endParaRPr/>
          </a:p>
        </p:txBody>
      </p:sp>
      <p:sp>
        <p:nvSpPr>
          <p:cNvPr id="7" name="object 7"/>
          <p:cNvSpPr/>
          <p:nvPr/>
        </p:nvSpPr>
        <p:spPr>
          <a:xfrm>
            <a:off x="560069" y="3364229"/>
            <a:ext cx="3023870" cy="984885"/>
          </a:xfrm>
          <a:custGeom>
            <a:avLst/>
            <a:gdLst/>
            <a:ahLst/>
            <a:cxnLst/>
            <a:rect l="l" t="t" r="r" b="b"/>
            <a:pathLst>
              <a:path w="3023870" h="984885">
                <a:moveTo>
                  <a:pt x="0" y="984504"/>
                </a:moveTo>
                <a:lnTo>
                  <a:pt x="3023616" y="984504"/>
                </a:lnTo>
                <a:lnTo>
                  <a:pt x="3023616" y="0"/>
                </a:lnTo>
                <a:lnTo>
                  <a:pt x="0" y="0"/>
                </a:lnTo>
                <a:lnTo>
                  <a:pt x="0" y="984504"/>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906881" y="3480561"/>
            <a:ext cx="2329180" cy="763905"/>
          </a:xfrm>
          <a:prstGeom prst="rect">
            <a:avLst/>
          </a:prstGeom>
        </p:spPr>
        <p:txBody>
          <a:bodyPr vert="horz" wrap="square" lIns="0" tIns="0" rIns="0" bIns="0" rtlCol="0">
            <a:spAutoFit/>
          </a:bodyPr>
          <a:lstStyle/>
          <a:p>
            <a:pPr marL="64135">
              <a:lnSpc>
                <a:spcPct val="100000"/>
              </a:lnSpc>
            </a:pPr>
            <a:r>
              <a:rPr sz="2400" b="1" dirty="0">
                <a:latin typeface="Arial"/>
                <a:cs typeface="Arial"/>
              </a:rPr>
              <a:t>2a.</a:t>
            </a:r>
            <a:r>
              <a:rPr sz="2400" b="1" spc="-95" dirty="0">
                <a:latin typeface="Arial"/>
                <a:cs typeface="Arial"/>
              </a:rPr>
              <a:t> </a:t>
            </a:r>
            <a:r>
              <a:rPr sz="2400" b="1" spc="-5" dirty="0">
                <a:latin typeface="微软雅黑"/>
                <a:cs typeface="微软雅黑"/>
              </a:rPr>
              <a:t>商左移</a:t>
            </a:r>
            <a:r>
              <a:rPr sz="2400" b="1" spc="-5" dirty="0">
                <a:latin typeface="Arial"/>
                <a:cs typeface="Arial"/>
              </a:rPr>
              <a:t>1</a:t>
            </a:r>
            <a:r>
              <a:rPr sz="2400" b="1" spc="-5" dirty="0">
                <a:latin typeface="微软雅黑"/>
                <a:cs typeface="微软雅黑"/>
              </a:rPr>
              <a:t>位，</a:t>
            </a:r>
            <a:endParaRPr sz="2400">
              <a:latin typeface="微软雅黑"/>
              <a:cs typeface="微软雅黑"/>
            </a:endParaRPr>
          </a:p>
          <a:p>
            <a:pPr marL="12700">
              <a:lnSpc>
                <a:spcPct val="100000"/>
              </a:lnSpc>
            </a:pPr>
            <a:r>
              <a:rPr sz="2400" b="1" dirty="0">
                <a:latin typeface="微软雅黑"/>
                <a:cs typeface="微软雅黑"/>
              </a:rPr>
              <a:t>新的最右位设</a:t>
            </a:r>
            <a:r>
              <a:rPr sz="2400" b="1" spc="-15" dirty="0">
                <a:latin typeface="微软雅黑"/>
                <a:cs typeface="微软雅黑"/>
              </a:rPr>
              <a:t>为</a:t>
            </a:r>
            <a:r>
              <a:rPr sz="2400" b="1" spc="-5" dirty="0">
                <a:latin typeface="Arial"/>
                <a:cs typeface="Arial"/>
              </a:rPr>
              <a:t>1</a:t>
            </a:r>
            <a:endParaRPr sz="2400">
              <a:latin typeface="Arial"/>
              <a:cs typeface="Arial"/>
            </a:endParaRPr>
          </a:p>
        </p:txBody>
      </p:sp>
      <p:sp>
        <p:nvSpPr>
          <p:cNvPr id="9" name="object 9"/>
          <p:cNvSpPr/>
          <p:nvPr/>
        </p:nvSpPr>
        <p:spPr>
          <a:xfrm>
            <a:off x="1892807" y="2976372"/>
            <a:ext cx="2068068" cy="56692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658872" y="2578861"/>
            <a:ext cx="1140460" cy="397510"/>
          </a:xfrm>
          <a:prstGeom prst="rect">
            <a:avLst/>
          </a:prstGeom>
        </p:spPr>
        <p:txBody>
          <a:bodyPr vert="horz" wrap="square" lIns="0" tIns="0" rIns="0" bIns="0" rtlCol="0">
            <a:spAutoFit/>
          </a:bodyPr>
          <a:lstStyle/>
          <a:p>
            <a:pPr marL="12700">
              <a:lnSpc>
                <a:spcPct val="100000"/>
              </a:lnSpc>
            </a:pPr>
            <a:r>
              <a:rPr sz="2400" spc="-5" dirty="0">
                <a:latin typeface="微软雅黑"/>
                <a:cs typeface="微软雅黑"/>
              </a:rPr>
              <a:t>余</a:t>
            </a:r>
            <a:r>
              <a:rPr sz="2400" dirty="0">
                <a:latin typeface="微软雅黑"/>
                <a:cs typeface="微软雅黑"/>
              </a:rPr>
              <a:t>数</a:t>
            </a:r>
            <a:r>
              <a:rPr sz="2400" spc="-105" dirty="0">
                <a:latin typeface="微软雅黑"/>
                <a:cs typeface="微软雅黑"/>
              </a:rPr>
              <a:t> </a:t>
            </a:r>
            <a:r>
              <a:rPr sz="2400" dirty="0">
                <a:latin typeface="Arial"/>
                <a:cs typeface="Arial"/>
              </a:rPr>
              <a:t>≥</a:t>
            </a:r>
            <a:r>
              <a:rPr sz="2400" spc="-60" dirty="0">
                <a:latin typeface="Arial"/>
                <a:cs typeface="Arial"/>
              </a:rPr>
              <a:t> </a:t>
            </a:r>
            <a:r>
              <a:rPr sz="2400" dirty="0">
                <a:latin typeface="Arial"/>
                <a:cs typeface="Arial"/>
              </a:rPr>
              <a:t>0</a:t>
            </a:r>
            <a:endParaRPr sz="2400">
              <a:latin typeface="Arial"/>
              <a:cs typeface="Arial"/>
            </a:endParaRPr>
          </a:p>
        </p:txBody>
      </p:sp>
      <p:sp>
        <p:nvSpPr>
          <p:cNvPr id="11" name="object 11"/>
          <p:cNvSpPr txBox="1"/>
          <p:nvPr/>
        </p:nvSpPr>
        <p:spPr>
          <a:xfrm>
            <a:off x="6819392" y="2606040"/>
            <a:ext cx="1151255"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余数</a:t>
            </a:r>
            <a:r>
              <a:rPr sz="2400" spc="-105" dirty="0">
                <a:latin typeface="微软雅黑"/>
                <a:cs typeface="微软雅黑"/>
              </a:rPr>
              <a:t> </a:t>
            </a:r>
            <a:r>
              <a:rPr sz="2400" dirty="0">
                <a:latin typeface="Arial"/>
                <a:cs typeface="Arial"/>
              </a:rPr>
              <a:t>&lt;</a:t>
            </a:r>
            <a:r>
              <a:rPr sz="2400" spc="-50" dirty="0">
                <a:latin typeface="Arial"/>
                <a:cs typeface="Arial"/>
              </a:rPr>
              <a:t> </a:t>
            </a:r>
            <a:r>
              <a:rPr sz="2400" spc="-5" dirty="0">
                <a:latin typeface="Arial"/>
                <a:cs typeface="Arial"/>
              </a:rPr>
              <a:t>0</a:t>
            </a:r>
            <a:endParaRPr sz="2400">
              <a:latin typeface="Arial"/>
              <a:cs typeface="Arial"/>
            </a:endParaRPr>
          </a:p>
        </p:txBody>
      </p:sp>
      <p:sp>
        <p:nvSpPr>
          <p:cNvPr id="12" name="object 12"/>
          <p:cNvSpPr/>
          <p:nvPr/>
        </p:nvSpPr>
        <p:spPr>
          <a:xfrm>
            <a:off x="3562350" y="4505705"/>
            <a:ext cx="3499485" cy="403860"/>
          </a:xfrm>
          <a:custGeom>
            <a:avLst/>
            <a:gdLst/>
            <a:ahLst/>
            <a:cxnLst/>
            <a:rect l="l" t="t" r="r" b="b"/>
            <a:pathLst>
              <a:path w="3499484" h="403860">
                <a:moveTo>
                  <a:pt x="0" y="403860"/>
                </a:moveTo>
                <a:lnTo>
                  <a:pt x="3499104" y="403860"/>
                </a:lnTo>
                <a:lnTo>
                  <a:pt x="3499104" y="0"/>
                </a:lnTo>
                <a:lnTo>
                  <a:pt x="0" y="0"/>
                </a:lnTo>
                <a:lnTo>
                  <a:pt x="0" y="403860"/>
                </a:lnTo>
                <a:close/>
              </a:path>
            </a:pathLst>
          </a:custGeom>
          <a:solidFill>
            <a:srgbClr val="FFFFFF"/>
          </a:solidFill>
        </p:spPr>
        <p:txBody>
          <a:bodyPr wrap="square" lIns="0" tIns="0" rIns="0" bIns="0" rtlCol="0"/>
          <a:lstStyle/>
          <a:p>
            <a:endParaRPr/>
          </a:p>
        </p:txBody>
      </p:sp>
      <p:sp>
        <p:nvSpPr>
          <p:cNvPr id="13" name="object 13"/>
          <p:cNvSpPr/>
          <p:nvPr/>
        </p:nvSpPr>
        <p:spPr>
          <a:xfrm>
            <a:off x="3562350" y="4505705"/>
            <a:ext cx="3499485" cy="403860"/>
          </a:xfrm>
          <a:custGeom>
            <a:avLst/>
            <a:gdLst/>
            <a:ahLst/>
            <a:cxnLst/>
            <a:rect l="l" t="t" r="r" b="b"/>
            <a:pathLst>
              <a:path w="3499484" h="403860">
                <a:moveTo>
                  <a:pt x="0" y="403860"/>
                </a:moveTo>
                <a:lnTo>
                  <a:pt x="3499104" y="403860"/>
                </a:lnTo>
                <a:lnTo>
                  <a:pt x="3499104" y="0"/>
                </a:lnTo>
                <a:lnTo>
                  <a:pt x="0" y="0"/>
                </a:lnTo>
                <a:lnTo>
                  <a:pt x="0" y="403860"/>
                </a:lnTo>
                <a:close/>
              </a:path>
            </a:pathLst>
          </a:custGeom>
          <a:ln w="25908">
            <a:solidFill>
              <a:srgbClr val="000000"/>
            </a:solidFill>
          </a:ln>
        </p:spPr>
        <p:txBody>
          <a:bodyPr wrap="square" lIns="0" tIns="0" rIns="0" bIns="0" rtlCol="0"/>
          <a:lstStyle/>
          <a:p>
            <a:endParaRPr/>
          </a:p>
        </p:txBody>
      </p:sp>
      <p:sp>
        <p:nvSpPr>
          <p:cNvPr id="14" name="object 14"/>
          <p:cNvSpPr txBox="1"/>
          <p:nvPr/>
        </p:nvSpPr>
        <p:spPr>
          <a:xfrm>
            <a:off x="4283455" y="4514722"/>
            <a:ext cx="2057400" cy="397510"/>
          </a:xfrm>
          <a:prstGeom prst="rect">
            <a:avLst/>
          </a:prstGeom>
        </p:spPr>
        <p:txBody>
          <a:bodyPr vert="horz" wrap="square" lIns="0" tIns="0" rIns="0" bIns="0" rtlCol="0">
            <a:spAutoFit/>
          </a:bodyPr>
          <a:lstStyle/>
          <a:p>
            <a:pPr marL="12700">
              <a:lnSpc>
                <a:spcPct val="100000"/>
              </a:lnSpc>
            </a:pPr>
            <a:r>
              <a:rPr sz="2400" b="1" spc="-5" dirty="0">
                <a:latin typeface="Arial"/>
                <a:cs typeface="Arial"/>
              </a:rPr>
              <a:t>3.</a:t>
            </a:r>
            <a:r>
              <a:rPr sz="2400" b="1" spc="-100" dirty="0">
                <a:latin typeface="Arial"/>
                <a:cs typeface="Arial"/>
              </a:rPr>
              <a:t> </a:t>
            </a:r>
            <a:r>
              <a:rPr sz="2400" b="1" dirty="0">
                <a:latin typeface="微软雅黑"/>
                <a:cs typeface="微软雅黑"/>
              </a:rPr>
              <a:t>除数右移</a:t>
            </a:r>
            <a:r>
              <a:rPr sz="2400" b="1" spc="-10" dirty="0">
                <a:latin typeface="Arial"/>
                <a:cs typeface="Arial"/>
              </a:rPr>
              <a:t>1</a:t>
            </a:r>
            <a:r>
              <a:rPr sz="2400" b="1" dirty="0">
                <a:latin typeface="微软雅黑"/>
                <a:cs typeface="微软雅黑"/>
              </a:rPr>
              <a:t>位</a:t>
            </a:r>
            <a:endParaRPr sz="2400">
              <a:latin typeface="微软雅黑"/>
              <a:cs typeface="微软雅黑"/>
            </a:endParaRPr>
          </a:p>
        </p:txBody>
      </p:sp>
      <p:sp>
        <p:nvSpPr>
          <p:cNvPr id="15" name="object 15"/>
          <p:cNvSpPr/>
          <p:nvPr/>
        </p:nvSpPr>
        <p:spPr>
          <a:xfrm>
            <a:off x="5189220" y="1606296"/>
            <a:ext cx="358139" cy="9525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775704" y="2976372"/>
            <a:ext cx="2583179" cy="56692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043683" y="4338828"/>
            <a:ext cx="1697736" cy="547116"/>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710940" y="1443227"/>
            <a:ext cx="3364991" cy="548639"/>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3956050" y="1524634"/>
            <a:ext cx="2877185" cy="397510"/>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a:cs typeface="Arial"/>
              </a:rPr>
              <a:t>1.</a:t>
            </a:r>
            <a:r>
              <a:rPr sz="2400" b="1" spc="-25" dirty="0">
                <a:solidFill>
                  <a:srgbClr val="FFFFFF"/>
                </a:solidFill>
                <a:latin typeface="Arial"/>
                <a:cs typeface="Arial"/>
              </a:rPr>
              <a:t> </a:t>
            </a:r>
            <a:r>
              <a:rPr sz="2400" b="1" dirty="0">
                <a:solidFill>
                  <a:srgbClr val="FFFFFF"/>
                </a:solidFill>
                <a:latin typeface="微软雅黑"/>
                <a:cs typeface="微软雅黑"/>
              </a:rPr>
              <a:t>余数</a:t>
            </a:r>
            <a:r>
              <a:rPr sz="2400" b="1" spc="-75" dirty="0">
                <a:solidFill>
                  <a:srgbClr val="FFFFFF"/>
                </a:solidFill>
                <a:latin typeface="微软雅黑"/>
                <a:cs typeface="微软雅黑"/>
              </a:rPr>
              <a:t> </a:t>
            </a:r>
            <a:r>
              <a:rPr sz="2400" b="1" dirty="0">
                <a:solidFill>
                  <a:srgbClr val="FFFFFF"/>
                </a:solidFill>
                <a:latin typeface="Arial"/>
                <a:cs typeface="Arial"/>
              </a:rPr>
              <a:t>=</a:t>
            </a:r>
            <a:r>
              <a:rPr sz="2400" b="1" spc="-25" dirty="0">
                <a:solidFill>
                  <a:srgbClr val="FFFFFF"/>
                </a:solidFill>
                <a:latin typeface="Arial"/>
                <a:cs typeface="Arial"/>
              </a:rPr>
              <a:t> </a:t>
            </a:r>
            <a:r>
              <a:rPr sz="2400" b="1" dirty="0">
                <a:solidFill>
                  <a:srgbClr val="FFFFFF"/>
                </a:solidFill>
                <a:latin typeface="微软雅黑"/>
                <a:cs typeface="微软雅黑"/>
              </a:rPr>
              <a:t>余数</a:t>
            </a:r>
            <a:r>
              <a:rPr sz="2400" b="1" spc="-75" dirty="0">
                <a:solidFill>
                  <a:srgbClr val="FFFFFF"/>
                </a:solidFill>
                <a:latin typeface="微软雅黑"/>
                <a:cs typeface="微软雅黑"/>
              </a:rPr>
              <a:t> </a:t>
            </a:r>
            <a:r>
              <a:rPr sz="2400" b="1" spc="-5" dirty="0">
                <a:solidFill>
                  <a:srgbClr val="FFFFFF"/>
                </a:solidFill>
                <a:latin typeface="Arial"/>
                <a:cs typeface="Arial"/>
              </a:rPr>
              <a:t>–</a:t>
            </a:r>
            <a:r>
              <a:rPr sz="2400" b="1" spc="-20" dirty="0">
                <a:solidFill>
                  <a:srgbClr val="FFFFFF"/>
                </a:solidFill>
                <a:latin typeface="Arial"/>
                <a:cs typeface="Arial"/>
              </a:rPr>
              <a:t> </a:t>
            </a:r>
            <a:r>
              <a:rPr sz="2400" b="1" dirty="0">
                <a:solidFill>
                  <a:srgbClr val="FFFFFF"/>
                </a:solidFill>
                <a:latin typeface="微软雅黑"/>
                <a:cs typeface="微软雅黑"/>
              </a:rPr>
              <a:t>除数</a:t>
            </a:r>
            <a:endParaRPr sz="2400">
              <a:latin typeface="微软雅黑"/>
              <a:cs typeface="微软雅黑"/>
            </a:endParaRPr>
          </a:p>
        </p:txBody>
      </p:sp>
      <p:sp>
        <p:nvSpPr>
          <p:cNvPr id="20" name="object 20"/>
          <p:cNvSpPr/>
          <p:nvPr/>
        </p:nvSpPr>
        <p:spPr>
          <a:xfrm>
            <a:off x="2855976" y="1539239"/>
            <a:ext cx="1050036" cy="356615"/>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3952494" y="5304282"/>
            <a:ext cx="2833370" cy="952500"/>
          </a:xfrm>
          <a:custGeom>
            <a:avLst/>
            <a:gdLst/>
            <a:ahLst/>
            <a:cxnLst/>
            <a:rect l="l" t="t" r="r" b="b"/>
            <a:pathLst>
              <a:path w="2833370" h="952500">
                <a:moveTo>
                  <a:pt x="1416557" y="0"/>
                </a:moveTo>
                <a:lnTo>
                  <a:pt x="0" y="476250"/>
                </a:lnTo>
                <a:lnTo>
                  <a:pt x="1416557" y="952500"/>
                </a:lnTo>
                <a:lnTo>
                  <a:pt x="2833115" y="476250"/>
                </a:lnTo>
                <a:lnTo>
                  <a:pt x="1416557" y="0"/>
                </a:lnTo>
                <a:close/>
              </a:path>
            </a:pathLst>
          </a:custGeom>
          <a:solidFill>
            <a:srgbClr val="FFFFFF"/>
          </a:solidFill>
        </p:spPr>
        <p:txBody>
          <a:bodyPr wrap="square" lIns="0" tIns="0" rIns="0" bIns="0" rtlCol="0"/>
          <a:lstStyle/>
          <a:p>
            <a:endParaRPr/>
          </a:p>
        </p:txBody>
      </p:sp>
      <p:sp>
        <p:nvSpPr>
          <p:cNvPr id="22" name="object 22"/>
          <p:cNvSpPr/>
          <p:nvPr/>
        </p:nvSpPr>
        <p:spPr>
          <a:xfrm>
            <a:off x="3952494" y="5304282"/>
            <a:ext cx="2833370" cy="952500"/>
          </a:xfrm>
          <a:custGeom>
            <a:avLst/>
            <a:gdLst/>
            <a:ahLst/>
            <a:cxnLst/>
            <a:rect l="l" t="t" r="r" b="b"/>
            <a:pathLst>
              <a:path w="2833370" h="952500">
                <a:moveTo>
                  <a:pt x="0" y="476250"/>
                </a:moveTo>
                <a:lnTo>
                  <a:pt x="1416557" y="0"/>
                </a:lnTo>
                <a:lnTo>
                  <a:pt x="2833115" y="476250"/>
                </a:lnTo>
                <a:lnTo>
                  <a:pt x="1416557" y="952500"/>
                </a:lnTo>
                <a:lnTo>
                  <a:pt x="0" y="476250"/>
                </a:lnTo>
                <a:close/>
              </a:path>
            </a:pathLst>
          </a:custGeom>
          <a:ln w="25908">
            <a:solidFill>
              <a:srgbClr val="000000"/>
            </a:solidFill>
          </a:ln>
        </p:spPr>
        <p:txBody>
          <a:bodyPr wrap="square" lIns="0" tIns="0" rIns="0" bIns="0" rtlCol="0"/>
          <a:lstStyle/>
          <a:p>
            <a:endParaRPr/>
          </a:p>
        </p:txBody>
      </p:sp>
      <p:sp>
        <p:nvSpPr>
          <p:cNvPr id="23" name="object 23"/>
          <p:cNvSpPr txBox="1"/>
          <p:nvPr/>
        </p:nvSpPr>
        <p:spPr>
          <a:xfrm>
            <a:off x="4356861" y="5587288"/>
            <a:ext cx="2023745" cy="397510"/>
          </a:xfrm>
          <a:prstGeom prst="rect">
            <a:avLst/>
          </a:prstGeom>
        </p:spPr>
        <p:txBody>
          <a:bodyPr vert="horz" wrap="square" lIns="0" tIns="0" rIns="0" bIns="0" rtlCol="0">
            <a:spAutoFit/>
          </a:bodyPr>
          <a:lstStyle/>
          <a:p>
            <a:pPr marL="12700">
              <a:lnSpc>
                <a:spcPct val="100000"/>
              </a:lnSpc>
            </a:pPr>
            <a:r>
              <a:rPr sz="2400" b="1" spc="-10" dirty="0">
                <a:latin typeface="Arial"/>
                <a:cs typeface="Arial"/>
              </a:rPr>
              <a:t>4</a:t>
            </a:r>
            <a:r>
              <a:rPr sz="2400" b="1" dirty="0">
                <a:latin typeface="Arial"/>
                <a:cs typeface="Arial"/>
              </a:rPr>
              <a:t>.</a:t>
            </a:r>
            <a:r>
              <a:rPr sz="2400" b="1" dirty="0">
                <a:latin typeface="微软雅黑"/>
                <a:cs typeface="微软雅黑"/>
              </a:rPr>
              <a:t>第</a:t>
            </a:r>
            <a:r>
              <a:rPr sz="2400" b="1" spc="-10" dirty="0">
                <a:latin typeface="Arial"/>
                <a:cs typeface="Arial"/>
              </a:rPr>
              <a:t>33</a:t>
            </a:r>
            <a:r>
              <a:rPr sz="2400" b="1" dirty="0">
                <a:latin typeface="微软雅黑"/>
                <a:cs typeface="微软雅黑"/>
              </a:rPr>
              <a:t>轮循环</a:t>
            </a:r>
            <a:r>
              <a:rPr sz="2400" b="1" dirty="0">
                <a:latin typeface="Arial"/>
                <a:cs typeface="Arial"/>
              </a:rPr>
              <a:t>?</a:t>
            </a:r>
            <a:endParaRPr sz="2400">
              <a:latin typeface="Arial"/>
              <a:cs typeface="Arial"/>
            </a:endParaRPr>
          </a:p>
        </p:txBody>
      </p:sp>
      <p:sp>
        <p:nvSpPr>
          <p:cNvPr id="24" name="object 24"/>
          <p:cNvSpPr/>
          <p:nvPr/>
        </p:nvSpPr>
        <p:spPr>
          <a:xfrm>
            <a:off x="5189220" y="4920996"/>
            <a:ext cx="358139" cy="560831"/>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3113532" y="981455"/>
            <a:ext cx="8650223" cy="4826508"/>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2785872" y="6246876"/>
            <a:ext cx="2610612" cy="356616"/>
          </a:xfrm>
          <a:prstGeom prst="rect">
            <a:avLst/>
          </a:prstGeom>
          <a:blipFill>
            <a:blip r:embed="rId11" cstate="print"/>
            <a:stretch>
              <a:fillRect/>
            </a:stretch>
          </a:blipFill>
        </p:spPr>
        <p:txBody>
          <a:bodyPr wrap="square" lIns="0" tIns="0" rIns="0" bIns="0" rtlCol="0"/>
          <a:lstStyle/>
          <a:p>
            <a:endParaRPr/>
          </a:p>
        </p:txBody>
      </p:sp>
      <p:sp>
        <p:nvSpPr>
          <p:cNvPr id="27" name="object 27"/>
          <p:cNvSpPr txBox="1"/>
          <p:nvPr/>
        </p:nvSpPr>
        <p:spPr>
          <a:xfrm>
            <a:off x="6748653" y="5349544"/>
            <a:ext cx="249809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否：少于</a:t>
            </a:r>
            <a:r>
              <a:rPr sz="2400" spc="-10" dirty="0">
                <a:latin typeface="Arial"/>
                <a:cs typeface="Arial"/>
              </a:rPr>
              <a:t>33</a:t>
            </a:r>
            <a:r>
              <a:rPr sz="2400" dirty="0">
                <a:latin typeface="微软雅黑"/>
                <a:cs typeface="微软雅黑"/>
              </a:rPr>
              <a:t>轮循环</a:t>
            </a:r>
            <a:endParaRPr sz="2400">
              <a:latin typeface="微软雅黑"/>
              <a:cs typeface="微软雅黑"/>
            </a:endParaRPr>
          </a:p>
        </p:txBody>
      </p:sp>
      <p:sp>
        <p:nvSpPr>
          <p:cNvPr id="28" name="object 28"/>
          <p:cNvSpPr/>
          <p:nvPr/>
        </p:nvSpPr>
        <p:spPr>
          <a:xfrm>
            <a:off x="1154430" y="6171438"/>
            <a:ext cx="1811020" cy="509270"/>
          </a:xfrm>
          <a:custGeom>
            <a:avLst/>
            <a:gdLst/>
            <a:ahLst/>
            <a:cxnLst/>
            <a:rect l="l" t="t" r="r" b="b"/>
            <a:pathLst>
              <a:path w="1811020" h="509270">
                <a:moveTo>
                  <a:pt x="1556003" y="0"/>
                </a:moveTo>
                <a:lnTo>
                  <a:pt x="254507" y="0"/>
                </a:lnTo>
                <a:lnTo>
                  <a:pt x="208759" y="4100"/>
                </a:lnTo>
                <a:lnTo>
                  <a:pt x="165700" y="15922"/>
                </a:lnTo>
                <a:lnTo>
                  <a:pt x="126051" y="34747"/>
                </a:lnTo>
                <a:lnTo>
                  <a:pt x="90530" y="59856"/>
                </a:lnTo>
                <a:lnTo>
                  <a:pt x="59856" y="90530"/>
                </a:lnTo>
                <a:lnTo>
                  <a:pt x="34747" y="126051"/>
                </a:lnTo>
                <a:lnTo>
                  <a:pt x="15922" y="165700"/>
                </a:lnTo>
                <a:lnTo>
                  <a:pt x="4100" y="208759"/>
                </a:lnTo>
                <a:lnTo>
                  <a:pt x="0" y="254508"/>
                </a:lnTo>
                <a:lnTo>
                  <a:pt x="4100" y="300256"/>
                </a:lnTo>
                <a:lnTo>
                  <a:pt x="15922" y="343315"/>
                </a:lnTo>
                <a:lnTo>
                  <a:pt x="34747" y="382964"/>
                </a:lnTo>
                <a:lnTo>
                  <a:pt x="59856" y="418485"/>
                </a:lnTo>
                <a:lnTo>
                  <a:pt x="90530" y="449159"/>
                </a:lnTo>
                <a:lnTo>
                  <a:pt x="126051" y="474268"/>
                </a:lnTo>
                <a:lnTo>
                  <a:pt x="165700" y="493093"/>
                </a:lnTo>
                <a:lnTo>
                  <a:pt x="208759" y="504915"/>
                </a:lnTo>
                <a:lnTo>
                  <a:pt x="254507" y="509016"/>
                </a:lnTo>
                <a:lnTo>
                  <a:pt x="1556003" y="509016"/>
                </a:lnTo>
                <a:lnTo>
                  <a:pt x="1601759" y="504915"/>
                </a:lnTo>
                <a:lnTo>
                  <a:pt x="1644821" y="493093"/>
                </a:lnTo>
                <a:lnTo>
                  <a:pt x="1684471" y="474268"/>
                </a:lnTo>
                <a:lnTo>
                  <a:pt x="1719991" y="449159"/>
                </a:lnTo>
                <a:lnTo>
                  <a:pt x="1750664" y="418485"/>
                </a:lnTo>
                <a:lnTo>
                  <a:pt x="1775770" y="382964"/>
                </a:lnTo>
                <a:lnTo>
                  <a:pt x="1794592" y="343315"/>
                </a:lnTo>
                <a:lnTo>
                  <a:pt x="1806412" y="300256"/>
                </a:lnTo>
                <a:lnTo>
                  <a:pt x="1810512" y="254508"/>
                </a:lnTo>
                <a:lnTo>
                  <a:pt x="1806412" y="208759"/>
                </a:lnTo>
                <a:lnTo>
                  <a:pt x="1794592" y="165700"/>
                </a:lnTo>
                <a:lnTo>
                  <a:pt x="1775770" y="126051"/>
                </a:lnTo>
                <a:lnTo>
                  <a:pt x="1750664" y="90530"/>
                </a:lnTo>
                <a:lnTo>
                  <a:pt x="1719991" y="59856"/>
                </a:lnTo>
                <a:lnTo>
                  <a:pt x="1684471" y="34747"/>
                </a:lnTo>
                <a:lnTo>
                  <a:pt x="1644821" y="15922"/>
                </a:lnTo>
                <a:lnTo>
                  <a:pt x="1601759" y="4100"/>
                </a:lnTo>
                <a:lnTo>
                  <a:pt x="1556003" y="0"/>
                </a:lnTo>
                <a:close/>
              </a:path>
            </a:pathLst>
          </a:custGeom>
          <a:solidFill>
            <a:srgbClr val="FFFFFF"/>
          </a:solidFill>
        </p:spPr>
        <p:txBody>
          <a:bodyPr wrap="square" lIns="0" tIns="0" rIns="0" bIns="0" rtlCol="0"/>
          <a:lstStyle/>
          <a:p>
            <a:endParaRPr/>
          </a:p>
        </p:txBody>
      </p:sp>
      <p:sp>
        <p:nvSpPr>
          <p:cNvPr id="29" name="object 29"/>
          <p:cNvSpPr/>
          <p:nvPr/>
        </p:nvSpPr>
        <p:spPr>
          <a:xfrm>
            <a:off x="1154430" y="6171438"/>
            <a:ext cx="1811020" cy="509270"/>
          </a:xfrm>
          <a:custGeom>
            <a:avLst/>
            <a:gdLst/>
            <a:ahLst/>
            <a:cxnLst/>
            <a:rect l="l" t="t" r="r" b="b"/>
            <a:pathLst>
              <a:path w="1811020" h="509270">
                <a:moveTo>
                  <a:pt x="0" y="254508"/>
                </a:moveTo>
                <a:lnTo>
                  <a:pt x="4100" y="208759"/>
                </a:lnTo>
                <a:lnTo>
                  <a:pt x="15922" y="165700"/>
                </a:lnTo>
                <a:lnTo>
                  <a:pt x="34747" y="126051"/>
                </a:lnTo>
                <a:lnTo>
                  <a:pt x="59856" y="90530"/>
                </a:lnTo>
                <a:lnTo>
                  <a:pt x="90530" y="59856"/>
                </a:lnTo>
                <a:lnTo>
                  <a:pt x="126051" y="34747"/>
                </a:lnTo>
                <a:lnTo>
                  <a:pt x="165700" y="15922"/>
                </a:lnTo>
                <a:lnTo>
                  <a:pt x="208759" y="4100"/>
                </a:lnTo>
                <a:lnTo>
                  <a:pt x="254507" y="0"/>
                </a:lnTo>
                <a:lnTo>
                  <a:pt x="1556003" y="0"/>
                </a:lnTo>
                <a:lnTo>
                  <a:pt x="1601759" y="4100"/>
                </a:lnTo>
                <a:lnTo>
                  <a:pt x="1644821" y="15922"/>
                </a:lnTo>
                <a:lnTo>
                  <a:pt x="1684471" y="34747"/>
                </a:lnTo>
                <a:lnTo>
                  <a:pt x="1719991" y="59856"/>
                </a:lnTo>
                <a:lnTo>
                  <a:pt x="1750664" y="90530"/>
                </a:lnTo>
                <a:lnTo>
                  <a:pt x="1775770" y="126051"/>
                </a:lnTo>
                <a:lnTo>
                  <a:pt x="1794592" y="165700"/>
                </a:lnTo>
                <a:lnTo>
                  <a:pt x="1806412" y="208759"/>
                </a:lnTo>
                <a:lnTo>
                  <a:pt x="1810512" y="254508"/>
                </a:lnTo>
                <a:lnTo>
                  <a:pt x="1806412" y="300256"/>
                </a:lnTo>
                <a:lnTo>
                  <a:pt x="1794592" y="343315"/>
                </a:lnTo>
                <a:lnTo>
                  <a:pt x="1775770" y="382964"/>
                </a:lnTo>
                <a:lnTo>
                  <a:pt x="1750664" y="418485"/>
                </a:lnTo>
                <a:lnTo>
                  <a:pt x="1719991" y="449159"/>
                </a:lnTo>
                <a:lnTo>
                  <a:pt x="1684471" y="474268"/>
                </a:lnTo>
                <a:lnTo>
                  <a:pt x="1644821" y="493093"/>
                </a:lnTo>
                <a:lnTo>
                  <a:pt x="1601759" y="504915"/>
                </a:lnTo>
                <a:lnTo>
                  <a:pt x="1556003" y="509016"/>
                </a:lnTo>
                <a:lnTo>
                  <a:pt x="254507" y="509016"/>
                </a:lnTo>
                <a:lnTo>
                  <a:pt x="208759" y="504915"/>
                </a:lnTo>
                <a:lnTo>
                  <a:pt x="165700" y="493093"/>
                </a:lnTo>
                <a:lnTo>
                  <a:pt x="126051" y="474268"/>
                </a:lnTo>
                <a:lnTo>
                  <a:pt x="90530" y="449159"/>
                </a:lnTo>
                <a:lnTo>
                  <a:pt x="59856" y="418485"/>
                </a:lnTo>
                <a:lnTo>
                  <a:pt x="34747" y="382964"/>
                </a:lnTo>
                <a:lnTo>
                  <a:pt x="15922" y="343315"/>
                </a:lnTo>
                <a:lnTo>
                  <a:pt x="4100" y="300256"/>
                </a:lnTo>
                <a:lnTo>
                  <a:pt x="0" y="254508"/>
                </a:lnTo>
                <a:close/>
              </a:path>
            </a:pathLst>
          </a:custGeom>
          <a:ln w="25908">
            <a:solidFill>
              <a:srgbClr val="000000"/>
            </a:solidFill>
          </a:ln>
        </p:spPr>
        <p:txBody>
          <a:bodyPr wrap="square" lIns="0" tIns="0" rIns="0" bIns="0" rtlCol="0"/>
          <a:lstStyle/>
          <a:p>
            <a:endParaRPr/>
          </a:p>
        </p:txBody>
      </p:sp>
      <p:sp>
        <p:nvSpPr>
          <p:cNvPr id="30" name="object 30"/>
          <p:cNvSpPr txBox="1"/>
          <p:nvPr/>
        </p:nvSpPr>
        <p:spPr>
          <a:xfrm>
            <a:off x="1741423" y="6233159"/>
            <a:ext cx="635000" cy="397510"/>
          </a:xfrm>
          <a:prstGeom prst="rect">
            <a:avLst/>
          </a:prstGeom>
        </p:spPr>
        <p:txBody>
          <a:bodyPr vert="horz" wrap="square" lIns="0" tIns="0" rIns="0" bIns="0" rtlCol="0">
            <a:spAutoFit/>
          </a:bodyPr>
          <a:lstStyle/>
          <a:p>
            <a:pPr marL="12700">
              <a:lnSpc>
                <a:spcPct val="100000"/>
              </a:lnSpc>
            </a:pPr>
            <a:r>
              <a:rPr sz="2400" b="1" dirty="0">
                <a:latin typeface="微软雅黑"/>
                <a:cs typeface="微软雅黑"/>
              </a:rPr>
              <a:t>结束</a:t>
            </a:r>
            <a:endParaRPr sz="2400">
              <a:latin typeface="微软雅黑"/>
              <a:cs typeface="微软雅黑"/>
            </a:endParaRPr>
          </a:p>
        </p:txBody>
      </p:sp>
      <p:sp>
        <p:nvSpPr>
          <p:cNvPr id="31" name="object 31"/>
          <p:cNvSpPr txBox="1"/>
          <p:nvPr/>
        </p:nvSpPr>
        <p:spPr>
          <a:xfrm>
            <a:off x="3228594" y="6419697"/>
            <a:ext cx="2802890" cy="397510"/>
          </a:xfrm>
          <a:prstGeom prst="rect">
            <a:avLst/>
          </a:prstGeom>
        </p:spPr>
        <p:txBody>
          <a:bodyPr vert="horz" wrap="square" lIns="0" tIns="0" rIns="0" bIns="0" rtlCol="0">
            <a:spAutoFit/>
          </a:bodyPr>
          <a:lstStyle/>
          <a:p>
            <a:pPr marL="12700">
              <a:lnSpc>
                <a:spcPct val="100000"/>
              </a:lnSpc>
            </a:pPr>
            <a:r>
              <a:rPr sz="2400" dirty="0">
                <a:latin typeface="微软雅黑"/>
                <a:cs typeface="微软雅黑"/>
              </a:rPr>
              <a:t>是：已完</a:t>
            </a:r>
            <a:r>
              <a:rPr sz="2400" spc="-10" dirty="0">
                <a:latin typeface="微软雅黑"/>
                <a:cs typeface="微软雅黑"/>
              </a:rPr>
              <a:t>成</a:t>
            </a:r>
            <a:r>
              <a:rPr sz="2400" spc="-10" dirty="0">
                <a:latin typeface="Arial"/>
                <a:cs typeface="Arial"/>
              </a:rPr>
              <a:t>33</a:t>
            </a:r>
            <a:r>
              <a:rPr sz="2400" dirty="0">
                <a:latin typeface="微软雅黑"/>
                <a:cs typeface="微软雅黑"/>
              </a:rPr>
              <a:t>轮循环</a:t>
            </a:r>
            <a:endParaRPr sz="2400">
              <a:latin typeface="微软雅黑"/>
              <a:cs typeface="微软雅黑"/>
            </a:endParaRPr>
          </a:p>
        </p:txBody>
      </p:sp>
      <p:sp>
        <p:nvSpPr>
          <p:cNvPr id="32" name="object 32"/>
          <p:cNvSpPr/>
          <p:nvPr/>
        </p:nvSpPr>
        <p:spPr>
          <a:xfrm>
            <a:off x="1140713" y="1468374"/>
            <a:ext cx="1812289" cy="509270"/>
          </a:xfrm>
          <a:custGeom>
            <a:avLst/>
            <a:gdLst/>
            <a:ahLst/>
            <a:cxnLst/>
            <a:rect l="l" t="t" r="r" b="b"/>
            <a:pathLst>
              <a:path w="1812289" h="509269">
                <a:moveTo>
                  <a:pt x="1557528" y="0"/>
                </a:moveTo>
                <a:lnTo>
                  <a:pt x="254508" y="0"/>
                </a:lnTo>
                <a:lnTo>
                  <a:pt x="208759" y="4099"/>
                </a:lnTo>
                <a:lnTo>
                  <a:pt x="165700" y="15919"/>
                </a:lnTo>
                <a:lnTo>
                  <a:pt x="126051" y="34741"/>
                </a:lnTo>
                <a:lnTo>
                  <a:pt x="90530" y="59847"/>
                </a:lnTo>
                <a:lnTo>
                  <a:pt x="59856" y="90520"/>
                </a:lnTo>
                <a:lnTo>
                  <a:pt x="34747" y="126040"/>
                </a:lnTo>
                <a:lnTo>
                  <a:pt x="15922" y="165690"/>
                </a:lnTo>
                <a:lnTo>
                  <a:pt x="4100" y="208752"/>
                </a:lnTo>
                <a:lnTo>
                  <a:pt x="0" y="254508"/>
                </a:lnTo>
                <a:lnTo>
                  <a:pt x="4100" y="300263"/>
                </a:lnTo>
                <a:lnTo>
                  <a:pt x="15922" y="343325"/>
                </a:lnTo>
                <a:lnTo>
                  <a:pt x="34747" y="382975"/>
                </a:lnTo>
                <a:lnTo>
                  <a:pt x="59856" y="418495"/>
                </a:lnTo>
                <a:lnTo>
                  <a:pt x="90530" y="449168"/>
                </a:lnTo>
                <a:lnTo>
                  <a:pt x="126051" y="474274"/>
                </a:lnTo>
                <a:lnTo>
                  <a:pt x="165700" y="493096"/>
                </a:lnTo>
                <a:lnTo>
                  <a:pt x="208759" y="504916"/>
                </a:lnTo>
                <a:lnTo>
                  <a:pt x="254508" y="509015"/>
                </a:lnTo>
                <a:lnTo>
                  <a:pt x="1557528" y="509015"/>
                </a:lnTo>
                <a:lnTo>
                  <a:pt x="1603283" y="504916"/>
                </a:lnTo>
                <a:lnTo>
                  <a:pt x="1646345" y="493096"/>
                </a:lnTo>
                <a:lnTo>
                  <a:pt x="1685995" y="474274"/>
                </a:lnTo>
                <a:lnTo>
                  <a:pt x="1721515" y="449168"/>
                </a:lnTo>
                <a:lnTo>
                  <a:pt x="1752188" y="418495"/>
                </a:lnTo>
                <a:lnTo>
                  <a:pt x="1777294" y="382975"/>
                </a:lnTo>
                <a:lnTo>
                  <a:pt x="1796116" y="343325"/>
                </a:lnTo>
                <a:lnTo>
                  <a:pt x="1807936" y="300263"/>
                </a:lnTo>
                <a:lnTo>
                  <a:pt x="1812036" y="254508"/>
                </a:lnTo>
                <a:lnTo>
                  <a:pt x="1807936" y="208752"/>
                </a:lnTo>
                <a:lnTo>
                  <a:pt x="1796116" y="165690"/>
                </a:lnTo>
                <a:lnTo>
                  <a:pt x="1777294" y="126040"/>
                </a:lnTo>
                <a:lnTo>
                  <a:pt x="1752188" y="90520"/>
                </a:lnTo>
                <a:lnTo>
                  <a:pt x="1721515" y="59847"/>
                </a:lnTo>
                <a:lnTo>
                  <a:pt x="1685995" y="34741"/>
                </a:lnTo>
                <a:lnTo>
                  <a:pt x="1646345" y="15919"/>
                </a:lnTo>
                <a:lnTo>
                  <a:pt x="1603283" y="4099"/>
                </a:lnTo>
                <a:lnTo>
                  <a:pt x="1557528" y="0"/>
                </a:lnTo>
                <a:close/>
              </a:path>
            </a:pathLst>
          </a:custGeom>
          <a:solidFill>
            <a:srgbClr val="FFFFFF"/>
          </a:solidFill>
        </p:spPr>
        <p:txBody>
          <a:bodyPr wrap="square" lIns="0" tIns="0" rIns="0" bIns="0" rtlCol="0"/>
          <a:lstStyle/>
          <a:p>
            <a:endParaRPr/>
          </a:p>
        </p:txBody>
      </p:sp>
      <p:sp>
        <p:nvSpPr>
          <p:cNvPr id="33" name="object 33"/>
          <p:cNvSpPr/>
          <p:nvPr/>
        </p:nvSpPr>
        <p:spPr>
          <a:xfrm>
            <a:off x="1140713" y="1468374"/>
            <a:ext cx="1812289" cy="509270"/>
          </a:xfrm>
          <a:custGeom>
            <a:avLst/>
            <a:gdLst/>
            <a:ahLst/>
            <a:cxnLst/>
            <a:rect l="l" t="t" r="r" b="b"/>
            <a:pathLst>
              <a:path w="1812289" h="509269">
                <a:moveTo>
                  <a:pt x="0" y="254508"/>
                </a:moveTo>
                <a:lnTo>
                  <a:pt x="4100" y="208752"/>
                </a:lnTo>
                <a:lnTo>
                  <a:pt x="15922" y="165690"/>
                </a:lnTo>
                <a:lnTo>
                  <a:pt x="34747" y="126040"/>
                </a:lnTo>
                <a:lnTo>
                  <a:pt x="59856" y="90520"/>
                </a:lnTo>
                <a:lnTo>
                  <a:pt x="90530" y="59847"/>
                </a:lnTo>
                <a:lnTo>
                  <a:pt x="126051" y="34741"/>
                </a:lnTo>
                <a:lnTo>
                  <a:pt x="165700" y="15919"/>
                </a:lnTo>
                <a:lnTo>
                  <a:pt x="208759" y="4099"/>
                </a:lnTo>
                <a:lnTo>
                  <a:pt x="254508" y="0"/>
                </a:lnTo>
                <a:lnTo>
                  <a:pt x="1557528" y="0"/>
                </a:lnTo>
                <a:lnTo>
                  <a:pt x="1603283" y="4099"/>
                </a:lnTo>
                <a:lnTo>
                  <a:pt x="1646345" y="15919"/>
                </a:lnTo>
                <a:lnTo>
                  <a:pt x="1685995" y="34741"/>
                </a:lnTo>
                <a:lnTo>
                  <a:pt x="1721515" y="59847"/>
                </a:lnTo>
                <a:lnTo>
                  <a:pt x="1752188" y="90520"/>
                </a:lnTo>
                <a:lnTo>
                  <a:pt x="1777294" y="126040"/>
                </a:lnTo>
                <a:lnTo>
                  <a:pt x="1796116" y="165690"/>
                </a:lnTo>
                <a:lnTo>
                  <a:pt x="1807936" y="208752"/>
                </a:lnTo>
                <a:lnTo>
                  <a:pt x="1812036" y="254508"/>
                </a:lnTo>
                <a:lnTo>
                  <a:pt x="1807936" y="300263"/>
                </a:lnTo>
                <a:lnTo>
                  <a:pt x="1796116" y="343325"/>
                </a:lnTo>
                <a:lnTo>
                  <a:pt x="1777294" y="382975"/>
                </a:lnTo>
                <a:lnTo>
                  <a:pt x="1752188" y="418495"/>
                </a:lnTo>
                <a:lnTo>
                  <a:pt x="1721515" y="449168"/>
                </a:lnTo>
                <a:lnTo>
                  <a:pt x="1685995" y="474274"/>
                </a:lnTo>
                <a:lnTo>
                  <a:pt x="1646345" y="493096"/>
                </a:lnTo>
                <a:lnTo>
                  <a:pt x="1603283" y="504916"/>
                </a:lnTo>
                <a:lnTo>
                  <a:pt x="1557528" y="509015"/>
                </a:lnTo>
                <a:lnTo>
                  <a:pt x="254508" y="509015"/>
                </a:lnTo>
                <a:lnTo>
                  <a:pt x="208759" y="504916"/>
                </a:lnTo>
                <a:lnTo>
                  <a:pt x="165700" y="493096"/>
                </a:lnTo>
                <a:lnTo>
                  <a:pt x="126051" y="474274"/>
                </a:lnTo>
                <a:lnTo>
                  <a:pt x="90530" y="449168"/>
                </a:lnTo>
                <a:lnTo>
                  <a:pt x="59856" y="418495"/>
                </a:lnTo>
                <a:lnTo>
                  <a:pt x="34747" y="382975"/>
                </a:lnTo>
                <a:lnTo>
                  <a:pt x="15922" y="343325"/>
                </a:lnTo>
                <a:lnTo>
                  <a:pt x="4100" y="300263"/>
                </a:lnTo>
                <a:lnTo>
                  <a:pt x="0" y="254508"/>
                </a:lnTo>
                <a:close/>
              </a:path>
            </a:pathLst>
          </a:custGeom>
          <a:ln w="25908">
            <a:solidFill>
              <a:srgbClr val="000000"/>
            </a:solidFill>
          </a:ln>
        </p:spPr>
        <p:txBody>
          <a:bodyPr wrap="square" lIns="0" tIns="0" rIns="0" bIns="0" rtlCol="0"/>
          <a:lstStyle/>
          <a:p>
            <a:endParaRPr/>
          </a:p>
        </p:txBody>
      </p:sp>
      <p:sp>
        <p:nvSpPr>
          <p:cNvPr id="34" name="object 34"/>
          <p:cNvSpPr txBox="1"/>
          <p:nvPr/>
        </p:nvSpPr>
        <p:spPr>
          <a:xfrm>
            <a:off x="1729232" y="1528571"/>
            <a:ext cx="635000" cy="397510"/>
          </a:xfrm>
          <a:prstGeom prst="rect">
            <a:avLst/>
          </a:prstGeom>
        </p:spPr>
        <p:txBody>
          <a:bodyPr vert="horz" wrap="square" lIns="0" tIns="0" rIns="0" bIns="0" rtlCol="0">
            <a:spAutoFit/>
          </a:bodyPr>
          <a:lstStyle/>
          <a:p>
            <a:pPr marL="12700">
              <a:lnSpc>
                <a:spcPct val="100000"/>
              </a:lnSpc>
            </a:pPr>
            <a:r>
              <a:rPr sz="2400" b="1" spc="-5" dirty="0">
                <a:latin typeface="微软雅黑"/>
                <a:cs typeface="微软雅黑"/>
              </a:rPr>
              <a:t>开始</a:t>
            </a:r>
            <a:endParaRPr sz="2400">
              <a:latin typeface="微软雅黑"/>
              <a:cs typeface="微软雅黑"/>
            </a:endParaRPr>
          </a:p>
        </p:txBody>
      </p:sp>
      <p:sp>
        <p:nvSpPr>
          <p:cNvPr id="35" name="object 35"/>
          <p:cNvSpPr txBox="1"/>
          <p:nvPr/>
        </p:nvSpPr>
        <p:spPr>
          <a:xfrm>
            <a:off x="6904481" y="3364229"/>
            <a:ext cx="4554220" cy="842538"/>
          </a:xfrm>
          <a:prstGeom prst="rect">
            <a:avLst/>
          </a:prstGeom>
          <a:solidFill>
            <a:srgbClr val="FFFFFF"/>
          </a:solidFill>
          <a:ln w="25908">
            <a:solidFill>
              <a:srgbClr val="000000"/>
            </a:solidFill>
          </a:ln>
        </p:spPr>
        <p:txBody>
          <a:bodyPr vert="horz" wrap="square" lIns="0" tIns="102870" rIns="0" bIns="0" rtlCol="0">
            <a:spAutoFit/>
          </a:bodyPr>
          <a:lstStyle/>
          <a:p>
            <a:pPr algn="ctr">
              <a:lnSpc>
                <a:spcPct val="100000"/>
              </a:lnSpc>
              <a:spcBef>
                <a:spcPts val="810"/>
              </a:spcBef>
            </a:pPr>
            <a:r>
              <a:rPr sz="2400" b="1" spc="-5" dirty="0">
                <a:latin typeface="Arial"/>
                <a:cs typeface="Arial"/>
              </a:rPr>
              <a:t>2b.</a:t>
            </a:r>
            <a:r>
              <a:rPr sz="2400" b="1" spc="-80" dirty="0">
                <a:latin typeface="Arial"/>
                <a:cs typeface="Arial"/>
              </a:rPr>
              <a:t> </a:t>
            </a:r>
            <a:r>
              <a:rPr sz="2400" b="1" spc="-5" dirty="0">
                <a:latin typeface="微软雅黑"/>
                <a:cs typeface="微软雅黑"/>
              </a:rPr>
              <a:t>回退第</a:t>
            </a:r>
            <a:r>
              <a:rPr sz="2400" b="1" spc="-5" dirty="0">
                <a:latin typeface="Arial"/>
                <a:cs typeface="Arial"/>
              </a:rPr>
              <a:t>1</a:t>
            </a:r>
            <a:r>
              <a:rPr sz="2400" b="1" spc="-5" dirty="0" smtClean="0">
                <a:latin typeface="微软雅黑"/>
                <a:cs typeface="微软雅黑"/>
              </a:rPr>
              <a:t>步的操作</a:t>
            </a:r>
            <a:r>
              <a:rPr lang="en-US" altLang="zh-CN" sz="2400" b="1" spc="-5" dirty="0" smtClean="0">
                <a:latin typeface="微软雅黑" panose="020B0503020204020204" pitchFamily="34" charset="-122"/>
                <a:ea typeface="微软雅黑" panose="020B0503020204020204" pitchFamily="34" charset="-122"/>
                <a:cs typeface="微软雅黑"/>
              </a:rPr>
              <a:t>(</a:t>
            </a:r>
            <a:r>
              <a:rPr lang="zh-CN" altLang="en-US" sz="2400" b="1" spc="-5" dirty="0">
                <a:latin typeface="微软雅黑" panose="020B0503020204020204" pitchFamily="34" charset="-122"/>
                <a:ea typeface="微软雅黑" panose="020B0503020204020204" pitchFamily="34" charset="-122"/>
                <a:cs typeface="微软雅黑"/>
              </a:rPr>
              <a:t>恢复余数</a:t>
            </a:r>
            <a:r>
              <a:rPr lang="en-US" altLang="zh-CN" sz="2400" b="1" spc="-5" dirty="0" smtClean="0">
                <a:latin typeface="微软雅黑" panose="020B0503020204020204" pitchFamily="34" charset="-122"/>
                <a:ea typeface="微软雅黑" panose="020B0503020204020204" pitchFamily="34" charset="-122"/>
                <a:cs typeface="微软雅黑"/>
              </a:rPr>
              <a:t>)</a:t>
            </a:r>
            <a:endParaRPr sz="2400" dirty="0">
              <a:latin typeface="微软雅黑" panose="020B0503020204020204" pitchFamily="34" charset="-122"/>
              <a:ea typeface="微软雅黑" panose="020B0503020204020204" pitchFamily="34" charset="-122"/>
              <a:cs typeface="微软雅黑"/>
            </a:endParaRPr>
          </a:p>
          <a:p>
            <a:pPr marL="1270" algn="ctr">
              <a:lnSpc>
                <a:spcPct val="100000"/>
              </a:lnSpc>
            </a:pPr>
            <a:r>
              <a:rPr sz="2400" b="1" dirty="0">
                <a:latin typeface="微软雅黑"/>
                <a:cs typeface="微软雅黑"/>
              </a:rPr>
              <a:t>商左移</a:t>
            </a:r>
            <a:r>
              <a:rPr sz="2400" b="1" spc="-10" dirty="0">
                <a:latin typeface="Arial"/>
                <a:cs typeface="Arial"/>
              </a:rPr>
              <a:t>1</a:t>
            </a:r>
            <a:r>
              <a:rPr sz="2400" b="1" dirty="0">
                <a:latin typeface="微软雅黑"/>
                <a:cs typeface="微软雅黑"/>
              </a:rPr>
              <a:t>位，新的最右位设为</a:t>
            </a:r>
            <a:r>
              <a:rPr sz="2400" b="1" spc="-5" dirty="0">
                <a:latin typeface="Arial"/>
                <a:cs typeface="Arial"/>
              </a:rPr>
              <a:t>0</a:t>
            </a:r>
            <a:endParaRPr sz="2400" dirty="0">
              <a:latin typeface="Arial"/>
              <a:cs typeface="Arial"/>
            </a:endParaRPr>
          </a:p>
        </p:txBody>
      </p:sp>
      <p:sp>
        <p:nvSpPr>
          <p:cNvPr id="36" name="object 36"/>
          <p:cNvSpPr/>
          <p:nvPr/>
        </p:nvSpPr>
        <p:spPr>
          <a:xfrm>
            <a:off x="6882383" y="4338828"/>
            <a:ext cx="2325624" cy="547116"/>
          </a:xfrm>
          <a:prstGeom prst="rect">
            <a:avLst/>
          </a:prstGeom>
          <a:blipFill>
            <a:blip r:embed="rId12" cstate="print"/>
            <a:stretch>
              <a:fillRect/>
            </a:stretch>
          </a:blipFill>
        </p:spPr>
        <p:txBody>
          <a:bodyPr wrap="square" lIns="0" tIns="0" rIns="0" bIns="0" rtlCol="0"/>
          <a:lstStyle/>
          <a:p>
            <a:endParaRPr/>
          </a:p>
        </p:txBody>
      </p:sp>
      <p:sp>
        <p:nvSpPr>
          <p:cNvPr id="37" name="object 37"/>
          <p:cNvSpPr/>
          <p:nvPr/>
        </p:nvSpPr>
        <p:spPr>
          <a:xfrm>
            <a:off x="7717891" y="1083301"/>
            <a:ext cx="3740934" cy="1792986"/>
          </a:xfrm>
          <a:prstGeom prst="rect">
            <a:avLst/>
          </a:prstGeom>
          <a:blipFill>
            <a:blip r:embed="rId13" cstate="print"/>
            <a:stretch>
              <a:fillRect/>
            </a:stretch>
          </a:blipFill>
        </p:spPr>
        <p:txBody>
          <a:bodyPr wrap="square" lIns="0" tIns="0" rIns="0" bIns="0" rtlCol="0"/>
          <a:lstStyle/>
          <a:p>
            <a:endParaRPr/>
          </a:p>
        </p:txBody>
      </p:sp>
      <p:sp>
        <p:nvSpPr>
          <p:cNvPr id="38" name="object 38"/>
          <p:cNvSpPr/>
          <p:nvPr/>
        </p:nvSpPr>
        <p:spPr>
          <a:xfrm>
            <a:off x="6862953" y="1634489"/>
            <a:ext cx="99568" cy="99568"/>
          </a:xfrm>
          <a:prstGeom prst="rect">
            <a:avLst/>
          </a:prstGeom>
          <a:blipFill>
            <a:blip r:embed="rId14" cstate="print"/>
            <a:stretch>
              <a:fillRect/>
            </a:stretch>
          </a:blipFill>
        </p:spPr>
        <p:txBody>
          <a:bodyPr wrap="square" lIns="0" tIns="0" rIns="0" bIns="0" rtlCol="0"/>
          <a:lstStyle/>
          <a:p>
            <a:endParaRPr/>
          </a:p>
        </p:txBody>
      </p:sp>
      <p:sp>
        <p:nvSpPr>
          <p:cNvPr id="39" name="object 39"/>
          <p:cNvSpPr/>
          <p:nvPr/>
        </p:nvSpPr>
        <p:spPr>
          <a:xfrm>
            <a:off x="7064629" y="1611883"/>
            <a:ext cx="199136" cy="199136"/>
          </a:xfrm>
          <a:prstGeom prst="rect">
            <a:avLst/>
          </a:prstGeom>
          <a:blipFill>
            <a:blip r:embed="rId15" cstate="print"/>
            <a:stretch>
              <a:fillRect/>
            </a:stretch>
          </a:blipFill>
        </p:spPr>
        <p:txBody>
          <a:bodyPr wrap="square" lIns="0" tIns="0" rIns="0" bIns="0" rtlCol="0"/>
          <a:lstStyle/>
          <a:p>
            <a:endParaRPr/>
          </a:p>
        </p:txBody>
      </p:sp>
      <p:sp>
        <p:nvSpPr>
          <p:cNvPr id="40" name="object 40"/>
          <p:cNvSpPr/>
          <p:nvPr/>
        </p:nvSpPr>
        <p:spPr>
          <a:xfrm>
            <a:off x="7365365" y="1600072"/>
            <a:ext cx="298703" cy="298703"/>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7717891" y="1083301"/>
            <a:ext cx="3741420" cy="1793239"/>
          </a:xfrm>
          <a:custGeom>
            <a:avLst/>
            <a:gdLst/>
            <a:ahLst/>
            <a:cxnLst/>
            <a:rect l="l" t="t" r="r" b="b"/>
            <a:pathLst>
              <a:path w="3741420" h="1793239">
                <a:moveTo>
                  <a:pt x="340004" y="590304"/>
                </a:moveTo>
                <a:lnTo>
                  <a:pt x="334951" y="551409"/>
                </a:lnTo>
                <a:lnTo>
                  <a:pt x="335912" y="513118"/>
                </a:lnTo>
                <a:lnTo>
                  <a:pt x="342637" y="475644"/>
                </a:lnTo>
                <a:lnTo>
                  <a:pt x="354873" y="439206"/>
                </a:lnTo>
                <a:lnTo>
                  <a:pt x="372369" y="404017"/>
                </a:lnTo>
                <a:lnTo>
                  <a:pt x="394875" y="370294"/>
                </a:lnTo>
                <a:lnTo>
                  <a:pt x="422138" y="338253"/>
                </a:lnTo>
                <a:lnTo>
                  <a:pt x="453907" y="308110"/>
                </a:lnTo>
                <a:lnTo>
                  <a:pt x="489932" y="280080"/>
                </a:lnTo>
                <a:lnTo>
                  <a:pt x="529960" y="254379"/>
                </a:lnTo>
                <a:lnTo>
                  <a:pt x="573740" y="231223"/>
                </a:lnTo>
                <a:lnTo>
                  <a:pt x="621021" y="210828"/>
                </a:lnTo>
                <a:lnTo>
                  <a:pt x="671552" y="193409"/>
                </a:lnTo>
                <a:lnTo>
                  <a:pt x="725082" y="179183"/>
                </a:lnTo>
                <a:lnTo>
                  <a:pt x="781358" y="168365"/>
                </a:lnTo>
                <a:lnTo>
                  <a:pt x="840130" y="161171"/>
                </a:lnTo>
                <a:lnTo>
                  <a:pt x="888768" y="158182"/>
                </a:lnTo>
                <a:lnTo>
                  <a:pt x="937360" y="157861"/>
                </a:lnTo>
                <a:lnTo>
                  <a:pt x="985662" y="160171"/>
                </a:lnTo>
                <a:lnTo>
                  <a:pt x="1033424" y="165076"/>
                </a:lnTo>
                <a:lnTo>
                  <a:pt x="1080401" y="172541"/>
                </a:lnTo>
                <a:lnTo>
                  <a:pt x="1126344" y="182531"/>
                </a:lnTo>
                <a:lnTo>
                  <a:pt x="1171008" y="195008"/>
                </a:lnTo>
                <a:lnTo>
                  <a:pt x="1214145" y="209939"/>
                </a:lnTo>
                <a:lnTo>
                  <a:pt x="1242121" y="179836"/>
                </a:lnTo>
                <a:lnTo>
                  <a:pt x="1274520" y="152618"/>
                </a:lnTo>
                <a:lnTo>
                  <a:pt x="1310874" y="128379"/>
                </a:lnTo>
                <a:lnTo>
                  <a:pt x="1350715" y="107212"/>
                </a:lnTo>
                <a:lnTo>
                  <a:pt x="1393575" y="89210"/>
                </a:lnTo>
                <a:lnTo>
                  <a:pt x="1438986" y="74468"/>
                </a:lnTo>
                <a:lnTo>
                  <a:pt x="1486481" y="63079"/>
                </a:lnTo>
                <a:lnTo>
                  <a:pt x="1535591" y="55137"/>
                </a:lnTo>
                <a:lnTo>
                  <a:pt x="1585848" y="50734"/>
                </a:lnTo>
                <a:lnTo>
                  <a:pt x="1636785" y="49965"/>
                </a:lnTo>
                <a:lnTo>
                  <a:pt x="1687933" y="52923"/>
                </a:lnTo>
                <a:lnTo>
                  <a:pt x="1738825" y="59703"/>
                </a:lnTo>
                <a:lnTo>
                  <a:pt x="1788993" y="70396"/>
                </a:lnTo>
                <a:lnTo>
                  <a:pt x="1837969" y="85098"/>
                </a:lnTo>
                <a:lnTo>
                  <a:pt x="1894421" y="108291"/>
                </a:lnTo>
                <a:lnTo>
                  <a:pt x="1945157" y="136533"/>
                </a:lnTo>
                <a:lnTo>
                  <a:pt x="1973728" y="105105"/>
                </a:lnTo>
                <a:lnTo>
                  <a:pt x="2008140" y="77438"/>
                </a:lnTo>
                <a:lnTo>
                  <a:pt x="2047613" y="53704"/>
                </a:lnTo>
                <a:lnTo>
                  <a:pt x="2091363" y="34072"/>
                </a:lnTo>
                <a:lnTo>
                  <a:pt x="2138607" y="18714"/>
                </a:lnTo>
                <a:lnTo>
                  <a:pt x="2188564" y="7802"/>
                </a:lnTo>
                <a:lnTo>
                  <a:pt x="2240449" y="1507"/>
                </a:lnTo>
                <a:lnTo>
                  <a:pt x="2293482" y="0"/>
                </a:lnTo>
                <a:lnTo>
                  <a:pt x="2346878" y="3451"/>
                </a:lnTo>
                <a:lnTo>
                  <a:pt x="2399856" y="12033"/>
                </a:lnTo>
                <a:lnTo>
                  <a:pt x="2451633" y="25916"/>
                </a:lnTo>
                <a:lnTo>
                  <a:pt x="2489035" y="39939"/>
                </a:lnTo>
                <a:lnTo>
                  <a:pt x="2523674" y="56570"/>
                </a:lnTo>
                <a:lnTo>
                  <a:pt x="2583332" y="97036"/>
                </a:lnTo>
                <a:lnTo>
                  <a:pt x="2619895" y="72251"/>
                </a:lnTo>
                <a:lnTo>
                  <a:pt x="2659987" y="51081"/>
                </a:lnTo>
                <a:lnTo>
                  <a:pt x="2703056" y="33554"/>
                </a:lnTo>
                <a:lnTo>
                  <a:pt x="2748546" y="19702"/>
                </a:lnTo>
                <a:lnTo>
                  <a:pt x="2795903" y="9554"/>
                </a:lnTo>
                <a:lnTo>
                  <a:pt x="2844572" y="3139"/>
                </a:lnTo>
                <a:lnTo>
                  <a:pt x="2893998" y="488"/>
                </a:lnTo>
                <a:lnTo>
                  <a:pt x="2943627" y="1630"/>
                </a:lnTo>
                <a:lnTo>
                  <a:pt x="2992905" y="6596"/>
                </a:lnTo>
                <a:lnTo>
                  <a:pt x="3041276" y="15414"/>
                </a:lnTo>
                <a:lnTo>
                  <a:pt x="3088186" y="28115"/>
                </a:lnTo>
                <a:lnTo>
                  <a:pt x="3133081" y="44729"/>
                </a:lnTo>
                <a:lnTo>
                  <a:pt x="3175406" y="65286"/>
                </a:lnTo>
                <a:lnTo>
                  <a:pt x="3226539" y="98828"/>
                </a:lnTo>
                <a:lnTo>
                  <a:pt x="3267767" y="137311"/>
                </a:lnTo>
                <a:lnTo>
                  <a:pt x="3298279" y="179818"/>
                </a:lnTo>
                <a:lnTo>
                  <a:pt x="3317265" y="225433"/>
                </a:lnTo>
                <a:lnTo>
                  <a:pt x="3372137" y="237653"/>
                </a:lnTo>
                <a:lnTo>
                  <a:pt x="3423130" y="253858"/>
                </a:lnTo>
                <a:lnTo>
                  <a:pt x="3469939" y="273703"/>
                </a:lnTo>
                <a:lnTo>
                  <a:pt x="3512261" y="296838"/>
                </a:lnTo>
                <a:lnTo>
                  <a:pt x="3549793" y="322918"/>
                </a:lnTo>
                <a:lnTo>
                  <a:pt x="3582230" y="351596"/>
                </a:lnTo>
                <a:lnTo>
                  <a:pt x="3609268" y="382523"/>
                </a:lnTo>
                <a:lnTo>
                  <a:pt x="3630604" y="415353"/>
                </a:lnTo>
                <a:lnTo>
                  <a:pt x="3654954" y="485332"/>
                </a:lnTo>
                <a:lnTo>
                  <a:pt x="3657360" y="521787"/>
                </a:lnTo>
                <a:lnTo>
                  <a:pt x="3652848" y="558756"/>
                </a:lnTo>
                <a:lnTo>
                  <a:pt x="3641115" y="595892"/>
                </a:lnTo>
                <a:lnTo>
                  <a:pt x="3620033" y="635516"/>
                </a:lnTo>
                <a:lnTo>
                  <a:pt x="3654124" y="667731"/>
                </a:lnTo>
                <a:lnTo>
                  <a:pt x="3682518" y="701379"/>
                </a:lnTo>
                <a:lnTo>
                  <a:pt x="3705269" y="736190"/>
                </a:lnTo>
                <a:lnTo>
                  <a:pt x="3722433" y="771894"/>
                </a:lnTo>
                <a:lnTo>
                  <a:pt x="3734062" y="808222"/>
                </a:lnTo>
                <a:lnTo>
                  <a:pt x="3740934" y="881669"/>
                </a:lnTo>
                <a:lnTo>
                  <a:pt x="3736286" y="918250"/>
                </a:lnTo>
                <a:lnTo>
                  <a:pt x="3711090" y="989774"/>
                </a:lnTo>
                <a:lnTo>
                  <a:pt x="3690651" y="1024179"/>
                </a:lnTo>
                <a:lnTo>
                  <a:pt x="3665057" y="1057319"/>
                </a:lnTo>
                <a:lnTo>
                  <a:pt x="3634361" y="1088924"/>
                </a:lnTo>
                <a:lnTo>
                  <a:pt x="3598619" y="1118726"/>
                </a:lnTo>
                <a:lnTo>
                  <a:pt x="3557884" y="1146453"/>
                </a:lnTo>
                <a:lnTo>
                  <a:pt x="3512210" y="1171837"/>
                </a:lnTo>
                <a:lnTo>
                  <a:pt x="3471104" y="1190706"/>
                </a:lnTo>
                <a:lnTo>
                  <a:pt x="3427840" y="1207138"/>
                </a:lnTo>
                <a:lnTo>
                  <a:pt x="3382670" y="1221065"/>
                </a:lnTo>
                <a:lnTo>
                  <a:pt x="3335849" y="1232421"/>
                </a:lnTo>
                <a:lnTo>
                  <a:pt x="3287632" y="1241137"/>
                </a:lnTo>
                <a:lnTo>
                  <a:pt x="3238271" y="1247148"/>
                </a:lnTo>
                <a:lnTo>
                  <a:pt x="3234423" y="1285209"/>
                </a:lnTo>
                <a:lnTo>
                  <a:pt x="3224111" y="1321944"/>
                </a:lnTo>
                <a:lnTo>
                  <a:pt x="3207712" y="1357109"/>
                </a:lnTo>
                <a:lnTo>
                  <a:pt x="3185606" y="1390462"/>
                </a:lnTo>
                <a:lnTo>
                  <a:pt x="3158171" y="1421760"/>
                </a:lnTo>
                <a:lnTo>
                  <a:pt x="3125784" y="1450762"/>
                </a:lnTo>
                <a:lnTo>
                  <a:pt x="3088824" y="1477224"/>
                </a:lnTo>
                <a:lnTo>
                  <a:pt x="3047669" y="1500905"/>
                </a:lnTo>
                <a:lnTo>
                  <a:pt x="3002697" y="1521562"/>
                </a:lnTo>
                <a:lnTo>
                  <a:pt x="2954287" y="1538952"/>
                </a:lnTo>
                <a:lnTo>
                  <a:pt x="2902817" y="1552833"/>
                </a:lnTo>
                <a:lnTo>
                  <a:pt x="2848665" y="1562962"/>
                </a:lnTo>
                <a:lnTo>
                  <a:pt x="2792209" y="1569098"/>
                </a:lnTo>
                <a:lnTo>
                  <a:pt x="2733827" y="1570998"/>
                </a:lnTo>
                <a:lnTo>
                  <a:pt x="2678753" y="1568712"/>
                </a:lnTo>
                <a:lnTo>
                  <a:pt x="2624642" y="1562524"/>
                </a:lnTo>
                <a:lnTo>
                  <a:pt x="2571969" y="1552527"/>
                </a:lnTo>
                <a:lnTo>
                  <a:pt x="2521211" y="1538811"/>
                </a:lnTo>
                <a:lnTo>
                  <a:pt x="2472842" y="1521468"/>
                </a:lnTo>
                <a:lnTo>
                  <a:pt x="2453983" y="1556195"/>
                </a:lnTo>
                <a:lnTo>
                  <a:pt x="2430599" y="1588990"/>
                </a:lnTo>
                <a:lnTo>
                  <a:pt x="2402995" y="1619748"/>
                </a:lnTo>
                <a:lnTo>
                  <a:pt x="2371478" y="1648360"/>
                </a:lnTo>
                <a:lnTo>
                  <a:pt x="2336352" y="1674720"/>
                </a:lnTo>
                <a:lnTo>
                  <a:pt x="2297924" y="1698721"/>
                </a:lnTo>
                <a:lnTo>
                  <a:pt x="2256499" y="1720256"/>
                </a:lnTo>
                <a:lnTo>
                  <a:pt x="2212382" y="1739219"/>
                </a:lnTo>
                <a:lnTo>
                  <a:pt x="2165879" y="1755502"/>
                </a:lnTo>
                <a:lnTo>
                  <a:pt x="2117296" y="1768999"/>
                </a:lnTo>
                <a:lnTo>
                  <a:pt x="2066937" y="1779603"/>
                </a:lnTo>
                <a:lnTo>
                  <a:pt x="2015110" y="1787207"/>
                </a:lnTo>
                <a:lnTo>
                  <a:pt x="1962118" y="1791704"/>
                </a:lnTo>
                <a:lnTo>
                  <a:pt x="1908268" y="1792986"/>
                </a:lnTo>
                <a:lnTo>
                  <a:pt x="1853866" y="1790949"/>
                </a:lnTo>
                <a:lnTo>
                  <a:pt x="1799216" y="1785483"/>
                </a:lnTo>
                <a:lnTo>
                  <a:pt x="1744624" y="1776484"/>
                </a:lnTo>
                <a:lnTo>
                  <a:pt x="1690297" y="1763813"/>
                </a:lnTo>
                <a:lnTo>
                  <a:pt x="1638463" y="1747791"/>
                </a:lnTo>
                <a:lnTo>
                  <a:pt x="1589453" y="1728578"/>
                </a:lnTo>
                <a:lnTo>
                  <a:pt x="1543597" y="1706337"/>
                </a:lnTo>
                <a:lnTo>
                  <a:pt x="1501226" y="1681230"/>
                </a:lnTo>
                <a:lnTo>
                  <a:pt x="1462673" y="1653420"/>
                </a:lnTo>
                <a:lnTo>
                  <a:pt x="1428267" y="1623068"/>
                </a:lnTo>
                <a:lnTo>
                  <a:pt x="1380185" y="1640308"/>
                </a:lnTo>
                <a:lnTo>
                  <a:pt x="1330927" y="1654715"/>
                </a:lnTo>
                <a:lnTo>
                  <a:pt x="1280729" y="1666329"/>
                </a:lnTo>
                <a:lnTo>
                  <a:pt x="1229826" y="1675188"/>
                </a:lnTo>
                <a:lnTo>
                  <a:pt x="1178454" y="1681329"/>
                </a:lnTo>
                <a:lnTo>
                  <a:pt x="1126849" y="1684792"/>
                </a:lnTo>
                <a:lnTo>
                  <a:pt x="1075246" y="1685615"/>
                </a:lnTo>
                <a:lnTo>
                  <a:pt x="1023881" y="1683837"/>
                </a:lnTo>
                <a:lnTo>
                  <a:pt x="972989" y="1679495"/>
                </a:lnTo>
                <a:lnTo>
                  <a:pt x="922807" y="1672630"/>
                </a:lnTo>
                <a:lnTo>
                  <a:pt x="873570" y="1663278"/>
                </a:lnTo>
                <a:lnTo>
                  <a:pt x="825513" y="1651478"/>
                </a:lnTo>
                <a:lnTo>
                  <a:pt x="778872" y="1637270"/>
                </a:lnTo>
                <a:lnTo>
                  <a:pt x="733883" y="1620691"/>
                </a:lnTo>
                <a:lnTo>
                  <a:pt x="690782" y="1601779"/>
                </a:lnTo>
                <a:lnTo>
                  <a:pt x="649804" y="1580575"/>
                </a:lnTo>
                <a:lnTo>
                  <a:pt x="611184" y="1557115"/>
                </a:lnTo>
                <a:lnTo>
                  <a:pt x="575159" y="1531438"/>
                </a:lnTo>
                <a:lnTo>
                  <a:pt x="541964" y="1503583"/>
                </a:lnTo>
                <a:lnTo>
                  <a:pt x="511835" y="1473589"/>
                </a:lnTo>
                <a:lnTo>
                  <a:pt x="509549" y="1470922"/>
                </a:lnTo>
                <a:lnTo>
                  <a:pt x="507136" y="1468382"/>
                </a:lnTo>
                <a:lnTo>
                  <a:pt x="504850" y="1465715"/>
                </a:lnTo>
                <a:lnTo>
                  <a:pt x="449017" y="1467288"/>
                </a:lnTo>
                <a:lnTo>
                  <a:pt x="394796" y="1463638"/>
                </a:lnTo>
                <a:lnTo>
                  <a:pt x="342834" y="1455096"/>
                </a:lnTo>
                <a:lnTo>
                  <a:pt x="293780" y="1441995"/>
                </a:lnTo>
                <a:lnTo>
                  <a:pt x="248282" y="1424665"/>
                </a:lnTo>
                <a:lnTo>
                  <a:pt x="206988" y="1403438"/>
                </a:lnTo>
                <a:lnTo>
                  <a:pt x="170546" y="1378646"/>
                </a:lnTo>
                <a:lnTo>
                  <a:pt x="139604" y="1350619"/>
                </a:lnTo>
                <a:lnTo>
                  <a:pt x="114810" y="1319690"/>
                </a:lnTo>
                <a:lnTo>
                  <a:pt x="86258" y="1250450"/>
                </a:lnTo>
                <a:lnTo>
                  <a:pt x="84322" y="1207536"/>
                </a:lnTo>
                <a:lnTo>
                  <a:pt x="93748" y="1165518"/>
                </a:lnTo>
                <a:lnTo>
                  <a:pt x="114074" y="1125323"/>
                </a:lnTo>
                <a:lnTo>
                  <a:pt x="144837" y="1087878"/>
                </a:lnTo>
                <a:lnTo>
                  <a:pt x="185572" y="1054108"/>
                </a:lnTo>
                <a:lnTo>
                  <a:pt x="135429" y="1031105"/>
                </a:lnTo>
                <a:lnTo>
                  <a:pt x="92703" y="1003859"/>
                </a:lnTo>
                <a:lnTo>
                  <a:pt x="57669" y="973068"/>
                </a:lnTo>
                <a:lnTo>
                  <a:pt x="30606" y="939426"/>
                </a:lnTo>
                <a:lnTo>
                  <a:pt x="11788" y="903629"/>
                </a:lnTo>
                <a:lnTo>
                  <a:pt x="1494" y="866372"/>
                </a:lnTo>
                <a:lnTo>
                  <a:pt x="0" y="828352"/>
                </a:lnTo>
                <a:lnTo>
                  <a:pt x="7581" y="790265"/>
                </a:lnTo>
                <a:lnTo>
                  <a:pt x="24515" y="752805"/>
                </a:lnTo>
                <a:lnTo>
                  <a:pt x="51079" y="716669"/>
                </a:lnTo>
                <a:lnTo>
                  <a:pt x="85017" y="684739"/>
                </a:lnTo>
                <a:lnTo>
                  <a:pt x="125647" y="657021"/>
                </a:lnTo>
                <a:lnTo>
                  <a:pt x="172062" y="633897"/>
                </a:lnTo>
                <a:lnTo>
                  <a:pt x="223357" y="615746"/>
                </a:lnTo>
                <a:lnTo>
                  <a:pt x="278624" y="602951"/>
                </a:lnTo>
                <a:lnTo>
                  <a:pt x="336956" y="595892"/>
                </a:lnTo>
                <a:lnTo>
                  <a:pt x="340004" y="590304"/>
                </a:lnTo>
                <a:close/>
              </a:path>
            </a:pathLst>
          </a:custGeom>
          <a:ln w="9144">
            <a:solidFill>
              <a:srgbClr val="BD4A47"/>
            </a:solidFill>
          </a:ln>
        </p:spPr>
        <p:txBody>
          <a:bodyPr wrap="square" lIns="0" tIns="0" rIns="0" bIns="0" rtlCol="0"/>
          <a:lstStyle/>
          <a:p>
            <a:endParaRPr/>
          </a:p>
        </p:txBody>
      </p:sp>
      <p:sp>
        <p:nvSpPr>
          <p:cNvPr id="42" name="object 42"/>
          <p:cNvSpPr/>
          <p:nvPr/>
        </p:nvSpPr>
        <p:spPr>
          <a:xfrm>
            <a:off x="6862953" y="1634489"/>
            <a:ext cx="99695" cy="99695"/>
          </a:xfrm>
          <a:custGeom>
            <a:avLst/>
            <a:gdLst/>
            <a:ahLst/>
            <a:cxnLst/>
            <a:rect l="l" t="t" r="r" b="b"/>
            <a:pathLst>
              <a:path w="99695" h="99694">
                <a:moveTo>
                  <a:pt x="99568" y="49784"/>
                </a:moveTo>
                <a:lnTo>
                  <a:pt x="95646" y="69189"/>
                </a:lnTo>
                <a:lnTo>
                  <a:pt x="84962" y="85010"/>
                </a:lnTo>
                <a:lnTo>
                  <a:pt x="69135" y="95664"/>
                </a:lnTo>
                <a:lnTo>
                  <a:pt x="49783" y="99568"/>
                </a:lnTo>
                <a:lnTo>
                  <a:pt x="30378" y="95664"/>
                </a:lnTo>
                <a:lnTo>
                  <a:pt x="14557" y="85010"/>
                </a:lnTo>
                <a:lnTo>
                  <a:pt x="3903" y="69189"/>
                </a:lnTo>
                <a:lnTo>
                  <a:pt x="0" y="49784"/>
                </a:lnTo>
                <a:lnTo>
                  <a:pt x="3903" y="30432"/>
                </a:lnTo>
                <a:lnTo>
                  <a:pt x="14557" y="14604"/>
                </a:lnTo>
                <a:lnTo>
                  <a:pt x="30378" y="3921"/>
                </a:lnTo>
                <a:lnTo>
                  <a:pt x="49783" y="0"/>
                </a:lnTo>
                <a:lnTo>
                  <a:pt x="69135" y="3921"/>
                </a:lnTo>
                <a:lnTo>
                  <a:pt x="84963" y="14604"/>
                </a:lnTo>
                <a:lnTo>
                  <a:pt x="95646" y="30432"/>
                </a:lnTo>
                <a:lnTo>
                  <a:pt x="99568" y="49784"/>
                </a:lnTo>
                <a:close/>
              </a:path>
            </a:pathLst>
          </a:custGeom>
          <a:ln w="9144">
            <a:solidFill>
              <a:srgbClr val="BD4A47"/>
            </a:solidFill>
          </a:ln>
        </p:spPr>
        <p:txBody>
          <a:bodyPr wrap="square" lIns="0" tIns="0" rIns="0" bIns="0" rtlCol="0"/>
          <a:lstStyle/>
          <a:p>
            <a:endParaRPr/>
          </a:p>
        </p:txBody>
      </p:sp>
      <p:sp>
        <p:nvSpPr>
          <p:cNvPr id="43" name="object 43"/>
          <p:cNvSpPr/>
          <p:nvPr/>
        </p:nvSpPr>
        <p:spPr>
          <a:xfrm>
            <a:off x="7064629" y="1611883"/>
            <a:ext cx="199390" cy="199390"/>
          </a:xfrm>
          <a:custGeom>
            <a:avLst/>
            <a:gdLst/>
            <a:ahLst/>
            <a:cxnLst/>
            <a:rect l="l" t="t" r="r" b="b"/>
            <a:pathLst>
              <a:path w="199390" h="199389">
                <a:moveTo>
                  <a:pt x="199136" y="99567"/>
                </a:moveTo>
                <a:lnTo>
                  <a:pt x="191311" y="138324"/>
                </a:lnTo>
                <a:lnTo>
                  <a:pt x="169973" y="169973"/>
                </a:lnTo>
                <a:lnTo>
                  <a:pt x="138324" y="191311"/>
                </a:lnTo>
                <a:lnTo>
                  <a:pt x="99568" y="199136"/>
                </a:lnTo>
                <a:lnTo>
                  <a:pt x="60811" y="191311"/>
                </a:lnTo>
                <a:lnTo>
                  <a:pt x="29162" y="169973"/>
                </a:lnTo>
                <a:lnTo>
                  <a:pt x="7824" y="138324"/>
                </a:lnTo>
                <a:lnTo>
                  <a:pt x="0" y="99567"/>
                </a:lnTo>
                <a:lnTo>
                  <a:pt x="7824" y="60811"/>
                </a:lnTo>
                <a:lnTo>
                  <a:pt x="29162" y="29162"/>
                </a:lnTo>
                <a:lnTo>
                  <a:pt x="60811" y="7824"/>
                </a:lnTo>
                <a:lnTo>
                  <a:pt x="99568" y="0"/>
                </a:lnTo>
                <a:lnTo>
                  <a:pt x="138324" y="7824"/>
                </a:lnTo>
                <a:lnTo>
                  <a:pt x="169973" y="29162"/>
                </a:lnTo>
                <a:lnTo>
                  <a:pt x="191311" y="60811"/>
                </a:lnTo>
                <a:lnTo>
                  <a:pt x="199136" y="99567"/>
                </a:lnTo>
                <a:close/>
              </a:path>
            </a:pathLst>
          </a:custGeom>
          <a:ln w="9144">
            <a:solidFill>
              <a:srgbClr val="BD4A47"/>
            </a:solidFill>
          </a:ln>
        </p:spPr>
        <p:txBody>
          <a:bodyPr wrap="square" lIns="0" tIns="0" rIns="0" bIns="0" rtlCol="0"/>
          <a:lstStyle/>
          <a:p>
            <a:endParaRPr/>
          </a:p>
        </p:txBody>
      </p:sp>
      <p:sp>
        <p:nvSpPr>
          <p:cNvPr id="44" name="object 44"/>
          <p:cNvSpPr/>
          <p:nvPr/>
        </p:nvSpPr>
        <p:spPr>
          <a:xfrm>
            <a:off x="7365365" y="1600072"/>
            <a:ext cx="299085" cy="299085"/>
          </a:xfrm>
          <a:custGeom>
            <a:avLst/>
            <a:gdLst/>
            <a:ahLst/>
            <a:cxnLst/>
            <a:rect l="l" t="t" r="r" b="b"/>
            <a:pathLst>
              <a:path w="299084" h="299085">
                <a:moveTo>
                  <a:pt x="298703" y="149351"/>
                </a:moveTo>
                <a:lnTo>
                  <a:pt x="291096" y="196535"/>
                </a:lnTo>
                <a:lnTo>
                  <a:pt x="269906" y="237530"/>
                </a:lnTo>
                <a:lnTo>
                  <a:pt x="237585" y="269869"/>
                </a:lnTo>
                <a:lnTo>
                  <a:pt x="196583" y="291083"/>
                </a:lnTo>
                <a:lnTo>
                  <a:pt x="149351" y="298703"/>
                </a:lnTo>
                <a:lnTo>
                  <a:pt x="102168" y="291083"/>
                </a:lnTo>
                <a:lnTo>
                  <a:pt x="61173" y="269869"/>
                </a:lnTo>
                <a:lnTo>
                  <a:pt x="28834" y="237530"/>
                </a:lnTo>
                <a:lnTo>
                  <a:pt x="7620" y="196535"/>
                </a:lnTo>
                <a:lnTo>
                  <a:pt x="0" y="149351"/>
                </a:lnTo>
                <a:lnTo>
                  <a:pt x="7620" y="102120"/>
                </a:lnTo>
                <a:lnTo>
                  <a:pt x="28834" y="61118"/>
                </a:lnTo>
                <a:lnTo>
                  <a:pt x="61173" y="28797"/>
                </a:lnTo>
                <a:lnTo>
                  <a:pt x="102168" y="7607"/>
                </a:lnTo>
                <a:lnTo>
                  <a:pt x="149351" y="0"/>
                </a:lnTo>
                <a:lnTo>
                  <a:pt x="196583" y="7607"/>
                </a:lnTo>
                <a:lnTo>
                  <a:pt x="237585" y="28797"/>
                </a:lnTo>
                <a:lnTo>
                  <a:pt x="269906" y="61118"/>
                </a:lnTo>
                <a:lnTo>
                  <a:pt x="291096" y="102120"/>
                </a:lnTo>
                <a:lnTo>
                  <a:pt x="298703" y="149351"/>
                </a:lnTo>
                <a:close/>
              </a:path>
            </a:pathLst>
          </a:custGeom>
          <a:ln w="9144">
            <a:solidFill>
              <a:srgbClr val="BD4A47"/>
            </a:solidFill>
          </a:ln>
        </p:spPr>
        <p:txBody>
          <a:bodyPr wrap="square" lIns="0" tIns="0" rIns="0" bIns="0" rtlCol="0"/>
          <a:lstStyle/>
          <a:p>
            <a:endParaRPr/>
          </a:p>
        </p:txBody>
      </p:sp>
      <p:sp>
        <p:nvSpPr>
          <p:cNvPr id="45" name="object 45"/>
          <p:cNvSpPr/>
          <p:nvPr/>
        </p:nvSpPr>
        <p:spPr>
          <a:xfrm>
            <a:off x="7907401" y="2130425"/>
            <a:ext cx="219075" cy="33655"/>
          </a:xfrm>
          <a:custGeom>
            <a:avLst/>
            <a:gdLst/>
            <a:ahLst/>
            <a:cxnLst/>
            <a:rect l="l" t="t" r="r" b="b"/>
            <a:pathLst>
              <a:path w="219075" h="33655">
                <a:moveTo>
                  <a:pt x="219075" y="33020"/>
                </a:moveTo>
                <a:lnTo>
                  <a:pt x="161895" y="33093"/>
                </a:lnTo>
                <a:lnTo>
                  <a:pt x="105679" y="27511"/>
                </a:lnTo>
                <a:lnTo>
                  <a:pt x="51393" y="16428"/>
                </a:lnTo>
                <a:lnTo>
                  <a:pt x="0" y="0"/>
                </a:lnTo>
              </a:path>
            </a:pathLst>
          </a:custGeom>
          <a:ln w="9144">
            <a:solidFill>
              <a:srgbClr val="BD4A47"/>
            </a:solidFill>
          </a:ln>
        </p:spPr>
        <p:txBody>
          <a:bodyPr wrap="square" lIns="0" tIns="0" rIns="0" bIns="0" rtlCol="0"/>
          <a:lstStyle/>
          <a:p>
            <a:endParaRPr/>
          </a:p>
        </p:txBody>
      </p:sp>
      <p:sp>
        <p:nvSpPr>
          <p:cNvPr id="46" name="object 46"/>
          <p:cNvSpPr/>
          <p:nvPr/>
        </p:nvSpPr>
        <p:spPr>
          <a:xfrm>
            <a:off x="8224011" y="2525267"/>
            <a:ext cx="95885" cy="15875"/>
          </a:xfrm>
          <a:custGeom>
            <a:avLst/>
            <a:gdLst/>
            <a:ahLst/>
            <a:cxnLst/>
            <a:rect l="l" t="t" r="r" b="b"/>
            <a:pathLst>
              <a:path w="95884" h="15875">
                <a:moveTo>
                  <a:pt x="95885" y="0"/>
                </a:moveTo>
                <a:lnTo>
                  <a:pt x="72562" y="5498"/>
                </a:lnTo>
                <a:lnTo>
                  <a:pt x="48752" y="9985"/>
                </a:lnTo>
                <a:lnTo>
                  <a:pt x="24536" y="13448"/>
                </a:lnTo>
                <a:lnTo>
                  <a:pt x="0" y="15875"/>
                </a:lnTo>
              </a:path>
            </a:pathLst>
          </a:custGeom>
          <a:ln w="9144">
            <a:solidFill>
              <a:srgbClr val="BD4A47"/>
            </a:solidFill>
          </a:ln>
        </p:spPr>
        <p:txBody>
          <a:bodyPr wrap="square" lIns="0" tIns="0" rIns="0" bIns="0" rtlCol="0"/>
          <a:lstStyle/>
          <a:p>
            <a:endParaRPr/>
          </a:p>
        </p:txBody>
      </p:sp>
      <p:sp>
        <p:nvSpPr>
          <p:cNvPr id="47" name="object 47"/>
          <p:cNvSpPr/>
          <p:nvPr/>
        </p:nvSpPr>
        <p:spPr>
          <a:xfrm>
            <a:off x="9088246" y="2626995"/>
            <a:ext cx="57785" cy="72390"/>
          </a:xfrm>
          <a:custGeom>
            <a:avLst/>
            <a:gdLst/>
            <a:ahLst/>
            <a:cxnLst/>
            <a:rect l="l" t="t" r="r" b="b"/>
            <a:pathLst>
              <a:path w="57784" h="72389">
                <a:moveTo>
                  <a:pt x="57657" y="72135"/>
                </a:moveTo>
                <a:lnTo>
                  <a:pt x="41040" y="54899"/>
                </a:lnTo>
                <a:lnTo>
                  <a:pt x="25876" y="37115"/>
                </a:lnTo>
                <a:lnTo>
                  <a:pt x="12188" y="18807"/>
                </a:lnTo>
                <a:lnTo>
                  <a:pt x="0" y="0"/>
                </a:lnTo>
              </a:path>
            </a:pathLst>
          </a:custGeom>
          <a:ln w="9144">
            <a:solidFill>
              <a:srgbClr val="BD4A47"/>
            </a:solidFill>
          </a:ln>
        </p:spPr>
        <p:txBody>
          <a:bodyPr wrap="square" lIns="0" tIns="0" rIns="0" bIns="0" rtlCol="0"/>
          <a:lstStyle/>
          <a:p>
            <a:endParaRPr/>
          </a:p>
        </p:txBody>
      </p:sp>
      <p:sp>
        <p:nvSpPr>
          <p:cNvPr id="48" name="object 48"/>
          <p:cNvSpPr/>
          <p:nvPr/>
        </p:nvSpPr>
        <p:spPr>
          <a:xfrm>
            <a:off x="10191115" y="2519172"/>
            <a:ext cx="23495" cy="79375"/>
          </a:xfrm>
          <a:custGeom>
            <a:avLst/>
            <a:gdLst/>
            <a:ahLst/>
            <a:cxnLst/>
            <a:rect l="l" t="t" r="r" b="b"/>
            <a:pathLst>
              <a:path w="23495" h="79375">
                <a:moveTo>
                  <a:pt x="22986" y="0"/>
                </a:moveTo>
                <a:lnTo>
                  <a:pt x="19681" y="20115"/>
                </a:lnTo>
                <a:lnTo>
                  <a:pt x="14731" y="40052"/>
                </a:lnTo>
                <a:lnTo>
                  <a:pt x="8163" y="59775"/>
                </a:lnTo>
                <a:lnTo>
                  <a:pt x="0" y="79248"/>
                </a:lnTo>
              </a:path>
            </a:pathLst>
          </a:custGeom>
          <a:ln w="9144">
            <a:solidFill>
              <a:srgbClr val="BD4A47"/>
            </a:solidFill>
          </a:ln>
        </p:spPr>
        <p:txBody>
          <a:bodyPr wrap="square" lIns="0" tIns="0" rIns="0" bIns="0" rtlCol="0"/>
          <a:lstStyle/>
          <a:p>
            <a:endParaRPr/>
          </a:p>
        </p:txBody>
      </p:sp>
      <p:sp>
        <p:nvSpPr>
          <p:cNvPr id="49" name="object 49"/>
          <p:cNvSpPr/>
          <p:nvPr/>
        </p:nvSpPr>
        <p:spPr>
          <a:xfrm>
            <a:off x="10672826" y="2029714"/>
            <a:ext cx="281305" cy="296545"/>
          </a:xfrm>
          <a:custGeom>
            <a:avLst/>
            <a:gdLst/>
            <a:ahLst/>
            <a:cxnLst/>
            <a:rect l="l" t="t" r="r" b="b"/>
            <a:pathLst>
              <a:path w="281304" h="296544">
                <a:moveTo>
                  <a:pt x="0" y="0"/>
                </a:moveTo>
                <a:lnTo>
                  <a:pt x="55350" y="20529"/>
                </a:lnTo>
                <a:lnTo>
                  <a:pt x="105573" y="45101"/>
                </a:lnTo>
                <a:lnTo>
                  <a:pt x="150283" y="73307"/>
                </a:lnTo>
                <a:lnTo>
                  <a:pt x="189095" y="104739"/>
                </a:lnTo>
                <a:lnTo>
                  <a:pt x="221622" y="138991"/>
                </a:lnTo>
                <a:lnTo>
                  <a:pt x="247480" y="175655"/>
                </a:lnTo>
                <a:lnTo>
                  <a:pt x="266282" y="214322"/>
                </a:lnTo>
                <a:lnTo>
                  <a:pt x="277643" y="254585"/>
                </a:lnTo>
                <a:lnTo>
                  <a:pt x="281177" y="296037"/>
                </a:lnTo>
              </a:path>
            </a:pathLst>
          </a:custGeom>
          <a:ln w="9144">
            <a:solidFill>
              <a:srgbClr val="BD4A47"/>
            </a:solidFill>
          </a:ln>
        </p:spPr>
        <p:txBody>
          <a:bodyPr wrap="square" lIns="0" tIns="0" rIns="0" bIns="0" rtlCol="0"/>
          <a:lstStyle/>
          <a:p>
            <a:endParaRPr/>
          </a:p>
        </p:txBody>
      </p:sp>
      <p:sp>
        <p:nvSpPr>
          <p:cNvPr id="50" name="object 50"/>
          <p:cNvSpPr/>
          <p:nvPr/>
        </p:nvSpPr>
        <p:spPr>
          <a:xfrm>
            <a:off x="11210925" y="1714500"/>
            <a:ext cx="125730" cy="111125"/>
          </a:xfrm>
          <a:custGeom>
            <a:avLst/>
            <a:gdLst/>
            <a:ahLst/>
            <a:cxnLst/>
            <a:rect l="l" t="t" r="r" b="b"/>
            <a:pathLst>
              <a:path w="125729" h="111125">
                <a:moveTo>
                  <a:pt x="125222" y="0"/>
                </a:moveTo>
                <a:lnTo>
                  <a:pt x="101441" y="31148"/>
                </a:lnTo>
                <a:lnTo>
                  <a:pt x="72421" y="60213"/>
                </a:lnTo>
                <a:lnTo>
                  <a:pt x="38496" y="86921"/>
                </a:lnTo>
                <a:lnTo>
                  <a:pt x="0" y="110998"/>
                </a:lnTo>
              </a:path>
            </a:pathLst>
          </a:custGeom>
          <a:ln w="9144">
            <a:solidFill>
              <a:srgbClr val="BD4A47"/>
            </a:solidFill>
          </a:ln>
        </p:spPr>
        <p:txBody>
          <a:bodyPr wrap="square" lIns="0" tIns="0" rIns="0" bIns="0" rtlCol="0"/>
          <a:lstStyle/>
          <a:p>
            <a:endParaRPr/>
          </a:p>
        </p:txBody>
      </p:sp>
      <p:sp>
        <p:nvSpPr>
          <p:cNvPr id="51" name="object 51"/>
          <p:cNvSpPr/>
          <p:nvPr/>
        </p:nvSpPr>
        <p:spPr>
          <a:xfrm>
            <a:off x="11035665" y="1302511"/>
            <a:ext cx="6985" cy="52705"/>
          </a:xfrm>
          <a:custGeom>
            <a:avLst/>
            <a:gdLst/>
            <a:ahLst/>
            <a:cxnLst/>
            <a:rect l="l" t="t" r="r" b="b"/>
            <a:pathLst>
              <a:path w="6984" h="52705">
                <a:moveTo>
                  <a:pt x="0" y="0"/>
                </a:moveTo>
                <a:lnTo>
                  <a:pt x="3121" y="13071"/>
                </a:lnTo>
                <a:lnTo>
                  <a:pt x="5254" y="26177"/>
                </a:lnTo>
                <a:lnTo>
                  <a:pt x="6411" y="39308"/>
                </a:lnTo>
                <a:lnTo>
                  <a:pt x="6603" y="52450"/>
                </a:lnTo>
              </a:path>
            </a:pathLst>
          </a:custGeom>
          <a:ln w="9144">
            <a:solidFill>
              <a:srgbClr val="BD4A47"/>
            </a:solidFill>
          </a:ln>
        </p:spPr>
        <p:txBody>
          <a:bodyPr wrap="square" lIns="0" tIns="0" rIns="0" bIns="0" rtlCol="0"/>
          <a:lstStyle/>
          <a:p>
            <a:endParaRPr/>
          </a:p>
        </p:txBody>
      </p:sp>
      <p:sp>
        <p:nvSpPr>
          <p:cNvPr id="52" name="object 52"/>
          <p:cNvSpPr/>
          <p:nvPr/>
        </p:nvSpPr>
        <p:spPr>
          <a:xfrm>
            <a:off x="10235818" y="1174622"/>
            <a:ext cx="64769" cy="67310"/>
          </a:xfrm>
          <a:custGeom>
            <a:avLst/>
            <a:gdLst/>
            <a:ahLst/>
            <a:cxnLst/>
            <a:rect l="l" t="t" r="r" b="b"/>
            <a:pathLst>
              <a:path w="64770" h="67309">
                <a:moveTo>
                  <a:pt x="0" y="66801"/>
                </a:moveTo>
                <a:lnTo>
                  <a:pt x="13255" y="49006"/>
                </a:lnTo>
                <a:lnTo>
                  <a:pt x="28416" y="31876"/>
                </a:lnTo>
                <a:lnTo>
                  <a:pt x="45434" y="15509"/>
                </a:lnTo>
                <a:lnTo>
                  <a:pt x="64261" y="0"/>
                </a:lnTo>
              </a:path>
            </a:pathLst>
          </a:custGeom>
          <a:ln w="9144">
            <a:solidFill>
              <a:srgbClr val="BD4A47"/>
            </a:solidFill>
          </a:ln>
        </p:spPr>
        <p:txBody>
          <a:bodyPr wrap="square" lIns="0" tIns="0" rIns="0" bIns="0" rtlCol="0"/>
          <a:lstStyle/>
          <a:p>
            <a:endParaRPr/>
          </a:p>
        </p:txBody>
      </p:sp>
      <p:sp>
        <p:nvSpPr>
          <p:cNvPr id="53" name="object 53"/>
          <p:cNvSpPr/>
          <p:nvPr/>
        </p:nvSpPr>
        <p:spPr>
          <a:xfrm>
            <a:off x="9635743" y="1215644"/>
            <a:ext cx="31115" cy="57785"/>
          </a:xfrm>
          <a:custGeom>
            <a:avLst/>
            <a:gdLst/>
            <a:ahLst/>
            <a:cxnLst/>
            <a:rect l="l" t="t" r="r" b="b"/>
            <a:pathLst>
              <a:path w="31115" h="57784">
                <a:moveTo>
                  <a:pt x="0" y="57657"/>
                </a:moveTo>
                <a:lnTo>
                  <a:pt x="5736" y="42755"/>
                </a:lnTo>
                <a:lnTo>
                  <a:pt x="12842" y="28162"/>
                </a:lnTo>
                <a:lnTo>
                  <a:pt x="21306" y="13902"/>
                </a:lnTo>
                <a:lnTo>
                  <a:pt x="31114" y="0"/>
                </a:lnTo>
              </a:path>
            </a:pathLst>
          </a:custGeom>
          <a:ln w="9144">
            <a:solidFill>
              <a:srgbClr val="BD4A47"/>
            </a:solidFill>
          </a:ln>
        </p:spPr>
        <p:txBody>
          <a:bodyPr wrap="square" lIns="0" tIns="0" rIns="0" bIns="0" rtlCol="0"/>
          <a:lstStyle/>
          <a:p>
            <a:endParaRPr/>
          </a:p>
        </p:txBody>
      </p:sp>
      <p:sp>
        <p:nvSpPr>
          <p:cNvPr id="54" name="object 54"/>
          <p:cNvSpPr/>
          <p:nvPr/>
        </p:nvSpPr>
        <p:spPr>
          <a:xfrm>
            <a:off x="8931656" y="1292860"/>
            <a:ext cx="112395" cy="56515"/>
          </a:xfrm>
          <a:custGeom>
            <a:avLst/>
            <a:gdLst/>
            <a:ahLst/>
            <a:cxnLst/>
            <a:rect l="l" t="t" r="r" b="b"/>
            <a:pathLst>
              <a:path w="112395" h="56515">
                <a:moveTo>
                  <a:pt x="0" y="0"/>
                </a:moveTo>
                <a:lnTo>
                  <a:pt x="29991" y="12305"/>
                </a:lnTo>
                <a:lnTo>
                  <a:pt x="58769" y="25765"/>
                </a:lnTo>
                <a:lnTo>
                  <a:pt x="86260" y="40344"/>
                </a:lnTo>
                <a:lnTo>
                  <a:pt x="112395" y="56006"/>
                </a:lnTo>
              </a:path>
            </a:pathLst>
          </a:custGeom>
          <a:ln w="9144">
            <a:solidFill>
              <a:srgbClr val="BD4A47"/>
            </a:solidFill>
          </a:ln>
        </p:spPr>
        <p:txBody>
          <a:bodyPr wrap="square" lIns="0" tIns="0" rIns="0" bIns="0" rtlCol="0"/>
          <a:lstStyle/>
          <a:p>
            <a:endParaRPr/>
          </a:p>
        </p:txBody>
      </p:sp>
      <p:sp>
        <p:nvSpPr>
          <p:cNvPr id="55" name="object 55"/>
          <p:cNvSpPr/>
          <p:nvPr/>
        </p:nvSpPr>
        <p:spPr>
          <a:xfrm>
            <a:off x="8057895" y="1673605"/>
            <a:ext cx="19685" cy="59055"/>
          </a:xfrm>
          <a:custGeom>
            <a:avLst/>
            <a:gdLst/>
            <a:ahLst/>
            <a:cxnLst/>
            <a:rect l="l" t="t" r="r" b="b"/>
            <a:pathLst>
              <a:path w="19684" h="59055">
                <a:moveTo>
                  <a:pt x="19684" y="58928"/>
                </a:moveTo>
                <a:lnTo>
                  <a:pt x="13448" y="44380"/>
                </a:lnTo>
                <a:lnTo>
                  <a:pt x="8080" y="29702"/>
                </a:lnTo>
                <a:lnTo>
                  <a:pt x="3593" y="14904"/>
                </a:lnTo>
                <a:lnTo>
                  <a:pt x="0" y="0"/>
                </a:lnTo>
              </a:path>
            </a:pathLst>
          </a:custGeom>
          <a:ln w="9144">
            <a:solidFill>
              <a:srgbClr val="BD4A47"/>
            </a:solidFill>
          </a:ln>
        </p:spPr>
        <p:txBody>
          <a:bodyPr wrap="square" lIns="0" tIns="0" rIns="0" bIns="0" rtlCol="0"/>
          <a:lstStyle/>
          <a:p>
            <a:endParaRPr/>
          </a:p>
        </p:txBody>
      </p:sp>
      <p:sp>
        <p:nvSpPr>
          <p:cNvPr id="56" name="object 56"/>
          <p:cNvSpPr txBox="1"/>
          <p:nvPr/>
        </p:nvSpPr>
        <p:spPr>
          <a:xfrm>
            <a:off x="8315070" y="1380535"/>
            <a:ext cx="2161540" cy="1132205"/>
          </a:xfrm>
          <a:prstGeom prst="rect">
            <a:avLst/>
          </a:prstGeom>
        </p:spPr>
        <p:txBody>
          <a:bodyPr vert="horz" wrap="square" lIns="0" tIns="0" rIns="0" bIns="0" rtlCol="0">
            <a:spAutoFit/>
          </a:bodyPr>
          <a:lstStyle/>
          <a:p>
            <a:pPr marL="12700" marR="5080" algn="just">
              <a:lnSpc>
                <a:spcPct val="100299"/>
              </a:lnSpc>
            </a:pPr>
            <a:r>
              <a:rPr sz="2400" dirty="0">
                <a:latin typeface="微软雅黑"/>
                <a:cs typeface="微软雅黑"/>
              </a:rPr>
              <a:t>必须根据减法的 结果决定下一步 操作，无法并行</a:t>
            </a:r>
            <a:endParaRPr sz="2400">
              <a:latin typeface="微软雅黑"/>
              <a:cs typeface="微软雅黑"/>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3292</TotalTime>
  <Words>6949</Words>
  <Application>Microsoft Office PowerPoint</Application>
  <PresentationFormat>宽屏</PresentationFormat>
  <Paragraphs>2339</Paragraphs>
  <Slides>93</Slides>
  <Notes>77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93</vt:i4>
      </vt:variant>
    </vt:vector>
  </HeadingPairs>
  <TitlesOfParts>
    <vt:vector size="103" baseType="lpstr">
      <vt:lpstr>Microsoft JhengHei</vt:lpstr>
      <vt:lpstr>黑体</vt:lpstr>
      <vt:lpstr>隶书</vt:lpstr>
      <vt:lpstr>宋体</vt:lpstr>
      <vt:lpstr>微软雅黑</vt:lpstr>
      <vt:lpstr>Arial</vt:lpstr>
      <vt:lpstr>Calibri</vt:lpstr>
      <vt:lpstr>Courier New</vt:lpstr>
      <vt:lpstr>Times New Roman</vt:lpstr>
      <vt:lpstr>Office Theme</vt:lpstr>
      <vt:lpstr>手工进行乘法运算</vt:lpstr>
      <vt:lpstr>手工进行乘法运算</vt:lpstr>
      <vt:lpstr>手工进行乘法运算</vt:lpstr>
      <vt:lpstr>手工进行乘法运算</vt:lpstr>
      <vt:lpstr>手工进行乘法运算</vt:lpstr>
      <vt:lpstr>手工进行乘法运算</vt:lpstr>
      <vt:lpstr>较为简单的数字</vt:lpstr>
      <vt:lpstr>较为简单的数字</vt:lpstr>
      <vt:lpstr>较为简单的数字</vt:lpstr>
      <vt:lpstr>PowerPoint 演示文稿</vt:lpstr>
      <vt:lpstr>PowerPoint 演示文稿</vt:lpstr>
      <vt:lpstr>简化后的运算过程</vt:lpstr>
      <vt:lpstr>简化后的运算过程</vt:lpstr>
      <vt:lpstr>简化后的运算过程</vt:lpstr>
      <vt:lpstr>简化后的运算过程</vt:lpstr>
      <vt:lpstr>简化后的运算过程</vt:lpstr>
      <vt:lpstr>二进制乘法的运算过程（未优化）</vt:lpstr>
      <vt:lpstr>二进制乘法的运算过程（未优化）</vt:lpstr>
      <vt:lpstr>二进制乘法的运算过程（未优化）</vt:lpstr>
      <vt:lpstr>二进制乘法的运算过程（未优化）</vt:lpstr>
      <vt:lpstr>二进制乘法的运算过程（未优化）</vt:lpstr>
      <vt:lpstr>二进制乘法的运算过程（未优化）</vt:lpstr>
      <vt:lpstr>PowerPoint 演示文稿</vt:lpstr>
      <vt:lpstr>二进制乘法的运算过程（未优化）</vt:lpstr>
      <vt:lpstr>二进制乘法的运算过程（未优化）</vt:lpstr>
      <vt:lpstr>乘法器的实现结构</vt:lpstr>
      <vt:lpstr>乘法器的工作过程（初始化）</vt:lpstr>
      <vt:lpstr>乘法器的工作过程（0）</vt:lpstr>
      <vt:lpstr>乘法器的工作过程（1）</vt:lpstr>
      <vt:lpstr>乘法器的工作过程（2）</vt:lpstr>
      <vt:lpstr>乘法器的工作过程（3）</vt:lpstr>
      <vt:lpstr>乘法器的工作过程（1） 第2轮</vt:lpstr>
      <vt:lpstr>乘法器的工作过程（2） 第2轮</vt:lpstr>
      <vt:lpstr>乘法器的工作过程（3） 第2轮</vt:lpstr>
      <vt:lpstr>乘法器的工作过程（4） 第2轮</vt:lpstr>
      <vt:lpstr>乘法器的工作过程（1） 第3轮</vt:lpstr>
      <vt:lpstr>乘法器的工作过程（1） 第4轮</vt:lpstr>
      <vt:lpstr>乘法器的工作过程（4） 第4轮</vt:lpstr>
      <vt:lpstr>乘法器的运算结果</vt:lpstr>
      <vt:lpstr>N位乘法器的工作流程图</vt:lpstr>
      <vt:lpstr>对比：N位乘法器的工作流程（优化后）</vt:lpstr>
      <vt:lpstr>乘法器的优化1：加法移位并行</vt:lpstr>
      <vt:lpstr>乘法器的优化1：加法移位并行</vt:lpstr>
      <vt:lpstr>乘法器的优化2：减少不必要的硬件资源</vt:lpstr>
      <vt:lpstr>乘法器的优化2：减少不必要的硬件资源</vt:lpstr>
      <vt:lpstr>乘法器的优化2：减少不必要的硬件资源</vt:lpstr>
      <vt:lpstr>乘法器的优化2：减少不必要的硬件资源</vt:lpstr>
      <vt:lpstr>二进制乘法的运算过程（优化）</vt:lpstr>
      <vt:lpstr>二进制乘法的运算过程（优化）</vt:lpstr>
      <vt:lpstr>二进制乘法的运算过程（优化）</vt:lpstr>
      <vt:lpstr>二进制乘法的运算过程（优化）</vt:lpstr>
      <vt:lpstr>二进制乘法的运算过程（优化）</vt:lpstr>
      <vt:lpstr>二进制乘法的运算过程（优化）</vt:lpstr>
      <vt:lpstr>二进制乘法的运算过程（优化）</vt:lpstr>
      <vt:lpstr>二进制乘法的运算过程（优化）</vt:lpstr>
      <vt:lpstr>原码一位乘运算实例</vt:lpstr>
      <vt:lpstr>优化方案分析</vt:lpstr>
      <vt:lpstr>优化方案分析</vt:lpstr>
      <vt:lpstr>优化方案分析</vt:lpstr>
      <vt:lpstr>优化方案分析</vt:lpstr>
      <vt:lpstr>优化方案分析</vt:lpstr>
      <vt:lpstr>乘法器的优化2 ：减少不必要的硬件资源</vt:lpstr>
      <vt:lpstr>N位乘法器的实现结构</vt:lpstr>
      <vt:lpstr>除法的运算过程（示例1）</vt:lpstr>
      <vt:lpstr>除法的运算过程（示例2）</vt:lpstr>
      <vt:lpstr>二进制除法的运算过程（未优化）</vt:lpstr>
      <vt:lpstr>32-bit 除法器的工作流程图</vt:lpstr>
      <vt:lpstr>4-bit 除法器的实现示例</vt:lpstr>
      <vt:lpstr>除法器的工作过程（0）</vt:lpstr>
      <vt:lpstr>除法器的工作过程（1）</vt:lpstr>
      <vt:lpstr>除法器的工作过程（2）</vt:lpstr>
      <vt:lpstr>除法器的工作过程（2b）</vt:lpstr>
      <vt:lpstr>除法器的工作过程（2b）</vt:lpstr>
      <vt:lpstr>除法器的工作过程（3）</vt:lpstr>
      <vt:lpstr>除法器的工作过程（4）</vt:lpstr>
      <vt:lpstr>除法器的工作过程（1） 第二轮</vt:lpstr>
      <vt:lpstr>除法器的工作过程（第二轮 ~ 第四轮）</vt:lpstr>
      <vt:lpstr>除法器的工作过程（1） 第五轮</vt:lpstr>
      <vt:lpstr>除法器的工作过程（2） 第五轮</vt:lpstr>
      <vt:lpstr>除法器的工作过程（2a） 第五轮</vt:lpstr>
      <vt:lpstr>除法器的工作过程（3） 第五轮</vt:lpstr>
      <vt:lpstr>除法器的工作过程（4） 第五轮</vt:lpstr>
      <vt:lpstr>除法器的运算结果</vt:lpstr>
      <vt:lpstr>32-bit 除法器的实现</vt:lpstr>
      <vt:lpstr>除法器的实现（第一版）</vt:lpstr>
      <vt:lpstr>除法器的面积优化</vt:lpstr>
      <vt:lpstr>除法器的实现（第二版）</vt:lpstr>
      <vt:lpstr>PowerPoint 演示文稿</vt:lpstr>
      <vt:lpstr>除法的性能优化分析</vt:lpstr>
      <vt:lpstr>除法的性能优化分析</vt:lpstr>
      <vt:lpstr>对比：N位乘法器的工作流程图</vt:lpstr>
      <vt:lpstr>对比：N位乘法器的工作流程（优化后）</vt:lpstr>
      <vt:lpstr>除法的性能优化分析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手工进行乘法运算 手工进行乘法运算</dc:title>
  <dc:creator>Lu Junlin</dc:creator>
  <cp:lastModifiedBy>lx</cp:lastModifiedBy>
  <cp:revision>82</cp:revision>
  <dcterms:created xsi:type="dcterms:W3CDTF">2016-10-16T21:11:18Z</dcterms:created>
  <dcterms:modified xsi:type="dcterms:W3CDTF">2018-11-24T12:16:09Z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Microsoft® PowerPoint® 2013</vt:lpwstr>
  </property>
</Properties>
</file>