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3"/>
  </p:handoutMasterIdLst>
  <p:sldIdLst>
    <p:sldId id="457" r:id="rId3"/>
    <p:sldId id="398" r:id="rId4"/>
    <p:sldId id="426" r:id="rId5"/>
    <p:sldId id="442" r:id="rId7"/>
    <p:sldId id="448" r:id="rId8"/>
    <p:sldId id="443" r:id="rId9"/>
    <p:sldId id="444" r:id="rId10"/>
    <p:sldId id="468" r:id="rId11"/>
    <p:sldId id="469" r:id="rId12"/>
    <p:sldId id="470" r:id="rId13"/>
    <p:sldId id="452" r:id="rId14"/>
    <p:sldId id="454" r:id="rId15"/>
    <p:sldId id="475" r:id="rId16"/>
    <p:sldId id="476" r:id="rId17"/>
    <p:sldId id="461" r:id="rId18"/>
    <p:sldId id="478" r:id="rId19"/>
    <p:sldId id="480" r:id="rId20"/>
    <p:sldId id="479" r:id="rId21"/>
    <p:sldId id="377" r:id="rId22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00"/>
    <a:srgbClr val="FF0066"/>
    <a:srgbClr val="0E302F"/>
    <a:srgbClr val="006666"/>
    <a:srgbClr val="0000FF"/>
    <a:srgbClr val="7030A0"/>
    <a:srgbClr val="292929"/>
    <a:srgbClr val="4D4D4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8" autoAdjust="0"/>
    <p:restoredTop sz="97885" autoAdjust="0"/>
  </p:normalViewPr>
  <p:slideViewPr>
    <p:cSldViewPr snapToObjects="1" showGuides="1">
      <p:cViewPr>
        <p:scale>
          <a:sx n="100" d="100"/>
          <a:sy n="100" d="100"/>
        </p:scale>
        <p:origin x="888" y="-902"/>
      </p:cViewPr>
      <p:guideLst>
        <p:guide orient="horz" pos="2160"/>
        <p:guide pos="28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0C61AE60-B9D4-42E7-AC7A-D937D48F684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D4712-BB5B-4640-A894-3A224A0A43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43590-60A0-4A92-8B90-40FAC91FD6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43590-60A0-4A92-8B90-40FAC91FD6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Group 20"/>
          <p:cNvGrpSpPr/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030" name="Group 25"/>
          <p:cNvGrpSpPr/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</a:ln>
            <a:effectLst>
              <a:prstShdw prst="shdw17" dist="17961" dir="2700000">
                <a:srgbClr val="678C98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22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6.w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2" Type="http://schemas.openxmlformats.org/officeDocument/2006/relationships/oleObject" Target="../embeddings/oleObject17.bin"/><Relationship Id="rId11" Type="http://schemas.openxmlformats.org/officeDocument/2006/relationships/oleObject" Target="../embeddings/oleObject16.bin"/><Relationship Id="rId10" Type="http://schemas.openxmlformats.org/officeDocument/2006/relationships/oleObject" Target="../embeddings/oleObject15.bin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microsoft.com/office/2007/relationships/media" Target="file:///C:\Documents%20and%20Settings\new\&#26700;&#38754;\&#26032;&#24314;&#25991;&#20214;&#22841;%20(2)\006.06.%20&#26790;&#20013;&#30340;&#23130;&#31036;%20MARIAGE%20D'%20AMOUR.mp3" TargetMode="External"/><Relationship Id="rId2" Type="http://schemas.openxmlformats.org/officeDocument/2006/relationships/audio" Target="file:///C:\Documents%20and%20Settings\new\&#26700;&#38754;\&#26032;&#24314;&#25991;&#20214;&#22841;%20(2)\006.06.%20&#26790;&#20013;&#30340;&#23130;&#31036;%20MARIAGE%20D'%20AMOUR.mp3" TargetMode="Externa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NULL" TargetMode="External"/><Relationship Id="rId4" Type="http://schemas.openxmlformats.org/officeDocument/2006/relationships/image" Target="../media/image4.jpeg"/><Relationship Id="rId3" Type="http://schemas.openxmlformats.org/officeDocument/2006/relationships/hyperlink" Target="http://baike.baidu.com/view/267121.htm" TargetMode="External"/><Relationship Id="rId2" Type="http://schemas.openxmlformats.org/officeDocument/2006/relationships/hyperlink" Target="http://baike.baidu.com/view/19996.htm" TargetMode="External"/><Relationship Id="rId1" Type="http://schemas.openxmlformats.org/officeDocument/2006/relationships/hyperlink" Target="http://baike.baidu.com/view/3762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hyperlink" Target="http://baike.baidu.com/view/546877.htm" TargetMode="Externa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://baike.baidu.com/view/267121.htm" TargetMode="External"/><Relationship Id="rId4" Type="http://schemas.openxmlformats.org/officeDocument/2006/relationships/hyperlink" Target="http://baike.baidu.com/view/19996.htm" TargetMode="External"/><Relationship Id="rId3" Type="http://schemas.openxmlformats.org/officeDocument/2006/relationships/hyperlink" Target="http://baike.baidu.com/view/3762.htm" TargetMode="Externa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baike.baidu.com/view/8193.htm" TargetMode="External"/><Relationship Id="rId1" Type="http://schemas.openxmlformats.org/officeDocument/2006/relationships/hyperlink" Target="http://baike.baidu.com/view/10954.htm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                                    </a:t>
            </a:r>
            <a:endParaRPr lang="en-US" altLang="zh-CN" sz="2800" b="1" i="1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1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3851919" y="2386013"/>
            <a:ext cx="4647555" cy="12588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 dirty="0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光敏电阻特性研究</a:t>
            </a:r>
            <a:endParaRPr lang="zh-CN" altLang="en-US" sz="3600" b="1" dirty="0"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66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3841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  <a:endParaRPr lang="zh-CN" altLang="en-US" sz="2400" b="1" dirty="0">
              <a:solidFill>
                <a:srgbClr val="292929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8323" name="文本框 568322"/>
          <p:cNvSpPr txBox="1"/>
          <p:nvPr/>
        </p:nvSpPr>
        <p:spPr>
          <a:xfrm>
            <a:off x="323850" y="836613"/>
            <a:ext cx="84248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完全偏振光（平面偏振光，线偏振光）：振动只在某一方向上。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68334" name="文本框 568333"/>
          <p:cNvSpPr txBox="1"/>
          <p:nvPr/>
        </p:nvSpPr>
        <p:spPr>
          <a:xfrm>
            <a:off x="136525" y="14255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图示：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68405" name="组合 568404"/>
          <p:cNvGrpSpPr/>
          <p:nvPr/>
        </p:nvGrpSpPr>
        <p:grpSpPr>
          <a:xfrm>
            <a:off x="1770063" y="1663700"/>
            <a:ext cx="2590800" cy="542925"/>
            <a:chOff x="1157" y="883"/>
            <a:chExt cx="1632" cy="545"/>
          </a:xfrm>
        </p:grpSpPr>
        <p:sp>
          <p:nvSpPr>
            <p:cNvPr id="568335" name="直接连接符 568334"/>
            <p:cNvSpPr/>
            <p:nvPr/>
          </p:nvSpPr>
          <p:spPr>
            <a:xfrm>
              <a:off x="1157" y="1146"/>
              <a:ext cx="1632" cy="0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41" name="直接连接符 568340"/>
            <p:cNvSpPr/>
            <p:nvPr/>
          </p:nvSpPr>
          <p:spPr>
            <a:xfrm>
              <a:off x="1265" y="883"/>
              <a:ext cx="0" cy="544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42" name="直接连接符 568341"/>
            <p:cNvSpPr/>
            <p:nvPr/>
          </p:nvSpPr>
          <p:spPr>
            <a:xfrm>
              <a:off x="1637" y="884"/>
              <a:ext cx="0" cy="544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43" name="直接连接符 568342"/>
            <p:cNvSpPr/>
            <p:nvPr/>
          </p:nvSpPr>
          <p:spPr>
            <a:xfrm>
              <a:off x="2036" y="883"/>
              <a:ext cx="0" cy="544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44" name="直接连接符 568343"/>
            <p:cNvSpPr/>
            <p:nvPr/>
          </p:nvSpPr>
          <p:spPr>
            <a:xfrm>
              <a:off x="2445" y="883"/>
              <a:ext cx="0" cy="544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568406" name="组合 568405"/>
          <p:cNvGrpSpPr/>
          <p:nvPr/>
        </p:nvGrpSpPr>
        <p:grpSpPr>
          <a:xfrm>
            <a:off x="5205413" y="1792288"/>
            <a:ext cx="2266950" cy="133350"/>
            <a:chOff x="3715" y="1064"/>
            <a:chExt cx="1587" cy="93"/>
          </a:xfrm>
        </p:grpSpPr>
        <p:sp>
          <p:nvSpPr>
            <p:cNvPr id="568336" name="椭圆 568335"/>
            <p:cNvSpPr/>
            <p:nvPr/>
          </p:nvSpPr>
          <p:spPr>
            <a:xfrm>
              <a:off x="5003" y="1065"/>
              <a:ext cx="90" cy="9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8337" name="椭圆 568336"/>
            <p:cNvSpPr/>
            <p:nvPr/>
          </p:nvSpPr>
          <p:spPr>
            <a:xfrm>
              <a:off x="4123" y="1065"/>
              <a:ext cx="90" cy="9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8338" name="椭圆 568337"/>
            <p:cNvSpPr/>
            <p:nvPr/>
          </p:nvSpPr>
          <p:spPr>
            <a:xfrm>
              <a:off x="4549" y="1064"/>
              <a:ext cx="92" cy="9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8339" name="椭圆 568338"/>
            <p:cNvSpPr/>
            <p:nvPr/>
          </p:nvSpPr>
          <p:spPr>
            <a:xfrm>
              <a:off x="3715" y="1065"/>
              <a:ext cx="92" cy="92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8345" name="直接连接符 568344"/>
            <p:cNvSpPr/>
            <p:nvPr/>
          </p:nvSpPr>
          <p:spPr>
            <a:xfrm>
              <a:off x="3760" y="1110"/>
              <a:ext cx="1542" cy="0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68347" name="矩形 568346"/>
          <p:cNvSpPr/>
          <p:nvPr/>
        </p:nvSpPr>
        <p:spPr>
          <a:xfrm>
            <a:off x="3425825" y="2327275"/>
            <a:ext cx="1327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8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完全偏振光</a:t>
            </a:r>
            <a:endParaRPr lang="zh-CN" altLang="en-US" sz="1800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68348" name="矩形 568347"/>
          <p:cNvSpPr/>
          <p:nvPr/>
        </p:nvSpPr>
        <p:spPr>
          <a:xfrm>
            <a:off x="436563" y="29400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自然光经过偏振片后，变成</a:t>
            </a: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完全偏振光</a:t>
            </a:r>
            <a:r>
              <a:rPr lang="en-US" altLang="zh-CN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起偏</a:t>
            </a:r>
            <a:endParaRPr lang="zh-CN" altLang="en-US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  <p:grpSp>
        <p:nvGrpSpPr>
          <p:cNvPr id="568358" name="组合 568357"/>
          <p:cNvGrpSpPr/>
          <p:nvPr/>
        </p:nvGrpSpPr>
        <p:grpSpPr>
          <a:xfrm>
            <a:off x="1855788" y="3551238"/>
            <a:ext cx="454025" cy="1712912"/>
            <a:chOff x="1338" y="1117"/>
            <a:chExt cx="409" cy="1543"/>
          </a:xfrm>
        </p:grpSpPr>
        <p:grpSp>
          <p:nvGrpSpPr>
            <p:cNvPr id="568359" name="组合 568358"/>
            <p:cNvGrpSpPr/>
            <p:nvPr/>
          </p:nvGrpSpPr>
          <p:grpSpPr>
            <a:xfrm>
              <a:off x="1338" y="1117"/>
              <a:ext cx="409" cy="1543"/>
              <a:chOff x="793" y="1434"/>
              <a:chExt cx="545" cy="1905"/>
            </a:xfrm>
          </p:grpSpPr>
          <p:sp>
            <p:nvSpPr>
              <p:cNvPr id="568360" name="立方体 568359"/>
              <p:cNvSpPr/>
              <p:nvPr/>
            </p:nvSpPr>
            <p:spPr>
              <a:xfrm>
                <a:off x="793" y="1434"/>
                <a:ext cx="545" cy="1905"/>
              </a:xfrm>
              <a:prstGeom prst="cube">
                <a:avLst>
                  <a:gd name="adj" fmla="val 93532"/>
                </a:avLst>
              </a:prstGeom>
              <a:solidFill>
                <a:srgbClr val="33CCFF"/>
              </a:solidFill>
              <a:ln w="9525" cap="flat" cmpd="sng">
                <a:solidFill>
                  <a:srgbClr val="0099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568361" name="对象 568360"/>
              <p:cNvGraphicFramePr/>
              <p:nvPr/>
            </p:nvGraphicFramePr>
            <p:xfrm>
              <a:off x="857" y="1888"/>
              <a:ext cx="210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1" imgW="152400" imgH="165100" progId="Equation.DSMT4">
                      <p:embed/>
                    </p:oleObj>
                  </mc:Choice>
                  <mc:Fallback>
                    <p:oleObj name="" r:id="rId1" imgW="152400" imgH="165100" progId="Equation.DSMT4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857" y="1888"/>
                            <a:ext cx="210" cy="2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8362" name="直接连接符 568361"/>
            <p:cNvSpPr/>
            <p:nvPr/>
          </p:nvSpPr>
          <p:spPr>
            <a:xfrm>
              <a:off x="1565" y="1616"/>
              <a:ext cx="0" cy="544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</p:spPr>
        </p:sp>
      </p:grpSp>
      <p:grpSp>
        <p:nvGrpSpPr>
          <p:cNvPr id="568407" name="组合 568406"/>
          <p:cNvGrpSpPr/>
          <p:nvPr/>
        </p:nvGrpSpPr>
        <p:grpSpPr>
          <a:xfrm>
            <a:off x="696913" y="4105275"/>
            <a:ext cx="2820987" cy="604838"/>
            <a:chOff x="439" y="2586"/>
            <a:chExt cx="1777" cy="381"/>
          </a:xfrm>
        </p:grpSpPr>
        <p:sp>
          <p:nvSpPr>
            <p:cNvPr id="568351" name="直接连接符 568350"/>
            <p:cNvSpPr/>
            <p:nvPr/>
          </p:nvSpPr>
          <p:spPr>
            <a:xfrm>
              <a:off x="439" y="2776"/>
              <a:ext cx="889" cy="0"/>
            </a:xfrm>
            <a:prstGeom prst="line">
              <a:avLst/>
            </a:prstGeom>
            <a:ln w="38100" cap="flat" cmpd="sng">
              <a:solidFill>
                <a:srgbClr val="00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52" name="直接连接符 568351"/>
            <p:cNvSpPr/>
            <p:nvPr/>
          </p:nvSpPr>
          <p:spPr>
            <a:xfrm>
              <a:off x="703" y="2586"/>
              <a:ext cx="0" cy="38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53" name="直接连接符 568352"/>
            <p:cNvSpPr/>
            <p:nvPr/>
          </p:nvSpPr>
          <p:spPr>
            <a:xfrm>
              <a:off x="1020" y="2586"/>
              <a:ext cx="0" cy="381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56" name="椭圆 568355"/>
            <p:cNvSpPr/>
            <p:nvPr/>
          </p:nvSpPr>
          <p:spPr>
            <a:xfrm>
              <a:off x="566" y="2744"/>
              <a:ext cx="64" cy="63"/>
            </a:xfrm>
            <a:prstGeom prst="ellipse">
              <a:avLst/>
            </a:prstGeom>
            <a:solidFill>
              <a:srgbClr val="000066"/>
            </a:solidFill>
            <a:ln w="9525" cap="flat" cmpd="sng">
              <a:solidFill>
                <a:srgbClr val="00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8357" name="椭圆 568356"/>
            <p:cNvSpPr/>
            <p:nvPr/>
          </p:nvSpPr>
          <p:spPr>
            <a:xfrm>
              <a:off x="852" y="2744"/>
              <a:ext cx="64" cy="63"/>
            </a:xfrm>
            <a:prstGeom prst="ellipse">
              <a:avLst/>
            </a:prstGeom>
            <a:solidFill>
              <a:srgbClr val="000066"/>
            </a:solidFill>
            <a:ln w="9525" cap="flat" cmpd="sng">
              <a:solidFill>
                <a:srgbClr val="00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68363" name="组合 568362"/>
            <p:cNvGrpSpPr/>
            <p:nvPr/>
          </p:nvGrpSpPr>
          <p:grpSpPr>
            <a:xfrm>
              <a:off x="1328" y="2586"/>
              <a:ext cx="888" cy="381"/>
              <a:chOff x="1111" y="2251"/>
              <a:chExt cx="1270" cy="545"/>
            </a:xfrm>
          </p:grpSpPr>
          <p:sp>
            <p:nvSpPr>
              <p:cNvPr id="568364" name="直接连接符 568363"/>
              <p:cNvSpPr/>
              <p:nvPr/>
            </p:nvSpPr>
            <p:spPr>
              <a:xfrm>
                <a:off x="1111" y="2523"/>
                <a:ext cx="1270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8365" name="直接连接符 568364"/>
              <p:cNvSpPr/>
              <p:nvPr/>
            </p:nvSpPr>
            <p:spPr>
              <a:xfrm>
                <a:off x="1429" y="2251"/>
                <a:ext cx="0" cy="545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8366" name="直接连接符 568365"/>
              <p:cNvSpPr/>
              <p:nvPr/>
            </p:nvSpPr>
            <p:spPr>
              <a:xfrm>
                <a:off x="1701" y="2251"/>
                <a:ext cx="0" cy="545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8367" name="直接连接符 568366"/>
              <p:cNvSpPr/>
              <p:nvPr/>
            </p:nvSpPr>
            <p:spPr>
              <a:xfrm>
                <a:off x="1973" y="2251"/>
                <a:ext cx="0" cy="545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</p:grpSp>
      </p:grpSp>
      <p:grpSp>
        <p:nvGrpSpPr>
          <p:cNvPr id="568368" name="组合 568367"/>
          <p:cNvGrpSpPr/>
          <p:nvPr/>
        </p:nvGrpSpPr>
        <p:grpSpPr>
          <a:xfrm>
            <a:off x="3768725" y="3670300"/>
            <a:ext cx="3703638" cy="1460500"/>
            <a:chOff x="295" y="1026"/>
            <a:chExt cx="3331" cy="1315"/>
          </a:xfrm>
        </p:grpSpPr>
        <p:grpSp>
          <p:nvGrpSpPr>
            <p:cNvPr id="568369" name="组合 568368"/>
            <p:cNvGrpSpPr/>
            <p:nvPr/>
          </p:nvGrpSpPr>
          <p:grpSpPr>
            <a:xfrm>
              <a:off x="2245" y="1570"/>
              <a:ext cx="1381" cy="317"/>
              <a:chOff x="2245" y="1552"/>
              <a:chExt cx="1381" cy="317"/>
            </a:xfrm>
          </p:grpSpPr>
          <p:sp>
            <p:nvSpPr>
              <p:cNvPr id="568370" name="直接连接符 568369"/>
              <p:cNvSpPr/>
              <p:nvPr/>
            </p:nvSpPr>
            <p:spPr>
              <a:xfrm>
                <a:off x="2245" y="1706"/>
                <a:ext cx="1381" cy="0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568371" name="直接连接符 568370"/>
              <p:cNvSpPr/>
              <p:nvPr/>
            </p:nvSpPr>
            <p:spPr>
              <a:xfrm>
                <a:off x="2308" y="1552"/>
                <a:ext cx="499" cy="317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8372" name="直接连接符 568371"/>
              <p:cNvSpPr/>
              <p:nvPr/>
            </p:nvSpPr>
            <p:spPr>
              <a:xfrm>
                <a:off x="2652" y="1552"/>
                <a:ext cx="499" cy="317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8373" name="直接连接符 568372"/>
              <p:cNvSpPr/>
              <p:nvPr/>
            </p:nvSpPr>
            <p:spPr>
              <a:xfrm>
                <a:off x="3034" y="1552"/>
                <a:ext cx="499" cy="317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</p:grpSp>
        <p:grpSp>
          <p:nvGrpSpPr>
            <p:cNvPr id="568374" name="组合 568373"/>
            <p:cNvGrpSpPr/>
            <p:nvPr/>
          </p:nvGrpSpPr>
          <p:grpSpPr>
            <a:xfrm>
              <a:off x="1602" y="1026"/>
              <a:ext cx="635" cy="1315"/>
              <a:chOff x="1602" y="1026"/>
              <a:chExt cx="635" cy="1315"/>
            </a:xfrm>
          </p:grpSpPr>
          <p:grpSp>
            <p:nvGrpSpPr>
              <p:cNvPr id="568375" name="组合 568374"/>
              <p:cNvGrpSpPr/>
              <p:nvPr/>
            </p:nvGrpSpPr>
            <p:grpSpPr>
              <a:xfrm>
                <a:off x="1602" y="1026"/>
                <a:ext cx="635" cy="1315"/>
                <a:chOff x="2789" y="1706"/>
                <a:chExt cx="635" cy="1315"/>
              </a:xfrm>
            </p:grpSpPr>
            <p:sp>
              <p:nvSpPr>
                <p:cNvPr id="568376" name="直接连接符 568375"/>
                <p:cNvSpPr/>
                <p:nvPr/>
              </p:nvSpPr>
              <p:spPr>
                <a:xfrm>
                  <a:off x="3052" y="1715"/>
                  <a:ext cx="137" cy="0"/>
                </a:xfrm>
                <a:prstGeom prst="line">
                  <a:avLst/>
                </a:prstGeom>
                <a:ln w="38100" cap="flat" cmpd="sng">
                  <a:solidFill>
                    <a:srgbClr val="0099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68377" name="直接连接符 568376"/>
                <p:cNvSpPr/>
                <p:nvPr/>
              </p:nvSpPr>
              <p:spPr>
                <a:xfrm>
                  <a:off x="3034" y="3013"/>
                  <a:ext cx="137" cy="0"/>
                </a:xfrm>
                <a:prstGeom prst="line">
                  <a:avLst/>
                </a:prstGeom>
                <a:ln w="38100" cap="flat" cmpd="sng">
                  <a:solidFill>
                    <a:srgbClr val="0099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568378" name="组合 568377"/>
                <p:cNvGrpSpPr/>
                <p:nvPr/>
              </p:nvGrpSpPr>
              <p:grpSpPr>
                <a:xfrm>
                  <a:off x="2789" y="1706"/>
                  <a:ext cx="635" cy="1315"/>
                  <a:chOff x="2517" y="2024"/>
                  <a:chExt cx="635" cy="1315"/>
                </a:xfrm>
              </p:grpSpPr>
              <p:sp>
                <p:nvSpPr>
                  <p:cNvPr id="568379" name="椭圆 568378"/>
                  <p:cNvSpPr/>
                  <p:nvPr/>
                </p:nvSpPr>
                <p:spPr>
                  <a:xfrm>
                    <a:off x="2608" y="2024"/>
                    <a:ext cx="544" cy="1315"/>
                  </a:xfrm>
                  <a:prstGeom prst="ellipse">
                    <a:avLst/>
                  </a:prstGeom>
                  <a:solidFill>
                    <a:srgbClr val="0099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568380" name="椭圆 568379"/>
                  <p:cNvSpPr/>
                  <p:nvPr/>
                </p:nvSpPr>
                <p:spPr>
                  <a:xfrm>
                    <a:off x="2517" y="2024"/>
                    <a:ext cx="544" cy="1315"/>
                  </a:xfrm>
                  <a:prstGeom prst="ellipse">
                    <a:avLst/>
                  </a:prstGeom>
                  <a:solidFill>
                    <a:srgbClr val="33CCFF"/>
                  </a:solidFill>
                  <a:ln w="9525">
                    <a:noFill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568381" name="直接连接符 568380"/>
                <p:cNvSpPr/>
                <p:nvPr/>
              </p:nvSpPr>
              <p:spPr>
                <a:xfrm>
                  <a:off x="2853" y="2224"/>
                  <a:ext cx="411" cy="306"/>
                </a:xfrm>
                <a:prstGeom prst="line">
                  <a:avLst/>
                </a:prstGeom>
                <a:ln w="28575" cap="flat" cmpd="sng">
                  <a:solidFill>
                    <a:srgbClr val="FF0066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</p:grpSp>
          <p:graphicFrame>
            <p:nvGraphicFramePr>
              <p:cNvPr id="568382" name="对象 568381"/>
              <p:cNvGraphicFramePr/>
              <p:nvPr/>
            </p:nvGraphicFramePr>
            <p:xfrm>
              <a:off x="1746" y="1207"/>
              <a:ext cx="15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3" imgW="152400" imgH="165100" progId="Equation.DSMT4">
                      <p:embed/>
                    </p:oleObj>
                  </mc:Choice>
                  <mc:Fallback>
                    <p:oleObj name="" r:id="rId3" imgW="152400" imgH="165100" progId="Equation.DSMT4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746" y="1207"/>
                            <a:ext cx="158" cy="1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8383" name="组合 568382"/>
            <p:cNvGrpSpPr/>
            <p:nvPr/>
          </p:nvGrpSpPr>
          <p:grpSpPr>
            <a:xfrm>
              <a:off x="295" y="1344"/>
              <a:ext cx="1587" cy="701"/>
              <a:chOff x="295" y="1344"/>
              <a:chExt cx="1587" cy="701"/>
            </a:xfrm>
          </p:grpSpPr>
          <p:grpSp>
            <p:nvGrpSpPr>
              <p:cNvPr id="568384" name="组合 568383"/>
              <p:cNvGrpSpPr/>
              <p:nvPr/>
            </p:nvGrpSpPr>
            <p:grpSpPr>
              <a:xfrm>
                <a:off x="394" y="1344"/>
                <a:ext cx="1052" cy="701"/>
                <a:chOff x="394" y="1344"/>
                <a:chExt cx="1052" cy="701"/>
              </a:xfrm>
            </p:grpSpPr>
            <p:sp>
              <p:nvSpPr>
                <p:cNvPr id="568385" name="直接连接符 568384"/>
                <p:cNvSpPr/>
                <p:nvPr/>
              </p:nvSpPr>
              <p:spPr>
                <a:xfrm>
                  <a:off x="755" y="1344"/>
                  <a:ext cx="0" cy="701"/>
                </a:xfrm>
                <a:prstGeom prst="line">
                  <a:avLst/>
                </a:prstGeom>
                <a:ln w="28575" cap="flat" cmpd="sng">
                  <a:solidFill>
                    <a:srgbClr val="000066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568386" name="直接连接符 568385"/>
                <p:cNvSpPr/>
                <p:nvPr/>
              </p:nvSpPr>
              <p:spPr>
                <a:xfrm>
                  <a:off x="394" y="1344"/>
                  <a:ext cx="0" cy="701"/>
                </a:xfrm>
                <a:prstGeom prst="line">
                  <a:avLst/>
                </a:prstGeom>
                <a:ln w="28575" cap="flat" cmpd="sng">
                  <a:solidFill>
                    <a:srgbClr val="000066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568387" name="直接连接符 568386"/>
                <p:cNvSpPr/>
                <p:nvPr/>
              </p:nvSpPr>
              <p:spPr>
                <a:xfrm>
                  <a:off x="1446" y="1344"/>
                  <a:ext cx="0" cy="701"/>
                </a:xfrm>
                <a:prstGeom prst="line">
                  <a:avLst/>
                </a:prstGeom>
                <a:ln w="28575" cap="flat" cmpd="sng">
                  <a:solidFill>
                    <a:srgbClr val="000066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  <p:sp>
              <p:nvSpPr>
                <p:cNvPr id="568388" name="直接连接符 568387"/>
                <p:cNvSpPr/>
                <p:nvPr/>
              </p:nvSpPr>
              <p:spPr>
                <a:xfrm>
                  <a:off x="1084" y="1344"/>
                  <a:ext cx="0" cy="701"/>
                </a:xfrm>
                <a:prstGeom prst="line">
                  <a:avLst/>
                </a:prstGeom>
                <a:ln w="28575" cap="flat" cmpd="sng">
                  <a:solidFill>
                    <a:srgbClr val="000066"/>
                  </a:solidFill>
                  <a:prstDash val="solid"/>
                  <a:headEnd type="triangle" w="med" len="med"/>
                  <a:tailEnd type="triangle" w="med" len="med"/>
                </a:ln>
              </p:spPr>
            </p:sp>
          </p:grpSp>
          <p:sp>
            <p:nvSpPr>
              <p:cNvPr id="568389" name="直接连接符 568388"/>
              <p:cNvSpPr/>
              <p:nvPr/>
            </p:nvSpPr>
            <p:spPr>
              <a:xfrm flipV="1">
                <a:off x="295" y="1706"/>
                <a:ext cx="1587" cy="5"/>
              </a:xfrm>
              <a:prstGeom prst="line">
                <a:avLst/>
              </a:prstGeom>
              <a:ln w="28575" cap="flat" cmpd="sng">
                <a:solidFill>
                  <a:srgbClr val="000066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68390" name="直接连接符 568389"/>
            <p:cNvSpPr/>
            <p:nvPr/>
          </p:nvSpPr>
          <p:spPr>
            <a:xfrm>
              <a:off x="1873" y="1362"/>
              <a:ext cx="0" cy="680"/>
            </a:xfrm>
            <a:prstGeom prst="line">
              <a:avLst/>
            </a:prstGeom>
            <a:ln w="28575" cap="flat" cmpd="sng">
              <a:solidFill>
                <a:srgbClr val="00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8391" name="任意多边形 568390"/>
            <p:cNvSpPr/>
            <p:nvPr/>
          </p:nvSpPr>
          <p:spPr>
            <a:xfrm>
              <a:off x="1813" y="1605"/>
              <a:ext cx="66" cy="47"/>
            </a:xfrm>
            <a:custGeom>
              <a:avLst/>
              <a:gdLst/>
              <a:ahLst/>
              <a:cxnLst/>
              <a:pathLst>
                <a:path w="66" h="47">
                  <a:moveTo>
                    <a:pt x="0" y="47"/>
                  </a:moveTo>
                  <a:cubicBezTo>
                    <a:pt x="19" y="20"/>
                    <a:pt x="31" y="0"/>
                    <a:pt x="66" y="0"/>
                  </a:cubicBezTo>
                </a:path>
              </a:pathLst>
            </a:custGeom>
            <a:noFill/>
            <a:ln w="28575" cap="flat" cmpd="sng">
              <a:solidFill>
                <a:srgbClr val="00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68392" name="对象 568391"/>
            <p:cNvGraphicFramePr/>
            <p:nvPr/>
          </p:nvGraphicFramePr>
          <p:xfrm>
            <a:off x="1682" y="1434"/>
            <a:ext cx="22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4" imgW="152400" imgH="139700" progId="Equation.DSMT4">
                    <p:embed/>
                  </p:oleObj>
                </mc:Choice>
                <mc:Fallback>
                  <p:oleObj name="" r:id="rId4" imgW="152400" imgH="1397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82" y="1434"/>
                          <a:ext cx="22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93" name="对象 568392"/>
            <p:cNvGraphicFramePr/>
            <p:nvPr/>
          </p:nvGraphicFramePr>
          <p:xfrm>
            <a:off x="612" y="1026"/>
            <a:ext cx="26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6" imgW="190500" imgH="228600" progId="Equation.DSMT4">
                    <p:embed/>
                  </p:oleObj>
                </mc:Choice>
                <mc:Fallback>
                  <p:oleObj name="" r:id="rId6" imgW="190500" imgH="228600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2" y="1026"/>
                          <a:ext cx="261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394" name="对象 568393"/>
            <p:cNvGraphicFramePr/>
            <p:nvPr/>
          </p:nvGraphicFramePr>
          <p:xfrm>
            <a:off x="2517" y="1298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8" imgW="152400" imgH="165100" progId="Equation.DSMT4">
                    <p:embed/>
                  </p:oleObj>
                </mc:Choice>
                <mc:Fallback>
                  <p:oleObj name="" r:id="rId8" imgW="152400" imgH="1651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517" y="1298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8395" name="组合 568394"/>
          <p:cNvGrpSpPr/>
          <p:nvPr/>
        </p:nvGrpSpPr>
        <p:grpSpPr>
          <a:xfrm>
            <a:off x="7834313" y="4105275"/>
            <a:ext cx="1165225" cy="1797050"/>
            <a:chOff x="3927" y="1965"/>
            <a:chExt cx="734" cy="1132"/>
          </a:xfrm>
        </p:grpSpPr>
        <p:sp>
          <p:nvSpPr>
            <p:cNvPr id="568396" name="直接连接符 568395"/>
            <p:cNvSpPr/>
            <p:nvPr/>
          </p:nvSpPr>
          <p:spPr>
            <a:xfrm>
              <a:off x="4381" y="2099"/>
              <a:ext cx="0" cy="952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triangle" w="lg" len="lg"/>
              <a:tailEnd type="none" w="med" len="med"/>
            </a:ln>
          </p:spPr>
        </p:sp>
        <p:sp>
          <p:nvSpPr>
            <p:cNvPr id="568397" name="直接连接符 568396"/>
            <p:cNvSpPr/>
            <p:nvPr/>
          </p:nvSpPr>
          <p:spPr>
            <a:xfrm flipH="1">
              <a:off x="3972" y="2144"/>
              <a:ext cx="409" cy="680"/>
            </a:xfrm>
            <a:prstGeom prst="line">
              <a:avLst/>
            </a:prstGeom>
            <a:ln w="28575" cap="flat" cmpd="sng">
              <a:solidFill>
                <a:srgbClr val="D60093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568398" name="直接连接符 568397"/>
            <p:cNvSpPr/>
            <p:nvPr/>
          </p:nvSpPr>
          <p:spPr>
            <a:xfrm flipH="1" flipV="1">
              <a:off x="3972" y="2779"/>
              <a:ext cx="409" cy="272"/>
            </a:xfrm>
            <a:prstGeom prst="line">
              <a:avLst/>
            </a:prstGeom>
            <a:ln w="38100" cap="flat" cmpd="sng">
              <a:solidFill>
                <a:srgbClr val="D60093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68399" name="对象 568398"/>
            <p:cNvGraphicFramePr/>
            <p:nvPr/>
          </p:nvGraphicFramePr>
          <p:xfrm>
            <a:off x="3927" y="2870"/>
            <a:ext cx="2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0" imgW="152400" imgH="165100" progId="Equation.DSMT4">
                    <p:embed/>
                  </p:oleObj>
                </mc:Choice>
                <mc:Fallback>
                  <p:oleObj name="" r:id="rId10" imgW="152400" imgH="1651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27" y="2870"/>
                          <a:ext cx="209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400" name="对象 568399"/>
            <p:cNvGraphicFramePr/>
            <p:nvPr/>
          </p:nvGraphicFramePr>
          <p:xfrm>
            <a:off x="4400" y="1965"/>
            <a:ext cx="26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1" imgW="190500" imgH="228600" progId="Equation.DSMT4">
                    <p:embed/>
                  </p:oleObj>
                </mc:Choice>
                <mc:Fallback>
                  <p:oleObj name="" r:id="rId11" imgW="190500" imgH="228600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00" y="1965"/>
                          <a:ext cx="261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8401" name="对象 568400"/>
            <p:cNvGraphicFramePr/>
            <p:nvPr/>
          </p:nvGraphicFramePr>
          <p:xfrm>
            <a:off x="4154" y="2734"/>
            <a:ext cx="22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2" imgW="152400" imgH="139700" progId="Equation.DSMT4">
                    <p:embed/>
                  </p:oleObj>
                </mc:Choice>
                <mc:Fallback>
                  <p:oleObj name="" r:id="rId12" imgW="152400" imgH="1397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54" y="2734"/>
                          <a:ext cx="229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8402" name="对象 568401"/>
          <p:cNvGraphicFramePr/>
          <p:nvPr/>
        </p:nvGraphicFramePr>
        <p:xfrm>
          <a:off x="1014413" y="5159375"/>
          <a:ext cx="20097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4" imgW="812165" imgH="228600" progId="Equation.DSMT4">
                  <p:embed/>
                </p:oleObj>
              </mc:Choice>
              <mc:Fallback>
                <p:oleObj name="" r:id="rId14" imgW="812165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14413" y="5159375"/>
                        <a:ext cx="20097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8403" name="对象 568402"/>
          <p:cNvGraphicFramePr/>
          <p:nvPr/>
        </p:nvGraphicFramePr>
        <p:xfrm>
          <a:off x="1014413" y="5730875"/>
          <a:ext cx="18970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6" imgW="799465" imgH="241300" progId="Equation.DSMT4">
                  <p:embed/>
                </p:oleObj>
              </mc:Choice>
              <mc:Fallback>
                <p:oleObj name="" r:id="rId16" imgW="799465" imgH="241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4413" y="5730875"/>
                        <a:ext cx="1897062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8404" name="文本框 568403"/>
          <p:cNvSpPr txBox="1"/>
          <p:nvPr/>
        </p:nvSpPr>
        <p:spPr>
          <a:xfrm>
            <a:off x="3043238" y="578326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马吕斯定律</a:t>
            </a:r>
            <a:endParaRPr lang="zh-CN" altLang="en-US" dirty="0">
              <a:solidFill>
                <a:srgbClr val="FF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  实验仪器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58"/>
          <p:cNvGrpSpPr/>
          <p:nvPr/>
        </p:nvGrpSpPr>
        <p:grpSpPr bwMode="auto">
          <a:xfrm>
            <a:off x="701675" y="1241425"/>
            <a:ext cx="7164388" cy="2673350"/>
            <a:chOff x="272" y="921"/>
            <a:chExt cx="4513" cy="1684"/>
          </a:xfrm>
        </p:grpSpPr>
        <p:sp>
          <p:nvSpPr>
            <p:cNvPr id="20" name="AutoShape 22"/>
            <p:cNvSpPr>
              <a:spLocks noChangeArrowheads="1"/>
            </p:cNvSpPr>
            <p:nvPr/>
          </p:nvSpPr>
          <p:spPr bwMode="auto">
            <a:xfrm>
              <a:off x="272" y="2332"/>
              <a:ext cx="4513" cy="273"/>
            </a:xfrm>
            <a:prstGeom prst="cube">
              <a:avLst>
                <a:gd name="adj" fmla="val 48718"/>
              </a:avLst>
            </a:prstGeom>
            <a:solidFill>
              <a:srgbClr val="4D4D4D"/>
            </a:solidFill>
            <a:ln w="9525">
              <a:solidFill>
                <a:srgbClr val="EAEAEA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948" y="1348"/>
              <a:ext cx="113" cy="113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292929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621" y="1316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757" y="1497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599" y="2214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>
              <a:off x="657" y="1921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39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utoShape 27"/>
            <p:cNvSpPr>
              <a:spLocks noChangeArrowheads="1"/>
            </p:cNvSpPr>
            <p:nvPr/>
          </p:nvSpPr>
          <p:spPr bwMode="auto">
            <a:xfrm>
              <a:off x="123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utoShape 28"/>
            <p:cNvSpPr>
              <a:spLocks noChangeArrowheads="1"/>
            </p:cNvSpPr>
            <p:nvPr/>
          </p:nvSpPr>
          <p:spPr bwMode="auto">
            <a:xfrm>
              <a:off x="129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041" y="1263"/>
              <a:ext cx="363" cy="25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177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2019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AutoShape 33"/>
            <p:cNvSpPr>
              <a:spLocks noChangeArrowheads="1"/>
            </p:cNvSpPr>
            <p:nvPr/>
          </p:nvSpPr>
          <p:spPr bwMode="auto">
            <a:xfrm>
              <a:off x="2077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3025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2867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2925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3797" y="1314"/>
              <a:ext cx="363" cy="181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3933" y="1495"/>
              <a:ext cx="46" cy="499"/>
            </a:xfrm>
            <a:prstGeom prst="rect">
              <a:avLst/>
            </a:prstGeom>
            <a:gradFill rotWithShape="1">
              <a:gsLst>
                <a:gs pos="0">
                  <a:srgbClr val="4D4D4D"/>
                </a:gs>
                <a:gs pos="50000">
                  <a:schemeClr val="bg1"/>
                </a:gs>
                <a:gs pos="100000">
                  <a:srgbClr val="4D4D4D"/>
                </a:gs>
              </a:gsLst>
              <a:lin ang="0" scaled="1"/>
            </a:gra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AutoShape 42"/>
            <p:cNvSpPr>
              <a:spLocks noChangeArrowheads="1"/>
            </p:cNvSpPr>
            <p:nvPr/>
          </p:nvSpPr>
          <p:spPr bwMode="auto">
            <a:xfrm>
              <a:off x="3775" y="2212"/>
              <a:ext cx="358" cy="181"/>
            </a:xfrm>
            <a:prstGeom prst="cube">
              <a:avLst>
                <a:gd name="adj" fmla="val 25000"/>
              </a:avLst>
            </a:prstGeom>
            <a:solidFill>
              <a:srgbClr val="4D4D4D"/>
            </a:solidFill>
            <a:ln w="952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AutoShape 43"/>
            <p:cNvSpPr>
              <a:spLocks noChangeArrowheads="1"/>
            </p:cNvSpPr>
            <p:nvPr/>
          </p:nvSpPr>
          <p:spPr bwMode="auto">
            <a:xfrm>
              <a:off x="3833" y="1919"/>
              <a:ext cx="245" cy="322"/>
            </a:xfrm>
            <a:prstGeom prst="can">
              <a:avLst>
                <a:gd name="adj" fmla="val 13575"/>
              </a:avLst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round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44"/>
            <p:cNvSpPr>
              <a:spLocks noChangeArrowheads="1"/>
            </p:cNvSpPr>
            <p:nvPr/>
          </p:nvSpPr>
          <p:spPr bwMode="auto">
            <a:xfrm>
              <a:off x="1397" y="1209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2012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2404" y="1236"/>
              <a:ext cx="58" cy="295"/>
            </a:xfrm>
            <a:prstGeom prst="rect">
              <a:avLst/>
            </a:prstGeom>
            <a:pattFill prst="ltHorz">
              <a:fgClr>
                <a:srgbClr val="292929"/>
              </a:fgClr>
              <a:bgClr>
                <a:schemeClr val="bg1"/>
              </a:bgClr>
            </a:pattFill>
            <a:ln w="9525">
              <a:solidFill>
                <a:srgbClr val="292929"/>
              </a:solidFill>
              <a:miter lim="800000"/>
            </a:ln>
            <a:effectLst>
              <a:prstShdw prst="shdw17" dist="17961" dir="2700000">
                <a:srgbClr val="29292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49"/>
            <p:cNvSpPr>
              <a:spLocks noChangeArrowheads="1"/>
            </p:cNvSpPr>
            <p:nvPr/>
          </p:nvSpPr>
          <p:spPr bwMode="auto">
            <a:xfrm>
              <a:off x="3025" y="1171"/>
              <a:ext cx="46" cy="40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585" y="103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光源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1225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1762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  <p:sp>
          <p:nvSpPr>
            <p:cNvPr id="49" name="Text Box 55"/>
            <p:cNvSpPr txBox="1">
              <a:spLocks noChangeArrowheads="1"/>
            </p:cNvSpPr>
            <p:nvPr/>
          </p:nvSpPr>
          <p:spPr bwMode="auto">
            <a:xfrm>
              <a:off x="2426" y="973"/>
              <a:ext cx="308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偏振片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  <p:sp>
          <p:nvSpPr>
            <p:cNvPr id="50" name="Text Box 56"/>
            <p:cNvSpPr txBox="1">
              <a:spLocks noChangeArrowheads="1"/>
            </p:cNvSpPr>
            <p:nvPr/>
          </p:nvSpPr>
          <p:spPr bwMode="auto">
            <a:xfrm>
              <a:off x="2807" y="92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透镜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  <p:sp>
          <p:nvSpPr>
            <p:cNvPr id="51" name="Text Box 57"/>
            <p:cNvSpPr txBox="1">
              <a:spLocks noChangeArrowheads="1"/>
            </p:cNvSpPr>
            <p:nvPr/>
          </p:nvSpPr>
          <p:spPr bwMode="auto">
            <a:xfrm>
              <a:off x="3697" y="1046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solidFill>
                    <a:srgbClr val="000066"/>
                  </a:solidFill>
                </a:rPr>
                <a:t>光敏电阻</a:t>
              </a:r>
              <a:endParaRPr lang="zh-CN" altLang="en-US" sz="2000">
                <a:solidFill>
                  <a:srgbClr val="000066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908097" y="4221413"/>
            <a:ext cx="41452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各元件高度可以旋松螺丝调节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偏振片作用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3676650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实验内容与步骤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86690" y="909320"/>
            <a:ext cx="8957945" cy="600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1.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线路连接、光路调整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）连接光源与电源，调整光源方向沿光具座方向，打开电源开关，点亮光源；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）以光源光束为参考，在光源后轮换放置和调节各个透镜、偏振片、光敏电阻等的高度和横向位置与光源相同，使得它们近似共轴；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）光源后放置第一个透镜，调整距离，使其输出平行光；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）紧靠第一个透镜放入偏振器，并将偏振器夹角置为零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透过偏振片的光强最大；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）偏振器后放置第二个透镜和光敏电阻探头，并将光束聚焦在光敏电阻感光面中央</a:t>
            </a:r>
            <a:r>
              <a:rPr 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）光敏电阻连接直流电源，并串联电流表；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）调节光敏电阻电压（尽量高些），然后，细调光敏电阻位置，使得光电流最大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即细调步骤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）调整第一个透镜的位置，使光功率显示值最大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即细调步骤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3676650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实验内容与步骤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Group 123"/>
          <p:cNvGraphicFramePr>
            <a:graphicFrameLocks noGrp="1"/>
          </p:cNvGraphicFramePr>
          <p:nvPr/>
        </p:nvGraphicFramePr>
        <p:xfrm>
          <a:off x="4428490" y="3933190"/>
          <a:ext cx="4264025" cy="1084898"/>
        </p:xfrm>
        <a:graphic>
          <a:graphicData uri="http://schemas.openxmlformats.org/drawingml/2006/table">
            <a:tbl>
              <a:tblPr/>
              <a:tblGrid>
                <a:gridCol w="1154113"/>
                <a:gridCol w="590550"/>
                <a:gridCol w="652462"/>
                <a:gridCol w="622300"/>
                <a:gridCol w="622300"/>
                <a:gridCol w="622300"/>
              </a:tblGrid>
              <a:tr h="566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Rectangle 98"/>
          <p:cNvSpPr>
            <a:spLocks noChangeArrowheads="1"/>
          </p:cNvSpPr>
          <p:nvPr/>
        </p:nvSpPr>
        <p:spPr bwMode="auto">
          <a:xfrm>
            <a:off x="4594860" y="3406140"/>
            <a:ext cx="430466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光敏电阻伏安特性数据记录表</a:t>
            </a:r>
            <a:endParaRPr lang="zh-CN" altLang="en-US" sz="20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18"/>
          <p:cNvSpPr>
            <a:spLocks noChangeArrowheads="1"/>
          </p:cNvSpPr>
          <p:nvPr/>
        </p:nvSpPr>
        <p:spPr bwMode="auto">
          <a:xfrm>
            <a:off x="3563938" y="628681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  <a:endParaRPr lang="zh-CN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273" y="3451758"/>
            <a:ext cx="3324648" cy="1994788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02590" y="962660"/>
            <a:ext cx="762762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93725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光敏电阻伏安特性测量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93725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）将偏振器夹角调为零，使入射光强最强，调节施加到光敏电阻上的电压，测量电压与相应的电流；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93725"/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）调整偏振器夹角为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度、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度、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度，改变入射光光强，重复步骤（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93725"/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57450" cy="58356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  实验内容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Group 1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3555" y="4505325"/>
          <a:ext cx="4161155" cy="1670685"/>
        </p:xfrm>
        <a:graphic>
          <a:graphicData uri="http://schemas.openxmlformats.org/drawingml/2006/table">
            <a:tbl>
              <a:tblPr/>
              <a:tblGrid>
                <a:gridCol w="1063625"/>
                <a:gridCol w="619125"/>
                <a:gridCol w="619125"/>
                <a:gridCol w="620713"/>
                <a:gridCol w="619125"/>
                <a:gridCol w="619125"/>
              </a:tblGrid>
              <a:tr h="5762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i="1">
                          <a:latin typeface="Times New Roman" panose="02020603050405020304" pitchFamily="18" charset="0"/>
                          <a:ea typeface="华文中宋" panose="02010600040101010101" pitchFamily="2" charset="-122"/>
                          <a:sym typeface="+mn-ea"/>
                        </a:rPr>
                        <a:t>α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光强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电流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" name="Rectangle 117"/>
          <p:cNvSpPr>
            <a:spLocks noChangeArrowheads="1"/>
          </p:cNvSpPr>
          <p:nvPr/>
        </p:nvSpPr>
        <p:spPr bwMode="auto">
          <a:xfrm>
            <a:off x="2771775" y="3861435"/>
            <a:ext cx="478218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光敏电阻光照特性数据记录表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18"/>
          <p:cNvSpPr>
            <a:spLocks noChangeArrowheads="1"/>
          </p:cNvSpPr>
          <p:nvPr/>
        </p:nvSpPr>
        <p:spPr bwMode="auto">
          <a:xfrm>
            <a:off x="3563938" y="6286818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光强如何控制、测量？</a:t>
            </a:r>
            <a:endParaRPr lang="zh-CN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122"/>
          <p:cNvSpPr>
            <a:spLocks noChangeArrowheads="1"/>
          </p:cNvSpPr>
          <p:nvPr/>
        </p:nvSpPr>
        <p:spPr bwMode="auto">
          <a:xfrm>
            <a:off x="251460" y="981075"/>
            <a:ext cx="8531225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582295" algn="l">
              <a:buClrTx/>
              <a:buSzTx/>
              <a:buFontTx/>
            </a:pP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.光敏电阻光照特性测量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82295" algn="l">
              <a:buClrTx/>
              <a:buSzTx/>
              <a:buFontTx/>
            </a:pP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）保持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施加到光敏电阻上的电压不变，旋转偏振器夹角，每间隔大约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度，改变入射光光强，测量相应的光电流，并记录旋转角度、施加电压与相应的电流；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82295" algn="l">
              <a:buClrTx/>
              <a:buSzTx/>
              <a:buFontTx/>
            </a:pP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）改变光敏电阻电压，重复步骤（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82295" algn="l">
              <a:buClrTx/>
              <a:buSzTx/>
              <a:buFontTx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注意事项：</a:t>
            </a:r>
            <a:endParaRPr lang="zh-CN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indent="603885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不要超过</a:t>
            </a:r>
            <a:r>
              <a:rPr lang="zh-CN" altLang="en-US" sz="2400" b="1" u="sng">
                <a:solidFill>
                  <a:schemeClr val="hlink"/>
                </a:solidFill>
                <a:latin typeface="Times New Roman" panose="02020603050405020304" pitchFamily="18" charset="0"/>
              </a:rPr>
              <a:t>电表量程</a:t>
            </a:r>
            <a:endParaRPr lang="zh-CN" altLang="en-US" sz="24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indent="603885"/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不要超过光敏电阻的</a:t>
            </a:r>
            <a:r>
              <a:rPr lang="zh-CN" altLang="en-US" sz="2400" b="1" u="sng">
                <a:solidFill>
                  <a:schemeClr val="hlink"/>
                </a:solidFill>
                <a:latin typeface="Times New Roman" panose="02020603050405020304" pitchFamily="18" charset="0"/>
              </a:rPr>
              <a:t>额定功率</a:t>
            </a:r>
            <a:r>
              <a:rPr lang="en-US" altLang="zh-CN" sz="2400" b="1" u="sng">
                <a:solidFill>
                  <a:schemeClr val="hlink"/>
                </a:solidFill>
                <a:latin typeface="Times New Roman" panose="02020603050405020304" pitchFamily="18" charset="0"/>
              </a:rPr>
              <a:t> 100mW</a:t>
            </a:r>
            <a:endParaRPr lang="en-US" altLang="zh-CN" sz="2400" b="1" u="sng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0235" y="975360"/>
            <a:ext cx="717042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、画伏安特性曲线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在一个图上，标出不同光照下伏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安数据点，分别拟合出相应的直线，由斜率得出相应电压下的阻值，然后，画出光敏电阻阻值（垂直轴）与相对光强（水平轴）之间的关系曲线。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213100"/>
            <a:ext cx="3810000" cy="2730500"/>
          </a:xfrm>
          <a:prstGeom prst="rect">
            <a:avLst/>
          </a:prstGeom>
        </p:spPr>
      </p:pic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5004207" y="2830674"/>
          <a:ext cx="360045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图表" r:id="rId2" imgW="3014345" imgH="2607945" progId="Excel.Chart.8">
                  <p:embed/>
                </p:oleObj>
              </mc:Choice>
              <mc:Fallback>
                <p:oleObj name="图表" r:id="rId2" imgW="3014345" imgH="2607945" progId="Excel.Chart.8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207" y="2830674"/>
                        <a:ext cx="3600450" cy="311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6745" y="981075"/>
            <a:ext cx="805497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、光照特性曲线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在一个图上，标出不同电压下的光强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电流数据点，做出光滑曲线。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4283968" y="3429000"/>
          <a:ext cx="414337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图表" r:id="rId1" imgW="5057140" imgH="3341370" progId="Excel.Chart.8">
                  <p:embed/>
                </p:oleObj>
              </mc:Choice>
              <mc:Fallback>
                <p:oleObj name="图表" r:id="rId1" imgW="5057140" imgH="3341370" progId="Excel.Chart.8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429000"/>
                        <a:ext cx="4143375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611505" y="836930"/>
            <a:ext cx="736663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、写实验结论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主要包括：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）入射光强不变时，光敏电阻电流与电压之间是否是线性关系，依据是什么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相关系数大小；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）光敏电阻阻值随光照如何变化；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）光电流随光照如何变化。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08365" y="42336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  报告要求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470" name="矩形 616469"/>
          <p:cNvSpPr/>
          <p:nvPr/>
        </p:nvSpPr>
        <p:spPr>
          <a:xfrm>
            <a:off x="539750" y="981075"/>
            <a:ext cx="7963535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4、回答问题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）什么是马吕斯定律，本实验中，利用该定律到达什么目的？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）为什么光照增强时，光敏电阻的阻值会发生变化？如何变化？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）利用光敏电阻，可以实现什么功能？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）为何要调整光路共轴？各个光学元件的功能是什么？</a:t>
            </a:r>
            <a:endParaRPr lang="zh-CN" altLang="en-US" sz="2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grpSp>
        <p:nvGrpSpPr>
          <p:cNvPr id="2" name="Group 11"/>
          <p:cNvGrpSpPr/>
          <p:nvPr/>
        </p:nvGrpSpPr>
        <p:grpSpPr>
          <a:xfrm>
            <a:off x="1908175" y="1687513"/>
            <a:ext cx="5873750" cy="2897187"/>
            <a:chOff x="1202" y="1063"/>
            <a:chExt cx="3700" cy="1825"/>
          </a:xfrm>
        </p:grpSpPr>
        <p:sp>
          <p:nvSpPr>
            <p:cNvPr id="12297" name="Text Box 5"/>
            <p:cNvSpPr txBox="1"/>
            <p:nvPr/>
          </p:nvSpPr>
          <p:spPr>
            <a:xfrm>
              <a:off x="1561" y="1063"/>
              <a:ext cx="11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 dirty="0">
                <a:solidFill>
                  <a:srgbClr val="33CC3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2295" name="Text Box 7"/>
            <p:cNvSpPr txBox="1"/>
            <p:nvPr/>
          </p:nvSpPr>
          <p:spPr>
            <a:xfrm>
              <a:off x="1202" y="2523"/>
              <a:ext cx="37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00CC66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深圳大学大学物理教学实验中心</a:t>
              </a:r>
              <a:endParaRPr lang="zh-CN" altLang="en-US" sz="3200" b="1" dirty="0">
                <a:solidFill>
                  <a:srgbClr val="00CC66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2292" name="WordArt 9"/>
          <p:cNvSpPr>
            <a:spLocks noTextEdit="1"/>
          </p:cNvSpPr>
          <p:nvPr/>
        </p:nvSpPr>
        <p:spPr>
          <a:xfrm>
            <a:off x="3348038" y="4724400"/>
            <a:ext cx="2895600" cy="1219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  <a:scene3d>
              <a:camera prst="legacyObliqueBottomLeft">
                <a:rot lat="0" lon="0" rev="0"/>
              </a:camera>
              <a:lightRig rig="legacyFlat3" dir="t"/>
            </a:scene3d>
            <a:sp3d extrusionH="430200" prstMaterial="legacyMatte">
              <a:extrusionClr>
                <a:srgbClr val="FF66FF"/>
              </a:extrusionClr>
            </a:sp3d>
          </a:bodyPr>
          <a:lstStyle/>
          <a:p>
            <a:pPr algn="ctr"/>
            <a:r>
              <a:rPr lang="en-US" altLang="zh-CN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Thank you</a:t>
            </a:r>
            <a:r>
              <a:rPr lang="zh-CN" altLang="en-US" sz="5400" dirty="0">
                <a:gradFill rotWithShape="1">
                  <a:gsLst>
                    <a:gs pos="0">
                      <a:srgbClr val="FF66FF"/>
                    </a:gs>
                    <a:gs pos="100000">
                      <a:schemeClr val="hlink"/>
                    </a:gs>
                  </a:gsLst>
                  <a:lin ang="5400000" scaled="1"/>
                  <a:tileRect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！</a:t>
            </a:r>
            <a:endParaRPr lang="zh-CN" altLang="en-US" sz="5400" dirty="0">
              <a:gradFill rotWithShape="1">
                <a:gsLst>
                  <a:gs pos="0">
                    <a:srgbClr val="FF66FF"/>
                  </a:gs>
                  <a:gs pos="100000">
                    <a:schemeClr val="hlink"/>
                  </a:gs>
                </a:gsLst>
                <a:lin ang="5400000" scaled="1"/>
                <a:tileRect/>
              </a:gra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91882" name="006.06. 梦中的婚礼 MARIAGE D' AMOU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596188" y="655320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770" decel="100000"/>
                                        <p:tgtEl>
                                          <p:spTgt spid="1229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" dur="77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188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539552" y="71696"/>
            <a:ext cx="1826141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历史回眸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6299" y="1390460"/>
            <a:ext cx="48611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光电效应由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德国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物理学家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赫兹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1887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年发现，对发展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量子理论</a:t>
            </a:r>
            <a:r>
              <a:rPr lang="zh-CN" altLang="en-US" sz="2800" b="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起了根本性作用。</a:t>
            </a:r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5" descr="Gustav Ludwig Hertz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085" y="1556792"/>
            <a:ext cx="15509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301085" y="3933056"/>
            <a:ext cx="1828800" cy="495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G.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赫兹 </a:t>
            </a:r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Gustav Hertz</a:t>
            </a:r>
            <a:r>
              <a:rPr lang="zh-CN" altLang="en-US" sz="12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zh-CN" altLang="en-US" sz="1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200">
                <a:latin typeface="Times New Roman" panose="02020603050405020304" pitchFamily="18" charset="0"/>
                <a:ea typeface="宋体" panose="02010600030101010101" pitchFamily="2" charset="-122"/>
              </a:rPr>
              <a:t>1887—1975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28" y="58267"/>
            <a:ext cx="2480166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 实验目的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30932" y="1384598"/>
            <a:ext cx="7886700" cy="1252314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测量光敏电阻的伏安特性；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测量光敏电阻的光照特性。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06220" name="矩形 606219"/>
          <p:cNvSpPr/>
          <p:nvPr/>
        </p:nvSpPr>
        <p:spPr>
          <a:xfrm>
            <a:off x="374650" y="2540000"/>
            <a:ext cx="3795713" cy="5032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lIns="0" tIns="0" rIns="0" bIns="76176" anchor="ctr" anchorCtr="0">
            <a:spAutoFit/>
          </a:bodyPr>
          <a:p>
            <a:r>
              <a:rPr lang="zh-CN" altLang="en-US" dirty="0">
                <a:solidFill>
                  <a:srgbClr val="CC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　　光敏电阻是什么？</a:t>
            </a:r>
            <a:endParaRPr lang="zh-CN" altLang="en-US" dirty="0">
              <a:solidFill>
                <a:srgbClr val="CC006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06221" name="图片 606220"/>
          <p:cNvPicPr>
            <a:picLocks noChangeAspect="1"/>
          </p:cNvPicPr>
          <p:nvPr/>
        </p:nvPicPr>
        <p:blipFill>
          <a:blip r:embed="rId1"/>
          <a:srcRect b="10240"/>
          <a:stretch>
            <a:fillRect/>
          </a:stretch>
        </p:blipFill>
        <p:spPr>
          <a:xfrm>
            <a:off x="3294063" y="4005580"/>
            <a:ext cx="3535362" cy="2309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6222" name="矩形 606221"/>
          <p:cNvSpPr/>
          <p:nvPr/>
        </p:nvSpPr>
        <p:spPr>
          <a:xfrm>
            <a:off x="889000" y="3043555"/>
            <a:ext cx="77089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</a:t>
            </a: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光传感器探头，用于光的测量、光的控制和光电转换（将光的变化转换为电的变化）。</a:t>
            </a:r>
            <a:endParaRPr lang="zh-CN" altLang="en-US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1520" y="58072"/>
            <a:ext cx="6378669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电阻下降的特性及原因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69861" y="907713"/>
            <a:ext cx="84248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           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光敏电阻又称</a:t>
            </a:r>
            <a:r>
              <a:rPr lang="zh-CN" altLang="en-US" sz="2800" dirty="0">
                <a:solidFill>
                  <a:srgbClr val="CC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光导管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特定波长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的光照射下，其阻值会迅速减小。 </a:t>
            </a:r>
            <a:endParaRPr lang="zh-CN" altLang="en-US" sz="28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5" t="18608" b="16035"/>
          <a:stretch>
            <a:fillRect/>
          </a:stretch>
        </p:blipFill>
        <p:spPr bwMode="auto">
          <a:xfrm>
            <a:off x="827405" y="4293235"/>
            <a:ext cx="8826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69861" y="2036594"/>
            <a:ext cx="8815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原因：光照后产生的载流子都参与导电，从而使</a:t>
            </a:r>
            <a:r>
              <a:rPr lang="zh-CN" altLang="en-US" sz="28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光敏电阻</a:t>
            </a:r>
            <a:r>
              <a:rPr lang="zh-CN" altLang="en-US" sz="28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的阻值迅速下降（百兆欧到百欧）</a:t>
            </a:r>
            <a:endParaRPr lang="zh-CN" altLang="en-US" sz="28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67360" y="580580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光敏电阻外观</a:t>
            </a:r>
            <a:endParaRPr lang="zh-CN" altLang="en-US" sz="2000" b="1" dirty="0">
              <a:solidFill>
                <a:srgbClr val="292929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501390"/>
            <a:ext cx="3792855" cy="224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6459538" y="5757863"/>
            <a:ext cx="2249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光敏电阻光照特性</a:t>
            </a:r>
            <a:endParaRPr lang="zh-CN" altLang="en-US" sz="2000" b="1" dirty="0">
              <a:solidFill>
                <a:srgbClr val="292929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204210" y="5805805"/>
            <a:ext cx="17331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292929"/>
                </a:solidFill>
              </a:rPr>
              <a:t>光敏电阻符号</a:t>
            </a:r>
            <a:endParaRPr lang="zh-CN" altLang="en-US" sz="2000" b="1" dirty="0">
              <a:solidFill>
                <a:srgbClr val="292929"/>
              </a:solidFill>
            </a:endParaRPr>
          </a:p>
        </p:txBody>
      </p:sp>
      <p:grpSp>
        <p:nvGrpSpPr>
          <p:cNvPr id="25" name="Group 21"/>
          <p:cNvGrpSpPr/>
          <p:nvPr/>
        </p:nvGrpSpPr>
        <p:grpSpPr bwMode="auto">
          <a:xfrm>
            <a:off x="3072448" y="4957763"/>
            <a:ext cx="1385887" cy="573087"/>
            <a:chOff x="2325" y="2933"/>
            <a:chExt cx="873" cy="361"/>
          </a:xfrm>
        </p:grpSpPr>
        <p:sp>
          <p:nvSpPr>
            <p:cNvPr id="26" name="Freeform 18"/>
            <p:cNvSpPr/>
            <p:nvPr/>
          </p:nvSpPr>
          <p:spPr bwMode="auto">
            <a:xfrm>
              <a:off x="2634" y="2933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2325" y="3258"/>
              <a:ext cx="873" cy="0"/>
            </a:xfrm>
            <a:prstGeom prst="line">
              <a:avLst/>
            </a:prstGeom>
            <a:noFill/>
            <a:ln w="28575">
              <a:solidFill>
                <a:srgbClr val="29292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2589" y="3204"/>
              <a:ext cx="295" cy="9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9292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Freeform 20"/>
            <p:cNvSpPr/>
            <p:nvPr/>
          </p:nvSpPr>
          <p:spPr bwMode="auto">
            <a:xfrm>
              <a:off x="2560" y="2959"/>
              <a:ext cx="129" cy="227"/>
            </a:xfrm>
            <a:custGeom>
              <a:avLst/>
              <a:gdLst>
                <a:gd name="T0" fmla="*/ 0 w 129"/>
                <a:gd name="T1" fmla="*/ 0 h 227"/>
                <a:gd name="T2" fmla="*/ 129 w 129"/>
                <a:gd name="T3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9" h="227">
                  <a:moveTo>
                    <a:pt x="0" y="0"/>
                  </a:moveTo>
                  <a:lnTo>
                    <a:pt x="129" y="227"/>
                  </a:lnTo>
                </a:path>
              </a:pathLst>
            </a:custGeom>
            <a:noFill/>
            <a:ln w="28575" cmpd="sng">
              <a:solidFill>
                <a:srgbClr val="292929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光电效应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Picture 4" descr="光电效应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70784"/>
            <a:ext cx="4895850" cy="34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光电效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1918856"/>
            <a:ext cx="3386138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2596" name="矩形 622595"/>
          <p:cNvSpPr/>
          <p:nvPr/>
        </p:nvSpPr>
        <p:spPr>
          <a:xfrm>
            <a:off x="107315" y="4797425"/>
            <a:ext cx="8569325" cy="9461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ctr" anchorCtr="0">
            <a:spAutoFit/>
          </a:bodyPr>
          <a:p>
            <a:pPr indent="268605"/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</a:rPr>
              <a:t>光电效应由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  <a:hlinkClick r:id="rId3"/>
              </a:rPr>
              <a:t>德国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</a:rPr>
              <a:t>物理学家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  <a:hlinkClick r:id="rId4"/>
              </a:rPr>
              <a:t>赫兹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</a:rPr>
              <a:t>于</a:t>
            </a:r>
            <a:r>
              <a:rPr lang="en-US" altLang="zh-CN" b="0">
                <a:latin typeface="Arial" panose="020B0604020202020204" pitchFamily="34" charset="0"/>
                <a:ea typeface="华文中宋" panose="02010600040101010101" pitchFamily="2" charset="-122"/>
              </a:rPr>
              <a:t>1887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</a:rPr>
              <a:t>年发现，对发展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  <a:hlinkClick r:id="rId5"/>
              </a:rPr>
              <a:t>量子理论</a:t>
            </a:r>
            <a:r>
              <a:rPr lang="zh-CN" altLang="en-US" b="0" dirty="0">
                <a:latin typeface="Arial" panose="020B0604020202020204" pitchFamily="34" charset="0"/>
                <a:ea typeface="华文中宋" panose="02010600040101010101" pitchFamily="2" charset="-122"/>
              </a:rPr>
              <a:t>起了根本性作用。</a:t>
            </a:r>
            <a:r>
              <a:rPr lang="zh-CN" altLang="en-US" dirty="0">
                <a:latin typeface="Arial" panose="020B0604020202020204" pitchFamily="34" charset="0"/>
                <a:ea typeface="华文中宋" panose="0201060004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光敏电阻其它特性参数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50825" y="1306513"/>
            <a:ext cx="8675688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0066"/>
                </a:solidFill>
              </a:rPr>
              <a:t>　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暗电流、暗电阻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：在一定的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电压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下，没有光照的时，流过的电流称为暗电流。外加电压与暗电流之比称为暗电阻。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灵敏度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：灵敏度是指暗电阻与受光照射时的亮电阻的相对变化值。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光谱响应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：是指光敏电阻在不同波长的光照下的灵敏度。多数在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540nm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附近出现峰值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温度系数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：光电效应受</a:t>
            </a:r>
            <a:r>
              <a:rPr lang="zh-CN" altLang="en-US" sz="2400" u="sng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温度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影响较大，部分光敏电阻在低温下的光电灵敏较高，而在高温下的灵敏度则较低。</a:t>
            </a:r>
            <a:endParaRPr lang="zh-CN" altLang="en-US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（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</a:t>
            </a:r>
            <a:r>
              <a:rPr lang="zh-CN" altLang="en-US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50~100mW</a:t>
            </a:r>
            <a:endParaRPr lang="en-US" altLang="zh-CN" sz="240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9671" y="42336"/>
            <a:ext cx="8532031" cy="5847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 实验原理</a:t>
            </a:r>
            <a:r>
              <a:rPr lang="en-US" altLang="zh-CN" sz="32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400" b="1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马吕斯定律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78"/>
          <p:cNvSpPr>
            <a:spLocks noChangeArrowheads="1"/>
          </p:cNvSpPr>
          <p:nvPr/>
        </p:nvSpPr>
        <p:spPr bwMode="auto">
          <a:xfrm>
            <a:off x="1225773" y="140759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偏振系统的作用</a:t>
            </a:r>
            <a:endParaRPr lang="zh-CN" altLang="en-US" sz="2400" b="1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97"/>
          <p:cNvGrpSpPr/>
          <p:nvPr/>
        </p:nvGrpSpPr>
        <p:grpSpPr bwMode="auto">
          <a:xfrm>
            <a:off x="1035684" y="2404268"/>
            <a:ext cx="2730500" cy="2049463"/>
            <a:chOff x="1171" y="2502"/>
            <a:chExt cx="1720" cy="1291"/>
          </a:xfrm>
        </p:grpSpPr>
        <p:grpSp>
          <p:nvGrpSpPr>
            <p:cNvPr id="34" name="Group 92"/>
            <p:cNvGrpSpPr/>
            <p:nvPr/>
          </p:nvGrpSpPr>
          <p:grpSpPr bwMode="auto">
            <a:xfrm>
              <a:off x="1171" y="2502"/>
              <a:ext cx="1720" cy="1079"/>
              <a:chOff x="2033" y="2690"/>
              <a:chExt cx="1720" cy="1079"/>
            </a:xfrm>
          </p:grpSpPr>
          <p:sp>
            <p:nvSpPr>
              <p:cNvPr id="37" name="Freeform 61"/>
              <p:cNvSpPr/>
              <p:nvPr/>
            </p:nvSpPr>
            <p:spPr bwMode="auto">
              <a:xfrm>
                <a:off x="2033" y="3220"/>
                <a:ext cx="453" cy="10"/>
              </a:xfrm>
              <a:custGeom>
                <a:avLst/>
                <a:gdLst>
                  <a:gd name="T0" fmla="*/ 0 w 453"/>
                  <a:gd name="T1" fmla="*/ 0 h 10"/>
                  <a:gd name="T2" fmla="*/ 453 w 453"/>
                  <a:gd name="T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3" h="10">
                    <a:moveTo>
                      <a:pt x="0" y="0"/>
                    </a:moveTo>
                    <a:lnTo>
                      <a:pt x="453" y="1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AutoShape 70"/>
              <p:cNvSpPr>
                <a:spLocks noChangeArrowheads="1"/>
              </p:cNvSpPr>
              <p:nvPr/>
            </p:nvSpPr>
            <p:spPr bwMode="auto">
              <a:xfrm>
                <a:off x="2327" y="2690"/>
                <a:ext cx="286" cy="1079"/>
              </a:xfrm>
              <a:prstGeom prst="cube">
                <a:avLst>
                  <a:gd name="adj" fmla="val 93532"/>
                </a:avLst>
              </a:prstGeom>
              <a:solidFill>
                <a:srgbClr val="33CCFF"/>
              </a:solidFill>
              <a:ln w="9525">
                <a:solidFill>
                  <a:srgbClr val="0099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" name="Object 71"/>
              <p:cNvGraphicFramePr>
                <a:graphicFrameLocks noChangeAspect="1"/>
              </p:cNvGraphicFramePr>
              <p:nvPr/>
            </p:nvGraphicFramePr>
            <p:xfrm>
              <a:off x="2361" y="2921"/>
              <a:ext cx="110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7" name="Equation" r:id="rId1" imgW="152400" imgH="228600" progId="Equation.DSMT4">
                      <p:embed/>
                    </p:oleObj>
                  </mc:Choice>
                  <mc:Fallback>
                    <p:oleObj name="Equation" r:id="rId1" imgW="152400" imgH="228600" progId="Equation.DSMT4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1" y="2921"/>
                            <a:ext cx="110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33CC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" name="Line 72"/>
              <p:cNvSpPr>
                <a:spLocks noChangeShapeType="1"/>
              </p:cNvSpPr>
              <p:nvPr/>
            </p:nvSpPr>
            <p:spPr bwMode="auto">
              <a:xfrm>
                <a:off x="2486" y="3039"/>
                <a:ext cx="0" cy="38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85"/>
              <p:cNvSpPr/>
              <p:nvPr/>
            </p:nvSpPr>
            <p:spPr bwMode="auto">
              <a:xfrm>
                <a:off x="2493" y="3229"/>
                <a:ext cx="492" cy="1"/>
              </a:xfrm>
              <a:custGeom>
                <a:avLst/>
                <a:gdLst>
                  <a:gd name="T0" fmla="*/ 0 w 492"/>
                  <a:gd name="T1" fmla="*/ 0 h 1"/>
                  <a:gd name="T2" fmla="*/ 492 w 49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2" h="1">
                    <a:moveTo>
                      <a:pt x="0" y="0"/>
                    </a:moveTo>
                    <a:lnTo>
                      <a:pt x="492" y="0"/>
                    </a:lnTo>
                  </a:path>
                </a:pathLst>
              </a:custGeom>
              <a:noFill/>
              <a:ln w="38100">
                <a:solidFill>
                  <a:srgbClr val="000066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" name="Group 88"/>
              <p:cNvGrpSpPr/>
              <p:nvPr/>
            </p:nvGrpSpPr>
            <p:grpSpPr bwMode="auto">
              <a:xfrm>
                <a:off x="2971" y="2690"/>
                <a:ext cx="286" cy="1079"/>
                <a:chOff x="2971" y="2690"/>
                <a:chExt cx="286" cy="1079"/>
              </a:xfrm>
            </p:grpSpPr>
            <p:grpSp>
              <p:nvGrpSpPr>
                <p:cNvPr id="46" name="Group 80"/>
                <p:cNvGrpSpPr/>
                <p:nvPr/>
              </p:nvGrpSpPr>
              <p:grpSpPr bwMode="auto">
                <a:xfrm>
                  <a:off x="2971" y="2690"/>
                  <a:ext cx="286" cy="1079"/>
                  <a:chOff x="793" y="1434"/>
                  <a:chExt cx="545" cy="1905"/>
                </a:xfrm>
              </p:grpSpPr>
              <p:sp>
                <p:nvSpPr>
                  <p:cNvPr id="51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1434"/>
                    <a:ext cx="545" cy="1905"/>
                  </a:xfrm>
                  <a:prstGeom prst="cube">
                    <a:avLst>
                      <a:gd name="adj" fmla="val 93532"/>
                    </a:avLst>
                  </a:prstGeom>
                  <a:solidFill>
                    <a:srgbClr val="33CCFF"/>
                  </a:solidFill>
                  <a:ln w="9525">
                    <a:solidFill>
                      <a:srgbClr val="0099FF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52" name="Object 82"/>
                  <p:cNvGraphicFramePr>
                    <a:graphicFrameLocks noChangeAspect="1"/>
                  </p:cNvGraphicFramePr>
                  <p:nvPr/>
                </p:nvGraphicFramePr>
                <p:xfrm>
                  <a:off x="850" y="1842"/>
                  <a:ext cx="227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248" name="Equation" r:id="rId3" imgW="165100" imgH="228600" progId="Equation.DSMT4">
                          <p:embed/>
                        </p:oleObj>
                      </mc:Choice>
                      <mc:Fallback>
                        <p:oleObj name="Equation" r:id="rId3" imgW="165100" imgH="228600" progId="Equation.DSMT4">
                          <p:embed/>
                          <p:pic>
                            <p:nvPicPr>
                              <p:cNvPr id="0" name="Object 8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0" y="1842"/>
                                <a:ext cx="227" cy="32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33CC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7" name="Freeform 83"/>
                <p:cNvSpPr/>
                <p:nvPr/>
              </p:nvSpPr>
              <p:spPr bwMode="auto">
                <a:xfrm>
                  <a:off x="3131" y="3046"/>
                  <a:ext cx="112" cy="373"/>
                </a:xfrm>
                <a:custGeom>
                  <a:avLst/>
                  <a:gdLst>
                    <a:gd name="T0" fmla="*/ 112 w 112"/>
                    <a:gd name="T1" fmla="*/ 0 h 373"/>
                    <a:gd name="T2" fmla="*/ 0 w 112"/>
                    <a:gd name="T3" fmla="*/ 373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12" h="373">
                      <a:moveTo>
                        <a:pt x="112" y="0"/>
                      </a:moveTo>
                      <a:lnTo>
                        <a:pt x="0" y="373"/>
                      </a:lnTo>
                    </a:path>
                  </a:pathLst>
                </a:custGeom>
                <a:noFill/>
                <a:ln w="38100">
                  <a:solidFill>
                    <a:srgbClr val="FF0066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84"/>
                <p:cNvSpPr>
                  <a:spLocks noChangeShapeType="1"/>
                </p:cNvSpPr>
                <p:nvPr/>
              </p:nvSpPr>
              <p:spPr bwMode="auto">
                <a:xfrm>
                  <a:off x="3115" y="3080"/>
                  <a:ext cx="16" cy="339"/>
                </a:xfrm>
                <a:prstGeom prst="line">
                  <a:avLst/>
                </a:prstGeom>
                <a:noFill/>
                <a:ln w="2857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49" name="Object 86"/>
                <p:cNvGraphicFramePr>
                  <a:graphicFrameLocks noChangeAspect="1"/>
                </p:cNvGraphicFramePr>
                <p:nvPr/>
              </p:nvGraphicFramePr>
              <p:xfrm>
                <a:off x="3102" y="3095"/>
                <a:ext cx="136" cy="1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249" name="Equation" r:id="rId5" imgW="152400" imgH="139700" progId="Equation.DSMT4">
                        <p:embed/>
                      </p:oleObj>
                    </mc:Choice>
                    <mc:Fallback>
                      <p:oleObj name="Equation" r:id="rId5" imgW="152400" imgH="139700" progId="Equation.DSMT4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02" y="3095"/>
                              <a:ext cx="136" cy="1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" name="Freeform 87"/>
                <p:cNvSpPr/>
                <p:nvPr/>
              </p:nvSpPr>
              <p:spPr bwMode="auto">
                <a:xfrm>
                  <a:off x="3111" y="3247"/>
                  <a:ext cx="54" cy="2"/>
                </a:xfrm>
                <a:custGeom>
                  <a:avLst/>
                  <a:gdLst>
                    <a:gd name="T0" fmla="*/ 0 w 54"/>
                    <a:gd name="T1" fmla="*/ 2 h 2"/>
                    <a:gd name="T2" fmla="*/ 54 w 54"/>
                    <a:gd name="T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4" h="2">
                      <a:moveTo>
                        <a:pt x="0" y="2"/>
                      </a:moveTo>
                      <a:cubicBezTo>
                        <a:pt x="9" y="2"/>
                        <a:pt x="43" y="0"/>
                        <a:pt x="54" y="0"/>
                      </a:cubicBezTo>
                    </a:path>
                  </a:pathLst>
                </a:custGeom>
                <a:noFill/>
                <a:ln w="28575" cmpd="sng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3" name="Object 89"/>
              <p:cNvGraphicFramePr>
                <a:graphicFrameLocks noChangeAspect="1"/>
              </p:cNvGraphicFramePr>
              <p:nvPr/>
            </p:nvGraphicFramePr>
            <p:xfrm>
              <a:off x="2644" y="2986"/>
              <a:ext cx="16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0" name="Equation" r:id="rId7" imgW="152400" imgH="228600" progId="Equation.DSMT4">
                      <p:embed/>
                    </p:oleObj>
                  </mc:Choice>
                  <mc:Fallback>
                    <p:oleObj name="Equation" r:id="rId7" imgW="152400" imgH="228600" progId="Equation.DSMT4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4" y="2986"/>
                            <a:ext cx="16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Freeform 90"/>
              <p:cNvSpPr/>
              <p:nvPr/>
            </p:nvSpPr>
            <p:spPr bwMode="auto">
              <a:xfrm>
                <a:off x="3257" y="3220"/>
                <a:ext cx="496" cy="1"/>
              </a:xfrm>
              <a:custGeom>
                <a:avLst/>
                <a:gdLst>
                  <a:gd name="T0" fmla="*/ 0 w 496"/>
                  <a:gd name="T1" fmla="*/ 0 h 1"/>
                  <a:gd name="T2" fmla="*/ 496 w 496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96" h="1">
                    <a:moveTo>
                      <a:pt x="0" y="0"/>
                    </a:moveTo>
                    <a:lnTo>
                      <a:pt x="496" y="0"/>
                    </a:lnTo>
                  </a:path>
                </a:pathLst>
              </a:custGeom>
              <a:noFill/>
              <a:ln w="28575" cmpd="sng">
                <a:solidFill>
                  <a:srgbClr val="000066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91"/>
              <p:cNvGraphicFramePr>
                <a:graphicFrameLocks noChangeAspect="1"/>
              </p:cNvGraphicFramePr>
              <p:nvPr/>
            </p:nvGraphicFramePr>
            <p:xfrm>
              <a:off x="3403" y="2986"/>
              <a:ext cx="141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51" name="Equation" r:id="rId9" imgW="127000" imgH="164465" progId="Equation.DSMT4">
                      <p:embed/>
                    </p:oleObj>
                  </mc:Choice>
                  <mc:Fallback>
                    <p:oleObj name="Equation" r:id="rId9" imgW="127000" imgH="164465" progId="Equation.DSMT4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3" y="2986"/>
                            <a:ext cx="141" cy="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" name="Text Box 93"/>
            <p:cNvSpPr txBox="1">
              <a:spLocks noChangeArrowheads="1"/>
            </p:cNvSpPr>
            <p:nvPr/>
          </p:nvSpPr>
          <p:spPr bwMode="auto">
            <a:xfrm>
              <a:off x="1282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  <a:endParaRPr lang="zh-CN" altLang="en-US" sz="1600"/>
            </a:p>
          </p:txBody>
        </p:sp>
        <p:sp>
          <p:nvSpPr>
            <p:cNvPr id="36" name="Text Box 94"/>
            <p:cNvSpPr txBox="1">
              <a:spLocks noChangeArrowheads="1"/>
            </p:cNvSpPr>
            <p:nvPr/>
          </p:nvSpPr>
          <p:spPr bwMode="auto">
            <a:xfrm>
              <a:off x="2053" y="3581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偏振片</a:t>
              </a:r>
              <a:endParaRPr lang="zh-CN" altLang="en-US" sz="1600"/>
            </a:p>
          </p:txBody>
        </p:sp>
      </p:grpSp>
      <p:graphicFrame>
        <p:nvGraphicFramePr>
          <p:cNvPr id="53" name="Object 95"/>
          <p:cNvGraphicFramePr>
            <a:graphicFrameLocks noChangeAspect="1"/>
          </p:cNvGraphicFramePr>
          <p:nvPr/>
        </p:nvGraphicFramePr>
        <p:xfrm>
          <a:off x="1444625" y="5230109"/>
          <a:ext cx="17287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799465" imgH="241300" progId="Equation.DSMT4">
                  <p:embed/>
                </p:oleObj>
              </mc:Choice>
              <mc:Fallback>
                <p:oleObj name="Equation" r:id="rId11" imgW="799465" imgH="241300" progId="Equation.DSMT4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230109"/>
                        <a:ext cx="17287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96"/>
          <p:cNvSpPr txBox="1">
            <a:spLocks noChangeArrowheads="1"/>
          </p:cNvSpPr>
          <p:nvPr/>
        </p:nvSpPr>
        <p:spPr bwMode="auto">
          <a:xfrm>
            <a:off x="3997959" y="2917692"/>
            <a:ext cx="5021262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通过控制偏振片的夹角，可以控制光强从</a:t>
            </a:r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i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aseline="-250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连续变化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" name="Object 125"/>
          <p:cNvGraphicFramePr>
            <a:graphicFrameLocks noChangeAspect="1"/>
          </p:cNvGraphicFramePr>
          <p:nvPr/>
        </p:nvGraphicFramePr>
        <p:xfrm>
          <a:off x="4599032" y="5024528"/>
          <a:ext cx="1592262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735965" imgH="431800" progId="Equation.DSMT4">
                  <p:embed/>
                </p:oleObj>
              </mc:Choice>
              <mc:Fallback>
                <p:oleObj name="Equation" r:id="rId13" imgW="735965" imgH="43180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032" y="5024528"/>
                        <a:ext cx="1592262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6274" name="文本框 566273"/>
          <p:cNvSpPr txBox="1"/>
          <p:nvPr/>
        </p:nvSpPr>
        <p:spPr>
          <a:xfrm>
            <a:off x="79375" y="57150"/>
            <a:ext cx="42052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光的偏振性</a:t>
            </a:r>
            <a:endParaRPr lang="zh-CN" altLang="en-US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6275" name="文本框 566274"/>
          <p:cNvSpPr txBox="1"/>
          <p:nvPr/>
        </p:nvSpPr>
        <p:spPr>
          <a:xfrm>
            <a:off x="539750" y="1125855"/>
            <a:ext cx="79159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     </a:t>
            </a:r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光是电磁波，电磁波是横波，横波具有一个纵波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r>
              <a: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没有的特性</a:t>
            </a:r>
            <a:r>
              <a:rPr lang="en-US" altLang="zh-CN" sz="240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偏振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566316" name="组合 566315"/>
          <p:cNvGrpSpPr/>
          <p:nvPr/>
        </p:nvGrpSpPr>
        <p:grpSpPr>
          <a:xfrm>
            <a:off x="261938" y="2238375"/>
            <a:ext cx="8469312" cy="3627438"/>
            <a:chOff x="165" y="1410"/>
            <a:chExt cx="5335" cy="2285"/>
          </a:xfrm>
        </p:grpSpPr>
        <p:sp>
          <p:nvSpPr>
            <p:cNvPr id="566277" name="文本框 566276"/>
            <p:cNvSpPr txBox="1"/>
            <p:nvPr/>
          </p:nvSpPr>
          <p:spPr>
            <a:xfrm>
              <a:off x="1753" y="3407"/>
              <a:ext cx="26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dirty="0">
                  <a:solidFill>
                    <a:srgbClr val="990033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横波和纵波在偏振方面的区别</a:t>
              </a:r>
              <a:endParaRPr lang="zh-CN" altLang="en-US" sz="2400" dirty="0">
                <a:solidFill>
                  <a:srgbClr val="990033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pic>
          <p:nvPicPr>
            <p:cNvPr id="566279" name="图片 566278" descr="横波A3"/>
            <p:cNvPicPr>
              <a:picLocks noChangeAspect="1"/>
            </p:cNvPicPr>
            <p:nvPr/>
          </p:nvPicPr>
          <p:blipFill>
            <a:blip r:embed="rId1"/>
            <a:srcRect b="10089"/>
            <a:stretch>
              <a:fillRect/>
            </a:stretch>
          </p:blipFill>
          <p:spPr>
            <a:xfrm>
              <a:off x="475" y="1525"/>
              <a:ext cx="1625" cy="17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66280" name="直接连接符 566279"/>
            <p:cNvSpPr/>
            <p:nvPr/>
          </p:nvSpPr>
          <p:spPr>
            <a:xfrm>
              <a:off x="563" y="2034"/>
              <a:ext cx="0" cy="445"/>
            </a:xfrm>
            <a:prstGeom prst="line">
              <a:avLst/>
            </a:prstGeom>
            <a:ln w="28575" cap="flat" cmpd="sng">
              <a:solidFill>
                <a:srgbClr val="FF3300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6281" name="直接连接符 566280"/>
            <p:cNvSpPr/>
            <p:nvPr/>
          </p:nvSpPr>
          <p:spPr>
            <a:xfrm>
              <a:off x="607" y="2702"/>
              <a:ext cx="48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6282" name="文本框 566281"/>
            <p:cNvSpPr txBox="1"/>
            <p:nvPr/>
          </p:nvSpPr>
          <p:spPr>
            <a:xfrm>
              <a:off x="391" y="269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传播方向</a:t>
              </a:r>
              <a:endPara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566298" name="文本框 566297"/>
            <p:cNvSpPr txBox="1"/>
            <p:nvPr/>
          </p:nvSpPr>
          <p:spPr>
            <a:xfrm>
              <a:off x="165" y="1745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振动方向</a:t>
              </a:r>
              <a:endPara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grpSp>
          <p:nvGrpSpPr>
            <p:cNvPr id="566301" name="组合 566300"/>
            <p:cNvGrpSpPr/>
            <p:nvPr/>
          </p:nvGrpSpPr>
          <p:grpSpPr>
            <a:xfrm>
              <a:off x="2175" y="1410"/>
              <a:ext cx="1598" cy="1884"/>
              <a:chOff x="1968" y="1410"/>
              <a:chExt cx="1598" cy="1884"/>
            </a:xfrm>
          </p:grpSpPr>
          <p:pic>
            <p:nvPicPr>
              <p:cNvPr id="566284" name="图片 566283" descr="横波A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8" y="1410"/>
                <a:ext cx="1578" cy="18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66285" name="直接连接符 566284"/>
              <p:cNvSpPr/>
              <p:nvPr/>
            </p:nvSpPr>
            <p:spPr>
              <a:xfrm>
                <a:off x="2190" y="2780"/>
                <a:ext cx="48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6286" name="任意多边形 566285"/>
              <p:cNvSpPr/>
              <p:nvPr/>
            </p:nvSpPr>
            <p:spPr>
              <a:xfrm>
                <a:off x="2068" y="2196"/>
                <a:ext cx="242" cy="282"/>
              </a:xfrm>
              <a:custGeom>
                <a:avLst/>
                <a:gdLst/>
                <a:ahLst/>
                <a:cxnLst/>
                <a:pathLst>
                  <a:path w="271" h="285">
                    <a:moveTo>
                      <a:pt x="0" y="285"/>
                    </a:moveTo>
                    <a:lnTo>
                      <a:pt x="271" y="0"/>
                    </a:ln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headEnd type="triangl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6287" name="文本框 566286"/>
              <p:cNvSpPr txBox="1"/>
              <p:nvPr/>
            </p:nvSpPr>
            <p:spPr>
              <a:xfrm>
                <a:off x="2014" y="2779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传播方向</a:t>
                </a:r>
                <a:endPara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66299" name="文本框 566298"/>
              <p:cNvSpPr txBox="1"/>
              <p:nvPr/>
            </p:nvSpPr>
            <p:spPr>
              <a:xfrm>
                <a:off x="1968" y="1908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振动方向</a:t>
                </a:r>
                <a:endPara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566311" name="组合 566310"/>
            <p:cNvGrpSpPr/>
            <p:nvPr/>
          </p:nvGrpSpPr>
          <p:grpSpPr>
            <a:xfrm>
              <a:off x="3841" y="1410"/>
              <a:ext cx="1659" cy="1884"/>
              <a:chOff x="3724" y="1410"/>
              <a:chExt cx="1659" cy="1884"/>
            </a:xfrm>
          </p:grpSpPr>
          <p:sp>
            <p:nvSpPr>
              <p:cNvPr id="566290" name="直接连接符 566289"/>
              <p:cNvSpPr/>
              <p:nvPr/>
            </p:nvSpPr>
            <p:spPr>
              <a:xfrm>
                <a:off x="4283" y="2358"/>
                <a:ext cx="570" cy="0"/>
              </a:xfrm>
              <a:prstGeom prst="line">
                <a:avLst/>
              </a:prstGeom>
              <a:ln w="57150" cap="flat" cmpd="sng">
                <a:pattFill prst="pct60">
                  <a:fgClr>
                    <a:srgbClr val="363636"/>
                  </a:fgClr>
                  <a:bgClr>
                    <a:srgbClr val="FFFFFF"/>
                  </a:bgClr>
                </a:pattFill>
                <a:prstDash val="solid"/>
                <a:headEnd type="none" w="med" len="med"/>
                <a:tailEnd type="none" w="med" len="med"/>
              </a:ln>
            </p:spPr>
          </p:sp>
          <p:pic>
            <p:nvPicPr>
              <p:cNvPr id="566304" name="图片 566303" descr="横波A2"/>
              <p:cNvPicPr>
                <a:picLocks noChangeAspect="1"/>
              </p:cNvPicPr>
              <p:nvPr/>
            </p:nvPicPr>
            <p:blipFill>
              <a:blip r:embed="rId2"/>
              <a:srcRect l="61343" r="14828"/>
              <a:stretch>
                <a:fillRect/>
              </a:stretch>
            </p:blipFill>
            <p:spPr>
              <a:xfrm>
                <a:off x="4830" y="1410"/>
                <a:ext cx="376" cy="1884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566289" name="直接连接符 566288"/>
              <p:cNvSpPr/>
              <p:nvPr/>
            </p:nvSpPr>
            <p:spPr>
              <a:xfrm>
                <a:off x="3993" y="2163"/>
                <a:ext cx="303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6293" name="直接连接符 566292"/>
              <p:cNvSpPr/>
              <p:nvPr/>
            </p:nvSpPr>
            <p:spPr>
              <a:xfrm flipV="1">
                <a:off x="5032" y="2358"/>
                <a:ext cx="351" cy="2"/>
              </a:xfrm>
              <a:prstGeom prst="line">
                <a:avLst/>
              </a:prstGeom>
              <a:ln w="57150" cap="flat" cmpd="sng">
                <a:pattFill prst="pct60">
                  <a:fgClr>
                    <a:srgbClr val="363636"/>
                  </a:fgClr>
                  <a:bgClr>
                    <a:srgbClr val="FFFFFF"/>
                  </a:bgClr>
                </a:patt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66295" name="文本框 566294"/>
              <p:cNvSpPr txBox="1"/>
              <p:nvPr/>
            </p:nvSpPr>
            <p:spPr>
              <a:xfrm>
                <a:off x="3724" y="1851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振动方向</a:t>
                </a:r>
                <a:endPara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66296" name="文本框 566295"/>
              <p:cNvSpPr txBox="1"/>
              <p:nvPr/>
            </p:nvSpPr>
            <p:spPr>
              <a:xfrm>
                <a:off x="3813" y="2578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400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rPr>
                  <a:t>传播方向</a:t>
                </a:r>
                <a:endPara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endParaRPr>
              </a:p>
            </p:txBody>
          </p:sp>
          <p:sp>
            <p:nvSpPr>
              <p:cNvPr id="566297" name="直接连接符 566296"/>
              <p:cNvSpPr/>
              <p:nvPr/>
            </p:nvSpPr>
            <p:spPr>
              <a:xfrm>
                <a:off x="4082" y="2578"/>
                <a:ext cx="45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6309" name="矩形 566308"/>
              <p:cNvSpPr/>
              <p:nvPr/>
            </p:nvSpPr>
            <p:spPr>
              <a:xfrm>
                <a:off x="4794" y="2184"/>
                <a:ext cx="45" cy="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6310" name="矩形 566309"/>
              <p:cNvSpPr/>
              <p:nvPr/>
            </p:nvSpPr>
            <p:spPr>
              <a:xfrm>
                <a:off x="4978" y="2252"/>
                <a:ext cx="45" cy="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7343" name="组合 567342"/>
          <p:cNvGrpSpPr/>
          <p:nvPr/>
        </p:nvGrpSpPr>
        <p:grpSpPr>
          <a:xfrm>
            <a:off x="5033963" y="1998663"/>
            <a:ext cx="3167062" cy="1503362"/>
            <a:chOff x="3727" y="2408"/>
            <a:chExt cx="1995" cy="947"/>
          </a:xfrm>
        </p:grpSpPr>
        <p:sp>
          <p:nvSpPr>
            <p:cNvPr id="567300" name="文本框 567299"/>
            <p:cNvSpPr txBox="1"/>
            <p:nvPr/>
          </p:nvSpPr>
          <p:spPr>
            <a:xfrm>
              <a:off x="4198" y="3067"/>
              <a:ext cx="12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自然光图示</a:t>
              </a:r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lang="zh-CN" altLang="en-US" sz="24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567342" name="组合 567341"/>
            <p:cNvGrpSpPr/>
            <p:nvPr/>
          </p:nvGrpSpPr>
          <p:grpSpPr>
            <a:xfrm>
              <a:off x="3727" y="2408"/>
              <a:ext cx="1995" cy="544"/>
              <a:chOff x="3787" y="2726"/>
              <a:chExt cx="1995" cy="544"/>
            </a:xfrm>
          </p:grpSpPr>
          <p:sp>
            <p:nvSpPr>
              <p:cNvPr id="567302" name="直接连接符 567301"/>
              <p:cNvSpPr/>
              <p:nvPr/>
            </p:nvSpPr>
            <p:spPr>
              <a:xfrm>
                <a:off x="3787" y="2999"/>
                <a:ext cx="1995" cy="0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7303" name="椭圆 567302"/>
              <p:cNvSpPr/>
              <p:nvPr/>
            </p:nvSpPr>
            <p:spPr>
              <a:xfrm>
                <a:off x="3913" y="2954"/>
                <a:ext cx="90" cy="90"/>
              </a:xfrm>
              <a:prstGeom prst="ellipse">
                <a:avLst/>
              </a:prstGeom>
              <a:solidFill>
                <a:srgbClr val="000066"/>
              </a:solidFill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7304" name="椭圆 567303"/>
              <p:cNvSpPr/>
              <p:nvPr/>
            </p:nvSpPr>
            <p:spPr>
              <a:xfrm>
                <a:off x="4258" y="2953"/>
                <a:ext cx="90" cy="90"/>
              </a:xfrm>
              <a:prstGeom prst="ellipse">
                <a:avLst/>
              </a:prstGeom>
              <a:solidFill>
                <a:srgbClr val="000066"/>
              </a:solidFill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7305" name="椭圆 567304"/>
              <p:cNvSpPr/>
              <p:nvPr/>
            </p:nvSpPr>
            <p:spPr>
              <a:xfrm>
                <a:off x="4576" y="2953"/>
                <a:ext cx="90" cy="90"/>
              </a:xfrm>
              <a:prstGeom prst="ellipse">
                <a:avLst/>
              </a:prstGeom>
              <a:solidFill>
                <a:srgbClr val="000066"/>
              </a:solidFill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7306" name="椭圆 567305"/>
              <p:cNvSpPr/>
              <p:nvPr/>
            </p:nvSpPr>
            <p:spPr>
              <a:xfrm>
                <a:off x="4945" y="2952"/>
                <a:ext cx="92" cy="92"/>
              </a:xfrm>
              <a:prstGeom prst="ellipse">
                <a:avLst/>
              </a:prstGeom>
              <a:solidFill>
                <a:srgbClr val="000066"/>
              </a:solidFill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7307" name="椭圆 567306"/>
              <p:cNvSpPr/>
              <p:nvPr/>
            </p:nvSpPr>
            <p:spPr>
              <a:xfrm>
                <a:off x="5254" y="2953"/>
                <a:ext cx="92" cy="92"/>
              </a:xfrm>
              <a:prstGeom prst="ellipse">
                <a:avLst/>
              </a:prstGeom>
              <a:solidFill>
                <a:srgbClr val="000066"/>
              </a:solidFill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567308" name="直接连接符 567307"/>
              <p:cNvSpPr/>
              <p:nvPr/>
            </p:nvSpPr>
            <p:spPr>
              <a:xfrm>
                <a:off x="4122" y="2726"/>
                <a:ext cx="0" cy="544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7309" name="直接连接符 567308"/>
              <p:cNvSpPr/>
              <p:nvPr/>
            </p:nvSpPr>
            <p:spPr>
              <a:xfrm>
                <a:off x="4467" y="2726"/>
                <a:ext cx="0" cy="544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7310" name="直接连接符 567309"/>
              <p:cNvSpPr/>
              <p:nvPr/>
            </p:nvSpPr>
            <p:spPr>
              <a:xfrm>
                <a:off x="4830" y="2726"/>
                <a:ext cx="0" cy="544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7311" name="直接连接符 567310"/>
              <p:cNvSpPr/>
              <p:nvPr/>
            </p:nvSpPr>
            <p:spPr>
              <a:xfrm>
                <a:off x="5147" y="2726"/>
                <a:ext cx="0" cy="544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567312" name="直接连接符 567311"/>
              <p:cNvSpPr/>
              <p:nvPr/>
            </p:nvSpPr>
            <p:spPr>
              <a:xfrm>
                <a:off x="5465" y="2726"/>
                <a:ext cx="0" cy="544"/>
              </a:xfrm>
              <a:prstGeom prst="line">
                <a:avLst/>
              </a:prstGeom>
              <a:ln w="38100" cap="flat" cmpd="sng">
                <a:solidFill>
                  <a:srgbClr val="000066"/>
                </a:solidFill>
                <a:prstDash val="solid"/>
                <a:headEnd type="triangle" w="med" len="med"/>
                <a:tailEnd type="triangle" w="med" len="med"/>
              </a:ln>
            </p:spPr>
          </p:sp>
        </p:grpSp>
      </p:grpSp>
      <p:grpSp>
        <p:nvGrpSpPr>
          <p:cNvPr id="567341" name="组合 567340"/>
          <p:cNvGrpSpPr/>
          <p:nvPr/>
        </p:nvGrpSpPr>
        <p:grpSpPr>
          <a:xfrm>
            <a:off x="585788" y="1905000"/>
            <a:ext cx="2022475" cy="1430338"/>
            <a:chOff x="307" y="2035"/>
            <a:chExt cx="1402" cy="1118"/>
          </a:xfrm>
        </p:grpSpPr>
        <p:sp>
          <p:nvSpPr>
            <p:cNvPr id="567314" name="任意多边形 567313"/>
            <p:cNvSpPr/>
            <p:nvPr/>
          </p:nvSpPr>
          <p:spPr>
            <a:xfrm>
              <a:off x="967" y="2146"/>
              <a:ext cx="676" cy="538"/>
            </a:xfrm>
            <a:custGeom>
              <a:avLst/>
              <a:gdLst/>
              <a:ahLst/>
              <a:cxnLst/>
              <a:pathLst>
                <a:path w="744" h="622">
                  <a:moveTo>
                    <a:pt x="0" y="622"/>
                  </a:moveTo>
                  <a:lnTo>
                    <a:pt x="7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7315" name="立方体 567314"/>
            <p:cNvSpPr/>
            <p:nvPr/>
          </p:nvSpPr>
          <p:spPr>
            <a:xfrm rot="7917849">
              <a:off x="588" y="2032"/>
              <a:ext cx="840" cy="1402"/>
            </a:xfrm>
            <a:prstGeom prst="cube">
              <a:avLst>
                <a:gd name="adj" fmla="val 92324"/>
              </a:avLst>
            </a:prstGeom>
            <a:solidFill>
              <a:srgbClr val="EAEAEA"/>
            </a:solidFill>
            <a:ln w="9525">
              <a:noFill/>
            </a:ln>
            <a:effectLst>
              <a:prstShdw prst="shdw17" dist="17961" dir="13499999">
                <a:srgbClr val="EAEAEA">
                  <a:gamma/>
                  <a:shade val="60000"/>
                  <a:invGamma/>
                </a:srgbClr>
              </a:prst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567316" name="直接连接符 567315"/>
            <p:cNvSpPr/>
            <p:nvPr/>
          </p:nvSpPr>
          <p:spPr>
            <a:xfrm>
              <a:off x="968" y="2481"/>
              <a:ext cx="0" cy="455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7317" name="直接连接符 567316"/>
            <p:cNvSpPr/>
            <p:nvPr/>
          </p:nvSpPr>
          <p:spPr>
            <a:xfrm>
              <a:off x="753" y="2703"/>
              <a:ext cx="445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7318" name="直接连接符 567317"/>
            <p:cNvSpPr/>
            <p:nvPr/>
          </p:nvSpPr>
          <p:spPr>
            <a:xfrm>
              <a:off x="823" y="2544"/>
              <a:ext cx="288" cy="313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67319" name="直接连接符 567318"/>
            <p:cNvSpPr/>
            <p:nvPr/>
          </p:nvSpPr>
          <p:spPr>
            <a:xfrm flipV="1">
              <a:off x="823" y="2572"/>
              <a:ext cx="288" cy="22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</p:spPr>
        </p:sp>
        <p:graphicFrame>
          <p:nvGraphicFramePr>
            <p:cNvPr id="567320" name="对象 567319"/>
            <p:cNvGraphicFramePr/>
            <p:nvPr/>
          </p:nvGraphicFramePr>
          <p:xfrm>
            <a:off x="1379" y="2035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127000" imgH="139700" progId="Equation.DSMT4">
                    <p:embed/>
                  </p:oleObj>
                </mc:Choice>
                <mc:Fallback>
                  <p:oleObj name="" r:id="rId1" imgW="127000" imgH="1397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79" y="2035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7322" name="任意多边形 567321"/>
            <p:cNvSpPr/>
            <p:nvPr/>
          </p:nvSpPr>
          <p:spPr>
            <a:xfrm>
              <a:off x="403" y="2701"/>
              <a:ext cx="571" cy="413"/>
            </a:xfrm>
            <a:custGeom>
              <a:avLst/>
              <a:gdLst/>
              <a:ahLst/>
              <a:cxnLst/>
              <a:pathLst>
                <a:path w="628" h="478">
                  <a:moveTo>
                    <a:pt x="0" y="478"/>
                  </a:moveTo>
                  <a:lnTo>
                    <a:pt x="62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67332" name="矩形 567331"/>
          <p:cNvSpPr/>
          <p:nvPr/>
        </p:nvSpPr>
        <p:spPr>
          <a:xfrm>
            <a:off x="388938" y="765175"/>
            <a:ext cx="842486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、自然光：</a:t>
            </a:r>
            <a:r>
              <a:rPr lang="zh-CN" altLang="en-US" dirty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在与光传播方向垂直的平面内，光矢量沿各个方向的平均值相等。</a:t>
            </a:r>
            <a:r>
              <a:rPr lang="zh-CN" altLang="en-US" dirty="0">
                <a:solidFill>
                  <a:srgbClr val="0099FF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普通光源发光的是自然光</a:t>
            </a:r>
            <a:endParaRPr lang="zh-CN" altLang="en-US" dirty="0">
              <a:solidFill>
                <a:srgbClr val="0099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7333" name="右箭头 567332"/>
          <p:cNvSpPr/>
          <p:nvPr/>
        </p:nvSpPr>
        <p:spPr>
          <a:xfrm>
            <a:off x="2132013" y="2470150"/>
            <a:ext cx="1081087" cy="287338"/>
          </a:xfrm>
          <a:prstGeom prst="rightArrow">
            <a:avLst>
              <a:gd name="adj1" fmla="val 50000"/>
              <a:gd name="adj2" fmla="val 94060"/>
            </a:avLst>
          </a:prstGeom>
          <a:solidFill>
            <a:srgbClr val="00FFCC"/>
          </a:solidFill>
          <a:ln w="28575">
            <a:noFill/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/>
          <a:p>
            <a:endParaRPr lang="zh-CN" altLang="en-US"/>
          </a:p>
        </p:txBody>
      </p:sp>
      <p:grpSp>
        <p:nvGrpSpPr>
          <p:cNvPr id="567339" name="组合 567338"/>
          <p:cNvGrpSpPr/>
          <p:nvPr/>
        </p:nvGrpSpPr>
        <p:grpSpPr>
          <a:xfrm>
            <a:off x="2897188" y="1677988"/>
            <a:ext cx="1978025" cy="1712912"/>
            <a:chOff x="2037" y="2092"/>
            <a:chExt cx="1470" cy="1178"/>
          </a:xfrm>
        </p:grpSpPr>
        <p:sp>
          <p:nvSpPr>
            <p:cNvPr id="567335" name="任意多边形 567334"/>
            <p:cNvSpPr/>
            <p:nvPr/>
          </p:nvSpPr>
          <p:spPr>
            <a:xfrm>
              <a:off x="2729" y="2256"/>
              <a:ext cx="676" cy="538"/>
            </a:xfrm>
            <a:custGeom>
              <a:avLst/>
              <a:gdLst/>
              <a:ahLst/>
              <a:cxnLst/>
              <a:pathLst>
                <a:path w="744" h="622">
                  <a:moveTo>
                    <a:pt x="0" y="622"/>
                  </a:moveTo>
                  <a:lnTo>
                    <a:pt x="7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67326" name="任意多边形 567325"/>
            <p:cNvSpPr/>
            <p:nvPr/>
          </p:nvSpPr>
          <p:spPr>
            <a:xfrm>
              <a:off x="2729" y="2233"/>
              <a:ext cx="708" cy="554"/>
            </a:xfrm>
            <a:custGeom>
              <a:avLst/>
              <a:gdLst/>
              <a:ahLst/>
              <a:cxnLst/>
              <a:pathLst>
                <a:path w="744" h="622">
                  <a:moveTo>
                    <a:pt x="0" y="622"/>
                  </a:moveTo>
                  <a:lnTo>
                    <a:pt x="744" y="0"/>
                  </a:lnTo>
                </a:path>
              </a:pathLst>
            </a:custGeom>
            <a:solidFill>
              <a:srgbClr val="3BCDFB"/>
            </a:solidFill>
            <a:ln w="28575">
              <a:noFill/>
            </a:ln>
            <a:effectLst>
              <a:prstShdw prst="shdw17" dist="17961" dir="2699999">
                <a:srgbClr val="3BCDFB">
                  <a:gamma/>
                  <a:shade val="60000"/>
                  <a:invGamma/>
                </a:srgbClr>
              </a:prst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567327" name="立方体 567326"/>
            <p:cNvSpPr/>
            <p:nvPr/>
          </p:nvSpPr>
          <p:spPr>
            <a:xfrm rot="7917849">
              <a:off x="2339" y="2102"/>
              <a:ext cx="865" cy="1470"/>
            </a:xfrm>
            <a:prstGeom prst="cube">
              <a:avLst>
                <a:gd name="adj" fmla="val 92324"/>
              </a:avLst>
            </a:prstGeom>
            <a:solidFill>
              <a:srgbClr val="EAEAEA"/>
            </a:solidFill>
            <a:ln w="9525">
              <a:noFill/>
            </a:ln>
            <a:effectLst>
              <a:prstShdw prst="shdw17" dist="17961" dir="2699999">
                <a:srgbClr val="EAEAEA">
                  <a:gamma/>
                  <a:shade val="60000"/>
                  <a:invGamma/>
                </a:srgbClr>
              </a:prst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567328" name="直接连接符 567327"/>
            <p:cNvSpPr/>
            <p:nvPr/>
          </p:nvSpPr>
          <p:spPr>
            <a:xfrm>
              <a:off x="2730" y="2579"/>
              <a:ext cx="0" cy="46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  <a:effectLst>
              <a:prstShdw prst="shdw17" dist="17961" dir="2699999">
                <a:srgbClr val="FF0066">
                  <a:gamma/>
                  <a:shade val="60000"/>
                  <a:invGamma/>
                </a:srgbClr>
              </a:prstShdw>
            </a:effectLst>
          </p:spPr>
        </p:sp>
        <p:sp>
          <p:nvSpPr>
            <p:cNvPr id="567329" name="直接连接符 567328"/>
            <p:cNvSpPr/>
            <p:nvPr/>
          </p:nvSpPr>
          <p:spPr>
            <a:xfrm>
              <a:off x="2505" y="2807"/>
              <a:ext cx="467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headEnd type="triangle" w="med" len="med"/>
              <a:tailEnd type="triangle" w="med" len="med"/>
            </a:ln>
            <a:effectLst>
              <a:prstShdw prst="shdw17" dist="17961" dir="2699999">
                <a:srgbClr val="FF0066">
                  <a:gamma/>
                  <a:shade val="60000"/>
                  <a:invGamma/>
                </a:srgbClr>
              </a:prstShdw>
            </a:effectLst>
          </p:spPr>
        </p:sp>
        <p:sp>
          <p:nvSpPr>
            <p:cNvPr id="567331" name="任意多边形 567330"/>
            <p:cNvSpPr/>
            <p:nvPr/>
          </p:nvSpPr>
          <p:spPr>
            <a:xfrm>
              <a:off x="2138" y="2805"/>
              <a:ext cx="598" cy="426"/>
            </a:xfrm>
            <a:custGeom>
              <a:avLst/>
              <a:gdLst/>
              <a:ahLst/>
              <a:cxnLst/>
              <a:pathLst>
                <a:path w="628" h="478">
                  <a:moveTo>
                    <a:pt x="0" y="478"/>
                  </a:moveTo>
                  <a:lnTo>
                    <a:pt x="628" y="0"/>
                  </a:lnTo>
                </a:path>
              </a:pathLst>
            </a:custGeom>
            <a:solidFill>
              <a:srgbClr val="3BCDFB"/>
            </a:solidFill>
            <a:ln w="28575">
              <a:noFill/>
            </a:ln>
            <a:effectLst>
              <a:prstShdw prst="shdw17" dist="17961" dir="2699999">
                <a:srgbClr val="3BCDFB">
                  <a:gamma/>
                  <a:shade val="60000"/>
                  <a:invGamma/>
                </a:srgbClr>
              </a:prstShdw>
            </a:effectLst>
          </p:spPr>
          <p:txBody>
            <a:bodyPr/>
            <a:p>
              <a:endParaRPr lang="zh-CN" altLang="en-US"/>
            </a:p>
          </p:txBody>
        </p:sp>
        <p:sp>
          <p:nvSpPr>
            <p:cNvPr id="567336" name="任意多边形 567335"/>
            <p:cNvSpPr/>
            <p:nvPr/>
          </p:nvSpPr>
          <p:spPr>
            <a:xfrm>
              <a:off x="2164" y="2798"/>
              <a:ext cx="571" cy="413"/>
            </a:xfrm>
            <a:custGeom>
              <a:avLst/>
              <a:gdLst/>
              <a:ahLst/>
              <a:cxnLst/>
              <a:pathLst>
                <a:path w="628" h="478">
                  <a:moveTo>
                    <a:pt x="0" y="478"/>
                  </a:moveTo>
                  <a:lnTo>
                    <a:pt x="62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67337" name="对象 567336"/>
            <p:cNvGraphicFramePr/>
            <p:nvPr/>
          </p:nvGraphicFramePr>
          <p:xfrm>
            <a:off x="3203" y="2092"/>
            <a:ext cx="20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27000" imgH="139700" progId="Equation.DSMT4">
                    <p:embed/>
                  </p:oleObj>
                </mc:Choice>
                <mc:Fallback>
                  <p:oleObj name="" r:id="rId3" imgW="127000" imgH="1397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03" y="2092"/>
                          <a:ext cx="202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7344" name="文本框 567343"/>
          <p:cNvSpPr txBox="1"/>
          <p:nvPr/>
        </p:nvSpPr>
        <p:spPr>
          <a:xfrm>
            <a:off x="400050" y="4005263"/>
            <a:ext cx="8675688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、偏振光：</a:t>
            </a:r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自然光经过反射、吸收、折射后，可能会只保留某一方向的光振动或振动在某一方向较强，即偏振光。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67346" name="直接连接符 567345"/>
          <p:cNvSpPr/>
          <p:nvPr/>
        </p:nvSpPr>
        <p:spPr>
          <a:xfrm>
            <a:off x="2513013" y="5378450"/>
            <a:ext cx="0" cy="78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7347" name="直接连接符 567346"/>
          <p:cNvSpPr/>
          <p:nvPr/>
        </p:nvSpPr>
        <p:spPr>
          <a:xfrm>
            <a:off x="5376863" y="5378450"/>
            <a:ext cx="0" cy="787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7348" name="直接连接符 567347"/>
          <p:cNvSpPr/>
          <p:nvPr/>
        </p:nvSpPr>
        <p:spPr>
          <a:xfrm>
            <a:off x="5119688" y="5776913"/>
            <a:ext cx="5318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67349" name="矩形 567348"/>
          <p:cNvSpPr/>
          <p:nvPr/>
        </p:nvSpPr>
        <p:spPr>
          <a:xfrm>
            <a:off x="1781175" y="6205538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完全偏振光</a:t>
            </a:r>
            <a:endParaRPr lang="zh-CN" altLang="en-US" sz="2000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567350" name="矩形 567349"/>
          <p:cNvSpPr/>
          <p:nvPr/>
        </p:nvSpPr>
        <p:spPr>
          <a:xfrm>
            <a:off x="4659313" y="6248400"/>
            <a:ext cx="145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dirty="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部分偏振光</a:t>
            </a:r>
            <a:endParaRPr lang="zh-CN" altLang="en-US" sz="2000" dirty="0">
              <a:solidFill>
                <a:srgbClr val="000066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0de16174-225b-4931-bf79-8c01c9659d70}"/>
</p:tagLst>
</file>

<file path=ppt/tags/tag2.xml><?xml version="1.0" encoding="utf-8"?>
<p:tagLst xmlns:p="http://schemas.openxmlformats.org/presentationml/2006/main">
  <p:tag name="COMMONDATA" val="eyJoZGlkIjoiZGE3Y2I3OTRlNTA1NjUwZGY1NGI3NTM4NWZhMGI4N2IifQ=="/>
  <p:tag name="KSO_WPP_MARK_KEY" val="2c8434e8-0c4a-424a-af54-c69e9efaeba7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2096</Words>
  <Application>WPS 演示</Application>
  <PresentationFormat>全屏显示(4:3)</PresentationFormat>
  <Paragraphs>194</Paragraphs>
  <Slides>19</Slides>
  <Notes>1</Notes>
  <HiddenSlides>0</HiddenSlides>
  <MMClips>1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19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华文中宋</vt:lpstr>
      <vt:lpstr>华文隶书</vt:lpstr>
      <vt:lpstr>微软雅黑</vt:lpstr>
      <vt:lpstr>楷体_GB2312</vt:lpstr>
      <vt:lpstr>新宋体</vt:lpstr>
      <vt:lpstr>华文新魏</vt:lpstr>
      <vt:lpstr>华文行楷</vt:lpstr>
      <vt:lpstr>等线</vt:lpstr>
      <vt:lpstr>Arial Unicode MS</vt:lpstr>
      <vt:lpstr>古瓶荷花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Excel.Chart.8</vt:lpstr>
      <vt:lpstr>Excel.Chart.8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王光辉</cp:lastModifiedBy>
  <cp:revision>256</cp:revision>
  <dcterms:created xsi:type="dcterms:W3CDTF">2007-03-01T02:00:00Z</dcterms:created>
  <dcterms:modified xsi:type="dcterms:W3CDTF">2023-04-07T03:00:01Z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E92A654983CB4142BDC85E4F0BBEB8F7</vt:lpwstr>
  </property>
  <property fmtid="{D5CDD505-2E9C-101B-9397-08002B2CF9AE}" pid="3" name="KSOProductBuildVer">
    <vt:lpwstr>2052-11.1.0.13020</vt:lpwstr>
  </property>
</Properties>
</file>