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ctiveX/activeX1.bin" ContentType="application/vnd.ms-office.activeX"/>
  <Override PartName="/ppt/activeX/activeX1.xml" ContentType="application/vnd.ms-office.activeX+xml"/>
  <Override PartName="/ppt/activeX/activeX2.bin" ContentType="application/vnd.ms-office.activeX"/>
  <Override PartName="/ppt/activeX/activeX2.xml" ContentType="application/vnd.ms-office.activeX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6"/>
  </p:notesMasterIdLst>
  <p:sldIdLst>
    <p:sldId id="390" r:id="rId4"/>
    <p:sldId id="392" r:id="rId5"/>
    <p:sldId id="262" r:id="rId7"/>
    <p:sldId id="399" r:id="rId8"/>
    <p:sldId id="422" r:id="rId9"/>
    <p:sldId id="423" r:id="rId10"/>
    <p:sldId id="426" r:id="rId11"/>
    <p:sldId id="424" r:id="rId12"/>
    <p:sldId id="438" r:id="rId13"/>
    <p:sldId id="400" r:id="rId14"/>
    <p:sldId id="401" r:id="rId15"/>
    <p:sldId id="425" r:id="rId16"/>
    <p:sldId id="410" r:id="rId17"/>
    <p:sldId id="416" r:id="rId18"/>
    <p:sldId id="402" r:id="rId19"/>
    <p:sldId id="409" r:id="rId20"/>
    <p:sldId id="403" r:id="rId21"/>
    <p:sldId id="449" r:id="rId22"/>
    <p:sldId id="404" r:id="rId23"/>
    <p:sldId id="405" r:id="rId24"/>
  </p:sldIdLst>
  <p:sldSz cx="9144000" cy="6858000" type="screen4x3"/>
  <p:notesSz cx="6858000" cy="9144000"/>
  <p:custDataLst>
    <p:tags r:id="rId28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5" userDrawn="1">
          <p15:clr>
            <a:srgbClr val="A4A3A4"/>
          </p15:clr>
        </p15:guide>
        <p15:guide id="2" pos="29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FF3300"/>
    <a:srgbClr val="99CCFF"/>
    <a:srgbClr val="EAEAEA"/>
    <a:srgbClr val="969696"/>
    <a:srgbClr val="0000FF"/>
    <a:srgbClr val="33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91"/>
    <p:restoredTop sz="96699"/>
  </p:normalViewPr>
  <p:slideViewPr>
    <p:cSldViewPr snapToObjects="1" showGuides="1">
      <p:cViewPr varScale="1">
        <p:scale>
          <a:sx n="77" d="100"/>
          <a:sy n="77" d="100"/>
        </p:scale>
        <p:origin x="1182" y="96"/>
      </p:cViewPr>
      <p:guideLst>
        <p:guide orient="horz" pos="2175"/>
        <p:guide pos="294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gs" Target="tags/tag5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.wmf"/><Relationship Id="rId8" Type="http://schemas.openxmlformats.org/officeDocument/2006/relationships/image" Target="../media/image21.wmf"/><Relationship Id="rId7" Type="http://schemas.openxmlformats.org/officeDocument/2006/relationships/image" Target="../media/image20.w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Relationship Id="rId3" Type="http://schemas.openxmlformats.org/officeDocument/2006/relationships/image" Target="../media/image16.emf"/><Relationship Id="rId2" Type="http://schemas.openxmlformats.org/officeDocument/2006/relationships/image" Target="../media/image15.wmf"/><Relationship Id="rId17" Type="http://schemas.openxmlformats.org/officeDocument/2006/relationships/image" Target="../media/image30.wmf"/><Relationship Id="rId16" Type="http://schemas.openxmlformats.org/officeDocument/2006/relationships/image" Target="../media/image29.emf"/><Relationship Id="rId15" Type="http://schemas.openxmlformats.org/officeDocument/2006/relationships/image" Target="../media/image28.emf"/><Relationship Id="rId14" Type="http://schemas.openxmlformats.org/officeDocument/2006/relationships/image" Target="../media/image27.wmf"/><Relationship Id="rId13" Type="http://schemas.openxmlformats.org/officeDocument/2006/relationships/image" Target="../media/image26.wmf"/><Relationship Id="rId12" Type="http://schemas.openxmlformats.org/officeDocument/2006/relationships/image" Target="../media/image25.wmf"/><Relationship Id="rId11" Type="http://schemas.openxmlformats.org/officeDocument/2006/relationships/image" Target="../media/image24.wmf"/><Relationship Id="rId10" Type="http://schemas.openxmlformats.org/officeDocument/2006/relationships/image" Target="../media/image23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.wmf"/><Relationship Id="rId8" Type="http://schemas.openxmlformats.org/officeDocument/2006/relationships/image" Target="../media/image20.wmf"/><Relationship Id="rId7" Type="http://schemas.openxmlformats.org/officeDocument/2006/relationships/image" Target="../media/image42.emf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8" Type="http://schemas.openxmlformats.org/officeDocument/2006/relationships/image" Target="../media/image30.wmf"/><Relationship Id="rId17" Type="http://schemas.openxmlformats.org/officeDocument/2006/relationships/image" Target="../media/image44.emf"/><Relationship Id="rId16" Type="http://schemas.openxmlformats.org/officeDocument/2006/relationships/image" Target="../media/image43.emf"/><Relationship Id="rId15" Type="http://schemas.openxmlformats.org/officeDocument/2006/relationships/image" Target="../media/image27.wmf"/><Relationship Id="rId14" Type="http://schemas.openxmlformats.org/officeDocument/2006/relationships/image" Target="../media/image26.wmf"/><Relationship Id="rId13" Type="http://schemas.openxmlformats.org/officeDocument/2006/relationships/image" Target="../media/image25.wmf"/><Relationship Id="rId12" Type="http://schemas.openxmlformats.org/officeDocument/2006/relationships/image" Target="../media/image24.wmf"/><Relationship Id="rId11" Type="http://schemas.openxmlformats.org/officeDocument/2006/relationships/image" Target="../media/image23.wmf"/><Relationship Id="rId10" Type="http://schemas.openxmlformats.org/officeDocument/2006/relationships/image" Target="../media/image22.wmf"/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561AA33-D87D-4660-8D5D-E15B69D497A1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DCF9323-B3D3-444C-AEF9-C0C17C192C68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en-GB" altLang="zh-CN" dirty="0"/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rgbClr val="000000"/>
                </a:solidFill>
                <a:ea typeface="宋体" panose="02010600030101010101" pitchFamily="2" charset="-122"/>
              </a:rPr>
            </a:fld>
            <a:endParaRPr lang="zh-CN" altLang="en-US" sz="12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en-GB" altLang="zh-CN" dirty="0"/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rgbClr val="000000"/>
                </a:solidFill>
                <a:ea typeface="宋体" panose="02010600030101010101" pitchFamily="2" charset="-122"/>
              </a:rPr>
            </a:fld>
            <a:endParaRPr lang="zh-CN" altLang="en-US" sz="12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en-GB" altLang="zh-CN" dirty="0"/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zh-CN" altLang="en-US" sz="1200" b="0" dirty="0">
                <a:solidFill>
                  <a:srgbClr val="000000"/>
                </a:solidFill>
                <a:ea typeface="宋体" panose="02010600030101010101" pitchFamily="2" charset="-122"/>
              </a:rPr>
            </a:fld>
            <a:endParaRPr lang="zh-CN" altLang="en-US" sz="12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037ECE-1130-4A9C-A6D7-4F8B4040B7CB}" type="datetimeFigureOut"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</a:fld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E8766F2-438F-48D8-8B6C-E06D09EC9951}" type="slidenum"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</a:fld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p>
            <a:pPr lvl="0" eaLnBrk="1" hangingPunct="1"/>
            <a:fld id="{9A0DB2DC-4C9A-4742-B13C-FB6460FD3503}" type="slidenum">
              <a:rPr lang="en-US" altLang="en-US" dirty="0">
                <a:latin typeface="Verdana" panose="020B0604030504040204" pitchFamily="34" charset="0"/>
              </a:rPr>
            </a:fld>
            <a:endParaRPr lang="en-US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037ECE-1130-4A9C-A6D7-4F8B4040B7CB}" type="datetimeFigureOut"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</a:fld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E8766F2-438F-48D8-8B6C-E06D09EC9951}" type="slidenum"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</a:fld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p>
            <a:pPr lvl="0" eaLnBrk="1" hangingPunct="1"/>
            <a:fld id="{9A0DB2DC-4C9A-4742-B13C-FB6460FD3503}" type="slidenum">
              <a:rPr lang="en-US" altLang="en-US" dirty="0">
                <a:latin typeface="Verdana" panose="020B0604030504040204" pitchFamily="34" charset="0"/>
              </a:rPr>
            </a:fld>
            <a:endParaRPr lang="en-US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40" descr="bj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6134100"/>
            <a:ext cx="9144000" cy="7397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27" name="Group 20"/>
          <p:cNvGrpSpPr/>
          <p:nvPr userDrawn="1"/>
        </p:nvGrpSpPr>
        <p:grpSpPr>
          <a:xfrm>
            <a:off x="6805613" y="6415088"/>
            <a:ext cx="198437" cy="327025"/>
            <a:chOff x="3492" y="3902"/>
            <a:chExt cx="155" cy="257"/>
          </a:xfrm>
        </p:grpSpPr>
        <p:sp>
          <p:nvSpPr>
            <p:cNvPr id="462869" name="AutoShape 21">
              <a:hlinkClick r:id="" action="ppaction://hlinkshowjump?jump=lastslide"/>
            </p:cNvPr>
            <p:cNvSpPr>
              <a:spLocks noChangeArrowheads="1"/>
            </p:cNvSpPr>
            <p:nvPr/>
          </p:nvSpPr>
          <p:spPr bwMode="auto">
            <a:xfrm rot="5400000">
              <a:off x="3441" y="3953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Line 22">
              <a:hlinkClick r:id="" action="ppaction://hlinkshowjump?jump=lastslide"/>
            </p:cNvPr>
            <p:cNvSpPr/>
            <p:nvPr/>
          </p:nvSpPr>
          <p:spPr>
            <a:xfrm>
              <a:off x="3647" y="3923"/>
              <a:ext cx="0" cy="204"/>
            </a:xfrm>
            <a:prstGeom prst="line">
              <a:avLst/>
            </a:prstGeom>
            <a:ln w="28575" cap="flat" cmpd="sng">
              <a:solidFill>
                <a:srgbClr val="ACEAFE"/>
              </a:solidFill>
              <a:prstDash val="solid"/>
              <a:headEnd type="none" w="med" len="med"/>
              <a:tailEnd type="none" w="med" len="med"/>
            </a:ln>
            <a:effectLst>
              <a:prstShdw prst="shdw17" dist="17961" dir="2699999">
                <a:srgbClr val="678C98"/>
              </a:prstShdw>
            </a:effectLst>
          </p:spPr>
        </p:sp>
      </p:grpSp>
      <p:sp>
        <p:nvSpPr>
          <p:cNvPr id="462871" name="AutoShape 2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 rot="5400000">
            <a:off x="7471569" y="6479381"/>
            <a:ext cx="327025" cy="1984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2872" name="AutoShape 2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6200000">
            <a:off x="8019256" y="6479381"/>
            <a:ext cx="327025" cy="1984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30" name="Group 25"/>
          <p:cNvGrpSpPr/>
          <p:nvPr userDrawn="1"/>
        </p:nvGrpSpPr>
        <p:grpSpPr>
          <a:xfrm>
            <a:off x="8766175" y="6415088"/>
            <a:ext cx="198438" cy="327025"/>
            <a:chOff x="4558" y="3875"/>
            <a:chExt cx="155" cy="257"/>
          </a:xfrm>
        </p:grpSpPr>
        <p:sp>
          <p:nvSpPr>
            <p:cNvPr id="462874" name="AutoShape 26">
              <a:hlinkClick r:id="" action="ppaction://hlinkshowjump?jump=firstslide"/>
            </p:cNvPr>
            <p:cNvSpPr>
              <a:spLocks noChangeArrowheads="1"/>
            </p:cNvSpPr>
            <p:nvPr/>
          </p:nvSpPr>
          <p:spPr bwMode="auto">
            <a:xfrm rot="16200000">
              <a:off x="4507" y="3926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Line 27"/>
            <p:cNvSpPr/>
            <p:nvPr/>
          </p:nvSpPr>
          <p:spPr>
            <a:xfrm>
              <a:off x="4558" y="3896"/>
              <a:ext cx="0" cy="204"/>
            </a:xfrm>
            <a:prstGeom prst="line">
              <a:avLst/>
            </a:prstGeom>
            <a:ln w="28575" cap="flat" cmpd="sng">
              <a:solidFill>
                <a:srgbClr val="ACEAFE"/>
              </a:solidFill>
              <a:prstDash val="solid"/>
              <a:headEnd type="none" w="med" len="med"/>
              <a:tailEnd type="none" w="med" len="med"/>
            </a:ln>
            <a:effectLst>
              <a:prstShdw prst="shdw17" dist="17961" dir="2699999">
                <a:srgbClr val="678C98"/>
              </a:prstShdw>
            </a:effectLst>
          </p:spPr>
        </p:sp>
      </p:grpSp>
      <p:pic>
        <p:nvPicPr>
          <p:cNvPr id="1031" name="Picture 37" descr="bj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739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2" name="Rectangle 33"/>
          <p:cNvSpPr>
            <a:spLocks noChangeArrowheads="1"/>
          </p:cNvSpPr>
          <p:nvPr/>
        </p:nvSpPr>
        <p:spPr bwMode="auto">
          <a:xfrm>
            <a:off x="0" y="692150"/>
            <a:ext cx="9144000" cy="73025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34"/>
          <p:cNvSpPr>
            <a:spLocks noChangeArrowheads="1"/>
          </p:cNvSpPr>
          <p:nvPr/>
        </p:nvSpPr>
        <p:spPr bwMode="auto">
          <a:xfrm>
            <a:off x="0" y="6173788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40" descr="bj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6134100"/>
            <a:ext cx="9144000" cy="7397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27" name="Group 20"/>
          <p:cNvGrpSpPr/>
          <p:nvPr userDrawn="1"/>
        </p:nvGrpSpPr>
        <p:grpSpPr>
          <a:xfrm>
            <a:off x="6805613" y="6415088"/>
            <a:ext cx="198437" cy="327025"/>
            <a:chOff x="3492" y="3902"/>
            <a:chExt cx="155" cy="257"/>
          </a:xfrm>
        </p:grpSpPr>
        <p:sp>
          <p:nvSpPr>
            <p:cNvPr id="462869" name="AutoShape 21">
              <a:hlinkClick r:id="" action="ppaction://hlinkshowjump?jump=lastslide"/>
            </p:cNvPr>
            <p:cNvSpPr>
              <a:spLocks noChangeArrowheads="1"/>
            </p:cNvSpPr>
            <p:nvPr/>
          </p:nvSpPr>
          <p:spPr bwMode="auto">
            <a:xfrm rot="5400000">
              <a:off x="3441" y="3953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Line 22">
              <a:hlinkClick r:id="" action="ppaction://hlinkshowjump?jump=lastslide"/>
            </p:cNvPr>
            <p:cNvSpPr/>
            <p:nvPr/>
          </p:nvSpPr>
          <p:spPr>
            <a:xfrm>
              <a:off x="3647" y="3923"/>
              <a:ext cx="0" cy="204"/>
            </a:xfrm>
            <a:prstGeom prst="line">
              <a:avLst/>
            </a:prstGeom>
            <a:ln w="28575" cap="flat" cmpd="sng">
              <a:solidFill>
                <a:srgbClr val="ACEAFE"/>
              </a:solidFill>
              <a:prstDash val="solid"/>
              <a:headEnd type="none" w="med" len="med"/>
              <a:tailEnd type="none" w="med" len="med"/>
            </a:ln>
            <a:effectLst>
              <a:prstShdw prst="shdw17" dist="17961" dir="2699999">
                <a:srgbClr val="678C98"/>
              </a:prstShdw>
            </a:effectLst>
          </p:spPr>
        </p:sp>
      </p:grpSp>
      <p:sp>
        <p:nvSpPr>
          <p:cNvPr id="462871" name="AutoShape 2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 rot="5400000">
            <a:off x="7471569" y="6479381"/>
            <a:ext cx="327025" cy="1984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2872" name="AutoShape 2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16200000">
            <a:off x="8019256" y="6479381"/>
            <a:ext cx="327025" cy="1984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30" name="Group 25"/>
          <p:cNvGrpSpPr/>
          <p:nvPr userDrawn="1"/>
        </p:nvGrpSpPr>
        <p:grpSpPr>
          <a:xfrm>
            <a:off x="8766175" y="6415088"/>
            <a:ext cx="198438" cy="327025"/>
            <a:chOff x="4558" y="3875"/>
            <a:chExt cx="155" cy="257"/>
          </a:xfrm>
        </p:grpSpPr>
        <p:sp>
          <p:nvSpPr>
            <p:cNvPr id="462874" name="AutoShape 26">
              <a:hlinkClick r:id="" action="ppaction://hlinkshowjump?jump=firstslide"/>
            </p:cNvPr>
            <p:cNvSpPr>
              <a:spLocks noChangeArrowheads="1"/>
            </p:cNvSpPr>
            <p:nvPr/>
          </p:nvSpPr>
          <p:spPr bwMode="auto">
            <a:xfrm rot="16200000">
              <a:off x="4507" y="3926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Line 27"/>
            <p:cNvSpPr/>
            <p:nvPr/>
          </p:nvSpPr>
          <p:spPr>
            <a:xfrm>
              <a:off x="4558" y="3896"/>
              <a:ext cx="0" cy="204"/>
            </a:xfrm>
            <a:prstGeom prst="line">
              <a:avLst/>
            </a:prstGeom>
            <a:ln w="28575" cap="flat" cmpd="sng">
              <a:solidFill>
                <a:srgbClr val="ACEAFE"/>
              </a:solidFill>
              <a:prstDash val="solid"/>
              <a:headEnd type="none" w="med" len="med"/>
              <a:tailEnd type="none" w="med" len="med"/>
            </a:ln>
            <a:effectLst>
              <a:prstShdw prst="shdw17" dist="17961" dir="2699999">
                <a:srgbClr val="678C98"/>
              </a:prstShdw>
            </a:effectLst>
          </p:spPr>
        </p:sp>
      </p:grpSp>
      <p:pic>
        <p:nvPicPr>
          <p:cNvPr id="1031" name="Picture 37" descr="bj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739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2" name="Rectangle 33"/>
          <p:cNvSpPr>
            <a:spLocks noChangeArrowheads="1"/>
          </p:cNvSpPr>
          <p:nvPr/>
        </p:nvSpPr>
        <p:spPr bwMode="auto">
          <a:xfrm>
            <a:off x="0" y="692150"/>
            <a:ext cx="9144000" cy="73025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34"/>
          <p:cNvSpPr>
            <a:spLocks noChangeArrowheads="1"/>
          </p:cNvSpPr>
          <p:nvPr/>
        </p:nvSpPr>
        <p:spPr bwMode="auto">
          <a:xfrm>
            <a:off x="0" y="6173788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17.e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wmf"/><Relationship Id="rId36" Type="http://schemas.openxmlformats.org/officeDocument/2006/relationships/vmlDrawing" Target="../drawings/vmlDrawing5.vml"/><Relationship Id="rId35" Type="http://schemas.openxmlformats.org/officeDocument/2006/relationships/slideLayout" Target="../slideLayouts/slideLayout13.xml"/><Relationship Id="rId34" Type="http://schemas.openxmlformats.org/officeDocument/2006/relationships/image" Target="../media/image30.wmf"/><Relationship Id="rId33" Type="http://schemas.openxmlformats.org/officeDocument/2006/relationships/oleObject" Target="../embeddings/oleObject28.bin"/><Relationship Id="rId32" Type="http://schemas.openxmlformats.org/officeDocument/2006/relationships/image" Target="../media/image29.emf"/><Relationship Id="rId31" Type="http://schemas.openxmlformats.org/officeDocument/2006/relationships/oleObject" Target="../embeddings/oleObject27.bin"/><Relationship Id="rId30" Type="http://schemas.openxmlformats.org/officeDocument/2006/relationships/image" Target="../media/image28.emf"/><Relationship Id="rId3" Type="http://schemas.openxmlformats.org/officeDocument/2006/relationships/oleObject" Target="../embeddings/oleObject13.bin"/><Relationship Id="rId29" Type="http://schemas.openxmlformats.org/officeDocument/2006/relationships/oleObject" Target="../embeddings/oleObject26.bin"/><Relationship Id="rId28" Type="http://schemas.openxmlformats.org/officeDocument/2006/relationships/image" Target="../media/image27.wmf"/><Relationship Id="rId27" Type="http://schemas.openxmlformats.org/officeDocument/2006/relationships/oleObject" Target="../embeddings/oleObject25.bin"/><Relationship Id="rId26" Type="http://schemas.openxmlformats.org/officeDocument/2006/relationships/image" Target="../media/image26.wmf"/><Relationship Id="rId25" Type="http://schemas.openxmlformats.org/officeDocument/2006/relationships/oleObject" Target="../embeddings/oleObject24.bin"/><Relationship Id="rId24" Type="http://schemas.openxmlformats.org/officeDocument/2006/relationships/image" Target="../media/image25.wmf"/><Relationship Id="rId23" Type="http://schemas.openxmlformats.org/officeDocument/2006/relationships/oleObject" Target="../embeddings/oleObject23.bin"/><Relationship Id="rId22" Type="http://schemas.openxmlformats.org/officeDocument/2006/relationships/image" Target="../media/image24.wmf"/><Relationship Id="rId21" Type="http://schemas.openxmlformats.org/officeDocument/2006/relationships/oleObject" Target="../embeddings/oleObject22.bin"/><Relationship Id="rId20" Type="http://schemas.openxmlformats.org/officeDocument/2006/relationships/image" Target="../media/image23.wmf"/><Relationship Id="rId2" Type="http://schemas.openxmlformats.org/officeDocument/2006/relationships/image" Target="../media/image14.wmf"/><Relationship Id="rId19" Type="http://schemas.openxmlformats.org/officeDocument/2006/relationships/oleObject" Target="../embeddings/oleObject21.bin"/><Relationship Id="rId18" Type="http://schemas.openxmlformats.org/officeDocument/2006/relationships/image" Target="../media/image22.wmf"/><Relationship Id="rId17" Type="http://schemas.openxmlformats.org/officeDocument/2006/relationships/oleObject" Target="../embeddings/oleObject20.bin"/><Relationship Id="rId16" Type="http://schemas.openxmlformats.org/officeDocument/2006/relationships/image" Target="../media/image21.wmf"/><Relationship Id="rId15" Type="http://schemas.openxmlformats.org/officeDocument/2006/relationships/oleObject" Target="../embeddings/oleObject19.bin"/><Relationship Id="rId14" Type="http://schemas.openxmlformats.org/officeDocument/2006/relationships/image" Target="../media/image20.wmf"/><Relationship Id="rId13" Type="http://schemas.openxmlformats.org/officeDocument/2006/relationships/oleObject" Target="../embeddings/oleObject18.bin"/><Relationship Id="rId12" Type="http://schemas.openxmlformats.org/officeDocument/2006/relationships/image" Target="../media/image19.emf"/><Relationship Id="rId11" Type="http://schemas.openxmlformats.org/officeDocument/2006/relationships/oleObject" Target="../embeddings/oleObject17.bin"/><Relationship Id="rId10" Type="http://schemas.openxmlformats.org/officeDocument/2006/relationships/image" Target="../media/image18.emf"/><Relationship Id="rId1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1.wmf"/><Relationship Id="rId1" Type="http://schemas.openxmlformats.org/officeDocument/2006/relationships/oleObject" Target="../embeddings/oleObject29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4.wmf"/><Relationship Id="rId1" Type="http://schemas.openxmlformats.org/officeDocument/2006/relationships/oleObject" Target="../embeddings/oleObject3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tags" Target="../tags/tag1.xml"/><Relationship Id="rId1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39.e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14.wmf"/><Relationship Id="rId38" Type="http://schemas.openxmlformats.org/officeDocument/2006/relationships/vmlDrawing" Target="../drawings/vmlDrawing8.vml"/><Relationship Id="rId37" Type="http://schemas.openxmlformats.org/officeDocument/2006/relationships/slideLayout" Target="../slideLayouts/slideLayout13.xml"/><Relationship Id="rId36" Type="http://schemas.openxmlformats.org/officeDocument/2006/relationships/image" Target="../media/image30.wmf"/><Relationship Id="rId35" Type="http://schemas.openxmlformats.org/officeDocument/2006/relationships/oleObject" Target="../embeddings/oleObject50.bin"/><Relationship Id="rId34" Type="http://schemas.openxmlformats.org/officeDocument/2006/relationships/image" Target="../media/image44.emf"/><Relationship Id="rId33" Type="http://schemas.openxmlformats.org/officeDocument/2006/relationships/oleObject" Target="../embeddings/oleObject49.bin"/><Relationship Id="rId32" Type="http://schemas.openxmlformats.org/officeDocument/2006/relationships/image" Target="../media/image43.emf"/><Relationship Id="rId31" Type="http://schemas.openxmlformats.org/officeDocument/2006/relationships/oleObject" Target="../embeddings/oleObject48.bin"/><Relationship Id="rId30" Type="http://schemas.openxmlformats.org/officeDocument/2006/relationships/image" Target="../media/image27.wmf"/><Relationship Id="rId3" Type="http://schemas.openxmlformats.org/officeDocument/2006/relationships/oleObject" Target="../embeddings/oleObject34.bin"/><Relationship Id="rId29" Type="http://schemas.openxmlformats.org/officeDocument/2006/relationships/oleObject" Target="../embeddings/oleObject47.bin"/><Relationship Id="rId28" Type="http://schemas.openxmlformats.org/officeDocument/2006/relationships/image" Target="../media/image26.wmf"/><Relationship Id="rId27" Type="http://schemas.openxmlformats.org/officeDocument/2006/relationships/oleObject" Target="../embeddings/oleObject46.bin"/><Relationship Id="rId26" Type="http://schemas.openxmlformats.org/officeDocument/2006/relationships/image" Target="../media/image25.wmf"/><Relationship Id="rId25" Type="http://schemas.openxmlformats.org/officeDocument/2006/relationships/oleObject" Target="../embeddings/oleObject45.bin"/><Relationship Id="rId24" Type="http://schemas.openxmlformats.org/officeDocument/2006/relationships/image" Target="../media/image24.wmf"/><Relationship Id="rId23" Type="http://schemas.openxmlformats.org/officeDocument/2006/relationships/oleObject" Target="../embeddings/oleObject44.bin"/><Relationship Id="rId22" Type="http://schemas.openxmlformats.org/officeDocument/2006/relationships/image" Target="../media/image23.wmf"/><Relationship Id="rId21" Type="http://schemas.openxmlformats.org/officeDocument/2006/relationships/oleObject" Target="../embeddings/oleObject43.bin"/><Relationship Id="rId20" Type="http://schemas.openxmlformats.org/officeDocument/2006/relationships/image" Target="../media/image22.wmf"/><Relationship Id="rId2" Type="http://schemas.openxmlformats.org/officeDocument/2006/relationships/image" Target="../media/image38.wmf"/><Relationship Id="rId19" Type="http://schemas.openxmlformats.org/officeDocument/2006/relationships/oleObject" Target="../embeddings/oleObject42.bin"/><Relationship Id="rId18" Type="http://schemas.openxmlformats.org/officeDocument/2006/relationships/image" Target="../media/image21.wmf"/><Relationship Id="rId17" Type="http://schemas.openxmlformats.org/officeDocument/2006/relationships/oleObject" Target="../embeddings/oleObject41.bin"/><Relationship Id="rId16" Type="http://schemas.openxmlformats.org/officeDocument/2006/relationships/image" Target="../media/image20.wmf"/><Relationship Id="rId15" Type="http://schemas.openxmlformats.org/officeDocument/2006/relationships/oleObject" Target="../embeddings/oleObject40.bin"/><Relationship Id="rId14" Type="http://schemas.openxmlformats.org/officeDocument/2006/relationships/image" Target="../media/image42.emf"/><Relationship Id="rId13" Type="http://schemas.openxmlformats.org/officeDocument/2006/relationships/oleObject" Target="../embeddings/oleObject39.bin"/><Relationship Id="rId12" Type="http://schemas.openxmlformats.org/officeDocument/2006/relationships/image" Target="../media/image41.emf"/><Relationship Id="rId11" Type="http://schemas.openxmlformats.org/officeDocument/2006/relationships/oleObject" Target="../embeddings/oleObject38.bin"/><Relationship Id="rId10" Type="http://schemas.openxmlformats.org/officeDocument/2006/relationships/image" Target="../media/image40.emf"/><Relationship Id="rId1" Type="http://schemas.openxmlformats.org/officeDocument/2006/relationships/oleObject" Target="../embeddings/oleObject33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1" Type="http://schemas.openxmlformats.org/officeDocument/2006/relationships/tags" Target="../tags/tag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emf"/><Relationship Id="rId16" Type="http://schemas.openxmlformats.org/officeDocument/2006/relationships/vmlDrawing" Target="../drawings/vmlDrawing1.vml"/><Relationship Id="rId15" Type="http://schemas.openxmlformats.org/officeDocument/2006/relationships/slideLayout" Target="../slideLayouts/slideLayout4.xml"/><Relationship Id="rId14" Type="http://schemas.openxmlformats.org/officeDocument/2006/relationships/oleObject" Target="../embeddings/oleObject8.bin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wmf"/><Relationship Id="rId1" Type="http://schemas.openxmlformats.org/officeDocument/2006/relationships/control" Target="../activeX/activeX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wmf"/><Relationship Id="rId1" Type="http://schemas.openxmlformats.org/officeDocument/2006/relationships/control" Target="../activeX/activeX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8" name="Picture 2" descr="图片1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49275"/>
            <a:ext cx="9144000" cy="6308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Rectangle 4"/>
          <p:cNvSpPr/>
          <p:nvPr/>
        </p:nvSpPr>
        <p:spPr>
          <a:xfrm>
            <a:off x="-357187" y="5949950"/>
            <a:ext cx="9144000" cy="908050"/>
          </a:xfrm>
          <a:prstGeom prst="rect">
            <a:avLst/>
          </a:prstGeom>
          <a:solidFill>
            <a:srgbClr val="0099FF"/>
          </a:solidFill>
          <a:ln w="28575">
            <a:noFill/>
          </a:ln>
        </p:spPr>
        <p:txBody>
          <a:bodyPr wrap="none" anchor="ctr" anchorCtr="0"/>
          <a:p>
            <a:pPr algn="ctr" eaLnBrk="1" hangingPunct="1"/>
            <a:r>
              <a:rPr lang="en-US" altLang="zh-CN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                                               </a:t>
            </a:r>
            <a:endParaRPr lang="en-US" altLang="zh-CN" i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5"/>
          <p:cNvSpPr/>
          <p:nvPr/>
        </p:nvSpPr>
        <p:spPr>
          <a:xfrm>
            <a:off x="0" y="0"/>
            <a:ext cx="9144000" cy="908050"/>
          </a:xfrm>
          <a:prstGeom prst="rect">
            <a:avLst/>
          </a:prstGeom>
          <a:solidFill>
            <a:srgbClr val="6699FF"/>
          </a:solidFill>
          <a:ln w="28575">
            <a:noFill/>
          </a:ln>
        </p:spPr>
        <p:txBody>
          <a:bodyPr wrap="none" anchor="ctr" anchorCtr="0"/>
          <a:p>
            <a:pPr eaLnBrk="1" hangingPunct="1"/>
            <a:endParaRPr lang="zh-CN" altLang="en-US" sz="1800" b="0" dirty="0">
              <a:solidFill>
                <a:srgbClr val="0033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5192" name="WordArt 8"/>
          <p:cNvSpPr>
            <a:spLocks noChangeArrowheads="1" noChangeShapeType="1" noTextEdit="1"/>
          </p:cNvSpPr>
          <p:nvPr/>
        </p:nvSpPr>
        <p:spPr bwMode="auto">
          <a:xfrm>
            <a:off x="4716463" y="4510088"/>
            <a:ext cx="3095625" cy="503237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0" cap="none" spc="0" normalizeH="0" baseline="0" noProof="0" dirty="0">
                <a:ln w="9525">
                  <a:solidFill>
                    <a:srgbClr val="000066"/>
                  </a:solidFill>
                  <a:round/>
                </a:ln>
                <a:solidFill>
                  <a:srgbClr val="000066"/>
                </a:soli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大学物理实验</a:t>
            </a:r>
            <a:endParaRPr kumimoji="0" lang="zh-CN" altLang="en-US" sz="3600" b="1" i="0" u="none" strike="noStrike" kern="10" cap="none" spc="0" normalizeH="0" baseline="0" noProof="0" dirty="0">
              <a:ln w="9525">
                <a:solidFill>
                  <a:srgbClr val="000066"/>
                </a:solidFill>
                <a:round/>
              </a:ln>
              <a:solidFill>
                <a:srgbClr val="000066"/>
              </a:soli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0" cap="none" spc="0" normalizeH="0" baseline="0" noProof="0" dirty="0">
                <a:ln w="9525">
                  <a:solidFill>
                    <a:srgbClr val="000066"/>
                  </a:solidFill>
                  <a:round/>
                </a:ln>
                <a:solidFill>
                  <a:srgbClr val="000066"/>
                </a:soli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2023.05</a:t>
            </a:r>
            <a:endParaRPr kumimoji="0" lang="en-US" altLang="zh-CN" sz="3600" b="1" i="0" u="none" strike="noStrike" kern="10" cap="none" spc="0" normalizeH="0" baseline="0" noProof="0" dirty="0">
              <a:ln w="9525">
                <a:solidFill>
                  <a:srgbClr val="000066"/>
                </a:solidFill>
                <a:round/>
              </a:ln>
              <a:solidFill>
                <a:srgbClr val="000066"/>
              </a:soli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+mn-cs"/>
            </a:endParaRPr>
          </a:p>
        </p:txBody>
      </p:sp>
      <p:sp>
        <p:nvSpPr>
          <p:cNvPr id="4102" name="WordArt 9"/>
          <p:cNvSpPr>
            <a:spLocks noTextEdit="1"/>
          </p:cNvSpPr>
          <p:nvPr/>
        </p:nvSpPr>
        <p:spPr>
          <a:xfrm>
            <a:off x="4284663" y="2492375"/>
            <a:ext cx="4014787" cy="15128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3600" b="1">
                <a:ln w="9525" cap="flat" cmpd="sng">
                  <a:solidFill>
                    <a:srgbClr val="000066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000066"/>
                </a:solidFill>
                <a:effectLst>
                  <a:outerShdw dist="35921" dir="2699999" algn="ctr" rotWithShape="0">
                    <a:srgbClr val="C0C0C0">
                      <a:alpha val="79999"/>
                    </a:srgbClr>
                  </a:outerShdw>
                </a:effectLst>
                <a:latin typeface="+mj-ea"/>
                <a:ea typeface="+mj-ea"/>
              </a:rPr>
              <a:t>几何光学</a:t>
            </a:r>
            <a:r>
              <a:rPr lang="zh-CN" altLang="en-US" sz="3600" b="1">
                <a:ln w="9525" cap="flat" cmpd="sng">
                  <a:solidFill>
                    <a:srgbClr val="000066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000066"/>
                </a:solidFill>
                <a:effectLst>
                  <a:outerShdw dist="35921" dir="2699999" algn="ctr" rotWithShape="0">
                    <a:srgbClr val="C0C0C0">
                      <a:alpha val="79999"/>
                    </a:srgbClr>
                  </a:outerShdw>
                </a:effectLst>
                <a:latin typeface="+mj-ea"/>
                <a:ea typeface="+mj-ea"/>
              </a:rPr>
              <a:t>综合实验</a:t>
            </a:r>
            <a:endParaRPr lang="zh-CN" altLang="en-US" sz="3600" b="1">
              <a:ln w="9525" cap="flat" cmpd="sng">
                <a:solidFill>
                  <a:srgbClr val="000066"/>
                </a:solidFill>
                <a:prstDash val="solid"/>
                <a:headEnd type="none" w="med" len="med"/>
                <a:tailEnd type="none" w="med" len="med"/>
              </a:ln>
              <a:solidFill>
                <a:srgbClr val="000066"/>
              </a:solidFill>
              <a:effectLst>
                <a:outerShdw dist="35921" dir="2699999" algn="ctr" rotWithShape="0">
                  <a:srgbClr val="C0C0C0">
                    <a:alpha val="79999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103" name="Text Box 11"/>
          <p:cNvSpPr txBox="1"/>
          <p:nvPr/>
        </p:nvSpPr>
        <p:spPr>
          <a:xfrm>
            <a:off x="2555875" y="6207125"/>
            <a:ext cx="4754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dirty="0">
                <a:solidFill>
                  <a:srgbClr val="292929"/>
                </a:solidFill>
                <a:latin typeface="Arial" panose="020B0604020202020204" pitchFamily="34" charset="0"/>
                <a:ea typeface="华文隶书" panose="02010800040101010101" pitchFamily="2" charset="-122"/>
              </a:rPr>
              <a:t>深圳大学物理实验教学中心</a:t>
            </a:r>
            <a:r>
              <a:rPr lang="en-US" altLang="zh-CN" sz="2400" dirty="0">
                <a:solidFill>
                  <a:srgbClr val="292929"/>
                </a:solidFill>
                <a:latin typeface="Arial" panose="020B0604020202020204" pitchFamily="34" charset="0"/>
                <a:ea typeface="华文隶书" panose="02010800040101010101" pitchFamily="2" charset="-122"/>
              </a:rPr>
              <a:t>	</a:t>
            </a:r>
            <a:endParaRPr lang="zh-CN" altLang="en-US" sz="2400" dirty="0">
              <a:solidFill>
                <a:srgbClr val="292929"/>
              </a:solidFill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69" name="组合 12576"/>
          <p:cNvGrpSpPr/>
          <p:nvPr/>
        </p:nvGrpSpPr>
        <p:grpSpPr>
          <a:xfrm>
            <a:off x="240665" y="2734628"/>
            <a:ext cx="7991475" cy="3457575"/>
            <a:chOff x="340" y="662"/>
            <a:chExt cx="5034" cy="2178"/>
          </a:xfrm>
        </p:grpSpPr>
        <p:sp>
          <p:nvSpPr>
            <p:cNvPr id="2070" name="文本框 12385"/>
            <p:cNvSpPr txBox="1"/>
            <p:nvPr/>
          </p:nvSpPr>
          <p:spPr>
            <a:xfrm>
              <a:off x="870" y="683"/>
              <a:ext cx="52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2071" name="文本框 12396"/>
            <p:cNvSpPr txBox="1"/>
            <p:nvPr/>
          </p:nvSpPr>
          <p:spPr>
            <a:xfrm>
              <a:off x="1046" y="1125"/>
              <a:ext cx="97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2072" name="文本框 12414"/>
            <p:cNvSpPr txBox="1"/>
            <p:nvPr/>
          </p:nvSpPr>
          <p:spPr>
            <a:xfrm>
              <a:off x="1066" y="1344"/>
              <a:ext cx="88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2073" name="椭圆 12429"/>
            <p:cNvSpPr/>
            <p:nvPr/>
          </p:nvSpPr>
          <p:spPr>
            <a:xfrm>
              <a:off x="1840" y="684"/>
              <a:ext cx="133" cy="1144"/>
            </a:xfrm>
            <a:prstGeom prst="ellipse">
              <a:avLst/>
            </a:prstGeom>
            <a:solidFill>
              <a:srgbClr val="A1EEFD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074" name="椭圆 12432"/>
            <p:cNvSpPr/>
            <p:nvPr/>
          </p:nvSpPr>
          <p:spPr>
            <a:xfrm>
              <a:off x="3470" y="698"/>
              <a:ext cx="133" cy="1144"/>
            </a:xfrm>
            <a:prstGeom prst="ellipse">
              <a:avLst/>
            </a:prstGeom>
            <a:solidFill>
              <a:srgbClr val="A1EEFD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2075" name="直接连接符 12433"/>
            <p:cNvSpPr/>
            <p:nvPr/>
          </p:nvSpPr>
          <p:spPr>
            <a:xfrm flipV="1">
              <a:off x="605" y="948"/>
              <a:ext cx="0" cy="35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76" name="直接连接符 12434"/>
            <p:cNvSpPr/>
            <p:nvPr/>
          </p:nvSpPr>
          <p:spPr>
            <a:xfrm>
              <a:off x="605" y="948"/>
              <a:ext cx="12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2077" name="直接连接符 12435"/>
            <p:cNvSpPr/>
            <p:nvPr/>
          </p:nvSpPr>
          <p:spPr>
            <a:xfrm>
              <a:off x="4932" y="1300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78" name="直接连接符 12446"/>
            <p:cNvSpPr/>
            <p:nvPr/>
          </p:nvSpPr>
          <p:spPr>
            <a:xfrm>
              <a:off x="5064" y="1326"/>
              <a:ext cx="0" cy="92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79" name="直接连接符 12449"/>
            <p:cNvSpPr/>
            <p:nvPr/>
          </p:nvSpPr>
          <p:spPr>
            <a:xfrm flipH="1">
              <a:off x="5057" y="1300"/>
              <a:ext cx="7" cy="27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80" name="直接连接符 12428"/>
            <p:cNvSpPr/>
            <p:nvPr/>
          </p:nvSpPr>
          <p:spPr>
            <a:xfrm>
              <a:off x="472" y="1300"/>
              <a:ext cx="46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81" name="直接连接符 12443"/>
            <p:cNvSpPr/>
            <p:nvPr/>
          </p:nvSpPr>
          <p:spPr>
            <a:xfrm flipV="1">
              <a:off x="605" y="935"/>
              <a:ext cx="2910" cy="13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</p:sp>
        <p:graphicFrame>
          <p:nvGraphicFramePr>
            <p:cNvPr id="2051" name="对象 12463"/>
            <p:cNvGraphicFramePr/>
            <p:nvPr/>
          </p:nvGraphicFramePr>
          <p:xfrm>
            <a:off x="1091" y="2047"/>
            <a:ext cx="26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1" imgW="152400" imgH="190500" progId="Equation.3">
                    <p:embed/>
                  </p:oleObj>
                </mc:Choice>
                <mc:Fallback>
                  <p:oleObj name="" r:id="rId1" imgW="152400" imgH="1905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91" y="2047"/>
                          <a:ext cx="264" cy="3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2" name="直接连接符 12466"/>
            <p:cNvSpPr/>
            <p:nvPr/>
          </p:nvSpPr>
          <p:spPr>
            <a:xfrm>
              <a:off x="1396" y="2224"/>
              <a:ext cx="48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83" name="直接连接符 12467"/>
            <p:cNvSpPr/>
            <p:nvPr/>
          </p:nvSpPr>
          <p:spPr>
            <a:xfrm flipH="1">
              <a:off x="605" y="2224"/>
              <a:ext cx="48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052" name="对象 12472"/>
            <p:cNvGraphicFramePr/>
            <p:nvPr/>
          </p:nvGraphicFramePr>
          <p:xfrm>
            <a:off x="3298" y="2091"/>
            <a:ext cx="265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3" imgW="152400" imgH="190500" progId="Equation.3">
                    <p:embed/>
                  </p:oleObj>
                </mc:Choice>
                <mc:Fallback>
                  <p:oleObj name="" r:id="rId3" imgW="152400" imgH="1905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298" y="2091"/>
                          <a:ext cx="265" cy="2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4" name="直接连接符 12476"/>
            <p:cNvSpPr/>
            <p:nvPr/>
          </p:nvSpPr>
          <p:spPr>
            <a:xfrm>
              <a:off x="3563" y="2224"/>
              <a:ext cx="150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85" name="直接连接符 12477"/>
            <p:cNvSpPr/>
            <p:nvPr/>
          </p:nvSpPr>
          <p:spPr>
            <a:xfrm flipH="1">
              <a:off x="1875" y="2224"/>
              <a:ext cx="141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86" name="直接连接符 12478"/>
            <p:cNvSpPr/>
            <p:nvPr/>
          </p:nvSpPr>
          <p:spPr>
            <a:xfrm>
              <a:off x="1882" y="1872"/>
              <a:ext cx="0" cy="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2053" name="对象 12481"/>
            <p:cNvGraphicFramePr/>
            <p:nvPr/>
          </p:nvGraphicFramePr>
          <p:xfrm>
            <a:off x="1973" y="2251"/>
            <a:ext cx="264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5" imgW="190500" imgH="228600" progId="Equation.3">
                    <p:embed/>
                  </p:oleObj>
                </mc:Choice>
                <mc:Fallback>
                  <p:oleObj name="" r:id="rId5" imgW="190500" imgH="2286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  <a:clrChange>
                            <a:clrFrom>
                              <a:srgbClr val="FFFFFF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73" y="2251"/>
                          <a:ext cx="264" cy="3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7" name="直接连接符 12484"/>
            <p:cNvSpPr/>
            <p:nvPr/>
          </p:nvSpPr>
          <p:spPr>
            <a:xfrm>
              <a:off x="2381" y="2432"/>
              <a:ext cx="11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88" name="直接连接符 12485"/>
            <p:cNvSpPr/>
            <p:nvPr/>
          </p:nvSpPr>
          <p:spPr>
            <a:xfrm flipH="1">
              <a:off x="605" y="2443"/>
              <a:ext cx="11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054" name="对象 12487"/>
            <p:cNvGraphicFramePr/>
            <p:nvPr/>
          </p:nvGraphicFramePr>
          <p:xfrm>
            <a:off x="4195" y="2251"/>
            <a:ext cx="228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7" imgW="190500" imgH="266700" progId="Equation.3">
                    <p:embed/>
                  </p:oleObj>
                </mc:Choice>
                <mc:Fallback>
                  <p:oleObj name="" r:id="rId7" imgW="190500" imgH="2667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FFFFFF"/>
                            </a:clrFrom>
                            <a:clrTo>
                              <a:srgbClr val="FF0000"/>
                            </a:clrTo>
                          </a:clrChange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95" y="2251"/>
                          <a:ext cx="228" cy="3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9" name="直接连接符 12490"/>
            <p:cNvSpPr/>
            <p:nvPr/>
          </p:nvSpPr>
          <p:spPr>
            <a:xfrm>
              <a:off x="4513" y="2432"/>
              <a:ext cx="551" cy="1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90" name="直接连接符 12491"/>
            <p:cNvSpPr/>
            <p:nvPr/>
          </p:nvSpPr>
          <p:spPr>
            <a:xfrm flipH="1" flipV="1">
              <a:off x="3515" y="2432"/>
              <a:ext cx="5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91" name="直接连接符 12492"/>
            <p:cNvSpPr/>
            <p:nvPr/>
          </p:nvSpPr>
          <p:spPr>
            <a:xfrm>
              <a:off x="3515" y="1888"/>
              <a:ext cx="0" cy="2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2" name="直接连接符 12493"/>
            <p:cNvSpPr/>
            <p:nvPr/>
          </p:nvSpPr>
          <p:spPr>
            <a:xfrm>
              <a:off x="3515" y="2296"/>
              <a:ext cx="0" cy="2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3" name="直接连接符 12496"/>
            <p:cNvSpPr/>
            <p:nvPr/>
          </p:nvSpPr>
          <p:spPr>
            <a:xfrm>
              <a:off x="3606" y="981"/>
              <a:ext cx="1497" cy="499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2094" name="直接连接符 12498"/>
            <p:cNvSpPr/>
            <p:nvPr/>
          </p:nvSpPr>
          <p:spPr>
            <a:xfrm>
              <a:off x="605" y="948"/>
              <a:ext cx="4452" cy="532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2095" name="直接连接符 12499"/>
            <p:cNvSpPr/>
            <p:nvPr/>
          </p:nvSpPr>
          <p:spPr>
            <a:xfrm>
              <a:off x="5064" y="2224"/>
              <a:ext cx="0" cy="61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96" name="直接连接符 12500"/>
            <p:cNvSpPr/>
            <p:nvPr/>
          </p:nvSpPr>
          <p:spPr>
            <a:xfrm>
              <a:off x="605" y="1388"/>
              <a:ext cx="0" cy="145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2055" name="对象 12502"/>
            <p:cNvGraphicFramePr/>
            <p:nvPr/>
          </p:nvGraphicFramePr>
          <p:xfrm>
            <a:off x="2548" y="2576"/>
            <a:ext cx="352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9" imgW="177800" imgH="165100" progId="Equation.3">
                    <p:embed/>
                  </p:oleObj>
                </mc:Choice>
                <mc:Fallback>
                  <p:oleObj name="" r:id="rId9" imgW="177800" imgH="165100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FFFFFF"/>
                            </a:clrFrom>
                            <a:clrTo>
                              <a:srgbClr val="FF0000"/>
                            </a:clrTo>
                          </a:clrChange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48" y="2576"/>
                          <a:ext cx="352" cy="2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97" name="直接连接符 12505"/>
            <p:cNvSpPr/>
            <p:nvPr/>
          </p:nvSpPr>
          <p:spPr>
            <a:xfrm>
              <a:off x="2857" y="2708"/>
              <a:ext cx="220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98" name="直接连接符 12506"/>
            <p:cNvSpPr/>
            <p:nvPr/>
          </p:nvSpPr>
          <p:spPr>
            <a:xfrm flipH="1">
              <a:off x="605" y="2708"/>
              <a:ext cx="194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056" name="对象 12507"/>
            <p:cNvGraphicFramePr/>
            <p:nvPr/>
          </p:nvGraphicFramePr>
          <p:xfrm>
            <a:off x="2621" y="1886"/>
            <a:ext cx="259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11" imgW="139700" imgH="177800" progId="Equation.3">
                    <p:embed/>
                  </p:oleObj>
                </mc:Choice>
                <mc:Fallback>
                  <p:oleObj name="" r:id="rId11" imgW="139700" imgH="17780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  <a:clrChange>
                            <a:clrFrom>
                              <a:srgbClr val="FFFFFF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21" y="1886"/>
                          <a:ext cx="259" cy="2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99" name="直接连接符 12510"/>
            <p:cNvSpPr/>
            <p:nvPr/>
          </p:nvSpPr>
          <p:spPr>
            <a:xfrm>
              <a:off x="2880" y="2024"/>
              <a:ext cx="6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00" name="直接连接符 12511"/>
            <p:cNvSpPr/>
            <p:nvPr/>
          </p:nvSpPr>
          <p:spPr>
            <a:xfrm flipH="1" flipV="1">
              <a:off x="1882" y="2004"/>
              <a:ext cx="635" cy="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057" name="对象 12512"/>
            <p:cNvGraphicFramePr/>
            <p:nvPr/>
          </p:nvGraphicFramePr>
          <p:xfrm>
            <a:off x="1620" y="1212"/>
            <a:ext cx="194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13" imgW="152400" imgH="190500" progId="Equation.3">
                    <p:embed/>
                  </p:oleObj>
                </mc:Choice>
                <mc:Fallback>
                  <p:oleObj name="" r:id="rId13" imgW="152400" imgH="1905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620" y="1212"/>
                          <a:ext cx="194" cy="3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" name="对象 12515"/>
            <p:cNvGraphicFramePr/>
            <p:nvPr/>
          </p:nvGraphicFramePr>
          <p:xfrm>
            <a:off x="2856" y="992"/>
            <a:ext cx="221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15" imgW="152400" imgH="190500" progId="Equation.3">
                    <p:embed/>
                  </p:oleObj>
                </mc:Choice>
                <mc:Fallback>
                  <p:oleObj name="" r:id="rId15" imgW="152400" imgH="1905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856" y="992"/>
                          <a:ext cx="221" cy="3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9" name="对象 12518"/>
            <p:cNvGraphicFramePr/>
            <p:nvPr/>
          </p:nvGraphicFramePr>
          <p:xfrm>
            <a:off x="1933" y="663"/>
            <a:ext cx="221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17" imgW="127000" imgH="139700" progId="Equation.3">
                    <p:embed/>
                  </p:oleObj>
                </mc:Choice>
                <mc:Fallback>
                  <p:oleObj name="" r:id="rId17" imgW="127000" imgH="1397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933" y="663"/>
                          <a:ext cx="221" cy="1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0" name="对象 12524"/>
            <p:cNvGraphicFramePr/>
            <p:nvPr/>
          </p:nvGraphicFramePr>
          <p:xfrm>
            <a:off x="3210" y="674"/>
            <a:ext cx="129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19" imgW="127000" imgH="139700" progId="Equation.3">
                    <p:embed/>
                  </p:oleObj>
                </mc:Choice>
                <mc:Fallback>
                  <p:oleObj name="" r:id="rId19" imgW="127000" imgH="1397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210" y="674"/>
                          <a:ext cx="129" cy="1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1" name="对象 12527"/>
            <p:cNvGraphicFramePr/>
            <p:nvPr/>
          </p:nvGraphicFramePr>
          <p:xfrm>
            <a:off x="340" y="1212"/>
            <a:ext cx="18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21" imgW="139700" imgH="139700" progId="Equation.3">
                    <p:embed/>
                  </p:oleObj>
                </mc:Choice>
                <mc:Fallback>
                  <p:oleObj name="" r:id="rId21" imgW="139700" imgH="139700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40" y="1212"/>
                          <a:ext cx="180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2" name="对象 12530"/>
            <p:cNvGraphicFramePr/>
            <p:nvPr/>
          </p:nvGraphicFramePr>
          <p:xfrm>
            <a:off x="385" y="799"/>
            <a:ext cx="237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23" imgW="139700" imgH="139700" progId="Equation.3">
                    <p:embed/>
                  </p:oleObj>
                </mc:Choice>
                <mc:Fallback>
                  <p:oleObj name="" r:id="rId23" imgW="139700" imgH="13970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385" y="799"/>
                          <a:ext cx="237" cy="2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3" name="对象 12533"/>
            <p:cNvGraphicFramePr/>
            <p:nvPr/>
          </p:nvGraphicFramePr>
          <p:xfrm>
            <a:off x="5110" y="1124"/>
            <a:ext cx="26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25" imgW="177800" imgH="189865" progId="Equation.3">
                    <p:embed/>
                  </p:oleObj>
                </mc:Choice>
                <mc:Fallback>
                  <p:oleObj name="" r:id="rId25" imgW="177800" imgH="189865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5110" y="1124"/>
                          <a:ext cx="264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4" name="对象 12536"/>
            <p:cNvGraphicFramePr/>
            <p:nvPr/>
          </p:nvGraphicFramePr>
          <p:xfrm>
            <a:off x="5109" y="2092"/>
            <a:ext cx="20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27" imgW="177800" imgH="189865" progId="Equation.3">
                    <p:embed/>
                  </p:oleObj>
                </mc:Choice>
                <mc:Fallback>
                  <p:oleObj name="" r:id="rId27" imgW="177800" imgH="189865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5109" y="2092"/>
                          <a:ext cx="205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5" name="对象 12539"/>
            <p:cNvGraphicFramePr/>
            <p:nvPr/>
          </p:nvGraphicFramePr>
          <p:xfrm>
            <a:off x="4740" y="1034"/>
            <a:ext cx="281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29" imgW="215900" imgH="228600" progId="Equation.3">
                    <p:embed/>
                  </p:oleObj>
                </mc:Choice>
                <mc:Fallback>
                  <p:oleObj name="" r:id="rId29" imgW="215900" imgH="2286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30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  <a:clrChange>
                            <a:clrFrom>
                              <a:srgbClr val="FFFFFF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40" y="1034"/>
                          <a:ext cx="281" cy="2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6" name="对象 12542"/>
            <p:cNvGraphicFramePr/>
            <p:nvPr/>
          </p:nvGraphicFramePr>
          <p:xfrm>
            <a:off x="5108" y="1476"/>
            <a:ext cx="265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31" imgW="215900" imgH="228600" progId="Equation.3">
                    <p:embed/>
                  </p:oleObj>
                </mc:Choice>
                <mc:Fallback>
                  <p:oleObj name="" r:id="rId31" imgW="215900" imgH="2286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32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  <a:clrChange>
                            <a:clrFrom>
                              <a:srgbClr val="FFFFFF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08" y="1476"/>
                          <a:ext cx="265" cy="2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01" name="直接连接符 12553"/>
            <p:cNvSpPr/>
            <p:nvPr/>
          </p:nvSpPr>
          <p:spPr>
            <a:xfrm flipV="1">
              <a:off x="5057" y="662"/>
              <a:ext cx="0" cy="6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2067" name="对象 12555"/>
            <p:cNvGraphicFramePr/>
            <p:nvPr/>
          </p:nvGraphicFramePr>
          <p:xfrm>
            <a:off x="5057" y="662"/>
            <a:ext cx="227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33" imgW="177800" imgH="139700" progId="Equation.3">
                    <p:embed/>
                  </p:oleObj>
                </mc:Choice>
                <mc:Fallback>
                  <p:oleObj name="" r:id="rId33" imgW="177800" imgH="1397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5057" y="662"/>
                          <a:ext cx="227" cy="1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02" name="直接连接符 12567"/>
            <p:cNvSpPr/>
            <p:nvPr/>
          </p:nvSpPr>
          <p:spPr>
            <a:xfrm>
              <a:off x="612" y="934"/>
              <a:ext cx="127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2103" name="直接连接符 12569"/>
            <p:cNvSpPr/>
            <p:nvPr/>
          </p:nvSpPr>
          <p:spPr>
            <a:xfrm>
              <a:off x="1837" y="934"/>
              <a:ext cx="3220" cy="12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2104" name="直接连接符 12572"/>
            <p:cNvSpPr/>
            <p:nvPr/>
          </p:nvSpPr>
          <p:spPr>
            <a:xfrm>
              <a:off x="612" y="934"/>
              <a:ext cx="4445" cy="12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</p:grpSp>
      <p:sp>
        <p:nvSpPr>
          <p:cNvPr id="2" name="文本框 1"/>
          <p:cNvSpPr txBox="1"/>
          <p:nvPr/>
        </p:nvSpPr>
        <p:spPr>
          <a:xfrm>
            <a:off x="467360" y="116840"/>
            <a:ext cx="571055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 实验原理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24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en-US" altLang="zh-CN" sz="24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.2</a:t>
            </a:r>
            <a:r>
              <a:rPr lang="zh-CN" altLang="en-US" sz="24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位移法测凸透镜焦距</a:t>
            </a:r>
            <a:endParaRPr lang="zh-CN" altLang="en-US" b="1" dirty="0">
              <a:solidFill>
                <a:srgbClr val="002060"/>
              </a:solidFill>
              <a:latin typeface="华文中宋" panose="02010600040101010101" pitchFamily="2" charset="-122"/>
            </a:endParaRPr>
          </a:p>
          <a:p>
            <a:pPr algn="l" eaLnBrk="1" hangingPunct="1"/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0220" y="898525"/>
            <a:ext cx="79241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 </a:t>
            </a:r>
            <a:r>
              <a:rPr lang="zh-CN" altLang="en-US" sz="2400"/>
              <a:t>物像公式法、自准法都因</a:t>
            </a:r>
            <a:r>
              <a:rPr lang="zh-CN" altLang="en-US" sz="2400">
                <a:solidFill>
                  <a:srgbClr val="FF0000"/>
                </a:solidFill>
              </a:rPr>
              <a:t>透镜的中心位置</a:t>
            </a:r>
            <a:r>
              <a:rPr lang="zh-CN" altLang="en-US" sz="2400"/>
              <a:t>不易确定而在测量中引进误差，为避免这一缺点，可取物屏和像屏之间的距离</a:t>
            </a:r>
            <a:r>
              <a:rPr lang="en-US" altLang="zh-CN" sz="2400"/>
              <a:t>D</a:t>
            </a:r>
            <a:r>
              <a:rPr lang="zh-CN" altLang="en-US" sz="2400"/>
              <a:t>大于四倍焦距（</a:t>
            </a:r>
            <a:r>
              <a:rPr lang="en-US" altLang="zh-CN" sz="2400"/>
              <a:t>4f</a:t>
            </a:r>
            <a:r>
              <a:rPr lang="zh-CN" altLang="en-US" sz="2400"/>
              <a:t>），且保持不变，沿光轴方向移动透镜，则必能在像屏上观察到二次成像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2381885" y="6192520"/>
            <a:ext cx="34963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图</a:t>
            </a:r>
            <a:r>
              <a:rPr lang="en-US" altLang="zh-CN" sz="2000"/>
              <a:t>1</a:t>
            </a:r>
            <a:r>
              <a:rPr lang="zh-CN" altLang="en-US" sz="2000"/>
              <a:t>二次成像光路图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文本框 81933"/>
          <p:cNvSpPr txBox="1"/>
          <p:nvPr/>
        </p:nvSpPr>
        <p:spPr>
          <a:xfrm>
            <a:off x="323850" y="1052513"/>
            <a:ext cx="8569325" cy="51390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 eaLnBrk="1" hangingPunct="1">
              <a:spcBef>
                <a:spcPct val="50000"/>
              </a:spcBef>
            </a:pP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</a:rPr>
              <a:t>          </a:t>
            </a:r>
            <a:r>
              <a:rPr lang="zh-CN" sz="2400" b="1" dirty="0">
                <a:latin typeface="Arial" panose="020B0604020202020204" pitchFamily="34" charset="0"/>
                <a:ea typeface="楷体_GB2312" pitchFamily="49" charset="-122"/>
              </a:rPr>
              <a:t>如图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所示，设物距为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</a:rPr>
              <a:t>s</a:t>
            </a:r>
            <a:r>
              <a:rPr lang="en-US" altLang="zh-CN" sz="2400" b="1" baseline="-25000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时，得放大的倒立实像；物距为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</a:rPr>
              <a:t>s</a:t>
            </a:r>
            <a:r>
              <a:rPr lang="en-US" altLang="zh-CN" sz="2400" b="1" baseline="-25000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时，</a:t>
            </a:r>
            <a:r>
              <a:rPr lang="zh-CN" altLang="en-US" sz="2400" dirty="0">
                <a:ea typeface="楷体_GB2312" pitchFamily="49" charset="-122"/>
                <a:sym typeface="+mn-ea"/>
              </a:rPr>
              <a:t>得缩小的倒立实像，透镜两次成像之间的位移为</a:t>
            </a:r>
            <a:r>
              <a:rPr lang="en-US" altLang="zh-CN" sz="2400" dirty="0">
                <a:ea typeface="楷体_GB2312" pitchFamily="49" charset="-122"/>
                <a:sym typeface="+mn-ea"/>
              </a:rPr>
              <a:t>d</a:t>
            </a:r>
            <a:r>
              <a:rPr lang="zh-CN" altLang="en-US" sz="2400" dirty="0">
                <a:ea typeface="楷体_GB2312" pitchFamily="49" charset="-122"/>
                <a:sym typeface="+mn-ea"/>
              </a:rPr>
              <a:t>，根据透镜成像公式，可知</a:t>
            </a:r>
            <a:endParaRPr lang="zh-CN" altLang="en-US" sz="2400" dirty="0">
              <a:ea typeface="楷体_GB2312" pitchFamily="49" charset="-122"/>
              <a:sym typeface="+mn-ea"/>
            </a:endParaRP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altLang="zh-CN" sz="2400" dirty="0">
                <a:ea typeface="楷体_GB2312" pitchFamily="49" charset="-122"/>
                <a:sym typeface="+mn-ea"/>
              </a:rPr>
              <a:t>    O</a:t>
            </a:r>
            <a:r>
              <a:rPr lang="en-US" altLang="zh-CN" sz="2400" baseline="-25000" dirty="0">
                <a:ea typeface="楷体_GB2312" pitchFamily="49" charset="-122"/>
                <a:sym typeface="+mn-ea"/>
              </a:rPr>
              <a:t>1</a:t>
            </a:r>
            <a:r>
              <a:rPr lang="zh-CN" altLang="en-US" sz="2400" dirty="0">
                <a:ea typeface="楷体_GB2312" pitchFamily="49" charset="-122"/>
                <a:sym typeface="+mn-ea"/>
              </a:rPr>
              <a:t>处</a:t>
            </a:r>
            <a:r>
              <a:rPr lang="en-US" altLang="zh-CN" sz="2400" dirty="0">
                <a:ea typeface="楷体_GB2312" pitchFamily="49" charset="-122"/>
                <a:sym typeface="+mn-ea"/>
              </a:rPr>
              <a:t>:                                                              </a:t>
            </a:r>
            <a:r>
              <a:rPr lang="zh-CN" altLang="en-US" sz="2400" dirty="0">
                <a:ea typeface="楷体_GB2312" pitchFamily="49" charset="-122"/>
                <a:sym typeface="+mn-ea"/>
              </a:rPr>
              <a:t>（</a:t>
            </a:r>
            <a:r>
              <a:rPr lang="en-US" altLang="zh-CN" sz="2400" dirty="0">
                <a:ea typeface="楷体_GB2312" pitchFamily="49" charset="-122"/>
                <a:sym typeface="+mn-ea"/>
              </a:rPr>
              <a:t>1</a:t>
            </a:r>
            <a:r>
              <a:rPr lang="zh-CN" altLang="en-US" sz="2400" dirty="0">
                <a:ea typeface="楷体_GB2312" pitchFamily="49" charset="-122"/>
                <a:sym typeface="+mn-ea"/>
              </a:rPr>
              <a:t>）</a:t>
            </a:r>
            <a:endParaRPr lang="zh-CN" altLang="en-US" sz="2400" dirty="0">
              <a:ea typeface="楷体_GB2312" pitchFamily="49" charset="-122"/>
              <a:sym typeface="+mn-ea"/>
            </a:endParaRP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                                                                        </a:t>
            </a:r>
            <a:endParaRPr lang="zh-CN" altLang="en-US" sz="2400" b="1" dirty="0">
              <a:latin typeface="Arial" panose="020B0604020202020204" pitchFamily="34" charset="0"/>
              <a:ea typeface="楷体_GB2312" pitchFamily="49" charset="-122"/>
              <a:sym typeface="+mn-ea"/>
            </a:endParaRP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   O</a:t>
            </a:r>
            <a:r>
              <a:rPr lang="en-US" altLang="zh-CN" sz="2400" b="1" baseline="-25000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2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处：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                                                             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（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2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）</a:t>
            </a:r>
            <a:endParaRPr lang="zh-CN" altLang="en-US" sz="2400" b="1" dirty="0">
              <a:latin typeface="Arial" panose="020B0604020202020204" pitchFamily="34" charset="0"/>
              <a:ea typeface="楷体_GB2312" pitchFamily="49" charset="-122"/>
              <a:sym typeface="+mn-ea"/>
            </a:endParaRP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                                                                    </a:t>
            </a:r>
            <a:endParaRPr lang="zh-CN" altLang="en-US" sz="2400" b="1" dirty="0">
              <a:latin typeface="Arial" panose="020B0604020202020204" pitchFamily="34" charset="0"/>
              <a:ea typeface="楷体_GB2312" pitchFamily="49" charset="-122"/>
              <a:sym typeface="+mn-ea"/>
            </a:endParaRP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    </a:t>
            </a:r>
            <a:endParaRPr lang="en-US" altLang="zh-CN" sz="2400" b="1" dirty="0">
              <a:latin typeface="Arial" panose="020B0604020202020204" pitchFamily="34" charset="0"/>
              <a:ea typeface="楷体_GB2312" pitchFamily="49" charset="-122"/>
              <a:sym typeface="+mn-ea"/>
            </a:endParaRP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   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由（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1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）（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2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）公式可以推出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                          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。</a:t>
            </a:r>
            <a:endParaRPr lang="zh-CN" altLang="en-US" sz="2400" b="1" dirty="0">
              <a:latin typeface="Arial" panose="020B0604020202020204" pitchFamily="34" charset="0"/>
              <a:ea typeface="楷体_GB2312" pitchFamily="49" charset="-122"/>
              <a:sym typeface="+mn-ea"/>
            </a:endParaRPr>
          </a:p>
          <a:p>
            <a:pPr marL="457200" indent="-457200" eaLnBrk="1" hangingPunct="1"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    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因此，只要测出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D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和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d,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  <a:sym typeface="+mn-ea"/>
              </a:rPr>
              <a:t>就可以求出焦距。</a:t>
            </a:r>
            <a:endParaRPr lang="zh-CN" altLang="en-US" sz="2400" b="1" dirty="0">
              <a:latin typeface="Arial" panose="020B0604020202020204" pitchFamily="34" charset="0"/>
              <a:ea typeface="楷体_GB2312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460" y="116840"/>
            <a:ext cx="544131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eaLnBrk="1" hangingPunct="1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 实验原理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24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en-US" altLang="zh-CN" sz="24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.2</a:t>
            </a:r>
            <a:r>
              <a:rPr lang="zh-CN" altLang="en-US" sz="24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位移法测凸透镜焦距</a:t>
            </a:r>
            <a:endParaRPr lang="zh-CN" altLang="en-US" sz="2400"/>
          </a:p>
        </p:txBody>
      </p:sp>
      <p:graphicFrame>
        <p:nvGraphicFramePr>
          <p:cNvPr id="4" name="对象 3"/>
          <p:cNvGraphicFramePr/>
          <p:nvPr/>
        </p:nvGraphicFramePr>
        <p:xfrm>
          <a:off x="2552065" y="2421255"/>
          <a:ext cx="3024505" cy="749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803400" imgH="431800" progId="Equation.DSMT4">
                  <p:embed/>
                </p:oleObj>
              </mc:Choice>
              <mc:Fallback>
                <p:oleObj name="" r:id="rId1" imgW="1803400" imgH="4318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52065" y="2421255"/>
                        <a:ext cx="3024505" cy="749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1907540" y="3285490"/>
          <a:ext cx="4601845" cy="875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4072255" imgH="794385" progId="Equation.DSMT4">
                  <p:embed/>
                </p:oleObj>
              </mc:Choice>
              <mc:Fallback>
                <p:oleObj name="" r:id="rId3" imgW="4072255" imgH="794385" progId="Equation.DSMT4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7540" y="3285490"/>
                        <a:ext cx="4601845" cy="875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" name="内容占位符 12574"/>
          <p:cNvGraphicFramePr/>
          <p:nvPr/>
        </p:nvGraphicFramePr>
        <p:xfrm>
          <a:off x="4499928" y="4725353"/>
          <a:ext cx="1944687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5" imgW="1054100" imgH="533400" progId="Equation.3">
                  <p:embed/>
                </p:oleObj>
              </mc:Choice>
              <mc:Fallback>
                <p:oleObj name="" r:id="rId5" imgW="1054100" imgH="5334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0000"/>
                          </a:clrTo>
                        </a:clrChange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4499928" y="4725353"/>
                        <a:ext cx="1944687" cy="1003300"/>
                      </a:xfrm>
                      <a:prstGeom prst="rect">
                        <a:avLst/>
                      </a:prstGeom>
                      <a:solidFill>
                        <a:srgbClr val="A1EEFD">
                          <a:alpha val="100000"/>
                        </a:srgbClr>
                      </a:solidFill>
                      <a:ln>
                        <a:solidFill>
                          <a:schemeClr val="tx1">
                            <a:alpha val="100000"/>
                          </a:scheme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51460" y="116840"/>
            <a:ext cx="640397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eaLnBrk="1" hangingPunct="1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 实验原理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24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2.3</a:t>
            </a:r>
            <a:r>
              <a:rPr lang="zh-CN" altLang="en-US" sz="24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望远镜</a:t>
            </a:r>
            <a:r>
              <a:rPr lang="en-US" altLang="zh-CN" sz="24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24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物体视角放大器</a:t>
            </a:r>
            <a:endParaRPr lang="zh-CN" altLang="en-US" sz="2400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33837" name="对象 33836"/>
          <p:cNvGraphicFramePr/>
          <p:nvPr/>
        </p:nvGraphicFramePr>
        <p:xfrm>
          <a:off x="7472363" y="3487738"/>
          <a:ext cx="1443037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" imgW="1731645" imgH="2011680" progId="Flash.Movie">
                  <p:embed/>
                </p:oleObj>
              </mc:Choice>
              <mc:Fallback>
                <p:oleObj name="" r:id="rId1" imgW="1731645" imgH="2011680" progId="Flash.Movie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2363" y="3487738"/>
                        <a:ext cx="1443037" cy="167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38" name="xjhgx2"/>
          <p:cNvSpPr/>
          <p:nvPr/>
        </p:nvSpPr>
        <p:spPr>
          <a:xfrm>
            <a:off x="2938463" y="3098800"/>
            <a:ext cx="300037" cy="2387600"/>
          </a:xfrm>
          <a:custGeom>
            <a:avLst/>
            <a:gdLst/>
            <a:ahLst/>
            <a:cxnLst/>
            <a:pathLst>
              <a:path w="620" h="4408">
                <a:moveTo>
                  <a:pt x="310" y="0"/>
                </a:moveTo>
                <a:lnTo>
                  <a:pt x="237" y="270"/>
                </a:lnTo>
                <a:lnTo>
                  <a:pt x="175" y="542"/>
                </a:lnTo>
                <a:lnTo>
                  <a:pt x="121" y="816"/>
                </a:lnTo>
                <a:lnTo>
                  <a:pt x="78" y="1091"/>
                </a:lnTo>
                <a:lnTo>
                  <a:pt x="44" y="1368"/>
                </a:lnTo>
                <a:lnTo>
                  <a:pt x="19" y="1646"/>
                </a:lnTo>
                <a:lnTo>
                  <a:pt x="5" y="1925"/>
                </a:lnTo>
                <a:lnTo>
                  <a:pt x="0" y="2204"/>
                </a:lnTo>
                <a:lnTo>
                  <a:pt x="5" y="2483"/>
                </a:lnTo>
                <a:lnTo>
                  <a:pt x="19" y="2762"/>
                </a:lnTo>
                <a:lnTo>
                  <a:pt x="44" y="3040"/>
                </a:lnTo>
                <a:lnTo>
                  <a:pt x="78" y="3317"/>
                </a:lnTo>
                <a:lnTo>
                  <a:pt x="121" y="3592"/>
                </a:lnTo>
                <a:lnTo>
                  <a:pt x="175" y="3866"/>
                </a:lnTo>
                <a:lnTo>
                  <a:pt x="237" y="4138"/>
                </a:lnTo>
                <a:lnTo>
                  <a:pt x="310" y="4408"/>
                </a:lnTo>
                <a:lnTo>
                  <a:pt x="310" y="4408"/>
                </a:lnTo>
                <a:lnTo>
                  <a:pt x="383" y="4138"/>
                </a:lnTo>
                <a:lnTo>
                  <a:pt x="445" y="3866"/>
                </a:lnTo>
                <a:lnTo>
                  <a:pt x="499" y="3592"/>
                </a:lnTo>
                <a:lnTo>
                  <a:pt x="542" y="3317"/>
                </a:lnTo>
                <a:lnTo>
                  <a:pt x="576" y="3040"/>
                </a:lnTo>
                <a:lnTo>
                  <a:pt x="601" y="2762"/>
                </a:lnTo>
                <a:lnTo>
                  <a:pt x="615" y="2483"/>
                </a:lnTo>
                <a:lnTo>
                  <a:pt x="620" y="2204"/>
                </a:lnTo>
                <a:lnTo>
                  <a:pt x="615" y="1925"/>
                </a:lnTo>
                <a:lnTo>
                  <a:pt x="601" y="1646"/>
                </a:lnTo>
                <a:lnTo>
                  <a:pt x="576" y="1368"/>
                </a:lnTo>
                <a:lnTo>
                  <a:pt x="542" y="1091"/>
                </a:lnTo>
                <a:lnTo>
                  <a:pt x="499" y="816"/>
                </a:lnTo>
                <a:lnTo>
                  <a:pt x="445" y="542"/>
                </a:lnTo>
                <a:lnTo>
                  <a:pt x="383" y="270"/>
                </a:lnTo>
                <a:lnTo>
                  <a:pt x="310" y="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0" scaled="1"/>
            <a:tileRect/>
          </a:gradFill>
          <a:ln w="9525" cap="flat" cmpd="sng">
            <a:solidFill>
              <a:srgbClr val="006666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3839" name="直接连接符 33838"/>
          <p:cNvSpPr/>
          <p:nvPr/>
        </p:nvSpPr>
        <p:spPr>
          <a:xfrm>
            <a:off x="900113" y="4303713"/>
            <a:ext cx="7239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840" name="直接连接符 33839"/>
          <p:cNvSpPr/>
          <p:nvPr/>
        </p:nvSpPr>
        <p:spPr>
          <a:xfrm>
            <a:off x="1252538" y="2819400"/>
            <a:ext cx="1825625" cy="32385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841" name="直接连接符 33840"/>
          <p:cNvSpPr/>
          <p:nvPr/>
        </p:nvSpPr>
        <p:spPr>
          <a:xfrm>
            <a:off x="3078163" y="3143250"/>
            <a:ext cx="3797300" cy="156210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842" name="xjhgx2"/>
          <p:cNvSpPr/>
          <p:nvPr/>
        </p:nvSpPr>
        <p:spPr>
          <a:xfrm>
            <a:off x="6784975" y="3954463"/>
            <a:ext cx="90488" cy="750887"/>
          </a:xfrm>
          <a:custGeom>
            <a:avLst/>
            <a:gdLst/>
            <a:ahLst/>
            <a:cxnLst/>
            <a:pathLst>
              <a:path w="620" h="4408">
                <a:moveTo>
                  <a:pt x="310" y="0"/>
                </a:moveTo>
                <a:lnTo>
                  <a:pt x="237" y="270"/>
                </a:lnTo>
                <a:lnTo>
                  <a:pt x="175" y="542"/>
                </a:lnTo>
                <a:lnTo>
                  <a:pt x="121" y="816"/>
                </a:lnTo>
                <a:lnTo>
                  <a:pt x="78" y="1091"/>
                </a:lnTo>
                <a:lnTo>
                  <a:pt x="44" y="1368"/>
                </a:lnTo>
                <a:lnTo>
                  <a:pt x="19" y="1646"/>
                </a:lnTo>
                <a:lnTo>
                  <a:pt x="5" y="1925"/>
                </a:lnTo>
                <a:lnTo>
                  <a:pt x="0" y="2204"/>
                </a:lnTo>
                <a:lnTo>
                  <a:pt x="5" y="2483"/>
                </a:lnTo>
                <a:lnTo>
                  <a:pt x="19" y="2762"/>
                </a:lnTo>
                <a:lnTo>
                  <a:pt x="44" y="3040"/>
                </a:lnTo>
                <a:lnTo>
                  <a:pt x="78" y="3317"/>
                </a:lnTo>
                <a:lnTo>
                  <a:pt x="121" y="3592"/>
                </a:lnTo>
                <a:lnTo>
                  <a:pt x="175" y="3866"/>
                </a:lnTo>
                <a:lnTo>
                  <a:pt x="237" y="4138"/>
                </a:lnTo>
                <a:lnTo>
                  <a:pt x="310" y="4408"/>
                </a:lnTo>
                <a:lnTo>
                  <a:pt x="310" y="4408"/>
                </a:lnTo>
                <a:lnTo>
                  <a:pt x="383" y="4138"/>
                </a:lnTo>
                <a:lnTo>
                  <a:pt x="445" y="3866"/>
                </a:lnTo>
                <a:lnTo>
                  <a:pt x="499" y="3592"/>
                </a:lnTo>
                <a:lnTo>
                  <a:pt x="542" y="3317"/>
                </a:lnTo>
                <a:lnTo>
                  <a:pt x="576" y="3040"/>
                </a:lnTo>
                <a:lnTo>
                  <a:pt x="601" y="2762"/>
                </a:lnTo>
                <a:lnTo>
                  <a:pt x="615" y="2483"/>
                </a:lnTo>
                <a:lnTo>
                  <a:pt x="620" y="2204"/>
                </a:lnTo>
                <a:lnTo>
                  <a:pt x="615" y="1925"/>
                </a:lnTo>
                <a:lnTo>
                  <a:pt x="601" y="1646"/>
                </a:lnTo>
                <a:lnTo>
                  <a:pt x="576" y="1368"/>
                </a:lnTo>
                <a:lnTo>
                  <a:pt x="542" y="1091"/>
                </a:lnTo>
                <a:lnTo>
                  <a:pt x="499" y="816"/>
                </a:lnTo>
                <a:lnTo>
                  <a:pt x="445" y="542"/>
                </a:lnTo>
                <a:lnTo>
                  <a:pt x="383" y="270"/>
                </a:lnTo>
                <a:lnTo>
                  <a:pt x="310" y="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0" scaled="1"/>
            <a:tileRect/>
          </a:gra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3843" name="直接连接符 33842"/>
          <p:cNvSpPr/>
          <p:nvPr/>
        </p:nvSpPr>
        <p:spPr>
          <a:xfrm>
            <a:off x="1252538" y="5137150"/>
            <a:ext cx="1825625" cy="32385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844" name="直接连接符 33843"/>
          <p:cNvSpPr/>
          <p:nvPr/>
        </p:nvSpPr>
        <p:spPr>
          <a:xfrm>
            <a:off x="1119188" y="3960813"/>
            <a:ext cx="1828800" cy="3270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845" name="直接连接符 33844"/>
          <p:cNvSpPr/>
          <p:nvPr/>
        </p:nvSpPr>
        <p:spPr>
          <a:xfrm>
            <a:off x="1590675" y="2881313"/>
            <a:ext cx="349250" cy="6350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3846" name="直接连接符 33845"/>
          <p:cNvSpPr/>
          <p:nvPr/>
        </p:nvSpPr>
        <p:spPr>
          <a:xfrm>
            <a:off x="1585913" y="4054475"/>
            <a:ext cx="350837" cy="66675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3847" name="直接连接符 33846"/>
          <p:cNvSpPr/>
          <p:nvPr/>
        </p:nvSpPr>
        <p:spPr>
          <a:xfrm>
            <a:off x="1571625" y="5200650"/>
            <a:ext cx="352425" cy="66675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3848" name="直接连接符 33847"/>
          <p:cNvSpPr/>
          <p:nvPr/>
        </p:nvSpPr>
        <p:spPr>
          <a:xfrm>
            <a:off x="2938463" y="4314825"/>
            <a:ext cx="3863975" cy="26035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849" name="直接连接符 33848"/>
          <p:cNvSpPr/>
          <p:nvPr/>
        </p:nvSpPr>
        <p:spPr>
          <a:xfrm flipV="1">
            <a:off x="3078163" y="4464050"/>
            <a:ext cx="3724275" cy="102235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33850" name="xjhrw9"/>
          <p:cNvGrpSpPr/>
          <p:nvPr/>
        </p:nvGrpSpPr>
        <p:grpSpPr>
          <a:xfrm rot="10986964">
            <a:off x="6470650" y="4289425"/>
            <a:ext cx="82550" cy="261938"/>
            <a:chOff x="7380" y="2183"/>
            <a:chExt cx="857" cy="1922"/>
          </a:xfrm>
        </p:grpSpPr>
        <p:sp>
          <p:nvSpPr>
            <p:cNvPr id="33851" name="任意多边形 33850"/>
            <p:cNvSpPr/>
            <p:nvPr/>
          </p:nvSpPr>
          <p:spPr>
            <a:xfrm>
              <a:off x="7543" y="2423"/>
              <a:ext cx="250" cy="329"/>
            </a:xfrm>
            <a:custGeom>
              <a:avLst/>
              <a:gdLst/>
              <a:ahLst/>
              <a:cxnLst/>
              <a:pathLst>
                <a:path w="250" h="329">
                  <a:moveTo>
                    <a:pt x="71" y="205"/>
                  </a:moveTo>
                  <a:lnTo>
                    <a:pt x="58" y="112"/>
                  </a:lnTo>
                  <a:lnTo>
                    <a:pt x="66" y="47"/>
                  </a:lnTo>
                  <a:lnTo>
                    <a:pt x="96" y="0"/>
                  </a:lnTo>
                  <a:lnTo>
                    <a:pt x="162" y="0"/>
                  </a:lnTo>
                  <a:lnTo>
                    <a:pt x="213" y="42"/>
                  </a:lnTo>
                  <a:lnTo>
                    <a:pt x="237" y="112"/>
                  </a:lnTo>
                  <a:lnTo>
                    <a:pt x="250" y="185"/>
                  </a:lnTo>
                  <a:lnTo>
                    <a:pt x="250" y="247"/>
                  </a:lnTo>
                  <a:lnTo>
                    <a:pt x="237" y="301"/>
                  </a:lnTo>
                  <a:lnTo>
                    <a:pt x="199" y="329"/>
                  </a:lnTo>
                  <a:lnTo>
                    <a:pt x="147" y="325"/>
                  </a:lnTo>
                  <a:lnTo>
                    <a:pt x="109" y="275"/>
                  </a:lnTo>
                  <a:lnTo>
                    <a:pt x="89" y="243"/>
                  </a:lnTo>
                  <a:lnTo>
                    <a:pt x="13" y="287"/>
                  </a:lnTo>
                  <a:lnTo>
                    <a:pt x="0" y="255"/>
                  </a:lnTo>
                  <a:lnTo>
                    <a:pt x="71" y="205"/>
                  </a:lnTo>
                  <a:close/>
                </a:path>
              </a:pathLst>
            </a:custGeom>
            <a:solidFill>
              <a:srgbClr val="FF9933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3852" name="任意多边形 33851"/>
            <p:cNvSpPr/>
            <p:nvPr/>
          </p:nvSpPr>
          <p:spPr>
            <a:xfrm>
              <a:off x="7694" y="2787"/>
              <a:ext cx="273" cy="509"/>
            </a:xfrm>
            <a:custGeom>
              <a:avLst/>
              <a:gdLst/>
              <a:ahLst/>
              <a:cxnLst/>
              <a:pathLst>
                <a:path w="273" h="509">
                  <a:moveTo>
                    <a:pt x="0" y="22"/>
                  </a:moveTo>
                  <a:lnTo>
                    <a:pt x="59" y="4"/>
                  </a:lnTo>
                  <a:lnTo>
                    <a:pt x="95" y="0"/>
                  </a:lnTo>
                  <a:lnTo>
                    <a:pt x="144" y="38"/>
                  </a:lnTo>
                  <a:lnTo>
                    <a:pt x="201" y="108"/>
                  </a:lnTo>
                  <a:lnTo>
                    <a:pt x="245" y="212"/>
                  </a:lnTo>
                  <a:lnTo>
                    <a:pt x="273" y="325"/>
                  </a:lnTo>
                  <a:lnTo>
                    <a:pt x="273" y="435"/>
                  </a:lnTo>
                  <a:lnTo>
                    <a:pt x="245" y="505"/>
                  </a:lnTo>
                  <a:lnTo>
                    <a:pt x="159" y="509"/>
                  </a:lnTo>
                  <a:lnTo>
                    <a:pt x="108" y="435"/>
                  </a:lnTo>
                  <a:lnTo>
                    <a:pt x="95" y="367"/>
                  </a:lnTo>
                  <a:lnTo>
                    <a:pt x="124" y="309"/>
                  </a:lnTo>
                  <a:lnTo>
                    <a:pt x="130" y="243"/>
                  </a:lnTo>
                  <a:lnTo>
                    <a:pt x="95" y="143"/>
                  </a:lnTo>
                  <a:lnTo>
                    <a:pt x="44" y="89"/>
                  </a:lnTo>
                  <a:lnTo>
                    <a:pt x="15" y="65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9933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3853" name="任意多边形 33852"/>
            <p:cNvSpPr/>
            <p:nvPr/>
          </p:nvSpPr>
          <p:spPr>
            <a:xfrm>
              <a:off x="7380" y="2791"/>
              <a:ext cx="408" cy="610"/>
            </a:xfrm>
            <a:custGeom>
              <a:avLst/>
              <a:gdLst/>
              <a:ahLst/>
              <a:cxnLst/>
              <a:pathLst>
                <a:path w="408" h="610">
                  <a:moveTo>
                    <a:pt x="220" y="120"/>
                  </a:moveTo>
                  <a:lnTo>
                    <a:pt x="284" y="38"/>
                  </a:lnTo>
                  <a:lnTo>
                    <a:pt x="329" y="12"/>
                  </a:lnTo>
                  <a:lnTo>
                    <a:pt x="370" y="0"/>
                  </a:lnTo>
                  <a:lnTo>
                    <a:pt x="408" y="32"/>
                  </a:lnTo>
                  <a:lnTo>
                    <a:pt x="387" y="54"/>
                  </a:lnTo>
                  <a:lnTo>
                    <a:pt x="317" y="86"/>
                  </a:lnTo>
                  <a:lnTo>
                    <a:pt x="220" y="188"/>
                  </a:lnTo>
                  <a:lnTo>
                    <a:pt x="167" y="307"/>
                  </a:lnTo>
                  <a:lnTo>
                    <a:pt x="137" y="439"/>
                  </a:lnTo>
                  <a:lnTo>
                    <a:pt x="130" y="514"/>
                  </a:lnTo>
                  <a:lnTo>
                    <a:pt x="182" y="572"/>
                  </a:lnTo>
                  <a:lnTo>
                    <a:pt x="167" y="596"/>
                  </a:lnTo>
                  <a:lnTo>
                    <a:pt x="116" y="542"/>
                  </a:lnTo>
                  <a:lnTo>
                    <a:pt x="90" y="610"/>
                  </a:lnTo>
                  <a:lnTo>
                    <a:pt x="71" y="610"/>
                  </a:lnTo>
                  <a:lnTo>
                    <a:pt x="84" y="535"/>
                  </a:lnTo>
                  <a:lnTo>
                    <a:pt x="79" y="535"/>
                  </a:lnTo>
                  <a:lnTo>
                    <a:pt x="13" y="580"/>
                  </a:lnTo>
                  <a:lnTo>
                    <a:pt x="0" y="556"/>
                  </a:lnTo>
                  <a:lnTo>
                    <a:pt x="79" y="514"/>
                  </a:lnTo>
                  <a:lnTo>
                    <a:pt x="90" y="484"/>
                  </a:lnTo>
                  <a:lnTo>
                    <a:pt x="109" y="380"/>
                  </a:lnTo>
                  <a:lnTo>
                    <a:pt x="137" y="289"/>
                  </a:lnTo>
                  <a:lnTo>
                    <a:pt x="175" y="192"/>
                  </a:lnTo>
                  <a:lnTo>
                    <a:pt x="220" y="120"/>
                  </a:lnTo>
                  <a:close/>
                </a:path>
              </a:pathLst>
            </a:custGeom>
            <a:solidFill>
              <a:srgbClr val="FF9933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3854" name="任意多边形 33853"/>
            <p:cNvSpPr/>
            <p:nvPr/>
          </p:nvSpPr>
          <p:spPr>
            <a:xfrm>
              <a:off x="7785" y="2183"/>
              <a:ext cx="238" cy="643"/>
            </a:xfrm>
            <a:custGeom>
              <a:avLst/>
              <a:gdLst/>
              <a:ahLst/>
              <a:cxnLst/>
              <a:pathLst>
                <a:path w="238" h="643">
                  <a:moveTo>
                    <a:pt x="0" y="601"/>
                  </a:moveTo>
                  <a:lnTo>
                    <a:pt x="26" y="639"/>
                  </a:lnTo>
                  <a:lnTo>
                    <a:pt x="80" y="643"/>
                  </a:lnTo>
                  <a:lnTo>
                    <a:pt x="138" y="605"/>
                  </a:lnTo>
                  <a:lnTo>
                    <a:pt x="198" y="527"/>
                  </a:lnTo>
                  <a:lnTo>
                    <a:pt x="238" y="319"/>
                  </a:lnTo>
                  <a:lnTo>
                    <a:pt x="218" y="208"/>
                  </a:lnTo>
                  <a:lnTo>
                    <a:pt x="171" y="112"/>
                  </a:lnTo>
                  <a:lnTo>
                    <a:pt x="177" y="26"/>
                  </a:lnTo>
                  <a:lnTo>
                    <a:pt x="151" y="4"/>
                  </a:lnTo>
                  <a:lnTo>
                    <a:pt x="120" y="0"/>
                  </a:lnTo>
                  <a:lnTo>
                    <a:pt x="93" y="30"/>
                  </a:lnTo>
                  <a:lnTo>
                    <a:pt x="87" y="89"/>
                  </a:lnTo>
                  <a:lnTo>
                    <a:pt x="106" y="134"/>
                  </a:lnTo>
                  <a:lnTo>
                    <a:pt x="138" y="154"/>
                  </a:lnTo>
                  <a:lnTo>
                    <a:pt x="171" y="222"/>
                  </a:lnTo>
                  <a:lnTo>
                    <a:pt x="192" y="324"/>
                  </a:lnTo>
                  <a:lnTo>
                    <a:pt x="171" y="425"/>
                  </a:lnTo>
                  <a:lnTo>
                    <a:pt x="138" y="505"/>
                  </a:lnTo>
                  <a:lnTo>
                    <a:pt x="100" y="554"/>
                  </a:lnTo>
                  <a:lnTo>
                    <a:pt x="53" y="573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F9933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3855" name="任意多边形 33854"/>
            <p:cNvSpPr/>
            <p:nvPr/>
          </p:nvSpPr>
          <p:spPr>
            <a:xfrm>
              <a:off x="7881" y="3176"/>
              <a:ext cx="356" cy="675"/>
            </a:xfrm>
            <a:custGeom>
              <a:avLst/>
              <a:gdLst/>
              <a:ahLst/>
              <a:cxnLst/>
              <a:pathLst>
                <a:path w="356" h="675">
                  <a:moveTo>
                    <a:pt x="0" y="0"/>
                  </a:moveTo>
                  <a:lnTo>
                    <a:pt x="72" y="16"/>
                  </a:lnTo>
                  <a:lnTo>
                    <a:pt x="189" y="74"/>
                  </a:lnTo>
                  <a:lnTo>
                    <a:pt x="330" y="174"/>
                  </a:lnTo>
                  <a:lnTo>
                    <a:pt x="343" y="217"/>
                  </a:lnTo>
                  <a:lnTo>
                    <a:pt x="285" y="388"/>
                  </a:lnTo>
                  <a:lnTo>
                    <a:pt x="202" y="500"/>
                  </a:lnTo>
                  <a:lnTo>
                    <a:pt x="182" y="521"/>
                  </a:lnTo>
                  <a:lnTo>
                    <a:pt x="195" y="547"/>
                  </a:lnTo>
                  <a:lnTo>
                    <a:pt x="292" y="579"/>
                  </a:lnTo>
                  <a:lnTo>
                    <a:pt x="356" y="633"/>
                  </a:lnTo>
                  <a:lnTo>
                    <a:pt x="356" y="649"/>
                  </a:lnTo>
                  <a:lnTo>
                    <a:pt x="298" y="675"/>
                  </a:lnTo>
                  <a:lnTo>
                    <a:pt x="272" y="659"/>
                  </a:lnTo>
                  <a:lnTo>
                    <a:pt x="234" y="601"/>
                  </a:lnTo>
                  <a:lnTo>
                    <a:pt x="182" y="579"/>
                  </a:lnTo>
                  <a:lnTo>
                    <a:pt x="136" y="547"/>
                  </a:lnTo>
                  <a:lnTo>
                    <a:pt x="144" y="505"/>
                  </a:lnTo>
                  <a:lnTo>
                    <a:pt x="195" y="436"/>
                  </a:lnTo>
                  <a:lnTo>
                    <a:pt x="240" y="355"/>
                  </a:lnTo>
                  <a:lnTo>
                    <a:pt x="272" y="266"/>
                  </a:lnTo>
                  <a:lnTo>
                    <a:pt x="278" y="208"/>
                  </a:lnTo>
                  <a:lnTo>
                    <a:pt x="182" y="142"/>
                  </a:lnTo>
                  <a:lnTo>
                    <a:pt x="52" y="80"/>
                  </a:lnTo>
                  <a:lnTo>
                    <a:pt x="7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33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3856" name="任意多边形 33855"/>
            <p:cNvSpPr/>
            <p:nvPr/>
          </p:nvSpPr>
          <p:spPr>
            <a:xfrm>
              <a:off x="7719" y="3155"/>
              <a:ext cx="178" cy="950"/>
            </a:xfrm>
            <a:custGeom>
              <a:avLst/>
              <a:gdLst/>
              <a:ahLst/>
              <a:cxnLst/>
              <a:pathLst>
                <a:path w="178" h="950">
                  <a:moveTo>
                    <a:pt x="41" y="124"/>
                  </a:moveTo>
                  <a:lnTo>
                    <a:pt x="58" y="38"/>
                  </a:lnTo>
                  <a:lnTo>
                    <a:pt x="105" y="0"/>
                  </a:lnTo>
                  <a:lnTo>
                    <a:pt x="150" y="16"/>
                  </a:lnTo>
                  <a:lnTo>
                    <a:pt x="150" y="59"/>
                  </a:lnTo>
                  <a:lnTo>
                    <a:pt x="119" y="166"/>
                  </a:lnTo>
                  <a:lnTo>
                    <a:pt x="79" y="325"/>
                  </a:lnTo>
                  <a:lnTo>
                    <a:pt x="58" y="417"/>
                  </a:lnTo>
                  <a:lnTo>
                    <a:pt x="99" y="545"/>
                  </a:lnTo>
                  <a:lnTo>
                    <a:pt x="157" y="683"/>
                  </a:lnTo>
                  <a:lnTo>
                    <a:pt x="178" y="737"/>
                  </a:lnTo>
                  <a:lnTo>
                    <a:pt x="178" y="791"/>
                  </a:lnTo>
                  <a:lnTo>
                    <a:pt x="133" y="821"/>
                  </a:lnTo>
                  <a:lnTo>
                    <a:pt x="99" y="896"/>
                  </a:lnTo>
                  <a:lnTo>
                    <a:pt x="105" y="938"/>
                  </a:lnTo>
                  <a:lnTo>
                    <a:pt x="71" y="950"/>
                  </a:lnTo>
                  <a:lnTo>
                    <a:pt x="21" y="903"/>
                  </a:lnTo>
                  <a:lnTo>
                    <a:pt x="41" y="842"/>
                  </a:lnTo>
                  <a:lnTo>
                    <a:pt x="92" y="784"/>
                  </a:lnTo>
                  <a:lnTo>
                    <a:pt x="133" y="763"/>
                  </a:lnTo>
                  <a:lnTo>
                    <a:pt x="144" y="737"/>
                  </a:lnTo>
                  <a:lnTo>
                    <a:pt x="92" y="629"/>
                  </a:lnTo>
                  <a:lnTo>
                    <a:pt x="34" y="501"/>
                  </a:lnTo>
                  <a:lnTo>
                    <a:pt x="0" y="443"/>
                  </a:lnTo>
                  <a:lnTo>
                    <a:pt x="0" y="405"/>
                  </a:lnTo>
                  <a:lnTo>
                    <a:pt x="13" y="351"/>
                  </a:lnTo>
                  <a:lnTo>
                    <a:pt x="34" y="224"/>
                  </a:lnTo>
                  <a:lnTo>
                    <a:pt x="41" y="124"/>
                  </a:lnTo>
                  <a:close/>
                </a:path>
              </a:pathLst>
            </a:custGeom>
            <a:solidFill>
              <a:srgbClr val="FF9933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3857" name="直接连接符 33856"/>
          <p:cNvSpPr/>
          <p:nvPr/>
        </p:nvSpPr>
        <p:spPr>
          <a:xfrm>
            <a:off x="4344988" y="3663950"/>
            <a:ext cx="279400" cy="130175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3858" name="直接连接符 33857"/>
          <p:cNvSpPr/>
          <p:nvPr/>
        </p:nvSpPr>
        <p:spPr>
          <a:xfrm rot="21047789">
            <a:off x="4202113" y="4381500"/>
            <a:ext cx="352425" cy="6350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3859" name="直接连接符 33858"/>
          <p:cNvSpPr/>
          <p:nvPr/>
        </p:nvSpPr>
        <p:spPr>
          <a:xfrm flipV="1">
            <a:off x="4202113" y="5121275"/>
            <a:ext cx="212725" cy="6350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3860" name="文本框 33859"/>
          <p:cNvSpPr txBox="1"/>
          <p:nvPr/>
        </p:nvSpPr>
        <p:spPr>
          <a:xfrm>
            <a:off x="1390650" y="3929063"/>
            <a:ext cx="3937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>
                <a:solidFill>
                  <a:srgbClr val="FF9933"/>
                </a:solidFill>
                <a:latin typeface="Times New Roman" panose="02020603050405020304" pitchFamily="18" charset="0"/>
                <a:sym typeface="Mathematica1Mono" pitchFamily="18" charset="2"/>
              </a:rPr>
              <a:t></a:t>
            </a:r>
            <a:endParaRPr lang="en-US" altLang="zh-CN" sz="2400">
              <a:solidFill>
                <a:srgbClr val="FF99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61" name="文本框 33860"/>
          <p:cNvSpPr txBox="1"/>
          <p:nvPr/>
        </p:nvSpPr>
        <p:spPr>
          <a:xfrm>
            <a:off x="1954213" y="3730625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i="1">
                <a:latin typeface="Times New Roman" panose="02020603050405020304" pitchFamily="18" charset="0"/>
              </a:rPr>
              <a:t>d</a:t>
            </a:r>
            <a:r>
              <a:rPr lang="en-US" altLang="zh-CN" sz="2400" baseline="-25000">
                <a:latin typeface="Times New Roman" panose="02020603050405020304" pitchFamily="18" charset="0"/>
              </a:rPr>
              <a:t>0</a:t>
            </a:r>
            <a:endParaRPr lang="en-US" altLang="zh-CN" sz="2400" baseline="-25000">
              <a:latin typeface="Times New Roman" panose="02020603050405020304" pitchFamily="18" charset="0"/>
            </a:endParaRPr>
          </a:p>
        </p:txBody>
      </p:sp>
      <p:sp>
        <p:nvSpPr>
          <p:cNvPr id="33862" name="椭圆 33861"/>
          <p:cNvSpPr/>
          <p:nvPr/>
        </p:nvSpPr>
        <p:spPr>
          <a:xfrm>
            <a:off x="6464300" y="4262438"/>
            <a:ext cx="73025" cy="65087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3863" name="文本框 33862"/>
          <p:cNvSpPr txBox="1"/>
          <p:nvPr/>
        </p:nvSpPr>
        <p:spPr>
          <a:xfrm>
            <a:off x="6030913" y="3992563"/>
            <a:ext cx="5143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800" err="1">
                <a:latin typeface="Times New Roman" panose="02020603050405020304" pitchFamily="18" charset="0"/>
              </a:rPr>
              <a:t>Fo</a:t>
            </a: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´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33864" name="文本框 33863"/>
          <p:cNvSpPr txBox="1"/>
          <p:nvPr/>
        </p:nvSpPr>
        <p:spPr>
          <a:xfrm>
            <a:off x="6405563" y="3970338"/>
            <a:ext cx="4254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800">
                <a:latin typeface="Times New Roman" panose="02020603050405020304" pitchFamily="18" charset="0"/>
              </a:rPr>
              <a:t>Fe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33865" name="直接连接符 33864"/>
          <p:cNvSpPr/>
          <p:nvPr/>
        </p:nvSpPr>
        <p:spPr>
          <a:xfrm flipV="1">
            <a:off x="6802438" y="4184650"/>
            <a:ext cx="704850" cy="252413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867" name="直接连接符 33866"/>
          <p:cNvSpPr/>
          <p:nvPr/>
        </p:nvSpPr>
        <p:spPr>
          <a:xfrm flipV="1">
            <a:off x="6802438" y="4314825"/>
            <a:ext cx="704850" cy="252413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869" name="直接连接符 33868"/>
          <p:cNvSpPr/>
          <p:nvPr/>
        </p:nvSpPr>
        <p:spPr>
          <a:xfrm flipV="1">
            <a:off x="6875463" y="4445000"/>
            <a:ext cx="701675" cy="250825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866" name="直接连接符 33865"/>
          <p:cNvSpPr/>
          <p:nvPr/>
        </p:nvSpPr>
        <p:spPr>
          <a:xfrm rot="-43717478" flipV="1">
            <a:off x="6859588" y="4341813"/>
            <a:ext cx="279400" cy="6350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3868" name="直接连接符 33867"/>
          <p:cNvSpPr/>
          <p:nvPr/>
        </p:nvSpPr>
        <p:spPr>
          <a:xfrm rot="-380685" flipV="1">
            <a:off x="6872288" y="4457700"/>
            <a:ext cx="279400" cy="65088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3870" name="直接连接符 33869"/>
          <p:cNvSpPr/>
          <p:nvPr/>
        </p:nvSpPr>
        <p:spPr>
          <a:xfrm rot="-380685" flipV="1">
            <a:off x="6905625" y="4608513"/>
            <a:ext cx="282575" cy="66675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3871" name="直接连接符 33870"/>
          <p:cNvSpPr/>
          <p:nvPr/>
        </p:nvSpPr>
        <p:spPr>
          <a:xfrm flipV="1">
            <a:off x="4837113" y="4705350"/>
            <a:ext cx="2038350" cy="715963"/>
          </a:xfrm>
          <a:prstGeom prst="line">
            <a:avLst/>
          </a:prstGeom>
          <a:ln w="19050" cap="flat" cmpd="sng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33872" name="直接连接符 33871"/>
          <p:cNvSpPr/>
          <p:nvPr/>
        </p:nvSpPr>
        <p:spPr>
          <a:xfrm flipV="1">
            <a:off x="4808538" y="4564063"/>
            <a:ext cx="2038350" cy="714375"/>
          </a:xfrm>
          <a:prstGeom prst="line">
            <a:avLst/>
          </a:prstGeom>
          <a:ln w="19050" cap="flat" cmpd="sng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33873" name="直接连接符 33872"/>
          <p:cNvSpPr/>
          <p:nvPr/>
        </p:nvSpPr>
        <p:spPr>
          <a:xfrm flipV="1">
            <a:off x="4792663" y="4421188"/>
            <a:ext cx="2038350" cy="715962"/>
          </a:xfrm>
          <a:prstGeom prst="line">
            <a:avLst/>
          </a:prstGeom>
          <a:ln w="19050" cap="flat" cmpd="sng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33874" name="圆角矩形标注 33873"/>
          <p:cNvSpPr/>
          <p:nvPr/>
        </p:nvSpPr>
        <p:spPr>
          <a:xfrm>
            <a:off x="6634163" y="3360738"/>
            <a:ext cx="609600" cy="381000"/>
          </a:xfrm>
          <a:prstGeom prst="wedgeRoundRectCallout">
            <a:avLst>
              <a:gd name="adj1" fmla="val -35935"/>
              <a:gd name="adj2" fmla="val 216250"/>
              <a:gd name="adj3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sm" len="lg"/>
          </a:ln>
        </p:spPr>
        <p:txBody>
          <a:bodyPr/>
          <a:p>
            <a:pPr algn="ctr">
              <a:spcBef>
                <a:spcPct val="50000"/>
              </a:spcBef>
            </a:pPr>
            <a:endParaRPr sz="2800" dirty="0">
              <a:latin typeface="Arial" panose="020B0604020202020204" pitchFamily="34" charset="0"/>
            </a:endParaRPr>
          </a:p>
        </p:txBody>
      </p:sp>
      <p:sp>
        <p:nvSpPr>
          <p:cNvPr id="33875" name="文本框 33874"/>
          <p:cNvSpPr txBox="1"/>
          <p:nvPr/>
        </p:nvSpPr>
        <p:spPr>
          <a:xfrm>
            <a:off x="6710363" y="3298825"/>
            <a:ext cx="4953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>
                <a:solidFill>
                  <a:srgbClr val="FF9933"/>
                </a:solidFill>
                <a:latin typeface="Times New Roman" panose="02020603050405020304" pitchFamily="18" charset="0"/>
                <a:sym typeface="Mathematica1Mono" pitchFamily="18" charset="2"/>
              </a:rPr>
              <a:t></a:t>
            </a:r>
            <a:r>
              <a:rPr lang="en-US" altLang="zh-CN" sz="240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1Mono" pitchFamily="18" charset="2"/>
              </a:rPr>
              <a:t>´</a:t>
            </a:r>
            <a:endParaRPr lang="en-US" altLang="zh-CN" sz="2400">
              <a:solidFill>
                <a:srgbClr val="FF99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59840" y="1124585"/>
            <a:ext cx="4572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开普勒式望远镜</a:t>
            </a:r>
            <a:r>
              <a:rPr lang="en-US" altLang="zh-CN" sz="24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24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共焦凸透镜</a:t>
            </a:r>
            <a:endParaRPr lang="zh-CN" altLang="en-US" sz="2400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4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伽利略式望远镜</a:t>
            </a:r>
            <a:r>
              <a:rPr lang="en-US" altLang="zh-CN" sz="24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24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共焦凹透镜</a:t>
            </a:r>
            <a:endParaRPr lang="zh-CN" altLang="en-US" sz="2400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ext Box 2"/>
          <p:cNvSpPr txBox="1"/>
          <p:nvPr/>
        </p:nvSpPr>
        <p:spPr>
          <a:xfrm>
            <a:off x="214313" y="115888"/>
            <a:ext cx="2519362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实验仪器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9" name="Rectangle 6"/>
          <p:cNvSpPr/>
          <p:nvPr/>
        </p:nvSpPr>
        <p:spPr>
          <a:xfrm>
            <a:off x="395605" y="1052830"/>
            <a:ext cx="8554085" cy="3322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lnSpc>
                <a:spcPct val="150000"/>
              </a:lnSpc>
            </a:pPr>
            <a:r>
              <a:rPr lang="zh-CN" altLang="en-US"/>
              <a:t>导轨，LED灯，凹透镜（f=-50mm）,凸透镜（f=100mm,f=150mm）,白屏，带logo物屏，带分划板目镜组</a:t>
            </a:r>
            <a:endParaRPr lang="zh-CN" altLang="en-US"/>
          </a:p>
          <a:p>
            <a:pPr eaLnBrk="1" hangingPunct="1">
              <a:lnSpc>
                <a:spcPct val="150000"/>
              </a:lnSpc>
            </a:pPr>
            <a:endParaRPr lang="zh-CN" altLang="en-US"/>
          </a:p>
          <a:p>
            <a:pPr eaLnBrk="1" hangingPunct="1">
              <a:lnSpc>
                <a:spcPct val="150000"/>
              </a:lnSpc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ext Box 2"/>
          <p:cNvSpPr txBox="1"/>
          <p:nvPr/>
        </p:nvSpPr>
        <p:spPr>
          <a:xfrm>
            <a:off x="214313" y="115888"/>
            <a:ext cx="2519362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实验仪器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95605" y="687705"/>
            <a:ext cx="8553450" cy="4304030"/>
            <a:chOff x="623" y="1658"/>
            <a:chExt cx="13470" cy="6778"/>
          </a:xfrm>
        </p:grpSpPr>
        <p:sp>
          <p:nvSpPr>
            <p:cNvPr id="9219" name="Rectangle 6"/>
            <p:cNvSpPr/>
            <p:nvPr/>
          </p:nvSpPr>
          <p:spPr>
            <a:xfrm>
              <a:off x="623" y="1658"/>
              <a:ext cx="13471" cy="21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eaLnBrk="1" hangingPunct="1">
                <a:lnSpc>
                  <a:spcPct val="150000"/>
                </a:lnSpc>
              </a:pPr>
              <a:endParaRPr lang="zh-CN" altLang="en-US"/>
            </a:p>
            <a:p>
              <a:pPr eaLnBrk="1" hangingPunct="1">
                <a:lnSpc>
                  <a:spcPct val="150000"/>
                </a:lnSpc>
              </a:pPr>
              <a:endParaRPr lang="zh-CN" altLang="en-US"/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04" y="2007"/>
              <a:ext cx="10509" cy="5045"/>
            </a:xfrm>
            <a:prstGeom prst="rect">
              <a:avLst/>
            </a:prstGeom>
          </p:spPr>
        </p:pic>
        <p:sp>
          <p:nvSpPr>
            <p:cNvPr id="4" name="矩形标注 3"/>
            <p:cNvSpPr/>
            <p:nvPr/>
          </p:nvSpPr>
          <p:spPr>
            <a:xfrm>
              <a:off x="3005" y="6421"/>
              <a:ext cx="1451" cy="768"/>
            </a:xfrm>
            <a:prstGeom prst="wedgeRectCallout">
              <a:avLst>
                <a:gd name="adj1" fmla="val -999"/>
                <a:gd name="adj2" fmla="val -2394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05" y="6491"/>
              <a:ext cx="233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800"/>
                <a:t>目镜组</a:t>
              </a:r>
              <a:endParaRPr lang="zh-CN" altLang="en-US" sz="1800"/>
            </a:p>
          </p:txBody>
        </p:sp>
        <p:sp>
          <p:nvSpPr>
            <p:cNvPr id="6" name="矩形标注 5"/>
            <p:cNvSpPr/>
            <p:nvPr/>
          </p:nvSpPr>
          <p:spPr>
            <a:xfrm>
              <a:off x="4932" y="6308"/>
              <a:ext cx="1451" cy="957"/>
            </a:xfrm>
            <a:prstGeom prst="wedgeRectCallout">
              <a:avLst>
                <a:gd name="adj1" fmla="val -6985"/>
                <a:gd name="adj2" fmla="val -1392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标注 6"/>
            <p:cNvSpPr/>
            <p:nvPr/>
          </p:nvSpPr>
          <p:spPr>
            <a:xfrm>
              <a:off x="6520" y="6308"/>
              <a:ext cx="1678" cy="1071"/>
            </a:xfrm>
            <a:prstGeom prst="wedgeRectCallout">
              <a:avLst>
                <a:gd name="adj1" fmla="val -6985"/>
                <a:gd name="adj2" fmla="val -1392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标注 7"/>
            <p:cNvSpPr/>
            <p:nvPr/>
          </p:nvSpPr>
          <p:spPr>
            <a:xfrm>
              <a:off x="8334" y="6194"/>
              <a:ext cx="1796" cy="1071"/>
            </a:xfrm>
            <a:prstGeom prst="wedgeRectCallout">
              <a:avLst>
                <a:gd name="adj1" fmla="val -6985"/>
                <a:gd name="adj2" fmla="val -1392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标注 8"/>
            <p:cNvSpPr/>
            <p:nvPr/>
          </p:nvSpPr>
          <p:spPr>
            <a:xfrm>
              <a:off x="10262" y="5967"/>
              <a:ext cx="1800" cy="1071"/>
            </a:xfrm>
            <a:prstGeom prst="wedgeRectCallout">
              <a:avLst>
                <a:gd name="adj1" fmla="val -63645"/>
                <a:gd name="adj2" fmla="val -12955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标注 9"/>
            <p:cNvSpPr/>
            <p:nvPr/>
          </p:nvSpPr>
          <p:spPr>
            <a:xfrm>
              <a:off x="12643" y="5174"/>
              <a:ext cx="1451" cy="643"/>
            </a:xfrm>
            <a:prstGeom prst="wedgeRectCallout">
              <a:avLst>
                <a:gd name="adj1" fmla="val -146691"/>
                <a:gd name="adj2" fmla="val -13281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819" y="6308"/>
              <a:ext cx="171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/>
                <a:t>凸透镜</a:t>
              </a:r>
              <a:endParaRPr lang="zh-CN" altLang="en-US" sz="1600"/>
            </a:p>
            <a:p>
              <a:r>
                <a:rPr lang="en-US" altLang="zh-CN" sz="1600"/>
                <a:t>f=150mm</a:t>
              </a:r>
              <a:endParaRPr lang="zh-CN" altLang="en-US" sz="160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520" y="6327"/>
              <a:ext cx="171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/>
                <a:t>凹透镜</a:t>
              </a:r>
              <a:endParaRPr lang="zh-CN" altLang="en-US" sz="1600"/>
            </a:p>
            <a:p>
              <a:r>
                <a:rPr lang="en-US" altLang="zh-CN" sz="1600"/>
                <a:t>f=-50mm</a:t>
              </a:r>
              <a:endParaRPr lang="zh-CN" altLang="en-US" sz="16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391" y="6270"/>
              <a:ext cx="171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/>
                <a:t>凸透镜</a:t>
              </a:r>
              <a:endParaRPr lang="zh-CN" altLang="en-US" sz="1600"/>
            </a:p>
            <a:p>
              <a:r>
                <a:rPr lang="en-US" altLang="zh-CN" sz="1600"/>
                <a:t>f=100mm</a:t>
              </a:r>
              <a:endParaRPr lang="zh-CN" altLang="en-US" sz="160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427" y="5939"/>
              <a:ext cx="1874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/>
                <a:t>带</a:t>
              </a:r>
              <a:r>
                <a:rPr lang="en-US" altLang="zh-CN" sz="1600"/>
                <a:t>logo</a:t>
              </a:r>
              <a:endParaRPr lang="en-US" altLang="zh-CN" sz="1600"/>
            </a:p>
            <a:p>
              <a:r>
                <a:rPr lang="zh-CN" altLang="en-US" sz="1600"/>
                <a:t>物屏</a:t>
              </a:r>
              <a:endParaRPr lang="zh-CN" altLang="en-US" sz="1600"/>
            </a:p>
          </p:txBody>
        </p:sp>
        <p:sp>
          <p:nvSpPr>
            <p:cNvPr id="16" name="矩形标注 15"/>
            <p:cNvSpPr/>
            <p:nvPr/>
          </p:nvSpPr>
          <p:spPr>
            <a:xfrm>
              <a:off x="1303" y="7668"/>
              <a:ext cx="1200" cy="768"/>
            </a:xfrm>
            <a:prstGeom prst="wedgeRectCallout">
              <a:avLst>
                <a:gd name="adj1" fmla="val -12500"/>
                <a:gd name="adj2" fmla="val -37135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303" y="7762"/>
              <a:ext cx="233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800"/>
                <a:t>白屏</a:t>
              </a:r>
              <a:endParaRPr lang="zh-CN" altLang="en-US" sz="180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051685" y="2925445"/>
            <a:ext cx="7065010" cy="3810635"/>
            <a:chOff x="3231" y="4607"/>
            <a:chExt cx="11126" cy="6001"/>
          </a:xfrm>
        </p:grpSpPr>
        <p:pic>
          <p:nvPicPr>
            <p:cNvPr id="18" name="图片 17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3231" y="6988"/>
              <a:ext cx="3621" cy="3621"/>
            </a:xfrm>
            <a:prstGeom prst="rect">
              <a:avLst/>
            </a:prstGeom>
          </p:spPr>
        </p:pic>
        <p:cxnSp>
          <p:nvCxnSpPr>
            <p:cNvPr id="21" name="直接箭头连接符 20"/>
            <p:cNvCxnSpPr/>
            <p:nvPr/>
          </p:nvCxnSpPr>
          <p:spPr>
            <a:xfrm>
              <a:off x="3458" y="6587"/>
              <a:ext cx="454" cy="624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16" y="7093"/>
              <a:ext cx="1742" cy="2433"/>
            </a:xfrm>
            <a:prstGeom prst="rect">
              <a:avLst/>
            </a:prstGeom>
          </p:spPr>
        </p:pic>
        <p:cxnSp>
          <p:nvCxnSpPr>
            <p:cNvPr id="24" name="直接箭头连接符 23"/>
            <p:cNvCxnSpPr/>
            <p:nvPr/>
          </p:nvCxnSpPr>
          <p:spPr>
            <a:xfrm>
              <a:off x="10716" y="6496"/>
              <a:ext cx="454" cy="624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12643" y="4607"/>
              <a:ext cx="1715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600"/>
                <a:t>LED</a:t>
              </a:r>
              <a:r>
                <a:rPr lang="zh-CN" altLang="en-US" sz="1600"/>
                <a:t>灯</a:t>
              </a:r>
              <a:endParaRPr lang="zh-CN" altLang="en-US" sz="16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4" name="文本框 87043"/>
          <p:cNvSpPr txBox="1"/>
          <p:nvPr/>
        </p:nvSpPr>
        <p:spPr>
          <a:xfrm>
            <a:off x="107315" y="189230"/>
            <a:ext cx="8642350" cy="35966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marR="0" indent="-342900" defTabSz="9144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kern="1200" cap="none" spc="0" normalizeH="0" baseline="0" noProof="1">
                <a:latin typeface="Arial" panose="020B0604020202020204" pitchFamily="34" charset="0"/>
                <a:ea typeface="楷体_GB2312" pitchFamily="49" charset="-122"/>
                <a:cs typeface="+mn-cs"/>
              </a:rPr>
              <a:t>    </a:t>
            </a:r>
            <a:endParaRPr kumimoji="0" lang="en-US" altLang="zh-CN" sz="2400" b="1" kern="1200" cap="none" spc="0" normalizeH="0" baseline="0" noProof="1"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R="0" defTabSz="9144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kern="1200" cap="none" spc="0" normalizeH="0" baseline="0" noProof="1">
                <a:latin typeface="Arial" panose="020B0604020202020204" pitchFamily="34" charset="0"/>
                <a:ea typeface="楷体_GB2312" pitchFamily="49" charset="-122"/>
                <a:cs typeface="+mn-cs"/>
              </a:rPr>
              <a:t>4.1 </a:t>
            </a:r>
            <a:r>
              <a:rPr kumimoji="0" lang="zh-CN" altLang="en-US" sz="2400" b="1" kern="1200" cap="none" spc="0" normalizeH="0" baseline="0" noProof="1">
                <a:latin typeface="Arial" panose="020B0604020202020204" pitchFamily="34" charset="0"/>
                <a:ea typeface="楷体_GB2312" pitchFamily="49" charset="-122"/>
                <a:cs typeface="+mn-cs"/>
              </a:rPr>
              <a:t>位移法测</a:t>
            </a:r>
            <a:r>
              <a:rPr kumimoji="0" lang="zh-CN" altLang="en-US" sz="2400" b="1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凸</a:t>
            </a:r>
            <a:r>
              <a:rPr kumimoji="0" lang="zh-CN" altLang="en-US" sz="2400" b="1" kern="1200" cap="none" spc="0" normalizeH="0" baseline="0" noProof="1">
                <a:latin typeface="Arial" panose="020B0604020202020204" pitchFamily="34" charset="0"/>
                <a:ea typeface="楷体_GB2312" pitchFamily="49" charset="-122"/>
                <a:cs typeface="+mn-cs"/>
              </a:rPr>
              <a:t>透镜焦距</a:t>
            </a:r>
            <a:r>
              <a:rPr kumimoji="0" lang="en-US" altLang="zh-CN" sz="2400" b="1" kern="1200" cap="none" spc="0" normalizeH="0" baseline="0" noProof="1">
                <a:latin typeface="Arial" panose="020B0604020202020204" pitchFamily="34" charset="0"/>
                <a:ea typeface="楷体_GB2312" pitchFamily="49" charset="-122"/>
                <a:cs typeface="+mn-cs"/>
              </a:rPr>
              <a:t>:   </a:t>
            </a:r>
            <a:endParaRPr kumimoji="0" lang="en-US" altLang="zh-CN" sz="2400" b="1" kern="1200" cap="none" spc="0" normalizeH="0" baseline="0" noProof="1"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342900" marR="0" indent="-342900" defTabSz="9144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kern="1200" cap="none" spc="0" normalizeH="0" baseline="0" noProof="1">
                <a:latin typeface="Arial" panose="020B0604020202020204" pitchFamily="34" charset="0"/>
                <a:ea typeface="楷体_GB2312" pitchFamily="49" charset="-122"/>
                <a:cs typeface="+mn-cs"/>
              </a:rPr>
              <a:t>     </a:t>
            </a:r>
            <a:r>
              <a:rPr kumimoji="0" lang="zh-CN" altLang="en-US" sz="2400" b="1" kern="1200" cap="none" spc="0" normalizeH="0" baseline="0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主要步骤：</a:t>
            </a:r>
            <a:endParaRPr kumimoji="0" lang="zh-CN" altLang="en-US" sz="2400" b="1" kern="1200" cap="none" spc="0" normalizeH="0" baseline="0" noProof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marR="0" indent="-342900" defTabSz="9144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kern="1200" cap="none" spc="0" normalizeH="0" baseline="0" noProof="1"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（</a:t>
            </a:r>
            <a:r>
              <a:rPr kumimoji="0" lang="en-US" altLang="zh-CN" sz="2400" b="1" kern="1200" cap="none" spc="0" normalizeH="0" baseline="0" noProof="1"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1</a:t>
            </a:r>
            <a:r>
              <a:rPr kumimoji="0" lang="zh-CN" altLang="en-US" sz="2400" b="1" kern="1200" cap="none" spc="0" normalizeH="0" baseline="0" noProof="1"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）</a:t>
            </a:r>
            <a:r>
              <a:rPr kumimoji="0" lang="en-US" altLang="zh-CN" sz="2400" b="1" kern="1200" cap="none" spc="0" normalizeH="0" baseline="0" noProof="1">
                <a:latin typeface="Arial" panose="020B0604020202020204" pitchFamily="34" charset="0"/>
                <a:ea typeface="楷体_GB2312" pitchFamily="49" charset="-122"/>
                <a:cs typeface="+mn-cs"/>
                <a:sym typeface="+mn-ea"/>
              </a:rPr>
              <a:t>物AB与像屏的间距D＞4f    (f=150) 时；</a:t>
            </a:r>
            <a:endParaRPr kumimoji="0" lang="zh-CN" altLang="en-US" sz="2400" b="1" kern="1200" cap="none" spc="0" normalizeH="0" baseline="0" noProof="1"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342900" marR="0" indent="-342900" defTabSz="9144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400" b="1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400" b="1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）透镜在间移动时可在像屏上成两次像</a:t>
            </a:r>
            <a:r>
              <a:rPr kumimoji="0" lang="en-US" altLang="zh-CN" sz="2400" b="1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,一次成放大的像u</a:t>
            </a:r>
            <a:r>
              <a:rPr kumimoji="0" lang="en-US" altLang="zh-CN" sz="2400" b="1" kern="1200" cap="none" spc="0" normalizeH="0" baseline="-2500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400" b="1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,一次成缩小的像u</a:t>
            </a:r>
            <a:r>
              <a:rPr kumimoji="0" lang="en-US" altLang="zh-CN" sz="2400" b="1" kern="1200" cap="none" spc="0" normalizeH="0" baseline="-2500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400" b="1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400" b="1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d=u</a:t>
            </a:r>
            <a:r>
              <a:rPr kumimoji="0" lang="en-US" altLang="zh-CN" sz="2400" b="1" kern="1200" cap="none" spc="0" normalizeH="0" baseline="-2500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en-US" altLang="zh-CN" sz="2400" b="1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-u</a:t>
            </a:r>
            <a:r>
              <a:rPr kumimoji="0" lang="en-US" altLang="zh-CN" sz="2400" b="1" kern="1200" cap="none" spc="0" normalizeH="0" baseline="-2500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0" lang="en-US" altLang="zh-CN" sz="2400" b="1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</a:t>
            </a:r>
            <a:endParaRPr kumimoji="0" lang="en-US" altLang="zh-CN" sz="2400" b="1" kern="1200" cap="none" spc="0" normalizeH="0" baseline="0" noProof="1"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342900" marR="0" indent="-342900" defTabSz="9144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400" b="1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kumimoji="0" lang="zh-CN" altLang="en-US" sz="2400" b="1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）改变像屏位置即改变</a:t>
            </a:r>
            <a:r>
              <a:rPr kumimoji="0" lang="en-US" altLang="zh-CN" sz="2400" b="1" kern="1200" cap="none" spc="0" normalizeH="0" baseline="0" noProof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0" lang="zh-CN" altLang="en-US" sz="2400" b="1" kern="1200" cap="none" spc="0" normalizeH="0" baseline="0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，重复测量</a:t>
            </a:r>
            <a:r>
              <a:rPr kumimoji="0" lang="en-US" altLang="zh-CN" sz="2400" b="1" kern="1200" cap="none" spc="0" normalizeH="0" baseline="0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</a:t>
            </a:r>
            <a:r>
              <a:rPr kumimoji="0" lang="zh-CN" altLang="en-US" sz="2400" b="1" kern="1200" cap="none" spc="0" normalizeH="0" baseline="0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次，求平均值。</a:t>
            </a:r>
            <a:endParaRPr kumimoji="0" lang="zh-CN" altLang="en-US" sz="2400" b="1" kern="1200" cap="none" spc="0" normalizeH="0" baseline="0" noProof="1"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093" name="文本框 87062"/>
          <p:cNvSpPr txBox="1"/>
          <p:nvPr/>
        </p:nvSpPr>
        <p:spPr>
          <a:xfrm>
            <a:off x="251460" y="5523230"/>
            <a:ext cx="8296910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Verdana" panose="020B0604030504040204" pitchFamily="34" charset="0"/>
              </a:rPr>
              <a:t>注：首先进行共轴调节；测量时记录的是位置，而不是距离</a:t>
            </a:r>
            <a:endParaRPr lang="zh-CN" altLang="en-US" b="1" dirty="0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3074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65955" y="2708593"/>
          <a:ext cx="11144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" imgW="762000" imgH="419100" progId="Equation.KSEE3">
                  <p:embed/>
                </p:oleObj>
              </mc:Choice>
              <mc:Fallback>
                <p:oleObj name="" r:id="rId1" imgW="762000" imgH="419100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65955" y="2708593"/>
                        <a:ext cx="1114425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94" name="组合 12576"/>
          <p:cNvGrpSpPr/>
          <p:nvPr/>
        </p:nvGrpSpPr>
        <p:grpSpPr>
          <a:xfrm>
            <a:off x="1335405" y="3745230"/>
            <a:ext cx="5543550" cy="1778000"/>
            <a:chOff x="340" y="662"/>
            <a:chExt cx="5034" cy="2178"/>
          </a:xfrm>
        </p:grpSpPr>
        <p:sp>
          <p:nvSpPr>
            <p:cNvPr id="3095" name="文本框 12385"/>
            <p:cNvSpPr txBox="1"/>
            <p:nvPr/>
          </p:nvSpPr>
          <p:spPr>
            <a:xfrm>
              <a:off x="870" y="683"/>
              <a:ext cx="52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3096" name="文本框 12396"/>
            <p:cNvSpPr txBox="1"/>
            <p:nvPr/>
          </p:nvSpPr>
          <p:spPr>
            <a:xfrm>
              <a:off x="1046" y="1125"/>
              <a:ext cx="97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3097" name="文本框 12414"/>
            <p:cNvSpPr txBox="1"/>
            <p:nvPr/>
          </p:nvSpPr>
          <p:spPr>
            <a:xfrm>
              <a:off x="1066" y="1344"/>
              <a:ext cx="88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3098" name="椭圆 12429"/>
            <p:cNvSpPr/>
            <p:nvPr/>
          </p:nvSpPr>
          <p:spPr>
            <a:xfrm>
              <a:off x="1840" y="684"/>
              <a:ext cx="133" cy="1144"/>
            </a:xfrm>
            <a:prstGeom prst="ellipse">
              <a:avLst/>
            </a:prstGeom>
            <a:solidFill>
              <a:srgbClr val="A1EEFD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3099" name="椭圆 12432"/>
            <p:cNvSpPr/>
            <p:nvPr/>
          </p:nvSpPr>
          <p:spPr>
            <a:xfrm>
              <a:off x="3470" y="698"/>
              <a:ext cx="133" cy="1144"/>
            </a:xfrm>
            <a:prstGeom prst="ellipse">
              <a:avLst/>
            </a:prstGeom>
            <a:solidFill>
              <a:srgbClr val="A1EEFD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Verdana" panose="020B0604030504040204" pitchFamily="34" charset="0"/>
              </a:endParaRPr>
            </a:p>
          </p:txBody>
        </p:sp>
        <p:sp>
          <p:nvSpPr>
            <p:cNvPr id="3100" name="直接连接符 12433"/>
            <p:cNvSpPr/>
            <p:nvPr/>
          </p:nvSpPr>
          <p:spPr>
            <a:xfrm flipV="1">
              <a:off x="605" y="948"/>
              <a:ext cx="0" cy="35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01" name="直接连接符 12434"/>
            <p:cNvSpPr/>
            <p:nvPr/>
          </p:nvSpPr>
          <p:spPr>
            <a:xfrm>
              <a:off x="605" y="948"/>
              <a:ext cx="12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3102" name="直接连接符 12435"/>
            <p:cNvSpPr/>
            <p:nvPr/>
          </p:nvSpPr>
          <p:spPr>
            <a:xfrm>
              <a:off x="4932" y="1300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03" name="直接连接符 12446"/>
            <p:cNvSpPr/>
            <p:nvPr/>
          </p:nvSpPr>
          <p:spPr>
            <a:xfrm>
              <a:off x="5064" y="1326"/>
              <a:ext cx="0" cy="92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04" name="直接连接符 12449"/>
            <p:cNvSpPr/>
            <p:nvPr/>
          </p:nvSpPr>
          <p:spPr>
            <a:xfrm flipH="1">
              <a:off x="5057" y="1300"/>
              <a:ext cx="7" cy="27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05" name="直接连接符 12428"/>
            <p:cNvSpPr/>
            <p:nvPr/>
          </p:nvSpPr>
          <p:spPr>
            <a:xfrm>
              <a:off x="472" y="1300"/>
              <a:ext cx="46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06" name="直接连接符 12443"/>
            <p:cNvSpPr/>
            <p:nvPr/>
          </p:nvSpPr>
          <p:spPr>
            <a:xfrm flipV="1">
              <a:off x="605" y="935"/>
              <a:ext cx="2910" cy="13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</p:sp>
        <p:graphicFrame>
          <p:nvGraphicFramePr>
            <p:cNvPr id="3075" name="对象 12463"/>
            <p:cNvGraphicFramePr/>
            <p:nvPr/>
          </p:nvGraphicFramePr>
          <p:xfrm>
            <a:off x="1091" y="2047"/>
            <a:ext cx="26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" r:id="rId3" imgW="152400" imgH="190500" progId="Equation.3">
                    <p:embed/>
                  </p:oleObj>
                </mc:Choice>
                <mc:Fallback>
                  <p:oleObj name="" r:id="rId3" imgW="152400" imgH="190500" progId="Equation.3">
                    <p:embed/>
                    <p:pic>
                      <p:nvPicPr>
                        <p:cNvPr id="0" name="图片 1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91" y="2047"/>
                          <a:ext cx="264" cy="3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7" name="直接连接符 12466"/>
            <p:cNvSpPr/>
            <p:nvPr/>
          </p:nvSpPr>
          <p:spPr>
            <a:xfrm>
              <a:off x="1396" y="2224"/>
              <a:ext cx="48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08" name="直接连接符 12467"/>
            <p:cNvSpPr/>
            <p:nvPr/>
          </p:nvSpPr>
          <p:spPr>
            <a:xfrm flipH="1">
              <a:off x="605" y="2224"/>
              <a:ext cx="48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076" name="对象 12472"/>
            <p:cNvGraphicFramePr/>
            <p:nvPr/>
          </p:nvGraphicFramePr>
          <p:xfrm>
            <a:off x="3298" y="2091"/>
            <a:ext cx="265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5" imgW="152400" imgH="190500" progId="Equation.3">
                    <p:embed/>
                  </p:oleObj>
                </mc:Choice>
                <mc:Fallback>
                  <p:oleObj name="" r:id="rId5" imgW="152400" imgH="190500" progId="Equation.3">
                    <p:embed/>
                    <p:pic>
                      <p:nvPicPr>
                        <p:cNvPr id="0" name="图片 1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298" y="2091"/>
                          <a:ext cx="265" cy="2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9" name="直接连接符 12476"/>
            <p:cNvSpPr/>
            <p:nvPr/>
          </p:nvSpPr>
          <p:spPr>
            <a:xfrm>
              <a:off x="3563" y="2224"/>
              <a:ext cx="150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10" name="直接连接符 12477"/>
            <p:cNvSpPr/>
            <p:nvPr/>
          </p:nvSpPr>
          <p:spPr>
            <a:xfrm flipH="1">
              <a:off x="1875" y="2224"/>
              <a:ext cx="141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11" name="直接连接符 12478"/>
            <p:cNvSpPr/>
            <p:nvPr/>
          </p:nvSpPr>
          <p:spPr>
            <a:xfrm>
              <a:off x="1882" y="1872"/>
              <a:ext cx="0" cy="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3077" name="对象 12481"/>
            <p:cNvGraphicFramePr/>
            <p:nvPr/>
          </p:nvGraphicFramePr>
          <p:xfrm>
            <a:off x="1973" y="2251"/>
            <a:ext cx="264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" r:id="rId7" imgW="190500" imgH="228600" progId="Equation.3">
                    <p:embed/>
                  </p:oleObj>
                </mc:Choice>
                <mc:Fallback>
                  <p:oleObj name="" r:id="rId7" imgW="190500" imgH="228600" progId="Equation.3">
                    <p:embed/>
                    <p:pic>
                      <p:nvPicPr>
                        <p:cNvPr id="0" name="图片 12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  <a:clrChange>
                            <a:clrFrom>
                              <a:srgbClr val="FFFFFF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73" y="2251"/>
                          <a:ext cx="264" cy="3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2" name="直接连接符 12484"/>
            <p:cNvSpPr/>
            <p:nvPr/>
          </p:nvSpPr>
          <p:spPr>
            <a:xfrm>
              <a:off x="2381" y="2432"/>
              <a:ext cx="11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13" name="直接连接符 12485"/>
            <p:cNvSpPr/>
            <p:nvPr/>
          </p:nvSpPr>
          <p:spPr>
            <a:xfrm flipH="1">
              <a:off x="605" y="2443"/>
              <a:ext cx="11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078" name="对象 12487"/>
            <p:cNvGraphicFramePr/>
            <p:nvPr/>
          </p:nvGraphicFramePr>
          <p:xfrm>
            <a:off x="4195" y="2251"/>
            <a:ext cx="228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" r:id="rId9" imgW="190500" imgH="266700" progId="Equation.3">
                    <p:embed/>
                  </p:oleObj>
                </mc:Choice>
                <mc:Fallback>
                  <p:oleObj name="" r:id="rId9" imgW="190500" imgH="266700" progId="Equation.3">
                    <p:embed/>
                    <p:pic>
                      <p:nvPicPr>
                        <p:cNvPr id="0" name="图片 15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  <a:clrChange>
                            <a:clrFrom>
                              <a:srgbClr val="FFFFFF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95" y="2251"/>
                          <a:ext cx="228" cy="3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14" name="直接连接符 12490"/>
            <p:cNvSpPr/>
            <p:nvPr/>
          </p:nvSpPr>
          <p:spPr>
            <a:xfrm>
              <a:off x="4513" y="2432"/>
              <a:ext cx="551" cy="1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15" name="直接连接符 12491"/>
            <p:cNvSpPr/>
            <p:nvPr/>
          </p:nvSpPr>
          <p:spPr>
            <a:xfrm flipH="1" flipV="1">
              <a:off x="3515" y="2432"/>
              <a:ext cx="5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16" name="直接连接符 12492"/>
            <p:cNvSpPr/>
            <p:nvPr/>
          </p:nvSpPr>
          <p:spPr>
            <a:xfrm>
              <a:off x="3515" y="1888"/>
              <a:ext cx="0" cy="2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17" name="直接连接符 12493"/>
            <p:cNvSpPr/>
            <p:nvPr/>
          </p:nvSpPr>
          <p:spPr>
            <a:xfrm>
              <a:off x="3515" y="2296"/>
              <a:ext cx="0" cy="2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18" name="直接连接符 12496"/>
            <p:cNvSpPr/>
            <p:nvPr/>
          </p:nvSpPr>
          <p:spPr>
            <a:xfrm>
              <a:off x="3606" y="981"/>
              <a:ext cx="1497" cy="499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3119" name="直接连接符 12498"/>
            <p:cNvSpPr/>
            <p:nvPr/>
          </p:nvSpPr>
          <p:spPr>
            <a:xfrm>
              <a:off x="605" y="948"/>
              <a:ext cx="4452" cy="532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3120" name="直接连接符 12499"/>
            <p:cNvSpPr/>
            <p:nvPr/>
          </p:nvSpPr>
          <p:spPr>
            <a:xfrm>
              <a:off x="5064" y="2224"/>
              <a:ext cx="0" cy="61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21" name="直接连接符 12500"/>
            <p:cNvSpPr/>
            <p:nvPr/>
          </p:nvSpPr>
          <p:spPr>
            <a:xfrm>
              <a:off x="605" y="1388"/>
              <a:ext cx="0" cy="145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3079" name="对象 12502"/>
            <p:cNvGraphicFramePr/>
            <p:nvPr/>
          </p:nvGraphicFramePr>
          <p:xfrm>
            <a:off x="2548" y="2576"/>
            <a:ext cx="352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11" imgW="177800" imgH="165100" progId="Equation.3">
                    <p:embed/>
                  </p:oleObj>
                </mc:Choice>
                <mc:Fallback>
                  <p:oleObj name="" r:id="rId11" imgW="177800" imgH="165100" progId="Equation.3">
                    <p:embed/>
                    <p:pic>
                      <p:nvPicPr>
                        <p:cNvPr id="0" name="图片 4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  <a:clrChange>
                            <a:clrFrom>
                              <a:srgbClr val="FFFFFF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48" y="2576"/>
                          <a:ext cx="352" cy="2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22" name="直接连接符 12505"/>
            <p:cNvSpPr/>
            <p:nvPr/>
          </p:nvSpPr>
          <p:spPr>
            <a:xfrm>
              <a:off x="2857" y="2708"/>
              <a:ext cx="220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23" name="直接连接符 12506"/>
            <p:cNvSpPr/>
            <p:nvPr/>
          </p:nvSpPr>
          <p:spPr>
            <a:xfrm flipH="1">
              <a:off x="605" y="2708"/>
              <a:ext cx="194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080" name="对象 12507"/>
            <p:cNvGraphicFramePr/>
            <p:nvPr/>
          </p:nvGraphicFramePr>
          <p:xfrm>
            <a:off x="2621" y="1886"/>
            <a:ext cx="259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" r:id="rId13" imgW="139700" imgH="177800" progId="Equation.3">
                    <p:embed/>
                  </p:oleObj>
                </mc:Choice>
                <mc:Fallback>
                  <p:oleObj name="" r:id="rId13" imgW="139700" imgH="177800" progId="Equation.3">
                    <p:embed/>
                    <p:pic>
                      <p:nvPicPr>
                        <p:cNvPr id="0" name="图片 5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  <a:clrChange>
                            <a:clrFrom>
                              <a:srgbClr val="FFFFFF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21" y="1886"/>
                          <a:ext cx="259" cy="2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24" name="直接连接符 12510"/>
            <p:cNvSpPr/>
            <p:nvPr/>
          </p:nvSpPr>
          <p:spPr>
            <a:xfrm>
              <a:off x="2880" y="2024"/>
              <a:ext cx="6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25" name="直接连接符 12511"/>
            <p:cNvSpPr/>
            <p:nvPr/>
          </p:nvSpPr>
          <p:spPr>
            <a:xfrm flipH="1" flipV="1">
              <a:off x="1882" y="2004"/>
              <a:ext cx="635" cy="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081" name="对象 12512"/>
            <p:cNvGraphicFramePr/>
            <p:nvPr/>
          </p:nvGraphicFramePr>
          <p:xfrm>
            <a:off x="1620" y="1212"/>
            <a:ext cx="194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" r:id="rId15" imgW="152400" imgH="190500" progId="Equation.3">
                    <p:embed/>
                  </p:oleObj>
                </mc:Choice>
                <mc:Fallback>
                  <p:oleObj name="" r:id="rId15" imgW="152400" imgH="190500" progId="Equation.3">
                    <p:embed/>
                    <p:pic>
                      <p:nvPicPr>
                        <p:cNvPr id="0" name="图片 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620" y="1212"/>
                          <a:ext cx="194" cy="3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2" name="对象 12515"/>
            <p:cNvGraphicFramePr/>
            <p:nvPr/>
          </p:nvGraphicFramePr>
          <p:xfrm>
            <a:off x="2856" y="992"/>
            <a:ext cx="221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" r:id="rId17" imgW="152400" imgH="190500" progId="Equation.3">
                    <p:embed/>
                  </p:oleObj>
                </mc:Choice>
                <mc:Fallback>
                  <p:oleObj name="" r:id="rId17" imgW="152400" imgH="190500" progId="Equation.3">
                    <p:embed/>
                    <p:pic>
                      <p:nvPicPr>
                        <p:cNvPr id="0" name="图片 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856" y="992"/>
                          <a:ext cx="221" cy="3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3" name="对象 12518"/>
            <p:cNvGraphicFramePr/>
            <p:nvPr/>
          </p:nvGraphicFramePr>
          <p:xfrm>
            <a:off x="1933" y="663"/>
            <a:ext cx="221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19" imgW="127000" imgH="139700" progId="Equation.3">
                    <p:embed/>
                  </p:oleObj>
                </mc:Choice>
                <mc:Fallback>
                  <p:oleObj name="" r:id="rId19" imgW="127000" imgH="139700" progId="Equation.3">
                    <p:embed/>
                    <p:pic>
                      <p:nvPicPr>
                        <p:cNvPr id="0" name="图片 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933" y="663"/>
                          <a:ext cx="221" cy="1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4" name="对象 12524"/>
            <p:cNvGraphicFramePr/>
            <p:nvPr/>
          </p:nvGraphicFramePr>
          <p:xfrm>
            <a:off x="3210" y="674"/>
            <a:ext cx="129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" r:id="rId21" imgW="127000" imgH="139700" progId="Equation.3">
                    <p:embed/>
                  </p:oleObj>
                </mc:Choice>
                <mc:Fallback>
                  <p:oleObj name="" r:id="rId21" imgW="127000" imgH="139700" progId="Equation.3">
                    <p:embed/>
                    <p:pic>
                      <p:nvPicPr>
                        <p:cNvPr id="0" name="图片 3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210" y="674"/>
                          <a:ext cx="129" cy="1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5" name="对象 12527"/>
            <p:cNvGraphicFramePr/>
            <p:nvPr/>
          </p:nvGraphicFramePr>
          <p:xfrm>
            <a:off x="340" y="1212"/>
            <a:ext cx="18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" r:id="rId23" imgW="139700" imgH="139700" progId="Equation.3">
                    <p:embed/>
                  </p:oleObj>
                </mc:Choice>
                <mc:Fallback>
                  <p:oleObj name="" r:id="rId23" imgW="139700" imgH="139700" progId="Equation.3">
                    <p:embed/>
                    <p:pic>
                      <p:nvPicPr>
                        <p:cNvPr id="0" name="图片 8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340" y="1212"/>
                          <a:ext cx="180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6" name="对象 12530"/>
            <p:cNvGraphicFramePr/>
            <p:nvPr/>
          </p:nvGraphicFramePr>
          <p:xfrm>
            <a:off x="385" y="799"/>
            <a:ext cx="237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" r:id="rId25" imgW="139700" imgH="139700" progId="Equation.3">
                    <p:embed/>
                  </p:oleObj>
                </mc:Choice>
                <mc:Fallback>
                  <p:oleObj name="" r:id="rId25" imgW="139700" imgH="139700" progId="Equation.3">
                    <p:embed/>
                    <p:pic>
                      <p:nvPicPr>
                        <p:cNvPr id="0" name="图片 9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85" y="799"/>
                          <a:ext cx="237" cy="2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7" name="对象 12533"/>
            <p:cNvGraphicFramePr/>
            <p:nvPr/>
          </p:nvGraphicFramePr>
          <p:xfrm>
            <a:off x="5110" y="1124"/>
            <a:ext cx="26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" r:id="rId27" imgW="177800" imgH="189865" progId="Equation.3">
                    <p:embed/>
                  </p:oleObj>
                </mc:Choice>
                <mc:Fallback>
                  <p:oleObj name="" r:id="rId27" imgW="177800" imgH="189865" progId="Equation.3">
                    <p:embed/>
                    <p:pic>
                      <p:nvPicPr>
                        <p:cNvPr id="0" name="图片 13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5110" y="1124"/>
                          <a:ext cx="264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8" name="对象 12536"/>
            <p:cNvGraphicFramePr/>
            <p:nvPr/>
          </p:nvGraphicFramePr>
          <p:xfrm>
            <a:off x="5109" y="2092"/>
            <a:ext cx="20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29" imgW="177800" imgH="189865" progId="Equation.3">
                    <p:embed/>
                  </p:oleObj>
                </mc:Choice>
                <mc:Fallback>
                  <p:oleObj name="" r:id="rId29" imgW="177800" imgH="189865" progId="Equation.3">
                    <p:embed/>
                    <p:pic>
                      <p:nvPicPr>
                        <p:cNvPr id="0" name="图片 1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5109" y="2092"/>
                          <a:ext cx="205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9" name="对象 12539"/>
            <p:cNvGraphicFramePr/>
            <p:nvPr/>
          </p:nvGraphicFramePr>
          <p:xfrm>
            <a:off x="4740" y="1034"/>
            <a:ext cx="281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" name="" r:id="rId31" imgW="215900" imgH="228600" progId="Equation.3">
                    <p:embed/>
                  </p:oleObj>
                </mc:Choice>
                <mc:Fallback>
                  <p:oleObj name="" r:id="rId31" imgW="215900" imgH="228600" progId="Equation.3">
                    <p:embed/>
                    <p:pic>
                      <p:nvPicPr>
                        <p:cNvPr id="0" name="图片 17"/>
                        <p:cNvPicPr/>
                        <p:nvPr/>
                      </p:nvPicPr>
                      <p:blipFill>
                        <a:blip r:embed="rId32">
                          <a:clrChange>
                            <a:clrFrom>
                              <a:srgbClr val="FFFFFF"/>
                            </a:clrFrom>
                            <a:clrTo>
                              <a:srgbClr val="FF0000"/>
                            </a:clrTo>
                          </a:clrChange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40" y="1034"/>
                          <a:ext cx="281" cy="2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0" name="对象 12542"/>
            <p:cNvGraphicFramePr/>
            <p:nvPr/>
          </p:nvGraphicFramePr>
          <p:xfrm>
            <a:off x="5108" y="1476"/>
            <a:ext cx="265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" name="" r:id="rId33" imgW="215900" imgH="228600" progId="Equation.3">
                    <p:embed/>
                  </p:oleObj>
                </mc:Choice>
                <mc:Fallback>
                  <p:oleObj name="" r:id="rId33" imgW="215900" imgH="228600" progId="Equation.3">
                    <p:embed/>
                    <p:pic>
                      <p:nvPicPr>
                        <p:cNvPr id="0" name="图片 16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  <a:clrChange>
                            <a:clrFrom>
                              <a:srgbClr val="FFFFFF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08" y="1476"/>
                          <a:ext cx="265" cy="2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26" name="直接连接符 12553"/>
            <p:cNvSpPr/>
            <p:nvPr/>
          </p:nvSpPr>
          <p:spPr>
            <a:xfrm flipV="1">
              <a:off x="5057" y="662"/>
              <a:ext cx="0" cy="6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3091" name="对象 12555"/>
            <p:cNvGraphicFramePr/>
            <p:nvPr/>
          </p:nvGraphicFramePr>
          <p:xfrm>
            <a:off x="5057" y="662"/>
            <a:ext cx="227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" name="" r:id="rId35" imgW="177800" imgH="139700" progId="Equation.3">
                    <p:embed/>
                  </p:oleObj>
                </mc:Choice>
                <mc:Fallback>
                  <p:oleObj name="" r:id="rId35" imgW="177800" imgH="139700" progId="Equation.3">
                    <p:embed/>
                    <p:pic>
                      <p:nvPicPr>
                        <p:cNvPr id="0" name="图片 18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5057" y="662"/>
                          <a:ext cx="227" cy="1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27" name="直接连接符 12567"/>
            <p:cNvSpPr/>
            <p:nvPr/>
          </p:nvSpPr>
          <p:spPr>
            <a:xfrm>
              <a:off x="612" y="934"/>
              <a:ext cx="127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3128" name="直接连接符 12569"/>
            <p:cNvSpPr/>
            <p:nvPr/>
          </p:nvSpPr>
          <p:spPr>
            <a:xfrm>
              <a:off x="1837" y="934"/>
              <a:ext cx="3220" cy="12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3129" name="直接连接符 12572"/>
            <p:cNvSpPr/>
            <p:nvPr/>
          </p:nvSpPr>
          <p:spPr>
            <a:xfrm>
              <a:off x="612" y="934"/>
              <a:ext cx="4445" cy="12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</p:grpSp>
      <p:sp>
        <p:nvSpPr>
          <p:cNvPr id="20" name="文本框 19"/>
          <p:cNvSpPr txBox="1"/>
          <p:nvPr/>
        </p:nvSpPr>
        <p:spPr>
          <a:xfrm>
            <a:off x="323850" y="116840"/>
            <a:ext cx="695388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实验内容及步骤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24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4.1</a:t>
            </a:r>
            <a:r>
              <a:rPr lang="zh-CN" altLang="en-US" sz="24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位移法测凹透镜焦距</a:t>
            </a:r>
            <a:endParaRPr lang="zh-CN" altLang="en-US" sz="2400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51460" y="116840"/>
            <a:ext cx="746379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实验内容及步骤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4.1</a:t>
            </a:r>
            <a:r>
              <a:rPr lang="zh-CN" altLang="en-US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位移法测凹透镜焦距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683895" y="1628775"/>
          <a:ext cx="639572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699135"/>
                <a:gridCol w="1265555"/>
                <a:gridCol w="1302385"/>
                <a:gridCol w="721995"/>
                <a:gridCol w="621030"/>
                <a:gridCol w="596900"/>
                <a:gridCol w="6553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物屏</a:t>
                      </a:r>
                      <a:endParaRPr lang="zh-CN" altLang="en-US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透镜位置</a:t>
                      </a: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透镜位置</a:t>
                      </a: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像屏</a:t>
                      </a:r>
                      <a:endParaRPr lang="zh-CN" altLang="en-US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D</a:t>
                      </a:r>
                      <a:endParaRPr lang="en-US" altLang="zh-CN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d</a:t>
                      </a:r>
                      <a:endParaRPr lang="en-US" altLang="zh-CN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f</a:t>
                      </a:r>
                      <a:endParaRPr lang="en-US" altLang="zh-CN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en-US" altLang="zh-CN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文本框 93196"/>
          <p:cNvSpPr txBox="1"/>
          <p:nvPr/>
        </p:nvSpPr>
        <p:spPr>
          <a:xfrm>
            <a:off x="250825" y="1112838"/>
            <a:ext cx="8388350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 eaLnBrk="1" hangingPunct="1"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</a:rPr>
              <a:t>4.2. 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自组望远镜并测量凹透镜焦距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: 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43" name="文本框 99"/>
          <p:cNvSpPr txBox="1"/>
          <p:nvPr/>
        </p:nvSpPr>
        <p:spPr>
          <a:xfrm>
            <a:off x="495300" y="3794125"/>
            <a:ext cx="8620125" cy="28613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主要步骤：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(1) </a:t>
            </a:r>
            <a:r>
              <a:rPr lang="zh-CN" altLang="en-US" sz="2000" b="1" dirty="0">
                <a:latin typeface="Times New Roman" panose="02020603050405020304" pitchFamily="18" charset="0"/>
              </a:rPr>
              <a:t>调整</a:t>
            </a:r>
            <a:r>
              <a:rPr lang="zh-CN" altLang="en-US" sz="2000" b="1" dirty="0">
                <a:latin typeface="宋体" panose="02010600030101010101" pitchFamily="2" charset="-122"/>
              </a:rPr>
              <a:t>物屏与透镜</a:t>
            </a:r>
            <a:r>
              <a:rPr lang="en-US" altLang="zh-CN" sz="2000" b="1" dirty="0">
                <a:latin typeface="宋体" panose="02010600030101010101" pitchFamily="2" charset="-122"/>
              </a:rPr>
              <a:t>L</a:t>
            </a:r>
            <a:r>
              <a:rPr lang="en-US" altLang="zh-CN" sz="2000" b="1" baseline="-25000" dirty="0">
                <a:latin typeface="宋体" panose="02010600030101010101" pitchFamily="2" charset="-122"/>
              </a:rPr>
              <a:t>3</a:t>
            </a:r>
            <a:r>
              <a:rPr lang="zh-CN" altLang="en-US" sz="2000" b="1" dirty="0">
                <a:latin typeface="宋体" panose="02010600030101010101" pitchFamily="2" charset="-122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</a:rPr>
              <a:t>f=</a:t>
            </a:r>
            <a:r>
              <a:rPr lang="en-US" altLang="zh-CN" sz="2000" b="1" dirty="0">
                <a:latin typeface="宋体" panose="02010600030101010101" pitchFamily="2" charset="-122"/>
              </a:rPr>
              <a:t>100</a:t>
            </a:r>
            <a:r>
              <a:rPr lang="zh-CN" altLang="en-US" sz="2000" b="1" dirty="0">
                <a:latin typeface="宋体" panose="02010600030101010101" pitchFamily="2" charset="-122"/>
              </a:rPr>
              <a:t>）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组距离为透镜的焦距，使得物平光经过透镜后为平行光（相当于透过透镜看物屏，将物屏移至无穷远）</a:t>
            </a:r>
            <a:r>
              <a:rPr lang="zh-CN" altLang="en-US" sz="2000" b="1" dirty="0">
                <a:latin typeface="宋体" panose="02010600030101010101" pitchFamily="2" charset="-122"/>
              </a:rPr>
              <a:t>；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latin typeface="Times New Roman" panose="02020603050405020304" pitchFamily="18" charset="0"/>
              </a:rPr>
              <a:t>(2) </a:t>
            </a:r>
            <a:r>
              <a:rPr lang="zh-CN" altLang="en-US" sz="2000" b="1" dirty="0">
                <a:latin typeface="宋体" panose="02010600030101010101" pitchFamily="2" charset="-122"/>
              </a:rPr>
              <a:t>透镜</a:t>
            </a:r>
            <a:r>
              <a:rPr lang="en-US" altLang="zh-CN" sz="2000" b="1" dirty="0">
                <a:latin typeface="宋体" panose="02010600030101010101" pitchFamily="2" charset="-122"/>
              </a:rPr>
              <a:t>L</a:t>
            </a:r>
            <a:r>
              <a:rPr lang="en-US" altLang="zh-CN" sz="2000" b="1" baseline="-25000" dirty="0">
                <a:latin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宋体" panose="02010600030101010101" pitchFamily="2" charset="-122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</a:rPr>
              <a:t>f=150</a:t>
            </a:r>
            <a:r>
              <a:rPr lang="zh-CN" altLang="en-US" sz="2000" b="1" dirty="0">
                <a:latin typeface="宋体" panose="02010600030101010101" pitchFamily="2" charset="-122"/>
              </a:rPr>
              <a:t>）与目镜组成望远镜，通过望远镜观察物屏像（物屏</a:t>
            </a:r>
            <a:r>
              <a:rPr lang="en-US" altLang="zh-CN" sz="2000" b="1" dirty="0">
                <a:latin typeface="Times New Roman" panose="02020603050405020304" pitchFamily="18" charset="0"/>
              </a:rPr>
              <a:t>logo</a:t>
            </a:r>
            <a:r>
              <a:rPr lang="zh-CN" altLang="en-US" sz="2000" b="1" dirty="0">
                <a:latin typeface="宋体" panose="02010600030101010101" pitchFamily="2" charset="-122"/>
              </a:rPr>
              <a:t>），调节</a:t>
            </a:r>
            <a:r>
              <a:rPr lang="en-US" altLang="zh-CN" sz="2000" b="1" dirty="0">
                <a:latin typeface="宋体" panose="02010600030101010101" pitchFamily="2" charset="-122"/>
              </a:rPr>
              <a:t>L</a:t>
            </a:r>
            <a:r>
              <a:rPr lang="en-US" altLang="zh-CN" sz="2000" b="1" baseline="-25000" dirty="0">
                <a:latin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宋体" panose="02010600030101010101" pitchFamily="2" charset="-122"/>
              </a:rPr>
              <a:t>与目镜距离，直到所观察的物屏像最清晰，记下此时</a:t>
            </a:r>
            <a:r>
              <a:rPr lang="en-US" altLang="zh-CN" sz="2000" b="1" dirty="0">
                <a:latin typeface="宋体" panose="02010600030101010101" pitchFamily="2" charset="-122"/>
              </a:rPr>
              <a:t>L</a:t>
            </a:r>
            <a:r>
              <a:rPr lang="en-US" altLang="zh-CN" sz="2000" b="1" baseline="-25000" dirty="0">
                <a:latin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宋体" panose="02010600030101010101" pitchFamily="2" charset="-122"/>
              </a:rPr>
              <a:t>与目镜距离（两透镜共焦）；</a:t>
            </a:r>
            <a:endParaRPr lang="zh-CN" altLang="en-US" sz="2000" b="1" dirty="0">
              <a:latin typeface="Verdana" panose="020B060403050404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850" y="116840"/>
            <a:ext cx="817308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实验内容及步骤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24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4.2</a:t>
            </a:r>
            <a:r>
              <a:rPr lang="zh-CN" altLang="en-US" sz="24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自组望远镜并测量凹透镜焦距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8252"/>
          <a:stretch>
            <a:fillRect/>
          </a:stretch>
        </p:blipFill>
        <p:spPr>
          <a:xfrm>
            <a:off x="717550" y="1557020"/>
            <a:ext cx="7454900" cy="2400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文本框 93196"/>
          <p:cNvSpPr txBox="1"/>
          <p:nvPr/>
        </p:nvSpPr>
        <p:spPr>
          <a:xfrm>
            <a:off x="250825" y="1112838"/>
            <a:ext cx="8388350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 eaLnBrk="1" hangingPunct="1"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</a:rPr>
              <a:t>4.2. 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自组望远镜并测量凹透镜焦距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: 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43" name="文本框 99"/>
          <p:cNvSpPr txBox="1"/>
          <p:nvPr/>
        </p:nvSpPr>
        <p:spPr>
          <a:xfrm>
            <a:off x="495300" y="3794125"/>
            <a:ext cx="8620125" cy="1938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主要步骤：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(3) 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用</a:t>
            </a:r>
            <a:r>
              <a:rPr lang="en-US" altLang="zh-CN" sz="2000" dirty="0">
                <a:latin typeface="宋体" panose="02010600030101010101" pitchFamily="2" charset="-122"/>
                <a:sym typeface="+mn-ea"/>
              </a:rPr>
              <a:t>L</a:t>
            </a:r>
            <a:r>
              <a:rPr lang="en-US" altLang="zh-CN" sz="2000" baseline="-25000" dirty="0">
                <a:latin typeface="宋体" panose="02010600030101010101" pitchFamily="2" charset="-122"/>
                <a:sym typeface="+mn-ea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f=</a:t>
            </a:r>
            <a:r>
              <a:rPr lang="en-US" altLang="zh-CN" sz="2000" dirty="0">
                <a:latin typeface="宋体" panose="02010600030101010101" pitchFamily="2" charset="-122"/>
                <a:sym typeface="+mn-ea"/>
              </a:rPr>
              <a:t>100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）成一缩小实像，记下实像位置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（近似成像与透镜</a:t>
            </a:r>
            <a:r>
              <a:rPr lang="en-US" altLang="zh-CN" sz="2000" dirty="0">
                <a:latin typeface="宋体" panose="02010600030101010101" pitchFamily="2" charset="-122"/>
                <a:sym typeface="+mn-ea"/>
              </a:rPr>
              <a:t>L</a:t>
            </a:r>
            <a:r>
              <a:rPr lang="en-US" altLang="zh-CN" sz="2000" baseline="-25000" dirty="0">
                <a:latin typeface="宋体" panose="02010600030101010101" pitchFamily="2" charset="-122"/>
                <a:sym typeface="+mn-ea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焦平面上）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；如图放上凹透镜</a:t>
            </a:r>
            <a:r>
              <a:rPr lang="en-US" altLang="zh-CN" sz="2000" dirty="0">
                <a:latin typeface="宋体" panose="02010600030101010101" pitchFamily="2" charset="-122"/>
                <a:sym typeface="+mn-ea"/>
              </a:rPr>
              <a:t>L</a:t>
            </a:r>
            <a:r>
              <a:rPr lang="en-US" altLang="zh-CN" sz="2000" baseline="-25000" dirty="0">
                <a:latin typeface="宋体" panose="02010600030101010101" pitchFamily="2" charset="-122"/>
                <a:sym typeface="+mn-ea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，调节</a:t>
            </a:r>
            <a:r>
              <a:rPr lang="en-US" altLang="zh-CN" sz="2000" dirty="0">
                <a:latin typeface="宋体" panose="02010600030101010101" pitchFamily="2" charset="-122"/>
                <a:sym typeface="+mn-ea"/>
              </a:rPr>
              <a:t>L</a:t>
            </a:r>
            <a:r>
              <a:rPr lang="en-US" altLang="zh-CN" sz="2000" baseline="-25000" dirty="0">
                <a:latin typeface="宋体" panose="02010600030101010101" pitchFamily="2" charset="-122"/>
                <a:sym typeface="+mn-ea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位置，直至通过望远镜能观察到最清晰的物屏像，记下此时</a:t>
            </a:r>
            <a:r>
              <a:rPr lang="en-US" altLang="zh-CN" sz="2000" dirty="0">
                <a:latin typeface="宋体" panose="02010600030101010101" pitchFamily="2" charset="-122"/>
                <a:sym typeface="+mn-ea"/>
              </a:rPr>
              <a:t>L</a:t>
            </a:r>
            <a:r>
              <a:rPr lang="en-US" altLang="zh-CN" sz="2000" baseline="-25000" dirty="0">
                <a:latin typeface="宋体" panose="02010600030101010101" pitchFamily="2" charset="-122"/>
                <a:sym typeface="+mn-ea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位置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sym typeface="+mn-ea"/>
              </a:rPr>
              <a:t>L</a:t>
            </a:r>
            <a:r>
              <a:rPr lang="en-US" altLang="zh-CN" sz="2000" baseline="-25000" dirty="0">
                <a:latin typeface="宋体" panose="02010600030101010101" pitchFamily="2" charset="-122"/>
                <a:sym typeface="+mn-ea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\</a:t>
            </a:r>
            <a:r>
              <a:rPr lang="en-US" altLang="zh-CN" sz="2000" dirty="0">
                <a:latin typeface="宋体" panose="02010600030101010101" pitchFamily="2" charset="-122"/>
                <a:sym typeface="+mn-ea"/>
              </a:rPr>
              <a:t>L</a:t>
            </a:r>
            <a:r>
              <a:rPr lang="en-US" altLang="zh-CN" sz="2000" baseline="-25000" dirty="0">
                <a:latin typeface="宋体" panose="02010600030101010101" pitchFamily="2" charset="-122"/>
                <a:sym typeface="+mn-ea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共焦</a:t>
            </a:r>
            <a:r>
              <a:rPr lang="zh-CN" altLang="en-US" sz="2000" dirty="0">
                <a:latin typeface="Times New Roman" panose="02020603050405020304" pitchFamily="18" charset="0"/>
                <a:sym typeface="+mn-ea"/>
              </a:rPr>
              <a:t>）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；则</a:t>
            </a:r>
            <a:r>
              <a:rPr lang="en-US" altLang="zh-CN" sz="2000" dirty="0">
                <a:latin typeface="宋体" panose="02010600030101010101" pitchFamily="2" charset="-122"/>
                <a:sym typeface="+mn-ea"/>
              </a:rPr>
              <a:t>L</a:t>
            </a:r>
            <a:r>
              <a:rPr lang="en-US" altLang="zh-CN" sz="2000" baseline="-25000" dirty="0">
                <a:latin typeface="宋体" panose="02010600030101010101" pitchFamily="2" charset="-122"/>
                <a:sym typeface="+mn-ea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焦距数值为</a:t>
            </a:r>
            <a:r>
              <a:rPr lang="en-US" altLang="zh-CN" sz="2000" dirty="0">
                <a:latin typeface="Times New Roman" panose="02020603050405020304" pitchFamily="18" charset="0"/>
                <a:sym typeface="+mn-ea"/>
              </a:rPr>
              <a:t>a-b</a:t>
            </a:r>
            <a:endParaRPr lang="zh-CN" altLang="en-US" sz="2000" b="1" dirty="0">
              <a:latin typeface="Times New Roman" panose="02020603050405020304" pitchFamily="18" charset="0"/>
              <a:sym typeface="+mn-ea"/>
            </a:endParaRPr>
          </a:p>
        </p:txBody>
      </p:sp>
      <p:pic>
        <p:nvPicPr>
          <p:cNvPr id="10244" name="图片 1"/>
          <p:cNvPicPr>
            <a:picLocks noChangeAspect="1"/>
          </p:cNvPicPr>
          <p:nvPr/>
        </p:nvPicPr>
        <p:blipFill>
          <a:blip r:embed="rId1"/>
          <a:srcRect l="7750" t="12949" r="13899" b="11330"/>
          <a:stretch>
            <a:fillRect/>
          </a:stretch>
        </p:blipFill>
        <p:spPr>
          <a:xfrm>
            <a:off x="2124075" y="1595438"/>
            <a:ext cx="6769100" cy="2849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23850" y="116840"/>
            <a:ext cx="817308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实验内容及步骤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24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4.2</a:t>
            </a:r>
            <a:r>
              <a:rPr lang="zh-CN" altLang="en-US" sz="24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自组望远镜并测量凹透镜焦距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7" name="文本框 99"/>
          <p:cNvSpPr txBox="1"/>
          <p:nvPr/>
        </p:nvSpPr>
        <p:spPr>
          <a:xfrm>
            <a:off x="251460" y="909320"/>
            <a:ext cx="8488363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(4) </a:t>
            </a:r>
            <a:r>
              <a:rPr lang="zh-CN" altLang="en-US" sz="2400" b="1" dirty="0">
                <a:latin typeface="宋体" panose="02010600030101010101" pitchFamily="2" charset="-122"/>
              </a:rPr>
              <a:t>改变实像位置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宋体" panose="02010600030101010101" pitchFamily="2" charset="-122"/>
              </a:rPr>
              <a:t>，重复测量</a:t>
            </a:r>
            <a:r>
              <a:rPr lang="en-US" altLang="zh-CN" sz="2400" b="1" dirty="0">
                <a:latin typeface="宋体" panose="02010600030101010101" pitchFamily="2" charset="-122"/>
              </a:rPr>
              <a:t>6</a:t>
            </a:r>
            <a:r>
              <a:rPr lang="zh-CN" altLang="en-US" sz="2400" b="1" dirty="0">
                <a:latin typeface="宋体" panose="02010600030101010101" pitchFamily="2" charset="-122"/>
              </a:rPr>
              <a:t>次，求平均值。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2400" b="1" dirty="0">
              <a:latin typeface="Verdana" panose="020B060403050404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850" y="116840"/>
            <a:ext cx="817308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实验内容及步骤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24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4.2</a:t>
            </a:r>
            <a:r>
              <a:rPr lang="zh-CN" altLang="en-US" sz="24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自组望远镜并测量凹透镜焦距</a:t>
            </a:r>
            <a:endParaRPr lang="zh-CN" altLang="en-US" sz="240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978535" y="1917065"/>
          <a:ext cx="86013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65"/>
                <a:gridCol w="1701800"/>
                <a:gridCol w="1389380"/>
                <a:gridCol w="1102360"/>
                <a:gridCol w="2111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L</a:t>
                      </a:r>
                      <a:r>
                        <a:rPr lang="en-US" altLang="zh-CN" baseline="-2500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1</a:t>
                      </a:r>
                      <a:r>
                        <a:rPr lang="zh-CN" altLang="en-US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与目镜距离</a:t>
                      </a:r>
                      <a:endParaRPr lang="zh-CN" altLang="en-US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实像位置</a:t>
                      </a: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en-US" altLang="zh-CN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L</a:t>
                      </a:r>
                      <a:r>
                        <a:rPr lang="en-US" altLang="zh-CN" baseline="-2500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2</a:t>
                      </a:r>
                      <a:r>
                        <a:rPr lang="zh-CN" altLang="en-US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位置</a:t>
                      </a: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b</a:t>
                      </a:r>
                      <a:endParaRPr lang="en-US" altLang="zh-CN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L</a:t>
                      </a:r>
                      <a:r>
                        <a:rPr lang="en-US" altLang="zh-CN" baseline="-25000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2</a:t>
                      </a:r>
                      <a:r>
                        <a:rPr lang="zh-CN" altLang="en-US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焦距（</a:t>
                      </a: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a-b</a:t>
                      </a:r>
                      <a:r>
                        <a:rPr lang="zh-CN" altLang="en-US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）</a:t>
                      </a:r>
                      <a:endParaRPr lang="zh-CN" altLang="en-US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1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en-US" altLang="zh-CN">
                        <a:solidFill>
                          <a:schemeClr val="accent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/>
          <p:nvPr/>
        </p:nvSpPr>
        <p:spPr>
          <a:xfrm>
            <a:off x="214313" y="115888"/>
            <a:ext cx="2519362" cy="585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 实验目的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Rectangle 6"/>
          <p:cNvSpPr/>
          <p:nvPr/>
        </p:nvSpPr>
        <p:spPr>
          <a:xfrm>
            <a:off x="107315" y="1196975"/>
            <a:ext cx="817054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514350" eaLnBrk="1" hangingPunct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/>
              <a:t>了解</a:t>
            </a:r>
            <a:r>
              <a:rPr lang="zh-CN" altLang="en-US">
                <a:solidFill>
                  <a:srgbClr val="FF0000"/>
                </a:solidFill>
              </a:rPr>
              <a:t>透镜</a:t>
            </a:r>
            <a:r>
              <a:rPr lang="zh-CN" altLang="en-US"/>
              <a:t>作为光学元件在光学系统中的作用</a:t>
            </a:r>
            <a:endParaRPr lang="zh-CN" altLang="en-US"/>
          </a:p>
          <a:p>
            <a:pPr marL="514350" eaLnBrk="1" hangingPunct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/>
              <a:t>用位移法测凸透镜</a:t>
            </a:r>
            <a:r>
              <a:rPr lang="zh-CN" altLang="en-US">
                <a:solidFill>
                  <a:srgbClr val="FF0000"/>
                </a:solidFill>
              </a:rPr>
              <a:t>焦距</a:t>
            </a:r>
            <a:endParaRPr lang="zh-CN" altLang="en-US"/>
          </a:p>
          <a:p>
            <a:pPr marL="514350" eaLnBrk="1" hangingPunct="1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/>
              <a:t>自组</a:t>
            </a:r>
            <a:r>
              <a:rPr lang="zh-CN" altLang="en-US">
                <a:solidFill>
                  <a:srgbClr val="FF0000"/>
                </a:solidFill>
              </a:rPr>
              <a:t>望远镜</a:t>
            </a:r>
            <a:r>
              <a:rPr lang="zh-CN" altLang="en-US"/>
              <a:t>并测量凹透镜焦距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7" name="文本占位符 108546"/>
          <p:cNvSpPr>
            <a:spLocks noGrp="1"/>
          </p:cNvSpPr>
          <p:nvPr>
            <p:ph idx="1"/>
          </p:nvPr>
        </p:nvSpPr>
        <p:spPr>
          <a:xfrm>
            <a:off x="179705" y="621030"/>
            <a:ext cx="8834120" cy="435165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3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、用位移法计算凸透镜焦距，</a:t>
            </a:r>
            <a:r>
              <a:rPr lang="zh-CN" altLang="en-US" sz="3000" b="1">
                <a:ln>
                  <a:noFill/>
                </a:ln>
                <a:effectLst/>
                <a:uLnTx/>
                <a:uFillTx/>
                <a:sym typeface="+mn-ea"/>
              </a:rPr>
              <a:t>算出百分比误差</a:t>
            </a:r>
            <a:endParaRPr kumimoji="0" lang="zh-CN" altLang="en-US" sz="3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lang="zh-CN" altLang="en-US" sz="3000" b="1">
                <a:ln>
                  <a:noFill/>
                </a:ln>
                <a:effectLst/>
                <a:uLnTx/>
                <a:uFillTx/>
                <a:sym typeface="+mn-ea"/>
              </a:rPr>
              <a:t>计算凹透镜焦距，</a:t>
            </a:r>
            <a:r>
              <a:rPr lang="zh-CN" altLang="en-US" sz="3000" b="1">
                <a:ln>
                  <a:noFill/>
                </a:ln>
                <a:effectLst/>
                <a:uLnTx/>
                <a:uFillTx/>
                <a:sym typeface="+mn-ea"/>
              </a:rPr>
              <a:t>算出百分比误差。</a:t>
            </a:r>
            <a:endParaRPr kumimoji="0" lang="zh-CN" altLang="en-US" sz="3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zh-CN" sz="3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思考题</a:t>
            </a:r>
            <a:endParaRPr kumimoji="0" lang="zh-CN" sz="3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3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lang="zh-CN" altLang="en-US" sz="3000" b="1">
                <a:ln>
                  <a:noFill/>
                </a:ln>
                <a:effectLst/>
                <a:uLnTx/>
                <a:uFillTx/>
                <a:sym typeface="+mn-ea"/>
              </a:rPr>
              <a:t>利用位移法测凸透镜焦距有什么优点？</a:t>
            </a:r>
            <a:endParaRPr kumimoji="0" lang="zh-CN" altLang="en-US" sz="3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3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3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lang="zh-CN" altLang="en-US" sz="3000" b="1">
                <a:ln>
                  <a:noFill/>
                </a:ln>
                <a:effectLst/>
                <a:uLnTx/>
                <a:uFillTx/>
                <a:sym typeface="+mn-ea"/>
              </a:rPr>
              <a:t>共轴调节的具体方法。</a:t>
            </a:r>
            <a:endParaRPr kumimoji="0" lang="zh-CN" altLang="en-US" sz="3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705" y="116840"/>
            <a:ext cx="314896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实验报告要求</a:t>
            </a:r>
            <a:endParaRPr lang="zh-CN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4"/>
          <p:cNvSpPr/>
          <p:nvPr/>
        </p:nvSpPr>
        <p:spPr>
          <a:xfrm>
            <a:off x="268288" y="125413"/>
            <a:ext cx="2336165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 实验原理</a:t>
            </a:r>
            <a:endParaRPr lang="zh-CN" altLang="en-US" sz="2400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9705" y="836930"/>
            <a:ext cx="8491220" cy="4061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      </a:t>
            </a:r>
            <a:r>
              <a:rPr lang="zh-CN" altLang="en-US" sz="2400"/>
              <a:t>透镜是光学系统中很重要的光学元件，它能把光线会聚或者发散。它本身是由两个折射面包围一种透明介质所构成的元件。焦距则反映光学透镜特性的重要物理量，当透镜的厚度比其焦距小很多时，称为薄透镜。不同焦距的透镜和透镜组组成各种各样的光学仪器，为了使用光学仪器，对透镜焦距的测定是不可缺少的一个重要环节。测定透镜焦距的方法其原理都是建立在透镜成像规律的基础上</a:t>
            </a:r>
            <a:endParaRPr lang="zh-CN" altLang="en-US" dirty="0">
              <a:solidFill>
                <a:srgbClr val="002060"/>
              </a:solidFill>
              <a:latin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" name="文本框 39953"/>
          <p:cNvSpPr txBox="1"/>
          <p:nvPr/>
        </p:nvSpPr>
        <p:spPr>
          <a:xfrm>
            <a:off x="323850" y="333375"/>
            <a:ext cx="8569325" cy="52622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 eaLnBrk="1" hangingPunct="1"/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</a:rPr>
              <a:t>     </a:t>
            </a:r>
            <a:endParaRPr lang="en-US" altLang="zh-CN" sz="2400" b="1" dirty="0">
              <a:latin typeface="Arial" panose="020B0604020202020204" pitchFamily="34" charset="0"/>
              <a:ea typeface="楷体_GB2312" pitchFamily="49" charset="-122"/>
            </a:endParaRPr>
          </a:p>
          <a:p>
            <a:pPr marL="342900" indent="-342900" eaLnBrk="1" hangingPunct="1"/>
            <a:endParaRPr lang="en-US" altLang="zh-CN" sz="2400" b="1" dirty="0">
              <a:latin typeface="Arial" panose="020B0604020202020204" pitchFamily="34" charset="0"/>
              <a:ea typeface="楷体_GB2312" pitchFamily="49" charset="-122"/>
            </a:endParaRPr>
          </a:p>
          <a:p>
            <a:pPr marL="342900" indent="-342900" eaLnBrk="1" hangingPunct="1"/>
            <a:r>
              <a:rPr lang="en-US" altLang="zh-CN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b="1"/>
              <a:t>薄透镜成像公式</a:t>
            </a:r>
            <a:endParaRPr lang="zh-CN" altLang="en-US" sz="2400" b="1"/>
          </a:p>
          <a:p>
            <a:pPr marL="342900" indent="-342900" eaLnBrk="1" hangingPunct="1"/>
            <a:endParaRPr lang="zh-CN" altLang="en-US" sz="2400" b="1"/>
          </a:p>
          <a:p>
            <a:pPr marL="342900" indent="-342900" eaLnBrk="1" hangingPunct="1"/>
            <a:r>
              <a:rPr lang="zh-CN" altLang="en-US" sz="2400" b="1"/>
              <a:t>  在</a:t>
            </a:r>
            <a:r>
              <a:rPr lang="zh-CN" altLang="en-US" sz="2400" b="1">
                <a:solidFill>
                  <a:srgbClr val="FF0000"/>
                </a:solidFill>
              </a:rPr>
              <a:t>近轴光束</a:t>
            </a:r>
            <a:r>
              <a:rPr lang="zh-CN" altLang="en-US" sz="2400" b="1"/>
              <a:t>的条件下,薄透镜的成像公式为:</a:t>
            </a:r>
            <a:endParaRPr lang="zh-CN" altLang="en-US" sz="2400" b="1"/>
          </a:p>
          <a:p>
            <a:pPr marL="342900" indent="-342900" eaLnBrk="1" hangingPunct="1"/>
            <a:endParaRPr lang="zh-CN" altLang="en-US" sz="2400" b="1"/>
          </a:p>
          <a:p>
            <a:pPr marL="342900" indent="-342900" eaLnBrk="1" hangingPunct="1"/>
            <a:r>
              <a:rPr lang="zh-CN" altLang="en-US" sz="2400" b="1"/>
              <a:t>                       </a:t>
            </a:r>
            <a:endParaRPr lang="zh-CN" altLang="en-US" sz="2400" b="1"/>
          </a:p>
          <a:p>
            <a:pPr marL="342900" indent="-342900" eaLnBrk="1" hangingPunct="1"/>
            <a:endParaRPr lang="zh-CN" altLang="en-US" sz="2400" b="1"/>
          </a:p>
          <a:p>
            <a:pPr marL="342900" indent="-342900" eaLnBrk="1" hangingPunct="1"/>
            <a:r>
              <a:rPr lang="zh-CN" altLang="en-US" sz="2400" b="1"/>
              <a:t>       为物距,      为像距,       为焦距。</a:t>
            </a:r>
            <a:endParaRPr lang="zh-CN" altLang="en-US" sz="2400" b="1"/>
          </a:p>
          <a:p>
            <a:pPr marL="342900" indent="-342900" eaLnBrk="1" hangingPunct="1"/>
            <a:endParaRPr lang="zh-CN" altLang="en-US" sz="2400" b="1"/>
          </a:p>
          <a:p>
            <a:pPr marL="342900" indent="-342900" eaLnBrk="1" hangingPunct="1"/>
            <a:r>
              <a:rPr lang="zh-CN" altLang="en-US" sz="2400" b="1"/>
              <a:t>   实物、实像时,           为正;虚物、虚像时            为负。</a:t>
            </a:r>
            <a:endParaRPr lang="zh-CN" altLang="en-US" sz="2400" b="1"/>
          </a:p>
          <a:p>
            <a:pPr marL="342900" indent="-342900" eaLnBrk="1" hangingPunct="1"/>
            <a:endParaRPr lang="zh-CN" altLang="en-US" sz="2400" b="1"/>
          </a:p>
          <a:p>
            <a:pPr marL="342900" indent="-342900" eaLnBrk="1" hangingPunct="1"/>
            <a:r>
              <a:rPr lang="zh-CN" altLang="en-US" sz="2400" b="1"/>
              <a:t>   凸透镜     为正；凹透镜     为负。 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</a:rPr>
              <a:t>    </a:t>
            </a:r>
            <a:endParaRPr lang="zh-CN" altLang="en-US" sz="2400" b="1" dirty="0">
              <a:solidFill>
                <a:srgbClr val="002060"/>
              </a:solidFill>
              <a:latin typeface="华文中宋" panose="02010600040101010101" pitchFamily="2" charset="-122"/>
            </a:endParaRPr>
          </a:p>
          <a:p>
            <a:pPr marL="342900" indent="-342900" eaLnBrk="1" hangingPunct="1"/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</a:rPr>
              <a:t>   </a:t>
            </a:r>
            <a:endParaRPr lang="zh-CN" altLang="en-US" sz="2400" b="1" dirty="0">
              <a:solidFill>
                <a:srgbClr val="002060"/>
              </a:solidFill>
              <a:latin typeface="华文中宋" panose="02010600040101010101" pitchFamily="2" charset="-122"/>
            </a:endParaRPr>
          </a:p>
        </p:txBody>
      </p:sp>
      <p:grpSp>
        <p:nvGrpSpPr>
          <p:cNvPr id="1035" name="组合 39985"/>
          <p:cNvGrpSpPr/>
          <p:nvPr/>
        </p:nvGrpSpPr>
        <p:grpSpPr>
          <a:xfrm>
            <a:off x="741363" y="2420938"/>
            <a:ext cx="6783388" cy="2770187"/>
            <a:chOff x="531" y="1335"/>
            <a:chExt cx="4273" cy="1745"/>
          </a:xfrm>
        </p:grpSpPr>
        <p:graphicFrame>
          <p:nvGraphicFramePr>
            <p:cNvPr id="1026" name="内容占位符 39955"/>
            <p:cNvGraphicFramePr/>
            <p:nvPr/>
          </p:nvGraphicFramePr>
          <p:xfrm>
            <a:off x="540" y="1335"/>
            <a:ext cx="1455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" imgW="825500" imgH="469900" progId="Equation.3">
                    <p:embed/>
                  </p:oleObj>
                </mc:Choice>
                <mc:Fallback>
                  <p:oleObj name="" r:id="rId1" imgW="825500" imgH="4699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  <a:clrChange>
                            <a:clrFrom>
                              <a:srgbClr val="FFFFFF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40" y="1335"/>
                          <a:ext cx="1455" cy="4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对象 39961"/>
            <p:cNvGraphicFramePr/>
            <p:nvPr/>
          </p:nvGraphicFramePr>
          <p:xfrm>
            <a:off x="531" y="1983"/>
            <a:ext cx="188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3" imgW="114300" imgH="127000" progId="Equation.3">
                    <p:embed/>
                  </p:oleObj>
                </mc:Choice>
                <mc:Fallback>
                  <p:oleObj name="" r:id="rId3" imgW="114300" imgH="1270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31" y="1983"/>
                          <a:ext cx="188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对象 39964"/>
            <p:cNvGraphicFramePr/>
            <p:nvPr/>
          </p:nvGraphicFramePr>
          <p:xfrm>
            <a:off x="1370" y="1960"/>
            <a:ext cx="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5" imgW="139700" imgH="152400" progId="Equation.3">
                    <p:embed/>
                  </p:oleObj>
                </mc:Choice>
                <mc:Fallback>
                  <p:oleObj name="" r:id="rId5" imgW="139700" imgH="1524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70" y="1960"/>
                          <a:ext cx="272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对象 39967"/>
            <p:cNvGraphicFramePr/>
            <p:nvPr/>
          </p:nvGraphicFramePr>
          <p:xfrm>
            <a:off x="2322" y="1898"/>
            <a:ext cx="272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7" imgW="152400" imgH="177800" progId="Equation.3">
                    <p:embed/>
                  </p:oleObj>
                </mc:Choice>
                <mc:Fallback>
                  <p:oleObj name="" r:id="rId7" imgW="152400" imgH="1778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322" y="1898"/>
                          <a:ext cx="272" cy="2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0" name="内容占位符 39970"/>
            <p:cNvGraphicFramePr/>
            <p:nvPr/>
          </p:nvGraphicFramePr>
          <p:xfrm>
            <a:off x="1721" y="2378"/>
            <a:ext cx="703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9" imgW="266065" imgH="165100" progId="Equation.3">
                    <p:embed/>
                  </p:oleObj>
                </mc:Choice>
                <mc:Fallback>
                  <p:oleObj name="" r:id="rId9" imgW="266065" imgH="1651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721" y="2378"/>
                          <a:ext cx="703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1" name="对象 39973"/>
            <p:cNvGraphicFramePr/>
            <p:nvPr/>
          </p:nvGraphicFramePr>
          <p:xfrm>
            <a:off x="3988" y="2365"/>
            <a:ext cx="816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11" imgW="266065" imgH="165100" progId="Equation.3">
                    <p:embed/>
                  </p:oleObj>
                </mc:Choice>
                <mc:Fallback>
                  <p:oleObj name="" r:id="rId11" imgW="266065" imgH="1651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988" y="2365"/>
                          <a:ext cx="816" cy="2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2" name="对象 39983"/>
            <p:cNvGraphicFramePr/>
            <p:nvPr/>
          </p:nvGraphicFramePr>
          <p:xfrm>
            <a:off x="1132" y="2843"/>
            <a:ext cx="272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13" imgW="152400" imgH="177800" progId="Equation.3">
                    <p:embed/>
                  </p:oleObj>
                </mc:Choice>
                <mc:Fallback>
                  <p:oleObj name="" r:id="rId13" imgW="152400" imgH="1778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132" y="2843"/>
                          <a:ext cx="272" cy="2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3" name="对象 39984"/>
            <p:cNvGraphicFramePr/>
            <p:nvPr/>
          </p:nvGraphicFramePr>
          <p:xfrm>
            <a:off x="2594" y="2843"/>
            <a:ext cx="272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14" imgW="152400" imgH="177800" progId="Equation.3">
                    <p:embed/>
                  </p:oleObj>
                </mc:Choice>
                <mc:Fallback>
                  <p:oleObj name="" r:id="rId14" imgW="152400" imgH="1778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594" y="2843"/>
                          <a:ext cx="272" cy="2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文本框 1"/>
          <p:cNvSpPr txBox="1"/>
          <p:nvPr/>
        </p:nvSpPr>
        <p:spPr>
          <a:xfrm>
            <a:off x="467360" y="116840"/>
            <a:ext cx="510095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eaLnBrk="1" hangingPunct="1"/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 实验原理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en-US" altLang="zh-CN" sz="24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en-US" altLang="zh-CN" sz="24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.1</a:t>
            </a:r>
            <a:r>
              <a:rPr lang="zh-CN" altLang="en-US" sz="24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薄透镜成像公式</a:t>
            </a:r>
            <a:endParaRPr lang="zh-CN" altLang="en-US" sz="2400" dirty="0">
              <a:solidFill>
                <a:srgbClr val="0066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>
          <a:xfrm>
            <a:off x="6684963" y="6440488"/>
            <a:ext cx="2133600" cy="412750"/>
          </a:xfrm>
        </p:spPr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0485" name="对象 20484"/>
          <p:cNvGraphicFramePr/>
          <p:nvPr/>
        </p:nvGraphicFramePr>
        <p:xfrm>
          <a:off x="827405" y="1019175"/>
          <a:ext cx="297180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723900" imgH="444500" progId="Equation.DSMT4">
                  <p:embed/>
                </p:oleObj>
              </mc:Choice>
              <mc:Fallback>
                <p:oleObj name="" r:id="rId1" imgW="723900" imgH="4445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405" y="1019175"/>
                        <a:ext cx="2971800" cy="1203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文本框 20486"/>
          <p:cNvSpPr txBox="1"/>
          <p:nvPr/>
        </p:nvSpPr>
        <p:spPr>
          <a:xfrm>
            <a:off x="1043305" y="3500755"/>
            <a:ext cx="18161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像方焦距</a:t>
            </a:r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20489" name="对象 20488"/>
          <p:cNvGraphicFramePr/>
          <p:nvPr/>
        </p:nvGraphicFramePr>
        <p:xfrm>
          <a:off x="251460" y="4364990"/>
          <a:ext cx="3810000" cy="16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1421765" imgH="635000" progId="Equation.DSMT4">
                  <p:embed/>
                </p:oleObj>
              </mc:Choice>
              <mc:Fallback>
                <p:oleObj name="" r:id="rId3" imgW="1421765" imgH="6350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" y="4364990"/>
                        <a:ext cx="3810000" cy="1697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文本框 20491"/>
          <p:cNvSpPr txBox="1"/>
          <p:nvPr/>
        </p:nvSpPr>
        <p:spPr>
          <a:xfrm>
            <a:off x="-108585" y="2921318"/>
            <a:ext cx="100012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CC0000"/>
                </a:solidFill>
                <a:latin typeface="Arial" panose="020B0604020202020204" pitchFamily="34" charset="0"/>
              </a:rPr>
              <a:t>其中</a:t>
            </a:r>
            <a:endParaRPr lang="zh-CN" altLang="en-US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20493" name="xjhgx2"/>
          <p:cNvSpPr/>
          <p:nvPr/>
        </p:nvSpPr>
        <p:spPr>
          <a:xfrm>
            <a:off x="5868988" y="442595"/>
            <a:ext cx="209550" cy="2044700"/>
          </a:xfrm>
          <a:custGeom>
            <a:avLst/>
            <a:gdLst/>
            <a:ahLst/>
            <a:cxnLst/>
            <a:pathLst>
              <a:path w="620" h="4408">
                <a:moveTo>
                  <a:pt x="310" y="0"/>
                </a:moveTo>
                <a:lnTo>
                  <a:pt x="237" y="270"/>
                </a:lnTo>
                <a:lnTo>
                  <a:pt x="175" y="542"/>
                </a:lnTo>
                <a:lnTo>
                  <a:pt x="121" y="816"/>
                </a:lnTo>
                <a:lnTo>
                  <a:pt x="78" y="1091"/>
                </a:lnTo>
                <a:lnTo>
                  <a:pt x="44" y="1368"/>
                </a:lnTo>
                <a:lnTo>
                  <a:pt x="19" y="1646"/>
                </a:lnTo>
                <a:lnTo>
                  <a:pt x="5" y="1925"/>
                </a:lnTo>
                <a:lnTo>
                  <a:pt x="0" y="2204"/>
                </a:lnTo>
                <a:lnTo>
                  <a:pt x="5" y="2483"/>
                </a:lnTo>
                <a:lnTo>
                  <a:pt x="19" y="2762"/>
                </a:lnTo>
                <a:lnTo>
                  <a:pt x="44" y="3040"/>
                </a:lnTo>
                <a:lnTo>
                  <a:pt x="78" y="3317"/>
                </a:lnTo>
                <a:lnTo>
                  <a:pt x="121" y="3592"/>
                </a:lnTo>
                <a:lnTo>
                  <a:pt x="175" y="3866"/>
                </a:lnTo>
                <a:lnTo>
                  <a:pt x="237" y="4138"/>
                </a:lnTo>
                <a:lnTo>
                  <a:pt x="310" y="4408"/>
                </a:lnTo>
                <a:lnTo>
                  <a:pt x="310" y="4408"/>
                </a:lnTo>
                <a:lnTo>
                  <a:pt x="383" y="4138"/>
                </a:lnTo>
                <a:lnTo>
                  <a:pt x="445" y="3866"/>
                </a:lnTo>
                <a:lnTo>
                  <a:pt x="499" y="3592"/>
                </a:lnTo>
                <a:lnTo>
                  <a:pt x="542" y="3317"/>
                </a:lnTo>
                <a:lnTo>
                  <a:pt x="576" y="3040"/>
                </a:lnTo>
                <a:lnTo>
                  <a:pt x="601" y="2762"/>
                </a:lnTo>
                <a:lnTo>
                  <a:pt x="615" y="2483"/>
                </a:lnTo>
                <a:lnTo>
                  <a:pt x="620" y="2204"/>
                </a:lnTo>
                <a:lnTo>
                  <a:pt x="615" y="1925"/>
                </a:lnTo>
                <a:lnTo>
                  <a:pt x="601" y="1646"/>
                </a:lnTo>
                <a:lnTo>
                  <a:pt x="576" y="1368"/>
                </a:lnTo>
                <a:lnTo>
                  <a:pt x="542" y="1091"/>
                </a:lnTo>
                <a:lnTo>
                  <a:pt x="499" y="816"/>
                </a:lnTo>
                <a:lnTo>
                  <a:pt x="445" y="542"/>
                </a:lnTo>
                <a:lnTo>
                  <a:pt x="383" y="270"/>
                </a:lnTo>
                <a:lnTo>
                  <a:pt x="310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494" name="直接连接符 20493"/>
          <p:cNvSpPr/>
          <p:nvPr/>
        </p:nvSpPr>
        <p:spPr>
          <a:xfrm>
            <a:off x="4495800" y="1488758"/>
            <a:ext cx="40227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95" name="直接连接符 20494"/>
          <p:cNvSpPr/>
          <p:nvPr/>
        </p:nvSpPr>
        <p:spPr>
          <a:xfrm flipV="1">
            <a:off x="4740275" y="645795"/>
            <a:ext cx="1177925" cy="838200"/>
          </a:xfrm>
          <a:prstGeom prst="line">
            <a:avLst/>
          </a:prstGeom>
          <a:ln w="19050" cap="flat" cmpd="sng">
            <a:solidFill>
              <a:srgbClr val="FF99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96" name="直接连接符 20495"/>
          <p:cNvSpPr/>
          <p:nvPr/>
        </p:nvSpPr>
        <p:spPr>
          <a:xfrm>
            <a:off x="5918200" y="645795"/>
            <a:ext cx="1814513" cy="833438"/>
          </a:xfrm>
          <a:prstGeom prst="line">
            <a:avLst/>
          </a:prstGeom>
          <a:ln w="19050" cap="flat" cmpd="sng">
            <a:solidFill>
              <a:srgbClr val="FF99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97" name="直接连接符 20496"/>
          <p:cNvSpPr/>
          <p:nvPr/>
        </p:nvSpPr>
        <p:spPr>
          <a:xfrm>
            <a:off x="5665788" y="188595"/>
            <a:ext cx="741362" cy="129540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0498" name="文本框 20497"/>
          <p:cNvSpPr txBox="1"/>
          <p:nvPr/>
        </p:nvSpPr>
        <p:spPr>
          <a:xfrm rot="478390">
            <a:off x="5662613" y="339408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b="0">
                <a:latin typeface="Arial" panose="020B0604020202020204" pitchFamily="34" charset="0"/>
              </a:rPr>
              <a:t>(</a:t>
            </a:r>
            <a:endParaRPr lang="en-US" altLang="zh-CN" sz="2400" b="0">
              <a:latin typeface="Arial" panose="020B0604020202020204" pitchFamily="34" charset="0"/>
            </a:endParaRPr>
          </a:p>
        </p:txBody>
      </p:sp>
      <p:sp>
        <p:nvSpPr>
          <p:cNvPr id="20499" name="文本框 20498"/>
          <p:cNvSpPr txBox="1"/>
          <p:nvPr/>
        </p:nvSpPr>
        <p:spPr>
          <a:xfrm>
            <a:off x="5543550" y="306070"/>
            <a:ext cx="268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b="0" i="1">
                <a:solidFill>
                  <a:srgbClr val="000066"/>
                </a:solidFill>
                <a:latin typeface="Times New Roman" panose="02020603050405020304" pitchFamily="18" charset="0"/>
              </a:rPr>
              <a:t>i</a:t>
            </a:r>
            <a:endParaRPr lang="en-US" altLang="zh-CN" sz="2400" b="0" i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00" name="文本框 20499"/>
          <p:cNvSpPr txBox="1"/>
          <p:nvPr/>
        </p:nvSpPr>
        <p:spPr>
          <a:xfrm>
            <a:off x="6107113" y="734695"/>
            <a:ext cx="3698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b="0" i="1">
                <a:solidFill>
                  <a:srgbClr val="000066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0" i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´</a:t>
            </a:r>
            <a:endParaRPr lang="en-US" altLang="zh-CN" sz="2400" b="0" i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01" name="文本框 20500"/>
          <p:cNvSpPr txBox="1"/>
          <p:nvPr/>
        </p:nvSpPr>
        <p:spPr>
          <a:xfrm rot="864657">
            <a:off x="5986463" y="677545"/>
            <a:ext cx="222250" cy="2286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900">
                <a:latin typeface="Arial" panose="020B0604020202020204" pitchFamily="34" charset="0"/>
              </a:rPr>
              <a:t>)</a:t>
            </a:r>
            <a:endParaRPr lang="en-US" altLang="zh-CN" sz="900">
              <a:latin typeface="Arial" panose="020B0604020202020204" pitchFamily="34" charset="0"/>
            </a:endParaRPr>
          </a:p>
        </p:txBody>
      </p:sp>
      <p:sp>
        <p:nvSpPr>
          <p:cNvPr id="20502" name="文本框 20501"/>
          <p:cNvSpPr txBox="1"/>
          <p:nvPr/>
        </p:nvSpPr>
        <p:spPr>
          <a:xfrm>
            <a:off x="5810250" y="150495"/>
            <a:ext cx="4000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</a:rPr>
              <a:t>M</a:t>
            </a:r>
            <a:endParaRPr lang="en-US" altLang="zh-CN" sz="18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03" name="直接连接符 20502"/>
          <p:cNvSpPr/>
          <p:nvPr/>
        </p:nvSpPr>
        <p:spPr>
          <a:xfrm flipV="1">
            <a:off x="5133975" y="1055370"/>
            <a:ext cx="195263" cy="152400"/>
          </a:xfrm>
          <a:prstGeom prst="line">
            <a:avLst/>
          </a:prstGeom>
          <a:ln w="19050" cap="flat" cmpd="sng">
            <a:solidFill>
              <a:srgbClr val="FF9966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504" name="直接连接符 20503"/>
          <p:cNvSpPr/>
          <p:nvPr/>
        </p:nvSpPr>
        <p:spPr>
          <a:xfrm>
            <a:off x="6653213" y="993458"/>
            <a:ext cx="147637" cy="76200"/>
          </a:xfrm>
          <a:prstGeom prst="line">
            <a:avLst/>
          </a:prstGeom>
          <a:ln w="19050" cap="flat" cmpd="sng">
            <a:solidFill>
              <a:srgbClr val="FF9966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505" name="文本框 20504"/>
          <p:cNvSpPr txBox="1"/>
          <p:nvPr/>
        </p:nvSpPr>
        <p:spPr>
          <a:xfrm>
            <a:off x="4343400" y="1449070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</a:rPr>
              <a:t>Q</a:t>
            </a:r>
            <a:endParaRPr lang="en-US" altLang="zh-CN" sz="2400" i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06" name="文本框 20505"/>
          <p:cNvSpPr txBox="1"/>
          <p:nvPr/>
        </p:nvSpPr>
        <p:spPr>
          <a:xfrm>
            <a:off x="8296275" y="1496695"/>
            <a:ext cx="6191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i="1">
                <a:solidFill>
                  <a:srgbClr val="0000FF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4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endParaRPr lang="en-US" altLang="zh-CN" sz="2400" i="1" baseline="-25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07" name="文本框 20506"/>
          <p:cNvSpPr txBox="1"/>
          <p:nvPr/>
        </p:nvSpPr>
        <p:spPr>
          <a:xfrm>
            <a:off x="5562600" y="1150620"/>
            <a:ext cx="3810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000" b="0" i="1">
                <a:solidFill>
                  <a:srgbClr val="0000FF"/>
                </a:solidFill>
                <a:latin typeface="Arial" panose="020B0604020202020204" pitchFamily="34" charset="0"/>
              </a:rPr>
              <a:t>O</a:t>
            </a:r>
            <a:endParaRPr lang="en-US" altLang="zh-CN" sz="2000" b="0" i="1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0508" name="文本框 20507"/>
          <p:cNvSpPr txBox="1"/>
          <p:nvPr/>
        </p:nvSpPr>
        <p:spPr>
          <a:xfrm>
            <a:off x="5162550" y="229870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b="0" i="1">
                <a:latin typeface="Times New Roman" panose="02020603050405020304" pitchFamily="18" charset="0"/>
              </a:rPr>
              <a:t>n</a:t>
            </a:r>
            <a:r>
              <a:rPr lang="en-US" altLang="zh-CN" sz="2400" b="0" baseline="-25000">
                <a:latin typeface="Times New Roman" panose="02020603050405020304" pitchFamily="18" charset="0"/>
              </a:rPr>
              <a:t>0</a:t>
            </a:r>
            <a:endParaRPr lang="en-US" altLang="zh-CN" sz="2400" b="0" baseline="-25000">
              <a:latin typeface="Times New Roman" panose="02020603050405020304" pitchFamily="18" charset="0"/>
            </a:endParaRPr>
          </a:p>
        </p:txBody>
      </p:sp>
      <p:sp>
        <p:nvSpPr>
          <p:cNvPr id="20509" name="直接连接符 20508"/>
          <p:cNvSpPr/>
          <p:nvPr/>
        </p:nvSpPr>
        <p:spPr>
          <a:xfrm>
            <a:off x="4740275" y="1560195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10" name="直接连接符 20509"/>
          <p:cNvSpPr/>
          <p:nvPr/>
        </p:nvSpPr>
        <p:spPr>
          <a:xfrm>
            <a:off x="7742238" y="1560195"/>
            <a:ext cx="0" cy="1155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11" name="直接连接符 20510"/>
          <p:cNvSpPr/>
          <p:nvPr/>
        </p:nvSpPr>
        <p:spPr>
          <a:xfrm>
            <a:off x="5859463" y="1564958"/>
            <a:ext cx="0" cy="13795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12" name="直接连接符 20511"/>
          <p:cNvSpPr/>
          <p:nvPr/>
        </p:nvSpPr>
        <p:spPr>
          <a:xfrm>
            <a:off x="4740275" y="1712595"/>
            <a:ext cx="112871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0513" name="直接连接符 20512"/>
          <p:cNvSpPr/>
          <p:nvPr/>
        </p:nvSpPr>
        <p:spPr>
          <a:xfrm>
            <a:off x="6115050" y="2411095"/>
            <a:ext cx="16176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0514" name="直接连接符 20513"/>
          <p:cNvSpPr/>
          <p:nvPr/>
        </p:nvSpPr>
        <p:spPr>
          <a:xfrm>
            <a:off x="5997575" y="672783"/>
            <a:ext cx="2471738" cy="898525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20515" name="文本框 20514"/>
          <p:cNvSpPr txBox="1"/>
          <p:nvPr/>
        </p:nvSpPr>
        <p:spPr>
          <a:xfrm>
            <a:off x="5133975" y="1633220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000" i="1">
                <a:solidFill>
                  <a:srgbClr val="CC0000"/>
                </a:solidFill>
                <a:latin typeface="Times New Roman" panose="02020603050405020304" pitchFamily="18" charset="0"/>
              </a:rPr>
              <a:t>p</a:t>
            </a:r>
            <a:endParaRPr lang="en-US" altLang="zh-CN" sz="2000" i="1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16" name="文本框 20515"/>
          <p:cNvSpPr txBox="1"/>
          <p:nvPr/>
        </p:nvSpPr>
        <p:spPr>
          <a:xfrm>
            <a:off x="6261100" y="125095"/>
            <a:ext cx="3937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b="0" i="1" err="1">
                <a:latin typeface="Times New Roman" panose="02020603050405020304" pitchFamily="18" charset="0"/>
              </a:rPr>
              <a:t>n</a:t>
            </a:r>
            <a:r>
              <a:rPr lang="en-US" altLang="zh-CN" sz="2400" b="0" baseline="-25000" err="1">
                <a:latin typeface="Times New Roman" panose="02020603050405020304" pitchFamily="18" charset="0"/>
              </a:rPr>
              <a:t>i</a:t>
            </a:r>
            <a:endParaRPr lang="en-US" altLang="zh-CN" sz="2400" b="0" baseline="-25000">
              <a:latin typeface="Times New Roman" panose="02020603050405020304" pitchFamily="18" charset="0"/>
            </a:endParaRPr>
          </a:p>
        </p:txBody>
      </p:sp>
      <p:sp>
        <p:nvSpPr>
          <p:cNvPr id="20517" name="文本框 20516"/>
          <p:cNvSpPr txBox="1"/>
          <p:nvPr/>
        </p:nvSpPr>
        <p:spPr>
          <a:xfrm>
            <a:off x="7634288" y="963295"/>
            <a:ext cx="46831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800" i="1">
                <a:solidFill>
                  <a:srgbClr val="0000FF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1800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endParaRPr lang="en-US" altLang="zh-CN" sz="1800" i="1" baseline="-25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18" name="直接连接符 20517"/>
          <p:cNvSpPr/>
          <p:nvPr/>
        </p:nvSpPr>
        <p:spPr>
          <a:xfrm>
            <a:off x="6083300" y="1558608"/>
            <a:ext cx="0" cy="9985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19" name="直接连接符 20518"/>
          <p:cNvSpPr/>
          <p:nvPr/>
        </p:nvSpPr>
        <p:spPr>
          <a:xfrm>
            <a:off x="5851525" y="2563495"/>
            <a:ext cx="2444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0520" name="文本框 20519"/>
          <p:cNvSpPr txBox="1"/>
          <p:nvPr/>
        </p:nvSpPr>
        <p:spPr>
          <a:xfrm>
            <a:off x="5859463" y="2534920"/>
            <a:ext cx="2984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800" i="1">
                <a:latin typeface="Times New Roman" panose="02020603050405020304" pitchFamily="18" charset="0"/>
              </a:rPr>
              <a:t>d</a:t>
            </a:r>
            <a:endParaRPr lang="en-US" altLang="zh-CN" sz="1800" i="1">
              <a:latin typeface="Times New Roman" panose="02020603050405020304" pitchFamily="18" charset="0"/>
            </a:endParaRPr>
          </a:p>
        </p:txBody>
      </p:sp>
      <p:sp>
        <p:nvSpPr>
          <p:cNvPr id="20521" name="直接连接符 20520"/>
          <p:cNvSpPr/>
          <p:nvPr/>
        </p:nvSpPr>
        <p:spPr>
          <a:xfrm>
            <a:off x="8242300" y="1496695"/>
            <a:ext cx="0" cy="1447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22" name="直接连接符 20521"/>
          <p:cNvSpPr/>
          <p:nvPr/>
        </p:nvSpPr>
        <p:spPr>
          <a:xfrm>
            <a:off x="5868988" y="2868295"/>
            <a:ext cx="23542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0523" name="文本框 20522"/>
          <p:cNvSpPr txBox="1"/>
          <p:nvPr/>
        </p:nvSpPr>
        <p:spPr>
          <a:xfrm>
            <a:off x="6751638" y="1877695"/>
            <a:ext cx="5207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000" i="1">
                <a:solidFill>
                  <a:srgbClr val="CC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 i="1" baseline="-25000">
                <a:solidFill>
                  <a:srgbClr val="CC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´</a:t>
            </a:r>
            <a:endParaRPr lang="en-US" altLang="zh-CN" sz="2000" i="1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24" name="文本框 20523"/>
          <p:cNvSpPr txBox="1"/>
          <p:nvPr/>
        </p:nvSpPr>
        <p:spPr>
          <a:xfrm>
            <a:off x="6850063" y="2776220"/>
            <a:ext cx="5207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000" i="1">
                <a:solidFill>
                  <a:srgbClr val="CC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 i="1" baseline="-25000">
                <a:solidFill>
                  <a:srgbClr val="CC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´</a:t>
            </a:r>
            <a:endParaRPr lang="en-US" altLang="zh-CN" sz="2000" i="1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25" name="直接连接符 20524"/>
          <p:cNvSpPr/>
          <p:nvPr/>
        </p:nvSpPr>
        <p:spPr>
          <a:xfrm flipV="1">
            <a:off x="5526088" y="1649095"/>
            <a:ext cx="441325" cy="533400"/>
          </a:xfrm>
          <a:prstGeom prst="line">
            <a:avLst/>
          </a:prstGeom>
          <a:ln w="9525" cap="flat" cmpd="sng">
            <a:solidFill>
              <a:srgbClr val="0066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526" name="文本框 20525"/>
          <p:cNvSpPr txBox="1"/>
          <p:nvPr/>
        </p:nvSpPr>
        <p:spPr>
          <a:xfrm>
            <a:off x="5272088" y="2030095"/>
            <a:ext cx="4603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b="0" i="1" err="1">
                <a:latin typeface="Times New Roman" panose="02020603050405020304" pitchFamily="18" charset="0"/>
              </a:rPr>
              <a:t>n</a:t>
            </a:r>
            <a:r>
              <a:rPr lang="en-US" altLang="zh-CN" sz="2400" b="0" baseline="-25000" err="1">
                <a:latin typeface="Times New Roman" panose="02020603050405020304" pitchFamily="18" charset="0"/>
              </a:rPr>
              <a:t>L</a:t>
            </a:r>
            <a:endParaRPr lang="en-US" altLang="zh-CN" sz="2400" b="0" baseline="-25000">
              <a:latin typeface="Times New Roman" panose="02020603050405020304" pitchFamily="18" charset="0"/>
            </a:endParaRPr>
          </a:p>
        </p:txBody>
      </p:sp>
      <p:sp>
        <p:nvSpPr>
          <p:cNvPr id="37926" name="文本框 37925"/>
          <p:cNvSpPr txBox="1"/>
          <p:nvPr/>
        </p:nvSpPr>
        <p:spPr>
          <a:xfrm>
            <a:off x="4978400" y="3573145"/>
            <a:ext cx="18224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物方焦距</a:t>
            </a:r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4860290" y="4293235"/>
          <a:ext cx="3505200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1421765" imgH="635000" progId="Equation.DSMT4">
                  <p:embed/>
                </p:oleObj>
              </mc:Choice>
              <mc:Fallback>
                <p:oleObj name="" r:id="rId5" imgW="1421765" imgH="6350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60290" y="4293235"/>
                        <a:ext cx="3505200" cy="168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/>
      <p:bldP spid="20492" grpId="0"/>
      <p:bldP spid="379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>
          <a:xfrm>
            <a:off x="6684963" y="6440488"/>
            <a:ext cx="2133600" cy="412750"/>
          </a:xfrm>
        </p:spPr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1789" name="xjhgx3"/>
          <p:cNvSpPr/>
          <p:nvPr/>
        </p:nvSpPr>
        <p:spPr>
          <a:xfrm>
            <a:off x="4457700" y="2222500"/>
            <a:ext cx="606425" cy="2582863"/>
          </a:xfrm>
          <a:custGeom>
            <a:avLst/>
            <a:gdLst/>
            <a:ahLst/>
            <a:cxnLst/>
            <a:pathLst>
              <a:path w="980" h="4408">
                <a:moveTo>
                  <a:pt x="980" y="0"/>
                </a:moveTo>
                <a:lnTo>
                  <a:pt x="907" y="270"/>
                </a:lnTo>
                <a:lnTo>
                  <a:pt x="845" y="542"/>
                </a:lnTo>
                <a:lnTo>
                  <a:pt x="791" y="816"/>
                </a:lnTo>
                <a:lnTo>
                  <a:pt x="748" y="1091"/>
                </a:lnTo>
                <a:lnTo>
                  <a:pt x="714" y="1368"/>
                </a:lnTo>
                <a:lnTo>
                  <a:pt x="689" y="1646"/>
                </a:lnTo>
                <a:lnTo>
                  <a:pt x="675" y="1925"/>
                </a:lnTo>
                <a:lnTo>
                  <a:pt x="670" y="2204"/>
                </a:lnTo>
                <a:lnTo>
                  <a:pt x="675" y="2483"/>
                </a:lnTo>
                <a:lnTo>
                  <a:pt x="689" y="2762"/>
                </a:lnTo>
                <a:lnTo>
                  <a:pt x="714" y="3040"/>
                </a:lnTo>
                <a:lnTo>
                  <a:pt x="748" y="3317"/>
                </a:lnTo>
                <a:lnTo>
                  <a:pt x="791" y="3592"/>
                </a:lnTo>
                <a:lnTo>
                  <a:pt x="845" y="3866"/>
                </a:lnTo>
                <a:lnTo>
                  <a:pt x="907" y="4138"/>
                </a:lnTo>
                <a:lnTo>
                  <a:pt x="980" y="4408"/>
                </a:lnTo>
                <a:lnTo>
                  <a:pt x="0" y="4408"/>
                </a:lnTo>
                <a:lnTo>
                  <a:pt x="73" y="4138"/>
                </a:lnTo>
                <a:lnTo>
                  <a:pt x="135" y="3866"/>
                </a:lnTo>
                <a:lnTo>
                  <a:pt x="189" y="3592"/>
                </a:lnTo>
                <a:lnTo>
                  <a:pt x="232" y="3317"/>
                </a:lnTo>
                <a:lnTo>
                  <a:pt x="266" y="3040"/>
                </a:lnTo>
                <a:lnTo>
                  <a:pt x="291" y="2762"/>
                </a:lnTo>
                <a:lnTo>
                  <a:pt x="305" y="2483"/>
                </a:lnTo>
                <a:lnTo>
                  <a:pt x="310" y="2204"/>
                </a:lnTo>
                <a:lnTo>
                  <a:pt x="305" y="1925"/>
                </a:lnTo>
                <a:lnTo>
                  <a:pt x="291" y="1646"/>
                </a:lnTo>
                <a:lnTo>
                  <a:pt x="266" y="1368"/>
                </a:lnTo>
                <a:lnTo>
                  <a:pt x="232" y="1091"/>
                </a:lnTo>
                <a:lnTo>
                  <a:pt x="189" y="816"/>
                </a:lnTo>
                <a:lnTo>
                  <a:pt x="135" y="542"/>
                </a:lnTo>
                <a:lnTo>
                  <a:pt x="73" y="270"/>
                </a:lnTo>
                <a:lnTo>
                  <a:pt x="0" y="0"/>
                </a:lnTo>
                <a:lnTo>
                  <a:pt x="980" y="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0" scaled="1"/>
            <a:tileRect/>
          </a:gra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1746" name="文本框 31745"/>
          <p:cNvSpPr txBox="1"/>
          <p:nvPr/>
        </p:nvSpPr>
        <p:spPr>
          <a:xfrm>
            <a:off x="898525" y="982663"/>
            <a:ext cx="263207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凹透镜成像图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1748" name="直接连接符 31747"/>
          <p:cNvSpPr/>
          <p:nvPr/>
        </p:nvSpPr>
        <p:spPr>
          <a:xfrm>
            <a:off x="1143000" y="3505200"/>
            <a:ext cx="5638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31750" name="xjhgx4"/>
          <p:cNvGrpSpPr/>
          <p:nvPr/>
        </p:nvGrpSpPr>
        <p:grpSpPr>
          <a:xfrm>
            <a:off x="2438400" y="2438400"/>
            <a:ext cx="152400" cy="1066800"/>
            <a:chOff x="3600" y="1596"/>
            <a:chExt cx="426" cy="2551"/>
          </a:xfrm>
        </p:grpSpPr>
        <p:grpSp>
          <p:nvGrpSpPr>
            <p:cNvPr id="31751" name="组合 31750"/>
            <p:cNvGrpSpPr>
              <a:grpSpLocks noChangeAspect="1"/>
            </p:cNvGrpSpPr>
            <p:nvPr/>
          </p:nvGrpSpPr>
          <p:grpSpPr>
            <a:xfrm>
              <a:off x="3620" y="1596"/>
              <a:ext cx="406" cy="1042"/>
              <a:chOff x="5760" y="1488"/>
              <a:chExt cx="811" cy="2081"/>
            </a:xfrm>
          </p:grpSpPr>
          <p:sp>
            <p:nvSpPr>
              <p:cNvPr id="31752" name="任意多边形 31751"/>
              <p:cNvSpPr>
                <a:spLocks noChangeAspect="1"/>
              </p:cNvSpPr>
              <p:nvPr/>
            </p:nvSpPr>
            <p:spPr>
              <a:xfrm rot="5700000">
                <a:off x="5125" y="2123"/>
                <a:ext cx="2081" cy="811"/>
              </a:xfrm>
              <a:custGeom>
                <a:avLst/>
                <a:gdLst/>
                <a:ahLst/>
                <a:cxnLst/>
                <a:pathLst>
                  <a:path w="8000" h="3154">
                    <a:moveTo>
                      <a:pt x="8000" y="1577"/>
                    </a:moveTo>
                    <a:cubicBezTo>
                      <a:pt x="8000" y="1818"/>
                      <a:pt x="7931" y="2087"/>
                      <a:pt x="7804" y="2300"/>
                    </a:cubicBezTo>
                    <a:cubicBezTo>
                      <a:pt x="7677" y="2513"/>
                      <a:pt x="7478" y="2717"/>
                      <a:pt x="7236" y="2853"/>
                    </a:cubicBezTo>
                    <a:cubicBezTo>
                      <a:pt x="6994" y="2989"/>
                      <a:pt x="6684" y="3082"/>
                      <a:pt x="6351" y="3118"/>
                    </a:cubicBezTo>
                    <a:cubicBezTo>
                      <a:pt x="6018" y="3154"/>
                      <a:pt x="5628" y="3128"/>
                      <a:pt x="5236" y="3071"/>
                    </a:cubicBezTo>
                    <a:cubicBezTo>
                      <a:pt x="4844" y="3014"/>
                      <a:pt x="4412" y="2895"/>
                      <a:pt x="4000" y="2777"/>
                    </a:cubicBezTo>
                    <a:cubicBezTo>
                      <a:pt x="3588" y="2659"/>
                      <a:pt x="3156" y="2499"/>
                      <a:pt x="2764" y="2366"/>
                    </a:cubicBezTo>
                    <a:cubicBezTo>
                      <a:pt x="2372" y="2233"/>
                      <a:pt x="1982" y="2086"/>
                      <a:pt x="1649" y="1977"/>
                    </a:cubicBezTo>
                    <a:cubicBezTo>
                      <a:pt x="1316" y="1868"/>
                      <a:pt x="1006" y="1776"/>
                      <a:pt x="764" y="1712"/>
                    </a:cubicBezTo>
                    <a:cubicBezTo>
                      <a:pt x="522" y="1648"/>
                      <a:pt x="323" y="1617"/>
                      <a:pt x="196" y="1595"/>
                    </a:cubicBezTo>
                    <a:cubicBezTo>
                      <a:pt x="69" y="1573"/>
                      <a:pt x="0" y="1571"/>
                      <a:pt x="0" y="1577"/>
                    </a:cubicBezTo>
                    <a:cubicBezTo>
                      <a:pt x="0" y="1583"/>
                      <a:pt x="69" y="1581"/>
                      <a:pt x="196" y="1559"/>
                    </a:cubicBezTo>
                    <a:cubicBezTo>
                      <a:pt x="323" y="1537"/>
                      <a:pt x="522" y="1506"/>
                      <a:pt x="764" y="1442"/>
                    </a:cubicBezTo>
                    <a:cubicBezTo>
                      <a:pt x="1006" y="1378"/>
                      <a:pt x="1316" y="1286"/>
                      <a:pt x="1649" y="1177"/>
                    </a:cubicBezTo>
                    <a:cubicBezTo>
                      <a:pt x="1982" y="1068"/>
                      <a:pt x="2372" y="921"/>
                      <a:pt x="2764" y="788"/>
                    </a:cubicBezTo>
                    <a:cubicBezTo>
                      <a:pt x="3156" y="655"/>
                      <a:pt x="3588" y="495"/>
                      <a:pt x="4000" y="377"/>
                    </a:cubicBezTo>
                    <a:cubicBezTo>
                      <a:pt x="4412" y="259"/>
                      <a:pt x="4844" y="140"/>
                      <a:pt x="5236" y="83"/>
                    </a:cubicBezTo>
                    <a:cubicBezTo>
                      <a:pt x="5628" y="26"/>
                      <a:pt x="6018" y="0"/>
                      <a:pt x="6351" y="36"/>
                    </a:cubicBezTo>
                    <a:cubicBezTo>
                      <a:pt x="6684" y="72"/>
                      <a:pt x="6994" y="165"/>
                      <a:pt x="7236" y="301"/>
                    </a:cubicBezTo>
                    <a:cubicBezTo>
                      <a:pt x="7478" y="437"/>
                      <a:pt x="7677" y="641"/>
                      <a:pt x="7804" y="854"/>
                    </a:cubicBezTo>
                    <a:cubicBezTo>
                      <a:pt x="7931" y="1067"/>
                      <a:pt x="8000" y="1336"/>
                      <a:pt x="8000" y="1577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EBF02E"/>
                  </a:gs>
                  <a:gs pos="100000">
                    <a:srgbClr val="FF9900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753" name="任意多边形 31752"/>
              <p:cNvSpPr>
                <a:spLocks noChangeAspect="1"/>
              </p:cNvSpPr>
              <p:nvPr/>
            </p:nvSpPr>
            <p:spPr>
              <a:xfrm rot="5700000">
                <a:off x="5604" y="2792"/>
                <a:ext cx="1102" cy="430"/>
              </a:xfrm>
              <a:custGeom>
                <a:avLst/>
                <a:gdLst/>
                <a:ahLst/>
                <a:cxnLst/>
                <a:pathLst>
                  <a:path w="8000" h="3154">
                    <a:moveTo>
                      <a:pt x="8000" y="1577"/>
                    </a:moveTo>
                    <a:cubicBezTo>
                      <a:pt x="8000" y="1818"/>
                      <a:pt x="7931" y="2087"/>
                      <a:pt x="7804" y="2300"/>
                    </a:cubicBezTo>
                    <a:cubicBezTo>
                      <a:pt x="7677" y="2513"/>
                      <a:pt x="7478" y="2717"/>
                      <a:pt x="7236" y="2853"/>
                    </a:cubicBezTo>
                    <a:cubicBezTo>
                      <a:pt x="6994" y="2989"/>
                      <a:pt x="6684" y="3082"/>
                      <a:pt x="6351" y="3118"/>
                    </a:cubicBezTo>
                    <a:cubicBezTo>
                      <a:pt x="6018" y="3154"/>
                      <a:pt x="5628" y="3128"/>
                      <a:pt x="5236" y="3071"/>
                    </a:cubicBezTo>
                    <a:cubicBezTo>
                      <a:pt x="4844" y="3014"/>
                      <a:pt x="4412" y="2895"/>
                      <a:pt x="4000" y="2777"/>
                    </a:cubicBezTo>
                    <a:cubicBezTo>
                      <a:pt x="3588" y="2659"/>
                      <a:pt x="3156" y="2499"/>
                      <a:pt x="2764" y="2366"/>
                    </a:cubicBezTo>
                    <a:cubicBezTo>
                      <a:pt x="2372" y="2233"/>
                      <a:pt x="1982" y="2086"/>
                      <a:pt x="1649" y="1977"/>
                    </a:cubicBezTo>
                    <a:cubicBezTo>
                      <a:pt x="1316" y="1868"/>
                      <a:pt x="1006" y="1776"/>
                      <a:pt x="764" y="1712"/>
                    </a:cubicBezTo>
                    <a:cubicBezTo>
                      <a:pt x="522" y="1648"/>
                      <a:pt x="323" y="1617"/>
                      <a:pt x="196" y="1595"/>
                    </a:cubicBezTo>
                    <a:cubicBezTo>
                      <a:pt x="69" y="1573"/>
                      <a:pt x="0" y="1571"/>
                      <a:pt x="0" y="1577"/>
                    </a:cubicBezTo>
                    <a:cubicBezTo>
                      <a:pt x="0" y="1583"/>
                      <a:pt x="69" y="1581"/>
                      <a:pt x="196" y="1559"/>
                    </a:cubicBezTo>
                    <a:cubicBezTo>
                      <a:pt x="323" y="1537"/>
                      <a:pt x="522" y="1506"/>
                      <a:pt x="764" y="1442"/>
                    </a:cubicBezTo>
                    <a:cubicBezTo>
                      <a:pt x="1006" y="1378"/>
                      <a:pt x="1316" y="1286"/>
                      <a:pt x="1649" y="1177"/>
                    </a:cubicBezTo>
                    <a:cubicBezTo>
                      <a:pt x="1982" y="1068"/>
                      <a:pt x="2372" y="921"/>
                      <a:pt x="2764" y="788"/>
                    </a:cubicBezTo>
                    <a:cubicBezTo>
                      <a:pt x="3156" y="655"/>
                      <a:pt x="3588" y="495"/>
                      <a:pt x="4000" y="377"/>
                    </a:cubicBezTo>
                    <a:cubicBezTo>
                      <a:pt x="4412" y="259"/>
                      <a:pt x="4844" y="140"/>
                      <a:pt x="5236" y="83"/>
                    </a:cubicBezTo>
                    <a:cubicBezTo>
                      <a:pt x="5628" y="26"/>
                      <a:pt x="6018" y="0"/>
                      <a:pt x="6351" y="36"/>
                    </a:cubicBezTo>
                    <a:cubicBezTo>
                      <a:pt x="6684" y="72"/>
                      <a:pt x="6994" y="165"/>
                      <a:pt x="7236" y="301"/>
                    </a:cubicBezTo>
                    <a:cubicBezTo>
                      <a:pt x="7478" y="437"/>
                      <a:pt x="7677" y="641"/>
                      <a:pt x="7804" y="854"/>
                    </a:cubicBezTo>
                    <a:cubicBezTo>
                      <a:pt x="7931" y="1067"/>
                      <a:pt x="8000" y="1336"/>
                      <a:pt x="8000" y="1577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9900"/>
                  </a:gs>
                  <a:gs pos="100000">
                    <a:srgbClr val="993300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1754" name="矩形 31753"/>
            <p:cNvSpPr>
              <a:spLocks noChangeAspect="1"/>
            </p:cNvSpPr>
            <p:nvPr/>
          </p:nvSpPr>
          <p:spPr>
            <a:xfrm>
              <a:off x="3780" y="2492"/>
              <a:ext cx="35" cy="242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FFFFCC"/>
                </a:gs>
              </a:gsLst>
              <a:lin ang="5400000" scaled="1"/>
              <a:tileRect/>
            </a:gra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55" name="矩形 31754"/>
            <p:cNvSpPr>
              <a:spLocks noChangeAspect="1"/>
            </p:cNvSpPr>
            <p:nvPr/>
          </p:nvSpPr>
          <p:spPr>
            <a:xfrm>
              <a:off x="3600" y="2664"/>
              <a:ext cx="406" cy="1483"/>
            </a:xfrm>
            <a:prstGeom prst="rect">
              <a:avLst/>
            </a:prstGeom>
            <a:solidFill>
              <a:srgbClr val="FFFFE1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1756" name="xjhgx4"/>
          <p:cNvGrpSpPr/>
          <p:nvPr/>
        </p:nvGrpSpPr>
        <p:grpSpPr>
          <a:xfrm>
            <a:off x="3333750" y="2819400"/>
            <a:ext cx="76200" cy="685800"/>
            <a:chOff x="3600" y="1596"/>
            <a:chExt cx="426" cy="2551"/>
          </a:xfrm>
        </p:grpSpPr>
        <p:grpSp>
          <p:nvGrpSpPr>
            <p:cNvPr id="31757" name="组合 31756"/>
            <p:cNvGrpSpPr>
              <a:grpSpLocks noChangeAspect="1"/>
            </p:cNvGrpSpPr>
            <p:nvPr/>
          </p:nvGrpSpPr>
          <p:grpSpPr>
            <a:xfrm>
              <a:off x="3620" y="1596"/>
              <a:ext cx="406" cy="1042"/>
              <a:chOff x="5760" y="1488"/>
              <a:chExt cx="811" cy="2081"/>
            </a:xfrm>
          </p:grpSpPr>
          <p:sp>
            <p:nvSpPr>
              <p:cNvPr id="31758" name="任意多边形 31757"/>
              <p:cNvSpPr>
                <a:spLocks noChangeAspect="1"/>
              </p:cNvSpPr>
              <p:nvPr/>
            </p:nvSpPr>
            <p:spPr>
              <a:xfrm rot="5700000">
                <a:off x="5125" y="2123"/>
                <a:ext cx="2081" cy="811"/>
              </a:xfrm>
              <a:custGeom>
                <a:avLst/>
                <a:gdLst/>
                <a:ahLst/>
                <a:cxnLst/>
                <a:pathLst>
                  <a:path w="8000" h="3154">
                    <a:moveTo>
                      <a:pt x="8000" y="1577"/>
                    </a:moveTo>
                    <a:cubicBezTo>
                      <a:pt x="8000" y="1818"/>
                      <a:pt x="7931" y="2087"/>
                      <a:pt x="7804" y="2300"/>
                    </a:cubicBezTo>
                    <a:cubicBezTo>
                      <a:pt x="7677" y="2513"/>
                      <a:pt x="7478" y="2717"/>
                      <a:pt x="7236" y="2853"/>
                    </a:cubicBezTo>
                    <a:cubicBezTo>
                      <a:pt x="6994" y="2989"/>
                      <a:pt x="6684" y="3082"/>
                      <a:pt x="6351" y="3118"/>
                    </a:cubicBezTo>
                    <a:cubicBezTo>
                      <a:pt x="6018" y="3154"/>
                      <a:pt x="5628" y="3128"/>
                      <a:pt x="5236" y="3071"/>
                    </a:cubicBezTo>
                    <a:cubicBezTo>
                      <a:pt x="4844" y="3014"/>
                      <a:pt x="4412" y="2895"/>
                      <a:pt x="4000" y="2777"/>
                    </a:cubicBezTo>
                    <a:cubicBezTo>
                      <a:pt x="3588" y="2659"/>
                      <a:pt x="3156" y="2499"/>
                      <a:pt x="2764" y="2366"/>
                    </a:cubicBezTo>
                    <a:cubicBezTo>
                      <a:pt x="2372" y="2233"/>
                      <a:pt x="1982" y="2086"/>
                      <a:pt x="1649" y="1977"/>
                    </a:cubicBezTo>
                    <a:cubicBezTo>
                      <a:pt x="1316" y="1868"/>
                      <a:pt x="1006" y="1776"/>
                      <a:pt x="764" y="1712"/>
                    </a:cubicBezTo>
                    <a:cubicBezTo>
                      <a:pt x="522" y="1648"/>
                      <a:pt x="323" y="1617"/>
                      <a:pt x="196" y="1595"/>
                    </a:cubicBezTo>
                    <a:cubicBezTo>
                      <a:pt x="69" y="1573"/>
                      <a:pt x="0" y="1571"/>
                      <a:pt x="0" y="1577"/>
                    </a:cubicBezTo>
                    <a:cubicBezTo>
                      <a:pt x="0" y="1583"/>
                      <a:pt x="69" y="1581"/>
                      <a:pt x="196" y="1559"/>
                    </a:cubicBezTo>
                    <a:cubicBezTo>
                      <a:pt x="323" y="1537"/>
                      <a:pt x="522" y="1506"/>
                      <a:pt x="764" y="1442"/>
                    </a:cubicBezTo>
                    <a:cubicBezTo>
                      <a:pt x="1006" y="1378"/>
                      <a:pt x="1316" y="1286"/>
                      <a:pt x="1649" y="1177"/>
                    </a:cubicBezTo>
                    <a:cubicBezTo>
                      <a:pt x="1982" y="1068"/>
                      <a:pt x="2372" y="921"/>
                      <a:pt x="2764" y="788"/>
                    </a:cubicBezTo>
                    <a:cubicBezTo>
                      <a:pt x="3156" y="655"/>
                      <a:pt x="3588" y="495"/>
                      <a:pt x="4000" y="377"/>
                    </a:cubicBezTo>
                    <a:cubicBezTo>
                      <a:pt x="4412" y="259"/>
                      <a:pt x="4844" y="140"/>
                      <a:pt x="5236" y="83"/>
                    </a:cubicBezTo>
                    <a:cubicBezTo>
                      <a:pt x="5628" y="26"/>
                      <a:pt x="6018" y="0"/>
                      <a:pt x="6351" y="36"/>
                    </a:cubicBezTo>
                    <a:cubicBezTo>
                      <a:pt x="6684" y="72"/>
                      <a:pt x="6994" y="165"/>
                      <a:pt x="7236" y="301"/>
                    </a:cubicBezTo>
                    <a:cubicBezTo>
                      <a:pt x="7478" y="437"/>
                      <a:pt x="7677" y="641"/>
                      <a:pt x="7804" y="854"/>
                    </a:cubicBezTo>
                    <a:cubicBezTo>
                      <a:pt x="7931" y="1067"/>
                      <a:pt x="8000" y="1336"/>
                      <a:pt x="8000" y="1577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EBF02E"/>
                  </a:gs>
                  <a:gs pos="100000">
                    <a:srgbClr val="FF9900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759" name="任意多边形 31758"/>
              <p:cNvSpPr>
                <a:spLocks noChangeAspect="1"/>
              </p:cNvSpPr>
              <p:nvPr/>
            </p:nvSpPr>
            <p:spPr>
              <a:xfrm rot="5700000">
                <a:off x="5604" y="2792"/>
                <a:ext cx="1102" cy="430"/>
              </a:xfrm>
              <a:custGeom>
                <a:avLst/>
                <a:gdLst/>
                <a:ahLst/>
                <a:cxnLst/>
                <a:pathLst>
                  <a:path w="8000" h="3154">
                    <a:moveTo>
                      <a:pt x="8000" y="1577"/>
                    </a:moveTo>
                    <a:cubicBezTo>
                      <a:pt x="8000" y="1818"/>
                      <a:pt x="7931" y="2087"/>
                      <a:pt x="7804" y="2300"/>
                    </a:cubicBezTo>
                    <a:cubicBezTo>
                      <a:pt x="7677" y="2513"/>
                      <a:pt x="7478" y="2717"/>
                      <a:pt x="7236" y="2853"/>
                    </a:cubicBezTo>
                    <a:cubicBezTo>
                      <a:pt x="6994" y="2989"/>
                      <a:pt x="6684" y="3082"/>
                      <a:pt x="6351" y="3118"/>
                    </a:cubicBezTo>
                    <a:cubicBezTo>
                      <a:pt x="6018" y="3154"/>
                      <a:pt x="5628" y="3128"/>
                      <a:pt x="5236" y="3071"/>
                    </a:cubicBezTo>
                    <a:cubicBezTo>
                      <a:pt x="4844" y="3014"/>
                      <a:pt x="4412" y="2895"/>
                      <a:pt x="4000" y="2777"/>
                    </a:cubicBezTo>
                    <a:cubicBezTo>
                      <a:pt x="3588" y="2659"/>
                      <a:pt x="3156" y="2499"/>
                      <a:pt x="2764" y="2366"/>
                    </a:cubicBezTo>
                    <a:cubicBezTo>
                      <a:pt x="2372" y="2233"/>
                      <a:pt x="1982" y="2086"/>
                      <a:pt x="1649" y="1977"/>
                    </a:cubicBezTo>
                    <a:cubicBezTo>
                      <a:pt x="1316" y="1868"/>
                      <a:pt x="1006" y="1776"/>
                      <a:pt x="764" y="1712"/>
                    </a:cubicBezTo>
                    <a:cubicBezTo>
                      <a:pt x="522" y="1648"/>
                      <a:pt x="323" y="1617"/>
                      <a:pt x="196" y="1595"/>
                    </a:cubicBezTo>
                    <a:cubicBezTo>
                      <a:pt x="69" y="1573"/>
                      <a:pt x="0" y="1571"/>
                      <a:pt x="0" y="1577"/>
                    </a:cubicBezTo>
                    <a:cubicBezTo>
                      <a:pt x="0" y="1583"/>
                      <a:pt x="69" y="1581"/>
                      <a:pt x="196" y="1559"/>
                    </a:cubicBezTo>
                    <a:cubicBezTo>
                      <a:pt x="323" y="1537"/>
                      <a:pt x="522" y="1506"/>
                      <a:pt x="764" y="1442"/>
                    </a:cubicBezTo>
                    <a:cubicBezTo>
                      <a:pt x="1006" y="1378"/>
                      <a:pt x="1316" y="1286"/>
                      <a:pt x="1649" y="1177"/>
                    </a:cubicBezTo>
                    <a:cubicBezTo>
                      <a:pt x="1982" y="1068"/>
                      <a:pt x="2372" y="921"/>
                      <a:pt x="2764" y="788"/>
                    </a:cubicBezTo>
                    <a:cubicBezTo>
                      <a:pt x="3156" y="655"/>
                      <a:pt x="3588" y="495"/>
                      <a:pt x="4000" y="377"/>
                    </a:cubicBezTo>
                    <a:cubicBezTo>
                      <a:pt x="4412" y="259"/>
                      <a:pt x="4844" y="140"/>
                      <a:pt x="5236" y="83"/>
                    </a:cubicBezTo>
                    <a:cubicBezTo>
                      <a:pt x="5628" y="26"/>
                      <a:pt x="6018" y="0"/>
                      <a:pt x="6351" y="36"/>
                    </a:cubicBezTo>
                    <a:cubicBezTo>
                      <a:pt x="6684" y="72"/>
                      <a:pt x="6994" y="165"/>
                      <a:pt x="7236" y="301"/>
                    </a:cubicBezTo>
                    <a:cubicBezTo>
                      <a:pt x="7478" y="437"/>
                      <a:pt x="7677" y="641"/>
                      <a:pt x="7804" y="854"/>
                    </a:cubicBezTo>
                    <a:cubicBezTo>
                      <a:pt x="7931" y="1067"/>
                      <a:pt x="8000" y="1336"/>
                      <a:pt x="8000" y="1577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9900"/>
                  </a:gs>
                  <a:gs pos="100000">
                    <a:srgbClr val="993300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1760" name="矩形 31759"/>
            <p:cNvSpPr>
              <a:spLocks noChangeAspect="1"/>
            </p:cNvSpPr>
            <p:nvPr/>
          </p:nvSpPr>
          <p:spPr>
            <a:xfrm>
              <a:off x="3780" y="2492"/>
              <a:ext cx="35" cy="242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FFFFCC"/>
                </a:gs>
              </a:gsLst>
              <a:lin ang="5400000" scaled="1"/>
              <a:tileRect/>
            </a:gra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761" name="矩形 31760"/>
            <p:cNvSpPr>
              <a:spLocks noChangeAspect="1"/>
            </p:cNvSpPr>
            <p:nvPr/>
          </p:nvSpPr>
          <p:spPr>
            <a:xfrm>
              <a:off x="3600" y="2664"/>
              <a:ext cx="406" cy="1483"/>
            </a:xfrm>
            <a:prstGeom prst="rect">
              <a:avLst/>
            </a:prstGeom>
            <a:solidFill>
              <a:srgbClr val="FFFFE1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31767" name="文本框 31766"/>
          <p:cNvSpPr txBox="1"/>
          <p:nvPr/>
        </p:nvSpPr>
        <p:spPr>
          <a:xfrm>
            <a:off x="1447800" y="3008313"/>
            <a:ext cx="4000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´</a:t>
            </a:r>
            <a:endParaRPr lang="en-US" altLang="zh-CN" sz="18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68" name="椭圆 31767"/>
          <p:cNvSpPr/>
          <p:nvPr/>
        </p:nvSpPr>
        <p:spPr>
          <a:xfrm>
            <a:off x="1585913" y="3476625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31791" name="组合 31790"/>
          <p:cNvGrpSpPr/>
          <p:nvPr/>
        </p:nvGrpSpPr>
        <p:grpSpPr>
          <a:xfrm>
            <a:off x="2514600" y="2071688"/>
            <a:ext cx="1981200" cy="385762"/>
            <a:chOff x="1584" y="1305"/>
            <a:chExt cx="1248" cy="243"/>
          </a:xfrm>
        </p:grpSpPr>
        <p:sp>
          <p:nvSpPr>
            <p:cNvPr id="31774" name="文本框 31773"/>
            <p:cNvSpPr txBox="1"/>
            <p:nvPr/>
          </p:nvSpPr>
          <p:spPr>
            <a:xfrm>
              <a:off x="2304" y="1305"/>
              <a:ext cx="196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r>
                <a:rPr lang="en-US" altLang="zh-CN" sz="1800">
                  <a:latin typeface="Times New Roman" panose="02020603050405020304" pitchFamily="18" charset="0"/>
                </a:rPr>
                <a:t>1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grpSp>
          <p:nvGrpSpPr>
            <p:cNvPr id="31790" name="组合 31789"/>
            <p:cNvGrpSpPr/>
            <p:nvPr/>
          </p:nvGrpSpPr>
          <p:grpSpPr>
            <a:xfrm>
              <a:off x="1584" y="1545"/>
              <a:ext cx="1248" cy="3"/>
              <a:chOff x="1584" y="1545"/>
              <a:chExt cx="1248" cy="3"/>
            </a:xfrm>
          </p:grpSpPr>
          <p:sp>
            <p:nvSpPr>
              <p:cNvPr id="31763" name="直接连接符 31762"/>
              <p:cNvSpPr/>
              <p:nvPr/>
            </p:nvSpPr>
            <p:spPr>
              <a:xfrm>
                <a:off x="1584" y="1548"/>
                <a:ext cx="1248" cy="0"/>
              </a:xfrm>
              <a:prstGeom prst="line">
                <a:avLst/>
              </a:prstGeom>
              <a:ln w="19050" cap="flat" cmpd="sng">
                <a:solidFill>
                  <a:srgbClr val="FF9966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777" name="直接连接符 31776"/>
              <p:cNvSpPr/>
              <p:nvPr/>
            </p:nvSpPr>
            <p:spPr>
              <a:xfrm>
                <a:off x="1920" y="1545"/>
                <a:ext cx="240" cy="0"/>
              </a:xfrm>
              <a:prstGeom prst="line">
                <a:avLst/>
              </a:prstGeom>
              <a:ln w="19050" cap="flat" cmpd="sng">
                <a:solidFill>
                  <a:srgbClr val="FF9966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grpSp>
        <p:nvGrpSpPr>
          <p:cNvPr id="31795" name="组合 31794"/>
          <p:cNvGrpSpPr/>
          <p:nvPr/>
        </p:nvGrpSpPr>
        <p:grpSpPr>
          <a:xfrm>
            <a:off x="2514600" y="2452688"/>
            <a:ext cx="4038600" cy="1890712"/>
            <a:chOff x="1584" y="1545"/>
            <a:chExt cx="2544" cy="1191"/>
          </a:xfrm>
        </p:grpSpPr>
        <p:grpSp>
          <p:nvGrpSpPr>
            <p:cNvPr id="31794" name="组合 31793"/>
            <p:cNvGrpSpPr/>
            <p:nvPr/>
          </p:nvGrpSpPr>
          <p:grpSpPr>
            <a:xfrm>
              <a:off x="1584" y="1545"/>
              <a:ext cx="2544" cy="1191"/>
              <a:chOff x="1584" y="1545"/>
              <a:chExt cx="2544" cy="1191"/>
            </a:xfrm>
          </p:grpSpPr>
          <p:sp>
            <p:nvSpPr>
              <p:cNvPr id="31762" name="直接连接符 31761"/>
              <p:cNvSpPr/>
              <p:nvPr/>
            </p:nvSpPr>
            <p:spPr>
              <a:xfrm>
                <a:off x="1584" y="1545"/>
                <a:ext cx="2544" cy="1191"/>
              </a:xfrm>
              <a:prstGeom prst="line">
                <a:avLst/>
              </a:prstGeom>
              <a:ln w="19050" cap="flat" cmpd="sng">
                <a:solidFill>
                  <a:srgbClr val="FF9966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769" name="直接连接符 31768"/>
              <p:cNvSpPr/>
              <p:nvPr/>
            </p:nvSpPr>
            <p:spPr>
              <a:xfrm>
                <a:off x="3312" y="2352"/>
                <a:ext cx="192" cy="96"/>
              </a:xfrm>
              <a:prstGeom prst="line">
                <a:avLst/>
              </a:prstGeom>
              <a:ln w="19050" cap="flat" cmpd="sng">
                <a:solidFill>
                  <a:srgbClr val="FF9966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31775" name="文本框 31774"/>
            <p:cNvSpPr txBox="1"/>
            <p:nvPr/>
          </p:nvSpPr>
          <p:spPr>
            <a:xfrm>
              <a:off x="3744" y="2353"/>
              <a:ext cx="188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>
                  <a:latin typeface="Times New Roman" panose="02020603050405020304" pitchFamily="18" charset="0"/>
                </a:rPr>
                <a:t>2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31778" name="文本框 31777"/>
            <p:cNvSpPr txBox="1"/>
            <p:nvPr/>
          </p:nvSpPr>
          <p:spPr>
            <a:xfrm>
              <a:off x="2432" y="1738"/>
              <a:ext cx="188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>
                  <a:latin typeface="Times New Roman" panose="02020603050405020304" pitchFamily="18" charset="0"/>
                </a:rPr>
                <a:t>2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93" name="组合 31792"/>
          <p:cNvGrpSpPr/>
          <p:nvPr/>
        </p:nvGrpSpPr>
        <p:grpSpPr>
          <a:xfrm>
            <a:off x="1600200" y="1676400"/>
            <a:ext cx="5029200" cy="1828800"/>
            <a:chOff x="1008" y="1056"/>
            <a:chExt cx="3168" cy="1152"/>
          </a:xfrm>
        </p:grpSpPr>
        <p:grpSp>
          <p:nvGrpSpPr>
            <p:cNvPr id="31792" name="组合 31791"/>
            <p:cNvGrpSpPr/>
            <p:nvPr/>
          </p:nvGrpSpPr>
          <p:grpSpPr>
            <a:xfrm>
              <a:off x="1008" y="1056"/>
              <a:ext cx="3168" cy="1152"/>
              <a:chOff x="1008" y="1056"/>
              <a:chExt cx="3168" cy="1152"/>
            </a:xfrm>
          </p:grpSpPr>
          <p:sp>
            <p:nvSpPr>
              <p:cNvPr id="31764" name="直接连接符 31763"/>
              <p:cNvSpPr/>
              <p:nvPr/>
            </p:nvSpPr>
            <p:spPr>
              <a:xfrm flipV="1">
                <a:off x="2832" y="1056"/>
                <a:ext cx="1344" cy="489"/>
              </a:xfrm>
              <a:prstGeom prst="line">
                <a:avLst/>
              </a:prstGeom>
              <a:ln w="19050" cap="flat" cmpd="sng">
                <a:solidFill>
                  <a:srgbClr val="FF9966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765" name="直接连接符 31764"/>
              <p:cNvSpPr/>
              <p:nvPr/>
            </p:nvSpPr>
            <p:spPr>
              <a:xfrm flipV="1">
                <a:off x="3360" y="1296"/>
                <a:ext cx="144" cy="48"/>
              </a:xfrm>
              <a:prstGeom prst="line">
                <a:avLst/>
              </a:prstGeom>
              <a:ln w="19050" cap="flat" cmpd="sng">
                <a:solidFill>
                  <a:srgbClr val="FF9966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1766" name="直接连接符 31765"/>
              <p:cNvSpPr/>
              <p:nvPr/>
            </p:nvSpPr>
            <p:spPr>
              <a:xfrm flipH="1">
                <a:off x="1008" y="1536"/>
                <a:ext cx="1824" cy="672"/>
              </a:xfrm>
              <a:prstGeom prst="line">
                <a:avLst/>
              </a:prstGeom>
              <a:ln w="19050" cap="flat" cmpd="sng">
                <a:solidFill>
                  <a:srgbClr val="FF9966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  <p:sp>
          <p:nvSpPr>
            <p:cNvPr id="31779" name="文本框 31778"/>
            <p:cNvSpPr txBox="1"/>
            <p:nvPr/>
          </p:nvSpPr>
          <p:spPr>
            <a:xfrm>
              <a:off x="3692" y="1200"/>
              <a:ext cx="196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r>
                <a:rPr lang="en-US" altLang="zh-CN" sz="1800">
                  <a:latin typeface="Times New Roman" panose="02020603050405020304" pitchFamily="18" charset="0"/>
                </a:rPr>
                <a:t>1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787" name="组合 31786"/>
          <p:cNvGrpSpPr/>
          <p:nvPr/>
        </p:nvGrpSpPr>
        <p:grpSpPr>
          <a:xfrm>
            <a:off x="2819400" y="2819400"/>
            <a:ext cx="1966913" cy="1311275"/>
            <a:chOff x="1776" y="1776"/>
            <a:chExt cx="1239" cy="826"/>
          </a:xfrm>
        </p:grpSpPr>
        <p:grpSp>
          <p:nvGrpSpPr>
            <p:cNvPr id="31785" name="组合 31784"/>
            <p:cNvGrpSpPr/>
            <p:nvPr/>
          </p:nvGrpSpPr>
          <p:grpSpPr>
            <a:xfrm>
              <a:off x="1776" y="1776"/>
              <a:ext cx="345" cy="672"/>
              <a:chOff x="1776" y="1776"/>
              <a:chExt cx="345" cy="672"/>
            </a:xfrm>
          </p:grpSpPr>
          <p:sp>
            <p:nvSpPr>
              <p:cNvPr id="31770" name="直接连接符 31769"/>
              <p:cNvSpPr/>
              <p:nvPr/>
            </p:nvSpPr>
            <p:spPr>
              <a:xfrm>
                <a:off x="2121" y="2208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772" name="直接连接符 31771"/>
              <p:cNvSpPr/>
              <p:nvPr/>
            </p:nvSpPr>
            <p:spPr>
              <a:xfrm>
                <a:off x="1968" y="1797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773" name="直接连接符 31772"/>
              <p:cNvSpPr/>
              <p:nvPr/>
            </p:nvSpPr>
            <p:spPr>
              <a:xfrm>
                <a:off x="2016" y="1776"/>
                <a:ext cx="0" cy="43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31776" name="文本框 31775"/>
              <p:cNvSpPr txBox="1"/>
              <p:nvPr/>
            </p:nvSpPr>
            <p:spPr>
              <a:xfrm>
                <a:off x="1776" y="1872"/>
                <a:ext cx="223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1800" i="1">
                    <a:latin typeface="Times New Roman" panose="02020603050405020304" pitchFamily="18" charset="0"/>
                  </a:rPr>
                  <a:t>h</a:t>
                </a:r>
                <a:r>
                  <a:rPr lang="en-US" altLang="zh-CN" sz="1800" baseline="-25000">
                    <a:latin typeface="Times New Roman" panose="02020603050405020304" pitchFamily="18" charset="0"/>
                  </a:rPr>
                  <a:t>i</a:t>
                </a:r>
                <a:endParaRPr lang="en-US" altLang="zh-CN" sz="1800" baseline="-250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1786" name="组合 31785"/>
            <p:cNvGrpSpPr/>
            <p:nvPr/>
          </p:nvGrpSpPr>
          <p:grpSpPr>
            <a:xfrm>
              <a:off x="2112" y="2208"/>
              <a:ext cx="903" cy="394"/>
              <a:chOff x="2112" y="2208"/>
              <a:chExt cx="903" cy="394"/>
            </a:xfrm>
          </p:grpSpPr>
          <p:sp>
            <p:nvSpPr>
              <p:cNvPr id="31749" name="直接连接符 31748"/>
              <p:cNvSpPr/>
              <p:nvPr/>
            </p:nvSpPr>
            <p:spPr>
              <a:xfrm>
                <a:off x="3006" y="2208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771" name="直接连接符 31770"/>
              <p:cNvSpPr/>
              <p:nvPr/>
            </p:nvSpPr>
            <p:spPr>
              <a:xfrm>
                <a:off x="2112" y="2400"/>
                <a:ext cx="90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triangle" w="med" len="med"/>
                <a:tailEnd type="triangle" w="med" len="med"/>
              </a:ln>
            </p:spPr>
          </p:sp>
          <p:sp>
            <p:nvSpPr>
              <p:cNvPr id="31780" name="文本框 31779"/>
              <p:cNvSpPr txBox="1"/>
              <p:nvPr/>
            </p:nvSpPr>
            <p:spPr>
              <a:xfrm>
                <a:off x="2400" y="2352"/>
                <a:ext cx="289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000" i="1" err="1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2000" i="1" baseline="-25000" err="1">
                    <a:solidFill>
                      <a:srgbClr val="CC00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000" i="1">
                    <a:solidFill>
                      <a:srgbClr val="CC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´</a:t>
                </a:r>
                <a:endParaRPr lang="en-US" altLang="zh-CN" sz="2000" i="1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>
          <a:xfrm>
            <a:off x="6684963" y="6440488"/>
            <a:ext cx="2133600" cy="412750"/>
          </a:xfrm>
        </p:spPr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7" name="ShockwaveFlash2" r:id="rId1" imgW="6849745" imgH="4803775"/>
        </mc:Choice>
        <mc:Fallback>
          <p:control name="ShockwaveFlash2" r:id="rId1" imgW="6849745" imgH="4803775">
            <p:pic>
              <p:nvPicPr>
                <p:cNvPr id="0" name="ShockwaveFlash2"/>
                <p:cNvPicPr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87450" y="980440"/>
                  <a:ext cx="6849745" cy="480377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control>
        </mc:Fallback>
      </mc:AlternateContent>
    </p:controls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12"/>
          </p:nvPr>
        </p:nvSpPr>
        <p:spPr>
          <a:xfrm>
            <a:off x="6684963" y="6440488"/>
            <a:ext cx="2133600" cy="412750"/>
          </a:xfrm>
        </p:spPr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2770" name="文本框 32769"/>
          <p:cNvSpPr txBox="1"/>
          <p:nvPr/>
        </p:nvSpPr>
        <p:spPr>
          <a:xfrm>
            <a:off x="685800" y="1020763"/>
            <a:ext cx="263207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Arial" panose="020B0604020202020204" pitchFamily="34" charset="0"/>
              </a:rPr>
              <a:t>凸透镜成像图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2771" name="xjhgx2"/>
          <p:cNvSpPr/>
          <p:nvPr/>
        </p:nvSpPr>
        <p:spPr>
          <a:xfrm>
            <a:off x="4246563" y="2003425"/>
            <a:ext cx="477837" cy="2797175"/>
          </a:xfrm>
          <a:custGeom>
            <a:avLst/>
            <a:gdLst/>
            <a:ahLst/>
            <a:cxnLst/>
            <a:pathLst>
              <a:path w="620" h="4408">
                <a:moveTo>
                  <a:pt x="310" y="0"/>
                </a:moveTo>
                <a:lnTo>
                  <a:pt x="237" y="270"/>
                </a:lnTo>
                <a:lnTo>
                  <a:pt x="175" y="542"/>
                </a:lnTo>
                <a:lnTo>
                  <a:pt x="121" y="816"/>
                </a:lnTo>
                <a:lnTo>
                  <a:pt x="78" y="1091"/>
                </a:lnTo>
                <a:lnTo>
                  <a:pt x="44" y="1368"/>
                </a:lnTo>
                <a:lnTo>
                  <a:pt x="19" y="1646"/>
                </a:lnTo>
                <a:lnTo>
                  <a:pt x="5" y="1925"/>
                </a:lnTo>
                <a:lnTo>
                  <a:pt x="0" y="2204"/>
                </a:lnTo>
                <a:lnTo>
                  <a:pt x="5" y="2483"/>
                </a:lnTo>
                <a:lnTo>
                  <a:pt x="19" y="2762"/>
                </a:lnTo>
                <a:lnTo>
                  <a:pt x="44" y="3040"/>
                </a:lnTo>
                <a:lnTo>
                  <a:pt x="78" y="3317"/>
                </a:lnTo>
                <a:lnTo>
                  <a:pt x="121" y="3592"/>
                </a:lnTo>
                <a:lnTo>
                  <a:pt x="175" y="3866"/>
                </a:lnTo>
                <a:lnTo>
                  <a:pt x="237" y="4138"/>
                </a:lnTo>
                <a:lnTo>
                  <a:pt x="310" y="4408"/>
                </a:lnTo>
                <a:lnTo>
                  <a:pt x="310" y="4408"/>
                </a:lnTo>
                <a:lnTo>
                  <a:pt x="383" y="4138"/>
                </a:lnTo>
                <a:lnTo>
                  <a:pt x="445" y="3866"/>
                </a:lnTo>
                <a:lnTo>
                  <a:pt x="499" y="3592"/>
                </a:lnTo>
                <a:lnTo>
                  <a:pt x="542" y="3317"/>
                </a:lnTo>
                <a:lnTo>
                  <a:pt x="576" y="3040"/>
                </a:lnTo>
                <a:lnTo>
                  <a:pt x="601" y="2762"/>
                </a:lnTo>
                <a:lnTo>
                  <a:pt x="615" y="2483"/>
                </a:lnTo>
                <a:lnTo>
                  <a:pt x="620" y="2204"/>
                </a:lnTo>
                <a:lnTo>
                  <a:pt x="615" y="1925"/>
                </a:lnTo>
                <a:lnTo>
                  <a:pt x="601" y="1646"/>
                </a:lnTo>
                <a:lnTo>
                  <a:pt x="576" y="1368"/>
                </a:lnTo>
                <a:lnTo>
                  <a:pt x="542" y="1091"/>
                </a:lnTo>
                <a:lnTo>
                  <a:pt x="499" y="816"/>
                </a:lnTo>
                <a:lnTo>
                  <a:pt x="445" y="542"/>
                </a:lnTo>
                <a:lnTo>
                  <a:pt x="383" y="270"/>
                </a:lnTo>
                <a:lnTo>
                  <a:pt x="310" y="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0" scaled="1"/>
            <a:tileRect/>
          </a:gra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2772" name="直接连接符 32771"/>
          <p:cNvSpPr/>
          <p:nvPr/>
        </p:nvSpPr>
        <p:spPr>
          <a:xfrm>
            <a:off x="1219200" y="3429000"/>
            <a:ext cx="533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73" name="椭圆 32772"/>
          <p:cNvSpPr/>
          <p:nvPr/>
        </p:nvSpPr>
        <p:spPr>
          <a:xfrm>
            <a:off x="3505200" y="3367088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2774" name="椭圆 32773"/>
          <p:cNvSpPr/>
          <p:nvPr/>
        </p:nvSpPr>
        <p:spPr>
          <a:xfrm>
            <a:off x="5357813" y="3367088"/>
            <a:ext cx="76200" cy="76200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2775" name="xjhrw2"/>
          <p:cNvSpPr/>
          <p:nvPr/>
        </p:nvSpPr>
        <p:spPr>
          <a:xfrm>
            <a:off x="1524000" y="2667000"/>
            <a:ext cx="457200" cy="739775"/>
          </a:xfrm>
          <a:custGeom>
            <a:avLst/>
            <a:gdLst/>
            <a:ahLst/>
            <a:cxnLst/>
            <a:pathLst>
              <a:path w="653" h="1144">
                <a:moveTo>
                  <a:pt x="284" y="175"/>
                </a:moveTo>
                <a:lnTo>
                  <a:pt x="275" y="170"/>
                </a:lnTo>
                <a:lnTo>
                  <a:pt x="263" y="162"/>
                </a:lnTo>
                <a:lnTo>
                  <a:pt x="254" y="154"/>
                </a:lnTo>
                <a:lnTo>
                  <a:pt x="247" y="146"/>
                </a:lnTo>
                <a:lnTo>
                  <a:pt x="241" y="136"/>
                </a:lnTo>
                <a:lnTo>
                  <a:pt x="237" y="126"/>
                </a:lnTo>
                <a:lnTo>
                  <a:pt x="233" y="116"/>
                </a:lnTo>
                <a:lnTo>
                  <a:pt x="230" y="103"/>
                </a:lnTo>
                <a:lnTo>
                  <a:pt x="229" y="91"/>
                </a:lnTo>
                <a:lnTo>
                  <a:pt x="232" y="77"/>
                </a:lnTo>
                <a:lnTo>
                  <a:pt x="235" y="63"/>
                </a:lnTo>
                <a:lnTo>
                  <a:pt x="241" y="50"/>
                </a:lnTo>
                <a:lnTo>
                  <a:pt x="248" y="38"/>
                </a:lnTo>
                <a:lnTo>
                  <a:pt x="255" y="29"/>
                </a:lnTo>
                <a:lnTo>
                  <a:pt x="266" y="20"/>
                </a:lnTo>
                <a:lnTo>
                  <a:pt x="276" y="13"/>
                </a:lnTo>
                <a:lnTo>
                  <a:pt x="288" y="8"/>
                </a:lnTo>
                <a:lnTo>
                  <a:pt x="298" y="3"/>
                </a:lnTo>
                <a:lnTo>
                  <a:pt x="311" y="0"/>
                </a:lnTo>
                <a:lnTo>
                  <a:pt x="323" y="0"/>
                </a:lnTo>
                <a:lnTo>
                  <a:pt x="336" y="0"/>
                </a:lnTo>
                <a:lnTo>
                  <a:pt x="349" y="4"/>
                </a:lnTo>
                <a:lnTo>
                  <a:pt x="363" y="10"/>
                </a:lnTo>
                <a:lnTo>
                  <a:pt x="373" y="15"/>
                </a:lnTo>
                <a:lnTo>
                  <a:pt x="382" y="23"/>
                </a:lnTo>
                <a:lnTo>
                  <a:pt x="392" y="31"/>
                </a:lnTo>
                <a:lnTo>
                  <a:pt x="399" y="40"/>
                </a:lnTo>
                <a:lnTo>
                  <a:pt x="405" y="52"/>
                </a:lnTo>
                <a:lnTo>
                  <a:pt x="410" y="63"/>
                </a:lnTo>
                <a:lnTo>
                  <a:pt x="414" y="74"/>
                </a:lnTo>
                <a:lnTo>
                  <a:pt x="416" y="88"/>
                </a:lnTo>
                <a:lnTo>
                  <a:pt x="415" y="100"/>
                </a:lnTo>
                <a:lnTo>
                  <a:pt x="413" y="115"/>
                </a:lnTo>
                <a:lnTo>
                  <a:pt x="408" y="127"/>
                </a:lnTo>
                <a:lnTo>
                  <a:pt x="405" y="137"/>
                </a:lnTo>
                <a:lnTo>
                  <a:pt x="398" y="148"/>
                </a:lnTo>
                <a:lnTo>
                  <a:pt x="391" y="155"/>
                </a:lnTo>
                <a:lnTo>
                  <a:pt x="382" y="163"/>
                </a:lnTo>
                <a:lnTo>
                  <a:pt x="375" y="169"/>
                </a:lnTo>
                <a:lnTo>
                  <a:pt x="366" y="175"/>
                </a:lnTo>
                <a:lnTo>
                  <a:pt x="379" y="199"/>
                </a:lnTo>
                <a:lnTo>
                  <a:pt x="396" y="218"/>
                </a:lnTo>
                <a:lnTo>
                  <a:pt x="443" y="230"/>
                </a:lnTo>
                <a:lnTo>
                  <a:pt x="479" y="245"/>
                </a:lnTo>
                <a:lnTo>
                  <a:pt x="497" y="274"/>
                </a:lnTo>
                <a:lnTo>
                  <a:pt x="516" y="325"/>
                </a:lnTo>
                <a:lnTo>
                  <a:pt x="529" y="370"/>
                </a:lnTo>
                <a:lnTo>
                  <a:pt x="542" y="419"/>
                </a:lnTo>
                <a:lnTo>
                  <a:pt x="555" y="448"/>
                </a:lnTo>
                <a:lnTo>
                  <a:pt x="583" y="495"/>
                </a:lnTo>
                <a:lnTo>
                  <a:pt x="611" y="537"/>
                </a:lnTo>
                <a:lnTo>
                  <a:pt x="638" y="556"/>
                </a:lnTo>
                <a:lnTo>
                  <a:pt x="643" y="564"/>
                </a:lnTo>
                <a:lnTo>
                  <a:pt x="649" y="574"/>
                </a:lnTo>
                <a:lnTo>
                  <a:pt x="652" y="587"/>
                </a:lnTo>
                <a:lnTo>
                  <a:pt x="653" y="605"/>
                </a:lnTo>
                <a:lnTo>
                  <a:pt x="651" y="621"/>
                </a:lnTo>
                <a:lnTo>
                  <a:pt x="649" y="633"/>
                </a:lnTo>
                <a:lnTo>
                  <a:pt x="644" y="648"/>
                </a:lnTo>
                <a:lnTo>
                  <a:pt x="639" y="659"/>
                </a:lnTo>
                <a:lnTo>
                  <a:pt x="630" y="665"/>
                </a:lnTo>
                <a:lnTo>
                  <a:pt x="624" y="669"/>
                </a:lnTo>
                <a:lnTo>
                  <a:pt x="618" y="678"/>
                </a:lnTo>
                <a:lnTo>
                  <a:pt x="614" y="681"/>
                </a:lnTo>
                <a:lnTo>
                  <a:pt x="608" y="680"/>
                </a:lnTo>
                <a:lnTo>
                  <a:pt x="599" y="677"/>
                </a:lnTo>
                <a:lnTo>
                  <a:pt x="589" y="670"/>
                </a:lnTo>
                <a:lnTo>
                  <a:pt x="580" y="662"/>
                </a:lnTo>
                <a:lnTo>
                  <a:pt x="571" y="648"/>
                </a:lnTo>
                <a:lnTo>
                  <a:pt x="567" y="636"/>
                </a:lnTo>
                <a:lnTo>
                  <a:pt x="561" y="622"/>
                </a:lnTo>
                <a:lnTo>
                  <a:pt x="559" y="609"/>
                </a:lnTo>
                <a:lnTo>
                  <a:pt x="556" y="592"/>
                </a:lnTo>
                <a:lnTo>
                  <a:pt x="555" y="576"/>
                </a:lnTo>
                <a:lnTo>
                  <a:pt x="557" y="563"/>
                </a:lnTo>
                <a:lnTo>
                  <a:pt x="558" y="545"/>
                </a:lnTo>
                <a:lnTo>
                  <a:pt x="556" y="532"/>
                </a:lnTo>
                <a:lnTo>
                  <a:pt x="515" y="475"/>
                </a:lnTo>
                <a:lnTo>
                  <a:pt x="483" y="432"/>
                </a:lnTo>
                <a:lnTo>
                  <a:pt x="464" y="402"/>
                </a:lnTo>
                <a:lnTo>
                  <a:pt x="457" y="405"/>
                </a:lnTo>
                <a:lnTo>
                  <a:pt x="435" y="513"/>
                </a:lnTo>
                <a:lnTo>
                  <a:pt x="420" y="599"/>
                </a:lnTo>
                <a:lnTo>
                  <a:pt x="442" y="720"/>
                </a:lnTo>
                <a:lnTo>
                  <a:pt x="458" y="804"/>
                </a:lnTo>
                <a:lnTo>
                  <a:pt x="484" y="944"/>
                </a:lnTo>
                <a:lnTo>
                  <a:pt x="503" y="1050"/>
                </a:lnTo>
                <a:lnTo>
                  <a:pt x="511" y="1058"/>
                </a:lnTo>
                <a:lnTo>
                  <a:pt x="525" y="1062"/>
                </a:lnTo>
                <a:lnTo>
                  <a:pt x="544" y="1065"/>
                </a:lnTo>
                <a:lnTo>
                  <a:pt x="562" y="1070"/>
                </a:lnTo>
                <a:lnTo>
                  <a:pt x="580" y="1079"/>
                </a:lnTo>
                <a:lnTo>
                  <a:pt x="593" y="1090"/>
                </a:lnTo>
                <a:lnTo>
                  <a:pt x="607" y="1103"/>
                </a:lnTo>
                <a:lnTo>
                  <a:pt x="615" y="1116"/>
                </a:lnTo>
                <a:lnTo>
                  <a:pt x="618" y="1128"/>
                </a:lnTo>
                <a:lnTo>
                  <a:pt x="622" y="1142"/>
                </a:lnTo>
                <a:lnTo>
                  <a:pt x="406" y="1142"/>
                </a:lnTo>
                <a:lnTo>
                  <a:pt x="355" y="944"/>
                </a:lnTo>
                <a:lnTo>
                  <a:pt x="329" y="845"/>
                </a:lnTo>
                <a:lnTo>
                  <a:pt x="302" y="944"/>
                </a:lnTo>
                <a:lnTo>
                  <a:pt x="246" y="1144"/>
                </a:lnTo>
                <a:lnTo>
                  <a:pt x="31" y="1144"/>
                </a:lnTo>
                <a:lnTo>
                  <a:pt x="34" y="1126"/>
                </a:lnTo>
                <a:lnTo>
                  <a:pt x="40" y="1113"/>
                </a:lnTo>
                <a:lnTo>
                  <a:pt x="48" y="1100"/>
                </a:lnTo>
                <a:lnTo>
                  <a:pt x="60" y="1089"/>
                </a:lnTo>
                <a:lnTo>
                  <a:pt x="76" y="1078"/>
                </a:lnTo>
                <a:lnTo>
                  <a:pt x="95" y="1069"/>
                </a:lnTo>
                <a:lnTo>
                  <a:pt x="114" y="1063"/>
                </a:lnTo>
                <a:lnTo>
                  <a:pt x="139" y="1057"/>
                </a:lnTo>
                <a:lnTo>
                  <a:pt x="153" y="1043"/>
                </a:lnTo>
                <a:lnTo>
                  <a:pt x="172" y="944"/>
                </a:lnTo>
                <a:lnTo>
                  <a:pt x="198" y="804"/>
                </a:lnTo>
                <a:lnTo>
                  <a:pt x="212" y="720"/>
                </a:lnTo>
                <a:lnTo>
                  <a:pt x="233" y="599"/>
                </a:lnTo>
                <a:lnTo>
                  <a:pt x="218" y="513"/>
                </a:lnTo>
                <a:lnTo>
                  <a:pt x="193" y="405"/>
                </a:lnTo>
                <a:lnTo>
                  <a:pt x="187" y="402"/>
                </a:lnTo>
                <a:lnTo>
                  <a:pt x="177" y="419"/>
                </a:lnTo>
                <a:lnTo>
                  <a:pt x="153" y="455"/>
                </a:lnTo>
                <a:lnTo>
                  <a:pt x="128" y="488"/>
                </a:lnTo>
                <a:lnTo>
                  <a:pt x="95" y="535"/>
                </a:lnTo>
                <a:lnTo>
                  <a:pt x="92" y="550"/>
                </a:lnTo>
                <a:lnTo>
                  <a:pt x="95" y="564"/>
                </a:lnTo>
                <a:lnTo>
                  <a:pt x="97" y="578"/>
                </a:lnTo>
                <a:lnTo>
                  <a:pt x="95" y="598"/>
                </a:lnTo>
                <a:lnTo>
                  <a:pt x="91" y="620"/>
                </a:lnTo>
                <a:lnTo>
                  <a:pt x="83" y="643"/>
                </a:lnTo>
                <a:lnTo>
                  <a:pt x="77" y="654"/>
                </a:lnTo>
                <a:lnTo>
                  <a:pt x="71" y="662"/>
                </a:lnTo>
                <a:lnTo>
                  <a:pt x="64" y="669"/>
                </a:lnTo>
                <a:lnTo>
                  <a:pt x="55" y="676"/>
                </a:lnTo>
                <a:lnTo>
                  <a:pt x="48" y="679"/>
                </a:lnTo>
                <a:lnTo>
                  <a:pt x="40" y="681"/>
                </a:lnTo>
                <a:lnTo>
                  <a:pt x="33" y="678"/>
                </a:lnTo>
                <a:lnTo>
                  <a:pt x="29" y="669"/>
                </a:lnTo>
                <a:lnTo>
                  <a:pt x="18" y="663"/>
                </a:lnTo>
                <a:lnTo>
                  <a:pt x="13" y="657"/>
                </a:lnTo>
                <a:lnTo>
                  <a:pt x="7" y="647"/>
                </a:lnTo>
                <a:lnTo>
                  <a:pt x="4" y="635"/>
                </a:lnTo>
                <a:lnTo>
                  <a:pt x="2" y="621"/>
                </a:lnTo>
                <a:lnTo>
                  <a:pt x="0" y="602"/>
                </a:lnTo>
                <a:lnTo>
                  <a:pt x="1" y="586"/>
                </a:lnTo>
                <a:lnTo>
                  <a:pt x="5" y="570"/>
                </a:lnTo>
                <a:lnTo>
                  <a:pt x="14" y="557"/>
                </a:lnTo>
                <a:lnTo>
                  <a:pt x="28" y="548"/>
                </a:lnTo>
                <a:lnTo>
                  <a:pt x="42" y="537"/>
                </a:lnTo>
                <a:lnTo>
                  <a:pt x="66" y="502"/>
                </a:lnTo>
                <a:lnTo>
                  <a:pt x="98" y="448"/>
                </a:lnTo>
                <a:lnTo>
                  <a:pt x="110" y="419"/>
                </a:lnTo>
                <a:lnTo>
                  <a:pt x="123" y="371"/>
                </a:lnTo>
                <a:lnTo>
                  <a:pt x="136" y="328"/>
                </a:lnTo>
                <a:lnTo>
                  <a:pt x="156" y="274"/>
                </a:lnTo>
                <a:lnTo>
                  <a:pt x="173" y="245"/>
                </a:lnTo>
                <a:lnTo>
                  <a:pt x="211" y="230"/>
                </a:lnTo>
                <a:lnTo>
                  <a:pt x="256" y="218"/>
                </a:lnTo>
                <a:lnTo>
                  <a:pt x="275" y="199"/>
                </a:lnTo>
                <a:lnTo>
                  <a:pt x="284" y="175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2784" name="文本框 32783"/>
          <p:cNvSpPr txBox="1"/>
          <p:nvPr/>
        </p:nvSpPr>
        <p:spPr>
          <a:xfrm>
            <a:off x="1066800" y="2898775"/>
            <a:ext cx="4556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i="1">
                <a:latin typeface="Times New Roman" panose="02020603050405020304" pitchFamily="18" charset="0"/>
              </a:rPr>
              <a:t>h</a:t>
            </a:r>
            <a:r>
              <a:rPr lang="en-US" altLang="zh-CN" sz="2400" baseline="-25000">
                <a:latin typeface="Times New Roman" panose="02020603050405020304" pitchFamily="18" charset="0"/>
              </a:rPr>
              <a:t>0</a:t>
            </a:r>
            <a:endParaRPr lang="en-US" altLang="zh-CN" sz="2400" baseline="-25000">
              <a:latin typeface="Times New Roman" panose="02020603050405020304" pitchFamily="18" charset="0"/>
            </a:endParaRPr>
          </a:p>
        </p:txBody>
      </p:sp>
      <p:grpSp>
        <p:nvGrpSpPr>
          <p:cNvPr id="32816" name="组合 32815"/>
          <p:cNvGrpSpPr/>
          <p:nvPr/>
        </p:nvGrpSpPr>
        <p:grpSpPr>
          <a:xfrm>
            <a:off x="5678488" y="3367088"/>
            <a:ext cx="596900" cy="428625"/>
            <a:chOff x="3577" y="2121"/>
            <a:chExt cx="376" cy="270"/>
          </a:xfrm>
        </p:grpSpPr>
        <p:sp>
          <p:nvSpPr>
            <p:cNvPr id="32783" name="xjhrw2"/>
            <p:cNvSpPr/>
            <p:nvPr/>
          </p:nvSpPr>
          <p:spPr>
            <a:xfrm rot="10714126">
              <a:off x="3577" y="2151"/>
              <a:ext cx="167" cy="240"/>
            </a:xfrm>
            <a:custGeom>
              <a:avLst/>
              <a:gdLst/>
              <a:ahLst/>
              <a:cxnLst/>
              <a:pathLst>
                <a:path w="653" h="1144">
                  <a:moveTo>
                    <a:pt x="284" y="175"/>
                  </a:moveTo>
                  <a:lnTo>
                    <a:pt x="275" y="170"/>
                  </a:lnTo>
                  <a:lnTo>
                    <a:pt x="263" y="162"/>
                  </a:lnTo>
                  <a:lnTo>
                    <a:pt x="254" y="154"/>
                  </a:lnTo>
                  <a:lnTo>
                    <a:pt x="247" y="146"/>
                  </a:lnTo>
                  <a:lnTo>
                    <a:pt x="241" y="136"/>
                  </a:lnTo>
                  <a:lnTo>
                    <a:pt x="237" y="126"/>
                  </a:lnTo>
                  <a:lnTo>
                    <a:pt x="233" y="116"/>
                  </a:lnTo>
                  <a:lnTo>
                    <a:pt x="230" y="103"/>
                  </a:lnTo>
                  <a:lnTo>
                    <a:pt x="229" y="91"/>
                  </a:lnTo>
                  <a:lnTo>
                    <a:pt x="232" y="77"/>
                  </a:lnTo>
                  <a:lnTo>
                    <a:pt x="235" y="63"/>
                  </a:lnTo>
                  <a:lnTo>
                    <a:pt x="241" y="50"/>
                  </a:lnTo>
                  <a:lnTo>
                    <a:pt x="248" y="38"/>
                  </a:lnTo>
                  <a:lnTo>
                    <a:pt x="255" y="29"/>
                  </a:lnTo>
                  <a:lnTo>
                    <a:pt x="266" y="20"/>
                  </a:lnTo>
                  <a:lnTo>
                    <a:pt x="276" y="13"/>
                  </a:lnTo>
                  <a:lnTo>
                    <a:pt x="288" y="8"/>
                  </a:lnTo>
                  <a:lnTo>
                    <a:pt x="298" y="3"/>
                  </a:lnTo>
                  <a:lnTo>
                    <a:pt x="311" y="0"/>
                  </a:lnTo>
                  <a:lnTo>
                    <a:pt x="323" y="0"/>
                  </a:lnTo>
                  <a:lnTo>
                    <a:pt x="336" y="0"/>
                  </a:lnTo>
                  <a:lnTo>
                    <a:pt x="349" y="4"/>
                  </a:lnTo>
                  <a:lnTo>
                    <a:pt x="363" y="10"/>
                  </a:lnTo>
                  <a:lnTo>
                    <a:pt x="373" y="15"/>
                  </a:lnTo>
                  <a:lnTo>
                    <a:pt x="382" y="23"/>
                  </a:lnTo>
                  <a:lnTo>
                    <a:pt x="392" y="31"/>
                  </a:lnTo>
                  <a:lnTo>
                    <a:pt x="399" y="40"/>
                  </a:lnTo>
                  <a:lnTo>
                    <a:pt x="405" y="52"/>
                  </a:lnTo>
                  <a:lnTo>
                    <a:pt x="410" y="63"/>
                  </a:lnTo>
                  <a:lnTo>
                    <a:pt x="414" y="74"/>
                  </a:lnTo>
                  <a:lnTo>
                    <a:pt x="416" y="88"/>
                  </a:lnTo>
                  <a:lnTo>
                    <a:pt x="415" y="100"/>
                  </a:lnTo>
                  <a:lnTo>
                    <a:pt x="413" y="115"/>
                  </a:lnTo>
                  <a:lnTo>
                    <a:pt x="408" y="127"/>
                  </a:lnTo>
                  <a:lnTo>
                    <a:pt x="405" y="137"/>
                  </a:lnTo>
                  <a:lnTo>
                    <a:pt x="398" y="148"/>
                  </a:lnTo>
                  <a:lnTo>
                    <a:pt x="391" y="155"/>
                  </a:lnTo>
                  <a:lnTo>
                    <a:pt x="382" y="163"/>
                  </a:lnTo>
                  <a:lnTo>
                    <a:pt x="375" y="169"/>
                  </a:lnTo>
                  <a:lnTo>
                    <a:pt x="366" y="175"/>
                  </a:lnTo>
                  <a:lnTo>
                    <a:pt x="379" y="199"/>
                  </a:lnTo>
                  <a:lnTo>
                    <a:pt x="396" y="218"/>
                  </a:lnTo>
                  <a:lnTo>
                    <a:pt x="443" y="230"/>
                  </a:lnTo>
                  <a:lnTo>
                    <a:pt x="479" y="245"/>
                  </a:lnTo>
                  <a:lnTo>
                    <a:pt x="497" y="274"/>
                  </a:lnTo>
                  <a:lnTo>
                    <a:pt x="516" y="325"/>
                  </a:lnTo>
                  <a:lnTo>
                    <a:pt x="529" y="370"/>
                  </a:lnTo>
                  <a:lnTo>
                    <a:pt x="542" y="419"/>
                  </a:lnTo>
                  <a:lnTo>
                    <a:pt x="555" y="448"/>
                  </a:lnTo>
                  <a:lnTo>
                    <a:pt x="583" y="495"/>
                  </a:lnTo>
                  <a:lnTo>
                    <a:pt x="611" y="537"/>
                  </a:lnTo>
                  <a:lnTo>
                    <a:pt x="638" y="556"/>
                  </a:lnTo>
                  <a:lnTo>
                    <a:pt x="643" y="564"/>
                  </a:lnTo>
                  <a:lnTo>
                    <a:pt x="649" y="574"/>
                  </a:lnTo>
                  <a:lnTo>
                    <a:pt x="652" y="587"/>
                  </a:lnTo>
                  <a:lnTo>
                    <a:pt x="653" y="605"/>
                  </a:lnTo>
                  <a:lnTo>
                    <a:pt x="651" y="621"/>
                  </a:lnTo>
                  <a:lnTo>
                    <a:pt x="649" y="633"/>
                  </a:lnTo>
                  <a:lnTo>
                    <a:pt x="644" y="648"/>
                  </a:lnTo>
                  <a:lnTo>
                    <a:pt x="639" y="659"/>
                  </a:lnTo>
                  <a:lnTo>
                    <a:pt x="630" y="665"/>
                  </a:lnTo>
                  <a:lnTo>
                    <a:pt x="624" y="669"/>
                  </a:lnTo>
                  <a:lnTo>
                    <a:pt x="618" y="678"/>
                  </a:lnTo>
                  <a:lnTo>
                    <a:pt x="614" y="681"/>
                  </a:lnTo>
                  <a:lnTo>
                    <a:pt x="608" y="680"/>
                  </a:lnTo>
                  <a:lnTo>
                    <a:pt x="599" y="677"/>
                  </a:lnTo>
                  <a:lnTo>
                    <a:pt x="589" y="670"/>
                  </a:lnTo>
                  <a:lnTo>
                    <a:pt x="580" y="662"/>
                  </a:lnTo>
                  <a:lnTo>
                    <a:pt x="571" y="648"/>
                  </a:lnTo>
                  <a:lnTo>
                    <a:pt x="567" y="636"/>
                  </a:lnTo>
                  <a:lnTo>
                    <a:pt x="561" y="622"/>
                  </a:lnTo>
                  <a:lnTo>
                    <a:pt x="559" y="609"/>
                  </a:lnTo>
                  <a:lnTo>
                    <a:pt x="556" y="592"/>
                  </a:lnTo>
                  <a:lnTo>
                    <a:pt x="555" y="576"/>
                  </a:lnTo>
                  <a:lnTo>
                    <a:pt x="557" y="563"/>
                  </a:lnTo>
                  <a:lnTo>
                    <a:pt x="558" y="545"/>
                  </a:lnTo>
                  <a:lnTo>
                    <a:pt x="556" y="532"/>
                  </a:lnTo>
                  <a:lnTo>
                    <a:pt x="515" y="475"/>
                  </a:lnTo>
                  <a:lnTo>
                    <a:pt x="483" y="432"/>
                  </a:lnTo>
                  <a:lnTo>
                    <a:pt x="464" y="402"/>
                  </a:lnTo>
                  <a:lnTo>
                    <a:pt x="457" y="405"/>
                  </a:lnTo>
                  <a:lnTo>
                    <a:pt x="435" y="513"/>
                  </a:lnTo>
                  <a:lnTo>
                    <a:pt x="420" y="599"/>
                  </a:lnTo>
                  <a:lnTo>
                    <a:pt x="442" y="720"/>
                  </a:lnTo>
                  <a:lnTo>
                    <a:pt x="458" y="804"/>
                  </a:lnTo>
                  <a:lnTo>
                    <a:pt x="484" y="944"/>
                  </a:lnTo>
                  <a:lnTo>
                    <a:pt x="503" y="1050"/>
                  </a:lnTo>
                  <a:lnTo>
                    <a:pt x="511" y="1058"/>
                  </a:lnTo>
                  <a:lnTo>
                    <a:pt x="525" y="1062"/>
                  </a:lnTo>
                  <a:lnTo>
                    <a:pt x="544" y="1065"/>
                  </a:lnTo>
                  <a:lnTo>
                    <a:pt x="562" y="1070"/>
                  </a:lnTo>
                  <a:lnTo>
                    <a:pt x="580" y="1079"/>
                  </a:lnTo>
                  <a:lnTo>
                    <a:pt x="593" y="1090"/>
                  </a:lnTo>
                  <a:lnTo>
                    <a:pt x="607" y="1103"/>
                  </a:lnTo>
                  <a:lnTo>
                    <a:pt x="615" y="1116"/>
                  </a:lnTo>
                  <a:lnTo>
                    <a:pt x="618" y="1128"/>
                  </a:lnTo>
                  <a:lnTo>
                    <a:pt x="622" y="1142"/>
                  </a:lnTo>
                  <a:lnTo>
                    <a:pt x="406" y="1142"/>
                  </a:lnTo>
                  <a:lnTo>
                    <a:pt x="355" y="944"/>
                  </a:lnTo>
                  <a:lnTo>
                    <a:pt x="329" y="845"/>
                  </a:lnTo>
                  <a:lnTo>
                    <a:pt x="302" y="944"/>
                  </a:lnTo>
                  <a:lnTo>
                    <a:pt x="246" y="1144"/>
                  </a:lnTo>
                  <a:lnTo>
                    <a:pt x="31" y="1144"/>
                  </a:lnTo>
                  <a:lnTo>
                    <a:pt x="34" y="1126"/>
                  </a:lnTo>
                  <a:lnTo>
                    <a:pt x="40" y="1113"/>
                  </a:lnTo>
                  <a:lnTo>
                    <a:pt x="48" y="1100"/>
                  </a:lnTo>
                  <a:lnTo>
                    <a:pt x="60" y="1089"/>
                  </a:lnTo>
                  <a:lnTo>
                    <a:pt x="76" y="1078"/>
                  </a:lnTo>
                  <a:lnTo>
                    <a:pt x="95" y="1069"/>
                  </a:lnTo>
                  <a:lnTo>
                    <a:pt x="114" y="1063"/>
                  </a:lnTo>
                  <a:lnTo>
                    <a:pt x="139" y="1057"/>
                  </a:lnTo>
                  <a:lnTo>
                    <a:pt x="153" y="1043"/>
                  </a:lnTo>
                  <a:lnTo>
                    <a:pt x="172" y="944"/>
                  </a:lnTo>
                  <a:lnTo>
                    <a:pt x="198" y="804"/>
                  </a:lnTo>
                  <a:lnTo>
                    <a:pt x="212" y="720"/>
                  </a:lnTo>
                  <a:lnTo>
                    <a:pt x="233" y="599"/>
                  </a:lnTo>
                  <a:lnTo>
                    <a:pt x="218" y="513"/>
                  </a:lnTo>
                  <a:lnTo>
                    <a:pt x="193" y="405"/>
                  </a:lnTo>
                  <a:lnTo>
                    <a:pt x="187" y="402"/>
                  </a:lnTo>
                  <a:lnTo>
                    <a:pt x="177" y="419"/>
                  </a:lnTo>
                  <a:lnTo>
                    <a:pt x="153" y="455"/>
                  </a:lnTo>
                  <a:lnTo>
                    <a:pt x="128" y="488"/>
                  </a:lnTo>
                  <a:lnTo>
                    <a:pt x="95" y="535"/>
                  </a:lnTo>
                  <a:lnTo>
                    <a:pt x="92" y="550"/>
                  </a:lnTo>
                  <a:lnTo>
                    <a:pt x="95" y="564"/>
                  </a:lnTo>
                  <a:lnTo>
                    <a:pt x="97" y="578"/>
                  </a:lnTo>
                  <a:lnTo>
                    <a:pt x="95" y="598"/>
                  </a:lnTo>
                  <a:lnTo>
                    <a:pt x="91" y="620"/>
                  </a:lnTo>
                  <a:lnTo>
                    <a:pt x="83" y="643"/>
                  </a:lnTo>
                  <a:lnTo>
                    <a:pt x="77" y="654"/>
                  </a:lnTo>
                  <a:lnTo>
                    <a:pt x="71" y="662"/>
                  </a:lnTo>
                  <a:lnTo>
                    <a:pt x="64" y="669"/>
                  </a:lnTo>
                  <a:lnTo>
                    <a:pt x="55" y="676"/>
                  </a:lnTo>
                  <a:lnTo>
                    <a:pt x="48" y="679"/>
                  </a:lnTo>
                  <a:lnTo>
                    <a:pt x="40" y="681"/>
                  </a:lnTo>
                  <a:lnTo>
                    <a:pt x="33" y="678"/>
                  </a:lnTo>
                  <a:lnTo>
                    <a:pt x="29" y="669"/>
                  </a:lnTo>
                  <a:lnTo>
                    <a:pt x="18" y="663"/>
                  </a:lnTo>
                  <a:lnTo>
                    <a:pt x="13" y="657"/>
                  </a:lnTo>
                  <a:lnTo>
                    <a:pt x="7" y="647"/>
                  </a:lnTo>
                  <a:lnTo>
                    <a:pt x="4" y="635"/>
                  </a:lnTo>
                  <a:lnTo>
                    <a:pt x="2" y="621"/>
                  </a:lnTo>
                  <a:lnTo>
                    <a:pt x="0" y="602"/>
                  </a:lnTo>
                  <a:lnTo>
                    <a:pt x="1" y="586"/>
                  </a:lnTo>
                  <a:lnTo>
                    <a:pt x="5" y="570"/>
                  </a:lnTo>
                  <a:lnTo>
                    <a:pt x="14" y="557"/>
                  </a:lnTo>
                  <a:lnTo>
                    <a:pt x="28" y="548"/>
                  </a:lnTo>
                  <a:lnTo>
                    <a:pt x="42" y="537"/>
                  </a:lnTo>
                  <a:lnTo>
                    <a:pt x="66" y="502"/>
                  </a:lnTo>
                  <a:lnTo>
                    <a:pt x="98" y="448"/>
                  </a:lnTo>
                  <a:lnTo>
                    <a:pt x="110" y="419"/>
                  </a:lnTo>
                  <a:lnTo>
                    <a:pt x="123" y="371"/>
                  </a:lnTo>
                  <a:lnTo>
                    <a:pt x="136" y="328"/>
                  </a:lnTo>
                  <a:lnTo>
                    <a:pt x="156" y="274"/>
                  </a:lnTo>
                  <a:lnTo>
                    <a:pt x="173" y="245"/>
                  </a:lnTo>
                  <a:lnTo>
                    <a:pt x="211" y="230"/>
                  </a:lnTo>
                  <a:lnTo>
                    <a:pt x="256" y="218"/>
                  </a:lnTo>
                  <a:lnTo>
                    <a:pt x="275" y="199"/>
                  </a:lnTo>
                  <a:lnTo>
                    <a:pt x="284" y="175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785" name="文本框 32784"/>
            <p:cNvSpPr txBox="1"/>
            <p:nvPr/>
          </p:nvSpPr>
          <p:spPr>
            <a:xfrm>
              <a:off x="3730" y="2121"/>
              <a:ext cx="223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 i="1">
                  <a:latin typeface="Times New Roman" panose="02020603050405020304" pitchFamily="18" charset="0"/>
                </a:rPr>
                <a:t>h</a:t>
              </a:r>
              <a:r>
                <a:rPr lang="en-US" altLang="zh-CN" sz="1800" baseline="-25000">
                  <a:latin typeface="Times New Roman" panose="02020603050405020304" pitchFamily="18" charset="0"/>
                </a:rPr>
                <a:t>i</a:t>
              </a:r>
              <a:endParaRPr lang="en-US" altLang="zh-CN" sz="1800" baseline="-25000">
                <a:latin typeface="Times New Roman" panose="02020603050405020304" pitchFamily="18" charset="0"/>
              </a:endParaRPr>
            </a:p>
          </p:txBody>
        </p:sp>
      </p:grpSp>
      <p:sp>
        <p:nvSpPr>
          <p:cNvPr id="32788" name="直接连接符 32787"/>
          <p:cNvSpPr/>
          <p:nvPr/>
        </p:nvSpPr>
        <p:spPr>
          <a:xfrm>
            <a:off x="1766888" y="4191000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89" name="直接连接符 32788"/>
          <p:cNvSpPr/>
          <p:nvPr/>
        </p:nvSpPr>
        <p:spPr>
          <a:xfrm>
            <a:off x="1752600" y="4343400"/>
            <a:ext cx="2743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32791" name="文本框 32790"/>
          <p:cNvSpPr txBox="1"/>
          <p:nvPr/>
        </p:nvSpPr>
        <p:spPr>
          <a:xfrm>
            <a:off x="2743200" y="4267200"/>
            <a:ext cx="311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000" i="1">
                <a:solidFill>
                  <a:srgbClr val="CC0000"/>
                </a:solidFill>
                <a:latin typeface="Times New Roman" panose="02020603050405020304" pitchFamily="18" charset="0"/>
              </a:rPr>
              <a:t>p</a:t>
            </a:r>
            <a:endParaRPr lang="en-US" altLang="zh-CN" sz="2000" i="1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2817" name="组合 32816"/>
          <p:cNvGrpSpPr/>
          <p:nvPr/>
        </p:nvGrpSpPr>
        <p:grpSpPr>
          <a:xfrm>
            <a:off x="4495800" y="3810000"/>
            <a:ext cx="1323975" cy="823913"/>
            <a:chOff x="2832" y="2400"/>
            <a:chExt cx="834" cy="519"/>
          </a:xfrm>
        </p:grpSpPr>
        <p:sp>
          <p:nvSpPr>
            <p:cNvPr id="32786" name="直接连接符 32785"/>
            <p:cNvSpPr/>
            <p:nvPr/>
          </p:nvSpPr>
          <p:spPr>
            <a:xfrm>
              <a:off x="3666" y="2400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7" name="直接连接符 32786"/>
            <p:cNvSpPr/>
            <p:nvPr/>
          </p:nvSpPr>
          <p:spPr>
            <a:xfrm>
              <a:off x="2832" y="2640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90" name="直接连接符 32789"/>
            <p:cNvSpPr/>
            <p:nvPr/>
          </p:nvSpPr>
          <p:spPr>
            <a:xfrm>
              <a:off x="2832" y="2736"/>
              <a:ext cx="8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32792" name="文本框 32791"/>
            <p:cNvSpPr txBox="1"/>
            <p:nvPr/>
          </p:nvSpPr>
          <p:spPr>
            <a:xfrm>
              <a:off x="3121" y="2669"/>
              <a:ext cx="24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 i="1">
                  <a:solidFill>
                    <a:srgbClr val="CC0000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2000" i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´</a:t>
              </a:r>
              <a:endParaRPr lang="en-US" altLang="zh-CN" sz="2000" i="1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2793" name="文本框 32792"/>
          <p:cNvSpPr txBox="1"/>
          <p:nvPr/>
        </p:nvSpPr>
        <p:spPr>
          <a:xfrm>
            <a:off x="3409950" y="3443288"/>
            <a:ext cx="3238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</a:rPr>
              <a:t>F</a:t>
            </a:r>
            <a:endParaRPr lang="en-US" altLang="zh-CN" sz="18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94" name="文本框 32793"/>
          <p:cNvSpPr txBox="1"/>
          <p:nvPr/>
        </p:nvSpPr>
        <p:spPr>
          <a:xfrm>
            <a:off x="5391150" y="3048000"/>
            <a:ext cx="4000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´</a:t>
            </a:r>
            <a:endParaRPr lang="en-US" altLang="zh-CN" sz="18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95" name="直接连接符 32794"/>
          <p:cNvSpPr/>
          <p:nvPr/>
        </p:nvSpPr>
        <p:spPr>
          <a:xfrm>
            <a:off x="4476750" y="3200400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96" name="直接连接符 32795"/>
          <p:cNvSpPr/>
          <p:nvPr/>
        </p:nvSpPr>
        <p:spPr>
          <a:xfrm>
            <a:off x="5410200" y="3200400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97" name="直接连接符 32796"/>
          <p:cNvSpPr/>
          <p:nvPr/>
        </p:nvSpPr>
        <p:spPr>
          <a:xfrm>
            <a:off x="4495800" y="3276600"/>
            <a:ext cx="914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32798" name="文本框 32797"/>
          <p:cNvSpPr txBox="1"/>
          <p:nvPr/>
        </p:nvSpPr>
        <p:spPr>
          <a:xfrm>
            <a:off x="4648200" y="2971800"/>
            <a:ext cx="4048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i="1">
                <a:solidFill>
                  <a:srgbClr val="FF99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i="1">
                <a:solidFill>
                  <a:srgbClr val="FF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´</a:t>
            </a:r>
            <a:endParaRPr lang="en-US" altLang="zh-CN" sz="2400" i="1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2820" name="组合 32819"/>
          <p:cNvGrpSpPr/>
          <p:nvPr/>
        </p:nvGrpSpPr>
        <p:grpSpPr>
          <a:xfrm>
            <a:off x="1738313" y="2211388"/>
            <a:ext cx="5106987" cy="2652712"/>
            <a:chOff x="1095" y="1393"/>
            <a:chExt cx="3217" cy="1671"/>
          </a:xfrm>
        </p:grpSpPr>
        <p:sp>
          <p:nvSpPr>
            <p:cNvPr id="32776" name="直接连接符 32775"/>
            <p:cNvSpPr/>
            <p:nvPr/>
          </p:nvSpPr>
          <p:spPr>
            <a:xfrm>
              <a:off x="1095" y="1680"/>
              <a:ext cx="1632" cy="0"/>
            </a:xfrm>
            <a:prstGeom prst="line">
              <a:avLst/>
            </a:prstGeom>
            <a:ln w="19050" cap="flat" cmpd="sng">
              <a:solidFill>
                <a:srgbClr val="FF99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77" name="直接连接符 32776"/>
            <p:cNvSpPr/>
            <p:nvPr/>
          </p:nvSpPr>
          <p:spPr>
            <a:xfrm>
              <a:off x="2727" y="1677"/>
              <a:ext cx="240" cy="105"/>
            </a:xfrm>
            <a:prstGeom prst="line">
              <a:avLst/>
            </a:prstGeom>
            <a:ln w="19050" cap="flat" cmpd="sng">
              <a:solidFill>
                <a:srgbClr val="FF99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78" name="直接连接符 32777"/>
            <p:cNvSpPr/>
            <p:nvPr/>
          </p:nvSpPr>
          <p:spPr>
            <a:xfrm>
              <a:off x="2937" y="1767"/>
              <a:ext cx="1296" cy="1104"/>
            </a:xfrm>
            <a:prstGeom prst="line">
              <a:avLst/>
            </a:prstGeom>
            <a:ln w="19050" cap="flat" cmpd="sng">
              <a:solidFill>
                <a:srgbClr val="FF9966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799" name="直接连接符 32798"/>
            <p:cNvSpPr/>
            <p:nvPr/>
          </p:nvSpPr>
          <p:spPr>
            <a:xfrm>
              <a:off x="1920" y="1680"/>
              <a:ext cx="192" cy="0"/>
            </a:xfrm>
            <a:prstGeom prst="line">
              <a:avLst/>
            </a:prstGeom>
            <a:ln w="19050" cap="flat" cmpd="sng">
              <a:solidFill>
                <a:srgbClr val="FF9966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802" name="直接连接符 32801"/>
            <p:cNvSpPr/>
            <p:nvPr/>
          </p:nvSpPr>
          <p:spPr>
            <a:xfrm>
              <a:off x="3072" y="1872"/>
              <a:ext cx="96" cy="96"/>
            </a:xfrm>
            <a:prstGeom prst="line">
              <a:avLst/>
            </a:prstGeom>
            <a:ln w="19050" cap="flat" cmpd="sng">
              <a:solidFill>
                <a:srgbClr val="FF9966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805" name="文本框 32804"/>
            <p:cNvSpPr txBox="1"/>
            <p:nvPr/>
          </p:nvSpPr>
          <p:spPr>
            <a:xfrm>
              <a:off x="2064" y="1393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>
                  <a:solidFill>
                    <a:srgbClr val="0066FF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800">
                <a:solidFill>
                  <a:srgbClr val="00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08" name="文本框 32807"/>
            <p:cNvSpPr txBox="1"/>
            <p:nvPr/>
          </p:nvSpPr>
          <p:spPr>
            <a:xfrm>
              <a:off x="3116" y="1738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>
                  <a:solidFill>
                    <a:srgbClr val="0066FF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800">
                <a:solidFill>
                  <a:srgbClr val="00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09" name="文本框 32808"/>
            <p:cNvSpPr txBox="1"/>
            <p:nvPr/>
          </p:nvSpPr>
          <p:spPr>
            <a:xfrm>
              <a:off x="4124" y="2833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>
                  <a:solidFill>
                    <a:srgbClr val="0066FF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800">
                <a:solidFill>
                  <a:srgbClr val="0066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823" name="组合 32822"/>
          <p:cNvGrpSpPr/>
          <p:nvPr/>
        </p:nvGrpSpPr>
        <p:grpSpPr>
          <a:xfrm>
            <a:off x="1752600" y="2667000"/>
            <a:ext cx="5245100" cy="1601788"/>
            <a:chOff x="1104" y="1680"/>
            <a:chExt cx="3304" cy="1009"/>
          </a:xfrm>
        </p:grpSpPr>
        <p:sp>
          <p:nvSpPr>
            <p:cNvPr id="32803" name="直接连接符 32802"/>
            <p:cNvSpPr/>
            <p:nvPr/>
          </p:nvSpPr>
          <p:spPr>
            <a:xfrm>
              <a:off x="3072" y="2217"/>
              <a:ext cx="144" cy="48"/>
            </a:xfrm>
            <a:prstGeom prst="line">
              <a:avLst/>
            </a:prstGeom>
            <a:ln w="19050" cap="flat" cmpd="sng">
              <a:solidFill>
                <a:srgbClr val="FF9966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32822" name="组合 32821"/>
            <p:cNvGrpSpPr/>
            <p:nvPr/>
          </p:nvGrpSpPr>
          <p:grpSpPr>
            <a:xfrm>
              <a:off x="1104" y="1680"/>
              <a:ext cx="3304" cy="1009"/>
              <a:chOff x="1104" y="1680"/>
              <a:chExt cx="3304" cy="1009"/>
            </a:xfrm>
          </p:grpSpPr>
          <p:sp>
            <p:nvSpPr>
              <p:cNvPr id="32800" name="直接连接符 32799"/>
              <p:cNvSpPr/>
              <p:nvPr/>
            </p:nvSpPr>
            <p:spPr>
              <a:xfrm>
                <a:off x="1968" y="1920"/>
                <a:ext cx="192" cy="48"/>
              </a:xfrm>
              <a:prstGeom prst="line">
                <a:avLst/>
              </a:prstGeom>
              <a:ln w="19050" cap="flat" cmpd="sng">
                <a:solidFill>
                  <a:srgbClr val="FF9966"/>
                </a:solidFill>
                <a:prstDash val="solid"/>
                <a:headEnd type="none" w="med" len="med"/>
                <a:tailEnd type="triangle" w="med" len="med"/>
              </a:ln>
            </p:spPr>
          </p:sp>
          <p:grpSp>
            <p:nvGrpSpPr>
              <p:cNvPr id="32821" name="组合 32820"/>
              <p:cNvGrpSpPr/>
              <p:nvPr/>
            </p:nvGrpSpPr>
            <p:grpSpPr>
              <a:xfrm>
                <a:off x="1104" y="1680"/>
                <a:ext cx="3304" cy="1009"/>
                <a:chOff x="1104" y="1680"/>
                <a:chExt cx="3304" cy="1009"/>
              </a:xfrm>
            </p:grpSpPr>
            <p:sp>
              <p:nvSpPr>
                <p:cNvPr id="32779" name="直接连接符 32778"/>
                <p:cNvSpPr/>
                <p:nvPr/>
              </p:nvSpPr>
              <p:spPr>
                <a:xfrm>
                  <a:off x="1104" y="1680"/>
                  <a:ext cx="3120" cy="864"/>
                </a:xfrm>
                <a:prstGeom prst="line">
                  <a:avLst/>
                </a:prstGeom>
                <a:ln w="19050" cap="flat" cmpd="sng">
                  <a:solidFill>
                    <a:srgbClr val="FF9966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32806" name="文本框 32805"/>
                <p:cNvSpPr txBox="1"/>
                <p:nvPr/>
              </p:nvSpPr>
              <p:spPr>
                <a:xfrm>
                  <a:off x="2160" y="1738"/>
                  <a:ext cx="188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zh-CN" sz="1800">
                      <a:solidFill>
                        <a:srgbClr val="0066FF"/>
                      </a:solidFill>
                      <a:latin typeface="Times New Roman" panose="02020603050405020304" pitchFamily="18" charset="0"/>
                    </a:rPr>
                    <a:t>2</a:t>
                  </a:r>
                  <a:endParaRPr lang="en-US" altLang="zh-CN" sz="1800">
                    <a:solidFill>
                      <a:srgbClr val="0066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810" name="文本框 32809"/>
                <p:cNvSpPr txBox="1"/>
                <p:nvPr/>
              </p:nvSpPr>
              <p:spPr>
                <a:xfrm>
                  <a:off x="3120" y="2065"/>
                  <a:ext cx="188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zh-CN" sz="1800">
                      <a:solidFill>
                        <a:srgbClr val="0066FF"/>
                      </a:solidFill>
                      <a:latin typeface="Times New Roman" panose="02020603050405020304" pitchFamily="18" charset="0"/>
                    </a:rPr>
                    <a:t>2</a:t>
                  </a:r>
                  <a:endParaRPr lang="en-US" altLang="zh-CN" sz="1800">
                    <a:solidFill>
                      <a:srgbClr val="0066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811" name="文本框 32810"/>
                <p:cNvSpPr txBox="1"/>
                <p:nvPr/>
              </p:nvSpPr>
              <p:spPr>
                <a:xfrm>
                  <a:off x="4220" y="2458"/>
                  <a:ext cx="188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zh-CN" sz="1800">
                      <a:solidFill>
                        <a:srgbClr val="0066FF"/>
                      </a:solidFill>
                      <a:latin typeface="Times New Roman" panose="02020603050405020304" pitchFamily="18" charset="0"/>
                    </a:rPr>
                    <a:t>2</a:t>
                  </a:r>
                  <a:endParaRPr lang="en-US" altLang="zh-CN" sz="1800">
                    <a:solidFill>
                      <a:srgbClr val="0066FF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32826" name="组合 32825"/>
          <p:cNvGrpSpPr/>
          <p:nvPr/>
        </p:nvGrpSpPr>
        <p:grpSpPr>
          <a:xfrm>
            <a:off x="1752600" y="2667000"/>
            <a:ext cx="5251450" cy="1525588"/>
            <a:chOff x="1104" y="1680"/>
            <a:chExt cx="3308" cy="961"/>
          </a:xfrm>
        </p:grpSpPr>
        <p:grpSp>
          <p:nvGrpSpPr>
            <p:cNvPr id="32824" name="组合 32823"/>
            <p:cNvGrpSpPr/>
            <p:nvPr/>
          </p:nvGrpSpPr>
          <p:grpSpPr>
            <a:xfrm>
              <a:off x="1104" y="1680"/>
              <a:ext cx="3111" cy="715"/>
              <a:chOff x="1104" y="1680"/>
              <a:chExt cx="3111" cy="715"/>
            </a:xfrm>
          </p:grpSpPr>
          <p:sp>
            <p:nvSpPr>
              <p:cNvPr id="32780" name="直接连接符 32779"/>
              <p:cNvSpPr/>
              <p:nvPr/>
            </p:nvSpPr>
            <p:spPr>
              <a:xfrm>
                <a:off x="2967" y="2395"/>
                <a:ext cx="1248" cy="0"/>
              </a:xfrm>
              <a:prstGeom prst="line">
                <a:avLst/>
              </a:prstGeom>
              <a:ln w="19050" cap="flat" cmpd="sng">
                <a:solidFill>
                  <a:srgbClr val="FF9966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2781" name="直接连接符 32780"/>
              <p:cNvSpPr/>
              <p:nvPr/>
            </p:nvSpPr>
            <p:spPr>
              <a:xfrm>
                <a:off x="1104" y="1680"/>
                <a:ext cx="1584" cy="672"/>
              </a:xfrm>
              <a:prstGeom prst="line">
                <a:avLst/>
              </a:prstGeom>
              <a:ln w="19050" cap="flat" cmpd="sng">
                <a:solidFill>
                  <a:srgbClr val="FF9966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782" name="直接连接符 32781"/>
              <p:cNvSpPr/>
              <p:nvPr/>
            </p:nvSpPr>
            <p:spPr>
              <a:xfrm>
                <a:off x="2688" y="2343"/>
                <a:ext cx="288" cy="48"/>
              </a:xfrm>
              <a:prstGeom prst="line">
                <a:avLst/>
              </a:prstGeom>
              <a:ln w="19050" cap="flat" cmpd="sng">
                <a:solidFill>
                  <a:srgbClr val="FF9966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801" name="直接连接符 32800"/>
              <p:cNvSpPr/>
              <p:nvPr/>
            </p:nvSpPr>
            <p:spPr>
              <a:xfrm>
                <a:off x="1872" y="2007"/>
                <a:ext cx="240" cy="96"/>
              </a:xfrm>
              <a:prstGeom prst="line">
                <a:avLst/>
              </a:prstGeom>
              <a:ln w="19050" cap="flat" cmpd="sng">
                <a:solidFill>
                  <a:srgbClr val="FF9966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2804" name="直接连接符 32803"/>
              <p:cNvSpPr/>
              <p:nvPr/>
            </p:nvSpPr>
            <p:spPr>
              <a:xfrm>
                <a:off x="3120" y="2395"/>
                <a:ext cx="96" cy="0"/>
              </a:xfrm>
              <a:prstGeom prst="line">
                <a:avLst/>
              </a:prstGeom>
              <a:ln w="19050" cap="flat" cmpd="sng">
                <a:solidFill>
                  <a:srgbClr val="FF9966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32807" name="文本框 32806"/>
            <p:cNvSpPr txBox="1"/>
            <p:nvPr/>
          </p:nvSpPr>
          <p:spPr>
            <a:xfrm>
              <a:off x="3068" y="2410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>
                  <a:solidFill>
                    <a:srgbClr val="0066FF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800">
                <a:solidFill>
                  <a:srgbClr val="00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12" name="文本框 32811"/>
            <p:cNvSpPr txBox="1"/>
            <p:nvPr/>
          </p:nvSpPr>
          <p:spPr>
            <a:xfrm>
              <a:off x="4224" y="2222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>
                  <a:solidFill>
                    <a:srgbClr val="0066FF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800">
                <a:solidFill>
                  <a:srgbClr val="0066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25" name="文本框 32824"/>
            <p:cNvSpPr txBox="1"/>
            <p:nvPr/>
          </p:nvSpPr>
          <p:spPr>
            <a:xfrm>
              <a:off x="1916" y="2170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1800">
                  <a:solidFill>
                    <a:srgbClr val="0066FF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800">
                <a:solidFill>
                  <a:srgbClr val="0066FF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ontrols>
      <mc:AlternateContent xmlns:mc="http://schemas.openxmlformats.org/markup-compatibility/2006">
        <mc:Choice xmlns:v="urn:schemas-microsoft-com:vml" Requires="v">
          <p:control spid="2" name="ShockwaveFlash1" r:id="rId1" imgW="6727190" imgH="4763770"/>
        </mc:Choice>
        <mc:Fallback>
          <p:control name="ShockwaveFlash1" r:id="rId1" imgW="6727190" imgH="4763770">
            <p:pic>
              <p:nvPicPr>
                <p:cNvPr id="0" name="ShockwaveFlash1"/>
                <p:cNvPicPr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75740" y="893445"/>
                  <a:ext cx="6727190" cy="4763770"/>
                </a:xfrm>
                <a:prstGeom prst="rect">
                  <a:avLst/>
                </a:prstGeom>
              </p:spPr>
            </p:pic>
          </p:control>
        </mc:Fallback>
      </mc:AlternateContent>
    </p:controls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5685,&quot;width&quot;:5685}"/>
</p:tagLst>
</file>

<file path=ppt/tags/tag2.xml><?xml version="1.0" encoding="utf-8"?>
<p:tagLst xmlns:p="http://schemas.openxmlformats.org/presentationml/2006/main">
  <p:tag name="KSO_WM_UNIT_TABLE_BEAUTIFY" val="smartTable{729dabe0-c955-4862-9382-d418314395ab}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TABLE_BEAUTIFY" val="smartTable{0b7f1fea-cbc3-413f-937d-0d3410c58854}"/>
</p:tagLst>
</file>

<file path=ppt/tags/tag5.xml><?xml version="1.0" encoding="utf-8"?>
<p:tagLst xmlns:p="http://schemas.openxmlformats.org/presentationml/2006/main">
  <p:tag name="COMMONDATA" val="eyJoZGlkIjoiZGE3Y2I3OTRlNTA1NjUwZGY1NGI3NTM4NWZhMGI4N2IifQ=="/>
  <p:tag name="KSO_WPP_MARK_KEY" val="9973fa33-6134-4876-a76c-5476eaf58750"/>
</p:tagLst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2122</Words>
  <Application>WPS 演示</Application>
  <PresentationFormat>全屏显示(4:3)</PresentationFormat>
  <Paragraphs>284</Paragraphs>
  <Slides>20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50</vt:i4>
      </vt:variant>
      <vt:variant>
        <vt:lpstr>幻灯片标题</vt:lpstr>
      </vt:variant>
      <vt:variant>
        <vt:i4>20</vt:i4>
      </vt:variant>
    </vt:vector>
  </HeadingPairs>
  <TitlesOfParts>
    <vt:vector size="86" baseType="lpstr">
      <vt:lpstr>Arial</vt:lpstr>
      <vt:lpstr>宋体</vt:lpstr>
      <vt:lpstr>Wingdings</vt:lpstr>
      <vt:lpstr>华文中宋</vt:lpstr>
      <vt:lpstr>Verdana</vt:lpstr>
      <vt:lpstr>Times New Roman</vt:lpstr>
      <vt:lpstr>华文隶书</vt:lpstr>
      <vt:lpstr>微软雅黑</vt:lpstr>
      <vt:lpstr>楷体_GB2312</vt:lpstr>
      <vt:lpstr>新宋体</vt:lpstr>
      <vt:lpstr>Arial Unicode MS</vt:lpstr>
      <vt:lpstr>等线</vt:lpstr>
      <vt:lpstr>Mathematica1Mono</vt:lpstr>
      <vt:lpstr>AMGDT</vt:lpstr>
      <vt:lpstr>古瓶荷花</vt:lpstr>
      <vt:lpstr>1_古瓶荷花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Flash.Movie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大学物理实验</dc:title>
  <dc:creator>User</dc:creator>
  <cp:lastModifiedBy>王光辉</cp:lastModifiedBy>
  <cp:revision>77</cp:revision>
  <dcterms:created xsi:type="dcterms:W3CDTF">2007-03-01T02:00:00Z</dcterms:created>
  <dcterms:modified xsi:type="dcterms:W3CDTF">2023-04-28T01:46:08Z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31FECAAFF780431885478569203D8613</vt:lpwstr>
  </property>
  <property fmtid="{D5CDD505-2E9C-101B-9397-08002B2CF9AE}" pid="3" name="KSOProductBuildVer">
    <vt:lpwstr>2052-11.1.0.14036</vt:lpwstr>
  </property>
</Properties>
</file>