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38"/>
  </p:handoutMasterIdLst>
  <p:sldIdLst>
    <p:sldId id="390" r:id="rId3"/>
    <p:sldId id="514" r:id="rId4"/>
    <p:sldId id="611" r:id="rId5"/>
    <p:sldId id="569" r:id="rId6"/>
    <p:sldId id="515" r:id="rId7"/>
    <p:sldId id="516" r:id="rId8"/>
    <p:sldId id="603" r:id="rId9"/>
    <p:sldId id="605" r:id="rId10"/>
    <p:sldId id="606" r:id="rId11"/>
    <p:sldId id="517" r:id="rId12"/>
    <p:sldId id="518" r:id="rId13"/>
    <p:sldId id="519" r:id="rId14"/>
    <p:sldId id="541" r:id="rId15"/>
    <p:sldId id="542" r:id="rId16"/>
    <p:sldId id="520" r:id="rId17"/>
    <p:sldId id="610" r:id="rId18"/>
    <p:sldId id="522" r:id="rId19"/>
    <p:sldId id="523" r:id="rId21"/>
    <p:sldId id="524" r:id="rId22"/>
    <p:sldId id="667" r:id="rId23"/>
    <p:sldId id="536" r:id="rId24"/>
    <p:sldId id="525" r:id="rId25"/>
    <p:sldId id="526" r:id="rId26"/>
    <p:sldId id="531" r:id="rId27"/>
    <p:sldId id="529" r:id="rId28"/>
    <p:sldId id="547" r:id="rId29"/>
    <p:sldId id="535" r:id="rId30"/>
    <p:sldId id="543" r:id="rId31"/>
    <p:sldId id="544" r:id="rId32"/>
    <p:sldId id="548" r:id="rId33"/>
    <p:sldId id="545" r:id="rId34"/>
    <p:sldId id="668" r:id="rId35"/>
    <p:sldId id="669" r:id="rId36"/>
    <p:sldId id="670" r:id="rId37"/>
  </p:sldIdLst>
  <p:sldSz cx="9144000" cy="6858000" type="screen4x3"/>
  <p:notesSz cx="6858000" cy="9144000"/>
  <p:custDataLst>
    <p:tags r:id="rId42"/>
  </p:custDataLst>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2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CC00CC"/>
    <a:srgbClr val="FF3399"/>
    <a:srgbClr val="006666"/>
    <a:srgbClr val="000066"/>
    <a:srgbClr val="C0C0C0"/>
    <a:srgbClr val="6666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37"/>
    <p:restoredTop sz="97537"/>
  </p:normalViewPr>
  <p:slideViewPr>
    <p:cSldViewPr snapToObjects="1" showGuides="1">
      <p:cViewPr varScale="1">
        <p:scale>
          <a:sx n="70" d="100"/>
          <a:sy n="70" d="100"/>
        </p:scale>
        <p:origin x="564" y="72"/>
      </p:cViewPr>
      <p:guideLst>
        <p:guide orient="horz" pos="2196"/>
        <p:guide pos="284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62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7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BE912A3-04F7-46C4-909D-5D37C8CA17F8}"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301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01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301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01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01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098B76D-033D-4B78-A240-B03241FDE7D2}"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Rot="1" noTextEdit="1"/>
          </p:cNvSpPr>
          <p:nvPr>
            <p:ph type="sldImg"/>
          </p:nvPr>
        </p:nvSpPr>
        <p:spPr/>
      </p:sp>
      <p:sp>
        <p:nvSpPr>
          <p:cNvPr id="23554" name="文本占位符 2"/>
          <p:cNvSpPr/>
          <p:nvPr>
            <p:ph type="body"/>
          </p:nvPr>
        </p:nvSpPr>
        <p:spPr/>
        <p:txBody>
          <a:bodyPr wrap="square"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cover di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40" descr="bj"/>
          <p:cNvPicPr>
            <a:picLocks noChangeAspect="1"/>
          </p:cNvPicPr>
          <p:nvPr userDrawn="1"/>
        </p:nvPicPr>
        <p:blipFill>
          <a:blip r:embed="rId12"/>
          <a:stretch>
            <a:fillRect/>
          </a:stretch>
        </p:blipFill>
        <p:spPr>
          <a:xfrm>
            <a:off x="0" y="6257925"/>
            <a:ext cx="9144000" cy="615950"/>
          </a:xfrm>
          <a:prstGeom prst="rect">
            <a:avLst/>
          </a:prstGeom>
          <a:noFill/>
          <a:ln w="9525">
            <a:noFill/>
          </a:ln>
        </p:spPr>
      </p:pic>
      <p:sp>
        <p:nvSpPr>
          <p:cNvPr id="462871" name="AutoShape 23">
            <a:hlinkClick r:id="" action="ppaction://hlinkshowjump?jump=nextslide"/>
          </p:cNvPr>
          <p:cNvSpPr>
            <a:spLocks noChangeArrowheads="1"/>
          </p:cNvSpPr>
          <p:nvPr/>
        </p:nvSpPr>
        <p:spPr bwMode="auto">
          <a:xfrm rot="5400000">
            <a:off x="7500144"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华文中宋" panose="02010600040101010101" pitchFamily="2" charset="-122"/>
              <a:cs typeface="+mn-cs"/>
            </a:endParaRPr>
          </a:p>
        </p:txBody>
      </p:sp>
      <p:pic>
        <p:nvPicPr>
          <p:cNvPr id="1029" name="Picture 37" descr="bj"/>
          <p:cNvPicPr>
            <a:picLocks noChangeAspect="1"/>
          </p:cNvPicPr>
          <p:nvPr userDrawn="1"/>
        </p:nvPicPr>
        <p:blipFill>
          <a:blip r:embed="rId12"/>
          <a:stretch>
            <a:fillRect/>
          </a:stretch>
        </p:blipFill>
        <p:spPr>
          <a:xfrm>
            <a:off x="0" y="0"/>
            <a:ext cx="9144000" cy="692150"/>
          </a:xfrm>
          <a:prstGeom prst="rect">
            <a:avLst/>
          </a:prstGeom>
          <a:noFill/>
          <a:ln w="9525">
            <a:noFill/>
          </a:ln>
        </p:spPr>
      </p:pic>
      <p:sp>
        <p:nvSpPr>
          <p:cNvPr id="1030" name="Rectangle 33"/>
          <p:cNvSpPr>
            <a:spLocks noChangeArrowheads="1"/>
          </p:cNvSpPr>
          <p:nvPr/>
        </p:nvSpPr>
        <p:spPr bwMode="auto">
          <a:xfrm>
            <a:off x="0" y="692150"/>
            <a:ext cx="9144000" cy="73025"/>
          </a:xfrm>
          <a:prstGeom prst="rect">
            <a:avLst/>
          </a:prstGeom>
          <a:gradFill rotWithShape="1">
            <a:gsLst>
              <a:gs pos="0">
                <a:srgbClr val="FF3300"/>
              </a:gs>
              <a:gs pos="100000">
                <a:schemeClr val="bg1"/>
              </a:gs>
            </a:gsLst>
            <a:lin ang="0" scaled="1"/>
          </a:gra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1031" name="Rectangle 34"/>
          <p:cNvSpPr>
            <a:spLocks noChangeArrowheads="1"/>
          </p:cNvSpPr>
          <p:nvPr/>
        </p:nvSpPr>
        <p:spPr bwMode="auto">
          <a:xfrm>
            <a:off x="0" y="6257925"/>
            <a:ext cx="9144000" cy="73025"/>
          </a:xfrm>
          <a:prstGeom prst="rect">
            <a:avLst/>
          </a:prstGeom>
          <a:gradFill rotWithShape="1">
            <a:gsLst>
              <a:gs pos="0">
                <a:schemeClr val="bg1"/>
              </a:gs>
              <a:gs pos="100000">
                <a:srgbClr val="FF3300"/>
              </a:gs>
            </a:gsLst>
            <a:lin ang="0" scaled="1"/>
          </a:gra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1032" name="AutoShape 48">
            <a:hlinkClick r:id="" action="ppaction://hlinkshowjump?jump=lastslide" highlightClick="1"/>
          </p:cNvPr>
          <p:cNvSpPr>
            <a:spLocks noChangeArrowheads="1"/>
          </p:cNvSpPr>
          <p:nvPr/>
        </p:nvSpPr>
        <p:spPr bwMode="auto">
          <a:xfrm>
            <a:off x="6877050" y="6400800"/>
            <a:ext cx="301625" cy="341313"/>
          </a:xfrm>
          <a:prstGeom prst="actionButtonEnd">
            <a:avLst/>
          </a:prstGeom>
          <a:solidFill>
            <a:srgbClr val="FFFF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1033" name="AutoShape 49">
            <a:hlinkClick r:id="" action="ppaction://hlinkshowjump?jump=firstslide" highlightClick="1"/>
          </p:cNvPr>
          <p:cNvSpPr>
            <a:spLocks noChangeArrowheads="1"/>
          </p:cNvSpPr>
          <p:nvPr/>
        </p:nvSpPr>
        <p:spPr bwMode="auto">
          <a:xfrm>
            <a:off x="8591550" y="6429375"/>
            <a:ext cx="301625" cy="327025"/>
          </a:xfrm>
          <a:prstGeom prst="actionButtonBeginning">
            <a:avLst/>
          </a:prstGeom>
          <a:solidFill>
            <a:srgbClr val="FFFFFF"/>
          </a:solidFill>
          <a:ln w="9525">
            <a:solidFill>
              <a:schemeClr val="tx2"/>
            </a:solidFill>
            <a:miter lim="800000"/>
          </a:ln>
          <a:effectLst/>
          <a:extLst>
            <a:ext uri="{AF507438-7753-43E0-B8FC-AC1667EBCBE1}">
              <a14:hiddenEffects xmlns:a14="http://schemas.microsoft.com/office/drawing/2010/main">
                <a:effectLst>
                  <a:outerShdw dist="17961" dir="13500000" algn="ctr" rotWithShape="0">
                    <a:srgbClr val="004644"/>
                  </a:outerShdw>
                </a:effectLst>
              </a14:hiddenEffects>
            </a:ext>
          </a:extLst>
        </p:spPr>
        <p:txBody>
          <a:bodyPr wrap="none" anchor="ct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d"/>
  </p:transition>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2823;&#23398;&#29289;&#29702;&#23454;&#39564;2&#23454;&#39564;&#25253;&#21578;&#30340;&#23553;&#38754;&#21450;&#27169;&#29256;.doc"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2823;&#23398;&#29289;&#29702;&#23454;&#39564;&#65288;2&#65289;&#30005;&#23398;&#23454;&#39564;&#25968;&#25454;&#34920;&#26684;.doc" TargetMode="Externa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4.xml"/><Relationship Id="rId4" Type="http://schemas.openxmlformats.org/officeDocument/2006/relationships/slide" Target="slide14.xml"/><Relationship Id="rId3" Type="http://schemas.openxmlformats.org/officeDocument/2006/relationships/slide" Target="slide23.xml"/><Relationship Id="rId2" Type="http://schemas.openxmlformats.org/officeDocument/2006/relationships/slide" Target="slide11.xml"/><Relationship Id="rId1"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7.wmf"/><Relationship Id="rId7" Type="http://schemas.openxmlformats.org/officeDocument/2006/relationships/oleObject" Target="../embeddings/oleObject6.bin"/><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oleObject" Target="../embeddings/oleObject4.bin"/><Relationship Id="rId3" Type="http://schemas.openxmlformats.org/officeDocument/2006/relationships/oleObject" Target="../embeddings/oleObject3.bin"/><Relationship Id="rId2" Type="http://schemas.openxmlformats.org/officeDocument/2006/relationships/image" Target="../media/image5.wmf"/><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oleObject" Target="../embeddings/oleObject9.bin"/><Relationship Id="rId10" Type="http://schemas.openxmlformats.org/officeDocument/2006/relationships/oleObject" Target="../embeddings/oleObject8.bin"/><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Picture 2" descr="图片1a"/>
          <p:cNvPicPr>
            <a:picLocks noChangeAspect="1"/>
          </p:cNvPicPr>
          <p:nvPr/>
        </p:nvPicPr>
        <p:blipFill>
          <a:blip r:embed="rId1"/>
          <a:stretch>
            <a:fillRect/>
          </a:stretch>
        </p:blipFill>
        <p:spPr>
          <a:xfrm>
            <a:off x="0" y="549275"/>
            <a:ext cx="9144000" cy="6308725"/>
          </a:xfrm>
          <a:prstGeom prst="rect">
            <a:avLst/>
          </a:prstGeom>
          <a:noFill/>
          <a:ln w="9525">
            <a:noFill/>
          </a:ln>
        </p:spPr>
      </p:pic>
      <p:sp>
        <p:nvSpPr>
          <p:cNvPr id="5122" name="Rectangle 4"/>
          <p:cNvSpPr/>
          <p:nvPr/>
        </p:nvSpPr>
        <p:spPr>
          <a:xfrm>
            <a:off x="0" y="5949950"/>
            <a:ext cx="9144000" cy="908050"/>
          </a:xfrm>
          <a:prstGeom prst="rect">
            <a:avLst/>
          </a:prstGeom>
          <a:solidFill>
            <a:schemeClr val="tx2"/>
          </a:solidFill>
          <a:ln w="28575">
            <a:noFill/>
          </a:ln>
        </p:spPr>
        <p:txBody>
          <a:bodyPr wrap="none" anchor="ctr" anchorCtr="0"/>
          <a:p>
            <a:pPr algn="ctr"/>
            <a:r>
              <a:rPr lang="en-US" altLang="zh-CN" i="1" dirty="0">
                <a:latin typeface="Times New Roman" panose="02020603050405020304" pitchFamily="18" charset="0"/>
                <a:ea typeface="华文中宋" panose="02010600040101010101" pitchFamily="2" charset="-122"/>
              </a:rPr>
              <a:t>                                                       </a:t>
            </a:r>
            <a:endParaRPr lang="en-US" altLang="zh-CN" i="1" dirty="0">
              <a:solidFill>
                <a:srgbClr val="000066"/>
              </a:solidFill>
              <a:latin typeface="Times New Roman" panose="02020603050405020304" pitchFamily="18" charset="0"/>
              <a:ea typeface="华文中宋" panose="02010600040101010101" pitchFamily="2" charset="-122"/>
            </a:endParaRPr>
          </a:p>
        </p:txBody>
      </p:sp>
      <p:sp>
        <p:nvSpPr>
          <p:cNvPr id="5123" name="Rectangle 5"/>
          <p:cNvSpPr/>
          <p:nvPr/>
        </p:nvSpPr>
        <p:spPr>
          <a:xfrm>
            <a:off x="0" y="0"/>
            <a:ext cx="9144000" cy="908050"/>
          </a:xfrm>
          <a:prstGeom prst="rect">
            <a:avLst/>
          </a:prstGeom>
          <a:solidFill>
            <a:schemeClr val="tx2"/>
          </a:solidFill>
          <a:ln w="28575">
            <a:noFill/>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5124" name="WordArt 8"/>
          <p:cNvSpPr>
            <a:spLocks noTextEdit="1"/>
          </p:cNvSpPr>
          <p:nvPr/>
        </p:nvSpPr>
        <p:spPr>
          <a:xfrm>
            <a:off x="4716463" y="4510088"/>
            <a:ext cx="3095625" cy="503237"/>
          </a:xfrm>
          <a:prstGeom prst="rect">
            <a:avLst/>
          </a:prstGeom>
        </p:spPr>
        <p:txBody>
          <a:bodyPr wrap="none" fromWordArt="1">
            <a:prstTxWarp prst="textPlain">
              <a:avLst>
                <a:gd name="adj" fmla="val 50000"/>
              </a:avLst>
            </a:prstTxWarp>
            <a:normAutofit/>
          </a:bodyPr>
          <a:p>
            <a:pPr algn="ctr"/>
            <a:r>
              <a:rPr lang="zh-CN" altLang="en-US" sz="3600" b="1">
                <a:ln w="9525" cap="flat" cmpd="sng">
                  <a:solidFill>
                    <a:srgbClr val="000066"/>
                  </a:solidFill>
                  <a:prstDash val="solid"/>
                  <a:round/>
                  <a:headEnd type="none" w="med" len="med"/>
                  <a:tailEnd type="none" w="med" len="med"/>
                </a:ln>
                <a:solidFill>
                  <a:srgbClr val="000066"/>
                </a:solidFill>
                <a:effectLst>
                  <a:outerShdw dist="35921" dir="2699999" algn="ctr" rotWithShape="0">
                    <a:srgbClr val="C0C0C0">
                      <a:alpha val="79999"/>
                    </a:srgbClr>
                  </a:outerShdw>
                </a:effectLst>
                <a:latin typeface="华文隶书" panose="02010800040101010101" pitchFamily="2" charset="-122"/>
                <a:ea typeface="华文隶书" panose="02010800040101010101" pitchFamily="2" charset="-122"/>
              </a:rPr>
              <a:t>（绪论1）</a:t>
            </a:r>
            <a:endParaRPr lang="zh-CN" altLang="en-US" sz="3600" b="1">
              <a:ln w="9525" cap="flat" cmpd="sng">
                <a:solidFill>
                  <a:srgbClr val="000066"/>
                </a:solidFill>
                <a:prstDash val="solid"/>
                <a:round/>
                <a:headEnd type="none" w="med" len="med"/>
                <a:tailEnd type="none" w="med" len="med"/>
              </a:ln>
              <a:solidFill>
                <a:srgbClr val="000066"/>
              </a:solidFill>
              <a:effectLst>
                <a:outerShdw dist="35921" dir="2699999" algn="ctr" rotWithShape="0">
                  <a:srgbClr val="C0C0C0">
                    <a:alpha val="79999"/>
                  </a:srgbClr>
                </a:outerShdw>
              </a:effectLst>
              <a:latin typeface="华文隶书" panose="02010800040101010101" pitchFamily="2" charset="-122"/>
              <a:ea typeface="华文隶书" panose="02010800040101010101" pitchFamily="2" charset="-122"/>
            </a:endParaRPr>
          </a:p>
        </p:txBody>
      </p:sp>
      <p:sp>
        <p:nvSpPr>
          <p:cNvPr id="5125" name="WordArt 9"/>
          <p:cNvSpPr>
            <a:spLocks noTextEdit="1"/>
          </p:cNvSpPr>
          <p:nvPr/>
        </p:nvSpPr>
        <p:spPr>
          <a:xfrm>
            <a:off x="3924300" y="2854325"/>
            <a:ext cx="4575175" cy="935038"/>
          </a:xfrm>
          <a:prstGeom prst="rect">
            <a:avLst/>
          </a:prstGeom>
        </p:spPr>
        <p:txBody>
          <a:bodyPr wrap="none" fromWordArt="1">
            <a:prstTxWarp prst="textPlain">
              <a:avLst>
                <a:gd name="adj" fmla="val 50593"/>
              </a:avLst>
            </a:prstTxWarp>
            <a:normAutofit/>
          </a:bodyPr>
          <a:p>
            <a:pPr algn="ctr"/>
            <a:r>
              <a:rPr lang="zh-CN" altLang="en-US" sz="3600" b="1">
                <a:solidFill>
                  <a:srgbClr val="000066"/>
                </a:solidFill>
                <a:effectLst>
                  <a:prstShdw prst="shdw17" dist="17961" dir="13499999">
                    <a:srgbClr val="00003D"/>
                  </a:prstShdw>
                </a:effectLst>
                <a:latin typeface="华文隶书" panose="02010800040101010101" pitchFamily="2" charset="-122"/>
                <a:ea typeface="华文隶书" panose="02010800040101010101" pitchFamily="2" charset="-122"/>
              </a:rPr>
              <a:t>大学物理实验</a:t>
            </a:r>
            <a:endParaRPr lang="zh-CN" altLang="en-US" sz="3600" b="1">
              <a:solidFill>
                <a:srgbClr val="000066"/>
              </a:solidFill>
              <a:effectLst>
                <a:prstShdw prst="shdw17" dist="17961" dir="13499999">
                  <a:srgbClr val="00003D"/>
                </a:prstShdw>
              </a:effectLst>
              <a:latin typeface="华文隶书" panose="02010800040101010101" pitchFamily="2" charset="-122"/>
              <a:ea typeface="华文隶书" panose="02010800040101010101" pitchFamily="2" charset="-122"/>
            </a:endParaRPr>
          </a:p>
        </p:txBody>
      </p:sp>
    </p:spTree>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 Box 2"/>
          <p:cNvSpPr txBox="1"/>
          <p:nvPr/>
        </p:nvSpPr>
        <p:spPr>
          <a:xfrm>
            <a:off x="250825" y="1038225"/>
            <a:ext cx="8893175" cy="519113"/>
          </a:xfrm>
          <a:prstGeom prst="rect">
            <a:avLst/>
          </a:prstGeom>
          <a:noFill/>
          <a:ln w="9525">
            <a:noFill/>
          </a:ln>
        </p:spPr>
        <p:txBody>
          <a:bodyPr anchor="t" anchorCtr="0">
            <a:spAutoFit/>
          </a:bodyPr>
          <a:p>
            <a:pPr marL="457200" indent="-457200">
              <a:buFont typeface="Wingdings" panose="05000000000000000000" pitchFamily="2" charset="2"/>
            </a:pPr>
            <a:r>
              <a:rPr lang="en-US" altLang="zh-CN" dirty="0">
                <a:solidFill>
                  <a:srgbClr val="0000FF"/>
                </a:solidFill>
                <a:latin typeface="Times New Roman" panose="02020603050405020304" pitchFamily="18" charset="0"/>
                <a:ea typeface="华文中宋" panose="02010600040101010101" pitchFamily="2" charset="-122"/>
              </a:rPr>
              <a:t>4</a:t>
            </a:r>
            <a:r>
              <a:rPr lang="zh-CN" altLang="en-US" dirty="0">
                <a:solidFill>
                  <a:srgbClr val="0000FF"/>
                </a:solidFill>
                <a:latin typeface="Times New Roman" panose="02020603050405020304" pitchFamily="18" charset="0"/>
                <a:ea typeface="华文中宋" panose="02010600040101010101" pitchFamily="2" charset="-122"/>
              </a:rPr>
              <a:t>、 掌握实验室</a:t>
            </a:r>
            <a:r>
              <a:rPr lang="zh-CN" altLang="en-US" dirty="0">
                <a:solidFill>
                  <a:srgbClr val="FF0000"/>
                </a:solidFill>
                <a:latin typeface="Times New Roman" panose="02020603050405020304" pitchFamily="18" charset="0"/>
                <a:ea typeface="华文中宋" panose="02010600040101010101" pitchFamily="2" charset="-122"/>
              </a:rPr>
              <a:t>常用仪器</a:t>
            </a:r>
            <a:r>
              <a:rPr lang="zh-CN" altLang="en-US" dirty="0">
                <a:solidFill>
                  <a:srgbClr val="0000FF"/>
                </a:solidFill>
                <a:latin typeface="Times New Roman" panose="02020603050405020304" pitchFamily="18" charset="0"/>
                <a:ea typeface="华文中宋" panose="02010600040101010101" pitchFamily="2" charset="-122"/>
              </a:rPr>
              <a:t>的性能，并能够正确使用。</a:t>
            </a:r>
            <a:endParaRPr lang="zh-CN" altLang="en-US" dirty="0">
              <a:solidFill>
                <a:srgbClr val="0000FF"/>
              </a:solidFill>
              <a:latin typeface="Times New Roman" panose="02020603050405020304" pitchFamily="18" charset="0"/>
              <a:ea typeface="华文中宋" panose="02010600040101010101" pitchFamily="2" charset="-122"/>
            </a:endParaRPr>
          </a:p>
        </p:txBody>
      </p:sp>
      <p:sp>
        <p:nvSpPr>
          <p:cNvPr id="15362" name="Rectangle 3"/>
          <p:cNvSpPr/>
          <p:nvPr/>
        </p:nvSpPr>
        <p:spPr>
          <a:xfrm>
            <a:off x="395288" y="1760538"/>
            <a:ext cx="8135937" cy="3106737"/>
          </a:xfrm>
          <a:prstGeom prst="rect">
            <a:avLst/>
          </a:prstGeom>
          <a:noFill/>
          <a:ln w="28575">
            <a:noFill/>
          </a:ln>
        </p:spPr>
        <p:txBody>
          <a:bodyPr anchor="ctr" anchorCtr="0">
            <a:spAutoFit/>
          </a:bodyPr>
          <a:p>
            <a:r>
              <a:rPr lang="en-US" altLang="zh-CN" dirty="0">
                <a:solidFill>
                  <a:srgbClr val="000066"/>
                </a:solidFill>
                <a:latin typeface="Times New Roman" panose="02020603050405020304" pitchFamily="18" charset="0"/>
                <a:ea typeface="华文中宋" panose="02010600040101010101" pitchFamily="2" charset="-122"/>
              </a:rPr>
              <a:t>      </a:t>
            </a:r>
            <a:r>
              <a:rPr lang="zh-CN" altLang="en-US" dirty="0">
                <a:solidFill>
                  <a:srgbClr val="000066"/>
                </a:solidFill>
                <a:latin typeface="Times New Roman" panose="02020603050405020304" pitchFamily="18" charset="0"/>
                <a:ea typeface="华文中宋" panose="02010600040101010101" pitchFamily="2" charset="-122"/>
              </a:rPr>
              <a:t>例如：长度测量仪器、计时仪器、测温仪器、变阻器、电表、交</a:t>
            </a:r>
            <a:r>
              <a:rPr lang="en-US" altLang="zh-CN" dirty="0">
                <a:solidFill>
                  <a:srgbClr val="000066"/>
                </a:solidFill>
                <a:latin typeface="Times New Roman" panose="02020603050405020304" pitchFamily="18" charset="0"/>
                <a:ea typeface="华文中宋" panose="02010600040101010101" pitchFamily="2" charset="-122"/>
              </a:rPr>
              <a:t>/</a:t>
            </a:r>
            <a:r>
              <a:rPr lang="zh-CN" altLang="en-US" dirty="0">
                <a:solidFill>
                  <a:srgbClr val="000066"/>
                </a:solidFill>
                <a:latin typeface="Times New Roman" panose="02020603050405020304" pitchFamily="18" charset="0"/>
                <a:ea typeface="华文中宋" panose="02010600040101010101" pitchFamily="2" charset="-122"/>
              </a:rPr>
              <a:t>直流电桥、</a:t>
            </a:r>
            <a:r>
              <a:rPr lang="zh-CN" altLang="en-US" dirty="0">
                <a:solidFill>
                  <a:srgbClr val="FF0000"/>
                </a:solidFill>
                <a:latin typeface="Times New Roman" panose="02020603050405020304" pitchFamily="18" charset="0"/>
                <a:ea typeface="华文中宋" panose="02010600040101010101" pitchFamily="2" charset="-122"/>
              </a:rPr>
              <a:t>通用示波器、低频信号发生器、分光仪、光谱仪、常用电源和光源</a:t>
            </a:r>
            <a:r>
              <a:rPr lang="zh-CN" altLang="en-US" dirty="0">
                <a:solidFill>
                  <a:srgbClr val="000066"/>
                </a:solidFill>
                <a:latin typeface="Times New Roman" panose="02020603050405020304" pitchFamily="18" charset="0"/>
                <a:ea typeface="华文中宋" panose="02010600040101010101" pitchFamily="2" charset="-122"/>
              </a:rPr>
              <a:t>等常用仪器。各校应根据条件，在物理实验课中逐步引进在当代科学研究与工程技术中广泛应用的现代物理技术，例如,激光技术、传感器技术、微弱信号检测技术、光电子技术、结构分析波谱技术等。</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15363" name="Rectangle 5"/>
          <p:cNvSpPr/>
          <p:nvPr/>
        </p:nvSpPr>
        <p:spPr>
          <a:xfrm>
            <a:off x="2684463" y="5646738"/>
            <a:ext cx="184150" cy="519112"/>
          </a:xfrm>
          <a:prstGeom prst="rect">
            <a:avLst/>
          </a:prstGeom>
          <a:noFill/>
          <a:ln w="9525">
            <a:noFill/>
          </a:ln>
        </p:spPr>
        <p:txBody>
          <a:bodyPr wrap="none" anchor="t" anchorCtr="0">
            <a:spAutoFit/>
          </a:bodyPr>
          <a:p>
            <a:endParaRPr lang="zh-CN" altLang="zh-CN" dirty="0">
              <a:solidFill>
                <a:srgbClr val="0000FF"/>
              </a:solidFill>
              <a:latin typeface="Times New Roman" panose="02020603050405020304" pitchFamily="18" charset="0"/>
              <a:ea typeface="华文中宋" panose="02010600040101010101" pitchFamily="2" charset="-122"/>
            </a:endParaRPr>
          </a:p>
        </p:txBody>
      </p:sp>
      <p:sp>
        <p:nvSpPr>
          <p:cNvPr id="15364" name="Rectangle 6"/>
          <p:cNvSpPr/>
          <p:nvPr/>
        </p:nvSpPr>
        <p:spPr>
          <a:xfrm>
            <a:off x="0" y="12700"/>
            <a:ext cx="6732588" cy="641350"/>
          </a:xfrm>
          <a:prstGeom prst="rect">
            <a:avLst/>
          </a:prstGeom>
          <a:noFill/>
          <a:ln w="9525">
            <a:noFill/>
          </a:ln>
          <a:effectLst>
            <a:outerShdw dist="35921" dir="2699999" algn="ctr" rotWithShape="0">
              <a:schemeClr val="bg2"/>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一、实验课程教学基本要求</a:t>
            </a:r>
            <a:endParaRPr lang="zh-CN" altLang="en-US" sz="36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2882" name="Text Box 2"/>
          <p:cNvSpPr txBox="1"/>
          <p:nvPr/>
        </p:nvSpPr>
        <p:spPr>
          <a:xfrm>
            <a:off x="179388" y="1474788"/>
            <a:ext cx="8569325" cy="522288"/>
          </a:xfrm>
          <a:prstGeom prst="rect">
            <a:avLst/>
          </a:prstGeom>
          <a:noFill/>
          <a:ln w="9525">
            <a:solidFill>
              <a:schemeClr val="accent1"/>
            </a:solidFill>
          </a:ln>
        </p:spPr>
        <p:txBody>
          <a:bodyPr>
            <a:spAutoFit/>
          </a:bodyPr>
          <a:lstStyle/>
          <a:p>
            <a:pPr marL="457200" marR="0" indent="-457200" defTabSz="914400">
              <a:buClrTx/>
              <a:buSzTx/>
              <a:buFont typeface="Wingdings" panose="05000000000000000000" pitchFamily="2" charset="2"/>
              <a:buNone/>
              <a:defRPr/>
            </a:pPr>
            <a:r>
              <a:rPr kumimoji="0" lang="en-US" altLang="zh-CN" kern="1200" cap="none" spc="0" normalizeH="0" baseline="0" noProof="1">
                <a:solidFill>
                  <a:srgbClr val="0000FF"/>
                </a:solidFill>
                <a:latin typeface="Times New Roman" panose="02020603050405020304" pitchFamily="18" charset="0"/>
                <a:ea typeface="华文中宋" panose="02010600040101010101" pitchFamily="2" charset="-122"/>
                <a:cs typeface="+mn-cs"/>
              </a:rPr>
              <a:t>5</a:t>
            </a:r>
            <a:r>
              <a:rPr kumimoji="0" lang="zh-CN" altLang="en-US" kern="1200" cap="none" spc="0" normalizeH="0" baseline="0" noProof="1">
                <a:solidFill>
                  <a:srgbClr val="0000FF"/>
                </a:solidFill>
                <a:latin typeface="Times New Roman" panose="02020603050405020304" pitchFamily="18" charset="0"/>
                <a:ea typeface="华文中宋" panose="02010600040101010101" pitchFamily="2" charset="-122"/>
                <a:cs typeface="+mn-cs"/>
              </a:rPr>
              <a:t>、 掌握常用的</a:t>
            </a:r>
            <a:r>
              <a:rPr kumimoji="0" lang="zh-CN" altLang="en-US" kern="1200" cap="none" spc="0" normalizeH="0" baseline="0" noProof="1">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中宋" panose="02010600040101010101" pitchFamily="2" charset="-122"/>
                <a:cs typeface="+mn-cs"/>
              </a:rPr>
              <a:t>实验操作技术</a:t>
            </a:r>
            <a:r>
              <a:rPr kumimoji="0" lang="zh-CN" altLang="en-US" kern="1200" cap="none" spc="0" normalizeH="0" baseline="0" noProof="1">
                <a:solidFill>
                  <a:srgbClr val="0000FF"/>
                </a:solidFill>
                <a:latin typeface="Times New Roman" panose="02020603050405020304" pitchFamily="18" charset="0"/>
                <a:ea typeface="华文中宋" panose="02010600040101010101" pitchFamily="2" charset="-122"/>
                <a:cs typeface="+mn-cs"/>
              </a:rPr>
              <a:t>。</a:t>
            </a:r>
            <a:endParaRPr kumimoji="0" lang="zh-CN" altLang="en-US" kern="1200" cap="none" spc="0" normalizeH="0" baseline="0" noProof="1">
              <a:solidFill>
                <a:srgbClr val="0000FF"/>
              </a:solidFill>
              <a:latin typeface="Times New Roman" panose="02020603050405020304" pitchFamily="18" charset="0"/>
              <a:ea typeface="华文中宋" panose="02010600040101010101" pitchFamily="2" charset="-122"/>
              <a:cs typeface="+mn-cs"/>
            </a:endParaRPr>
          </a:p>
        </p:txBody>
      </p:sp>
      <p:sp>
        <p:nvSpPr>
          <p:cNvPr id="16386" name="Rectangle 3"/>
          <p:cNvSpPr/>
          <p:nvPr/>
        </p:nvSpPr>
        <p:spPr>
          <a:xfrm>
            <a:off x="323850" y="2708275"/>
            <a:ext cx="8135938" cy="2227263"/>
          </a:xfrm>
          <a:prstGeom prst="rect">
            <a:avLst/>
          </a:prstGeom>
          <a:noFill/>
          <a:ln w="28575">
            <a:noFill/>
          </a:ln>
        </p:spPr>
        <p:txBody>
          <a:bodyPr anchor="ctr" anchorCtr="0">
            <a:spAutoFit/>
          </a:bodyPr>
          <a:p>
            <a:r>
              <a:rPr lang="en-US" altLang="zh-CN" dirty="0">
                <a:solidFill>
                  <a:srgbClr val="000066"/>
                </a:solidFill>
                <a:latin typeface="Times New Roman" panose="02020603050405020304" pitchFamily="18" charset="0"/>
                <a:ea typeface="华文中宋" panose="02010600040101010101" pitchFamily="2" charset="-122"/>
              </a:rPr>
              <a:t>  </a:t>
            </a:r>
            <a:r>
              <a:rPr lang="zh-CN" altLang="en-US" dirty="0">
                <a:solidFill>
                  <a:srgbClr val="000066"/>
                </a:solidFill>
                <a:latin typeface="Times New Roman" panose="02020603050405020304" pitchFamily="18" charset="0"/>
                <a:ea typeface="华文中宋" panose="02010600040101010101" pitchFamily="2" charset="-122"/>
              </a:rPr>
              <a:t>例如：零位调整、水平、铅直调整、光路的共轴调整、消视差调整、逐次逼近调整、根据给定的电路图正确接线、简单的电路故障检查与排除，以及在近代科学研究与工程技术中广泛应用的仪器的正确</a:t>
            </a:r>
            <a:r>
              <a:rPr lang="zh-CN" altLang="en-US" dirty="0">
                <a:solidFill>
                  <a:srgbClr val="FF0000"/>
                </a:solidFill>
                <a:latin typeface="Times New Roman" panose="02020603050405020304" pitchFamily="18" charset="0"/>
                <a:ea typeface="华文中宋" panose="02010600040101010101" pitchFamily="2" charset="-122"/>
              </a:rPr>
              <a:t>调节</a:t>
            </a:r>
            <a:r>
              <a:rPr lang="zh-CN" altLang="en-US" dirty="0">
                <a:solidFill>
                  <a:srgbClr val="000066"/>
                </a:solidFill>
                <a:latin typeface="Times New Roman" panose="02020603050405020304" pitchFamily="18" charset="0"/>
                <a:ea typeface="华文中宋" panose="02010600040101010101" pitchFamily="2" charset="-122"/>
              </a:rPr>
              <a:t>。</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16387" name="AutoShape 4"/>
          <p:cNvSpPr/>
          <p:nvPr/>
        </p:nvSpPr>
        <p:spPr>
          <a:xfrm>
            <a:off x="8683625" y="6423025"/>
            <a:ext cx="431800" cy="360363"/>
          </a:xfrm>
          <a:prstGeom prst="upArrow">
            <a:avLst>
              <a:gd name="adj1" fmla="val 50000"/>
              <a:gd name="adj2" fmla="val 47546"/>
            </a:avLst>
          </a:prstGeom>
          <a:gradFill rotWithShape="1">
            <a:gsLst>
              <a:gs pos="0">
                <a:srgbClr val="005E76"/>
              </a:gs>
              <a:gs pos="50000">
                <a:srgbClr val="00CCFF"/>
              </a:gs>
              <a:gs pos="100000">
                <a:srgbClr val="005E76"/>
              </a:gs>
            </a:gsLst>
            <a:lin ang="0" scaled="1"/>
            <a:tileRect/>
          </a:gradFill>
          <a:ln w="9525" cap="flat" cmpd="sng">
            <a:solidFill>
              <a:srgbClr val="CCECFF"/>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6388" name="Rectangle 5"/>
          <p:cNvSpPr/>
          <p:nvPr/>
        </p:nvSpPr>
        <p:spPr>
          <a:xfrm>
            <a:off x="0" y="12700"/>
            <a:ext cx="6877050" cy="641350"/>
          </a:xfrm>
          <a:prstGeom prst="rect">
            <a:avLst/>
          </a:prstGeom>
          <a:noFill/>
          <a:ln w="9525">
            <a:noFill/>
          </a:ln>
          <a:effectLst>
            <a:outerShdw dist="35921" dir="2699999" algn="ctr" rotWithShape="0">
              <a:schemeClr val="bg2"/>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一、实验课程教学基本要求</a:t>
            </a:r>
            <a:endParaRPr lang="zh-CN" altLang="en-US" sz="3600" dirty="0">
              <a:solidFill>
                <a:srgbClr val="FF0000"/>
              </a:solidFill>
              <a:latin typeface="Times New Roman" panose="02020603050405020304" pitchFamily="18" charset="0"/>
              <a:ea typeface="黑体" panose="02010609060101010101" pitchFamily="49" charset="-122"/>
            </a:endParaRPr>
          </a:p>
        </p:txBody>
      </p:sp>
      <p:sp>
        <p:nvSpPr>
          <p:cNvPr id="16389" name="Rectangle 4"/>
          <p:cNvSpPr/>
          <p:nvPr/>
        </p:nvSpPr>
        <p:spPr>
          <a:xfrm>
            <a:off x="395288" y="5133975"/>
            <a:ext cx="8353425" cy="946150"/>
          </a:xfrm>
          <a:prstGeom prst="rect">
            <a:avLst/>
          </a:prstGeom>
          <a:noFill/>
          <a:ln w="9525">
            <a:noFill/>
          </a:ln>
        </p:spPr>
        <p:txBody>
          <a:bodyPr anchor="t" anchorCtr="0">
            <a:spAutoFit/>
          </a:bodyPr>
          <a:p>
            <a:r>
              <a:rPr lang="en-US" altLang="zh-CN" dirty="0">
                <a:solidFill>
                  <a:srgbClr val="001966"/>
                </a:solidFill>
                <a:latin typeface="Times New Roman" panose="02020603050405020304" pitchFamily="18" charset="0"/>
                <a:ea typeface="华文中宋" panose="02010600040101010101" pitchFamily="2" charset="-122"/>
              </a:rPr>
              <a:t>      </a:t>
            </a:r>
            <a:r>
              <a:rPr lang="zh-CN" altLang="en-US" dirty="0">
                <a:solidFill>
                  <a:srgbClr val="001966"/>
                </a:solidFill>
                <a:latin typeface="Times New Roman" panose="02020603050405020304" pitchFamily="18" charset="0"/>
                <a:ea typeface="华文中宋" panose="02010600040101010101" pitchFamily="2" charset="-122"/>
              </a:rPr>
              <a:t>正确使用仪器包括能</a:t>
            </a:r>
            <a:r>
              <a:rPr lang="zh-CN" altLang="en-US" dirty="0">
                <a:solidFill>
                  <a:srgbClr val="FF0000"/>
                </a:solidFill>
                <a:latin typeface="Times New Roman" panose="02020603050405020304" pitchFamily="18" charset="0"/>
                <a:ea typeface="华文中宋" panose="02010600040101010101" pitchFamily="2" charset="-122"/>
              </a:rPr>
              <a:t>调整</a:t>
            </a:r>
            <a:r>
              <a:rPr lang="zh-CN" altLang="en-US" dirty="0">
                <a:solidFill>
                  <a:srgbClr val="001966"/>
                </a:solidFill>
                <a:latin typeface="Times New Roman" panose="02020603050405020304" pitchFamily="18" charset="0"/>
                <a:ea typeface="华文中宋" panose="02010600040101010101" pitchFamily="2" charset="-122"/>
              </a:rPr>
              <a:t>到测量状态、正确读数，还要注意对仪器的保护。</a:t>
            </a:r>
            <a:endParaRPr lang="zh-CN" altLang="en-US" dirty="0">
              <a:solidFill>
                <a:srgbClr val="001966"/>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WordArt 2"/>
          <p:cNvSpPr>
            <a:spLocks noTextEdit="1"/>
          </p:cNvSpPr>
          <p:nvPr/>
        </p:nvSpPr>
        <p:spPr>
          <a:xfrm>
            <a:off x="1908175" y="1416050"/>
            <a:ext cx="4968875" cy="788988"/>
          </a:xfrm>
          <a:prstGeom prst="rect">
            <a:avLst/>
          </a:prstGeom>
        </p:spPr>
        <p:txBody>
          <a:bodyPr wrap="none" fromWordArt="1">
            <a:prstTxWarp prst="textPlain">
              <a:avLst>
                <a:gd name="adj" fmla="val 50000"/>
              </a:avLst>
            </a:prstTxWarp>
            <a:normAutofit/>
          </a:bodyPr>
          <a:p>
            <a:pPr algn="ctr"/>
            <a:r>
              <a:rPr lang="zh-CN" altLang="en-US" sz="3600" b="1">
                <a:gradFill rotWithShape="1">
                  <a:gsLst>
                    <a:gs pos="0">
                      <a:srgbClr val="5E4700"/>
                    </a:gs>
                    <a:gs pos="50000">
                      <a:srgbClr val="CC9900"/>
                    </a:gs>
                    <a:gs pos="100000">
                      <a:srgbClr val="5E4700"/>
                    </a:gs>
                  </a:gsLst>
                  <a:lin ang="0" scaled="1"/>
                  <a:tileRect/>
                </a:gradFill>
                <a:effectLst>
                  <a:prstShdw prst="shdw17" dist="17961" dir="2699999">
                    <a:srgbClr val="7A5C00"/>
                  </a:prstShdw>
                </a:effectLst>
                <a:latin typeface="隶书" panose="02010509060101010101" charset="-122"/>
                <a:ea typeface="隶书" panose="02010509060101010101" charset="-122"/>
              </a:rPr>
              <a:t>大学物理实验课的根本任务 </a:t>
            </a:r>
            <a:endParaRPr lang="zh-CN" altLang="en-US" sz="3600" b="1">
              <a:gradFill rotWithShape="1">
                <a:gsLst>
                  <a:gs pos="0">
                    <a:srgbClr val="5E4700"/>
                  </a:gs>
                  <a:gs pos="50000">
                    <a:srgbClr val="CC9900"/>
                  </a:gs>
                  <a:gs pos="100000">
                    <a:srgbClr val="5E4700"/>
                  </a:gs>
                </a:gsLst>
                <a:lin ang="0" scaled="1"/>
                <a:tileRect/>
              </a:gradFill>
              <a:effectLst>
                <a:prstShdw prst="shdw17" dist="17961" dir="2699999">
                  <a:srgbClr val="7A5C00"/>
                </a:prstShdw>
              </a:effectLst>
              <a:latin typeface="隶书" panose="02010509060101010101" charset="-122"/>
              <a:ea typeface="隶书" panose="02010509060101010101" charset="-122"/>
            </a:endParaRPr>
          </a:p>
        </p:txBody>
      </p:sp>
      <p:sp>
        <p:nvSpPr>
          <p:cNvPr id="763907" name="AutoShape 3"/>
          <p:cNvSpPr>
            <a:spLocks noChangeArrowheads="1"/>
          </p:cNvSpPr>
          <p:nvPr/>
        </p:nvSpPr>
        <p:spPr bwMode="auto">
          <a:xfrm>
            <a:off x="1187450" y="3603625"/>
            <a:ext cx="2736850" cy="977900"/>
          </a:xfrm>
          <a:prstGeom prst="cloudCallout">
            <a:avLst>
              <a:gd name="adj1" fmla="val 79079"/>
              <a:gd name="adj2" fmla="val -161528"/>
            </a:avLst>
          </a:prstGeom>
          <a:gradFill rotWithShape="1">
            <a:gsLst>
              <a:gs pos="0">
                <a:srgbClr val="05ADE1"/>
              </a:gs>
              <a:gs pos="50000">
                <a:schemeClr val="bg1"/>
              </a:gs>
              <a:gs pos="100000">
                <a:srgbClr val="05ADE1"/>
              </a:gs>
            </a:gsLst>
            <a:lin ang="2700000" scaled="1"/>
          </a:gradFill>
          <a:ln>
            <a:noFill/>
          </a:ln>
          <a:effectLst>
            <a:prstShdw prst="shdw17" dist="17961" dir="2700000">
              <a:srgbClr val="05ADE1">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CC9900"/>
                </a:solidFill>
                <a:effectLst>
                  <a:outerShdw blurRad="38100" dist="38100" dir="2700000" algn="tl">
                    <a:srgbClr val="000000"/>
                  </a:outerShdw>
                </a:effectLst>
                <a:uLnTx/>
                <a:uFillTx/>
                <a:latin typeface="Arial" panose="020B0604020202020204" pitchFamily="34" charset="0"/>
                <a:ea typeface="隶书" panose="02010509060101010101" charset="-122"/>
                <a:cs typeface="+mn-cs"/>
              </a:rPr>
              <a:t>  </a:t>
            </a:r>
            <a:r>
              <a:rPr kumimoji="0" lang="zh-CN" altLang="en-US" sz="3600" b="1" i="0" u="none" strike="noStrike" kern="1200" cap="none" spc="0" normalizeH="0" baseline="0" noProof="0" dirty="0">
                <a:ln>
                  <a:noFill/>
                </a:ln>
                <a:solidFill>
                  <a:srgbClr val="CC9900"/>
                </a:solidFill>
                <a:effectLst>
                  <a:outerShdw blurRad="38100" dist="38100" dir="2700000" algn="tl">
                    <a:srgbClr val="000000"/>
                  </a:outerShdw>
                </a:effectLst>
                <a:uLnTx/>
                <a:uFillTx/>
                <a:latin typeface="Arial" panose="020B0604020202020204" pitchFamily="34" charset="0"/>
                <a:ea typeface="隶书" panose="02010509060101010101" charset="-122"/>
                <a:cs typeface="+mn-cs"/>
              </a:rPr>
              <a:t>习惯</a:t>
            </a:r>
            <a:endParaRPr kumimoji="0" lang="zh-CN" altLang="en-US" sz="3600" b="1" i="0" u="none" strike="noStrike" kern="1200" cap="none" spc="0" normalizeH="0" baseline="0" noProof="0" dirty="0">
              <a:ln>
                <a:noFill/>
              </a:ln>
              <a:solidFill>
                <a:srgbClr val="CC9900"/>
              </a:solidFill>
              <a:effectLst>
                <a:outerShdw blurRad="38100" dist="38100" dir="2700000" algn="tl">
                  <a:srgbClr val="000000"/>
                </a:outerShdw>
              </a:effectLst>
              <a:uLnTx/>
              <a:uFillTx/>
              <a:latin typeface="Arial" panose="020B0604020202020204" pitchFamily="34" charset="0"/>
              <a:ea typeface="隶书" panose="02010509060101010101"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3600" b="0" i="0" u="none" strike="noStrike" kern="1200" cap="none" spc="0" normalizeH="0" baseline="0" noProof="0" dirty="0">
              <a:ln>
                <a:noFill/>
              </a:ln>
              <a:solidFill>
                <a:schemeClr val="tx1"/>
              </a:solidFill>
              <a:effectLst/>
              <a:uLnTx/>
              <a:uFillTx/>
              <a:latin typeface="Arial" panose="020B0604020202020204" pitchFamily="34" charset="0"/>
              <a:ea typeface="隶书" panose="02010509060101010101" charset="-122"/>
              <a:cs typeface="+mn-cs"/>
            </a:endParaRPr>
          </a:p>
        </p:txBody>
      </p:sp>
      <p:sp>
        <p:nvSpPr>
          <p:cNvPr id="763908" name="AutoShape 4"/>
          <p:cNvSpPr>
            <a:spLocks noChangeArrowheads="1"/>
          </p:cNvSpPr>
          <p:nvPr/>
        </p:nvSpPr>
        <p:spPr bwMode="auto">
          <a:xfrm>
            <a:off x="3475038" y="4335463"/>
            <a:ext cx="2809875" cy="1079500"/>
          </a:xfrm>
          <a:prstGeom prst="cloudCallout">
            <a:avLst>
              <a:gd name="adj1" fmla="val -25648"/>
              <a:gd name="adj2" fmla="val -217796"/>
            </a:avLst>
          </a:prstGeom>
          <a:gradFill rotWithShape="1">
            <a:gsLst>
              <a:gs pos="0">
                <a:schemeClr val="bg1"/>
              </a:gs>
              <a:gs pos="100000">
                <a:srgbClr val="66FF66"/>
              </a:gs>
            </a:gsLst>
            <a:path path="rect">
              <a:fillToRect l="50000" t="50000" r="50000" b="50000"/>
            </a:path>
          </a:gradFill>
          <a:ln>
            <a:noFill/>
          </a:ln>
          <a:effectLst>
            <a:prstShdw prst="shdw17" dist="17961" dir="2700000">
              <a:srgbClr val="66FF66">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CC9900"/>
                </a:solidFill>
                <a:effectLst>
                  <a:outerShdw blurRad="38100" dist="38100" dir="2700000" algn="tl">
                    <a:srgbClr val="000000"/>
                  </a:outerShdw>
                </a:effectLst>
                <a:uLnTx/>
                <a:uFillTx/>
                <a:latin typeface="Arial" panose="020B0604020202020204" pitchFamily="34" charset="0"/>
                <a:ea typeface="隶书" panose="02010509060101010101" charset="-122"/>
                <a:cs typeface="+mn-cs"/>
              </a:rPr>
              <a:t>   </a:t>
            </a:r>
            <a:r>
              <a:rPr kumimoji="0" lang="zh-CN" altLang="en-US" sz="3600" b="1" i="0" u="none" strike="noStrike" kern="1200" cap="none" spc="0" normalizeH="0" baseline="0" noProof="0">
                <a:ln>
                  <a:noFill/>
                </a:ln>
                <a:solidFill>
                  <a:srgbClr val="CC9900"/>
                </a:solidFill>
                <a:effectLst>
                  <a:outerShdw blurRad="38100" dist="38100" dir="2700000" algn="tl">
                    <a:srgbClr val="000000"/>
                  </a:outerShdw>
                </a:effectLst>
                <a:uLnTx/>
                <a:uFillTx/>
                <a:latin typeface="Arial" panose="020B0604020202020204" pitchFamily="34" charset="0"/>
                <a:ea typeface="隶书" panose="02010509060101010101" charset="-122"/>
                <a:cs typeface="+mn-cs"/>
              </a:rPr>
              <a:t>知识</a:t>
            </a:r>
            <a:endParaRPr kumimoji="0" lang="zh-CN" altLang="en-US" sz="36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charset="-122"/>
              <a:cs typeface="+mn-cs"/>
            </a:endParaRPr>
          </a:p>
        </p:txBody>
      </p:sp>
      <p:sp>
        <p:nvSpPr>
          <p:cNvPr id="763909" name="AutoShape 5"/>
          <p:cNvSpPr>
            <a:spLocks noChangeArrowheads="1"/>
          </p:cNvSpPr>
          <p:nvPr/>
        </p:nvSpPr>
        <p:spPr bwMode="auto">
          <a:xfrm>
            <a:off x="6284913" y="3357563"/>
            <a:ext cx="2052638" cy="977900"/>
          </a:xfrm>
          <a:prstGeom prst="cloudCallout">
            <a:avLst>
              <a:gd name="adj1" fmla="val -99963"/>
              <a:gd name="adj2" fmla="val -133769"/>
            </a:avLst>
          </a:prstGeom>
          <a:gradFill rotWithShape="1">
            <a:gsLst>
              <a:gs pos="0">
                <a:srgbClr val="FF66FF">
                  <a:alpha val="87000"/>
                </a:srgbClr>
              </a:gs>
              <a:gs pos="100000">
                <a:schemeClr val="bg1"/>
              </a:gs>
            </a:gsLst>
            <a:lin ang="189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CC9900"/>
                </a:solidFill>
                <a:effectLst>
                  <a:outerShdw blurRad="38100" dist="38100" dir="2700000" algn="tl">
                    <a:srgbClr val="000000"/>
                  </a:outerShdw>
                </a:effectLst>
                <a:uLnTx/>
                <a:uFillTx/>
                <a:latin typeface="Arial" panose="020B0604020202020204" pitchFamily="34" charset="0"/>
                <a:ea typeface="隶书" panose="02010509060101010101" charset="-122"/>
                <a:cs typeface="+mn-cs"/>
              </a:rPr>
              <a:t>能力</a:t>
            </a:r>
            <a:endParaRPr kumimoji="0" lang="zh-CN" altLang="en-US" sz="3600" b="0" i="0" u="none" strike="noStrike" kern="1200" cap="none" spc="0" normalizeH="0" baseline="0" noProof="0">
              <a:ln>
                <a:noFill/>
              </a:ln>
              <a:solidFill>
                <a:schemeClr val="tx1"/>
              </a:solidFill>
              <a:effectLst/>
              <a:uLnTx/>
              <a:uFillTx/>
              <a:latin typeface="Arial" panose="020B0604020202020204" pitchFamily="34" charset="0"/>
              <a:ea typeface="隶书" panose="02010509060101010101" charset="-122"/>
              <a:cs typeface="+mn-cs"/>
            </a:endParaRPr>
          </a:p>
        </p:txBody>
      </p:sp>
      <p:sp>
        <p:nvSpPr>
          <p:cNvPr id="17413" name="Rectangle 6"/>
          <p:cNvSpPr/>
          <p:nvPr/>
        </p:nvSpPr>
        <p:spPr>
          <a:xfrm>
            <a:off x="93663" y="-100012"/>
            <a:ext cx="6191250" cy="806450"/>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3600" dirty="0">
                <a:solidFill>
                  <a:srgbClr val="FF0000"/>
                </a:solidFill>
                <a:latin typeface="Times New Roman" panose="02020603050405020304" pitchFamily="18" charset="0"/>
                <a:ea typeface="黑体" panose="02010609060101010101" pitchFamily="49" charset="-122"/>
              </a:rPr>
              <a:t>二：大学物理实验课程的任务</a:t>
            </a:r>
            <a:endParaRPr lang="zh-CN" altLang="en-US" sz="18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p:nvPr/>
        </p:nvSpPr>
        <p:spPr>
          <a:xfrm>
            <a:off x="223838" y="908050"/>
            <a:ext cx="8281987" cy="946150"/>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zh-CN" altLang="en-US" dirty="0">
                <a:solidFill>
                  <a:srgbClr val="000066"/>
                </a:solidFill>
                <a:latin typeface="Arial" panose="020B0604020202020204" pitchFamily="34" charset="0"/>
                <a:ea typeface="黑体" panose="02010609060101010101" pitchFamily="49" charset="-122"/>
              </a:rPr>
              <a:t>积累哪些知识？</a:t>
            </a:r>
            <a:endParaRPr lang="zh-CN" altLang="en-US" dirty="0">
              <a:solidFill>
                <a:srgbClr val="000066"/>
              </a:solidFill>
              <a:latin typeface="Arial" panose="020B0604020202020204" pitchFamily="34" charset="0"/>
              <a:ea typeface="黑体" panose="02010609060101010101" pitchFamily="49" charset="-122"/>
            </a:endParaRPr>
          </a:p>
        </p:txBody>
      </p:sp>
      <p:sp>
        <p:nvSpPr>
          <p:cNvPr id="18434" name="Text Box 3"/>
          <p:cNvSpPr txBox="1"/>
          <p:nvPr/>
        </p:nvSpPr>
        <p:spPr>
          <a:xfrm>
            <a:off x="223838" y="-76200"/>
            <a:ext cx="7143750" cy="762000"/>
          </a:xfrm>
          <a:prstGeom prst="rect">
            <a:avLst/>
          </a:prstGeom>
          <a:noFill/>
          <a:ln w="9525">
            <a:noFill/>
          </a:ln>
        </p:spPr>
        <p:txBody>
          <a:bodyPr anchor="t" anchorCtr="0">
            <a:spAutoFit/>
          </a:bodyPr>
          <a:p>
            <a:r>
              <a:rPr lang="zh-CN" altLang="en-US" sz="4400" dirty="0">
                <a:solidFill>
                  <a:srgbClr val="FF0000"/>
                </a:solidFill>
                <a:latin typeface="隶书" panose="02010509060101010101" charset="-122"/>
                <a:ea typeface="隶书" panose="02010509060101010101" charset="-122"/>
              </a:rPr>
              <a:t>知识的积累：</a:t>
            </a:r>
            <a:endParaRPr lang="zh-CN" altLang="en-US" sz="3600" dirty="0">
              <a:solidFill>
                <a:srgbClr val="FF0000"/>
              </a:solidFill>
              <a:latin typeface="隶书" panose="02010509060101010101" charset="-122"/>
              <a:ea typeface="隶书" panose="02010509060101010101" charset="-122"/>
            </a:endParaRPr>
          </a:p>
        </p:txBody>
      </p:sp>
      <p:sp>
        <p:nvSpPr>
          <p:cNvPr id="18435" name="Rectangle 4"/>
          <p:cNvSpPr/>
          <p:nvPr/>
        </p:nvSpPr>
        <p:spPr>
          <a:xfrm>
            <a:off x="223838" y="1854200"/>
            <a:ext cx="8281987" cy="946150"/>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理论：力、热、光、电、及近代物理等</a:t>
            </a:r>
            <a:endParaRPr lang="zh-CN" altLang="en-US" dirty="0">
              <a:solidFill>
                <a:srgbClr val="000066"/>
              </a:solidFill>
              <a:latin typeface="Arial" panose="020B0604020202020204" pitchFamily="34" charset="0"/>
              <a:ea typeface="黑体" panose="02010609060101010101" pitchFamily="49" charset="-122"/>
            </a:endParaRPr>
          </a:p>
        </p:txBody>
      </p:sp>
      <p:sp>
        <p:nvSpPr>
          <p:cNvPr id="18436" name="Rectangle 5"/>
          <p:cNvSpPr/>
          <p:nvPr/>
        </p:nvSpPr>
        <p:spPr>
          <a:xfrm>
            <a:off x="223838" y="2636838"/>
            <a:ext cx="8281987" cy="576262"/>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器件：测量范围、适用条件、测量精度等</a:t>
            </a:r>
            <a:endParaRPr lang="zh-CN" altLang="en-US" dirty="0">
              <a:solidFill>
                <a:srgbClr val="000066"/>
              </a:solidFill>
              <a:latin typeface="Arial" panose="020B0604020202020204" pitchFamily="34" charset="0"/>
              <a:ea typeface="黑体" panose="02010609060101010101" pitchFamily="49" charset="-122"/>
            </a:endParaRPr>
          </a:p>
        </p:txBody>
      </p:sp>
      <p:sp>
        <p:nvSpPr>
          <p:cNvPr id="18437" name="Rectangle 6"/>
          <p:cNvSpPr/>
          <p:nvPr/>
        </p:nvSpPr>
        <p:spPr>
          <a:xfrm>
            <a:off x="223838" y="3582988"/>
            <a:ext cx="8596312" cy="946150"/>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常识：电表内阻多大、光的波长、</a:t>
            </a:r>
            <a:r>
              <a:rPr lang="en-US" altLang="zh-CN" dirty="0">
                <a:solidFill>
                  <a:srgbClr val="000066"/>
                </a:solidFill>
                <a:latin typeface="Arial" panose="020B0604020202020204" pitchFamily="34" charset="0"/>
                <a:ea typeface="黑体" panose="02010609060101010101" pitchFamily="49" charset="-122"/>
              </a:rPr>
              <a:t>P</a:t>
            </a:r>
            <a:r>
              <a:rPr lang="en-US" altLang="zh-CN" baseline="-25000" dirty="0">
                <a:solidFill>
                  <a:srgbClr val="000066"/>
                </a:solidFill>
                <a:latin typeface="Arial" panose="020B0604020202020204" pitchFamily="34" charset="0"/>
                <a:ea typeface="黑体" panose="02010609060101010101" pitchFamily="49" charset="-122"/>
              </a:rPr>
              <a:t>t100</a:t>
            </a:r>
            <a:r>
              <a:rPr lang="zh-CN" altLang="en-US" dirty="0">
                <a:solidFill>
                  <a:srgbClr val="000066"/>
                </a:solidFill>
                <a:latin typeface="Arial" panose="020B0604020202020204" pitchFamily="34" charset="0"/>
                <a:ea typeface="黑体" panose="02010609060101010101" pitchFamily="49" charset="-122"/>
              </a:rPr>
              <a:t>是什么？等</a:t>
            </a:r>
            <a:endParaRPr lang="zh-CN" altLang="en-US" dirty="0">
              <a:solidFill>
                <a:srgbClr val="000066"/>
              </a:solidFill>
              <a:latin typeface="Arial" panose="020B0604020202020204" pitchFamily="34" charset="0"/>
              <a:ea typeface="黑体" panose="02010609060101010101" pitchFamily="49" charset="-122"/>
            </a:endParaRPr>
          </a:p>
        </p:txBody>
      </p:sp>
      <p:sp>
        <p:nvSpPr>
          <p:cNvPr id="18438" name="Rectangle 7"/>
          <p:cNvSpPr/>
          <p:nvPr/>
        </p:nvSpPr>
        <p:spPr>
          <a:xfrm>
            <a:off x="223838" y="4529138"/>
            <a:ext cx="8740775" cy="946150"/>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实验常用的方法：对称测量法、比较法、逐差法等等</a:t>
            </a:r>
            <a:endParaRPr lang="zh-CN" altLang="en-US" dirty="0">
              <a:solidFill>
                <a:srgbClr val="000066"/>
              </a:solidFill>
              <a:latin typeface="Arial" panose="020B0604020202020204" pitchFamily="34" charset="0"/>
              <a:ea typeface="黑体" panose="02010609060101010101" pitchFamily="49" charset="-122"/>
            </a:endParaRPr>
          </a:p>
        </p:txBody>
      </p:sp>
    </p:spTree>
  </p:cSld>
  <p:clrMapOvr>
    <a:masterClrMapping/>
  </p:clrMapOvr>
  <p:transition spd="slow">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p:nvPr/>
        </p:nvSpPr>
        <p:spPr>
          <a:xfrm>
            <a:off x="223838" y="908050"/>
            <a:ext cx="8281987" cy="649288"/>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看说明书</a:t>
            </a:r>
            <a:endParaRPr lang="zh-CN" altLang="en-US" dirty="0">
              <a:solidFill>
                <a:srgbClr val="000066"/>
              </a:solidFill>
              <a:latin typeface="Arial" panose="020B0604020202020204" pitchFamily="34" charset="0"/>
              <a:ea typeface="黑体" panose="02010609060101010101" pitchFamily="49" charset="-122"/>
            </a:endParaRPr>
          </a:p>
        </p:txBody>
      </p:sp>
      <p:sp>
        <p:nvSpPr>
          <p:cNvPr id="19458" name="Text Box 3"/>
          <p:cNvSpPr txBox="1"/>
          <p:nvPr/>
        </p:nvSpPr>
        <p:spPr>
          <a:xfrm>
            <a:off x="223838" y="-76200"/>
            <a:ext cx="7143750" cy="762000"/>
          </a:xfrm>
          <a:prstGeom prst="rect">
            <a:avLst/>
          </a:prstGeom>
          <a:noFill/>
          <a:ln w="9525">
            <a:noFill/>
          </a:ln>
        </p:spPr>
        <p:txBody>
          <a:bodyPr anchor="t" anchorCtr="0">
            <a:spAutoFit/>
          </a:bodyPr>
          <a:p>
            <a:r>
              <a:rPr lang="zh-CN" altLang="en-US" sz="4400" dirty="0">
                <a:solidFill>
                  <a:srgbClr val="FF0000"/>
                </a:solidFill>
                <a:latin typeface="隶书" panose="02010509060101010101" charset="-122"/>
                <a:ea typeface="隶书" panose="02010509060101010101" charset="-122"/>
              </a:rPr>
              <a:t>能力的培养：</a:t>
            </a:r>
            <a:endParaRPr lang="zh-CN" altLang="en-US" sz="3600" dirty="0">
              <a:solidFill>
                <a:srgbClr val="FF0000"/>
              </a:solidFill>
              <a:latin typeface="隶书" panose="02010509060101010101" charset="-122"/>
              <a:ea typeface="隶书" panose="02010509060101010101" charset="-122"/>
            </a:endParaRPr>
          </a:p>
        </p:txBody>
      </p:sp>
      <p:sp>
        <p:nvSpPr>
          <p:cNvPr id="19459" name="Rectangle 4"/>
          <p:cNvSpPr/>
          <p:nvPr/>
        </p:nvSpPr>
        <p:spPr>
          <a:xfrm>
            <a:off x="223838" y="1557338"/>
            <a:ext cx="8281987" cy="649287"/>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学会看面板及图标</a:t>
            </a:r>
            <a:endParaRPr lang="zh-CN" altLang="en-US" dirty="0">
              <a:solidFill>
                <a:srgbClr val="000066"/>
              </a:solidFill>
              <a:latin typeface="Arial" panose="020B0604020202020204" pitchFamily="34" charset="0"/>
              <a:ea typeface="黑体" panose="02010609060101010101" pitchFamily="49" charset="-122"/>
            </a:endParaRPr>
          </a:p>
        </p:txBody>
      </p:sp>
      <p:sp>
        <p:nvSpPr>
          <p:cNvPr id="19460" name="Rectangle 5"/>
          <p:cNvSpPr/>
          <p:nvPr/>
        </p:nvSpPr>
        <p:spPr>
          <a:xfrm>
            <a:off x="223838" y="2206625"/>
            <a:ext cx="8281987" cy="649288"/>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故障判断及处理</a:t>
            </a:r>
            <a:endParaRPr lang="zh-CN" altLang="en-US" dirty="0">
              <a:solidFill>
                <a:srgbClr val="000066"/>
              </a:solidFill>
              <a:latin typeface="Arial" panose="020B0604020202020204" pitchFamily="34" charset="0"/>
              <a:ea typeface="黑体" panose="02010609060101010101" pitchFamily="49" charset="-122"/>
            </a:endParaRPr>
          </a:p>
        </p:txBody>
      </p:sp>
      <p:sp>
        <p:nvSpPr>
          <p:cNvPr id="19461" name="Rectangle 6"/>
          <p:cNvSpPr/>
          <p:nvPr/>
        </p:nvSpPr>
        <p:spPr>
          <a:xfrm>
            <a:off x="223838" y="2855913"/>
            <a:ext cx="8281987" cy="649287"/>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不确定度的控制、评估</a:t>
            </a:r>
            <a:endParaRPr lang="zh-CN" altLang="en-US" dirty="0">
              <a:solidFill>
                <a:srgbClr val="000066"/>
              </a:solidFill>
              <a:latin typeface="Arial" panose="020B0604020202020204" pitchFamily="34" charset="0"/>
              <a:ea typeface="黑体" panose="02010609060101010101" pitchFamily="49" charset="-122"/>
            </a:endParaRPr>
          </a:p>
        </p:txBody>
      </p:sp>
      <p:sp>
        <p:nvSpPr>
          <p:cNvPr id="19462" name="Rectangle 7"/>
          <p:cNvSpPr/>
          <p:nvPr/>
        </p:nvSpPr>
        <p:spPr>
          <a:xfrm>
            <a:off x="223838" y="3616325"/>
            <a:ext cx="8093075" cy="649288"/>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FF0000"/>
                </a:solidFill>
                <a:latin typeface="Arial" panose="020B0604020202020204" pitchFamily="34" charset="0"/>
                <a:ea typeface="黑体" panose="02010609060101010101" pitchFamily="49" charset="-122"/>
              </a:rPr>
              <a:t>测量仪器的选择</a:t>
            </a:r>
            <a:endParaRPr lang="zh-CN" altLang="en-US" dirty="0">
              <a:solidFill>
                <a:srgbClr val="FF0000"/>
              </a:solidFill>
              <a:latin typeface="Arial" panose="020B0604020202020204" pitchFamily="34" charset="0"/>
              <a:ea typeface="黑体" panose="02010609060101010101" pitchFamily="49" charset="-122"/>
            </a:endParaRPr>
          </a:p>
        </p:txBody>
      </p:sp>
      <p:sp>
        <p:nvSpPr>
          <p:cNvPr id="19463" name="Rectangle 8"/>
          <p:cNvSpPr/>
          <p:nvPr/>
        </p:nvSpPr>
        <p:spPr>
          <a:xfrm>
            <a:off x="223838" y="4292600"/>
            <a:ext cx="8281987" cy="649288"/>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FF0000"/>
                </a:solidFill>
                <a:latin typeface="Arial" panose="020B0604020202020204" pitchFamily="34" charset="0"/>
                <a:ea typeface="黑体" panose="02010609060101010101" pitchFamily="49" charset="-122"/>
              </a:rPr>
              <a:t>实验方案的设计</a:t>
            </a:r>
            <a:endParaRPr lang="zh-CN" altLang="en-US" dirty="0">
              <a:solidFill>
                <a:srgbClr val="FF0000"/>
              </a:solidFill>
              <a:latin typeface="Arial" panose="020B0604020202020204" pitchFamily="34" charset="0"/>
              <a:ea typeface="黑体" panose="02010609060101010101" pitchFamily="49" charset="-122"/>
            </a:endParaRPr>
          </a:p>
        </p:txBody>
      </p:sp>
      <p:sp>
        <p:nvSpPr>
          <p:cNvPr id="19464" name="Rectangle 9"/>
          <p:cNvSpPr/>
          <p:nvPr/>
        </p:nvSpPr>
        <p:spPr>
          <a:xfrm>
            <a:off x="223838" y="4941888"/>
            <a:ext cx="8281987" cy="649287"/>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实验仪器的设计</a:t>
            </a:r>
            <a:endParaRPr lang="zh-CN" altLang="en-US" dirty="0">
              <a:solidFill>
                <a:srgbClr val="000066"/>
              </a:solidFill>
              <a:latin typeface="Arial" panose="020B0604020202020204" pitchFamily="34" charset="0"/>
              <a:ea typeface="黑体" panose="02010609060101010101" pitchFamily="49" charset="-122"/>
            </a:endParaRPr>
          </a:p>
        </p:txBody>
      </p:sp>
      <p:sp>
        <p:nvSpPr>
          <p:cNvPr id="19465" name="Rectangle 10"/>
          <p:cNvSpPr/>
          <p:nvPr/>
        </p:nvSpPr>
        <p:spPr>
          <a:xfrm>
            <a:off x="223838" y="5591175"/>
            <a:ext cx="8281987" cy="649288"/>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buChar char="v"/>
            </a:pPr>
            <a:r>
              <a:rPr lang="zh-CN" altLang="en-US" dirty="0">
                <a:solidFill>
                  <a:srgbClr val="000066"/>
                </a:solidFill>
                <a:latin typeface="Arial" panose="020B0604020202020204" pitchFamily="34" charset="0"/>
                <a:ea typeface="黑体" panose="02010609060101010101" pitchFamily="49" charset="-122"/>
              </a:rPr>
              <a:t>等等</a:t>
            </a:r>
            <a:endParaRPr lang="zh-CN" altLang="en-US" dirty="0">
              <a:solidFill>
                <a:srgbClr val="000066"/>
              </a:solidFill>
              <a:latin typeface="Arial" panose="020B0604020202020204" pitchFamily="34" charset="0"/>
              <a:ea typeface="黑体" panose="02010609060101010101" pitchFamily="49" charset="-122"/>
            </a:endParaRPr>
          </a:p>
        </p:txBody>
      </p:sp>
    </p:spTree>
  </p:cSld>
  <p:clrMapOvr>
    <a:masterClrMapping/>
  </p:clrMapOvr>
  <p:transition spd="slow">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p:nvPr/>
        </p:nvSpPr>
        <p:spPr>
          <a:xfrm>
            <a:off x="179388" y="771525"/>
            <a:ext cx="2927350" cy="579438"/>
          </a:xfrm>
          <a:prstGeom prst="rect">
            <a:avLst/>
          </a:prstGeom>
          <a:noFill/>
          <a:ln w="28575">
            <a:noFill/>
          </a:ln>
          <a:effectLst>
            <a:outerShdw dist="35921" dir="2699999" algn="ctr" rotWithShape="0">
              <a:schemeClr val="bg2"/>
            </a:outerShdw>
          </a:effectLst>
        </p:spPr>
        <p:txBody>
          <a:bodyPr wrap="none" anchor="ctr" anchorCtr="0">
            <a:spAutoFit/>
          </a:bodyPr>
          <a:p>
            <a:r>
              <a:rPr lang="en-US" altLang="zh-CN" sz="3200" dirty="0">
                <a:solidFill>
                  <a:srgbClr val="0000FF"/>
                </a:solidFill>
                <a:latin typeface="Times New Roman" panose="02020603050405020304" pitchFamily="18" charset="0"/>
                <a:ea typeface="华文中宋" panose="02010600040101010101" pitchFamily="2" charset="-122"/>
              </a:rPr>
              <a:t>1</a:t>
            </a:r>
            <a:r>
              <a:rPr lang="zh-CN" altLang="en-US" sz="3200" dirty="0">
                <a:solidFill>
                  <a:srgbClr val="0000FF"/>
                </a:solidFill>
                <a:latin typeface="Times New Roman" panose="02020603050405020304" pitchFamily="18" charset="0"/>
                <a:ea typeface="华文中宋" panose="02010600040101010101" pitchFamily="2" charset="-122"/>
              </a:rPr>
              <a:t>、课前预习：</a:t>
            </a:r>
            <a:r>
              <a:rPr lang="zh-CN" altLang="en-US" sz="3200" i="1" dirty="0">
                <a:solidFill>
                  <a:srgbClr val="0000FF"/>
                </a:solidFill>
                <a:latin typeface="Times New Roman" panose="02020603050405020304" pitchFamily="18" charset="0"/>
                <a:ea typeface="华文中宋" panose="02010600040101010101" pitchFamily="2" charset="-122"/>
              </a:rPr>
              <a:t> </a:t>
            </a:r>
            <a:endParaRPr lang="zh-CN" altLang="en-US" sz="3200" i="1" dirty="0">
              <a:solidFill>
                <a:srgbClr val="0000FF"/>
              </a:solidFill>
              <a:latin typeface="Times New Roman" panose="02020603050405020304" pitchFamily="18" charset="0"/>
              <a:ea typeface="华文中宋" panose="02010600040101010101" pitchFamily="2" charset="-122"/>
            </a:endParaRPr>
          </a:p>
        </p:txBody>
      </p:sp>
      <p:sp>
        <p:nvSpPr>
          <p:cNvPr id="20482" name="Rectangle 3"/>
          <p:cNvSpPr/>
          <p:nvPr/>
        </p:nvSpPr>
        <p:spPr>
          <a:xfrm>
            <a:off x="250825" y="1370330"/>
            <a:ext cx="8479155" cy="1383665"/>
          </a:xfrm>
          <a:prstGeom prst="rect">
            <a:avLst/>
          </a:prstGeom>
          <a:noFill/>
          <a:ln w="28575">
            <a:noFill/>
          </a:ln>
        </p:spPr>
        <p:txBody>
          <a:bodyPr wrap="square" anchor="ctr" anchorCtr="0">
            <a:spAutoFit/>
          </a:bodyPr>
          <a:p>
            <a:r>
              <a:rPr lang="en-US" altLang="zh-CN" dirty="0">
                <a:solidFill>
                  <a:srgbClr val="000066"/>
                </a:solidFill>
                <a:latin typeface="Times New Roman" panose="02020603050405020304" pitchFamily="18" charset="0"/>
                <a:ea typeface="华文中宋" panose="02010600040101010101" pitchFamily="2" charset="-122"/>
              </a:rPr>
              <a:t>      </a:t>
            </a:r>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1</a:t>
            </a:r>
            <a:r>
              <a:rPr lang="zh-CN" altLang="en-US" dirty="0">
                <a:solidFill>
                  <a:srgbClr val="000066"/>
                </a:solidFill>
                <a:latin typeface="Times New Roman" panose="02020603050405020304" pitchFamily="18" charset="0"/>
                <a:ea typeface="华文中宋" panose="02010600040101010101" pitchFamily="2" charset="-122"/>
              </a:rPr>
              <a:t>）通读教材，全面了解实验，按照指定的预习重点，精读有关数学模型，明确要测量的物理量，对主要仪器的功能及使用方法形成一个初步印象。</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20483" name="Rectangle 4"/>
          <p:cNvSpPr/>
          <p:nvPr/>
        </p:nvSpPr>
        <p:spPr>
          <a:xfrm>
            <a:off x="420688" y="2709545"/>
            <a:ext cx="8064500" cy="1373188"/>
          </a:xfrm>
          <a:prstGeom prst="rect">
            <a:avLst/>
          </a:prstGeom>
          <a:noFill/>
          <a:ln w="28575">
            <a:noFill/>
          </a:ln>
        </p:spPr>
        <p:txBody>
          <a:bodyPr anchor="t" anchorCtr="0">
            <a:spAutoFit/>
          </a:bodyPr>
          <a:p>
            <a:r>
              <a:rPr lang="zh-CN" altLang="en-US" dirty="0">
                <a:solidFill>
                  <a:srgbClr val="000066"/>
                </a:solidFill>
                <a:latin typeface="Times New Roman" panose="02020603050405020304" pitchFamily="18" charset="0"/>
                <a:ea typeface="华文中宋" panose="02010600040101010101" pitchFamily="2" charset="-122"/>
              </a:rPr>
              <a:t>　（</a:t>
            </a:r>
            <a:r>
              <a:rPr lang="en-US" altLang="zh-CN" dirty="0">
                <a:solidFill>
                  <a:srgbClr val="000066"/>
                </a:solidFill>
                <a:latin typeface="Times New Roman" panose="02020603050405020304" pitchFamily="18" charset="0"/>
                <a:ea typeface="华文中宋" panose="02010600040101010101" pitchFamily="2" charset="-122"/>
              </a:rPr>
              <a:t>2</a:t>
            </a:r>
            <a:r>
              <a:rPr lang="zh-CN" altLang="en-US" dirty="0">
                <a:solidFill>
                  <a:srgbClr val="000066"/>
                </a:solidFill>
                <a:latin typeface="Times New Roman" panose="02020603050405020304" pitchFamily="18" charset="0"/>
                <a:ea typeface="华文中宋" panose="02010600040101010101" pitchFamily="2" charset="-122"/>
              </a:rPr>
              <a:t>）课前预习必须做书面预习报告，课上请老师审阅。</a:t>
            </a:r>
            <a:r>
              <a:rPr lang="zh-CN" altLang="en-US" dirty="0">
                <a:latin typeface="Times New Roman" panose="02020603050405020304" pitchFamily="18" charset="0"/>
                <a:ea typeface="华文中宋" panose="02010600040101010101" pitchFamily="2" charset="-122"/>
              </a:rPr>
              <a:t>无预习报告或预习报告不合格者不准上课</a:t>
            </a:r>
            <a:r>
              <a:rPr lang="zh-CN" altLang="en-US" dirty="0">
                <a:solidFill>
                  <a:srgbClr val="000066"/>
                </a:solidFill>
                <a:latin typeface="Times New Roman" panose="02020603050405020304" pitchFamily="18" charset="0"/>
                <a:ea typeface="华文中宋" panose="02010600040101010101" pitchFamily="2" charset="-122"/>
              </a:rPr>
              <a:t>。</a:t>
            </a:r>
            <a:endParaRPr lang="zh-CN" altLang="en-US" dirty="0">
              <a:solidFill>
                <a:srgbClr val="000066"/>
              </a:solidFill>
              <a:latin typeface="Times New Roman" panose="02020603050405020304" pitchFamily="18" charset="0"/>
              <a:ea typeface="华文中宋" panose="02010600040101010101" pitchFamily="2" charset="-122"/>
              <a:sym typeface="Wingdings" panose="05000000000000000000" pitchFamily="2" charset="2"/>
            </a:endParaRPr>
          </a:p>
        </p:txBody>
      </p:sp>
      <p:sp>
        <p:nvSpPr>
          <p:cNvPr id="20484" name="Rectangle 5"/>
          <p:cNvSpPr/>
          <p:nvPr/>
        </p:nvSpPr>
        <p:spPr>
          <a:xfrm>
            <a:off x="0" y="-42862"/>
            <a:ext cx="6516688" cy="806450"/>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3600" dirty="0">
                <a:solidFill>
                  <a:srgbClr val="FF0000"/>
                </a:solidFill>
                <a:latin typeface="Times New Roman" panose="02020603050405020304" pitchFamily="18" charset="0"/>
                <a:ea typeface="黑体" panose="02010609060101010101" pitchFamily="49" charset="-122"/>
              </a:rPr>
              <a:t>三：大学物理实验课程程序</a:t>
            </a:r>
            <a:endParaRPr lang="zh-CN" altLang="en-US" sz="1800" dirty="0">
              <a:solidFill>
                <a:srgbClr val="FF0000"/>
              </a:solidFill>
              <a:latin typeface="Times New Roman" panose="02020603050405020304" pitchFamily="18" charset="0"/>
              <a:ea typeface="黑体" panose="02010609060101010101" pitchFamily="49" charset="-122"/>
            </a:endParaRPr>
          </a:p>
        </p:txBody>
      </p:sp>
      <p:sp>
        <p:nvSpPr>
          <p:cNvPr id="20485" name="Rectangle 4"/>
          <p:cNvSpPr/>
          <p:nvPr/>
        </p:nvSpPr>
        <p:spPr>
          <a:xfrm>
            <a:off x="467043" y="3716973"/>
            <a:ext cx="8064500" cy="3107690"/>
          </a:xfrm>
          <a:prstGeom prst="rect">
            <a:avLst/>
          </a:prstGeom>
          <a:noFill/>
          <a:ln w="28575">
            <a:noFill/>
          </a:ln>
        </p:spPr>
        <p:txBody>
          <a:bodyPr anchor="t" anchorCtr="0">
            <a:spAutoFit/>
          </a:bodyPr>
          <a:p>
            <a:r>
              <a:rPr lang="zh-CN" altLang="en-US" dirty="0">
                <a:solidFill>
                  <a:schemeClr val="tx1"/>
                </a:solidFill>
                <a:latin typeface="Times New Roman" panose="02020603050405020304" pitchFamily="18" charset="0"/>
                <a:ea typeface="华文中宋" panose="02010600040101010101" pitchFamily="2" charset="-122"/>
              </a:rPr>
              <a:t>预习报告；两种形式</a:t>
            </a:r>
            <a:endParaRPr lang="en-US" altLang="zh-CN" dirty="0">
              <a:solidFill>
                <a:schemeClr val="tx1"/>
              </a:solidFill>
              <a:latin typeface="Times New Roman" panose="02020603050405020304" pitchFamily="18" charset="0"/>
              <a:ea typeface="华文中宋" panose="02010600040101010101" pitchFamily="2" charset="-122"/>
            </a:endParaRPr>
          </a:p>
          <a:p>
            <a:r>
              <a:rPr lang="en-US" altLang="zh-CN" dirty="0">
                <a:solidFill>
                  <a:srgbClr val="000066"/>
                </a:solidFill>
                <a:latin typeface="Times New Roman" panose="02020603050405020304" pitchFamily="18" charset="0"/>
                <a:ea typeface="华文中宋" panose="02010600040101010101" pitchFamily="2" charset="-122"/>
              </a:rPr>
              <a:t>A</a:t>
            </a:r>
            <a:r>
              <a:rPr lang="zh-CN" altLang="en-US" dirty="0">
                <a:solidFill>
                  <a:srgbClr val="000066"/>
                </a:solidFill>
                <a:latin typeface="Times New Roman" panose="02020603050405020304" pitchFamily="18" charset="0"/>
                <a:ea typeface="华文中宋" panose="02010600040101010101" pitchFamily="2" charset="-122"/>
              </a:rPr>
              <a:t>：</a:t>
            </a:r>
            <a:r>
              <a:rPr lang="zh-CN" altLang="en-US" dirty="0">
                <a:solidFill>
                  <a:srgbClr val="FF0000"/>
                </a:solidFill>
                <a:latin typeface="Times New Roman" panose="02020603050405020304" pitchFamily="18" charset="0"/>
                <a:ea typeface="华文中宋" panose="02010600040101010101" pitchFamily="2" charset="-122"/>
              </a:rPr>
              <a:t>手写</a:t>
            </a:r>
            <a:r>
              <a:rPr lang="zh-CN" altLang="en-US" dirty="0">
                <a:solidFill>
                  <a:srgbClr val="000066"/>
                </a:solidFill>
                <a:latin typeface="Times New Roman" panose="02020603050405020304" pitchFamily="18" charset="0"/>
                <a:ea typeface="华文中宋" panose="02010600040101010101" pitchFamily="2" charset="-122"/>
              </a:rPr>
              <a:t>：（</a:t>
            </a:r>
            <a:r>
              <a:rPr lang="zh-CN" altLang="en-US" dirty="0">
                <a:solidFill>
                  <a:srgbClr val="FF0000"/>
                </a:solidFill>
                <a:latin typeface="Times New Roman" panose="02020603050405020304" pitchFamily="18" charset="0"/>
                <a:ea typeface="华文中宋" panose="02010600040101010101" pitchFamily="2" charset="-122"/>
              </a:rPr>
              <a:t>实验目的、实验原理、实验仪器、实验内容与步骤、数据表格</a:t>
            </a:r>
            <a:r>
              <a:rPr lang="zh-CN" altLang="en-US" dirty="0">
                <a:solidFill>
                  <a:srgbClr val="000066"/>
                </a:solidFill>
                <a:latin typeface="Times New Roman" panose="02020603050405020304" pitchFamily="18" charset="0"/>
                <a:ea typeface="华文中宋" panose="02010600040101010101" pitchFamily="2" charset="-122"/>
              </a:rPr>
              <a:t>）</a:t>
            </a:r>
            <a:endParaRPr lang="en-US" altLang="zh-CN" dirty="0">
              <a:solidFill>
                <a:srgbClr val="000066"/>
              </a:solidFill>
              <a:latin typeface="Times New Roman" panose="02020603050405020304" pitchFamily="18" charset="0"/>
              <a:ea typeface="华文中宋" panose="02010600040101010101" pitchFamily="2" charset="-122"/>
            </a:endParaRPr>
          </a:p>
          <a:p>
            <a:r>
              <a:rPr lang="en-US" altLang="zh-CN" dirty="0">
                <a:solidFill>
                  <a:srgbClr val="000066"/>
                </a:solidFill>
                <a:latin typeface="Times New Roman" panose="02020603050405020304" pitchFamily="18" charset="0"/>
                <a:ea typeface="华文中宋" panose="02010600040101010101" pitchFamily="2" charset="-122"/>
              </a:rPr>
              <a:t>B</a:t>
            </a:r>
            <a:r>
              <a:rPr lang="zh-CN" altLang="en-US" dirty="0">
                <a:solidFill>
                  <a:srgbClr val="000066"/>
                </a:solidFill>
                <a:latin typeface="Times New Roman" panose="02020603050405020304" pitchFamily="18" charset="0"/>
                <a:ea typeface="华文中宋" panose="02010600040101010101" pitchFamily="2" charset="-122"/>
              </a:rPr>
              <a:t>：</a:t>
            </a:r>
            <a:r>
              <a:rPr lang="zh-CN" altLang="en-US" dirty="0">
                <a:solidFill>
                  <a:srgbClr val="000066"/>
                </a:solidFill>
                <a:latin typeface="Times New Roman" panose="02020603050405020304" pitchFamily="18" charset="0"/>
                <a:sym typeface="+mn-ea"/>
              </a:rPr>
              <a:t>电子版：</a:t>
            </a:r>
            <a:r>
              <a:rPr lang="zh-CN" altLang="en-US" dirty="0">
                <a:solidFill>
                  <a:srgbClr val="000066"/>
                </a:solidFill>
                <a:latin typeface="Times New Roman" panose="02020603050405020304" pitchFamily="18" charset="0"/>
                <a:ea typeface="华文中宋" panose="02010600040101010101" pitchFamily="2" charset="-122"/>
              </a:rPr>
              <a:t>网络答题，打印（预习成绩，电子版预习报告，内容同上）</a:t>
            </a:r>
            <a:r>
              <a:rPr lang="zh-CN" altLang="en-US" dirty="0">
                <a:solidFill>
                  <a:srgbClr val="FF0000"/>
                </a:solidFill>
                <a:latin typeface="Times New Roman" panose="02020603050405020304" pitchFamily="18" charset="0"/>
                <a:ea typeface="华文中宋" panose="02010600040101010101" pitchFamily="2" charset="-122"/>
              </a:rPr>
              <a:t>http://172.31.80.102:7101/</a:t>
            </a:r>
            <a:endParaRPr lang="zh-CN" altLang="en-US" dirty="0">
              <a:solidFill>
                <a:srgbClr val="FF0000"/>
              </a:solidFill>
              <a:latin typeface="Times New Roman" panose="02020603050405020304" pitchFamily="18" charset="0"/>
              <a:ea typeface="华文中宋" panose="02010600040101010101" pitchFamily="2" charset="-122"/>
            </a:endParaRPr>
          </a:p>
          <a:p>
            <a:r>
              <a:rPr lang="zh-CN" altLang="en-US" dirty="0">
                <a:solidFill>
                  <a:srgbClr val="FF0000"/>
                </a:solidFill>
                <a:latin typeface="Times New Roman" panose="02020603050405020304" pitchFamily="18" charset="0"/>
                <a:ea typeface="华文中宋" panose="02010600040101010101" pitchFamily="2" charset="-122"/>
              </a:rPr>
              <a:t>版面要求：</a:t>
            </a:r>
            <a:r>
              <a:rPr lang="en-US" altLang="zh-CN" dirty="0">
                <a:solidFill>
                  <a:srgbClr val="FF0000"/>
                </a:solidFill>
                <a:latin typeface="Times New Roman" panose="02020603050405020304" pitchFamily="18" charset="0"/>
                <a:ea typeface="华文中宋" panose="02010600040101010101" pitchFamily="2" charset="-122"/>
              </a:rPr>
              <a:t>5</a:t>
            </a:r>
            <a:r>
              <a:rPr lang="zh-CN" altLang="en-US" dirty="0">
                <a:solidFill>
                  <a:srgbClr val="FF0000"/>
                </a:solidFill>
                <a:latin typeface="Times New Roman" panose="02020603050405020304" pitchFamily="18" charset="0"/>
                <a:ea typeface="华文中宋" panose="02010600040101010101" pitchFamily="2" charset="-122"/>
              </a:rPr>
              <a:t>号宋体，段落首行缩进</a:t>
            </a:r>
            <a:r>
              <a:rPr lang="en-US" altLang="zh-CN" dirty="0">
                <a:solidFill>
                  <a:srgbClr val="FF0000"/>
                </a:solidFill>
                <a:latin typeface="Times New Roman" panose="02020603050405020304" pitchFamily="18" charset="0"/>
                <a:ea typeface="华文中宋" panose="02010600040101010101" pitchFamily="2" charset="-122"/>
              </a:rPr>
              <a:t>2</a:t>
            </a:r>
            <a:r>
              <a:rPr lang="zh-CN" altLang="en-US" dirty="0">
                <a:solidFill>
                  <a:srgbClr val="FF0000"/>
                </a:solidFill>
                <a:latin typeface="Times New Roman" panose="02020603050405020304" pitchFamily="18" charset="0"/>
                <a:ea typeface="华文中宋" panose="02010600040101010101" pitchFamily="2" charset="-122"/>
              </a:rPr>
              <a:t>字，单倍行间距，图底、表顶有编号及名称，居中，公式有序号。</a:t>
            </a:r>
            <a:endParaRPr lang="zh-CN" altLang="en-US" dirty="0">
              <a:solidFill>
                <a:srgbClr val="FF0000"/>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bwMode="auto">
          <a:xfrm>
            <a:off x="-107950" y="117316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350" b="1" i="0" u="none" strike="noStrike" kern="0" cap="none" spc="0" normalizeH="0" baseline="0" noProof="1">
              <a:ln>
                <a:noFill/>
              </a:ln>
              <a:solidFill>
                <a:sysClr val="window" lastClr="FFFFFF"/>
              </a:solidFill>
              <a:effectLst/>
              <a:uLnTx/>
              <a:uFillTx/>
              <a:latin typeface="+mn-lt"/>
              <a:ea typeface="微软雅黑" panose="020B0503020204020204" charset="-122"/>
              <a:cs typeface="+mn-cs"/>
            </a:endParaRPr>
          </a:p>
        </p:txBody>
      </p:sp>
      <p:sp>
        <p:nvSpPr>
          <p:cNvPr id="21506" name="TextBox 6"/>
          <p:cNvSpPr txBox="1"/>
          <p:nvPr/>
        </p:nvSpPr>
        <p:spPr>
          <a:xfrm>
            <a:off x="157163" y="1662113"/>
            <a:ext cx="8651875" cy="4914900"/>
          </a:xfrm>
          <a:prstGeom prst="rect">
            <a:avLst/>
          </a:prstGeom>
          <a:noFill/>
          <a:ln w="9525">
            <a:noFill/>
          </a:ln>
        </p:spPr>
        <p:txBody>
          <a:bodyPr lIns="68552" tIns="34276" rIns="68552" bIns="34276" anchor="t" anchorCtr="0">
            <a:spAutoFit/>
          </a:bodyPr>
          <a:p>
            <a:pPr defTabSz="913130">
              <a:lnSpc>
                <a:spcPct val="150000"/>
              </a:lnSpc>
            </a:pPr>
            <a:r>
              <a:rPr lang="en-US" altLang="zh-CN" sz="2100" dirty="0">
                <a:solidFill>
                  <a:srgbClr val="1C1C1C"/>
                </a:solidFill>
                <a:latin typeface="Times New Roman" panose="02020603050405020304" pitchFamily="18" charset="0"/>
                <a:ea typeface="宋体" panose="02010600030101010101" pitchFamily="2" charset="-122"/>
              </a:rPr>
              <a:t>1.要研究什么问题</a:t>
            </a:r>
            <a:r>
              <a:rPr lang="zh-CN" altLang="en-US" sz="2100" dirty="0">
                <a:solidFill>
                  <a:srgbClr val="1C1C1C"/>
                </a:solidFill>
                <a:latin typeface="Times New Roman" panose="02020603050405020304" pitchFamily="18" charset="0"/>
                <a:ea typeface="宋体" panose="02010600030101010101" pitchFamily="2" charset="-122"/>
              </a:rPr>
              <a:t>（主题）</a:t>
            </a:r>
            <a:r>
              <a:rPr lang="en-US" altLang="zh-CN" sz="2100" dirty="0">
                <a:solidFill>
                  <a:srgbClr val="1C1C1C"/>
                </a:solidFill>
                <a:latin typeface="Times New Roman" panose="02020603050405020304" pitchFamily="18" charset="0"/>
                <a:ea typeface="宋体" panose="02010600030101010101" pitchFamily="2" charset="-122"/>
              </a:rPr>
              <a:t>？</a:t>
            </a:r>
            <a:endParaRPr lang="en-US" altLang="zh-CN" sz="2100" dirty="0">
              <a:solidFill>
                <a:srgbClr val="1C1C1C"/>
              </a:solidFill>
              <a:latin typeface="Times New Roman" panose="02020603050405020304" pitchFamily="18" charset="0"/>
              <a:ea typeface="宋体" panose="02010600030101010101" pitchFamily="2" charset="-122"/>
            </a:endParaRPr>
          </a:p>
          <a:p>
            <a:pPr defTabSz="913130">
              <a:lnSpc>
                <a:spcPct val="150000"/>
              </a:lnSpc>
            </a:pPr>
            <a:r>
              <a:rPr lang="en-US" altLang="zh-CN" sz="2100" dirty="0">
                <a:solidFill>
                  <a:srgbClr val="1C1C1C"/>
                </a:solidFill>
                <a:latin typeface="Times New Roman" panose="02020603050405020304" pitchFamily="18" charset="0"/>
                <a:ea typeface="宋体" panose="02010600030101010101" pitchFamily="2" charset="-122"/>
              </a:rPr>
              <a:t>2.</a:t>
            </a:r>
            <a:r>
              <a:rPr lang="zh-CN" altLang="en-US" sz="2100" dirty="0">
                <a:solidFill>
                  <a:srgbClr val="1C1C1C"/>
                </a:solidFill>
                <a:latin typeface="Times New Roman" panose="02020603050405020304" pitchFamily="18" charset="0"/>
                <a:ea typeface="宋体" panose="02010600030101010101" pitchFamily="2" charset="-122"/>
              </a:rPr>
              <a:t>物理</a:t>
            </a:r>
            <a:r>
              <a:rPr lang="en-US" altLang="zh-CN" sz="2100" dirty="0">
                <a:solidFill>
                  <a:srgbClr val="1C1C1C"/>
                </a:solidFill>
                <a:latin typeface="Times New Roman" panose="02020603050405020304" pitchFamily="18" charset="0"/>
                <a:ea typeface="宋体" panose="02010600030101010101" pitchFamily="2" charset="-122"/>
              </a:rPr>
              <a:t>原理是什么</a:t>
            </a:r>
            <a:r>
              <a:rPr lang="zh-CN" altLang="en-US" sz="2100" dirty="0">
                <a:solidFill>
                  <a:srgbClr val="1C1C1C"/>
                </a:solidFill>
                <a:latin typeface="Times New Roman" panose="02020603050405020304" pitchFamily="18" charset="0"/>
                <a:ea typeface="宋体" panose="02010600030101010101" pitchFamily="2" charset="-122"/>
              </a:rPr>
              <a:t>（知识背景或基础</a:t>
            </a:r>
            <a:r>
              <a:rPr lang="en-US" altLang="zh-CN" sz="2100" dirty="0">
                <a:solidFill>
                  <a:srgbClr val="1C1C1C"/>
                </a:solidFill>
                <a:latin typeface="Times New Roman" panose="02020603050405020304" pitchFamily="18" charset="0"/>
                <a:ea typeface="宋体" panose="02010600030101010101" pitchFamily="2" charset="-122"/>
              </a:rPr>
              <a:t>——</a:t>
            </a:r>
            <a:r>
              <a:rPr lang="zh-CN" altLang="en-US" sz="2100" dirty="0">
                <a:solidFill>
                  <a:srgbClr val="1C1C1C"/>
                </a:solidFill>
                <a:latin typeface="Times New Roman" panose="02020603050405020304" pitchFamily="18" charset="0"/>
                <a:ea typeface="宋体" panose="02010600030101010101" pitchFamily="2" charset="-122"/>
              </a:rPr>
              <a:t>原理、定理，图形、公式）</a:t>
            </a:r>
            <a:r>
              <a:rPr lang="en-US" altLang="zh-CN" sz="2100" dirty="0">
                <a:solidFill>
                  <a:srgbClr val="1C1C1C"/>
                </a:solidFill>
                <a:latin typeface="Times New Roman" panose="02020603050405020304" pitchFamily="18" charset="0"/>
                <a:ea typeface="宋体" panose="02010600030101010101" pitchFamily="2" charset="-122"/>
              </a:rPr>
              <a:t>？</a:t>
            </a:r>
            <a:endParaRPr lang="en-US" altLang="zh-CN" sz="2100" dirty="0">
              <a:solidFill>
                <a:srgbClr val="1C1C1C"/>
              </a:solidFill>
              <a:latin typeface="Times New Roman" panose="02020603050405020304" pitchFamily="18" charset="0"/>
              <a:ea typeface="宋体" panose="02010600030101010101" pitchFamily="2" charset="-122"/>
            </a:endParaRPr>
          </a:p>
          <a:p>
            <a:pPr defTabSz="913130">
              <a:lnSpc>
                <a:spcPct val="150000"/>
              </a:lnSpc>
            </a:pPr>
            <a:r>
              <a:rPr lang="en-US" altLang="zh-CN" sz="2100" dirty="0">
                <a:solidFill>
                  <a:srgbClr val="1C1C1C"/>
                </a:solidFill>
                <a:latin typeface="Times New Roman" panose="02020603050405020304" pitchFamily="18" charset="0"/>
                <a:ea typeface="宋体" panose="02010600030101010101" pitchFamily="2" charset="-122"/>
              </a:rPr>
              <a:t>3.测量什么物理量及采用什么测量方法</a:t>
            </a:r>
            <a:r>
              <a:rPr lang="zh-CN" altLang="en-US" sz="2100" dirty="0">
                <a:solidFill>
                  <a:srgbClr val="1C1C1C"/>
                </a:solidFill>
                <a:latin typeface="Times New Roman" panose="02020603050405020304" pitchFamily="18" charset="0"/>
                <a:ea typeface="宋体" panose="02010600030101010101" pitchFamily="2" charset="-122"/>
              </a:rPr>
              <a:t>（直接、间接测量</a:t>
            </a:r>
            <a:r>
              <a:rPr lang="en-US" altLang="zh-CN" sz="2100" dirty="0">
                <a:solidFill>
                  <a:srgbClr val="1C1C1C"/>
                </a:solidFill>
                <a:latin typeface="Times New Roman" panose="02020603050405020304" pitchFamily="18" charset="0"/>
                <a:ea typeface="宋体" panose="02010600030101010101" pitchFamily="2" charset="-122"/>
              </a:rPr>
              <a:t>-</a:t>
            </a:r>
            <a:r>
              <a:rPr lang="zh-CN" altLang="en-US" sz="2100" dirty="0">
                <a:solidFill>
                  <a:srgbClr val="1C1C1C"/>
                </a:solidFill>
                <a:latin typeface="Times New Roman" panose="02020603050405020304" pitchFamily="18" charset="0"/>
                <a:ea typeface="宋体" panose="02010600030101010101" pitchFamily="2" charset="-122"/>
              </a:rPr>
              <a:t>公式；消除干扰方法）</a:t>
            </a:r>
            <a:r>
              <a:rPr lang="en-US" altLang="zh-CN" sz="2100" dirty="0">
                <a:solidFill>
                  <a:srgbClr val="1C1C1C"/>
                </a:solidFill>
                <a:latin typeface="Times New Roman" panose="02020603050405020304" pitchFamily="18" charset="0"/>
                <a:ea typeface="宋体" panose="02010600030101010101" pitchFamily="2" charset="-122"/>
              </a:rPr>
              <a:t>？</a:t>
            </a:r>
            <a:r>
              <a:rPr lang="en-US" altLang="zh-CN"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怎么提高测量的精确度</a:t>
            </a:r>
            <a:r>
              <a:rPr lang="zh-CN" altLang="en-US"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（仪器调节与使用、正确读数）</a:t>
            </a:r>
            <a:r>
              <a:rPr lang="en-US" altLang="zh-CN"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a:t>
            </a:r>
            <a:endParaRPr lang="en-US" altLang="zh-CN" sz="2100" dirty="0">
              <a:solidFill>
                <a:srgbClr val="1C1C1C"/>
              </a:solidFill>
              <a:latin typeface="Times New Roman" panose="02020603050405020304" pitchFamily="18" charset="0"/>
              <a:ea typeface="宋体" panose="02010600030101010101" pitchFamily="2" charset="-122"/>
            </a:endParaRPr>
          </a:p>
          <a:p>
            <a:pPr defTabSz="913130">
              <a:lnSpc>
                <a:spcPct val="150000"/>
              </a:lnSpc>
            </a:pPr>
            <a:r>
              <a:rPr lang="en-US" altLang="zh-CN" sz="2100" dirty="0">
                <a:solidFill>
                  <a:srgbClr val="1C1C1C"/>
                </a:solidFill>
                <a:latin typeface="Times New Roman" panose="02020603050405020304" pitchFamily="18" charset="0"/>
                <a:ea typeface="宋体" panose="02010600030101010101" pitchFamily="2" charset="-122"/>
              </a:rPr>
              <a:t>4.</a:t>
            </a:r>
            <a:r>
              <a:rPr lang="zh-CN" altLang="en-US" sz="2100" dirty="0">
                <a:solidFill>
                  <a:srgbClr val="1C1C1C"/>
                </a:solidFill>
                <a:latin typeface="Times New Roman" panose="02020603050405020304" pitchFamily="18" charset="0"/>
                <a:ea typeface="宋体" panose="02010600030101010101" pitchFamily="2" charset="-122"/>
              </a:rPr>
              <a:t>记录哪些数据</a:t>
            </a:r>
            <a:r>
              <a:rPr lang="zh-CN" altLang="en-US"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（条件、直接、中间计算）</a:t>
            </a:r>
            <a:r>
              <a:rPr lang="zh-CN" altLang="en-US" sz="2100" dirty="0">
                <a:solidFill>
                  <a:srgbClr val="1C1C1C"/>
                </a:solidFill>
                <a:latin typeface="Times New Roman" panose="02020603050405020304" pitchFamily="18" charset="0"/>
                <a:ea typeface="宋体" panose="02010600030101010101" pitchFamily="2" charset="-122"/>
              </a:rPr>
              <a:t>？</a:t>
            </a:r>
            <a:r>
              <a:rPr lang="en-US" altLang="zh-CN" sz="2100" dirty="0">
                <a:solidFill>
                  <a:srgbClr val="1C1C1C"/>
                </a:solidFill>
                <a:latin typeface="Times New Roman" panose="02020603050405020304" pitchFamily="18" charset="0"/>
                <a:ea typeface="宋体" panose="02010600030101010101" pitchFamily="2" charset="-122"/>
              </a:rPr>
              <a:t>如何记录</a:t>
            </a:r>
            <a:r>
              <a:rPr lang="zh-CN" altLang="en-US" sz="2100" dirty="0">
                <a:solidFill>
                  <a:srgbClr val="1C1C1C"/>
                </a:solidFill>
                <a:latin typeface="Times New Roman" panose="02020603050405020304" pitchFamily="18" charset="0"/>
                <a:ea typeface="宋体" panose="02010600030101010101" pitchFamily="2" charset="-122"/>
              </a:rPr>
              <a:t>（数据表格、有效数字、末位估读）</a:t>
            </a:r>
            <a:r>
              <a:rPr lang="en-US" altLang="zh-CN" sz="2100" dirty="0">
                <a:solidFill>
                  <a:srgbClr val="1C1C1C"/>
                </a:solidFill>
                <a:latin typeface="Times New Roman" panose="02020603050405020304" pitchFamily="18" charset="0"/>
                <a:ea typeface="宋体" panose="02010600030101010101" pitchFamily="2" charset="-122"/>
              </a:rPr>
              <a:t>？</a:t>
            </a:r>
            <a:endParaRPr lang="en-US" altLang="zh-CN" sz="2100" dirty="0">
              <a:solidFill>
                <a:srgbClr val="1C1C1C"/>
              </a:solidFill>
              <a:latin typeface="Times New Roman" panose="02020603050405020304" pitchFamily="18" charset="0"/>
              <a:ea typeface="宋体" panose="02010600030101010101" pitchFamily="2" charset="-122"/>
            </a:endParaRPr>
          </a:p>
          <a:p>
            <a:pPr defTabSz="913130">
              <a:lnSpc>
                <a:spcPct val="150000"/>
              </a:lnSpc>
            </a:pPr>
            <a:r>
              <a:rPr lang="en-US" altLang="zh-CN" sz="2100" dirty="0">
                <a:solidFill>
                  <a:srgbClr val="1C1C1C"/>
                </a:solidFill>
                <a:latin typeface="Times New Roman" panose="02020603050405020304" pitchFamily="18" charset="0"/>
                <a:ea typeface="宋体" panose="02010600030101010101" pitchFamily="2" charset="-122"/>
              </a:rPr>
              <a:t>5.怎么处理这些数据</a:t>
            </a:r>
            <a:r>
              <a:rPr lang="zh-CN" altLang="en-US" sz="2100" dirty="0">
                <a:solidFill>
                  <a:srgbClr val="1C1C1C"/>
                </a:solidFill>
                <a:latin typeface="Times New Roman" panose="02020603050405020304" pitchFamily="18" charset="0"/>
                <a:ea typeface="宋体" panose="02010600030101010101" pitchFamily="2" charset="-122"/>
              </a:rPr>
              <a:t>（误差处理、不确定度计算）</a:t>
            </a:r>
            <a:r>
              <a:rPr lang="en-US" altLang="zh-CN" sz="2100" dirty="0">
                <a:solidFill>
                  <a:srgbClr val="1C1C1C"/>
                </a:solidFill>
                <a:latin typeface="Times New Roman" panose="02020603050405020304" pitchFamily="18" charset="0"/>
                <a:ea typeface="宋体" panose="02010600030101010101" pitchFamily="2" charset="-122"/>
              </a:rPr>
              <a:t>？</a:t>
            </a:r>
            <a:r>
              <a:rPr lang="zh-CN" altLang="zh-CN"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如何分析这些数据（</a:t>
            </a:r>
            <a:r>
              <a:rPr lang="en-US" altLang="zh-CN"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表述实验结果-</a:t>
            </a:r>
            <a:r>
              <a:rPr lang="zh-CN" altLang="en-US"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客观展现、分析实验结果</a:t>
            </a:r>
            <a:r>
              <a:rPr lang="en-US" altLang="zh-CN"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a:t>
            </a:r>
            <a:r>
              <a:rPr lang="zh-CN" altLang="en-US"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规律总结、解释实验结果</a:t>
            </a:r>
            <a:r>
              <a:rPr lang="en-US" altLang="zh-CN"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a:t>
            </a:r>
            <a:r>
              <a:rPr lang="zh-CN" altLang="en-US"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验证或提出理论）</a:t>
            </a:r>
            <a:r>
              <a:rPr lang="en-US" altLang="zh-CN" sz="2100" dirty="0">
                <a:solidFill>
                  <a:srgbClr val="1C1C1C"/>
                </a:solidFill>
                <a:latin typeface="Times New Roman" panose="02020603050405020304" pitchFamily="18" charset="0"/>
                <a:ea typeface="华文中宋" panose="02010600040101010101" pitchFamily="2" charset="-122"/>
                <a:sym typeface="宋体" panose="02010600030101010101" pitchFamily="2" charset="-122"/>
              </a:rPr>
              <a:t>？</a:t>
            </a:r>
            <a:endParaRPr lang="en-US" altLang="zh-CN" sz="2100" dirty="0">
              <a:solidFill>
                <a:srgbClr val="1C1C1C"/>
              </a:solidFill>
              <a:latin typeface="Times New Roman" panose="02020603050405020304" pitchFamily="18" charset="0"/>
              <a:ea typeface="宋体" panose="02010600030101010101" pitchFamily="2" charset="-122"/>
            </a:endParaRPr>
          </a:p>
          <a:p>
            <a:pPr defTabSz="913130">
              <a:lnSpc>
                <a:spcPct val="150000"/>
              </a:lnSpc>
            </a:pPr>
            <a:r>
              <a:rPr lang="en-US" altLang="zh-CN" sz="2100" dirty="0">
                <a:solidFill>
                  <a:srgbClr val="1C1C1C"/>
                </a:solidFill>
                <a:latin typeface="Times New Roman" panose="02020603050405020304" pitchFamily="18" charset="0"/>
                <a:ea typeface="宋体" panose="02010600030101010101" pitchFamily="2" charset="-122"/>
              </a:rPr>
              <a:t>6.</a:t>
            </a:r>
            <a:r>
              <a:rPr lang="zh-CN" altLang="zh-CN" sz="2100" dirty="0">
                <a:solidFill>
                  <a:srgbClr val="1C1C1C"/>
                </a:solidFill>
                <a:latin typeface="Times New Roman" panose="02020603050405020304" pitchFamily="18" charset="0"/>
                <a:ea typeface="宋体" panose="02010600030101010101" pitchFamily="2" charset="-122"/>
              </a:rPr>
              <a:t>有哪些实验现象？从这些现象中能够得出哪些结论？</a:t>
            </a:r>
            <a:endParaRPr lang="en-US" altLang="zh-CN" sz="2100" dirty="0">
              <a:solidFill>
                <a:srgbClr val="1C1C1C"/>
              </a:solidFill>
              <a:latin typeface="Times New Roman" panose="02020603050405020304" pitchFamily="18" charset="0"/>
              <a:ea typeface="宋体" panose="02010600030101010101" pitchFamily="2" charset="-122"/>
            </a:endParaRPr>
          </a:p>
        </p:txBody>
      </p:sp>
      <p:sp>
        <p:nvSpPr>
          <p:cNvPr id="9" name="矩形 8"/>
          <p:cNvSpPr/>
          <p:nvPr/>
        </p:nvSpPr>
        <p:spPr>
          <a:xfrm>
            <a:off x="2484438" y="1173163"/>
            <a:ext cx="3162300" cy="460375"/>
          </a:xfrm>
          <a:prstGeom prst="rect">
            <a:avLst/>
          </a:prstGeom>
        </p:spPr>
        <p:txBody>
          <a:bodyPr>
            <a:spAutoFit/>
          </a:bodyPr>
          <a:lstStyle/>
          <a:p>
            <a:pPr marL="0" marR="0" lvl="0" indent="0" algn="ctr" defTabSz="913765"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1">
                <a:ln>
                  <a:noFill/>
                </a:ln>
                <a:solidFill>
                  <a:srgbClr val="C0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自我检查</a:t>
            </a:r>
            <a:endParaRPr kumimoji="0" lang="zh-CN" altLang="en-US" sz="2400" b="1" i="0" u="none" strike="noStrike" kern="1200" cap="none" spc="0" normalizeH="0" baseline="0" noProof="1">
              <a:ln>
                <a:noFill/>
              </a:ln>
              <a:solidFill>
                <a:srgbClr val="C0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Tree>
  </p:cSld>
  <p:clrMapOvr>
    <a:masterClrMapping/>
  </p:clrMapOvr>
  <p:transition spd="slow">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p:nvPr/>
        </p:nvSpPr>
        <p:spPr>
          <a:xfrm>
            <a:off x="452438" y="763588"/>
            <a:ext cx="5111750" cy="579437"/>
          </a:xfrm>
          <a:prstGeom prst="rect">
            <a:avLst/>
          </a:prstGeom>
          <a:noFill/>
          <a:ln w="28575">
            <a:noFill/>
          </a:ln>
          <a:effectLst>
            <a:outerShdw dist="35921" dir="2699999" algn="ctr" rotWithShape="0">
              <a:schemeClr val="bg2"/>
            </a:outerShdw>
          </a:effectLst>
        </p:spPr>
        <p:txBody>
          <a:bodyPr anchor="ctr" anchorCtr="0">
            <a:spAutoFit/>
          </a:bodyPr>
          <a:p>
            <a:r>
              <a:rPr lang="en-US" altLang="zh-CN" sz="3200" dirty="0">
                <a:solidFill>
                  <a:srgbClr val="0000FF"/>
                </a:solidFill>
                <a:latin typeface="Times New Roman" panose="02020603050405020304" pitchFamily="18" charset="0"/>
                <a:ea typeface="华文中宋" panose="02010600040101010101" pitchFamily="2" charset="-122"/>
              </a:rPr>
              <a:t>2</a:t>
            </a:r>
            <a:r>
              <a:rPr lang="zh-CN" altLang="en-US" sz="3200" dirty="0">
                <a:solidFill>
                  <a:srgbClr val="0000FF"/>
                </a:solidFill>
                <a:latin typeface="Times New Roman" panose="02020603050405020304" pitchFamily="18" charset="0"/>
                <a:ea typeface="华文中宋" panose="02010600040101010101" pitchFamily="2" charset="-122"/>
              </a:rPr>
              <a:t>、实验过程要求</a:t>
            </a:r>
            <a:endParaRPr lang="zh-CN" altLang="en-US" sz="3200" i="1" dirty="0">
              <a:solidFill>
                <a:srgbClr val="0000FF"/>
              </a:solidFill>
              <a:latin typeface="Times New Roman" panose="02020603050405020304" pitchFamily="18" charset="0"/>
              <a:ea typeface="华文中宋" panose="02010600040101010101" pitchFamily="2" charset="-122"/>
            </a:endParaRPr>
          </a:p>
        </p:txBody>
      </p:sp>
      <p:sp>
        <p:nvSpPr>
          <p:cNvPr id="22530" name="Rectangle 3"/>
          <p:cNvSpPr/>
          <p:nvPr/>
        </p:nvSpPr>
        <p:spPr>
          <a:xfrm>
            <a:off x="468313" y="1477010"/>
            <a:ext cx="8064500" cy="1814830"/>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1</a:t>
            </a:r>
            <a:r>
              <a:rPr lang="zh-CN" altLang="en-US" dirty="0">
                <a:solidFill>
                  <a:srgbClr val="000066"/>
                </a:solidFill>
                <a:latin typeface="Times New Roman" panose="02020603050405020304" pitchFamily="18" charset="0"/>
                <a:ea typeface="华文中宋" panose="02010600040101010101" pitchFamily="2" charset="-122"/>
              </a:rPr>
              <a:t>）</a:t>
            </a:r>
            <a:r>
              <a:rPr lang="zh-CN" altLang="en-US" dirty="0">
                <a:solidFill>
                  <a:srgbClr val="FF0000"/>
                </a:solidFill>
                <a:latin typeface="Times New Roman" panose="02020603050405020304" pitchFamily="18" charset="0"/>
                <a:ea typeface="华文中宋" panose="02010600040101010101" pitchFamily="2" charset="-122"/>
              </a:rPr>
              <a:t>提前五分钟</a:t>
            </a:r>
            <a:r>
              <a:rPr lang="zh-CN" altLang="en-US" dirty="0">
                <a:solidFill>
                  <a:srgbClr val="000066"/>
                </a:solidFill>
                <a:latin typeface="Times New Roman" panose="02020603050405020304" pitchFamily="18" charset="0"/>
                <a:ea typeface="华文中宋" panose="02010600040101010101" pitchFamily="2" charset="-122"/>
              </a:rPr>
              <a:t>进入实验室，</a:t>
            </a:r>
            <a:r>
              <a:rPr lang="zh-CN" altLang="en-US" dirty="0">
                <a:solidFill>
                  <a:srgbClr val="FF0000"/>
                </a:solidFill>
                <a:latin typeface="Times New Roman" panose="02020603050405020304" pitchFamily="18" charset="0"/>
                <a:ea typeface="华文中宋" panose="02010600040101010101" pitchFamily="2" charset="-122"/>
              </a:rPr>
              <a:t>签字、提交预习报告、按组号</a:t>
            </a:r>
            <a:r>
              <a:rPr lang="zh-CN" altLang="en-US" dirty="0">
                <a:solidFill>
                  <a:srgbClr val="FF0000"/>
                </a:solidFill>
                <a:latin typeface="Times New Roman" panose="02020603050405020304" pitchFamily="18" charset="0"/>
                <a:ea typeface="华文中宋" panose="02010600040101010101" pitchFamily="2" charset="-122"/>
              </a:rPr>
              <a:t>入座</a:t>
            </a:r>
            <a:r>
              <a:rPr lang="zh-CN" altLang="en-US" dirty="0">
                <a:solidFill>
                  <a:srgbClr val="000066"/>
                </a:solidFill>
                <a:latin typeface="Times New Roman" panose="02020603050405020304" pitchFamily="18" charset="0"/>
                <a:ea typeface="华文中宋" panose="02010600040101010101" pitchFamily="2" charset="-122"/>
              </a:rPr>
              <a:t>。进任何实验室，都</a:t>
            </a:r>
            <a:r>
              <a:rPr lang="zh-CN" altLang="en-US" dirty="0">
                <a:solidFill>
                  <a:srgbClr val="FF0000"/>
                </a:solidFill>
                <a:latin typeface="Times New Roman" panose="02020603050405020304" pitchFamily="18" charset="0"/>
                <a:ea typeface="华文中宋" panose="02010600040101010101" pitchFamily="2" charset="-122"/>
              </a:rPr>
              <a:t>不要擅自动手</a:t>
            </a:r>
            <a:r>
              <a:rPr lang="zh-CN" altLang="en-US" dirty="0">
                <a:solidFill>
                  <a:srgbClr val="000066"/>
                </a:solidFill>
                <a:latin typeface="Times New Roman" panose="02020603050405020304" pitchFamily="18" charset="0"/>
                <a:ea typeface="华文中宋" panose="02010600040101010101" pitchFamily="2" charset="-122"/>
              </a:rPr>
              <a:t>，以免造成仪器损坏或人身伤害。严格按操作要求进行操作，损坏仪器要按规定赔偿。</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766980" name="Rectangle 4"/>
          <p:cNvSpPr/>
          <p:nvPr/>
        </p:nvSpPr>
        <p:spPr>
          <a:xfrm>
            <a:off x="468313" y="3490913"/>
            <a:ext cx="8064500" cy="2246312"/>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2</a:t>
            </a:r>
            <a:r>
              <a:rPr lang="zh-CN" altLang="en-US" dirty="0">
                <a:solidFill>
                  <a:srgbClr val="000066"/>
                </a:solidFill>
                <a:latin typeface="Times New Roman" panose="02020603050405020304" pitchFamily="18" charset="0"/>
                <a:ea typeface="华文中宋" panose="02010600040101010101" pitchFamily="2" charset="-122"/>
              </a:rPr>
              <a:t>）注意在细节上培养</a:t>
            </a:r>
            <a:r>
              <a:rPr lang="zh-CN" altLang="en-US" dirty="0">
                <a:solidFill>
                  <a:srgbClr val="FF0000"/>
                </a:solidFill>
                <a:latin typeface="Times New Roman" panose="02020603050405020304" pitchFamily="18" charset="0"/>
                <a:ea typeface="华文中宋" panose="02010600040101010101" pitchFamily="2" charset="-122"/>
              </a:rPr>
              <a:t>科学作风</a:t>
            </a:r>
            <a:r>
              <a:rPr lang="en-US" altLang="zh-CN" dirty="0">
                <a:solidFill>
                  <a:srgbClr val="000066"/>
                </a:solidFill>
                <a:latin typeface="Times New Roman" panose="02020603050405020304" pitchFamily="18" charset="0"/>
                <a:ea typeface="华文中宋" panose="02010600040101010101" pitchFamily="2" charset="-122"/>
              </a:rPr>
              <a:t>. </a:t>
            </a:r>
            <a:r>
              <a:rPr lang="zh-CN" altLang="en-US" dirty="0">
                <a:solidFill>
                  <a:srgbClr val="000066"/>
                </a:solidFill>
                <a:latin typeface="Times New Roman" panose="02020603050405020304" pitchFamily="18" charset="0"/>
                <a:ea typeface="华文中宋" panose="02010600040101010101" pitchFamily="2" charset="-122"/>
              </a:rPr>
              <a:t>如仪器布局合理整齐；操作姿式正确文明；电学仪器经教师检查后才能通电；不要触摸光学元件的工作表面；实验完毕及时断开电源，</a:t>
            </a:r>
            <a:r>
              <a:rPr lang="zh-CN" altLang="en-US" dirty="0">
                <a:solidFill>
                  <a:srgbClr val="FF0000"/>
                </a:solidFill>
                <a:latin typeface="Times New Roman" panose="02020603050405020304" pitchFamily="18" charset="0"/>
                <a:ea typeface="华文中宋" panose="02010600040101010101" pitchFamily="2" charset="-122"/>
              </a:rPr>
              <a:t>整理仪器并恢复到原来的陈列状态；</a:t>
            </a:r>
            <a:r>
              <a:rPr lang="zh-CN" altLang="en-US" dirty="0">
                <a:solidFill>
                  <a:srgbClr val="000066"/>
                </a:solidFill>
                <a:latin typeface="Times New Roman" panose="02020603050405020304" pitchFamily="18" charset="0"/>
                <a:ea typeface="华文中宋" panose="02010600040101010101" pitchFamily="2" charset="-122"/>
              </a:rPr>
              <a:t>主动请老师指导操作、检查数据、验收仪器。</a:t>
            </a:r>
            <a:r>
              <a:rPr lang="zh-CN" altLang="en-US" i="1" dirty="0">
                <a:solidFill>
                  <a:srgbClr val="000066"/>
                </a:solidFill>
                <a:latin typeface="Times New Roman" panose="02020603050405020304" pitchFamily="18" charset="0"/>
                <a:ea typeface="华文中宋" panose="02010600040101010101" pitchFamily="2" charset="-122"/>
              </a:rPr>
              <a:t> </a:t>
            </a:r>
            <a:endParaRPr lang="zh-CN" altLang="en-US" i="1" dirty="0">
              <a:solidFill>
                <a:srgbClr val="000066"/>
              </a:solidFill>
              <a:latin typeface="Times New Roman" panose="02020603050405020304" pitchFamily="18" charset="0"/>
              <a:ea typeface="华文中宋" panose="02010600040101010101" pitchFamily="2" charset="-122"/>
            </a:endParaRPr>
          </a:p>
        </p:txBody>
      </p:sp>
      <p:sp>
        <p:nvSpPr>
          <p:cNvPr id="22532" name="Rectangle 5"/>
          <p:cNvSpPr/>
          <p:nvPr/>
        </p:nvSpPr>
        <p:spPr>
          <a:xfrm>
            <a:off x="0" y="-42862"/>
            <a:ext cx="6516688" cy="806450"/>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3600" dirty="0">
                <a:solidFill>
                  <a:srgbClr val="FF0000"/>
                </a:solidFill>
                <a:latin typeface="Times New Roman" panose="02020603050405020304" pitchFamily="18" charset="0"/>
                <a:ea typeface="黑体" panose="02010609060101010101" pitchFamily="49" charset="-122"/>
              </a:rPr>
              <a:t>三：大学物理实验课程程序</a:t>
            </a:r>
            <a:endParaRPr lang="zh-CN" altLang="en-US" sz="18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6980"/>
                                        </p:tgtEl>
                                        <p:attrNameLst>
                                          <p:attrName>style.visibility</p:attrName>
                                        </p:attrNameLst>
                                      </p:cBhvr>
                                      <p:to>
                                        <p:strVal val="visible"/>
                                      </p:to>
                                    </p:set>
                                    <p:animEffect transition="in" filter="wipe(down)">
                                      <p:cBhvr>
                                        <p:cTn id="7" dur="500"/>
                                        <p:tgtEl>
                                          <p:spTgt spid="76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p:nvPr/>
        </p:nvSpPr>
        <p:spPr>
          <a:xfrm>
            <a:off x="539750" y="901383"/>
            <a:ext cx="7991475" cy="2245360"/>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3</a:t>
            </a:r>
            <a:r>
              <a:rPr lang="zh-CN" altLang="en-US" dirty="0">
                <a:solidFill>
                  <a:srgbClr val="000066"/>
                </a:solidFill>
                <a:latin typeface="Times New Roman" panose="02020603050405020304" pitchFamily="18" charset="0"/>
                <a:ea typeface="华文中宋" panose="02010600040101010101" pitchFamily="2" charset="-122"/>
              </a:rPr>
              <a:t>）实验数据用</a:t>
            </a:r>
            <a:r>
              <a:rPr lang="en-US" altLang="zh-CN" dirty="0">
                <a:solidFill>
                  <a:srgbClr val="FF0000"/>
                </a:solidFill>
                <a:latin typeface="Times New Roman" panose="02020603050405020304" pitchFamily="18" charset="0"/>
                <a:ea typeface="华文中宋" panose="02010600040101010101" pitchFamily="2" charset="-122"/>
              </a:rPr>
              <a:t>A4</a:t>
            </a:r>
            <a:r>
              <a:rPr lang="zh-CN" altLang="en-US" dirty="0">
                <a:solidFill>
                  <a:srgbClr val="FF0000"/>
                </a:solidFill>
                <a:latin typeface="Times New Roman" panose="02020603050405020304" pitchFamily="18" charset="0"/>
                <a:ea typeface="华文中宋" panose="02010600040101010101" pitchFamily="2" charset="-122"/>
              </a:rPr>
              <a:t>纸</a:t>
            </a:r>
            <a:r>
              <a:rPr lang="zh-CN" altLang="en-US" dirty="0">
                <a:solidFill>
                  <a:srgbClr val="000066"/>
                </a:solidFill>
                <a:latin typeface="Times New Roman" panose="02020603050405020304" pitchFamily="18" charset="0"/>
                <a:ea typeface="华文中宋" panose="02010600040101010101" pitchFamily="2" charset="-122"/>
              </a:rPr>
              <a:t>记录完整，实事求是。有些</a:t>
            </a:r>
            <a:r>
              <a:rPr lang="zh-CN" altLang="en-US" dirty="0">
                <a:solidFill>
                  <a:srgbClr val="FF0000"/>
                </a:solidFill>
                <a:latin typeface="Times New Roman" panose="02020603050405020304" pitchFamily="18" charset="0"/>
                <a:ea typeface="华文中宋" panose="02010600040101010101" pitchFamily="2" charset="-122"/>
              </a:rPr>
              <a:t>实验条件</a:t>
            </a:r>
            <a:r>
              <a:rPr lang="zh-CN" altLang="en-US" dirty="0">
                <a:solidFill>
                  <a:srgbClr val="000066"/>
                </a:solidFill>
                <a:latin typeface="Times New Roman" panose="02020603050405020304" pitchFamily="18" charset="0"/>
                <a:ea typeface="华文中宋" panose="02010600040101010101" pitchFamily="2" charset="-122"/>
              </a:rPr>
              <a:t>（如温度、压强、电流、电压等，仪器规格、仪器参数等）比较重要，但不一定参加运算，不要漏记。</a:t>
            </a:r>
            <a:endParaRPr lang="zh-CN" altLang="en-US" dirty="0">
              <a:solidFill>
                <a:srgbClr val="000066"/>
              </a:solidFill>
              <a:latin typeface="Times New Roman" panose="02020603050405020304" pitchFamily="18" charset="0"/>
              <a:ea typeface="华文中宋" panose="02010600040101010101" pitchFamily="2" charset="-122"/>
            </a:endParaRPr>
          </a:p>
          <a:p>
            <a:r>
              <a:rPr lang="zh-CN" altLang="en-US" dirty="0">
                <a:solidFill>
                  <a:srgbClr val="000066"/>
                </a:solidFill>
                <a:latin typeface="Times New Roman" panose="02020603050405020304" pitchFamily="18" charset="0"/>
                <a:ea typeface="华文中宋" panose="02010600040101010101" pitchFamily="2" charset="-122"/>
              </a:rPr>
              <a:t> </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24578" name="Rectangle 3"/>
          <p:cNvSpPr/>
          <p:nvPr/>
        </p:nvSpPr>
        <p:spPr>
          <a:xfrm>
            <a:off x="658813" y="2924175"/>
            <a:ext cx="7991475" cy="3081338"/>
          </a:xfrm>
          <a:prstGeom prst="rect">
            <a:avLst/>
          </a:prstGeom>
          <a:noFill/>
          <a:ln w="28575">
            <a:noFill/>
          </a:ln>
        </p:spPr>
        <p:txBody>
          <a:bodyPr anchor="t" anchorCtr="0">
            <a:spAutoFit/>
          </a:bodyPr>
          <a:p>
            <a:r>
              <a:rPr lang="en-US" altLang="zh-CN" dirty="0">
                <a:solidFill>
                  <a:srgbClr val="000066"/>
                </a:solidFill>
                <a:latin typeface="Times New Roman" panose="02020603050405020304" pitchFamily="18" charset="0"/>
                <a:ea typeface="华文中宋" panose="02010600040101010101" pitchFamily="2" charset="-122"/>
              </a:rPr>
              <a:t>      </a:t>
            </a:r>
            <a:r>
              <a:rPr lang="zh-CN" altLang="en-US" dirty="0">
                <a:solidFill>
                  <a:srgbClr val="000066"/>
                </a:solidFill>
                <a:latin typeface="Times New Roman" panose="02020603050405020304" pitchFamily="18" charset="0"/>
                <a:ea typeface="华文中宋" panose="02010600040101010101" pitchFamily="2" charset="-122"/>
              </a:rPr>
              <a:t>实验数据不得随意改动，仅当确认测量有误时才能修改。先在原数据上轻轻地划一条横线，再把重新测到的数据工整地写在一旁，必要时应注明更改理由。不应</a:t>
            </a:r>
            <a:r>
              <a:rPr lang="zh-CN" altLang="en-US" dirty="0">
                <a:solidFill>
                  <a:srgbClr val="FF0000"/>
                </a:solidFill>
                <a:latin typeface="Times New Roman" panose="02020603050405020304" pitchFamily="18" charset="0"/>
                <a:ea typeface="华文中宋" panose="02010600040101010101" pitchFamily="2" charset="-122"/>
              </a:rPr>
              <a:t>重笔描画、涂抹黑块</a:t>
            </a:r>
            <a:r>
              <a:rPr lang="zh-CN" altLang="en-US" dirty="0">
                <a:solidFill>
                  <a:srgbClr val="000066"/>
                </a:solidFill>
                <a:latin typeface="Times New Roman" panose="02020603050405020304" pitchFamily="18" charset="0"/>
                <a:ea typeface="华文中宋" panose="02010600040101010101" pitchFamily="2" charset="-122"/>
              </a:rPr>
              <a:t>甚至</a:t>
            </a:r>
            <a:r>
              <a:rPr lang="zh-CN" altLang="en-US" dirty="0">
                <a:solidFill>
                  <a:srgbClr val="FF0000"/>
                </a:solidFill>
                <a:latin typeface="Times New Roman" panose="02020603050405020304" pitchFamily="18" charset="0"/>
                <a:ea typeface="华文中宋" panose="02010600040101010101" pitchFamily="2" charset="-122"/>
              </a:rPr>
              <a:t>撕扯挖补</a:t>
            </a:r>
            <a:r>
              <a:rPr lang="zh-CN" altLang="en-US" dirty="0">
                <a:solidFill>
                  <a:srgbClr val="000066"/>
                </a:solidFill>
                <a:latin typeface="Times New Roman" panose="02020603050405020304" pitchFamily="18" charset="0"/>
                <a:ea typeface="华文中宋" panose="02010600040101010101" pitchFamily="2" charset="-122"/>
              </a:rPr>
              <a:t>，这样既影响卷面整洁，也失去了分析错误的依据。有时毁掉的数据反而是正确的。</a:t>
            </a:r>
            <a:endParaRPr lang="zh-CN" altLang="en-US" dirty="0">
              <a:solidFill>
                <a:srgbClr val="000066"/>
              </a:solidFill>
              <a:latin typeface="Times New Roman" panose="02020603050405020304" pitchFamily="18" charset="0"/>
              <a:ea typeface="华文中宋" panose="02010600040101010101" pitchFamily="2" charset="-122"/>
            </a:endParaRPr>
          </a:p>
          <a:p>
            <a:r>
              <a:rPr lang="zh-CN" altLang="en-US" dirty="0">
                <a:solidFill>
                  <a:srgbClr val="000066"/>
                </a:solidFill>
                <a:latin typeface="Times New Roman" panose="02020603050405020304" pitchFamily="18" charset="0"/>
                <a:ea typeface="华文中宋" panose="02010600040101010101" pitchFamily="2" charset="-122"/>
              </a:rPr>
              <a:t>     </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24579" name="Rectangle 4"/>
          <p:cNvSpPr/>
          <p:nvPr/>
        </p:nvSpPr>
        <p:spPr>
          <a:xfrm>
            <a:off x="0" y="-42862"/>
            <a:ext cx="6516688" cy="806450"/>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3600" dirty="0">
                <a:solidFill>
                  <a:srgbClr val="FF0000"/>
                </a:solidFill>
                <a:latin typeface="Times New Roman" panose="02020603050405020304" pitchFamily="18" charset="0"/>
                <a:ea typeface="黑体" panose="02010609060101010101" pitchFamily="49" charset="-122"/>
              </a:rPr>
              <a:t>三：大学物理实验课程程序</a:t>
            </a:r>
            <a:endParaRPr lang="zh-CN" altLang="en-US" sz="18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9026" name="Rectangle 2"/>
          <p:cNvSpPr/>
          <p:nvPr/>
        </p:nvSpPr>
        <p:spPr>
          <a:xfrm>
            <a:off x="539750" y="3565526"/>
            <a:ext cx="7991475" cy="1814830"/>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4</a:t>
            </a:r>
            <a:r>
              <a:rPr lang="zh-CN" altLang="en-US" dirty="0">
                <a:solidFill>
                  <a:srgbClr val="000066"/>
                </a:solidFill>
                <a:latin typeface="Times New Roman" panose="02020603050405020304" pitchFamily="18" charset="0"/>
                <a:ea typeface="华文中宋" panose="02010600040101010101" pitchFamily="2" charset="-122"/>
              </a:rPr>
              <a:t>）保持实验环境的安静整洁，不得在室内吸烟、吃零食、扔废纸、藏掖果皮、</a:t>
            </a:r>
            <a:r>
              <a:rPr lang="zh-CN" altLang="en-US" dirty="0">
                <a:solidFill>
                  <a:srgbClr val="FF0066"/>
                </a:solidFill>
                <a:latin typeface="Times New Roman" panose="02020603050405020304" pitchFamily="18" charset="0"/>
                <a:ea typeface="华文中宋" panose="02010600040101010101" pitchFamily="2" charset="-122"/>
              </a:rPr>
              <a:t>吐口香糖</a:t>
            </a:r>
            <a:r>
              <a:rPr lang="zh-CN" altLang="en-US" dirty="0">
                <a:solidFill>
                  <a:srgbClr val="000066"/>
                </a:solidFill>
                <a:latin typeface="Times New Roman" panose="02020603050405020304" pitchFamily="18" charset="0"/>
                <a:ea typeface="华文中宋" panose="02010600040101010101" pitchFamily="2" charset="-122"/>
              </a:rPr>
              <a:t>，大声喧哗和随意走动。不应在老师讲解的过程中</a:t>
            </a:r>
            <a:r>
              <a:rPr lang="zh-CN" altLang="en-US" dirty="0">
                <a:solidFill>
                  <a:srgbClr val="FF0000"/>
                </a:solidFill>
                <a:latin typeface="Times New Roman" panose="02020603050405020304" pitchFamily="18" charset="0"/>
                <a:ea typeface="华文中宋" panose="02010600040101010101" pitchFamily="2" charset="-122"/>
              </a:rPr>
              <a:t>喝水</a:t>
            </a:r>
            <a:r>
              <a:rPr lang="zh-CN" altLang="en-US" dirty="0">
                <a:solidFill>
                  <a:srgbClr val="000066"/>
                </a:solidFill>
                <a:latin typeface="Times New Roman" panose="02020603050405020304" pitchFamily="18" charset="0"/>
                <a:ea typeface="华文中宋" panose="02010600040101010101" pitchFamily="2" charset="-122"/>
              </a:rPr>
              <a:t>。要爱护室内设施</a:t>
            </a:r>
            <a:r>
              <a:rPr lang="en-US" altLang="zh-CN" dirty="0">
                <a:solidFill>
                  <a:srgbClr val="000066"/>
                </a:solidFill>
                <a:latin typeface="Times New Roman" panose="02020603050405020304" pitchFamily="18" charset="0"/>
                <a:ea typeface="华文中宋" panose="02010600040101010101" pitchFamily="2" charset="-122"/>
              </a:rPr>
              <a:t>, </a:t>
            </a:r>
            <a:r>
              <a:rPr lang="zh-CN" altLang="en-US" dirty="0">
                <a:solidFill>
                  <a:srgbClr val="FF0066"/>
                </a:solidFill>
                <a:latin typeface="Times New Roman" panose="02020603050405020304" pitchFamily="18" charset="0"/>
                <a:ea typeface="华文中宋" panose="02010600040101010101" pitchFamily="2" charset="-122"/>
              </a:rPr>
              <a:t>不要刻画桌面</a:t>
            </a:r>
            <a:r>
              <a:rPr lang="en-US" altLang="zh-CN" dirty="0">
                <a:solidFill>
                  <a:srgbClr val="000066"/>
                </a:solidFill>
                <a:latin typeface="Times New Roman" panose="02020603050405020304" pitchFamily="18" charset="0"/>
                <a:ea typeface="华文中宋" panose="02010600040101010101" pitchFamily="2" charset="-122"/>
              </a:rPr>
              <a:t>.</a:t>
            </a:r>
            <a:endParaRPr lang="en-US" altLang="zh-CN" dirty="0">
              <a:solidFill>
                <a:srgbClr val="000066"/>
              </a:solidFill>
              <a:latin typeface="Times New Roman" panose="02020603050405020304" pitchFamily="18" charset="0"/>
              <a:ea typeface="华文中宋" panose="02010600040101010101" pitchFamily="2" charset="-122"/>
            </a:endParaRPr>
          </a:p>
        </p:txBody>
      </p:sp>
      <p:sp>
        <p:nvSpPr>
          <p:cNvPr id="25602" name="Rectangle 3"/>
          <p:cNvSpPr/>
          <p:nvPr/>
        </p:nvSpPr>
        <p:spPr>
          <a:xfrm>
            <a:off x="466090" y="836613"/>
            <a:ext cx="8135938" cy="2676525"/>
          </a:xfrm>
          <a:prstGeom prst="rect">
            <a:avLst/>
          </a:prstGeom>
          <a:noFill/>
          <a:ln w="28575">
            <a:noFill/>
          </a:ln>
        </p:spPr>
        <p:txBody>
          <a:bodyPr anchor="t" anchorCtr="0">
            <a:spAutoFit/>
          </a:bodyPr>
          <a:p>
            <a:r>
              <a:rPr lang="en-US" altLang="zh-CN" dirty="0">
                <a:solidFill>
                  <a:srgbClr val="000066"/>
                </a:solidFill>
                <a:latin typeface="Times New Roman" panose="02020603050405020304" pitchFamily="18" charset="0"/>
                <a:ea typeface="华文中宋" panose="02010600040101010101" pitchFamily="2" charset="-122"/>
              </a:rPr>
              <a:t>      </a:t>
            </a:r>
            <a:r>
              <a:rPr lang="zh-CN" altLang="en-US" dirty="0">
                <a:solidFill>
                  <a:srgbClr val="000066"/>
                </a:solidFill>
                <a:latin typeface="Times New Roman" panose="02020603050405020304" pitchFamily="18" charset="0"/>
                <a:ea typeface="华文中宋" panose="02010600040101010101" pitchFamily="2" charset="-122"/>
              </a:rPr>
              <a:t>实验课绝不以</a:t>
            </a:r>
            <a:r>
              <a:rPr lang="zh-CN" altLang="en-US" dirty="0">
                <a:solidFill>
                  <a:srgbClr val="000066"/>
                </a:solidFill>
                <a:latin typeface="华文中宋" panose="02010600040101010101" pitchFamily="2" charset="-122"/>
                <a:ea typeface="华文中宋" panose="02010600040101010101" pitchFamily="2" charset="-122"/>
              </a:rPr>
              <a:t>“</a:t>
            </a:r>
            <a:r>
              <a:rPr lang="zh-CN" altLang="en-US" dirty="0">
                <a:solidFill>
                  <a:srgbClr val="000066"/>
                </a:solidFill>
                <a:latin typeface="Times New Roman" panose="02020603050405020304" pitchFamily="18" charset="0"/>
                <a:ea typeface="华文中宋" panose="02010600040101010101" pitchFamily="2" charset="-122"/>
              </a:rPr>
              <a:t>数据完美</a:t>
            </a:r>
            <a:r>
              <a:rPr lang="zh-CN" altLang="en-US" dirty="0">
                <a:solidFill>
                  <a:srgbClr val="000066"/>
                </a:solidFill>
                <a:latin typeface="华文中宋" panose="02010600040101010101" pitchFamily="2" charset="-122"/>
                <a:ea typeface="华文中宋" panose="02010600040101010101" pitchFamily="2" charset="-122"/>
              </a:rPr>
              <a:t>”</a:t>
            </a:r>
            <a:r>
              <a:rPr lang="zh-CN" altLang="en-US" dirty="0">
                <a:solidFill>
                  <a:srgbClr val="000066"/>
                </a:solidFill>
                <a:latin typeface="Times New Roman" panose="02020603050405020304" pitchFamily="18" charset="0"/>
                <a:ea typeface="华文中宋" panose="02010600040101010101" pitchFamily="2" charset="-122"/>
              </a:rPr>
              <a:t>评定成绩，切不可主观意愿更改数据，更不允许抄袭、拼凑和伪造数据。只有依靠真实数据，才能看到事物的本来面貌。操作完毕，应主动请教师审核实验记录并签字，</a:t>
            </a:r>
            <a:r>
              <a:rPr lang="zh-CN" altLang="en-US" dirty="0">
                <a:solidFill>
                  <a:srgbClr val="FF0066"/>
                </a:solidFill>
                <a:latin typeface="Times New Roman" panose="02020603050405020304" pitchFamily="18" charset="0"/>
                <a:ea typeface="华文中宋" panose="02010600040101010101" pitchFamily="2" charset="-122"/>
              </a:rPr>
              <a:t>不经教师签字的记录无效。数据页要有个人姓名、桌号、时间</a:t>
            </a:r>
            <a:endParaRPr lang="zh-CN" altLang="en-US" dirty="0">
              <a:solidFill>
                <a:srgbClr val="FF0066"/>
              </a:solidFill>
              <a:latin typeface="Times New Roman" panose="02020603050405020304" pitchFamily="18" charset="0"/>
              <a:ea typeface="华文中宋" panose="02010600040101010101" pitchFamily="2" charset="-122"/>
            </a:endParaRPr>
          </a:p>
        </p:txBody>
      </p:sp>
      <p:sp>
        <p:nvSpPr>
          <p:cNvPr id="25603" name="Rectangle 4"/>
          <p:cNvSpPr/>
          <p:nvPr/>
        </p:nvSpPr>
        <p:spPr>
          <a:xfrm>
            <a:off x="0" y="-42862"/>
            <a:ext cx="6516688" cy="806450"/>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3600" dirty="0">
                <a:solidFill>
                  <a:srgbClr val="FF0000"/>
                </a:solidFill>
                <a:latin typeface="Times New Roman" panose="02020603050405020304" pitchFamily="18" charset="0"/>
                <a:ea typeface="黑体" panose="02010609060101010101" pitchFamily="49" charset="-122"/>
              </a:rPr>
              <a:t>三：大学物理实验课程程序</a:t>
            </a:r>
            <a:endParaRPr lang="zh-CN" altLang="en-US" sz="18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9026"/>
                                        </p:tgtEl>
                                        <p:attrNameLst>
                                          <p:attrName>style.visibility</p:attrName>
                                        </p:attrNameLst>
                                      </p:cBhvr>
                                      <p:to>
                                        <p:strVal val="visible"/>
                                      </p:to>
                                    </p:set>
                                    <p:animEffect transition="in" filter="wipe(down)">
                                      <p:cBhvr>
                                        <p:cTn id="7" dur="500"/>
                                        <p:tgtEl>
                                          <p:spTgt spid="76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p:nvPr/>
        </p:nvSpPr>
        <p:spPr>
          <a:xfrm>
            <a:off x="323850" y="44450"/>
            <a:ext cx="3814763" cy="644525"/>
          </a:xfrm>
          <a:prstGeom prst="rect">
            <a:avLst/>
          </a:prstGeom>
          <a:noFill/>
          <a:ln w="9525">
            <a:noFill/>
          </a:ln>
          <a:effectLst>
            <a:outerShdw dist="35921" dir="2699999" algn="ctr" rotWithShape="0">
              <a:schemeClr val="bg2">
                <a:alpha val="50000"/>
              </a:schemeClr>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个人简历</a:t>
            </a:r>
            <a:endParaRPr lang="zh-CN" altLang="en-US" sz="3600" dirty="0">
              <a:solidFill>
                <a:srgbClr val="FF0000"/>
              </a:solidFill>
              <a:latin typeface="Times New Roman" panose="02020603050405020304" pitchFamily="18" charset="0"/>
              <a:ea typeface="黑体" panose="02010609060101010101" pitchFamily="49" charset="-122"/>
            </a:endParaRPr>
          </a:p>
        </p:txBody>
      </p:sp>
      <p:sp>
        <p:nvSpPr>
          <p:cNvPr id="6146" name="Rectangle 3"/>
          <p:cNvSpPr>
            <a:spLocks noGrp="1"/>
          </p:cNvSpPr>
          <p:nvPr/>
        </p:nvSpPr>
        <p:spPr>
          <a:xfrm>
            <a:off x="539750" y="1270000"/>
            <a:ext cx="7820025" cy="3457575"/>
          </a:xfrm>
          <a:prstGeom prst="rect">
            <a:avLst/>
          </a:prstGeom>
          <a:noFill/>
          <a:ln w="9525">
            <a:noFill/>
          </a:ln>
        </p:spPr>
        <p:txBody>
          <a:bodyPr anchor="t" anchorCtr="0"/>
          <a:p>
            <a:pPr algn="just">
              <a:lnSpc>
                <a:spcPct val="150000"/>
              </a:lnSpc>
              <a:buFont typeface="Wingdings" panose="05000000000000000000" pitchFamily="2" charset="2"/>
            </a:pPr>
            <a:r>
              <a:rPr lang="zh-CN" altLang="zh-CN" dirty="0">
                <a:latin typeface="Times New Roman" panose="02020603050405020304" pitchFamily="18" charset="0"/>
                <a:ea typeface="宋体" panose="02010600030101010101" pitchFamily="2" charset="-122"/>
              </a:rPr>
              <a:t>姓名：王光辉	出生年月：1971年12月	</a:t>
            </a:r>
            <a:endParaRPr lang="zh-CN" altLang="zh-CN" dirty="0">
              <a:latin typeface="Times New Roman" panose="02020603050405020304" pitchFamily="18" charset="0"/>
              <a:ea typeface="宋体" panose="02010600030101010101" pitchFamily="2" charset="-122"/>
            </a:endParaRPr>
          </a:p>
          <a:p>
            <a:pPr algn="just">
              <a:lnSpc>
                <a:spcPct val="150000"/>
              </a:lnSpc>
              <a:buFont typeface="Wingdings" panose="05000000000000000000" pitchFamily="2" charset="2"/>
            </a:pPr>
            <a:r>
              <a:rPr lang="zh-CN" altLang="zh-CN" dirty="0">
                <a:latin typeface="Times New Roman" panose="02020603050405020304" pitchFamily="18" charset="0"/>
                <a:ea typeface="宋体" panose="02010600030101010101" pitchFamily="2" charset="-122"/>
              </a:rPr>
              <a:t>入党年月：1997年12月	</a:t>
            </a: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籍贯：山东滨州</a:t>
            </a:r>
            <a:endParaRPr lang="zh-CN" altLang="zh-CN" dirty="0">
              <a:latin typeface="Times New Roman" panose="02020603050405020304" pitchFamily="18" charset="0"/>
              <a:ea typeface="宋体" panose="02010600030101010101" pitchFamily="2" charset="-122"/>
            </a:endParaRPr>
          </a:p>
          <a:p>
            <a:pPr algn="just">
              <a:lnSpc>
                <a:spcPct val="150000"/>
              </a:lnSpc>
              <a:buFont typeface="Wingdings" panose="05000000000000000000" pitchFamily="2" charset="2"/>
            </a:pPr>
            <a:r>
              <a:rPr lang="zh-CN" altLang="zh-CN" dirty="0">
                <a:latin typeface="Times New Roman" panose="02020603050405020304" pitchFamily="18" charset="0"/>
                <a:ea typeface="宋体" panose="02010600030101010101" pitchFamily="2" charset="-122"/>
              </a:rPr>
              <a:t>原工作单位：海军潜艇学院导航教研室、物理教研室退休（青岛）</a:t>
            </a:r>
            <a:endParaRPr lang="zh-CN" altLang="zh-CN" dirty="0">
              <a:latin typeface="Times New Roman" panose="02020603050405020304" pitchFamily="18" charset="0"/>
              <a:ea typeface="宋体" panose="02010600030101010101" pitchFamily="2" charset="-122"/>
            </a:endParaRPr>
          </a:p>
          <a:p>
            <a:pPr algn="just">
              <a:lnSpc>
                <a:spcPct val="150000"/>
              </a:lnSpc>
              <a:buFont typeface="Wingdings" panose="05000000000000000000" pitchFamily="2" charset="2"/>
            </a:pPr>
            <a:r>
              <a:rPr lang="zh-CN" altLang="zh-CN" dirty="0">
                <a:latin typeface="Times New Roman" panose="02020603050405020304" pitchFamily="18" charset="0"/>
                <a:ea typeface="宋体" panose="02010600030101010101" pitchFamily="2" charset="-122"/>
              </a:rPr>
              <a:t>联系电话（微信号）：18954274730</a:t>
            </a:r>
            <a:endParaRPr lang="zh-CN" altLang="zh-CN" dirty="0">
              <a:latin typeface="Times New Roman" panose="02020603050405020304" pitchFamily="18" charset="0"/>
              <a:ea typeface="宋体" panose="02010600030101010101" pitchFamily="2" charset="-122"/>
            </a:endParaRPr>
          </a:p>
          <a:p>
            <a:pPr algn="just">
              <a:lnSpc>
                <a:spcPct val="150000"/>
              </a:lnSpc>
              <a:buFont typeface="Wingdings" panose="05000000000000000000" pitchFamily="2" charset="2"/>
            </a:pPr>
            <a:r>
              <a:rPr lang="zh-CN" altLang="zh-CN" dirty="0">
                <a:latin typeface="Times New Roman" panose="02020603050405020304" pitchFamily="18" charset="0"/>
                <a:ea typeface="宋体" panose="02010600030101010101" pitchFamily="2" charset="-122"/>
              </a:rPr>
              <a:t>电子邮箱：wang6gh@163.com</a:t>
            </a:r>
            <a:endParaRPr lang="zh-CN" altLang="zh-CN" dirty="0">
              <a:latin typeface="Times New Roman" panose="02020603050405020304" pitchFamily="18" charset="0"/>
              <a:ea typeface="宋体" panose="02010600030101010101" pitchFamily="2" charset="-122"/>
            </a:endParaRPr>
          </a:p>
        </p:txBody>
      </p:sp>
    </p:spTree>
  </p:cSld>
  <p:clrMapOvr>
    <a:masterClrMapping/>
  </p:clrMapOvr>
  <p:transition spd="slow">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9026" name="Rectangle 2"/>
          <p:cNvSpPr/>
          <p:nvPr/>
        </p:nvSpPr>
        <p:spPr>
          <a:xfrm>
            <a:off x="480695" y="1268730"/>
            <a:ext cx="7991475" cy="4449445"/>
          </a:xfrm>
          <a:prstGeom prst="rect">
            <a:avLst/>
          </a:prstGeom>
          <a:noFill/>
          <a:ln w="28575">
            <a:noFill/>
          </a:ln>
        </p:spPr>
        <p:txBody>
          <a:bodyPr anchor="ctr" anchorCtr="0">
            <a:no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5</a:t>
            </a:r>
            <a:r>
              <a:rPr lang="zh-CN" altLang="en-US" dirty="0">
                <a:solidFill>
                  <a:srgbClr val="000066"/>
                </a:solidFill>
                <a:latin typeface="Times New Roman" panose="02020603050405020304" pitchFamily="18" charset="0"/>
                <a:ea typeface="华文中宋" panose="02010600040101010101" pitchFamily="2" charset="-122"/>
              </a:rPr>
              <a:t>）实验结束后，</a:t>
            </a:r>
            <a:r>
              <a:rPr lang="zh-CN" dirty="0">
                <a:solidFill>
                  <a:srgbClr val="000066"/>
                </a:solidFill>
                <a:latin typeface="Times New Roman" panose="02020603050405020304" pitchFamily="18" charset="0"/>
                <a:ea typeface="华文中宋" panose="02010600040101010101" pitchFamily="2" charset="-122"/>
              </a:rPr>
              <a:t>小值日协助老师检查各个实验桌上的仪器是否有缺失、归位，清洁桌面和地面，摆齐板凳。收齐实验报告，按桌号排序，记录缺交桌号名单。</a:t>
            </a:r>
            <a:endParaRPr lang="zh-CN" dirty="0">
              <a:solidFill>
                <a:srgbClr val="000066"/>
              </a:solidFill>
              <a:latin typeface="Times New Roman" panose="02020603050405020304" pitchFamily="18" charset="0"/>
              <a:ea typeface="华文中宋" panose="02010600040101010101" pitchFamily="2" charset="-122"/>
            </a:endParaRPr>
          </a:p>
          <a:p>
            <a:pPr algn="ctr"/>
            <a:r>
              <a:rPr lang="zh-CN" altLang="en-US" dirty="0">
                <a:solidFill>
                  <a:srgbClr val="000066"/>
                </a:solidFill>
                <a:latin typeface="Times New Roman" panose="02020603050405020304" pitchFamily="18" charset="0"/>
                <a:ea typeface="华文中宋" panose="02010600040101010101" pitchFamily="2" charset="-122"/>
              </a:rPr>
              <a:t>值日表</a:t>
            </a:r>
            <a:endParaRPr lang="en-US" altLang="zh-CN" dirty="0">
              <a:solidFill>
                <a:srgbClr val="000066"/>
              </a:solidFill>
              <a:latin typeface="Times New Roman" panose="02020603050405020304" pitchFamily="18" charset="0"/>
              <a:ea typeface="华文中宋" panose="02010600040101010101" pitchFamily="2" charset="-122"/>
            </a:endParaRPr>
          </a:p>
          <a:p>
            <a:r>
              <a:rPr lang="en-US" altLang="zh-CN" dirty="0">
                <a:solidFill>
                  <a:srgbClr val="000066"/>
                </a:solidFill>
                <a:latin typeface="Times New Roman" panose="02020603050405020304" pitchFamily="18" charset="0"/>
                <a:ea typeface="华文中宋" panose="02010600040101010101" pitchFamily="2" charset="-122"/>
              </a:rPr>
              <a:t>1-2</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1			11-12</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6</a:t>
            </a:r>
            <a:endParaRPr lang="en-US" altLang="zh-CN" dirty="0">
              <a:solidFill>
                <a:srgbClr val="000066"/>
              </a:solidFill>
              <a:latin typeface="Times New Roman" panose="02020603050405020304" pitchFamily="18" charset="0"/>
              <a:ea typeface="华文中宋" panose="02010600040101010101" pitchFamily="2" charset="-122"/>
            </a:endParaRPr>
          </a:p>
          <a:p>
            <a:r>
              <a:rPr lang="en-US" altLang="zh-CN" dirty="0">
                <a:solidFill>
                  <a:srgbClr val="000066"/>
                </a:solidFill>
                <a:latin typeface="Times New Roman" panose="02020603050405020304" pitchFamily="18" charset="0"/>
                <a:ea typeface="华文中宋" panose="02010600040101010101" pitchFamily="2" charset="-122"/>
              </a:rPr>
              <a:t>3-4</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2			13-14</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7</a:t>
            </a:r>
            <a:endParaRPr lang="en-US" altLang="zh-CN" dirty="0">
              <a:solidFill>
                <a:srgbClr val="000066"/>
              </a:solidFill>
              <a:latin typeface="Times New Roman" panose="02020603050405020304" pitchFamily="18" charset="0"/>
              <a:ea typeface="华文中宋" panose="02010600040101010101" pitchFamily="2" charset="-122"/>
            </a:endParaRPr>
          </a:p>
          <a:p>
            <a:r>
              <a:rPr lang="en-US" altLang="zh-CN" dirty="0">
                <a:solidFill>
                  <a:srgbClr val="000066"/>
                </a:solidFill>
                <a:latin typeface="Times New Roman" panose="02020603050405020304" pitchFamily="18" charset="0"/>
                <a:ea typeface="华文中宋" panose="02010600040101010101" pitchFamily="2" charset="-122"/>
              </a:rPr>
              <a:t>5-6</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3			15-16</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8</a:t>
            </a:r>
            <a:endParaRPr lang="en-US" altLang="zh-CN" dirty="0">
              <a:solidFill>
                <a:srgbClr val="000066"/>
              </a:solidFill>
              <a:latin typeface="Times New Roman" panose="02020603050405020304" pitchFamily="18" charset="0"/>
              <a:ea typeface="华文中宋" panose="02010600040101010101" pitchFamily="2" charset="-122"/>
            </a:endParaRPr>
          </a:p>
          <a:p>
            <a:r>
              <a:rPr lang="en-US" altLang="zh-CN" dirty="0">
                <a:solidFill>
                  <a:srgbClr val="000066"/>
                </a:solidFill>
                <a:latin typeface="Times New Roman" panose="02020603050405020304" pitchFamily="18" charset="0"/>
                <a:ea typeface="华文中宋" panose="02010600040101010101" pitchFamily="2" charset="-122"/>
              </a:rPr>
              <a:t>7-8</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4			17-18</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9</a:t>
            </a:r>
            <a:endParaRPr lang="en-US" altLang="zh-CN" dirty="0">
              <a:solidFill>
                <a:srgbClr val="000066"/>
              </a:solidFill>
              <a:latin typeface="Times New Roman" panose="02020603050405020304" pitchFamily="18" charset="0"/>
              <a:ea typeface="华文中宋" panose="02010600040101010101" pitchFamily="2" charset="-122"/>
            </a:endParaRPr>
          </a:p>
          <a:p>
            <a:r>
              <a:rPr lang="en-US" altLang="zh-CN" dirty="0">
                <a:solidFill>
                  <a:srgbClr val="000066"/>
                </a:solidFill>
                <a:latin typeface="Times New Roman" panose="02020603050405020304" pitchFamily="18" charset="0"/>
                <a:ea typeface="华文中宋" panose="02010600040101010101" pitchFamily="2" charset="-122"/>
              </a:rPr>
              <a:t>9-10</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5		19-21</a:t>
            </a:r>
            <a:r>
              <a:rPr lang="zh-CN" altLang="en-US" dirty="0">
                <a:solidFill>
                  <a:srgbClr val="000066"/>
                </a:solidFill>
                <a:latin typeface="Times New Roman" panose="02020603050405020304" pitchFamily="18" charset="0"/>
                <a:ea typeface="华文中宋" panose="02010600040101010101" pitchFamily="2" charset="-122"/>
              </a:rPr>
              <a:t>：实验</a:t>
            </a:r>
            <a:r>
              <a:rPr lang="en-US" altLang="zh-CN" dirty="0">
                <a:solidFill>
                  <a:srgbClr val="000066"/>
                </a:solidFill>
                <a:latin typeface="Times New Roman" panose="02020603050405020304" pitchFamily="18" charset="0"/>
                <a:ea typeface="华文中宋" panose="02010600040101010101" pitchFamily="2" charset="-122"/>
              </a:rPr>
              <a:t>10</a:t>
            </a:r>
            <a:endParaRPr lang="en-US" altLang="zh-CN" dirty="0">
              <a:solidFill>
                <a:srgbClr val="000066"/>
              </a:solidFill>
              <a:latin typeface="Times New Roman" panose="02020603050405020304" pitchFamily="18" charset="0"/>
              <a:ea typeface="华文中宋" panose="02010600040101010101" pitchFamily="2" charset="-122"/>
            </a:endParaRPr>
          </a:p>
          <a:p>
            <a:endParaRPr lang="en-US" altLang="zh-CN" dirty="0">
              <a:solidFill>
                <a:srgbClr val="000066"/>
              </a:solidFill>
              <a:latin typeface="Times New Roman" panose="02020603050405020304" pitchFamily="18" charset="0"/>
              <a:ea typeface="华文中宋" panose="02010600040101010101" pitchFamily="2" charset="-122"/>
            </a:endParaRPr>
          </a:p>
        </p:txBody>
      </p:sp>
      <p:sp>
        <p:nvSpPr>
          <p:cNvPr id="25603" name="Rectangle 4"/>
          <p:cNvSpPr/>
          <p:nvPr/>
        </p:nvSpPr>
        <p:spPr>
          <a:xfrm>
            <a:off x="0" y="-42862"/>
            <a:ext cx="6516688" cy="806450"/>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3600" dirty="0">
                <a:solidFill>
                  <a:srgbClr val="FF0000"/>
                </a:solidFill>
                <a:latin typeface="Times New Roman" panose="02020603050405020304" pitchFamily="18" charset="0"/>
                <a:ea typeface="黑体" panose="02010609060101010101" pitchFamily="49" charset="-122"/>
              </a:rPr>
              <a:t>三：大学物理实验课程程序</a:t>
            </a:r>
            <a:endParaRPr lang="zh-CN" altLang="en-US" sz="18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9026"/>
                                        </p:tgtEl>
                                        <p:attrNameLst>
                                          <p:attrName>style.visibility</p:attrName>
                                        </p:attrNameLst>
                                      </p:cBhvr>
                                      <p:to>
                                        <p:strVal val="visible"/>
                                      </p:to>
                                    </p:set>
                                    <p:animEffect transition="in" filter="wipe(down)">
                                      <p:cBhvr>
                                        <p:cTn id="7" dur="500"/>
                                        <p:tgtEl>
                                          <p:spTgt spid="76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3"/>
          <p:cNvSpPr>
            <a:spLocks noGrp="1"/>
          </p:cNvSpPr>
          <p:nvPr>
            <p:ph idx="1"/>
          </p:nvPr>
        </p:nvSpPr>
        <p:spPr>
          <a:xfrm>
            <a:off x="250825" y="884238"/>
            <a:ext cx="8893175" cy="5111750"/>
          </a:xfrm>
          <a:noFill/>
          <a:ln>
            <a:noFill/>
          </a:ln>
        </p:spPr>
        <p:txBody>
          <a:bodyPr anchor="t" anchorCtr="0"/>
          <a:p>
            <a:pPr eaLnBrk="1" hangingPunct="1">
              <a:lnSpc>
                <a:spcPct val="90000"/>
              </a:lnSpc>
            </a:pPr>
            <a:r>
              <a:rPr lang="zh-CN" altLang="en-US" sz="2800" b="1" dirty="0">
                <a:solidFill>
                  <a:srgbClr val="02404E"/>
                </a:solidFill>
                <a:ea typeface="华文隶书" panose="02010800040101010101" pitchFamily="2" charset="-122"/>
              </a:rPr>
              <a:t>请教师在预习报告上</a:t>
            </a:r>
            <a:r>
              <a:rPr lang="zh-CN" altLang="en-US" sz="2800" b="1" dirty="0">
                <a:solidFill>
                  <a:srgbClr val="FF0000"/>
                </a:solidFill>
                <a:ea typeface="华文隶书" panose="02010800040101010101" pitchFamily="2" charset="-122"/>
              </a:rPr>
              <a:t>签字</a:t>
            </a:r>
            <a:r>
              <a:rPr lang="zh-CN" altLang="en-US" sz="2800" b="1" dirty="0">
                <a:solidFill>
                  <a:srgbClr val="02404E"/>
                </a:solidFill>
                <a:ea typeface="华文隶书" panose="02010800040101010101" pitchFamily="2" charset="-122"/>
              </a:rPr>
              <a:t>。</a:t>
            </a:r>
            <a:endParaRPr lang="zh-CN" altLang="en-US" sz="2800" b="1" dirty="0">
              <a:solidFill>
                <a:srgbClr val="02404E"/>
              </a:solidFill>
              <a:ea typeface="华文隶书" panose="02010800040101010101" pitchFamily="2" charset="-122"/>
            </a:endParaRPr>
          </a:p>
          <a:p>
            <a:pPr eaLnBrk="1" hangingPunct="1">
              <a:lnSpc>
                <a:spcPct val="90000"/>
              </a:lnSpc>
            </a:pPr>
            <a:r>
              <a:rPr lang="zh-CN" altLang="en-US" sz="2800" b="1" dirty="0">
                <a:solidFill>
                  <a:srgbClr val="02404E"/>
                </a:solidFill>
                <a:ea typeface="华文隶书" panose="02010800040101010101" pitchFamily="2" charset="-122"/>
              </a:rPr>
              <a:t>学生在实验记录本上</a:t>
            </a:r>
            <a:r>
              <a:rPr lang="zh-CN" altLang="en-US" sz="2800" b="1" dirty="0">
                <a:solidFill>
                  <a:srgbClr val="FF0000"/>
                </a:solidFill>
                <a:ea typeface="华文隶书" panose="02010800040101010101" pitchFamily="2" charset="-122"/>
              </a:rPr>
              <a:t>签字</a:t>
            </a:r>
            <a:r>
              <a:rPr lang="zh-CN" altLang="en-US" sz="2800" b="1" dirty="0">
                <a:solidFill>
                  <a:srgbClr val="02404E"/>
                </a:solidFill>
                <a:ea typeface="华文隶书" panose="02010800040101010101" pitchFamily="2" charset="-122"/>
              </a:rPr>
              <a:t>。</a:t>
            </a:r>
            <a:endParaRPr lang="zh-CN" altLang="en-US" sz="2800" b="1" dirty="0">
              <a:solidFill>
                <a:srgbClr val="02404E"/>
              </a:solidFill>
              <a:ea typeface="华文隶书" panose="02010800040101010101" pitchFamily="2" charset="-122"/>
            </a:endParaRPr>
          </a:p>
          <a:p>
            <a:pPr eaLnBrk="1" hangingPunct="1">
              <a:lnSpc>
                <a:spcPct val="90000"/>
              </a:lnSpc>
            </a:pPr>
            <a:r>
              <a:rPr lang="zh-CN" altLang="en-US" sz="2800" b="1" dirty="0">
                <a:solidFill>
                  <a:srgbClr val="02404E"/>
                </a:solidFill>
                <a:ea typeface="华文隶书" panose="02010800040101010101" pitchFamily="2" charset="-122"/>
              </a:rPr>
              <a:t>教师讲解约</a:t>
            </a:r>
            <a:r>
              <a:rPr lang="en-US" altLang="zh-CN" sz="2800" b="1" dirty="0">
                <a:solidFill>
                  <a:srgbClr val="02404E"/>
                </a:solidFill>
                <a:ea typeface="华文隶书" panose="02010800040101010101" pitchFamily="2" charset="-122"/>
              </a:rPr>
              <a:t>15-30</a:t>
            </a:r>
            <a:r>
              <a:rPr lang="zh-CN" altLang="en-US" sz="2800" b="1" dirty="0">
                <a:solidFill>
                  <a:srgbClr val="02404E"/>
                </a:solidFill>
                <a:ea typeface="华文隶书" panose="02010800040101010101" pitchFamily="2" charset="-122"/>
              </a:rPr>
              <a:t>分后学生实验。开始实验前要先看</a:t>
            </a:r>
            <a:r>
              <a:rPr lang="zh-CN" altLang="en-US" sz="2800" b="1" dirty="0">
                <a:solidFill>
                  <a:srgbClr val="FF0000"/>
                </a:solidFill>
                <a:ea typeface="华文隶书" panose="02010800040101010101" pitchFamily="2" charset="-122"/>
              </a:rPr>
              <a:t>注意事项</a:t>
            </a:r>
            <a:r>
              <a:rPr lang="zh-CN" altLang="en-US" sz="2800" b="1" dirty="0">
                <a:solidFill>
                  <a:srgbClr val="02404E"/>
                </a:solidFill>
                <a:ea typeface="华文隶书" panose="02010800040101010101" pitchFamily="2" charset="-122"/>
              </a:rPr>
              <a:t>。</a:t>
            </a:r>
            <a:endParaRPr lang="zh-CN" altLang="en-US" sz="2800" b="1" dirty="0">
              <a:solidFill>
                <a:srgbClr val="02404E"/>
              </a:solidFill>
              <a:ea typeface="华文隶书" panose="02010800040101010101" pitchFamily="2" charset="-122"/>
            </a:endParaRPr>
          </a:p>
          <a:p>
            <a:pPr eaLnBrk="1" hangingPunct="1">
              <a:lnSpc>
                <a:spcPct val="90000"/>
              </a:lnSpc>
            </a:pPr>
            <a:r>
              <a:rPr lang="zh-CN" altLang="en-US" sz="2800" b="1" dirty="0">
                <a:solidFill>
                  <a:srgbClr val="02404E"/>
                </a:solidFill>
                <a:ea typeface="华文隶书" panose="02010800040101010101" pitchFamily="2" charset="-122"/>
              </a:rPr>
              <a:t>教师指导</a:t>
            </a:r>
            <a:r>
              <a:rPr lang="en-US" altLang="zh-CN" sz="2800" b="1" dirty="0">
                <a:solidFill>
                  <a:srgbClr val="02404E"/>
                </a:solidFill>
                <a:ea typeface="华文隶书" panose="02010800040101010101" pitchFamily="2" charset="-122"/>
              </a:rPr>
              <a:t>40</a:t>
            </a:r>
            <a:r>
              <a:rPr lang="zh-CN" altLang="en-US" sz="2800" b="1" dirty="0">
                <a:solidFill>
                  <a:srgbClr val="02404E"/>
                </a:solidFill>
                <a:ea typeface="华文隶书" panose="02010800040101010101" pitchFamily="2" charset="-122"/>
              </a:rPr>
              <a:t>分</a:t>
            </a:r>
            <a:r>
              <a:rPr lang="en-US" altLang="zh-CN" sz="2800" b="1" dirty="0">
                <a:solidFill>
                  <a:srgbClr val="02404E"/>
                </a:solidFill>
                <a:ea typeface="华文隶书" panose="02010800040101010101" pitchFamily="2" charset="-122"/>
              </a:rPr>
              <a:t>~1</a:t>
            </a:r>
            <a:r>
              <a:rPr lang="zh-CN" altLang="en-US" sz="2800" b="1" dirty="0">
                <a:solidFill>
                  <a:srgbClr val="02404E"/>
                </a:solidFill>
                <a:ea typeface="华文隶书" panose="02010800040101010101" pitchFamily="2" charset="-122"/>
              </a:rPr>
              <a:t>小时，有问题尽可能在这个时段问。</a:t>
            </a:r>
            <a:endParaRPr lang="zh-CN" altLang="en-US" sz="2800" b="1" dirty="0">
              <a:solidFill>
                <a:srgbClr val="02404E"/>
              </a:solidFill>
              <a:ea typeface="华文隶书" panose="02010800040101010101" pitchFamily="2" charset="-122"/>
            </a:endParaRPr>
          </a:p>
          <a:p>
            <a:pPr eaLnBrk="1" hangingPunct="1">
              <a:lnSpc>
                <a:spcPct val="90000"/>
              </a:lnSpc>
            </a:pPr>
            <a:r>
              <a:rPr lang="zh-CN" altLang="en-US" sz="2800" b="1" dirty="0">
                <a:solidFill>
                  <a:srgbClr val="FF0000"/>
                </a:solidFill>
                <a:ea typeface="华文隶书" panose="02010800040101010101" pitchFamily="2" charset="-122"/>
              </a:rPr>
              <a:t>数据</a:t>
            </a:r>
            <a:r>
              <a:rPr lang="zh-CN" altLang="en-US" sz="2800" b="1" dirty="0">
                <a:solidFill>
                  <a:srgbClr val="02404E"/>
                </a:solidFill>
                <a:ea typeface="华文隶书" panose="02010800040101010101" pitchFamily="2" charset="-122"/>
              </a:rPr>
              <a:t>采集完先</a:t>
            </a:r>
            <a:r>
              <a:rPr lang="zh-CN" altLang="en-US" sz="2800" b="1" dirty="0">
                <a:solidFill>
                  <a:srgbClr val="FF0000"/>
                </a:solidFill>
                <a:ea typeface="华文隶书" panose="02010800040101010101" pitchFamily="2" charset="-122"/>
              </a:rPr>
              <a:t>签字</a:t>
            </a:r>
            <a:r>
              <a:rPr lang="zh-CN" altLang="en-US" sz="2800" b="1" dirty="0">
                <a:solidFill>
                  <a:srgbClr val="02404E"/>
                </a:solidFill>
                <a:ea typeface="华文隶书" panose="02010800040101010101" pitchFamily="2" charset="-122"/>
              </a:rPr>
              <a:t>后拆线。</a:t>
            </a:r>
            <a:endParaRPr lang="zh-CN" altLang="en-US" sz="2800" b="1" dirty="0">
              <a:solidFill>
                <a:srgbClr val="02404E"/>
              </a:solidFill>
              <a:ea typeface="华文隶书" panose="02010800040101010101" pitchFamily="2" charset="-122"/>
            </a:endParaRPr>
          </a:p>
          <a:p>
            <a:pPr eaLnBrk="1" hangingPunct="1">
              <a:lnSpc>
                <a:spcPct val="90000"/>
              </a:lnSpc>
            </a:pPr>
            <a:r>
              <a:rPr lang="zh-CN" altLang="en-US" sz="2800" b="1" dirty="0">
                <a:solidFill>
                  <a:srgbClr val="02404E"/>
                </a:solidFill>
                <a:ea typeface="华文隶书" panose="02010800040101010101" pitchFamily="2" charset="-122"/>
              </a:rPr>
              <a:t>离开</a:t>
            </a:r>
            <a:r>
              <a:rPr lang="zh-CN" altLang="en-US" sz="2800" b="1" dirty="0">
                <a:solidFill>
                  <a:srgbClr val="FF0000"/>
                </a:solidFill>
                <a:ea typeface="华文隶书" panose="02010800040101010101" pitchFamily="2" charset="-122"/>
              </a:rPr>
              <a:t>登记</a:t>
            </a:r>
            <a:r>
              <a:rPr lang="en-US" altLang="zh-CN" sz="2800" b="1" dirty="0">
                <a:solidFill>
                  <a:srgbClr val="02404E"/>
                </a:solidFill>
                <a:ea typeface="华文隶书" panose="02010800040101010101" pitchFamily="2" charset="-122"/>
              </a:rPr>
              <a:t>(</a:t>
            </a:r>
            <a:r>
              <a:rPr lang="zh-CN" altLang="en-US" sz="2800" b="1" dirty="0">
                <a:solidFill>
                  <a:srgbClr val="02404E"/>
                </a:solidFill>
                <a:ea typeface="华文隶书" panose="02010800040101010101" pitchFamily="2" charset="-122"/>
              </a:rPr>
              <a:t>仪器使用是否正常，</a:t>
            </a:r>
            <a:r>
              <a:rPr lang="zh-CN" altLang="en-US" sz="2800" b="1" dirty="0">
                <a:solidFill>
                  <a:srgbClr val="FF0000"/>
                </a:solidFill>
                <a:ea typeface="华文隶书" panose="02010800040101010101" pitchFamily="2" charset="-122"/>
              </a:rPr>
              <a:t>不正常的要简单描述故障</a:t>
            </a:r>
            <a:r>
              <a:rPr lang="en-US" altLang="zh-CN" sz="2800" b="1" dirty="0">
                <a:solidFill>
                  <a:srgbClr val="02404E"/>
                </a:solidFill>
                <a:ea typeface="华文隶书" panose="02010800040101010101" pitchFamily="2" charset="-122"/>
              </a:rPr>
              <a:t>)</a:t>
            </a:r>
            <a:r>
              <a:rPr lang="zh-CN" altLang="en-US" sz="2800" b="1" dirty="0">
                <a:solidFill>
                  <a:srgbClr val="02404E"/>
                </a:solidFill>
                <a:ea typeface="华文隶书" panose="02010800040101010101" pitchFamily="2" charset="-122"/>
              </a:rPr>
              <a:t>。</a:t>
            </a:r>
            <a:endParaRPr lang="zh-CN" altLang="en-US" sz="2800" b="1" dirty="0">
              <a:solidFill>
                <a:srgbClr val="02404E"/>
              </a:solidFill>
              <a:ea typeface="华文隶书" panose="02010800040101010101" pitchFamily="2" charset="-122"/>
            </a:endParaRPr>
          </a:p>
          <a:p>
            <a:pPr eaLnBrk="1" hangingPunct="1">
              <a:lnSpc>
                <a:spcPct val="90000"/>
              </a:lnSpc>
            </a:pPr>
            <a:r>
              <a:rPr lang="zh-CN" altLang="en-US" sz="2800" b="1" dirty="0">
                <a:solidFill>
                  <a:srgbClr val="02404E"/>
                </a:solidFill>
                <a:ea typeface="华文隶书" panose="02010800040101010101" pitchFamily="2" charset="-122"/>
              </a:rPr>
              <a:t>仪器、桌凳</a:t>
            </a:r>
            <a:r>
              <a:rPr lang="zh-CN" altLang="en-US" sz="2800" b="1" dirty="0">
                <a:solidFill>
                  <a:srgbClr val="FF0000"/>
                </a:solidFill>
                <a:ea typeface="华文隶书" panose="02010800040101010101" pitchFamily="2" charset="-122"/>
              </a:rPr>
              <a:t>归位</a:t>
            </a:r>
            <a:r>
              <a:rPr lang="zh-CN" altLang="en-US" sz="2800" b="1" dirty="0">
                <a:solidFill>
                  <a:srgbClr val="02404E"/>
                </a:solidFill>
                <a:ea typeface="华文隶书" panose="02010800040101010101" pitchFamily="2" charset="-122"/>
              </a:rPr>
              <a:t>。关仪器、关电。（一般顺序：</a:t>
            </a:r>
            <a:r>
              <a:rPr lang="zh-CN" altLang="en-US" sz="2800" b="1" dirty="0">
                <a:solidFill>
                  <a:srgbClr val="FF0000"/>
                </a:solidFill>
                <a:ea typeface="华文隶书" panose="02010800040101010101" pitchFamily="2" charset="-122"/>
              </a:rPr>
              <a:t>调小仪器电压输出→关掉仪器电源→关插座、盖盖子、仪器摆放整齐、凳子摆放整齐、桌面干干净</a:t>
            </a:r>
            <a:r>
              <a:rPr lang="en-US" altLang="zh-CN" sz="2800" b="1" dirty="0">
                <a:solidFill>
                  <a:srgbClr val="02404E"/>
                </a:solidFill>
                <a:ea typeface="华文隶书" panose="02010800040101010101" pitchFamily="2" charset="-122"/>
              </a:rPr>
              <a:t>)</a:t>
            </a:r>
            <a:endParaRPr lang="en-US" altLang="zh-CN" sz="2800" b="1" dirty="0">
              <a:solidFill>
                <a:srgbClr val="02404E"/>
              </a:solidFill>
              <a:ea typeface="华文隶书" panose="02010800040101010101" pitchFamily="2" charset="-122"/>
            </a:endParaRPr>
          </a:p>
        </p:txBody>
      </p:sp>
      <p:sp>
        <p:nvSpPr>
          <p:cNvPr id="26626" name="Rectangle 6"/>
          <p:cNvSpPr/>
          <p:nvPr/>
        </p:nvSpPr>
        <p:spPr>
          <a:xfrm>
            <a:off x="3059113" y="0"/>
            <a:ext cx="2447925" cy="884238"/>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4000" dirty="0">
                <a:solidFill>
                  <a:srgbClr val="02404E"/>
                </a:solidFill>
                <a:latin typeface="Arial" panose="020B0604020202020204" pitchFamily="34" charset="0"/>
                <a:ea typeface="华文隶书" panose="02010800040101010101" pitchFamily="2" charset="-122"/>
              </a:rPr>
              <a:t>课堂程序</a:t>
            </a:r>
            <a:endParaRPr lang="zh-CN" altLang="en-US" sz="4000" dirty="0">
              <a:solidFill>
                <a:srgbClr val="02404E"/>
              </a:solidFill>
              <a:latin typeface="Arial" panose="020B0604020202020204" pitchFamily="34" charset="0"/>
              <a:ea typeface="华文隶书" panose="02010800040101010101" pitchFamily="2" charset="-122"/>
            </a:endParaRPr>
          </a:p>
        </p:txBody>
      </p:sp>
    </p:spTree>
  </p:cSld>
  <p:clrMapOvr>
    <a:masterClrMapping/>
  </p:clrMapOvr>
  <p:transition spd="slow">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250825" y="865188"/>
            <a:ext cx="8229600" cy="647700"/>
          </a:xfrm>
          <a:noFill/>
          <a:ln>
            <a:noFill/>
          </a:ln>
          <a:effectLst>
            <a:outerShdw dist="35921" dir="2699999" algn="ctr" rotWithShape="0">
              <a:schemeClr val="bg2"/>
            </a:outerShdw>
          </a:effectLst>
        </p:spPr>
        <p:txBody>
          <a:bodyPr anchor="t" anchorCtr="0"/>
          <a:p>
            <a:pPr algn="l" eaLnBrk="1" hangingPunct="1"/>
            <a:r>
              <a:rPr lang="en-US" altLang="zh-CN" sz="3200" b="1" dirty="0">
                <a:solidFill>
                  <a:srgbClr val="3333FF"/>
                </a:solidFill>
                <a:latin typeface="华文中宋" panose="02010600040101010101" pitchFamily="2" charset="-122"/>
                <a:ea typeface="华文中宋" panose="02010600040101010101" pitchFamily="2" charset="-122"/>
              </a:rPr>
              <a:t>3</a:t>
            </a:r>
            <a:r>
              <a:rPr lang="zh-CN" altLang="en-US" sz="3200" b="1" dirty="0">
                <a:solidFill>
                  <a:srgbClr val="3333FF"/>
                </a:solidFill>
                <a:latin typeface="华文中宋" panose="02010600040101010101" pitchFamily="2" charset="-122"/>
                <a:ea typeface="华文中宋" panose="02010600040101010101" pitchFamily="2" charset="-122"/>
              </a:rPr>
              <a:t>、课后完成实验报告</a:t>
            </a:r>
            <a:r>
              <a:rPr lang="en-US" altLang="zh-CN" sz="3200" b="1" dirty="0">
                <a:solidFill>
                  <a:srgbClr val="3333FF"/>
                </a:solidFill>
                <a:latin typeface="华文中宋" panose="02010600040101010101" pitchFamily="2" charset="-122"/>
                <a:ea typeface="华文中宋" panose="02010600040101010101" pitchFamily="2" charset="-122"/>
              </a:rPr>
              <a:t> </a:t>
            </a:r>
            <a:r>
              <a:rPr lang="en-US" altLang="zh-CN" sz="3200" b="1" dirty="0">
                <a:solidFill>
                  <a:srgbClr val="FF0000"/>
                </a:solidFill>
                <a:latin typeface="华文中宋" panose="02010600040101010101" pitchFamily="2" charset="-122"/>
                <a:ea typeface="华文中宋" panose="02010600040101010101" pitchFamily="2" charset="-122"/>
              </a:rPr>
              <a:t> A4</a:t>
            </a:r>
            <a:r>
              <a:rPr lang="zh-CN" altLang="en-US" sz="3200" b="1" dirty="0">
                <a:solidFill>
                  <a:srgbClr val="FF0000"/>
                </a:solidFill>
                <a:latin typeface="华文中宋" panose="02010600040101010101" pitchFamily="2" charset="-122"/>
                <a:ea typeface="华文中宋" panose="02010600040101010101" pitchFamily="2" charset="-122"/>
              </a:rPr>
              <a:t>纸</a:t>
            </a:r>
            <a:endParaRPr lang="zh-CN" altLang="en-US" sz="3200" b="1" dirty="0">
              <a:solidFill>
                <a:srgbClr val="FF0000"/>
              </a:solidFill>
              <a:latin typeface="华文中宋" panose="02010600040101010101" pitchFamily="2" charset="-122"/>
              <a:ea typeface="华文中宋" panose="02010600040101010101" pitchFamily="2" charset="-122"/>
            </a:endParaRPr>
          </a:p>
        </p:txBody>
      </p:sp>
      <p:sp>
        <p:nvSpPr>
          <p:cNvPr id="27650" name="Rectangle 3"/>
          <p:cNvSpPr/>
          <p:nvPr/>
        </p:nvSpPr>
        <p:spPr>
          <a:xfrm>
            <a:off x="539750" y="1471613"/>
            <a:ext cx="3254375" cy="522287"/>
          </a:xfrm>
          <a:prstGeom prst="rect">
            <a:avLst/>
          </a:prstGeom>
          <a:noFill/>
          <a:ln w="28575">
            <a:noFill/>
          </a:ln>
        </p:spPr>
        <p:txBody>
          <a:bodyPr wrap="none" anchor="ctr" anchorCtr="0">
            <a:spAutoFit/>
          </a:bodyPr>
          <a:p>
            <a:r>
              <a:rPr lang="zh-CN" altLang="en-US" dirty="0">
                <a:solidFill>
                  <a:srgbClr val="FF0066"/>
                </a:solidFill>
                <a:latin typeface="华文中宋" panose="02010600040101010101" pitchFamily="2" charset="-122"/>
                <a:ea typeface="华文中宋" panose="02010600040101010101" pitchFamily="2" charset="-122"/>
              </a:rPr>
              <a:t>（</a:t>
            </a:r>
            <a:r>
              <a:rPr lang="en-US" altLang="zh-CN" dirty="0">
                <a:solidFill>
                  <a:srgbClr val="FF0066"/>
                </a:solidFill>
                <a:latin typeface="华文中宋" panose="02010600040101010101" pitchFamily="2" charset="-122"/>
                <a:ea typeface="华文中宋" panose="02010600040101010101" pitchFamily="2" charset="-122"/>
              </a:rPr>
              <a:t>1</a:t>
            </a:r>
            <a:r>
              <a:rPr lang="zh-CN" altLang="en-US" dirty="0">
                <a:solidFill>
                  <a:srgbClr val="FF0066"/>
                </a:solidFill>
                <a:latin typeface="华文中宋" panose="02010600040101010101" pitchFamily="2" charset="-122"/>
                <a:ea typeface="华文中宋" panose="02010600040101010101" pitchFamily="2" charset="-122"/>
              </a:rPr>
              <a:t>）</a:t>
            </a:r>
            <a:r>
              <a:rPr lang="zh-CN" altLang="en-US" dirty="0">
                <a:solidFill>
                  <a:srgbClr val="FF0066"/>
                </a:solidFill>
                <a:latin typeface="Times New Roman" panose="02020603050405020304" pitchFamily="18" charset="0"/>
                <a:ea typeface="华文中宋" panose="02010600040101010101" pitchFamily="2" charset="-122"/>
              </a:rPr>
              <a:t>完善预习报告</a:t>
            </a:r>
            <a:endParaRPr lang="zh-CN" altLang="en-US" dirty="0">
              <a:solidFill>
                <a:srgbClr val="FF0066"/>
              </a:solidFill>
              <a:latin typeface="Times New Roman" panose="02020603050405020304" pitchFamily="18" charset="0"/>
              <a:ea typeface="华文中宋" panose="02010600040101010101" pitchFamily="2" charset="-122"/>
            </a:endParaRPr>
          </a:p>
        </p:txBody>
      </p:sp>
      <p:sp>
        <p:nvSpPr>
          <p:cNvPr id="770052" name="Rectangle 4"/>
          <p:cNvSpPr/>
          <p:nvPr/>
        </p:nvSpPr>
        <p:spPr>
          <a:xfrm>
            <a:off x="539750" y="2047875"/>
            <a:ext cx="8135938" cy="952500"/>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2</a:t>
            </a:r>
            <a:r>
              <a:rPr lang="zh-CN" altLang="en-US" dirty="0">
                <a:solidFill>
                  <a:srgbClr val="000066"/>
                </a:solidFill>
                <a:latin typeface="Times New Roman" panose="02020603050405020304" pitchFamily="18" charset="0"/>
                <a:ea typeface="华文中宋" panose="02010600040101010101" pitchFamily="2" charset="-122"/>
              </a:rPr>
              <a:t>）</a:t>
            </a:r>
            <a:r>
              <a:rPr lang="zh-CN" altLang="en-US" dirty="0">
                <a:solidFill>
                  <a:srgbClr val="FF0000"/>
                </a:solidFill>
                <a:latin typeface="Times New Roman" panose="02020603050405020304" pitchFamily="18" charset="0"/>
                <a:ea typeface="华文中宋" panose="02010600040101010101" pitchFamily="2" charset="-122"/>
              </a:rPr>
              <a:t>数据整理</a:t>
            </a:r>
            <a:r>
              <a:rPr lang="zh-CN" altLang="en-US" dirty="0">
                <a:solidFill>
                  <a:srgbClr val="000066"/>
                </a:solidFill>
                <a:latin typeface="Times New Roman" panose="02020603050405020304" pitchFamily="18" charset="0"/>
                <a:ea typeface="华文中宋" panose="02010600040101010101" pitchFamily="2" charset="-122"/>
              </a:rPr>
              <a:t>后重新写入报告正文（原始数据必须附在报告中）</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770053" name="Rectangle 5"/>
          <p:cNvSpPr/>
          <p:nvPr/>
        </p:nvSpPr>
        <p:spPr>
          <a:xfrm>
            <a:off x="468313" y="3052921"/>
            <a:ext cx="8135937" cy="521970"/>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3</a:t>
            </a:r>
            <a:r>
              <a:rPr lang="zh-CN" altLang="en-US" dirty="0">
                <a:solidFill>
                  <a:srgbClr val="000066"/>
                </a:solidFill>
                <a:latin typeface="Times New Roman" panose="02020603050405020304" pitchFamily="18" charset="0"/>
                <a:ea typeface="华文中宋" panose="02010600040101010101" pitchFamily="2" charset="-122"/>
              </a:rPr>
              <a:t>）</a:t>
            </a:r>
            <a:r>
              <a:rPr lang="zh-CN" altLang="en-US" i="1" dirty="0">
                <a:solidFill>
                  <a:srgbClr val="000066"/>
                </a:solidFill>
                <a:latin typeface="Times New Roman" panose="02020603050405020304" pitchFamily="18" charset="0"/>
                <a:ea typeface="华文中宋" panose="02010600040101010101" pitchFamily="2" charset="-122"/>
              </a:rPr>
              <a:t> </a:t>
            </a:r>
            <a:r>
              <a:rPr lang="zh-CN" altLang="en-US" dirty="0">
                <a:solidFill>
                  <a:srgbClr val="000066"/>
                </a:solidFill>
                <a:latin typeface="Times New Roman" panose="02020603050405020304" pitchFamily="18" charset="0"/>
                <a:ea typeface="华文中宋" panose="02010600040101010101" pitchFamily="2" charset="-122"/>
              </a:rPr>
              <a:t>数据处理及结论</a:t>
            </a:r>
            <a:r>
              <a:rPr lang="en-US" altLang="zh-CN" dirty="0">
                <a:solidFill>
                  <a:srgbClr val="000066"/>
                </a:solidFill>
                <a:latin typeface="Times New Roman" panose="02020603050405020304" pitchFamily="18" charset="0"/>
                <a:ea typeface="华文中宋" panose="02010600040101010101" pitchFamily="2" charset="-122"/>
              </a:rPr>
              <a:t>——</a:t>
            </a:r>
            <a:r>
              <a:rPr lang="zh-CN" altLang="en-US" dirty="0">
                <a:solidFill>
                  <a:srgbClr val="FF0000"/>
                </a:solidFill>
                <a:latin typeface="Times New Roman" panose="02020603050405020304" pitchFamily="18" charset="0"/>
                <a:ea typeface="华文中宋" panose="02010600040101010101" pitchFamily="2" charset="-122"/>
              </a:rPr>
              <a:t>最重要的部分</a:t>
            </a:r>
            <a:endParaRPr lang="zh-CN" altLang="en-US" dirty="0">
              <a:solidFill>
                <a:srgbClr val="FF0000"/>
              </a:solidFill>
              <a:latin typeface="Times New Roman" panose="02020603050405020304" pitchFamily="18" charset="0"/>
              <a:ea typeface="华文中宋" panose="02010600040101010101" pitchFamily="2" charset="-122"/>
            </a:endParaRPr>
          </a:p>
        </p:txBody>
      </p:sp>
      <p:sp>
        <p:nvSpPr>
          <p:cNvPr id="770054" name="Rectangle 6"/>
          <p:cNvSpPr/>
          <p:nvPr/>
        </p:nvSpPr>
        <p:spPr>
          <a:xfrm>
            <a:off x="755650" y="3563938"/>
            <a:ext cx="8064500" cy="1814512"/>
          </a:xfrm>
          <a:prstGeom prst="rect">
            <a:avLst/>
          </a:prstGeom>
          <a:noFill/>
          <a:ln w="28575">
            <a:noFill/>
          </a:ln>
        </p:spPr>
        <p:txBody>
          <a:bodyPr anchor="ctr" anchorCtr="0">
            <a:spAutoFit/>
          </a:bodyPr>
          <a:p>
            <a:r>
              <a:rPr lang="zh-CN" altLang="en-US" dirty="0">
                <a:solidFill>
                  <a:srgbClr val="FF0000"/>
                </a:solidFill>
                <a:latin typeface="Times New Roman" panose="02020603050405020304" pitchFamily="18" charset="0"/>
                <a:ea typeface="华文中宋" panose="02010600040101010101" pitchFamily="2" charset="-122"/>
              </a:rPr>
              <a:t>数据处理包括结果计算、不确定度评定和曲线图等内容。</a:t>
            </a:r>
            <a:r>
              <a:rPr lang="zh-CN" altLang="en-US" u="sng" dirty="0">
                <a:solidFill>
                  <a:srgbClr val="FF0000"/>
                </a:solidFill>
                <a:latin typeface="Times New Roman" panose="02020603050405020304" pitchFamily="18" charset="0"/>
                <a:ea typeface="华文中宋" panose="02010600040101010101" pitchFamily="2" charset="-122"/>
              </a:rPr>
              <a:t>凡属计算，均应有必要文字说明、符合公式、代入数据和计算结果等主要运算步骤。不要漏写单位。</a:t>
            </a:r>
            <a:endParaRPr lang="zh-CN" altLang="en-US" u="sng" dirty="0">
              <a:solidFill>
                <a:srgbClr val="FF0000"/>
              </a:solidFill>
              <a:latin typeface="Times New Roman" panose="02020603050405020304" pitchFamily="18" charset="0"/>
              <a:ea typeface="华文中宋" panose="02010600040101010101" pitchFamily="2" charset="-122"/>
            </a:endParaRPr>
          </a:p>
        </p:txBody>
      </p:sp>
      <p:sp>
        <p:nvSpPr>
          <p:cNvPr id="770055" name="Rectangle 7"/>
          <p:cNvSpPr/>
          <p:nvPr/>
        </p:nvSpPr>
        <p:spPr>
          <a:xfrm>
            <a:off x="755650" y="5359400"/>
            <a:ext cx="7993063" cy="952500"/>
          </a:xfrm>
          <a:prstGeom prst="rect">
            <a:avLst/>
          </a:prstGeom>
          <a:noFill/>
          <a:ln w="28575">
            <a:noFill/>
          </a:ln>
        </p:spPr>
        <p:txBody>
          <a:bodyPr anchor="ctr" anchorCtr="0">
            <a:spAutoFit/>
          </a:bodyPr>
          <a:p>
            <a:r>
              <a:rPr lang="zh-CN" altLang="en-US" dirty="0">
                <a:solidFill>
                  <a:srgbClr val="FF0000"/>
                </a:solidFill>
                <a:latin typeface="Times New Roman" panose="02020603050405020304" pitchFamily="18" charset="0"/>
                <a:ea typeface="华文中宋" panose="02010600040101010101" pitchFamily="2" charset="-122"/>
              </a:rPr>
              <a:t>结论包括测量结果的规范表示和实验方法过程、观察现象、研究规律所得出的结论。</a:t>
            </a:r>
            <a:endParaRPr lang="zh-CN" altLang="en-US" dirty="0">
              <a:solidFill>
                <a:srgbClr val="FF0000"/>
              </a:solidFill>
              <a:latin typeface="Times New Roman" panose="02020603050405020304" pitchFamily="18" charset="0"/>
              <a:ea typeface="华文中宋" panose="02010600040101010101" pitchFamily="2" charset="-122"/>
            </a:endParaRPr>
          </a:p>
        </p:txBody>
      </p:sp>
      <p:sp>
        <p:nvSpPr>
          <p:cNvPr id="27655" name="Rectangle 8"/>
          <p:cNvSpPr/>
          <p:nvPr/>
        </p:nvSpPr>
        <p:spPr>
          <a:xfrm>
            <a:off x="0" y="-42862"/>
            <a:ext cx="6516688" cy="806450"/>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3600" dirty="0">
                <a:solidFill>
                  <a:srgbClr val="FF0000"/>
                </a:solidFill>
                <a:latin typeface="Times New Roman" panose="02020603050405020304" pitchFamily="18" charset="0"/>
                <a:ea typeface="黑体" panose="02010609060101010101" pitchFamily="49" charset="-122"/>
              </a:rPr>
              <a:t>三：大学物理实验课程程序</a:t>
            </a:r>
            <a:endParaRPr lang="zh-CN" altLang="en-US" sz="18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0052"/>
                                        </p:tgtEl>
                                        <p:attrNameLst>
                                          <p:attrName>style.visibility</p:attrName>
                                        </p:attrNameLst>
                                      </p:cBhvr>
                                      <p:to>
                                        <p:strVal val="visible"/>
                                      </p:to>
                                    </p:set>
                                    <p:animEffect transition="in" filter="wipe(down)">
                                      <p:cBhvr>
                                        <p:cTn id="7" dur="500"/>
                                        <p:tgtEl>
                                          <p:spTgt spid="770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70053"/>
                                        </p:tgtEl>
                                        <p:attrNameLst>
                                          <p:attrName>style.visibility</p:attrName>
                                        </p:attrNameLst>
                                      </p:cBhvr>
                                      <p:to>
                                        <p:strVal val="visible"/>
                                      </p:to>
                                    </p:set>
                                    <p:animEffect transition="in" filter="wipe(down)">
                                      <p:cBhvr>
                                        <p:cTn id="12" dur="500"/>
                                        <p:tgtEl>
                                          <p:spTgt spid="77005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70054"/>
                                        </p:tgtEl>
                                        <p:attrNameLst>
                                          <p:attrName>style.visibility</p:attrName>
                                        </p:attrNameLst>
                                      </p:cBhvr>
                                      <p:to>
                                        <p:strVal val="visible"/>
                                      </p:to>
                                    </p:set>
                                    <p:animEffect transition="in" filter="wipe(down)">
                                      <p:cBhvr>
                                        <p:cTn id="16" dur="500"/>
                                        <p:tgtEl>
                                          <p:spTgt spid="770054"/>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770055"/>
                                        </p:tgtEl>
                                        <p:attrNameLst>
                                          <p:attrName>style.visibility</p:attrName>
                                        </p:attrNameLst>
                                      </p:cBhvr>
                                      <p:to>
                                        <p:strVal val="visible"/>
                                      </p:to>
                                    </p:set>
                                    <p:animEffect transition="in" filter="wipe(down)">
                                      <p:cBhvr>
                                        <p:cTn id="20" dur="500"/>
                                        <p:tgtEl>
                                          <p:spTgt spid="77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2" grpId="0"/>
      <p:bldP spid="770053" grpId="0"/>
      <p:bldP spid="770054" grpId="0"/>
      <p:bldP spid="7700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p:nvPr/>
        </p:nvSpPr>
        <p:spPr>
          <a:xfrm>
            <a:off x="323850" y="1336675"/>
            <a:ext cx="8424863" cy="1382713"/>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4</a:t>
            </a:r>
            <a:r>
              <a:rPr lang="zh-CN" altLang="en-US" dirty="0">
                <a:solidFill>
                  <a:srgbClr val="000066"/>
                </a:solidFill>
                <a:latin typeface="Times New Roman" panose="02020603050405020304" pitchFamily="18" charset="0"/>
                <a:ea typeface="华文中宋" panose="02010600040101010101" pitchFamily="2" charset="-122"/>
              </a:rPr>
              <a:t>）</a:t>
            </a:r>
            <a:r>
              <a:rPr lang="zh-CN" altLang="en-US" i="1" dirty="0">
                <a:solidFill>
                  <a:srgbClr val="000066"/>
                </a:solidFill>
                <a:latin typeface="Times New Roman" panose="02020603050405020304" pitchFamily="18" charset="0"/>
                <a:ea typeface="华文中宋" panose="02010600040101010101" pitchFamily="2" charset="-122"/>
              </a:rPr>
              <a:t> </a:t>
            </a:r>
            <a:r>
              <a:rPr lang="zh-CN" altLang="en-US" dirty="0">
                <a:solidFill>
                  <a:srgbClr val="000066"/>
                </a:solidFill>
                <a:latin typeface="Times New Roman" panose="02020603050405020304" pitchFamily="18" charset="0"/>
                <a:ea typeface="华文中宋" panose="02010600040101010101" pitchFamily="2" charset="-122"/>
              </a:rPr>
              <a:t>问题讨论</a:t>
            </a:r>
            <a:r>
              <a:rPr lang="en-US" altLang="zh-CN" dirty="0">
                <a:solidFill>
                  <a:srgbClr val="000066"/>
                </a:solidFill>
                <a:latin typeface="Times New Roman" panose="02020603050405020304" pitchFamily="18" charset="0"/>
                <a:ea typeface="华文中宋" panose="02010600040101010101" pitchFamily="2" charset="-122"/>
              </a:rPr>
              <a:t>:</a:t>
            </a:r>
            <a:r>
              <a:rPr lang="zh-CN" altLang="en-US" dirty="0">
                <a:solidFill>
                  <a:srgbClr val="000066"/>
                </a:solidFill>
                <a:latin typeface="Times New Roman" panose="02020603050405020304" pitchFamily="18" charset="0"/>
                <a:ea typeface="华文中宋" panose="02010600040101010101" pitchFamily="2" charset="-122"/>
              </a:rPr>
              <a:t>对本实验的原理、方法、仪器、不确定度评定的</a:t>
            </a:r>
            <a:r>
              <a:rPr lang="zh-CN" altLang="en-US" dirty="0">
                <a:solidFill>
                  <a:srgbClr val="FF0000"/>
                </a:solidFill>
                <a:latin typeface="Times New Roman" panose="02020603050405020304" pitchFamily="18" charset="0"/>
                <a:ea typeface="华文中宋" panose="02010600040101010101" pitchFamily="2" charset="-122"/>
              </a:rPr>
              <a:t>进一步探讨或改进建议</a:t>
            </a:r>
            <a:r>
              <a:rPr lang="zh-CN" altLang="en-US" dirty="0">
                <a:solidFill>
                  <a:srgbClr val="000066"/>
                </a:solidFill>
                <a:latin typeface="Times New Roman" panose="02020603050405020304" pitchFamily="18" charset="0"/>
                <a:ea typeface="华文中宋" panose="02010600040101010101" pitchFamily="2" charset="-122"/>
              </a:rPr>
              <a:t>。要有具体分析，切忌泛泛空谈。有则写，无则免。</a:t>
            </a:r>
            <a:r>
              <a:rPr lang="en-US" altLang="zh-CN" dirty="0">
                <a:solidFill>
                  <a:srgbClr val="FF0000"/>
                </a:solidFill>
                <a:latin typeface="Times New Roman" panose="02020603050405020304" pitchFamily="18" charset="0"/>
                <a:ea typeface="华文中宋" panose="02010600040101010101" pitchFamily="2" charset="-122"/>
              </a:rPr>
              <a:t>--</a:t>
            </a:r>
            <a:r>
              <a:rPr lang="zh-CN" altLang="en-US" dirty="0">
                <a:solidFill>
                  <a:srgbClr val="FF0000"/>
                </a:solidFill>
                <a:latin typeface="Times New Roman" panose="02020603050405020304" pitchFamily="18" charset="0"/>
                <a:ea typeface="华文中宋" panose="02010600040101010101" pitchFamily="2" charset="-122"/>
              </a:rPr>
              <a:t>加分项</a:t>
            </a:r>
            <a:endParaRPr lang="zh-CN" altLang="en-US" i="1" dirty="0">
              <a:solidFill>
                <a:srgbClr val="FF0000"/>
              </a:solidFill>
              <a:latin typeface="Times New Roman" panose="02020603050405020304" pitchFamily="18" charset="0"/>
              <a:ea typeface="华文中宋" panose="02010600040101010101" pitchFamily="2" charset="-122"/>
            </a:endParaRPr>
          </a:p>
        </p:txBody>
      </p:sp>
      <p:sp>
        <p:nvSpPr>
          <p:cNvPr id="28674" name="Rectangle 3"/>
          <p:cNvSpPr/>
          <p:nvPr/>
        </p:nvSpPr>
        <p:spPr>
          <a:xfrm>
            <a:off x="482600" y="2941638"/>
            <a:ext cx="2854325" cy="522287"/>
          </a:xfrm>
          <a:prstGeom prst="rect">
            <a:avLst/>
          </a:prstGeom>
          <a:noFill/>
          <a:ln w="28575">
            <a:noFill/>
          </a:ln>
        </p:spPr>
        <p:txBody>
          <a:bodyPr wrap="none" anchor="t" anchorCtr="0">
            <a:spAutoFit/>
          </a:bodyPr>
          <a:p>
            <a:pPr algn="ctr"/>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5</a:t>
            </a:r>
            <a:r>
              <a:rPr lang="zh-CN" altLang="en-US" dirty="0">
                <a:solidFill>
                  <a:srgbClr val="000066"/>
                </a:solidFill>
                <a:latin typeface="Times New Roman" panose="02020603050405020304" pitchFamily="18" charset="0"/>
                <a:ea typeface="华文中宋" panose="02010600040101010101" pitchFamily="2" charset="-122"/>
              </a:rPr>
              <a:t>）回答思考题</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28675" name="AutoShape 4"/>
          <p:cNvSpPr/>
          <p:nvPr/>
        </p:nvSpPr>
        <p:spPr>
          <a:xfrm>
            <a:off x="8494713" y="6381750"/>
            <a:ext cx="649287" cy="476250"/>
          </a:xfrm>
          <a:prstGeom prst="actionButtonHome">
            <a:avLst/>
          </a:prstGeom>
          <a:solidFill>
            <a:schemeClr val="accent1"/>
          </a:solidFill>
          <a:ln w="9525">
            <a:noFill/>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28676" name="Rectangle 5"/>
          <p:cNvSpPr/>
          <p:nvPr/>
        </p:nvSpPr>
        <p:spPr>
          <a:xfrm>
            <a:off x="0" y="-42862"/>
            <a:ext cx="6516688" cy="806450"/>
          </a:xfrm>
          <a:prstGeom prst="rect">
            <a:avLst/>
          </a:prstGeom>
          <a:noFill/>
          <a:ln w="9525">
            <a:noFill/>
          </a:ln>
          <a:effectLst>
            <a:outerShdw dist="35921" dir="2699999" algn="ctr" rotWithShape="0">
              <a:schemeClr val="bg2">
                <a:alpha val="50000"/>
              </a:schemeClr>
            </a:outerShdw>
          </a:effectLst>
        </p:spPr>
        <p:txBody>
          <a:bodyPr anchor="t" anchorCtr="0">
            <a:spAutoFit/>
          </a:bodyPr>
          <a:p>
            <a:pPr>
              <a:lnSpc>
                <a:spcPct val="130000"/>
              </a:lnSpc>
            </a:pPr>
            <a:r>
              <a:rPr lang="zh-CN" altLang="en-US" sz="3600" dirty="0">
                <a:solidFill>
                  <a:srgbClr val="FF0000"/>
                </a:solidFill>
                <a:latin typeface="Times New Roman" panose="02020603050405020304" pitchFamily="18" charset="0"/>
                <a:ea typeface="黑体" panose="02010609060101010101" pitchFamily="49" charset="-122"/>
              </a:rPr>
              <a:t>三：大学物理实验课程程序</a:t>
            </a:r>
            <a:endParaRPr lang="zh-CN" altLang="en-US" sz="18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p:nvPr/>
        </p:nvSpPr>
        <p:spPr>
          <a:xfrm>
            <a:off x="138113" y="1054100"/>
            <a:ext cx="8820150" cy="4981575"/>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zh-CN" altLang="en-US" sz="2000" dirty="0">
                <a:solidFill>
                  <a:srgbClr val="02404E"/>
                </a:solidFill>
                <a:latin typeface="Arial" panose="020B0604020202020204" pitchFamily="34" charset="0"/>
                <a:ea typeface="华文中宋" panose="02010600040101010101" pitchFamily="2" charset="-122"/>
              </a:rPr>
              <a:t>（</a:t>
            </a:r>
            <a:r>
              <a:rPr lang="en-US" altLang="zh-CN" sz="2000" dirty="0">
                <a:solidFill>
                  <a:srgbClr val="02404E"/>
                </a:solidFill>
                <a:latin typeface="Arial" panose="020B0604020202020204" pitchFamily="34" charset="0"/>
                <a:ea typeface="华文隶书" panose="02010800040101010101" pitchFamily="2" charset="-122"/>
              </a:rPr>
              <a:t>1</a:t>
            </a:r>
            <a:r>
              <a:rPr lang="zh-CN" altLang="en-US" sz="2000" dirty="0">
                <a:solidFill>
                  <a:srgbClr val="02404E"/>
                </a:solidFill>
                <a:latin typeface="Arial" panose="020B0604020202020204" pitchFamily="34" charset="0"/>
                <a:ea typeface="华文中宋" panose="02010600040101010101" pitchFamily="2" charset="-122"/>
              </a:rPr>
              <a:t>）</a:t>
            </a:r>
            <a:r>
              <a:rPr lang="zh-CN" altLang="en-US" dirty="0">
                <a:solidFill>
                  <a:srgbClr val="02404E"/>
                </a:solidFill>
                <a:latin typeface="Arial" panose="020B0604020202020204" pitchFamily="34" charset="0"/>
                <a:ea typeface="华文隶书" panose="02010800040101010101" pitchFamily="2" charset="-122"/>
              </a:rPr>
              <a:t>实验课要</a:t>
            </a:r>
            <a:r>
              <a:rPr lang="zh-CN" altLang="en-US" dirty="0">
                <a:solidFill>
                  <a:srgbClr val="FF0000"/>
                </a:solidFill>
                <a:latin typeface="Arial" panose="020B0604020202020204" pitchFamily="34" charset="0"/>
                <a:ea typeface="华文隶书" panose="02010800040101010101" pitchFamily="2" charset="-122"/>
              </a:rPr>
              <a:t>严格按照轮换表</a:t>
            </a:r>
            <a:r>
              <a:rPr lang="zh-CN" altLang="en-US" dirty="0">
                <a:solidFill>
                  <a:srgbClr val="02404E"/>
                </a:solidFill>
                <a:latin typeface="Arial" panose="020B0604020202020204" pitchFamily="34" charset="0"/>
                <a:ea typeface="华文隶书" panose="02010800040101010101" pitchFamily="2" charset="-122"/>
              </a:rPr>
              <a:t>，不能随意更换实验分组</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dirty="0">
                <a:solidFill>
                  <a:srgbClr val="02404E"/>
                </a:solidFill>
                <a:latin typeface="Arial" panose="020B0604020202020204" pitchFamily="34" charset="0"/>
                <a:ea typeface="华文隶书" panose="02010800040101010101" pitchFamily="2" charset="-122"/>
              </a:rPr>
              <a:t>不迟到、旷课。</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sz="2000" dirty="0">
                <a:solidFill>
                  <a:srgbClr val="02404E"/>
                </a:solidFill>
                <a:latin typeface="Arial" panose="020B0604020202020204" pitchFamily="34" charset="0"/>
                <a:ea typeface="华文中宋" panose="02010600040101010101" pitchFamily="2" charset="-122"/>
              </a:rPr>
              <a:t>（</a:t>
            </a:r>
            <a:r>
              <a:rPr lang="en-US" altLang="zh-CN" sz="2000" dirty="0">
                <a:solidFill>
                  <a:srgbClr val="02404E"/>
                </a:solidFill>
                <a:latin typeface="Arial" panose="020B0604020202020204" pitchFamily="34" charset="0"/>
                <a:ea typeface="华文隶书" panose="02010800040101010101" pitchFamily="2" charset="-122"/>
              </a:rPr>
              <a:t>2</a:t>
            </a:r>
            <a:r>
              <a:rPr lang="zh-CN" altLang="en-US" sz="2000" dirty="0">
                <a:solidFill>
                  <a:srgbClr val="02404E"/>
                </a:solidFill>
                <a:latin typeface="Arial" panose="020B0604020202020204" pitchFamily="34" charset="0"/>
                <a:ea typeface="华文中宋" panose="02010600040101010101" pitchFamily="2" charset="-122"/>
              </a:rPr>
              <a:t>）</a:t>
            </a:r>
            <a:r>
              <a:rPr lang="zh-CN" altLang="en-US" dirty="0">
                <a:solidFill>
                  <a:srgbClr val="02404E"/>
                </a:solidFill>
                <a:latin typeface="Arial" panose="020B0604020202020204" pitchFamily="34" charset="0"/>
                <a:ea typeface="华文隶书" panose="02010800040101010101" pitchFamily="2" charset="-122"/>
              </a:rPr>
              <a:t>认真阅读学生守则。</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sz="2000" dirty="0">
                <a:solidFill>
                  <a:srgbClr val="02404E"/>
                </a:solidFill>
                <a:latin typeface="Arial" panose="020B0604020202020204" pitchFamily="34" charset="0"/>
                <a:ea typeface="华文中宋" panose="02010600040101010101" pitchFamily="2" charset="-122"/>
              </a:rPr>
              <a:t>（</a:t>
            </a:r>
            <a:r>
              <a:rPr lang="en-US" altLang="zh-CN" sz="2000" dirty="0">
                <a:solidFill>
                  <a:srgbClr val="02404E"/>
                </a:solidFill>
                <a:latin typeface="Arial" panose="020B0604020202020204" pitchFamily="34" charset="0"/>
                <a:ea typeface="华文隶书" panose="02010800040101010101" pitchFamily="2" charset="-122"/>
              </a:rPr>
              <a:t>3</a:t>
            </a:r>
            <a:r>
              <a:rPr lang="zh-CN" altLang="en-US" sz="2000" dirty="0">
                <a:solidFill>
                  <a:srgbClr val="02404E"/>
                </a:solidFill>
                <a:latin typeface="Arial" panose="020B0604020202020204" pitchFamily="34" charset="0"/>
                <a:ea typeface="华文中宋" panose="02010600040101010101" pitchFamily="2" charset="-122"/>
              </a:rPr>
              <a:t>）</a:t>
            </a:r>
            <a:r>
              <a:rPr lang="zh-CN" altLang="en-US" dirty="0">
                <a:solidFill>
                  <a:srgbClr val="02404E"/>
                </a:solidFill>
                <a:latin typeface="Arial" panose="020B0604020202020204" pitchFamily="34" charset="0"/>
                <a:ea typeface="华文隶书" panose="02010800040101010101" pitchFamily="2" charset="-122"/>
              </a:rPr>
              <a:t>保持实验室安静、卫生，静止大声喧哗、静止在实验室吃东西、静止将任何垃圾遗留在桌面。爱护公物，尤其</a:t>
            </a:r>
            <a:r>
              <a:rPr lang="zh-CN" altLang="en-US" dirty="0">
                <a:solidFill>
                  <a:srgbClr val="FF0000"/>
                </a:solidFill>
                <a:latin typeface="Arial" panose="020B0604020202020204" pitchFamily="34" charset="0"/>
                <a:ea typeface="华文隶书" panose="02010800040101010101" pitchFamily="2" charset="-122"/>
              </a:rPr>
              <a:t>不能刻画桌面，用力过猛拉扯、弯折电线</a:t>
            </a:r>
            <a:r>
              <a:rPr lang="zh-CN" altLang="en-US" dirty="0">
                <a:solidFill>
                  <a:srgbClr val="02404E"/>
                </a:solidFill>
                <a:latin typeface="Arial" panose="020B0604020202020204" pitchFamily="34" charset="0"/>
                <a:ea typeface="华文隶书" panose="02010800040101010101" pitchFamily="2" charset="-122"/>
              </a:rPr>
              <a:t>，</a:t>
            </a:r>
            <a:r>
              <a:rPr lang="zh-CN" altLang="en-US" dirty="0">
                <a:solidFill>
                  <a:srgbClr val="FF0000"/>
                </a:solidFill>
                <a:latin typeface="Arial" panose="020B0604020202020204" pitchFamily="34" charset="0"/>
                <a:ea typeface="华文隶书" panose="02010800040101010101" pitchFamily="2" charset="-122"/>
              </a:rPr>
              <a:t>爱护仪器</a:t>
            </a:r>
            <a:r>
              <a:rPr lang="zh-CN" altLang="en-US" dirty="0">
                <a:solidFill>
                  <a:srgbClr val="02404E"/>
                </a:solidFill>
                <a:latin typeface="Arial" panose="020B0604020202020204" pitchFamily="34" charset="0"/>
                <a:ea typeface="华文隶书" panose="02010800040101010101" pitchFamily="2" charset="-122"/>
              </a:rPr>
              <a:t>，禁止对仪器的“暴力”操作</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sz="2000" dirty="0">
                <a:solidFill>
                  <a:srgbClr val="02404E"/>
                </a:solidFill>
                <a:latin typeface="Arial" panose="020B0604020202020204" pitchFamily="34" charset="0"/>
                <a:ea typeface="华文中宋" panose="02010600040101010101" pitchFamily="2" charset="-122"/>
              </a:rPr>
              <a:t>（</a:t>
            </a:r>
            <a:r>
              <a:rPr lang="en-US" altLang="zh-CN" sz="2000" dirty="0">
                <a:solidFill>
                  <a:srgbClr val="02404E"/>
                </a:solidFill>
                <a:latin typeface="Arial" panose="020B0604020202020204" pitchFamily="34" charset="0"/>
                <a:ea typeface="华文隶书" panose="02010800040101010101" pitchFamily="2" charset="-122"/>
              </a:rPr>
              <a:t>4</a:t>
            </a:r>
            <a:r>
              <a:rPr lang="zh-CN" altLang="en-US" sz="2000" dirty="0">
                <a:solidFill>
                  <a:srgbClr val="02404E"/>
                </a:solidFill>
                <a:latin typeface="Arial" panose="020B0604020202020204" pitchFamily="34" charset="0"/>
                <a:ea typeface="华文中宋" panose="02010600040101010101" pitchFamily="2" charset="-122"/>
              </a:rPr>
              <a:t>）</a:t>
            </a:r>
            <a:r>
              <a:rPr lang="zh-CN" altLang="en-US" dirty="0">
                <a:solidFill>
                  <a:srgbClr val="FF0000"/>
                </a:solidFill>
                <a:latin typeface="Arial" panose="020B0604020202020204" pitchFamily="34" charset="0"/>
                <a:ea typeface="华文隶书" panose="02010800040101010101" pitchFamily="2" charset="-122"/>
              </a:rPr>
              <a:t>按组号入座</a:t>
            </a:r>
            <a:r>
              <a:rPr lang="zh-CN" altLang="en-US" dirty="0">
                <a:solidFill>
                  <a:srgbClr val="02404E"/>
                </a:solidFill>
                <a:latin typeface="Arial" panose="020B0604020202020204" pitchFamily="34" charset="0"/>
                <a:ea typeface="华文隶书" panose="02010800040101010101" pitchFamily="2" charset="-122"/>
              </a:rPr>
              <a:t>。使用本组仪器独立完成实验，不允许随意调换其他组的仪器。本组仪器损坏从备用仪器柜取，损坏的仪器放置在讲台。</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sz="2000" dirty="0">
                <a:solidFill>
                  <a:srgbClr val="02404E"/>
                </a:solidFill>
                <a:latin typeface="Arial" panose="020B0604020202020204" pitchFamily="34" charset="0"/>
                <a:ea typeface="华文中宋" panose="02010600040101010101" pitchFamily="2" charset="-122"/>
              </a:rPr>
              <a:t>（</a:t>
            </a:r>
            <a:r>
              <a:rPr lang="en-US" altLang="zh-CN" sz="2000" dirty="0">
                <a:solidFill>
                  <a:srgbClr val="02404E"/>
                </a:solidFill>
                <a:latin typeface="Arial" panose="020B0604020202020204" pitchFamily="34" charset="0"/>
                <a:ea typeface="华文隶书" panose="02010800040101010101" pitchFamily="2" charset="-122"/>
              </a:rPr>
              <a:t>5</a:t>
            </a:r>
            <a:r>
              <a:rPr lang="zh-CN" altLang="en-US" sz="2000" dirty="0">
                <a:solidFill>
                  <a:srgbClr val="02404E"/>
                </a:solidFill>
                <a:latin typeface="Arial" panose="020B0604020202020204" pitchFamily="34" charset="0"/>
                <a:ea typeface="华文中宋" panose="02010600040101010101" pitchFamily="2" charset="-122"/>
              </a:rPr>
              <a:t>）</a:t>
            </a:r>
            <a:r>
              <a:rPr lang="zh-CN" altLang="en-US" dirty="0">
                <a:solidFill>
                  <a:srgbClr val="FF0000"/>
                </a:solidFill>
                <a:latin typeface="Arial" panose="020B0604020202020204" pitchFamily="34" charset="0"/>
                <a:ea typeface="华文隶书" panose="02010800040101010101" pitchFamily="2" charset="-122"/>
              </a:rPr>
              <a:t>按时交报告</a:t>
            </a:r>
            <a:r>
              <a:rPr lang="zh-CN" altLang="en-US" dirty="0">
                <a:solidFill>
                  <a:srgbClr val="02404E"/>
                </a:solidFill>
                <a:latin typeface="Arial" panose="020B0604020202020204" pitchFamily="34" charset="0"/>
                <a:ea typeface="华文隶书" panose="02010800040101010101" pitchFamily="2" charset="-122"/>
              </a:rPr>
              <a:t>。</a:t>
            </a:r>
            <a:r>
              <a:rPr lang="zh-CN" altLang="en-US" dirty="0">
                <a:solidFill>
                  <a:srgbClr val="FF0000"/>
                </a:solidFill>
                <a:latin typeface="Arial" panose="020B0604020202020204" pitchFamily="34" charset="0"/>
                <a:ea typeface="华文隶书" panose="02010800040101010101" pitchFamily="2" charset="-122"/>
              </a:rPr>
              <a:t>杜绝抄袭报告</a:t>
            </a:r>
            <a:r>
              <a:rPr lang="zh-CN" altLang="en-US" dirty="0">
                <a:solidFill>
                  <a:srgbClr val="02404E"/>
                </a:solidFill>
                <a:latin typeface="Arial" panose="020B0604020202020204" pitchFamily="34" charset="0"/>
                <a:ea typeface="华文隶书" panose="02010800040101010101" pitchFamily="2" charset="-122"/>
              </a:rPr>
              <a:t>。有问题及时与老师沟通。</a:t>
            </a:r>
            <a:endParaRPr lang="zh-CN" altLang="en-US" dirty="0">
              <a:solidFill>
                <a:srgbClr val="02404E"/>
              </a:solidFill>
              <a:latin typeface="Arial" panose="020B0604020202020204" pitchFamily="34" charset="0"/>
              <a:ea typeface="华文隶书" panose="02010800040101010101" pitchFamily="2" charset="-122"/>
            </a:endParaRPr>
          </a:p>
        </p:txBody>
      </p:sp>
      <p:sp>
        <p:nvSpPr>
          <p:cNvPr id="29698" name="Rectangle 4"/>
          <p:cNvSpPr/>
          <p:nvPr/>
        </p:nvSpPr>
        <p:spPr>
          <a:xfrm>
            <a:off x="0" y="84138"/>
            <a:ext cx="6877050" cy="641350"/>
          </a:xfrm>
          <a:prstGeom prst="rect">
            <a:avLst/>
          </a:prstGeom>
          <a:noFill/>
          <a:ln w="9525">
            <a:noFill/>
          </a:ln>
          <a:effectLst>
            <a:outerShdw dist="35921" dir="2699999" algn="ctr" rotWithShape="0">
              <a:schemeClr val="bg2">
                <a:alpha val="50000"/>
              </a:schemeClr>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四：实验课程的行为规范</a:t>
            </a:r>
            <a:endParaRPr lang="zh-CN" altLang="en-US" sz="36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p:nvPr/>
        </p:nvSpPr>
        <p:spPr>
          <a:xfrm>
            <a:off x="0" y="84138"/>
            <a:ext cx="5292725" cy="644525"/>
          </a:xfrm>
          <a:prstGeom prst="rect">
            <a:avLst/>
          </a:prstGeom>
          <a:noFill/>
          <a:ln w="9525">
            <a:noFill/>
          </a:ln>
          <a:effectLst>
            <a:outerShdw dist="35921" dir="2699999" algn="ctr" rotWithShape="0">
              <a:schemeClr val="bg2">
                <a:alpha val="50000"/>
              </a:schemeClr>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五：实验报告规范</a:t>
            </a:r>
            <a:endParaRPr lang="zh-CN" altLang="en-US" sz="3600" dirty="0">
              <a:solidFill>
                <a:srgbClr val="FF0000"/>
              </a:solidFill>
              <a:latin typeface="Times New Roman" panose="02020603050405020304" pitchFamily="18" charset="0"/>
              <a:ea typeface="黑体" panose="02010609060101010101" pitchFamily="49" charset="-122"/>
            </a:endParaRPr>
          </a:p>
        </p:txBody>
      </p:sp>
      <p:sp>
        <p:nvSpPr>
          <p:cNvPr id="30722" name="Text Box 3"/>
          <p:cNvSpPr txBox="1"/>
          <p:nvPr/>
        </p:nvSpPr>
        <p:spPr>
          <a:xfrm>
            <a:off x="325438" y="663575"/>
            <a:ext cx="7056437" cy="579438"/>
          </a:xfrm>
          <a:prstGeom prst="rect">
            <a:avLst/>
          </a:prstGeom>
          <a:noFill/>
          <a:ln w="9525">
            <a:noFill/>
          </a:ln>
        </p:spPr>
        <p:txBody>
          <a:bodyPr anchor="t" anchorCtr="0">
            <a:spAutoFit/>
          </a:bodyPr>
          <a:p>
            <a:r>
              <a:rPr lang="en-US" altLang="zh-CN" sz="3200" dirty="0">
                <a:latin typeface="Arial" panose="020B0604020202020204" pitchFamily="34" charset="0"/>
                <a:ea typeface="华文隶书" panose="02010800040101010101" pitchFamily="2" charset="-122"/>
              </a:rPr>
              <a:t>1</a:t>
            </a:r>
            <a:r>
              <a:rPr lang="zh-CN" altLang="en-US" sz="3200" dirty="0">
                <a:latin typeface="Arial" panose="020B0604020202020204" pitchFamily="34" charset="0"/>
                <a:ea typeface="华文隶书" panose="02010800040101010101" pitchFamily="2" charset="-122"/>
              </a:rPr>
              <a:t>、实验报告的基本内容</a:t>
            </a:r>
            <a:endParaRPr lang="zh-CN" altLang="en-US" sz="3200" dirty="0">
              <a:latin typeface="Arial" panose="020B0604020202020204" pitchFamily="34" charset="0"/>
              <a:ea typeface="华文隶书" panose="02010800040101010101" pitchFamily="2" charset="-122"/>
            </a:endParaRPr>
          </a:p>
        </p:txBody>
      </p:sp>
      <p:sp>
        <p:nvSpPr>
          <p:cNvPr id="30723" name="Text Box 4"/>
          <p:cNvSpPr txBox="1"/>
          <p:nvPr/>
        </p:nvSpPr>
        <p:spPr>
          <a:xfrm>
            <a:off x="1057275" y="1581150"/>
            <a:ext cx="1606550" cy="519113"/>
          </a:xfrm>
          <a:prstGeom prst="rect">
            <a:avLst/>
          </a:prstGeom>
          <a:noFill/>
          <a:ln w="9525">
            <a:noFill/>
          </a:ln>
        </p:spPr>
        <p:txBody>
          <a:bodyPr wrap="none" anchor="t" anchorCtr="0">
            <a:spAutoFit/>
          </a:bodyPr>
          <a:p>
            <a:r>
              <a:rPr lang="zh-CN" altLang="en-US" dirty="0">
                <a:solidFill>
                  <a:srgbClr val="000066"/>
                </a:solidFill>
                <a:latin typeface="Arial" panose="020B0604020202020204" pitchFamily="34" charset="0"/>
                <a:ea typeface="华文隶书" panose="02010800040101010101" pitchFamily="2" charset="-122"/>
              </a:rPr>
              <a:t>实验目的</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0724" name="Text Box 5"/>
          <p:cNvSpPr txBox="1"/>
          <p:nvPr/>
        </p:nvSpPr>
        <p:spPr>
          <a:xfrm>
            <a:off x="1057275" y="2100263"/>
            <a:ext cx="1606550" cy="519112"/>
          </a:xfrm>
          <a:prstGeom prst="rect">
            <a:avLst/>
          </a:prstGeom>
          <a:noFill/>
          <a:ln w="9525">
            <a:noFill/>
          </a:ln>
        </p:spPr>
        <p:txBody>
          <a:bodyPr wrap="none" anchor="t" anchorCtr="0">
            <a:spAutoFit/>
          </a:bodyPr>
          <a:p>
            <a:r>
              <a:rPr lang="zh-CN" altLang="en-US" dirty="0">
                <a:solidFill>
                  <a:srgbClr val="000066"/>
                </a:solidFill>
                <a:latin typeface="Arial" panose="020B0604020202020204" pitchFamily="34" charset="0"/>
                <a:ea typeface="华文隶书" panose="02010800040101010101" pitchFamily="2" charset="-122"/>
              </a:rPr>
              <a:t>实验仪器</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0725" name="Text Box 6"/>
          <p:cNvSpPr txBox="1"/>
          <p:nvPr/>
        </p:nvSpPr>
        <p:spPr>
          <a:xfrm>
            <a:off x="1057275" y="2597150"/>
            <a:ext cx="1606550" cy="519113"/>
          </a:xfrm>
          <a:prstGeom prst="rect">
            <a:avLst/>
          </a:prstGeom>
          <a:noFill/>
          <a:ln w="9525">
            <a:noFill/>
          </a:ln>
        </p:spPr>
        <p:txBody>
          <a:bodyPr wrap="none" anchor="t" anchorCtr="0">
            <a:spAutoFit/>
          </a:bodyPr>
          <a:p>
            <a:r>
              <a:rPr lang="zh-CN" altLang="en-US" dirty="0">
                <a:solidFill>
                  <a:srgbClr val="000066"/>
                </a:solidFill>
                <a:latin typeface="Arial" panose="020B0604020202020204" pitchFamily="34" charset="0"/>
                <a:ea typeface="华文隶书" panose="02010800040101010101" pitchFamily="2" charset="-122"/>
              </a:rPr>
              <a:t>实验原理</a:t>
            </a:r>
            <a:endParaRPr lang="zh-CN" altLang="en-US" dirty="0">
              <a:solidFill>
                <a:srgbClr val="000066"/>
              </a:solidFill>
              <a:latin typeface="Arial" panose="020B0604020202020204" pitchFamily="34" charset="0"/>
              <a:ea typeface="华文隶书" panose="02010800040101010101" pitchFamily="2" charset="-122"/>
            </a:endParaRPr>
          </a:p>
        </p:txBody>
      </p:sp>
      <p:grpSp>
        <p:nvGrpSpPr>
          <p:cNvPr id="30726" name="Group 7"/>
          <p:cNvGrpSpPr/>
          <p:nvPr/>
        </p:nvGrpSpPr>
        <p:grpSpPr>
          <a:xfrm>
            <a:off x="2589213" y="2298700"/>
            <a:ext cx="1635125" cy="1038225"/>
            <a:chOff x="1501" y="1525"/>
            <a:chExt cx="1030" cy="654"/>
          </a:xfrm>
        </p:grpSpPr>
        <p:sp>
          <p:nvSpPr>
            <p:cNvPr id="30727" name="Text Box 8"/>
            <p:cNvSpPr txBox="1"/>
            <p:nvPr/>
          </p:nvSpPr>
          <p:spPr>
            <a:xfrm>
              <a:off x="1519" y="1525"/>
              <a:ext cx="1012" cy="327"/>
            </a:xfrm>
            <a:prstGeom prst="rect">
              <a:avLst/>
            </a:prstGeom>
            <a:noFill/>
            <a:ln w="9525">
              <a:noFill/>
            </a:ln>
          </p:spPr>
          <p:txBody>
            <a:bodyPr wrap="none" anchor="t" anchorCtr="0">
              <a:spAutoFit/>
            </a:bodyPr>
            <a:p>
              <a:r>
                <a:rPr lang="zh-CN" altLang="en-US" dirty="0">
                  <a:solidFill>
                    <a:srgbClr val="000066"/>
                  </a:solidFill>
                  <a:latin typeface="Arial" panose="020B0604020202020204" pitchFamily="34" charset="0"/>
                  <a:ea typeface="华文隶书" panose="02010800040101010101" pitchFamily="2" charset="-122"/>
                </a:rPr>
                <a:t>理论原理</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0728" name="Text Box 9"/>
            <p:cNvSpPr txBox="1"/>
            <p:nvPr/>
          </p:nvSpPr>
          <p:spPr>
            <a:xfrm>
              <a:off x="1519" y="1852"/>
              <a:ext cx="1012" cy="327"/>
            </a:xfrm>
            <a:prstGeom prst="rect">
              <a:avLst/>
            </a:prstGeom>
            <a:noFill/>
            <a:ln w="9525">
              <a:noFill/>
            </a:ln>
          </p:spPr>
          <p:txBody>
            <a:bodyPr wrap="none" anchor="t" anchorCtr="0">
              <a:spAutoFit/>
            </a:bodyPr>
            <a:p>
              <a:r>
                <a:rPr lang="zh-CN" altLang="en-US" dirty="0">
                  <a:solidFill>
                    <a:srgbClr val="000066"/>
                  </a:solidFill>
                  <a:latin typeface="Arial" panose="020B0604020202020204" pitchFamily="34" charset="0"/>
                  <a:ea typeface="华文隶书" panose="02010800040101010101" pitchFamily="2" charset="-122"/>
                </a:rPr>
                <a:t>实验原理</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0729" name="AutoShape 10"/>
            <p:cNvSpPr/>
            <p:nvPr/>
          </p:nvSpPr>
          <p:spPr>
            <a:xfrm>
              <a:off x="1501" y="1588"/>
              <a:ext cx="46" cy="481"/>
            </a:xfrm>
            <a:prstGeom prst="leftBrace">
              <a:avLst>
                <a:gd name="adj1" fmla="val 86798"/>
                <a:gd name="adj2" fmla="val 50000"/>
              </a:avLst>
            </a:prstGeom>
            <a:noFill/>
            <a:ln w="190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grpSp>
      <p:sp>
        <p:nvSpPr>
          <p:cNvPr id="30730" name="WordArt 11"/>
          <p:cNvSpPr>
            <a:spLocks noTextEdit="1"/>
          </p:cNvSpPr>
          <p:nvPr/>
        </p:nvSpPr>
        <p:spPr>
          <a:xfrm>
            <a:off x="4289425" y="2514600"/>
            <a:ext cx="2016125" cy="423863"/>
          </a:xfrm>
          <a:prstGeom prst="rect">
            <a:avLst/>
          </a:prstGeom>
        </p:spPr>
        <p:txBody>
          <a:bodyPr wrap="none" fromWordArt="1">
            <a:prstTxWarp prst="textPlain">
              <a:avLst>
                <a:gd name="adj" fmla="val 50000"/>
              </a:avLst>
            </a:prstTxWarp>
            <a:normAutofit/>
          </a:bodyPr>
          <a:p>
            <a:pPr algn="ctr"/>
            <a:r>
              <a:rPr lang="zh-CN" altLang="en-US" sz="3600" b="1">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prstShdw prst="shdw17" dist="17961" dir="13499999">
                    <a:srgbClr val="59008E"/>
                  </a:prstShdw>
                </a:effectLst>
                <a:latin typeface="隶书" panose="02010509060101010101" charset="-122"/>
                <a:ea typeface="隶书" panose="02010509060101010101" charset="-122"/>
              </a:rPr>
              <a:t>简明、扼要</a:t>
            </a:r>
            <a:endParaRPr lang="zh-CN" altLang="en-US" sz="3600" b="1">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prstShdw prst="shdw17" dist="17961" dir="13499999">
                  <a:srgbClr val="59008E"/>
                </a:prstShdw>
              </a:effectLst>
              <a:latin typeface="隶书" panose="02010509060101010101" charset="-122"/>
              <a:ea typeface="隶书" panose="02010509060101010101" charset="-122"/>
            </a:endParaRPr>
          </a:p>
        </p:txBody>
      </p:sp>
      <p:sp>
        <p:nvSpPr>
          <p:cNvPr id="30731" name="Text Box 12"/>
          <p:cNvSpPr txBox="1"/>
          <p:nvPr/>
        </p:nvSpPr>
        <p:spPr>
          <a:xfrm>
            <a:off x="971550" y="3076575"/>
            <a:ext cx="1698625" cy="519113"/>
          </a:xfrm>
          <a:prstGeom prst="rect">
            <a:avLst/>
          </a:prstGeom>
          <a:noFill/>
          <a:ln w="9525">
            <a:noFill/>
          </a:ln>
        </p:spPr>
        <p:txBody>
          <a:bodyPr anchor="t" anchorCtr="0">
            <a:spAutoFit/>
          </a:bodyPr>
          <a:p>
            <a:r>
              <a:rPr lang="zh-CN" altLang="en-US" dirty="0">
                <a:solidFill>
                  <a:srgbClr val="000066"/>
                </a:solidFill>
                <a:latin typeface="Arial" panose="020B0604020202020204" pitchFamily="34" charset="0"/>
                <a:ea typeface="华文隶书" panose="02010800040101010101" pitchFamily="2" charset="-122"/>
              </a:rPr>
              <a:t>实验内容</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0732" name="Text Box 13"/>
          <p:cNvSpPr txBox="1"/>
          <p:nvPr/>
        </p:nvSpPr>
        <p:spPr>
          <a:xfrm>
            <a:off x="1057275" y="1147763"/>
            <a:ext cx="6337300" cy="522287"/>
          </a:xfrm>
          <a:prstGeom prst="rect">
            <a:avLst/>
          </a:prstGeom>
          <a:noFill/>
          <a:ln w="9525">
            <a:noFill/>
          </a:ln>
        </p:spPr>
        <p:txBody>
          <a:bodyPr anchor="t" anchorCtr="0">
            <a:spAutoFit/>
          </a:bodyPr>
          <a:p>
            <a:r>
              <a:rPr lang="zh-CN" altLang="en-US" dirty="0">
                <a:solidFill>
                  <a:srgbClr val="000066"/>
                </a:solidFill>
                <a:latin typeface="Arial" panose="020B0604020202020204" pitchFamily="34" charset="0"/>
                <a:ea typeface="华文隶书" panose="02010800040101010101" pitchFamily="2" charset="-122"/>
              </a:rPr>
              <a:t>实验名称</a:t>
            </a:r>
            <a:r>
              <a:rPr lang="en-US" altLang="zh-CN" dirty="0">
                <a:solidFill>
                  <a:srgbClr val="000066"/>
                </a:solidFill>
                <a:latin typeface="Arial" panose="020B0604020202020204" pitchFamily="34" charset="0"/>
                <a:ea typeface="华文隶书" panose="02010800040101010101" pitchFamily="2" charset="-122"/>
              </a:rPr>
              <a:t>——</a:t>
            </a:r>
            <a:r>
              <a:rPr lang="zh-CN" altLang="en-US" dirty="0">
                <a:solidFill>
                  <a:srgbClr val="000066"/>
                </a:solidFill>
                <a:latin typeface="Arial" panose="020B0604020202020204" pitchFamily="34" charset="0"/>
                <a:ea typeface="华文隶书" panose="02010800040101010101" pitchFamily="2" charset="-122"/>
              </a:rPr>
              <a:t>与</a:t>
            </a:r>
            <a:r>
              <a:rPr lang="zh-CN" altLang="en-US" dirty="0">
                <a:solidFill>
                  <a:srgbClr val="FF0000"/>
                </a:solidFill>
                <a:latin typeface="Arial" panose="020B0604020202020204" pitchFamily="34" charset="0"/>
                <a:ea typeface="华文隶书" panose="02010800040101010101" pitchFamily="2" charset="-122"/>
              </a:rPr>
              <a:t>轮换表严格一致</a:t>
            </a:r>
            <a:endParaRPr lang="zh-CN" altLang="en-US" dirty="0">
              <a:solidFill>
                <a:srgbClr val="FF0000"/>
              </a:solidFill>
              <a:latin typeface="Arial" panose="020B0604020202020204" pitchFamily="34" charset="0"/>
              <a:ea typeface="华文隶书" panose="02010800040101010101" pitchFamily="2" charset="-122"/>
            </a:endParaRPr>
          </a:p>
        </p:txBody>
      </p:sp>
      <p:sp>
        <p:nvSpPr>
          <p:cNvPr id="30733" name="Text Box 15"/>
          <p:cNvSpPr txBox="1"/>
          <p:nvPr/>
        </p:nvSpPr>
        <p:spPr>
          <a:xfrm>
            <a:off x="1042988" y="4665663"/>
            <a:ext cx="6338887" cy="519112"/>
          </a:xfrm>
          <a:prstGeom prst="rect">
            <a:avLst/>
          </a:prstGeom>
          <a:noFill/>
          <a:ln w="9525">
            <a:noFill/>
          </a:ln>
        </p:spPr>
        <p:txBody>
          <a:bodyPr anchor="t" anchorCtr="0">
            <a:spAutoFit/>
          </a:bodyPr>
          <a:p>
            <a:r>
              <a:rPr lang="zh-CN" altLang="en-US" dirty="0">
                <a:solidFill>
                  <a:srgbClr val="000066"/>
                </a:solidFill>
                <a:latin typeface="Arial" panose="020B0604020202020204" pitchFamily="34" charset="0"/>
                <a:ea typeface="华文隶书" panose="02010800040101010101" pitchFamily="2" charset="-122"/>
              </a:rPr>
              <a:t>数据处理</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0734" name="Text Box 16"/>
          <p:cNvSpPr txBox="1"/>
          <p:nvPr/>
        </p:nvSpPr>
        <p:spPr>
          <a:xfrm>
            <a:off x="1042988" y="5184775"/>
            <a:ext cx="1627187" cy="519113"/>
          </a:xfrm>
          <a:prstGeom prst="rect">
            <a:avLst/>
          </a:prstGeom>
          <a:noFill/>
          <a:ln w="9525">
            <a:noFill/>
          </a:ln>
        </p:spPr>
        <p:txBody>
          <a:bodyPr anchor="t" anchorCtr="0">
            <a:spAutoFit/>
          </a:bodyPr>
          <a:p>
            <a:r>
              <a:rPr lang="zh-CN" altLang="en-US" dirty="0">
                <a:solidFill>
                  <a:srgbClr val="000066"/>
                </a:solidFill>
                <a:latin typeface="Arial" panose="020B0604020202020204" pitchFamily="34" charset="0"/>
                <a:ea typeface="华文隶书" panose="02010800040101010101" pitchFamily="2" charset="-122"/>
              </a:rPr>
              <a:t>结果陈述</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0735" name="Text Box 17"/>
          <p:cNvSpPr txBox="1"/>
          <p:nvPr/>
        </p:nvSpPr>
        <p:spPr>
          <a:xfrm>
            <a:off x="1042988" y="5664200"/>
            <a:ext cx="6049962" cy="519113"/>
          </a:xfrm>
          <a:prstGeom prst="rect">
            <a:avLst/>
          </a:prstGeom>
          <a:noFill/>
          <a:ln w="9525">
            <a:noFill/>
          </a:ln>
        </p:spPr>
        <p:txBody>
          <a:bodyPr anchor="t" anchorCtr="0">
            <a:spAutoFit/>
          </a:bodyPr>
          <a:p>
            <a:r>
              <a:rPr lang="zh-CN" altLang="en-US" dirty="0">
                <a:solidFill>
                  <a:srgbClr val="000066"/>
                </a:solidFill>
                <a:latin typeface="Arial" panose="020B0604020202020204" pitchFamily="34" charset="0"/>
                <a:ea typeface="华文隶书" panose="02010800040101010101" pitchFamily="2" charset="-122"/>
              </a:rPr>
              <a:t>回答问题及总结</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4832" name="Rectangle 18"/>
          <p:cNvSpPr/>
          <p:nvPr/>
        </p:nvSpPr>
        <p:spPr>
          <a:xfrm>
            <a:off x="325438" y="6079491"/>
            <a:ext cx="7056437" cy="521970"/>
          </a:xfrm>
          <a:prstGeom prst="rect">
            <a:avLst/>
          </a:prstGeom>
          <a:noFill/>
          <a:ln w="28575">
            <a:noFill/>
          </a:ln>
        </p:spPr>
        <p:txBody>
          <a:bodyPr anchor="ctr" anchorCtr="0">
            <a:spAutoFit/>
          </a:bodyPr>
          <a:p>
            <a:r>
              <a:rPr lang="en-US" altLang="zh-CN" dirty="0">
                <a:solidFill>
                  <a:srgbClr val="FF0066"/>
                </a:solidFill>
                <a:latin typeface="Times New Roman" panose="02020603050405020304" pitchFamily="18" charset="0"/>
                <a:ea typeface="华文中宋" panose="02010600040101010101" pitchFamily="2" charset="-122"/>
              </a:rPr>
              <a:t>【</a:t>
            </a:r>
            <a:r>
              <a:rPr lang="zh-CN" altLang="en-US" dirty="0">
                <a:solidFill>
                  <a:srgbClr val="FF0066"/>
                </a:solidFill>
                <a:latin typeface="Times New Roman" panose="02020603050405020304" pitchFamily="18" charset="0"/>
                <a:ea typeface="华文中宋" panose="02010600040101010101" pitchFamily="2" charset="-122"/>
                <a:hlinkClick r:id="rId1" action="ppaction://hlinkfile"/>
              </a:rPr>
              <a:t>注</a:t>
            </a:r>
            <a:r>
              <a:rPr lang="zh-CN" altLang="en-US" dirty="0">
                <a:solidFill>
                  <a:srgbClr val="FF0066"/>
                </a:solidFill>
                <a:latin typeface="Times New Roman" panose="02020603050405020304" pitchFamily="18" charset="0"/>
                <a:ea typeface="华文中宋" panose="02010600040101010101" pitchFamily="2" charset="-122"/>
              </a:rPr>
              <a:t>：实验报告要求统一的模板。</a:t>
            </a:r>
            <a:endParaRPr lang="zh-CN" altLang="en-US" dirty="0">
              <a:solidFill>
                <a:srgbClr val="0000FF"/>
              </a:solidFill>
              <a:latin typeface="Times New Roman" panose="02020603050405020304" pitchFamily="18" charset="0"/>
              <a:ea typeface="华文中宋" panose="02010600040101010101" pitchFamily="2" charset="-122"/>
            </a:endParaRPr>
          </a:p>
        </p:txBody>
      </p:sp>
      <p:sp>
        <p:nvSpPr>
          <p:cNvPr id="30737" name="Rectangle 19"/>
          <p:cNvSpPr/>
          <p:nvPr/>
        </p:nvSpPr>
        <p:spPr>
          <a:xfrm>
            <a:off x="971550" y="1147763"/>
            <a:ext cx="6370638" cy="2979737"/>
          </a:xfrm>
          <a:prstGeom prst="rect">
            <a:avLst/>
          </a:prstGeom>
          <a:noFill/>
          <a:ln w="9525" cap="flat" cmpd="sng">
            <a:solidFill>
              <a:srgbClr val="0099CC"/>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774164" name="AutoShape 20"/>
          <p:cNvSpPr>
            <a:spLocks noChangeArrowheads="1"/>
          </p:cNvSpPr>
          <p:nvPr/>
        </p:nvSpPr>
        <p:spPr bwMode="auto">
          <a:xfrm>
            <a:off x="6435725" y="633413"/>
            <a:ext cx="2303463" cy="947738"/>
          </a:xfrm>
          <a:prstGeom prst="cloudCallout">
            <a:avLst>
              <a:gd name="adj1" fmla="val -11027"/>
              <a:gd name="adj2" fmla="val 96758"/>
            </a:avLst>
          </a:prstGeom>
          <a:solidFill>
            <a:schemeClr val="accent1"/>
          </a:solidFill>
          <a:ln>
            <a:noFill/>
          </a:ln>
          <a:effectLst>
            <a:prstShdw prst="shdw18" dist="17961" dir="13500000">
              <a:schemeClr val="accent1">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rPr>
              <a:t>预习报告</a:t>
            </a:r>
            <a:r>
              <a:rPr kumimoji="0" lang="en-US" altLang="zh-CN"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rPr>
              <a:t>20</a:t>
            </a:r>
            <a:r>
              <a:rPr kumimoji="0" lang="zh-CN" altLang="en-US"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rPr>
              <a:t>分</a:t>
            </a:r>
            <a:endParaRPr kumimoji="0" lang="zh-CN" altLang="en-US"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endParaRPr>
          </a:p>
        </p:txBody>
      </p:sp>
      <p:sp>
        <p:nvSpPr>
          <p:cNvPr id="30739" name="Rectangle 21"/>
          <p:cNvSpPr/>
          <p:nvPr/>
        </p:nvSpPr>
        <p:spPr>
          <a:xfrm>
            <a:off x="1063625" y="4194175"/>
            <a:ext cx="6318250" cy="519113"/>
          </a:xfrm>
          <a:prstGeom prst="rect">
            <a:avLst/>
          </a:prstGeom>
          <a:noFill/>
          <a:ln w="9525">
            <a:noFill/>
          </a:ln>
        </p:spPr>
        <p:txBody>
          <a:bodyPr anchor="t" anchorCtr="0">
            <a:spAutoFit/>
          </a:bodyPr>
          <a:p>
            <a:r>
              <a:rPr lang="zh-CN" altLang="en-US" dirty="0">
                <a:solidFill>
                  <a:srgbClr val="000066"/>
                </a:solidFill>
                <a:latin typeface="Arial" panose="020B0604020202020204" pitchFamily="34" charset="0"/>
                <a:ea typeface="华文隶书" panose="02010800040101010101" pitchFamily="2" charset="-122"/>
              </a:rPr>
              <a:t>数据记录（原始数据抄入正文）</a:t>
            </a:r>
            <a:endParaRPr lang="zh-CN" altLang="en-US" dirty="0">
              <a:solidFill>
                <a:srgbClr val="000066"/>
              </a:solidFill>
              <a:latin typeface="Arial" panose="020B0604020202020204" pitchFamily="34" charset="0"/>
              <a:ea typeface="华文隶书" panose="02010800040101010101" pitchFamily="2" charset="-122"/>
            </a:endParaRPr>
          </a:p>
        </p:txBody>
      </p:sp>
      <p:sp>
        <p:nvSpPr>
          <p:cNvPr id="30740" name="Text Box 22"/>
          <p:cNvSpPr txBox="1"/>
          <p:nvPr/>
        </p:nvSpPr>
        <p:spPr>
          <a:xfrm>
            <a:off x="971550" y="3567113"/>
            <a:ext cx="2317750" cy="519112"/>
          </a:xfrm>
          <a:prstGeom prst="rect">
            <a:avLst/>
          </a:prstGeom>
          <a:noFill/>
          <a:ln w="9525">
            <a:noFill/>
          </a:ln>
        </p:spPr>
        <p:txBody>
          <a:bodyPr wrap="none" anchor="t" anchorCtr="0">
            <a:spAutoFit/>
          </a:bodyPr>
          <a:p>
            <a:r>
              <a:rPr lang="zh-CN" altLang="en-US" dirty="0">
                <a:latin typeface="Arial" panose="020B0604020202020204" pitchFamily="34" charset="0"/>
                <a:ea typeface="华文隶书" panose="02010800040101010101" pitchFamily="2" charset="-122"/>
              </a:rPr>
              <a:t>数据记录表格</a:t>
            </a:r>
            <a:endParaRPr lang="zh-CN" altLang="en-US" dirty="0">
              <a:latin typeface="Arial" panose="020B0604020202020204" pitchFamily="34" charset="0"/>
              <a:ea typeface="华文隶书" panose="02010800040101010101" pitchFamily="2" charset="-122"/>
            </a:endParaRPr>
          </a:p>
        </p:txBody>
      </p:sp>
      <p:sp>
        <p:nvSpPr>
          <p:cNvPr id="774168" name="Rectangle 24"/>
          <p:cNvSpPr/>
          <p:nvPr/>
        </p:nvSpPr>
        <p:spPr>
          <a:xfrm>
            <a:off x="973138" y="4265613"/>
            <a:ext cx="5759450" cy="1871662"/>
          </a:xfrm>
          <a:prstGeom prst="rect">
            <a:avLst/>
          </a:prstGeom>
          <a:noFill/>
          <a:ln w="9525" cap="flat" cmpd="sng">
            <a:solidFill>
              <a:srgbClr val="FF0066"/>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774170" name="AutoShape 26"/>
          <p:cNvSpPr>
            <a:spLocks noChangeArrowheads="1"/>
          </p:cNvSpPr>
          <p:nvPr/>
        </p:nvSpPr>
        <p:spPr bwMode="auto">
          <a:xfrm>
            <a:off x="6877050" y="4591050"/>
            <a:ext cx="2303463" cy="609600"/>
          </a:xfrm>
          <a:prstGeom prst="cloudCallout">
            <a:avLst>
              <a:gd name="adj1" fmla="val -47902"/>
              <a:gd name="adj2" fmla="val 175499"/>
            </a:avLst>
          </a:prstGeom>
          <a:solidFill>
            <a:schemeClr val="accent1"/>
          </a:solidFill>
          <a:ln>
            <a:noFill/>
          </a:ln>
          <a:effectLst>
            <a:prstShdw prst="shdw18" dist="17961" dir="13500000">
              <a:schemeClr val="accent1">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rPr>
              <a:t>实验报告课后完成</a:t>
            </a:r>
            <a:r>
              <a:rPr kumimoji="0" lang="en-US" altLang="zh-CN"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rPr>
              <a:t>4</a:t>
            </a:r>
            <a:r>
              <a:rPr kumimoji="0" lang="en-US" altLang="zh-CN"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rPr>
              <a:t>0</a:t>
            </a:r>
            <a:r>
              <a:rPr kumimoji="0" lang="zh-CN" altLang="en-US"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rPr>
              <a:t>分</a:t>
            </a:r>
            <a:endParaRPr kumimoji="0" lang="zh-CN" altLang="en-US" sz="2400" b="0" i="0" u="none" strike="noStrike" kern="1200" cap="none" spc="0" normalizeH="0" baseline="0" noProof="0" dirty="0">
              <a:ln>
                <a:noFill/>
              </a:ln>
              <a:solidFill>
                <a:srgbClr val="000066"/>
              </a:solidFill>
              <a:effectLst/>
              <a:uLnTx/>
              <a:uFillTx/>
              <a:latin typeface="Arial" panose="020B0604020202020204" pitchFamily="34" charset="0"/>
              <a:ea typeface="华文隶书" panose="02010800040101010101" pitchFamily="2" charset="-122"/>
              <a:cs typeface="+mn-cs"/>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4168"/>
                                        </p:tgtEl>
                                        <p:attrNameLst>
                                          <p:attrName>style.visibility</p:attrName>
                                        </p:attrNameLst>
                                      </p:cBhvr>
                                      <p:to>
                                        <p:strVal val="visible"/>
                                      </p:to>
                                    </p:set>
                                    <p:animEffect transition="in" filter="wipe(down)">
                                      <p:cBhvr>
                                        <p:cTn id="7" dur="500"/>
                                        <p:tgtEl>
                                          <p:spTgt spid="7741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4170"/>
                                        </p:tgtEl>
                                        <p:attrNameLst>
                                          <p:attrName>style.visibility</p:attrName>
                                        </p:attrNameLst>
                                      </p:cBhvr>
                                      <p:to>
                                        <p:strVal val="visible"/>
                                      </p:to>
                                    </p:set>
                                    <p:animEffect transition="in" filter="wipe(left)">
                                      <p:cBhvr>
                                        <p:cTn id="11" dur="500"/>
                                        <p:tgtEl>
                                          <p:spTgt spid="77417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4832"/>
                                        </p:tgtEl>
                                        <p:attrNameLst>
                                          <p:attrName>style.visibility</p:attrName>
                                        </p:attrNameLst>
                                      </p:cBhvr>
                                      <p:to>
                                        <p:strVal val="visible"/>
                                      </p:to>
                                    </p:set>
                                    <p:animEffect transition="in" filter="wipe(down)">
                                      <p:cBhvr>
                                        <p:cTn id="15" dur="50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2" grpId="0"/>
      <p:bldP spid="34832" grpId="1"/>
      <p:bldP spid="774168" grpId="0" animBg="1"/>
      <p:bldP spid="77417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379980" y="332740"/>
            <a:ext cx="4520565" cy="6680835"/>
          </a:xfrm>
          <a:prstGeom prst="rect">
            <a:avLst/>
          </a:prstGeom>
        </p:spPr>
      </p:pic>
      <p:sp>
        <p:nvSpPr>
          <p:cNvPr id="31746" name="矩形 1"/>
          <p:cNvSpPr/>
          <p:nvPr/>
        </p:nvSpPr>
        <p:spPr>
          <a:xfrm>
            <a:off x="4787900" y="6465570"/>
            <a:ext cx="1441450" cy="426085"/>
          </a:xfrm>
          <a:prstGeom prst="rect">
            <a:avLst/>
          </a:prstGeom>
          <a:noFill/>
          <a:ln w="28575" cap="flat" cmpd="sng">
            <a:solidFill>
              <a:srgbClr val="FF0000"/>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2" name="矩形 1"/>
          <p:cNvSpPr/>
          <p:nvPr/>
        </p:nvSpPr>
        <p:spPr>
          <a:xfrm>
            <a:off x="3203575" y="408305"/>
            <a:ext cx="1441450" cy="798830"/>
          </a:xfrm>
          <a:prstGeom prst="rect">
            <a:avLst/>
          </a:prstGeom>
          <a:noFill/>
          <a:ln w="28575" cap="flat" cmpd="sng">
            <a:solidFill>
              <a:srgbClr val="FF0000"/>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3" name="矩形 2"/>
          <p:cNvSpPr/>
          <p:nvPr/>
        </p:nvSpPr>
        <p:spPr>
          <a:xfrm>
            <a:off x="3780155" y="2781300"/>
            <a:ext cx="2880360" cy="798830"/>
          </a:xfrm>
          <a:prstGeom prst="rect">
            <a:avLst/>
          </a:prstGeom>
          <a:noFill/>
          <a:ln w="28575" cap="flat" cmpd="sng">
            <a:solidFill>
              <a:srgbClr val="FF0000"/>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p:nvPr/>
        </p:nvSpPr>
        <p:spPr>
          <a:xfrm>
            <a:off x="-180975" y="115888"/>
            <a:ext cx="8229600" cy="633412"/>
          </a:xfrm>
          <a:prstGeom prst="rect">
            <a:avLst/>
          </a:prstGeom>
          <a:noFill/>
          <a:ln w="9525">
            <a:noFill/>
          </a:ln>
        </p:spPr>
        <p:txBody>
          <a:bodyPr anchor="t" anchorCtr="0"/>
          <a:p>
            <a:pPr algn="ctr"/>
            <a:r>
              <a:rPr lang="zh-CN" altLang="en-US" sz="4000" dirty="0">
                <a:solidFill>
                  <a:srgbClr val="02404E"/>
                </a:solidFill>
                <a:latin typeface="Arial" panose="020B0604020202020204" pitchFamily="34" charset="0"/>
                <a:ea typeface="华文隶书" panose="02010800040101010101" pitchFamily="2" charset="-122"/>
              </a:rPr>
              <a:t>数据记录要求</a:t>
            </a:r>
            <a:endParaRPr lang="zh-CN" altLang="en-US" sz="4000" dirty="0">
              <a:solidFill>
                <a:srgbClr val="02404E"/>
              </a:solidFill>
              <a:latin typeface="Arial" panose="020B0604020202020204" pitchFamily="34" charset="0"/>
              <a:ea typeface="华文隶书" panose="02010800040101010101" pitchFamily="2" charset="-122"/>
            </a:endParaRPr>
          </a:p>
        </p:txBody>
      </p:sp>
      <p:sp>
        <p:nvSpPr>
          <p:cNvPr id="36866" name="Rectangle 3"/>
          <p:cNvSpPr/>
          <p:nvPr/>
        </p:nvSpPr>
        <p:spPr>
          <a:xfrm>
            <a:off x="0" y="723900"/>
            <a:ext cx="8893175" cy="4398963"/>
          </a:xfrm>
          <a:prstGeom prst="rect">
            <a:avLst/>
          </a:prstGeom>
          <a:noFill/>
          <a:ln w="28575">
            <a:noFill/>
          </a:ln>
        </p:spPr>
        <p:txBody>
          <a:bodyPr anchor="ctr" anchorCtr="0">
            <a:spAutoFit/>
          </a:bodyPr>
          <a:p>
            <a:r>
              <a:rPr lang="zh-CN" altLang="en-US" sz="2400" dirty="0">
                <a:solidFill>
                  <a:srgbClr val="FF0066"/>
                </a:solidFill>
                <a:latin typeface="华文中宋" panose="02010600040101010101" pitchFamily="2" charset="-122"/>
                <a:ea typeface="华文中宋" panose="02010600040101010101" pitchFamily="2" charset="-122"/>
              </a:rPr>
              <a:t>（</a:t>
            </a:r>
            <a:r>
              <a:rPr lang="en-US" altLang="zh-CN" sz="2400" dirty="0">
                <a:solidFill>
                  <a:srgbClr val="FF0066"/>
                </a:solidFill>
                <a:latin typeface="华文中宋" panose="02010600040101010101" pitchFamily="2" charset="-122"/>
                <a:ea typeface="华文中宋" panose="02010600040101010101" pitchFamily="2" charset="-122"/>
              </a:rPr>
              <a:t>1</a:t>
            </a:r>
            <a:r>
              <a:rPr lang="zh-CN" altLang="en-US" sz="2400" dirty="0">
                <a:solidFill>
                  <a:srgbClr val="FF0066"/>
                </a:solidFill>
                <a:latin typeface="华文中宋" panose="02010600040101010101" pitchFamily="2" charset="-122"/>
                <a:ea typeface="华文中宋" panose="02010600040101010101" pitchFamily="2" charset="-122"/>
              </a:rPr>
              <a:t>）</a:t>
            </a:r>
            <a:r>
              <a:rPr lang="zh-CN" altLang="en-US" dirty="0">
                <a:solidFill>
                  <a:srgbClr val="FF0066"/>
                </a:solidFill>
                <a:latin typeface="华文隶书" panose="02010800040101010101" pitchFamily="2" charset="-122"/>
                <a:ea typeface="华文隶书" panose="02010800040101010101" pitchFamily="2" charset="-122"/>
              </a:rPr>
              <a:t>数据记录完整、真实。</a:t>
            </a:r>
            <a:r>
              <a:rPr lang="zh-CN" altLang="en-US" dirty="0">
                <a:solidFill>
                  <a:srgbClr val="000066"/>
                </a:solidFill>
                <a:latin typeface="华文隶书" panose="02010800040101010101" pitchFamily="2" charset="-122"/>
                <a:ea typeface="华文隶书" panose="02010800040101010101" pitchFamily="2" charset="-122"/>
              </a:rPr>
              <a:t>有些实验条件（如温度、仪器规格等）比较重要，但不一定参加运算，不要漏记。 </a:t>
            </a:r>
            <a:r>
              <a:rPr lang="zh-CN" altLang="en-US" sz="2400" dirty="0">
                <a:solidFill>
                  <a:srgbClr val="FF0066"/>
                </a:solidFill>
                <a:latin typeface="华文中宋" panose="02010600040101010101" pitchFamily="2" charset="-122"/>
                <a:ea typeface="华文中宋" panose="02010600040101010101" pitchFamily="2" charset="-122"/>
              </a:rPr>
              <a:t>（</a:t>
            </a:r>
            <a:r>
              <a:rPr lang="en-US" altLang="zh-CN" sz="2400" dirty="0">
                <a:solidFill>
                  <a:srgbClr val="FF0066"/>
                </a:solidFill>
                <a:latin typeface="华文中宋" panose="02010600040101010101" pitchFamily="2" charset="-122"/>
                <a:ea typeface="华文中宋" panose="02010600040101010101" pitchFamily="2" charset="-122"/>
              </a:rPr>
              <a:t>2</a:t>
            </a:r>
            <a:r>
              <a:rPr lang="zh-CN" altLang="en-US" sz="2400" dirty="0">
                <a:solidFill>
                  <a:srgbClr val="FF0066"/>
                </a:solidFill>
                <a:latin typeface="华文中宋" panose="02010600040101010101" pitchFamily="2" charset="-122"/>
                <a:ea typeface="华文中宋" panose="02010600040101010101" pitchFamily="2" charset="-122"/>
              </a:rPr>
              <a:t>）</a:t>
            </a:r>
            <a:r>
              <a:rPr lang="zh-CN" altLang="en-US" dirty="0">
                <a:solidFill>
                  <a:srgbClr val="FF0066"/>
                </a:solidFill>
                <a:latin typeface="华文隶书" panose="02010800040101010101" pitchFamily="2" charset="-122"/>
                <a:ea typeface="华文隶书" panose="02010800040101010101" pitchFamily="2" charset="-122"/>
              </a:rPr>
              <a:t>实验数据不得随意改动。</a:t>
            </a:r>
            <a:r>
              <a:rPr lang="zh-CN" altLang="en-US" dirty="0">
                <a:solidFill>
                  <a:srgbClr val="000066"/>
                </a:solidFill>
                <a:latin typeface="华文隶书" panose="02010800040101010101" pitchFamily="2" charset="-122"/>
                <a:ea typeface="华文隶书" panose="02010800040101010101" pitchFamily="2" charset="-122"/>
              </a:rPr>
              <a:t>当确认测量有误时才能修改。先在原数据上划一条横线，再把新测数据工整地写在一旁，必要时应注明更改理由。不应重笔描画、涂抹黑块甚至撕扯挖补，这样既影响卷面整洁，也失去了分析错误的依据。有时毁掉的数据反而是正确的。 </a:t>
            </a:r>
            <a:endParaRPr lang="zh-CN" altLang="en-US" dirty="0">
              <a:solidFill>
                <a:srgbClr val="000066"/>
              </a:solidFill>
              <a:latin typeface="华文隶书" panose="02010800040101010101" pitchFamily="2" charset="-122"/>
              <a:ea typeface="华文隶书" panose="02010800040101010101" pitchFamily="2" charset="-122"/>
            </a:endParaRPr>
          </a:p>
          <a:p>
            <a:r>
              <a:rPr lang="zh-CN" altLang="en-US" sz="2400" dirty="0">
                <a:solidFill>
                  <a:srgbClr val="FF0066"/>
                </a:solidFill>
                <a:latin typeface="华文中宋" panose="02010600040101010101" pitchFamily="2" charset="-122"/>
                <a:ea typeface="华文中宋" panose="02010600040101010101" pitchFamily="2" charset="-122"/>
              </a:rPr>
              <a:t>（</a:t>
            </a:r>
            <a:r>
              <a:rPr lang="en-US" altLang="zh-CN" sz="2400" dirty="0">
                <a:solidFill>
                  <a:srgbClr val="FF0066"/>
                </a:solidFill>
                <a:latin typeface="华文中宋" panose="02010600040101010101" pitchFamily="2" charset="-122"/>
                <a:ea typeface="华文中宋" panose="02010600040101010101" pitchFamily="2" charset="-122"/>
              </a:rPr>
              <a:t>3</a:t>
            </a:r>
            <a:r>
              <a:rPr lang="zh-CN" altLang="en-US" sz="2400" dirty="0">
                <a:solidFill>
                  <a:srgbClr val="FF0066"/>
                </a:solidFill>
                <a:latin typeface="华文中宋" panose="02010600040101010101" pitchFamily="2" charset="-122"/>
                <a:ea typeface="华文中宋" panose="02010600040101010101" pitchFamily="2" charset="-122"/>
              </a:rPr>
              <a:t>）</a:t>
            </a:r>
            <a:r>
              <a:rPr lang="zh-CN" altLang="en-US" dirty="0">
                <a:solidFill>
                  <a:srgbClr val="FF0066"/>
                </a:solidFill>
                <a:latin typeface="华文隶书" panose="02010800040101010101" pitchFamily="2" charset="-122"/>
                <a:ea typeface="华文隶书" panose="02010800040101010101" pitchFamily="2" charset="-122"/>
              </a:rPr>
              <a:t>不能用铅笔记录数据。</a:t>
            </a:r>
            <a:endParaRPr lang="zh-CN" altLang="en-US" dirty="0">
              <a:solidFill>
                <a:srgbClr val="FF0066"/>
              </a:solidFill>
              <a:latin typeface="华文隶书" panose="02010800040101010101" pitchFamily="2" charset="-122"/>
              <a:ea typeface="华文隶书" panose="02010800040101010101" pitchFamily="2" charset="-122"/>
            </a:endParaRPr>
          </a:p>
          <a:p>
            <a:r>
              <a:rPr lang="zh-CN" altLang="en-US" sz="2400" dirty="0">
                <a:solidFill>
                  <a:srgbClr val="FF0066"/>
                </a:solidFill>
                <a:latin typeface="华文中宋" panose="02010600040101010101" pitchFamily="2" charset="-122"/>
                <a:ea typeface="华文中宋" panose="02010600040101010101" pitchFamily="2" charset="-122"/>
              </a:rPr>
              <a:t>（</a:t>
            </a:r>
            <a:r>
              <a:rPr lang="en-US" altLang="zh-CN" sz="2400" dirty="0">
                <a:solidFill>
                  <a:srgbClr val="FF0066"/>
                </a:solidFill>
                <a:latin typeface="华文中宋" panose="02010600040101010101" pitchFamily="2" charset="-122"/>
                <a:ea typeface="华文中宋" panose="02010600040101010101" pitchFamily="2" charset="-122"/>
              </a:rPr>
              <a:t>4</a:t>
            </a:r>
            <a:r>
              <a:rPr lang="zh-CN" altLang="en-US" sz="2400" dirty="0">
                <a:solidFill>
                  <a:srgbClr val="FF0066"/>
                </a:solidFill>
                <a:latin typeface="华文中宋" panose="02010600040101010101" pitchFamily="2" charset="-122"/>
                <a:ea typeface="华文中宋" panose="02010600040101010101" pitchFamily="2" charset="-122"/>
              </a:rPr>
              <a:t>）</a:t>
            </a:r>
            <a:r>
              <a:rPr lang="zh-CN" altLang="en-US" dirty="0">
                <a:solidFill>
                  <a:srgbClr val="FF0066"/>
                </a:solidFill>
                <a:latin typeface="华文隶书" panose="02010800040101010101" pitchFamily="2" charset="-122"/>
                <a:ea typeface="华文隶书" panose="02010800040101010101" pitchFamily="2" charset="-122"/>
              </a:rPr>
              <a:t>使用数据</a:t>
            </a:r>
            <a:r>
              <a:rPr lang="zh-CN" altLang="en-US" dirty="0">
                <a:solidFill>
                  <a:srgbClr val="FF0066"/>
                </a:solidFill>
                <a:latin typeface="华文隶书" panose="02010800040101010101" pitchFamily="2" charset="-122"/>
                <a:ea typeface="华文隶书" panose="02010800040101010101" pitchFamily="2" charset="-122"/>
                <a:hlinkClick r:id="rId1" action="ppaction://hlinkfile"/>
              </a:rPr>
              <a:t>表格记录</a:t>
            </a:r>
            <a:r>
              <a:rPr lang="zh-CN" altLang="en-US" dirty="0">
                <a:solidFill>
                  <a:srgbClr val="FF0066"/>
                </a:solidFill>
                <a:latin typeface="华文隶书" panose="02010800040101010101" pitchFamily="2" charset="-122"/>
                <a:ea typeface="华文隶书" panose="02010800040101010101" pitchFamily="2" charset="-122"/>
              </a:rPr>
              <a:t>，数据表格必须是完整的</a:t>
            </a:r>
            <a:r>
              <a:rPr lang="en-US" altLang="zh-CN" dirty="0">
                <a:solidFill>
                  <a:srgbClr val="FF0066"/>
                </a:solidFill>
                <a:latin typeface="华文隶书" panose="02010800040101010101" pitchFamily="2" charset="-122"/>
                <a:ea typeface="华文隶书" panose="02010800040101010101" pitchFamily="2" charset="-122"/>
              </a:rPr>
              <a:t>A4</a:t>
            </a:r>
            <a:r>
              <a:rPr lang="zh-CN" altLang="en-US" dirty="0">
                <a:solidFill>
                  <a:srgbClr val="FF0066"/>
                </a:solidFill>
                <a:latin typeface="华文隶书" panose="02010800040101010101" pitchFamily="2" charset="-122"/>
                <a:ea typeface="华文隶书" panose="02010800040101010101" pitchFamily="2" charset="-122"/>
              </a:rPr>
              <a:t>纸，必须要有组号，姓名，日期；</a:t>
            </a:r>
            <a:endParaRPr lang="zh-CN" altLang="en-US" dirty="0">
              <a:solidFill>
                <a:srgbClr val="FF0066"/>
              </a:solidFill>
              <a:latin typeface="华文隶书" panose="02010800040101010101" pitchFamily="2" charset="-122"/>
              <a:ea typeface="华文隶书" panose="02010800040101010101" pitchFamily="2" charset="-122"/>
            </a:endParaRPr>
          </a:p>
        </p:txBody>
      </p:sp>
      <p:sp>
        <p:nvSpPr>
          <p:cNvPr id="790532" name="Rectangle 4"/>
          <p:cNvSpPr/>
          <p:nvPr/>
        </p:nvSpPr>
        <p:spPr>
          <a:xfrm>
            <a:off x="204788" y="5097463"/>
            <a:ext cx="8939212" cy="1200150"/>
          </a:xfrm>
          <a:prstGeom prst="rect">
            <a:avLst/>
          </a:prstGeom>
          <a:noFill/>
          <a:ln w="28575">
            <a:noFill/>
          </a:ln>
        </p:spPr>
        <p:txBody>
          <a:bodyPr anchor="ctr" anchorCtr="0">
            <a:spAutoFit/>
          </a:bodyPr>
          <a:p>
            <a:r>
              <a:rPr lang="zh-CN" altLang="en-US" sz="2400" dirty="0">
                <a:latin typeface="华文隶书" panose="02010800040101010101" pitchFamily="2" charset="-122"/>
                <a:ea typeface="华文隶书" panose="02010800040101010101" pitchFamily="2" charset="-122"/>
              </a:rPr>
              <a:t>每份报告有两份数据记录：在课堂上记录的数据，</a:t>
            </a:r>
            <a:r>
              <a:rPr lang="zh-CN" altLang="en-US" sz="2400" dirty="0">
                <a:solidFill>
                  <a:srgbClr val="FF0000"/>
                </a:solidFill>
                <a:latin typeface="华文隶书" panose="02010800040101010101" pitchFamily="2" charset="-122"/>
                <a:ea typeface="华文隶书" panose="02010800040101010101" pitchFamily="2" charset="-122"/>
              </a:rPr>
              <a:t>有教师的签字，叫原始数据</a:t>
            </a:r>
            <a:r>
              <a:rPr lang="zh-CN" altLang="en-US" sz="2400" dirty="0">
                <a:latin typeface="华文隶书" panose="02010800040101010101" pitchFamily="2" charset="-122"/>
                <a:ea typeface="华文隶书" panose="02010800040101010101" pitchFamily="2" charset="-122"/>
              </a:rPr>
              <a:t>，钉在报告的最后一页。将原始数据整齐的抄一份，钉在正文的相应的位置，叫</a:t>
            </a:r>
            <a:r>
              <a:rPr lang="zh-CN" altLang="en-US" sz="2400" dirty="0">
                <a:solidFill>
                  <a:srgbClr val="FF0000"/>
                </a:solidFill>
                <a:latin typeface="华文隶书" panose="02010800040101010101" pitchFamily="2" charset="-122"/>
                <a:ea typeface="华文隶书" panose="02010800040101010101" pitchFamily="2" charset="-122"/>
              </a:rPr>
              <a:t>正文数据</a:t>
            </a:r>
            <a:r>
              <a:rPr lang="zh-CN" altLang="en-US" sz="2400" dirty="0">
                <a:latin typeface="华文隶书" panose="02010800040101010101" pitchFamily="2" charset="-122"/>
                <a:ea typeface="华文隶书" panose="02010800040101010101" pitchFamily="2" charset="-122"/>
              </a:rPr>
              <a:t>，正文数据尽量整洁</a:t>
            </a:r>
            <a:endParaRPr lang="zh-CN" altLang="en-US" sz="2400" dirty="0">
              <a:latin typeface="华文隶书" panose="02010800040101010101" pitchFamily="2" charset="-122"/>
              <a:ea typeface="华文隶书" panose="02010800040101010101" pitchFamily="2"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0532"/>
                                        </p:tgtEl>
                                        <p:attrNameLst>
                                          <p:attrName>style.visibility</p:attrName>
                                        </p:attrNameLst>
                                      </p:cBhvr>
                                      <p:to>
                                        <p:strVal val="visible"/>
                                      </p:to>
                                    </p:set>
                                    <p:animEffect transition="in" filter="wipe(down)">
                                      <p:cBhvr>
                                        <p:cTn id="7" dur="500"/>
                                        <p:tgtEl>
                                          <p:spTgt spid="79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4"/>
          <p:cNvSpPr/>
          <p:nvPr/>
        </p:nvSpPr>
        <p:spPr>
          <a:xfrm>
            <a:off x="398463" y="0"/>
            <a:ext cx="8229600" cy="633413"/>
          </a:xfrm>
          <a:prstGeom prst="rect">
            <a:avLst/>
          </a:prstGeom>
          <a:noFill/>
          <a:ln w="9525">
            <a:noFill/>
          </a:ln>
        </p:spPr>
        <p:txBody>
          <a:bodyPr anchor="t" anchorCtr="0"/>
          <a:p>
            <a:pPr algn="ctr"/>
            <a:r>
              <a:rPr lang="zh-CN" altLang="en-US" sz="4000" dirty="0">
                <a:solidFill>
                  <a:srgbClr val="02404E"/>
                </a:solidFill>
                <a:latin typeface="Arial" panose="020B0604020202020204" pitchFamily="34" charset="0"/>
                <a:ea typeface="华文隶书" panose="02010800040101010101" pitchFamily="2" charset="-122"/>
              </a:rPr>
              <a:t>数据处理之计算要求</a:t>
            </a:r>
            <a:endParaRPr lang="zh-CN" altLang="en-US" sz="4000" dirty="0">
              <a:solidFill>
                <a:srgbClr val="02404E"/>
              </a:solidFill>
              <a:latin typeface="Arial" panose="020B0604020202020204" pitchFamily="34" charset="0"/>
              <a:ea typeface="华文隶书" panose="02010800040101010101" pitchFamily="2" charset="-122"/>
            </a:endParaRPr>
          </a:p>
        </p:txBody>
      </p:sp>
      <p:sp>
        <p:nvSpPr>
          <p:cNvPr id="37891" name="Rectangle 5"/>
          <p:cNvSpPr/>
          <p:nvPr/>
        </p:nvSpPr>
        <p:spPr>
          <a:xfrm>
            <a:off x="2555875" y="1844358"/>
            <a:ext cx="3408363" cy="633412"/>
          </a:xfrm>
          <a:prstGeom prst="rect">
            <a:avLst/>
          </a:prstGeom>
          <a:noFill/>
          <a:ln w="9525">
            <a:noFill/>
          </a:ln>
        </p:spPr>
        <p:txBody>
          <a:bodyPr anchor="t" anchorCtr="0"/>
          <a:p>
            <a:pPr algn="ctr"/>
            <a:r>
              <a:rPr lang="zh-CN" altLang="en-US" sz="4000" dirty="0">
                <a:solidFill>
                  <a:srgbClr val="02404E"/>
                </a:solidFill>
                <a:latin typeface="Arial" panose="020B0604020202020204" pitchFamily="34" charset="0"/>
                <a:ea typeface="华文隶书" panose="02010800040101010101" pitchFamily="2" charset="-122"/>
              </a:rPr>
              <a:t>详见误差理论与数据处理</a:t>
            </a:r>
            <a:endParaRPr lang="zh-CN" altLang="en-US" sz="4000" dirty="0">
              <a:solidFill>
                <a:srgbClr val="02404E"/>
              </a:solidFill>
              <a:latin typeface="Arial" panose="020B0604020202020204" pitchFamily="34" charset="0"/>
              <a:ea typeface="华文隶书" panose="02010800040101010101" pitchFamily="2" charset="-122"/>
            </a:endParaRPr>
          </a:p>
        </p:txBody>
      </p:sp>
      <p:sp>
        <p:nvSpPr>
          <p:cNvPr id="37892" name="Rectangle 5"/>
          <p:cNvSpPr/>
          <p:nvPr/>
        </p:nvSpPr>
        <p:spPr>
          <a:xfrm>
            <a:off x="1349058" y="3975735"/>
            <a:ext cx="3408362" cy="633413"/>
          </a:xfrm>
          <a:prstGeom prst="rect">
            <a:avLst/>
          </a:prstGeom>
          <a:noFill/>
          <a:ln w="9525">
            <a:noFill/>
          </a:ln>
        </p:spPr>
        <p:txBody>
          <a:bodyPr anchor="t" anchorCtr="0"/>
          <a:p>
            <a:pPr algn="ctr"/>
            <a:r>
              <a:rPr lang="zh-CN" altLang="en-US" sz="4000" dirty="0">
                <a:solidFill>
                  <a:srgbClr val="02404E"/>
                </a:solidFill>
                <a:latin typeface="Arial" panose="020B0604020202020204" pitchFamily="34" charset="0"/>
                <a:ea typeface="华文隶书" panose="02010800040101010101" pitchFamily="2" charset="-122"/>
              </a:rPr>
              <a:t>标准结果：</a:t>
            </a:r>
            <a:endParaRPr lang="en-US" altLang="zh-CN" sz="4000" dirty="0">
              <a:solidFill>
                <a:srgbClr val="02404E"/>
              </a:solidFill>
              <a:latin typeface="Arial" panose="020B0604020202020204" pitchFamily="34" charset="0"/>
              <a:ea typeface="华文隶书" panose="02010800040101010101" pitchFamily="2" charset="-122"/>
            </a:endParaRPr>
          </a:p>
        </p:txBody>
      </p:sp>
      <p:graphicFrame>
        <p:nvGraphicFramePr>
          <p:cNvPr id="37893" name="Object 1256"/>
          <p:cNvGraphicFramePr>
            <a:graphicFrameLocks noChangeAspect="1"/>
          </p:cNvGraphicFramePr>
          <p:nvPr/>
        </p:nvGraphicFramePr>
        <p:xfrm>
          <a:off x="4369594" y="4017487"/>
          <a:ext cx="1761490" cy="565785"/>
        </p:xfrm>
        <a:graphic>
          <a:graphicData uri="http://schemas.openxmlformats.org/presentationml/2006/ole">
            <mc:AlternateContent xmlns:mc="http://schemas.openxmlformats.org/markup-compatibility/2006">
              <mc:Choice xmlns:v="urn:schemas-microsoft-com:vml" Requires="v">
                <p:oleObj spid="_x0000_s3078" name="" r:id="rId1" imgW="762000" imgH="241300" progId="Equation.DSMT4">
                  <p:embed/>
                </p:oleObj>
              </mc:Choice>
              <mc:Fallback>
                <p:oleObj name="" r:id="rId1" imgW="762000" imgH="241300" progId="Equation.DSMT4">
                  <p:embed/>
                  <p:pic>
                    <p:nvPicPr>
                      <p:cNvPr id="0" name="图片 3077"/>
                      <p:cNvPicPr/>
                      <p:nvPr/>
                    </p:nvPicPr>
                    <p:blipFill>
                      <a:blip r:embed="rId2"/>
                      <a:stretch>
                        <a:fillRect/>
                      </a:stretch>
                    </p:blipFill>
                    <p:spPr>
                      <a:xfrm>
                        <a:off x="4369594" y="4017487"/>
                        <a:ext cx="1761490" cy="565785"/>
                      </a:xfrm>
                      <a:prstGeom prst="rect">
                        <a:avLst/>
                      </a:prstGeom>
                      <a:noFill/>
                      <a:ln w="38100">
                        <a:noFill/>
                        <a:miter/>
                      </a:ln>
                    </p:spPr>
                  </p:pic>
                </p:oleObj>
              </mc:Fallback>
            </mc:AlternateContent>
          </a:graphicData>
        </a:graphic>
      </p:graphicFrame>
    </p:spTree>
  </p:cSld>
  <p:clrMapOvr>
    <a:masterClrMapping/>
  </p:clrMapOvr>
  <p:transition spd="slow">
    <p:cover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4"/>
          <p:cNvSpPr/>
          <p:nvPr/>
        </p:nvSpPr>
        <p:spPr>
          <a:xfrm>
            <a:off x="398463" y="0"/>
            <a:ext cx="8229600" cy="633413"/>
          </a:xfrm>
          <a:prstGeom prst="rect">
            <a:avLst/>
          </a:prstGeom>
          <a:noFill/>
          <a:ln w="9525">
            <a:noFill/>
          </a:ln>
        </p:spPr>
        <p:txBody>
          <a:bodyPr anchor="t" anchorCtr="0"/>
          <a:p>
            <a:pPr algn="ctr"/>
            <a:r>
              <a:rPr lang="zh-CN" altLang="en-US" sz="4000" dirty="0">
                <a:solidFill>
                  <a:srgbClr val="02404E"/>
                </a:solidFill>
                <a:latin typeface="Arial" panose="020B0604020202020204" pitchFamily="34" charset="0"/>
                <a:ea typeface="华文隶书" panose="02010800040101010101" pitchFamily="2" charset="-122"/>
              </a:rPr>
              <a:t>实验结论</a:t>
            </a:r>
            <a:endParaRPr lang="zh-CN" altLang="en-US" sz="4000" dirty="0">
              <a:solidFill>
                <a:srgbClr val="02404E"/>
              </a:solidFill>
              <a:latin typeface="Arial" panose="020B0604020202020204" pitchFamily="34" charset="0"/>
              <a:ea typeface="华文隶书" panose="02010800040101010101" pitchFamily="2" charset="-122"/>
            </a:endParaRPr>
          </a:p>
        </p:txBody>
      </p:sp>
      <p:sp>
        <p:nvSpPr>
          <p:cNvPr id="38914" name="矩形 3"/>
          <p:cNvSpPr/>
          <p:nvPr/>
        </p:nvSpPr>
        <p:spPr>
          <a:xfrm>
            <a:off x="260350" y="731838"/>
            <a:ext cx="8785225" cy="954087"/>
          </a:xfrm>
          <a:prstGeom prst="rect">
            <a:avLst/>
          </a:prstGeom>
          <a:noFill/>
          <a:ln w="9525">
            <a:noFill/>
          </a:ln>
        </p:spPr>
        <p:txBody>
          <a:bodyPr anchor="t" anchorCtr="0">
            <a:spAutoFit/>
          </a:bodyPr>
          <a:p>
            <a:r>
              <a:rPr lang="zh-CN" altLang="en-US" dirty="0">
                <a:solidFill>
                  <a:srgbClr val="CC3399"/>
                </a:solidFill>
                <a:latin typeface="Times New Roman" panose="02020603050405020304" pitchFamily="18" charset="0"/>
                <a:ea typeface="华文中宋" panose="02010600040101010101" pitchFamily="2" charset="-122"/>
              </a:rPr>
              <a:t>结论包括</a:t>
            </a:r>
            <a:r>
              <a:rPr lang="zh-CN" altLang="en-US" dirty="0">
                <a:solidFill>
                  <a:srgbClr val="000066"/>
                </a:solidFill>
                <a:latin typeface="Times New Roman" panose="02020603050405020304" pitchFamily="18" charset="0"/>
                <a:ea typeface="华文中宋" panose="02010600040101010101" pitchFamily="2" charset="-122"/>
              </a:rPr>
              <a:t>测量结果的规范表示和观察现象、研究规律所得出的结论。</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38915" name="矩形 4"/>
          <p:cNvSpPr/>
          <p:nvPr/>
        </p:nvSpPr>
        <p:spPr>
          <a:xfrm>
            <a:off x="368300" y="1725613"/>
            <a:ext cx="4357688" cy="461962"/>
          </a:xfrm>
          <a:prstGeom prst="rect">
            <a:avLst/>
          </a:prstGeom>
          <a:noFill/>
          <a:ln w="9525">
            <a:noFill/>
          </a:ln>
        </p:spPr>
        <p:txBody>
          <a:bodyPr anchor="t" anchorCtr="0">
            <a:spAutoFit/>
          </a:bodyPr>
          <a:p>
            <a:r>
              <a:rPr lang="en-US" altLang="zh-CN" sz="2400" dirty="0">
                <a:solidFill>
                  <a:srgbClr val="006666"/>
                </a:solidFill>
                <a:latin typeface="微软雅黑" panose="020B0503020204020204" charset="-122"/>
                <a:ea typeface="微软雅黑" panose="020B0503020204020204" charset="-122"/>
              </a:rPr>
              <a:t>1</a:t>
            </a:r>
            <a:r>
              <a:rPr lang="zh-CN" altLang="en-US" sz="2400" dirty="0">
                <a:solidFill>
                  <a:srgbClr val="006666"/>
                </a:solidFill>
                <a:latin typeface="微软雅黑" panose="020B0503020204020204" charset="-122"/>
                <a:ea typeface="微软雅黑" panose="020B0503020204020204" charset="-122"/>
              </a:rPr>
              <a:t>、结论必须有实验数据支持。</a:t>
            </a:r>
            <a:endParaRPr lang="zh-CN" altLang="en-US" sz="2400" dirty="0">
              <a:solidFill>
                <a:srgbClr val="006666"/>
              </a:solidFill>
              <a:latin typeface="微软雅黑" panose="020B0503020204020204" charset="-122"/>
              <a:ea typeface="微软雅黑" panose="020B0503020204020204" charset="-122"/>
            </a:endParaRPr>
          </a:p>
        </p:txBody>
      </p:sp>
      <p:pic>
        <p:nvPicPr>
          <p:cNvPr id="38916" name="Picture 5"/>
          <p:cNvPicPr>
            <a:picLocks noChangeAspect="1"/>
          </p:cNvPicPr>
          <p:nvPr/>
        </p:nvPicPr>
        <p:blipFill>
          <a:blip r:embed="rId1"/>
          <a:srcRect l="12354" t="28342" r="25635" b="18489"/>
          <a:stretch>
            <a:fillRect/>
          </a:stretch>
        </p:blipFill>
        <p:spPr>
          <a:xfrm>
            <a:off x="688975" y="2311400"/>
            <a:ext cx="3775075" cy="2520950"/>
          </a:xfrm>
          <a:prstGeom prst="rect">
            <a:avLst/>
          </a:prstGeom>
          <a:noFill/>
          <a:ln w="9525">
            <a:noFill/>
          </a:ln>
        </p:spPr>
      </p:pic>
      <p:sp>
        <p:nvSpPr>
          <p:cNvPr id="38917" name="矩形 6"/>
          <p:cNvSpPr/>
          <p:nvPr/>
        </p:nvSpPr>
        <p:spPr>
          <a:xfrm>
            <a:off x="4572000" y="1693863"/>
            <a:ext cx="4321175" cy="2676525"/>
          </a:xfrm>
          <a:prstGeom prst="rect">
            <a:avLst/>
          </a:prstGeom>
          <a:noFill/>
          <a:ln w="9525">
            <a:noFill/>
          </a:ln>
        </p:spPr>
        <p:txBody>
          <a:bodyPr anchor="t" anchorCtr="0">
            <a:spAutoFit/>
          </a:bodyPr>
          <a:p>
            <a:r>
              <a:rPr lang="zh-CN" altLang="en-US" sz="2400" dirty="0">
                <a:solidFill>
                  <a:srgbClr val="000066"/>
                </a:solidFill>
                <a:latin typeface="Times New Roman" panose="02020603050405020304" pitchFamily="18" charset="0"/>
                <a:ea typeface="华文中宋" panose="02010600040101010101" pitchFamily="2" charset="-122"/>
              </a:rPr>
              <a:t>例</a:t>
            </a:r>
            <a:r>
              <a:rPr lang="en-US" altLang="zh-CN" sz="2400" dirty="0">
                <a:solidFill>
                  <a:srgbClr val="000066"/>
                </a:solidFill>
                <a:latin typeface="Times New Roman" panose="02020603050405020304" pitchFamily="18" charset="0"/>
                <a:ea typeface="华文中宋" panose="02010600040101010101" pitchFamily="2" charset="-122"/>
              </a:rPr>
              <a:t>1</a:t>
            </a:r>
            <a:r>
              <a:rPr lang="zh-CN" altLang="en-US" sz="2400" dirty="0">
                <a:solidFill>
                  <a:srgbClr val="000066"/>
                </a:solidFill>
                <a:latin typeface="Times New Roman" panose="02020603050405020304" pitchFamily="18" charset="0"/>
                <a:ea typeface="华文中宋" panose="02010600040101010101" pitchFamily="2" charset="-122"/>
              </a:rPr>
              <a:t>、如果要说它是指数形式，那就要拟合出指数；说它是线性的，就要线性拟合出斜率、截距，并求出线性相关系数；说它是两倍关系，就要读出数据，并求出两者的比值（</a:t>
            </a:r>
            <a:r>
              <a:rPr lang="en-US" altLang="zh-CN" sz="2400" dirty="0">
                <a:solidFill>
                  <a:srgbClr val="000066"/>
                </a:solidFill>
                <a:latin typeface="Times New Roman" panose="02020603050405020304" pitchFamily="18" charset="0"/>
                <a:ea typeface="华文中宋" panose="02010600040101010101" pitchFamily="2" charset="-122"/>
              </a:rPr>
              <a:t>1.9**</a:t>
            </a:r>
            <a:r>
              <a:rPr lang="zh-CN" altLang="en-US" sz="2400" dirty="0">
                <a:solidFill>
                  <a:srgbClr val="000066"/>
                </a:solidFill>
                <a:latin typeface="Times New Roman" panose="02020603050405020304" pitchFamily="18" charset="0"/>
                <a:ea typeface="华文中宋" panose="02010600040101010101" pitchFamily="2" charset="-122"/>
              </a:rPr>
              <a:t>或</a:t>
            </a:r>
            <a:r>
              <a:rPr lang="en-US" altLang="zh-CN" sz="2400" dirty="0">
                <a:solidFill>
                  <a:srgbClr val="000066"/>
                </a:solidFill>
                <a:latin typeface="Times New Roman" panose="02020603050405020304" pitchFamily="18" charset="0"/>
                <a:ea typeface="华文中宋" panose="02010600040101010101" pitchFamily="2" charset="-122"/>
              </a:rPr>
              <a:t>2.0**</a:t>
            </a:r>
            <a:r>
              <a:rPr lang="zh-CN" altLang="en-US" sz="2400" dirty="0">
                <a:solidFill>
                  <a:srgbClr val="000066"/>
                </a:solidFill>
                <a:latin typeface="Times New Roman" panose="02020603050405020304" pitchFamily="18" charset="0"/>
                <a:ea typeface="华文中宋" panose="02010600040101010101" pitchFamily="2" charset="-122"/>
              </a:rPr>
              <a:t>）。</a:t>
            </a:r>
            <a:endParaRPr lang="zh-CN" altLang="en-US" sz="2400" dirty="0">
              <a:solidFill>
                <a:srgbClr val="000066"/>
              </a:solidFill>
              <a:latin typeface="Times New Roman" panose="02020603050405020304" pitchFamily="18" charset="0"/>
              <a:ea typeface="华文中宋" panose="02010600040101010101" pitchFamily="2" charset="-122"/>
            </a:endParaRPr>
          </a:p>
        </p:txBody>
      </p:sp>
      <p:sp>
        <p:nvSpPr>
          <p:cNvPr id="38918" name="矩形 7"/>
          <p:cNvSpPr/>
          <p:nvPr/>
        </p:nvSpPr>
        <p:spPr>
          <a:xfrm>
            <a:off x="368300" y="4894263"/>
            <a:ext cx="8382000" cy="829945"/>
          </a:xfrm>
          <a:prstGeom prst="rect">
            <a:avLst/>
          </a:prstGeom>
          <a:noFill/>
          <a:ln w="9525">
            <a:noFill/>
          </a:ln>
        </p:spPr>
        <p:txBody>
          <a:bodyPr anchor="t" anchorCtr="0">
            <a:spAutoFit/>
          </a:bodyPr>
          <a:p>
            <a:r>
              <a:rPr lang="en-US" altLang="zh-CN" sz="2400" dirty="0">
                <a:solidFill>
                  <a:srgbClr val="006666"/>
                </a:solidFill>
                <a:latin typeface="微软雅黑" panose="020B0503020204020204" charset="-122"/>
                <a:ea typeface="微软雅黑" panose="020B0503020204020204" charset="-122"/>
              </a:rPr>
              <a:t>2</a:t>
            </a:r>
            <a:r>
              <a:rPr lang="zh-CN" altLang="en-US" sz="2400" dirty="0">
                <a:solidFill>
                  <a:srgbClr val="006666"/>
                </a:solidFill>
                <a:latin typeface="微软雅黑" panose="020B0503020204020204" charset="-122"/>
                <a:ea typeface="微软雅黑" panose="020B0503020204020204" charset="-122"/>
              </a:rPr>
              <a:t>、结论要给出做出的结果是什么？不是陈述做了什么事儿和心得？</a:t>
            </a:r>
            <a:endParaRPr lang="zh-CN" altLang="en-US" sz="2400" dirty="0">
              <a:solidFill>
                <a:srgbClr val="006666"/>
              </a:solidFill>
              <a:latin typeface="微软雅黑" panose="020B0503020204020204" charset="-122"/>
              <a:ea typeface="微软雅黑" panose="020B0503020204020204" charset="-122"/>
            </a:endParaRPr>
          </a:p>
        </p:txBody>
      </p:sp>
      <p:sp>
        <p:nvSpPr>
          <p:cNvPr id="38919" name="矩形 7"/>
          <p:cNvSpPr/>
          <p:nvPr/>
        </p:nvSpPr>
        <p:spPr>
          <a:xfrm>
            <a:off x="322263" y="5661025"/>
            <a:ext cx="8382000" cy="461963"/>
          </a:xfrm>
          <a:prstGeom prst="rect">
            <a:avLst/>
          </a:prstGeom>
          <a:noFill/>
          <a:ln w="9525">
            <a:noFill/>
          </a:ln>
        </p:spPr>
        <p:txBody>
          <a:bodyPr anchor="t" anchorCtr="0">
            <a:spAutoFit/>
          </a:bodyPr>
          <a:p>
            <a:r>
              <a:rPr lang="en-US" altLang="zh-CN" sz="2400" dirty="0">
                <a:solidFill>
                  <a:srgbClr val="006666"/>
                </a:solidFill>
                <a:latin typeface="微软雅黑" panose="020B0503020204020204" charset="-122"/>
                <a:ea typeface="微软雅黑" panose="020B0503020204020204" charset="-122"/>
              </a:rPr>
              <a:t>3</a:t>
            </a:r>
            <a:r>
              <a:rPr lang="zh-CN" altLang="en-US" sz="2400" dirty="0">
                <a:solidFill>
                  <a:srgbClr val="006666"/>
                </a:solidFill>
                <a:latin typeface="微软雅黑" panose="020B0503020204020204" charset="-122"/>
                <a:ea typeface="微软雅黑" panose="020B0503020204020204" charset="-122"/>
              </a:rPr>
              <a:t>、测量物理量要规范给出。</a:t>
            </a:r>
            <a:endParaRPr lang="zh-CN" altLang="en-US" sz="2400" dirty="0">
              <a:solidFill>
                <a:srgbClr val="006666"/>
              </a:solidFill>
              <a:latin typeface="微软雅黑" panose="020B0503020204020204" charset="-122"/>
              <a:ea typeface="微软雅黑" panose="020B0503020204020204" charset="-122"/>
            </a:endParaRPr>
          </a:p>
        </p:txBody>
      </p:sp>
    </p:spTree>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p:nvPr/>
        </p:nvSpPr>
        <p:spPr>
          <a:xfrm>
            <a:off x="323850" y="44450"/>
            <a:ext cx="3814763" cy="644525"/>
          </a:xfrm>
          <a:prstGeom prst="rect">
            <a:avLst/>
          </a:prstGeom>
          <a:noFill/>
          <a:ln w="9525">
            <a:noFill/>
          </a:ln>
          <a:effectLst>
            <a:outerShdw dist="35921" dir="2699999" algn="ctr" rotWithShape="0">
              <a:schemeClr val="bg2">
                <a:alpha val="50000"/>
              </a:schemeClr>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课前寄语</a:t>
            </a:r>
            <a:endParaRPr lang="zh-CN" altLang="en-US" sz="3600" dirty="0">
              <a:solidFill>
                <a:srgbClr val="FF0000"/>
              </a:solidFill>
              <a:latin typeface="Times New Roman" panose="02020603050405020304" pitchFamily="18" charset="0"/>
              <a:ea typeface="黑体" panose="02010609060101010101" pitchFamily="49" charset="-122"/>
            </a:endParaRPr>
          </a:p>
        </p:txBody>
      </p:sp>
      <p:sp>
        <p:nvSpPr>
          <p:cNvPr id="7170" name="Rectangle 3"/>
          <p:cNvSpPr>
            <a:spLocks noGrp="1"/>
          </p:cNvSpPr>
          <p:nvPr/>
        </p:nvSpPr>
        <p:spPr>
          <a:xfrm>
            <a:off x="755650" y="878205"/>
            <a:ext cx="7820025" cy="5828030"/>
          </a:xfrm>
          <a:prstGeom prst="rect">
            <a:avLst/>
          </a:prstGeom>
          <a:solidFill>
            <a:srgbClr val="92D050"/>
          </a:solidFill>
          <a:ln w="9525">
            <a:noFill/>
          </a:ln>
        </p:spPr>
        <p:txBody>
          <a:bodyPr anchor="t" anchorCtr="0"/>
          <a:p>
            <a:pPr algn="just">
              <a:lnSpc>
                <a:spcPct val="150000"/>
              </a:lnSpc>
              <a:buFont typeface="Wingdings" panose="05000000000000000000" pitchFamily="2" charset="2"/>
            </a:pPr>
            <a:r>
              <a:rPr lang="en-US" altLang="zh-CN" dirty="0">
                <a:latin typeface="Times New Roman" panose="02020603050405020304" pitchFamily="18" charset="0"/>
                <a:ea typeface="宋体" panose="02010600030101010101" pitchFamily="2" charset="-122"/>
              </a:rPr>
              <a:t>1.</a:t>
            </a:r>
            <a:r>
              <a:rPr lang="zh-CN" altLang="zh-CN" dirty="0">
                <a:solidFill>
                  <a:srgbClr val="FF0000"/>
                </a:solidFill>
                <a:latin typeface="Times New Roman" panose="02020603050405020304" pitchFamily="18" charset="0"/>
                <a:ea typeface="宋体" panose="02010600030101010101" pitchFamily="2" charset="-122"/>
              </a:rPr>
              <a:t>实践是检验真理的唯一标准</a:t>
            </a:r>
            <a:r>
              <a:rPr lang="zh-CN" altLang="zh-CN" dirty="0">
                <a:latin typeface="Times New Roman" panose="02020603050405020304" pitchFamily="18" charset="0"/>
                <a:ea typeface="宋体" panose="02010600030101010101" pitchFamily="2" charset="-122"/>
              </a:rPr>
              <a:t>，理论来源于实践，又反过来指导实践；</a:t>
            </a:r>
            <a:endParaRPr lang="en-US" altLang="zh-CN" dirty="0">
              <a:latin typeface="Times New Roman" panose="02020603050405020304" pitchFamily="18" charset="0"/>
              <a:ea typeface="宋体" panose="02010600030101010101" pitchFamily="2" charset="-122"/>
            </a:endParaRPr>
          </a:p>
          <a:p>
            <a:pPr algn="just">
              <a:lnSpc>
                <a:spcPct val="150000"/>
              </a:lnSpc>
              <a:buFont typeface="Wingdings" panose="05000000000000000000" pitchFamily="2" charset="2"/>
            </a:pPr>
            <a:r>
              <a:rPr lang="en-US" altLang="zh-CN" dirty="0">
                <a:latin typeface="Times New Roman" panose="02020603050405020304" pitchFamily="18" charset="0"/>
                <a:ea typeface="宋体" panose="02010600030101010101" pitchFamily="2" charset="-122"/>
              </a:rPr>
              <a:t>2.</a:t>
            </a:r>
            <a:r>
              <a:rPr lang="zh-CN" altLang="en-US" dirty="0">
                <a:solidFill>
                  <a:srgbClr val="FF0000"/>
                </a:solidFill>
                <a:latin typeface="Times New Roman" panose="02020603050405020304" pitchFamily="18" charset="0"/>
                <a:ea typeface="宋体" panose="02010600030101010101" pitchFamily="2" charset="-122"/>
              </a:rPr>
              <a:t>实验是人类最高级的实践形式</a:t>
            </a:r>
            <a:r>
              <a:rPr lang="zh-CN" altLang="en-US" dirty="0">
                <a:latin typeface="Times New Roman" panose="02020603050405020304" pitchFamily="18" charset="0"/>
                <a:ea typeface="宋体" panose="02010600030101010101" pitchFamily="2" charset="-122"/>
              </a:rPr>
              <a:t>，科学实验是自然科学发展的唯一途径；</a:t>
            </a:r>
            <a:endParaRPr lang="zh-CN" altLang="en-US" dirty="0">
              <a:latin typeface="Times New Roman" panose="02020603050405020304" pitchFamily="18" charset="0"/>
              <a:ea typeface="宋体" panose="02010600030101010101" pitchFamily="2" charset="-122"/>
            </a:endParaRPr>
          </a:p>
          <a:p>
            <a:pPr algn="just">
              <a:lnSpc>
                <a:spcPct val="150000"/>
              </a:lnSpc>
              <a:buFont typeface="Wingdings" panose="05000000000000000000" pitchFamily="2" charset="2"/>
            </a:pPr>
            <a:r>
              <a:rPr lang="en-US" altLang="zh-CN" dirty="0">
                <a:latin typeface="Times New Roman" panose="02020603050405020304" pitchFamily="18" charset="0"/>
                <a:ea typeface="宋体" panose="02010600030101010101" pitchFamily="2" charset="-122"/>
              </a:rPr>
              <a:t>3.</a:t>
            </a:r>
            <a:r>
              <a:rPr lang="zh-CN" altLang="en-US" dirty="0">
                <a:solidFill>
                  <a:srgbClr val="FF0000"/>
                </a:solidFill>
                <a:latin typeface="Times New Roman" panose="02020603050405020304" pitchFamily="18" charset="0"/>
                <a:ea typeface="宋体" panose="02010600030101010101" pitchFamily="2" charset="-122"/>
              </a:rPr>
              <a:t>大学物理实验是高校第一门系统培训实验技能的课程</a:t>
            </a:r>
            <a:r>
              <a:rPr lang="zh-CN" altLang="en-US" dirty="0">
                <a:latin typeface="Times New Roman" panose="02020603050405020304" pitchFamily="18" charset="0"/>
                <a:ea typeface="宋体" panose="02010600030101010101" pitchFamily="2" charset="-122"/>
              </a:rPr>
              <a:t>，是其它学科专业实验课、实践操作课的基础；</a:t>
            </a:r>
            <a:endParaRPr lang="zh-CN" altLang="en-US" dirty="0">
              <a:latin typeface="Times New Roman" panose="02020603050405020304" pitchFamily="18" charset="0"/>
              <a:ea typeface="宋体" panose="02010600030101010101" pitchFamily="2" charset="-122"/>
            </a:endParaRPr>
          </a:p>
          <a:p>
            <a:pPr algn="just">
              <a:lnSpc>
                <a:spcPct val="150000"/>
              </a:lnSpc>
              <a:buFont typeface="Wingdings" panose="05000000000000000000" pitchFamily="2" charset="2"/>
            </a:pPr>
            <a:r>
              <a:rPr lang="en-US" altLang="zh-CN" dirty="0">
                <a:latin typeface="Times New Roman" panose="02020603050405020304" pitchFamily="18" charset="0"/>
                <a:ea typeface="宋体" panose="02010600030101010101" pitchFamily="2" charset="-122"/>
              </a:rPr>
              <a:t>4.</a:t>
            </a:r>
            <a:r>
              <a:rPr lang="zh-CN" alt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实验课不仅传授知识方法、训练实验技能，</a:t>
            </a:r>
            <a:r>
              <a:rPr lang="zh-CN" altLang="en-US" dirty="0">
                <a:solidFill>
                  <a:srgbClr val="FF0000"/>
                </a:solidFill>
                <a:latin typeface="Times New Roman" panose="02020603050405020304" pitchFamily="18" charset="0"/>
                <a:ea typeface="宋体" panose="02010600030101010101" pitchFamily="2" charset="-122"/>
              </a:rPr>
              <a:t>更能培养思维习惯。</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slow">
    <p:cover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611188" y="908050"/>
            <a:ext cx="2317750" cy="519113"/>
          </a:xfrm>
          <a:prstGeom prst="rect">
            <a:avLst/>
          </a:prstGeom>
          <a:noFill/>
          <a:ln w="9525">
            <a:noFill/>
          </a:ln>
        </p:spPr>
        <p:txBody>
          <a:bodyPr wrap="none" anchor="t" anchorCtr="0">
            <a:spAutoFit/>
          </a:bodyPr>
          <a:p>
            <a:pPr eaLnBrk="0" hangingPunct="0"/>
            <a:r>
              <a:rPr lang="zh-CN" altLang="en-US" dirty="0">
                <a:latin typeface="Arial" panose="020B0604020202020204" pitchFamily="34" charset="0"/>
                <a:ea typeface="华文中宋" panose="02010600040101010101" pitchFamily="2" charset="-122"/>
              </a:rPr>
              <a:t>测量的表示：</a:t>
            </a:r>
            <a:endParaRPr lang="zh-CN" altLang="en-US" dirty="0">
              <a:latin typeface="Arial" panose="020B0604020202020204" pitchFamily="34" charset="0"/>
              <a:ea typeface="华文中宋" panose="02010600040101010101" pitchFamily="2" charset="-122"/>
            </a:endParaRPr>
          </a:p>
        </p:txBody>
      </p:sp>
      <p:graphicFrame>
        <p:nvGraphicFramePr>
          <p:cNvPr id="39938" name="Object 3"/>
          <p:cNvGraphicFramePr>
            <a:graphicFrameLocks noChangeAspect="1"/>
          </p:cNvGraphicFramePr>
          <p:nvPr/>
        </p:nvGraphicFramePr>
        <p:xfrm>
          <a:off x="2928938" y="908050"/>
          <a:ext cx="3659187" cy="515938"/>
        </p:xfrm>
        <a:graphic>
          <a:graphicData uri="http://schemas.openxmlformats.org/presentationml/2006/ole">
            <mc:AlternateContent xmlns:mc="http://schemas.openxmlformats.org/markup-compatibility/2006">
              <mc:Choice xmlns:v="urn:schemas-microsoft-com:vml" Requires="v">
                <p:oleObj spid="_x0000_s3079" name="" r:id="rId1" imgW="1435100" imgH="203200" progId="Equation.DSMT4">
                  <p:embed/>
                </p:oleObj>
              </mc:Choice>
              <mc:Fallback>
                <p:oleObj name="" r:id="rId1" imgW="1435100" imgH="203200" progId="Equation.DSMT4">
                  <p:embed/>
                  <p:pic>
                    <p:nvPicPr>
                      <p:cNvPr id="0" name="图片 3078"/>
                      <p:cNvPicPr/>
                      <p:nvPr/>
                    </p:nvPicPr>
                    <p:blipFill>
                      <a:blip r:embed="rId2"/>
                      <a:stretch>
                        <a:fillRect/>
                      </a:stretch>
                    </p:blipFill>
                    <p:spPr>
                      <a:xfrm>
                        <a:off x="2928938" y="908050"/>
                        <a:ext cx="3659187" cy="515938"/>
                      </a:xfrm>
                      <a:prstGeom prst="rect">
                        <a:avLst/>
                      </a:prstGeom>
                      <a:noFill/>
                      <a:ln w="38100">
                        <a:noFill/>
                        <a:miter/>
                      </a:ln>
                    </p:spPr>
                  </p:pic>
                </p:oleObj>
              </mc:Fallback>
            </mc:AlternateContent>
          </a:graphicData>
        </a:graphic>
      </p:graphicFrame>
      <p:graphicFrame>
        <p:nvGraphicFramePr>
          <p:cNvPr id="39939" name="Object 4"/>
          <p:cNvGraphicFramePr>
            <a:graphicFrameLocks noChangeAspect="1"/>
          </p:cNvGraphicFramePr>
          <p:nvPr/>
        </p:nvGraphicFramePr>
        <p:xfrm>
          <a:off x="2986088" y="1550988"/>
          <a:ext cx="1619250" cy="450850"/>
        </p:xfrm>
        <a:graphic>
          <a:graphicData uri="http://schemas.openxmlformats.org/presentationml/2006/ole">
            <mc:AlternateContent xmlns:mc="http://schemas.openxmlformats.org/markup-compatibility/2006">
              <mc:Choice xmlns:v="urn:schemas-microsoft-com:vml" Requires="v">
                <p:oleObj spid="_x0000_s3077" name="" r:id="rId3" imgW="634365" imgH="177800" progId="Equation.DSMT4">
                  <p:embed/>
                </p:oleObj>
              </mc:Choice>
              <mc:Fallback>
                <p:oleObj name="" r:id="rId3" imgW="634365" imgH="177800" progId="Equation.DSMT4">
                  <p:embed/>
                  <p:pic>
                    <p:nvPicPr>
                      <p:cNvPr id="0" name="图片 3076"/>
                      <p:cNvPicPr/>
                      <p:nvPr/>
                    </p:nvPicPr>
                    <p:blipFill>
                      <a:blip r:embed="rId4"/>
                      <a:stretch>
                        <a:fillRect/>
                      </a:stretch>
                    </p:blipFill>
                    <p:spPr>
                      <a:xfrm>
                        <a:off x="2986088" y="1550988"/>
                        <a:ext cx="1619250" cy="450850"/>
                      </a:xfrm>
                      <a:prstGeom prst="rect">
                        <a:avLst/>
                      </a:prstGeom>
                      <a:noFill/>
                      <a:ln w="38100">
                        <a:noFill/>
                        <a:miter/>
                      </a:ln>
                    </p:spPr>
                  </p:pic>
                </p:oleObj>
              </mc:Fallback>
            </mc:AlternateContent>
          </a:graphicData>
        </a:graphic>
      </p:graphicFrame>
      <p:graphicFrame>
        <p:nvGraphicFramePr>
          <p:cNvPr id="39940" name="Object 5"/>
          <p:cNvGraphicFramePr>
            <a:graphicFrameLocks noChangeAspect="1"/>
          </p:cNvGraphicFramePr>
          <p:nvPr/>
        </p:nvGraphicFramePr>
        <p:xfrm>
          <a:off x="3017838" y="2112963"/>
          <a:ext cx="1587500" cy="450850"/>
        </p:xfrm>
        <a:graphic>
          <a:graphicData uri="http://schemas.openxmlformats.org/presentationml/2006/ole">
            <mc:AlternateContent xmlns:mc="http://schemas.openxmlformats.org/markup-compatibility/2006">
              <mc:Choice xmlns:v="urn:schemas-microsoft-com:vml" Requires="v">
                <p:oleObj spid="_x0000_s3076" name="" r:id="rId5" imgW="621665" imgH="177800" progId="Equation.DSMT4">
                  <p:embed/>
                </p:oleObj>
              </mc:Choice>
              <mc:Fallback>
                <p:oleObj name="" r:id="rId5" imgW="621665" imgH="177800" progId="Equation.DSMT4">
                  <p:embed/>
                  <p:pic>
                    <p:nvPicPr>
                      <p:cNvPr id="0" name="图片 3075"/>
                      <p:cNvPicPr/>
                      <p:nvPr/>
                    </p:nvPicPr>
                    <p:blipFill>
                      <a:blip r:embed="rId6"/>
                      <a:stretch>
                        <a:fillRect/>
                      </a:stretch>
                    </p:blipFill>
                    <p:spPr>
                      <a:xfrm>
                        <a:off x="3017838" y="2112963"/>
                        <a:ext cx="1587500" cy="450850"/>
                      </a:xfrm>
                      <a:prstGeom prst="rect">
                        <a:avLst/>
                      </a:prstGeom>
                      <a:noFill/>
                      <a:ln w="38100">
                        <a:noFill/>
                        <a:miter/>
                      </a:ln>
                    </p:spPr>
                  </p:pic>
                </p:oleObj>
              </mc:Fallback>
            </mc:AlternateContent>
          </a:graphicData>
        </a:graphic>
      </p:graphicFrame>
      <p:sp>
        <p:nvSpPr>
          <p:cNvPr id="39941" name="矩形 5"/>
          <p:cNvSpPr/>
          <p:nvPr/>
        </p:nvSpPr>
        <p:spPr>
          <a:xfrm>
            <a:off x="736600" y="2678113"/>
            <a:ext cx="8407400" cy="829945"/>
          </a:xfrm>
          <a:prstGeom prst="rect">
            <a:avLst/>
          </a:prstGeom>
          <a:noFill/>
          <a:ln w="9525">
            <a:noFill/>
          </a:ln>
        </p:spPr>
        <p:txBody>
          <a:bodyPr anchor="t" anchorCtr="0">
            <a:spAutoFit/>
          </a:bodyPr>
          <a:p>
            <a:r>
              <a:rPr lang="zh-CN" altLang="en-US" sz="2400" dirty="0">
                <a:solidFill>
                  <a:srgbClr val="006666"/>
                </a:solidFill>
                <a:latin typeface="微软雅黑" panose="020B0503020204020204" charset="-122"/>
                <a:ea typeface="微软雅黑" panose="020B0503020204020204" charset="-122"/>
              </a:rPr>
              <a:t>纠正两个不合适的概念：</a:t>
            </a:r>
            <a:endParaRPr lang="en-US" altLang="zh-CN" sz="2400" dirty="0">
              <a:solidFill>
                <a:srgbClr val="006666"/>
              </a:solidFill>
              <a:latin typeface="微软雅黑" panose="020B0503020204020204" charset="-122"/>
              <a:ea typeface="微软雅黑" panose="020B0503020204020204" charset="-122"/>
            </a:endParaRPr>
          </a:p>
          <a:p>
            <a:r>
              <a:rPr lang="en-US" altLang="zh-CN" sz="2400" dirty="0">
                <a:solidFill>
                  <a:srgbClr val="006666"/>
                </a:solidFill>
                <a:latin typeface="微软雅黑" panose="020B0503020204020204" charset="-122"/>
                <a:ea typeface="微软雅黑" panose="020B0503020204020204" charset="-122"/>
              </a:rPr>
              <a:t>1</a:t>
            </a:r>
            <a:r>
              <a:rPr lang="zh-CN" altLang="en-US" sz="2400" dirty="0">
                <a:solidFill>
                  <a:srgbClr val="006666"/>
                </a:solidFill>
                <a:latin typeface="微软雅黑" panose="020B0503020204020204" charset="-122"/>
                <a:ea typeface="微软雅黑" panose="020B0503020204020204" charset="-122"/>
              </a:rPr>
              <a:t>、实验是成功的</a:t>
            </a:r>
            <a:endParaRPr lang="zh-CN" altLang="en-US" sz="2400" dirty="0">
              <a:solidFill>
                <a:srgbClr val="006666"/>
              </a:solidFill>
              <a:latin typeface="微软雅黑" panose="020B0503020204020204" charset="-122"/>
              <a:ea typeface="微软雅黑" panose="020B0503020204020204" charset="-122"/>
            </a:endParaRPr>
          </a:p>
        </p:txBody>
      </p:sp>
      <p:sp>
        <p:nvSpPr>
          <p:cNvPr id="39942" name="矩形 6"/>
          <p:cNvSpPr/>
          <p:nvPr/>
        </p:nvSpPr>
        <p:spPr>
          <a:xfrm>
            <a:off x="755650" y="3789363"/>
            <a:ext cx="3040063" cy="460375"/>
          </a:xfrm>
          <a:prstGeom prst="rect">
            <a:avLst/>
          </a:prstGeom>
          <a:noFill/>
          <a:ln w="9525">
            <a:noFill/>
          </a:ln>
        </p:spPr>
        <p:txBody>
          <a:bodyPr wrap="none" anchor="t" anchorCtr="0">
            <a:spAutoFit/>
          </a:bodyPr>
          <a:p>
            <a:r>
              <a:rPr lang="en-US" altLang="zh-CN" sz="2400" dirty="0">
                <a:solidFill>
                  <a:srgbClr val="CC00CC"/>
                </a:solidFill>
                <a:latin typeface="微软雅黑" panose="020B0503020204020204" charset="-122"/>
                <a:ea typeface="微软雅黑" panose="020B0503020204020204" charset="-122"/>
              </a:rPr>
              <a:t>2</a:t>
            </a:r>
            <a:r>
              <a:rPr lang="zh-CN" altLang="en-US" sz="2400" dirty="0">
                <a:solidFill>
                  <a:srgbClr val="CC00CC"/>
                </a:solidFill>
                <a:latin typeface="微软雅黑" panose="020B0503020204020204" charset="-122"/>
                <a:ea typeface="微软雅黑" panose="020B0503020204020204" charset="-122"/>
              </a:rPr>
              <a:t>、误差范围之内</a:t>
            </a:r>
            <a:r>
              <a:rPr lang="en-US" altLang="zh-CN" sz="2400" dirty="0">
                <a:solidFill>
                  <a:srgbClr val="CC00CC"/>
                </a:solidFill>
                <a:latin typeface="微软雅黑" panose="020B0503020204020204" charset="-122"/>
                <a:ea typeface="微软雅黑" panose="020B0503020204020204" charset="-122"/>
              </a:rPr>
              <a:t>=</a:t>
            </a:r>
            <a:r>
              <a:rPr lang="zh-CN" altLang="en-US" sz="2400" dirty="0">
                <a:solidFill>
                  <a:srgbClr val="CC00CC"/>
                </a:solidFill>
                <a:latin typeface="微软雅黑" panose="020B0503020204020204" charset="-122"/>
                <a:ea typeface="微软雅黑" panose="020B0503020204020204" charset="-122"/>
              </a:rPr>
              <a:t>？</a:t>
            </a:r>
            <a:endParaRPr lang="zh-CN" altLang="en-US" sz="2400" dirty="0">
              <a:solidFill>
                <a:srgbClr val="CC00CC"/>
              </a:solidFill>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1" name="图片 1"/>
          <p:cNvPicPr>
            <a:picLocks noChangeAspect="1"/>
          </p:cNvPicPr>
          <p:nvPr/>
        </p:nvPicPr>
        <p:blipFill>
          <a:blip r:embed="rId1"/>
          <a:stretch>
            <a:fillRect/>
          </a:stretch>
        </p:blipFill>
        <p:spPr>
          <a:xfrm>
            <a:off x="179388" y="908050"/>
            <a:ext cx="4176712" cy="5184775"/>
          </a:xfrm>
          <a:prstGeom prst="rect">
            <a:avLst/>
          </a:prstGeom>
          <a:noFill/>
          <a:ln w="9525">
            <a:noFill/>
          </a:ln>
        </p:spPr>
      </p:pic>
      <p:pic>
        <p:nvPicPr>
          <p:cNvPr id="40962" name="图片 2"/>
          <p:cNvPicPr>
            <a:picLocks noChangeAspect="1"/>
          </p:cNvPicPr>
          <p:nvPr/>
        </p:nvPicPr>
        <p:blipFill>
          <a:blip r:embed="rId2"/>
          <a:stretch>
            <a:fillRect/>
          </a:stretch>
        </p:blipFill>
        <p:spPr>
          <a:xfrm>
            <a:off x="4787900" y="1412875"/>
            <a:ext cx="4248150" cy="4679950"/>
          </a:xfrm>
          <a:prstGeom prst="rect">
            <a:avLst/>
          </a:prstGeom>
          <a:noFill/>
          <a:ln w="9525">
            <a:noFill/>
          </a:ln>
        </p:spPr>
      </p:pic>
      <p:sp>
        <p:nvSpPr>
          <p:cNvPr id="40963" name="矩形 3"/>
          <p:cNvSpPr/>
          <p:nvPr/>
        </p:nvSpPr>
        <p:spPr>
          <a:xfrm>
            <a:off x="684213" y="188913"/>
            <a:ext cx="1620837" cy="522287"/>
          </a:xfrm>
          <a:prstGeom prst="rect">
            <a:avLst/>
          </a:prstGeom>
          <a:noFill/>
          <a:ln w="9525">
            <a:noFill/>
          </a:ln>
        </p:spPr>
        <p:txBody>
          <a:bodyPr wrap="none" anchor="t" anchorCtr="0">
            <a:spAutoFit/>
          </a:bodyPr>
          <a:p>
            <a:r>
              <a:rPr lang="zh-CN" altLang="en-US" dirty="0">
                <a:solidFill>
                  <a:srgbClr val="000066"/>
                </a:solidFill>
                <a:latin typeface="Times New Roman" panose="02020603050405020304" pitchFamily="18" charset="0"/>
                <a:ea typeface="华文中宋" panose="02010600040101010101" pitchFamily="2" charset="-122"/>
              </a:rPr>
              <a:t>规范举例</a:t>
            </a:r>
            <a:endParaRPr lang="zh-CN" altLang="en-US" dirty="0">
              <a:latin typeface="Arial" panose="020B0604020202020204" pitchFamily="34" charset="0"/>
              <a:ea typeface="华文中宋" panose="02010600040101010101" pitchFamily="2" charset="-122"/>
            </a:endParaRPr>
          </a:p>
        </p:txBody>
      </p:sp>
      <p:cxnSp>
        <p:nvCxnSpPr>
          <p:cNvPr id="40964" name="直接箭头连接符 5"/>
          <p:cNvCxnSpPr/>
          <p:nvPr/>
        </p:nvCxnSpPr>
        <p:spPr>
          <a:xfrm>
            <a:off x="6588125" y="1325563"/>
            <a:ext cx="576263" cy="374650"/>
          </a:xfrm>
          <a:prstGeom prst="straightConnector1">
            <a:avLst/>
          </a:prstGeom>
          <a:ln w="9525" cap="flat" cmpd="sng">
            <a:solidFill>
              <a:schemeClr val="tx1"/>
            </a:solidFill>
            <a:prstDash val="solid"/>
            <a:round/>
            <a:headEnd type="none" w="med" len="med"/>
            <a:tailEnd type="triangle" w="med" len="med"/>
          </a:ln>
        </p:spPr>
      </p:cxnSp>
      <p:sp>
        <p:nvSpPr>
          <p:cNvPr id="40965" name="矩形 6"/>
          <p:cNvSpPr/>
          <p:nvPr/>
        </p:nvSpPr>
        <p:spPr>
          <a:xfrm>
            <a:off x="5041900" y="863600"/>
            <a:ext cx="2030413" cy="461963"/>
          </a:xfrm>
          <a:prstGeom prst="rect">
            <a:avLst/>
          </a:prstGeom>
          <a:noFill/>
          <a:ln w="9525">
            <a:noFill/>
          </a:ln>
        </p:spPr>
        <p:txBody>
          <a:bodyPr wrap="none" anchor="t" anchorCtr="0">
            <a:spAutoFit/>
          </a:bodyPr>
          <a:p>
            <a:r>
              <a:rPr lang="zh-CN" altLang="en-US" sz="2400" dirty="0">
                <a:solidFill>
                  <a:srgbClr val="FF3399"/>
                </a:solidFill>
                <a:latin typeface="华文琥珀" panose="02010800040101010101" pitchFamily="2" charset="-122"/>
                <a:ea typeface="华文琥珀" panose="02010800040101010101" pitchFamily="2" charset="-122"/>
              </a:rPr>
              <a:t>实验结论之一</a:t>
            </a:r>
            <a:endParaRPr lang="zh-CN" altLang="en-US" sz="2400" dirty="0">
              <a:solidFill>
                <a:srgbClr val="FF3399"/>
              </a:solidFill>
              <a:latin typeface="华文琥珀" panose="02010800040101010101" pitchFamily="2" charset="-122"/>
              <a:ea typeface="华文琥珀" panose="02010800040101010101" pitchFamily="2" charset="-122"/>
            </a:endParaRPr>
          </a:p>
        </p:txBody>
      </p:sp>
      <p:sp>
        <p:nvSpPr>
          <p:cNvPr id="40966" name="矩形 8"/>
          <p:cNvSpPr/>
          <p:nvPr/>
        </p:nvSpPr>
        <p:spPr>
          <a:xfrm>
            <a:off x="4716463" y="1412875"/>
            <a:ext cx="3527425" cy="863600"/>
          </a:xfrm>
          <a:prstGeom prst="rect">
            <a:avLst/>
          </a:prstGeom>
          <a:noFill/>
          <a:ln w="9525" cap="flat" cmpd="sng">
            <a:solidFill>
              <a:srgbClr val="FF0000"/>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4">
            <a:hlinkClick r:id="rId1" action="ppaction://hlinksldjump"/>
          </p:cNvPr>
          <p:cNvSpPr>
            <a:spLocks noChangeArrowheads="1"/>
          </p:cNvSpPr>
          <p:nvPr/>
        </p:nvSpPr>
        <p:spPr bwMode="auto">
          <a:xfrm>
            <a:off x="2931160" y="-14605"/>
            <a:ext cx="3912870" cy="811530"/>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3600" b="1" i="0" u="none" strike="noStrike" kern="1200" cap="none" spc="0" normalizeH="0" baseline="0" noProof="0" dirty="0" smtClean="0">
                <a:ln>
                  <a:noFill/>
                </a:ln>
                <a:solidFill>
                  <a:srgbClr val="006666"/>
                </a:solidFill>
                <a:effectLst>
                  <a:innerShdw blurRad="63500" dist="50800" dir="10800000">
                    <a:prstClr val="black">
                      <a:alpha val="50000"/>
                    </a:prstClr>
                  </a:innerShdw>
                </a:effectLst>
                <a:uLnTx/>
                <a:uFillTx/>
                <a:latin typeface="Times New Roman" panose="02020603050405020304" pitchFamily="18" charset="0"/>
                <a:ea typeface="黑体" panose="02010609060101010101" pitchFamily="49" charset="-122"/>
                <a:cs typeface="+mn-cs"/>
              </a:rPr>
              <a:t>六、实验课程评分</a:t>
            </a:r>
            <a:endParaRPr kumimoji="0" lang="zh-CN" altLang="en-US" sz="3600" b="1" i="0" u="none" strike="noStrike" kern="1200" cap="none" spc="0" normalizeH="0" baseline="0" noProof="0" dirty="0" smtClean="0">
              <a:ln>
                <a:noFill/>
              </a:ln>
              <a:solidFill>
                <a:srgbClr val="006666"/>
              </a:solidFill>
              <a:effectLst>
                <a:innerShdw blurRad="63500" dist="50800" dir="10800000">
                  <a:prstClr val="black">
                    <a:alpha val="50000"/>
                  </a:prstClr>
                </a:innerShdw>
              </a:effectLst>
              <a:uLnTx/>
              <a:uFillTx/>
              <a:latin typeface="Times New Roman" panose="02020603050405020304" pitchFamily="18" charset="0"/>
              <a:ea typeface="黑体" panose="02010609060101010101" pitchFamily="49" charset="-122"/>
              <a:cs typeface="+mn-cs"/>
            </a:endParaRPr>
          </a:p>
        </p:txBody>
      </p:sp>
      <p:sp>
        <p:nvSpPr>
          <p:cNvPr id="21507" name="Rectangle 5"/>
          <p:cNvSpPr>
            <a:spLocks noChangeArrowheads="1"/>
          </p:cNvSpPr>
          <p:nvPr/>
        </p:nvSpPr>
        <p:spPr bwMode="auto">
          <a:xfrm>
            <a:off x="468313" y="858838"/>
            <a:ext cx="7627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dirty="0" smtClean="0">
                <a:ln w="0"/>
                <a:solidFill>
                  <a:srgbClr val="C00000"/>
                </a:solidFill>
                <a:effectLst>
                  <a:outerShdw blurRad="38100" dist="19050" dir="2700000" algn="tl" rotWithShape="0">
                    <a:schemeClr val="dk1">
                      <a:alpha val="40000"/>
                    </a:schemeClr>
                  </a:outerShdw>
                </a:effectLst>
                <a:uLnTx/>
                <a:uFillTx/>
                <a:latin typeface="Times New Roman" panose="02020603050405020304" pitchFamily="18" charset="0"/>
                <a:ea typeface="黑体" panose="02010609060101010101" pitchFamily="49" charset="-122"/>
                <a:cs typeface="+mn-cs"/>
              </a:rPr>
              <a:t>课程评分：</a:t>
            </a:r>
            <a:endParaRPr kumimoji="0" lang="zh-CN" altLang="en-US" sz="3600" b="0" i="0" u="none" strike="noStrike" kern="1200" cap="none" spc="0" normalizeH="0" baseline="0" noProof="0" dirty="0" smtClean="0">
              <a:ln w="0"/>
              <a:solidFill>
                <a:srgbClr val="C00000"/>
              </a:solidFill>
              <a:effectLst>
                <a:outerShdw blurRad="38100" dist="19050" dir="2700000" algn="tl" rotWithShape="0">
                  <a:schemeClr val="dk1">
                    <a:alpha val="40000"/>
                  </a:schemeClr>
                </a:outerShdw>
              </a:effectLst>
              <a:uLnTx/>
              <a:uFillTx/>
              <a:latin typeface="Times New Roman" panose="02020603050405020304" pitchFamily="18" charset="0"/>
              <a:ea typeface="黑体" panose="02010609060101010101" pitchFamily="49" charset="-122"/>
              <a:cs typeface="+mn-cs"/>
            </a:endParaRPr>
          </a:p>
        </p:txBody>
      </p:sp>
      <p:sp>
        <p:nvSpPr>
          <p:cNvPr id="21508" name="Rectangle 6"/>
          <p:cNvSpPr>
            <a:spLocks noChangeArrowheads="1"/>
          </p:cNvSpPr>
          <p:nvPr/>
        </p:nvSpPr>
        <p:spPr bwMode="auto">
          <a:xfrm>
            <a:off x="2670969" y="948531"/>
            <a:ext cx="42179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总共</a:t>
            </a:r>
            <a:r>
              <a:rPr kumimoji="0" lang="en-US" altLang="zh-CN" sz="2800" b="1" i="0" u="none" strike="noStrike" kern="1200" cap="none" spc="0" normalizeH="0" baseline="0" noProof="0" dirty="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36</a:t>
            </a:r>
            <a:r>
              <a:rPr kumimoji="0" lang="zh-CN" altLang="en-US" sz="2800" b="1" i="0" u="none" strike="noStrike" kern="1200" cap="none" spc="0" normalizeH="0" baseline="0" noProof="0" dirty="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学时，</a:t>
            </a:r>
            <a:r>
              <a:rPr kumimoji="0" lang="en-US" altLang="zh-CN" sz="2800" b="1" i="0" u="none" strike="noStrike" kern="1200" cap="none" spc="0" normalizeH="0" baseline="0" noProof="0" dirty="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10</a:t>
            </a:r>
            <a:r>
              <a:rPr kumimoji="0" lang="zh-CN" altLang="en-US" sz="2800" b="1" i="0" u="none" strike="noStrike" kern="1200" cap="none" spc="0" normalizeH="0" baseline="0" noProof="0" dirty="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个实验。</a:t>
            </a:r>
            <a:endParaRPr kumimoji="0" lang="zh-CN" altLang="en-US" sz="2800" b="1" i="0" u="none" strike="noStrike" kern="1200" cap="none" spc="0" normalizeH="0" baseline="0" noProof="0" dirty="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endParaRPr>
          </a:p>
        </p:txBody>
      </p:sp>
      <p:sp>
        <p:nvSpPr>
          <p:cNvPr id="21509" name="Rectangle 7"/>
          <p:cNvSpPr>
            <a:spLocks noChangeArrowheads="1"/>
          </p:cNvSpPr>
          <p:nvPr/>
        </p:nvSpPr>
        <p:spPr bwMode="auto">
          <a:xfrm>
            <a:off x="684212" y="1628775"/>
            <a:ext cx="7651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tx1"/>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考试形式：</a:t>
            </a:r>
            <a:r>
              <a:rPr kumimoji="0" lang="zh-CN" altLang="en-US" sz="2800" b="1" i="0" u="none" strike="noStrike" kern="1200" cap="none" spc="0" normalizeH="0" baseline="0" noProof="0" dirty="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操作考试，最后一个实验是考试内容</a:t>
            </a:r>
            <a:endParaRPr kumimoji="0" lang="zh-CN" altLang="en-US" sz="2800" b="1" i="0" u="none" strike="noStrike" kern="1200" cap="none" spc="0" normalizeH="0" baseline="0" noProof="0" dirty="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endParaRPr>
          </a:p>
        </p:txBody>
      </p:sp>
      <p:sp>
        <p:nvSpPr>
          <p:cNvPr id="21510" name="Rectangle 8"/>
          <p:cNvSpPr>
            <a:spLocks noChangeArrowheads="1"/>
          </p:cNvSpPr>
          <p:nvPr/>
        </p:nvSpPr>
        <p:spPr bwMode="auto">
          <a:xfrm>
            <a:off x="684212" y="2232025"/>
            <a:ext cx="4095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1"/>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考试内容：</a:t>
            </a:r>
            <a:r>
              <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最后一个实验</a:t>
            </a:r>
            <a:endPar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endParaRPr>
          </a:p>
        </p:txBody>
      </p:sp>
      <p:sp>
        <p:nvSpPr>
          <p:cNvPr id="21511" name="Rectangle 9"/>
          <p:cNvSpPr>
            <a:spLocks noChangeArrowheads="1"/>
          </p:cNvSpPr>
          <p:nvPr/>
        </p:nvSpPr>
        <p:spPr bwMode="auto">
          <a:xfrm>
            <a:off x="684212" y="2997200"/>
            <a:ext cx="79470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1"/>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考试要求：</a:t>
            </a:r>
            <a:r>
              <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没有教师讲解、指导，独立完成，并当堂提交报告</a:t>
            </a:r>
            <a:endPar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endParaRPr>
          </a:p>
        </p:txBody>
      </p:sp>
      <p:sp>
        <p:nvSpPr>
          <p:cNvPr id="21512" name="Rectangle 10"/>
          <p:cNvSpPr>
            <a:spLocks noChangeArrowheads="1"/>
          </p:cNvSpPr>
          <p:nvPr/>
        </p:nvSpPr>
        <p:spPr bwMode="auto">
          <a:xfrm>
            <a:off x="684212" y="4365625"/>
            <a:ext cx="7947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1"/>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成绩计算：</a:t>
            </a:r>
            <a:r>
              <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平时成绩</a:t>
            </a:r>
            <a:r>
              <a:rPr kumimoji="0" lang="en-US" altLang="zh-CN"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×0.7+</a:t>
            </a:r>
            <a:r>
              <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考试成绩</a:t>
            </a:r>
            <a:r>
              <a:rPr kumimoji="0" lang="en-US" altLang="zh-CN"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×0.3</a:t>
            </a:r>
            <a:endParaRPr kumimoji="0" lang="en-US" altLang="zh-CN"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endParaRPr>
          </a:p>
        </p:txBody>
      </p:sp>
      <p:sp>
        <p:nvSpPr>
          <p:cNvPr id="21513" name="Rectangle 12"/>
          <p:cNvSpPr>
            <a:spLocks noChangeArrowheads="1"/>
          </p:cNvSpPr>
          <p:nvPr/>
        </p:nvSpPr>
        <p:spPr bwMode="auto">
          <a:xfrm>
            <a:off x="2378075" y="5181600"/>
            <a:ext cx="595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平时成绩</a:t>
            </a:r>
            <a:r>
              <a:rPr kumimoji="0" lang="en-US" altLang="zh-CN"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华文中宋" panose="02010600040101010101" pitchFamily="2" charset="-122"/>
                <a:ea typeface="华文中宋" panose="02010600040101010101" pitchFamily="2" charset="-122"/>
                <a:cs typeface="+mn-cs"/>
              </a:rPr>
              <a:t>——</a:t>
            </a:r>
            <a:r>
              <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前</a:t>
            </a:r>
            <a:r>
              <a:rPr kumimoji="0" lang="en-US" altLang="zh-CN"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9</a:t>
            </a:r>
            <a:r>
              <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rPr>
              <a:t>个报告的平均分</a:t>
            </a:r>
            <a:endParaRPr kumimoji="0" lang="zh-CN" altLang="en-US" sz="2800" b="1" i="0" u="none" strike="noStrike" kern="1200" cap="none" spc="0" normalizeH="0" baseline="0" noProof="0" smtClean="0">
              <a:ln>
                <a:noFill/>
              </a:ln>
              <a:solidFill>
                <a:srgbClr val="000066"/>
              </a:solidFill>
              <a:effectLst>
                <a:innerShdw blurRad="63500" dist="50800" dir="13500000">
                  <a:prstClr val="black">
                    <a:alpha val="50000"/>
                  </a:prstClr>
                </a:innerShdw>
              </a:effectLst>
              <a:uLnTx/>
              <a:uFillTx/>
              <a:latin typeface="Arial" panose="020B0604020202020204" pitchFamily="34" charset="0"/>
              <a:ea typeface="华文中宋" panose="02010600040101010101" pitchFamily="2" charset="-122"/>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p:nvPr/>
        </p:nvSpPr>
        <p:spPr>
          <a:xfrm>
            <a:off x="0" y="115888"/>
            <a:ext cx="8229600" cy="633412"/>
          </a:xfrm>
          <a:prstGeom prst="rect">
            <a:avLst/>
          </a:prstGeom>
          <a:noFill/>
          <a:ln w="9525">
            <a:noFill/>
          </a:ln>
        </p:spPr>
        <p:txBody>
          <a:bodyPr anchor="t" anchorCtr="0"/>
          <a:p>
            <a:pPr algn="ctr"/>
            <a:r>
              <a:rPr lang="zh-CN" altLang="en-US" sz="4000" dirty="0">
                <a:solidFill>
                  <a:srgbClr val="04708A"/>
                </a:solidFill>
                <a:latin typeface="Arial" panose="020B0604020202020204" pitchFamily="34" charset="0"/>
                <a:ea typeface="华文隶书" panose="02010800040101010101" pitchFamily="2" charset="-122"/>
              </a:rPr>
              <a:t>实验报告评分</a:t>
            </a:r>
            <a:endParaRPr lang="zh-CN" altLang="en-US" sz="2400" dirty="0">
              <a:solidFill>
                <a:srgbClr val="04708A"/>
              </a:solidFill>
              <a:latin typeface="Arial" panose="020B0604020202020204" pitchFamily="34" charset="0"/>
              <a:ea typeface="华文隶书" panose="02010800040101010101" pitchFamily="2" charset="-122"/>
            </a:endParaRPr>
          </a:p>
        </p:txBody>
      </p:sp>
      <p:sp>
        <p:nvSpPr>
          <p:cNvPr id="34818" name="Text Box 3"/>
          <p:cNvSpPr txBox="1"/>
          <p:nvPr/>
        </p:nvSpPr>
        <p:spPr>
          <a:xfrm>
            <a:off x="0" y="2978150"/>
            <a:ext cx="8893175" cy="1800225"/>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zh-CN" altLang="en-US" dirty="0">
                <a:solidFill>
                  <a:srgbClr val="02404E"/>
                </a:solidFill>
                <a:latin typeface="Arial" panose="020B0604020202020204" pitchFamily="34" charset="0"/>
                <a:ea typeface="华文隶书" panose="02010800040101010101" pitchFamily="2" charset="-122"/>
              </a:rPr>
              <a:t>操作 </a:t>
            </a:r>
            <a:r>
              <a:rPr lang="en-US" altLang="zh-CN" dirty="0">
                <a:solidFill>
                  <a:srgbClr val="02404E"/>
                </a:solidFill>
                <a:latin typeface="Arial" panose="020B0604020202020204" pitchFamily="34" charset="0"/>
                <a:ea typeface="华文隶书" panose="02010800040101010101" pitchFamily="2" charset="-122"/>
              </a:rPr>
              <a:t>35</a:t>
            </a:r>
            <a:r>
              <a:rPr lang="zh-CN" altLang="en-US" dirty="0">
                <a:solidFill>
                  <a:srgbClr val="02404E"/>
                </a:solidFill>
                <a:latin typeface="Arial" panose="020B0604020202020204" pitchFamily="34" charset="0"/>
                <a:ea typeface="华文隶书" panose="02010800040101010101" pitchFamily="2" charset="-122"/>
              </a:rPr>
              <a:t>分</a:t>
            </a:r>
            <a:r>
              <a:rPr lang="en-US" altLang="zh-CN" dirty="0">
                <a:solidFill>
                  <a:srgbClr val="02404E"/>
                </a:solidFill>
                <a:latin typeface="Arial" panose="020B0604020202020204" pitchFamily="34" charset="0"/>
                <a:ea typeface="华文隶书" panose="02010800040101010101" pitchFamily="2" charset="-122"/>
              </a:rPr>
              <a:t>+5</a:t>
            </a:r>
            <a:r>
              <a:rPr lang="zh-CN" altLang="en-US" dirty="0">
                <a:solidFill>
                  <a:srgbClr val="02404E"/>
                </a:solidFill>
                <a:latin typeface="Arial" panose="020B0604020202020204" pitchFamily="34" charset="0"/>
                <a:ea typeface="华文隶书" panose="02010800040101010101" pitchFamily="2" charset="-122"/>
              </a:rPr>
              <a:t>分</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dirty="0">
                <a:solidFill>
                  <a:srgbClr val="02404E"/>
                </a:solidFill>
                <a:latin typeface="Arial" panose="020B0604020202020204" pitchFamily="34" charset="0"/>
                <a:ea typeface="华文隶书" panose="02010800040101010101" pitchFamily="2" charset="-122"/>
              </a:rPr>
              <a:t>（</a:t>
            </a:r>
            <a:r>
              <a:rPr lang="en-US" altLang="zh-CN" dirty="0">
                <a:solidFill>
                  <a:srgbClr val="02404E"/>
                </a:solidFill>
                <a:latin typeface="Arial" panose="020B0604020202020204" pitchFamily="34" charset="0"/>
                <a:ea typeface="华文隶书" panose="02010800040101010101" pitchFamily="2" charset="-122"/>
              </a:rPr>
              <a:t>1</a:t>
            </a:r>
            <a:r>
              <a:rPr lang="zh-CN" altLang="en-US" dirty="0">
                <a:solidFill>
                  <a:srgbClr val="02404E"/>
                </a:solidFill>
                <a:latin typeface="Arial" panose="020B0604020202020204" pitchFamily="34" charset="0"/>
                <a:ea typeface="华文隶书" panose="02010800040101010101" pitchFamily="2" charset="-122"/>
              </a:rPr>
              <a:t>）有无错误操作。 （</a:t>
            </a:r>
            <a:r>
              <a:rPr lang="en-US" altLang="zh-CN" dirty="0">
                <a:solidFill>
                  <a:srgbClr val="02404E"/>
                </a:solidFill>
                <a:latin typeface="Arial" panose="020B0604020202020204" pitchFamily="34" charset="0"/>
                <a:ea typeface="华文隶书" panose="02010800040101010101" pitchFamily="2" charset="-122"/>
              </a:rPr>
              <a:t>2</a:t>
            </a:r>
            <a:r>
              <a:rPr lang="zh-CN" altLang="en-US" dirty="0">
                <a:solidFill>
                  <a:srgbClr val="02404E"/>
                </a:solidFill>
                <a:latin typeface="Arial" panose="020B0604020202020204" pitchFamily="34" charset="0"/>
                <a:ea typeface="华文隶书" panose="02010800040101010101" pitchFamily="2" charset="-122"/>
              </a:rPr>
              <a:t>）有无</a:t>
            </a:r>
            <a:r>
              <a:rPr lang="zh-CN" altLang="en-US" dirty="0">
                <a:solidFill>
                  <a:srgbClr val="FF0000"/>
                </a:solidFill>
                <a:latin typeface="Arial" panose="020B0604020202020204" pitchFamily="34" charset="0"/>
                <a:ea typeface="华文隶书" panose="02010800040101010101" pitchFamily="2" charset="-122"/>
              </a:rPr>
              <a:t>伪造数据</a:t>
            </a:r>
            <a:r>
              <a:rPr lang="zh-CN" altLang="en-US" dirty="0">
                <a:solidFill>
                  <a:srgbClr val="02404E"/>
                </a:solidFill>
                <a:latin typeface="Arial" panose="020B0604020202020204" pitchFamily="34" charset="0"/>
                <a:ea typeface="华文隶书" panose="02010800040101010101" pitchFamily="2" charset="-122"/>
              </a:rPr>
              <a:t>，数据记录是否完整、规范。 （</a:t>
            </a:r>
            <a:r>
              <a:rPr lang="en-US" altLang="zh-CN" dirty="0">
                <a:solidFill>
                  <a:srgbClr val="02404E"/>
                </a:solidFill>
                <a:latin typeface="Arial" panose="020B0604020202020204" pitchFamily="34" charset="0"/>
                <a:ea typeface="华文隶书" panose="02010800040101010101" pitchFamily="2" charset="-122"/>
              </a:rPr>
              <a:t>3</a:t>
            </a:r>
            <a:r>
              <a:rPr lang="zh-CN" altLang="en-US" dirty="0">
                <a:solidFill>
                  <a:srgbClr val="02404E"/>
                </a:solidFill>
                <a:latin typeface="Arial" panose="020B0604020202020204" pitchFamily="34" charset="0"/>
                <a:ea typeface="华文隶书" panose="02010800040101010101" pitchFamily="2" charset="-122"/>
              </a:rPr>
              <a:t>）有无独立完成。 （</a:t>
            </a:r>
            <a:r>
              <a:rPr lang="en-US" altLang="zh-CN" dirty="0">
                <a:solidFill>
                  <a:srgbClr val="02404E"/>
                </a:solidFill>
                <a:latin typeface="Arial" panose="020B0604020202020204" pitchFamily="34" charset="0"/>
                <a:ea typeface="华文隶书" panose="02010800040101010101" pitchFamily="2" charset="-122"/>
              </a:rPr>
              <a:t>4</a:t>
            </a:r>
            <a:r>
              <a:rPr lang="zh-CN" altLang="en-US" dirty="0">
                <a:solidFill>
                  <a:srgbClr val="02404E"/>
                </a:solidFill>
                <a:latin typeface="Arial" panose="020B0604020202020204" pitchFamily="34" charset="0"/>
                <a:ea typeface="华文隶书" panose="02010800040101010101" pitchFamily="2" charset="-122"/>
              </a:rPr>
              <a:t>）有无按时完成。 （</a:t>
            </a:r>
            <a:r>
              <a:rPr lang="en-US" altLang="zh-CN" dirty="0">
                <a:solidFill>
                  <a:srgbClr val="02404E"/>
                </a:solidFill>
                <a:latin typeface="Arial" panose="020B0604020202020204" pitchFamily="34" charset="0"/>
                <a:ea typeface="华文隶书" panose="02010800040101010101" pitchFamily="2" charset="-122"/>
              </a:rPr>
              <a:t>4</a:t>
            </a:r>
            <a:r>
              <a:rPr lang="zh-CN" altLang="en-US" dirty="0">
                <a:solidFill>
                  <a:srgbClr val="02404E"/>
                </a:solidFill>
                <a:latin typeface="Arial" panose="020B0604020202020204" pitchFamily="34" charset="0"/>
                <a:ea typeface="华文隶书" panose="02010800040101010101" pitchFamily="2" charset="-122"/>
              </a:rPr>
              <a:t>）实验仪器、实验室</a:t>
            </a:r>
            <a:r>
              <a:rPr lang="zh-CN" altLang="en-US" dirty="0">
                <a:solidFill>
                  <a:srgbClr val="FF0000"/>
                </a:solidFill>
                <a:latin typeface="Arial" panose="020B0604020202020204" pitchFamily="34" charset="0"/>
                <a:ea typeface="华文隶书" panose="02010800040101010101" pitchFamily="2" charset="-122"/>
              </a:rPr>
              <a:t>没有收尾</a:t>
            </a:r>
            <a:r>
              <a:rPr lang="zh-CN" altLang="en-US" dirty="0">
                <a:solidFill>
                  <a:srgbClr val="02404E"/>
                </a:solidFill>
                <a:latin typeface="Arial" panose="020B0604020202020204" pitchFamily="34" charset="0"/>
                <a:ea typeface="华文隶书" panose="02010800040101010101" pitchFamily="2" charset="-122"/>
              </a:rPr>
              <a:t>扣</a:t>
            </a:r>
            <a:r>
              <a:rPr lang="en-US" altLang="zh-CN" dirty="0">
                <a:solidFill>
                  <a:srgbClr val="02404E"/>
                </a:solidFill>
                <a:latin typeface="Arial" panose="020B0604020202020204" pitchFamily="34" charset="0"/>
                <a:ea typeface="华文隶书" panose="02010800040101010101" pitchFamily="2" charset="-122"/>
              </a:rPr>
              <a:t>5</a:t>
            </a:r>
            <a:r>
              <a:rPr lang="zh-CN" altLang="en-US" dirty="0">
                <a:solidFill>
                  <a:srgbClr val="02404E"/>
                </a:solidFill>
                <a:latin typeface="Arial" panose="020B0604020202020204" pitchFamily="34" charset="0"/>
                <a:ea typeface="华文隶书" panose="02010800040101010101" pitchFamily="2" charset="-122"/>
              </a:rPr>
              <a:t>分</a:t>
            </a:r>
            <a:endParaRPr lang="zh-CN" altLang="en-US" dirty="0">
              <a:solidFill>
                <a:srgbClr val="02404E"/>
              </a:solidFill>
              <a:latin typeface="Arial" panose="020B0604020202020204" pitchFamily="34" charset="0"/>
              <a:ea typeface="华文隶书" panose="02010800040101010101" pitchFamily="2" charset="-122"/>
            </a:endParaRPr>
          </a:p>
        </p:txBody>
      </p:sp>
      <p:sp>
        <p:nvSpPr>
          <p:cNvPr id="34819" name="Text Box 4"/>
          <p:cNvSpPr txBox="1"/>
          <p:nvPr/>
        </p:nvSpPr>
        <p:spPr>
          <a:xfrm>
            <a:off x="0" y="790575"/>
            <a:ext cx="8893175" cy="2227263"/>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zh-CN" altLang="en-US" dirty="0">
                <a:solidFill>
                  <a:srgbClr val="02404E"/>
                </a:solidFill>
                <a:latin typeface="Arial" panose="020B0604020202020204" pitchFamily="34" charset="0"/>
                <a:ea typeface="华文隶书" panose="02010800040101010101" pitchFamily="2" charset="-122"/>
              </a:rPr>
              <a:t>预习</a:t>
            </a:r>
            <a:r>
              <a:rPr lang="en-US" altLang="zh-CN" dirty="0">
                <a:solidFill>
                  <a:srgbClr val="02404E"/>
                </a:solidFill>
                <a:latin typeface="Arial" panose="020B0604020202020204" pitchFamily="34" charset="0"/>
                <a:ea typeface="华文隶书" panose="02010800040101010101" pitchFamily="2" charset="-122"/>
              </a:rPr>
              <a:t>20</a:t>
            </a:r>
            <a:r>
              <a:rPr lang="zh-CN" altLang="en-US" dirty="0">
                <a:solidFill>
                  <a:srgbClr val="02404E"/>
                </a:solidFill>
                <a:latin typeface="Arial" panose="020B0604020202020204" pitchFamily="34" charset="0"/>
                <a:ea typeface="华文隶书" panose="02010800040101010101" pitchFamily="2" charset="-122"/>
              </a:rPr>
              <a:t>分</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dirty="0">
                <a:solidFill>
                  <a:srgbClr val="02404E"/>
                </a:solidFill>
                <a:latin typeface="Arial" panose="020B0604020202020204" pitchFamily="34" charset="0"/>
                <a:ea typeface="华文隶书" panose="02010800040101010101" pitchFamily="2" charset="-122"/>
              </a:rPr>
              <a:t>（</a:t>
            </a:r>
            <a:r>
              <a:rPr lang="en-US" altLang="zh-CN" dirty="0">
                <a:solidFill>
                  <a:srgbClr val="02404E"/>
                </a:solidFill>
                <a:latin typeface="Arial" panose="020B0604020202020204" pitchFamily="34" charset="0"/>
                <a:ea typeface="华文隶书" panose="02010800040101010101" pitchFamily="2" charset="-122"/>
              </a:rPr>
              <a:t>1</a:t>
            </a:r>
            <a:r>
              <a:rPr lang="zh-CN" altLang="en-US" dirty="0">
                <a:solidFill>
                  <a:srgbClr val="02404E"/>
                </a:solidFill>
                <a:latin typeface="Arial" panose="020B0604020202020204" pitchFamily="34" charset="0"/>
                <a:ea typeface="华文隶书" panose="02010800040101010101" pitchFamily="2" charset="-122"/>
              </a:rPr>
              <a:t>）</a:t>
            </a:r>
            <a:r>
              <a:rPr lang="zh-CN" altLang="en-US" dirty="0">
                <a:solidFill>
                  <a:srgbClr val="FF0000"/>
                </a:solidFill>
                <a:latin typeface="Arial" panose="020B0604020202020204" pitchFamily="34" charset="0"/>
                <a:ea typeface="华文隶书" panose="02010800040101010101" pitchFamily="2" charset="-122"/>
              </a:rPr>
              <a:t>迟到</a:t>
            </a:r>
            <a:r>
              <a:rPr lang="zh-CN" altLang="en-US" dirty="0">
                <a:solidFill>
                  <a:srgbClr val="02404E"/>
                </a:solidFill>
                <a:latin typeface="Arial" panose="020B0604020202020204" pitchFamily="34" charset="0"/>
                <a:ea typeface="华文隶书" panose="02010800040101010101" pitchFamily="2" charset="-122"/>
              </a:rPr>
              <a:t>扣</a:t>
            </a:r>
            <a:r>
              <a:rPr lang="en-US" altLang="zh-CN" dirty="0">
                <a:solidFill>
                  <a:srgbClr val="02404E"/>
                </a:solidFill>
                <a:latin typeface="Arial" panose="020B0604020202020204" pitchFamily="34" charset="0"/>
                <a:ea typeface="华文隶书" panose="02010800040101010101" pitchFamily="2" charset="-122"/>
              </a:rPr>
              <a:t>1-2</a:t>
            </a:r>
            <a:r>
              <a:rPr lang="zh-CN" altLang="en-US" dirty="0">
                <a:solidFill>
                  <a:srgbClr val="02404E"/>
                </a:solidFill>
                <a:latin typeface="Arial" panose="020B0604020202020204" pitchFamily="34" charset="0"/>
                <a:ea typeface="华文隶书" panose="02010800040101010101" pitchFamily="2" charset="-122"/>
              </a:rPr>
              <a:t>分。 （</a:t>
            </a:r>
            <a:r>
              <a:rPr lang="en-US" altLang="zh-CN" dirty="0">
                <a:solidFill>
                  <a:srgbClr val="02404E"/>
                </a:solidFill>
                <a:latin typeface="Arial" panose="020B0604020202020204" pitchFamily="34" charset="0"/>
                <a:ea typeface="华文隶书" panose="02010800040101010101" pitchFamily="2" charset="-122"/>
              </a:rPr>
              <a:t>2</a:t>
            </a:r>
            <a:r>
              <a:rPr lang="zh-CN" altLang="en-US" dirty="0">
                <a:solidFill>
                  <a:srgbClr val="02404E"/>
                </a:solidFill>
                <a:latin typeface="Arial" panose="020B0604020202020204" pitchFamily="34" charset="0"/>
                <a:ea typeface="华文隶书" panose="02010800040101010101" pitchFamily="2" charset="-122"/>
              </a:rPr>
              <a:t>）通过提问等方式检查预习情况，对</a:t>
            </a:r>
            <a:r>
              <a:rPr lang="zh-CN" altLang="en-US" dirty="0">
                <a:solidFill>
                  <a:srgbClr val="FF0000"/>
                </a:solidFill>
                <a:latin typeface="Arial" panose="020B0604020202020204" pitchFamily="34" charset="0"/>
                <a:ea typeface="华文隶书" panose="02010800040101010101" pitchFamily="2" charset="-122"/>
              </a:rPr>
              <a:t>不了解实验（完全没有概念）</a:t>
            </a:r>
            <a:r>
              <a:rPr lang="zh-CN" altLang="en-US" dirty="0">
                <a:solidFill>
                  <a:srgbClr val="02404E"/>
                </a:solidFill>
                <a:latin typeface="Arial" panose="020B0604020202020204" pitchFamily="34" charset="0"/>
                <a:ea typeface="华文隶书" panose="02010800040101010101" pitchFamily="2" charset="-122"/>
              </a:rPr>
              <a:t>的扣</a:t>
            </a:r>
            <a:r>
              <a:rPr lang="en-US" altLang="zh-CN" dirty="0">
                <a:solidFill>
                  <a:srgbClr val="02404E"/>
                </a:solidFill>
                <a:latin typeface="Arial" panose="020B0604020202020204" pitchFamily="34" charset="0"/>
                <a:ea typeface="华文隶书" panose="02010800040101010101" pitchFamily="2" charset="-122"/>
              </a:rPr>
              <a:t>1-2</a:t>
            </a:r>
            <a:r>
              <a:rPr lang="zh-CN" altLang="en-US" dirty="0">
                <a:solidFill>
                  <a:srgbClr val="02404E"/>
                </a:solidFill>
                <a:latin typeface="Arial" panose="020B0604020202020204" pitchFamily="34" charset="0"/>
                <a:ea typeface="华文隶书" panose="02010800040101010101" pitchFamily="2" charset="-122"/>
              </a:rPr>
              <a:t>分。 （</a:t>
            </a:r>
            <a:r>
              <a:rPr lang="en-US" altLang="zh-CN" dirty="0">
                <a:solidFill>
                  <a:srgbClr val="02404E"/>
                </a:solidFill>
                <a:latin typeface="Arial" panose="020B0604020202020204" pitchFamily="34" charset="0"/>
                <a:ea typeface="华文隶书" panose="02010800040101010101" pitchFamily="2" charset="-122"/>
              </a:rPr>
              <a:t>3</a:t>
            </a:r>
            <a:r>
              <a:rPr lang="zh-CN" altLang="en-US" dirty="0">
                <a:solidFill>
                  <a:srgbClr val="02404E"/>
                </a:solidFill>
                <a:latin typeface="Arial" panose="020B0604020202020204" pitchFamily="34" charset="0"/>
                <a:ea typeface="华文隶书" panose="02010800040101010101" pitchFamily="2" charset="-122"/>
              </a:rPr>
              <a:t>）原理、步骤叙述不完整清晰、缺图等酌情扣</a:t>
            </a:r>
            <a:r>
              <a:rPr lang="en-US" altLang="zh-CN" dirty="0">
                <a:solidFill>
                  <a:srgbClr val="02404E"/>
                </a:solidFill>
                <a:latin typeface="Arial" panose="020B0604020202020204" pitchFamily="34" charset="0"/>
                <a:ea typeface="华文隶书" panose="02010800040101010101" pitchFamily="2" charset="-122"/>
              </a:rPr>
              <a:t>1-2</a:t>
            </a:r>
            <a:r>
              <a:rPr lang="zh-CN" altLang="en-US" dirty="0">
                <a:solidFill>
                  <a:srgbClr val="02404E"/>
                </a:solidFill>
                <a:latin typeface="Arial" panose="020B0604020202020204" pitchFamily="34" charset="0"/>
                <a:ea typeface="华文隶书" panose="02010800040101010101" pitchFamily="2" charset="-122"/>
              </a:rPr>
              <a:t>分。 （</a:t>
            </a:r>
            <a:r>
              <a:rPr lang="en-US" altLang="zh-CN" dirty="0">
                <a:solidFill>
                  <a:srgbClr val="02404E"/>
                </a:solidFill>
                <a:latin typeface="Arial" panose="020B0604020202020204" pitchFamily="34" charset="0"/>
                <a:ea typeface="华文隶书" panose="02010800040101010101" pitchFamily="2" charset="-122"/>
              </a:rPr>
              <a:t>4</a:t>
            </a:r>
            <a:r>
              <a:rPr lang="zh-CN" altLang="en-US" dirty="0">
                <a:solidFill>
                  <a:srgbClr val="02404E"/>
                </a:solidFill>
                <a:latin typeface="Arial" panose="020B0604020202020204" pitchFamily="34" charset="0"/>
                <a:ea typeface="华文隶书" panose="02010800040101010101" pitchFamily="2" charset="-122"/>
              </a:rPr>
              <a:t>）课前</a:t>
            </a:r>
            <a:r>
              <a:rPr lang="zh-CN" altLang="en-US" dirty="0">
                <a:solidFill>
                  <a:srgbClr val="FF0000"/>
                </a:solidFill>
                <a:latin typeface="Arial" panose="020B0604020202020204" pitchFamily="34" charset="0"/>
                <a:ea typeface="华文隶书" panose="02010800040101010101" pitchFamily="2" charset="-122"/>
              </a:rPr>
              <a:t>没有预习不允许做实验</a:t>
            </a:r>
            <a:r>
              <a:rPr lang="zh-CN" altLang="en-US" dirty="0">
                <a:solidFill>
                  <a:srgbClr val="02404E"/>
                </a:solidFill>
                <a:latin typeface="Arial" panose="020B0604020202020204" pitchFamily="34" charset="0"/>
                <a:ea typeface="华文隶书" panose="02010800040101010101" pitchFamily="2" charset="-122"/>
              </a:rPr>
              <a:t>。</a:t>
            </a:r>
            <a:endParaRPr lang="zh-CN" altLang="en-US" dirty="0">
              <a:solidFill>
                <a:srgbClr val="02404E"/>
              </a:solidFill>
              <a:latin typeface="Arial" panose="020B0604020202020204" pitchFamily="34" charset="0"/>
              <a:ea typeface="华文隶书" panose="02010800040101010101" pitchFamily="2" charset="-122"/>
            </a:endParaRPr>
          </a:p>
        </p:txBody>
      </p:sp>
      <p:sp>
        <p:nvSpPr>
          <p:cNvPr id="34820" name="Text Box 5"/>
          <p:cNvSpPr txBox="1"/>
          <p:nvPr/>
        </p:nvSpPr>
        <p:spPr>
          <a:xfrm>
            <a:off x="19050" y="4778375"/>
            <a:ext cx="8893175" cy="1373188"/>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zh-CN" altLang="en-US" dirty="0">
                <a:solidFill>
                  <a:srgbClr val="02404E"/>
                </a:solidFill>
                <a:latin typeface="Arial" panose="020B0604020202020204" pitchFamily="34" charset="0"/>
                <a:ea typeface="华文隶书" panose="02010800040101010101" pitchFamily="2" charset="-122"/>
              </a:rPr>
              <a:t>报告</a:t>
            </a:r>
            <a:r>
              <a:rPr lang="en-US" altLang="zh-CN" dirty="0">
                <a:solidFill>
                  <a:srgbClr val="02404E"/>
                </a:solidFill>
                <a:latin typeface="Arial" panose="020B0604020202020204" pitchFamily="34" charset="0"/>
                <a:ea typeface="华文隶书" panose="02010800040101010101" pitchFamily="2" charset="-122"/>
              </a:rPr>
              <a:t>40</a:t>
            </a:r>
            <a:r>
              <a:rPr lang="zh-CN" altLang="en-US" dirty="0">
                <a:solidFill>
                  <a:srgbClr val="02404E"/>
                </a:solidFill>
                <a:latin typeface="Arial" panose="020B0604020202020204" pitchFamily="34" charset="0"/>
                <a:ea typeface="华文隶书" panose="02010800040101010101" pitchFamily="2" charset="-122"/>
              </a:rPr>
              <a:t>分</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dirty="0">
                <a:solidFill>
                  <a:srgbClr val="02404E"/>
                </a:solidFill>
                <a:latin typeface="Arial" panose="020B0604020202020204" pitchFamily="34" charset="0"/>
                <a:ea typeface="华文隶书" panose="02010800040101010101" pitchFamily="2" charset="-122"/>
              </a:rPr>
              <a:t>（</a:t>
            </a:r>
            <a:r>
              <a:rPr lang="en-US" altLang="zh-CN" dirty="0">
                <a:solidFill>
                  <a:srgbClr val="02404E"/>
                </a:solidFill>
                <a:latin typeface="Arial" panose="020B0604020202020204" pitchFamily="34" charset="0"/>
                <a:ea typeface="华文隶书" panose="02010800040101010101" pitchFamily="2" charset="-122"/>
              </a:rPr>
              <a:t>1</a:t>
            </a:r>
            <a:r>
              <a:rPr lang="zh-CN" altLang="en-US" dirty="0">
                <a:solidFill>
                  <a:srgbClr val="02404E"/>
                </a:solidFill>
                <a:latin typeface="Arial" panose="020B0604020202020204" pitchFamily="34" charset="0"/>
                <a:ea typeface="华文隶书" panose="02010800040101010101" pitchFamily="2" charset="-122"/>
              </a:rPr>
              <a:t>）数据整理、</a:t>
            </a:r>
            <a:r>
              <a:rPr lang="zh-CN" altLang="en-US" dirty="0">
                <a:solidFill>
                  <a:srgbClr val="FF0000"/>
                </a:solidFill>
                <a:latin typeface="Arial" panose="020B0604020202020204" pitchFamily="34" charset="0"/>
                <a:ea typeface="华文隶书" panose="02010800040101010101" pitchFamily="2" charset="-122"/>
              </a:rPr>
              <a:t>数据处理和结果陈述与讨论</a:t>
            </a:r>
            <a:r>
              <a:rPr lang="en-US" altLang="zh-CN" dirty="0">
                <a:solidFill>
                  <a:srgbClr val="02404E"/>
                </a:solidFill>
                <a:latin typeface="Arial" panose="020B0604020202020204" pitchFamily="34" charset="0"/>
                <a:ea typeface="华文隶书" panose="02010800040101010101" pitchFamily="2" charset="-122"/>
              </a:rPr>
              <a:t>30</a:t>
            </a:r>
            <a:r>
              <a:rPr lang="zh-CN" altLang="en-US" dirty="0">
                <a:solidFill>
                  <a:srgbClr val="02404E"/>
                </a:solidFill>
                <a:latin typeface="Arial" panose="020B0604020202020204" pitchFamily="34" charset="0"/>
                <a:ea typeface="华文隶书" panose="02010800040101010101" pitchFamily="2" charset="-122"/>
              </a:rPr>
              <a:t>分。</a:t>
            </a:r>
            <a:endParaRPr lang="zh-CN" altLang="en-US" dirty="0">
              <a:solidFill>
                <a:srgbClr val="02404E"/>
              </a:solidFill>
              <a:latin typeface="Arial" panose="020B0604020202020204" pitchFamily="34" charset="0"/>
              <a:ea typeface="华文隶书" panose="02010800040101010101" pitchFamily="2" charset="-122"/>
            </a:endParaRPr>
          </a:p>
          <a:p>
            <a:pPr marL="342900" indent="-342900">
              <a:spcBef>
                <a:spcPct val="20000"/>
              </a:spcBef>
              <a:buClr>
                <a:schemeClr val="hlink"/>
              </a:buClr>
              <a:buSzPct val="70000"/>
              <a:buFont typeface="Wingdings" panose="05000000000000000000" pitchFamily="2" charset="2"/>
            </a:pPr>
            <a:r>
              <a:rPr lang="zh-CN" altLang="en-US" dirty="0">
                <a:solidFill>
                  <a:srgbClr val="02404E"/>
                </a:solidFill>
                <a:latin typeface="Arial" panose="020B0604020202020204" pitchFamily="34" charset="0"/>
                <a:ea typeface="华文隶书" panose="02010800040101010101" pitchFamily="2" charset="-122"/>
              </a:rPr>
              <a:t>（</a:t>
            </a:r>
            <a:r>
              <a:rPr lang="en-US" altLang="zh-CN" dirty="0">
                <a:solidFill>
                  <a:srgbClr val="02404E"/>
                </a:solidFill>
                <a:latin typeface="Arial" panose="020B0604020202020204" pitchFamily="34" charset="0"/>
                <a:ea typeface="华文隶书" panose="02010800040101010101" pitchFamily="2" charset="-122"/>
              </a:rPr>
              <a:t>2</a:t>
            </a:r>
            <a:r>
              <a:rPr lang="zh-CN" altLang="en-US" dirty="0">
                <a:solidFill>
                  <a:srgbClr val="02404E"/>
                </a:solidFill>
                <a:latin typeface="Arial" panose="020B0604020202020204" pitchFamily="34" charset="0"/>
                <a:ea typeface="华文隶书" panose="02010800040101010101" pitchFamily="2" charset="-122"/>
              </a:rPr>
              <a:t>）实验总结回答问题</a:t>
            </a:r>
            <a:r>
              <a:rPr lang="en-US" altLang="zh-CN" dirty="0">
                <a:solidFill>
                  <a:srgbClr val="02404E"/>
                </a:solidFill>
                <a:latin typeface="Arial" panose="020B0604020202020204" pitchFamily="34" charset="0"/>
                <a:ea typeface="华文隶书" panose="02010800040101010101" pitchFamily="2" charset="-122"/>
              </a:rPr>
              <a:t>10</a:t>
            </a:r>
            <a:r>
              <a:rPr lang="zh-CN" altLang="en-US" dirty="0">
                <a:solidFill>
                  <a:srgbClr val="02404E"/>
                </a:solidFill>
                <a:latin typeface="Arial" panose="020B0604020202020204" pitchFamily="34" charset="0"/>
                <a:ea typeface="华文隶书" panose="02010800040101010101" pitchFamily="2" charset="-122"/>
              </a:rPr>
              <a:t>分</a:t>
            </a:r>
            <a:endParaRPr lang="zh-CN" altLang="en-US" dirty="0">
              <a:solidFill>
                <a:srgbClr val="02404E"/>
              </a:solidFill>
              <a:latin typeface="Arial" panose="020B0604020202020204" pitchFamily="34" charset="0"/>
              <a:ea typeface="华文隶书" panose="02010800040101010101" pitchFamily="2" charset="-122"/>
            </a:endParaRPr>
          </a:p>
        </p:txBody>
      </p:sp>
    </p:spTree>
  </p:cSld>
  <p:clrMapOvr>
    <a:masterClrMapping/>
  </p:clrMapOvr>
  <p:transition spd="slow">
    <p:cover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1" name="图片 1"/>
          <p:cNvPicPr>
            <a:picLocks noChangeAspect="1"/>
          </p:cNvPicPr>
          <p:nvPr/>
        </p:nvPicPr>
        <p:blipFill>
          <a:blip r:embed="rId1"/>
          <a:stretch>
            <a:fillRect/>
          </a:stretch>
        </p:blipFill>
        <p:spPr>
          <a:xfrm>
            <a:off x="323850" y="836613"/>
            <a:ext cx="3455988" cy="5221287"/>
          </a:xfrm>
          <a:prstGeom prst="rect">
            <a:avLst/>
          </a:prstGeom>
          <a:noFill/>
          <a:ln w="9525">
            <a:noFill/>
          </a:ln>
        </p:spPr>
      </p:pic>
      <p:sp>
        <p:nvSpPr>
          <p:cNvPr id="3" name="Rectangle 6">
            <a:hlinkClick r:id="rId2" action="ppaction://hlinksldjump"/>
          </p:cNvPr>
          <p:cNvSpPr>
            <a:spLocks noChangeArrowheads="1"/>
          </p:cNvSpPr>
          <p:nvPr/>
        </p:nvSpPr>
        <p:spPr bwMode="auto">
          <a:xfrm>
            <a:off x="1691680" y="0"/>
            <a:ext cx="5324953" cy="812529"/>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chemeClr val="tx1"/>
                </a:solidFill>
                <a:latin typeface="Arial" panose="020B0604020202020204" pitchFamily="34" charset="0"/>
                <a:ea typeface="华文中宋" panose="02010600040101010101" pitchFamily="2" charset="-122"/>
              </a:defRPr>
            </a:lvl1pPr>
            <a:lvl2pPr marL="742950" indent="-285750">
              <a:defRPr sz="2800" b="1">
                <a:solidFill>
                  <a:schemeClr val="tx1"/>
                </a:solidFill>
                <a:latin typeface="Arial" panose="020B0604020202020204" pitchFamily="34" charset="0"/>
                <a:ea typeface="华文中宋" panose="02010600040101010101" pitchFamily="2" charset="-122"/>
              </a:defRPr>
            </a:lvl2pPr>
            <a:lvl3pPr marL="1143000" indent="-228600">
              <a:defRPr sz="2800" b="1">
                <a:solidFill>
                  <a:schemeClr val="tx1"/>
                </a:solidFill>
                <a:latin typeface="Arial" panose="020B0604020202020204" pitchFamily="34" charset="0"/>
                <a:ea typeface="华文中宋" panose="02010600040101010101" pitchFamily="2" charset="-122"/>
              </a:defRPr>
            </a:lvl3pPr>
            <a:lvl4pPr marL="1600200" indent="-228600">
              <a:defRPr sz="2800" b="1">
                <a:solidFill>
                  <a:schemeClr val="tx1"/>
                </a:solidFill>
                <a:latin typeface="Arial" panose="020B0604020202020204" pitchFamily="34" charset="0"/>
                <a:ea typeface="华文中宋" panose="02010600040101010101" pitchFamily="2" charset="-122"/>
              </a:defRPr>
            </a:lvl4pPr>
            <a:lvl5pPr marL="2057400" indent="-228600">
              <a:defRPr sz="2800" b="1">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3600" b="1" i="0" u="none" strike="noStrike" kern="1200" cap="none" spc="0" normalizeH="0" baseline="0" noProof="0" dirty="0" smtClean="0">
                <a:ln>
                  <a:noFill/>
                </a:ln>
                <a:solidFill>
                  <a:srgbClr val="006666"/>
                </a:solidFill>
                <a:effectLst>
                  <a:innerShdw blurRad="63500" dist="50800" dir="10800000">
                    <a:prstClr val="black">
                      <a:alpha val="50000"/>
                    </a:prstClr>
                  </a:innerShdw>
                </a:effectLst>
                <a:uLnTx/>
                <a:uFillTx/>
                <a:latin typeface="Times New Roman" panose="02020603050405020304" pitchFamily="18" charset="0"/>
                <a:ea typeface="黑体" panose="02010609060101010101" pitchFamily="49" charset="-122"/>
                <a:cs typeface="+mn-cs"/>
              </a:rPr>
              <a:t>期中教学检查评价指标</a:t>
            </a:r>
            <a:endParaRPr kumimoji="0" lang="zh-CN" altLang="en-US" sz="3600" b="1" i="0" u="none" strike="noStrike" kern="1200" cap="none" spc="0" normalizeH="0" baseline="0" noProof="0" dirty="0">
              <a:ln>
                <a:noFill/>
              </a:ln>
              <a:solidFill>
                <a:srgbClr val="006666"/>
              </a:solidFill>
              <a:effectLst>
                <a:innerShdw blurRad="63500" dist="50800" dir="10800000">
                  <a:prstClr val="black">
                    <a:alpha val="50000"/>
                  </a:prstClr>
                </a:innerShdw>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p:nvPr/>
        </p:nvSpPr>
        <p:spPr>
          <a:xfrm>
            <a:off x="323850" y="44450"/>
            <a:ext cx="3814763" cy="641350"/>
          </a:xfrm>
          <a:prstGeom prst="rect">
            <a:avLst/>
          </a:prstGeom>
          <a:noFill/>
          <a:ln w="9525">
            <a:noFill/>
          </a:ln>
          <a:effectLst>
            <a:outerShdw dist="35921" dir="2699999" algn="ctr" rotWithShape="0">
              <a:schemeClr val="bg2">
                <a:alpha val="50000"/>
              </a:schemeClr>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绪论课主要内容</a:t>
            </a:r>
            <a:endParaRPr lang="zh-CN" altLang="en-US" sz="3600" dirty="0">
              <a:solidFill>
                <a:srgbClr val="FF0000"/>
              </a:solidFill>
              <a:latin typeface="Times New Roman" panose="02020603050405020304" pitchFamily="18" charset="0"/>
              <a:ea typeface="黑体" panose="02010609060101010101" pitchFamily="49" charset="-122"/>
            </a:endParaRPr>
          </a:p>
        </p:txBody>
      </p:sp>
      <p:sp>
        <p:nvSpPr>
          <p:cNvPr id="8194" name="Rectangle 3"/>
          <p:cNvSpPr/>
          <p:nvPr/>
        </p:nvSpPr>
        <p:spPr>
          <a:xfrm>
            <a:off x="323850" y="981075"/>
            <a:ext cx="5761038" cy="647700"/>
          </a:xfrm>
          <a:prstGeom prst="rect">
            <a:avLst/>
          </a:prstGeom>
          <a:noFill/>
          <a:ln w="9525">
            <a:noFill/>
          </a:ln>
        </p:spPr>
        <p:txBody>
          <a:bodyPr anchor="t" anchorCtr="0">
            <a:spAutoFit/>
          </a:bodyPr>
          <a:p>
            <a:pPr>
              <a:lnSpc>
                <a:spcPct val="130000"/>
              </a:lnSpc>
            </a:pPr>
            <a:r>
              <a:rPr lang="zh-CN" altLang="en-US" dirty="0">
                <a:solidFill>
                  <a:srgbClr val="000066"/>
                </a:solidFill>
                <a:latin typeface="Times New Roman" panose="02020603050405020304" pitchFamily="18" charset="0"/>
                <a:ea typeface="黑体" panose="02010609060101010101" pitchFamily="49" charset="-122"/>
                <a:hlinkClick r:id="rId1" action="ppaction://hlinksldjump"/>
              </a:rPr>
              <a:t>一、实验课程教学基本要求</a:t>
            </a:r>
            <a:endParaRPr lang="zh-CN" altLang="en-US" dirty="0">
              <a:solidFill>
                <a:srgbClr val="000066"/>
              </a:solidFill>
              <a:latin typeface="Times New Roman" panose="02020603050405020304" pitchFamily="18" charset="0"/>
              <a:ea typeface="黑体" panose="02010609060101010101" pitchFamily="49" charset="-122"/>
            </a:endParaRPr>
          </a:p>
        </p:txBody>
      </p:sp>
      <p:sp>
        <p:nvSpPr>
          <p:cNvPr id="8195" name="Rectangle 4"/>
          <p:cNvSpPr/>
          <p:nvPr/>
        </p:nvSpPr>
        <p:spPr>
          <a:xfrm>
            <a:off x="2306638" y="1670050"/>
            <a:ext cx="5681662" cy="822325"/>
          </a:xfrm>
          <a:prstGeom prst="rect">
            <a:avLst/>
          </a:prstGeom>
          <a:noFill/>
          <a:ln w="9525">
            <a:noFill/>
          </a:ln>
        </p:spPr>
        <p:txBody>
          <a:bodyPr anchor="t" anchorCtr="0">
            <a:spAutoFit/>
          </a:bodyPr>
          <a:p>
            <a:r>
              <a:rPr lang="en-US" altLang="zh-CN" sz="2400" dirty="0">
                <a:solidFill>
                  <a:srgbClr val="000066"/>
                </a:solidFill>
                <a:latin typeface="Arial" panose="020B0604020202020204" pitchFamily="34" charset="0"/>
                <a:ea typeface="华文中宋" panose="02010600040101010101" pitchFamily="2" charset="-122"/>
              </a:rPr>
              <a:t>——</a:t>
            </a:r>
            <a:r>
              <a:rPr lang="zh-CN" altLang="en-US" sz="2400" dirty="0">
                <a:solidFill>
                  <a:srgbClr val="000066"/>
                </a:solidFill>
                <a:latin typeface="Arial" panose="020B0604020202020204" pitchFamily="34" charset="0"/>
                <a:ea typeface="华文中宋" panose="02010600040101010101" pitchFamily="2" charset="-122"/>
              </a:rPr>
              <a:t>参照教育部高等学校非物理类专业</a:t>
            </a:r>
            <a:endParaRPr lang="zh-CN" altLang="en-US" sz="2400" dirty="0">
              <a:solidFill>
                <a:srgbClr val="000066"/>
              </a:solidFill>
              <a:latin typeface="Arial" panose="020B0604020202020204" pitchFamily="34" charset="0"/>
              <a:ea typeface="华文中宋" panose="02010600040101010101" pitchFamily="2" charset="-122"/>
            </a:endParaRPr>
          </a:p>
          <a:p>
            <a:r>
              <a:rPr lang="zh-CN" altLang="en-US" sz="2400" dirty="0">
                <a:solidFill>
                  <a:srgbClr val="000066"/>
                </a:solidFill>
                <a:latin typeface="Arial" panose="020B0604020202020204" pitchFamily="34" charset="0"/>
                <a:ea typeface="华文中宋" panose="02010600040101010101" pitchFamily="2" charset="-122"/>
              </a:rPr>
              <a:t>物理基础课程教学指导委员会</a:t>
            </a:r>
            <a:endParaRPr lang="zh-CN" altLang="en-US" sz="2400" dirty="0">
              <a:solidFill>
                <a:srgbClr val="000066"/>
              </a:solidFill>
              <a:latin typeface="Arial" panose="020B0604020202020204" pitchFamily="34" charset="0"/>
              <a:ea typeface="华文中宋" panose="02010600040101010101" pitchFamily="2" charset="-122"/>
            </a:endParaRPr>
          </a:p>
        </p:txBody>
      </p:sp>
      <p:sp>
        <p:nvSpPr>
          <p:cNvPr id="8196" name="Rectangle 5"/>
          <p:cNvSpPr/>
          <p:nvPr/>
        </p:nvSpPr>
        <p:spPr>
          <a:xfrm>
            <a:off x="323850" y="2492375"/>
            <a:ext cx="7667625" cy="647700"/>
          </a:xfrm>
          <a:prstGeom prst="rect">
            <a:avLst/>
          </a:prstGeom>
          <a:noFill/>
          <a:ln w="9525">
            <a:noFill/>
          </a:ln>
        </p:spPr>
        <p:txBody>
          <a:bodyPr anchor="t" anchorCtr="0">
            <a:spAutoFit/>
          </a:bodyPr>
          <a:p>
            <a:pPr>
              <a:lnSpc>
                <a:spcPct val="130000"/>
              </a:lnSpc>
            </a:pPr>
            <a:r>
              <a:rPr lang="zh-CN" altLang="en-US" dirty="0">
                <a:solidFill>
                  <a:srgbClr val="000066"/>
                </a:solidFill>
                <a:latin typeface="Times New Roman" panose="02020603050405020304" pitchFamily="18" charset="0"/>
                <a:ea typeface="黑体" panose="02010609060101010101" pitchFamily="49" charset="-122"/>
                <a:hlinkClick r:id="rId2" action="ppaction://hlinksldjump"/>
              </a:rPr>
              <a:t>二：大学物理实验课程的根本任务</a:t>
            </a:r>
            <a:endParaRPr lang="zh-CN" altLang="en-US" dirty="0">
              <a:solidFill>
                <a:srgbClr val="000066"/>
              </a:solidFill>
              <a:latin typeface="Times New Roman" panose="02020603050405020304" pitchFamily="18" charset="0"/>
              <a:ea typeface="黑体" panose="02010609060101010101" pitchFamily="49" charset="-122"/>
            </a:endParaRPr>
          </a:p>
        </p:txBody>
      </p:sp>
      <p:sp>
        <p:nvSpPr>
          <p:cNvPr id="8197" name="Rectangle 6"/>
          <p:cNvSpPr/>
          <p:nvPr/>
        </p:nvSpPr>
        <p:spPr>
          <a:xfrm>
            <a:off x="323850" y="4222750"/>
            <a:ext cx="5761038" cy="519113"/>
          </a:xfrm>
          <a:prstGeom prst="rect">
            <a:avLst/>
          </a:prstGeom>
          <a:noFill/>
          <a:ln w="9525">
            <a:noFill/>
          </a:ln>
        </p:spPr>
        <p:txBody>
          <a:bodyPr anchor="t" anchorCtr="0">
            <a:spAutoFit/>
          </a:bodyPr>
          <a:p>
            <a:r>
              <a:rPr lang="zh-CN" altLang="en-US" dirty="0">
                <a:solidFill>
                  <a:srgbClr val="000066"/>
                </a:solidFill>
                <a:latin typeface="Times New Roman" panose="02020603050405020304" pitchFamily="18" charset="0"/>
                <a:ea typeface="黑体" panose="02010609060101010101" pitchFamily="49" charset="-122"/>
                <a:hlinkClick r:id="rId3" action="ppaction://hlinksldjump"/>
              </a:rPr>
              <a:t>四：实验课程行为规范</a:t>
            </a:r>
            <a:endParaRPr lang="zh-CN" altLang="en-US" dirty="0">
              <a:solidFill>
                <a:srgbClr val="000066"/>
              </a:solidFill>
              <a:latin typeface="Times New Roman" panose="02020603050405020304" pitchFamily="18" charset="0"/>
              <a:ea typeface="黑体" panose="02010609060101010101" pitchFamily="49" charset="-122"/>
            </a:endParaRPr>
          </a:p>
        </p:txBody>
      </p:sp>
      <p:sp>
        <p:nvSpPr>
          <p:cNvPr id="8198" name="Rectangle 8"/>
          <p:cNvSpPr/>
          <p:nvPr/>
        </p:nvSpPr>
        <p:spPr>
          <a:xfrm>
            <a:off x="323850" y="3446463"/>
            <a:ext cx="3398838" cy="519112"/>
          </a:xfrm>
          <a:prstGeom prst="rect">
            <a:avLst/>
          </a:prstGeom>
          <a:noFill/>
          <a:ln w="9525">
            <a:noFill/>
          </a:ln>
        </p:spPr>
        <p:txBody>
          <a:bodyPr wrap="none" anchor="t" anchorCtr="0">
            <a:spAutoFit/>
          </a:bodyPr>
          <a:p>
            <a:r>
              <a:rPr lang="zh-CN" altLang="en-US" dirty="0">
                <a:solidFill>
                  <a:srgbClr val="000066"/>
                </a:solidFill>
                <a:latin typeface="Times New Roman" panose="02020603050405020304" pitchFamily="18" charset="0"/>
                <a:ea typeface="黑体" panose="02010609060101010101" pitchFamily="49" charset="-122"/>
                <a:hlinkClick r:id="rId4" action="ppaction://hlinksldjump"/>
              </a:rPr>
              <a:t>三：实验课程的程序</a:t>
            </a:r>
            <a:endParaRPr lang="zh-CN" altLang="en-US" dirty="0">
              <a:solidFill>
                <a:srgbClr val="000066"/>
              </a:solidFill>
              <a:latin typeface="Times New Roman" panose="02020603050405020304" pitchFamily="18" charset="0"/>
              <a:ea typeface="黑体" panose="02010609060101010101" pitchFamily="49" charset="-122"/>
            </a:endParaRPr>
          </a:p>
        </p:txBody>
      </p:sp>
      <p:sp>
        <p:nvSpPr>
          <p:cNvPr id="8199" name="Rectangle 9"/>
          <p:cNvSpPr/>
          <p:nvPr/>
        </p:nvSpPr>
        <p:spPr>
          <a:xfrm>
            <a:off x="382588" y="5059363"/>
            <a:ext cx="4608512" cy="1383665"/>
          </a:xfrm>
          <a:prstGeom prst="rect">
            <a:avLst/>
          </a:prstGeom>
          <a:noFill/>
          <a:ln w="9525">
            <a:noFill/>
          </a:ln>
        </p:spPr>
        <p:txBody>
          <a:bodyPr anchor="t" anchorCtr="0">
            <a:spAutoFit/>
          </a:bodyPr>
          <a:p>
            <a:r>
              <a:rPr lang="zh-CN" altLang="en-US" dirty="0">
                <a:solidFill>
                  <a:srgbClr val="000066"/>
                </a:solidFill>
                <a:latin typeface="Times New Roman" panose="02020603050405020304" pitchFamily="18" charset="0"/>
                <a:ea typeface="黑体" panose="02010609060101010101" pitchFamily="49" charset="-122"/>
                <a:hlinkClick r:id="rId5" action="ppaction://hlinksldjump"/>
              </a:rPr>
              <a:t>五：</a:t>
            </a:r>
            <a:r>
              <a:rPr lang="zh-CN" altLang="en-US" dirty="0">
                <a:solidFill>
                  <a:srgbClr val="000066"/>
                </a:solidFill>
                <a:latin typeface="Times New Roman" panose="02020603050405020304" pitchFamily="18" charset="0"/>
                <a:ea typeface="黑体" panose="02010609060101010101" pitchFamily="49" charset="-122"/>
                <a:sym typeface="+mn-ea"/>
                <a:hlinkClick r:id="rId5" action="ppaction://hlinksldjump"/>
              </a:rPr>
              <a:t>实验报告规范</a:t>
            </a:r>
            <a:endParaRPr lang="zh-CN" altLang="en-US" dirty="0">
              <a:solidFill>
                <a:srgbClr val="000066"/>
              </a:solidFill>
              <a:latin typeface="Times New Roman" panose="02020603050405020304" pitchFamily="18" charset="0"/>
              <a:ea typeface="黑体" panose="02010609060101010101" pitchFamily="49" charset="-122"/>
              <a:hlinkClick r:id="rId5" action="ppaction://hlinksldjump"/>
            </a:endParaRPr>
          </a:p>
          <a:p>
            <a:endParaRPr lang="zh-CN" altLang="en-US" dirty="0">
              <a:solidFill>
                <a:srgbClr val="000066"/>
              </a:solidFill>
              <a:latin typeface="Times New Roman" panose="02020603050405020304" pitchFamily="18" charset="0"/>
              <a:ea typeface="黑体" panose="02010609060101010101" pitchFamily="49" charset="-122"/>
              <a:hlinkClick r:id="rId5" action="ppaction://hlinksldjump"/>
            </a:endParaRPr>
          </a:p>
          <a:p>
            <a:r>
              <a:rPr lang="zh-CN" altLang="en-US" dirty="0">
                <a:solidFill>
                  <a:srgbClr val="000066"/>
                </a:solidFill>
                <a:latin typeface="Times New Roman" panose="02020603050405020304" pitchFamily="18" charset="0"/>
                <a:ea typeface="黑体" panose="02010609060101010101" pitchFamily="49" charset="-122"/>
                <a:hlinkClick r:id="rId5" action="ppaction://hlinksldjump"/>
              </a:rPr>
              <a:t>六：</a:t>
            </a:r>
            <a:r>
              <a:rPr lang="zh-CN" altLang="en-US" dirty="0">
                <a:solidFill>
                  <a:srgbClr val="000066"/>
                </a:solidFill>
                <a:latin typeface="Times New Roman" panose="02020603050405020304" pitchFamily="18" charset="0"/>
                <a:ea typeface="黑体" panose="02010609060101010101" pitchFamily="49" charset="-122"/>
                <a:sym typeface="+mn-ea"/>
                <a:hlinkClick r:id="rId5" action="ppaction://hlinksldjump"/>
              </a:rPr>
              <a:t>实验课程评分</a:t>
            </a:r>
            <a:endParaRPr lang="zh-CN" altLang="en-US" dirty="0">
              <a:solidFill>
                <a:srgbClr val="000066"/>
              </a:solidFill>
              <a:latin typeface="Times New Roman" panose="02020603050405020304" pitchFamily="18" charset="0"/>
              <a:ea typeface="黑体" panose="02010609060101010101" pitchFamily="49" charset="-122"/>
              <a:sym typeface="+mn-ea"/>
              <a:hlinkClick r:id="rId5" action="ppaction://hlinksldjump"/>
            </a:endParaRPr>
          </a:p>
        </p:txBody>
      </p:sp>
    </p:spTree>
  </p:cSld>
  <p:clrMapOvr>
    <a:masterClrMapping/>
  </p:clrMapOvr>
  <p:transition spd="slow">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2"/>
          <p:cNvSpPr txBox="1"/>
          <p:nvPr/>
        </p:nvSpPr>
        <p:spPr>
          <a:xfrm>
            <a:off x="323850" y="1084263"/>
            <a:ext cx="8208963" cy="946150"/>
          </a:xfrm>
          <a:prstGeom prst="rect">
            <a:avLst/>
          </a:prstGeom>
          <a:noFill/>
          <a:ln w="9525">
            <a:noFill/>
          </a:ln>
        </p:spPr>
        <p:txBody>
          <a:bodyPr anchor="t" anchorCtr="0">
            <a:spAutoFit/>
          </a:bodyPr>
          <a:p>
            <a:pPr marL="457200" indent="-457200">
              <a:buFont typeface="Wingdings" panose="05000000000000000000" pitchFamily="2" charset="2"/>
            </a:pPr>
            <a:r>
              <a:rPr lang="en-US" altLang="zh-CN" dirty="0">
                <a:solidFill>
                  <a:srgbClr val="0000FF"/>
                </a:solidFill>
                <a:latin typeface="Times New Roman" panose="02020603050405020304" pitchFamily="18" charset="0"/>
                <a:ea typeface="华文中宋" panose="02010600040101010101" pitchFamily="2" charset="-122"/>
              </a:rPr>
              <a:t>1</a:t>
            </a:r>
            <a:r>
              <a:rPr lang="zh-CN" altLang="en-US" dirty="0">
                <a:solidFill>
                  <a:srgbClr val="0000FF"/>
                </a:solidFill>
                <a:latin typeface="Times New Roman" panose="02020603050405020304" pitchFamily="18" charset="0"/>
                <a:ea typeface="华文中宋" panose="02010600040101010101" pitchFamily="2" charset="-122"/>
              </a:rPr>
              <a:t>、掌握测量误差的基本</a:t>
            </a:r>
            <a:r>
              <a:rPr lang="zh-CN" altLang="en-US" dirty="0">
                <a:solidFill>
                  <a:srgbClr val="FF0000"/>
                </a:solidFill>
                <a:latin typeface="Times New Roman" panose="02020603050405020304" pitchFamily="18" charset="0"/>
                <a:ea typeface="华文中宋" panose="02010600040101010101" pitchFamily="2" charset="-122"/>
              </a:rPr>
              <a:t>知识</a:t>
            </a:r>
            <a:r>
              <a:rPr lang="zh-CN" altLang="en-US" dirty="0">
                <a:solidFill>
                  <a:srgbClr val="0000FF"/>
                </a:solidFill>
                <a:latin typeface="Times New Roman" panose="02020603050405020304" pitchFamily="18" charset="0"/>
                <a:ea typeface="华文中宋" panose="02010600040101010101" pitchFamily="2" charset="-122"/>
              </a:rPr>
              <a:t>，具有</a:t>
            </a:r>
            <a:r>
              <a:rPr lang="zh-CN" altLang="en-US" dirty="0">
                <a:solidFill>
                  <a:srgbClr val="FF0000"/>
                </a:solidFill>
                <a:latin typeface="Times New Roman" panose="02020603050405020304" pitchFamily="18" charset="0"/>
                <a:ea typeface="华文中宋" panose="02010600040101010101" pitchFamily="2" charset="-122"/>
              </a:rPr>
              <a:t>正确处理实验数据</a:t>
            </a:r>
            <a:r>
              <a:rPr lang="zh-CN" altLang="en-US" dirty="0">
                <a:solidFill>
                  <a:srgbClr val="0000FF"/>
                </a:solidFill>
                <a:latin typeface="Times New Roman" panose="02020603050405020304" pitchFamily="18" charset="0"/>
                <a:ea typeface="华文中宋" panose="02010600040101010101" pitchFamily="2" charset="-122"/>
              </a:rPr>
              <a:t>的基本能力。</a:t>
            </a:r>
            <a:endParaRPr lang="zh-CN" altLang="en-US" dirty="0">
              <a:solidFill>
                <a:srgbClr val="0000FF"/>
              </a:solidFill>
              <a:latin typeface="Times New Roman" panose="02020603050405020304" pitchFamily="18" charset="0"/>
              <a:ea typeface="华文中宋" panose="02010600040101010101" pitchFamily="2" charset="-122"/>
            </a:endParaRPr>
          </a:p>
        </p:txBody>
      </p:sp>
      <p:sp>
        <p:nvSpPr>
          <p:cNvPr id="9218" name="Rectangle 3"/>
          <p:cNvSpPr/>
          <p:nvPr/>
        </p:nvSpPr>
        <p:spPr>
          <a:xfrm>
            <a:off x="323850" y="2408238"/>
            <a:ext cx="8532813" cy="946150"/>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1</a:t>
            </a:r>
            <a:r>
              <a:rPr lang="zh-CN" altLang="en-US" dirty="0">
                <a:solidFill>
                  <a:srgbClr val="000066"/>
                </a:solidFill>
                <a:latin typeface="Times New Roman" panose="02020603050405020304" pitchFamily="18" charset="0"/>
                <a:ea typeface="华文中宋" panose="02010600040101010101" pitchFamily="2" charset="-122"/>
              </a:rPr>
              <a:t>）测量误差与</a:t>
            </a:r>
            <a:r>
              <a:rPr lang="zh-CN" altLang="en-US" dirty="0">
                <a:solidFill>
                  <a:srgbClr val="FF0000"/>
                </a:solidFill>
                <a:latin typeface="Times New Roman" panose="02020603050405020304" pitchFamily="18" charset="0"/>
                <a:ea typeface="华文中宋" panose="02010600040101010101" pitchFamily="2" charset="-122"/>
              </a:rPr>
              <a:t>不确定度</a:t>
            </a:r>
            <a:r>
              <a:rPr lang="zh-CN" altLang="en-US" dirty="0">
                <a:solidFill>
                  <a:srgbClr val="000066"/>
                </a:solidFill>
                <a:latin typeface="Times New Roman" panose="02020603050405020304" pitchFamily="18" charset="0"/>
                <a:ea typeface="华文中宋" panose="02010600040101010101" pitchFamily="2" charset="-122"/>
              </a:rPr>
              <a:t>的基本概念，能逐步学会用不确定度对直接测量和间接测量的结果进行评估。</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9219" name="Rectangle 4"/>
          <p:cNvSpPr/>
          <p:nvPr/>
        </p:nvSpPr>
        <p:spPr>
          <a:xfrm>
            <a:off x="361950" y="4005263"/>
            <a:ext cx="8531225" cy="1814830"/>
          </a:xfrm>
          <a:prstGeom prst="rect">
            <a:avLst/>
          </a:prstGeom>
          <a:noFill/>
          <a:ln w="28575">
            <a:noFill/>
          </a:ln>
        </p:spPr>
        <p:txBody>
          <a:bodyPr anchor="t" anchorCtr="0">
            <a:spAutoFit/>
          </a:bodyPr>
          <a:p>
            <a:r>
              <a:rPr lang="zh-CN" altLang="en-US" dirty="0">
                <a:solidFill>
                  <a:srgbClr val="000066"/>
                </a:solidFill>
                <a:latin typeface="Times New Roman" panose="02020603050405020304" pitchFamily="18" charset="0"/>
                <a:ea typeface="华文中宋" panose="02010600040101010101" pitchFamily="2" charset="-122"/>
              </a:rPr>
              <a:t>（</a:t>
            </a:r>
            <a:r>
              <a:rPr lang="en-US" altLang="zh-CN" dirty="0">
                <a:solidFill>
                  <a:srgbClr val="000066"/>
                </a:solidFill>
                <a:latin typeface="Times New Roman" panose="02020603050405020304" pitchFamily="18" charset="0"/>
                <a:ea typeface="华文中宋" panose="02010600040101010101" pitchFamily="2" charset="-122"/>
              </a:rPr>
              <a:t>2</a:t>
            </a:r>
            <a:r>
              <a:rPr lang="zh-CN" altLang="en-US" dirty="0">
                <a:solidFill>
                  <a:srgbClr val="000066"/>
                </a:solidFill>
                <a:latin typeface="Times New Roman" panose="02020603050405020304" pitchFamily="18" charset="0"/>
                <a:ea typeface="华文中宋" panose="02010600040101010101" pitchFamily="2" charset="-122"/>
              </a:rPr>
              <a:t>）处理实验数据的一些常用方法，包括</a:t>
            </a:r>
            <a:r>
              <a:rPr lang="zh-CN" altLang="en-US" dirty="0">
                <a:solidFill>
                  <a:srgbClr val="FF0000"/>
                </a:solidFill>
                <a:latin typeface="Times New Roman" panose="02020603050405020304" pitchFamily="18" charset="0"/>
                <a:ea typeface="华文中宋" panose="02010600040101010101" pitchFamily="2" charset="-122"/>
              </a:rPr>
              <a:t>图解法</a:t>
            </a:r>
            <a:r>
              <a:rPr lang="zh-CN" altLang="en-US" dirty="0">
                <a:solidFill>
                  <a:srgbClr val="FF0000"/>
                </a:solidFill>
                <a:latin typeface="Times New Roman" panose="02020603050405020304" pitchFamily="18" charset="0"/>
                <a:ea typeface="华文中宋" panose="02010600040101010101" pitchFamily="2" charset="-122"/>
              </a:rPr>
              <a:t>、逐差法和最小二乘法</a:t>
            </a:r>
            <a:r>
              <a:rPr lang="zh-CN" altLang="en-US" dirty="0">
                <a:solidFill>
                  <a:srgbClr val="000066"/>
                </a:solidFill>
                <a:latin typeface="Times New Roman" panose="02020603050405020304" pitchFamily="18" charset="0"/>
                <a:ea typeface="华文中宋" panose="02010600040101010101" pitchFamily="2" charset="-122"/>
              </a:rPr>
              <a:t>等。随着计算机及其应用技术的普及，应包括用计算机通用软件处理实验数据的基本方法。</a:t>
            </a:r>
            <a:r>
              <a:rPr lang="zh-CN" altLang="en-US" dirty="0">
                <a:solidFill>
                  <a:srgbClr val="FF0000"/>
                </a:solidFill>
                <a:latin typeface="Times New Roman" panose="02020603050405020304" pitchFamily="18" charset="0"/>
                <a:ea typeface="华文中宋" panose="02010600040101010101" pitchFamily="2" charset="-122"/>
              </a:rPr>
              <a:t> </a:t>
            </a:r>
            <a:r>
              <a:rPr lang="en-US" altLang="zh-CN" dirty="0">
                <a:solidFill>
                  <a:srgbClr val="FF0000"/>
                </a:solidFill>
                <a:latin typeface="Times New Roman" panose="02020603050405020304" pitchFamily="18" charset="0"/>
                <a:ea typeface="华文中宋" panose="02010600040101010101" pitchFamily="2" charset="-122"/>
              </a:rPr>
              <a:t>Origin8.0</a:t>
            </a:r>
            <a:r>
              <a:rPr lang="zh-CN" altLang="en-US" dirty="0">
                <a:solidFill>
                  <a:srgbClr val="FF0000"/>
                </a:solidFill>
                <a:latin typeface="Times New Roman" panose="02020603050405020304" pitchFamily="18" charset="0"/>
                <a:ea typeface="华文中宋" panose="02010600040101010101" pitchFamily="2" charset="-122"/>
              </a:rPr>
              <a:t>、</a:t>
            </a:r>
            <a:r>
              <a:rPr lang="en-US" altLang="zh-CN" dirty="0">
                <a:solidFill>
                  <a:srgbClr val="FF0000"/>
                </a:solidFill>
                <a:latin typeface="Times New Roman" panose="02020603050405020304" pitchFamily="18" charset="0"/>
                <a:ea typeface="华文中宋" panose="02010600040101010101" pitchFamily="2" charset="-122"/>
              </a:rPr>
              <a:t>Origin2021.</a:t>
            </a:r>
            <a:endParaRPr lang="en-US" altLang="zh-CN" dirty="0">
              <a:solidFill>
                <a:srgbClr val="FF0000"/>
              </a:solidFill>
              <a:latin typeface="Times New Roman" panose="02020603050405020304" pitchFamily="18" charset="0"/>
              <a:ea typeface="华文中宋" panose="02010600040101010101" pitchFamily="2" charset="-122"/>
            </a:endParaRPr>
          </a:p>
        </p:txBody>
      </p:sp>
      <p:sp>
        <p:nvSpPr>
          <p:cNvPr id="9220" name="Rectangle 5"/>
          <p:cNvSpPr/>
          <p:nvPr/>
        </p:nvSpPr>
        <p:spPr>
          <a:xfrm>
            <a:off x="-36512" y="95250"/>
            <a:ext cx="6588125" cy="641350"/>
          </a:xfrm>
          <a:prstGeom prst="rect">
            <a:avLst/>
          </a:prstGeom>
          <a:noFill/>
          <a:ln w="9525">
            <a:noFill/>
          </a:ln>
          <a:effectLst>
            <a:outerShdw dist="35921" dir="2699999" algn="ctr" rotWithShape="0">
              <a:schemeClr val="bg2"/>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一、实验课程教学基本要求</a:t>
            </a:r>
            <a:endParaRPr lang="zh-CN" altLang="en-US" sz="36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2"/>
          <p:cNvSpPr txBox="1"/>
          <p:nvPr/>
        </p:nvSpPr>
        <p:spPr>
          <a:xfrm>
            <a:off x="323850" y="965200"/>
            <a:ext cx="8621395" cy="521970"/>
          </a:xfrm>
          <a:prstGeom prst="rect">
            <a:avLst/>
          </a:prstGeom>
          <a:noFill/>
          <a:ln w="9525">
            <a:noFill/>
          </a:ln>
        </p:spPr>
        <p:txBody>
          <a:bodyPr wrap="square" anchor="t" anchorCtr="0">
            <a:spAutoFit/>
          </a:bodyPr>
          <a:p>
            <a:pPr marL="457200" indent="-457200">
              <a:buFont typeface="Wingdings" panose="05000000000000000000" pitchFamily="2" charset="2"/>
            </a:pPr>
            <a:r>
              <a:rPr lang="en-US" altLang="zh-CN" dirty="0">
                <a:solidFill>
                  <a:srgbClr val="3333FF"/>
                </a:solidFill>
                <a:latin typeface="Times New Roman" panose="02020603050405020304" pitchFamily="18" charset="0"/>
                <a:ea typeface="华文中宋" panose="02010600040101010101" pitchFamily="2" charset="-122"/>
              </a:rPr>
              <a:t>2</a:t>
            </a:r>
            <a:r>
              <a:rPr lang="zh-CN" altLang="en-US" dirty="0">
                <a:solidFill>
                  <a:srgbClr val="3333FF"/>
                </a:solidFill>
                <a:latin typeface="Times New Roman" panose="02020603050405020304" pitchFamily="18" charset="0"/>
                <a:ea typeface="华文中宋" panose="02010600040101010101" pitchFamily="2" charset="-122"/>
              </a:rPr>
              <a:t>、  掌握基本物理量的测量方法</a:t>
            </a:r>
            <a:r>
              <a:rPr lang="en-US" altLang="zh-CN" dirty="0">
                <a:solidFill>
                  <a:srgbClr val="3333FF"/>
                </a:solidFill>
                <a:latin typeface="Times New Roman" panose="02020603050405020304" pitchFamily="18" charset="0"/>
                <a:ea typeface="华文中宋" panose="02010600040101010101" pitchFamily="2" charset="-122"/>
              </a:rPr>
              <a:t>-</a:t>
            </a:r>
            <a:r>
              <a:rPr lang="zh-CN" altLang="en-US" dirty="0">
                <a:solidFill>
                  <a:srgbClr val="FF0000"/>
                </a:solidFill>
                <a:latin typeface="Times New Roman" panose="02020603050405020304" pitchFamily="18" charset="0"/>
                <a:ea typeface="华文中宋" panose="02010600040101010101" pitchFamily="2" charset="-122"/>
              </a:rPr>
              <a:t>物理原理，公式定理</a:t>
            </a:r>
            <a:endParaRPr lang="zh-CN" altLang="en-US" dirty="0">
              <a:solidFill>
                <a:srgbClr val="FF0000"/>
              </a:solidFill>
              <a:latin typeface="Times New Roman" panose="02020603050405020304" pitchFamily="18" charset="0"/>
              <a:ea typeface="华文中宋" panose="02010600040101010101" pitchFamily="2" charset="-122"/>
            </a:endParaRPr>
          </a:p>
        </p:txBody>
      </p:sp>
      <p:sp>
        <p:nvSpPr>
          <p:cNvPr id="10242" name="Rectangle 3"/>
          <p:cNvSpPr/>
          <p:nvPr/>
        </p:nvSpPr>
        <p:spPr>
          <a:xfrm>
            <a:off x="250825" y="1697038"/>
            <a:ext cx="8424863" cy="2246312"/>
          </a:xfrm>
          <a:prstGeom prst="rect">
            <a:avLst/>
          </a:prstGeom>
          <a:noFill/>
          <a:ln w="28575">
            <a:noFill/>
          </a:ln>
        </p:spPr>
        <p:txBody>
          <a:bodyPr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例如：长度、质量、时间、</a:t>
            </a:r>
            <a:r>
              <a:rPr lang="zh-CN" altLang="en-US" dirty="0">
                <a:solidFill>
                  <a:srgbClr val="FF0000"/>
                </a:solidFill>
                <a:latin typeface="Times New Roman" panose="02020603050405020304" pitchFamily="18" charset="0"/>
                <a:ea typeface="华文中宋" panose="02010600040101010101" pitchFamily="2" charset="-122"/>
              </a:rPr>
              <a:t>热量</a:t>
            </a:r>
            <a:r>
              <a:rPr lang="zh-CN" altLang="en-US" dirty="0">
                <a:solidFill>
                  <a:srgbClr val="000066"/>
                </a:solidFill>
                <a:latin typeface="Times New Roman" panose="02020603050405020304" pitchFamily="18" charset="0"/>
                <a:ea typeface="华文中宋" panose="02010600040101010101" pitchFamily="2" charset="-122"/>
              </a:rPr>
              <a:t>、温度、湿度、压强、压力、电流、电压、电阻、</a:t>
            </a:r>
            <a:r>
              <a:rPr lang="zh-CN" altLang="en-US" dirty="0">
                <a:solidFill>
                  <a:srgbClr val="FF0000"/>
                </a:solidFill>
                <a:latin typeface="Times New Roman" panose="02020603050405020304" pitchFamily="18" charset="0"/>
                <a:ea typeface="华文中宋" panose="02010600040101010101" pitchFamily="2" charset="-122"/>
              </a:rPr>
              <a:t>磁感应强度、光强度、折射率、电子电荷、普朗克常量、里德堡常量</a:t>
            </a:r>
            <a:r>
              <a:rPr lang="zh-CN" altLang="en-US" dirty="0">
                <a:solidFill>
                  <a:srgbClr val="000066"/>
                </a:solidFill>
                <a:latin typeface="Times New Roman" panose="02020603050405020304" pitchFamily="18" charset="0"/>
                <a:ea typeface="华文中宋" panose="02010600040101010101" pitchFamily="2" charset="-122"/>
              </a:rPr>
              <a:t>等常用物理量及物性参数的测量，注意加强数字化测量技术和计算技术在物理实验教学中的应用。</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760836" name="Text Box 4"/>
          <p:cNvSpPr txBox="1"/>
          <p:nvPr/>
        </p:nvSpPr>
        <p:spPr>
          <a:xfrm>
            <a:off x="323850" y="4005263"/>
            <a:ext cx="8569325" cy="953135"/>
          </a:xfrm>
          <a:prstGeom prst="rect">
            <a:avLst/>
          </a:prstGeom>
          <a:noFill/>
          <a:ln w="9525">
            <a:noFill/>
          </a:ln>
        </p:spPr>
        <p:txBody>
          <a:bodyPr anchor="t" anchorCtr="0">
            <a:spAutoFit/>
          </a:bodyPr>
          <a:p>
            <a:pPr marL="457200" indent="-457200">
              <a:buFont typeface="Wingdings" panose="05000000000000000000" pitchFamily="2" charset="2"/>
            </a:pPr>
            <a:r>
              <a:rPr lang="en-US" altLang="zh-CN" dirty="0">
                <a:solidFill>
                  <a:srgbClr val="3333FF"/>
                </a:solidFill>
                <a:latin typeface="Times New Roman" panose="02020603050405020304" pitchFamily="18" charset="0"/>
                <a:ea typeface="华文中宋" panose="02010600040101010101" pitchFamily="2" charset="-122"/>
              </a:rPr>
              <a:t>3</a:t>
            </a:r>
            <a:r>
              <a:rPr lang="zh-CN" altLang="en-US" dirty="0">
                <a:solidFill>
                  <a:srgbClr val="3333FF"/>
                </a:solidFill>
                <a:latin typeface="Times New Roman" panose="02020603050405020304" pitchFamily="18" charset="0"/>
                <a:ea typeface="华文中宋" panose="02010600040101010101" pitchFamily="2" charset="-122"/>
              </a:rPr>
              <a:t>、了解常用的</a:t>
            </a:r>
            <a:r>
              <a:rPr lang="zh-CN" altLang="en-US" dirty="0">
                <a:solidFill>
                  <a:srgbClr val="FF0000"/>
                </a:solidFill>
                <a:latin typeface="Times New Roman" panose="02020603050405020304" pitchFamily="18" charset="0"/>
                <a:ea typeface="华文中宋" panose="02010600040101010101" pitchFamily="2" charset="-122"/>
              </a:rPr>
              <a:t>物理实验方法</a:t>
            </a:r>
            <a:r>
              <a:rPr lang="zh-CN" altLang="en-US" dirty="0">
                <a:solidFill>
                  <a:srgbClr val="3333FF"/>
                </a:solidFill>
                <a:latin typeface="Times New Roman" panose="02020603050405020304" pitchFamily="18" charset="0"/>
                <a:ea typeface="华文中宋" panose="02010600040101010101" pitchFamily="2" charset="-122"/>
              </a:rPr>
              <a:t>，并逐步学会使用</a:t>
            </a:r>
            <a:endParaRPr lang="zh-CN" altLang="en-US" dirty="0">
              <a:solidFill>
                <a:srgbClr val="3333FF"/>
              </a:solidFill>
              <a:latin typeface="Times New Roman" panose="02020603050405020304" pitchFamily="18" charset="0"/>
              <a:ea typeface="华文中宋" panose="02010600040101010101" pitchFamily="2" charset="-122"/>
            </a:endParaRPr>
          </a:p>
          <a:p>
            <a:pPr marL="457200" indent="-457200">
              <a:buFont typeface="Wingdings" panose="05000000000000000000" pitchFamily="2" charset="2"/>
            </a:pPr>
            <a:r>
              <a:rPr lang="zh-CN" altLang="en-US" dirty="0">
                <a:solidFill>
                  <a:srgbClr val="3333FF"/>
                </a:solidFill>
                <a:latin typeface="Times New Roman" panose="02020603050405020304" pitchFamily="18" charset="0"/>
                <a:ea typeface="华文中宋" panose="02010600040101010101" pitchFamily="2" charset="-122"/>
              </a:rPr>
              <a:t> </a:t>
            </a:r>
            <a:r>
              <a:rPr lang="en-US" altLang="zh-CN" dirty="0">
                <a:solidFill>
                  <a:srgbClr val="3333FF"/>
                </a:solidFill>
                <a:latin typeface="Times New Roman" panose="02020603050405020304" pitchFamily="18" charset="0"/>
                <a:ea typeface="华文中宋" panose="02010600040101010101" pitchFamily="2" charset="-122"/>
              </a:rPr>
              <a:t>                                           </a:t>
            </a:r>
            <a:r>
              <a:rPr lang="en-US" altLang="zh-CN" dirty="0">
                <a:solidFill>
                  <a:srgbClr val="FF0000"/>
                </a:solidFill>
                <a:latin typeface="Times New Roman" panose="02020603050405020304" pitchFamily="18" charset="0"/>
                <a:ea typeface="华文中宋" panose="02010600040101010101" pitchFamily="2" charset="-122"/>
              </a:rPr>
              <a:t>-</a:t>
            </a:r>
            <a:r>
              <a:rPr lang="zh-CN" altLang="en-US" dirty="0">
                <a:solidFill>
                  <a:srgbClr val="FF0000"/>
                </a:solidFill>
                <a:latin typeface="Times New Roman" panose="02020603050405020304" pitchFamily="18" charset="0"/>
                <a:ea typeface="华文中宋" panose="02010600040101010101" pitchFamily="2" charset="-122"/>
              </a:rPr>
              <a:t>实验原理，高精度测量方法</a:t>
            </a:r>
            <a:endParaRPr lang="zh-CN" altLang="en-US" dirty="0">
              <a:solidFill>
                <a:srgbClr val="FF0000"/>
              </a:solidFill>
              <a:latin typeface="Times New Roman" panose="02020603050405020304" pitchFamily="18" charset="0"/>
              <a:ea typeface="华文中宋" panose="02010600040101010101" pitchFamily="2" charset="-122"/>
            </a:endParaRPr>
          </a:p>
        </p:txBody>
      </p:sp>
      <p:sp>
        <p:nvSpPr>
          <p:cNvPr id="760837" name="Rectangle 5"/>
          <p:cNvSpPr/>
          <p:nvPr/>
        </p:nvSpPr>
        <p:spPr>
          <a:xfrm>
            <a:off x="361950" y="4935855"/>
            <a:ext cx="8582025" cy="1383665"/>
          </a:xfrm>
          <a:prstGeom prst="rect">
            <a:avLst/>
          </a:prstGeom>
          <a:noFill/>
          <a:ln w="28575">
            <a:noFill/>
          </a:ln>
        </p:spPr>
        <p:txBody>
          <a:bodyPr wrap="square" anchor="ctr" anchorCtr="0">
            <a:spAutoFit/>
          </a:bodyPr>
          <a:p>
            <a:r>
              <a:rPr lang="zh-CN" altLang="en-US" dirty="0">
                <a:solidFill>
                  <a:srgbClr val="000066"/>
                </a:solidFill>
                <a:latin typeface="Times New Roman" panose="02020603050405020304" pitchFamily="18" charset="0"/>
                <a:ea typeface="华文中宋" panose="02010600040101010101" pitchFamily="2" charset="-122"/>
              </a:rPr>
              <a:t>例如：比较法、转换法、放大法、模拟法、补偿法、平衡法和干涉、衍射法，以及在近代科学研究和工程技术中的广泛应用的其他方法。</a:t>
            </a:r>
            <a:endParaRPr lang="zh-CN" altLang="en-US" dirty="0">
              <a:solidFill>
                <a:srgbClr val="000066"/>
              </a:solidFill>
              <a:latin typeface="Times New Roman" panose="02020603050405020304" pitchFamily="18" charset="0"/>
              <a:ea typeface="华文中宋" panose="02010600040101010101" pitchFamily="2" charset="-122"/>
            </a:endParaRPr>
          </a:p>
        </p:txBody>
      </p:sp>
      <p:sp>
        <p:nvSpPr>
          <p:cNvPr id="10245" name="Rectangle 6"/>
          <p:cNvSpPr/>
          <p:nvPr/>
        </p:nvSpPr>
        <p:spPr>
          <a:xfrm>
            <a:off x="0" y="12700"/>
            <a:ext cx="6804025" cy="641350"/>
          </a:xfrm>
          <a:prstGeom prst="rect">
            <a:avLst/>
          </a:prstGeom>
          <a:noFill/>
          <a:ln w="9525">
            <a:noFill/>
          </a:ln>
          <a:effectLst>
            <a:outerShdw dist="35921" dir="2699999" algn="ctr" rotWithShape="0">
              <a:schemeClr val="bg2"/>
            </a:outerShdw>
          </a:effectLst>
        </p:spPr>
        <p:txBody>
          <a:bodyPr anchor="t" anchorCtr="0">
            <a:spAutoFit/>
          </a:bodyPr>
          <a:p>
            <a:r>
              <a:rPr lang="zh-CN" altLang="en-US" sz="3600" dirty="0">
                <a:solidFill>
                  <a:srgbClr val="FF0000"/>
                </a:solidFill>
                <a:latin typeface="Times New Roman" panose="02020603050405020304" pitchFamily="18" charset="0"/>
                <a:ea typeface="黑体" panose="02010609060101010101" pitchFamily="49" charset="-122"/>
              </a:rPr>
              <a:t>一、实验课程教学基本要求</a:t>
            </a:r>
            <a:endParaRPr lang="zh-CN" altLang="en-US" sz="36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0836"/>
                                        </p:tgtEl>
                                        <p:attrNameLst>
                                          <p:attrName>style.visibility</p:attrName>
                                        </p:attrNameLst>
                                      </p:cBhvr>
                                      <p:to>
                                        <p:strVal val="visible"/>
                                      </p:to>
                                    </p:set>
                                    <p:animEffect transition="in" filter="wipe(down)">
                                      <p:cBhvr>
                                        <p:cTn id="7" dur="500"/>
                                        <p:tgtEl>
                                          <p:spTgt spid="7608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60837"/>
                                        </p:tgtEl>
                                        <p:attrNameLst>
                                          <p:attrName>style.visibility</p:attrName>
                                        </p:attrNameLst>
                                      </p:cBhvr>
                                      <p:to>
                                        <p:strVal val="visible"/>
                                      </p:to>
                                    </p:set>
                                    <p:animEffect transition="in" filter="wipe(down)">
                                      <p:cBhvr>
                                        <p:cTn id="11" dur="500"/>
                                        <p:tgtEl>
                                          <p:spTgt spid="76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6" grpId="0"/>
      <p:bldP spid="7608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AutoShape 71"/>
          <p:cNvSpPr/>
          <p:nvPr/>
        </p:nvSpPr>
        <p:spPr>
          <a:xfrm>
            <a:off x="7372350" y="3200400"/>
            <a:ext cx="114300" cy="153988"/>
          </a:xfrm>
          <a:prstGeom prst="rtTriangle">
            <a:avLst/>
          </a:prstGeom>
          <a:solidFill>
            <a:schemeClr val="folHlink"/>
          </a:solidFill>
          <a:ln w="9525" cap="flat" cmpd="sng">
            <a:solidFill>
              <a:schemeClr val="tx1"/>
            </a:solidFill>
            <a:prstDash val="solid"/>
            <a:miter/>
            <a:headEnd type="none" w="sm" len="sm"/>
            <a:tailEnd type="none" w="sm" len="sm"/>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266" name="Rectangle 60"/>
          <p:cNvSpPr/>
          <p:nvPr/>
        </p:nvSpPr>
        <p:spPr>
          <a:xfrm>
            <a:off x="6000750" y="3200400"/>
            <a:ext cx="1366838" cy="1485900"/>
          </a:xfrm>
          <a:prstGeom prst="rect">
            <a:avLst/>
          </a:prstGeom>
          <a:gradFill rotWithShape="0">
            <a:gsLst>
              <a:gs pos="0">
                <a:srgbClr val="404040"/>
              </a:gs>
              <a:gs pos="50000">
                <a:srgbClr val="B2B2B2"/>
              </a:gs>
              <a:gs pos="100000">
                <a:srgbClr val="404040"/>
              </a:gs>
            </a:gsLst>
            <a:lin ang="5400000" scaled="1"/>
            <a:tileRect/>
          </a:gradFill>
          <a:ln w="3175" cap="flat" cmpd="sng">
            <a:solidFill>
              <a:schemeClr val="tx1"/>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267" name="Rectangle 53"/>
          <p:cNvSpPr/>
          <p:nvPr/>
        </p:nvSpPr>
        <p:spPr>
          <a:xfrm>
            <a:off x="3090863" y="3714750"/>
            <a:ext cx="1019175" cy="390525"/>
          </a:xfrm>
          <a:prstGeom prst="rect">
            <a:avLst/>
          </a:prstGeom>
          <a:gradFill rotWithShape="0">
            <a:gsLst>
              <a:gs pos="0">
                <a:srgbClr val="404040"/>
              </a:gs>
              <a:gs pos="50000">
                <a:srgbClr val="B2B2B2"/>
              </a:gs>
              <a:gs pos="100000">
                <a:srgbClr val="404040"/>
              </a:gs>
            </a:gsLst>
            <a:lin ang="5400000" scaled="1"/>
            <a:tileRect/>
          </a:gradFill>
          <a:ln w="12700" cap="flat" cmpd="sng">
            <a:solidFill>
              <a:schemeClr val="tx1"/>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268" name="Rectangle 64"/>
          <p:cNvSpPr/>
          <p:nvPr/>
        </p:nvSpPr>
        <p:spPr>
          <a:xfrm>
            <a:off x="5372100" y="3429000"/>
            <a:ext cx="628650" cy="971550"/>
          </a:xfrm>
          <a:prstGeom prst="rect">
            <a:avLst/>
          </a:prstGeom>
          <a:solidFill>
            <a:schemeClr val="folHlink"/>
          </a:solidFill>
          <a:ln w="12700" cap="flat" cmpd="sng">
            <a:solidFill>
              <a:schemeClr val="folHlink"/>
            </a:solidFill>
            <a:prstDash val="solid"/>
            <a:miter/>
            <a:headEnd type="none" w="sm" len="sm"/>
            <a:tailEnd type="none" w="sm" len="sm"/>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269" name="Rectangle 6"/>
          <p:cNvSpPr/>
          <p:nvPr/>
        </p:nvSpPr>
        <p:spPr>
          <a:xfrm>
            <a:off x="4057650" y="3486150"/>
            <a:ext cx="1314450" cy="904875"/>
          </a:xfrm>
          <a:prstGeom prst="rect">
            <a:avLst/>
          </a:prstGeom>
          <a:gradFill rotWithShape="0">
            <a:gsLst>
              <a:gs pos="0">
                <a:srgbClr val="525252"/>
              </a:gs>
              <a:gs pos="50000">
                <a:srgbClr val="B2B2B2"/>
              </a:gs>
              <a:gs pos="100000">
                <a:srgbClr val="525252"/>
              </a:gs>
            </a:gsLst>
            <a:lin ang="5400000" scaled="1"/>
            <a:tileRect/>
          </a:gradFill>
          <a:ln w="12700" cap="flat" cmpd="sng">
            <a:solidFill>
              <a:schemeClr val="tx1"/>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23559" name="Rectangle 7"/>
          <p:cNvSpPr>
            <a:spLocks noGrp="1" noChangeArrowheads="1"/>
          </p:cNvSpPr>
          <p:nvPr>
            <p:ph type="title"/>
          </p:nvPr>
        </p:nvSpPr>
        <p:spPr>
          <a:xfrm>
            <a:off x="1600200" y="1257300"/>
            <a:ext cx="6115050" cy="857250"/>
          </a:xfrm>
        </p:spPr>
        <p:txBody>
          <a:bodyPr vert="horz" wrap="square" lIns="68580" tIns="34290" rIns="68580" bIns="34290" numCol="1" anchor="b"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3000" b="1" i="0" u="none" strike="noStrike" kern="0" cap="none" spc="0" normalizeH="0" baseline="0" noProof="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j-cs"/>
              </a:rPr>
              <a:t>放大法</a:t>
            </a:r>
            <a:r>
              <a:rPr kumimoji="0" lang="zh-CN" altLang="en-US" sz="3000" b="1" i="0" u="none" strike="noStrike" kern="0" cap="none" spc="0" normalizeH="0" baseline="0" noProof="0">
                <a:ln>
                  <a:noFill/>
                </a:ln>
                <a:solidFill>
                  <a:schemeClr val="tx2"/>
                </a:solidFill>
                <a:effectLst>
                  <a:outerShdw blurRad="38100" dist="38100" dir="2700000" algn="tl">
                    <a:srgbClr val="FFFFFF"/>
                  </a:outerShdw>
                </a:effectLst>
                <a:uLnTx/>
                <a:uFillTx/>
                <a:latin typeface="楷体_GB2312" pitchFamily="49" charset="-122"/>
                <a:ea typeface="楷体_GB2312" pitchFamily="49" charset="-122"/>
                <a:cs typeface="+mj-cs"/>
              </a:rPr>
              <a:t>：通过某种方法将被测量</a:t>
            </a:r>
            <a:br>
              <a:rPr kumimoji="0" lang="zh-CN" altLang="en-US" sz="3000" b="1" i="0" u="none" strike="noStrike" kern="0" cap="none" spc="0" normalizeH="0" baseline="0" noProof="0">
                <a:ln>
                  <a:noFill/>
                </a:ln>
                <a:solidFill>
                  <a:schemeClr val="tx2"/>
                </a:solidFill>
                <a:effectLst>
                  <a:outerShdw blurRad="38100" dist="38100" dir="2700000" algn="tl">
                    <a:srgbClr val="FFFFFF"/>
                  </a:outerShdw>
                </a:effectLst>
                <a:uLnTx/>
                <a:uFillTx/>
                <a:latin typeface="楷体_GB2312" pitchFamily="49" charset="-122"/>
                <a:ea typeface="楷体_GB2312" pitchFamily="49" charset="-122"/>
                <a:cs typeface="+mj-cs"/>
              </a:rPr>
            </a:br>
            <a:r>
              <a:rPr kumimoji="0" lang="zh-CN" altLang="en-US" sz="3000" b="1" i="0" u="none" strike="noStrike" kern="0" cap="none" spc="0" normalizeH="0" baseline="0" noProof="0">
                <a:ln>
                  <a:noFill/>
                </a:ln>
                <a:solidFill>
                  <a:schemeClr val="tx2"/>
                </a:solidFill>
                <a:effectLst>
                  <a:outerShdw blurRad="38100" dist="38100" dir="2700000" algn="tl">
                    <a:srgbClr val="FFFFFF"/>
                  </a:outerShdw>
                </a:effectLst>
                <a:uLnTx/>
                <a:uFillTx/>
                <a:latin typeface="楷体_GB2312" pitchFamily="49" charset="-122"/>
                <a:ea typeface="楷体_GB2312" pitchFamily="49" charset="-122"/>
                <a:cs typeface="+mj-cs"/>
              </a:rPr>
              <a:t>        放大后，再进行测量。</a:t>
            </a:r>
            <a:endParaRPr kumimoji="0" lang="zh-CN" altLang="en-US" sz="3000" b="1" i="0" u="none" strike="noStrike" kern="0" cap="none" spc="0" normalizeH="0" baseline="0" noProof="0">
              <a:ln>
                <a:noFill/>
              </a:ln>
              <a:solidFill>
                <a:schemeClr val="tx2"/>
              </a:solidFill>
              <a:effectLst>
                <a:outerShdw blurRad="38100" dist="38100" dir="2700000" algn="tl">
                  <a:srgbClr val="FFFFFF"/>
                </a:outerShdw>
              </a:effectLst>
              <a:uLnTx/>
              <a:uFillTx/>
              <a:latin typeface="楷体_GB2312" pitchFamily="49" charset="-122"/>
              <a:ea typeface="楷体_GB2312" pitchFamily="49" charset="-122"/>
              <a:cs typeface="+mj-cs"/>
            </a:endParaRPr>
          </a:p>
        </p:txBody>
      </p:sp>
      <p:sp>
        <p:nvSpPr>
          <p:cNvPr id="23560" name="Rectangle 8"/>
          <p:cNvSpPr>
            <a:spLocks noGrp="1" noChangeArrowheads="1"/>
          </p:cNvSpPr>
          <p:nvPr>
            <p:ph idx="1"/>
          </p:nvPr>
        </p:nvSpPr>
        <p:spPr>
          <a:xfrm>
            <a:off x="1657350" y="2571750"/>
            <a:ext cx="5829300" cy="571500"/>
          </a:xfrm>
        </p:spPr>
        <p:txBody>
          <a:bodyPr vert="horz" wrap="square" lIns="68580" tIns="34290" rIns="68580" bIns="3429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30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如：螺旋测微计测长</a:t>
            </a:r>
            <a:r>
              <a:rPr kumimoji="0" lang="en-US" altLang="zh-CN" sz="30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a:t>
            </a:r>
            <a:endParaRPr kumimoji="0" lang="en-US" altLang="zh-CN" sz="30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p:txBody>
      </p:sp>
      <p:sp>
        <p:nvSpPr>
          <p:cNvPr id="11272" name="Line 10"/>
          <p:cNvSpPr/>
          <p:nvPr/>
        </p:nvSpPr>
        <p:spPr>
          <a:xfrm>
            <a:off x="4057650" y="3943350"/>
            <a:ext cx="1314450" cy="0"/>
          </a:xfrm>
          <a:prstGeom prst="line">
            <a:avLst/>
          </a:prstGeom>
          <a:ln w="12700" cap="flat" cmpd="sng">
            <a:solidFill>
              <a:schemeClr val="tx1"/>
            </a:solidFill>
            <a:prstDash val="solid"/>
            <a:round/>
            <a:headEnd type="none" w="sm" len="sm"/>
            <a:tailEnd type="none" w="sm" len="sm"/>
          </a:ln>
        </p:spPr>
      </p:sp>
      <p:sp>
        <p:nvSpPr>
          <p:cNvPr id="11273" name="Line 12"/>
          <p:cNvSpPr/>
          <p:nvPr/>
        </p:nvSpPr>
        <p:spPr>
          <a:xfrm>
            <a:off x="5372100" y="3486150"/>
            <a:ext cx="0" cy="971550"/>
          </a:xfrm>
          <a:prstGeom prst="line">
            <a:avLst/>
          </a:prstGeom>
          <a:ln w="12700" cap="flat" cmpd="sng">
            <a:solidFill>
              <a:schemeClr val="tx1"/>
            </a:solidFill>
            <a:prstDash val="solid"/>
            <a:round/>
            <a:headEnd type="none" w="sm" len="sm"/>
            <a:tailEnd type="none" w="sm" len="sm"/>
          </a:ln>
        </p:spPr>
      </p:sp>
      <p:sp>
        <p:nvSpPr>
          <p:cNvPr id="11274" name="Line 13"/>
          <p:cNvSpPr/>
          <p:nvPr/>
        </p:nvSpPr>
        <p:spPr>
          <a:xfrm flipV="1">
            <a:off x="5372100" y="3200400"/>
            <a:ext cx="628650" cy="228600"/>
          </a:xfrm>
          <a:prstGeom prst="line">
            <a:avLst/>
          </a:prstGeom>
          <a:ln w="12700" cap="flat" cmpd="sng">
            <a:solidFill>
              <a:schemeClr val="tx1"/>
            </a:solidFill>
            <a:prstDash val="solid"/>
            <a:round/>
            <a:headEnd type="none" w="sm" len="sm"/>
            <a:tailEnd type="none" w="sm" len="sm"/>
          </a:ln>
        </p:spPr>
      </p:sp>
      <p:sp>
        <p:nvSpPr>
          <p:cNvPr id="11275" name="Line 14"/>
          <p:cNvSpPr/>
          <p:nvPr/>
        </p:nvSpPr>
        <p:spPr>
          <a:xfrm>
            <a:off x="5372100" y="4457700"/>
            <a:ext cx="628650" cy="228600"/>
          </a:xfrm>
          <a:prstGeom prst="line">
            <a:avLst/>
          </a:prstGeom>
          <a:ln w="12700" cap="flat" cmpd="sng">
            <a:solidFill>
              <a:schemeClr val="tx1"/>
            </a:solidFill>
            <a:prstDash val="solid"/>
            <a:round/>
            <a:headEnd type="none" w="sm" len="sm"/>
            <a:tailEnd type="none" w="sm" len="sm"/>
          </a:ln>
        </p:spPr>
      </p:sp>
      <p:sp>
        <p:nvSpPr>
          <p:cNvPr id="11276" name="Line 15"/>
          <p:cNvSpPr/>
          <p:nvPr/>
        </p:nvSpPr>
        <p:spPr>
          <a:xfrm>
            <a:off x="6000750" y="3200400"/>
            <a:ext cx="0" cy="1485900"/>
          </a:xfrm>
          <a:prstGeom prst="line">
            <a:avLst/>
          </a:prstGeom>
          <a:ln w="12700" cap="flat" cmpd="sng">
            <a:solidFill>
              <a:schemeClr val="tx1"/>
            </a:solidFill>
            <a:prstDash val="solid"/>
            <a:round/>
            <a:headEnd type="none" w="sm" len="sm"/>
            <a:tailEnd type="none" w="sm" len="sm"/>
          </a:ln>
        </p:spPr>
      </p:sp>
      <p:sp>
        <p:nvSpPr>
          <p:cNvPr id="11277" name="Oval 20"/>
          <p:cNvSpPr/>
          <p:nvPr/>
        </p:nvSpPr>
        <p:spPr>
          <a:xfrm>
            <a:off x="2690813" y="3719513"/>
            <a:ext cx="390525" cy="390525"/>
          </a:xfrm>
          <a:prstGeom prst="ellipse">
            <a:avLst/>
          </a:prstGeom>
          <a:gradFill rotWithShape="0">
            <a:gsLst>
              <a:gs pos="0">
                <a:srgbClr val="66FFCC"/>
              </a:gs>
              <a:gs pos="100000">
                <a:srgbClr val="000000"/>
              </a:gs>
            </a:gsLst>
            <a:path path="shape">
              <a:fillToRect l="50000" t="50000" r="50000" b="50000"/>
            </a:path>
            <a:tileRect/>
          </a:gradFill>
          <a:ln w="3175" cap="flat" cmpd="sng">
            <a:solidFill>
              <a:srgbClr val="003300"/>
            </a:solidFill>
            <a:prstDash val="solid"/>
            <a:round/>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278" name="Line 26"/>
          <p:cNvSpPr/>
          <p:nvPr/>
        </p:nvSpPr>
        <p:spPr>
          <a:xfrm flipV="1">
            <a:off x="4229100" y="3829050"/>
            <a:ext cx="0" cy="114300"/>
          </a:xfrm>
          <a:prstGeom prst="line">
            <a:avLst/>
          </a:prstGeom>
          <a:ln w="12700" cap="flat" cmpd="sng">
            <a:solidFill>
              <a:schemeClr val="tx1"/>
            </a:solidFill>
            <a:prstDash val="solid"/>
            <a:round/>
            <a:headEnd type="none" w="sm" len="sm"/>
            <a:tailEnd type="none" w="sm" len="sm"/>
          </a:ln>
        </p:spPr>
      </p:sp>
      <p:sp>
        <p:nvSpPr>
          <p:cNvPr id="11279" name="Line 27"/>
          <p:cNvSpPr/>
          <p:nvPr/>
        </p:nvSpPr>
        <p:spPr>
          <a:xfrm flipV="1">
            <a:off x="4400550" y="3829050"/>
            <a:ext cx="0" cy="114300"/>
          </a:xfrm>
          <a:prstGeom prst="line">
            <a:avLst/>
          </a:prstGeom>
          <a:ln w="12700" cap="flat" cmpd="sng">
            <a:solidFill>
              <a:schemeClr val="tx1"/>
            </a:solidFill>
            <a:prstDash val="solid"/>
            <a:round/>
            <a:headEnd type="none" w="sm" len="sm"/>
            <a:tailEnd type="none" w="sm" len="sm"/>
          </a:ln>
        </p:spPr>
      </p:sp>
      <p:sp>
        <p:nvSpPr>
          <p:cNvPr id="11280" name="Line 28"/>
          <p:cNvSpPr/>
          <p:nvPr/>
        </p:nvSpPr>
        <p:spPr>
          <a:xfrm flipV="1">
            <a:off x="4572000" y="3829050"/>
            <a:ext cx="0" cy="114300"/>
          </a:xfrm>
          <a:prstGeom prst="line">
            <a:avLst/>
          </a:prstGeom>
          <a:ln w="12700" cap="flat" cmpd="sng">
            <a:solidFill>
              <a:schemeClr val="tx1"/>
            </a:solidFill>
            <a:prstDash val="solid"/>
            <a:round/>
            <a:headEnd type="none" w="sm" len="sm"/>
            <a:tailEnd type="none" w="sm" len="sm"/>
          </a:ln>
        </p:spPr>
      </p:sp>
      <p:sp>
        <p:nvSpPr>
          <p:cNvPr id="11281" name="Line 29"/>
          <p:cNvSpPr/>
          <p:nvPr/>
        </p:nvSpPr>
        <p:spPr>
          <a:xfrm flipV="1">
            <a:off x="4743450" y="3829050"/>
            <a:ext cx="0" cy="114300"/>
          </a:xfrm>
          <a:prstGeom prst="line">
            <a:avLst/>
          </a:prstGeom>
          <a:ln w="12700" cap="flat" cmpd="sng">
            <a:solidFill>
              <a:schemeClr val="tx1"/>
            </a:solidFill>
            <a:prstDash val="solid"/>
            <a:round/>
            <a:headEnd type="none" w="sm" len="sm"/>
            <a:tailEnd type="none" w="sm" len="sm"/>
          </a:ln>
        </p:spPr>
      </p:sp>
      <p:sp>
        <p:nvSpPr>
          <p:cNvPr id="11282" name="Line 30"/>
          <p:cNvSpPr/>
          <p:nvPr/>
        </p:nvSpPr>
        <p:spPr>
          <a:xfrm flipV="1">
            <a:off x="4918075" y="3829050"/>
            <a:ext cx="0" cy="114300"/>
          </a:xfrm>
          <a:prstGeom prst="line">
            <a:avLst/>
          </a:prstGeom>
          <a:ln w="12700" cap="flat" cmpd="sng">
            <a:solidFill>
              <a:schemeClr val="tx1"/>
            </a:solidFill>
            <a:prstDash val="solid"/>
            <a:round/>
            <a:headEnd type="none" w="sm" len="sm"/>
            <a:tailEnd type="none" w="sm" len="sm"/>
          </a:ln>
        </p:spPr>
      </p:sp>
      <p:sp>
        <p:nvSpPr>
          <p:cNvPr id="11283" name="Line 31"/>
          <p:cNvSpPr/>
          <p:nvPr/>
        </p:nvSpPr>
        <p:spPr>
          <a:xfrm flipV="1">
            <a:off x="5089525" y="3829050"/>
            <a:ext cx="0" cy="114300"/>
          </a:xfrm>
          <a:prstGeom prst="line">
            <a:avLst/>
          </a:prstGeom>
          <a:ln w="12700" cap="flat" cmpd="sng">
            <a:solidFill>
              <a:schemeClr val="tx1"/>
            </a:solidFill>
            <a:prstDash val="solid"/>
            <a:round/>
            <a:headEnd type="none" w="sm" len="sm"/>
            <a:tailEnd type="none" w="sm" len="sm"/>
          </a:ln>
        </p:spPr>
      </p:sp>
      <p:sp>
        <p:nvSpPr>
          <p:cNvPr id="11284" name="Line 32"/>
          <p:cNvSpPr/>
          <p:nvPr/>
        </p:nvSpPr>
        <p:spPr>
          <a:xfrm flipV="1">
            <a:off x="5260975" y="3829050"/>
            <a:ext cx="0" cy="114300"/>
          </a:xfrm>
          <a:prstGeom prst="line">
            <a:avLst/>
          </a:prstGeom>
          <a:ln w="12700" cap="flat" cmpd="sng">
            <a:solidFill>
              <a:schemeClr val="tx1"/>
            </a:solidFill>
            <a:prstDash val="solid"/>
            <a:round/>
            <a:headEnd type="none" w="sm" len="sm"/>
            <a:tailEnd type="none" w="sm" len="sm"/>
          </a:ln>
        </p:spPr>
      </p:sp>
      <p:sp>
        <p:nvSpPr>
          <p:cNvPr id="11285" name="Line 33"/>
          <p:cNvSpPr/>
          <p:nvPr/>
        </p:nvSpPr>
        <p:spPr>
          <a:xfrm>
            <a:off x="4322763" y="3943350"/>
            <a:ext cx="0" cy="114300"/>
          </a:xfrm>
          <a:prstGeom prst="line">
            <a:avLst/>
          </a:prstGeom>
          <a:ln w="12700" cap="flat" cmpd="sng">
            <a:solidFill>
              <a:schemeClr val="tx1"/>
            </a:solidFill>
            <a:prstDash val="solid"/>
            <a:round/>
            <a:headEnd type="none" w="sm" len="sm"/>
            <a:tailEnd type="none" w="sm" len="sm"/>
          </a:ln>
        </p:spPr>
      </p:sp>
      <p:sp>
        <p:nvSpPr>
          <p:cNvPr id="11286" name="Line 34"/>
          <p:cNvSpPr/>
          <p:nvPr/>
        </p:nvSpPr>
        <p:spPr>
          <a:xfrm>
            <a:off x="4494213" y="3943350"/>
            <a:ext cx="0" cy="114300"/>
          </a:xfrm>
          <a:prstGeom prst="line">
            <a:avLst/>
          </a:prstGeom>
          <a:ln w="12700" cap="flat" cmpd="sng">
            <a:solidFill>
              <a:schemeClr val="tx1"/>
            </a:solidFill>
            <a:prstDash val="solid"/>
            <a:round/>
            <a:headEnd type="none" w="sm" len="sm"/>
            <a:tailEnd type="none" w="sm" len="sm"/>
          </a:ln>
        </p:spPr>
      </p:sp>
      <p:sp>
        <p:nvSpPr>
          <p:cNvPr id="11287" name="Line 35"/>
          <p:cNvSpPr/>
          <p:nvPr/>
        </p:nvSpPr>
        <p:spPr>
          <a:xfrm>
            <a:off x="4668838" y="3943350"/>
            <a:ext cx="0" cy="114300"/>
          </a:xfrm>
          <a:prstGeom prst="line">
            <a:avLst/>
          </a:prstGeom>
          <a:ln w="12700" cap="flat" cmpd="sng">
            <a:solidFill>
              <a:schemeClr val="tx1"/>
            </a:solidFill>
            <a:prstDash val="solid"/>
            <a:round/>
            <a:headEnd type="none" w="sm" len="sm"/>
            <a:tailEnd type="none" w="sm" len="sm"/>
          </a:ln>
        </p:spPr>
      </p:sp>
      <p:sp>
        <p:nvSpPr>
          <p:cNvPr id="11288" name="Line 36"/>
          <p:cNvSpPr/>
          <p:nvPr/>
        </p:nvSpPr>
        <p:spPr>
          <a:xfrm>
            <a:off x="4840288" y="3943350"/>
            <a:ext cx="0" cy="114300"/>
          </a:xfrm>
          <a:prstGeom prst="line">
            <a:avLst/>
          </a:prstGeom>
          <a:ln w="12700" cap="flat" cmpd="sng">
            <a:solidFill>
              <a:schemeClr val="tx1"/>
            </a:solidFill>
            <a:prstDash val="solid"/>
            <a:round/>
            <a:headEnd type="none" w="sm" len="sm"/>
            <a:tailEnd type="none" w="sm" len="sm"/>
          </a:ln>
        </p:spPr>
      </p:sp>
      <p:sp>
        <p:nvSpPr>
          <p:cNvPr id="11289" name="Line 37"/>
          <p:cNvSpPr/>
          <p:nvPr/>
        </p:nvSpPr>
        <p:spPr>
          <a:xfrm>
            <a:off x="5011738" y="3943350"/>
            <a:ext cx="0" cy="114300"/>
          </a:xfrm>
          <a:prstGeom prst="line">
            <a:avLst/>
          </a:prstGeom>
          <a:ln w="12700" cap="flat" cmpd="sng">
            <a:solidFill>
              <a:schemeClr val="tx1"/>
            </a:solidFill>
            <a:prstDash val="solid"/>
            <a:round/>
            <a:headEnd type="none" w="sm" len="sm"/>
            <a:tailEnd type="none" w="sm" len="sm"/>
          </a:ln>
        </p:spPr>
      </p:sp>
      <p:sp>
        <p:nvSpPr>
          <p:cNvPr id="11290" name="Line 38"/>
          <p:cNvSpPr/>
          <p:nvPr/>
        </p:nvSpPr>
        <p:spPr>
          <a:xfrm>
            <a:off x="5186363" y="3943350"/>
            <a:ext cx="0" cy="114300"/>
          </a:xfrm>
          <a:prstGeom prst="line">
            <a:avLst/>
          </a:prstGeom>
          <a:ln w="12700" cap="flat" cmpd="sng">
            <a:solidFill>
              <a:schemeClr val="tx1"/>
            </a:solidFill>
            <a:prstDash val="solid"/>
            <a:round/>
            <a:headEnd type="none" w="sm" len="sm"/>
            <a:tailEnd type="none" w="sm" len="sm"/>
          </a:ln>
        </p:spPr>
      </p:sp>
      <p:sp>
        <p:nvSpPr>
          <p:cNvPr id="11291" name="Rectangle 39"/>
          <p:cNvSpPr/>
          <p:nvPr/>
        </p:nvSpPr>
        <p:spPr>
          <a:xfrm>
            <a:off x="4171950" y="3486150"/>
            <a:ext cx="571500" cy="390525"/>
          </a:xfrm>
          <a:prstGeom prst="rect">
            <a:avLst/>
          </a:prstGeom>
          <a:noFill/>
          <a:ln w="9525">
            <a:noFill/>
          </a:ln>
        </p:spPr>
        <p:txBody>
          <a:bodyPr lIns="69056" tIns="34528" rIns="69056" bIns="34528" anchor="t" anchorCtr="0">
            <a:spAutoFit/>
          </a:bodyPr>
          <a:p>
            <a:pPr>
              <a:spcBef>
                <a:spcPct val="50000"/>
              </a:spcBef>
            </a:pPr>
            <a:r>
              <a:rPr lang="en-US" altLang="zh-CN" sz="2100" dirty="0">
                <a:latin typeface="Arial Rounded MT Bold" panose="020F0704030504030204" pitchFamily="34" charset="0"/>
                <a:ea typeface="宋体" panose="02010600030101010101" pitchFamily="2" charset="-122"/>
              </a:rPr>
              <a:t>20</a:t>
            </a:r>
            <a:endParaRPr lang="en-US" altLang="zh-CN" sz="2100" dirty="0">
              <a:latin typeface="Arial Rounded MT Bold" panose="020F0704030504030204" pitchFamily="34" charset="0"/>
              <a:ea typeface="宋体" panose="02010600030101010101" pitchFamily="2" charset="-122"/>
            </a:endParaRPr>
          </a:p>
        </p:txBody>
      </p:sp>
      <p:sp>
        <p:nvSpPr>
          <p:cNvPr id="11292" name="Line 40"/>
          <p:cNvSpPr/>
          <p:nvPr/>
        </p:nvSpPr>
        <p:spPr>
          <a:xfrm>
            <a:off x="5372100" y="3886200"/>
            <a:ext cx="228600" cy="0"/>
          </a:xfrm>
          <a:prstGeom prst="line">
            <a:avLst/>
          </a:prstGeom>
          <a:ln w="12700" cap="flat" cmpd="sng">
            <a:solidFill>
              <a:schemeClr val="tx1"/>
            </a:solidFill>
            <a:prstDash val="solid"/>
            <a:round/>
            <a:headEnd type="none" w="sm" len="sm"/>
            <a:tailEnd type="none" w="sm" len="sm"/>
          </a:ln>
        </p:spPr>
      </p:sp>
      <p:sp>
        <p:nvSpPr>
          <p:cNvPr id="11293" name="Line 41"/>
          <p:cNvSpPr/>
          <p:nvPr/>
        </p:nvSpPr>
        <p:spPr>
          <a:xfrm>
            <a:off x="5372100" y="3771900"/>
            <a:ext cx="114300" cy="0"/>
          </a:xfrm>
          <a:prstGeom prst="line">
            <a:avLst/>
          </a:prstGeom>
          <a:ln w="12700" cap="flat" cmpd="sng">
            <a:solidFill>
              <a:schemeClr val="tx1"/>
            </a:solidFill>
            <a:prstDash val="solid"/>
            <a:round/>
            <a:headEnd type="none" w="sm" len="sm"/>
            <a:tailEnd type="none" w="sm" len="sm"/>
          </a:ln>
        </p:spPr>
      </p:sp>
      <p:sp>
        <p:nvSpPr>
          <p:cNvPr id="11294" name="Line 42"/>
          <p:cNvSpPr/>
          <p:nvPr/>
        </p:nvSpPr>
        <p:spPr>
          <a:xfrm>
            <a:off x="5372100" y="3600450"/>
            <a:ext cx="114300" cy="0"/>
          </a:xfrm>
          <a:prstGeom prst="line">
            <a:avLst/>
          </a:prstGeom>
          <a:ln w="12700" cap="flat" cmpd="sng">
            <a:solidFill>
              <a:schemeClr val="tx1"/>
            </a:solidFill>
            <a:prstDash val="solid"/>
            <a:round/>
            <a:headEnd type="none" w="sm" len="sm"/>
            <a:tailEnd type="none" w="sm" len="sm"/>
          </a:ln>
        </p:spPr>
      </p:sp>
      <p:sp>
        <p:nvSpPr>
          <p:cNvPr id="11295" name="Line 43"/>
          <p:cNvSpPr/>
          <p:nvPr/>
        </p:nvSpPr>
        <p:spPr>
          <a:xfrm>
            <a:off x="5372100" y="4057650"/>
            <a:ext cx="114300" cy="0"/>
          </a:xfrm>
          <a:prstGeom prst="line">
            <a:avLst/>
          </a:prstGeom>
          <a:ln w="12700" cap="flat" cmpd="sng">
            <a:solidFill>
              <a:schemeClr val="tx1"/>
            </a:solidFill>
            <a:prstDash val="solid"/>
            <a:round/>
            <a:headEnd type="none" w="sm" len="sm"/>
            <a:tailEnd type="none" w="sm" len="sm"/>
          </a:ln>
        </p:spPr>
      </p:sp>
      <p:sp>
        <p:nvSpPr>
          <p:cNvPr id="11296" name="Line 44"/>
          <p:cNvSpPr/>
          <p:nvPr/>
        </p:nvSpPr>
        <p:spPr>
          <a:xfrm>
            <a:off x="5372100" y="4171950"/>
            <a:ext cx="114300" cy="0"/>
          </a:xfrm>
          <a:prstGeom prst="line">
            <a:avLst/>
          </a:prstGeom>
          <a:ln w="12700" cap="flat" cmpd="sng">
            <a:solidFill>
              <a:schemeClr val="tx1"/>
            </a:solidFill>
            <a:prstDash val="solid"/>
            <a:round/>
            <a:headEnd type="none" w="sm" len="sm"/>
            <a:tailEnd type="none" w="sm" len="sm"/>
          </a:ln>
        </p:spPr>
      </p:sp>
      <p:sp>
        <p:nvSpPr>
          <p:cNvPr id="11297" name="Line 45"/>
          <p:cNvSpPr/>
          <p:nvPr/>
        </p:nvSpPr>
        <p:spPr>
          <a:xfrm>
            <a:off x="5372100" y="4286250"/>
            <a:ext cx="114300" cy="0"/>
          </a:xfrm>
          <a:prstGeom prst="line">
            <a:avLst/>
          </a:prstGeom>
          <a:ln w="12700" cap="flat" cmpd="sng">
            <a:solidFill>
              <a:schemeClr val="tx1"/>
            </a:solidFill>
            <a:prstDash val="solid"/>
            <a:round/>
            <a:headEnd type="none" w="sm" len="sm"/>
            <a:tailEnd type="none" w="sm" len="sm"/>
          </a:ln>
        </p:spPr>
      </p:sp>
      <p:sp>
        <p:nvSpPr>
          <p:cNvPr id="11298" name="Rectangle 47"/>
          <p:cNvSpPr/>
          <p:nvPr/>
        </p:nvSpPr>
        <p:spPr>
          <a:xfrm>
            <a:off x="5600700" y="3771900"/>
            <a:ext cx="285750" cy="390525"/>
          </a:xfrm>
          <a:prstGeom prst="rect">
            <a:avLst/>
          </a:prstGeom>
          <a:noFill/>
          <a:ln w="9525">
            <a:noFill/>
          </a:ln>
        </p:spPr>
        <p:txBody>
          <a:bodyPr lIns="69056" tIns="34528" rIns="69056" bIns="34528" anchor="t" anchorCtr="0">
            <a:spAutoFit/>
          </a:bodyPr>
          <a:p>
            <a:pPr>
              <a:spcBef>
                <a:spcPct val="50000"/>
              </a:spcBef>
            </a:pPr>
            <a:r>
              <a:rPr lang="en-US" altLang="zh-CN" sz="2100" dirty="0">
                <a:latin typeface="Arial Rounded MT Bold" panose="020F0704030504030204" pitchFamily="34" charset="0"/>
                <a:ea typeface="宋体" panose="02010600030101010101" pitchFamily="2" charset="-122"/>
              </a:rPr>
              <a:t>0</a:t>
            </a:r>
            <a:endParaRPr lang="en-US" altLang="zh-CN" sz="2100" dirty="0">
              <a:latin typeface="Arial Rounded MT Bold" panose="020F0704030504030204" pitchFamily="34" charset="0"/>
              <a:ea typeface="宋体" panose="02010600030101010101" pitchFamily="2" charset="-122"/>
            </a:endParaRPr>
          </a:p>
        </p:txBody>
      </p:sp>
      <p:sp>
        <p:nvSpPr>
          <p:cNvPr id="11299" name="Line 48"/>
          <p:cNvSpPr/>
          <p:nvPr/>
        </p:nvSpPr>
        <p:spPr>
          <a:xfrm flipV="1">
            <a:off x="2686050" y="3371850"/>
            <a:ext cx="0" cy="400050"/>
          </a:xfrm>
          <a:prstGeom prst="line">
            <a:avLst/>
          </a:prstGeom>
          <a:ln w="12700" cap="flat" cmpd="sng">
            <a:solidFill>
              <a:schemeClr val="tx1"/>
            </a:solidFill>
            <a:prstDash val="solid"/>
            <a:round/>
            <a:headEnd type="none" w="sm" len="sm"/>
            <a:tailEnd type="none" w="sm" len="sm"/>
          </a:ln>
        </p:spPr>
      </p:sp>
      <p:sp>
        <p:nvSpPr>
          <p:cNvPr id="11300" name="Line 49"/>
          <p:cNvSpPr/>
          <p:nvPr/>
        </p:nvSpPr>
        <p:spPr>
          <a:xfrm flipV="1">
            <a:off x="3086100" y="3371850"/>
            <a:ext cx="0" cy="342900"/>
          </a:xfrm>
          <a:prstGeom prst="line">
            <a:avLst/>
          </a:prstGeom>
          <a:ln w="12700" cap="flat" cmpd="sng">
            <a:solidFill>
              <a:schemeClr val="tx1"/>
            </a:solidFill>
            <a:prstDash val="solid"/>
            <a:round/>
            <a:headEnd type="none" w="sm" len="sm"/>
            <a:tailEnd type="none" w="sm" len="sm"/>
          </a:ln>
        </p:spPr>
      </p:sp>
      <p:sp>
        <p:nvSpPr>
          <p:cNvPr id="11301" name="Line 50"/>
          <p:cNvSpPr/>
          <p:nvPr/>
        </p:nvSpPr>
        <p:spPr>
          <a:xfrm>
            <a:off x="2686050" y="3429000"/>
            <a:ext cx="400050" cy="0"/>
          </a:xfrm>
          <a:prstGeom prst="line">
            <a:avLst/>
          </a:prstGeom>
          <a:ln w="12700" cap="flat" cmpd="sng">
            <a:solidFill>
              <a:schemeClr val="tx1"/>
            </a:solidFill>
            <a:prstDash val="solid"/>
            <a:round/>
            <a:headEnd type="stealth" w="med" len="lg"/>
            <a:tailEnd type="stealth" w="med" len="lg"/>
          </a:ln>
        </p:spPr>
      </p:sp>
      <p:graphicFrame>
        <p:nvGraphicFramePr>
          <p:cNvPr id="11302" name="Object 46"/>
          <p:cNvGraphicFramePr/>
          <p:nvPr/>
        </p:nvGraphicFramePr>
        <p:xfrm>
          <a:off x="2789238" y="3043238"/>
          <a:ext cx="231775" cy="292100"/>
        </p:xfrm>
        <a:graphic>
          <a:graphicData uri="http://schemas.openxmlformats.org/presentationml/2006/ole">
            <mc:AlternateContent xmlns:mc="http://schemas.openxmlformats.org/markup-compatibility/2006">
              <mc:Choice xmlns:v="urn:schemas-microsoft-com:vml" Requires="v">
                <p:oleObj spid="_x0000_s3086" name="" r:id="rId1" imgW="546100" imgH="673100" progId="Equation.2">
                  <p:embed/>
                </p:oleObj>
              </mc:Choice>
              <mc:Fallback>
                <p:oleObj name="" r:id="rId1" imgW="546100" imgH="673100" progId="Equation.2">
                  <p:embed/>
                  <p:pic>
                    <p:nvPicPr>
                      <p:cNvPr id="0" name="图片 3085"/>
                      <p:cNvPicPr/>
                      <p:nvPr/>
                    </p:nvPicPr>
                    <p:blipFill>
                      <a:blip r:embed="rId2"/>
                      <a:stretch>
                        <a:fillRect/>
                      </a:stretch>
                    </p:blipFill>
                    <p:spPr>
                      <a:xfrm>
                        <a:off x="2789238" y="3043238"/>
                        <a:ext cx="231775" cy="292100"/>
                      </a:xfrm>
                      <a:prstGeom prst="rect">
                        <a:avLst/>
                      </a:prstGeom>
                      <a:noFill/>
                      <a:ln w="38100">
                        <a:noFill/>
                        <a:miter/>
                      </a:ln>
                    </p:spPr>
                  </p:pic>
                </p:oleObj>
              </mc:Fallback>
            </mc:AlternateContent>
          </a:graphicData>
        </a:graphic>
      </p:graphicFrame>
      <p:sp>
        <p:nvSpPr>
          <p:cNvPr id="11303" name="Rectangle 52"/>
          <p:cNvSpPr/>
          <p:nvPr/>
        </p:nvSpPr>
        <p:spPr>
          <a:xfrm>
            <a:off x="1947863" y="3714750"/>
            <a:ext cx="733425" cy="390525"/>
          </a:xfrm>
          <a:prstGeom prst="rect">
            <a:avLst/>
          </a:prstGeom>
          <a:gradFill rotWithShape="0">
            <a:gsLst>
              <a:gs pos="0">
                <a:srgbClr val="353535"/>
              </a:gs>
              <a:gs pos="50000">
                <a:srgbClr val="B2B2B2"/>
              </a:gs>
              <a:gs pos="100000">
                <a:srgbClr val="353535"/>
              </a:gs>
            </a:gsLst>
            <a:lin ang="5400000" scaled="1"/>
            <a:tileRect/>
          </a:gradFill>
          <a:ln w="9525" cap="flat" cmpd="sng">
            <a:solidFill>
              <a:schemeClr val="tx1"/>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04" name="Rectangle 54"/>
          <p:cNvSpPr/>
          <p:nvPr/>
        </p:nvSpPr>
        <p:spPr>
          <a:xfrm>
            <a:off x="5834063" y="3262313"/>
            <a:ext cx="161925" cy="161925"/>
          </a:xfrm>
          <a:prstGeom prst="rect">
            <a:avLst/>
          </a:prstGeom>
          <a:solidFill>
            <a:srgbClr val="B2B2B2"/>
          </a:solidFill>
          <a:ln w="12700" cap="flat" cmpd="sng">
            <a:solidFill>
              <a:srgbClr val="B2B2B2"/>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05" name="Rectangle 55"/>
          <p:cNvSpPr/>
          <p:nvPr/>
        </p:nvSpPr>
        <p:spPr>
          <a:xfrm>
            <a:off x="5605463" y="3319463"/>
            <a:ext cx="219075" cy="104775"/>
          </a:xfrm>
          <a:prstGeom prst="rect">
            <a:avLst/>
          </a:prstGeom>
          <a:solidFill>
            <a:srgbClr val="B2B2B2"/>
          </a:solidFill>
          <a:ln w="12700" cap="flat" cmpd="sng">
            <a:solidFill>
              <a:srgbClr val="B2B2B2"/>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06" name="Rectangle 56"/>
          <p:cNvSpPr/>
          <p:nvPr/>
        </p:nvSpPr>
        <p:spPr>
          <a:xfrm rot="-1200000">
            <a:off x="5376863" y="3319463"/>
            <a:ext cx="619125" cy="104775"/>
          </a:xfrm>
          <a:prstGeom prst="rect">
            <a:avLst/>
          </a:prstGeom>
          <a:solidFill>
            <a:srgbClr val="B2B2B2"/>
          </a:solidFill>
          <a:ln w="12700" cap="flat" cmpd="sng">
            <a:solidFill>
              <a:srgbClr val="B2B2B2"/>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07" name="Rectangle 58"/>
          <p:cNvSpPr/>
          <p:nvPr/>
        </p:nvSpPr>
        <p:spPr>
          <a:xfrm rot="1229711">
            <a:off x="5427663" y="4268788"/>
            <a:ext cx="517525" cy="301625"/>
          </a:xfrm>
          <a:prstGeom prst="rect">
            <a:avLst/>
          </a:prstGeom>
          <a:solidFill>
            <a:srgbClr val="B2B2B2"/>
          </a:solidFill>
          <a:ln w="12700" cap="flat" cmpd="sng">
            <a:solidFill>
              <a:srgbClr val="B2B2B2"/>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08" name="Line 65"/>
          <p:cNvSpPr/>
          <p:nvPr/>
        </p:nvSpPr>
        <p:spPr>
          <a:xfrm>
            <a:off x="5372100" y="3429000"/>
            <a:ext cx="0" cy="57150"/>
          </a:xfrm>
          <a:prstGeom prst="line">
            <a:avLst/>
          </a:prstGeom>
          <a:ln w="12700" cap="flat" cmpd="sng">
            <a:solidFill>
              <a:schemeClr val="tx1"/>
            </a:solidFill>
            <a:prstDash val="solid"/>
            <a:round/>
            <a:headEnd type="none" w="sm" len="sm"/>
            <a:tailEnd type="none" w="sm" len="sm"/>
          </a:ln>
        </p:spPr>
      </p:sp>
      <p:sp>
        <p:nvSpPr>
          <p:cNvPr id="23618" name="Text Box 66"/>
          <p:cNvSpPr txBox="1">
            <a:spLocks noChangeArrowheads="1"/>
          </p:cNvSpPr>
          <p:nvPr/>
        </p:nvSpPr>
        <p:spPr bwMode="auto">
          <a:xfrm>
            <a:off x="1700213" y="4979988"/>
            <a:ext cx="5257800" cy="506413"/>
          </a:xfrm>
          <a:prstGeom prst="rect">
            <a:avLst/>
          </a:prstGeom>
          <a:noFill/>
          <a:ln>
            <a:noFill/>
          </a:ln>
          <a:effectLst/>
        </p:spPr>
        <p:txBody>
          <a:bodyPr>
            <a:spAutoFit/>
          </a:bodyPr>
          <a:lstStyle/>
          <a:p>
            <a:pPr marR="0" defTabSz="914400">
              <a:spcBef>
                <a:spcPct val="50000"/>
              </a:spcBef>
              <a:buClrTx/>
              <a:buSzTx/>
              <a:buFontTx/>
              <a:buNone/>
              <a:defRPr/>
            </a:pPr>
            <a:r>
              <a:rPr kumimoji="0" lang="zh-CN" altLang="en-US" sz="2700" b="0" kern="1200" cap="none" spc="0" normalizeH="0" baseline="0" noProof="0">
                <a:effectLst>
                  <a:outerShdw blurRad="38100" dist="38100" dir="2700000" algn="tl">
                    <a:srgbClr val="FFFFFF"/>
                  </a:outerShdw>
                </a:effectLst>
                <a:latin typeface="Verdana" panose="020B0604030504040204" pitchFamily="34" charset="0"/>
                <a:ea typeface="宋体" panose="02010600030101010101" pitchFamily="2" charset="-122"/>
                <a:cs typeface="+mn-cs"/>
              </a:rPr>
              <a:t>把螺纹细分而进行放大。</a:t>
            </a:r>
            <a:endParaRPr kumimoji="0" lang="zh-CN" altLang="en-US" sz="2700" b="0" kern="1200" cap="none" spc="0" normalizeH="0" baseline="0" noProof="0">
              <a:effectLst>
                <a:outerShdw blurRad="38100" dist="38100" dir="2700000" algn="tl">
                  <a:srgbClr val="FFFFFF"/>
                </a:outerShdw>
              </a:effectLst>
              <a:latin typeface="Verdana" panose="020B0604030504040204" pitchFamily="34" charset="0"/>
              <a:ea typeface="宋体" panose="02010600030101010101" pitchFamily="2" charset="-122"/>
              <a:cs typeface="+mn-cs"/>
            </a:endParaRPr>
          </a:p>
        </p:txBody>
      </p:sp>
      <p:sp>
        <p:nvSpPr>
          <p:cNvPr id="11310" name="Rectangle 67"/>
          <p:cNvSpPr/>
          <p:nvPr/>
        </p:nvSpPr>
        <p:spPr>
          <a:xfrm>
            <a:off x="5829300" y="4343400"/>
            <a:ext cx="171450" cy="228600"/>
          </a:xfrm>
          <a:prstGeom prst="rect">
            <a:avLst/>
          </a:prstGeom>
          <a:solidFill>
            <a:schemeClr val="folHlink"/>
          </a:solidFill>
          <a:ln w="12700" cap="flat" cmpd="sng">
            <a:solidFill>
              <a:schemeClr val="folHlink"/>
            </a:solidFill>
            <a:prstDash val="solid"/>
            <a:miter/>
            <a:headEnd type="none" w="sm" len="sm"/>
            <a:tailEnd type="none" w="sm" len="sm"/>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11" name="Oval 68"/>
          <p:cNvSpPr/>
          <p:nvPr/>
        </p:nvSpPr>
        <p:spPr>
          <a:xfrm>
            <a:off x="5886450" y="4514850"/>
            <a:ext cx="114300" cy="171450"/>
          </a:xfrm>
          <a:prstGeom prst="ellipse">
            <a:avLst/>
          </a:prstGeom>
          <a:solidFill>
            <a:schemeClr val="folHlink"/>
          </a:solidFill>
          <a:ln w="12700" cap="flat" cmpd="sng">
            <a:solidFill>
              <a:schemeClr val="folHlink"/>
            </a:solidFill>
            <a:prstDash val="solid"/>
            <a:round/>
            <a:headEnd type="none" w="sm" len="sm"/>
            <a:tailEnd type="none" w="sm" len="sm"/>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12" name="AutoShape 72"/>
          <p:cNvSpPr/>
          <p:nvPr/>
        </p:nvSpPr>
        <p:spPr>
          <a:xfrm rot="5400000">
            <a:off x="7370763" y="4573588"/>
            <a:ext cx="117475" cy="114300"/>
          </a:xfrm>
          <a:prstGeom prst="rtTriangle">
            <a:avLst/>
          </a:prstGeom>
          <a:solidFill>
            <a:schemeClr val="folHlink"/>
          </a:solidFill>
          <a:ln w="12700" cap="flat" cmpd="sng">
            <a:solidFill>
              <a:schemeClr val="tx1"/>
            </a:solidFill>
            <a:prstDash val="solid"/>
            <a:miter/>
            <a:headEnd type="none" w="sm" len="sm"/>
            <a:tailEnd type="none" w="sm" len="sm"/>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13" name="Line 74"/>
          <p:cNvSpPr/>
          <p:nvPr/>
        </p:nvSpPr>
        <p:spPr>
          <a:xfrm>
            <a:off x="6000750" y="3203575"/>
            <a:ext cx="1371600" cy="0"/>
          </a:xfrm>
          <a:prstGeom prst="line">
            <a:avLst/>
          </a:prstGeom>
          <a:ln w="12700" cap="flat" cmpd="sng">
            <a:solidFill>
              <a:schemeClr val="tx1"/>
            </a:solidFill>
            <a:prstDash val="solid"/>
            <a:round/>
            <a:headEnd type="none" w="sm" len="sm"/>
            <a:tailEnd type="none" w="sm" len="sm"/>
          </a:ln>
        </p:spPr>
      </p:sp>
      <p:sp>
        <p:nvSpPr>
          <p:cNvPr id="11314" name="Line 75"/>
          <p:cNvSpPr/>
          <p:nvPr/>
        </p:nvSpPr>
        <p:spPr>
          <a:xfrm>
            <a:off x="6026150" y="3246438"/>
            <a:ext cx="1371600" cy="0"/>
          </a:xfrm>
          <a:prstGeom prst="line">
            <a:avLst/>
          </a:prstGeom>
          <a:ln w="12700" cap="flat" cmpd="sng">
            <a:solidFill>
              <a:schemeClr val="tx1"/>
            </a:solidFill>
            <a:prstDash val="solid"/>
            <a:round/>
            <a:headEnd type="none" w="sm" len="sm"/>
            <a:tailEnd type="none" w="sm" len="sm"/>
          </a:ln>
        </p:spPr>
      </p:sp>
      <p:sp>
        <p:nvSpPr>
          <p:cNvPr id="11315" name="Line 76"/>
          <p:cNvSpPr/>
          <p:nvPr/>
        </p:nvSpPr>
        <p:spPr>
          <a:xfrm>
            <a:off x="6015038" y="3271838"/>
            <a:ext cx="1357312" cy="0"/>
          </a:xfrm>
          <a:prstGeom prst="line">
            <a:avLst/>
          </a:prstGeom>
          <a:ln w="12700" cap="flat" cmpd="sng">
            <a:solidFill>
              <a:schemeClr val="tx1"/>
            </a:solidFill>
            <a:prstDash val="solid"/>
            <a:round/>
            <a:headEnd type="none" w="sm" len="sm"/>
            <a:tailEnd type="none" w="sm" len="sm"/>
          </a:ln>
        </p:spPr>
      </p:sp>
      <p:sp>
        <p:nvSpPr>
          <p:cNvPr id="11316" name="Line 78"/>
          <p:cNvSpPr/>
          <p:nvPr/>
        </p:nvSpPr>
        <p:spPr>
          <a:xfrm>
            <a:off x="6011863" y="3357563"/>
            <a:ext cx="1371600" cy="0"/>
          </a:xfrm>
          <a:prstGeom prst="line">
            <a:avLst/>
          </a:prstGeom>
          <a:ln w="12700" cap="flat" cmpd="sng">
            <a:solidFill>
              <a:schemeClr val="tx1"/>
            </a:solidFill>
            <a:prstDash val="solid"/>
            <a:round/>
            <a:headEnd type="none" w="sm" len="sm"/>
            <a:tailEnd type="none" w="sm" len="sm"/>
          </a:ln>
        </p:spPr>
      </p:sp>
      <p:sp>
        <p:nvSpPr>
          <p:cNvPr id="11317" name="Line 79"/>
          <p:cNvSpPr/>
          <p:nvPr/>
        </p:nvSpPr>
        <p:spPr>
          <a:xfrm flipV="1">
            <a:off x="6018213" y="3375025"/>
            <a:ext cx="1354137" cy="7938"/>
          </a:xfrm>
          <a:prstGeom prst="line">
            <a:avLst/>
          </a:prstGeom>
          <a:ln w="12700" cap="flat" cmpd="sng">
            <a:solidFill>
              <a:schemeClr val="tx1"/>
            </a:solidFill>
            <a:prstDash val="solid"/>
            <a:round/>
            <a:headEnd type="none" w="sm" len="sm"/>
            <a:tailEnd type="none" w="sm" len="sm"/>
          </a:ln>
        </p:spPr>
      </p:sp>
      <p:sp>
        <p:nvSpPr>
          <p:cNvPr id="11318" name="Line 80"/>
          <p:cNvSpPr/>
          <p:nvPr/>
        </p:nvSpPr>
        <p:spPr>
          <a:xfrm>
            <a:off x="6008688" y="3425825"/>
            <a:ext cx="1371600" cy="0"/>
          </a:xfrm>
          <a:prstGeom prst="line">
            <a:avLst/>
          </a:prstGeom>
          <a:ln w="12700" cap="flat" cmpd="sng">
            <a:solidFill>
              <a:schemeClr val="tx1"/>
            </a:solidFill>
            <a:prstDash val="solid"/>
            <a:round/>
            <a:headEnd type="none" w="sm" len="sm"/>
            <a:tailEnd type="none" w="sm" len="sm"/>
          </a:ln>
        </p:spPr>
      </p:sp>
      <p:sp>
        <p:nvSpPr>
          <p:cNvPr id="11319" name="Line 81"/>
          <p:cNvSpPr/>
          <p:nvPr/>
        </p:nvSpPr>
        <p:spPr>
          <a:xfrm>
            <a:off x="6015038" y="3449638"/>
            <a:ext cx="1371600" cy="0"/>
          </a:xfrm>
          <a:prstGeom prst="line">
            <a:avLst/>
          </a:prstGeom>
          <a:ln w="12700" cap="flat" cmpd="sng">
            <a:solidFill>
              <a:schemeClr val="tx1"/>
            </a:solidFill>
            <a:prstDash val="solid"/>
            <a:round/>
            <a:headEnd type="none" w="sm" len="sm"/>
            <a:tailEnd type="none" w="sm" len="sm"/>
          </a:ln>
        </p:spPr>
      </p:sp>
      <p:sp>
        <p:nvSpPr>
          <p:cNvPr id="11320" name="Line 83"/>
          <p:cNvSpPr/>
          <p:nvPr/>
        </p:nvSpPr>
        <p:spPr>
          <a:xfrm>
            <a:off x="6018213" y="3314700"/>
            <a:ext cx="1371600" cy="0"/>
          </a:xfrm>
          <a:prstGeom prst="line">
            <a:avLst/>
          </a:prstGeom>
          <a:ln w="12700" cap="flat" cmpd="sng">
            <a:solidFill>
              <a:schemeClr val="tx1"/>
            </a:solidFill>
            <a:prstDash val="solid"/>
            <a:round/>
            <a:headEnd type="none" w="sm" len="sm"/>
            <a:tailEnd type="none" w="sm" len="sm"/>
          </a:ln>
        </p:spPr>
      </p:sp>
      <p:sp>
        <p:nvSpPr>
          <p:cNvPr id="11321" name="Line 84"/>
          <p:cNvSpPr/>
          <p:nvPr/>
        </p:nvSpPr>
        <p:spPr>
          <a:xfrm>
            <a:off x="6021388" y="3494088"/>
            <a:ext cx="1350962" cy="0"/>
          </a:xfrm>
          <a:prstGeom prst="line">
            <a:avLst/>
          </a:prstGeom>
          <a:ln w="12700" cap="flat" cmpd="sng">
            <a:solidFill>
              <a:schemeClr val="tx1"/>
            </a:solidFill>
            <a:prstDash val="solid"/>
            <a:round/>
            <a:headEnd type="none" w="sm" len="sm"/>
            <a:tailEnd type="none" w="sm" len="sm"/>
          </a:ln>
        </p:spPr>
      </p:sp>
      <p:sp>
        <p:nvSpPr>
          <p:cNvPr id="11322" name="Line 85"/>
          <p:cNvSpPr/>
          <p:nvPr/>
        </p:nvSpPr>
        <p:spPr>
          <a:xfrm>
            <a:off x="6011863" y="3517900"/>
            <a:ext cx="1371600" cy="0"/>
          </a:xfrm>
          <a:prstGeom prst="line">
            <a:avLst/>
          </a:prstGeom>
          <a:ln w="12700" cap="flat" cmpd="sng">
            <a:solidFill>
              <a:schemeClr val="tx1"/>
            </a:solidFill>
            <a:prstDash val="solid"/>
            <a:round/>
            <a:headEnd type="none" w="sm" len="sm"/>
            <a:tailEnd type="none" w="sm" len="sm"/>
          </a:ln>
        </p:spPr>
      </p:sp>
      <p:sp>
        <p:nvSpPr>
          <p:cNvPr id="11323" name="Line 86"/>
          <p:cNvSpPr/>
          <p:nvPr/>
        </p:nvSpPr>
        <p:spPr>
          <a:xfrm>
            <a:off x="6000750" y="3632200"/>
            <a:ext cx="1371600" cy="0"/>
          </a:xfrm>
          <a:prstGeom prst="line">
            <a:avLst/>
          </a:prstGeom>
          <a:ln w="12700" cap="flat" cmpd="sng">
            <a:solidFill>
              <a:schemeClr val="tx1"/>
            </a:solidFill>
            <a:prstDash val="solid"/>
            <a:round/>
            <a:headEnd type="none" w="sm" len="sm"/>
            <a:tailEnd type="none" w="sm" len="sm"/>
          </a:ln>
        </p:spPr>
      </p:sp>
      <p:sp>
        <p:nvSpPr>
          <p:cNvPr id="11324" name="Line 87"/>
          <p:cNvSpPr/>
          <p:nvPr/>
        </p:nvSpPr>
        <p:spPr>
          <a:xfrm>
            <a:off x="6008688" y="3783013"/>
            <a:ext cx="1371600" cy="0"/>
          </a:xfrm>
          <a:prstGeom prst="line">
            <a:avLst/>
          </a:prstGeom>
          <a:ln w="12700" cap="flat" cmpd="sng">
            <a:solidFill>
              <a:schemeClr val="tx1"/>
            </a:solidFill>
            <a:prstDash val="solid"/>
            <a:round/>
            <a:headEnd type="none" w="sm" len="sm"/>
            <a:tailEnd type="none" w="sm" len="sm"/>
          </a:ln>
        </p:spPr>
      </p:sp>
      <p:sp>
        <p:nvSpPr>
          <p:cNvPr id="11325" name="Line 88"/>
          <p:cNvSpPr/>
          <p:nvPr/>
        </p:nvSpPr>
        <p:spPr>
          <a:xfrm>
            <a:off x="6015038" y="3843338"/>
            <a:ext cx="1371600" cy="0"/>
          </a:xfrm>
          <a:prstGeom prst="line">
            <a:avLst/>
          </a:prstGeom>
          <a:ln w="12700" cap="flat" cmpd="sng">
            <a:solidFill>
              <a:schemeClr val="tx1"/>
            </a:solidFill>
            <a:prstDash val="solid"/>
            <a:round/>
            <a:headEnd type="none" w="sm" len="sm"/>
            <a:tailEnd type="none" w="sm" len="sm"/>
          </a:ln>
        </p:spPr>
      </p:sp>
      <p:sp>
        <p:nvSpPr>
          <p:cNvPr id="11326" name="Line 89"/>
          <p:cNvSpPr/>
          <p:nvPr/>
        </p:nvSpPr>
        <p:spPr>
          <a:xfrm>
            <a:off x="6003925" y="3886200"/>
            <a:ext cx="1371600" cy="0"/>
          </a:xfrm>
          <a:prstGeom prst="line">
            <a:avLst/>
          </a:prstGeom>
          <a:ln w="12700" cap="flat" cmpd="sng">
            <a:solidFill>
              <a:schemeClr val="tx1"/>
            </a:solidFill>
            <a:prstDash val="solid"/>
            <a:round/>
            <a:headEnd type="none" w="sm" len="sm"/>
            <a:tailEnd type="none" w="sm" len="sm"/>
          </a:ln>
        </p:spPr>
      </p:sp>
      <p:sp>
        <p:nvSpPr>
          <p:cNvPr id="11327" name="Line 90"/>
          <p:cNvSpPr/>
          <p:nvPr/>
        </p:nvSpPr>
        <p:spPr>
          <a:xfrm>
            <a:off x="6011863" y="3946525"/>
            <a:ext cx="1371600" cy="0"/>
          </a:xfrm>
          <a:prstGeom prst="line">
            <a:avLst/>
          </a:prstGeom>
          <a:ln w="12700" cap="flat" cmpd="sng">
            <a:solidFill>
              <a:schemeClr val="tx1"/>
            </a:solidFill>
            <a:prstDash val="solid"/>
            <a:round/>
            <a:headEnd type="none" w="sm" len="sm"/>
            <a:tailEnd type="none" w="sm" len="sm"/>
          </a:ln>
        </p:spPr>
      </p:sp>
      <p:sp>
        <p:nvSpPr>
          <p:cNvPr id="11328" name="Line 91"/>
          <p:cNvSpPr/>
          <p:nvPr/>
        </p:nvSpPr>
        <p:spPr>
          <a:xfrm>
            <a:off x="6000750" y="4043363"/>
            <a:ext cx="1371600" cy="0"/>
          </a:xfrm>
          <a:prstGeom prst="line">
            <a:avLst/>
          </a:prstGeom>
          <a:ln w="12700" cap="flat" cmpd="sng">
            <a:solidFill>
              <a:schemeClr val="tx1"/>
            </a:solidFill>
            <a:prstDash val="solid"/>
            <a:round/>
            <a:headEnd type="none" w="sm" len="sm"/>
            <a:tailEnd type="none" w="sm" len="sm"/>
          </a:ln>
        </p:spPr>
      </p:sp>
      <p:sp>
        <p:nvSpPr>
          <p:cNvPr id="11329" name="Line 92"/>
          <p:cNvSpPr/>
          <p:nvPr/>
        </p:nvSpPr>
        <p:spPr>
          <a:xfrm>
            <a:off x="6008688" y="4157663"/>
            <a:ext cx="1371600" cy="0"/>
          </a:xfrm>
          <a:prstGeom prst="line">
            <a:avLst/>
          </a:prstGeom>
          <a:ln w="12700" cap="flat" cmpd="sng">
            <a:solidFill>
              <a:schemeClr val="tx1"/>
            </a:solidFill>
            <a:prstDash val="solid"/>
            <a:round/>
            <a:headEnd type="none" w="sm" len="sm"/>
            <a:tailEnd type="none" w="sm" len="sm"/>
          </a:ln>
        </p:spPr>
      </p:sp>
      <p:sp>
        <p:nvSpPr>
          <p:cNvPr id="11330" name="Line 93"/>
          <p:cNvSpPr/>
          <p:nvPr/>
        </p:nvSpPr>
        <p:spPr>
          <a:xfrm>
            <a:off x="5997575" y="4254500"/>
            <a:ext cx="1371600" cy="0"/>
          </a:xfrm>
          <a:prstGeom prst="line">
            <a:avLst/>
          </a:prstGeom>
          <a:ln w="12700" cap="flat" cmpd="sng">
            <a:solidFill>
              <a:schemeClr val="tx1"/>
            </a:solidFill>
            <a:prstDash val="solid"/>
            <a:round/>
            <a:headEnd type="none" w="sm" len="sm"/>
            <a:tailEnd type="none" w="sm" len="sm"/>
          </a:ln>
        </p:spPr>
      </p:sp>
      <p:sp>
        <p:nvSpPr>
          <p:cNvPr id="11331" name="Line 94"/>
          <p:cNvSpPr/>
          <p:nvPr/>
        </p:nvSpPr>
        <p:spPr>
          <a:xfrm>
            <a:off x="6003925" y="4314825"/>
            <a:ext cx="1371600" cy="0"/>
          </a:xfrm>
          <a:prstGeom prst="line">
            <a:avLst/>
          </a:prstGeom>
          <a:ln w="12700" cap="flat" cmpd="sng">
            <a:solidFill>
              <a:schemeClr val="tx1"/>
            </a:solidFill>
            <a:prstDash val="solid"/>
            <a:round/>
            <a:headEnd type="none" w="sm" len="sm"/>
            <a:tailEnd type="none" w="sm" len="sm"/>
          </a:ln>
        </p:spPr>
      </p:sp>
      <p:sp>
        <p:nvSpPr>
          <p:cNvPr id="11332" name="Line 95"/>
          <p:cNvSpPr/>
          <p:nvPr/>
        </p:nvSpPr>
        <p:spPr>
          <a:xfrm>
            <a:off x="6011863" y="4411663"/>
            <a:ext cx="1371600" cy="0"/>
          </a:xfrm>
          <a:prstGeom prst="line">
            <a:avLst/>
          </a:prstGeom>
          <a:ln w="12700" cap="flat" cmpd="sng">
            <a:solidFill>
              <a:schemeClr val="tx1"/>
            </a:solidFill>
            <a:prstDash val="solid"/>
            <a:round/>
            <a:headEnd type="none" w="sm" len="sm"/>
            <a:tailEnd type="none" w="sm" len="sm"/>
          </a:ln>
        </p:spPr>
      </p:sp>
      <p:sp>
        <p:nvSpPr>
          <p:cNvPr id="11333" name="Line 96"/>
          <p:cNvSpPr/>
          <p:nvPr/>
        </p:nvSpPr>
        <p:spPr>
          <a:xfrm>
            <a:off x="6018213" y="4454525"/>
            <a:ext cx="1354137" cy="0"/>
          </a:xfrm>
          <a:prstGeom prst="line">
            <a:avLst/>
          </a:prstGeom>
          <a:ln w="12700" cap="flat" cmpd="sng">
            <a:solidFill>
              <a:schemeClr val="tx1"/>
            </a:solidFill>
            <a:prstDash val="solid"/>
            <a:round/>
            <a:headEnd type="none" w="sm" len="sm"/>
            <a:tailEnd type="none" w="sm" len="sm"/>
          </a:ln>
        </p:spPr>
      </p:sp>
      <p:sp>
        <p:nvSpPr>
          <p:cNvPr id="11334" name="Line 97"/>
          <p:cNvSpPr/>
          <p:nvPr/>
        </p:nvSpPr>
        <p:spPr>
          <a:xfrm>
            <a:off x="6008688" y="4478338"/>
            <a:ext cx="1371600" cy="0"/>
          </a:xfrm>
          <a:prstGeom prst="line">
            <a:avLst/>
          </a:prstGeom>
          <a:ln w="12700" cap="flat" cmpd="sng">
            <a:solidFill>
              <a:schemeClr val="tx1"/>
            </a:solidFill>
            <a:prstDash val="solid"/>
            <a:round/>
            <a:headEnd type="none" w="sm" len="sm"/>
            <a:tailEnd type="none" w="sm" len="sm"/>
          </a:ln>
        </p:spPr>
      </p:sp>
      <p:sp>
        <p:nvSpPr>
          <p:cNvPr id="11335" name="Line 98"/>
          <p:cNvSpPr/>
          <p:nvPr/>
        </p:nvSpPr>
        <p:spPr>
          <a:xfrm>
            <a:off x="5997575" y="4522788"/>
            <a:ext cx="1371600" cy="0"/>
          </a:xfrm>
          <a:prstGeom prst="line">
            <a:avLst/>
          </a:prstGeom>
          <a:ln w="12700" cap="flat" cmpd="sng">
            <a:solidFill>
              <a:schemeClr val="tx1"/>
            </a:solidFill>
            <a:prstDash val="solid"/>
            <a:round/>
            <a:headEnd type="none" w="sm" len="sm"/>
            <a:tailEnd type="none" w="sm" len="sm"/>
          </a:ln>
        </p:spPr>
      </p:sp>
      <p:sp>
        <p:nvSpPr>
          <p:cNvPr id="11336" name="Line 99"/>
          <p:cNvSpPr/>
          <p:nvPr/>
        </p:nvSpPr>
        <p:spPr>
          <a:xfrm>
            <a:off x="6003925" y="4546600"/>
            <a:ext cx="1371600" cy="0"/>
          </a:xfrm>
          <a:prstGeom prst="line">
            <a:avLst/>
          </a:prstGeom>
          <a:ln w="12700" cap="flat" cmpd="sng">
            <a:solidFill>
              <a:schemeClr val="tx1"/>
            </a:solidFill>
            <a:prstDash val="solid"/>
            <a:round/>
            <a:headEnd type="none" w="sm" len="sm"/>
            <a:tailEnd type="none" w="sm" len="sm"/>
          </a:ln>
        </p:spPr>
      </p:sp>
      <p:sp>
        <p:nvSpPr>
          <p:cNvPr id="11337" name="Line 101"/>
          <p:cNvSpPr/>
          <p:nvPr/>
        </p:nvSpPr>
        <p:spPr>
          <a:xfrm>
            <a:off x="6018213" y="4614863"/>
            <a:ext cx="1354137" cy="0"/>
          </a:xfrm>
          <a:prstGeom prst="line">
            <a:avLst/>
          </a:prstGeom>
          <a:ln w="12700" cap="flat" cmpd="sng">
            <a:solidFill>
              <a:schemeClr val="tx1"/>
            </a:solidFill>
            <a:prstDash val="solid"/>
            <a:round/>
            <a:headEnd type="none" w="sm" len="sm"/>
            <a:tailEnd type="none" w="sm" len="sm"/>
          </a:ln>
        </p:spPr>
      </p:sp>
      <p:sp>
        <p:nvSpPr>
          <p:cNvPr id="11338" name="Line 102"/>
          <p:cNvSpPr/>
          <p:nvPr/>
        </p:nvSpPr>
        <p:spPr>
          <a:xfrm>
            <a:off x="6026150" y="4657725"/>
            <a:ext cx="1371600" cy="0"/>
          </a:xfrm>
          <a:prstGeom prst="line">
            <a:avLst/>
          </a:prstGeom>
          <a:ln w="12700" cap="flat" cmpd="sng">
            <a:solidFill>
              <a:schemeClr val="tx1"/>
            </a:solidFill>
            <a:prstDash val="solid"/>
            <a:round/>
            <a:headEnd type="none" w="sm" len="sm"/>
            <a:tailEnd type="none" w="sm" len="sm"/>
          </a:ln>
        </p:spPr>
      </p:sp>
      <p:sp>
        <p:nvSpPr>
          <p:cNvPr id="11339" name="Line 103"/>
          <p:cNvSpPr/>
          <p:nvPr/>
        </p:nvSpPr>
        <p:spPr>
          <a:xfrm>
            <a:off x="6015038" y="4592638"/>
            <a:ext cx="1371600" cy="0"/>
          </a:xfrm>
          <a:prstGeom prst="line">
            <a:avLst/>
          </a:prstGeom>
          <a:ln w="12700" cap="flat" cmpd="sng">
            <a:solidFill>
              <a:schemeClr val="tx1"/>
            </a:solidFill>
            <a:prstDash val="solid"/>
            <a:round/>
            <a:headEnd type="none" w="sm" len="sm"/>
            <a:tailEnd type="none" w="sm" len="sm"/>
          </a:ln>
        </p:spPr>
      </p:sp>
      <p:sp>
        <p:nvSpPr>
          <p:cNvPr id="11340" name="Line 104"/>
          <p:cNvSpPr/>
          <p:nvPr/>
        </p:nvSpPr>
        <p:spPr>
          <a:xfrm>
            <a:off x="6000750" y="3579813"/>
            <a:ext cx="1371600" cy="0"/>
          </a:xfrm>
          <a:prstGeom prst="line">
            <a:avLst/>
          </a:prstGeom>
          <a:ln w="12700" cap="flat" cmpd="sng">
            <a:solidFill>
              <a:schemeClr val="tx1"/>
            </a:solidFill>
            <a:prstDash val="solid"/>
            <a:round/>
            <a:headEnd type="none" w="sm" len="sm"/>
            <a:tailEnd type="none" w="sm" len="sm"/>
          </a:ln>
        </p:spPr>
      </p:sp>
      <p:sp>
        <p:nvSpPr>
          <p:cNvPr id="11341" name="Line 105"/>
          <p:cNvSpPr/>
          <p:nvPr/>
        </p:nvSpPr>
        <p:spPr>
          <a:xfrm>
            <a:off x="6008688" y="3675063"/>
            <a:ext cx="1371600" cy="0"/>
          </a:xfrm>
          <a:prstGeom prst="line">
            <a:avLst/>
          </a:prstGeom>
          <a:ln w="12700" cap="flat" cmpd="sng">
            <a:solidFill>
              <a:schemeClr val="tx1"/>
            </a:solidFill>
            <a:prstDash val="solid"/>
            <a:round/>
            <a:headEnd type="none" w="sm" len="sm"/>
            <a:tailEnd type="none" w="sm" len="sm"/>
          </a:ln>
        </p:spPr>
      </p:sp>
      <p:sp>
        <p:nvSpPr>
          <p:cNvPr id="11342" name="Line 106"/>
          <p:cNvSpPr/>
          <p:nvPr/>
        </p:nvSpPr>
        <p:spPr>
          <a:xfrm>
            <a:off x="5997575" y="3735388"/>
            <a:ext cx="1371600" cy="0"/>
          </a:xfrm>
          <a:prstGeom prst="line">
            <a:avLst/>
          </a:prstGeom>
          <a:ln w="12700" cap="flat" cmpd="sng">
            <a:solidFill>
              <a:schemeClr val="tx1"/>
            </a:solidFill>
            <a:prstDash val="solid"/>
            <a:round/>
            <a:headEnd type="none" w="sm" len="sm"/>
            <a:tailEnd type="none" w="sm" len="sm"/>
          </a:ln>
        </p:spPr>
      </p:sp>
      <p:sp>
        <p:nvSpPr>
          <p:cNvPr id="11343" name="Line 107"/>
          <p:cNvSpPr/>
          <p:nvPr/>
        </p:nvSpPr>
        <p:spPr>
          <a:xfrm>
            <a:off x="6008688" y="3997325"/>
            <a:ext cx="1371600" cy="0"/>
          </a:xfrm>
          <a:prstGeom prst="line">
            <a:avLst/>
          </a:prstGeom>
          <a:ln w="12700" cap="flat" cmpd="sng">
            <a:solidFill>
              <a:schemeClr val="tx1"/>
            </a:solidFill>
            <a:prstDash val="solid"/>
            <a:round/>
            <a:headEnd type="none" w="sm" len="sm"/>
            <a:tailEnd type="none" w="sm" len="sm"/>
          </a:ln>
        </p:spPr>
      </p:sp>
      <p:sp>
        <p:nvSpPr>
          <p:cNvPr id="11344" name="Line 108"/>
          <p:cNvSpPr/>
          <p:nvPr/>
        </p:nvSpPr>
        <p:spPr>
          <a:xfrm>
            <a:off x="6008688" y="4103688"/>
            <a:ext cx="1371600" cy="0"/>
          </a:xfrm>
          <a:prstGeom prst="line">
            <a:avLst/>
          </a:prstGeom>
          <a:ln w="12700" cap="flat" cmpd="sng">
            <a:solidFill>
              <a:schemeClr val="tx1"/>
            </a:solidFill>
            <a:prstDash val="solid"/>
            <a:round/>
            <a:headEnd type="none" w="sm" len="sm"/>
            <a:tailEnd type="none" w="sm" len="sm"/>
          </a:ln>
        </p:spPr>
      </p:sp>
      <p:sp>
        <p:nvSpPr>
          <p:cNvPr id="11345" name="Line 109"/>
          <p:cNvSpPr/>
          <p:nvPr/>
        </p:nvSpPr>
        <p:spPr>
          <a:xfrm>
            <a:off x="5997575" y="4200525"/>
            <a:ext cx="1371600" cy="0"/>
          </a:xfrm>
          <a:prstGeom prst="line">
            <a:avLst/>
          </a:prstGeom>
          <a:ln w="12700" cap="flat" cmpd="sng">
            <a:solidFill>
              <a:schemeClr val="tx1"/>
            </a:solidFill>
            <a:prstDash val="solid"/>
            <a:round/>
            <a:headEnd type="none" w="sm" len="sm"/>
            <a:tailEnd type="none" w="sm" len="sm"/>
          </a:ln>
        </p:spPr>
      </p:sp>
      <p:sp>
        <p:nvSpPr>
          <p:cNvPr id="11346" name="Line 110"/>
          <p:cNvSpPr/>
          <p:nvPr/>
        </p:nvSpPr>
        <p:spPr>
          <a:xfrm>
            <a:off x="6011863" y="4357688"/>
            <a:ext cx="1371600" cy="0"/>
          </a:xfrm>
          <a:prstGeom prst="line">
            <a:avLst/>
          </a:prstGeom>
          <a:ln w="12700" cap="flat" cmpd="sng">
            <a:solidFill>
              <a:schemeClr val="tx1"/>
            </a:solidFill>
            <a:prstDash val="solid"/>
            <a:round/>
            <a:headEnd type="none" w="sm" len="sm"/>
            <a:tailEnd type="none" w="sm" len="sm"/>
          </a:ln>
        </p:spPr>
      </p:sp>
      <p:sp>
        <p:nvSpPr>
          <p:cNvPr id="11347" name="Line 111"/>
          <p:cNvSpPr/>
          <p:nvPr/>
        </p:nvSpPr>
        <p:spPr>
          <a:xfrm>
            <a:off x="6000750" y="4418013"/>
            <a:ext cx="1371600" cy="0"/>
          </a:xfrm>
          <a:prstGeom prst="line">
            <a:avLst/>
          </a:prstGeom>
          <a:ln w="12700" cap="flat" cmpd="sng">
            <a:solidFill>
              <a:schemeClr val="tx1"/>
            </a:solidFill>
            <a:prstDash val="solid"/>
            <a:round/>
            <a:headEnd type="none" w="sm" len="sm"/>
            <a:tailEnd type="none" w="sm" len="sm"/>
          </a:ln>
        </p:spPr>
      </p:sp>
      <p:sp>
        <p:nvSpPr>
          <p:cNvPr id="11348" name="Rectangle 4"/>
          <p:cNvSpPr/>
          <p:nvPr/>
        </p:nvSpPr>
        <p:spPr>
          <a:xfrm>
            <a:off x="7377113" y="3314700"/>
            <a:ext cx="109537" cy="1257300"/>
          </a:xfrm>
          <a:prstGeom prst="rect">
            <a:avLst/>
          </a:prstGeom>
          <a:solidFill>
            <a:srgbClr val="B2B2B2"/>
          </a:solidFill>
          <a:ln w="12700" cap="flat" cmpd="sng">
            <a:solidFill>
              <a:srgbClr val="B2B2B2"/>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49" name="Line 112"/>
          <p:cNvSpPr/>
          <p:nvPr/>
        </p:nvSpPr>
        <p:spPr>
          <a:xfrm>
            <a:off x="7372350" y="3200400"/>
            <a:ext cx="0" cy="1485900"/>
          </a:xfrm>
          <a:prstGeom prst="line">
            <a:avLst/>
          </a:prstGeom>
          <a:ln w="9525" cap="flat" cmpd="sng">
            <a:solidFill>
              <a:schemeClr val="tx1"/>
            </a:solidFill>
            <a:prstDash val="solid"/>
            <a:round/>
            <a:headEnd type="none" w="sm" len="sm"/>
            <a:tailEnd type="none" w="sm" len="sm"/>
          </a:ln>
        </p:spPr>
      </p:sp>
      <p:sp>
        <p:nvSpPr>
          <p:cNvPr id="11350" name="Line 115"/>
          <p:cNvSpPr/>
          <p:nvPr/>
        </p:nvSpPr>
        <p:spPr>
          <a:xfrm>
            <a:off x="7486650" y="3314700"/>
            <a:ext cx="0" cy="1257300"/>
          </a:xfrm>
          <a:prstGeom prst="line">
            <a:avLst/>
          </a:prstGeom>
          <a:ln w="19050" cap="flat" cmpd="sng">
            <a:solidFill>
              <a:schemeClr val="tx1"/>
            </a:solidFill>
            <a:prstDash val="solid"/>
            <a:round/>
            <a:headEnd type="none" w="sm" len="sm"/>
            <a:tailEnd type="none" w="sm" len="sm"/>
          </a:ln>
        </p:spPr>
      </p:sp>
      <p:sp>
        <p:nvSpPr>
          <p:cNvPr id="11351" name="Rectangle 117"/>
          <p:cNvSpPr/>
          <p:nvPr/>
        </p:nvSpPr>
        <p:spPr>
          <a:xfrm rot="-1296870">
            <a:off x="5335588" y="3214688"/>
            <a:ext cx="571500" cy="114300"/>
          </a:xfrm>
          <a:prstGeom prst="rect">
            <a:avLst/>
          </a:prstGeom>
          <a:solidFill>
            <a:srgbClr val="B0FCF5"/>
          </a:solidFill>
          <a:ln w="12700" cap="flat" cmpd="sng">
            <a:solidFill>
              <a:srgbClr val="B0FCF5"/>
            </a:solidFill>
            <a:prstDash val="solid"/>
            <a:miter/>
            <a:headEnd type="none" w="sm" len="sm"/>
            <a:tailEnd type="none" w="sm" len="sm"/>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52" name="Rectangle 118"/>
          <p:cNvSpPr/>
          <p:nvPr/>
        </p:nvSpPr>
        <p:spPr>
          <a:xfrm rot="1248575">
            <a:off x="5237163" y="4568825"/>
            <a:ext cx="800100" cy="114300"/>
          </a:xfrm>
          <a:prstGeom prst="rect">
            <a:avLst/>
          </a:prstGeom>
          <a:solidFill>
            <a:srgbClr val="CCECFF"/>
          </a:solidFill>
          <a:ln w="12700" cap="flat" cmpd="sng">
            <a:solidFill>
              <a:srgbClr val="CCECFF"/>
            </a:solidFill>
            <a:prstDash val="solid"/>
            <a:miter/>
            <a:headEnd type="none" w="sm" len="sm"/>
            <a:tailEnd type="none" w="sm" len="sm"/>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1353" name="Line 59"/>
          <p:cNvSpPr/>
          <p:nvPr/>
        </p:nvSpPr>
        <p:spPr>
          <a:xfrm>
            <a:off x="5372100" y="4457700"/>
            <a:ext cx="628650" cy="228600"/>
          </a:xfrm>
          <a:prstGeom prst="line">
            <a:avLst/>
          </a:prstGeom>
          <a:ln w="12700" cap="flat" cmpd="sng">
            <a:solidFill>
              <a:schemeClr val="tx1"/>
            </a:solidFill>
            <a:prstDash val="solid"/>
            <a:round/>
            <a:headEnd type="none" w="sm" len="sm"/>
            <a:tailEnd type="none" w="sm" len="sm"/>
          </a:ln>
        </p:spPr>
      </p:sp>
      <p:sp>
        <p:nvSpPr>
          <p:cNvPr id="11354" name="Line 46"/>
          <p:cNvSpPr/>
          <p:nvPr/>
        </p:nvSpPr>
        <p:spPr>
          <a:xfrm>
            <a:off x="5372100" y="4400550"/>
            <a:ext cx="114300" cy="0"/>
          </a:xfrm>
          <a:prstGeom prst="line">
            <a:avLst/>
          </a:prstGeom>
          <a:ln w="12700" cap="flat" cmpd="sng">
            <a:solidFill>
              <a:schemeClr val="tx1"/>
            </a:solidFill>
            <a:prstDash val="solid"/>
            <a:round/>
            <a:headEnd type="none" w="sm" len="sm"/>
            <a:tailEnd type="none" w="sm" len="sm"/>
          </a:ln>
        </p:spPr>
      </p:sp>
      <p:sp>
        <p:nvSpPr>
          <p:cNvPr id="11355" name="Line 120"/>
          <p:cNvSpPr/>
          <p:nvPr/>
        </p:nvSpPr>
        <p:spPr>
          <a:xfrm>
            <a:off x="5408613" y="4418013"/>
            <a:ext cx="0" cy="57150"/>
          </a:xfrm>
          <a:prstGeom prst="line">
            <a:avLst/>
          </a:prstGeom>
          <a:ln w="76200" cap="flat" cmpd="sng">
            <a:solidFill>
              <a:schemeClr val="folHlink"/>
            </a:solidFill>
            <a:prstDash val="solid"/>
            <a:round/>
            <a:headEnd type="none" w="sm" len="sm"/>
            <a:tailEnd type="none" w="sm" len="sm"/>
          </a:ln>
        </p:spPr>
      </p:sp>
      <p:sp>
        <p:nvSpPr>
          <p:cNvPr id="11356" name="Line 121"/>
          <p:cNvSpPr/>
          <p:nvPr/>
        </p:nvSpPr>
        <p:spPr>
          <a:xfrm flipV="1">
            <a:off x="5600700" y="3221038"/>
            <a:ext cx="400050" cy="150812"/>
          </a:xfrm>
          <a:prstGeom prst="line">
            <a:avLst/>
          </a:prstGeom>
          <a:ln w="76200" cap="flat" cmpd="sng">
            <a:solidFill>
              <a:schemeClr val="folHlink"/>
            </a:solidFill>
            <a:prstDash val="solid"/>
            <a:round/>
            <a:headEnd type="none" w="sm" len="sm"/>
            <a:tailEnd type="none" w="sm" len="sm"/>
          </a:ln>
        </p:spPr>
      </p:sp>
      <p:sp>
        <p:nvSpPr>
          <p:cNvPr id="11357" name="Line 57"/>
          <p:cNvSpPr/>
          <p:nvPr/>
        </p:nvSpPr>
        <p:spPr>
          <a:xfrm flipV="1">
            <a:off x="5372100" y="3200400"/>
            <a:ext cx="628650" cy="228600"/>
          </a:xfrm>
          <a:prstGeom prst="line">
            <a:avLst/>
          </a:prstGeom>
          <a:ln w="12700" cap="flat" cmpd="sng">
            <a:solidFill>
              <a:schemeClr val="tx1"/>
            </a:solidFill>
            <a:prstDash val="solid"/>
            <a:round/>
            <a:headEnd type="none" w="sm" len="sm"/>
            <a:tailEnd type="none" w="sm" len="sm"/>
          </a:ln>
        </p:spPr>
      </p:sp>
      <p:sp>
        <p:nvSpPr>
          <p:cNvPr id="11358" name="Line 113"/>
          <p:cNvSpPr/>
          <p:nvPr/>
        </p:nvSpPr>
        <p:spPr>
          <a:xfrm>
            <a:off x="6000750" y="3200400"/>
            <a:ext cx="0" cy="1485900"/>
          </a:xfrm>
          <a:prstGeom prst="line">
            <a:avLst/>
          </a:prstGeom>
          <a:ln w="12700" cap="flat" cmpd="sng">
            <a:solidFill>
              <a:schemeClr val="tx1"/>
            </a:solidFill>
            <a:prstDash val="solid"/>
            <a:round/>
            <a:headEnd type="none" w="sm" len="sm"/>
            <a:tailEnd type="none" w="sm" len="sm"/>
          </a:ln>
        </p:spPr>
      </p:sp>
    </p:spTree>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idx="1"/>
          </p:nvPr>
        </p:nvSpPr>
        <p:spPr>
          <a:xfrm>
            <a:off x="1543050" y="971550"/>
            <a:ext cx="6400800" cy="2057400"/>
          </a:xfrm>
        </p:spPr>
        <p:txBody>
          <a:bodyPr vert="horz" wrap="square" lIns="68580" tIns="34290" rIns="68580" bIns="3429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n-cs"/>
              </a:rPr>
              <a:t>补偿法</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：用在标准量具上产生的精度很高</a:t>
            </a:r>
            <a:endPar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的某种效应，完全补偿由待测量产生的同</a:t>
            </a:r>
            <a:endPar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种效应，得到未知量的方法。</a:t>
            </a:r>
            <a:endPar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342900" marR="0" lvl="0" indent="-342900" algn="l" defTabSz="914400" rtl="0" eaLnBrk="0" fontAlgn="base" latinLnBrk="0" hangingPunct="0">
              <a:lnSpc>
                <a:spcPct val="16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                        如：电位差计</a:t>
            </a:r>
            <a:endPar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p:txBody>
      </p:sp>
      <p:sp>
        <p:nvSpPr>
          <p:cNvPr id="13314" name="Line 4"/>
          <p:cNvSpPr/>
          <p:nvPr/>
        </p:nvSpPr>
        <p:spPr>
          <a:xfrm>
            <a:off x="3371850" y="5086350"/>
            <a:ext cx="914400" cy="0"/>
          </a:xfrm>
          <a:prstGeom prst="line">
            <a:avLst/>
          </a:prstGeom>
          <a:ln w="50800" cap="flat" cmpd="sng">
            <a:solidFill>
              <a:srgbClr val="CC3300"/>
            </a:solidFill>
            <a:prstDash val="solid"/>
            <a:round/>
            <a:headEnd type="none" w="sm" len="sm"/>
            <a:tailEnd type="none" w="sm" len="sm"/>
          </a:ln>
        </p:spPr>
      </p:sp>
      <p:sp>
        <p:nvSpPr>
          <p:cNvPr id="13315" name="Line 5"/>
          <p:cNvSpPr/>
          <p:nvPr/>
        </p:nvSpPr>
        <p:spPr>
          <a:xfrm>
            <a:off x="2571750" y="2571750"/>
            <a:ext cx="1085850" cy="0"/>
          </a:xfrm>
          <a:prstGeom prst="line">
            <a:avLst/>
          </a:prstGeom>
          <a:ln w="50800" cap="flat" cmpd="sng">
            <a:solidFill>
              <a:schemeClr val="tx1"/>
            </a:solidFill>
            <a:prstDash val="solid"/>
            <a:round/>
            <a:headEnd type="none" w="sm" len="sm"/>
            <a:tailEnd type="none" w="sm" len="sm"/>
          </a:ln>
        </p:spPr>
      </p:sp>
      <p:sp>
        <p:nvSpPr>
          <p:cNvPr id="13316" name="Line 6"/>
          <p:cNvSpPr/>
          <p:nvPr/>
        </p:nvSpPr>
        <p:spPr>
          <a:xfrm>
            <a:off x="3657600" y="2400300"/>
            <a:ext cx="0" cy="342900"/>
          </a:xfrm>
          <a:prstGeom prst="line">
            <a:avLst/>
          </a:prstGeom>
          <a:ln w="50800" cap="flat" cmpd="sng">
            <a:solidFill>
              <a:schemeClr val="tx1"/>
            </a:solidFill>
            <a:prstDash val="solid"/>
            <a:round/>
            <a:headEnd type="none" w="sm" len="sm"/>
            <a:tailEnd type="none" w="sm" len="sm"/>
          </a:ln>
        </p:spPr>
      </p:sp>
      <p:sp>
        <p:nvSpPr>
          <p:cNvPr id="13317" name="Line 7"/>
          <p:cNvSpPr/>
          <p:nvPr/>
        </p:nvSpPr>
        <p:spPr>
          <a:xfrm>
            <a:off x="3771900" y="2514600"/>
            <a:ext cx="0" cy="171450"/>
          </a:xfrm>
          <a:prstGeom prst="line">
            <a:avLst/>
          </a:prstGeom>
          <a:ln w="50800" cap="flat" cmpd="sng">
            <a:solidFill>
              <a:schemeClr val="tx1"/>
            </a:solidFill>
            <a:prstDash val="solid"/>
            <a:round/>
            <a:headEnd type="none" w="sm" len="sm"/>
            <a:tailEnd type="none" w="sm" len="sm"/>
          </a:ln>
        </p:spPr>
      </p:sp>
      <p:sp>
        <p:nvSpPr>
          <p:cNvPr id="13318" name="Line 8"/>
          <p:cNvSpPr/>
          <p:nvPr/>
        </p:nvSpPr>
        <p:spPr>
          <a:xfrm>
            <a:off x="3771900" y="2571750"/>
            <a:ext cx="914400" cy="0"/>
          </a:xfrm>
          <a:prstGeom prst="line">
            <a:avLst/>
          </a:prstGeom>
          <a:ln w="50800" cap="flat" cmpd="sng">
            <a:solidFill>
              <a:schemeClr val="tx1"/>
            </a:solidFill>
            <a:prstDash val="solid"/>
            <a:round/>
            <a:headEnd type="none" w="sm" len="sm"/>
            <a:tailEnd type="none" w="sm" len="sm"/>
          </a:ln>
        </p:spPr>
      </p:sp>
      <p:sp>
        <p:nvSpPr>
          <p:cNvPr id="13319" name="Oval 9"/>
          <p:cNvSpPr/>
          <p:nvPr/>
        </p:nvSpPr>
        <p:spPr>
          <a:xfrm>
            <a:off x="4476750" y="2876550"/>
            <a:ext cx="361950" cy="361950"/>
          </a:xfrm>
          <a:prstGeom prst="ellipse">
            <a:avLst/>
          </a:prstGeom>
          <a:noFill/>
          <a:ln w="50800" cap="flat" cmpd="sng">
            <a:solidFill>
              <a:schemeClr val="tx1"/>
            </a:solidFill>
            <a:prstDash val="solid"/>
            <a:round/>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3320" name="Line 10"/>
          <p:cNvSpPr/>
          <p:nvPr/>
        </p:nvSpPr>
        <p:spPr>
          <a:xfrm>
            <a:off x="4686300" y="2571750"/>
            <a:ext cx="0" cy="285750"/>
          </a:xfrm>
          <a:prstGeom prst="line">
            <a:avLst/>
          </a:prstGeom>
          <a:ln w="50800" cap="flat" cmpd="sng">
            <a:solidFill>
              <a:schemeClr val="tx1"/>
            </a:solidFill>
            <a:prstDash val="solid"/>
            <a:round/>
            <a:headEnd type="none" w="sm" len="sm"/>
            <a:tailEnd type="none" w="sm" len="sm"/>
          </a:ln>
        </p:spPr>
      </p:sp>
      <p:sp>
        <p:nvSpPr>
          <p:cNvPr id="13321" name="Line 11"/>
          <p:cNvSpPr/>
          <p:nvPr/>
        </p:nvSpPr>
        <p:spPr>
          <a:xfrm>
            <a:off x="4686300" y="3257550"/>
            <a:ext cx="0" cy="285750"/>
          </a:xfrm>
          <a:prstGeom prst="line">
            <a:avLst/>
          </a:prstGeom>
          <a:ln w="50800" cap="flat" cmpd="sng">
            <a:solidFill>
              <a:schemeClr val="tx1"/>
            </a:solidFill>
            <a:prstDash val="solid"/>
            <a:round/>
            <a:headEnd type="none" w="sm" len="sm"/>
            <a:tailEnd type="none" w="sm" len="sm"/>
          </a:ln>
        </p:spPr>
      </p:sp>
      <p:sp>
        <p:nvSpPr>
          <p:cNvPr id="13322" name="Line 12"/>
          <p:cNvSpPr/>
          <p:nvPr/>
        </p:nvSpPr>
        <p:spPr>
          <a:xfrm>
            <a:off x="2571750" y="2571750"/>
            <a:ext cx="0" cy="971550"/>
          </a:xfrm>
          <a:prstGeom prst="line">
            <a:avLst/>
          </a:prstGeom>
          <a:ln w="50800" cap="flat" cmpd="sng">
            <a:solidFill>
              <a:schemeClr val="tx1"/>
            </a:solidFill>
            <a:prstDash val="solid"/>
            <a:round/>
            <a:headEnd type="none" w="sm" len="sm"/>
            <a:tailEnd type="none" w="sm" len="sm"/>
          </a:ln>
        </p:spPr>
      </p:sp>
      <p:sp>
        <p:nvSpPr>
          <p:cNvPr id="13323" name="Line 13"/>
          <p:cNvSpPr/>
          <p:nvPr/>
        </p:nvSpPr>
        <p:spPr>
          <a:xfrm>
            <a:off x="2571750" y="3543300"/>
            <a:ext cx="1085850" cy="0"/>
          </a:xfrm>
          <a:prstGeom prst="line">
            <a:avLst/>
          </a:prstGeom>
          <a:ln w="50800" cap="flat" cmpd="sng">
            <a:solidFill>
              <a:schemeClr val="tx1"/>
            </a:solidFill>
            <a:prstDash val="solid"/>
            <a:round/>
            <a:headEnd type="none" w="sm" len="sm"/>
            <a:tailEnd type="none" w="sm" len="sm"/>
          </a:ln>
        </p:spPr>
      </p:sp>
      <p:sp>
        <p:nvSpPr>
          <p:cNvPr id="13324" name="Line 14"/>
          <p:cNvSpPr/>
          <p:nvPr/>
        </p:nvSpPr>
        <p:spPr>
          <a:xfrm>
            <a:off x="3657600" y="3371850"/>
            <a:ext cx="0" cy="342900"/>
          </a:xfrm>
          <a:prstGeom prst="line">
            <a:avLst/>
          </a:prstGeom>
          <a:ln w="50800" cap="flat" cmpd="sng">
            <a:solidFill>
              <a:schemeClr val="tx1"/>
            </a:solidFill>
            <a:prstDash val="solid"/>
            <a:round/>
            <a:headEnd type="none" w="sm" len="sm"/>
            <a:tailEnd type="none" w="sm" len="sm"/>
          </a:ln>
        </p:spPr>
      </p:sp>
      <p:sp>
        <p:nvSpPr>
          <p:cNvPr id="13325" name="Line 15"/>
          <p:cNvSpPr/>
          <p:nvPr/>
        </p:nvSpPr>
        <p:spPr>
          <a:xfrm>
            <a:off x="3771900" y="3429000"/>
            <a:ext cx="0" cy="171450"/>
          </a:xfrm>
          <a:prstGeom prst="line">
            <a:avLst/>
          </a:prstGeom>
          <a:ln w="50800" cap="flat" cmpd="sng">
            <a:solidFill>
              <a:schemeClr val="tx1"/>
            </a:solidFill>
            <a:prstDash val="solid"/>
            <a:round/>
            <a:headEnd type="none" w="sm" len="sm"/>
            <a:tailEnd type="none" w="sm" len="sm"/>
          </a:ln>
        </p:spPr>
      </p:sp>
      <p:sp>
        <p:nvSpPr>
          <p:cNvPr id="13326" name="Line 16"/>
          <p:cNvSpPr/>
          <p:nvPr/>
        </p:nvSpPr>
        <p:spPr>
          <a:xfrm>
            <a:off x="3771900" y="3543300"/>
            <a:ext cx="914400" cy="0"/>
          </a:xfrm>
          <a:prstGeom prst="line">
            <a:avLst/>
          </a:prstGeom>
          <a:ln w="50800" cap="flat" cmpd="sng">
            <a:solidFill>
              <a:schemeClr val="tx1"/>
            </a:solidFill>
            <a:prstDash val="solid"/>
            <a:round/>
            <a:headEnd type="none" w="sm" len="sm"/>
            <a:tailEnd type="none" w="sm" len="sm"/>
          </a:ln>
        </p:spPr>
      </p:sp>
      <p:sp>
        <p:nvSpPr>
          <p:cNvPr id="13327" name="Line 17"/>
          <p:cNvSpPr/>
          <p:nvPr/>
        </p:nvSpPr>
        <p:spPr>
          <a:xfrm>
            <a:off x="4514850" y="3028950"/>
            <a:ext cx="285750" cy="0"/>
          </a:xfrm>
          <a:prstGeom prst="line">
            <a:avLst/>
          </a:prstGeom>
          <a:ln w="50800" cap="flat" cmpd="sng">
            <a:solidFill>
              <a:schemeClr val="tx1"/>
            </a:solidFill>
            <a:prstDash val="solid"/>
            <a:round/>
            <a:headEnd type="stealth" w="med" len="lg"/>
            <a:tailEnd type="none" w="sm" len="sm"/>
          </a:ln>
        </p:spPr>
      </p:sp>
      <p:sp>
        <p:nvSpPr>
          <p:cNvPr id="13328" name="Line 18"/>
          <p:cNvSpPr/>
          <p:nvPr/>
        </p:nvSpPr>
        <p:spPr>
          <a:xfrm flipV="1">
            <a:off x="3543300" y="3371850"/>
            <a:ext cx="457200" cy="285750"/>
          </a:xfrm>
          <a:prstGeom prst="line">
            <a:avLst/>
          </a:prstGeom>
          <a:ln w="50800" cap="flat" cmpd="sng">
            <a:solidFill>
              <a:schemeClr val="tx1"/>
            </a:solidFill>
            <a:prstDash val="solid"/>
            <a:round/>
            <a:headEnd type="none" w="sm" len="sm"/>
            <a:tailEnd type="stealth" w="med" len="lg"/>
          </a:ln>
        </p:spPr>
      </p:sp>
      <p:sp>
        <p:nvSpPr>
          <p:cNvPr id="13329" name="Rectangle 19"/>
          <p:cNvSpPr/>
          <p:nvPr/>
        </p:nvSpPr>
        <p:spPr>
          <a:xfrm>
            <a:off x="3200400" y="2857500"/>
            <a:ext cx="914400" cy="484188"/>
          </a:xfrm>
          <a:prstGeom prst="rect">
            <a:avLst/>
          </a:prstGeom>
          <a:noFill/>
          <a:ln w="9525">
            <a:noFill/>
          </a:ln>
        </p:spPr>
        <p:txBody>
          <a:bodyPr lIns="69056" tIns="34528" rIns="69056" bIns="34528" anchor="t" anchorCtr="0">
            <a:spAutoFit/>
          </a:bodyPr>
          <a:p>
            <a:pPr>
              <a:spcBef>
                <a:spcPct val="50000"/>
              </a:spcBef>
            </a:pPr>
            <a:r>
              <a:rPr lang="en-US" altLang="zh-CN" sz="2700" dirty="0">
                <a:solidFill>
                  <a:schemeClr val="tx2"/>
                </a:solidFill>
                <a:latin typeface="Arial Rounded MT Bold" panose="020F0704030504030204" pitchFamily="34" charset="0"/>
                <a:ea typeface="宋体" panose="02010600030101010101" pitchFamily="2" charset="-122"/>
              </a:rPr>
              <a:t>I=0</a:t>
            </a:r>
            <a:endParaRPr lang="en-US" altLang="zh-CN" sz="2700" dirty="0">
              <a:solidFill>
                <a:schemeClr val="tx2"/>
              </a:solidFill>
              <a:latin typeface="Arial Rounded MT Bold" panose="020F0704030504030204" pitchFamily="34" charset="0"/>
              <a:ea typeface="宋体" panose="02010600030101010101" pitchFamily="2" charset="-122"/>
            </a:endParaRPr>
          </a:p>
        </p:txBody>
      </p:sp>
      <p:sp>
        <p:nvSpPr>
          <p:cNvPr id="13330" name="Line 20"/>
          <p:cNvSpPr/>
          <p:nvPr/>
        </p:nvSpPr>
        <p:spPr>
          <a:xfrm>
            <a:off x="2171700" y="4114800"/>
            <a:ext cx="1085850" cy="0"/>
          </a:xfrm>
          <a:prstGeom prst="line">
            <a:avLst/>
          </a:prstGeom>
          <a:ln w="50800" cap="flat" cmpd="sng">
            <a:solidFill>
              <a:srgbClr val="CC3300"/>
            </a:solidFill>
            <a:prstDash val="solid"/>
            <a:round/>
            <a:headEnd type="none" w="sm" len="sm"/>
            <a:tailEnd type="none" w="sm" len="sm"/>
          </a:ln>
        </p:spPr>
      </p:sp>
      <p:sp>
        <p:nvSpPr>
          <p:cNvPr id="13331" name="Line 21"/>
          <p:cNvSpPr/>
          <p:nvPr/>
        </p:nvSpPr>
        <p:spPr>
          <a:xfrm>
            <a:off x="3257550" y="3943350"/>
            <a:ext cx="0" cy="342900"/>
          </a:xfrm>
          <a:prstGeom prst="line">
            <a:avLst/>
          </a:prstGeom>
          <a:ln w="50800" cap="flat" cmpd="sng">
            <a:solidFill>
              <a:schemeClr val="tx1"/>
            </a:solidFill>
            <a:prstDash val="solid"/>
            <a:round/>
            <a:headEnd type="none" w="sm" len="sm"/>
            <a:tailEnd type="none" w="sm" len="sm"/>
          </a:ln>
        </p:spPr>
      </p:sp>
      <p:sp>
        <p:nvSpPr>
          <p:cNvPr id="13332" name="Line 22"/>
          <p:cNvSpPr/>
          <p:nvPr/>
        </p:nvSpPr>
        <p:spPr>
          <a:xfrm>
            <a:off x="3371850" y="4000500"/>
            <a:ext cx="0" cy="228600"/>
          </a:xfrm>
          <a:prstGeom prst="line">
            <a:avLst/>
          </a:prstGeom>
          <a:ln w="50800" cap="flat" cmpd="sng">
            <a:solidFill>
              <a:schemeClr val="tx1"/>
            </a:solidFill>
            <a:prstDash val="solid"/>
            <a:round/>
            <a:headEnd type="none" w="sm" len="sm"/>
            <a:tailEnd type="none" w="sm" len="sm"/>
          </a:ln>
        </p:spPr>
      </p:sp>
      <p:sp>
        <p:nvSpPr>
          <p:cNvPr id="13333" name="Line 23"/>
          <p:cNvSpPr/>
          <p:nvPr/>
        </p:nvSpPr>
        <p:spPr>
          <a:xfrm>
            <a:off x="3371850" y="4114800"/>
            <a:ext cx="914400" cy="0"/>
          </a:xfrm>
          <a:prstGeom prst="line">
            <a:avLst/>
          </a:prstGeom>
          <a:ln w="50800" cap="flat" cmpd="sng">
            <a:solidFill>
              <a:srgbClr val="CC3300"/>
            </a:solidFill>
            <a:prstDash val="solid"/>
            <a:round/>
            <a:headEnd type="none" w="sm" len="sm"/>
            <a:tailEnd type="none" w="sm" len="sm"/>
          </a:ln>
        </p:spPr>
      </p:sp>
      <p:sp>
        <p:nvSpPr>
          <p:cNvPr id="13334" name="Oval 24"/>
          <p:cNvSpPr/>
          <p:nvPr/>
        </p:nvSpPr>
        <p:spPr>
          <a:xfrm>
            <a:off x="4133850" y="4419600"/>
            <a:ext cx="361950" cy="361950"/>
          </a:xfrm>
          <a:prstGeom prst="ellipse">
            <a:avLst/>
          </a:prstGeom>
          <a:noFill/>
          <a:ln w="50800" cap="flat" cmpd="sng">
            <a:solidFill>
              <a:schemeClr val="tx1"/>
            </a:solidFill>
            <a:prstDash val="solid"/>
            <a:round/>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3335" name="Line 25"/>
          <p:cNvSpPr/>
          <p:nvPr/>
        </p:nvSpPr>
        <p:spPr>
          <a:xfrm>
            <a:off x="4286250" y="4114800"/>
            <a:ext cx="0" cy="285750"/>
          </a:xfrm>
          <a:prstGeom prst="line">
            <a:avLst/>
          </a:prstGeom>
          <a:ln w="50800" cap="flat" cmpd="sng">
            <a:solidFill>
              <a:srgbClr val="CC3300"/>
            </a:solidFill>
            <a:prstDash val="solid"/>
            <a:round/>
            <a:headEnd type="none" w="sm" len="sm"/>
            <a:tailEnd type="none" w="sm" len="sm"/>
          </a:ln>
        </p:spPr>
      </p:sp>
      <p:sp>
        <p:nvSpPr>
          <p:cNvPr id="13336" name="Line 26"/>
          <p:cNvSpPr/>
          <p:nvPr/>
        </p:nvSpPr>
        <p:spPr>
          <a:xfrm>
            <a:off x="4286250" y="4800600"/>
            <a:ext cx="0" cy="285750"/>
          </a:xfrm>
          <a:prstGeom prst="line">
            <a:avLst/>
          </a:prstGeom>
          <a:ln w="50800" cap="flat" cmpd="sng">
            <a:solidFill>
              <a:srgbClr val="CC3300"/>
            </a:solidFill>
            <a:prstDash val="solid"/>
            <a:round/>
            <a:headEnd type="none" w="sm" len="sm"/>
            <a:tailEnd type="none" w="sm" len="sm"/>
          </a:ln>
        </p:spPr>
      </p:sp>
      <p:sp>
        <p:nvSpPr>
          <p:cNvPr id="13337" name="Line 27"/>
          <p:cNvSpPr/>
          <p:nvPr/>
        </p:nvSpPr>
        <p:spPr>
          <a:xfrm>
            <a:off x="2171700" y="4114800"/>
            <a:ext cx="0" cy="971550"/>
          </a:xfrm>
          <a:prstGeom prst="line">
            <a:avLst/>
          </a:prstGeom>
          <a:ln w="50800" cap="flat" cmpd="sng">
            <a:solidFill>
              <a:srgbClr val="CC3300"/>
            </a:solidFill>
            <a:prstDash val="solid"/>
            <a:round/>
            <a:headEnd type="none" w="sm" len="sm"/>
            <a:tailEnd type="none" w="sm" len="sm"/>
          </a:ln>
        </p:spPr>
      </p:sp>
      <p:sp>
        <p:nvSpPr>
          <p:cNvPr id="13338" name="Line 28"/>
          <p:cNvSpPr/>
          <p:nvPr/>
        </p:nvSpPr>
        <p:spPr>
          <a:xfrm>
            <a:off x="2171700" y="5086350"/>
            <a:ext cx="1085850" cy="0"/>
          </a:xfrm>
          <a:prstGeom prst="line">
            <a:avLst/>
          </a:prstGeom>
          <a:ln w="50800" cap="flat" cmpd="sng">
            <a:solidFill>
              <a:srgbClr val="CC3300"/>
            </a:solidFill>
            <a:prstDash val="solid"/>
            <a:round/>
            <a:headEnd type="none" w="sm" len="sm"/>
            <a:tailEnd type="none" w="sm" len="sm"/>
          </a:ln>
        </p:spPr>
      </p:sp>
      <p:sp>
        <p:nvSpPr>
          <p:cNvPr id="13339" name="Line 29"/>
          <p:cNvSpPr/>
          <p:nvPr/>
        </p:nvSpPr>
        <p:spPr>
          <a:xfrm>
            <a:off x="3257550" y="4914900"/>
            <a:ext cx="0" cy="342900"/>
          </a:xfrm>
          <a:prstGeom prst="line">
            <a:avLst/>
          </a:prstGeom>
          <a:ln w="50800" cap="flat" cmpd="sng">
            <a:solidFill>
              <a:schemeClr val="tx1"/>
            </a:solidFill>
            <a:prstDash val="solid"/>
            <a:round/>
            <a:headEnd type="none" w="sm" len="sm"/>
            <a:tailEnd type="none" w="sm" len="sm"/>
          </a:ln>
        </p:spPr>
      </p:sp>
      <p:sp>
        <p:nvSpPr>
          <p:cNvPr id="13340" name="Line 30"/>
          <p:cNvSpPr/>
          <p:nvPr/>
        </p:nvSpPr>
        <p:spPr>
          <a:xfrm>
            <a:off x="3371850" y="4972050"/>
            <a:ext cx="0" cy="228600"/>
          </a:xfrm>
          <a:prstGeom prst="line">
            <a:avLst/>
          </a:prstGeom>
          <a:ln w="50800" cap="flat" cmpd="sng">
            <a:solidFill>
              <a:schemeClr val="tx1"/>
            </a:solidFill>
            <a:prstDash val="solid"/>
            <a:round/>
            <a:headEnd type="none" w="sm" len="sm"/>
            <a:tailEnd type="none" w="sm" len="sm"/>
          </a:ln>
        </p:spPr>
      </p:sp>
      <p:sp>
        <p:nvSpPr>
          <p:cNvPr id="13341" name="Rectangle 31"/>
          <p:cNvSpPr/>
          <p:nvPr/>
        </p:nvSpPr>
        <p:spPr>
          <a:xfrm>
            <a:off x="2800350" y="4457700"/>
            <a:ext cx="914400" cy="484188"/>
          </a:xfrm>
          <a:prstGeom prst="rect">
            <a:avLst/>
          </a:prstGeom>
          <a:noFill/>
          <a:ln w="9525">
            <a:noFill/>
          </a:ln>
        </p:spPr>
        <p:txBody>
          <a:bodyPr lIns="69056" tIns="34528" rIns="69056" bIns="34528" anchor="t" anchorCtr="0">
            <a:spAutoFit/>
          </a:bodyPr>
          <a:p>
            <a:pPr>
              <a:spcBef>
                <a:spcPct val="50000"/>
              </a:spcBef>
            </a:pPr>
            <a:r>
              <a:rPr lang="en-US" altLang="zh-CN" sz="2700" dirty="0">
                <a:latin typeface="Arial Rounded MT Bold" panose="020F0704030504030204" pitchFamily="34" charset="0"/>
                <a:ea typeface="宋体" panose="02010600030101010101" pitchFamily="2" charset="-122"/>
              </a:rPr>
              <a:t>I=0</a:t>
            </a:r>
            <a:endParaRPr lang="en-US" altLang="zh-CN" sz="2700" dirty="0">
              <a:latin typeface="Arial Rounded MT Bold" panose="020F0704030504030204" pitchFamily="34" charset="0"/>
              <a:ea typeface="宋体" panose="02010600030101010101" pitchFamily="2" charset="-122"/>
            </a:endParaRPr>
          </a:p>
        </p:txBody>
      </p:sp>
      <p:sp>
        <p:nvSpPr>
          <p:cNvPr id="13342" name="Line 32"/>
          <p:cNvSpPr/>
          <p:nvPr/>
        </p:nvSpPr>
        <p:spPr>
          <a:xfrm>
            <a:off x="3028950" y="4572000"/>
            <a:ext cx="114300" cy="228600"/>
          </a:xfrm>
          <a:prstGeom prst="line">
            <a:avLst/>
          </a:prstGeom>
          <a:ln w="50800" cap="flat" cmpd="sng">
            <a:solidFill>
              <a:schemeClr val="tx1"/>
            </a:solidFill>
            <a:prstDash val="solid"/>
            <a:round/>
            <a:headEnd type="none" w="sm" len="sm"/>
            <a:tailEnd type="none" w="sm" len="sm"/>
          </a:ln>
        </p:spPr>
      </p:sp>
      <p:sp>
        <p:nvSpPr>
          <p:cNvPr id="13343" name="Line 33"/>
          <p:cNvSpPr/>
          <p:nvPr/>
        </p:nvSpPr>
        <p:spPr>
          <a:xfrm>
            <a:off x="4171950" y="4457700"/>
            <a:ext cx="228600" cy="228600"/>
          </a:xfrm>
          <a:prstGeom prst="line">
            <a:avLst/>
          </a:prstGeom>
          <a:ln w="50800" cap="flat" cmpd="sng">
            <a:solidFill>
              <a:schemeClr val="tx1"/>
            </a:solidFill>
            <a:prstDash val="solid"/>
            <a:round/>
            <a:headEnd type="stealth" w="med" len="lg"/>
            <a:tailEnd type="none" w="sm" len="sm"/>
          </a:ln>
        </p:spPr>
      </p:sp>
      <p:sp>
        <p:nvSpPr>
          <p:cNvPr id="13344" name="Line 34"/>
          <p:cNvSpPr/>
          <p:nvPr/>
        </p:nvSpPr>
        <p:spPr>
          <a:xfrm>
            <a:off x="4914900" y="4114800"/>
            <a:ext cx="1085850" cy="0"/>
          </a:xfrm>
          <a:prstGeom prst="line">
            <a:avLst/>
          </a:prstGeom>
          <a:ln w="50800" cap="flat" cmpd="sng">
            <a:solidFill>
              <a:srgbClr val="CC3300"/>
            </a:solidFill>
            <a:prstDash val="solid"/>
            <a:round/>
            <a:headEnd type="none" w="sm" len="sm"/>
            <a:tailEnd type="none" w="sm" len="sm"/>
          </a:ln>
        </p:spPr>
      </p:sp>
      <p:sp>
        <p:nvSpPr>
          <p:cNvPr id="13345" name="Line 35"/>
          <p:cNvSpPr/>
          <p:nvPr/>
        </p:nvSpPr>
        <p:spPr>
          <a:xfrm>
            <a:off x="6000750" y="3943350"/>
            <a:ext cx="0" cy="342900"/>
          </a:xfrm>
          <a:prstGeom prst="line">
            <a:avLst/>
          </a:prstGeom>
          <a:ln w="50800" cap="flat" cmpd="sng">
            <a:solidFill>
              <a:schemeClr val="tx1"/>
            </a:solidFill>
            <a:prstDash val="solid"/>
            <a:round/>
            <a:headEnd type="none" w="sm" len="sm"/>
            <a:tailEnd type="none" w="sm" len="sm"/>
          </a:ln>
        </p:spPr>
      </p:sp>
      <p:sp>
        <p:nvSpPr>
          <p:cNvPr id="13346" name="Line 36"/>
          <p:cNvSpPr/>
          <p:nvPr/>
        </p:nvSpPr>
        <p:spPr>
          <a:xfrm>
            <a:off x="6115050" y="4000500"/>
            <a:ext cx="0" cy="228600"/>
          </a:xfrm>
          <a:prstGeom prst="line">
            <a:avLst/>
          </a:prstGeom>
          <a:ln w="50800" cap="flat" cmpd="sng">
            <a:solidFill>
              <a:schemeClr val="tx1"/>
            </a:solidFill>
            <a:prstDash val="solid"/>
            <a:round/>
            <a:headEnd type="none" w="sm" len="sm"/>
            <a:tailEnd type="none" w="sm" len="sm"/>
          </a:ln>
        </p:spPr>
      </p:sp>
      <p:sp>
        <p:nvSpPr>
          <p:cNvPr id="13347" name="Line 37"/>
          <p:cNvSpPr/>
          <p:nvPr/>
        </p:nvSpPr>
        <p:spPr>
          <a:xfrm>
            <a:off x="6115050" y="4114800"/>
            <a:ext cx="914400" cy="0"/>
          </a:xfrm>
          <a:prstGeom prst="line">
            <a:avLst/>
          </a:prstGeom>
          <a:ln w="50800" cap="flat" cmpd="sng">
            <a:solidFill>
              <a:srgbClr val="CC3300"/>
            </a:solidFill>
            <a:prstDash val="solid"/>
            <a:round/>
            <a:headEnd type="none" w="sm" len="sm"/>
            <a:tailEnd type="none" w="sm" len="sm"/>
          </a:ln>
        </p:spPr>
      </p:sp>
      <p:sp>
        <p:nvSpPr>
          <p:cNvPr id="13348" name="Line 38"/>
          <p:cNvSpPr/>
          <p:nvPr/>
        </p:nvSpPr>
        <p:spPr>
          <a:xfrm>
            <a:off x="4914900" y="4114800"/>
            <a:ext cx="0" cy="971550"/>
          </a:xfrm>
          <a:prstGeom prst="line">
            <a:avLst/>
          </a:prstGeom>
          <a:ln w="50800" cap="flat" cmpd="sng">
            <a:solidFill>
              <a:srgbClr val="CC3300"/>
            </a:solidFill>
            <a:prstDash val="solid"/>
            <a:round/>
            <a:headEnd type="none" w="sm" len="sm"/>
            <a:tailEnd type="none" w="sm" len="sm"/>
          </a:ln>
        </p:spPr>
      </p:sp>
      <p:sp>
        <p:nvSpPr>
          <p:cNvPr id="13349" name="Line 39"/>
          <p:cNvSpPr/>
          <p:nvPr/>
        </p:nvSpPr>
        <p:spPr>
          <a:xfrm>
            <a:off x="4914900" y="5086350"/>
            <a:ext cx="1085850" cy="0"/>
          </a:xfrm>
          <a:prstGeom prst="line">
            <a:avLst/>
          </a:prstGeom>
          <a:ln w="50800" cap="flat" cmpd="sng">
            <a:solidFill>
              <a:srgbClr val="CC3300"/>
            </a:solidFill>
            <a:prstDash val="solid"/>
            <a:round/>
            <a:headEnd type="none" w="sm" len="sm"/>
            <a:tailEnd type="none" w="sm" len="sm"/>
          </a:ln>
        </p:spPr>
      </p:sp>
      <p:sp>
        <p:nvSpPr>
          <p:cNvPr id="13350" name="Line 40"/>
          <p:cNvSpPr/>
          <p:nvPr/>
        </p:nvSpPr>
        <p:spPr>
          <a:xfrm>
            <a:off x="6000750" y="4914900"/>
            <a:ext cx="0" cy="342900"/>
          </a:xfrm>
          <a:prstGeom prst="line">
            <a:avLst/>
          </a:prstGeom>
          <a:ln w="50800" cap="flat" cmpd="sng">
            <a:solidFill>
              <a:schemeClr val="tx1"/>
            </a:solidFill>
            <a:prstDash val="solid"/>
            <a:round/>
            <a:headEnd type="none" w="sm" len="sm"/>
            <a:tailEnd type="none" w="sm" len="sm"/>
          </a:ln>
        </p:spPr>
      </p:sp>
      <p:sp>
        <p:nvSpPr>
          <p:cNvPr id="13351" name="Line 41"/>
          <p:cNvSpPr/>
          <p:nvPr/>
        </p:nvSpPr>
        <p:spPr>
          <a:xfrm>
            <a:off x="6115050" y="4972050"/>
            <a:ext cx="0" cy="228600"/>
          </a:xfrm>
          <a:prstGeom prst="line">
            <a:avLst/>
          </a:prstGeom>
          <a:ln w="50800" cap="flat" cmpd="sng">
            <a:solidFill>
              <a:schemeClr val="tx1"/>
            </a:solidFill>
            <a:prstDash val="solid"/>
            <a:round/>
            <a:headEnd type="none" w="sm" len="sm"/>
            <a:tailEnd type="none" w="sm" len="sm"/>
          </a:ln>
        </p:spPr>
      </p:sp>
      <p:sp>
        <p:nvSpPr>
          <p:cNvPr id="13352" name="Line 42"/>
          <p:cNvSpPr/>
          <p:nvPr/>
        </p:nvSpPr>
        <p:spPr>
          <a:xfrm>
            <a:off x="6115050" y="5086350"/>
            <a:ext cx="914400" cy="0"/>
          </a:xfrm>
          <a:prstGeom prst="line">
            <a:avLst/>
          </a:prstGeom>
          <a:ln w="50800" cap="flat" cmpd="sng">
            <a:solidFill>
              <a:srgbClr val="CC3300"/>
            </a:solidFill>
            <a:prstDash val="solid"/>
            <a:round/>
            <a:headEnd type="none" w="sm" len="sm"/>
            <a:tailEnd type="none" w="sm" len="sm"/>
          </a:ln>
        </p:spPr>
      </p:sp>
      <p:sp>
        <p:nvSpPr>
          <p:cNvPr id="13353" name="Oval 43"/>
          <p:cNvSpPr/>
          <p:nvPr/>
        </p:nvSpPr>
        <p:spPr>
          <a:xfrm>
            <a:off x="6877050" y="4419600"/>
            <a:ext cx="361950" cy="361950"/>
          </a:xfrm>
          <a:prstGeom prst="ellipse">
            <a:avLst/>
          </a:prstGeom>
          <a:noFill/>
          <a:ln w="50800" cap="flat" cmpd="sng">
            <a:solidFill>
              <a:schemeClr val="tx1"/>
            </a:solidFill>
            <a:prstDash val="solid"/>
            <a:round/>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3354" name="Line 44"/>
          <p:cNvSpPr/>
          <p:nvPr/>
        </p:nvSpPr>
        <p:spPr>
          <a:xfrm>
            <a:off x="7029450" y="4114800"/>
            <a:ext cx="0" cy="285750"/>
          </a:xfrm>
          <a:prstGeom prst="line">
            <a:avLst/>
          </a:prstGeom>
          <a:ln w="50800" cap="flat" cmpd="sng">
            <a:solidFill>
              <a:srgbClr val="CC3300"/>
            </a:solidFill>
            <a:prstDash val="solid"/>
            <a:round/>
            <a:headEnd type="none" w="sm" len="sm"/>
            <a:tailEnd type="none" w="sm" len="sm"/>
          </a:ln>
        </p:spPr>
      </p:sp>
      <p:sp>
        <p:nvSpPr>
          <p:cNvPr id="13355" name="Line 45"/>
          <p:cNvSpPr/>
          <p:nvPr/>
        </p:nvSpPr>
        <p:spPr>
          <a:xfrm>
            <a:off x="7029450" y="4800600"/>
            <a:ext cx="0" cy="285750"/>
          </a:xfrm>
          <a:prstGeom prst="line">
            <a:avLst/>
          </a:prstGeom>
          <a:ln w="50800" cap="flat" cmpd="sng">
            <a:solidFill>
              <a:srgbClr val="CC3300"/>
            </a:solidFill>
            <a:prstDash val="solid"/>
            <a:round/>
            <a:headEnd type="none" w="sm" len="sm"/>
            <a:tailEnd type="none" w="sm" len="sm"/>
          </a:ln>
        </p:spPr>
      </p:sp>
      <p:sp>
        <p:nvSpPr>
          <p:cNvPr id="13356" name="Line 46"/>
          <p:cNvSpPr/>
          <p:nvPr/>
        </p:nvSpPr>
        <p:spPr>
          <a:xfrm flipH="1">
            <a:off x="6932613" y="4500563"/>
            <a:ext cx="195262" cy="257175"/>
          </a:xfrm>
          <a:prstGeom prst="line">
            <a:avLst/>
          </a:prstGeom>
          <a:ln w="50800" cap="flat" cmpd="sng">
            <a:solidFill>
              <a:schemeClr val="tx1"/>
            </a:solidFill>
            <a:prstDash val="solid"/>
            <a:round/>
            <a:headEnd type="none" w="sm" len="sm"/>
            <a:tailEnd type="stealth" w="med" len="lg"/>
          </a:ln>
        </p:spPr>
      </p:sp>
      <p:sp>
        <p:nvSpPr>
          <p:cNvPr id="13357" name="Rectangle 47"/>
          <p:cNvSpPr/>
          <p:nvPr/>
        </p:nvSpPr>
        <p:spPr>
          <a:xfrm>
            <a:off x="5657850" y="4400550"/>
            <a:ext cx="1028700" cy="484188"/>
          </a:xfrm>
          <a:prstGeom prst="rect">
            <a:avLst/>
          </a:prstGeom>
          <a:noFill/>
          <a:ln w="9525">
            <a:noFill/>
          </a:ln>
        </p:spPr>
        <p:txBody>
          <a:bodyPr lIns="69056" tIns="34528" rIns="69056" bIns="34528" anchor="t" anchorCtr="0">
            <a:spAutoFit/>
          </a:bodyPr>
          <a:p>
            <a:pPr>
              <a:spcBef>
                <a:spcPct val="50000"/>
              </a:spcBef>
            </a:pPr>
            <a:r>
              <a:rPr lang="en-US" altLang="zh-CN" sz="2700" dirty="0">
                <a:solidFill>
                  <a:schemeClr val="tx2"/>
                </a:solidFill>
                <a:latin typeface="Arial Rounded MT Bold" panose="020F0704030504030204" pitchFamily="34" charset="0"/>
                <a:ea typeface="宋体" panose="02010600030101010101" pitchFamily="2" charset="-122"/>
              </a:rPr>
              <a:t>I=0</a:t>
            </a:r>
            <a:endParaRPr lang="en-US" altLang="zh-CN" sz="2700" dirty="0">
              <a:solidFill>
                <a:schemeClr val="tx2"/>
              </a:solidFill>
              <a:latin typeface="Arial Rounded MT Bold" panose="020F0704030504030204" pitchFamily="34" charset="0"/>
              <a:ea typeface="宋体" panose="02010600030101010101" pitchFamily="2" charset="-122"/>
            </a:endParaRPr>
          </a:p>
        </p:txBody>
      </p:sp>
      <p:sp>
        <p:nvSpPr>
          <p:cNvPr id="13358" name="Line 48"/>
          <p:cNvSpPr/>
          <p:nvPr/>
        </p:nvSpPr>
        <p:spPr>
          <a:xfrm>
            <a:off x="5886450" y="4514850"/>
            <a:ext cx="114300" cy="228600"/>
          </a:xfrm>
          <a:prstGeom prst="line">
            <a:avLst/>
          </a:prstGeom>
          <a:ln w="50800" cap="flat" cmpd="sng">
            <a:solidFill>
              <a:schemeClr val="tx1"/>
            </a:solidFill>
            <a:prstDash val="solid"/>
            <a:round/>
            <a:headEnd type="none" w="sm" len="sm"/>
            <a:tailEnd type="none" w="sm" len="sm"/>
          </a:ln>
        </p:spPr>
      </p:sp>
      <p:sp>
        <p:nvSpPr>
          <p:cNvPr id="13359" name="Line 49"/>
          <p:cNvSpPr/>
          <p:nvPr/>
        </p:nvSpPr>
        <p:spPr>
          <a:xfrm flipH="1">
            <a:off x="2171700" y="5086350"/>
            <a:ext cx="1085850" cy="0"/>
          </a:xfrm>
          <a:prstGeom prst="line">
            <a:avLst/>
          </a:prstGeom>
          <a:ln w="50800" cap="flat" cmpd="sng">
            <a:solidFill>
              <a:schemeClr val="tx1"/>
            </a:solidFill>
            <a:prstDash val="solid"/>
            <a:round/>
            <a:headEnd type="none" w="sm" len="sm"/>
            <a:tailEnd type="none" w="sm" len="sm"/>
          </a:ln>
        </p:spPr>
      </p:sp>
      <p:sp>
        <p:nvSpPr>
          <p:cNvPr id="13360" name="Line 50"/>
          <p:cNvSpPr/>
          <p:nvPr/>
        </p:nvSpPr>
        <p:spPr>
          <a:xfrm flipV="1">
            <a:off x="2171700" y="4114800"/>
            <a:ext cx="0" cy="971550"/>
          </a:xfrm>
          <a:prstGeom prst="line">
            <a:avLst/>
          </a:prstGeom>
          <a:ln w="50800" cap="flat" cmpd="sng">
            <a:solidFill>
              <a:schemeClr val="tx1"/>
            </a:solidFill>
            <a:prstDash val="solid"/>
            <a:round/>
            <a:headEnd type="none" w="sm" len="sm"/>
            <a:tailEnd type="none" w="sm" len="sm"/>
          </a:ln>
        </p:spPr>
      </p:sp>
      <p:sp>
        <p:nvSpPr>
          <p:cNvPr id="13361" name="Line 51"/>
          <p:cNvSpPr/>
          <p:nvPr/>
        </p:nvSpPr>
        <p:spPr>
          <a:xfrm>
            <a:off x="2171700" y="4114800"/>
            <a:ext cx="1085850" cy="0"/>
          </a:xfrm>
          <a:prstGeom prst="line">
            <a:avLst/>
          </a:prstGeom>
          <a:ln w="50800" cap="flat" cmpd="sng">
            <a:solidFill>
              <a:schemeClr val="tx1"/>
            </a:solidFill>
            <a:prstDash val="solid"/>
            <a:round/>
            <a:headEnd type="none" w="sm" len="sm"/>
            <a:tailEnd type="none" w="sm" len="sm"/>
          </a:ln>
        </p:spPr>
      </p:sp>
      <p:sp>
        <p:nvSpPr>
          <p:cNvPr id="13362" name="Line 52"/>
          <p:cNvSpPr/>
          <p:nvPr/>
        </p:nvSpPr>
        <p:spPr>
          <a:xfrm>
            <a:off x="3371850" y="4114800"/>
            <a:ext cx="914400" cy="0"/>
          </a:xfrm>
          <a:prstGeom prst="line">
            <a:avLst/>
          </a:prstGeom>
          <a:ln w="50800" cap="flat" cmpd="sng">
            <a:solidFill>
              <a:schemeClr val="tx1"/>
            </a:solidFill>
            <a:prstDash val="solid"/>
            <a:round/>
            <a:headEnd type="none" w="sm" len="sm"/>
            <a:tailEnd type="none" w="sm" len="sm"/>
          </a:ln>
        </p:spPr>
      </p:sp>
      <p:sp>
        <p:nvSpPr>
          <p:cNvPr id="13363" name="Line 53"/>
          <p:cNvSpPr/>
          <p:nvPr/>
        </p:nvSpPr>
        <p:spPr>
          <a:xfrm>
            <a:off x="4286250" y="4114800"/>
            <a:ext cx="0" cy="285750"/>
          </a:xfrm>
          <a:prstGeom prst="line">
            <a:avLst/>
          </a:prstGeom>
          <a:ln w="50800" cap="flat" cmpd="sng">
            <a:solidFill>
              <a:schemeClr val="tx1"/>
            </a:solidFill>
            <a:prstDash val="solid"/>
            <a:round/>
            <a:headEnd type="none" w="sm" len="sm"/>
            <a:tailEnd type="none" w="sm" len="sm"/>
          </a:ln>
        </p:spPr>
      </p:sp>
      <p:sp>
        <p:nvSpPr>
          <p:cNvPr id="13364" name="Line 54"/>
          <p:cNvSpPr/>
          <p:nvPr/>
        </p:nvSpPr>
        <p:spPr>
          <a:xfrm>
            <a:off x="4286250" y="4800600"/>
            <a:ext cx="0" cy="285750"/>
          </a:xfrm>
          <a:prstGeom prst="line">
            <a:avLst/>
          </a:prstGeom>
          <a:ln w="50800" cap="flat" cmpd="sng">
            <a:solidFill>
              <a:schemeClr val="tx1"/>
            </a:solidFill>
            <a:prstDash val="solid"/>
            <a:round/>
            <a:headEnd type="none" w="sm" len="sm"/>
            <a:tailEnd type="none" w="sm" len="sm"/>
          </a:ln>
        </p:spPr>
      </p:sp>
      <p:sp>
        <p:nvSpPr>
          <p:cNvPr id="13365" name="Line 55"/>
          <p:cNvSpPr/>
          <p:nvPr/>
        </p:nvSpPr>
        <p:spPr>
          <a:xfrm flipH="1">
            <a:off x="3371850" y="5086350"/>
            <a:ext cx="914400" cy="0"/>
          </a:xfrm>
          <a:prstGeom prst="line">
            <a:avLst/>
          </a:prstGeom>
          <a:ln w="50800" cap="flat" cmpd="sng">
            <a:solidFill>
              <a:schemeClr val="tx1"/>
            </a:solidFill>
            <a:prstDash val="solid"/>
            <a:round/>
            <a:headEnd type="none" w="sm" len="sm"/>
            <a:tailEnd type="stealth" w="med" len="lg"/>
          </a:ln>
        </p:spPr>
      </p:sp>
      <p:sp>
        <p:nvSpPr>
          <p:cNvPr id="13366" name="Line 57"/>
          <p:cNvSpPr/>
          <p:nvPr/>
        </p:nvSpPr>
        <p:spPr>
          <a:xfrm flipH="1">
            <a:off x="4914900" y="4114800"/>
            <a:ext cx="1085850" cy="0"/>
          </a:xfrm>
          <a:prstGeom prst="line">
            <a:avLst/>
          </a:prstGeom>
          <a:ln w="50800" cap="flat" cmpd="sng">
            <a:solidFill>
              <a:schemeClr val="tx1"/>
            </a:solidFill>
            <a:prstDash val="solid"/>
            <a:round/>
            <a:headEnd type="none" w="sm" len="sm"/>
            <a:tailEnd type="none" w="sm" len="sm"/>
          </a:ln>
        </p:spPr>
      </p:sp>
      <p:sp>
        <p:nvSpPr>
          <p:cNvPr id="13367" name="Line 58"/>
          <p:cNvSpPr/>
          <p:nvPr/>
        </p:nvSpPr>
        <p:spPr>
          <a:xfrm>
            <a:off x="4914900" y="4114800"/>
            <a:ext cx="0" cy="971550"/>
          </a:xfrm>
          <a:prstGeom prst="line">
            <a:avLst/>
          </a:prstGeom>
          <a:ln w="50800" cap="flat" cmpd="sng">
            <a:solidFill>
              <a:schemeClr val="tx1"/>
            </a:solidFill>
            <a:prstDash val="solid"/>
            <a:round/>
            <a:headEnd type="none" w="sm" len="sm"/>
            <a:tailEnd type="none" w="sm" len="sm"/>
          </a:ln>
        </p:spPr>
      </p:sp>
      <p:sp>
        <p:nvSpPr>
          <p:cNvPr id="13368" name="Line 59"/>
          <p:cNvSpPr/>
          <p:nvPr/>
        </p:nvSpPr>
        <p:spPr>
          <a:xfrm>
            <a:off x="4914900" y="5086350"/>
            <a:ext cx="1085850" cy="0"/>
          </a:xfrm>
          <a:prstGeom prst="line">
            <a:avLst/>
          </a:prstGeom>
          <a:ln w="50800" cap="flat" cmpd="sng">
            <a:solidFill>
              <a:schemeClr val="tx1"/>
            </a:solidFill>
            <a:prstDash val="solid"/>
            <a:round/>
            <a:headEnd type="none" w="sm" len="sm"/>
            <a:tailEnd type="none" w="sm" len="sm"/>
          </a:ln>
        </p:spPr>
      </p:sp>
      <p:sp>
        <p:nvSpPr>
          <p:cNvPr id="13369" name="Line 60"/>
          <p:cNvSpPr/>
          <p:nvPr/>
        </p:nvSpPr>
        <p:spPr>
          <a:xfrm>
            <a:off x="6115050" y="5086350"/>
            <a:ext cx="914400" cy="0"/>
          </a:xfrm>
          <a:prstGeom prst="line">
            <a:avLst/>
          </a:prstGeom>
          <a:ln w="50800" cap="flat" cmpd="sng">
            <a:solidFill>
              <a:schemeClr val="tx1"/>
            </a:solidFill>
            <a:prstDash val="solid"/>
            <a:round/>
            <a:headEnd type="none" w="sm" len="sm"/>
            <a:tailEnd type="none" w="sm" len="sm"/>
          </a:ln>
        </p:spPr>
      </p:sp>
      <p:sp>
        <p:nvSpPr>
          <p:cNvPr id="13370" name="Line 61"/>
          <p:cNvSpPr/>
          <p:nvPr/>
        </p:nvSpPr>
        <p:spPr>
          <a:xfrm flipV="1">
            <a:off x="7029450" y="4800600"/>
            <a:ext cx="0" cy="285750"/>
          </a:xfrm>
          <a:prstGeom prst="line">
            <a:avLst/>
          </a:prstGeom>
          <a:ln w="50800" cap="flat" cmpd="sng">
            <a:solidFill>
              <a:schemeClr val="tx1"/>
            </a:solidFill>
            <a:prstDash val="solid"/>
            <a:round/>
            <a:headEnd type="none" w="sm" len="sm"/>
            <a:tailEnd type="none" w="sm" len="sm"/>
          </a:ln>
        </p:spPr>
      </p:sp>
      <p:sp>
        <p:nvSpPr>
          <p:cNvPr id="13371" name="Line 62"/>
          <p:cNvSpPr/>
          <p:nvPr/>
        </p:nvSpPr>
        <p:spPr>
          <a:xfrm flipV="1">
            <a:off x="7029450" y="4114800"/>
            <a:ext cx="0" cy="285750"/>
          </a:xfrm>
          <a:prstGeom prst="line">
            <a:avLst/>
          </a:prstGeom>
          <a:ln w="50800" cap="flat" cmpd="sng">
            <a:solidFill>
              <a:schemeClr val="tx1"/>
            </a:solidFill>
            <a:prstDash val="solid"/>
            <a:round/>
            <a:headEnd type="none" w="sm" len="sm"/>
            <a:tailEnd type="none" w="sm" len="sm"/>
          </a:ln>
        </p:spPr>
      </p:sp>
      <p:sp>
        <p:nvSpPr>
          <p:cNvPr id="13372" name="Line 63"/>
          <p:cNvSpPr/>
          <p:nvPr/>
        </p:nvSpPr>
        <p:spPr>
          <a:xfrm flipH="1">
            <a:off x="6115050" y="4114800"/>
            <a:ext cx="914400" cy="0"/>
          </a:xfrm>
          <a:prstGeom prst="line">
            <a:avLst/>
          </a:prstGeom>
          <a:ln w="50800" cap="flat" cmpd="sng">
            <a:solidFill>
              <a:schemeClr val="tx1"/>
            </a:solidFill>
            <a:prstDash val="solid"/>
            <a:round/>
            <a:headEnd type="none" w="sm" len="sm"/>
            <a:tailEnd type="stealth" w="med" len="lg"/>
          </a:ln>
        </p:spPr>
      </p:sp>
      <p:graphicFrame>
        <p:nvGraphicFramePr>
          <p:cNvPr id="13373" name="Object 354"/>
          <p:cNvGraphicFramePr>
            <a:graphicFrameLocks noChangeAspect="1"/>
          </p:cNvGraphicFramePr>
          <p:nvPr/>
        </p:nvGraphicFramePr>
        <p:xfrm>
          <a:off x="3282950" y="2271713"/>
          <a:ext cx="285750" cy="285750"/>
        </p:xfrm>
        <a:graphic>
          <a:graphicData uri="http://schemas.openxmlformats.org/presentationml/2006/ole">
            <mc:AlternateContent xmlns:mc="http://schemas.openxmlformats.org/markup-compatibility/2006">
              <mc:Choice xmlns:v="urn:schemas-microsoft-com:vml" Requires="v">
                <p:oleObj spid="_x0000_s3079" name="" r:id="rId1" imgW="292100" imgH="292100" progId="Equation.2">
                  <p:embed/>
                </p:oleObj>
              </mc:Choice>
              <mc:Fallback>
                <p:oleObj name="" r:id="rId1" imgW="292100" imgH="292100" progId="Equation.2">
                  <p:embed/>
                  <p:pic>
                    <p:nvPicPr>
                      <p:cNvPr id="0" name="图片 3078"/>
                      <p:cNvPicPr/>
                      <p:nvPr/>
                    </p:nvPicPr>
                    <p:blipFill>
                      <a:blip r:embed="rId2"/>
                      <a:stretch>
                        <a:fillRect/>
                      </a:stretch>
                    </p:blipFill>
                    <p:spPr>
                      <a:xfrm>
                        <a:off x="3282950" y="2271713"/>
                        <a:ext cx="285750" cy="285750"/>
                      </a:xfrm>
                      <a:prstGeom prst="rect">
                        <a:avLst/>
                      </a:prstGeom>
                      <a:noFill/>
                      <a:ln w="38100">
                        <a:noFill/>
                        <a:miter/>
                      </a:ln>
                    </p:spPr>
                  </p:pic>
                </p:oleObj>
              </mc:Fallback>
            </mc:AlternateContent>
          </a:graphicData>
        </a:graphic>
      </p:graphicFrame>
      <p:graphicFrame>
        <p:nvGraphicFramePr>
          <p:cNvPr id="13374" name="Object 355"/>
          <p:cNvGraphicFramePr>
            <a:graphicFrameLocks noChangeAspect="1"/>
          </p:cNvGraphicFramePr>
          <p:nvPr/>
        </p:nvGraphicFramePr>
        <p:xfrm>
          <a:off x="2882900" y="3829050"/>
          <a:ext cx="285750" cy="285750"/>
        </p:xfrm>
        <a:graphic>
          <a:graphicData uri="http://schemas.openxmlformats.org/presentationml/2006/ole">
            <mc:AlternateContent xmlns:mc="http://schemas.openxmlformats.org/markup-compatibility/2006">
              <mc:Choice xmlns:v="urn:schemas-microsoft-com:vml" Requires="v">
                <p:oleObj spid="_x0000_s3080" name="" r:id="rId3" imgW="292100" imgH="292100" progId="Equation.2">
                  <p:embed/>
                </p:oleObj>
              </mc:Choice>
              <mc:Fallback>
                <p:oleObj name="" r:id="rId3" imgW="292100" imgH="292100" progId="Equation.2">
                  <p:embed/>
                  <p:pic>
                    <p:nvPicPr>
                      <p:cNvPr id="0" name="图片 3079"/>
                      <p:cNvPicPr/>
                      <p:nvPr/>
                    </p:nvPicPr>
                    <p:blipFill>
                      <a:blip r:embed="rId2"/>
                      <a:stretch>
                        <a:fillRect/>
                      </a:stretch>
                    </p:blipFill>
                    <p:spPr>
                      <a:xfrm>
                        <a:off x="2882900" y="3829050"/>
                        <a:ext cx="285750" cy="285750"/>
                      </a:xfrm>
                      <a:prstGeom prst="rect">
                        <a:avLst/>
                      </a:prstGeom>
                      <a:noFill/>
                      <a:ln w="38100">
                        <a:noFill/>
                        <a:miter/>
                      </a:ln>
                    </p:spPr>
                  </p:pic>
                </p:oleObj>
              </mc:Fallback>
            </mc:AlternateContent>
          </a:graphicData>
        </a:graphic>
      </p:graphicFrame>
      <p:graphicFrame>
        <p:nvGraphicFramePr>
          <p:cNvPr id="13375" name="Object 356"/>
          <p:cNvGraphicFramePr>
            <a:graphicFrameLocks noChangeAspect="1"/>
          </p:cNvGraphicFramePr>
          <p:nvPr/>
        </p:nvGraphicFramePr>
        <p:xfrm>
          <a:off x="5621338" y="3836988"/>
          <a:ext cx="285750" cy="285750"/>
        </p:xfrm>
        <a:graphic>
          <a:graphicData uri="http://schemas.openxmlformats.org/presentationml/2006/ole">
            <mc:AlternateContent xmlns:mc="http://schemas.openxmlformats.org/markup-compatibility/2006">
              <mc:Choice xmlns:v="urn:schemas-microsoft-com:vml" Requires="v">
                <p:oleObj spid="_x0000_s3078" name="" r:id="rId4" imgW="292100" imgH="292100" progId="Equation.2">
                  <p:embed/>
                </p:oleObj>
              </mc:Choice>
              <mc:Fallback>
                <p:oleObj name="" r:id="rId4" imgW="292100" imgH="292100" progId="Equation.2">
                  <p:embed/>
                  <p:pic>
                    <p:nvPicPr>
                      <p:cNvPr id="0" name="图片 3077"/>
                      <p:cNvPicPr/>
                      <p:nvPr/>
                    </p:nvPicPr>
                    <p:blipFill>
                      <a:blip r:embed="rId2"/>
                      <a:stretch>
                        <a:fillRect/>
                      </a:stretch>
                    </p:blipFill>
                    <p:spPr>
                      <a:xfrm>
                        <a:off x="5621338" y="3836988"/>
                        <a:ext cx="285750" cy="285750"/>
                      </a:xfrm>
                      <a:prstGeom prst="rect">
                        <a:avLst/>
                      </a:prstGeom>
                      <a:noFill/>
                      <a:ln w="38100">
                        <a:noFill/>
                        <a:miter/>
                      </a:ln>
                    </p:spPr>
                  </p:pic>
                </p:oleObj>
              </mc:Fallback>
            </mc:AlternateContent>
          </a:graphicData>
        </a:graphic>
      </p:graphicFrame>
      <p:graphicFrame>
        <p:nvGraphicFramePr>
          <p:cNvPr id="13376" name="Object 357"/>
          <p:cNvGraphicFramePr>
            <a:graphicFrameLocks noChangeAspect="1"/>
          </p:cNvGraphicFramePr>
          <p:nvPr/>
        </p:nvGraphicFramePr>
        <p:xfrm>
          <a:off x="5662613" y="5103813"/>
          <a:ext cx="274637" cy="285750"/>
        </p:xfrm>
        <a:graphic>
          <a:graphicData uri="http://schemas.openxmlformats.org/presentationml/2006/ole">
            <mc:AlternateContent xmlns:mc="http://schemas.openxmlformats.org/markup-compatibility/2006">
              <mc:Choice xmlns:v="urn:schemas-microsoft-com:vml" Requires="v">
                <p:oleObj spid="_x0000_s3081" name="" r:id="rId5" imgW="279400" imgH="292100" progId="Equation.2">
                  <p:embed/>
                </p:oleObj>
              </mc:Choice>
              <mc:Fallback>
                <p:oleObj name="" r:id="rId5" imgW="279400" imgH="292100" progId="Equation.2">
                  <p:embed/>
                  <p:pic>
                    <p:nvPicPr>
                      <p:cNvPr id="0" name="图片 3080"/>
                      <p:cNvPicPr/>
                      <p:nvPr/>
                    </p:nvPicPr>
                    <p:blipFill>
                      <a:blip r:embed="rId6"/>
                      <a:stretch>
                        <a:fillRect/>
                      </a:stretch>
                    </p:blipFill>
                    <p:spPr>
                      <a:xfrm>
                        <a:off x="5662613" y="5103813"/>
                        <a:ext cx="274637" cy="285750"/>
                      </a:xfrm>
                      <a:prstGeom prst="rect">
                        <a:avLst/>
                      </a:prstGeom>
                      <a:noFill/>
                      <a:ln w="38100">
                        <a:noFill/>
                        <a:miter/>
                      </a:ln>
                    </p:spPr>
                  </p:pic>
                </p:oleObj>
              </mc:Fallback>
            </mc:AlternateContent>
          </a:graphicData>
        </a:graphic>
      </p:graphicFrame>
      <p:graphicFrame>
        <p:nvGraphicFramePr>
          <p:cNvPr id="13377" name="Object 358"/>
          <p:cNvGraphicFramePr>
            <a:graphicFrameLocks noChangeAspect="1"/>
          </p:cNvGraphicFramePr>
          <p:nvPr/>
        </p:nvGraphicFramePr>
        <p:xfrm>
          <a:off x="3319463" y="3543300"/>
          <a:ext cx="274637" cy="285750"/>
        </p:xfrm>
        <a:graphic>
          <a:graphicData uri="http://schemas.openxmlformats.org/presentationml/2006/ole">
            <mc:AlternateContent xmlns:mc="http://schemas.openxmlformats.org/markup-compatibility/2006">
              <mc:Choice xmlns:v="urn:schemas-microsoft-com:vml" Requires="v">
                <p:oleObj spid="_x0000_s3082" name="" r:id="rId7" imgW="279400" imgH="292100" progId="Equation.2">
                  <p:embed/>
                </p:oleObj>
              </mc:Choice>
              <mc:Fallback>
                <p:oleObj name="" r:id="rId7" imgW="279400" imgH="292100" progId="Equation.2">
                  <p:embed/>
                  <p:pic>
                    <p:nvPicPr>
                      <p:cNvPr id="0" name="图片 3081"/>
                      <p:cNvPicPr/>
                      <p:nvPr/>
                    </p:nvPicPr>
                    <p:blipFill>
                      <a:blip r:embed="rId8"/>
                      <a:stretch>
                        <a:fillRect/>
                      </a:stretch>
                    </p:blipFill>
                    <p:spPr>
                      <a:xfrm>
                        <a:off x="3319463" y="3543300"/>
                        <a:ext cx="274637" cy="285750"/>
                      </a:xfrm>
                      <a:prstGeom prst="rect">
                        <a:avLst/>
                      </a:prstGeom>
                      <a:noFill/>
                      <a:ln w="38100">
                        <a:noFill/>
                        <a:miter/>
                      </a:ln>
                    </p:spPr>
                  </p:pic>
                </p:oleObj>
              </mc:Fallback>
            </mc:AlternateContent>
          </a:graphicData>
        </a:graphic>
      </p:graphicFrame>
      <p:grpSp>
        <p:nvGrpSpPr>
          <p:cNvPr id="13378" name="Group 70"/>
          <p:cNvGrpSpPr/>
          <p:nvPr/>
        </p:nvGrpSpPr>
        <p:grpSpPr>
          <a:xfrm>
            <a:off x="3086100" y="5257800"/>
            <a:ext cx="1543050" cy="496888"/>
            <a:chOff x="1104" y="3696"/>
            <a:chExt cx="1296" cy="417"/>
          </a:xfrm>
        </p:grpSpPr>
        <p:sp>
          <p:nvSpPr>
            <p:cNvPr id="24579" name="Rectangle 3"/>
            <p:cNvSpPr>
              <a:spLocks noChangeArrowheads="1"/>
            </p:cNvSpPr>
            <p:nvPr/>
          </p:nvSpPr>
          <p:spPr bwMode="auto">
            <a:xfrm>
              <a:off x="1344" y="3696"/>
              <a:ext cx="1056" cy="406"/>
            </a:xfrm>
            <a:prstGeom prst="rect">
              <a:avLst/>
            </a:prstGeom>
            <a:noFill/>
            <a:ln>
              <a:noFill/>
            </a:ln>
            <a:effectLst/>
          </p:spPr>
          <p:txBody>
            <a:bodyPr lIns="69056" tIns="34528" rIns="69056" bIns="34528">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700" b="1" i="0" u="none" strike="noStrike" kern="1200" cap="none" spc="0" normalizeH="0" baseline="0" noProof="1">
                  <a:ln>
                    <a:noFill/>
                  </a:ln>
                  <a:solidFill>
                    <a:schemeClr val="tx1"/>
                  </a:solidFill>
                  <a:effectLst>
                    <a:outerShdw blurRad="38100" dist="38100" dir="2700000">
                      <a:srgbClr val="C0C0C0"/>
                    </a:outerShdw>
                  </a:effectLst>
                  <a:uLnTx/>
                  <a:uFillTx/>
                  <a:latin typeface="隶书_GB2312"/>
                  <a:ea typeface="隶书_GB2312"/>
                  <a:cs typeface="+mn-cs"/>
                </a:rPr>
                <a:t>小时</a:t>
              </a:r>
              <a:endParaRPr kumimoji="0" lang="zh-CN" altLang="en-US" sz="2700" b="1" i="0" u="none" strike="noStrike" kern="1200" cap="none" spc="0" normalizeH="0" baseline="0" noProof="1">
                <a:ln>
                  <a:noFill/>
                </a:ln>
                <a:solidFill>
                  <a:schemeClr val="tx1"/>
                </a:solidFill>
                <a:effectLst>
                  <a:outerShdw blurRad="38100" dist="38100" dir="2700000">
                    <a:srgbClr val="C0C0C0"/>
                  </a:outerShdw>
                </a:effectLst>
                <a:uLnTx/>
                <a:uFillTx/>
                <a:latin typeface="隶书_GB2312"/>
                <a:ea typeface="隶书_GB2312"/>
                <a:cs typeface="+mn-cs"/>
              </a:endParaRPr>
            </a:p>
          </p:txBody>
        </p:sp>
        <p:graphicFrame>
          <p:nvGraphicFramePr>
            <p:cNvPr id="13380" name="Object 359"/>
            <p:cNvGraphicFramePr>
              <a:graphicFrameLocks noChangeAspect="1"/>
            </p:cNvGraphicFramePr>
            <p:nvPr/>
          </p:nvGraphicFramePr>
          <p:xfrm>
            <a:off x="1104" y="3777"/>
            <a:ext cx="336" cy="336"/>
          </p:xfrm>
          <a:graphic>
            <a:graphicData uri="http://schemas.openxmlformats.org/presentationml/2006/ole">
              <mc:AlternateContent xmlns:mc="http://schemas.openxmlformats.org/markup-compatibility/2006">
                <mc:Choice xmlns:v="urn:schemas-microsoft-com:vml" Requires="v">
                  <p:oleObj spid="_x0000_s3083" name="" r:id="rId9" imgW="292100" imgH="292100" progId="Equation.2">
                    <p:embed/>
                  </p:oleObj>
                </mc:Choice>
                <mc:Fallback>
                  <p:oleObj name="" r:id="rId9" imgW="292100" imgH="292100" progId="Equation.2">
                    <p:embed/>
                    <p:pic>
                      <p:nvPicPr>
                        <p:cNvPr id="0" name="图片 3082"/>
                        <p:cNvPicPr/>
                        <p:nvPr/>
                      </p:nvPicPr>
                      <p:blipFill>
                        <a:blip r:embed="rId2"/>
                        <a:stretch>
                          <a:fillRect/>
                        </a:stretch>
                      </p:blipFill>
                      <p:spPr>
                        <a:xfrm>
                          <a:off x="1104" y="3777"/>
                          <a:ext cx="336" cy="336"/>
                        </a:xfrm>
                        <a:prstGeom prst="rect">
                          <a:avLst/>
                        </a:prstGeom>
                        <a:noFill/>
                        <a:ln w="38100">
                          <a:noFill/>
                          <a:miter/>
                        </a:ln>
                      </p:spPr>
                    </p:pic>
                  </p:oleObj>
                </mc:Fallback>
              </mc:AlternateContent>
            </a:graphicData>
          </a:graphic>
        </p:graphicFrame>
      </p:grpSp>
      <p:graphicFrame>
        <p:nvGraphicFramePr>
          <p:cNvPr id="13381" name="Object 360"/>
          <p:cNvGraphicFramePr>
            <a:graphicFrameLocks noChangeAspect="1"/>
          </p:cNvGraphicFramePr>
          <p:nvPr/>
        </p:nvGraphicFramePr>
        <p:xfrm>
          <a:off x="2914650" y="5086350"/>
          <a:ext cx="274638" cy="285750"/>
        </p:xfrm>
        <a:graphic>
          <a:graphicData uri="http://schemas.openxmlformats.org/presentationml/2006/ole">
            <mc:AlternateContent xmlns:mc="http://schemas.openxmlformats.org/markup-compatibility/2006">
              <mc:Choice xmlns:v="urn:schemas-microsoft-com:vml" Requires="v">
                <p:oleObj spid="_x0000_s3084" name="" r:id="rId10" imgW="279400" imgH="292100" progId="Equation.2">
                  <p:embed/>
                </p:oleObj>
              </mc:Choice>
              <mc:Fallback>
                <p:oleObj name="" r:id="rId10" imgW="279400" imgH="292100" progId="Equation.2">
                  <p:embed/>
                  <p:pic>
                    <p:nvPicPr>
                      <p:cNvPr id="0" name="图片 3083"/>
                      <p:cNvPicPr/>
                      <p:nvPr/>
                    </p:nvPicPr>
                    <p:blipFill>
                      <a:blip r:embed="rId8"/>
                      <a:stretch>
                        <a:fillRect/>
                      </a:stretch>
                    </p:blipFill>
                    <p:spPr>
                      <a:xfrm>
                        <a:off x="2914650" y="5086350"/>
                        <a:ext cx="274638" cy="285750"/>
                      </a:xfrm>
                      <a:prstGeom prst="rect">
                        <a:avLst/>
                      </a:prstGeom>
                      <a:noFill/>
                      <a:ln w="38100">
                        <a:noFill/>
                        <a:miter/>
                      </a:ln>
                    </p:spPr>
                  </p:pic>
                </p:oleObj>
              </mc:Fallback>
            </mc:AlternateContent>
          </a:graphicData>
        </a:graphic>
      </p:graphicFrame>
      <p:grpSp>
        <p:nvGrpSpPr>
          <p:cNvPr id="13382" name="Group 74"/>
          <p:cNvGrpSpPr/>
          <p:nvPr/>
        </p:nvGrpSpPr>
        <p:grpSpPr>
          <a:xfrm>
            <a:off x="5657850" y="5314950"/>
            <a:ext cx="1200150" cy="460375"/>
            <a:chOff x="3792" y="3744"/>
            <a:chExt cx="1008" cy="387"/>
          </a:xfrm>
        </p:grpSpPr>
        <p:sp>
          <p:nvSpPr>
            <p:cNvPr id="24648" name="Text Box 72"/>
            <p:cNvSpPr txBox="1">
              <a:spLocks noChangeArrowheads="1"/>
            </p:cNvSpPr>
            <p:nvPr/>
          </p:nvSpPr>
          <p:spPr bwMode="auto">
            <a:xfrm>
              <a:off x="3984" y="3744"/>
              <a:ext cx="816" cy="387"/>
            </a:xfrm>
            <a:prstGeom prst="rect">
              <a:avLst/>
            </a:prstGeom>
            <a:noFill/>
            <a:ln>
              <a:noFill/>
            </a:ln>
            <a:effectLst/>
          </p:spPr>
          <p:txBody>
            <a:bodyPr>
              <a:spAutoFit/>
            </a:bodyPr>
            <a:lstStyle/>
            <a:p>
              <a:pPr marR="0" defTabSz="914400">
                <a:spcBef>
                  <a:spcPct val="50000"/>
                </a:spcBef>
                <a:buClrTx/>
                <a:buSzTx/>
                <a:buFontTx/>
                <a:buNone/>
                <a:defRPr/>
              </a:pPr>
              <a:r>
                <a:rPr kumimoji="0" lang="zh-CN" altLang="en-US" sz="2400" b="0" kern="1200" cap="none" spc="0" normalizeH="0" baseline="0" noProof="0">
                  <a:effectLst>
                    <a:outerShdw blurRad="38100" dist="38100" dir="2700000" algn="tl">
                      <a:srgbClr val="FFFFFF"/>
                    </a:outerShdw>
                  </a:effectLst>
                  <a:latin typeface="Verdana" panose="020B0604030504040204" pitchFamily="34" charset="0"/>
                  <a:ea typeface="宋体" panose="02010600030101010101" pitchFamily="2" charset="-122"/>
                  <a:cs typeface="+mn-cs"/>
                </a:rPr>
                <a:t>大时</a:t>
              </a:r>
              <a:endParaRPr kumimoji="0" lang="zh-CN" altLang="en-US" sz="2400" b="0" kern="1200" cap="none" spc="0" normalizeH="0" baseline="0" noProof="0">
                <a:effectLst>
                  <a:outerShdw blurRad="38100" dist="38100" dir="2700000" algn="tl">
                    <a:srgbClr val="FFFFFF"/>
                  </a:outerShdw>
                </a:effectLst>
                <a:latin typeface="Verdana" panose="020B0604030504040204" pitchFamily="34" charset="0"/>
                <a:ea typeface="宋体" panose="02010600030101010101" pitchFamily="2" charset="-122"/>
                <a:cs typeface="+mn-cs"/>
              </a:endParaRPr>
            </a:p>
          </p:txBody>
        </p:sp>
        <p:graphicFrame>
          <p:nvGraphicFramePr>
            <p:cNvPr id="13384" name="Object 361"/>
            <p:cNvGraphicFramePr>
              <a:graphicFrameLocks noChangeAspect="1"/>
            </p:cNvGraphicFramePr>
            <p:nvPr/>
          </p:nvGraphicFramePr>
          <p:xfrm>
            <a:off x="3792" y="3810"/>
            <a:ext cx="288" cy="288"/>
          </p:xfrm>
          <a:graphic>
            <a:graphicData uri="http://schemas.openxmlformats.org/presentationml/2006/ole">
              <mc:AlternateContent xmlns:mc="http://schemas.openxmlformats.org/markup-compatibility/2006">
                <mc:Choice xmlns:v="urn:schemas-microsoft-com:vml" Requires="v">
                  <p:oleObj spid="_x0000_s3085" name="" r:id="rId11" imgW="292100" imgH="292100" progId="Equation.2">
                    <p:embed/>
                  </p:oleObj>
                </mc:Choice>
                <mc:Fallback>
                  <p:oleObj name="" r:id="rId11" imgW="292100" imgH="292100" progId="Equation.2">
                    <p:embed/>
                    <p:pic>
                      <p:nvPicPr>
                        <p:cNvPr id="0" name="图片 3084"/>
                        <p:cNvPicPr/>
                        <p:nvPr/>
                      </p:nvPicPr>
                      <p:blipFill>
                        <a:blip r:embed="rId2"/>
                        <a:stretch>
                          <a:fillRect/>
                        </a:stretch>
                      </p:blipFill>
                      <p:spPr>
                        <a:xfrm>
                          <a:off x="3792" y="3810"/>
                          <a:ext cx="288" cy="288"/>
                        </a:xfrm>
                        <a:prstGeom prst="rect">
                          <a:avLst/>
                        </a:prstGeom>
                        <a:noFill/>
                        <a:ln w="38100">
                          <a:noFill/>
                          <a:miter/>
                        </a:ln>
                      </p:spPr>
                    </p:pic>
                  </p:oleObj>
                </mc:Fallback>
              </mc:AlternateContent>
            </a:graphicData>
          </a:graphic>
        </p:graphicFrame>
      </p:grpSp>
    </p:spTree>
  </p:cSld>
  <p:clrMapOvr>
    <a:masterClrMapping/>
  </p:clrMapOvr>
  <p:transition spd="slow">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idx="1"/>
          </p:nvPr>
        </p:nvSpPr>
        <p:spPr>
          <a:xfrm>
            <a:off x="1543050" y="1314450"/>
            <a:ext cx="6399213" cy="628650"/>
          </a:xfrm>
        </p:spPr>
        <p:txBody>
          <a:bodyPr vert="horz" wrap="square" lIns="68580" tIns="34290" rIns="68580" bIns="3429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3000" b="1" i="0" u="none" strike="noStrike" kern="0" cap="none" spc="0" normalizeH="0" baseline="0" noProof="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n-cs"/>
              </a:rPr>
              <a:t>干涉计量法</a:t>
            </a:r>
            <a:r>
              <a:rPr kumimoji="0" lang="en-US" altLang="zh-CN" sz="30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a:t>
            </a:r>
            <a:r>
              <a:rPr kumimoji="0" lang="zh-CN" altLang="en-US" sz="30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现代精密计量的基础。</a:t>
            </a:r>
            <a:endParaRPr kumimoji="0" lang="zh-CN" altLang="en-US" sz="3000" b="1" i="0" u="none" strike="noStrike" kern="0" cap="none" spc="0" normalizeH="0" baseline="0" noProof="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p:txBody>
      </p:sp>
      <p:grpSp>
        <p:nvGrpSpPr>
          <p:cNvPr id="14338" name="Group 5"/>
          <p:cNvGrpSpPr/>
          <p:nvPr/>
        </p:nvGrpSpPr>
        <p:grpSpPr>
          <a:xfrm>
            <a:off x="2114550" y="2228850"/>
            <a:ext cx="2343150" cy="1751013"/>
            <a:chOff x="816" y="1152"/>
            <a:chExt cx="1968" cy="1471"/>
          </a:xfrm>
        </p:grpSpPr>
        <p:sp>
          <p:nvSpPr>
            <p:cNvPr id="14339" name="Rectangle 3"/>
            <p:cNvSpPr/>
            <p:nvPr/>
          </p:nvSpPr>
          <p:spPr>
            <a:xfrm>
              <a:off x="816" y="1152"/>
              <a:ext cx="1632" cy="367"/>
            </a:xfrm>
            <a:prstGeom prst="rect">
              <a:avLst/>
            </a:prstGeom>
            <a:noFill/>
            <a:ln w="9525">
              <a:noFill/>
            </a:ln>
          </p:spPr>
          <p:txBody>
            <a:bodyPr lIns="69056" tIns="34528" rIns="69056" bIns="34528" anchor="t" anchorCtr="0">
              <a:spAutoFit/>
            </a:bodyPr>
            <a:p>
              <a:pPr>
                <a:spcBef>
                  <a:spcPct val="50000"/>
                </a:spcBef>
              </a:pPr>
              <a:r>
                <a:rPr lang="zh-CN" altLang="en-US" sz="2400" dirty="0">
                  <a:latin typeface="Verdana" panose="020B0604030504040204" pitchFamily="34" charset="0"/>
                  <a:ea typeface="宋体" panose="02010600030101010101" pitchFamily="2" charset="-122"/>
                </a:rPr>
                <a:t>待测平面</a:t>
              </a:r>
              <a:endParaRPr lang="zh-CN" altLang="en-US" sz="2400" dirty="0">
                <a:latin typeface="Verdana" panose="020B0604030504040204" pitchFamily="34" charset="0"/>
                <a:ea typeface="宋体" panose="02010600030101010101" pitchFamily="2" charset="-122"/>
              </a:endParaRPr>
            </a:p>
          </p:txBody>
        </p:sp>
        <p:sp>
          <p:nvSpPr>
            <p:cNvPr id="14340" name="Rectangle 4"/>
            <p:cNvSpPr/>
            <p:nvPr/>
          </p:nvSpPr>
          <p:spPr>
            <a:xfrm>
              <a:off x="1776" y="2256"/>
              <a:ext cx="1008" cy="367"/>
            </a:xfrm>
            <a:prstGeom prst="rect">
              <a:avLst/>
            </a:prstGeom>
            <a:noFill/>
            <a:ln w="9525">
              <a:noFill/>
            </a:ln>
          </p:spPr>
          <p:txBody>
            <a:bodyPr lIns="69056" tIns="34528" rIns="69056" bIns="34528" anchor="t" anchorCtr="0">
              <a:spAutoFit/>
            </a:bodyPr>
            <a:p>
              <a:pPr>
                <a:spcBef>
                  <a:spcPct val="50000"/>
                </a:spcBef>
              </a:pPr>
              <a:r>
                <a:rPr lang="zh-CN" altLang="en-US" sz="2400" dirty="0">
                  <a:latin typeface="Verdana" panose="020B0604030504040204" pitchFamily="34" charset="0"/>
                  <a:ea typeface="宋体" panose="02010600030101010101" pitchFamily="2" charset="-122"/>
                </a:rPr>
                <a:t>平晶</a:t>
              </a:r>
              <a:endParaRPr lang="zh-CN" altLang="en-US" sz="2400" dirty="0">
                <a:latin typeface="Verdana" panose="020B0604030504040204" pitchFamily="34" charset="0"/>
                <a:ea typeface="宋体" panose="02010600030101010101" pitchFamily="2" charset="-122"/>
              </a:endParaRPr>
            </a:p>
          </p:txBody>
        </p:sp>
      </p:grpSp>
      <p:grpSp>
        <p:nvGrpSpPr>
          <p:cNvPr id="14341" name="Group 8"/>
          <p:cNvGrpSpPr/>
          <p:nvPr/>
        </p:nvGrpSpPr>
        <p:grpSpPr>
          <a:xfrm>
            <a:off x="5715000" y="2228850"/>
            <a:ext cx="2114550" cy="1751013"/>
            <a:chOff x="3360" y="1152"/>
            <a:chExt cx="1776" cy="1471"/>
          </a:xfrm>
        </p:grpSpPr>
        <p:sp>
          <p:nvSpPr>
            <p:cNvPr id="14342" name="Rectangle 6"/>
            <p:cNvSpPr/>
            <p:nvPr/>
          </p:nvSpPr>
          <p:spPr>
            <a:xfrm>
              <a:off x="3360" y="1152"/>
              <a:ext cx="1632" cy="367"/>
            </a:xfrm>
            <a:prstGeom prst="rect">
              <a:avLst/>
            </a:prstGeom>
            <a:noFill/>
            <a:ln w="9525">
              <a:noFill/>
            </a:ln>
          </p:spPr>
          <p:txBody>
            <a:bodyPr lIns="69056" tIns="34528" rIns="69056" bIns="34528" anchor="t" anchorCtr="0">
              <a:spAutoFit/>
            </a:bodyPr>
            <a:p>
              <a:pPr>
                <a:spcBef>
                  <a:spcPct val="50000"/>
                </a:spcBef>
              </a:pPr>
              <a:r>
                <a:rPr lang="zh-CN" altLang="en-US" sz="2400" dirty="0">
                  <a:latin typeface="Verdana" panose="020B0604030504040204" pitchFamily="34" charset="0"/>
                  <a:ea typeface="宋体" panose="02010600030101010101" pitchFamily="2" charset="-122"/>
                </a:rPr>
                <a:t>待测平面</a:t>
              </a:r>
              <a:endParaRPr lang="zh-CN" altLang="en-US" sz="2400" dirty="0">
                <a:latin typeface="Verdana" panose="020B0604030504040204" pitchFamily="34" charset="0"/>
                <a:ea typeface="宋体" panose="02010600030101010101" pitchFamily="2" charset="-122"/>
              </a:endParaRPr>
            </a:p>
          </p:txBody>
        </p:sp>
        <p:sp>
          <p:nvSpPr>
            <p:cNvPr id="14343" name="Rectangle 7"/>
            <p:cNvSpPr/>
            <p:nvPr/>
          </p:nvSpPr>
          <p:spPr>
            <a:xfrm>
              <a:off x="4128" y="2256"/>
              <a:ext cx="1008" cy="367"/>
            </a:xfrm>
            <a:prstGeom prst="rect">
              <a:avLst/>
            </a:prstGeom>
            <a:noFill/>
            <a:ln w="9525">
              <a:noFill/>
            </a:ln>
          </p:spPr>
          <p:txBody>
            <a:bodyPr lIns="69056" tIns="34528" rIns="69056" bIns="34528" anchor="t" anchorCtr="0">
              <a:spAutoFit/>
            </a:bodyPr>
            <a:p>
              <a:pPr>
                <a:spcBef>
                  <a:spcPct val="50000"/>
                </a:spcBef>
              </a:pPr>
              <a:r>
                <a:rPr lang="zh-CN" altLang="en-US" sz="2400" dirty="0">
                  <a:latin typeface="Verdana" panose="020B0604030504040204" pitchFamily="34" charset="0"/>
                  <a:ea typeface="宋体" panose="02010600030101010101" pitchFamily="2" charset="-122"/>
                </a:rPr>
                <a:t>平晶</a:t>
              </a:r>
              <a:endParaRPr lang="zh-CN" altLang="en-US" sz="2400" dirty="0">
                <a:latin typeface="Verdana" panose="020B0604030504040204" pitchFamily="34" charset="0"/>
                <a:ea typeface="宋体" panose="02010600030101010101" pitchFamily="2" charset="-122"/>
              </a:endParaRPr>
            </a:p>
          </p:txBody>
        </p:sp>
      </p:grpSp>
      <p:sp>
        <p:nvSpPr>
          <p:cNvPr id="14344" name="Rectangle 9"/>
          <p:cNvSpPr/>
          <p:nvPr/>
        </p:nvSpPr>
        <p:spPr>
          <a:xfrm rot="1020000">
            <a:off x="1990725" y="3008313"/>
            <a:ext cx="1763713" cy="112712"/>
          </a:xfrm>
          <a:prstGeom prst="rect">
            <a:avLst/>
          </a:prstGeom>
          <a:solidFill>
            <a:srgbClr val="0000FF"/>
          </a:solidFill>
          <a:ln w="28575" cap="flat" cmpd="sng">
            <a:solidFill>
              <a:srgbClr val="0000FF"/>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4345" name="Rectangle 10"/>
          <p:cNvSpPr/>
          <p:nvPr/>
        </p:nvSpPr>
        <p:spPr>
          <a:xfrm>
            <a:off x="2005013" y="3376613"/>
            <a:ext cx="1704975" cy="161925"/>
          </a:xfrm>
          <a:prstGeom prst="rect">
            <a:avLst/>
          </a:prstGeom>
          <a:solidFill>
            <a:srgbClr val="0000FF"/>
          </a:solidFill>
          <a:ln w="12700" cap="flat" cmpd="sng">
            <a:solidFill>
              <a:srgbClr val="0000FF"/>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4346" name="Rectangle 19"/>
          <p:cNvSpPr/>
          <p:nvPr/>
        </p:nvSpPr>
        <p:spPr>
          <a:xfrm rot="1080000">
            <a:off x="5641975" y="2914650"/>
            <a:ext cx="1608138" cy="134938"/>
          </a:xfrm>
          <a:prstGeom prst="rect">
            <a:avLst/>
          </a:prstGeom>
          <a:solidFill>
            <a:srgbClr val="0000FF"/>
          </a:solidFill>
          <a:ln w="12700" cap="flat" cmpd="sng">
            <a:solidFill>
              <a:srgbClr val="0000FF"/>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4347" name="Oval 20"/>
          <p:cNvSpPr/>
          <p:nvPr/>
        </p:nvSpPr>
        <p:spPr>
          <a:xfrm>
            <a:off x="5724525" y="3895725"/>
            <a:ext cx="1419225" cy="1419225"/>
          </a:xfrm>
          <a:prstGeom prst="ellipse">
            <a:avLst/>
          </a:prstGeom>
          <a:solidFill>
            <a:srgbClr val="0000FF"/>
          </a:solidFill>
          <a:ln w="12700" cap="flat" cmpd="sng">
            <a:solidFill>
              <a:srgbClr val="0000FF"/>
            </a:solidFill>
            <a:prstDash val="solid"/>
            <a:round/>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4348" name="Line 21"/>
          <p:cNvSpPr/>
          <p:nvPr/>
        </p:nvSpPr>
        <p:spPr>
          <a:xfrm>
            <a:off x="6932613" y="4229100"/>
            <a:ext cx="0" cy="742950"/>
          </a:xfrm>
          <a:prstGeom prst="line">
            <a:avLst/>
          </a:prstGeom>
          <a:ln w="38100" cap="flat" cmpd="sng">
            <a:solidFill>
              <a:schemeClr val="bg1"/>
            </a:solidFill>
            <a:prstDash val="solid"/>
            <a:round/>
            <a:headEnd type="none" w="sm" len="sm"/>
            <a:tailEnd type="none" w="sm" len="sm"/>
          </a:ln>
        </p:spPr>
      </p:sp>
      <p:sp>
        <p:nvSpPr>
          <p:cNvPr id="14349" name="Line 22"/>
          <p:cNvSpPr/>
          <p:nvPr/>
        </p:nvSpPr>
        <p:spPr>
          <a:xfrm>
            <a:off x="6818313" y="4103688"/>
            <a:ext cx="0" cy="1000125"/>
          </a:xfrm>
          <a:prstGeom prst="line">
            <a:avLst/>
          </a:prstGeom>
          <a:ln w="38100" cap="flat" cmpd="sng">
            <a:solidFill>
              <a:schemeClr val="bg1"/>
            </a:solidFill>
            <a:prstDash val="solid"/>
            <a:round/>
            <a:headEnd type="none" w="sm" len="sm"/>
            <a:tailEnd type="none" w="sm" len="sm"/>
          </a:ln>
        </p:spPr>
      </p:sp>
      <p:sp>
        <p:nvSpPr>
          <p:cNvPr id="14350" name="Oval 39"/>
          <p:cNvSpPr/>
          <p:nvPr/>
        </p:nvSpPr>
        <p:spPr>
          <a:xfrm>
            <a:off x="6110288" y="2927350"/>
            <a:ext cx="447675" cy="390525"/>
          </a:xfrm>
          <a:prstGeom prst="ellipse">
            <a:avLst/>
          </a:prstGeom>
          <a:solidFill>
            <a:srgbClr val="B0FCF5"/>
          </a:solidFill>
          <a:ln w="12700" cap="flat" cmpd="sng">
            <a:solidFill>
              <a:srgbClr val="ADEDFF"/>
            </a:solidFill>
            <a:prstDash val="solid"/>
            <a:round/>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4351" name="Rectangle 43"/>
          <p:cNvSpPr/>
          <p:nvPr/>
        </p:nvSpPr>
        <p:spPr>
          <a:xfrm>
            <a:off x="5667375" y="3262313"/>
            <a:ext cx="1533525" cy="161925"/>
          </a:xfrm>
          <a:prstGeom prst="rect">
            <a:avLst/>
          </a:prstGeom>
          <a:solidFill>
            <a:srgbClr val="0000FF"/>
          </a:solidFill>
          <a:ln w="12700" cap="flat" cmpd="sng">
            <a:solidFill>
              <a:srgbClr val="0000FF"/>
            </a:solidFill>
            <a:prstDash val="solid"/>
            <a:miter/>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4352" name="Oval 11"/>
          <p:cNvSpPr/>
          <p:nvPr/>
        </p:nvSpPr>
        <p:spPr>
          <a:xfrm>
            <a:off x="2176463" y="3833813"/>
            <a:ext cx="1419225" cy="1419225"/>
          </a:xfrm>
          <a:prstGeom prst="ellipse">
            <a:avLst/>
          </a:prstGeom>
          <a:solidFill>
            <a:srgbClr val="0000FF"/>
          </a:solidFill>
          <a:ln w="38100" cap="flat" cmpd="sng">
            <a:solidFill>
              <a:srgbClr val="0000FF"/>
            </a:solidFill>
            <a:prstDash val="solid"/>
            <a:round/>
            <a:headEnd type="none" w="med" len="med"/>
            <a:tailEnd type="none" w="med" len="med"/>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14353" name="Line 12"/>
          <p:cNvSpPr/>
          <p:nvPr/>
        </p:nvSpPr>
        <p:spPr>
          <a:xfrm>
            <a:off x="2343150" y="4171950"/>
            <a:ext cx="0" cy="742950"/>
          </a:xfrm>
          <a:prstGeom prst="line">
            <a:avLst/>
          </a:prstGeom>
          <a:ln w="38100" cap="flat" cmpd="sng">
            <a:solidFill>
              <a:schemeClr val="bg1"/>
            </a:solidFill>
            <a:prstDash val="solid"/>
            <a:round/>
            <a:headEnd type="none" w="sm" len="sm"/>
            <a:tailEnd type="none" w="sm" len="sm"/>
          </a:ln>
        </p:spPr>
      </p:sp>
      <p:sp>
        <p:nvSpPr>
          <p:cNvPr id="14354" name="Line 13"/>
          <p:cNvSpPr/>
          <p:nvPr/>
        </p:nvSpPr>
        <p:spPr>
          <a:xfrm>
            <a:off x="2443163" y="4057650"/>
            <a:ext cx="0" cy="971550"/>
          </a:xfrm>
          <a:prstGeom prst="line">
            <a:avLst/>
          </a:prstGeom>
          <a:ln w="38100" cap="flat" cmpd="sng">
            <a:solidFill>
              <a:schemeClr val="bg1"/>
            </a:solidFill>
            <a:prstDash val="solid"/>
            <a:round/>
            <a:headEnd type="none" w="sm" len="sm"/>
            <a:tailEnd type="none" w="sm" len="sm"/>
          </a:ln>
        </p:spPr>
      </p:sp>
      <p:sp>
        <p:nvSpPr>
          <p:cNvPr id="14355" name="Line 15"/>
          <p:cNvSpPr/>
          <p:nvPr/>
        </p:nvSpPr>
        <p:spPr>
          <a:xfrm>
            <a:off x="2768600" y="3943350"/>
            <a:ext cx="0" cy="1257300"/>
          </a:xfrm>
          <a:prstGeom prst="line">
            <a:avLst/>
          </a:prstGeom>
          <a:ln w="38100" cap="flat" cmpd="sng">
            <a:solidFill>
              <a:schemeClr val="bg1"/>
            </a:solidFill>
            <a:prstDash val="solid"/>
            <a:round/>
            <a:headEnd type="none" w="sm" len="sm"/>
            <a:tailEnd type="none" w="sm" len="sm"/>
          </a:ln>
        </p:spPr>
      </p:sp>
      <p:sp>
        <p:nvSpPr>
          <p:cNvPr id="14356" name="Line 16"/>
          <p:cNvSpPr/>
          <p:nvPr/>
        </p:nvSpPr>
        <p:spPr>
          <a:xfrm flipH="1">
            <a:off x="2971800" y="3943350"/>
            <a:ext cx="3175" cy="1200150"/>
          </a:xfrm>
          <a:prstGeom prst="line">
            <a:avLst/>
          </a:prstGeom>
          <a:ln w="38100" cap="flat" cmpd="sng">
            <a:solidFill>
              <a:schemeClr val="bg1"/>
            </a:solidFill>
            <a:prstDash val="solid"/>
            <a:round/>
            <a:headEnd type="none" w="sm" len="sm"/>
            <a:tailEnd type="none" w="sm" len="sm"/>
          </a:ln>
        </p:spPr>
      </p:sp>
      <p:sp>
        <p:nvSpPr>
          <p:cNvPr id="14357" name="Line 17"/>
          <p:cNvSpPr/>
          <p:nvPr/>
        </p:nvSpPr>
        <p:spPr>
          <a:xfrm>
            <a:off x="3182938" y="4000500"/>
            <a:ext cx="0" cy="1085850"/>
          </a:xfrm>
          <a:prstGeom prst="line">
            <a:avLst/>
          </a:prstGeom>
          <a:ln w="38100" cap="flat" cmpd="sng">
            <a:solidFill>
              <a:schemeClr val="bg1"/>
            </a:solidFill>
            <a:prstDash val="solid"/>
            <a:round/>
            <a:headEnd type="none" w="sm" len="sm"/>
            <a:tailEnd type="none" w="sm" len="sm"/>
          </a:ln>
        </p:spPr>
      </p:sp>
      <p:sp>
        <p:nvSpPr>
          <p:cNvPr id="14358" name="Line 18"/>
          <p:cNvSpPr/>
          <p:nvPr/>
        </p:nvSpPr>
        <p:spPr>
          <a:xfrm>
            <a:off x="3282950" y="4117975"/>
            <a:ext cx="0" cy="911225"/>
          </a:xfrm>
          <a:prstGeom prst="line">
            <a:avLst/>
          </a:prstGeom>
          <a:ln w="38100" cap="flat" cmpd="sng">
            <a:solidFill>
              <a:schemeClr val="bg1"/>
            </a:solidFill>
            <a:prstDash val="solid"/>
            <a:round/>
            <a:headEnd type="none" w="sm" len="sm"/>
            <a:tailEnd type="none" w="sm" len="sm"/>
          </a:ln>
        </p:spPr>
      </p:sp>
      <p:sp>
        <p:nvSpPr>
          <p:cNvPr id="14359" name="Line 49"/>
          <p:cNvSpPr/>
          <p:nvPr/>
        </p:nvSpPr>
        <p:spPr>
          <a:xfrm>
            <a:off x="2557463" y="4000500"/>
            <a:ext cx="0" cy="1089025"/>
          </a:xfrm>
          <a:prstGeom prst="line">
            <a:avLst/>
          </a:prstGeom>
          <a:ln w="38100" cap="flat" cmpd="sng">
            <a:solidFill>
              <a:schemeClr val="bg1"/>
            </a:solidFill>
            <a:prstDash val="solid"/>
            <a:round/>
            <a:headEnd type="none" w="sm" len="sm"/>
            <a:tailEnd type="none" w="sm" len="sm"/>
          </a:ln>
        </p:spPr>
      </p:sp>
      <p:sp>
        <p:nvSpPr>
          <p:cNvPr id="14360" name="Line 52"/>
          <p:cNvSpPr/>
          <p:nvPr/>
        </p:nvSpPr>
        <p:spPr>
          <a:xfrm>
            <a:off x="3397250" y="4175125"/>
            <a:ext cx="0" cy="739775"/>
          </a:xfrm>
          <a:prstGeom prst="line">
            <a:avLst/>
          </a:prstGeom>
          <a:ln w="38100" cap="flat" cmpd="sng">
            <a:solidFill>
              <a:schemeClr val="bg1"/>
            </a:solidFill>
            <a:prstDash val="solid"/>
            <a:round/>
            <a:headEnd type="none" w="sm" len="sm"/>
            <a:tailEnd type="none" w="sm" len="sm"/>
          </a:ln>
        </p:spPr>
      </p:sp>
      <p:sp>
        <p:nvSpPr>
          <p:cNvPr id="14361" name="Line 53"/>
          <p:cNvSpPr/>
          <p:nvPr/>
        </p:nvSpPr>
        <p:spPr>
          <a:xfrm flipH="1">
            <a:off x="3068638" y="3951288"/>
            <a:ext cx="3175" cy="1200150"/>
          </a:xfrm>
          <a:prstGeom prst="line">
            <a:avLst/>
          </a:prstGeom>
          <a:ln w="38100" cap="flat" cmpd="sng">
            <a:solidFill>
              <a:schemeClr val="bg1"/>
            </a:solidFill>
            <a:prstDash val="solid"/>
            <a:round/>
            <a:headEnd type="none" w="sm" len="sm"/>
            <a:tailEnd type="none" w="sm" len="sm"/>
          </a:ln>
        </p:spPr>
      </p:sp>
      <p:sp>
        <p:nvSpPr>
          <p:cNvPr id="14362" name="Line 55"/>
          <p:cNvSpPr/>
          <p:nvPr/>
        </p:nvSpPr>
        <p:spPr>
          <a:xfrm>
            <a:off x="2874963" y="3886200"/>
            <a:ext cx="0" cy="1314450"/>
          </a:xfrm>
          <a:prstGeom prst="line">
            <a:avLst/>
          </a:prstGeom>
          <a:ln w="38100" cap="flat" cmpd="sng">
            <a:solidFill>
              <a:schemeClr val="bg1"/>
            </a:solidFill>
            <a:prstDash val="solid"/>
            <a:round/>
            <a:headEnd type="none" w="sm" len="sm"/>
            <a:tailEnd type="none" w="sm" len="sm"/>
          </a:ln>
        </p:spPr>
      </p:sp>
      <p:sp>
        <p:nvSpPr>
          <p:cNvPr id="14363" name="Line 56"/>
          <p:cNvSpPr/>
          <p:nvPr/>
        </p:nvSpPr>
        <p:spPr>
          <a:xfrm>
            <a:off x="2665413" y="3960813"/>
            <a:ext cx="0" cy="1182687"/>
          </a:xfrm>
          <a:prstGeom prst="line">
            <a:avLst/>
          </a:prstGeom>
          <a:ln w="38100" cap="flat" cmpd="sng">
            <a:solidFill>
              <a:schemeClr val="bg1"/>
            </a:solidFill>
            <a:prstDash val="solid"/>
            <a:round/>
            <a:headEnd type="none" w="sm" len="sm"/>
            <a:tailEnd type="none" w="sm" len="sm"/>
          </a:ln>
        </p:spPr>
      </p:sp>
      <p:sp>
        <p:nvSpPr>
          <p:cNvPr id="14364" name="Line 59"/>
          <p:cNvSpPr/>
          <p:nvPr/>
        </p:nvSpPr>
        <p:spPr>
          <a:xfrm>
            <a:off x="6718300" y="4040188"/>
            <a:ext cx="0" cy="1143000"/>
          </a:xfrm>
          <a:prstGeom prst="line">
            <a:avLst/>
          </a:prstGeom>
          <a:ln w="38100" cap="flat" cmpd="sng">
            <a:solidFill>
              <a:schemeClr val="bg1"/>
            </a:solidFill>
            <a:prstDash val="solid"/>
            <a:round/>
            <a:headEnd type="none" w="sm" len="sm"/>
            <a:tailEnd type="none" w="sm" len="sm"/>
          </a:ln>
        </p:spPr>
      </p:sp>
      <p:sp>
        <p:nvSpPr>
          <p:cNvPr id="14365" name="Line 60"/>
          <p:cNvSpPr/>
          <p:nvPr/>
        </p:nvSpPr>
        <p:spPr>
          <a:xfrm>
            <a:off x="6618288" y="3992563"/>
            <a:ext cx="0" cy="1265237"/>
          </a:xfrm>
          <a:prstGeom prst="line">
            <a:avLst/>
          </a:prstGeom>
          <a:ln w="38100" cap="flat" cmpd="sng">
            <a:solidFill>
              <a:schemeClr val="bg1"/>
            </a:solidFill>
            <a:prstDash val="solid"/>
            <a:round/>
            <a:headEnd type="none" w="sm" len="sm"/>
            <a:tailEnd type="none" w="sm" len="sm"/>
          </a:ln>
        </p:spPr>
      </p:sp>
      <p:sp>
        <p:nvSpPr>
          <p:cNvPr id="14366" name="Freeform 61"/>
          <p:cNvSpPr/>
          <p:nvPr/>
        </p:nvSpPr>
        <p:spPr>
          <a:xfrm>
            <a:off x="6457950" y="3943350"/>
            <a:ext cx="66675" cy="1314450"/>
          </a:xfrm>
          <a:custGeom>
            <a:avLst/>
            <a:gdLst/>
            <a:ahLst/>
            <a:cxnLst>
              <a:cxn ang="0">
                <a:pos x="57150" y="0"/>
              </a:cxn>
              <a:cxn ang="0">
                <a:pos x="57150" y="457200"/>
              </a:cxn>
              <a:cxn ang="0">
                <a:pos x="0" y="685800"/>
              </a:cxn>
              <a:cxn ang="0">
                <a:pos x="57150" y="857250"/>
              </a:cxn>
              <a:cxn ang="0">
                <a:pos x="57150" y="1314450"/>
              </a:cxn>
            </a:cxnLst>
            <a:pathLst>
              <a:path w="56" h="1104">
                <a:moveTo>
                  <a:pt x="48" y="0"/>
                </a:moveTo>
                <a:cubicBezTo>
                  <a:pt x="52" y="144"/>
                  <a:pt x="56" y="288"/>
                  <a:pt x="48" y="384"/>
                </a:cubicBezTo>
                <a:cubicBezTo>
                  <a:pt x="40" y="480"/>
                  <a:pt x="0" y="520"/>
                  <a:pt x="0" y="576"/>
                </a:cubicBezTo>
                <a:cubicBezTo>
                  <a:pt x="0" y="632"/>
                  <a:pt x="40" y="632"/>
                  <a:pt x="48" y="720"/>
                </a:cubicBezTo>
                <a:cubicBezTo>
                  <a:pt x="56" y="808"/>
                  <a:pt x="56" y="1040"/>
                  <a:pt x="48" y="1104"/>
                </a:cubicBezTo>
              </a:path>
            </a:pathLst>
          </a:custGeom>
          <a:noFill/>
          <a:ln w="38100" cap="flat" cmpd="sng">
            <a:solidFill>
              <a:schemeClr val="bg1"/>
            </a:solidFill>
            <a:prstDash val="solid"/>
            <a:round/>
            <a:headEnd type="none" w="sm" len="sm"/>
            <a:tailEnd type="none" w="sm" len="sm"/>
          </a:ln>
        </p:spPr>
        <p:txBody>
          <a:bodyPr/>
          <a:p>
            <a:endParaRPr lang="zh-CN" altLang="en-US"/>
          </a:p>
        </p:txBody>
      </p:sp>
      <p:sp>
        <p:nvSpPr>
          <p:cNvPr id="14367" name="Freeform 62"/>
          <p:cNvSpPr/>
          <p:nvPr/>
        </p:nvSpPr>
        <p:spPr>
          <a:xfrm>
            <a:off x="6343650" y="3943350"/>
            <a:ext cx="66675" cy="1314450"/>
          </a:xfrm>
          <a:custGeom>
            <a:avLst/>
            <a:gdLst/>
            <a:ahLst/>
            <a:cxnLst>
              <a:cxn ang="0">
                <a:pos x="57150" y="0"/>
              </a:cxn>
              <a:cxn ang="0">
                <a:pos x="57150" y="457200"/>
              </a:cxn>
              <a:cxn ang="0">
                <a:pos x="0" y="685800"/>
              </a:cxn>
              <a:cxn ang="0">
                <a:pos x="57150" y="857250"/>
              </a:cxn>
              <a:cxn ang="0">
                <a:pos x="57150" y="1314450"/>
              </a:cxn>
            </a:cxnLst>
            <a:pathLst>
              <a:path w="56" h="1104">
                <a:moveTo>
                  <a:pt x="48" y="0"/>
                </a:moveTo>
                <a:cubicBezTo>
                  <a:pt x="52" y="144"/>
                  <a:pt x="56" y="288"/>
                  <a:pt x="48" y="384"/>
                </a:cubicBezTo>
                <a:cubicBezTo>
                  <a:pt x="40" y="480"/>
                  <a:pt x="0" y="520"/>
                  <a:pt x="0" y="576"/>
                </a:cubicBezTo>
                <a:cubicBezTo>
                  <a:pt x="0" y="632"/>
                  <a:pt x="40" y="632"/>
                  <a:pt x="48" y="720"/>
                </a:cubicBezTo>
                <a:cubicBezTo>
                  <a:pt x="56" y="808"/>
                  <a:pt x="48" y="1040"/>
                  <a:pt x="48" y="1104"/>
                </a:cubicBezTo>
              </a:path>
            </a:pathLst>
          </a:custGeom>
          <a:noFill/>
          <a:ln w="38100" cap="flat" cmpd="sng">
            <a:solidFill>
              <a:schemeClr val="bg1"/>
            </a:solidFill>
            <a:prstDash val="solid"/>
            <a:round/>
            <a:headEnd type="none" w="sm" len="sm"/>
            <a:tailEnd type="none" w="sm" len="sm"/>
          </a:ln>
        </p:spPr>
        <p:txBody>
          <a:bodyPr/>
          <a:p>
            <a:endParaRPr lang="zh-CN" altLang="en-US"/>
          </a:p>
        </p:txBody>
      </p:sp>
      <p:sp>
        <p:nvSpPr>
          <p:cNvPr id="14368" name="Freeform 65"/>
          <p:cNvSpPr/>
          <p:nvPr/>
        </p:nvSpPr>
        <p:spPr>
          <a:xfrm>
            <a:off x="6229350" y="3943350"/>
            <a:ext cx="66675" cy="1257300"/>
          </a:xfrm>
          <a:custGeom>
            <a:avLst/>
            <a:gdLst/>
            <a:ahLst/>
            <a:cxnLst>
              <a:cxn ang="0">
                <a:pos x="57150" y="0"/>
              </a:cxn>
              <a:cxn ang="0">
                <a:pos x="57150" y="457200"/>
              </a:cxn>
              <a:cxn ang="0">
                <a:pos x="0" y="685800"/>
              </a:cxn>
              <a:cxn ang="0">
                <a:pos x="57150" y="857250"/>
              </a:cxn>
              <a:cxn ang="0">
                <a:pos x="57150" y="1257300"/>
              </a:cxn>
            </a:cxnLst>
            <a:pathLst>
              <a:path w="56" h="1056">
                <a:moveTo>
                  <a:pt x="48" y="0"/>
                </a:moveTo>
                <a:cubicBezTo>
                  <a:pt x="52" y="144"/>
                  <a:pt x="56" y="288"/>
                  <a:pt x="48" y="384"/>
                </a:cubicBezTo>
                <a:cubicBezTo>
                  <a:pt x="40" y="480"/>
                  <a:pt x="0" y="520"/>
                  <a:pt x="0" y="576"/>
                </a:cubicBezTo>
                <a:cubicBezTo>
                  <a:pt x="0" y="632"/>
                  <a:pt x="40" y="640"/>
                  <a:pt x="48" y="720"/>
                </a:cubicBezTo>
                <a:cubicBezTo>
                  <a:pt x="56" y="800"/>
                  <a:pt x="52" y="928"/>
                  <a:pt x="48" y="1056"/>
                </a:cubicBezTo>
              </a:path>
            </a:pathLst>
          </a:custGeom>
          <a:noFill/>
          <a:ln w="38100" cap="flat" cmpd="sng">
            <a:solidFill>
              <a:schemeClr val="bg1"/>
            </a:solidFill>
            <a:prstDash val="solid"/>
            <a:round/>
            <a:headEnd type="none" w="sm" len="sm"/>
            <a:tailEnd type="none" w="sm" len="sm"/>
          </a:ln>
        </p:spPr>
        <p:txBody>
          <a:bodyPr/>
          <a:p>
            <a:endParaRPr lang="zh-CN" altLang="en-US"/>
          </a:p>
        </p:txBody>
      </p:sp>
      <p:sp>
        <p:nvSpPr>
          <p:cNvPr id="14369" name="Freeform 71"/>
          <p:cNvSpPr/>
          <p:nvPr/>
        </p:nvSpPr>
        <p:spPr>
          <a:xfrm>
            <a:off x="6115050" y="4000500"/>
            <a:ext cx="66675" cy="1143000"/>
          </a:xfrm>
          <a:custGeom>
            <a:avLst/>
            <a:gdLst/>
            <a:ahLst/>
            <a:cxnLst>
              <a:cxn ang="0">
                <a:pos x="57150" y="0"/>
              </a:cxn>
              <a:cxn ang="0">
                <a:pos x="57150" y="400050"/>
              </a:cxn>
              <a:cxn ang="0">
                <a:pos x="0" y="628650"/>
              </a:cxn>
              <a:cxn ang="0">
                <a:pos x="57150" y="800100"/>
              </a:cxn>
              <a:cxn ang="0">
                <a:pos x="57150" y="1143000"/>
              </a:cxn>
            </a:cxnLst>
            <a:pathLst>
              <a:path w="56" h="960">
                <a:moveTo>
                  <a:pt x="48" y="0"/>
                </a:moveTo>
                <a:cubicBezTo>
                  <a:pt x="52" y="124"/>
                  <a:pt x="56" y="248"/>
                  <a:pt x="48" y="336"/>
                </a:cubicBezTo>
                <a:cubicBezTo>
                  <a:pt x="40" y="424"/>
                  <a:pt x="0" y="472"/>
                  <a:pt x="0" y="528"/>
                </a:cubicBezTo>
                <a:cubicBezTo>
                  <a:pt x="0" y="584"/>
                  <a:pt x="40" y="600"/>
                  <a:pt x="48" y="672"/>
                </a:cubicBezTo>
                <a:cubicBezTo>
                  <a:pt x="56" y="744"/>
                  <a:pt x="52" y="852"/>
                  <a:pt x="48" y="960"/>
                </a:cubicBezTo>
              </a:path>
            </a:pathLst>
          </a:custGeom>
          <a:noFill/>
          <a:ln w="38100" cap="flat" cmpd="sng">
            <a:solidFill>
              <a:schemeClr val="bg1"/>
            </a:solidFill>
            <a:prstDash val="solid"/>
            <a:round/>
            <a:headEnd type="none" w="sm" len="sm"/>
            <a:tailEnd type="none" w="sm" len="sm"/>
          </a:ln>
        </p:spPr>
        <p:txBody>
          <a:bodyPr/>
          <a:p>
            <a:endParaRPr lang="zh-CN" altLang="en-US"/>
          </a:p>
        </p:txBody>
      </p:sp>
      <p:sp>
        <p:nvSpPr>
          <p:cNvPr id="14370" name="Line 72"/>
          <p:cNvSpPr/>
          <p:nvPr/>
        </p:nvSpPr>
        <p:spPr>
          <a:xfrm>
            <a:off x="6037263" y="4135438"/>
            <a:ext cx="0" cy="914400"/>
          </a:xfrm>
          <a:prstGeom prst="line">
            <a:avLst/>
          </a:prstGeom>
          <a:ln w="38100" cap="flat" cmpd="sng">
            <a:solidFill>
              <a:schemeClr val="bg1"/>
            </a:solidFill>
            <a:prstDash val="solid"/>
            <a:round/>
            <a:headEnd type="none" w="sm" len="sm"/>
            <a:tailEnd type="none" w="sm" len="sm"/>
          </a:ln>
        </p:spPr>
      </p:sp>
      <p:sp>
        <p:nvSpPr>
          <p:cNvPr id="14371" name="Line 75"/>
          <p:cNvSpPr/>
          <p:nvPr/>
        </p:nvSpPr>
        <p:spPr>
          <a:xfrm>
            <a:off x="5926138" y="4211638"/>
            <a:ext cx="0" cy="800100"/>
          </a:xfrm>
          <a:prstGeom prst="line">
            <a:avLst/>
          </a:prstGeom>
          <a:ln w="38100" cap="flat" cmpd="sng">
            <a:solidFill>
              <a:schemeClr val="bg1"/>
            </a:solidFill>
            <a:prstDash val="solid"/>
            <a:round/>
            <a:headEnd type="none" w="sm" len="sm"/>
            <a:tailEnd type="none" w="sm" len="sm"/>
          </a:ln>
        </p:spPr>
      </p:sp>
    </p:spTree>
  </p:cSld>
  <p:clrMapOvr>
    <a:masterClrMapping/>
  </p:clrMapOvr>
  <p:transition spd="slow">
    <p:cover dir="d"/>
  </p:transition>
</p:sld>
</file>

<file path=ppt/tags/tag1.xml><?xml version="1.0" encoding="utf-8"?>
<p:tagLst xmlns:p="http://schemas.openxmlformats.org/presentationml/2006/main">
  <p:tag name="KSO_WPP_MARK_KEY" val="7a2f068e-86f2-4560-9a83-db6b7c8e3566"/>
  <p:tag name="COMMONDATA" val="eyJoZGlkIjoiZGE3Y2I3OTRlNTA1NjUwZGY1NGI3NTM4NWZhMGI4N2IifQ=="/>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4732</Words>
  <Application>WPS 演示</Application>
  <PresentationFormat>全屏显示(4:3)</PresentationFormat>
  <Paragraphs>344</Paragraphs>
  <Slides>34</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13</vt:i4>
      </vt:variant>
      <vt:variant>
        <vt:lpstr>幻灯片标题</vt:lpstr>
      </vt:variant>
      <vt:variant>
        <vt:i4>34</vt:i4>
      </vt:variant>
    </vt:vector>
  </HeadingPairs>
  <TitlesOfParts>
    <vt:vector size="64" baseType="lpstr">
      <vt:lpstr>Arial</vt:lpstr>
      <vt:lpstr>宋体</vt:lpstr>
      <vt:lpstr>Wingdings</vt:lpstr>
      <vt:lpstr>华文中宋</vt:lpstr>
      <vt:lpstr>Times New Roman</vt:lpstr>
      <vt:lpstr>华文隶书</vt:lpstr>
      <vt:lpstr>黑体</vt:lpstr>
      <vt:lpstr>Verdana</vt:lpstr>
      <vt:lpstr>楷体_GB2312</vt:lpstr>
      <vt:lpstr>新宋体</vt:lpstr>
      <vt:lpstr>Arial Rounded MT Bold</vt:lpstr>
      <vt:lpstr>隶书_GB2312</vt:lpstr>
      <vt:lpstr>微软雅黑</vt:lpstr>
      <vt:lpstr>Arial Unicode MS</vt:lpstr>
      <vt:lpstr>隶书</vt:lpstr>
      <vt:lpstr>华文琥珀</vt:lpstr>
      <vt:lpstr>古瓶荷花</vt:lpstr>
      <vt:lpstr>Equation.2</vt:lpstr>
      <vt:lpstr>Equation.DSMT4</vt:lpstr>
      <vt:lpstr>Equation.DSMT4</vt:lpstr>
      <vt:lpstr>Equation.DSMT4</vt:lpstr>
      <vt:lpstr>Equation.DSMT4</vt:lpstr>
      <vt:lpstr>Equation.2</vt:lpstr>
      <vt:lpstr>Equation.2</vt:lpstr>
      <vt:lpstr>Equation.2</vt:lpstr>
      <vt:lpstr>Equation.2</vt:lpstr>
      <vt:lpstr>Equation.2</vt:lpstr>
      <vt:lpstr>Equation.2</vt:lpstr>
      <vt:lpstr>Equation.2</vt:lpstr>
      <vt:lpstr>Equation.2</vt:lpstr>
      <vt:lpstr>PowerPoint 演示文稿</vt:lpstr>
      <vt:lpstr>PowerPoint 演示文稿</vt:lpstr>
      <vt:lpstr>PowerPoint 演示文稿</vt:lpstr>
      <vt:lpstr>PowerPoint 演示文稿</vt:lpstr>
      <vt:lpstr>PowerPoint 演示文稿</vt:lpstr>
      <vt:lpstr>PowerPoint 演示文稿</vt:lpstr>
      <vt:lpstr>放大法：通过某种方法将被测量         放大后，再进行测量。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3、课后完成实验报告  A4纸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王光辉</cp:lastModifiedBy>
  <cp:revision>150</cp:revision>
  <dcterms:created xsi:type="dcterms:W3CDTF">2007-03-01T02:00:00Z</dcterms:created>
  <dcterms:modified xsi:type="dcterms:W3CDTF">2023-03-22T02:28:40Z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2323915431944E19BECA7FBE3408CC97</vt:lpwstr>
  </property>
  <property fmtid="{D5CDD505-2E9C-101B-9397-08002B2CF9AE}" pid="3" name="KSOProductBuildVer">
    <vt:lpwstr>2052-11.1.0.13020</vt:lpwstr>
  </property>
</Properties>
</file>