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Lst>
  <p:notesMasterIdLst>
    <p:notesMasterId r:id="rId8"/>
  </p:notesMasterIdLst>
  <p:handoutMasterIdLst>
    <p:handoutMasterId r:id="rId65"/>
  </p:handoutMasterIdLst>
  <p:sldIdLst>
    <p:sldId id="390" r:id="rId5"/>
    <p:sldId id="407" r:id="rId6"/>
    <p:sldId id="408" r:id="rId7"/>
    <p:sldId id="409" r:id="rId9"/>
    <p:sldId id="410" r:id="rId10"/>
    <p:sldId id="445" r:id="rId11"/>
    <p:sldId id="444" r:id="rId12"/>
    <p:sldId id="540" r:id="rId13"/>
    <p:sldId id="432" r:id="rId14"/>
    <p:sldId id="411" r:id="rId15"/>
    <p:sldId id="440" r:id="rId16"/>
    <p:sldId id="412" r:id="rId17"/>
    <p:sldId id="497" r:id="rId18"/>
    <p:sldId id="413" r:id="rId19"/>
    <p:sldId id="414" r:id="rId20"/>
    <p:sldId id="502" r:id="rId21"/>
    <p:sldId id="415" r:id="rId22"/>
    <p:sldId id="602" r:id="rId23"/>
    <p:sldId id="416" r:id="rId24"/>
    <p:sldId id="504" r:id="rId25"/>
    <p:sldId id="457" r:id="rId26"/>
    <p:sldId id="467" r:id="rId27"/>
    <p:sldId id="499" r:id="rId28"/>
    <p:sldId id="500" r:id="rId29"/>
    <p:sldId id="501" r:id="rId30"/>
    <p:sldId id="541" r:id="rId31"/>
    <p:sldId id="462" r:id="rId32"/>
    <p:sldId id="461" r:id="rId33"/>
    <p:sldId id="466" r:id="rId34"/>
    <p:sldId id="463" r:id="rId35"/>
    <p:sldId id="464" r:id="rId36"/>
    <p:sldId id="465" r:id="rId37"/>
    <p:sldId id="420" r:id="rId38"/>
    <p:sldId id="459" r:id="rId39"/>
    <p:sldId id="421" r:id="rId40"/>
    <p:sldId id="422" r:id="rId41"/>
    <p:sldId id="423" r:id="rId42"/>
    <p:sldId id="424" r:id="rId43"/>
    <p:sldId id="473" r:id="rId44"/>
    <p:sldId id="474" r:id="rId45"/>
    <p:sldId id="486" r:id="rId46"/>
    <p:sldId id="487" r:id="rId47"/>
    <p:sldId id="488" r:id="rId48"/>
    <p:sldId id="489" r:id="rId49"/>
    <p:sldId id="585" r:id="rId50"/>
    <p:sldId id="586" r:id="rId51"/>
    <p:sldId id="588" r:id="rId52"/>
    <p:sldId id="589" r:id="rId53"/>
    <p:sldId id="591" r:id="rId54"/>
    <p:sldId id="592" r:id="rId55"/>
    <p:sldId id="491" r:id="rId56"/>
    <p:sldId id="492" r:id="rId57"/>
    <p:sldId id="493" r:id="rId58"/>
    <p:sldId id="494" r:id="rId59"/>
    <p:sldId id="495" r:id="rId60"/>
    <p:sldId id="496" r:id="rId61"/>
    <p:sldId id="537" r:id="rId62"/>
    <p:sldId id="538" r:id="rId63"/>
    <p:sldId id="377" r:id="rId64"/>
  </p:sldIdLst>
  <p:sldSz cx="9144000" cy="6858000" type="screen4x3"/>
  <p:notesSz cx="6858000" cy="9144000"/>
  <p:custDataLst>
    <p:tags r:id="rId70"/>
  </p:custDataLst>
  <p:defaultTextStyle>
    <a:defPPr>
      <a:defRPr lang="zh-CN"/>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2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9900CC"/>
    <a:srgbClr val="FF99FF"/>
    <a:srgbClr val="0066CC"/>
    <a:srgbClr val="000066"/>
    <a:srgbClr val="00FF00"/>
    <a:srgbClr val="CC66FF"/>
    <a:srgbClr val="FFCCCC"/>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29"/>
    <p:restoredTop sz="93750"/>
  </p:normalViewPr>
  <p:slideViewPr>
    <p:cSldViewPr snapToObjects="1" showGuides="1">
      <p:cViewPr varScale="1">
        <p:scale>
          <a:sx n="119" d="100"/>
          <a:sy n="119" d="100"/>
        </p:scale>
        <p:origin x="120" y="300"/>
      </p:cViewPr>
      <p:guideLst>
        <p:guide orient="horz" pos="2154"/>
        <p:guide pos="283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0" Type="http://schemas.openxmlformats.org/officeDocument/2006/relationships/tags" Target="tags/tag4.xml"/><Relationship Id="rId7" Type="http://schemas.openxmlformats.org/officeDocument/2006/relationships/slide" Target="slides/slide3.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3.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image" Target="../media/image77.wmf"/><Relationship Id="rId7" Type="http://schemas.openxmlformats.org/officeDocument/2006/relationships/image" Target="../media/image76.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7" Type="http://schemas.openxmlformats.org/officeDocument/2006/relationships/image" Target="../media/image86.wmf"/><Relationship Id="rId16" Type="http://schemas.openxmlformats.org/officeDocument/2006/relationships/image" Target="../media/image85.wmf"/><Relationship Id="rId15" Type="http://schemas.openxmlformats.org/officeDocument/2006/relationships/image" Target="../media/image84.wmf"/><Relationship Id="rId14" Type="http://schemas.openxmlformats.org/officeDocument/2006/relationships/image" Target="../media/image83.wmf"/><Relationship Id="rId13" Type="http://schemas.openxmlformats.org/officeDocument/2006/relationships/image" Target="../media/image82.wmf"/><Relationship Id="rId12" Type="http://schemas.openxmlformats.org/officeDocument/2006/relationships/image" Target="../media/image81.wmf"/><Relationship Id="rId11" Type="http://schemas.openxmlformats.org/officeDocument/2006/relationships/image" Target="../media/image80.wmf"/><Relationship Id="rId10" Type="http://schemas.openxmlformats.org/officeDocument/2006/relationships/image" Target="../media/image79.wmf"/><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63.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27.vml.rels><?xml version="1.0" encoding="UTF-8" standalone="yes"?>
<Relationships xmlns="http://schemas.openxmlformats.org/package/2006/relationships"><Relationship Id="rId7" Type="http://schemas.openxmlformats.org/officeDocument/2006/relationships/image" Target="../media/image129.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136.wmf"/><Relationship Id="rId4" Type="http://schemas.openxmlformats.org/officeDocument/2006/relationships/image" Target="../media/image116.wmf"/><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53.wmf"/><Relationship Id="rId8" Type="http://schemas.openxmlformats.org/officeDocument/2006/relationships/image" Target="../media/image152.wmf"/><Relationship Id="rId7" Type="http://schemas.openxmlformats.org/officeDocument/2006/relationships/image" Target="../media/image151.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0" Type="http://schemas.openxmlformats.org/officeDocument/2006/relationships/image" Target="../media/image154.wmf"/><Relationship Id="rId1" Type="http://schemas.openxmlformats.org/officeDocument/2006/relationships/image" Target="../media/image14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14.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4" Type="http://schemas.openxmlformats.org/officeDocument/2006/relationships/image" Target="../media/image32.wmf"/><Relationship Id="rId13" Type="http://schemas.openxmlformats.org/officeDocument/2006/relationships/image" Target="../media/image31.wmf"/><Relationship Id="rId12" Type="http://schemas.openxmlformats.org/officeDocument/2006/relationships/image" Target="../media/image30.wmf"/><Relationship Id="rId11" Type="http://schemas.openxmlformats.org/officeDocument/2006/relationships/image" Target="../media/image29.wmf"/><Relationship Id="rId10" Type="http://schemas.openxmlformats.org/officeDocument/2006/relationships/image" Target="../media/image28.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62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7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6B7C280-BB61-4C53-90DA-8F647273FB23}"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6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7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67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7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7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D321893-AC51-4DD9-B03A-32F2EB184A55}"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Rot="1" noTextEdit="1"/>
          </p:cNvSpPr>
          <p:nvPr>
            <p:ph type="sldImg"/>
          </p:nvPr>
        </p:nvSpPr>
        <p:spPr/>
      </p:sp>
      <p:sp>
        <p:nvSpPr>
          <p:cNvPr id="10242"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幻灯片图像占位符 1"/>
          <p:cNvSpPr>
            <a:spLocks noRot="1" noTextEdit="1"/>
          </p:cNvSpPr>
          <p:nvPr>
            <p:ph type="sldImg"/>
          </p:nvPr>
        </p:nvSpPr>
        <p:spPr/>
      </p:sp>
      <p:sp>
        <p:nvSpPr>
          <p:cNvPr id="70658" name="文本占位符 2"/>
          <p:cNvSpPr/>
          <p:nvPr>
            <p:ph type="body"/>
          </p:nvPr>
        </p:nvSpPr>
        <p:spPr/>
        <p:txBody>
          <a:bodyPr wrap="square" lIns="91440" tIns="45720" rIns="91440" bIns="45720" anchor="t" anchorCtr="0"/>
          <a:p>
            <a:pPr lvl="0"/>
            <a:r>
              <a:rPr lang="zh-CN" altLang="en-US"/>
              <a:t>矢量的图像表示，解析表示，大小和方向表示</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Rot="1" noTextEdit="1"/>
          </p:cNvSpPr>
          <p:nvPr>
            <p:ph type="sldImg"/>
          </p:nvPr>
        </p:nvSpPr>
        <p:spPr/>
      </p:sp>
      <p:sp>
        <p:nvSpPr>
          <p:cNvPr id="72706" name="文本占位符 2"/>
          <p:cNvSpPr/>
          <p:nvPr>
            <p:ph type="body"/>
          </p:nvPr>
        </p:nvSpPr>
        <p:spPr/>
        <p:txBody>
          <a:bodyPr wrap="square" lIns="91440" tIns="45720" rIns="91440" bIns="45720" anchor="t" anchorCtr="0"/>
          <a:p>
            <a:pPr lvl="0"/>
            <a:r>
              <a:rPr lang="zh-CN" altLang="en-US"/>
              <a:t>矢量的图像表示，解析表示，大小和方向表示</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Rot="1" noTextEdit="1"/>
          </p:cNvSpPr>
          <p:nvPr>
            <p:ph type="sldImg"/>
          </p:nvPr>
        </p:nvSpPr>
        <p:spPr/>
      </p:sp>
      <p:sp>
        <p:nvSpPr>
          <p:cNvPr id="74754" name="文本占位符 2"/>
          <p:cNvSpPr/>
          <p:nvPr>
            <p:ph type="body"/>
          </p:nvPr>
        </p:nvSpPr>
        <p:spPr/>
        <p:txBody>
          <a:bodyPr wrap="square" lIns="91440" tIns="45720" rIns="91440" bIns="45720" anchor="t" anchorCtr="0"/>
          <a:p>
            <a:pPr lvl="0"/>
            <a:r>
              <a:rPr lang="zh-CN" altLang="en-US"/>
              <a:t>矢量的图像表示，解析表示，大小和方向表示</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noTextEdit="1"/>
          </p:cNvSpPr>
          <p:nvPr>
            <p:ph type="sldImg"/>
          </p:nvPr>
        </p:nvSpPr>
        <p:spPr/>
      </p:sp>
      <p:sp>
        <p:nvSpPr>
          <p:cNvPr id="78850" name="文本占位符 2"/>
          <p:cNvSpPr>
            <a:spLocks noGrp="1"/>
          </p:cNvSpPr>
          <p:nvPr>
            <p:ph type="body"/>
          </p:nvPr>
        </p:nvSpPr>
        <p:spPr/>
        <p:txBody>
          <a:bodyPr wrap="square" lIns="91440" tIns="45720" rIns="91440" bIns="45720" anchor="t" anchorCtr="0"/>
          <a:p>
            <a:pPr lvl="0"/>
            <a:r>
              <a:rPr lang="zh-CN" altLang="en-US"/>
              <a:t>轨迹是一抛物线</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ChangeAspect="1" noTextEdit="1"/>
          </p:cNvSpPr>
          <p:nvPr>
            <p:ph type="sldImg"/>
          </p:nvPr>
        </p:nvSpPr>
        <p:spPr/>
      </p:sp>
      <p:sp>
        <p:nvSpPr>
          <p:cNvPr id="80898" name="文本占位符 2"/>
          <p:cNvSpPr>
            <a:spLocks noGrp="1"/>
          </p:cNvSpPr>
          <p:nvPr>
            <p:ph type="body"/>
          </p:nvPr>
        </p:nvSpPr>
        <p:spPr/>
        <p:txBody>
          <a:bodyPr wrap="square" lIns="91440" tIns="45720" rIns="91440" bIns="45720" anchor="t" anchorCtr="0"/>
          <a:p>
            <a:pPr lvl="0"/>
            <a:r>
              <a:rPr lang="zh-CN" altLang="en-US"/>
              <a:t>轨迹是一抛物线</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Rot="1" noTextEdit="1"/>
          </p:cNvSpPr>
          <p:nvPr>
            <p:ph type="sldImg"/>
          </p:nvPr>
        </p:nvSpPr>
        <p:spPr/>
      </p:sp>
      <p:sp>
        <p:nvSpPr>
          <p:cNvPr id="18434"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Rot="1" noTextEdit="1"/>
          </p:cNvSpPr>
          <p:nvPr>
            <p:ph type="sldImg"/>
          </p:nvPr>
        </p:nvSpPr>
        <p:spPr/>
      </p:sp>
      <p:sp>
        <p:nvSpPr>
          <p:cNvPr id="20482" name="文本占位符 2"/>
          <p:cNvSpPr/>
          <p:nvPr>
            <p:ph type="body"/>
          </p:nvPr>
        </p:nvSpPr>
        <p:spPr/>
        <p:txBody>
          <a:bodyPr wrap="square" lIns="91440" tIns="45720" rIns="91440" bIns="45720" anchor="t" anchorCtr="0"/>
          <a:p>
            <a:pPr lvl="0"/>
            <a:r>
              <a:rPr lang="en-US" altLang="zh-CN"/>
              <a:t>sigme</a:t>
            </a:r>
            <a:endParaRPr lang="en-US" altLang="zh-CN" sz="4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Rot="1" noTextEdit="1"/>
          </p:cNvSpPr>
          <p:nvPr>
            <p:ph type="sldImg"/>
          </p:nvPr>
        </p:nvSpPr>
        <p:spPr/>
      </p:sp>
      <p:sp>
        <p:nvSpPr>
          <p:cNvPr id="25602"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Rot="1" noTextEdit="1"/>
          </p:cNvSpPr>
          <p:nvPr>
            <p:ph type="sldImg"/>
          </p:nvPr>
        </p:nvSpPr>
        <p:spPr/>
      </p:sp>
      <p:sp>
        <p:nvSpPr>
          <p:cNvPr id="27650"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Rot="1" noTextEdit="1"/>
          </p:cNvSpPr>
          <p:nvPr>
            <p:ph type="sldImg"/>
          </p:nvPr>
        </p:nvSpPr>
        <p:spPr/>
      </p:sp>
      <p:sp>
        <p:nvSpPr>
          <p:cNvPr id="32770" name="文本占位符 2"/>
          <p:cNvSpPr/>
          <p:nvPr>
            <p:ph type="body"/>
          </p:nvPr>
        </p:nvSpPr>
        <p:spPr/>
        <p:txBody>
          <a:bodyPr wrap="square" lIns="91440" tIns="45720" rIns="91440" bIns="45720" anchor="t" anchorCtr="0"/>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Rot="1" noTextEdit="1"/>
          </p:cNvSpPr>
          <p:nvPr>
            <p:ph type="sldImg"/>
          </p:nvPr>
        </p:nvSpPr>
        <p:spPr/>
      </p:sp>
      <p:sp>
        <p:nvSpPr>
          <p:cNvPr id="55298" name="文本占位符 2"/>
          <p:cNvSpPr/>
          <p:nvPr>
            <p:ph type="body"/>
          </p:nvPr>
        </p:nvSpPr>
        <p:spPr/>
        <p:txBody>
          <a:bodyPr wrap="square" lIns="91440" tIns="45720" rIns="91440" bIns="45720" anchor="t" anchorCtr="0"/>
          <a:p>
            <a:pPr lvl="0"/>
            <a:r>
              <a:rPr lang="zh-CN" altLang="en-US"/>
              <a:t>矢量的图像表示，解析表示，大小和方向表示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Rot="1" noTextEdit="1"/>
          </p:cNvSpPr>
          <p:nvPr>
            <p:ph type="sldImg"/>
          </p:nvPr>
        </p:nvSpPr>
        <p:spPr/>
      </p:sp>
      <p:sp>
        <p:nvSpPr>
          <p:cNvPr id="58370" name="文本占位符 2"/>
          <p:cNvSpPr/>
          <p:nvPr>
            <p:ph type="body"/>
          </p:nvPr>
        </p:nvSpPr>
        <p:spPr/>
        <p:txBody>
          <a:bodyPr wrap="square" lIns="91440" tIns="45720" rIns="91440" bIns="45720" anchor="t" anchorCtr="0"/>
          <a:p>
            <a:pPr lvl="0"/>
            <a:r>
              <a:rPr lang="zh-CN" altLang="en-US"/>
              <a:t>矢量的图像表示，解析表示，大小和方向表示</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Rot="1" noTextEdit="1"/>
          </p:cNvSpPr>
          <p:nvPr>
            <p:ph type="sldImg"/>
          </p:nvPr>
        </p:nvSpPr>
        <p:spPr/>
      </p:sp>
      <p:sp>
        <p:nvSpPr>
          <p:cNvPr id="68610" name="文本占位符 2"/>
          <p:cNvSpPr/>
          <p:nvPr>
            <p:ph type="body"/>
          </p:nvPr>
        </p:nvSpPr>
        <p:spPr/>
        <p:txBody>
          <a:bodyPr wrap="square" lIns="91440" tIns="45720" rIns="91440" bIns="45720" anchor="t" anchorCtr="0"/>
          <a:p>
            <a:pPr lvl="0"/>
            <a:r>
              <a:rPr lang="zh-CN" altLang="en-US"/>
              <a:t>矢量的图像表示，解析表示，大小和方向表示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8650" y="1825625"/>
            <a:ext cx="7886700" cy="4351338"/>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8650" y="1825625"/>
            <a:ext cx="7886700" cy="4351338"/>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8650" y="1825625"/>
            <a:ext cx="7886700" cy="4351338"/>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5" Type="http://schemas.openxmlformats.org/officeDocument/2006/relationships/theme" Target="../theme/theme3.xml"/><Relationship Id="rId14" Type="http://schemas.openxmlformats.org/officeDocument/2006/relationships/image" Target="../media/image2.pn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7" descr="bj"/>
          <p:cNvPicPr>
            <a:picLocks noChangeAspect="1"/>
          </p:cNvPicPr>
          <p:nvPr userDrawn="1"/>
        </p:nvPicPr>
        <p:blipFill>
          <a:blip r:embed="rId14"/>
          <a:stretch>
            <a:fillRect/>
          </a:stretch>
        </p:blipFill>
        <p:spPr>
          <a:xfrm>
            <a:off x="0" y="25400"/>
            <a:ext cx="2124075" cy="739775"/>
          </a:xfrm>
          <a:prstGeom prst="rect">
            <a:avLst/>
          </a:prstGeom>
          <a:noFill/>
          <a:ln w="9525">
            <a:noFill/>
          </a:ln>
        </p:spPr>
      </p:pic>
      <p:pic>
        <p:nvPicPr>
          <p:cNvPr id="1027" name="Picture 53" descr="bj"/>
          <p:cNvPicPr>
            <a:picLocks noChangeAspect="1"/>
          </p:cNvPicPr>
          <p:nvPr userDrawn="1"/>
        </p:nvPicPr>
        <p:blipFill>
          <a:blip r:embed="rId14"/>
          <a:stretch>
            <a:fillRect/>
          </a:stretch>
        </p:blipFill>
        <p:spPr>
          <a:xfrm>
            <a:off x="2124075" y="0"/>
            <a:ext cx="2124075" cy="739775"/>
          </a:xfrm>
          <a:prstGeom prst="rect">
            <a:avLst/>
          </a:prstGeom>
          <a:noFill/>
          <a:ln w="9525">
            <a:noFill/>
          </a:ln>
        </p:spPr>
      </p:pic>
      <p:pic>
        <p:nvPicPr>
          <p:cNvPr id="1028" name="Picture 54" descr="bj"/>
          <p:cNvPicPr>
            <a:picLocks noChangeAspect="1"/>
          </p:cNvPicPr>
          <p:nvPr userDrawn="1"/>
        </p:nvPicPr>
        <p:blipFill>
          <a:blip r:embed="rId14"/>
          <a:stretch>
            <a:fillRect/>
          </a:stretch>
        </p:blipFill>
        <p:spPr>
          <a:xfrm>
            <a:off x="4248150" y="0"/>
            <a:ext cx="2124075" cy="739775"/>
          </a:xfrm>
          <a:prstGeom prst="rect">
            <a:avLst/>
          </a:prstGeom>
          <a:noFill/>
          <a:ln w="9525">
            <a:noFill/>
          </a:ln>
        </p:spPr>
      </p:pic>
      <p:pic>
        <p:nvPicPr>
          <p:cNvPr id="1029" name="Picture 55" descr="bj"/>
          <p:cNvPicPr>
            <a:picLocks noChangeAspect="1"/>
          </p:cNvPicPr>
          <p:nvPr userDrawn="1"/>
        </p:nvPicPr>
        <p:blipFill>
          <a:blip r:embed="rId14"/>
          <a:stretch>
            <a:fillRect/>
          </a:stretch>
        </p:blipFill>
        <p:spPr>
          <a:xfrm>
            <a:off x="6372225" y="25400"/>
            <a:ext cx="2124075" cy="739775"/>
          </a:xfrm>
          <a:prstGeom prst="rect">
            <a:avLst/>
          </a:prstGeom>
          <a:noFill/>
          <a:ln w="9525">
            <a:noFill/>
          </a:ln>
        </p:spPr>
      </p:pic>
      <p:pic>
        <p:nvPicPr>
          <p:cNvPr id="1030" name="Picture 56" descr="bj"/>
          <p:cNvPicPr>
            <a:picLocks noChangeAspect="1"/>
          </p:cNvPicPr>
          <p:nvPr userDrawn="1"/>
        </p:nvPicPr>
        <p:blipFill>
          <a:blip r:embed="rId14"/>
          <a:stretch>
            <a:fillRect/>
          </a:stretch>
        </p:blipFill>
        <p:spPr>
          <a:xfrm>
            <a:off x="7021513" y="0"/>
            <a:ext cx="2124075" cy="739775"/>
          </a:xfrm>
          <a:prstGeom prst="rect">
            <a:avLst/>
          </a:prstGeom>
          <a:noFill/>
          <a:ln w="9525">
            <a:noFill/>
          </a:ln>
        </p:spPr>
      </p:pic>
      <p:pic>
        <p:nvPicPr>
          <p:cNvPr id="1031" name="Picture 40" descr="bj"/>
          <p:cNvPicPr>
            <a:picLocks noChangeAspect="1"/>
          </p:cNvPicPr>
          <p:nvPr userDrawn="1"/>
        </p:nvPicPr>
        <p:blipFill>
          <a:blip r:embed="rId14"/>
          <a:stretch>
            <a:fillRect/>
          </a:stretch>
        </p:blipFill>
        <p:spPr>
          <a:xfrm>
            <a:off x="15875" y="6132513"/>
            <a:ext cx="9144000" cy="739775"/>
          </a:xfrm>
          <a:prstGeom prst="rect">
            <a:avLst/>
          </a:prstGeom>
          <a:noFill/>
          <a:ln w="9525">
            <a:noFill/>
          </a:ln>
        </p:spPr>
      </p:pic>
      <p:grpSp>
        <p:nvGrpSpPr>
          <p:cNvPr id="1032"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36" y="3948"/>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1034" name="Line 22">
              <a:hlinkClick r:id="" action="ppaction://hlinkshowjump?jump=lastslide"/>
            </p:cNvPr>
            <p:cNvSpPr/>
            <p:nvPr userDrawn="1"/>
          </p:nvSpPr>
          <p:spPr>
            <a:xfrm>
              <a:off x="3647" y="3923"/>
              <a:ext cx="0" cy="204"/>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grpSp>
        <p:nvGrpSpPr>
          <p:cNvPr id="1037"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2" y="3921"/>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1039" name="Line 27"/>
            <p:cNvSpPr/>
            <p:nvPr userDrawn="1"/>
          </p:nvSpPr>
          <p:spPr>
            <a:xfrm>
              <a:off x="4558" y="3896"/>
              <a:ext cx="0" cy="204"/>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1040" name="Rectangle 34"/>
          <p:cNvSpPr/>
          <p:nvPr userDrawn="1"/>
        </p:nvSpPr>
        <p:spPr>
          <a:xfrm>
            <a:off x="38100" y="6173788"/>
            <a:ext cx="9144000" cy="73025"/>
          </a:xfrm>
          <a:prstGeom prst="rect">
            <a:avLst/>
          </a:prstGeom>
          <a:gradFill rotWithShape="1">
            <a:gsLst>
              <a:gs pos="0">
                <a:schemeClr val="bg1"/>
              </a:gs>
              <a:gs pos="100000">
                <a:srgbClr val="FF3300"/>
              </a:gs>
            </a:gsLst>
            <a:lin ang="0" scaled="1"/>
            <a:tileRect/>
          </a:gradFill>
          <a:ln w="9525">
            <a:noFill/>
          </a:ln>
        </p:spPr>
        <p:txBody>
          <a:bodyPr wrap="none" anchor="ctr" anchorCtr="0"/>
          <a:p>
            <a:pPr lvl="0"/>
            <a:endParaRPr lang="zh-CN" altLang="en-US" dirty="0">
              <a:latin typeface="Arial" panose="020B0604020202020204" pitchFamily="34" charset="0"/>
              <a:ea typeface="华文中宋" panose="02010600040101010101" pitchFamily="2" charset="-122"/>
            </a:endParaRPr>
          </a:p>
        </p:txBody>
      </p:sp>
      <p:sp>
        <p:nvSpPr>
          <p:cNvPr id="1041" name="Rectangle 33"/>
          <p:cNvSpPr/>
          <p:nvPr userDrawn="1"/>
        </p:nvSpPr>
        <p:spPr>
          <a:xfrm>
            <a:off x="0" y="692150"/>
            <a:ext cx="9144000" cy="73025"/>
          </a:xfrm>
          <a:prstGeom prst="rect">
            <a:avLst/>
          </a:prstGeom>
          <a:gradFill rotWithShape="1">
            <a:gsLst>
              <a:gs pos="0">
                <a:srgbClr val="FF3300"/>
              </a:gs>
              <a:gs pos="100000">
                <a:schemeClr val="bg1"/>
              </a:gs>
            </a:gsLst>
            <a:lin ang="0" scaled="1"/>
            <a:tileRect/>
          </a:gradFill>
          <a:ln w="9525">
            <a:noFill/>
          </a:ln>
        </p:spPr>
        <p:txBody>
          <a:bodyPr wrap="none" anchor="ctr" anchorCtr="0"/>
          <a:p>
            <a:pPr lvl="0"/>
            <a:endParaRPr lang="zh-CN" altLang="en-US" dirty="0">
              <a:latin typeface="Arial" panose="020B0604020202020204" pitchFamily="34" charset="0"/>
              <a:ea typeface="华文中宋"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cover dir="d"/>
  </p:transition>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37" descr="bj"/>
          <p:cNvPicPr>
            <a:picLocks noChangeAspect="1"/>
          </p:cNvPicPr>
          <p:nvPr userDrawn="1"/>
        </p:nvPicPr>
        <p:blipFill>
          <a:blip r:embed="rId14"/>
          <a:stretch>
            <a:fillRect/>
          </a:stretch>
        </p:blipFill>
        <p:spPr>
          <a:xfrm>
            <a:off x="0" y="25400"/>
            <a:ext cx="2124075" cy="739775"/>
          </a:xfrm>
          <a:prstGeom prst="rect">
            <a:avLst/>
          </a:prstGeom>
          <a:noFill/>
          <a:ln w="9525">
            <a:noFill/>
          </a:ln>
        </p:spPr>
      </p:pic>
      <p:pic>
        <p:nvPicPr>
          <p:cNvPr id="2051" name="Picture 53" descr="bj"/>
          <p:cNvPicPr>
            <a:picLocks noChangeAspect="1"/>
          </p:cNvPicPr>
          <p:nvPr userDrawn="1"/>
        </p:nvPicPr>
        <p:blipFill>
          <a:blip r:embed="rId14"/>
          <a:stretch>
            <a:fillRect/>
          </a:stretch>
        </p:blipFill>
        <p:spPr>
          <a:xfrm>
            <a:off x="2124075" y="0"/>
            <a:ext cx="2124075" cy="739775"/>
          </a:xfrm>
          <a:prstGeom prst="rect">
            <a:avLst/>
          </a:prstGeom>
          <a:noFill/>
          <a:ln w="9525">
            <a:noFill/>
          </a:ln>
        </p:spPr>
      </p:pic>
      <p:pic>
        <p:nvPicPr>
          <p:cNvPr id="2052" name="Picture 54" descr="bj"/>
          <p:cNvPicPr>
            <a:picLocks noChangeAspect="1"/>
          </p:cNvPicPr>
          <p:nvPr userDrawn="1"/>
        </p:nvPicPr>
        <p:blipFill>
          <a:blip r:embed="rId14"/>
          <a:stretch>
            <a:fillRect/>
          </a:stretch>
        </p:blipFill>
        <p:spPr>
          <a:xfrm>
            <a:off x="4248150" y="0"/>
            <a:ext cx="2124075" cy="739775"/>
          </a:xfrm>
          <a:prstGeom prst="rect">
            <a:avLst/>
          </a:prstGeom>
          <a:noFill/>
          <a:ln w="9525">
            <a:noFill/>
          </a:ln>
        </p:spPr>
      </p:pic>
      <p:pic>
        <p:nvPicPr>
          <p:cNvPr id="2053" name="Picture 55" descr="bj"/>
          <p:cNvPicPr>
            <a:picLocks noChangeAspect="1"/>
          </p:cNvPicPr>
          <p:nvPr userDrawn="1"/>
        </p:nvPicPr>
        <p:blipFill>
          <a:blip r:embed="rId14"/>
          <a:stretch>
            <a:fillRect/>
          </a:stretch>
        </p:blipFill>
        <p:spPr>
          <a:xfrm>
            <a:off x="6372225" y="25400"/>
            <a:ext cx="2124075" cy="739775"/>
          </a:xfrm>
          <a:prstGeom prst="rect">
            <a:avLst/>
          </a:prstGeom>
          <a:noFill/>
          <a:ln w="9525">
            <a:noFill/>
          </a:ln>
        </p:spPr>
      </p:pic>
      <p:pic>
        <p:nvPicPr>
          <p:cNvPr id="2054" name="Picture 56" descr="bj"/>
          <p:cNvPicPr>
            <a:picLocks noChangeAspect="1"/>
          </p:cNvPicPr>
          <p:nvPr userDrawn="1"/>
        </p:nvPicPr>
        <p:blipFill>
          <a:blip r:embed="rId14"/>
          <a:stretch>
            <a:fillRect/>
          </a:stretch>
        </p:blipFill>
        <p:spPr>
          <a:xfrm>
            <a:off x="7021513" y="0"/>
            <a:ext cx="2124075" cy="739775"/>
          </a:xfrm>
          <a:prstGeom prst="rect">
            <a:avLst/>
          </a:prstGeom>
          <a:noFill/>
          <a:ln w="9525">
            <a:noFill/>
          </a:ln>
        </p:spPr>
      </p:pic>
      <p:pic>
        <p:nvPicPr>
          <p:cNvPr id="2055" name="Picture 40" descr="bj"/>
          <p:cNvPicPr>
            <a:picLocks noChangeAspect="1"/>
          </p:cNvPicPr>
          <p:nvPr userDrawn="1"/>
        </p:nvPicPr>
        <p:blipFill>
          <a:blip r:embed="rId14"/>
          <a:stretch>
            <a:fillRect/>
          </a:stretch>
        </p:blipFill>
        <p:spPr>
          <a:xfrm>
            <a:off x="15875" y="6132513"/>
            <a:ext cx="9144000" cy="739775"/>
          </a:xfrm>
          <a:prstGeom prst="rect">
            <a:avLst/>
          </a:prstGeom>
          <a:noFill/>
          <a:ln w="9525">
            <a:noFill/>
          </a:ln>
        </p:spPr>
      </p:pic>
      <p:grpSp>
        <p:nvGrpSpPr>
          <p:cNvPr id="2056"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36" y="3948"/>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2058" name="Line 22">
              <a:hlinkClick r:id="" action="ppaction://hlinkshowjump?jump=lastslide"/>
            </p:cNvPr>
            <p:cNvSpPr/>
            <p:nvPr userDrawn="1"/>
          </p:nvSpPr>
          <p:spPr>
            <a:xfrm>
              <a:off x="3647" y="3923"/>
              <a:ext cx="0" cy="204"/>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grpSp>
        <p:nvGrpSpPr>
          <p:cNvPr id="2061"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2" y="3921"/>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2063" name="Line 27"/>
            <p:cNvSpPr/>
            <p:nvPr userDrawn="1"/>
          </p:nvSpPr>
          <p:spPr>
            <a:xfrm>
              <a:off x="4558" y="3896"/>
              <a:ext cx="0" cy="204"/>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2064" name="Rectangle 34"/>
          <p:cNvSpPr/>
          <p:nvPr userDrawn="1"/>
        </p:nvSpPr>
        <p:spPr>
          <a:xfrm>
            <a:off x="38100" y="6173788"/>
            <a:ext cx="9144000" cy="73025"/>
          </a:xfrm>
          <a:prstGeom prst="rect">
            <a:avLst/>
          </a:prstGeom>
          <a:gradFill rotWithShape="1">
            <a:gsLst>
              <a:gs pos="0">
                <a:schemeClr val="bg1"/>
              </a:gs>
              <a:gs pos="100000">
                <a:srgbClr val="FF3300"/>
              </a:gs>
            </a:gsLst>
            <a:lin ang="0" scaled="1"/>
            <a:tileRect/>
          </a:gradFill>
          <a:ln w="9525">
            <a:noFill/>
          </a:ln>
        </p:spPr>
        <p:txBody>
          <a:bodyPr wrap="none" anchor="ctr" anchorCtr="0"/>
          <a:p>
            <a:pPr lvl="0"/>
            <a:endParaRPr lang="zh-CN" altLang="en-US" dirty="0">
              <a:latin typeface="Arial" panose="020B0604020202020204" pitchFamily="34" charset="0"/>
              <a:ea typeface="华文中宋" panose="02010600040101010101" pitchFamily="2" charset="-122"/>
            </a:endParaRPr>
          </a:p>
        </p:txBody>
      </p:sp>
      <p:sp>
        <p:nvSpPr>
          <p:cNvPr id="2065" name="Rectangle 33"/>
          <p:cNvSpPr/>
          <p:nvPr userDrawn="1"/>
        </p:nvSpPr>
        <p:spPr>
          <a:xfrm>
            <a:off x="0" y="692150"/>
            <a:ext cx="9144000" cy="73025"/>
          </a:xfrm>
          <a:prstGeom prst="rect">
            <a:avLst/>
          </a:prstGeom>
          <a:gradFill rotWithShape="1">
            <a:gsLst>
              <a:gs pos="0">
                <a:srgbClr val="FF3300"/>
              </a:gs>
              <a:gs pos="100000">
                <a:schemeClr val="bg1"/>
              </a:gs>
            </a:gsLst>
            <a:lin ang="0" scaled="1"/>
            <a:tileRect/>
          </a:gradFill>
          <a:ln w="9525">
            <a:noFill/>
          </a:ln>
        </p:spPr>
        <p:txBody>
          <a:bodyPr wrap="none" anchor="ctr" anchorCtr="0"/>
          <a:p>
            <a:pPr lvl="0"/>
            <a:endParaRPr lang="zh-CN" altLang="en-US" dirty="0">
              <a:latin typeface="Arial" panose="020B0604020202020204" pitchFamily="34" charset="0"/>
              <a:ea typeface="华文中宋"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spd="slow">
    <p:cover dir="d"/>
  </p:transition>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7" descr="bj"/>
          <p:cNvPicPr>
            <a:picLocks noChangeAspect="1"/>
          </p:cNvPicPr>
          <p:nvPr userDrawn="1"/>
        </p:nvPicPr>
        <p:blipFill>
          <a:blip r:embed="rId14"/>
          <a:stretch>
            <a:fillRect/>
          </a:stretch>
        </p:blipFill>
        <p:spPr>
          <a:xfrm>
            <a:off x="0" y="25400"/>
            <a:ext cx="2124075" cy="739775"/>
          </a:xfrm>
          <a:prstGeom prst="rect">
            <a:avLst/>
          </a:prstGeom>
          <a:noFill/>
          <a:ln w="9525">
            <a:noFill/>
          </a:ln>
        </p:spPr>
      </p:pic>
      <p:pic>
        <p:nvPicPr>
          <p:cNvPr id="1027" name="Picture 53" descr="bj"/>
          <p:cNvPicPr>
            <a:picLocks noChangeAspect="1"/>
          </p:cNvPicPr>
          <p:nvPr userDrawn="1"/>
        </p:nvPicPr>
        <p:blipFill>
          <a:blip r:embed="rId14"/>
          <a:stretch>
            <a:fillRect/>
          </a:stretch>
        </p:blipFill>
        <p:spPr>
          <a:xfrm>
            <a:off x="2124075" y="0"/>
            <a:ext cx="2124075" cy="739775"/>
          </a:xfrm>
          <a:prstGeom prst="rect">
            <a:avLst/>
          </a:prstGeom>
          <a:noFill/>
          <a:ln w="9525">
            <a:noFill/>
          </a:ln>
        </p:spPr>
      </p:pic>
      <p:pic>
        <p:nvPicPr>
          <p:cNvPr id="1028" name="Picture 54" descr="bj"/>
          <p:cNvPicPr>
            <a:picLocks noChangeAspect="1"/>
          </p:cNvPicPr>
          <p:nvPr userDrawn="1"/>
        </p:nvPicPr>
        <p:blipFill>
          <a:blip r:embed="rId14"/>
          <a:stretch>
            <a:fillRect/>
          </a:stretch>
        </p:blipFill>
        <p:spPr>
          <a:xfrm>
            <a:off x="4248150" y="0"/>
            <a:ext cx="2124075" cy="739775"/>
          </a:xfrm>
          <a:prstGeom prst="rect">
            <a:avLst/>
          </a:prstGeom>
          <a:noFill/>
          <a:ln w="9525">
            <a:noFill/>
          </a:ln>
        </p:spPr>
      </p:pic>
      <p:pic>
        <p:nvPicPr>
          <p:cNvPr id="1029" name="Picture 55" descr="bj"/>
          <p:cNvPicPr>
            <a:picLocks noChangeAspect="1"/>
          </p:cNvPicPr>
          <p:nvPr userDrawn="1"/>
        </p:nvPicPr>
        <p:blipFill>
          <a:blip r:embed="rId14"/>
          <a:stretch>
            <a:fillRect/>
          </a:stretch>
        </p:blipFill>
        <p:spPr>
          <a:xfrm>
            <a:off x="6372225" y="25400"/>
            <a:ext cx="2124075" cy="739775"/>
          </a:xfrm>
          <a:prstGeom prst="rect">
            <a:avLst/>
          </a:prstGeom>
          <a:noFill/>
          <a:ln w="9525">
            <a:noFill/>
          </a:ln>
        </p:spPr>
      </p:pic>
      <p:pic>
        <p:nvPicPr>
          <p:cNvPr id="1030" name="Picture 56" descr="bj"/>
          <p:cNvPicPr>
            <a:picLocks noChangeAspect="1"/>
          </p:cNvPicPr>
          <p:nvPr userDrawn="1"/>
        </p:nvPicPr>
        <p:blipFill>
          <a:blip r:embed="rId14"/>
          <a:stretch>
            <a:fillRect/>
          </a:stretch>
        </p:blipFill>
        <p:spPr>
          <a:xfrm>
            <a:off x="7021513" y="0"/>
            <a:ext cx="2124075" cy="739775"/>
          </a:xfrm>
          <a:prstGeom prst="rect">
            <a:avLst/>
          </a:prstGeom>
          <a:noFill/>
          <a:ln w="9525">
            <a:noFill/>
          </a:ln>
        </p:spPr>
      </p:pic>
      <p:pic>
        <p:nvPicPr>
          <p:cNvPr id="1031" name="Picture 40" descr="bj"/>
          <p:cNvPicPr>
            <a:picLocks noChangeAspect="1"/>
          </p:cNvPicPr>
          <p:nvPr userDrawn="1"/>
        </p:nvPicPr>
        <p:blipFill>
          <a:blip r:embed="rId14"/>
          <a:stretch>
            <a:fillRect/>
          </a:stretch>
        </p:blipFill>
        <p:spPr>
          <a:xfrm>
            <a:off x="15875" y="6132513"/>
            <a:ext cx="9144000" cy="739775"/>
          </a:xfrm>
          <a:prstGeom prst="rect">
            <a:avLst/>
          </a:prstGeom>
          <a:noFill/>
          <a:ln w="9525">
            <a:noFill/>
          </a:ln>
        </p:spPr>
      </p:pic>
      <p:grpSp>
        <p:nvGrpSpPr>
          <p:cNvPr id="1032"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36" y="3948"/>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1034" name="Line 22">
              <a:hlinkClick r:id="" action="ppaction://hlinkshowjump?jump=lastslide"/>
            </p:cNvPr>
            <p:cNvSpPr/>
            <p:nvPr userDrawn="1"/>
          </p:nvSpPr>
          <p:spPr>
            <a:xfrm>
              <a:off x="3647" y="3923"/>
              <a:ext cx="0" cy="204"/>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grpSp>
        <p:nvGrpSpPr>
          <p:cNvPr id="1037"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2" y="3921"/>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rgbClr val="ACEAFE"/>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1"/>
                </a:solidFill>
                <a:effectLst/>
                <a:uLnTx/>
                <a:uFillTx/>
                <a:latin typeface="Arial" panose="020B0604020202020204" pitchFamily="34" charset="0"/>
                <a:ea typeface="华文中宋" panose="02010600040101010101" pitchFamily="2" charset="-122"/>
                <a:cs typeface="+mn-cs"/>
              </a:endParaRPr>
            </a:p>
          </p:txBody>
        </p:sp>
        <p:sp>
          <p:nvSpPr>
            <p:cNvPr id="1039" name="Line 27"/>
            <p:cNvSpPr/>
            <p:nvPr userDrawn="1"/>
          </p:nvSpPr>
          <p:spPr>
            <a:xfrm>
              <a:off x="4558" y="3896"/>
              <a:ext cx="0" cy="204"/>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1040" name="Rectangle 34"/>
          <p:cNvSpPr/>
          <p:nvPr userDrawn="1"/>
        </p:nvSpPr>
        <p:spPr>
          <a:xfrm>
            <a:off x="38100" y="6173788"/>
            <a:ext cx="9144000" cy="73025"/>
          </a:xfrm>
          <a:prstGeom prst="rect">
            <a:avLst/>
          </a:prstGeom>
          <a:gradFill rotWithShape="1">
            <a:gsLst>
              <a:gs pos="0">
                <a:schemeClr val="bg1"/>
              </a:gs>
              <a:gs pos="100000">
                <a:srgbClr val="FF3300"/>
              </a:gs>
            </a:gsLst>
            <a:lin ang="0" scaled="1"/>
            <a:tileRect/>
          </a:gradFill>
          <a:ln w="9525">
            <a:noFill/>
          </a:ln>
        </p:spPr>
        <p:txBody>
          <a:bodyPr wrap="none" anchor="ctr" anchorCtr="0"/>
          <a:p>
            <a:pPr lvl="0"/>
            <a:endParaRPr lang="zh-CN" altLang="en-US" dirty="0">
              <a:latin typeface="Arial" panose="020B0604020202020204" pitchFamily="34" charset="0"/>
              <a:ea typeface="华文中宋" panose="02010600040101010101" pitchFamily="2" charset="-122"/>
            </a:endParaRPr>
          </a:p>
        </p:txBody>
      </p:sp>
      <p:sp>
        <p:nvSpPr>
          <p:cNvPr id="1041" name="Rectangle 33"/>
          <p:cNvSpPr/>
          <p:nvPr userDrawn="1"/>
        </p:nvSpPr>
        <p:spPr>
          <a:xfrm>
            <a:off x="0" y="692150"/>
            <a:ext cx="9144000" cy="73025"/>
          </a:xfrm>
          <a:prstGeom prst="rect">
            <a:avLst/>
          </a:prstGeom>
          <a:gradFill rotWithShape="1">
            <a:gsLst>
              <a:gs pos="0">
                <a:srgbClr val="FF3300"/>
              </a:gs>
              <a:gs pos="100000">
                <a:schemeClr val="bg1"/>
              </a:gs>
            </a:gsLst>
            <a:lin ang="0" scaled="1"/>
            <a:tileRect/>
          </a:gradFill>
          <a:ln w="9525">
            <a:noFill/>
          </a:ln>
        </p:spPr>
        <p:txBody>
          <a:bodyPr wrap="none" anchor="ctr" anchorCtr="0"/>
          <a:p>
            <a:pPr lvl="0"/>
            <a:endParaRPr lang="zh-CN" altLang="en-US" dirty="0">
              <a:latin typeface="Arial" panose="020B0604020202020204" pitchFamily="34" charset="0"/>
              <a:ea typeface="华文中宋"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spd="slow">
    <p:cover dir="d"/>
  </p:transition>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7.wmf"/><Relationship Id="rId7" Type="http://schemas.openxmlformats.org/officeDocument/2006/relationships/oleObject" Target="../embeddings/oleObject11.bin"/><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 Id="rId3" Type="http://schemas.openxmlformats.org/officeDocument/2006/relationships/oleObject" Target="../embeddings/oleObject9.bin"/><Relationship Id="rId2" Type="http://schemas.openxmlformats.org/officeDocument/2006/relationships/image" Target="../media/image14.wmf"/><Relationship Id="rId15" Type="http://schemas.openxmlformats.org/officeDocument/2006/relationships/notesSlide" Target="../notesSlides/notesSlide2.xml"/><Relationship Id="rId14" Type="http://schemas.openxmlformats.org/officeDocument/2006/relationships/vmlDrawing" Target="../drawings/vmlDrawing4.vml"/><Relationship Id="rId13" Type="http://schemas.openxmlformats.org/officeDocument/2006/relationships/slideLayout" Target="../slideLayouts/slideLayout7.xml"/><Relationship Id="rId12" Type="http://schemas.openxmlformats.org/officeDocument/2006/relationships/image" Target="../media/image19.wmf"/><Relationship Id="rId11" Type="http://schemas.openxmlformats.org/officeDocument/2006/relationships/oleObject" Target="../embeddings/oleObject13.bin"/><Relationship Id="rId10" Type="http://schemas.openxmlformats.org/officeDocument/2006/relationships/image" Target="../media/image18.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3.wmf"/><Relationship Id="rId7" Type="http://schemas.openxmlformats.org/officeDocument/2006/relationships/oleObject" Target="../embeddings/oleObject17.bin"/><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 Id="rId31" Type="http://schemas.openxmlformats.org/officeDocument/2006/relationships/notesSlide" Target="../notesSlides/notesSlide3.xml"/><Relationship Id="rId30" Type="http://schemas.openxmlformats.org/officeDocument/2006/relationships/vmlDrawing" Target="../drawings/vmlDrawing5.vml"/><Relationship Id="rId3" Type="http://schemas.openxmlformats.org/officeDocument/2006/relationships/oleObject" Target="../embeddings/oleObject15.bin"/><Relationship Id="rId29" Type="http://schemas.openxmlformats.org/officeDocument/2006/relationships/slideLayout" Target="../slideLayouts/slideLayout7.xml"/><Relationship Id="rId28" Type="http://schemas.openxmlformats.org/officeDocument/2006/relationships/image" Target="../media/image32.wmf"/><Relationship Id="rId27" Type="http://schemas.openxmlformats.org/officeDocument/2006/relationships/oleObject" Target="../embeddings/oleObject27.bin"/><Relationship Id="rId26" Type="http://schemas.openxmlformats.org/officeDocument/2006/relationships/image" Target="../media/image31.wmf"/><Relationship Id="rId25" Type="http://schemas.openxmlformats.org/officeDocument/2006/relationships/oleObject" Target="../embeddings/oleObject26.bin"/><Relationship Id="rId24" Type="http://schemas.openxmlformats.org/officeDocument/2006/relationships/image" Target="../media/image30.wmf"/><Relationship Id="rId23" Type="http://schemas.openxmlformats.org/officeDocument/2006/relationships/oleObject" Target="../embeddings/oleObject25.bin"/><Relationship Id="rId22" Type="http://schemas.openxmlformats.org/officeDocument/2006/relationships/image" Target="../media/image29.wmf"/><Relationship Id="rId21" Type="http://schemas.openxmlformats.org/officeDocument/2006/relationships/oleObject" Target="../embeddings/oleObject24.bin"/><Relationship Id="rId20" Type="http://schemas.openxmlformats.org/officeDocument/2006/relationships/image" Target="../media/image28.wmf"/><Relationship Id="rId2" Type="http://schemas.openxmlformats.org/officeDocument/2006/relationships/image" Target="../media/image20.wmf"/><Relationship Id="rId19" Type="http://schemas.openxmlformats.org/officeDocument/2006/relationships/oleObject" Target="../embeddings/oleObject23.bin"/><Relationship Id="rId18" Type="http://schemas.openxmlformats.org/officeDocument/2006/relationships/image" Target="../media/image27.wmf"/><Relationship Id="rId17" Type="http://schemas.openxmlformats.org/officeDocument/2006/relationships/oleObject" Target="../embeddings/oleObject22.bin"/><Relationship Id="rId16" Type="http://schemas.openxmlformats.org/officeDocument/2006/relationships/image" Target="../media/image14.wmf"/><Relationship Id="rId15" Type="http://schemas.openxmlformats.org/officeDocument/2006/relationships/oleObject" Target="../embeddings/oleObject21.bin"/><Relationship Id="rId14" Type="http://schemas.openxmlformats.org/officeDocument/2006/relationships/image" Target="../media/image26.wmf"/><Relationship Id="rId13" Type="http://schemas.openxmlformats.org/officeDocument/2006/relationships/oleObject" Target="../embeddings/oleObject20.bin"/><Relationship Id="rId12" Type="http://schemas.openxmlformats.org/officeDocument/2006/relationships/image" Target="../media/image25.wmf"/><Relationship Id="rId11" Type="http://schemas.openxmlformats.org/officeDocument/2006/relationships/oleObject" Target="../embeddings/oleObject19.bin"/><Relationship Id="rId10" Type="http://schemas.openxmlformats.org/officeDocument/2006/relationships/image" Target="../media/image24.wmf"/><Relationship Id="rId1"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34.wmf"/><Relationship Id="rId3" Type="http://schemas.openxmlformats.org/officeDocument/2006/relationships/oleObject" Target="../embeddings/oleObject29.bin"/><Relationship Id="rId2" Type="http://schemas.openxmlformats.org/officeDocument/2006/relationships/image" Target="../media/image33.wmf"/><Relationship Id="rId1"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35.wmf"/><Relationship Id="rId1"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37.wmf"/><Relationship Id="rId3" Type="http://schemas.openxmlformats.org/officeDocument/2006/relationships/oleObject" Target="../embeddings/oleObject32.bin"/><Relationship Id="rId2" Type="http://schemas.openxmlformats.org/officeDocument/2006/relationships/image" Target="../media/image36.wmf"/><Relationship Id="rId1"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9.vml"/><Relationship Id="rId3" Type="http://schemas.openxmlformats.org/officeDocument/2006/relationships/slideLayout" Target="../slideLayouts/slideLayout20.xml"/><Relationship Id="rId2" Type="http://schemas.openxmlformats.org/officeDocument/2006/relationships/image" Target="../media/image38.wmf"/><Relationship Id="rId1"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40.wmf"/><Relationship Id="rId3" Type="http://schemas.openxmlformats.org/officeDocument/2006/relationships/oleObject" Target="../embeddings/oleObject35.bin"/><Relationship Id="rId2" Type="http://schemas.openxmlformats.org/officeDocument/2006/relationships/image" Target="../media/image39.wmf"/><Relationship Id="rId1"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image" Target="../media/image42.png"/><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37.bin"/><Relationship Id="rId2" Type="http://schemas.openxmlformats.org/officeDocument/2006/relationships/image" Target="../media/image43.wmf"/><Relationship Id="rId1"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4.xml"/><Relationship Id="rId2" Type="http://schemas.openxmlformats.org/officeDocument/2006/relationships/slide" Target="slide5.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48.wmf"/><Relationship Id="rId7" Type="http://schemas.openxmlformats.org/officeDocument/2006/relationships/oleObject" Target="../embeddings/oleObject41.bin"/><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 Id="rId3" Type="http://schemas.openxmlformats.org/officeDocument/2006/relationships/oleObject" Target="../embeddings/oleObject39.bin"/><Relationship Id="rId2" Type="http://schemas.openxmlformats.org/officeDocument/2006/relationships/image" Target="../media/image45.wmf"/><Relationship Id="rId10" Type="http://schemas.openxmlformats.org/officeDocument/2006/relationships/vmlDrawing" Target="../drawings/vmlDrawing12.vml"/><Relationship Id="rId1"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52.wmf"/><Relationship Id="rId7" Type="http://schemas.openxmlformats.org/officeDocument/2006/relationships/oleObject" Target="../embeddings/oleObject45.bin"/><Relationship Id="rId6" Type="http://schemas.openxmlformats.org/officeDocument/2006/relationships/image" Target="../media/image51.wmf"/><Relationship Id="rId5" Type="http://schemas.openxmlformats.org/officeDocument/2006/relationships/oleObject" Target="../embeddings/oleObject44.bin"/><Relationship Id="rId4" Type="http://schemas.openxmlformats.org/officeDocument/2006/relationships/image" Target="../media/image50.wmf"/><Relationship Id="rId3" Type="http://schemas.openxmlformats.org/officeDocument/2006/relationships/oleObject" Target="../embeddings/oleObject43.bin"/><Relationship Id="rId2" Type="http://schemas.openxmlformats.org/officeDocument/2006/relationships/image" Target="../media/image49.wmf"/><Relationship Id="rId15" Type="http://schemas.openxmlformats.org/officeDocument/2006/relationships/notesSlide" Target="../notesSlides/notesSlide6.xml"/><Relationship Id="rId14" Type="http://schemas.openxmlformats.org/officeDocument/2006/relationships/vmlDrawing" Target="../drawings/vmlDrawing13.vml"/><Relationship Id="rId13" Type="http://schemas.openxmlformats.org/officeDocument/2006/relationships/slideLayout" Target="../slideLayouts/slideLayout7.xml"/><Relationship Id="rId12" Type="http://schemas.openxmlformats.org/officeDocument/2006/relationships/image" Target="../media/image54.wmf"/><Relationship Id="rId11" Type="http://schemas.openxmlformats.org/officeDocument/2006/relationships/oleObject" Target="../embeddings/oleObject47.bin"/><Relationship Id="rId10" Type="http://schemas.openxmlformats.org/officeDocument/2006/relationships/image" Target="../media/image53.wmf"/><Relationship Id="rId1"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3.wmf"/><Relationship Id="rId7" Type="http://schemas.openxmlformats.org/officeDocument/2006/relationships/oleObject" Target="../embeddings/oleObject51.bin"/><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6.wmf"/><Relationship Id="rId3" Type="http://schemas.openxmlformats.org/officeDocument/2006/relationships/oleObject" Target="../embeddings/oleObject49.bin"/><Relationship Id="rId2" Type="http://schemas.openxmlformats.org/officeDocument/2006/relationships/image" Target="../media/image55.wmf"/><Relationship Id="rId10" Type="http://schemas.openxmlformats.org/officeDocument/2006/relationships/vmlDrawing" Target="../drawings/vmlDrawing14.vml"/><Relationship Id="rId1" Type="http://schemas.openxmlformats.org/officeDocument/2006/relationships/oleObject" Target="../embeddings/oleObject48.bin"/></Relationships>
</file>

<file path=ppt/slides/_rels/slide23.xml.rels><?xml version="1.0" encoding="UTF-8" standalone="yes"?>
<Relationships xmlns="http://schemas.openxmlformats.org/package/2006/relationships"><Relationship Id="rId9" Type="http://schemas.openxmlformats.org/officeDocument/2006/relationships/image" Target="../media/image61.wmf"/><Relationship Id="rId8" Type="http://schemas.openxmlformats.org/officeDocument/2006/relationships/oleObject" Target="../embeddings/oleObject55.bin"/><Relationship Id="rId7" Type="http://schemas.openxmlformats.org/officeDocument/2006/relationships/image" Target="../media/image60.wmf"/><Relationship Id="rId6" Type="http://schemas.openxmlformats.org/officeDocument/2006/relationships/oleObject" Target="../embeddings/oleObject54.bin"/><Relationship Id="rId5" Type="http://schemas.openxmlformats.org/officeDocument/2006/relationships/slide" Target="slide1.xml"/><Relationship Id="rId4" Type="http://schemas.openxmlformats.org/officeDocument/2006/relationships/image" Target="../media/image59.wmf"/><Relationship Id="rId3" Type="http://schemas.openxmlformats.org/officeDocument/2006/relationships/oleObject" Target="../embeddings/oleObject53.bin"/><Relationship Id="rId2" Type="http://schemas.openxmlformats.org/officeDocument/2006/relationships/image" Target="../media/image58.wmf"/><Relationship Id="rId15" Type="http://schemas.openxmlformats.org/officeDocument/2006/relationships/vmlDrawing" Target="../drawings/vmlDrawing15.vml"/><Relationship Id="rId14" Type="http://schemas.openxmlformats.org/officeDocument/2006/relationships/slideLayout" Target="../slideLayouts/slideLayout12.xml"/><Relationship Id="rId13" Type="http://schemas.openxmlformats.org/officeDocument/2006/relationships/image" Target="../media/image63.wmf"/><Relationship Id="rId12" Type="http://schemas.openxmlformats.org/officeDocument/2006/relationships/oleObject" Target="../embeddings/oleObject57.bin"/><Relationship Id="rId11" Type="http://schemas.openxmlformats.org/officeDocument/2006/relationships/image" Target="../media/image62.wmf"/><Relationship Id="rId10" Type="http://schemas.openxmlformats.org/officeDocument/2006/relationships/oleObject" Target="../embeddings/oleObject56.bin"/><Relationship Id="rId1" Type="http://schemas.openxmlformats.org/officeDocument/2006/relationships/oleObject" Target="../embeddings/oleObject52.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67.wmf"/><Relationship Id="rId7" Type="http://schemas.openxmlformats.org/officeDocument/2006/relationships/oleObject" Target="../embeddings/oleObject61.bin"/><Relationship Id="rId6" Type="http://schemas.openxmlformats.org/officeDocument/2006/relationships/image" Target="../media/image66.wmf"/><Relationship Id="rId5" Type="http://schemas.openxmlformats.org/officeDocument/2006/relationships/oleObject" Target="../embeddings/oleObject60.bin"/><Relationship Id="rId4" Type="http://schemas.openxmlformats.org/officeDocument/2006/relationships/image" Target="../media/image65.wmf"/><Relationship Id="rId3" Type="http://schemas.openxmlformats.org/officeDocument/2006/relationships/oleObject" Target="../embeddings/oleObject59.bin"/><Relationship Id="rId2" Type="http://schemas.openxmlformats.org/officeDocument/2006/relationships/image" Target="../media/image64.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69.wmf"/><Relationship Id="rId11" Type="http://schemas.openxmlformats.org/officeDocument/2006/relationships/oleObject" Target="../embeddings/oleObject63.bin"/><Relationship Id="rId10" Type="http://schemas.openxmlformats.org/officeDocument/2006/relationships/image" Target="../media/image68.wmf"/><Relationship Id="rId1" Type="http://schemas.openxmlformats.org/officeDocument/2006/relationships/oleObject" Target="../embeddings/oleObject58.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73.wmf"/><Relationship Id="rId7" Type="http://schemas.openxmlformats.org/officeDocument/2006/relationships/oleObject" Target="../embeddings/oleObject67.bin"/><Relationship Id="rId6" Type="http://schemas.openxmlformats.org/officeDocument/2006/relationships/image" Target="../media/image72.wmf"/><Relationship Id="rId5" Type="http://schemas.openxmlformats.org/officeDocument/2006/relationships/oleObject" Target="../embeddings/oleObject66.bin"/><Relationship Id="rId4" Type="http://schemas.openxmlformats.org/officeDocument/2006/relationships/image" Target="../media/image71.wmf"/><Relationship Id="rId36" Type="http://schemas.openxmlformats.org/officeDocument/2006/relationships/vmlDrawing" Target="../drawings/vmlDrawing17.vml"/><Relationship Id="rId35" Type="http://schemas.openxmlformats.org/officeDocument/2006/relationships/slideLayout" Target="../slideLayouts/slideLayout13.xml"/><Relationship Id="rId34" Type="http://schemas.openxmlformats.org/officeDocument/2006/relationships/image" Target="../media/image86.wmf"/><Relationship Id="rId33" Type="http://schemas.openxmlformats.org/officeDocument/2006/relationships/oleObject" Target="../embeddings/oleObject80.bin"/><Relationship Id="rId32" Type="http://schemas.openxmlformats.org/officeDocument/2006/relationships/image" Target="../media/image85.wmf"/><Relationship Id="rId31" Type="http://schemas.openxmlformats.org/officeDocument/2006/relationships/oleObject" Target="../embeddings/oleObject79.bin"/><Relationship Id="rId30" Type="http://schemas.openxmlformats.org/officeDocument/2006/relationships/image" Target="../media/image84.wmf"/><Relationship Id="rId3" Type="http://schemas.openxmlformats.org/officeDocument/2006/relationships/oleObject" Target="../embeddings/oleObject65.bin"/><Relationship Id="rId29" Type="http://schemas.openxmlformats.org/officeDocument/2006/relationships/oleObject" Target="../embeddings/oleObject78.bin"/><Relationship Id="rId28" Type="http://schemas.openxmlformats.org/officeDocument/2006/relationships/image" Target="../media/image83.wmf"/><Relationship Id="rId27" Type="http://schemas.openxmlformats.org/officeDocument/2006/relationships/oleObject" Target="../embeddings/oleObject77.bin"/><Relationship Id="rId26" Type="http://schemas.openxmlformats.org/officeDocument/2006/relationships/image" Target="../media/image82.wmf"/><Relationship Id="rId25" Type="http://schemas.openxmlformats.org/officeDocument/2006/relationships/oleObject" Target="../embeddings/oleObject76.bin"/><Relationship Id="rId24" Type="http://schemas.openxmlformats.org/officeDocument/2006/relationships/image" Target="../media/image81.wmf"/><Relationship Id="rId23" Type="http://schemas.openxmlformats.org/officeDocument/2006/relationships/oleObject" Target="../embeddings/oleObject75.bin"/><Relationship Id="rId22" Type="http://schemas.openxmlformats.org/officeDocument/2006/relationships/image" Target="../media/image80.wmf"/><Relationship Id="rId21" Type="http://schemas.openxmlformats.org/officeDocument/2006/relationships/oleObject" Target="../embeddings/oleObject74.bin"/><Relationship Id="rId20" Type="http://schemas.openxmlformats.org/officeDocument/2006/relationships/image" Target="../media/image79.wmf"/><Relationship Id="rId2" Type="http://schemas.openxmlformats.org/officeDocument/2006/relationships/image" Target="../media/image70.wmf"/><Relationship Id="rId19" Type="http://schemas.openxmlformats.org/officeDocument/2006/relationships/oleObject" Target="../embeddings/oleObject73.bin"/><Relationship Id="rId18" Type="http://schemas.openxmlformats.org/officeDocument/2006/relationships/image" Target="../media/image78.wmf"/><Relationship Id="rId17" Type="http://schemas.openxmlformats.org/officeDocument/2006/relationships/oleObject" Target="../embeddings/oleObject72.bin"/><Relationship Id="rId16" Type="http://schemas.openxmlformats.org/officeDocument/2006/relationships/image" Target="../media/image77.wmf"/><Relationship Id="rId15" Type="http://schemas.openxmlformats.org/officeDocument/2006/relationships/oleObject" Target="../embeddings/oleObject71.bin"/><Relationship Id="rId14" Type="http://schemas.openxmlformats.org/officeDocument/2006/relationships/image" Target="../media/image76.wmf"/><Relationship Id="rId13" Type="http://schemas.openxmlformats.org/officeDocument/2006/relationships/oleObject" Target="../embeddings/oleObject70.bin"/><Relationship Id="rId12" Type="http://schemas.openxmlformats.org/officeDocument/2006/relationships/image" Target="../media/image75.wmf"/><Relationship Id="rId11" Type="http://schemas.openxmlformats.org/officeDocument/2006/relationships/oleObject" Target="../embeddings/oleObject69.bin"/><Relationship Id="rId10" Type="http://schemas.openxmlformats.org/officeDocument/2006/relationships/image" Target="../media/image74.wmf"/><Relationship Id="rId1"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90.wmf"/><Relationship Id="rId7" Type="http://schemas.openxmlformats.org/officeDocument/2006/relationships/oleObject" Target="../embeddings/oleObject84.bin"/><Relationship Id="rId6" Type="http://schemas.openxmlformats.org/officeDocument/2006/relationships/image" Target="../media/image89.wmf"/><Relationship Id="rId5" Type="http://schemas.openxmlformats.org/officeDocument/2006/relationships/oleObject" Target="../embeddings/oleObject83.bin"/><Relationship Id="rId4" Type="http://schemas.openxmlformats.org/officeDocument/2006/relationships/image" Target="../media/image88.wmf"/><Relationship Id="rId3" Type="http://schemas.openxmlformats.org/officeDocument/2006/relationships/oleObject" Target="../embeddings/oleObject82.bin"/><Relationship Id="rId2" Type="http://schemas.openxmlformats.org/officeDocument/2006/relationships/image" Target="../media/image87.wmf"/><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63.wmf"/><Relationship Id="rId13" Type="http://schemas.openxmlformats.org/officeDocument/2006/relationships/oleObject" Target="../embeddings/oleObject87.bin"/><Relationship Id="rId12" Type="http://schemas.openxmlformats.org/officeDocument/2006/relationships/image" Target="../media/image92.wmf"/><Relationship Id="rId11" Type="http://schemas.openxmlformats.org/officeDocument/2006/relationships/oleObject" Target="../embeddings/oleObject86.bin"/><Relationship Id="rId10" Type="http://schemas.openxmlformats.org/officeDocument/2006/relationships/image" Target="../media/image91.wmf"/><Relationship Id="rId1" Type="http://schemas.openxmlformats.org/officeDocument/2006/relationships/oleObject" Target="../embeddings/oleObject81.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image" Target="../media/image95.wmf"/><Relationship Id="rId5" Type="http://schemas.openxmlformats.org/officeDocument/2006/relationships/oleObject" Target="../embeddings/oleObject90.bin"/><Relationship Id="rId4" Type="http://schemas.openxmlformats.org/officeDocument/2006/relationships/image" Target="../media/image94.wmf"/><Relationship Id="rId3" Type="http://schemas.openxmlformats.org/officeDocument/2006/relationships/oleObject" Target="../embeddings/oleObject89.bin"/><Relationship Id="rId2" Type="http://schemas.openxmlformats.org/officeDocument/2006/relationships/image" Target="../media/image93.wmf"/><Relationship Id="rId1" Type="http://schemas.openxmlformats.org/officeDocument/2006/relationships/oleObject" Target="../embeddings/oleObject88.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99.wmf"/><Relationship Id="rId7" Type="http://schemas.openxmlformats.org/officeDocument/2006/relationships/oleObject" Target="../embeddings/oleObject94.bin"/><Relationship Id="rId6" Type="http://schemas.openxmlformats.org/officeDocument/2006/relationships/image" Target="../media/image98.wmf"/><Relationship Id="rId5" Type="http://schemas.openxmlformats.org/officeDocument/2006/relationships/oleObject" Target="../embeddings/oleObject93.bin"/><Relationship Id="rId4" Type="http://schemas.openxmlformats.org/officeDocument/2006/relationships/image" Target="../media/image97.wmf"/><Relationship Id="rId3" Type="http://schemas.openxmlformats.org/officeDocument/2006/relationships/oleObject" Target="../embeddings/oleObject92.bin"/><Relationship Id="rId2" Type="http://schemas.openxmlformats.org/officeDocument/2006/relationships/image" Target="../media/image96.w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101.wmf"/><Relationship Id="rId11" Type="http://schemas.openxmlformats.org/officeDocument/2006/relationships/oleObject" Target="../embeddings/oleObject96.bin"/><Relationship Id="rId10" Type="http://schemas.openxmlformats.org/officeDocument/2006/relationships/image" Target="../media/image100.wmf"/><Relationship Id="rId1" Type="http://schemas.openxmlformats.org/officeDocument/2006/relationships/oleObject" Target="../embeddings/oleObject91.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image" Target="../media/image103.wmf"/><Relationship Id="rId3" Type="http://schemas.openxmlformats.org/officeDocument/2006/relationships/oleObject" Target="../embeddings/oleObject98.bin"/><Relationship Id="rId2" Type="http://schemas.openxmlformats.org/officeDocument/2006/relationships/image" Target="../media/image102.wmf"/><Relationship Id="rId1" Type="http://schemas.openxmlformats.org/officeDocument/2006/relationships/oleObject" Target="../embeddings/oleObject97.bin"/></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7.wmf"/><Relationship Id="rId7" Type="http://schemas.openxmlformats.org/officeDocument/2006/relationships/oleObject" Target="../embeddings/oleObject102.bin"/><Relationship Id="rId6" Type="http://schemas.openxmlformats.org/officeDocument/2006/relationships/image" Target="../media/image106.wmf"/><Relationship Id="rId5" Type="http://schemas.openxmlformats.org/officeDocument/2006/relationships/oleObject" Target="../embeddings/oleObject101.bin"/><Relationship Id="rId4" Type="http://schemas.openxmlformats.org/officeDocument/2006/relationships/image" Target="../media/image105.wmf"/><Relationship Id="rId3" Type="http://schemas.openxmlformats.org/officeDocument/2006/relationships/oleObject" Target="../embeddings/oleObject100.bin"/><Relationship Id="rId2" Type="http://schemas.openxmlformats.org/officeDocument/2006/relationships/image" Target="../media/image104.wmf"/><Relationship Id="rId10" Type="http://schemas.openxmlformats.org/officeDocument/2006/relationships/vmlDrawing" Target="../drawings/vmlDrawing22.vml"/><Relationship Id="rId1" Type="http://schemas.openxmlformats.org/officeDocument/2006/relationships/oleObject" Target="../embeddings/oleObject99.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1.wmf"/><Relationship Id="rId7" Type="http://schemas.openxmlformats.org/officeDocument/2006/relationships/oleObject" Target="../embeddings/oleObject106.bin"/><Relationship Id="rId6" Type="http://schemas.openxmlformats.org/officeDocument/2006/relationships/image" Target="../media/image110.wmf"/><Relationship Id="rId5" Type="http://schemas.openxmlformats.org/officeDocument/2006/relationships/oleObject" Target="../embeddings/oleObject105.bin"/><Relationship Id="rId4" Type="http://schemas.openxmlformats.org/officeDocument/2006/relationships/image" Target="../media/image109.wmf"/><Relationship Id="rId3" Type="http://schemas.openxmlformats.org/officeDocument/2006/relationships/oleObject" Target="../embeddings/oleObject104.bin"/><Relationship Id="rId2" Type="http://schemas.openxmlformats.org/officeDocument/2006/relationships/image" Target="../media/image108.wmf"/><Relationship Id="rId10" Type="http://schemas.openxmlformats.org/officeDocument/2006/relationships/vmlDrawing" Target="../drawings/vmlDrawing23.vml"/><Relationship Id="rId1" Type="http://schemas.openxmlformats.org/officeDocument/2006/relationships/oleObject" Target="../embeddings/oleObject103.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11.bin"/><Relationship Id="rId8" Type="http://schemas.openxmlformats.org/officeDocument/2006/relationships/image" Target="../media/image115.wmf"/><Relationship Id="rId7" Type="http://schemas.openxmlformats.org/officeDocument/2006/relationships/oleObject" Target="../embeddings/oleObject110.bin"/><Relationship Id="rId6" Type="http://schemas.openxmlformats.org/officeDocument/2006/relationships/image" Target="../media/image114.wmf"/><Relationship Id="rId5" Type="http://schemas.openxmlformats.org/officeDocument/2006/relationships/oleObject" Target="../embeddings/oleObject109.bin"/><Relationship Id="rId4" Type="http://schemas.openxmlformats.org/officeDocument/2006/relationships/image" Target="../media/image113.wmf"/><Relationship Id="rId3" Type="http://schemas.openxmlformats.org/officeDocument/2006/relationships/oleObject" Target="../embeddings/oleObject108.bin"/><Relationship Id="rId2" Type="http://schemas.openxmlformats.org/officeDocument/2006/relationships/image" Target="../media/image112.wmf"/><Relationship Id="rId12" Type="http://schemas.openxmlformats.org/officeDocument/2006/relationships/vmlDrawing" Target="../drawings/vmlDrawing24.vml"/><Relationship Id="rId11" Type="http://schemas.openxmlformats.org/officeDocument/2006/relationships/slideLayout" Target="../slideLayouts/slideLayout7.xml"/><Relationship Id="rId10" Type="http://schemas.openxmlformats.org/officeDocument/2006/relationships/image" Target="../media/image116.wmf"/><Relationship Id="rId1" Type="http://schemas.openxmlformats.org/officeDocument/2006/relationships/oleObject" Target="../embeddings/oleObject10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7.xml"/><Relationship Id="rId4" Type="http://schemas.openxmlformats.org/officeDocument/2006/relationships/image" Target="../media/image118.wmf"/><Relationship Id="rId3" Type="http://schemas.openxmlformats.org/officeDocument/2006/relationships/oleObject" Target="../embeddings/oleObject113.bin"/><Relationship Id="rId2" Type="http://schemas.openxmlformats.org/officeDocument/2006/relationships/image" Target="../media/image117.wmf"/><Relationship Id="rId1" Type="http://schemas.openxmlformats.org/officeDocument/2006/relationships/oleObject" Target="../embeddings/oleObject112.bin"/></Relationships>
</file>

<file path=ppt/slides/_rels/slide36.xml.rels><?xml version="1.0" encoding="UTF-8" standalone="yes"?>
<Relationships xmlns="http://schemas.openxmlformats.org/package/2006/relationships"><Relationship Id="rId7" Type="http://schemas.openxmlformats.org/officeDocument/2006/relationships/vmlDrawing" Target="../drawings/vmlDrawing26.vml"/><Relationship Id="rId6" Type="http://schemas.openxmlformats.org/officeDocument/2006/relationships/slideLayout" Target="../slideLayouts/slideLayout7.xml"/><Relationship Id="rId5" Type="http://schemas.openxmlformats.org/officeDocument/2006/relationships/image" Target="../media/image121.wmf"/><Relationship Id="rId4" Type="http://schemas.openxmlformats.org/officeDocument/2006/relationships/oleObject" Target="../embeddings/oleObject115.bin"/><Relationship Id="rId3" Type="http://schemas.openxmlformats.org/officeDocument/2006/relationships/image" Target="../media/image120.wmf"/><Relationship Id="rId2" Type="http://schemas.openxmlformats.org/officeDocument/2006/relationships/oleObject" Target="../embeddings/oleObject114.bin"/><Relationship Id="rId1" Type="http://schemas.openxmlformats.org/officeDocument/2006/relationships/image" Target="../media/image119.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2.jpeg"/></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126.wmf"/><Relationship Id="rId7" Type="http://schemas.openxmlformats.org/officeDocument/2006/relationships/oleObject" Target="../embeddings/oleObject119.bin"/><Relationship Id="rId6" Type="http://schemas.openxmlformats.org/officeDocument/2006/relationships/image" Target="../media/image125.wmf"/><Relationship Id="rId5" Type="http://schemas.openxmlformats.org/officeDocument/2006/relationships/oleObject" Target="../embeddings/oleObject118.bin"/><Relationship Id="rId4" Type="http://schemas.openxmlformats.org/officeDocument/2006/relationships/image" Target="../media/image124.wmf"/><Relationship Id="rId3" Type="http://schemas.openxmlformats.org/officeDocument/2006/relationships/oleObject" Target="../embeddings/oleObject117.bin"/><Relationship Id="rId2" Type="http://schemas.openxmlformats.org/officeDocument/2006/relationships/image" Target="../media/image123.wmf"/><Relationship Id="rId16" Type="http://schemas.openxmlformats.org/officeDocument/2006/relationships/vmlDrawing" Target="../drawings/vmlDrawing27.vml"/><Relationship Id="rId15" Type="http://schemas.openxmlformats.org/officeDocument/2006/relationships/slideLayout" Target="../slideLayouts/slideLayout7.xml"/><Relationship Id="rId14" Type="http://schemas.openxmlformats.org/officeDocument/2006/relationships/image" Target="../media/image129.wmf"/><Relationship Id="rId13" Type="http://schemas.openxmlformats.org/officeDocument/2006/relationships/oleObject" Target="../embeddings/oleObject122.bin"/><Relationship Id="rId12" Type="http://schemas.openxmlformats.org/officeDocument/2006/relationships/image" Target="../media/image128.wmf"/><Relationship Id="rId11" Type="http://schemas.openxmlformats.org/officeDocument/2006/relationships/oleObject" Target="../embeddings/oleObject121.bin"/><Relationship Id="rId10" Type="http://schemas.openxmlformats.org/officeDocument/2006/relationships/image" Target="../media/image127.wmf"/><Relationship Id="rId1" Type="http://schemas.openxmlformats.org/officeDocument/2006/relationships/oleObject" Target="../embeddings/oleObject116.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image" Target="../media/image132.wmf"/><Relationship Id="rId5" Type="http://schemas.openxmlformats.org/officeDocument/2006/relationships/oleObject" Target="../embeddings/oleObject125.bin"/><Relationship Id="rId4" Type="http://schemas.openxmlformats.org/officeDocument/2006/relationships/image" Target="../media/image131.wmf"/><Relationship Id="rId3" Type="http://schemas.openxmlformats.org/officeDocument/2006/relationships/oleObject" Target="../embeddings/oleObject124.bin"/><Relationship Id="rId2" Type="http://schemas.openxmlformats.org/officeDocument/2006/relationships/image" Target="../media/image130.wmf"/><Relationship Id="rId1" Type="http://schemas.openxmlformats.org/officeDocument/2006/relationships/oleObject" Target="../embeddings/oleObject123.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30.bin"/><Relationship Id="rId8" Type="http://schemas.openxmlformats.org/officeDocument/2006/relationships/image" Target="../media/image116.wmf"/><Relationship Id="rId7" Type="http://schemas.openxmlformats.org/officeDocument/2006/relationships/oleObject" Target="../embeddings/oleObject129.bin"/><Relationship Id="rId6" Type="http://schemas.openxmlformats.org/officeDocument/2006/relationships/image" Target="../media/image135.wmf"/><Relationship Id="rId5" Type="http://schemas.openxmlformats.org/officeDocument/2006/relationships/oleObject" Target="../embeddings/oleObject128.bin"/><Relationship Id="rId4" Type="http://schemas.openxmlformats.org/officeDocument/2006/relationships/image" Target="../media/image134.wmf"/><Relationship Id="rId3" Type="http://schemas.openxmlformats.org/officeDocument/2006/relationships/oleObject" Target="../embeddings/oleObject127.bin"/><Relationship Id="rId2" Type="http://schemas.openxmlformats.org/officeDocument/2006/relationships/image" Target="../media/image133.wmf"/><Relationship Id="rId12" Type="http://schemas.openxmlformats.org/officeDocument/2006/relationships/vmlDrawing" Target="../drawings/vmlDrawing29.vml"/><Relationship Id="rId11" Type="http://schemas.openxmlformats.org/officeDocument/2006/relationships/slideLayout" Target="../slideLayouts/slideLayout7.xml"/><Relationship Id="rId10" Type="http://schemas.openxmlformats.org/officeDocument/2006/relationships/image" Target="../media/image136.wmf"/><Relationship Id="rId1" Type="http://schemas.openxmlformats.org/officeDocument/2006/relationships/oleObject" Target="../embeddings/oleObject12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7.png"/></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38.emf"/><Relationship Id="rId1" Type="http://schemas.openxmlformats.org/officeDocument/2006/relationships/oleObject" Target="../embeddings/oleObject13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141.emf"/><Relationship Id="rId1" Type="http://schemas.openxmlformats.org/officeDocument/2006/relationships/oleObject" Target="../embeddings/oleObject13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7.xml"/><Relationship Id="rId2" Type="http://schemas.openxmlformats.org/officeDocument/2006/relationships/image" Target="../media/image142.emf"/><Relationship Id="rId1" Type="http://schemas.openxmlformats.org/officeDocument/2006/relationships/oleObject" Target="../embeddings/oleObject13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3.png"/></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145.wmf"/><Relationship Id="rId3" Type="http://schemas.openxmlformats.org/officeDocument/2006/relationships/oleObject" Target="../embeddings/oleObject135.bin"/><Relationship Id="rId2" Type="http://schemas.openxmlformats.org/officeDocument/2006/relationships/image" Target="../media/image144.wmf"/><Relationship Id="rId1" Type="http://schemas.openxmlformats.org/officeDocument/2006/relationships/oleObject" Target="../embeddings/oleObject134.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48.wmf"/><Relationship Id="rId7" Type="http://schemas.openxmlformats.org/officeDocument/2006/relationships/oleObject" Target="../embeddings/oleObject139.bin"/><Relationship Id="rId6" Type="http://schemas.openxmlformats.org/officeDocument/2006/relationships/image" Target="../media/image147.wmf"/><Relationship Id="rId5" Type="http://schemas.openxmlformats.org/officeDocument/2006/relationships/oleObject" Target="../embeddings/oleObject138.bin"/><Relationship Id="rId4" Type="http://schemas.openxmlformats.org/officeDocument/2006/relationships/image" Target="../media/image146.wmf"/><Relationship Id="rId3" Type="http://schemas.openxmlformats.org/officeDocument/2006/relationships/oleObject" Target="../embeddings/oleObject137.bin"/><Relationship Id="rId23" Type="http://schemas.openxmlformats.org/officeDocument/2006/relationships/notesSlide" Target="../notesSlides/notesSlide11.xml"/><Relationship Id="rId22" Type="http://schemas.openxmlformats.org/officeDocument/2006/relationships/vmlDrawing" Target="../drawings/vmlDrawing34.vml"/><Relationship Id="rId21" Type="http://schemas.openxmlformats.org/officeDocument/2006/relationships/slideLayout" Target="../slideLayouts/slideLayout2.xml"/><Relationship Id="rId20" Type="http://schemas.openxmlformats.org/officeDocument/2006/relationships/image" Target="../media/image154.wmf"/><Relationship Id="rId2" Type="http://schemas.openxmlformats.org/officeDocument/2006/relationships/image" Target="../media/image144.wmf"/><Relationship Id="rId19" Type="http://schemas.openxmlformats.org/officeDocument/2006/relationships/oleObject" Target="../embeddings/oleObject145.bin"/><Relationship Id="rId18" Type="http://schemas.openxmlformats.org/officeDocument/2006/relationships/image" Target="../media/image153.wmf"/><Relationship Id="rId17" Type="http://schemas.openxmlformats.org/officeDocument/2006/relationships/oleObject" Target="../embeddings/oleObject144.bin"/><Relationship Id="rId16" Type="http://schemas.openxmlformats.org/officeDocument/2006/relationships/image" Target="../media/image152.wmf"/><Relationship Id="rId15" Type="http://schemas.openxmlformats.org/officeDocument/2006/relationships/oleObject" Target="../embeddings/oleObject143.bin"/><Relationship Id="rId14" Type="http://schemas.openxmlformats.org/officeDocument/2006/relationships/image" Target="../media/image151.wmf"/><Relationship Id="rId13" Type="http://schemas.openxmlformats.org/officeDocument/2006/relationships/oleObject" Target="../embeddings/oleObject142.bin"/><Relationship Id="rId12" Type="http://schemas.openxmlformats.org/officeDocument/2006/relationships/image" Target="../media/image150.wmf"/><Relationship Id="rId11" Type="http://schemas.openxmlformats.org/officeDocument/2006/relationships/oleObject" Target="../embeddings/oleObject141.bin"/><Relationship Id="rId10" Type="http://schemas.openxmlformats.org/officeDocument/2006/relationships/image" Target="../media/image149.wmf"/><Relationship Id="rId1" Type="http://schemas.openxmlformats.org/officeDocument/2006/relationships/oleObject" Target="../embeddings/oleObject136.bin"/></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156.wmf"/><Relationship Id="rId3" Type="http://schemas.openxmlformats.org/officeDocument/2006/relationships/oleObject" Target="../embeddings/oleObject147.bin"/><Relationship Id="rId2" Type="http://schemas.openxmlformats.org/officeDocument/2006/relationships/image" Target="../media/image155.wmf"/><Relationship Id="rId1" Type="http://schemas.openxmlformats.org/officeDocument/2006/relationships/oleObject" Target="../embeddings/oleObject146.bin"/></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59.wmf"/><Relationship Id="rId5" Type="http://schemas.openxmlformats.org/officeDocument/2006/relationships/oleObject" Target="../embeddings/oleObject150.bin"/><Relationship Id="rId4" Type="http://schemas.openxmlformats.org/officeDocument/2006/relationships/image" Target="../media/image158.wmf"/><Relationship Id="rId3" Type="http://schemas.openxmlformats.org/officeDocument/2006/relationships/oleObject" Target="../embeddings/oleObject149.bin"/><Relationship Id="rId2" Type="http://schemas.openxmlformats.org/officeDocument/2006/relationships/image" Target="../media/image157.wmf"/><Relationship Id="rId1" Type="http://schemas.openxmlformats.org/officeDocument/2006/relationships/oleObject" Target="../embeddings/oleObject14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0.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61.png"/><Relationship Id="rId1" Type="http://schemas.openxmlformats.org/officeDocument/2006/relationships/tags" Target="../tags/tag3.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3.png"/><Relationship Id="rId3" Type="http://schemas.microsoft.com/office/2007/relationships/media" Target="file:///C:\Documents%20and%20Settings\new\&#26700;&#38754;\&#26032;&#24314;&#25991;&#20214;&#22841;%20(2)\006.06.%20&#26790;&#20013;&#30340;&#23130;&#31036;%20MARIAGE%20D'%20AMOUR.mp3" TargetMode="External"/><Relationship Id="rId2" Type="http://schemas.openxmlformats.org/officeDocument/2006/relationships/audio" Target="file:///C:\Documents%20and%20Settings\new\&#26700;&#38754;\&#26032;&#24314;&#25991;&#20214;&#22841;%20(2)\006.06.%20&#26790;&#20013;&#30340;&#23130;&#31036;%20MARIAGE%20D'%20AMOUR.mp3" TargetMode="External"/><Relationship Id="rId1" Type="http://schemas.openxmlformats.org/officeDocument/2006/relationships/image" Target="../media/image16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wmf"/><Relationship Id="rId7" Type="http://schemas.openxmlformats.org/officeDocument/2006/relationships/oleObject" Target="../embeddings/oleObject7.bin"/><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wmf"/><Relationship Id="rId10" Type="http://schemas.openxmlformats.org/officeDocument/2006/relationships/vmlDrawing" Target="../drawings/vmlDrawing3.vml"/><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Picture 2" descr="图片1a"/>
          <p:cNvPicPr>
            <a:picLocks noChangeAspect="1"/>
          </p:cNvPicPr>
          <p:nvPr/>
        </p:nvPicPr>
        <p:blipFill>
          <a:blip r:embed="rId1"/>
          <a:stretch>
            <a:fillRect/>
          </a:stretch>
        </p:blipFill>
        <p:spPr>
          <a:xfrm>
            <a:off x="0" y="549275"/>
            <a:ext cx="9144000" cy="6308725"/>
          </a:xfrm>
          <a:prstGeom prst="rect">
            <a:avLst/>
          </a:prstGeom>
          <a:noFill/>
          <a:ln w="9525">
            <a:noFill/>
          </a:ln>
        </p:spPr>
      </p:pic>
      <p:sp>
        <p:nvSpPr>
          <p:cNvPr id="7170" name="Rectangle 4"/>
          <p:cNvSpPr/>
          <p:nvPr/>
        </p:nvSpPr>
        <p:spPr>
          <a:xfrm>
            <a:off x="0" y="5949950"/>
            <a:ext cx="9144000" cy="908050"/>
          </a:xfrm>
          <a:prstGeom prst="rect">
            <a:avLst/>
          </a:prstGeom>
          <a:solidFill>
            <a:srgbClr val="0099FF"/>
          </a:solidFill>
          <a:ln w="28575">
            <a:noFill/>
          </a:ln>
        </p:spPr>
        <p:txBody>
          <a:bodyPr wrap="none" anchor="ctr" anchorCtr="0"/>
          <a:p>
            <a:pPr algn="ctr"/>
            <a:r>
              <a:rPr lang="en-US" altLang="zh-CN" b="1" i="1" dirty="0">
                <a:latin typeface="Times New Roman" panose="02020603050405020304" pitchFamily="18" charset="0"/>
                <a:ea typeface="华文中宋" panose="02010600040101010101" pitchFamily="2" charset="-122"/>
              </a:rPr>
              <a:t>                                                       </a:t>
            </a:r>
            <a:endParaRPr lang="en-US" altLang="zh-CN" b="1" i="1" dirty="0">
              <a:solidFill>
                <a:srgbClr val="000066"/>
              </a:solidFill>
              <a:latin typeface="Times New Roman" panose="02020603050405020304" pitchFamily="18" charset="0"/>
              <a:ea typeface="华文中宋" panose="02010600040101010101" pitchFamily="2" charset="-122"/>
            </a:endParaRPr>
          </a:p>
        </p:txBody>
      </p:sp>
      <p:sp>
        <p:nvSpPr>
          <p:cNvPr id="7171" name="Rectangle 5"/>
          <p:cNvSpPr/>
          <p:nvPr/>
        </p:nvSpPr>
        <p:spPr>
          <a:xfrm>
            <a:off x="0" y="0"/>
            <a:ext cx="9144000" cy="908050"/>
          </a:xfrm>
          <a:prstGeom prst="rect">
            <a:avLst/>
          </a:prstGeom>
          <a:solidFill>
            <a:srgbClr val="6699FF"/>
          </a:solidFill>
          <a:ln w="28575">
            <a:noFill/>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7172" name="WordArt 8"/>
          <p:cNvSpPr>
            <a:spLocks noTextEdit="1"/>
          </p:cNvSpPr>
          <p:nvPr/>
        </p:nvSpPr>
        <p:spPr>
          <a:xfrm>
            <a:off x="4716463" y="4510088"/>
            <a:ext cx="3095625" cy="503237"/>
          </a:xfrm>
          <a:prstGeom prst="rect">
            <a:avLst/>
          </a:prstGeom>
        </p:spPr>
        <p:txBody>
          <a:bodyPr wrap="none" fromWordArt="1">
            <a:prstTxWarp prst="textPlain">
              <a:avLst>
                <a:gd name="adj" fmla="val 50000"/>
              </a:avLst>
            </a:prstTxWarp>
            <a:normAutofit/>
          </a:bodyPr>
          <a:p>
            <a:pPr algn="ctr"/>
            <a:r>
              <a:rPr lang="zh-CN" altLang="en-US" sz="3600" b="1">
                <a:ln w="9525" cap="flat" cmpd="sng">
                  <a:solidFill>
                    <a:srgbClr val="000066"/>
                  </a:solidFill>
                  <a:prstDash val="solid"/>
                  <a:roun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pitchFamily="2" charset="-122"/>
                <a:ea typeface="华文隶书" panose="02010800040101010101" pitchFamily="2" charset="-122"/>
              </a:rPr>
              <a:t>（绪论2）</a:t>
            </a:r>
            <a:endParaRPr lang="zh-CN" altLang="en-US" sz="3600" b="1">
              <a:ln w="9525" cap="flat" cmpd="sng">
                <a:solidFill>
                  <a:srgbClr val="000066"/>
                </a:solidFill>
                <a:prstDash val="solid"/>
                <a:roun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pitchFamily="2" charset="-122"/>
              <a:ea typeface="华文隶书" panose="02010800040101010101" pitchFamily="2" charset="-122"/>
            </a:endParaRPr>
          </a:p>
        </p:txBody>
      </p:sp>
      <p:sp>
        <p:nvSpPr>
          <p:cNvPr id="7173" name="WordArt 9"/>
          <p:cNvSpPr>
            <a:spLocks noTextEdit="1"/>
          </p:cNvSpPr>
          <p:nvPr/>
        </p:nvSpPr>
        <p:spPr>
          <a:xfrm>
            <a:off x="3924300" y="2386013"/>
            <a:ext cx="4575175" cy="935037"/>
          </a:xfrm>
          <a:prstGeom prst="rect">
            <a:avLst/>
          </a:prstGeom>
        </p:spPr>
        <p:txBody>
          <a:bodyPr wrap="none" fromWordArt="1">
            <a:prstTxWarp prst="textPlain">
              <a:avLst>
                <a:gd name="adj" fmla="val 50593"/>
              </a:avLst>
            </a:prstTxWarp>
            <a:normAutofit/>
          </a:bodyPr>
          <a:p>
            <a:pPr algn="ctr"/>
            <a:r>
              <a:rPr lang="zh-CN" altLang="en-US" sz="3600">
                <a:ln w="12700" cap="flat" cmpd="sng">
                  <a:solidFill>
                    <a:srgbClr val="EAEAEA"/>
                  </a:solidFill>
                  <a:prstDash val="solid"/>
                  <a:round/>
                  <a:headEnd type="none" w="med" len="med"/>
                  <a:tailEnd type="none" w="med" len="med"/>
                </a:ln>
                <a:solidFill>
                  <a:srgbClr val="000066"/>
                </a:solidFill>
                <a:effectLst>
                  <a:outerShdw dist="35921" dir="2699999" sy="50000" kx="2115830" algn="bl" rotWithShape="0">
                    <a:srgbClr val="C0C0C0">
                      <a:alpha val="79999"/>
                    </a:srgbClr>
                  </a:outerShdw>
                </a:effectLst>
                <a:latin typeface="华文隶书" panose="02010800040101010101" pitchFamily="2" charset="-122"/>
                <a:ea typeface="华文隶书" panose="02010800040101010101" pitchFamily="2" charset="-122"/>
              </a:rPr>
              <a:t>大学物理实验</a:t>
            </a:r>
            <a:endParaRPr lang="zh-CN" altLang="en-US" sz="3600">
              <a:ln w="12700" cap="flat" cmpd="sng">
                <a:solidFill>
                  <a:srgbClr val="EAEAEA"/>
                </a:solidFill>
                <a:prstDash val="solid"/>
                <a:round/>
                <a:headEnd type="none" w="med" len="med"/>
                <a:tailEnd type="none" w="med" len="med"/>
              </a:ln>
              <a:solidFill>
                <a:srgbClr val="000066"/>
              </a:solidFill>
              <a:effectLst>
                <a:outerShdw dist="35921" dir="2699999" sy="50000" kx="2115830" algn="bl" rotWithShape="0">
                  <a:srgbClr val="C0C0C0">
                    <a:alpha val="79999"/>
                  </a:srgbClr>
                </a:outerShdw>
              </a:effectLst>
              <a:latin typeface="华文隶书" panose="02010800040101010101" pitchFamily="2" charset="-122"/>
              <a:ea typeface="华文隶书" panose="02010800040101010101" pitchFamily="2" charset="-122"/>
            </a:endParaRPr>
          </a:p>
        </p:txBody>
      </p:sp>
    </p:spTree>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p:nvPr/>
        </p:nvSpPr>
        <p:spPr>
          <a:xfrm>
            <a:off x="206375" y="833438"/>
            <a:ext cx="4451350" cy="579437"/>
          </a:xfrm>
          <a:prstGeom prst="rect">
            <a:avLst/>
          </a:prstGeom>
          <a:noFill/>
          <a:ln w="28575">
            <a:noFill/>
          </a:ln>
          <a:effectLst>
            <a:outerShdw dist="35921" dir="2699999" algn="ctr" rotWithShape="0">
              <a:schemeClr val="bg2"/>
            </a:outerShdw>
          </a:effectLst>
        </p:spPr>
        <p:txBody>
          <a:bodyPr wrap="none"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2</a:t>
            </a:r>
            <a:r>
              <a:rPr lang="zh-CN" altLang="en-US" sz="3200" b="1" dirty="0">
                <a:solidFill>
                  <a:srgbClr val="0000FF"/>
                </a:solidFill>
                <a:latin typeface="Times New Roman" panose="02020603050405020304" pitchFamily="18" charset="0"/>
                <a:ea typeface="华文中宋" panose="02010600040101010101" pitchFamily="2" charset="-122"/>
              </a:rPr>
              <a:t>、偶然（随机）误差：</a:t>
            </a:r>
            <a:endParaRPr lang="zh-CN" altLang="en-US" sz="3200" b="1" dirty="0">
              <a:solidFill>
                <a:srgbClr val="0000FF"/>
              </a:solidFill>
              <a:latin typeface="Times New Roman" panose="02020603050405020304" pitchFamily="18" charset="0"/>
              <a:ea typeface="华文中宋" panose="02010600040101010101" pitchFamily="2" charset="-122"/>
            </a:endParaRPr>
          </a:p>
        </p:txBody>
      </p:sp>
      <p:sp>
        <p:nvSpPr>
          <p:cNvPr id="17410" name="Rectangle 28"/>
          <p:cNvSpPr/>
          <p:nvPr/>
        </p:nvSpPr>
        <p:spPr>
          <a:xfrm>
            <a:off x="395288" y="2565400"/>
            <a:ext cx="8174037" cy="946150"/>
          </a:xfrm>
          <a:prstGeom prst="rect">
            <a:avLst/>
          </a:prstGeom>
          <a:noFill/>
          <a:ln w="28575">
            <a:noFill/>
          </a:ln>
        </p:spPr>
        <p:txBody>
          <a:bodyPr anchor="ctr"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随测量次数的增加</a:t>
            </a:r>
            <a:r>
              <a:rPr lang="en-US" altLang="zh-CN" b="1" dirty="0">
                <a:solidFill>
                  <a:srgbClr val="000066"/>
                </a:solidFill>
                <a:latin typeface="Times New Roman" panose="02020603050405020304" pitchFamily="18" charset="0"/>
                <a:ea typeface="华文中宋" panose="02010600040101010101" pitchFamily="2" charset="-122"/>
              </a:rPr>
              <a:t>,</a:t>
            </a:r>
            <a:r>
              <a:rPr lang="zh-CN" altLang="en-US" b="1" dirty="0">
                <a:solidFill>
                  <a:srgbClr val="000066"/>
                </a:solidFill>
                <a:latin typeface="Times New Roman" panose="02020603050405020304" pitchFamily="18" charset="0"/>
                <a:ea typeface="华文中宋" panose="02010600040101010101" pitchFamily="2" charset="-122"/>
              </a:rPr>
              <a:t>偶然（随机）误差遵从统计规律</a:t>
            </a:r>
            <a:r>
              <a:rPr lang="en-US" altLang="zh-CN" b="1" dirty="0">
                <a:solidFill>
                  <a:srgbClr val="000066"/>
                </a:solidFill>
                <a:latin typeface="Times New Roman" panose="02020603050405020304" pitchFamily="18" charset="0"/>
                <a:ea typeface="华文中宋" panose="02010600040101010101" pitchFamily="2" charset="-122"/>
              </a:rPr>
              <a:t>,</a:t>
            </a:r>
            <a:r>
              <a:rPr lang="zh-CN" altLang="en-US" b="1" dirty="0">
                <a:solidFill>
                  <a:srgbClr val="000066"/>
                </a:solidFill>
                <a:latin typeface="Times New Roman" panose="02020603050405020304" pitchFamily="18" charset="0"/>
                <a:ea typeface="华文中宋" panose="02010600040101010101" pitchFamily="2" charset="-122"/>
              </a:rPr>
              <a:t>其分布函数：</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17411" name="Rectangle 29"/>
          <p:cNvSpPr/>
          <p:nvPr/>
        </p:nvSpPr>
        <p:spPr>
          <a:xfrm>
            <a:off x="569913" y="1557338"/>
            <a:ext cx="8174037" cy="946150"/>
          </a:xfrm>
          <a:prstGeom prst="rect">
            <a:avLst/>
          </a:prstGeom>
          <a:noFill/>
          <a:ln w="28575">
            <a:noFill/>
          </a:ln>
        </p:spPr>
        <p:txBody>
          <a:bodyPr anchor="ctr"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某次测量的测量结果与在重复性条件下对同一被测量进行无限多次测量所得结果的平均值之差。</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17412" name="Rectangle 33"/>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aphicFrame>
        <p:nvGraphicFramePr>
          <p:cNvPr id="17413" name="Object 34"/>
          <p:cNvGraphicFramePr>
            <a:graphicFrameLocks noChangeAspect="1"/>
          </p:cNvGraphicFramePr>
          <p:nvPr/>
        </p:nvGraphicFramePr>
        <p:xfrm>
          <a:off x="2051050" y="3333750"/>
          <a:ext cx="3011488" cy="1166813"/>
        </p:xfrm>
        <a:graphic>
          <a:graphicData uri="http://schemas.openxmlformats.org/presentationml/2006/ole">
            <mc:AlternateContent xmlns:mc="http://schemas.openxmlformats.org/markup-compatibility/2006">
              <mc:Choice xmlns:v="urn:schemas-microsoft-com:vml" Requires="v">
                <p:oleObj spid="_x0000_s3084" name="" r:id="rId1" imgW="1244600" imgH="482600" progId="Equation.DSMT4">
                  <p:embed/>
                </p:oleObj>
              </mc:Choice>
              <mc:Fallback>
                <p:oleObj name="" r:id="rId1" imgW="1244600" imgH="482600" progId="Equation.DSMT4">
                  <p:embed/>
                  <p:pic>
                    <p:nvPicPr>
                      <p:cNvPr id="0" name="图片 3083"/>
                      <p:cNvPicPr/>
                      <p:nvPr/>
                    </p:nvPicPr>
                    <p:blipFill>
                      <a:blip r:embed="rId2"/>
                      <a:stretch>
                        <a:fillRect/>
                      </a:stretch>
                    </p:blipFill>
                    <p:spPr>
                      <a:xfrm>
                        <a:off x="2051050" y="3333750"/>
                        <a:ext cx="3011488" cy="1166813"/>
                      </a:xfrm>
                      <a:prstGeom prst="rect">
                        <a:avLst/>
                      </a:prstGeom>
                      <a:noFill/>
                      <a:ln w="38100">
                        <a:noFill/>
                        <a:miter/>
                      </a:ln>
                    </p:spPr>
                  </p:pic>
                </p:oleObj>
              </mc:Fallback>
            </mc:AlternateContent>
          </a:graphicData>
        </a:graphic>
      </p:graphicFrame>
      <p:graphicFrame>
        <p:nvGraphicFramePr>
          <p:cNvPr id="626723" name="Object 35"/>
          <p:cNvGraphicFramePr>
            <a:graphicFrameLocks noChangeAspect="1"/>
          </p:cNvGraphicFramePr>
          <p:nvPr/>
        </p:nvGraphicFramePr>
        <p:xfrm>
          <a:off x="349568" y="4710113"/>
          <a:ext cx="1965325" cy="950912"/>
        </p:xfrm>
        <a:graphic>
          <a:graphicData uri="http://schemas.openxmlformats.org/presentationml/2006/ole">
            <mc:AlternateContent xmlns:mc="http://schemas.openxmlformats.org/markup-compatibility/2006">
              <mc:Choice xmlns:v="urn:schemas-microsoft-com:vml" Requires="v">
                <p:oleObj spid="_x0000_s3083" name="" r:id="rId3" imgW="812165" imgH="393700" progId="Equation.DSMT4">
                  <p:embed/>
                </p:oleObj>
              </mc:Choice>
              <mc:Fallback>
                <p:oleObj name="" r:id="rId3" imgW="812165" imgH="393700" progId="Equation.DSMT4">
                  <p:embed/>
                  <p:pic>
                    <p:nvPicPr>
                      <p:cNvPr id="0" name="图片 3082"/>
                      <p:cNvPicPr/>
                      <p:nvPr/>
                    </p:nvPicPr>
                    <p:blipFill>
                      <a:blip r:embed="rId4"/>
                      <a:stretch>
                        <a:fillRect/>
                      </a:stretch>
                    </p:blipFill>
                    <p:spPr>
                      <a:xfrm>
                        <a:off x="349568" y="4710113"/>
                        <a:ext cx="1965325" cy="950912"/>
                      </a:xfrm>
                      <a:prstGeom prst="rect">
                        <a:avLst/>
                      </a:prstGeom>
                      <a:noFill/>
                      <a:ln w="38100">
                        <a:noFill/>
                        <a:miter/>
                      </a:ln>
                    </p:spPr>
                  </p:pic>
                </p:oleObj>
              </mc:Fallback>
            </mc:AlternateContent>
          </a:graphicData>
        </a:graphic>
      </p:graphicFrame>
      <p:graphicFrame>
        <p:nvGraphicFramePr>
          <p:cNvPr id="626724" name="Object 36"/>
          <p:cNvGraphicFramePr>
            <a:graphicFrameLocks noChangeAspect="1"/>
          </p:cNvGraphicFramePr>
          <p:nvPr/>
        </p:nvGraphicFramePr>
        <p:xfrm>
          <a:off x="349568" y="5764213"/>
          <a:ext cx="2427287" cy="796925"/>
        </p:xfrm>
        <a:graphic>
          <a:graphicData uri="http://schemas.openxmlformats.org/presentationml/2006/ole">
            <mc:AlternateContent xmlns:mc="http://schemas.openxmlformats.org/markup-compatibility/2006">
              <mc:Choice xmlns:v="urn:schemas-microsoft-com:vml" Requires="v">
                <p:oleObj spid="_x0000_s3085" name="" r:id="rId5" imgW="1002665" imgH="330200" progId="Equation.DSMT4">
                  <p:embed/>
                </p:oleObj>
              </mc:Choice>
              <mc:Fallback>
                <p:oleObj name="" r:id="rId5" imgW="1002665" imgH="330200" progId="Equation.DSMT4">
                  <p:embed/>
                  <p:pic>
                    <p:nvPicPr>
                      <p:cNvPr id="0" name="图片 3084"/>
                      <p:cNvPicPr/>
                      <p:nvPr/>
                    </p:nvPicPr>
                    <p:blipFill>
                      <a:blip r:embed="rId6"/>
                      <a:stretch>
                        <a:fillRect/>
                      </a:stretch>
                    </p:blipFill>
                    <p:spPr>
                      <a:xfrm>
                        <a:off x="349568" y="5764213"/>
                        <a:ext cx="2427287" cy="796925"/>
                      </a:xfrm>
                      <a:prstGeom prst="rect">
                        <a:avLst/>
                      </a:prstGeom>
                      <a:noFill/>
                      <a:ln w="38100">
                        <a:noFill/>
                        <a:miter/>
                      </a:ln>
                    </p:spPr>
                  </p:pic>
                </p:oleObj>
              </mc:Fallback>
            </mc:AlternateContent>
          </a:graphicData>
        </a:graphic>
      </p:graphicFrame>
      <p:sp>
        <p:nvSpPr>
          <p:cNvPr id="626725" name="Rectangle 37"/>
          <p:cNvSpPr/>
          <p:nvPr/>
        </p:nvSpPr>
        <p:spPr>
          <a:xfrm>
            <a:off x="2314893" y="4579938"/>
            <a:ext cx="3325812" cy="1384300"/>
          </a:xfrm>
          <a:prstGeom prst="rect">
            <a:avLst/>
          </a:prstGeom>
          <a:noFill/>
          <a:ln w="28575">
            <a:noFill/>
          </a:ln>
        </p:spPr>
        <p:txBody>
          <a:bodyPr wrap="square" anchor="ctr" anchorCtr="0">
            <a:spAutoFit/>
          </a:bodyPr>
          <a:p>
            <a:r>
              <a:rPr lang="en-US" altLang="zh-CN" b="1" dirty="0">
                <a:solidFill>
                  <a:srgbClr val="CC00FF"/>
                </a:solidFill>
                <a:latin typeface="华文中宋" panose="02010600040101010101" pitchFamily="2" charset="-122"/>
                <a:ea typeface="华文中宋" panose="02010600040101010101" pitchFamily="2" charset="-122"/>
              </a:rPr>
              <a:t>——</a:t>
            </a:r>
            <a:r>
              <a:rPr lang="zh-CN" altLang="en-US" b="1" dirty="0">
                <a:solidFill>
                  <a:srgbClr val="CC00FF"/>
                </a:solidFill>
                <a:latin typeface="Times New Roman" panose="02020603050405020304" pitchFamily="18" charset="0"/>
                <a:ea typeface="华文中宋" panose="02010600040101010101" pitchFamily="2" charset="-122"/>
              </a:rPr>
              <a:t>概率密度，误差在</a:t>
            </a:r>
            <a:r>
              <a:rPr lang="zh-CN" altLang="en-US" b="1" dirty="0">
                <a:solidFill>
                  <a:srgbClr val="CC00FF"/>
                </a:solidFill>
                <a:latin typeface="Times New Roman" panose="02020603050405020304" pitchFamily="18" charset="0"/>
                <a:ea typeface="宋体" panose="02010600030101010101" pitchFamily="2" charset="-122"/>
              </a:rPr>
              <a:t>Δ</a:t>
            </a:r>
            <a:r>
              <a:rPr lang="en-US" altLang="zh-CN" b="1" dirty="0">
                <a:solidFill>
                  <a:srgbClr val="CC00FF"/>
                </a:solidFill>
                <a:latin typeface="Times New Roman" panose="02020603050405020304" pitchFamily="18" charset="0"/>
                <a:ea typeface="宋体" panose="02010600030101010101" pitchFamily="2" charset="-122"/>
              </a:rPr>
              <a:t>~</a:t>
            </a:r>
            <a:r>
              <a:rPr lang="zh-CN" altLang="en-US" b="1" dirty="0">
                <a:solidFill>
                  <a:srgbClr val="CC00FF"/>
                </a:solidFill>
                <a:latin typeface="Times New Roman" panose="02020603050405020304" pitchFamily="18" charset="0"/>
                <a:ea typeface="宋体" panose="02010600030101010101" pitchFamily="2" charset="-122"/>
              </a:rPr>
              <a:t>Δ</a:t>
            </a:r>
            <a:r>
              <a:rPr lang="en-US" altLang="zh-CN" b="1" dirty="0">
                <a:solidFill>
                  <a:srgbClr val="CC00FF"/>
                </a:solidFill>
                <a:latin typeface="Times New Roman" panose="02020603050405020304" pitchFamily="18" charset="0"/>
                <a:ea typeface="宋体" panose="02010600030101010101" pitchFamily="2" charset="-122"/>
              </a:rPr>
              <a:t>+d</a:t>
            </a:r>
            <a:r>
              <a:rPr lang="zh-CN" altLang="en-US" b="1" dirty="0">
                <a:solidFill>
                  <a:srgbClr val="CC00FF"/>
                </a:solidFill>
                <a:latin typeface="Times New Roman" panose="02020603050405020304" pitchFamily="18" charset="0"/>
                <a:ea typeface="宋体" panose="02010600030101010101" pitchFamily="2" charset="-122"/>
                <a:sym typeface="宋体" panose="02010600030101010101" pitchFamily="2" charset="-122"/>
              </a:rPr>
              <a:t>Δ范围的概率与</a:t>
            </a:r>
            <a:r>
              <a:rPr lang="en-US" altLang="zh-CN" b="1" dirty="0">
                <a:solidFill>
                  <a:srgbClr val="CC00FF"/>
                </a:solidFill>
                <a:latin typeface="Times New Roman" panose="02020603050405020304" pitchFamily="18" charset="0"/>
                <a:ea typeface="宋体" panose="02010600030101010101" pitchFamily="2" charset="-122"/>
                <a:sym typeface="宋体" panose="02010600030101010101" pitchFamily="2" charset="-122"/>
              </a:rPr>
              <a:t>d</a:t>
            </a:r>
            <a:r>
              <a:rPr lang="zh-CN" altLang="en-US" b="1" dirty="0">
                <a:solidFill>
                  <a:srgbClr val="CC00FF"/>
                </a:solidFill>
                <a:latin typeface="Times New Roman" panose="02020603050405020304" pitchFamily="18" charset="0"/>
                <a:ea typeface="宋体" panose="02010600030101010101" pitchFamily="2" charset="-122"/>
                <a:sym typeface="宋体" panose="02010600030101010101" pitchFamily="2" charset="-122"/>
              </a:rPr>
              <a:t>Δ比值</a:t>
            </a:r>
            <a:endParaRPr lang="en-US" altLang="zh-CN" b="1" dirty="0">
              <a:solidFill>
                <a:srgbClr val="CC00FF"/>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626726" name="Rectangle 38"/>
          <p:cNvSpPr/>
          <p:nvPr/>
        </p:nvSpPr>
        <p:spPr>
          <a:xfrm>
            <a:off x="3132138" y="5948363"/>
            <a:ext cx="3176587" cy="522287"/>
          </a:xfrm>
          <a:prstGeom prst="rect">
            <a:avLst/>
          </a:prstGeom>
          <a:noFill/>
          <a:ln w="28575">
            <a:noFill/>
          </a:ln>
        </p:spPr>
        <p:txBody>
          <a:bodyPr wrap="square" anchor="ctr" anchorCtr="0">
            <a:spAutoFit/>
          </a:bodyPr>
          <a:p>
            <a:r>
              <a:rPr lang="en-US" altLang="zh-CN" b="1" dirty="0">
                <a:solidFill>
                  <a:srgbClr val="CC00FF"/>
                </a:solidFill>
                <a:latin typeface="华文中宋" panose="02010600040101010101" pitchFamily="2" charset="-122"/>
                <a:ea typeface="华文中宋" panose="02010600040101010101" pitchFamily="2" charset="-122"/>
              </a:rPr>
              <a:t>——</a:t>
            </a:r>
            <a:r>
              <a:rPr lang="zh-CN" altLang="en-US" b="1" dirty="0">
                <a:solidFill>
                  <a:srgbClr val="CC00FF"/>
                </a:solidFill>
                <a:latin typeface="Times New Roman" panose="02020603050405020304" pitchFamily="18" charset="0"/>
                <a:ea typeface="宋体" panose="02010600030101010101" pitchFamily="2" charset="-122"/>
              </a:rPr>
              <a:t>Δ</a:t>
            </a:r>
            <a:r>
              <a:rPr lang="en-US" altLang="zh-CN" b="1" dirty="0">
                <a:solidFill>
                  <a:srgbClr val="CC00FF"/>
                </a:solidFill>
                <a:latin typeface="Times New Roman" panose="02020603050405020304" pitchFamily="18" charset="0"/>
                <a:ea typeface="宋体" panose="02010600030101010101" pitchFamily="2" charset="-122"/>
              </a:rPr>
              <a:t>1~</a:t>
            </a:r>
            <a:r>
              <a:rPr lang="zh-CN" altLang="en-US" b="1" dirty="0">
                <a:solidFill>
                  <a:srgbClr val="CC00FF"/>
                </a:solidFill>
                <a:latin typeface="Times New Roman" panose="02020603050405020304" pitchFamily="18" charset="0"/>
                <a:ea typeface="宋体" panose="02010600030101010101" pitchFamily="2" charset="-122"/>
                <a:sym typeface="宋体" panose="02010600030101010101" pitchFamily="2" charset="-122"/>
              </a:rPr>
              <a:t>Δ</a:t>
            </a:r>
            <a:r>
              <a:rPr lang="en-US" altLang="zh-CN" b="1" dirty="0">
                <a:solidFill>
                  <a:srgbClr val="CC00FF"/>
                </a:solidFill>
                <a:latin typeface="Times New Roman" panose="02020603050405020304" pitchFamily="18" charset="0"/>
                <a:ea typeface="宋体" panose="02010600030101010101" pitchFamily="2" charset="-122"/>
                <a:sym typeface="宋体" panose="02010600030101010101" pitchFamily="2" charset="-122"/>
              </a:rPr>
              <a:t>2</a:t>
            </a:r>
            <a:r>
              <a:rPr lang="zh-CN" altLang="en-US" b="1" dirty="0">
                <a:solidFill>
                  <a:srgbClr val="CC00FF"/>
                </a:solidFill>
                <a:latin typeface="Times New Roman" panose="02020603050405020304" pitchFamily="18" charset="0"/>
                <a:ea typeface="宋体" panose="02010600030101010101" pitchFamily="2" charset="-122"/>
                <a:sym typeface="宋体" panose="02010600030101010101" pitchFamily="2" charset="-122"/>
              </a:rPr>
              <a:t>的</a:t>
            </a:r>
            <a:r>
              <a:rPr lang="zh-CN" altLang="en-US" b="1" dirty="0">
                <a:solidFill>
                  <a:srgbClr val="CC00FF"/>
                </a:solidFill>
                <a:latin typeface="Times New Roman" panose="02020603050405020304" pitchFamily="18" charset="0"/>
                <a:ea typeface="华文中宋" panose="02010600040101010101" pitchFamily="2" charset="-122"/>
              </a:rPr>
              <a:t>概率</a:t>
            </a:r>
            <a:endParaRPr lang="zh-CN" altLang="en-US" b="1" dirty="0">
              <a:solidFill>
                <a:srgbClr val="CC00FF"/>
              </a:solidFill>
              <a:latin typeface="Times New Roman" panose="02020603050405020304" pitchFamily="18" charset="0"/>
              <a:ea typeface="华文中宋" panose="02010600040101010101" pitchFamily="2" charset="-122"/>
            </a:endParaRPr>
          </a:p>
        </p:txBody>
      </p:sp>
      <p:grpSp>
        <p:nvGrpSpPr>
          <p:cNvPr id="17418" name="Group 50"/>
          <p:cNvGrpSpPr/>
          <p:nvPr/>
        </p:nvGrpSpPr>
        <p:grpSpPr>
          <a:xfrm>
            <a:off x="7153275" y="2963863"/>
            <a:ext cx="1746250" cy="1746250"/>
            <a:chOff x="4375" y="1964"/>
            <a:chExt cx="1100" cy="1100"/>
          </a:xfrm>
        </p:grpSpPr>
        <p:grpSp>
          <p:nvGrpSpPr>
            <p:cNvPr id="17419" name="Group 39"/>
            <p:cNvGrpSpPr/>
            <p:nvPr/>
          </p:nvGrpSpPr>
          <p:grpSpPr>
            <a:xfrm>
              <a:off x="4375" y="1964"/>
              <a:ext cx="1100" cy="1100"/>
              <a:chOff x="4389" y="1983"/>
              <a:chExt cx="1100" cy="1100"/>
            </a:xfrm>
          </p:grpSpPr>
          <p:sp>
            <p:nvSpPr>
              <p:cNvPr id="17420" name="AutoShape 40"/>
              <p:cNvSpPr/>
              <p:nvPr/>
            </p:nvSpPr>
            <p:spPr>
              <a:xfrm>
                <a:off x="4649" y="2251"/>
                <a:ext cx="576" cy="576"/>
              </a:xfrm>
              <a:custGeom>
                <a:avLst/>
                <a:gdLst/>
                <a:ahLst/>
                <a:cxnLst>
                  <a:cxn ang="0">
                    <a:pos x="288" y="0"/>
                  </a:cxn>
                  <a:cxn ang="0">
                    <a:pos x="84" y="84"/>
                  </a:cxn>
                  <a:cxn ang="0">
                    <a:pos x="0" y="288"/>
                  </a:cxn>
                  <a:cxn ang="0">
                    <a:pos x="84" y="492"/>
                  </a:cxn>
                  <a:cxn ang="0">
                    <a:pos x="288" y="576"/>
                  </a:cxn>
                  <a:cxn ang="0">
                    <a:pos x="492" y="492"/>
                  </a:cxn>
                  <a:cxn ang="0">
                    <a:pos x="576" y="288"/>
                  </a:cxn>
                  <a:cxn ang="0">
                    <a:pos x="492" y="84"/>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cap="flat" cmpd="sng">
                <a:solidFill>
                  <a:srgbClr val="00CCFF"/>
                </a:solidFill>
                <a:prstDash val="solid"/>
                <a:round/>
                <a:headEnd type="none" w="med" len="med"/>
                <a:tailEnd type="none" w="med" len="med"/>
              </a:ln>
            </p:spPr>
            <p:txBody>
              <a:bodyPr/>
              <a:p>
                <a:endParaRPr lang="zh-CN" altLang="en-US"/>
              </a:p>
            </p:txBody>
          </p:sp>
          <p:sp>
            <p:nvSpPr>
              <p:cNvPr id="17421" name="Oval 41"/>
              <p:cNvSpPr/>
              <p:nvPr/>
            </p:nvSpPr>
            <p:spPr>
              <a:xfrm>
                <a:off x="4885" y="2487"/>
                <a:ext cx="90" cy="91"/>
              </a:xfrm>
              <a:prstGeom prst="ellipse">
                <a:avLst/>
              </a:prstGeom>
              <a:solidFill>
                <a:srgbClr val="FF0066"/>
              </a:solidFill>
              <a:ln w="9525">
                <a:noFill/>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7422" name="AutoShape 42"/>
              <p:cNvSpPr/>
              <p:nvPr/>
            </p:nvSpPr>
            <p:spPr>
              <a:xfrm>
                <a:off x="4389" y="1983"/>
                <a:ext cx="1100" cy="1100"/>
              </a:xfrm>
              <a:custGeom>
                <a:avLst/>
                <a:gdLst/>
                <a:ahLst/>
                <a:cxnLst>
                  <a:cxn ang="0">
                    <a:pos x="550" y="0"/>
                  </a:cxn>
                  <a:cxn ang="0">
                    <a:pos x="161" y="161"/>
                  </a:cxn>
                  <a:cxn ang="0">
                    <a:pos x="0" y="550"/>
                  </a:cxn>
                  <a:cxn ang="0">
                    <a:pos x="161" y="939"/>
                  </a:cxn>
                  <a:cxn ang="0">
                    <a:pos x="550" y="1100"/>
                  </a:cxn>
                  <a:cxn ang="0">
                    <a:pos x="939" y="939"/>
                  </a:cxn>
                  <a:cxn ang="0">
                    <a:pos x="1100" y="550"/>
                  </a:cxn>
                  <a:cxn ang="0">
                    <a:pos x="939" y="161"/>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cap="flat" cmpd="sng">
                <a:solidFill>
                  <a:srgbClr val="00CCFF"/>
                </a:solidFill>
                <a:prstDash val="solid"/>
                <a:round/>
                <a:headEnd type="none" w="med" len="med"/>
                <a:tailEnd type="none" w="med" len="med"/>
              </a:ln>
            </p:spPr>
            <p:txBody>
              <a:bodyPr/>
              <a:p>
                <a:endParaRPr lang="zh-CN" altLang="en-US"/>
              </a:p>
            </p:txBody>
          </p:sp>
        </p:grpSp>
        <p:sp>
          <p:nvSpPr>
            <p:cNvPr id="17423" name="Oval 43"/>
            <p:cNvSpPr/>
            <p:nvPr/>
          </p:nvSpPr>
          <p:spPr>
            <a:xfrm>
              <a:off x="5189" y="2277"/>
              <a:ext cx="23" cy="2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7424" name="Oval 44"/>
            <p:cNvSpPr/>
            <p:nvPr/>
          </p:nvSpPr>
          <p:spPr>
            <a:xfrm>
              <a:off x="5303" y="2221"/>
              <a:ext cx="23" cy="2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7425" name="Oval 45"/>
            <p:cNvSpPr/>
            <p:nvPr/>
          </p:nvSpPr>
          <p:spPr>
            <a:xfrm>
              <a:off x="5237" y="2152"/>
              <a:ext cx="23" cy="2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7426" name="Oval 46"/>
            <p:cNvSpPr/>
            <p:nvPr/>
          </p:nvSpPr>
          <p:spPr>
            <a:xfrm>
              <a:off x="5121" y="2277"/>
              <a:ext cx="23" cy="2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7427" name="Oval 47"/>
            <p:cNvSpPr/>
            <p:nvPr/>
          </p:nvSpPr>
          <p:spPr>
            <a:xfrm>
              <a:off x="5056" y="2141"/>
              <a:ext cx="23" cy="2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7428" name="Oval 48"/>
            <p:cNvSpPr/>
            <p:nvPr/>
          </p:nvSpPr>
          <p:spPr>
            <a:xfrm>
              <a:off x="5169" y="2209"/>
              <a:ext cx="23" cy="2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7429" name="Oval 49"/>
            <p:cNvSpPr/>
            <p:nvPr/>
          </p:nvSpPr>
          <p:spPr>
            <a:xfrm>
              <a:off x="5167" y="2152"/>
              <a:ext cx="23" cy="2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grpSp>
      <p:grpSp>
        <p:nvGrpSpPr>
          <p:cNvPr id="626752" name="Group 64"/>
          <p:cNvGrpSpPr/>
          <p:nvPr/>
        </p:nvGrpSpPr>
        <p:grpSpPr>
          <a:xfrm>
            <a:off x="5524500" y="4864100"/>
            <a:ext cx="3138488" cy="955675"/>
            <a:chOff x="3480" y="3064"/>
            <a:chExt cx="1659" cy="602"/>
          </a:xfrm>
        </p:grpSpPr>
        <p:sp>
          <p:nvSpPr>
            <p:cNvPr id="17431" name="Line 58"/>
            <p:cNvSpPr/>
            <p:nvPr/>
          </p:nvSpPr>
          <p:spPr>
            <a:xfrm>
              <a:off x="3480" y="3391"/>
              <a:ext cx="1612" cy="0"/>
            </a:xfrm>
            <a:prstGeom prst="line">
              <a:avLst/>
            </a:prstGeom>
            <a:ln w="9525" cap="flat" cmpd="sng">
              <a:solidFill>
                <a:schemeClr val="tx1"/>
              </a:solidFill>
              <a:prstDash val="solid"/>
              <a:round/>
              <a:headEnd type="triangle" w="med" len="med"/>
              <a:tailEnd type="triangle" w="med" len="med"/>
            </a:ln>
          </p:spPr>
        </p:sp>
        <p:sp>
          <p:nvSpPr>
            <p:cNvPr id="17432" name="Line 59"/>
            <p:cNvSpPr/>
            <p:nvPr/>
          </p:nvSpPr>
          <p:spPr>
            <a:xfrm flipV="1">
              <a:off x="4276" y="3064"/>
              <a:ext cx="0" cy="327"/>
            </a:xfrm>
            <a:prstGeom prst="line">
              <a:avLst/>
            </a:prstGeom>
            <a:ln w="9525" cap="flat" cmpd="sng">
              <a:solidFill>
                <a:schemeClr val="tx1"/>
              </a:solidFill>
              <a:prstDash val="solid"/>
              <a:round/>
              <a:headEnd type="none" w="med" len="med"/>
              <a:tailEnd type="triangle" w="med" len="med"/>
            </a:ln>
          </p:spPr>
        </p:sp>
        <p:sp>
          <p:nvSpPr>
            <p:cNvPr id="17433" name="Rectangle 60"/>
            <p:cNvSpPr/>
            <p:nvPr/>
          </p:nvSpPr>
          <p:spPr>
            <a:xfrm>
              <a:off x="4506" y="3355"/>
              <a:ext cx="260" cy="4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graphicFrame>
          <p:nvGraphicFramePr>
            <p:cNvPr id="17434" name="Object 61"/>
            <p:cNvGraphicFramePr>
              <a:graphicFrameLocks noChangeAspect="1"/>
            </p:cNvGraphicFramePr>
            <p:nvPr/>
          </p:nvGraphicFramePr>
          <p:xfrm>
            <a:off x="4494" y="3442"/>
            <a:ext cx="272" cy="224"/>
          </p:xfrm>
          <a:graphic>
            <a:graphicData uri="http://schemas.openxmlformats.org/presentationml/2006/ole">
              <mc:AlternateContent xmlns:mc="http://schemas.openxmlformats.org/markup-compatibility/2006">
                <mc:Choice xmlns:v="urn:schemas-microsoft-com:vml" Requires="v">
                  <p:oleObj spid="_x0000_s3086" name="" r:id="rId7" imgW="215900" imgH="177800" progId="Equation.DSMT4">
                    <p:embed/>
                  </p:oleObj>
                </mc:Choice>
                <mc:Fallback>
                  <p:oleObj name="" r:id="rId7" imgW="215900" imgH="177800" progId="Equation.DSMT4">
                    <p:embed/>
                    <p:pic>
                      <p:nvPicPr>
                        <p:cNvPr id="0" name="图片 3085"/>
                        <p:cNvPicPr/>
                        <p:nvPr/>
                      </p:nvPicPr>
                      <p:blipFill>
                        <a:blip r:embed="rId8"/>
                        <a:stretch>
                          <a:fillRect/>
                        </a:stretch>
                      </p:blipFill>
                      <p:spPr>
                        <a:xfrm>
                          <a:off x="4494" y="3442"/>
                          <a:ext cx="272" cy="224"/>
                        </a:xfrm>
                        <a:prstGeom prst="rect">
                          <a:avLst/>
                        </a:prstGeom>
                        <a:noFill/>
                        <a:ln w="38100">
                          <a:noFill/>
                          <a:miter/>
                        </a:ln>
                      </p:spPr>
                    </p:pic>
                  </p:oleObj>
                </mc:Fallback>
              </mc:AlternateContent>
            </a:graphicData>
          </a:graphic>
        </p:graphicFrame>
        <p:graphicFrame>
          <p:nvGraphicFramePr>
            <p:cNvPr id="17435" name="Object 62"/>
            <p:cNvGraphicFramePr>
              <a:graphicFrameLocks noChangeAspect="1"/>
            </p:cNvGraphicFramePr>
            <p:nvPr/>
          </p:nvGraphicFramePr>
          <p:xfrm>
            <a:off x="4478" y="3064"/>
            <a:ext cx="304" cy="224"/>
          </p:xfrm>
          <a:graphic>
            <a:graphicData uri="http://schemas.openxmlformats.org/presentationml/2006/ole">
              <mc:AlternateContent xmlns:mc="http://schemas.openxmlformats.org/markup-compatibility/2006">
                <mc:Choice xmlns:v="urn:schemas-microsoft-com:vml" Requires="v">
                  <p:oleObj spid="_x0000_s3088" name="" r:id="rId9" imgW="241300" imgH="177800" progId="Equation.DSMT4">
                    <p:embed/>
                  </p:oleObj>
                </mc:Choice>
                <mc:Fallback>
                  <p:oleObj name="" r:id="rId9" imgW="241300" imgH="177800" progId="Equation.DSMT4">
                    <p:embed/>
                    <p:pic>
                      <p:nvPicPr>
                        <p:cNvPr id="0" name="图片 3087"/>
                        <p:cNvPicPr/>
                        <p:nvPr/>
                      </p:nvPicPr>
                      <p:blipFill>
                        <a:blip r:embed="rId10"/>
                        <a:stretch>
                          <a:fillRect/>
                        </a:stretch>
                      </p:blipFill>
                      <p:spPr>
                        <a:xfrm>
                          <a:off x="4478" y="3064"/>
                          <a:ext cx="304" cy="224"/>
                        </a:xfrm>
                        <a:prstGeom prst="rect">
                          <a:avLst/>
                        </a:prstGeom>
                        <a:noFill/>
                        <a:ln w="38100">
                          <a:noFill/>
                          <a:miter/>
                        </a:ln>
                      </p:spPr>
                    </p:pic>
                  </p:oleObj>
                </mc:Fallback>
              </mc:AlternateContent>
            </a:graphicData>
          </a:graphic>
        </p:graphicFrame>
        <p:graphicFrame>
          <p:nvGraphicFramePr>
            <p:cNvPr id="17436" name="Object 63"/>
            <p:cNvGraphicFramePr>
              <a:graphicFrameLocks noChangeAspect="1"/>
            </p:cNvGraphicFramePr>
            <p:nvPr/>
          </p:nvGraphicFramePr>
          <p:xfrm>
            <a:off x="4963" y="3387"/>
            <a:ext cx="176" cy="208"/>
          </p:xfrm>
          <a:graphic>
            <a:graphicData uri="http://schemas.openxmlformats.org/presentationml/2006/ole">
              <mc:AlternateContent xmlns:mc="http://schemas.openxmlformats.org/markup-compatibility/2006">
                <mc:Choice xmlns:v="urn:schemas-microsoft-com:vml" Requires="v">
                  <p:oleObj spid="_x0000_s3087" name="" r:id="rId11" imgW="139700" imgH="165100" progId="Equation.DSMT4">
                    <p:embed/>
                  </p:oleObj>
                </mc:Choice>
                <mc:Fallback>
                  <p:oleObj name="" r:id="rId11" imgW="139700" imgH="165100" progId="Equation.DSMT4">
                    <p:embed/>
                    <p:pic>
                      <p:nvPicPr>
                        <p:cNvPr id="0" name="图片 3086"/>
                        <p:cNvPicPr/>
                        <p:nvPr/>
                      </p:nvPicPr>
                      <p:blipFill>
                        <a:blip r:embed="rId12"/>
                        <a:stretch>
                          <a:fillRect/>
                        </a:stretch>
                      </p:blipFill>
                      <p:spPr>
                        <a:xfrm>
                          <a:off x="4963" y="3387"/>
                          <a:ext cx="176" cy="208"/>
                        </a:xfrm>
                        <a:prstGeom prst="rect">
                          <a:avLst/>
                        </a:prstGeom>
                        <a:noFill/>
                        <a:ln w="38100">
                          <a:noFill/>
                          <a:miter/>
                        </a:ln>
                      </p:spPr>
                    </p:pic>
                  </p:oleObj>
                </mc:Fallback>
              </mc:AlternateContent>
            </a:graphicData>
          </a:graphic>
        </p:graphicFrame>
      </p:grpSp>
      <p:sp>
        <p:nvSpPr>
          <p:cNvPr id="2" name="椭圆 1"/>
          <p:cNvSpPr/>
          <p:nvPr/>
        </p:nvSpPr>
        <p:spPr>
          <a:xfrm>
            <a:off x="8172450" y="3088640"/>
            <a:ext cx="567055" cy="60388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8388350" y="3368675"/>
            <a:ext cx="99060" cy="889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6723"/>
                                        </p:tgtEl>
                                        <p:attrNameLst>
                                          <p:attrName>style.visibility</p:attrName>
                                        </p:attrNameLst>
                                      </p:cBhvr>
                                      <p:to>
                                        <p:strVal val="visible"/>
                                      </p:to>
                                    </p:set>
                                    <p:animEffect transition="in" filter="wipe(down)">
                                      <p:cBhvr>
                                        <p:cTn id="7" dur="500"/>
                                        <p:tgtEl>
                                          <p:spTgt spid="62672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26725"/>
                                        </p:tgtEl>
                                        <p:attrNameLst>
                                          <p:attrName>style.visibility</p:attrName>
                                        </p:attrNameLst>
                                      </p:cBhvr>
                                      <p:to>
                                        <p:strVal val="visible"/>
                                      </p:to>
                                    </p:set>
                                    <p:animEffect transition="in" filter="box(in)">
                                      <p:cBhvr>
                                        <p:cTn id="11" dur="500"/>
                                        <p:tgtEl>
                                          <p:spTgt spid="62672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26752"/>
                                        </p:tgtEl>
                                        <p:attrNameLst>
                                          <p:attrName>style.visibility</p:attrName>
                                        </p:attrNameLst>
                                      </p:cBhvr>
                                      <p:to>
                                        <p:strVal val="visible"/>
                                      </p:to>
                                    </p:set>
                                    <p:anim calcmode="lin" valueType="num">
                                      <p:cBhvr additive="base">
                                        <p:cTn id="15" dur="500" fill="hold"/>
                                        <p:tgtEl>
                                          <p:spTgt spid="626752"/>
                                        </p:tgtEl>
                                        <p:attrNameLst>
                                          <p:attrName>ppt_x</p:attrName>
                                        </p:attrNameLst>
                                      </p:cBhvr>
                                      <p:tavLst>
                                        <p:tav tm="0">
                                          <p:val>
                                            <p:strVal val="#ppt_x"/>
                                          </p:val>
                                        </p:tav>
                                        <p:tav tm="100000">
                                          <p:val>
                                            <p:strVal val="#ppt_x"/>
                                          </p:val>
                                        </p:tav>
                                      </p:tavLst>
                                    </p:anim>
                                    <p:anim calcmode="lin" valueType="num">
                                      <p:cBhvr additive="base">
                                        <p:cTn id="16" dur="500" fill="hold"/>
                                        <p:tgtEl>
                                          <p:spTgt spid="62675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26724"/>
                                        </p:tgtEl>
                                        <p:attrNameLst>
                                          <p:attrName>style.visibility</p:attrName>
                                        </p:attrNameLst>
                                      </p:cBhvr>
                                      <p:to>
                                        <p:strVal val="visible"/>
                                      </p:to>
                                    </p:set>
                                    <p:animEffect transition="in" filter="wipe(down)">
                                      <p:cBhvr>
                                        <p:cTn id="21" dur="500"/>
                                        <p:tgtEl>
                                          <p:spTgt spid="626724"/>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626726"/>
                                        </p:tgtEl>
                                        <p:attrNameLst>
                                          <p:attrName>style.visibility</p:attrName>
                                        </p:attrNameLst>
                                      </p:cBhvr>
                                      <p:to>
                                        <p:strVal val="visible"/>
                                      </p:to>
                                    </p:set>
                                    <p:animEffect transition="in" filter="box(in)">
                                      <p:cBhvr>
                                        <p:cTn id="25" dur="500"/>
                                        <p:tgtEl>
                                          <p:spTgt spid="62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25" grpId="0"/>
      <p:bldP spid="6267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8436" name="Freeform 4" descr="5%"/>
          <p:cNvSpPr/>
          <p:nvPr/>
        </p:nvSpPr>
        <p:spPr>
          <a:xfrm>
            <a:off x="5759450" y="2092325"/>
            <a:ext cx="1366838" cy="2027238"/>
          </a:xfrm>
          <a:custGeom>
            <a:avLst/>
            <a:gdLst/>
            <a:ahLst/>
            <a:cxnLst>
              <a:cxn ang="0">
                <a:pos x="1352550" y="1973263"/>
              </a:cxn>
              <a:cxn ang="0">
                <a:pos x="0" y="2027238"/>
              </a:cxn>
              <a:cxn ang="0">
                <a:pos x="0" y="1338263"/>
              </a:cxn>
              <a:cxn ang="0">
                <a:pos x="265113" y="742950"/>
              </a:cxn>
              <a:cxn ang="0">
                <a:pos x="477838" y="198438"/>
              </a:cxn>
              <a:cxn ang="0">
                <a:pos x="661988" y="0"/>
              </a:cxn>
              <a:cxn ang="0">
                <a:pos x="862013" y="119063"/>
              </a:cxn>
              <a:cxn ang="0">
                <a:pos x="993775" y="398463"/>
              </a:cxn>
              <a:cxn ang="0">
                <a:pos x="1152525" y="914400"/>
              </a:cxn>
              <a:cxn ang="0">
                <a:pos x="1352550" y="1306513"/>
              </a:cxn>
              <a:cxn ang="0">
                <a:pos x="1366838" y="1379538"/>
              </a:cxn>
              <a:cxn ang="0">
                <a:pos x="1352550" y="1973263"/>
              </a:cxn>
            </a:cxnLst>
            <a:pathLst>
              <a:path w="861" h="1277">
                <a:moveTo>
                  <a:pt x="852" y="1243"/>
                </a:moveTo>
                <a:lnTo>
                  <a:pt x="0" y="1277"/>
                </a:lnTo>
                <a:lnTo>
                  <a:pt x="0" y="843"/>
                </a:lnTo>
                <a:lnTo>
                  <a:pt x="167" y="468"/>
                </a:lnTo>
                <a:lnTo>
                  <a:pt x="301" y="125"/>
                </a:lnTo>
                <a:lnTo>
                  <a:pt x="417" y="0"/>
                </a:lnTo>
                <a:lnTo>
                  <a:pt x="543" y="75"/>
                </a:lnTo>
                <a:lnTo>
                  <a:pt x="626" y="251"/>
                </a:lnTo>
                <a:lnTo>
                  <a:pt x="726" y="576"/>
                </a:lnTo>
                <a:lnTo>
                  <a:pt x="852" y="823"/>
                </a:lnTo>
                <a:lnTo>
                  <a:pt x="861" y="869"/>
                </a:lnTo>
                <a:lnTo>
                  <a:pt x="852" y="1243"/>
                </a:lnTo>
                <a:close/>
              </a:path>
            </a:pathLst>
          </a:custGeom>
          <a:pattFill prst="pct5">
            <a:fgClr>
              <a:schemeClr val="tx2"/>
            </a:fgClr>
            <a:bgClr>
              <a:srgbClr val="FF99FF"/>
            </a:bgClr>
          </a:pattFill>
          <a:ln w="28575">
            <a:noFill/>
          </a:ln>
        </p:spPr>
        <p:txBody>
          <a:bodyPr/>
          <a:p>
            <a:endParaRPr lang="zh-CN" altLang="en-US"/>
          </a:p>
        </p:txBody>
      </p:sp>
      <p:sp>
        <p:nvSpPr>
          <p:cNvPr id="19458" name="Rectangle 6"/>
          <p:cNvSpPr/>
          <p:nvPr/>
        </p:nvSpPr>
        <p:spPr>
          <a:xfrm>
            <a:off x="414338" y="1985963"/>
            <a:ext cx="1250950" cy="519112"/>
          </a:xfrm>
          <a:prstGeom prst="rect">
            <a:avLst/>
          </a:prstGeom>
          <a:noFill/>
          <a:ln w="28575">
            <a:noFill/>
          </a:ln>
        </p:spPr>
        <p:txBody>
          <a:bodyPr wrap="none" anchor="t" anchorCtr="0">
            <a:spAutoFit/>
          </a:bodyPr>
          <a:p>
            <a:pPr algn="ctr"/>
            <a:r>
              <a:rPr lang="zh-CN" altLang="en-US" b="1" dirty="0">
                <a:solidFill>
                  <a:srgbClr val="000066"/>
                </a:solidFill>
                <a:latin typeface="Times New Roman" panose="02020603050405020304" pitchFamily="18" charset="0"/>
                <a:ea typeface="华文中宋" panose="02010600040101010101" pitchFamily="2" charset="-122"/>
              </a:rPr>
              <a:t>特点：</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19459" name="Rectangle 7"/>
          <p:cNvSpPr/>
          <p:nvPr/>
        </p:nvSpPr>
        <p:spPr>
          <a:xfrm>
            <a:off x="0" y="3413125"/>
            <a:ext cx="9144000" cy="0"/>
          </a:xfrm>
          <a:prstGeom prst="rect">
            <a:avLst/>
          </a:prstGeom>
          <a:noFill/>
          <a:ln w="2857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pSp>
        <p:nvGrpSpPr>
          <p:cNvPr id="658472" name="Group 40"/>
          <p:cNvGrpSpPr/>
          <p:nvPr/>
        </p:nvGrpSpPr>
        <p:grpSpPr>
          <a:xfrm>
            <a:off x="5492750" y="3446463"/>
            <a:ext cx="1825625" cy="990600"/>
            <a:chOff x="3460" y="2389"/>
            <a:chExt cx="1150" cy="624"/>
          </a:xfrm>
        </p:grpSpPr>
        <p:sp>
          <p:nvSpPr>
            <p:cNvPr id="19461" name="Line 16"/>
            <p:cNvSpPr/>
            <p:nvPr/>
          </p:nvSpPr>
          <p:spPr>
            <a:xfrm>
              <a:off x="3631" y="2389"/>
              <a:ext cx="0" cy="408"/>
            </a:xfrm>
            <a:prstGeom prst="line">
              <a:avLst/>
            </a:prstGeom>
            <a:ln w="28575" cap="rnd" cmpd="sng">
              <a:solidFill>
                <a:srgbClr val="6600CC"/>
              </a:solidFill>
              <a:prstDash val="sysDot"/>
              <a:round/>
              <a:headEnd type="none" w="med" len="med"/>
              <a:tailEnd type="none" w="med" len="med"/>
            </a:ln>
          </p:spPr>
        </p:sp>
        <p:sp>
          <p:nvSpPr>
            <p:cNvPr id="19462" name="Line 17"/>
            <p:cNvSpPr/>
            <p:nvPr/>
          </p:nvSpPr>
          <p:spPr>
            <a:xfrm flipH="1">
              <a:off x="4502" y="2389"/>
              <a:ext cx="0" cy="426"/>
            </a:xfrm>
            <a:prstGeom prst="line">
              <a:avLst/>
            </a:prstGeom>
            <a:ln w="19050" cap="rnd" cmpd="sng">
              <a:solidFill>
                <a:srgbClr val="6600CC"/>
              </a:solidFill>
              <a:prstDash val="sysDot"/>
              <a:round/>
              <a:headEnd type="none" w="med" len="med"/>
              <a:tailEnd type="none" w="med" len="med"/>
            </a:ln>
          </p:spPr>
        </p:sp>
        <p:graphicFrame>
          <p:nvGraphicFramePr>
            <p:cNvPr id="19463" name="Object 23"/>
            <p:cNvGraphicFramePr>
              <a:graphicFrameLocks noChangeAspect="1"/>
            </p:cNvGraphicFramePr>
            <p:nvPr/>
          </p:nvGraphicFramePr>
          <p:xfrm>
            <a:off x="3460" y="2813"/>
            <a:ext cx="342" cy="198"/>
          </p:xfrm>
          <a:graphic>
            <a:graphicData uri="http://schemas.openxmlformats.org/presentationml/2006/ole">
              <mc:AlternateContent xmlns:mc="http://schemas.openxmlformats.org/markup-compatibility/2006">
                <mc:Choice xmlns:v="urn:schemas-microsoft-com:vml" Requires="v">
                  <p:oleObj spid="_x0000_s3076" name="" r:id="rId1" imgW="241300" imgH="139700" progId="Equation.DSMT4">
                    <p:embed/>
                  </p:oleObj>
                </mc:Choice>
                <mc:Fallback>
                  <p:oleObj name="" r:id="rId1" imgW="241300" imgH="139700" progId="Equation.DSMT4">
                    <p:embed/>
                    <p:pic>
                      <p:nvPicPr>
                        <p:cNvPr id="0" name="图片 3075"/>
                        <p:cNvPicPr/>
                        <p:nvPr/>
                      </p:nvPicPr>
                      <p:blipFill>
                        <a:blip r:embed="rId2"/>
                        <a:stretch>
                          <a:fillRect/>
                        </a:stretch>
                      </p:blipFill>
                      <p:spPr>
                        <a:xfrm>
                          <a:off x="3460" y="2813"/>
                          <a:ext cx="342" cy="198"/>
                        </a:xfrm>
                        <a:prstGeom prst="rect">
                          <a:avLst/>
                        </a:prstGeom>
                        <a:noFill/>
                        <a:ln w="38100">
                          <a:noFill/>
                          <a:miter/>
                        </a:ln>
                      </p:spPr>
                    </p:pic>
                  </p:oleObj>
                </mc:Fallback>
              </mc:AlternateContent>
            </a:graphicData>
          </a:graphic>
        </p:graphicFrame>
        <p:graphicFrame>
          <p:nvGraphicFramePr>
            <p:cNvPr id="19464" name="Object 24"/>
            <p:cNvGraphicFramePr>
              <a:graphicFrameLocks noChangeAspect="1"/>
            </p:cNvGraphicFramePr>
            <p:nvPr/>
          </p:nvGraphicFramePr>
          <p:xfrm>
            <a:off x="4394" y="2815"/>
            <a:ext cx="216" cy="198"/>
          </p:xfrm>
          <a:graphic>
            <a:graphicData uri="http://schemas.openxmlformats.org/presentationml/2006/ole">
              <mc:AlternateContent xmlns:mc="http://schemas.openxmlformats.org/markup-compatibility/2006">
                <mc:Choice xmlns:v="urn:schemas-microsoft-com:vml" Requires="v">
                  <p:oleObj spid="_x0000_s3077" name="" r:id="rId3" imgW="152400" imgH="139700" progId="Equation.DSMT4">
                    <p:embed/>
                  </p:oleObj>
                </mc:Choice>
                <mc:Fallback>
                  <p:oleObj name="" r:id="rId3" imgW="152400" imgH="139700" progId="Equation.DSMT4">
                    <p:embed/>
                    <p:pic>
                      <p:nvPicPr>
                        <p:cNvPr id="0" name="图片 3076"/>
                        <p:cNvPicPr/>
                        <p:nvPr/>
                      </p:nvPicPr>
                      <p:blipFill>
                        <a:blip r:embed="rId4"/>
                        <a:stretch>
                          <a:fillRect/>
                        </a:stretch>
                      </p:blipFill>
                      <p:spPr>
                        <a:xfrm>
                          <a:off x="4394" y="2815"/>
                          <a:ext cx="216" cy="198"/>
                        </a:xfrm>
                        <a:prstGeom prst="rect">
                          <a:avLst/>
                        </a:prstGeom>
                        <a:noFill/>
                        <a:ln w="38100">
                          <a:noFill/>
                          <a:miter/>
                        </a:ln>
                      </p:spPr>
                    </p:pic>
                  </p:oleObj>
                </mc:Fallback>
              </mc:AlternateContent>
            </a:graphicData>
          </a:graphic>
        </p:graphicFrame>
      </p:grpSp>
      <p:grpSp>
        <p:nvGrpSpPr>
          <p:cNvPr id="658495" name="Group 63"/>
          <p:cNvGrpSpPr/>
          <p:nvPr/>
        </p:nvGrpSpPr>
        <p:grpSpPr>
          <a:xfrm>
            <a:off x="4708525" y="4038600"/>
            <a:ext cx="3430588" cy="463550"/>
            <a:chOff x="2966" y="2762"/>
            <a:chExt cx="2161" cy="292"/>
          </a:xfrm>
        </p:grpSpPr>
        <p:grpSp>
          <p:nvGrpSpPr>
            <p:cNvPr id="19466" name="Group 62"/>
            <p:cNvGrpSpPr/>
            <p:nvPr/>
          </p:nvGrpSpPr>
          <p:grpSpPr>
            <a:xfrm>
              <a:off x="4803" y="2776"/>
              <a:ext cx="324" cy="262"/>
              <a:chOff x="4803" y="2776"/>
              <a:chExt cx="324" cy="262"/>
            </a:xfrm>
          </p:grpSpPr>
          <p:sp>
            <p:nvSpPr>
              <p:cNvPr id="19467" name="Line 20"/>
              <p:cNvSpPr/>
              <p:nvPr/>
            </p:nvSpPr>
            <p:spPr>
              <a:xfrm flipV="1">
                <a:off x="4965" y="2776"/>
                <a:ext cx="0" cy="64"/>
              </a:xfrm>
              <a:prstGeom prst="line">
                <a:avLst/>
              </a:prstGeom>
              <a:ln w="28575" cap="flat" cmpd="sng">
                <a:solidFill>
                  <a:srgbClr val="000066"/>
                </a:solidFill>
                <a:prstDash val="solid"/>
                <a:round/>
                <a:headEnd type="none" w="med" len="med"/>
                <a:tailEnd type="none" w="med" len="med"/>
              </a:ln>
            </p:spPr>
          </p:sp>
          <p:graphicFrame>
            <p:nvGraphicFramePr>
              <p:cNvPr id="19468" name="Object 25"/>
              <p:cNvGraphicFramePr>
                <a:graphicFrameLocks noChangeAspect="1"/>
              </p:cNvGraphicFramePr>
              <p:nvPr/>
            </p:nvGraphicFramePr>
            <p:xfrm>
              <a:off x="4803" y="2786"/>
              <a:ext cx="324" cy="252"/>
            </p:xfrm>
            <a:graphic>
              <a:graphicData uri="http://schemas.openxmlformats.org/presentationml/2006/ole">
                <mc:AlternateContent xmlns:mc="http://schemas.openxmlformats.org/markup-compatibility/2006">
                  <mc:Choice xmlns:v="urn:schemas-microsoft-com:vml" Requires="v">
                    <p:oleObj spid="_x0000_s3078" name="" r:id="rId5" imgW="228600" imgH="177800" progId="Equation.DSMT4">
                      <p:embed/>
                    </p:oleObj>
                  </mc:Choice>
                  <mc:Fallback>
                    <p:oleObj name="" r:id="rId5" imgW="228600" imgH="177800" progId="Equation.DSMT4">
                      <p:embed/>
                      <p:pic>
                        <p:nvPicPr>
                          <p:cNvPr id="0" name="图片 3077"/>
                          <p:cNvPicPr/>
                          <p:nvPr/>
                        </p:nvPicPr>
                        <p:blipFill>
                          <a:blip r:embed="rId6"/>
                          <a:stretch>
                            <a:fillRect/>
                          </a:stretch>
                        </p:blipFill>
                        <p:spPr>
                          <a:xfrm>
                            <a:off x="4803" y="2786"/>
                            <a:ext cx="324" cy="252"/>
                          </a:xfrm>
                          <a:prstGeom prst="rect">
                            <a:avLst/>
                          </a:prstGeom>
                          <a:noFill/>
                          <a:ln w="38100">
                            <a:noFill/>
                            <a:miter/>
                          </a:ln>
                        </p:spPr>
                      </p:pic>
                    </p:oleObj>
                  </mc:Fallback>
                </mc:AlternateContent>
              </a:graphicData>
            </a:graphic>
          </p:graphicFrame>
        </p:grpSp>
        <p:grpSp>
          <p:nvGrpSpPr>
            <p:cNvPr id="19469" name="Group 61"/>
            <p:cNvGrpSpPr/>
            <p:nvPr/>
          </p:nvGrpSpPr>
          <p:grpSpPr>
            <a:xfrm>
              <a:off x="2966" y="2762"/>
              <a:ext cx="450" cy="292"/>
              <a:chOff x="2966" y="2762"/>
              <a:chExt cx="450" cy="292"/>
            </a:xfrm>
          </p:grpSpPr>
          <p:sp>
            <p:nvSpPr>
              <p:cNvPr id="19470" name="Line 18"/>
              <p:cNvSpPr/>
              <p:nvPr/>
            </p:nvSpPr>
            <p:spPr>
              <a:xfrm flipV="1">
                <a:off x="3191" y="2762"/>
                <a:ext cx="0" cy="64"/>
              </a:xfrm>
              <a:prstGeom prst="line">
                <a:avLst/>
              </a:prstGeom>
              <a:ln w="28575" cap="flat" cmpd="sng">
                <a:solidFill>
                  <a:srgbClr val="000066"/>
                </a:solidFill>
                <a:prstDash val="solid"/>
                <a:round/>
                <a:headEnd type="none" w="med" len="med"/>
                <a:tailEnd type="none" w="med" len="med"/>
              </a:ln>
            </p:spPr>
          </p:sp>
          <p:graphicFrame>
            <p:nvGraphicFramePr>
              <p:cNvPr id="19471" name="Object 26"/>
              <p:cNvGraphicFramePr>
                <a:graphicFrameLocks noChangeAspect="1"/>
              </p:cNvGraphicFramePr>
              <p:nvPr/>
            </p:nvGraphicFramePr>
            <p:xfrm>
              <a:off x="2966" y="2802"/>
              <a:ext cx="450" cy="252"/>
            </p:xfrm>
            <a:graphic>
              <a:graphicData uri="http://schemas.openxmlformats.org/presentationml/2006/ole">
                <mc:AlternateContent xmlns:mc="http://schemas.openxmlformats.org/markup-compatibility/2006">
                  <mc:Choice xmlns:v="urn:schemas-microsoft-com:vml" Requires="v">
                    <p:oleObj spid="_x0000_s3079" name="" r:id="rId7" imgW="316865" imgH="177800" progId="Equation.DSMT4">
                      <p:embed/>
                    </p:oleObj>
                  </mc:Choice>
                  <mc:Fallback>
                    <p:oleObj name="" r:id="rId7" imgW="316865" imgH="177800" progId="Equation.DSMT4">
                      <p:embed/>
                      <p:pic>
                        <p:nvPicPr>
                          <p:cNvPr id="0" name="图片 3078"/>
                          <p:cNvPicPr/>
                          <p:nvPr/>
                        </p:nvPicPr>
                        <p:blipFill>
                          <a:blip r:embed="rId8"/>
                          <a:stretch>
                            <a:fillRect/>
                          </a:stretch>
                        </p:blipFill>
                        <p:spPr>
                          <a:xfrm>
                            <a:off x="2966" y="2802"/>
                            <a:ext cx="450" cy="252"/>
                          </a:xfrm>
                          <a:prstGeom prst="rect">
                            <a:avLst/>
                          </a:prstGeom>
                          <a:noFill/>
                          <a:ln w="38100">
                            <a:noFill/>
                            <a:miter/>
                          </a:ln>
                        </p:spPr>
                      </p:pic>
                    </p:oleObj>
                  </mc:Fallback>
                </mc:AlternateContent>
              </a:graphicData>
            </a:graphic>
          </p:graphicFrame>
        </p:grpSp>
      </p:grpSp>
      <p:grpSp>
        <p:nvGrpSpPr>
          <p:cNvPr id="19472" name="Group 36"/>
          <p:cNvGrpSpPr/>
          <p:nvPr/>
        </p:nvGrpSpPr>
        <p:grpSpPr>
          <a:xfrm>
            <a:off x="4151313" y="1341438"/>
            <a:ext cx="4773612" cy="3116262"/>
            <a:chOff x="2615" y="1063"/>
            <a:chExt cx="3007" cy="1963"/>
          </a:xfrm>
        </p:grpSpPr>
        <p:sp>
          <p:nvSpPr>
            <p:cNvPr id="19473" name="Line 11"/>
            <p:cNvSpPr/>
            <p:nvPr/>
          </p:nvSpPr>
          <p:spPr>
            <a:xfrm flipV="1">
              <a:off x="2615" y="2802"/>
              <a:ext cx="3007" cy="0"/>
            </a:xfrm>
            <a:prstGeom prst="line">
              <a:avLst/>
            </a:prstGeom>
            <a:ln w="28575" cap="flat" cmpd="sng">
              <a:solidFill>
                <a:srgbClr val="6600CC"/>
              </a:solidFill>
              <a:prstDash val="solid"/>
              <a:round/>
              <a:headEnd type="none" w="med" len="med"/>
              <a:tailEnd type="triangle" w="med" len="med"/>
            </a:ln>
          </p:spPr>
        </p:sp>
        <p:sp>
          <p:nvSpPr>
            <p:cNvPr id="19474" name="Line 12"/>
            <p:cNvSpPr/>
            <p:nvPr/>
          </p:nvSpPr>
          <p:spPr>
            <a:xfrm flipV="1">
              <a:off x="4066" y="1074"/>
              <a:ext cx="0" cy="1723"/>
            </a:xfrm>
            <a:prstGeom prst="line">
              <a:avLst/>
            </a:prstGeom>
            <a:ln w="28575" cap="flat" cmpd="sng">
              <a:solidFill>
                <a:srgbClr val="6600CC"/>
              </a:solidFill>
              <a:prstDash val="solid"/>
              <a:round/>
              <a:headEnd type="none" w="med" len="med"/>
              <a:tailEnd type="triangle" w="med" len="med"/>
            </a:ln>
          </p:spPr>
        </p:sp>
        <p:graphicFrame>
          <p:nvGraphicFramePr>
            <p:cNvPr id="19475" name="Object 13"/>
            <p:cNvGraphicFramePr>
              <a:graphicFrameLocks noChangeAspect="1"/>
            </p:cNvGraphicFramePr>
            <p:nvPr/>
          </p:nvGraphicFramePr>
          <p:xfrm>
            <a:off x="5497" y="2834"/>
            <a:ext cx="125" cy="147"/>
          </p:xfrm>
          <a:graphic>
            <a:graphicData uri="http://schemas.openxmlformats.org/presentationml/2006/ole">
              <mc:AlternateContent xmlns:mc="http://schemas.openxmlformats.org/markup-compatibility/2006">
                <mc:Choice xmlns:v="urn:schemas-microsoft-com:vml" Requires="v">
                  <p:oleObj spid="_x0000_s3083" name="" r:id="rId9" imgW="139700" imgH="165100" progId="Equation.DSMT4">
                    <p:embed/>
                  </p:oleObj>
                </mc:Choice>
                <mc:Fallback>
                  <p:oleObj name="" r:id="rId9" imgW="139700" imgH="165100" progId="Equation.DSMT4">
                    <p:embed/>
                    <p:pic>
                      <p:nvPicPr>
                        <p:cNvPr id="0" name="图片 3082"/>
                        <p:cNvPicPr/>
                        <p:nvPr/>
                      </p:nvPicPr>
                      <p:blipFill>
                        <a:blip r:embed="rId10"/>
                        <a:stretch>
                          <a:fillRect/>
                        </a:stretch>
                      </p:blipFill>
                      <p:spPr>
                        <a:xfrm>
                          <a:off x="5497" y="2834"/>
                          <a:ext cx="125" cy="147"/>
                        </a:xfrm>
                        <a:prstGeom prst="rect">
                          <a:avLst/>
                        </a:prstGeom>
                        <a:noFill/>
                        <a:ln w="38100">
                          <a:noFill/>
                          <a:miter/>
                        </a:ln>
                      </p:spPr>
                    </p:pic>
                  </p:oleObj>
                </mc:Fallback>
              </mc:AlternateContent>
            </a:graphicData>
          </a:graphic>
        </p:graphicFrame>
        <p:graphicFrame>
          <p:nvGraphicFramePr>
            <p:cNvPr id="19476" name="Object 14"/>
            <p:cNvGraphicFramePr>
              <a:graphicFrameLocks noChangeAspect="1"/>
            </p:cNvGraphicFramePr>
            <p:nvPr/>
          </p:nvGraphicFramePr>
          <p:xfrm>
            <a:off x="4157" y="1063"/>
            <a:ext cx="317" cy="180"/>
          </p:xfrm>
          <a:graphic>
            <a:graphicData uri="http://schemas.openxmlformats.org/presentationml/2006/ole">
              <mc:AlternateContent xmlns:mc="http://schemas.openxmlformats.org/markup-compatibility/2006">
                <mc:Choice xmlns:v="urn:schemas-microsoft-com:vml" Requires="v">
                  <p:oleObj spid="_x0000_s3084" name="" r:id="rId11" imgW="355600" imgH="203200" progId="Equation.DSMT4">
                    <p:embed/>
                  </p:oleObj>
                </mc:Choice>
                <mc:Fallback>
                  <p:oleObj name="" r:id="rId11" imgW="355600" imgH="203200" progId="Equation.DSMT4">
                    <p:embed/>
                    <p:pic>
                      <p:nvPicPr>
                        <p:cNvPr id="0" name="图片 3083"/>
                        <p:cNvPicPr/>
                        <p:nvPr/>
                      </p:nvPicPr>
                      <p:blipFill>
                        <a:blip r:embed="rId12"/>
                        <a:stretch>
                          <a:fillRect/>
                        </a:stretch>
                      </p:blipFill>
                      <p:spPr>
                        <a:xfrm>
                          <a:off x="4157" y="1063"/>
                          <a:ext cx="317" cy="180"/>
                        </a:xfrm>
                        <a:prstGeom prst="rect">
                          <a:avLst/>
                        </a:prstGeom>
                        <a:noFill/>
                        <a:ln w="38100">
                          <a:noFill/>
                          <a:miter/>
                        </a:ln>
                      </p:spPr>
                    </p:pic>
                  </p:oleObj>
                </mc:Fallback>
              </mc:AlternateContent>
            </a:graphicData>
          </a:graphic>
        </p:graphicFrame>
        <p:sp>
          <p:nvSpPr>
            <p:cNvPr id="19477" name="Freeform 15"/>
            <p:cNvSpPr/>
            <p:nvPr/>
          </p:nvSpPr>
          <p:spPr>
            <a:xfrm>
              <a:off x="2651" y="1524"/>
              <a:ext cx="2834" cy="1268"/>
            </a:xfrm>
            <a:custGeom>
              <a:avLst/>
              <a:gdLst/>
              <a:ahLst/>
              <a:cxnLst>
                <a:cxn ang="0">
                  <a:pos x="0" y="1256"/>
                </a:cxn>
                <a:cxn ang="0">
                  <a:pos x="530" y="1183"/>
                </a:cxn>
                <a:cxn ang="0">
                  <a:pos x="987" y="835"/>
                </a:cxn>
                <a:cxn ang="0">
                  <a:pos x="1415" y="3"/>
                </a:cxn>
                <a:cxn ang="0">
                  <a:pos x="1865" y="854"/>
                </a:cxn>
                <a:cxn ang="0">
                  <a:pos x="2322" y="1201"/>
                </a:cxn>
                <a:cxn ang="0">
                  <a:pos x="2834" y="1256"/>
                </a:cxn>
              </a:cxnLst>
              <a:pathLst>
                <a:path w="2834" h="1268">
                  <a:moveTo>
                    <a:pt x="0" y="1256"/>
                  </a:moveTo>
                  <a:cubicBezTo>
                    <a:pt x="87" y="1245"/>
                    <a:pt x="366" y="1253"/>
                    <a:pt x="530" y="1183"/>
                  </a:cubicBezTo>
                  <a:cubicBezTo>
                    <a:pt x="694" y="1113"/>
                    <a:pt x="840" y="1032"/>
                    <a:pt x="987" y="835"/>
                  </a:cubicBezTo>
                  <a:cubicBezTo>
                    <a:pt x="1134" y="638"/>
                    <a:pt x="1269" y="0"/>
                    <a:pt x="1415" y="3"/>
                  </a:cubicBezTo>
                  <a:cubicBezTo>
                    <a:pt x="1561" y="6"/>
                    <a:pt x="1714" y="654"/>
                    <a:pt x="1865" y="854"/>
                  </a:cubicBezTo>
                  <a:cubicBezTo>
                    <a:pt x="2016" y="1054"/>
                    <a:pt x="2161" y="1134"/>
                    <a:pt x="2322" y="1201"/>
                  </a:cubicBezTo>
                  <a:cubicBezTo>
                    <a:pt x="2483" y="1268"/>
                    <a:pt x="2727" y="1245"/>
                    <a:pt x="2834" y="1256"/>
                  </a:cubicBezTo>
                </a:path>
              </a:pathLst>
            </a:custGeom>
            <a:noFill/>
            <a:ln w="28575" cap="flat" cmpd="sng">
              <a:solidFill>
                <a:srgbClr val="FF0066"/>
              </a:solidFill>
              <a:prstDash val="solid"/>
              <a:round/>
              <a:headEnd type="none" w="med" len="med"/>
              <a:tailEnd type="none" w="med" len="med"/>
            </a:ln>
          </p:spPr>
          <p:txBody>
            <a:bodyPr/>
            <a:p>
              <a:endParaRPr lang="zh-CN" altLang="en-US"/>
            </a:p>
          </p:txBody>
        </p:sp>
        <p:graphicFrame>
          <p:nvGraphicFramePr>
            <p:cNvPr id="19478" name="Object 27"/>
            <p:cNvGraphicFramePr>
              <a:graphicFrameLocks noChangeAspect="1"/>
            </p:cNvGraphicFramePr>
            <p:nvPr/>
          </p:nvGraphicFramePr>
          <p:xfrm>
            <a:off x="3991" y="2774"/>
            <a:ext cx="180" cy="252"/>
          </p:xfrm>
          <a:graphic>
            <a:graphicData uri="http://schemas.openxmlformats.org/presentationml/2006/ole">
              <mc:AlternateContent xmlns:mc="http://schemas.openxmlformats.org/markup-compatibility/2006">
                <mc:Choice xmlns:v="urn:schemas-microsoft-com:vml" Requires="v">
                  <p:oleObj spid="_x0000_s3085" name="" r:id="rId13" imgW="127000" imgH="177165" progId="Equation.DSMT4">
                    <p:embed/>
                  </p:oleObj>
                </mc:Choice>
                <mc:Fallback>
                  <p:oleObj name="" r:id="rId13" imgW="127000" imgH="177165" progId="Equation.DSMT4">
                    <p:embed/>
                    <p:pic>
                      <p:nvPicPr>
                        <p:cNvPr id="0" name="图片 3084"/>
                        <p:cNvPicPr/>
                        <p:nvPr/>
                      </p:nvPicPr>
                      <p:blipFill>
                        <a:blip r:embed="rId14"/>
                        <a:stretch>
                          <a:fillRect/>
                        </a:stretch>
                      </p:blipFill>
                      <p:spPr>
                        <a:xfrm>
                          <a:off x="3991" y="2774"/>
                          <a:ext cx="180" cy="252"/>
                        </a:xfrm>
                        <a:prstGeom prst="rect">
                          <a:avLst/>
                        </a:prstGeom>
                        <a:noFill/>
                        <a:ln w="38100">
                          <a:noFill/>
                          <a:miter/>
                        </a:ln>
                      </p:spPr>
                    </p:pic>
                  </p:oleObj>
                </mc:Fallback>
              </mc:AlternateContent>
            </a:graphicData>
          </a:graphic>
        </p:graphicFrame>
      </p:grpSp>
      <p:graphicFrame>
        <p:nvGraphicFramePr>
          <p:cNvPr id="19479" name="Object 28"/>
          <p:cNvGraphicFramePr>
            <a:graphicFrameLocks noChangeAspect="1"/>
          </p:cNvGraphicFramePr>
          <p:nvPr/>
        </p:nvGraphicFramePr>
        <p:xfrm>
          <a:off x="5003483" y="4725035"/>
          <a:ext cx="2735262" cy="1060450"/>
        </p:xfrm>
        <a:graphic>
          <a:graphicData uri="http://schemas.openxmlformats.org/presentationml/2006/ole">
            <mc:AlternateContent xmlns:mc="http://schemas.openxmlformats.org/markup-compatibility/2006">
              <mc:Choice xmlns:v="urn:schemas-microsoft-com:vml" Requires="v">
                <p:oleObj spid="_x0000_s3082" name="" r:id="rId15" imgW="1244600" imgH="482600" progId="Equation.DSMT4">
                  <p:embed/>
                </p:oleObj>
              </mc:Choice>
              <mc:Fallback>
                <p:oleObj name="" r:id="rId15" imgW="1244600" imgH="482600" progId="Equation.DSMT4">
                  <p:embed/>
                  <p:pic>
                    <p:nvPicPr>
                      <p:cNvPr id="0" name="图片 3081"/>
                      <p:cNvPicPr/>
                      <p:nvPr/>
                    </p:nvPicPr>
                    <p:blipFill>
                      <a:blip r:embed="rId16"/>
                      <a:stretch>
                        <a:fillRect/>
                      </a:stretch>
                    </p:blipFill>
                    <p:spPr>
                      <a:xfrm>
                        <a:off x="5003483" y="4725035"/>
                        <a:ext cx="2735262" cy="1060450"/>
                      </a:xfrm>
                      <a:prstGeom prst="rect">
                        <a:avLst/>
                      </a:prstGeom>
                      <a:noFill/>
                      <a:ln w="38100">
                        <a:noFill/>
                        <a:miter/>
                      </a:ln>
                    </p:spPr>
                  </p:pic>
                </p:oleObj>
              </mc:Fallback>
            </mc:AlternateContent>
          </a:graphicData>
        </a:graphic>
      </p:graphicFrame>
      <p:grpSp>
        <p:nvGrpSpPr>
          <p:cNvPr id="658473" name="Group 41"/>
          <p:cNvGrpSpPr/>
          <p:nvPr/>
        </p:nvGrpSpPr>
        <p:grpSpPr>
          <a:xfrm>
            <a:off x="6707188" y="1762125"/>
            <a:ext cx="1825625" cy="1401763"/>
            <a:chOff x="4225" y="1328"/>
            <a:chExt cx="1150" cy="883"/>
          </a:xfrm>
        </p:grpSpPr>
        <p:sp>
          <p:nvSpPr>
            <p:cNvPr id="19481" name="Freeform 29"/>
            <p:cNvSpPr/>
            <p:nvPr/>
          </p:nvSpPr>
          <p:spPr>
            <a:xfrm>
              <a:off x="4225" y="1578"/>
              <a:ext cx="1091" cy="633"/>
            </a:xfrm>
            <a:custGeom>
              <a:avLst/>
              <a:gdLst/>
              <a:ahLst/>
              <a:cxnLst>
                <a:cxn ang="0">
                  <a:pos x="0" y="633"/>
                </a:cxn>
                <a:cxn ang="0">
                  <a:pos x="608" y="0"/>
                </a:cxn>
                <a:cxn ang="0">
                  <a:pos x="1091" y="0"/>
                </a:cxn>
              </a:cxnLst>
              <a:pathLst>
                <a:path w="746" h="680">
                  <a:moveTo>
                    <a:pt x="0" y="680"/>
                  </a:moveTo>
                  <a:lnTo>
                    <a:pt x="416" y="0"/>
                  </a:lnTo>
                  <a:lnTo>
                    <a:pt x="746" y="0"/>
                  </a:lnTo>
                </a:path>
              </a:pathLst>
            </a:custGeom>
            <a:noFill/>
            <a:ln w="28575" cap="flat" cmpd="sng">
              <a:solidFill>
                <a:srgbClr val="FF66CC"/>
              </a:solidFill>
              <a:prstDash val="solid"/>
              <a:round/>
              <a:headEnd type="none" w="med" len="med"/>
              <a:tailEnd type="none" w="med" len="med"/>
            </a:ln>
          </p:spPr>
          <p:txBody>
            <a:bodyPr/>
            <a:p>
              <a:endParaRPr lang="zh-CN" altLang="en-US"/>
            </a:p>
          </p:txBody>
        </p:sp>
        <p:sp>
          <p:nvSpPr>
            <p:cNvPr id="19482" name="Rectangle 30"/>
            <p:cNvSpPr/>
            <p:nvPr/>
          </p:nvSpPr>
          <p:spPr>
            <a:xfrm>
              <a:off x="4710" y="1328"/>
              <a:ext cx="665" cy="250"/>
            </a:xfrm>
            <a:prstGeom prst="rect">
              <a:avLst/>
            </a:prstGeom>
            <a:noFill/>
            <a:ln w="28575">
              <a:noFill/>
            </a:ln>
          </p:spPr>
          <p:txBody>
            <a:bodyPr wrap="none" anchor="t" anchorCtr="0">
              <a:spAutoFit/>
            </a:bodyPr>
            <a:p>
              <a:pPr algn="ctr"/>
              <a:r>
                <a:rPr lang="en-US" altLang="zh-CN" sz="2000" b="1" i="1" dirty="0">
                  <a:solidFill>
                    <a:srgbClr val="000066"/>
                  </a:solidFill>
                  <a:latin typeface="Times New Roman" panose="02020603050405020304" pitchFamily="18" charset="0"/>
                  <a:ea typeface="华文中宋" panose="02010600040101010101" pitchFamily="2" charset="-122"/>
                </a:rPr>
                <a:t>P</a:t>
              </a:r>
              <a:r>
                <a:rPr lang="en-US" altLang="zh-CN" sz="2000" b="1" dirty="0">
                  <a:solidFill>
                    <a:srgbClr val="000066"/>
                  </a:solidFill>
                  <a:latin typeface="Times New Roman" panose="02020603050405020304" pitchFamily="18" charset="0"/>
                  <a:ea typeface="华文中宋" panose="02010600040101010101" pitchFamily="2" charset="-122"/>
                </a:rPr>
                <a:t>=0.683</a:t>
              </a:r>
              <a:endParaRPr lang="en-US" altLang="zh-CN" sz="2000" b="1" dirty="0">
                <a:solidFill>
                  <a:srgbClr val="000066"/>
                </a:solidFill>
                <a:latin typeface="Times New Roman" panose="02020603050405020304" pitchFamily="18" charset="0"/>
                <a:ea typeface="华文中宋" panose="02010600040101010101" pitchFamily="2" charset="-122"/>
              </a:endParaRPr>
            </a:p>
          </p:txBody>
        </p:sp>
      </p:grpSp>
      <p:sp>
        <p:nvSpPr>
          <p:cNvPr id="19483" name="Rectangle 32"/>
          <p:cNvSpPr/>
          <p:nvPr/>
        </p:nvSpPr>
        <p:spPr>
          <a:xfrm>
            <a:off x="1331913" y="2017713"/>
            <a:ext cx="2160587" cy="519112"/>
          </a:xfrm>
          <a:prstGeom prst="rect">
            <a:avLst/>
          </a:prstGeom>
          <a:noFill/>
          <a:ln w="9525">
            <a:noFill/>
          </a:ln>
        </p:spPr>
        <p:txBody>
          <a:bodyPr wrap="none" anchor="t" anchorCtr="0">
            <a:spAutoFit/>
          </a:bodyPr>
          <a:p>
            <a:r>
              <a:rPr lang="zh-CN" altLang="en-US" b="1" dirty="0">
                <a:solidFill>
                  <a:srgbClr val="000066"/>
                </a:solidFill>
                <a:latin typeface="Arial" panose="020B0604020202020204" pitchFamily="34" charset="0"/>
                <a:ea typeface="华文中宋" panose="02010600040101010101" pitchFamily="2" charset="-122"/>
              </a:rPr>
              <a:t>（</a:t>
            </a:r>
            <a:r>
              <a:rPr lang="en-US" altLang="zh-CN" b="1" dirty="0">
                <a:solidFill>
                  <a:srgbClr val="000066"/>
                </a:solidFill>
                <a:latin typeface="Arial" panose="020B0604020202020204" pitchFamily="34" charset="0"/>
                <a:ea typeface="华文中宋" panose="02010600040101010101" pitchFamily="2" charset="-122"/>
              </a:rPr>
              <a:t>1</a:t>
            </a:r>
            <a:r>
              <a:rPr lang="zh-CN" altLang="en-US" b="1" dirty="0">
                <a:solidFill>
                  <a:srgbClr val="000066"/>
                </a:solidFill>
                <a:latin typeface="Arial" panose="020B0604020202020204" pitchFamily="34" charset="0"/>
                <a:ea typeface="华文中宋" panose="02010600040101010101" pitchFamily="2" charset="-122"/>
              </a:rPr>
              <a:t>）单峰性</a:t>
            </a:r>
            <a:endParaRPr lang="zh-CN" altLang="en-US" b="1" dirty="0">
              <a:solidFill>
                <a:srgbClr val="000066"/>
              </a:solidFill>
              <a:latin typeface="Arial" panose="020B0604020202020204" pitchFamily="34" charset="0"/>
              <a:ea typeface="华文中宋" panose="02010600040101010101" pitchFamily="2" charset="-122"/>
            </a:endParaRPr>
          </a:p>
        </p:txBody>
      </p:sp>
      <p:sp>
        <p:nvSpPr>
          <p:cNvPr id="19484" name="Rectangle 33"/>
          <p:cNvSpPr/>
          <p:nvPr/>
        </p:nvSpPr>
        <p:spPr>
          <a:xfrm>
            <a:off x="1331913" y="2636838"/>
            <a:ext cx="2160587" cy="519112"/>
          </a:xfrm>
          <a:prstGeom prst="rect">
            <a:avLst/>
          </a:prstGeom>
          <a:noFill/>
          <a:ln w="9525">
            <a:noFill/>
          </a:ln>
        </p:spPr>
        <p:txBody>
          <a:bodyPr wrap="none" anchor="t" anchorCtr="0">
            <a:spAutoFit/>
          </a:bodyPr>
          <a:p>
            <a:r>
              <a:rPr lang="zh-CN" altLang="en-US" b="1" dirty="0">
                <a:solidFill>
                  <a:srgbClr val="000066"/>
                </a:solidFill>
                <a:latin typeface="Arial" panose="020B0604020202020204" pitchFamily="34" charset="0"/>
                <a:ea typeface="华文中宋" panose="02010600040101010101" pitchFamily="2" charset="-122"/>
              </a:rPr>
              <a:t>（</a:t>
            </a:r>
            <a:r>
              <a:rPr lang="en-US" altLang="zh-CN" b="1" dirty="0">
                <a:solidFill>
                  <a:srgbClr val="000066"/>
                </a:solidFill>
                <a:latin typeface="Arial" panose="020B0604020202020204" pitchFamily="34" charset="0"/>
                <a:ea typeface="华文中宋" panose="02010600040101010101" pitchFamily="2" charset="-122"/>
              </a:rPr>
              <a:t>2</a:t>
            </a:r>
            <a:r>
              <a:rPr lang="zh-CN" altLang="en-US" b="1" dirty="0">
                <a:solidFill>
                  <a:srgbClr val="000066"/>
                </a:solidFill>
                <a:latin typeface="Arial" panose="020B0604020202020204" pitchFamily="34" charset="0"/>
                <a:ea typeface="华文中宋" panose="02010600040101010101" pitchFamily="2" charset="-122"/>
              </a:rPr>
              <a:t>）对称性</a:t>
            </a:r>
            <a:endParaRPr lang="zh-CN" altLang="en-US" b="1" dirty="0">
              <a:solidFill>
                <a:srgbClr val="000066"/>
              </a:solidFill>
              <a:latin typeface="Arial" panose="020B0604020202020204" pitchFamily="34" charset="0"/>
              <a:ea typeface="华文中宋" panose="02010600040101010101" pitchFamily="2" charset="-122"/>
            </a:endParaRPr>
          </a:p>
        </p:txBody>
      </p:sp>
      <p:sp>
        <p:nvSpPr>
          <p:cNvPr id="19485" name="Rectangle 34"/>
          <p:cNvSpPr/>
          <p:nvPr/>
        </p:nvSpPr>
        <p:spPr>
          <a:xfrm>
            <a:off x="1331913" y="3249613"/>
            <a:ext cx="2160587" cy="519112"/>
          </a:xfrm>
          <a:prstGeom prst="rect">
            <a:avLst/>
          </a:prstGeom>
          <a:noFill/>
          <a:ln w="9525">
            <a:noFill/>
          </a:ln>
        </p:spPr>
        <p:txBody>
          <a:bodyPr wrap="none" anchor="t" anchorCtr="0">
            <a:spAutoFit/>
          </a:bodyPr>
          <a:p>
            <a:r>
              <a:rPr lang="zh-CN" altLang="en-US" b="1" dirty="0">
                <a:solidFill>
                  <a:srgbClr val="000066"/>
                </a:solidFill>
                <a:latin typeface="Arial" panose="020B0604020202020204" pitchFamily="34" charset="0"/>
                <a:ea typeface="华文中宋" panose="02010600040101010101" pitchFamily="2" charset="-122"/>
              </a:rPr>
              <a:t>（</a:t>
            </a:r>
            <a:r>
              <a:rPr lang="en-US" altLang="zh-CN" b="1" dirty="0">
                <a:solidFill>
                  <a:srgbClr val="000066"/>
                </a:solidFill>
                <a:latin typeface="Arial" panose="020B0604020202020204" pitchFamily="34" charset="0"/>
                <a:ea typeface="华文中宋" panose="02010600040101010101" pitchFamily="2" charset="-122"/>
              </a:rPr>
              <a:t>3</a:t>
            </a:r>
            <a:r>
              <a:rPr lang="zh-CN" altLang="en-US" b="1" dirty="0">
                <a:solidFill>
                  <a:srgbClr val="000066"/>
                </a:solidFill>
                <a:latin typeface="Arial" panose="020B0604020202020204" pitchFamily="34" charset="0"/>
                <a:ea typeface="华文中宋" panose="02010600040101010101" pitchFamily="2" charset="-122"/>
              </a:rPr>
              <a:t>）有界性</a:t>
            </a:r>
            <a:endParaRPr lang="zh-CN" altLang="en-US" b="1" dirty="0">
              <a:solidFill>
                <a:srgbClr val="000066"/>
              </a:solidFill>
              <a:latin typeface="Arial" panose="020B0604020202020204" pitchFamily="34" charset="0"/>
              <a:ea typeface="华文中宋" panose="02010600040101010101" pitchFamily="2" charset="-122"/>
            </a:endParaRPr>
          </a:p>
        </p:txBody>
      </p:sp>
      <p:sp>
        <p:nvSpPr>
          <p:cNvPr id="19486" name="Rectangle 35"/>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pSp>
        <p:nvGrpSpPr>
          <p:cNvPr id="658498" name="Group 66"/>
          <p:cNvGrpSpPr/>
          <p:nvPr/>
        </p:nvGrpSpPr>
        <p:grpSpPr>
          <a:xfrm>
            <a:off x="3968750" y="4038600"/>
            <a:ext cx="4878388" cy="433388"/>
            <a:chOff x="2500" y="2762"/>
            <a:chExt cx="3073" cy="273"/>
          </a:xfrm>
        </p:grpSpPr>
        <p:grpSp>
          <p:nvGrpSpPr>
            <p:cNvPr id="19488" name="Group 64"/>
            <p:cNvGrpSpPr/>
            <p:nvPr/>
          </p:nvGrpSpPr>
          <p:grpSpPr>
            <a:xfrm>
              <a:off x="2500" y="2762"/>
              <a:ext cx="432" cy="273"/>
              <a:chOff x="2500" y="2762"/>
              <a:chExt cx="432" cy="273"/>
            </a:xfrm>
          </p:grpSpPr>
          <p:sp>
            <p:nvSpPr>
              <p:cNvPr id="19489" name="Line 19"/>
              <p:cNvSpPr/>
              <p:nvPr/>
            </p:nvSpPr>
            <p:spPr>
              <a:xfrm flipV="1">
                <a:off x="2734" y="2762"/>
                <a:ext cx="0" cy="64"/>
              </a:xfrm>
              <a:prstGeom prst="line">
                <a:avLst/>
              </a:prstGeom>
              <a:ln w="28575" cap="flat" cmpd="sng">
                <a:solidFill>
                  <a:srgbClr val="000066"/>
                </a:solidFill>
                <a:prstDash val="solid"/>
                <a:round/>
                <a:headEnd type="none" w="med" len="med"/>
                <a:tailEnd type="none" w="med" len="med"/>
              </a:ln>
            </p:spPr>
          </p:sp>
          <p:graphicFrame>
            <p:nvGraphicFramePr>
              <p:cNvPr id="19490" name="Object 52"/>
              <p:cNvGraphicFramePr>
                <a:graphicFrameLocks noChangeAspect="1"/>
              </p:cNvGraphicFramePr>
              <p:nvPr/>
            </p:nvGraphicFramePr>
            <p:xfrm>
              <a:off x="2500" y="2783"/>
              <a:ext cx="432" cy="252"/>
            </p:xfrm>
            <a:graphic>
              <a:graphicData uri="http://schemas.openxmlformats.org/presentationml/2006/ole">
                <mc:AlternateContent xmlns:mc="http://schemas.openxmlformats.org/markup-compatibility/2006">
                  <mc:Choice xmlns:v="urn:schemas-microsoft-com:vml" Requires="v">
                    <p:oleObj spid="_x0000_s3080" name="" r:id="rId17" imgW="304165" imgH="177800" progId="Equation.DSMT4">
                      <p:embed/>
                    </p:oleObj>
                  </mc:Choice>
                  <mc:Fallback>
                    <p:oleObj name="" r:id="rId17" imgW="304165" imgH="177800" progId="Equation.DSMT4">
                      <p:embed/>
                      <p:pic>
                        <p:nvPicPr>
                          <p:cNvPr id="0" name="图片 3079"/>
                          <p:cNvPicPr/>
                          <p:nvPr/>
                        </p:nvPicPr>
                        <p:blipFill>
                          <a:blip r:embed="rId18"/>
                          <a:stretch>
                            <a:fillRect/>
                          </a:stretch>
                        </p:blipFill>
                        <p:spPr>
                          <a:xfrm>
                            <a:off x="2500" y="2783"/>
                            <a:ext cx="432" cy="252"/>
                          </a:xfrm>
                          <a:prstGeom prst="rect">
                            <a:avLst/>
                          </a:prstGeom>
                          <a:noFill/>
                          <a:ln w="38100">
                            <a:noFill/>
                            <a:miter/>
                          </a:ln>
                        </p:spPr>
                      </p:pic>
                    </p:oleObj>
                  </mc:Fallback>
                </mc:AlternateContent>
              </a:graphicData>
            </a:graphic>
          </p:graphicFrame>
        </p:grpSp>
        <p:grpSp>
          <p:nvGrpSpPr>
            <p:cNvPr id="19491" name="Group 65"/>
            <p:cNvGrpSpPr/>
            <p:nvPr/>
          </p:nvGrpSpPr>
          <p:grpSpPr>
            <a:xfrm>
              <a:off x="5267" y="2775"/>
              <a:ext cx="306" cy="255"/>
              <a:chOff x="5267" y="2775"/>
              <a:chExt cx="306" cy="255"/>
            </a:xfrm>
          </p:grpSpPr>
          <p:sp>
            <p:nvSpPr>
              <p:cNvPr id="19492" name="Line 21"/>
              <p:cNvSpPr/>
              <p:nvPr/>
            </p:nvSpPr>
            <p:spPr>
              <a:xfrm flipV="1">
                <a:off x="5420" y="2775"/>
                <a:ext cx="0" cy="64"/>
              </a:xfrm>
              <a:prstGeom prst="line">
                <a:avLst/>
              </a:prstGeom>
              <a:ln w="28575" cap="flat" cmpd="sng">
                <a:solidFill>
                  <a:srgbClr val="000066"/>
                </a:solidFill>
                <a:prstDash val="solid"/>
                <a:round/>
                <a:headEnd type="none" w="med" len="med"/>
                <a:tailEnd type="none" w="med" len="med"/>
              </a:ln>
            </p:spPr>
          </p:sp>
          <p:graphicFrame>
            <p:nvGraphicFramePr>
              <p:cNvPr id="19493" name="Object 53"/>
              <p:cNvGraphicFramePr>
                <a:graphicFrameLocks noChangeAspect="1"/>
              </p:cNvGraphicFramePr>
              <p:nvPr/>
            </p:nvGraphicFramePr>
            <p:xfrm>
              <a:off x="5267" y="2778"/>
              <a:ext cx="306" cy="252"/>
            </p:xfrm>
            <a:graphic>
              <a:graphicData uri="http://schemas.openxmlformats.org/presentationml/2006/ole">
                <mc:AlternateContent xmlns:mc="http://schemas.openxmlformats.org/markup-compatibility/2006">
                  <mc:Choice xmlns:v="urn:schemas-microsoft-com:vml" Requires="v">
                    <p:oleObj spid="_x0000_s3081" name="" r:id="rId19" imgW="215900" imgH="177800" progId="Equation.DSMT4">
                      <p:embed/>
                    </p:oleObj>
                  </mc:Choice>
                  <mc:Fallback>
                    <p:oleObj name="" r:id="rId19" imgW="215900" imgH="177800" progId="Equation.DSMT4">
                      <p:embed/>
                      <p:pic>
                        <p:nvPicPr>
                          <p:cNvPr id="0" name="图片 3080"/>
                          <p:cNvPicPr/>
                          <p:nvPr/>
                        </p:nvPicPr>
                        <p:blipFill>
                          <a:blip r:embed="rId20"/>
                          <a:stretch>
                            <a:fillRect/>
                          </a:stretch>
                        </p:blipFill>
                        <p:spPr>
                          <a:xfrm>
                            <a:off x="5267" y="2778"/>
                            <a:ext cx="306" cy="252"/>
                          </a:xfrm>
                          <a:prstGeom prst="rect">
                            <a:avLst/>
                          </a:prstGeom>
                          <a:noFill/>
                          <a:ln w="38100">
                            <a:noFill/>
                            <a:miter/>
                          </a:ln>
                        </p:spPr>
                      </p:pic>
                    </p:oleObj>
                  </mc:Fallback>
                </mc:AlternateContent>
              </a:graphicData>
            </a:graphic>
          </p:graphicFrame>
        </p:grpSp>
      </p:grpSp>
      <p:graphicFrame>
        <p:nvGraphicFramePr>
          <p:cNvPr id="658487" name="Object 55"/>
          <p:cNvGraphicFramePr>
            <a:graphicFrameLocks noChangeAspect="1"/>
          </p:cNvGraphicFramePr>
          <p:nvPr/>
        </p:nvGraphicFramePr>
        <p:xfrm>
          <a:off x="784225" y="4079558"/>
          <a:ext cx="2846388" cy="446087"/>
        </p:xfrm>
        <a:graphic>
          <a:graphicData uri="http://schemas.openxmlformats.org/presentationml/2006/ole">
            <mc:AlternateContent xmlns:mc="http://schemas.openxmlformats.org/markup-compatibility/2006">
              <mc:Choice xmlns:v="urn:schemas-microsoft-com:vml" Requires="v">
                <p:oleObj spid="_x0000_s3090" name="" r:id="rId21" imgW="1295400" imgH="203200" progId="Equation.DSMT4">
                  <p:embed/>
                </p:oleObj>
              </mc:Choice>
              <mc:Fallback>
                <p:oleObj name="" r:id="rId21" imgW="1295400" imgH="203200" progId="Equation.DSMT4">
                  <p:embed/>
                  <p:pic>
                    <p:nvPicPr>
                      <p:cNvPr id="0" name="图片 3089"/>
                      <p:cNvPicPr/>
                      <p:nvPr/>
                    </p:nvPicPr>
                    <p:blipFill>
                      <a:blip r:embed="rId22"/>
                      <a:stretch>
                        <a:fillRect/>
                      </a:stretch>
                    </p:blipFill>
                    <p:spPr>
                      <a:xfrm>
                        <a:off x="784225" y="4079558"/>
                        <a:ext cx="2846388" cy="446087"/>
                      </a:xfrm>
                      <a:prstGeom prst="rect">
                        <a:avLst/>
                      </a:prstGeom>
                      <a:noFill/>
                      <a:ln w="38100">
                        <a:noFill/>
                        <a:miter/>
                      </a:ln>
                    </p:spPr>
                  </p:pic>
                </p:oleObj>
              </mc:Fallback>
            </mc:AlternateContent>
          </a:graphicData>
        </a:graphic>
      </p:graphicFrame>
      <p:graphicFrame>
        <p:nvGraphicFramePr>
          <p:cNvPr id="658488" name="Object 56"/>
          <p:cNvGraphicFramePr>
            <a:graphicFrameLocks noChangeAspect="1"/>
          </p:cNvGraphicFramePr>
          <p:nvPr/>
        </p:nvGraphicFramePr>
        <p:xfrm>
          <a:off x="768033" y="4620895"/>
          <a:ext cx="2790825" cy="446088"/>
        </p:xfrm>
        <a:graphic>
          <a:graphicData uri="http://schemas.openxmlformats.org/presentationml/2006/ole">
            <mc:AlternateContent xmlns:mc="http://schemas.openxmlformats.org/markup-compatibility/2006">
              <mc:Choice xmlns:v="urn:schemas-microsoft-com:vml" Requires="v">
                <p:oleObj spid="_x0000_s3091" name="" r:id="rId23" imgW="1269365" imgH="203200" progId="Equation.DSMT4">
                  <p:embed/>
                </p:oleObj>
              </mc:Choice>
              <mc:Fallback>
                <p:oleObj name="" r:id="rId23" imgW="1269365" imgH="203200" progId="Equation.DSMT4">
                  <p:embed/>
                  <p:pic>
                    <p:nvPicPr>
                      <p:cNvPr id="0" name="图片 3090"/>
                      <p:cNvPicPr/>
                      <p:nvPr/>
                    </p:nvPicPr>
                    <p:blipFill>
                      <a:blip r:embed="rId24"/>
                      <a:stretch>
                        <a:fillRect/>
                      </a:stretch>
                    </p:blipFill>
                    <p:spPr>
                      <a:xfrm>
                        <a:off x="768033" y="4620895"/>
                        <a:ext cx="2790825" cy="446088"/>
                      </a:xfrm>
                      <a:prstGeom prst="rect">
                        <a:avLst/>
                      </a:prstGeom>
                      <a:noFill/>
                      <a:ln w="38100">
                        <a:noFill/>
                        <a:miter/>
                      </a:ln>
                    </p:spPr>
                  </p:pic>
                </p:oleObj>
              </mc:Fallback>
            </mc:AlternateContent>
          </a:graphicData>
        </a:graphic>
      </p:graphicFrame>
      <p:graphicFrame>
        <p:nvGraphicFramePr>
          <p:cNvPr id="658489" name="Object 57"/>
          <p:cNvGraphicFramePr>
            <a:graphicFrameLocks noChangeAspect="1"/>
          </p:cNvGraphicFramePr>
          <p:nvPr/>
        </p:nvGraphicFramePr>
        <p:xfrm>
          <a:off x="768033" y="5119370"/>
          <a:ext cx="2928937" cy="446088"/>
        </p:xfrm>
        <a:graphic>
          <a:graphicData uri="http://schemas.openxmlformats.org/presentationml/2006/ole">
            <mc:AlternateContent xmlns:mc="http://schemas.openxmlformats.org/markup-compatibility/2006">
              <mc:Choice xmlns:v="urn:schemas-microsoft-com:vml" Requires="v">
                <p:oleObj spid="_x0000_s3088" name="" r:id="rId25" imgW="1333500" imgH="203200" progId="Equation.DSMT4">
                  <p:embed/>
                </p:oleObj>
              </mc:Choice>
              <mc:Fallback>
                <p:oleObj name="" r:id="rId25" imgW="1333500" imgH="203200" progId="Equation.DSMT4">
                  <p:embed/>
                  <p:pic>
                    <p:nvPicPr>
                      <p:cNvPr id="0" name="图片 3087"/>
                      <p:cNvPicPr/>
                      <p:nvPr/>
                    </p:nvPicPr>
                    <p:blipFill>
                      <a:blip r:embed="rId26"/>
                      <a:stretch>
                        <a:fillRect/>
                      </a:stretch>
                    </p:blipFill>
                    <p:spPr>
                      <a:xfrm>
                        <a:off x="768033" y="5119370"/>
                        <a:ext cx="2928937" cy="446088"/>
                      </a:xfrm>
                      <a:prstGeom prst="rect">
                        <a:avLst/>
                      </a:prstGeom>
                      <a:noFill/>
                      <a:ln w="38100">
                        <a:noFill/>
                        <a:miter/>
                      </a:ln>
                    </p:spPr>
                  </p:pic>
                </p:oleObj>
              </mc:Fallback>
            </mc:AlternateContent>
          </a:graphicData>
        </a:graphic>
      </p:graphicFrame>
      <p:graphicFrame>
        <p:nvGraphicFramePr>
          <p:cNvPr id="19497" name="Object 36"/>
          <p:cNvGraphicFramePr>
            <a:graphicFrameLocks noChangeAspect="1"/>
          </p:cNvGraphicFramePr>
          <p:nvPr/>
        </p:nvGraphicFramePr>
        <p:xfrm>
          <a:off x="179388" y="1092200"/>
          <a:ext cx="2859087" cy="796925"/>
        </p:xfrm>
        <a:graphic>
          <a:graphicData uri="http://schemas.openxmlformats.org/presentationml/2006/ole">
            <mc:AlternateContent xmlns:mc="http://schemas.openxmlformats.org/markup-compatibility/2006">
              <mc:Choice xmlns:v="urn:schemas-microsoft-com:vml" Requires="v">
                <p:oleObj spid="_x0000_s3089" name="" r:id="rId27" imgW="1181100" imgH="330200" progId="Equation.DSMT4">
                  <p:embed/>
                </p:oleObj>
              </mc:Choice>
              <mc:Fallback>
                <p:oleObj name="" r:id="rId27" imgW="1181100" imgH="330200" progId="Equation.DSMT4">
                  <p:embed/>
                  <p:pic>
                    <p:nvPicPr>
                      <p:cNvPr id="0" name="图片 3088"/>
                      <p:cNvPicPr/>
                      <p:nvPr/>
                    </p:nvPicPr>
                    <p:blipFill>
                      <a:blip r:embed="rId28"/>
                      <a:stretch>
                        <a:fillRect/>
                      </a:stretch>
                    </p:blipFill>
                    <p:spPr>
                      <a:xfrm>
                        <a:off x="179388" y="1092200"/>
                        <a:ext cx="2859087" cy="796925"/>
                      </a:xfrm>
                      <a:prstGeom prst="rect">
                        <a:avLst/>
                      </a:prstGeom>
                      <a:noFill/>
                      <a:ln w="38100">
                        <a:noFill/>
                        <a:miter/>
                      </a:ln>
                    </p:spPr>
                  </p:pic>
                </p:oleObj>
              </mc:Fallback>
            </mc:AlternateContent>
          </a:graphicData>
        </a:graphic>
      </p:graphicFrame>
      <p:sp>
        <p:nvSpPr>
          <p:cNvPr id="19498" name="Rectangle 32"/>
          <p:cNvSpPr/>
          <p:nvPr/>
        </p:nvSpPr>
        <p:spPr>
          <a:xfrm>
            <a:off x="3132138" y="1214438"/>
            <a:ext cx="2676525" cy="520700"/>
          </a:xfrm>
          <a:prstGeom prst="rect">
            <a:avLst/>
          </a:prstGeom>
          <a:noFill/>
          <a:ln w="9525">
            <a:noFill/>
          </a:ln>
        </p:spPr>
        <p:txBody>
          <a:bodyPr wrap="none" anchor="t" anchorCtr="0">
            <a:spAutoFit/>
          </a:bodyPr>
          <a:p>
            <a:r>
              <a:rPr lang="zh-CN" altLang="zh-CN" b="1" dirty="0">
                <a:solidFill>
                  <a:srgbClr val="000066"/>
                </a:solidFill>
                <a:latin typeface="Arial" panose="020B0604020202020204" pitchFamily="34" charset="0"/>
                <a:ea typeface="华文中宋" panose="02010600040101010101" pitchFamily="2" charset="-122"/>
              </a:rPr>
              <a:t>概率归一化条件</a:t>
            </a:r>
            <a:endParaRPr lang="zh-CN" altLang="zh-CN" b="1" dirty="0">
              <a:solidFill>
                <a:srgbClr val="000066"/>
              </a:solidFill>
              <a:latin typeface="Arial" panose="020B0604020202020204" pitchFamily="34" charset="0"/>
              <a:ea typeface="华文中宋" panose="02010600040101010101" pitchFamily="2"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8472"/>
                                        </p:tgtEl>
                                        <p:attrNameLst>
                                          <p:attrName>style.visibility</p:attrName>
                                        </p:attrNameLst>
                                      </p:cBhvr>
                                      <p:to>
                                        <p:strVal val="visible"/>
                                      </p:to>
                                    </p:set>
                                    <p:animEffect transition="in" filter="wipe(up)">
                                      <p:cBhvr>
                                        <p:cTn id="7" dur="500"/>
                                        <p:tgtEl>
                                          <p:spTgt spid="65847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58436"/>
                                        </p:tgtEl>
                                        <p:attrNameLst>
                                          <p:attrName>style.visibility</p:attrName>
                                        </p:attrNameLst>
                                      </p:cBhvr>
                                      <p:to>
                                        <p:strVal val="visible"/>
                                      </p:to>
                                    </p:set>
                                    <p:animEffect transition="in" filter="wipe(down)">
                                      <p:cBhvr>
                                        <p:cTn id="11" dur="500"/>
                                        <p:tgtEl>
                                          <p:spTgt spid="6584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58473"/>
                                        </p:tgtEl>
                                        <p:attrNameLst>
                                          <p:attrName>style.visibility</p:attrName>
                                        </p:attrNameLst>
                                      </p:cBhvr>
                                      <p:to>
                                        <p:strVal val="visible"/>
                                      </p:to>
                                    </p:set>
                                    <p:animEffect transition="in" filter="wipe(left)">
                                      <p:cBhvr>
                                        <p:cTn id="15" dur="500"/>
                                        <p:tgtEl>
                                          <p:spTgt spid="65847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658487"/>
                                        </p:tgtEl>
                                        <p:attrNameLst>
                                          <p:attrName>style.visibility</p:attrName>
                                        </p:attrNameLst>
                                      </p:cBhvr>
                                      <p:to>
                                        <p:strVal val="visible"/>
                                      </p:to>
                                    </p:set>
                                    <p:animEffect transition="in" filter="wipe(down)">
                                      <p:cBhvr>
                                        <p:cTn id="19" dur="500"/>
                                        <p:tgtEl>
                                          <p:spTgt spid="65848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8495"/>
                                        </p:tgtEl>
                                        <p:attrNameLst>
                                          <p:attrName>style.visibility</p:attrName>
                                        </p:attrNameLst>
                                      </p:cBhvr>
                                      <p:to>
                                        <p:strVal val="visible"/>
                                      </p:to>
                                    </p:set>
                                    <p:animEffect transition="in" filter="wipe(down)">
                                      <p:cBhvr>
                                        <p:cTn id="24" dur="500"/>
                                        <p:tgtEl>
                                          <p:spTgt spid="65849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658488"/>
                                        </p:tgtEl>
                                        <p:attrNameLst>
                                          <p:attrName>style.visibility</p:attrName>
                                        </p:attrNameLst>
                                      </p:cBhvr>
                                      <p:to>
                                        <p:strVal val="visible"/>
                                      </p:to>
                                    </p:set>
                                    <p:animEffect transition="in" filter="wipe(down)">
                                      <p:cBhvr>
                                        <p:cTn id="28" dur="500"/>
                                        <p:tgtEl>
                                          <p:spTgt spid="65848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58498"/>
                                        </p:tgtEl>
                                        <p:attrNameLst>
                                          <p:attrName>style.visibility</p:attrName>
                                        </p:attrNameLst>
                                      </p:cBhvr>
                                      <p:to>
                                        <p:strVal val="visible"/>
                                      </p:to>
                                    </p:set>
                                    <p:animEffect transition="in" filter="wipe(down)">
                                      <p:cBhvr>
                                        <p:cTn id="33" dur="500"/>
                                        <p:tgtEl>
                                          <p:spTgt spid="658498"/>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658489"/>
                                        </p:tgtEl>
                                        <p:attrNameLst>
                                          <p:attrName>style.visibility</p:attrName>
                                        </p:attrNameLst>
                                      </p:cBhvr>
                                      <p:to>
                                        <p:strVal val="visible"/>
                                      </p:to>
                                    </p:set>
                                    <p:animEffect transition="in" filter="wipe(down)">
                                      <p:cBhvr>
                                        <p:cTn id="37" dur="500"/>
                                        <p:tgtEl>
                                          <p:spTgt spid="658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Object 23"/>
          <p:cNvGraphicFramePr>
            <a:graphicFrameLocks noChangeAspect="1"/>
          </p:cNvGraphicFramePr>
          <p:nvPr/>
        </p:nvGraphicFramePr>
        <p:xfrm>
          <a:off x="865188" y="1541463"/>
          <a:ext cx="3216275" cy="1817687"/>
        </p:xfrm>
        <a:graphic>
          <a:graphicData uri="http://schemas.openxmlformats.org/presentationml/2006/ole">
            <mc:AlternateContent xmlns:mc="http://schemas.openxmlformats.org/markup-compatibility/2006">
              <mc:Choice xmlns:v="urn:schemas-microsoft-com:vml" Requires="v">
                <p:oleObj spid="_x0000_s3086" name="" r:id="rId1" imgW="1168400" imgH="660400" progId="Equation.DSMT4">
                  <p:embed/>
                </p:oleObj>
              </mc:Choice>
              <mc:Fallback>
                <p:oleObj name="" r:id="rId1" imgW="1168400" imgH="660400" progId="Equation.DSMT4">
                  <p:embed/>
                  <p:pic>
                    <p:nvPicPr>
                      <p:cNvPr id="0" name="图片 3085"/>
                      <p:cNvPicPr/>
                      <p:nvPr/>
                    </p:nvPicPr>
                    <p:blipFill>
                      <a:blip r:embed="rId2"/>
                      <a:stretch>
                        <a:fillRect/>
                      </a:stretch>
                    </p:blipFill>
                    <p:spPr>
                      <a:xfrm>
                        <a:off x="865188" y="1541463"/>
                        <a:ext cx="3216275" cy="1817687"/>
                      </a:xfrm>
                      <a:prstGeom prst="rect">
                        <a:avLst/>
                      </a:prstGeom>
                      <a:noFill/>
                      <a:ln w="38100">
                        <a:noFill/>
                        <a:miter/>
                      </a:ln>
                    </p:spPr>
                  </p:pic>
                </p:oleObj>
              </mc:Fallback>
            </mc:AlternateContent>
          </a:graphicData>
        </a:graphic>
      </p:graphicFrame>
      <p:graphicFrame>
        <p:nvGraphicFramePr>
          <p:cNvPr id="627736" name="Object 24"/>
          <p:cNvGraphicFramePr>
            <a:graphicFrameLocks noChangeAspect="1"/>
          </p:cNvGraphicFramePr>
          <p:nvPr/>
        </p:nvGraphicFramePr>
        <p:xfrm>
          <a:off x="719138" y="4017963"/>
          <a:ext cx="4403725" cy="1887537"/>
        </p:xfrm>
        <a:graphic>
          <a:graphicData uri="http://schemas.openxmlformats.org/presentationml/2006/ole">
            <mc:AlternateContent xmlns:mc="http://schemas.openxmlformats.org/markup-compatibility/2006">
              <mc:Choice xmlns:v="urn:schemas-microsoft-com:vml" Requires="v">
                <p:oleObj spid="_x0000_s3087" name="" r:id="rId3" imgW="1600200" imgH="685800" progId="Equation.DSMT4">
                  <p:embed/>
                </p:oleObj>
              </mc:Choice>
              <mc:Fallback>
                <p:oleObj name="" r:id="rId3" imgW="1600200" imgH="685800" progId="Equation.DSMT4">
                  <p:embed/>
                  <p:pic>
                    <p:nvPicPr>
                      <p:cNvPr id="0" name="图片 3086"/>
                      <p:cNvPicPr/>
                      <p:nvPr/>
                    </p:nvPicPr>
                    <p:blipFill>
                      <a:blip r:embed="rId4"/>
                      <a:stretch>
                        <a:fillRect/>
                      </a:stretch>
                    </p:blipFill>
                    <p:spPr>
                      <a:xfrm>
                        <a:off x="719138" y="4017963"/>
                        <a:ext cx="4403725" cy="1887537"/>
                      </a:xfrm>
                      <a:prstGeom prst="rect">
                        <a:avLst/>
                      </a:prstGeom>
                      <a:noFill/>
                      <a:ln w="38100">
                        <a:noFill/>
                        <a:miter/>
                      </a:ln>
                    </p:spPr>
                  </p:pic>
                </p:oleObj>
              </mc:Fallback>
            </mc:AlternateContent>
          </a:graphicData>
        </a:graphic>
      </p:graphicFrame>
      <p:sp>
        <p:nvSpPr>
          <p:cNvPr id="627737" name="Rectangle 25"/>
          <p:cNvSpPr/>
          <p:nvPr/>
        </p:nvSpPr>
        <p:spPr>
          <a:xfrm>
            <a:off x="396875" y="3498850"/>
            <a:ext cx="3384550" cy="519113"/>
          </a:xfrm>
          <a:prstGeom prst="rect">
            <a:avLst/>
          </a:prstGeom>
          <a:noFill/>
          <a:ln w="28575">
            <a:noFill/>
          </a:ln>
          <a:effectLst>
            <a:outerShdw dist="35921" dir="2699999" algn="ctr" rotWithShape="0">
              <a:schemeClr val="bg2"/>
            </a:outerShdw>
          </a:effectLst>
        </p:spPr>
        <p:txBody>
          <a:bodyPr wrap="none" anchor="t" anchorCtr="0">
            <a:spAutoFit/>
          </a:bodyPr>
          <a:p>
            <a:pPr algn="ctr"/>
            <a:r>
              <a:rPr lang="zh-CN" altLang="en-US" b="1" dirty="0">
                <a:solidFill>
                  <a:srgbClr val="990099"/>
                </a:solidFill>
                <a:latin typeface="Times New Roman" panose="02020603050405020304" pitchFamily="18" charset="0"/>
                <a:ea typeface="华文中宋" panose="02010600040101010101" pitchFamily="2" charset="-122"/>
              </a:rPr>
              <a:t>平均值的标准偏差：</a:t>
            </a:r>
            <a:endParaRPr lang="zh-CN" altLang="en-US" b="1" dirty="0">
              <a:solidFill>
                <a:srgbClr val="990099"/>
              </a:solidFill>
              <a:latin typeface="Times New Roman" panose="02020603050405020304" pitchFamily="18" charset="0"/>
              <a:ea typeface="华文中宋" panose="02010600040101010101" pitchFamily="2" charset="-122"/>
            </a:endParaRPr>
          </a:p>
        </p:txBody>
      </p:sp>
      <p:sp>
        <p:nvSpPr>
          <p:cNvPr id="21508" name="Rectangle 31"/>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
        <p:nvSpPr>
          <p:cNvPr id="21509" name="Rectangle 32"/>
          <p:cNvSpPr/>
          <p:nvPr/>
        </p:nvSpPr>
        <p:spPr>
          <a:xfrm>
            <a:off x="319088" y="847725"/>
            <a:ext cx="3676650" cy="519113"/>
          </a:xfrm>
          <a:prstGeom prst="rect">
            <a:avLst/>
          </a:prstGeom>
          <a:noFill/>
          <a:ln w="28575">
            <a:noFill/>
          </a:ln>
          <a:effectLst>
            <a:outerShdw dist="35921" dir="2699999" algn="ctr" rotWithShape="0">
              <a:schemeClr val="bg2"/>
            </a:outerShdw>
          </a:effectLst>
        </p:spPr>
        <p:txBody>
          <a:bodyPr wrap="none" anchor="t" anchorCtr="0">
            <a:spAutoFit/>
          </a:bodyPr>
          <a:p>
            <a:pPr algn="ctr"/>
            <a:r>
              <a:rPr lang="zh-CN" altLang="en-US" b="1" dirty="0">
                <a:solidFill>
                  <a:srgbClr val="990099"/>
                </a:solidFill>
                <a:latin typeface="Times New Roman" panose="02020603050405020304" pitchFamily="18" charset="0"/>
                <a:ea typeface="华文中宋" panose="02010600040101010101" pitchFamily="2" charset="-122"/>
              </a:rPr>
              <a:t>测量值的标准偏差</a:t>
            </a:r>
            <a:r>
              <a:rPr lang="en-US" altLang="zh-CN" b="1" i="1" dirty="0">
                <a:solidFill>
                  <a:srgbClr val="990099"/>
                </a:solidFill>
                <a:latin typeface="Times New Roman" panose="02020603050405020304" pitchFamily="18" charset="0"/>
                <a:ea typeface="华文中宋" panose="02010600040101010101" pitchFamily="2" charset="-122"/>
              </a:rPr>
              <a:t>σ </a:t>
            </a:r>
            <a:r>
              <a:rPr lang="zh-CN" altLang="en-US" b="1" dirty="0">
                <a:solidFill>
                  <a:srgbClr val="990099"/>
                </a:solidFill>
                <a:latin typeface="Times New Roman" panose="02020603050405020304" pitchFamily="18" charset="0"/>
                <a:ea typeface="华文中宋" panose="02010600040101010101" pitchFamily="2" charset="-122"/>
              </a:rPr>
              <a:t>：</a:t>
            </a:r>
            <a:endParaRPr lang="zh-CN" altLang="en-US" b="1" dirty="0">
              <a:solidFill>
                <a:srgbClr val="990099"/>
              </a:solidFill>
              <a:latin typeface="Times New Roman" panose="02020603050405020304" pitchFamily="18" charset="0"/>
              <a:ea typeface="华文中宋" panose="02010600040101010101" pitchFamily="2" charset="-122"/>
            </a:endParaRPr>
          </a:p>
        </p:txBody>
      </p:sp>
      <p:sp>
        <p:nvSpPr>
          <p:cNvPr id="627750" name="AutoShape 38"/>
          <p:cNvSpPr/>
          <p:nvPr/>
        </p:nvSpPr>
        <p:spPr>
          <a:xfrm>
            <a:off x="6156325" y="2600325"/>
            <a:ext cx="2509838" cy="933450"/>
          </a:xfrm>
          <a:prstGeom prst="cloudCallout">
            <a:avLst>
              <a:gd name="adj1" fmla="val -136273"/>
              <a:gd name="adj2" fmla="val -48810"/>
            </a:avLst>
          </a:prstGeom>
          <a:solidFill>
            <a:srgbClr val="CC3399"/>
          </a:solidFill>
          <a:ln w="9525">
            <a:noFill/>
          </a:ln>
          <a:effectLst>
            <a:prstShdw prst="shdw17" dist="17961" dir="2699999">
              <a:srgbClr val="7A1F5C"/>
            </a:prstShdw>
          </a:effectLst>
        </p:spPr>
        <p:txBody>
          <a:bodyPr anchor="t" anchorCtr="0"/>
          <a:p>
            <a:pPr algn="ctr"/>
            <a:r>
              <a:rPr lang="en-US" altLang="zh-CN" dirty="0">
                <a:solidFill>
                  <a:schemeClr val="bg1"/>
                </a:solidFill>
                <a:latin typeface="隶书" panose="02010509060101010101" pitchFamily="49" charset="-122"/>
                <a:ea typeface="隶书" panose="02010509060101010101" pitchFamily="49" charset="-122"/>
              </a:rPr>
              <a:t>Excel</a:t>
            </a:r>
            <a:endParaRPr lang="en-US" altLang="zh-CN" dirty="0">
              <a:solidFill>
                <a:schemeClr val="bg1"/>
              </a:solidFill>
              <a:latin typeface="隶书" panose="02010509060101010101" pitchFamily="49" charset="-122"/>
              <a:ea typeface="隶书" panose="02010509060101010101" pitchFamily="49" charset="-122"/>
            </a:endParaRPr>
          </a:p>
        </p:txBody>
      </p:sp>
      <p:sp>
        <p:nvSpPr>
          <p:cNvPr id="21511" name="AutoShape 40"/>
          <p:cNvSpPr/>
          <p:nvPr/>
        </p:nvSpPr>
        <p:spPr>
          <a:xfrm>
            <a:off x="6156325" y="2579688"/>
            <a:ext cx="2509838" cy="933450"/>
          </a:xfrm>
          <a:prstGeom prst="cloudCallout">
            <a:avLst>
              <a:gd name="adj1" fmla="val -96995"/>
              <a:gd name="adj2" fmla="val 217856"/>
            </a:avLst>
          </a:prstGeom>
          <a:solidFill>
            <a:srgbClr val="CC3399"/>
          </a:solidFill>
          <a:ln w="9525">
            <a:noFill/>
          </a:ln>
          <a:effectLst>
            <a:prstShdw prst="shdw17" dist="17961" dir="2699999">
              <a:srgbClr val="7A1F5C"/>
            </a:prstShdw>
          </a:effectLst>
        </p:spPr>
        <p:txBody>
          <a:bodyPr anchor="t" anchorCtr="0"/>
          <a:p>
            <a:pPr algn="ctr"/>
            <a:r>
              <a:rPr lang="en-US" altLang="zh-CN" b="1" dirty="0">
                <a:solidFill>
                  <a:schemeClr val="bg1"/>
                </a:solidFill>
                <a:latin typeface="Monotype Corsiva" panose="03010101010201010101" pitchFamily="66" charset="0"/>
                <a:ea typeface="隶书" panose="02010509060101010101" pitchFamily="49" charset="-122"/>
              </a:rPr>
              <a:t>Excel</a:t>
            </a:r>
            <a:endParaRPr lang="en-US" altLang="zh-CN" b="1" dirty="0">
              <a:solidFill>
                <a:schemeClr val="bg1"/>
              </a:solidFill>
              <a:latin typeface="Monotype Corsiva" panose="03010101010201010101" pitchFamily="66" charset="0"/>
              <a:ea typeface="隶书" panose="02010509060101010101" pitchFamily="49" charset="-122"/>
            </a:endParaRPr>
          </a:p>
        </p:txBody>
      </p:sp>
      <p:sp>
        <p:nvSpPr>
          <p:cNvPr id="627753" name="AutoShape 41"/>
          <p:cNvSpPr/>
          <p:nvPr/>
        </p:nvSpPr>
        <p:spPr>
          <a:xfrm>
            <a:off x="6156325" y="911225"/>
            <a:ext cx="2509838" cy="933450"/>
          </a:xfrm>
          <a:prstGeom prst="cloudCallout">
            <a:avLst>
              <a:gd name="adj1" fmla="val -136972"/>
              <a:gd name="adj2" fmla="val 111056"/>
            </a:avLst>
          </a:prstGeom>
          <a:gradFill rotWithShape="1">
            <a:gsLst>
              <a:gs pos="0">
                <a:srgbClr val="66FF33"/>
              </a:gs>
              <a:gs pos="100000">
                <a:schemeClr val="bg1"/>
              </a:gs>
            </a:gsLst>
            <a:lin ang="18900000" scaled="1"/>
            <a:tileRect/>
          </a:gradFill>
          <a:ln w="9525">
            <a:noFill/>
          </a:ln>
          <a:effectLst>
            <a:prstShdw prst="shdw17" dist="17961" dir="2699999">
              <a:srgbClr val="3D991F"/>
            </a:prstShdw>
          </a:effectLst>
        </p:spPr>
        <p:txBody>
          <a:bodyPr anchor="t" anchorCtr="0"/>
          <a:p>
            <a:pPr algn="ctr"/>
            <a:r>
              <a:rPr lang="zh-CN" altLang="en-US" dirty="0">
                <a:solidFill>
                  <a:srgbClr val="CC00FF"/>
                </a:solidFill>
                <a:latin typeface="隶书" panose="02010509060101010101" pitchFamily="49" charset="-122"/>
                <a:ea typeface="隶书" panose="02010509060101010101" pitchFamily="49" charset="-122"/>
              </a:rPr>
              <a:t>计算器</a:t>
            </a:r>
            <a:endParaRPr lang="zh-CN" altLang="en-US" dirty="0">
              <a:solidFill>
                <a:srgbClr val="CC00FF"/>
              </a:solidFill>
              <a:latin typeface="隶书" panose="02010509060101010101" pitchFamily="49" charset="-122"/>
              <a:ea typeface="隶书" panose="02010509060101010101" pitchFamily="49" charset="-122"/>
            </a:endParaRPr>
          </a:p>
        </p:txBody>
      </p:sp>
      <p:sp>
        <p:nvSpPr>
          <p:cNvPr id="2" name="AutoShape 40"/>
          <p:cNvSpPr/>
          <p:nvPr/>
        </p:nvSpPr>
        <p:spPr>
          <a:xfrm>
            <a:off x="6083300" y="4868863"/>
            <a:ext cx="2509838" cy="933450"/>
          </a:xfrm>
          <a:prstGeom prst="cloudCallout">
            <a:avLst>
              <a:gd name="adj1" fmla="val -96995"/>
              <a:gd name="adj2" fmla="val 217856"/>
            </a:avLst>
          </a:prstGeom>
          <a:solidFill>
            <a:srgbClr val="CC3399"/>
          </a:solidFill>
          <a:ln w="9525">
            <a:noFill/>
          </a:ln>
          <a:effectLst>
            <a:prstShdw prst="shdw17" dist="17961" dir="2699999">
              <a:srgbClr val="7A1F5C"/>
            </a:prstShdw>
          </a:effectLst>
        </p:spPr>
        <p:txBody>
          <a:bodyPr anchor="t" anchorCtr="0"/>
          <a:p>
            <a:pPr algn="ctr"/>
            <a:r>
              <a:rPr lang="en-US" altLang="zh-CN" b="1" dirty="0">
                <a:solidFill>
                  <a:schemeClr val="bg1"/>
                </a:solidFill>
                <a:latin typeface="Monotype Corsiva" panose="03010101010201010101" pitchFamily="66" charset="0"/>
                <a:ea typeface="隶书" panose="02010509060101010101" pitchFamily="49" charset="-122"/>
              </a:rPr>
              <a:t>Origin</a:t>
            </a:r>
            <a:endParaRPr lang="en-US" altLang="zh-CN" b="1" dirty="0">
              <a:solidFill>
                <a:schemeClr val="bg1"/>
              </a:solidFill>
              <a:latin typeface="Monotype Corsiva" panose="03010101010201010101" pitchFamily="66" charset="0"/>
              <a:ea typeface="隶书" panose="02010509060101010101" pitchFamily="49" charset="-122"/>
            </a:endParaRPr>
          </a:p>
        </p:txBody>
      </p:sp>
      <p:sp>
        <p:nvSpPr>
          <p:cNvPr id="3" name="AutoShape 40"/>
          <p:cNvSpPr/>
          <p:nvPr/>
        </p:nvSpPr>
        <p:spPr>
          <a:xfrm>
            <a:off x="6083300" y="3789363"/>
            <a:ext cx="2509838" cy="933450"/>
          </a:xfrm>
          <a:prstGeom prst="cloudCallout">
            <a:avLst>
              <a:gd name="adj1" fmla="val -96995"/>
              <a:gd name="adj2" fmla="val 217856"/>
            </a:avLst>
          </a:prstGeom>
          <a:solidFill>
            <a:srgbClr val="CC3399"/>
          </a:solidFill>
          <a:ln w="9525">
            <a:noFill/>
          </a:ln>
          <a:effectLst>
            <a:prstShdw prst="shdw17" dist="17961" dir="2699999">
              <a:srgbClr val="7A1F5C"/>
            </a:prstShdw>
          </a:effectLst>
        </p:spPr>
        <p:txBody>
          <a:bodyPr anchor="t" anchorCtr="0"/>
          <a:p>
            <a:pPr algn="ctr"/>
            <a:r>
              <a:rPr lang="en-US" altLang="zh-CN" b="1" dirty="0">
                <a:solidFill>
                  <a:schemeClr val="bg1"/>
                </a:solidFill>
                <a:latin typeface="Monotype Corsiva" panose="03010101010201010101" pitchFamily="66" charset="0"/>
                <a:ea typeface="隶书" panose="02010509060101010101" pitchFamily="49" charset="-122"/>
              </a:rPr>
              <a:t>Matlab</a:t>
            </a:r>
            <a:endParaRPr lang="en-US" altLang="zh-CN" b="1" dirty="0">
              <a:solidFill>
                <a:schemeClr val="bg1"/>
              </a:solidFill>
              <a:latin typeface="Monotype Corsiva" panose="03010101010201010101" pitchFamily="66" charset="0"/>
              <a:ea typeface="隶书" panose="02010509060101010101" pitchFamily="49"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7737"/>
                                        </p:tgtEl>
                                        <p:attrNameLst>
                                          <p:attrName>style.visibility</p:attrName>
                                        </p:attrNameLst>
                                      </p:cBhvr>
                                      <p:to>
                                        <p:strVal val="visible"/>
                                      </p:to>
                                    </p:set>
                                    <p:animEffect transition="in" filter="wipe(down)">
                                      <p:cBhvr>
                                        <p:cTn id="7" dur="500"/>
                                        <p:tgtEl>
                                          <p:spTgt spid="62773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27736"/>
                                        </p:tgtEl>
                                        <p:attrNameLst>
                                          <p:attrName>style.visibility</p:attrName>
                                        </p:attrNameLst>
                                      </p:cBhvr>
                                      <p:to>
                                        <p:strVal val="visible"/>
                                      </p:to>
                                    </p:set>
                                    <p:animEffect transition="in" filter="wipe(down)">
                                      <p:cBhvr>
                                        <p:cTn id="11" dur="500"/>
                                        <p:tgtEl>
                                          <p:spTgt spid="6277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27753"/>
                                        </p:tgtEl>
                                        <p:attrNameLst>
                                          <p:attrName>style.visibility</p:attrName>
                                        </p:attrNameLst>
                                      </p:cBhvr>
                                      <p:to>
                                        <p:strVal val="visible"/>
                                      </p:to>
                                    </p:set>
                                    <p:animEffect transition="in" filter="wipe(down)">
                                      <p:cBhvr>
                                        <p:cTn id="16" dur="500"/>
                                        <p:tgtEl>
                                          <p:spTgt spid="62775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27750"/>
                                        </p:tgtEl>
                                        <p:attrNameLst>
                                          <p:attrName>style.visibility</p:attrName>
                                        </p:attrNameLst>
                                      </p:cBhvr>
                                      <p:to>
                                        <p:strVal val="visible"/>
                                      </p:to>
                                    </p:set>
                                    <p:animEffect transition="in" filter="wipe(down)">
                                      <p:cBhvr>
                                        <p:cTn id="20" dur="500"/>
                                        <p:tgtEl>
                                          <p:spTgt spid="627750"/>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37" grpId="0"/>
      <p:bldP spid="627750" grpId="0" animBg="1"/>
      <p:bldP spid="627753" grpId="0" animBg="1"/>
      <p:bldP spid="2" grpId="0" bldLvl="0" animBg="1"/>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txBox="1"/>
          <p:nvPr/>
        </p:nvSpPr>
        <p:spPr>
          <a:xfrm>
            <a:off x="1508125" y="936625"/>
            <a:ext cx="6172200" cy="457200"/>
          </a:xfrm>
          <a:prstGeom prst="rect">
            <a:avLst/>
          </a:prstGeom>
          <a:noFill/>
          <a:ln w="9525">
            <a:noFill/>
          </a:ln>
        </p:spPr>
        <p:txBody>
          <a:bodyPr anchor="t" anchorCtr="0"/>
          <a:p>
            <a:pPr algn="ctr">
              <a:buClrTx/>
              <a:buFontTx/>
            </a:pPr>
            <a:r>
              <a:rPr lang="zh-CN" altLang="en-US" sz="2700" b="1" dirty="0">
                <a:solidFill>
                  <a:srgbClr val="005856"/>
                </a:solidFill>
                <a:latin typeface="华文楷体" panose="02010600040101010101" pitchFamily="2" charset="-122"/>
                <a:ea typeface="华文楷体" panose="02010600040101010101" pitchFamily="2" charset="-122"/>
              </a:rPr>
              <a:t>误差小结</a:t>
            </a:r>
            <a:endParaRPr lang="zh-CN" altLang="en-US" sz="2700" b="1" dirty="0">
              <a:solidFill>
                <a:srgbClr val="005856"/>
              </a:solidFill>
              <a:latin typeface="华文楷体" panose="02010600040101010101" pitchFamily="2" charset="-122"/>
              <a:ea typeface="华文楷体" panose="02010600040101010101" pitchFamily="2" charset="-122"/>
            </a:endParaRPr>
          </a:p>
        </p:txBody>
      </p:sp>
      <p:sp>
        <p:nvSpPr>
          <p:cNvPr id="5" name="左大括号 4"/>
          <p:cNvSpPr/>
          <p:nvPr/>
        </p:nvSpPr>
        <p:spPr>
          <a:xfrm>
            <a:off x="1411288" y="2143125"/>
            <a:ext cx="320675" cy="3322638"/>
          </a:xfrm>
          <a:prstGeom prst="leftBrace">
            <a:avLst>
              <a:gd name="adj1" fmla="val 45584"/>
              <a:gd name="adj2" fmla="val 50000"/>
            </a:avLst>
          </a:prstGeom>
          <a:noFill/>
          <a:ln w="25400">
            <a:solidFill>
              <a:srgbClr val="4D4D4D"/>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华文楷体" panose="02010600040101010101" pitchFamily="2" charset="-122"/>
              <a:cs typeface="+mn-cs"/>
            </a:endParaRPr>
          </a:p>
        </p:txBody>
      </p:sp>
      <p:sp>
        <p:nvSpPr>
          <p:cNvPr id="6" name="圆角矩形 5"/>
          <p:cNvSpPr/>
          <p:nvPr/>
        </p:nvSpPr>
        <p:spPr>
          <a:xfrm>
            <a:off x="1508125" y="1928813"/>
            <a:ext cx="2322513" cy="482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可定系统误差</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7" name="圆角矩形 6"/>
          <p:cNvSpPr/>
          <p:nvPr/>
        </p:nvSpPr>
        <p:spPr>
          <a:xfrm>
            <a:off x="1785938" y="2946400"/>
            <a:ext cx="1608138" cy="482600"/>
          </a:xfrm>
          <a:prstGeom prst="roundRect">
            <a:avLst/>
          </a:prstGeom>
          <a:gradFill>
            <a:gsLst>
              <a:gs pos="0">
                <a:srgbClr val="9EE256"/>
              </a:gs>
              <a:gs pos="100000">
                <a:srgbClr val="52762D"/>
              </a:gs>
            </a:gsLst>
            <a:lin ang="5400000" scaled="0"/>
          </a:gra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未定系统误差</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8" name="圆角矩形 7"/>
          <p:cNvSpPr/>
          <p:nvPr/>
        </p:nvSpPr>
        <p:spPr>
          <a:xfrm>
            <a:off x="1839913" y="4071938"/>
            <a:ext cx="1606550" cy="482600"/>
          </a:xfrm>
          <a:prstGeom prst="roundRect">
            <a:avLst/>
          </a:prstGeom>
          <a:gradFill>
            <a:gsLst>
              <a:gs pos="0">
                <a:srgbClr val="9EE256"/>
              </a:gs>
              <a:gs pos="100000">
                <a:srgbClr val="52762D"/>
              </a:gs>
            </a:gsLst>
            <a:lin ang="5400000" scaled="0"/>
          </a:gra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随机误差</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9" name="圆角矩形 8"/>
          <p:cNvSpPr/>
          <p:nvPr/>
        </p:nvSpPr>
        <p:spPr>
          <a:xfrm>
            <a:off x="1731963" y="5143500"/>
            <a:ext cx="1608138" cy="482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粗大误差</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1" name="圆角矩形 10"/>
          <p:cNvSpPr/>
          <p:nvPr/>
        </p:nvSpPr>
        <p:spPr>
          <a:xfrm>
            <a:off x="3554413" y="5130800"/>
            <a:ext cx="4071938" cy="482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可以通过</a:t>
            </a:r>
            <a:r>
              <a:rPr kumimoji="0"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三倍测量列标准差</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剔除坏值</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2" name="圆角矩形 11"/>
          <p:cNvSpPr/>
          <p:nvPr/>
        </p:nvSpPr>
        <p:spPr>
          <a:xfrm>
            <a:off x="3608388" y="1928813"/>
            <a:ext cx="4071938" cy="482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可通过实验方法剔除</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4" name="右大括号 13"/>
          <p:cNvSpPr/>
          <p:nvPr/>
        </p:nvSpPr>
        <p:spPr>
          <a:xfrm>
            <a:off x="3554413" y="3160713"/>
            <a:ext cx="268288" cy="1125538"/>
          </a:xfrm>
          <a:prstGeom prst="rightBrace">
            <a:avLst/>
          </a:prstGeom>
          <a:gradFill>
            <a:gsLst>
              <a:gs pos="0">
                <a:srgbClr val="9EE256"/>
              </a:gs>
              <a:gs pos="100000">
                <a:srgbClr val="52762D"/>
              </a:gs>
            </a:gsLst>
            <a:lin ang="5400000" scaled="0"/>
          </a:gradFill>
          <a:ln w="28575">
            <a:solidFill>
              <a:srgbClr val="4D4D4D"/>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华文楷体" panose="02010600040101010101" pitchFamily="2" charset="-122"/>
              <a:cs typeface="+mn-cs"/>
            </a:endParaRPr>
          </a:p>
        </p:txBody>
      </p:sp>
      <p:sp>
        <p:nvSpPr>
          <p:cNvPr id="15" name="圆角矩形 14"/>
          <p:cNvSpPr/>
          <p:nvPr/>
        </p:nvSpPr>
        <p:spPr>
          <a:xfrm>
            <a:off x="3929063" y="3429000"/>
            <a:ext cx="1446213" cy="642938"/>
          </a:xfrm>
          <a:prstGeom prst="roundRect">
            <a:avLst>
              <a:gd name="adj" fmla="val 14445"/>
            </a:avLst>
          </a:prstGeom>
          <a:gradFill>
            <a:gsLst>
              <a:gs pos="0">
                <a:srgbClr val="9EE256"/>
              </a:gs>
              <a:gs pos="100000">
                <a:srgbClr val="52762D"/>
              </a:gs>
            </a:gsLst>
            <a:lin ang="5400000" scaled="0"/>
          </a:gra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不可避免的</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6" name="右箭头 15"/>
          <p:cNvSpPr/>
          <p:nvPr/>
        </p:nvSpPr>
        <p:spPr>
          <a:xfrm>
            <a:off x="5483225" y="3684588"/>
            <a:ext cx="268288" cy="161925"/>
          </a:xfrm>
          <a:prstGeom prst="rightArrow">
            <a:avLst/>
          </a:prstGeom>
          <a:gradFill>
            <a:gsLst>
              <a:gs pos="0">
                <a:srgbClr val="9EE256"/>
              </a:gs>
              <a:gs pos="100000">
                <a:srgbClr val="52762D"/>
              </a:gs>
            </a:gsLst>
            <a:lin ang="5400000" scaled="0"/>
          </a:gra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华文楷体" panose="02010600040101010101" pitchFamily="2" charset="-122"/>
              <a:cs typeface="+mn-cs"/>
            </a:endParaRPr>
          </a:p>
        </p:txBody>
      </p:sp>
      <p:sp>
        <p:nvSpPr>
          <p:cNvPr id="17" name="圆角矩形 16"/>
          <p:cNvSpPr/>
          <p:nvPr/>
        </p:nvSpPr>
        <p:spPr>
          <a:xfrm>
            <a:off x="5911850" y="3322638"/>
            <a:ext cx="2036763" cy="1017588"/>
          </a:xfrm>
          <a:prstGeom prst="roundRect">
            <a:avLst/>
          </a:prstGeom>
          <a:gradFill>
            <a:gsLst>
              <a:gs pos="0">
                <a:srgbClr val="9EE256"/>
              </a:gs>
              <a:gs pos="100000">
                <a:srgbClr val="52762D"/>
              </a:gs>
            </a:gsLst>
            <a:lin ang="5400000" scaled="0"/>
          </a:gra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实验结果带有</a:t>
            </a:r>
            <a:r>
              <a:rPr kumimoji="0" lang="zh-CN" altLang="en-US" sz="2400" b="1" i="0" u="none" strike="noStrike" kern="1200" cap="none" spc="0" normalizeH="0" baseline="0" noProof="0" dirty="0">
                <a:ln>
                  <a:noFill/>
                </a:ln>
                <a:solidFill>
                  <a:srgbClr val="7030A0"/>
                </a:solidFill>
                <a:effectLst/>
                <a:uLnTx/>
                <a:uFillTx/>
                <a:latin typeface="华文楷体" panose="02010600040101010101" pitchFamily="2" charset="-122"/>
                <a:ea typeface="华文楷体" panose="02010600040101010101" pitchFamily="2" charset="-122"/>
                <a:cs typeface="+mn-cs"/>
              </a:rPr>
              <a:t>不确定</a:t>
            </a:r>
            <a:r>
              <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性</a:t>
            </a:r>
            <a:endParaRPr kumimoji="0" lang="zh-CN" altLang="en-US" sz="24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transition spd="slow">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p:nvPr/>
        </p:nvSpPr>
        <p:spPr>
          <a:xfrm>
            <a:off x="0" y="701675"/>
            <a:ext cx="7394575" cy="641350"/>
          </a:xfrm>
          <a:prstGeom prst="rect">
            <a:avLst/>
          </a:prstGeom>
          <a:noFill/>
          <a:ln w="9525">
            <a:noFill/>
          </a:ln>
          <a:effectLst>
            <a:outerShdw dist="35921" dir="2699999" algn="ctr" rotWithShape="0">
              <a:schemeClr val="bg2"/>
            </a:outerShdw>
          </a:effectLst>
        </p:spPr>
        <p:txBody>
          <a:bodyPr anchor="t" anchorCtr="0"/>
          <a:p>
            <a:r>
              <a:rPr lang="zh-CN" altLang="en-US" sz="3200" b="1" dirty="0">
                <a:solidFill>
                  <a:srgbClr val="3333FF"/>
                </a:solidFill>
                <a:latin typeface="华文中宋" panose="02010600040101010101" pitchFamily="2" charset="-122"/>
                <a:ea typeface="华文中宋" panose="02010600040101010101" pitchFamily="2" charset="-122"/>
              </a:rPr>
              <a:t>三、不确定度的评定</a:t>
            </a:r>
            <a:r>
              <a:rPr lang="en-US" altLang="zh-CN" sz="3200" b="1" dirty="0">
                <a:solidFill>
                  <a:srgbClr val="3333FF"/>
                </a:solidFill>
                <a:latin typeface="华文中宋" panose="02010600040101010101" pitchFamily="2" charset="-122"/>
                <a:ea typeface="华文中宋" panose="02010600040101010101" pitchFamily="2" charset="-122"/>
              </a:rPr>
              <a:t>-uncertainty</a:t>
            </a:r>
            <a:endParaRPr lang="en-US" altLang="zh-CN" sz="3200" b="1" dirty="0">
              <a:solidFill>
                <a:srgbClr val="3333FF"/>
              </a:solidFill>
              <a:latin typeface="华文中宋" panose="02010600040101010101" pitchFamily="2" charset="-122"/>
              <a:ea typeface="华文中宋" panose="02010600040101010101" pitchFamily="2" charset="-122"/>
            </a:endParaRPr>
          </a:p>
        </p:txBody>
      </p:sp>
      <p:sp>
        <p:nvSpPr>
          <p:cNvPr id="23554" name="Rectangle 3"/>
          <p:cNvSpPr/>
          <p:nvPr/>
        </p:nvSpPr>
        <p:spPr>
          <a:xfrm>
            <a:off x="563563" y="1266825"/>
            <a:ext cx="3935412" cy="582613"/>
          </a:xfrm>
          <a:prstGeom prst="rect">
            <a:avLst/>
          </a:prstGeom>
          <a:noFill/>
          <a:ln w="28575">
            <a:noFill/>
          </a:ln>
        </p:spPr>
        <p:txBody>
          <a:bodyPr wrap="none"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1</a:t>
            </a:r>
            <a:r>
              <a:rPr lang="zh-CN" altLang="en-US" sz="3200" b="1" dirty="0">
                <a:solidFill>
                  <a:srgbClr val="0000FF"/>
                </a:solidFill>
                <a:latin typeface="Times New Roman" panose="02020603050405020304" pitchFamily="18" charset="0"/>
                <a:ea typeface="华文中宋" panose="02010600040101010101" pitchFamily="2" charset="-122"/>
              </a:rPr>
              <a:t>、不确定度</a:t>
            </a:r>
            <a:r>
              <a:rPr lang="en-US" altLang="zh-CN" sz="3200" b="1" i="1" dirty="0">
                <a:solidFill>
                  <a:srgbClr val="000066"/>
                </a:solidFill>
                <a:latin typeface="Times New Roman" panose="02020603050405020304" pitchFamily="18" charset="0"/>
                <a:ea typeface="华文中宋" panose="02010600040101010101" pitchFamily="2" charset="-122"/>
              </a:rPr>
              <a:t>U</a:t>
            </a:r>
            <a:r>
              <a:rPr lang="zh-CN" altLang="en-US" sz="3200" b="1" dirty="0">
                <a:solidFill>
                  <a:srgbClr val="0000FF"/>
                </a:solidFill>
                <a:latin typeface="Times New Roman" panose="02020603050405020304" pitchFamily="18" charset="0"/>
                <a:ea typeface="华文中宋" panose="02010600040101010101" pitchFamily="2" charset="-122"/>
              </a:rPr>
              <a:t>的定义</a:t>
            </a:r>
            <a:endParaRPr lang="zh-CN" altLang="en-US" sz="3200" b="1" dirty="0">
              <a:solidFill>
                <a:srgbClr val="0000FF"/>
              </a:solidFill>
              <a:latin typeface="Times New Roman" panose="02020603050405020304" pitchFamily="18" charset="0"/>
              <a:ea typeface="华文中宋" panose="02010600040101010101" pitchFamily="2" charset="-122"/>
            </a:endParaRPr>
          </a:p>
        </p:txBody>
      </p:sp>
      <p:sp>
        <p:nvSpPr>
          <p:cNvPr id="23555" name="Rectangle 4"/>
          <p:cNvSpPr/>
          <p:nvPr/>
        </p:nvSpPr>
        <p:spPr>
          <a:xfrm>
            <a:off x="106363" y="1771650"/>
            <a:ext cx="8802687" cy="3324225"/>
          </a:xfrm>
          <a:prstGeom prst="rect">
            <a:avLst/>
          </a:prstGeom>
          <a:noFill/>
          <a:ln w="28575">
            <a:noFill/>
          </a:ln>
        </p:spPr>
        <p:txBody>
          <a:bodyPr wrap="square" anchor="ctr" anchorCtr="0">
            <a:spAutoFit/>
          </a:bodyPr>
          <a:p>
            <a:pPr algn="just" eaLnBrk="0" hangingPunct="0">
              <a:lnSpc>
                <a:spcPct val="150000"/>
              </a:lnSpc>
            </a:pPr>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latin typeface="Arial" panose="020B0604020202020204" pitchFamily="34" charset="0"/>
                <a:ea typeface="宋体" panose="02010600030101010101" pitchFamily="2" charset="-122"/>
              </a:rPr>
              <a:t>定义：</a:t>
            </a:r>
            <a:r>
              <a:rPr lang="zh-CN" altLang="en-US" b="1" dirty="0">
                <a:latin typeface="Arial" panose="020B0604020202020204" pitchFamily="34" charset="0"/>
                <a:ea typeface="华文中宋" panose="02010600040101010101" pitchFamily="2" charset="-122"/>
                <a:sym typeface="宋体" panose="02010600030101010101" pitchFamily="2" charset="-122"/>
              </a:rPr>
              <a:t>由于误差的存在，测量值不能确定的程度。</a:t>
            </a:r>
            <a:endParaRPr lang="zh-CN" altLang="en-US" b="1" dirty="0">
              <a:latin typeface="Arial" panose="020B0604020202020204" pitchFamily="34" charset="0"/>
              <a:ea typeface="华文中宋" panose="02010600040101010101" pitchFamily="2" charset="-122"/>
              <a:sym typeface="宋体" panose="02010600030101010101" pitchFamily="2" charset="-122"/>
            </a:endParaRPr>
          </a:p>
          <a:p>
            <a:pPr algn="just" eaLnBrk="0" hangingPunct="0">
              <a:lnSpc>
                <a:spcPct val="150000"/>
              </a:lnSpc>
            </a:pPr>
            <a:r>
              <a:rPr lang="zh-CN" altLang="en-US" b="1" dirty="0">
                <a:latin typeface="Arial" panose="020B0604020202020204" pitchFamily="34" charset="0"/>
                <a:ea typeface="华文中宋" panose="02010600040101010101" pitchFamily="2" charset="-122"/>
                <a:sym typeface="宋体" panose="02010600030101010101" pitchFamily="2" charset="-122"/>
              </a:rPr>
              <a:t>    物理意义：通过“量值范围”和“置信概率”来表达，表示</a:t>
            </a:r>
            <a:r>
              <a:rPr lang="zh-CN" altLang="en-US" b="1" dirty="0">
                <a:solidFill>
                  <a:srgbClr val="FF0000"/>
                </a:solidFill>
                <a:latin typeface="Arial" panose="020B0604020202020204" pitchFamily="34" charset="0"/>
                <a:ea typeface="华文中宋" panose="02010600040101010101" pitchFamily="2" charset="-122"/>
                <a:sym typeface="宋体" panose="02010600030101010101" pitchFamily="2" charset="-122"/>
              </a:rPr>
              <a:t>误差以一定概率（</a:t>
            </a:r>
            <a:r>
              <a:rPr lang="en-US" altLang="zh-CN" b="1" dirty="0">
                <a:solidFill>
                  <a:srgbClr val="FF0000"/>
                </a:solidFill>
                <a:latin typeface="Arial" panose="020B0604020202020204" pitchFamily="34" charset="0"/>
                <a:ea typeface="华文中宋" panose="02010600040101010101" pitchFamily="2" charset="-122"/>
                <a:sym typeface="宋体" panose="02010600030101010101" pitchFamily="2" charset="-122"/>
              </a:rPr>
              <a:t>68.3%</a:t>
            </a:r>
            <a:r>
              <a:rPr lang="zh-CN" altLang="en-US" b="1" dirty="0">
                <a:solidFill>
                  <a:srgbClr val="FF0000"/>
                </a:solidFill>
                <a:latin typeface="Arial" panose="020B0604020202020204" pitchFamily="34" charset="0"/>
                <a:ea typeface="华文中宋" panose="02010600040101010101" pitchFamily="2" charset="-122"/>
                <a:sym typeface="宋体" panose="02010600030101010101" pitchFamily="2" charset="-122"/>
              </a:rPr>
              <a:t>）出现在 (-</a:t>
            </a:r>
            <a:r>
              <a:rPr lang="en-US" altLang="zh-CN" b="1" i="1" dirty="0">
                <a:solidFill>
                  <a:srgbClr val="FF0000"/>
                </a:solidFill>
                <a:latin typeface="Times New Roman" panose="02020603050405020304" pitchFamily="18" charset="0"/>
                <a:ea typeface="华文中宋" panose="02010600040101010101" pitchFamily="2" charset="-122"/>
              </a:rPr>
              <a:t>U</a:t>
            </a:r>
            <a:r>
              <a:rPr lang="zh-CN" altLang="en-US" b="1" dirty="0">
                <a:solidFill>
                  <a:srgbClr val="FF0000"/>
                </a:solidFill>
                <a:latin typeface="Arial" panose="020B0604020202020204" pitchFamily="34" charset="0"/>
                <a:ea typeface="华文中宋" panose="02010600040101010101" pitchFamily="2" charset="-122"/>
                <a:sym typeface="宋体" panose="02010600030101010101" pitchFamily="2" charset="-122"/>
              </a:rPr>
              <a:t>,+</a:t>
            </a:r>
            <a:r>
              <a:rPr lang="en-US" altLang="zh-CN" b="1" i="1" dirty="0">
                <a:solidFill>
                  <a:srgbClr val="FF0000"/>
                </a:solidFill>
                <a:latin typeface="Times New Roman" panose="02020603050405020304" pitchFamily="18" charset="0"/>
                <a:ea typeface="华文中宋" panose="02010600040101010101" pitchFamily="2" charset="-122"/>
              </a:rPr>
              <a:t>U</a:t>
            </a:r>
            <a:r>
              <a:rPr lang="zh-CN" altLang="en-US" b="1" dirty="0">
                <a:solidFill>
                  <a:srgbClr val="FF0000"/>
                </a:solidFill>
                <a:latin typeface="Arial" panose="020B0604020202020204" pitchFamily="34" charset="0"/>
                <a:ea typeface="华文中宋" panose="02010600040101010101" pitchFamily="2" charset="-122"/>
                <a:sym typeface="宋体" panose="02010600030101010101" pitchFamily="2" charset="-122"/>
              </a:rPr>
              <a:t>)区间中</a:t>
            </a:r>
            <a:r>
              <a:rPr lang="zh-CN" altLang="en-US" b="1" dirty="0">
                <a:latin typeface="Arial" panose="020B0604020202020204" pitchFamily="34" charset="0"/>
                <a:ea typeface="华文中宋" panose="02010600040101010101" pitchFamily="2" charset="-122"/>
                <a:sym typeface="宋体" panose="02010600030101010101" pitchFamily="2" charset="-122"/>
              </a:rPr>
              <a:t>。其大小反映了测量结果与真值的靠近程度，是系统误差和随机误差的综合估计指标。</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23556" name="Rectangle 7"/>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aphicFrame>
        <p:nvGraphicFramePr>
          <p:cNvPr id="23557" name="Object 36"/>
          <p:cNvGraphicFramePr>
            <a:graphicFrameLocks noChangeAspect="1"/>
          </p:cNvGraphicFramePr>
          <p:nvPr/>
        </p:nvGraphicFramePr>
        <p:xfrm>
          <a:off x="1116013" y="5156200"/>
          <a:ext cx="5302250" cy="1174750"/>
        </p:xfrm>
        <a:graphic>
          <a:graphicData uri="http://schemas.openxmlformats.org/presentationml/2006/ole">
            <mc:AlternateContent xmlns:mc="http://schemas.openxmlformats.org/markup-compatibility/2006">
              <mc:Choice xmlns:v="urn:schemas-microsoft-com:vml" Requires="v">
                <p:oleObj spid="_x0000_s3118" name="" r:id="rId1" imgW="1485900" imgH="330200" progId="Equation.DSMT4">
                  <p:embed/>
                </p:oleObj>
              </mc:Choice>
              <mc:Fallback>
                <p:oleObj name="" r:id="rId1" imgW="1485900" imgH="330200" progId="Equation.DSMT4">
                  <p:embed/>
                  <p:pic>
                    <p:nvPicPr>
                      <p:cNvPr id="0" name="图片 3117"/>
                      <p:cNvPicPr/>
                      <p:nvPr/>
                    </p:nvPicPr>
                    <p:blipFill>
                      <a:blip r:embed="rId2"/>
                      <a:stretch>
                        <a:fillRect/>
                      </a:stretch>
                    </p:blipFill>
                    <p:spPr>
                      <a:xfrm>
                        <a:off x="1116013" y="5156200"/>
                        <a:ext cx="5302250" cy="1174750"/>
                      </a:xfrm>
                      <a:prstGeom prst="rect">
                        <a:avLst/>
                      </a:prstGeom>
                      <a:noFill/>
                      <a:ln w="38100">
                        <a:noFill/>
                        <a:miter/>
                      </a:ln>
                    </p:spPr>
                  </p:pic>
                </p:oleObj>
              </mc:Fallback>
            </mc:AlternateContent>
          </a:graphicData>
        </a:graphic>
      </p:graphicFrame>
    </p:spTree>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p:nvPr/>
        </p:nvSpPr>
        <p:spPr>
          <a:xfrm>
            <a:off x="-80962" y="2762250"/>
            <a:ext cx="9164637" cy="522288"/>
          </a:xfrm>
          <a:prstGeom prst="rect">
            <a:avLst/>
          </a:prstGeom>
          <a:noFill/>
          <a:ln w="28575">
            <a:noFill/>
          </a:ln>
        </p:spPr>
        <p:txBody>
          <a:bodyPr wrap="none" anchor="ctr" anchorCtr="0">
            <a:spAutoFit/>
          </a:bodyPr>
          <a:p>
            <a:r>
              <a:rPr lang="en-US" altLang="zh-CN" b="1" dirty="0">
                <a:solidFill>
                  <a:srgbClr val="000066"/>
                </a:solidFill>
                <a:latin typeface="华文中宋" panose="02010600040101010101" pitchFamily="2" charset="-122"/>
                <a:ea typeface="华文中宋" panose="02010600040101010101" pitchFamily="2" charset="-122"/>
              </a:rPr>
              <a:t> </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1</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A</a:t>
            </a:r>
            <a:r>
              <a:rPr lang="zh-CN" altLang="en-US" b="1" dirty="0">
                <a:solidFill>
                  <a:srgbClr val="000066"/>
                </a:solidFill>
                <a:latin typeface="华文中宋" panose="02010600040101010101" pitchFamily="2" charset="-122"/>
                <a:ea typeface="华文中宋" panose="02010600040101010101" pitchFamily="2" charset="-122"/>
              </a:rPr>
              <a:t>类评定不确定度</a:t>
            </a:r>
            <a:r>
              <a:rPr lang="en-US" altLang="zh-CN" b="1" i="1" dirty="0">
                <a:solidFill>
                  <a:srgbClr val="000066"/>
                </a:solidFill>
                <a:latin typeface="Times New Roman" panose="02020603050405020304" pitchFamily="18" charset="0"/>
                <a:ea typeface="华文中宋" panose="02010600040101010101" pitchFamily="2" charset="-122"/>
              </a:rPr>
              <a:t>u</a:t>
            </a:r>
            <a:r>
              <a:rPr lang="en-US" altLang="zh-CN" b="1" i="1" baseline="-25000" dirty="0">
                <a:solidFill>
                  <a:srgbClr val="000066"/>
                </a:solidFill>
                <a:latin typeface="Times New Roman" panose="02020603050405020304" pitchFamily="18" charset="0"/>
                <a:ea typeface="华文中宋" panose="02010600040101010101" pitchFamily="2" charset="-122"/>
              </a:rPr>
              <a:t>A</a:t>
            </a:r>
            <a:r>
              <a:rPr lang="zh-CN" altLang="en-US" b="1" dirty="0">
                <a:solidFill>
                  <a:srgbClr val="000066"/>
                </a:solidFill>
                <a:latin typeface="华文中宋" panose="02010600040101010101" pitchFamily="2" charset="-122"/>
                <a:ea typeface="华文中宋" panose="02010600040101010101" pitchFamily="2" charset="-122"/>
              </a:rPr>
              <a:t>：统计方法得到</a:t>
            </a:r>
            <a:r>
              <a:rPr lang="en-US" altLang="zh-CN" b="1" dirty="0">
                <a:solidFill>
                  <a:srgbClr val="000066"/>
                </a:solidFill>
                <a:latin typeface="华文中宋" panose="02010600040101010101" pitchFamily="2" charset="-122"/>
                <a:ea typeface="华文中宋" panose="02010600040101010101" pitchFamily="2" charset="-122"/>
              </a:rPr>
              <a:t>(</a:t>
            </a:r>
            <a:r>
              <a:rPr lang="zh-CN" altLang="en-US" b="1" dirty="0">
                <a:solidFill>
                  <a:srgbClr val="FF0000"/>
                </a:solidFill>
                <a:latin typeface="华文中宋" panose="02010600040101010101" pitchFamily="2" charset="-122"/>
                <a:ea typeface="华文中宋" panose="02010600040101010101" pitchFamily="2" charset="-122"/>
              </a:rPr>
              <a:t>多次测量才有</a:t>
            </a:r>
            <a:r>
              <a:rPr lang="en-US" altLang="zh-CN" b="1" dirty="0">
                <a:solidFill>
                  <a:srgbClr val="000066"/>
                </a:solidFill>
                <a:latin typeface="华文中宋" panose="02010600040101010101" pitchFamily="2" charset="-122"/>
                <a:ea typeface="华文中宋" panose="02010600040101010101" pitchFamily="2" charset="-122"/>
              </a:rPr>
              <a:t>)</a:t>
            </a:r>
            <a:endParaRPr lang="en-US" altLang="zh-CN" b="1" dirty="0">
              <a:solidFill>
                <a:srgbClr val="000066"/>
              </a:solidFill>
              <a:latin typeface="华文中宋" panose="02010600040101010101" pitchFamily="2" charset="-122"/>
              <a:ea typeface="华文中宋" panose="02010600040101010101" pitchFamily="2" charset="-122"/>
            </a:endParaRPr>
          </a:p>
        </p:txBody>
      </p:sp>
      <p:sp>
        <p:nvSpPr>
          <p:cNvPr id="24578" name="Rectangle 3"/>
          <p:cNvSpPr/>
          <p:nvPr/>
        </p:nvSpPr>
        <p:spPr>
          <a:xfrm>
            <a:off x="0" y="706438"/>
            <a:ext cx="4456113" cy="582612"/>
          </a:xfrm>
          <a:prstGeom prst="rect">
            <a:avLst/>
          </a:prstGeom>
          <a:noFill/>
          <a:ln w="28575">
            <a:noFill/>
          </a:ln>
        </p:spPr>
        <p:txBody>
          <a:bodyPr wrap="none"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2</a:t>
            </a:r>
            <a:r>
              <a:rPr lang="zh-CN" altLang="en-US" sz="3200" b="1" dirty="0">
                <a:solidFill>
                  <a:srgbClr val="0000FF"/>
                </a:solidFill>
                <a:latin typeface="Times New Roman" panose="02020603050405020304" pitchFamily="18" charset="0"/>
                <a:ea typeface="华文中宋" panose="02010600040101010101" pitchFamily="2" charset="-122"/>
              </a:rPr>
              <a:t>、关于不确定度的分类</a:t>
            </a:r>
            <a:endParaRPr lang="zh-CN" altLang="en-US" sz="3200" b="1" dirty="0">
              <a:solidFill>
                <a:srgbClr val="0000FF"/>
              </a:solidFill>
              <a:latin typeface="Times New Roman" panose="02020603050405020304" pitchFamily="18" charset="0"/>
              <a:ea typeface="华文中宋" panose="02010600040101010101" pitchFamily="2" charset="-122"/>
            </a:endParaRPr>
          </a:p>
        </p:txBody>
      </p:sp>
      <p:sp>
        <p:nvSpPr>
          <p:cNvPr id="24579" name="Rectangle 6"/>
          <p:cNvSpPr/>
          <p:nvPr/>
        </p:nvSpPr>
        <p:spPr>
          <a:xfrm>
            <a:off x="466725" y="1989138"/>
            <a:ext cx="5784850" cy="519112"/>
          </a:xfrm>
          <a:prstGeom prst="rect">
            <a:avLst/>
          </a:prstGeom>
          <a:noFill/>
          <a:ln w="28575">
            <a:noFill/>
          </a:ln>
        </p:spPr>
        <p:txBody>
          <a:bodyPr wrap="none" anchor="ctr"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标准不确定度一般可分为以下</a:t>
            </a:r>
            <a:r>
              <a:rPr lang="en-US" altLang="zh-CN" b="1" dirty="0">
                <a:solidFill>
                  <a:srgbClr val="000066"/>
                </a:solidFill>
                <a:latin typeface="Times New Roman" panose="02020603050405020304" pitchFamily="18" charset="0"/>
                <a:ea typeface="华文中宋" panose="02010600040101010101" pitchFamily="2" charset="-122"/>
              </a:rPr>
              <a:t>2</a:t>
            </a:r>
            <a:r>
              <a:rPr lang="zh-CN" altLang="en-US" b="1" dirty="0">
                <a:solidFill>
                  <a:srgbClr val="000066"/>
                </a:solidFill>
                <a:latin typeface="Times New Roman" panose="02020603050405020304" pitchFamily="18" charset="0"/>
                <a:ea typeface="华文中宋" panose="02010600040101010101" pitchFamily="2" charset="-122"/>
              </a:rPr>
              <a:t>类：</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24580" name="Rectangle 7"/>
          <p:cNvSpPr/>
          <p:nvPr/>
        </p:nvSpPr>
        <p:spPr>
          <a:xfrm>
            <a:off x="-80962" y="3389471"/>
            <a:ext cx="7189470" cy="521970"/>
          </a:xfrm>
          <a:prstGeom prst="rect">
            <a:avLst/>
          </a:prstGeom>
          <a:noFill/>
          <a:ln w="28575">
            <a:noFill/>
          </a:ln>
        </p:spPr>
        <p:txBody>
          <a:bodyPr wrap="none" anchor="ctr" anchorCtr="0">
            <a:spAutoFit/>
          </a:bodyPr>
          <a:p>
            <a:r>
              <a:rPr lang="en-US" altLang="zh-CN" b="1" dirty="0">
                <a:solidFill>
                  <a:srgbClr val="000066"/>
                </a:solidFill>
                <a:latin typeface="华文中宋" panose="02010600040101010101" pitchFamily="2" charset="-122"/>
                <a:ea typeface="华文中宋" panose="02010600040101010101" pitchFamily="2" charset="-122"/>
              </a:rPr>
              <a:t> </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2</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B</a:t>
            </a:r>
            <a:r>
              <a:rPr lang="zh-CN" altLang="en-US" b="1" dirty="0">
                <a:solidFill>
                  <a:srgbClr val="000066"/>
                </a:solidFill>
                <a:latin typeface="华文中宋" panose="02010600040101010101" pitchFamily="2" charset="-122"/>
                <a:ea typeface="华文中宋" panose="02010600040101010101" pitchFamily="2" charset="-122"/>
              </a:rPr>
              <a:t>类评定不确定度</a:t>
            </a:r>
            <a:r>
              <a:rPr lang="en-US" altLang="zh-CN" b="1" i="1" dirty="0">
                <a:solidFill>
                  <a:srgbClr val="000066"/>
                </a:solidFill>
                <a:latin typeface="Times New Roman" panose="02020603050405020304" pitchFamily="18" charset="0"/>
                <a:ea typeface="华文中宋" panose="02010600040101010101" pitchFamily="2" charset="-122"/>
              </a:rPr>
              <a:t>u</a:t>
            </a:r>
            <a:r>
              <a:rPr lang="en-US" altLang="zh-CN" b="1" i="1" baseline="-25000" dirty="0">
                <a:solidFill>
                  <a:srgbClr val="000066"/>
                </a:solidFill>
                <a:latin typeface="Times New Roman" panose="02020603050405020304" pitchFamily="18" charset="0"/>
                <a:ea typeface="华文中宋" panose="02010600040101010101" pitchFamily="2" charset="-122"/>
              </a:rPr>
              <a:t>B</a:t>
            </a:r>
            <a:r>
              <a:rPr lang="zh-CN" altLang="en-US" b="1" dirty="0">
                <a:solidFill>
                  <a:srgbClr val="000066"/>
                </a:solidFill>
                <a:latin typeface="华文中宋" panose="02010600040101010101" pitchFamily="2" charset="-122"/>
                <a:ea typeface="华文中宋" panose="02010600040101010101" pitchFamily="2" charset="-122"/>
              </a:rPr>
              <a:t>：非统计方法得到</a:t>
            </a:r>
            <a:endParaRPr lang="zh-CN" altLang="en-US" b="1" dirty="0">
              <a:solidFill>
                <a:srgbClr val="000066"/>
              </a:solidFill>
              <a:latin typeface="华文中宋" panose="02010600040101010101" pitchFamily="2" charset="-122"/>
              <a:ea typeface="华文中宋" panose="02010600040101010101" pitchFamily="2" charset="-122"/>
            </a:endParaRPr>
          </a:p>
        </p:txBody>
      </p:sp>
      <p:sp>
        <p:nvSpPr>
          <p:cNvPr id="629768" name="Rectangle 8"/>
          <p:cNvSpPr/>
          <p:nvPr/>
        </p:nvSpPr>
        <p:spPr>
          <a:xfrm>
            <a:off x="632460" y="4214813"/>
            <a:ext cx="3761105" cy="521970"/>
          </a:xfrm>
          <a:prstGeom prst="rect">
            <a:avLst/>
          </a:prstGeom>
          <a:noFill/>
          <a:ln w="28575">
            <a:noFill/>
          </a:ln>
        </p:spPr>
        <p:txBody>
          <a:bodyPr wrap="none" anchor="t" anchorCtr="0">
            <a:spAutoFit/>
          </a:bodyPr>
          <a:p>
            <a:pPr algn="ctr"/>
            <a:r>
              <a:rPr lang="zh-CN" altLang="en-US" b="1" dirty="0">
                <a:solidFill>
                  <a:srgbClr val="000066"/>
                </a:solidFill>
                <a:latin typeface="华文中宋" panose="02010600040101010101" pitchFamily="2" charset="-122"/>
                <a:ea typeface="华文中宋" panose="02010600040101010101" pitchFamily="2" charset="-122"/>
              </a:rPr>
              <a:t>合成标准不确定度</a:t>
            </a:r>
            <a:r>
              <a:rPr lang="en-US" altLang="zh-CN" b="1" i="1" dirty="0">
                <a:solidFill>
                  <a:srgbClr val="000066"/>
                </a:solidFill>
                <a:latin typeface="Times New Roman" panose="02020603050405020304" pitchFamily="18" charset="0"/>
                <a:ea typeface="华文中宋" panose="02010600040101010101" pitchFamily="2" charset="-122"/>
              </a:rPr>
              <a:t>U</a:t>
            </a:r>
            <a:r>
              <a:rPr lang="en-US" altLang="zh-CN" b="1" i="1" baseline="-25000" dirty="0">
                <a:solidFill>
                  <a:srgbClr val="000066"/>
                </a:solidFill>
                <a:latin typeface="Times New Roman" panose="02020603050405020304" pitchFamily="18" charset="0"/>
                <a:ea typeface="华文中宋" panose="02010600040101010101" pitchFamily="2" charset="-122"/>
              </a:rPr>
              <a:t>x</a:t>
            </a:r>
            <a:r>
              <a:rPr lang="zh-CN" altLang="en-US" b="1" dirty="0">
                <a:solidFill>
                  <a:srgbClr val="000066"/>
                </a:solidFill>
                <a:latin typeface="华文中宋" panose="02010600040101010101" pitchFamily="2" charset="-122"/>
                <a:ea typeface="华文中宋" panose="02010600040101010101" pitchFamily="2" charset="-122"/>
              </a:rPr>
              <a:t>：</a:t>
            </a:r>
            <a:endParaRPr lang="zh-CN" altLang="en-US" dirty="0">
              <a:solidFill>
                <a:srgbClr val="000066"/>
              </a:solidFill>
              <a:latin typeface="华文中宋" panose="02010600040101010101" pitchFamily="2" charset="-122"/>
              <a:ea typeface="华文中宋" panose="02010600040101010101" pitchFamily="2" charset="-122"/>
            </a:endParaRPr>
          </a:p>
        </p:txBody>
      </p:sp>
      <p:graphicFrame>
        <p:nvGraphicFramePr>
          <p:cNvPr id="629769" name="Object 9"/>
          <p:cNvGraphicFramePr>
            <a:graphicFrameLocks noChangeAspect="1"/>
          </p:cNvGraphicFramePr>
          <p:nvPr/>
        </p:nvGraphicFramePr>
        <p:xfrm>
          <a:off x="4828381" y="4010502"/>
          <a:ext cx="3060700" cy="883285"/>
        </p:xfrm>
        <a:graphic>
          <a:graphicData uri="http://schemas.openxmlformats.org/presentationml/2006/ole">
            <mc:AlternateContent xmlns:mc="http://schemas.openxmlformats.org/markup-compatibility/2006">
              <mc:Choice xmlns:v="urn:schemas-microsoft-com:vml" Requires="v">
                <p:oleObj spid="_x0000_s3120" name="" r:id="rId1" imgW="1066800" imgH="304800" progId="Equation.DSMT4">
                  <p:embed/>
                </p:oleObj>
              </mc:Choice>
              <mc:Fallback>
                <p:oleObj name="" r:id="rId1" imgW="1066800" imgH="304800" progId="Equation.DSMT4">
                  <p:embed/>
                  <p:pic>
                    <p:nvPicPr>
                      <p:cNvPr id="0" name="图片 3119"/>
                      <p:cNvPicPr/>
                      <p:nvPr/>
                    </p:nvPicPr>
                    <p:blipFill>
                      <a:blip r:embed="rId2"/>
                      <a:stretch>
                        <a:fillRect/>
                      </a:stretch>
                    </p:blipFill>
                    <p:spPr>
                      <a:xfrm>
                        <a:off x="4828381" y="4010502"/>
                        <a:ext cx="3060700" cy="883285"/>
                      </a:xfrm>
                      <a:prstGeom prst="rect">
                        <a:avLst/>
                      </a:prstGeom>
                      <a:noFill/>
                      <a:ln w="38100">
                        <a:noFill/>
                        <a:miter/>
                      </a:ln>
                    </p:spPr>
                  </p:pic>
                </p:oleObj>
              </mc:Fallback>
            </mc:AlternateContent>
          </a:graphicData>
        </a:graphic>
      </p:graphicFrame>
      <p:sp>
        <p:nvSpPr>
          <p:cNvPr id="24583" name="Rectangle 11"/>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
        <p:nvSpPr>
          <p:cNvPr id="2" name="Rectangle 8"/>
          <p:cNvSpPr/>
          <p:nvPr/>
        </p:nvSpPr>
        <p:spPr>
          <a:xfrm>
            <a:off x="700088" y="5229225"/>
            <a:ext cx="3562350" cy="522288"/>
          </a:xfrm>
          <a:prstGeom prst="rect">
            <a:avLst/>
          </a:prstGeom>
          <a:noFill/>
          <a:ln w="28575">
            <a:noFill/>
          </a:ln>
        </p:spPr>
        <p:txBody>
          <a:bodyPr wrap="none" anchor="t" anchorCtr="0">
            <a:spAutoFit/>
          </a:bodyPr>
          <a:p>
            <a:pPr algn="ctr"/>
            <a:r>
              <a:rPr lang="en-US" altLang="zh-CN" b="1" i="1" dirty="0">
                <a:solidFill>
                  <a:srgbClr val="000066"/>
                </a:solidFill>
                <a:latin typeface="Times New Roman" panose="02020603050405020304" pitchFamily="18" charset="0"/>
                <a:ea typeface="华文中宋" panose="02010600040101010101" pitchFamily="2" charset="-122"/>
              </a:rPr>
              <a:t>x</a:t>
            </a:r>
            <a:r>
              <a:rPr lang="zh-CN" altLang="en-US" b="1" dirty="0">
                <a:solidFill>
                  <a:srgbClr val="000066"/>
                </a:solidFill>
                <a:latin typeface="华文中宋" panose="02010600040101010101" pitchFamily="2" charset="-122"/>
                <a:ea typeface="华文中宋" panose="02010600040101010101" pitchFamily="2" charset="-122"/>
              </a:rPr>
              <a:t>的相对不确定度</a:t>
            </a:r>
            <a:r>
              <a:rPr lang="en-US" altLang="zh-CN" b="1" i="1" dirty="0">
                <a:solidFill>
                  <a:srgbClr val="000066"/>
                </a:solidFill>
                <a:latin typeface="Times New Roman" panose="02020603050405020304" pitchFamily="18" charset="0"/>
                <a:ea typeface="华文中宋" panose="02010600040101010101" pitchFamily="2" charset="-122"/>
              </a:rPr>
              <a:t>E</a:t>
            </a:r>
            <a:r>
              <a:rPr lang="en-US" altLang="zh-CN" b="1" i="1" baseline="-25000" dirty="0">
                <a:solidFill>
                  <a:srgbClr val="000066"/>
                </a:solidFill>
                <a:latin typeface="Times New Roman" panose="02020603050405020304" pitchFamily="18" charset="0"/>
                <a:ea typeface="华文中宋" panose="02010600040101010101" pitchFamily="2" charset="-122"/>
              </a:rPr>
              <a:t>x</a:t>
            </a:r>
            <a:r>
              <a:rPr lang="zh-CN" altLang="en-US" b="1" dirty="0">
                <a:solidFill>
                  <a:srgbClr val="000066"/>
                </a:solidFill>
                <a:latin typeface="华文中宋" panose="02010600040101010101" pitchFamily="2" charset="-122"/>
                <a:ea typeface="华文中宋" panose="02010600040101010101" pitchFamily="2" charset="-122"/>
              </a:rPr>
              <a:t>：</a:t>
            </a:r>
            <a:endParaRPr lang="zh-CN" altLang="en-US" dirty="0">
              <a:solidFill>
                <a:srgbClr val="000066"/>
              </a:solidFill>
              <a:latin typeface="华文中宋" panose="02010600040101010101" pitchFamily="2" charset="-122"/>
              <a:ea typeface="华文中宋" panose="02010600040101010101" pitchFamily="2" charset="-122"/>
            </a:endParaRPr>
          </a:p>
        </p:txBody>
      </p:sp>
      <p:graphicFrame>
        <p:nvGraphicFramePr>
          <p:cNvPr id="3" name="Object 9"/>
          <p:cNvGraphicFramePr>
            <a:graphicFrameLocks noChangeAspect="1"/>
          </p:cNvGraphicFramePr>
          <p:nvPr/>
        </p:nvGraphicFramePr>
        <p:xfrm>
          <a:off x="5148263" y="4875213"/>
          <a:ext cx="1563687" cy="1141412"/>
        </p:xfrm>
        <a:graphic>
          <a:graphicData uri="http://schemas.openxmlformats.org/presentationml/2006/ole">
            <mc:AlternateContent xmlns:mc="http://schemas.openxmlformats.org/markup-compatibility/2006">
              <mc:Choice xmlns:v="urn:schemas-microsoft-com:vml" Requires="v">
                <p:oleObj spid="_x0000_s3121" name="" r:id="rId3" imgW="545465" imgH="393700" progId="Equation.DSMT4">
                  <p:embed/>
                </p:oleObj>
              </mc:Choice>
              <mc:Fallback>
                <p:oleObj name="" r:id="rId3" imgW="545465" imgH="393700" progId="Equation.DSMT4">
                  <p:embed/>
                  <p:pic>
                    <p:nvPicPr>
                      <p:cNvPr id="0" name="图片 3120"/>
                      <p:cNvPicPr/>
                      <p:nvPr/>
                    </p:nvPicPr>
                    <p:blipFill>
                      <a:blip r:embed="rId4"/>
                      <a:stretch>
                        <a:fillRect/>
                      </a:stretch>
                    </p:blipFill>
                    <p:spPr>
                      <a:xfrm>
                        <a:off x="5148263" y="4875213"/>
                        <a:ext cx="1563687" cy="1141412"/>
                      </a:xfrm>
                      <a:prstGeom prst="rect">
                        <a:avLst/>
                      </a:prstGeom>
                      <a:noFill/>
                      <a:ln w="38100">
                        <a:noFill/>
                        <a:miter/>
                      </a:ln>
                    </p:spPr>
                  </p:pic>
                </p:oleObj>
              </mc:Fallback>
            </mc:AlternateContent>
          </a:graphicData>
        </a:graphic>
      </p:graphicFrame>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9768"/>
                                        </p:tgtEl>
                                        <p:attrNameLst>
                                          <p:attrName>style.visibility</p:attrName>
                                        </p:attrNameLst>
                                      </p:cBhvr>
                                      <p:to>
                                        <p:strVal val="visible"/>
                                      </p:to>
                                    </p:set>
                                    <p:animEffect transition="in" filter="wipe(down)">
                                      <p:cBhvr>
                                        <p:cTn id="7" dur="500"/>
                                        <p:tgtEl>
                                          <p:spTgt spid="62976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29769"/>
                                        </p:tgtEl>
                                        <p:attrNameLst>
                                          <p:attrName>style.visibility</p:attrName>
                                        </p:attrNameLst>
                                      </p:cBhvr>
                                      <p:to>
                                        <p:strVal val="visible"/>
                                      </p:to>
                                    </p:set>
                                    <p:animEffect transition="in" filter="wipe(down)">
                                      <p:cBhvr>
                                        <p:cTn id="11" dur="500"/>
                                        <p:tgtEl>
                                          <p:spTgt spid="6297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p:nvPr/>
        </p:nvSpPr>
        <p:spPr>
          <a:xfrm>
            <a:off x="250825" y="2008188"/>
            <a:ext cx="2017713" cy="522287"/>
          </a:xfrm>
          <a:prstGeom prst="rect">
            <a:avLst/>
          </a:prstGeom>
          <a:noFill/>
          <a:ln w="28575">
            <a:noFill/>
          </a:ln>
        </p:spPr>
        <p:txBody>
          <a:bodyPr wrap="none" anchor="ctr" anchorCtr="0">
            <a:spAutoFit/>
          </a:bodyPr>
          <a:p>
            <a:r>
              <a:rPr lang="en-US" altLang="zh-CN" b="1" dirty="0">
                <a:solidFill>
                  <a:srgbClr val="000066"/>
                </a:solidFill>
                <a:latin typeface="华文中宋" panose="02010600040101010101" pitchFamily="2" charset="-122"/>
                <a:ea typeface="华文中宋" panose="02010600040101010101" pitchFamily="2" charset="-122"/>
              </a:rPr>
              <a:t> </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1</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i="1" dirty="0">
                <a:solidFill>
                  <a:srgbClr val="000066"/>
                </a:solidFill>
                <a:latin typeface="Times New Roman" panose="02020603050405020304" pitchFamily="18" charset="0"/>
                <a:ea typeface="华文中宋" panose="02010600040101010101" pitchFamily="2" charset="-122"/>
              </a:rPr>
              <a:t>u</a:t>
            </a:r>
            <a:r>
              <a:rPr lang="en-US" altLang="zh-CN" b="1" i="1" baseline="-25000" dirty="0">
                <a:solidFill>
                  <a:srgbClr val="000066"/>
                </a:solidFill>
                <a:latin typeface="Times New Roman" panose="02020603050405020304" pitchFamily="18" charset="0"/>
                <a:ea typeface="华文中宋" panose="02010600040101010101" pitchFamily="2" charset="-122"/>
              </a:rPr>
              <a:t>A</a:t>
            </a:r>
            <a:r>
              <a:rPr lang="en-US" altLang="zh-CN" b="1" dirty="0">
                <a:solidFill>
                  <a:srgbClr val="000066"/>
                </a:solidFill>
                <a:latin typeface="华文中宋" panose="02010600040101010101" pitchFamily="2" charset="-122"/>
                <a:ea typeface="华文中宋" panose="02010600040101010101" pitchFamily="2" charset="-122"/>
              </a:rPr>
              <a:t>=0</a:t>
            </a:r>
            <a:endParaRPr lang="en-US" altLang="zh-CN" b="1" dirty="0">
              <a:solidFill>
                <a:srgbClr val="000066"/>
              </a:solidFill>
              <a:latin typeface="华文中宋" panose="02010600040101010101" pitchFamily="2" charset="-122"/>
              <a:ea typeface="华文中宋" panose="02010600040101010101" pitchFamily="2" charset="-122"/>
            </a:endParaRPr>
          </a:p>
        </p:txBody>
      </p:sp>
      <p:sp>
        <p:nvSpPr>
          <p:cNvPr id="26626" name="Rectangle 7"/>
          <p:cNvSpPr/>
          <p:nvPr/>
        </p:nvSpPr>
        <p:spPr>
          <a:xfrm>
            <a:off x="250825" y="2635250"/>
            <a:ext cx="1955800" cy="522288"/>
          </a:xfrm>
          <a:prstGeom prst="rect">
            <a:avLst/>
          </a:prstGeom>
          <a:noFill/>
          <a:ln w="28575">
            <a:noFill/>
          </a:ln>
        </p:spPr>
        <p:txBody>
          <a:bodyPr wrap="none" anchor="ctr" anchorCtr="0">
            <a:spAutoFit/>
          </a:bodyPr>
          <a:p>
            <a:r>
              <a:rPr lang="en-US" altLang="zh-CN" b="1" dirty="0">
                <a:solidFill>
                  <a:srgbClr val="000066"/>
                </a:solidFill>
                <a:latin typeface="华文中宋" panose="02010600040101010101" pitchFamily="2" charset="-122"/>
                <a:ea typeface="华文中宋" panose="02010600040101010101" pitchFamily="2" charset="-122"/>
              </a:rPr>
              <a:t> </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2</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i="1" dirty="0">
                <a:solidFill>
                  <a:srgbClr val="000066"/>
                </a:solidFill>
                <a:latin typeface="Times New Roman" panose="02020603050405020304" pitchFamily="18" charset="0"/>
                <a:ea typeface="华文中宋" panose="02010600040101010101" pitchFamily="2" charset="-122"/>
              </a:rPr>
              <a:t>u</a:t>
            </a:r>
            <a:r>
              <a:rPr lang="en-US" altLang="zh-CN" b="1" i="1" baseline="-25000" dirty="0">
                <a:solidFill>
                  <a:srgbClr val="000066"/>
                </a:solidFill>
                <a:latin typeface="Times New Roman" panose="02020603050405020304" pitchFamily="18" charset="0"/>
                <a:ea typeface="华文中宋" panose="02010600040101010101" pitchFamily="2" charset="-122"/>
              </a:rPr>
              <a:t>B</a:t>
            </a:r>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0</a:t>
            </a:r>
            <a:endParaRPr lang="zh-CN" altLang="en-US" b="1" dirty="0">
              <a:solidFill>
                <a:srgbClr val="000066"/>
              </a:solidFill>
              <a:latin typeface="华文中宋" panose="02010600040101010101" pitchFamily="2" charset="-122"/>
              <a:ea typeface="华文中宋" panose="02010600040101010101" pitchFamily="2" charset="-122"/>
            </a:endParaRPr>
          </a:p>
        </p:txBody>
      </p:sp>
      <p:sp>
        <p:nvSpPr>
          <p:cNvPr id="26627" name="Rectangle 8"/>
          <p:cNvSpPr/>
          <p:nvPr/>
        </p:nvSpPr>
        <p:spPr>
          <a:xfrm>
            <a:off x="1023938" y="3460750"/>
            <a:ext cx="3644900" cy="522288"/>
          </a:xfrm>
          <a:prstGeom prst="rect">
            <a:avLst/>
          </a:prstGeom>
          <a:noFill/>
          <a:ln w="28575">
            <a:noFill/>
          </a:ln>
        </p:spPr>
        <p:txBody>
          <a:bodyPr wrap="none" anchor="t" anchorCtr="0">
            <a:spAutoFit/>
          </a:bodyPr>
          <a:p>
            <a:pPr algn="ctr"/>
            <a:r>
              <a:rPr lang="zh-CN" altLang="en-US" b="1" dirty="0">
                <a:solidFill>
                  <a:srgbClr val="000066"/>
                </a:solidFill>
                <a:latin typeface="华文中宋" panose="02010600040101010101" pitchFamily="2" charset="-122"/>
                <a:ea typeface="华文中宋" panose="02010600040101010101" pitchFamily="2" charset="-122"/>
              </a:rPr>
              <a:t>合成标准不确定度</a:t>
            </a:r>
            <a:r>
              <a:rPr lang="zh-CN" altLang="en-US" b="1" i="1" dirty="0">
                <a:solidFill>
                  <a:srgbClr val="000066"/>
                </a:solidFill>
                <a:latin typeface="Times New Roman" panose="02020603050405020304" pitchFamily="18" charset="0"/>
                <a:ea typeface="华文中宋" panose="02010600040101010101" pitchFamily="2" charset="-122"/>
              </a:rPr>
              <a:t>U</a:t>
            </a:r>
            <a:r>
              <a:rPr lang="zh-CN" altLang="en-US" b="1" dirty="0">
                <a:solidFill>
                  <a:srgbClr val="000066"/>
                </a:solidFill>
                <a:latin typeface="华文中宋" panose="02010600040101010101" pitchFamily="2" charset="-122"/>
                <a:ea typeface="华文中宋" panose="02010600040101010101" pitchFamily="2" charset="-122"/>
              </a:rPr>
              <a:t>：</a:t>
            </a:r>
            <a:endParaRPr lang="zh-CN" altLang="en-US" dirty="0">
              <a:solidFill>
                <a:srgbClr val="000066"/>
              </a:solidFill>
              <a:latin typeface="华文中宋" panose="02010600040101010101" pitchFamily="2" charset="-122"/>
              <a:ea typeface="华文中宋" panose="02010600040101010101" pitchFamily="2" charset="-122"/>
            </a:endParaRPr>
          </a:p>
        </p:txBody>
      </p:sp>
      <p:graphicFrame>
        <p:nvGraphicFramePr>
          <p:cNvPr id="26628" name="Object 9"/>
          <p:cNvGraphicFramePr>
            <a:graphicFrameLocks noChangeAspect="1"/>
          </p:cNvGraphicFramePr>
          <p:nvPr/>
        </p:nvGraphicFramePr>
        <p:xfrm>
          <a:off x="4716463" y="3357563"/>
          <a:ext cx="1311275" cy="700087"/>
        </p:xfrm>
        <a:graphic>
          <a:graphicData uri="http://schemas.openxmlformats.org/presentationml/2006/ole">
            <mc:AlternateContent xmlns:mc="http://schemas.openxmlformats.org/markup-compatibility/2006">
              <mc:Choice xmlns:v="urn:schemas-microsoft-com:vml" Requires="v">
                <p:oleObj spid="_x0000_s3119" name="" r:id="rId1" imgW="457200" imgH="241300" progId="Equation.DSMT4">
                  <p:embed/>
                </p:oleObj>
              </mc:Choice>
              <mc:Fallback>
                <p:oleObj name="" r:id="rId1" imgW="457200" imgH="241300" progId="Equation.DSMT4">
                  <p:embed/>
                  <p:pic>
                    <p:nvPicPr>
                      <p:cNvPr id="0" name="图片 3118"/>
                      <p:cNvPicPr/>
                      <p:nvPr/>
                    </p:nvPicPr>
                    <p:blipFill>
                      <a:blip r:embed="rId2"/>
                      <a:stretch>
                        <a:fillRect/>
                      </a:stretch>
                    </p:blipFill>
                    <p:spPr>
                      <a:xfrm>
                        <a:off x="4716463" y="3357563"/>
                        <a:ext cx="1311275" cy="700087"/>
                      </a:xfrm>
                      <a:prstGeom prst="rect">
                        <a:avLst/>
                      </a:prstGeom>
                      <a:noFill/>
                      <a:ln w="38100">
                        <a:noFill/>
                        <a:miter/>
                      </a:ln>
                    </p:spPr>
                  </p:pic>
                </p:oleObj>
              </mc:Fallback>
            </mc:AlternateContent>
          </a:graphicData>
        </a:graphic>
      </p:graphicFrame>
      <p:sp>
        <p:nvSpPr>
          <p:cNvPr id="26629" name="Rectangle 11"/>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
        <p:nvSpPr>
          <p:cNvPr id="26630" name="Rectangle 5"/>
          <p:cNvSpPr/>
          <p:nvPr/>
        </p:nvSpPr>
        <p:spPr>
          <a:xfrm>
            <a:off x="381000" y="763588"/>
            <a:ext cx="7000875" cy="582612"/>
          </a:xfrm>
          <a:prstGeom prst="rect">
            <a:avLst/>
          </a:prstGeom>
          <a:noFill/>
          <a:ln w="28575">
            <a:noFill/>
          </a:ln>
        </p:spPr>
        <p:txBody>
          <a:bodyPr wrap="none"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3</a:t>
            </a:r>
            <a:r>
              <a:rPr lang="zh-CN" altLang="en-US" sz="3200" b="1" dirty="0">
                <a:solidFill>
                  <a:srgbClr val="0000FF"/>
                </a:solidFill>
                <a:latin typeface="Times New Roman" panose="02020603050405020304" pitchFamily="18" charset="0"/>
                <a:ea typeface="华文中宋" panose="02010600040101010101" pitchFamily="2" charset="-122"/>
              </a:rPr>
              <a:t>、单次直接测量标准不确定度的评定</a:t>
            </a:r>
            <a:r>
              <a:rPr lang="zh-CN" altLang="en-US" sz="3200" b="1" i="1" dirty="0">
                <a:solidFill>
                  <a:srgbClr val="0000FF"/>
                </a:solidFill>
                <a:latin typeface="Times New Roman" panose="02020603050405020304" pitchFamily="18" charset="0"/>
                <a:ea typeface="华文中宋" panose="02010600040101010101" pitchFamily="2" charset="-122"/>
              </a:rPr>
              <a:t> </a:t>
            </a:r>
            <a:endParaRPr lang="zh-CN" altLang="en-US" sz="3200" b="1" i="1" dirty="0">
              <a:solidFill>
                <a:srgbClr val="0000FF"/>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p:nvPr/>
        </p:nvSpPr>
        <p:spPr>
          <a:xfrm>
            <a:off x="381000" y="1444625"/>
            <a:ext cx="4202113" cy="519113"/>
          </a:xfrm>
          <a:prstGeom prst="rect">
            <a:avLst/>
          </a:prstGeom>
          <a:noFill/>
          <a:ln w="28575">
            <a:noFill/>
          </a:ln>
        </p:spPr>
        <p:txBody>
          <a:bodyPr wrap="none" anchor="ctr" anchorCtr="0">
            <a:spAutoFit/>
          </a:bodyPr>
          <a:p>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1</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i="1" dirty="0">
                <a:solidFill>
                  <a:srgbClr val="000066"/>
                </a:solidFill>
                <a:latin typeface="华文中宋" panose="02010600040101010101" pitchFamily="2" charset="-122"/>
                <a:ea typeface="华文中宋" panose="02010600040101010101" pitchFamily="2" charset="-122"/>
              </a:rPr>
              <a:t>A</a:t>
            </a:r>
            <a:r>
              <a:rPr lang="zh-CN" altLang="en-US" b="1" dirty="0">
                <a:solidFill>
                  <a:srgbClr val="000066"/>
                </a:solidFill>
                <a:latin typeface="华文中宋" panose="02010600040101010101" pitchFamily="2" charset="-122"/>
                <a:ea typeface="华文中宋" panose="02010600040101010101" pitchFamily="2" charset="-122"/>
              </a:rPr>
              <a:t>类评定不确定度：</a:t>
            </a:r>
            <a:endParaRPr lang="zh-CN" altLang="en-US" b="1" dirty="0">
              <a:solidFill>
                <a:srgbClr val="000066"/>
              </a:solidFill>
              <a:latin typeface="华文中宋" panose="02010600040101010101" pitchFamily="2" charset="-122"/>
              <a:ea typeface="华文中宋" panose="02010600040101010101" pitchFamily="2" charset="-122"/>
            </a:endParaRPr>
          </a:p>
        </p:txBody>
      </p:sp>
      <p:graphicFrame>
        <p:nvGraphicFramePr>
          <p:cNvPr id="28674" name="Object 3"/>
          <p:cNvGraphicFramePr>
            <a:graphicFrameLocks noChangeAspect="1"/>
          </p:cNvGraphicFramePr>
          <p:nvPr/>
        </p:nvGraphicFramePr>
        <p:xfrm>
          <a:off x="849154" y="2111375"/>
          <a:ext cx="4602480" cy="2003425"/>
        </p:xfrm>
        <a:graphic>
          <a:graphicData uri="http://schemas.openxmlformats.org/presentationml/2006/ole">
            <mc:AlternateContent xmlns:mc="http://schemas.openxmlformats.org/markup-compatibility/2006">
              <mc:Choice xmlns:v="urn:schemas-microsoft-com:vml" Requires="v">
                <p:oleObj spid="_x0000_s3123" name="" r:id="rId1" imgW="1574800" imgH="685800" progId="Equation.DSMT4">
                  <p:embed/>
                </p:oleObj>
              </mc:Choice>
              <mc:Fallback>
                <p:oleObj name="" r:id="rId1" imgW="1574800" imgH="685800" progId="Equation.DSMT4">
                  <p:embed/>
                  <p:pic>
                    <p:nvPicPr>
                      <p:cNvPr id="0" name="图片 3122"/>
                      <p:cNvPicPr/>
                      <p:nvPr/>
                    </p:nvPicPr>
                    <p:blipFill>
                      <a:blip r:embed="rId2"/>
                      <a:stretch>
                        <a:fillRect/>
                      </a:stretch>
                    </p:blipFill>
                    <p:spPr>
                      <a:xfrm>
                        <a:off x="849154" y="2111375"/>
                        <a:ext cx="4602480" cy="2003425"/>
                      </a:xfrm>
                      <a:prstGeom prst="rect">
                        <a:avLst/>
                      </a:prstGeom>
                      <a:noFill/>
                      <a:ln w="38100">
                        <a:noFill/>
                        <a:miter/>
                      </a:ln>
                    </p:spPr>
                  </p:pic>
                </p:oleObj>
              </mc:Fallback>
            </mc:AlternateContent>
          </a:graphicData>
        </a:graphic>
      </p:graphicFrame>
      <p:sp>
        <p:nvSpPr>
          <p:cNvPr id="28675" name="Rectangle 5"/>
          <p:cNvSpPr/>
          <p:nvPr/>
        </p:nvSpPr>
        <p:spPr>
          <a:xfrm>
            <a:off x="381000" y="763588"/>
            <a:ext cx="7000875" cy="582612"/>
          </a:xfrm>
          <a:prstGeom prst="rect">
            <a:avLst/>
          </a:prstGeom>
          <a:noFill/>
          <a:ln w="28575">
            <a:noFill/>
          </a:ln>
        </p:spPr>
        <p:txBody>
          <a:bodyPr wrap="none"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4</a:t>
            </a:r>
            <a:r>
              <a:rPr lang="zh-CN" altLang="en-US" sz="3200" b="1" dirty="0">
                <a:solidFill>
                  <a:srgbClr val="0000FF"/>
                </a:solidFill>
                <a:latin typeface="Times New Roman" panose="02020603050405020304" pitchFamily="18" charset="0"/>
                <a:ea typeface="华文中宋" panose="02010600040101010101" pitchFamily="2" charset="-122"/>
              </a:rPr>
              <a:t>、多次直接测量标准不确定度的评定</a:t>
            </a:r>
            <a:r>
              <a:rPr lang="zh-CN" altLang="en-US" sz="3200" b="1" i="1" dirty="0">
                <a:solidFill>
                  <a:srgbClr val="0000FF"/>
                </a:solidFill>
                <a:latin typeface="Times New Roman" panose="02020603050405020304" pitchFamily="18" charset="0"/>
                <a:ea typeface="华文中宋" panose="02010600040101010101" pitchFamily="2" charset="-122"/>
              </a:rPr>
              <a:t> </a:t>
            </a:r>
            <a:endParaRPr lang="zh-CN" altLang="en-US" sz="3200" b="1" i="1" dirty="0">
              <a:solidFill>
                <a:srgbClr val="0000FF"/>
              </a:solidFill>
              <a:latin typeface="Times New Roman" panose="02020603050405020304" pitchFamily="18" charset="0"/>
              <a:ea typeface="华文中宋" panose="02010600040101010101" pitchFamily="2" charset="-122"/>
            </a:endParaRPr>
          </a:p>
        </p:txBody>
      </p:sp>
      <p:sp>
        <p:nvSpPr>
          <p:cNvPr id="28676" name="Rectangle 6"/>
          <p:cNvSpPr/>
          <p:nvPr/>
        </p:nvSpPr>
        <p:spPr>
          <a:xfrm>
            <a:off x="320675" y="4149725"/>
            <a:ext cx="4114800" cy="1373188"/>
          </a:xfrm>
          <a:prstGeom prst="rect">
            <a:avLst/>
          </a:prstGeom>
          <a:noFill/>
          <a:ln w="28575">
            <a:noFill/>
          </a:ln>
        </p:spPr>
        <p:txBody>
          <a:bodyPr anchor="ctr" anchorCtr="0">
            <a:spAutoFit/>
          </a:bodyPr>
          <a:p>
            <a:r>
              <a:rPr lang="zh-CN" altLang="en-US" b="1" i="1" dirty="0">
                <a:solidFill>
                  <a:srgbClr val="336600"/>
                </a:solidFill>
                <a:latin typeface="华文中宋" panose="02010600040101010101" pitchFamily="2" charset="-122"/>
                <a:ea typeface="华文中宋" panose="02010600040101010101" pitchFamily="2" charset="-122"/>
              </a:rPr>
              <a:t>计算器上有单次测量的标准偏差键</a:t>
            </a:r>
            <a:r>
              <a:rPr lang="en-US" altLang="zh-CN" b="1" i="1" dirty="0">
                <a:solidFill>
                  <a:srgbClr val="336600"/>
                </a:solidFill>
                <a:latin typeface="华文中宋" panose="02010600040101010101" pitchFamily="2" charset="-122"/>
                <a:ea typeface="华文中宋" panose="02010600040101010101" pitchFamily="2" charset="-122"/>
              </a:rPr>
              <a:t>[σ</a:t>
            </a:r>
            <a:r>
              <a:rPr lang="zh-CN" altLang="en-US" b="1" i="1" dirty="0">
                <a:solidFill>
                  <a:srgbClr val="336600"/>
                </a:solidFill>
                <a:latin typeface="华文中宋" panose="02010600040101010101" pitchFamily="2" charset="-122"/>
                <a:ea typeface="华文中宋" panose="02010600040101010101" pitchFamily="2" charset="-122"/>
              </a:rPr>
              <a:t>］，则</a:t>
            </a:r>
            <a:r>
              <a:rPr lang="zh-CN" altLang="en-US" b="1" i="1" dirty="0">
                <a:solidFill>
                  <a:srgbClr val="FF0000"/>
                </a:solidFill>
                <a:latin typeface="华文中宋" panose="02010600040101010101" pitchFamily="2" charset="-122"/>
                <a:ea typeface="华文中宋" panose="02010600040101010101" pitchFamily="2" charset="-122"/>
              </a:rPr>
              <a:t>平均值的标准偏差</a:t>
            </a:r>
            <a:r>
              <a:rPr lang="zh-CN" altLang="en-US" b="1" i="1" dirty="0">
                <a:solidFill>
                  <a:srgbClr val="336600"/>
                </a:solidFill>
                <a:latin typeface="华文中宋" panose="02010600040101010101" pitchFamily="2" charset="-122"/>
                <a:ea typeface="华文中宋" panose="02010600040101010101" pitchFamily="2" charset="-122"/>
              </a:rPr>
              <a:t>。</a:t>
            </a:r>
            <a:endParaRPr lang="zh-CN" altLang="en-US" b="1" i="1" dirty="0">
              <a:solidFill>
                <a:srgbClr val="336600"/>
              </a:solidFill>
              <a:latin typeface="华文中宋" panose="02010600040101010101" pitchFamily="2" charset="-122"/>
              <a:ea typeface="华文中宋" panose="02010600040101010101" pitchFamily="2" charset="-122"/>
            </a:endParaRPr>
          </a:p>
        </p:txBody>
      </p:sp>
      <p:sp>
        <p:nvSpPr>
          <p:cNvPr id="28677" name="Rectangle 12"/>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aphicFrame>
        <p:nvGraphicFramePr>
          <p:cNvPr id="28678" name="Object 13"/>
          <p:cNvGraphicFramePr>
            <a:graphicFrameLocks noChangeAspect="1"/>
          </p:cNvGraphicFramePr>
          <p:nvPr/>
        </p:nvGraphicFramePr>
        <p:xfrm>
          <a:off x="5076825" y="4292600"/>
          <a:ext cx="1785938" cy="1282700"/>
        </p:xfrm>
        <a:graphic>
          <a:graphicData uri="http://schemas.openxmlformats.org/presentationml/2006/ole">
            <mc:AlternateContent xmlns:mc="http://schemas.openxmlformats.org/markup-compatibility/2006">
              <mc:Choice xmlns:v="urn:schemas-microsoft-com:vml" Requires="v">
                <p:oleObj spid="_x0000_s3128" name="" r:id="rId3" imgW="584200" imgH="419100" progId="Equation.DSMT4">
                  <p:embed/>
                </p:oleObj>
              </mc:Choice>
              <mc:Fallback>
                <p:oleObj name="" r:id="rId3" imgW="584200" imgH="419100" progId="Equation.DSMT4">
                  <p:embed/>
                  <p:pic>
                    <p:nvPicPr>
                      <p:cNvPr id="0" name="图片 3127"/>
                      <p:cNvPicPr/>
                      <p:nvPr/>
                    </p:nvPicPr>
                    <p:blipFill>
                      <a:blip r:embed="rId4"/>
                      <a:stretch>
                        <a:fillRect/>
                      </a:stretch>
                    </p:blipFill>
                    <p:spPr>
                      <a:xfrm>
                        <a:off x="5076825" y="4292600"/>
                        <a:ext cx="1785938" cy="1282700"/>
                      </a:xfrm>
                      <a:prstGeom prst="rect">
                        <a:avLst/>
                      </a:prstGeom>
                      <a:noFill/>
                      <a:ln w="38100">
                        <a:noFill/>
                        <a:miter/>
                      </a:ln>
                    </p:spPr>
                  </p:pic>
                </p:oleObj>
              </mc:Fallback>
            </mc:AlternateContent>
          </a:graphicData>
        </a:graphic>
      </p:graphicFrame>
    </p:spTree>
  </p:cSld>
  <p:clrMapOvr>
    <a:masterClrMapping/>
  </p:clrMapOvr>
  <p:transition spd="slow">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7" name="Rectangle 12"/>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pic>
        <p:nvPicPr>
          <p:cNvPr id="2" name="图片 1"/>
          <p:cNvPicPr>
            <a:picLocks noChangeAspect="1"/>
          </p:cNvPicPr>
          <p:nvPr/>
        </p:nvPicPr>
        <p:blipFill>
          <a:blip r:embed="rId1"/>
          <a:stretch>
            <a:fillRect/>
          </a:stretch>
        </p:blipFill>
        <p:spPr>
          <a:xfrm>
            <a:off x="111125" y="720090"/>
            <a:ext cx="5878830" cy="6106795"/>
          </a:xfrm>
          <a:prstGeom prst="rect">
            <a:avLst/>
          </a:prstGeom>
        </p:spPr>
      </p:pic>
      <p:pic>
        <p:nvPicPr>
          <p:cNvPr id="3" name="图片 2"/>
          <p:cNvPicPr>
            <a:picLocks noChangeAspect="1"/>
          </p:cNvPicPr>
          <p:nvPr/>
        </p:nvPicPr>
        <p:blipFill>
          <a:blip r:embed="rId2"/>
          <a:srcRect l="7474" t="17454" r="45271" b="14296"/>
          <a:stretch>
            <a:fillRect/>
          </a:stretch>
        </p:blipFill>
        <p:spPr>
          <a:xfrm>
            <a:off x="2915285" y="1412875"/>
            <a:ext cx="5761355" cy="4680585"/>
          </a:xfrm>
          <a:prstGeom prst="rect">
            <a:avLst/>
          </a:prstGeom>
          <a:ln>
            <a:solidFill>
              <a:srgbClr val="FF0000"/>
            </a:solidFill>
          </a:ln>
        </p:spPr>
      </p:pic>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p:nvPr/>
        </p:nvSpPr>
        <p:spPr>
          <a:xfrm>
            <a:off x="179388" y="836613"/>
            <a:ext cx="4902200" cy="519112"/>
          </a:xfrm>
          <a:prstGeom prst="rect">
            <a:avLst/>
          </a:prstGeom>
          <a:noFill/>
          <a:ln w="28575">
            <a:noFill/>
          </a:ln>
        </p:spPr>
        <p:txBody>
          <a:bodyPr anchor="ctr" anchorCtr="0">
            <a:spAutoFit/>
          </a:bodyPr>
          <a:p>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2</a:t>
            </a:r>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i="1" dirty="0">
                <a:solidFill>
                  <a:srgbClr val="000066"/>
                </a:solidFill>
                <a:latin typeface="华文中宋" panose="02010600040101010101" pitchFamily="2" charset="-122"/>
                <a:ea typeface="华文中宋" panose="02010600040101010101" pitchFamily="2" charset="-122"/>
              </a:rPr>
              <a:t>B </a:t>
            </a:r>
            <a:r>
              <a:rPr lang="zh-CN" altLang="en-US" b="1" dirty="0">
                <a:solidFill>
                  <a:srgbClr val="000066"/>
                </a:solidFill>
                <a:latin typeface="华文中宋" panose="02010600040101010101" pitchFamily="2" charset="-122"/>
                <a:ea typeface="华文中宋" panose="02010600040101010101" pitchFamily="2" charset="-122"/>
              </a:rPr>
              <a:t>类评定不确定度：</a:t>
            </a:r>
            <a:endParaRPr lang="zh-CN" altLang="en-US" b="1" i="1" dirty="0">
              <a:solidFill>
                <a:srgbClr val="000066"/>
              </a:solidFill>
              <a:latin typeface="Times New Roman" panose="02020603050405020304" pitchFamily="18" charset="0"/>
              <a:ea typeface="华文中宋" panose="02010600040101010101" pitchFamily="2" charset="-122"/>
            </a:endParaRPr>
          </a:p>
        </p:txBody>
      </p:sp>
      <p:sp>
        <p:nvSpPr>
          <p:cNvPr id="631811" name="Rectangle 3"/>
          <p:cNvSpPr/>
          <p:nvPr/>
        </p:nvSpPr>
        <p:spPr>
          <a:xfrm>
            <a:off x="581025" y="2560638"/>
            <a:ext cx="8204200" cy="952500"/>
          </a:xfrm>
          <a:prstGeom prst="rect">
            <a:avLst/>
          </a:prstGeom>
          <a:noFill/>
          <a:ln w="28575">
            <a:noFill/>
          </a:ln>
        </p:spPr>
        <p:txBody>
          <a:bodyPr anchor="ctr" anchorCtr="0">
            <a:sp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   </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为</a:t>
            </a:r>
            <a:r>
              <a:rPr kumimoji="0" lang="zh-CN" altLang="en-US" sz="2800" b="1" i="0" u="none" strike="noStrike" kern="1200" cap="none" spc="0" normalizeH="0" baseline="0" noProof="1" dirty="0">
                <a:solidFill>
                  <a:srgbClr val="FF0000"/>
                </a:solidFill>
                <a:uFillTx/>
                <a:latin typeface="Times New Roman" panose="02020603050405020304" pitchFamily="18" charset="0"/>
                <a:ea typeface="华文中宋" panose="02010600040101010101" pitchFamily="2" charset="-122"/>
                <a:cs typeface="Times New Roman" panose="02020603050405020304" pitchFamily="18" charset="0"/>
              </a:rPr>
              <a:t>简单</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起见</a:t>
            </a: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 </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我们只考虑仪器不确定度</a:t>
            </a: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而且按平均分布处理</a:t>
            </a:r>
            <a:endParaRPr kumimoji="0" lang="zh-CN" altLang="en-US" sz="2800" b="1" i="0" u="none" strike="noStrike" kern="1200" cap="none" spc="0" normalizeH="0" baseline="0" noProof="1" dirty="0">
              <a:solidFill>
                <a:srgbClr val="000066"/>
              </a:solidFill>
              <a:latin typeface="Times New Roman" panose="02020603050405020304" pitchFamily="18" charset="0"/>
              <a:ea typeface="Times New Roman" panose="02020603050405020304" pitchFamily="18" charset="0"/>
              <a:cs typeface="+mn-cs"/>
            </a:endParaRPr>
          </a:p>
        </p:txBody>
      </p:sp>
      <p:graphicFrame>
        <p:nvGraphicFramePr>
          <p:cNvPr id="29699" name="Object 4"/>
          <p:cNvGraphicFramePr>
            <a:graphicFrameLocks noChangeAspect="1"/>
          </p:cNvGraphicFramePr>
          <p:nvPr/>
        </p:nvGraphicFramePr>
        <p:xfrm>
          <a:off x="3635375" y="3068638"/>
          <a:ext cx="1587500" cy="1200150"/>
        </p:xfrm>
        <a:graphic>
          <a:graphicData uri="http://schemas.openxmlformats.org/presentationml/2006/ole">
            <mc:AlternateContent xmlns:mc="http://schemas.openxmlformats.org/markup-compatibility/2006">
              <mc:Choice xmlns:v="urn:schemas-microsoft-com:vml" Requires="v">
                <p:oleObj spid="_x0000_s3129" name="" r:id="rId1" imgW="571500" imgH="431800" progId="Equation.DSMT4">
                  <p:embed/>
                </p:oleObj>
              </mc:Choice>
              <mc:Fallback>
                <p:oleObj name="" r:id="rId1" imgW="571500" imgH="431800" progId="Equation.DSMT4">
                  <p:embed/>
                  <p:pic>
                    <p:nvPicPr>
                      <p:cNvPr id="0" name="图片 3128"/>
                      <p:cNvPicPr/>
                      <p:nvPr/>
                    </p:nvPicPr>
                    <p:blipFill>
                      <a:blip r:embed="rId2"/>
                      <a:stretch>
                        <a:fillRect/>
                      </a:stretch>
                    </p:blipFill>
                    <p:spPr>
                      <a:xfrm>
                        <a:off x="3635375" y="3068638"/>
                        <a:ext cx="1587500" cy="1200150"/>
                      </a:xfrm>
                      <a:prstGeom prst="rect">
                        <a:avLst/>
                      </a:prstGeom>
                      <a:noFill/>
                      <a:ln w="38100">
                        <a:noFill/>
                        <a:miter/>
                      </a:ln>
                    </p:spPr>
                  </p:pic>
                </p:oleObj>
              </mc:Fallback>
            </mc:AlternateContent>
          </a:graphicData>
        </a:graphic>
      </p:graphicFrame>
      <p:sp>
        <p:nvSpPr>
          <p:cNvPr id="29700" name="Rectangle 5"/>
          <p:cNvSpPr/>
          <p:nvPr/>
        </p:nvSpPr>
        <p:spPr>
          <a:xfrm>
            <a:off x="5649913" y="4995863"/>
            <a:ext cx="3459162" cy="519112"/>
          </a:xfrm>
          <a:prstGeom prst="rect">
            <a:avLst/>
          </a:prstGeom>
          <a:noFill/>
          <a:ln w="28575">
            <a:noFill/>
          </a:ln>
        </p:spPr>
        <p:txBody>
          <a:bodyPr anchor="ctr" anchorCtr="0">
            <a:spAutoFit/>
          </a:bodyPr>
          <a:p>
            <a:r>
              <a:rPr lang="en-US" altLang="zh-CN" b="1" i="1" dirty="0">
                <a:solidFill>
                  <a:srgbClr val="FF0066"/>
                </a:solidFill>
                <a:latin typeface="华文中宋" panose="02010600040101010101" pitchFamily="2" charset="-122"/>
                <a:ea typeface="华文中宋" panose="02010600040101010101" pitchFamily="2" charset="-122"/>
              </a:rPr>
              <a:t>△</a:t>
            </a:r>
            <a:r>
              <a:rPr lang="zh-CN" altLang="en-US" b="1" i="1" baseline="-25000" dirty="0">
                <a:solidFill>
                  <a:srgbClr val="FF0066"/>
                </a:solidFill>
                <a:latin typeface="华文中宋" panose="02010600040101010101" pitchFamily="2" charset="-122"/>
                <a:ea typeface="华文中宋" panose="02010600040101010101" pitchFamily="2" charset="-122"/>
              </a:rPr>
              <a:t>仪</a:t>
            </a:r>
            <a:r>
              <a:rPr lang="zh-CN" altLang="en-US" b="1" i="1" dirty="0">
                <a:solidFill>
                  <a:srgbClr val="FF0066"/>
                </a:solidFill>
                <a:latin typeface="华文中宋" panose="02010600040101010101" pitchFamily="2" charset="-122"/>
                <a:ea typeface="华文中宋" panose="02010600040101010101" pitchFamily="2" charset="-122"/>
              </a:rPr>
              <a:t>参看教材</a:t>
            </a:r>
            <a:r>
              <a:rPr lang="en-US" altLang="zh-CN" b="1" i="1" dirty="0">
                <a:solidFill>
                  <a:srgbClr val="FF0066"/>
                </a:solidFill>
                <a:latin typeface="华文中宋" panose="02010600040101010101" pitchFamily="2" charset="-122"/>
                <a:ea typeface="华文中宋" panose="02010600040101010101" pitchFamily="2" charset="-122"/>
              </a:rPr>
              <a:t>P10</a:t>
            </a:r>
            <a:endParaRPr lang="en-US" altLang="zh-CN" b="1" i="1" dirty="0">
              <a:solidFill>
                <a:srgbClr val="FF0066"/>
              </a:solidFill>
              <a:latin typeface="华文中宋" panose="02010600040101010101" pitchFamily="2" charset="-122"/>
              <a:ea typeface="华文中宋" panose="02010600040101010101" pitchFamily="2" charset="-122"/>
            </a:endParaRPr>
          </a:p>
        </p:txBody>
      </p:sp>
      <p:sp>
        <p:nvSpPr>
          <p:cNvPr id="29701" name="Rectangle 6"/>
          <p:cNvSpPr/>
          <p:nvPr/>
        </p:nvSpPr>
        <p:spPr>
          <a:xfrm>
            <a:off x="407988" y="1355725"/>
            <a:ext cx="8736012" cy="946150"/>
          </a:xfrm>
          <a:prstGeom prst="rect">
            <a:avLst/>
          </a:prstGeom>
          <a:noFill/>
          <a:ln w="28575">
            <a:noFill/>
          </a:ln>
        </p:spPr>
        <p:txBody>
          <a:bodyPr anchor="t"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是用非统计方法获得的</a:t>
            </a:r>
            <a:r>
              <a:rPr lang="en-US" altLang="zh-CN" b="1" dirty="0">
                <a:solidFill>
                  <a:srgbClr val="000066"/>
                </a:solidFill>
                <a:latin typeface="Times New Roman" panose="02020603050405020304" pitchFamily="18" charset="0"/>
                <a:ea typeface="华文中宋" panose="02010600040101010101" pitchFamily="2" charset="-122"/>
              </a:rPr>
              <a:t>,</a:t>
            </a:r>
            <a:r>
              <a:rPr lang="zh-CN" altLang="en-US" b="1" dirty="0">
                <a:solidFill>
                  <a:srgbClr val="000066"/>
                </a:solidFill>
                <a:latin typeface="Times New Roman" panose="02020603050405020304" pitchFamily="18" charset="0"/>
                <a:ea typeface="华文中宋" panose="02010600040101010101" pitchFamily="2" charset="-122"/>
              </a:rPr>
              <a:t>由测量不确定度和仪器不确定度两部分组成。</a:t>
            </a:r>
            <a:r>
              <a:rPr lang="zh-CN" altLang="en-US" b="1" i="1" dirty="0">
                <a:latin typeface="Times New Roman" panose="02020603050405020304" pitchFamily="18" charset="0"/>
                <a:ea typeface="华文中宋" panose="02010600040101010101" pitchFamily="2" charset="-122"/>
              </a:rPr>
              <a:t> </a:t>
            </a:r>
            <a:endParaRPr lang="zh-CN" altLang="en-US" b="1" i="1" dirty="0">
              <a:latin typeface="Times New Roman" panose="02020603050405020304" pitchFamily="18" charset="0"/>
              <a:ea typeface="华文中宋" panose="02010600040101010101" pitchFamily="2" charset="-122"/>
            </a:endParaRPr>
          </a:p>
        </p:txBody>
      </p:sp>
      <p:graphicFrame>
        <p:nvGraphicFramePr>
          <p:cNvPr id="29702" name="Object 7"/>
          <p:cNvGraphicFramePr>
            <a:graphicFrameLocks noChangeAspect="1"/>
          </p:cNvGraphicFramePr>
          <p:nvPr/>
        </p:nvGraphicFramePr>
        <p:xfrm>
          <a:off x="407988" y="4221163"/>
          <a:ext cx="8377237" cy="1293812"/>
        </p:xfrm>
        <a:graphic>
          <a:graphicData uri="http://schemas.openxmlformats.org/presentationml/2006/ole">
            <mc:AlternateContent xmlns:mc="http://schemas.openxmlformats.org/markup-compatibility/2006">
              <mc:Choice xmlns:v="urn:schemas-microsoft-com:vml" Requires="v">
                <p:oleObj spid="_x0000_s3127" name="" r:id="rId3" imgW="2959100" imgH="457200" progId="Equation.DSMT4">
                  <p:embed/>
                </p:oleObj>
              </mc:Choice>
              <mc:Fallback>
                <p:oleObj name="" r:id="rId3" imgW="2959100" imgH="457200" progId="Equation.DSMT4">
                  <p:embed/>
                  <p:pic>
                    <p:nvPicPr>
                      <p:cNvPr id="0" name="图片 3126"/>
                      <p:cNvPicPr/>
                      <p:nvPr/>
                    </p:nvPicPr>
                    <p:blipFill>
                      <a:blip r:embed="rId4"/>
                      <a:stretch>
                        <a:fillRect/>
                      </a:stretch>
                    </p:blipFill>
                    <p:spPr>
                      <a:xfrm>
                        <a:off x="407988" y="4221163"/>
                        <a:ext cx="8377237" cy="1293812"/>
                      </a:xfrm>
                      <a:prstGeom prst="rect">
                        <a:avLst/>
                      </a:prstGeom>
                      <a:noFill/>
                      <a:ln w="38100">
                        <a:noFill/>
                        <a:miter/>
                      </a:ln>
                    </p:spPr>
                  </p:pic>
                </p:oleObj>
              </mc:Fallback>
            </mc:AlternateContent>
          </a:graphicData>
        </a:graphic>
      </p:graphicFrame>
      <p:sp>
        <p:nvSpPr>
          <p:cNvPr id="29703" name="Rectangle 9"/>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
        <p:nvSpPr>
          <p:cNvPr id="8194" name="Rectangle 4"/>
          <p:cNvSpPr/>
          <p:nvPr/>
        </p:nvSpPr>
        <p:spPr>
          <a:xfrm>
            <a:off x="-1119187" y="3489325"/>
            <a:ext cx="682625" cy="244475"/>
          </a:xfrm>
          <a:prstGeom prst="rect">
            <a:avLst/>
          </a:prstGeom>
          <a:noFill/>
          <a:ln w="28575">
            <a:noFill/>
          </a:ln>
        </p:spPr>
        <p:txBody>
          <a:bodyPr wrap="none" anchor="ctr" anchorCtr="0">
            <a:spAutoFit/>
          </a:bodyPr>
          <a:p>
            <a:r>
              <a:rPr lang="en-US" altLang="zh-CN" sz="10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8195" name="Rectangle 5"/>
          <p:cNvSpPr/>
          <p:nvPr/>
        </p:nvSpPr>
        <p:spPr>
          <a:xfrm>
            <a:off x="0" y="3074988"/>
            <a:ext cx="9144000" cy="0"/>
          </a:xfrm>
          <a:prstGeom prst="rect">
            <a:avLst/>
          </a:prstGeom>
          <a:noFill/>
          <a:ln w="2857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sp>
        <p:nvSpPr>
          <p:cNvPr id="8196" name="Rectangle 6"/>
          <p:cNvSpPr/>
          <p:nvPr/>
        </p:nvSpPr>
        <p:spPr>
          <a:xfrm>
            <a:off x="539750" y="2060575"/>
            <a:ext cx="7488238" cy="519113"/>
          </a:xfrm>
          <a:prstGeom prst="rect">
            <a:avLst/>
          </a:prstGeom>
          <a:noFill/>
          <a:ln w="28575">
            <a:noFill/>
          </a:ln>
        </p:spPr>
        <p:txBody>
          <a:bodyPr anchor="ctr"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endParaRPr lang="en-US" altLang="zh-CN" sz="3600" b="1" dirty="0">
              <a:solidFill>
                <a:srgbClr val="000066"/>
              </a:solidFill>
              <a:latin typeface="Times New Roman" panose="02020603050405020304" pitchFamily="18" charset="0"/>
              <a:ea typeface="华文中宋" panose="02010600040101010101" pitchFamily="2" charset="-122"/>
            </a:endParaRPr>
          </a:p>
        </p:txBody>
      </p:sp>
      <p:sp>
        <p:nvSpPr>
          <p:cNvPr id="8197" name="Rectangle 7"/>
          <p:cNvSpPr/>
          <p:nvPr/>
        </p:nvSpPr>
        <p:spPr>
          <a:xfrm>
            <a:off x="179388" y="2352675"/>
            <a:ext cx="8353425" cy="946150"/>
          </a:xfrm>
          <a:prstGeom prst="rect">
            <a:avLst/>
          </a:prstGeom>
          <a:noFill/>
          <a:ln w="28575">
            <a:noFill/>
          </a:ln>
        </p:spPr>
        <p:txBody>
          <a:bodyPr anchor="ctr"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数据处理包括：计算步骤、作图、作表、有效数字运算、实验结果表示等</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8198" name="Rectangle 8">
            <a:hlinkClick r:id="rId1" action="ppaction://hlinksldjump"/>
          </p:cNvPr>
          <p:cNvSpPr/>
          <p:nvPr/>
        </p:nvSpPr>
        <p:spPr>
          <a:xfrm>
            <a:off x="508000" y="3606800"/>
            <a:ext cx="3600450" cy="519113"/>
          </a:xfrm>
          <a:prstGeom prst="rect">
            <a:avLst/>
          </a:prstGeom>
          <a:noFill/>
          <a:ln w="28575">
            <a:noFill/>
          </a:ln>
        </p:spPr>
        <p:txBody>
          <a:bodyPr anchor="ctr" anchorCtr="0">
            <a:spAutoFit/>
          </a:bodyPr>
          <a:p>
            <a:r>
              <a:rPr lang="en-US" altLang="zh-CN" b="1" dirty="0">
                <a:solidFill>
                  <a:srgbClr val="3366FF"/>
                </a:solidFill>
                <a:latin typeface="Times New Roman" panose="02020603050405020304" pitchFamily="18" charset="0"/>
                <a:ea typeface="华文中宋" panose="02010600040101010101" pitchFamily="2" charset="-122"/>
              </a:rPr>
              <a:t>     </a:t>
            </a:r>
            <a:r>
              <a:rPr lang="zh-CN" altLang="en-US" b="1" dirty="0">
                <a:solidFill>
                  <a:srgbClr val="3366FF"/>
                </a:solidFill>
                <a:latin typeface="Times New Roman" panose="02020603050405020304" pitchFamily="18" charset="0"/>
                <a:ea typeface="华文中宋" panose="02010600040101010101" pitchFamily="2" charset="-122"/>
              </a:rPr>
              <a:t>一、测量和误差</a:t>
            </a:r>
            <a:endParaRPr lang="zh-CN" altLang="en-US" b="1" dirty="0">
              <a:solidFill>
                <a:srgbClr val="3366FF"/>
              </a:solidFill>
              <a:latin typeface="Times New Roman" panose="02020603050405020304" pitchFamily="18" charset="0"/>
              <a:ea typeface="华文中宋" panose="02010600040101010101" pitchFamily="2" charset="-122"/>
            </a:endParaRPr>
          </a:p>
        </p:txBody>
      </p:sp>
      <p:sp>
        <p:nvSpPr>
          <p:cNvPr id="8199" name="Rectangle 9">
            <a:hlinkClick r:id="rId2" action="ppaction://hlinksldjump"/>
          </p:cNvPr>
          <p:cNvSpPr/>
          <p:nvPr/>
        </p:nvSpPr>
        <p:spPr>
          <a:xfrm>
            <a:off x="4585018" y="3624263"/>
            <a:ext cx="4989512" cy="519112"/>
          </a:xfrm>
          <a:prstGeom prst="rect">
            <a:avLst/>
          </a:prstGeom>
          <a:noFill/>
          <a:ln w="28575">
            <a:noFill/>
          </a:ln>
        </p:spPr>
        <p:txBody>
          <a:bodyPr anchor="ctr" anchorCtr="0">
            <a:spAutoFit/>
          </a:bodyPr>
          <a:p>
            <a:r>
              <a:rPr lang="zh-CN" altLang="en-US" b="1" dirty="0">
                <a:solidFill>
                  <a:srgbClr val="3366FF"/>
                </a:solidFill>
                <a:latin typeface="Times New Roman" panose="02020603050405020304" pitchFamily="18" charset="0"/>
                <a:ea typeface="华文中宋" panose="02010600040101010101" pitchFamily="2" charset="-122"/>
              </a:rPr>
              <a:t>二、误差的种类和来源</a:t>
            </a:r>
            <a:endParaRPr lang="zh-CN" altLang="en-US" b="1" dirty="0">
              <a:solidFill>
                <a:srgbClr val="3366FF"/>
              </a:solidFill>
              <a:latin typeface="Times New Roman" panose="02020603050405020304" pitchFamily="18" charset="0"/>
              <a:ea typeface="华文中宋" panose="02010600040101010101" pitchFamily="2" charset="-122"/>
            </a:endParaRPr>
          </a:p>
        </p:txBody>
      </p:sp>
      <p:sp>
        <p:nvSpPr>
          <p:cNvPr id="8200" name="Rectangle 10"/>
          <p:cNvSpPr/>
          <p:nvPr/>
        </p:nvSpPr>
        <p:spPr>
          <a:xfrm>
            <a:off x="4634230" y="4276725"/>
            <a:ext cx="3384550" cy="519113"/>
          </a:xfrm>
          <a:prstGeom prst="rect">
            <a:avLst/>
          </a:prstGeom>
          <a:noFill/>
          <a:ln w="28575">
            <a:noFill/>
          </a:ln>
        </p:spPr>
        <p:txBody>
          <a:bodyPr anchor="ctr" anchorCtr="0">
            <a:spAutoFit/>
          </a:bodyPr>
          <a:p>
            <a:r>
              <a:rPr lang="zh-CN" altLang="en-US" b="1" dirty="0">
                <a:solidFill>
                  <a:srgbClr val="3366FF"/>
                </a:solidFill>
                <a:latin typeface="Times New Roman" panose="02020603050405020304" pitchFamily="18" charset="0"/>
                <a:ea typeface="华文中宋" panose="02010600040101010101" pitchFamily="2" charset="-122"/>
              </a:rPr>
              <a:t>四、有效数字</a:t>
            </a:r>
            <a:endParaRPr lang="zh-CN" altLang="en-US" b="1" dirty="0">
              <a:solidFill>
                <a:srgbClr val="3366FF"/>
              </a:solidFill>
              <a:latin typeface="Times New Roman" panose="02020603050405020304" pitchFamily="18" charset="0"/>
              <a:ea typeface="华文中宋" panose="02010600040101010101" pitchFamily="2" charset="-122"/>
            </a:endParaRPr>
          </a:p>
        </p:txBody>
      </p:sp>
      <p:sp>
        <p:nvSpPr>
          <p:cNvPr id="8201" name="Rectangle 12">
            <a:hlinkClick r:id="rId3" action="ppaction://hlinksldjump"/>
          </p:cNvPr>
          <p:cNvSpPr/>
          <p:nvPr/>
        </p:nvSpPr>
        <p:spPr>
          <a:xfrm>
            <a:off x="928688" y="4232275"/>
            <a:ext cx="3695700" cy="522288"/>
          </a:xfrm>
          <a:prstGeom prst="rect">
            <a:avLst/>
          </a:prstGeom>
          <a:noFill/>
          <a:ln w="28575">
            <a:noFill/>
          </a:ln>
        </p:spPr>
        <p:txBody>
          <a:bodyPr wrap="square" anchor="ctr" anchorCtr="0">
            <a:spAutoFit/>
          </a:bodyPr>
          <a:p>
            <a:r>
              <a:rPr lang="zh-CN" altLang="en-US" b="1" dirty="0">
                <a:solidFill>
                  <a:srgbClr val="FF0000"/>
                </a:solidFill>
                <a:latin typeface="Times New Roman" panose="02020603050405020304" pitchFamily="18" charset="0"/>
                <a:ea typeface="华文中宋" panose="02010600040101010101" pitchFamily="2" charset="-122"/>
              </a:rPr>
              <a:t>三、不确定度的评定</a:t>
            </a:r>
            <a:endParaRPr lang="zh-CN" altLang="en-US" b="1" dirty="0">
              <a:solidFill>
                <a:srgbClr val="FF0000"/>
              </a:solidFill>
              <a:latin typeface="Times New Roman" panose="02020603050405020304" pitchFamily="18" charset="0"/>
              <a:ea typeface="华文中宋" panose="02010600040101010101" pitchFamily="2" charset="-122"/>
            </a:endParaRPr>
          </a:p>
        </p:txBody>
      </p:sp>
      <p:sp>
        <p:nvSpPr>
          <p:cNvPr id="8202" name="Rectangle 10"/>
          <p:cNvSpPr/>
          <p:nvPr/>
        </p:nvSpPr>
        <p:spPr>
          <a:xfrm>
            <a:off x="971550" y="5011738"/>
            <a:ext cx="3384550" cy="522287"/>
          </a:xfrm>
          <a:prstGeom prst="rect">
            <a:avLst/>
          </a:prstGeom>
          <a:noFill/>
          <a:ln w="28575">
            <a:noFill/>
          </a:ln>
        </p:spPr>
        <p:txBody>
          <a:bodyPr anchor="ctr" anchorCtr="0">
            <a:spAutoFit/>
          </a:bodyPr>
          <a:p>
            <a:r>
              <a:rPr lang="zh-CN" altLang="en-US" b="1" dirty="0">
                <a:solidFill>
                  <a:srgbClr val="FF0000"/>
                </a:solidFill>
                <a:latin typeface="Times New Roman" panose="02020603050405020304" pitchFamily="18" charset="0"/>
                <a:ea typeface="华文中宋" panose="02010600040101010101" pitchFamily="2" charset="-122"/>
              </a:rPr>
              <a:t>五、处理方法</a:t>
            </a:r>
            <a:endParaRPr lang="zh-CN" altLang="en-US" b="1" dirty="0">
              <a:solidFill>
                <a:srgbClr val="FF0000"/>
              </a:solidFill>
              <a:latin typeface="Times New Roman" panose="02020603050405020304" pitchFamily="18" charset="0"/>
              <a:ea typeface="华文中宋" panose="02010600040101010101" pitchFamily="2" charset="-122"/>
            </a:endParaRPr>
          </a:p>
        </p:txBody>
      </p:sp>
      <p:sp>
        <p:nvSpPr>
          <p:cNvPr id="622595" name="Rectangle 3"/>
          <p:cNvSpPr/>
          <p:nvPr/>
        </p:nvSpPr>
        <p:spPr>
          <a:xfrm>
            <a:off x="250825" y="1125538"/>
            <a:ext cx="8675688" cy="946150"/>
          </a:xfrm>
          <a:prstGeom prst="rect">
            <a:avLst/>
          </a:prstGeom>
          <a:noFill/>
          <a:ln w="28575">
            <a:noFill/>
          </a:ln>
        </p:spPr>
        <p:txBody>
          <a:bodyPr anchor="ctr" anchorCtr="0">
            <a:spAutoFit/>
          </a:bodyPr>
          <a:p>
            <a:pPr eaLnBrk="1" hangingPunct="1"/>
            <a:r>
              <a:rPr lang="en-US" altLang="zh-CN" b="1" dirty="0">
                <a:solidFill>
                  <a:srgbClr val="000066"/>
                </a:solidFill>
                <a:latin typeface="Times New Roman" panose="02020603050405020304" pitchFamily="18" charset="0"/>
              </a:rPr>
              <a:t>      </a:t>
            </a:r>
            <a:r>
              <a:rPr lang="zh-CN" altLang="en-US" b="1" dirty="0">
                <a:solidFill>
                  <a:srgbClr val="000066"/>
                </a:solidFill>
                <a:latin typeface="Times New Roman" panose="02020603050405020304" pitchFamily="18" charset="0"/>
              </a:rPr>
              <a:t>误差理论包括：误差的定义、分类、来源、误差的控制以及不确定度的评估等</a:t>
            </a:r>
            <a:endParaRPr lang="zh-CN" altLang="en-US" b="1" dirty="0">
              <a:solidFill>
                <a:srgbClr val="000066"/>
              </a:solidFill>
              <a:latin typeface="Times New Roman" panose="02020603050405020304" pitchFamily="18" charset="0"/>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2595"/>
                                        </p:tgtEl>
                                        <p:attrNameLst>
                                          <p:attrName>style.visibility</p:attrName>
                                        </p:attrNameLst>
                                      </p:cBhvr>
                                      <p:to>
                                        <p:strVal val="visible"/>
                                      </p:to>
                                    </p:set>
                                    <p:animEffect transition="in" filter="wipe(down)">
                                      <p:cBhvr>
                                        <p:cTn id="7" dur="500"/>
                                        <p:tgtEl>
                                          <p:spTgt spid="62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3"/>
          <p:cNvSpPr>
            <a:spLocks noGrp="1"/>
          </p:cNvSpPr>
          <p:nvPr>
            <p:ph idx="1"/>
          </p:nvPr>
        </p:nvSpPr>
        <p:spPr>
          <a:xfrm>
            <a:off x="107950" y="1052513"/>
            <a:ext cx="7531100" cy="2700337"/>
          </a:xfrm>
          <a:solidFill>
            <a:srgbClr val="FFFFFF"/>
          </a:solidFill>
          <a:ln>
            <a:noFill/>
          </a:ln>
        </p:spPr>
        <p:txBody>
          <a:bodyPr vert="horz" wrap="square" lIns="68580" tIns="34290" rIns="68580" bIns="34290" anchor="t" anchorCtr="0"/>
          <a:p>
            <a:pPr marL="0" indent="0" algn="ctr">
              <a:lnSpc>
                <a:spcPct val="135000"/>
              </a:lnSpc>
              <a:spcBef>
                <a:spcPct val="0"/>
              </a:spcBef>
              <a:buFontTx/>
              <a:buNone/>
            </a:pPr>
            <a:r>
              <a:rPr lang="en-US" altLang="zh-CN" b="1">
                <a:solidFill>
                  <a:srgbClr val="FF0000"/>
                </a:solidFill>
                <a:latin typeface="Times New Roman" panose="02020603050405020304" pitchFamily="18" charset="0"/>
              </a:rPr>
              <a:t> </a:t>
            </a:r>
            <a:r>
              <a:rPr lang="zh-CN" altLang="en-US" b="1">
                <a:solidFill>
                  <a:srgbClr val="FF0000"/>
                </a:solidFill>
                <a:latin typeface="Times New Roman" panose="02020603050405020304" pitchFamily="18" charset="0"/>
              </a:rPr>
              <a:t>多次直接测量数据处理的主要步骤如下：</a:t>
            </a:r>
            <a:endParaRPr lang="zh-CN" altLang="en-US" b="1">
              <a:solidFill>
                <a:srgbClr val="FF0000"/>
              </a:solidFill>
              <a:latin typeface="Times New Roman" panose="02020603050405020304" pitchFamily="18" charset="0"/>
            </a:endParaRPr>
          </a:p>
          <a:p>
            <a:pPr marL="0" indent="0" algn="just">
              <a:lnSpc>
                <a:spcPct val="135000"/>
              </a:lnSpc>
              <a:spcBef>
                <a:spcPct val="0"/>
              </a:spcBef>
            </a:pPr>
            <a:r>
              <a:rPr lang="zh-CN" altLang="en-US" b="1">
                <a:latin typeface="Times New Roman" panose="02020603050405020304" pitchFamily="18" charset="0"/>
              </a:rPr>
              <a:t> 求出测量量的算术平均值。</a:t>
            </a:r>
            <a:endParaRPr lang="zh-CN" altLang="en-US" b="1">
              <a:latin typeface="Times New Roman" panose="02020603050405020304" pitchFamily="18" charset="0"/>
            </a:endParaRPr>
          </a:p>
          <a:p>
            <a:pPr marL="0" indent="0" algn="just">
              <a:lnSpc>
                <a:spcPct val="135000"/>
              </a:lnSpc>
              <a:spcBef>
                <a:spcPct val="0"/>
              </a:spcBef>
            </a:pPr>
            <a:r>
              <a:rPr lang="zh-CN" altLang="en-US" b="1">
                <a:latin typeface="Times New Roman" panose="02020603050405020304" pitchFamily="18" charset="0"/>
              </a:rPr>
              <a:t>计算出</a:t>
            </a:r>
            <a:r>
              <a:rPr lang="en-US" altLang="zh-CN" b="1">
                <a:latin typeface="Times New Roman" panose="02020603050405020304" pitchFamily="18" charset="0"/>
              </a:rPr>
              <a:t>A</a:t>
            </a:r>
            <a:r>
              <a:rPr lang="zh-CN" altLang="en-US" b="1">
                <a:latin typeface="Times New Roman" panose="02020603050405020304" pitchFamily="18" charset="0"/>
              </a:rPr>
              <a:t>类标准不确定度。</a:t>
            </a:r>
            <a:endParaRPr lang="zh-CN" altLang="en-US" b="1">
              <a:latin typeface="Times New Roman" panose="02020603050405020304" pitchFamily="18" charset="0"/>
            </a:endParaRPr>
          </a:p>
          <a:p>
            <a:pPr marL="0" indent="0" algn="just">
              <a:lnSpc>
                <a:spcPct val="135000"/>
              </a:lnSpc>
              <a:spcBef>
                <a:spcPct val="0"/>
              </a:spcBef>
            </a:pPr>
            <a:r>
              <a:rPr lang="zh-CN" altLang="en-US" b="1">
                <a:latin typeface="Times New Roman" panose="02020603050405020304" pitchFamily="18" charset="0"/>
              </a:rPr>
              <a:t> 估算</a:t>
            </a:r>
            <a:r>
              <a:rPr lang="en-US" altLang="zh-CN" b="1">
                <a:latin typeface="Times New Roman" panose="02020603050405020304" pitchFamily="18" charset="0"/>
              </a:rPr>
              <a:t>B</a:t>
            </a:r>
            <a:r>
              <a:rPr lang="zh-CN" altLang="en-US" b="1">
                <a:latin typeface="Times New Roman" panose="02020603050405020304" pitchFamily="18" charset="0"/>
              </a:rPr>
              <a:t>类标准不确定度。</a:t>
            </a:r>
            <a:endParaRPr lang="zh-CN" altLang="en-US" b="1">
              <a:latin typeface="Times New Roman" panose="02020603050405020304" pitchFamily="18" charset="0"/>
            </a:endParaRPr>
          </a:p>
          <a:p>
            <a:pPr marL="0" indent="0" algn="just">
              <a:lnSpc>
                <a:spcPct val="135000"/>
              </a:lnSpc>
              <a:spcBef>
                <a:spcPct val="0"/>
              </a:spcBef>
            </a:pPr>
            <a:r>
              <a:rPr lang="zh-CN" altLang="en-US" b="1">
                <a:latin typeface="Times New Roman" panose="02020603050405020304" pitchFamily="18" charset="0"/>
              </a:rPr>
              <a:t> 求出合成不确定度。</a:t>
            </a:r>
            <a:endParaRPr lang="zh-CN" altLang="en-US" b="1">
              <a:latin typeface="Times New Roman" panose="02020603050405020304" pitchFamily="18" charset="0"/>
            </a:endParaRPr>
          </a:p>
          <a:p>
            <a:pPr marL="0" indent="0" algn="just">
              <a:lnSpc>
                <a:spcPct val="135000"/>
              </a:lnSpc>
              <a:spcBef>
                <a:spcPct val="0"/>
              </a:spcBef>
            </a:pPr>
            <a:r>
              <a:rPr lang="zh-CN" altLang="en-US" b="1">
                <a:latin typeface="Times New Roman" panose="02020603050405020304" pitchFamily="18" charset="0"/>
              </a:rPr>
              <a:t> 处理有效数字尾数，</a:t>
            </a:r>
            <a:endParaRPr lang="zh-CN" altLang="en-US" b="1">
              <a:latin typeface="Times New Roman" panose="02020603050405020304" pitchFamily="18" charset="0"/>
            </a:endParaRPr>
          </a:p>
          <a:p>
            <a:pPr marL="0" indent="0" algn="just">
              <a:lnSpc>
                <a:spcPct val="135000"/>
              </a:lnSpc>
              <a:spcBef>
                <a:spcPct val="0"/>
              </a:spcBef>
              <a:buNone/>
            </a:pPr>
            <a:r>
              <a:rPr lang="zh-CN" altLang="en-US" b="1">
                <a:latin typeface="Times New Roman" panose="02020603050405020304" pitchFamily="18" charset="0"/>
              </a:rPr>
              <a:t> </a:t>
            </a:r>
            <a:r>
              <a:rPr lang="en-US" altLang="zh-CN" b="1">
                <a:latin typeface="Times New Roman" panose="02020603050405020304" pitchFamily="18" charset="0"/>
              </a:rPr>
              <a:t>   </a:t>
            </a:r>
            <a:r>
              <a:rPr lang="zh-CN" altLang="en-US" b="1">
                <a:latin typeface="Times New Roman" panose="02020603050405020304" pitchFamily="18" charset="0"/>
              </a:rPr>
              <a:t>写出测量结果。</a:t>
            </a:r>
            <a:endParaRPr lang="zh-CN" altLang="en-US" b="1">
              <a:latin typeface="Times New Roman" panose="02020603050405020304" pitchFamily="18" charset="0"/>
            </a:endParaRPr>
          </a:p>
        </p:txBody>
      </p:sp>
      <p:graphicFrame>
        <p:nvGraphicFramePr>
          <p:cNvPr id="30722" name="Object 3"/>
          <p:cNvGraphicFramePr>
            <a:graphicFrameLocks noChangeAspect="1"/>
          </p:cNvGraphicFramePr>
          <p:nvPr/>
        </p:nvGraphicFramePr>
        <p:xfrm>
          <a:off x="5435600" y="1736725"/>
          <a:ext cx="2597150" cy="1187450"/>
        </p:xfrm>
        <a:graphic>
          <a:graphicData uri="http://schemas.openxmlformats.org/presentationml/2006/ole">
            <mc:AlternateContent xmlns:mc="http://schemas.openxmlformats.org/markup-compatibility/2006">
              <mc:Choice xmlns:v="urn:schemas-microsoft-com:vml" Requires="v">
                <p:oleObj spid="_x0000_s3122" name="" r:id="rId1" imgW="1498600" imgH="685800" progId="Equation.DSMT4">
                  <p:embed/>
                </p:oleObj>
              </mc:Choice>
              <mc:Fallback>
                <p:oleObj name="" r:id="rId1" imgW="1498600" imgH="685800" progId="Equation.DSMT4">
                  <p:embed/>
                  <p:pic>
                    <p:nvPicPr>
                      <p:cNvPr id="0" name="图片 3121"/>
                      <p:cNvPicPr/>
                      <p:nvPr/>
                    </p:nvPicPr>
                    <p:blipFill>
                      <a:blip r:embed="rId2"/>
                      <a:stretch>
                        <a:fillRect/>
                      </a:stretch>
                    </p:blipFill>
                    <p:spPr>
                      <a:xfrm>
                        <a:off x="5435600" y="1736725"/>
                        <a:ext cx="2597150" cy="1187450"/>
                      </a:xfrm>
                      <a:prstGeom prst="rect">
                        <a:avLst/>
                      </a:prstGeom>
                      <a:noFill/>
                      <a:ln w="38100">
                        <a:noFill/>
                        <a:miter/>
                      </a:ln>
                    </p:spPr>
                  </p:pic>
                </p:oleObj>
              </mc:Fallback>
            </mc:AlternateContent>
          </a:graphicData>
        </a:graphic>
      </p:graphicFrame>
      <p:graphicFrame>
        <p:nvGraphicFramePr>
          <p:cNvPr id="30723" name="Object 4"/>
          <p:cNvGraphicFramePr>
            <a:graphicFrameLocks noChangeAspect="1"/>
          </p:cNvGraphicFramePr>
          <p:nvPr/>
        </p:nvGraphicFramePr>
        <p:xfrm>
          <a:off x="6761163" y="2925763"/>
          <a:ext cx="1333500" cy="1008062"/>
        </p:xfrm>
        <a:graphic>
          <a:graphicData uri="http://schemas.openxmlformats.org/presentationml/2006/ole">
            <mc:AlternateContent xmlns:mc="http://schemas.openxmlformats.org/markup-compatibility/2006">
              <mc:Choice xmlns:v="urn:schemas-microsoft-com:vml" Requires="v">
                <p:oleObj spid="_x0000_s3124" name="" r:id="rId3" imgW="571500" imgH="431800" progId="Equation.DSMT4">
                  <p:embed/>
                </p:oleObj>
              </mc:Choice>
              <mc:Fallback>
                <p:oleObj name="" r:id="rId3" imgW="571500" imgH="431800" progId="Equation.DSMT4">
                  <p:embed/>
                  <p:pic>
                    <p:nvPicPr>
                      <p:cNvPr id="0" name="图片 3123"/>
                      <p:cNvPicPr/>
                      <p:nvPr/>
                    </p:nvPicPr>
                    <p:blipFill>
                      <a:blip r:embed="rId4"/>
                      <a:stretch>
                        <a:fillRect/>
                      </a:stretch>
                    </p:blipFill>
                    <p:spPr>
                      <a:xfrm>
                        <a:off x="6761163" y="2925763"/>
                        <a:ext cx="1333500" cy="1008062"/>
                      </a:xfrm>
                      <a:prstGeom prst="rect">
                        <a:avLst/>
                      </a:prstGeom>
                      <a:noFill/>
                      <a:ln w="38100">
                        <a:noFill/>
                        <a:miter/>
                      </a:ln>
                    </p:spPr>
                  </p:pic>
                </p:oleObj>
              </mc:Fallback>
            </mc:AlternateContent>
          </a:graphicData>
        </a:graphic>
      </p:graphicFrame>
      <p:graphicFrame>
        <p:nvGraphicFramePr>
          <p:cNvPr id="30724" name="Object 9"/>
          <p:cNvGraphicFramePr>
            <a:graphicFrameLocks noChangeAspect="1"/>
          </p:cNvGraphicFramePr>
          <p:nvPr/>
        </p:nvGraphicFramePr>
        <p:xfrm>
          <a:off x="4498975" y="3752850"/>
          <a:ext cx="2032000" cy="693738"/>
        </p:xfrm>
        <a:graphic>
          <a:graphicData uri="http://schemas.openxmlformats.org/presentationml/2006/ole">
            <mc:AlternateContent xmlns:mc="http://schemas.openxmlformats.org/markup-compatibility/2006">
              <mc:Choice xmlns:v="urn:schemas-microsoft-com:vml" Requires="v">
                <p:oleObj spid="_x0000_s3125" name="" r:id="rId5" imgW="862965" imgH="292100" progId="Equation.DSMT4">
                  <p:embed/>
                </p:oleObj>
              </mc:Choice>
              <mc:Fallback>
                <p:oleObj name="" r:id="rId5" imgW="862965" imgH="292100" progId="Equation.DSMT4">
                  <p:embed/>
                  <p:pic>
                    <p:nvPicPr>
                      <p:cNvPr id="0" name="图片 3124"/>
                      <p:cNvPicPr/>
                      <p:nvPr/>
                    </p:nvPicPr>
                    <p:blipFill>
                      <a:blip r:embed="rId6"/>
                      <a:stretch>
                        <a:fillRect/>
                      </a:stretch>
                    </p:blipFill>
                    <p:spPr>
                      <a:xfrm>
                        <a:off x="4498975" y="3752850"/>
                        <a:ext cx="2032000" cy="693738"/>
                      </a:xfrm>
                      <a:prstGeom prst="rect">
                        <a:avLst/>
                      </a:prstGeom>
                      <a:noFill/>
                      <a:ln w="38100">
                        <a:noFill/>
                        <a:miter/>
                      </a:ln>
                    </p:spPr>
                  </p:pic>
                </p:oleObj>
              </mc:Fallback>
            </mc:AlternateContent>
          </a:graphicData>
        </a:graphic>
      </p:graphicFrame>
      <p:graphicFrame>
        <p:nvGraphicFramePr>
          <p:cNvPr id="30725" name="对象 87044"/>
          <p:cNvGraphicFramePr/>
          <p:nvPr/>
        </p:nvGraphicFramePr>
        <p:xfrm>
          <a:off x="4500563" y="4724400"/>
          <a:ext cx="2887662" cy="1941513"/>
        </p:xfrm>
        <a:graphic>
          <a:graphicData uri="http://schemas.openxmlformats.org/presentationml/2006/ole">
            <mc:AlternateContent xmlns:mc="http://schemas.openxmlformats.org/markup-compatibility/2006">
              <mc:Choice xmlns:v="urn:schemas-microsoft-com:vml" Requires="v">
                <p:oleObj spid="_x0000_s3126" name="" r:id="rId7" imgW="1219200" imgH="914400" progId="Equation.3">
                  <p:embed/>
                </p:oleObj>
              </mc:Choice>
              <mc:Fallback>
                <p:oleObj name="" r:id="rId7" imgW="1219200" imgH="914400" progId="Equation.3">
                  <p:embed/>
                  <p:pic>
                    <p:nvPicPr>
                      <p:cNvPr id="0" name="图片 3125"/>
                      <p:cNvPicPr/>
                      <p:nvPr/>
                    </p:nvPicPr>
                    <p:blipFill>
                      <a:blip r:embed="rId8"/>
                      <a:stretch>
                        <a:fillRect/>
                      </a:stretch>
                    </p:blipFill>
                    <p:spPr>
                      <a:xfrm>
                        <a:off x="4500563" y="4724400"/>
                        <a:ext cx="2887662" cy="1941513"/>
                      </a:xfrm>
                      <a:prstGeom prst="rect">
                        <a:avLst/>
                      </a:prstGeom>
                      <a:solidFill>
                        <a:srgbClr val="00CCFF"/>
                      </a:solidFill>
                      <a:ln w="38100">
                        <a:noFill/>
                        <a:miter/>
                      </a:ln>
                    </p:spPr>
                  </p:pic>
                </p:oleObj>
              </mc:Fallback>
            </mc:AlternateContent>
          </a:graphicData>
        </a:graphic>
      </p:graphicFrame>
    </p:spTree>
  </p:cSld>
  <p:clrMapOvr>
    <a:masterClrMapping/>
  </p:clrMapOvr>
  <p:transition spd="slow">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p:nvPr/>
        </p:nvSpPr>
        <p:spPr>
          <a:xfrm>
            <a:off x="1828800" y="1660525"/>
            <a:ext cx="18288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sp>
        <p:nvSpPr>
          <p:cNvPr id="31746" name="Rectangle 9"/>
          <p:cNvSpPr/>
          <p:nvPr/>
        </p:nvSpPr>
        <p:spPr>
          <a:xfrm>
            <a:off x="1828800" y="1660525"/>
            <a:ext cx="18288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693490" name="Object 242"/>
          <p:cNvGraphicFramePr>
            <a:graphicFrameLocks noChangeAspect="1"/>
          </p:cNvGraphicFramePr>
          <p:nvPr/>
        </p:nvGraphicFramePr>
        <p:xfrm>
          <a:off x="5138738" y="771525"/>
          <a:ext cx="3016250" cy="2152650"/>
        </p:xfrm>
        <a:graphic>
          <a:graphicData uri="http://schemas.openxmlformats.org/presentationml/2006/ole">
            <mc:AlternateContent xmlns:mc="http://schemas.openxmlformats.org/markup-compatibility/2006">
              <mc:Choice xmlns:v="urn:schemas-microsoft-com:vml" Requires="v">
                <p:oleObj spid="_x0000_s3134" name="" r:id="rId1" imgW="1282700" imgH="1333500" progId="Equation.DSMT4">
                  <p:embed/>
                </p:oleObj>
              </mc:Choice>
              <mc:Fallback>
                <p:oleObj name="" r:id="rId1" imgW="1282700" imgH="1333500" progId="Equation.DSMT4">
                  <p:embed/>
                  <p:pic>
                    <p:nvPicPr>
                      <p:cNvPr id="0" name="图片 3133"/>
                      <p:cNvPicPr/>
                      <p:nvPr/>
                    </p:nvPicPr>
                    <p:blipFill>
                      <a:blip r:embed="rId2"/>
                      <a:stretch>
                        <a:fillRect/>
                      </a:stretch>
                    </p:blipFill>
                    <p:spPr>
                      <a:xfrm>
                        <a:off x="5138738" y="771525"/>
                        <a:ext cx="3016250" cy="2152650"/>
                      </a:xfrm>
                      <a:prstGeom prst="rect">
                        <a:avLst/>
                      </a:prstGeom>
                      <a:solidFill>
                        <a:schemeClr val="accent1">
                          <a:alpha val="74901"/>
                        </a:schemeClr>
                      </a:solidFill>
                      <a:ln w="38100">
                        <a:noFill/>
                        <a:miter/>
                      </a:ln>
                    </p:spPr>
                  </p:pic>
                </p:oleObj>
              </mc:Fallback>
            </mc:AlternateContent>
          </a:graphicData>
        </a:graphic>
      </p:graphicFrame>
      <p:sp>
        <p:nvSpPr>
          <p:cNvPr id="31748" name="WordArt 245"/>
          <p:cNvSpPr>
            <a:spLocks noTextEdit="1"/>
          </p:cNvSpPr>
          <p:nvPr/>
        </p:nvSpPr>
        <p:spPr>
          <a:xfrm>
            <a:off x="454025" y="260350"/>
            <a:ext cx="2305050" cy="352425"/>
          </a:xfrm>
          <a:prstGeom prst="rect">
            <a:avLst/>
          </a:prstGeom>
        </p:spPr>
        <p:txBody>
          <a:bodyPr wrap="none" fromWordArt="1">
            <a:prstTxWarp prst="textPlain">
              <a:avLst>
                <a:gd name="adj" fmla="val 50000"/>
              </a:avLst>
            </a:prstTxWarp>
            <a:normAutofit/>
          </a:bodyPr>
          <a:p>
            <a:pPr algn="ctr"/>
            <a:r>
              <a:rPr lang="zh-CN" altLang="en-US" sz="2800" spc="560">
                <a:solidFill>
                  <a:schemeClr val="accent2"/>
                </a:solidFill>
                <a:effectLst>
                  <a:prstShdw prst="shdw17" dist="17961" dir="13499999">
                    <a:srgbClr val="1F5C99"/>
                  </a:prstShdw>
                </a:effectLst>
                <a:latin typeface="隶书" panose="02010509060101010101" pitchFamily="49" charset="-122"/>
                <a:ea typeface="隶书" panose="02010509060101010101" pitchFamily="49" charset="-122"/>
              </a:rPr>
              <a:t>例1：用千分尺测长度</a:t>
            </a:r>
            <a:endParaRPr lang="zh-CN" altLang="en-US" sz="2800" spc="560">
              <a:solidFill>
                <a:schemeClr val="accent2"/>
              </a:solidFill>
              <a:effectLst>
                <a:prstShdw prst="shdw17" dist="17961" dir="13499999">
                  <a:srgbClr val="1F5C99"/>
                </a:prstShdw>
              </a:effectLst>
              <a:latin typeface="隶书" panose="02010509060101010101" pitchFamily="49" charset="-122"/>
              <a:ea typeface="隶书" panose="02010509060101010101" pitchFamily="49" charset="-122"/>
            </a:endParaRPr>
          </a:p>
        </p:txBody>
      </p:sp>
      <p:graphicFrame>
        <p:nvGraphicFramePr>
          <p:cNvPr id="693900" name="Group 652"/>
          <p:cNvGraphicFramePr>
            <a:graphicFrameLocks noGrp="1"/>
          </p:cNvGraphicFramePr>
          <p:nvPr/>
        </p:nvGraphicFramePr>
        <p:xfrm>
          <a:off x="330200" y="1187450"/>
          <a:ext cx="4592638" cy="4754563"/>
        </p:xfrm>
        <a:graphic>
          <a:graphicData uri="http://schemas.openxmlformats.org/drawingml/2006/table">
            <a:tbl>
              <a:tblPr/>
              <a:tblGrid>
                <a:gridCol w="960438"/>
                <a:gridCol w="1255712"/>
                <a:gridCol w="1296988"/>
                <a:gridCol w="1079500"/>
              </a:tblGrid>
              <a:tr h="1809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a:t>
                      </a:r>
                      <a:r>
                        <a:rPr kumimoji="0" lang="en-US" altLang="zh-CN" sz="18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a:t>
                      </a:r>
                      <a:r>
                        <a:rPr kumimoji="0" lang="en-US" altLang="zh-CN" sz="1800" b="1" i="1"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d </a:t>
                      </a:r>
                      <a:r>
                        <a:rPr kumimoji="0" lang="en-US" altLang="zh-CN" sz="1800" b="0" i="0" u="none" strike="noStrike" cap="none" normalizeH="0" baseline="30000" smtClean="0">
                          <a:ln>
                            <a:noFill/>
                          </a:ln>
                          <a:solidFill>
                            <a:srgbClr val="000000"/>
                          </a:solidFill>
                          <a:effectLst/>
                          <a:latin typeface="宋体" panose="02010600030101010101" pitchFamily="2" charset="-122"/>
                          <a:ea typeface="宋体" panose="02010600030101010101" pitchFamily="2"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0.000004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0.000144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0.000225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0.000081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0.000016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0.000004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1.737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0.000324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平均</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1.7190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28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求和</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0.000572</a:t>
                      </a:r>
                      <a:endParaRPr kumimoji="0"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93886" name="Object 638"/>
          <p:cNvGraphicFramePr>
            <a:graphicFrameLocks noChangeAspect="1"/>
          </p:cNvGraphicFramePr>
          <p:nvPr/>
        </p:nvGraphicFramePr>
        <p:xfrm>
          <a:off x="5195888" y="2997200"/>
          <a:ext cx="3000375" cy="798513"/>
        </p:xfrm>
        <a:graphic>
          <a:graphicData uri="http://schemas.openxmlformats.org/presentationml/2006/ole">
            <mc:AlternateContent xmlns:mc="http://schemas.openxmlformats.org/markup-compatibility/2006">
              <mc:Choice xmlns:v="urn:schemas-microsoft-com:vml" Requires="v">
                <p:oleObj spid="_x0000_s3130" name="" r:id="rId3" imgW="1574800" imgH="419100" progId="Equation.DSMT4">
                  <p:embed/>
                </p:oleObj>
              </mc:Choice>
              <mc:Fallback>
                <p:oleObj name="" r:id="rId3" imgW="1574800" imgH="419100" progId="Equation.DSMT4">
                  <p:embed/>
                  <p:pic>
                    <p:nvPicPr>
                      <p:cNvPr id="0" name="图片 3129"/>
                      <p:cNvPicPr/>
                      <p:nvPr/>
                    </p:nvPicPr>
                    <p:blipFill>
                      <a:blip r:embed="rId4"/>
                      <a:stretch>
                        <a:fillRect/>
                      </a:stretch>
                    </p:blipFill>
                    <p:spPr>
                      <a:xfrm>
                        <a:off x="5195888" y="2997200"/>
                        <a:ext cx="3000375" cy="798513"/>
                      </a:xfrm>
                      <a:prstGeom prst="rect">
                        <a:avLst/>
                      </a:prstGeom>
                      <a:solidFill>
                        <a:srgbClr val="00FF99">
                          <a:alpha val="74901"/>
                        </a:srgbClr>
                      </a:solidFill>
                      <a:ln w="38100">
                        <a:noFill/>
                        <a:miter/>
                      </a:ln>
                    </p:spPr>
                  </p:pic>
                </p:oleObj>
              </mc:Fallback>
            </mc:AlternateContent>
          </a:graphicData>
        </a:graphic>
      </p:graphicFrame>
      <p:grpSp>
        <p:nvGrpSpPr>
          <p:cNvPr id="31822" name="Group 651"/>
          <p:cNvGrpSpPr/>
          <p:nvPr/>
        </p:nvGrpSpPr>
        <p:grpSpPr>
          <a:xfrm>
            <a:off x="2759075" y="231775"/>
            <a:ext cx="6734175" cy="381000"/>
            <a:chOff x="286" y="537"/>
            <a:chExt cx="4242" cy="240"/>
          </a:xfrm>
        </p:grpSpPr>
        <p:sp>
          <p:nvSpPr>
            <p:cNvPr id="31823" name="Rectangle 639"/>
            <p:cNvSpPr/>
            <p:nvPr/>
          </p:nvSpPr>
          <p:spPr>
            <a:xfrm>
              <a:off x="286" y="546"/>
              <a:ext cx="4242" cy="231"/>
            </a:xfrm>
            <a:prstGeom prst="rect">
              <a:avLst/>
            </a:prstGeom>
            <a:noFill/>
            <a:ln w="9525">
              <a:noFill/>
            </a:ln>
          </p:spPr>
          <p:txBody>
            <a:bodyPr anchor="t" anchorCtr="0">
              <a:spAutoFit/>
            </a:bodyPr>
            <a:p>
              <a:r>
                <a:rPr lang="zh-CN" altLang="en-US" sz="1800" b="1" dirty="0">
                  <a:solidFill>
                    <a:srgbClr val="000000"/>
                  </a:solidFill>
                  <a:latin typeface="宋体" panose="02010600030101010101" pitchFamily="2" charset="-122"/>
                  <a:ea typeface="宋体" panose="02010600030101010101" pitchFamily="2" charset="-122"/>
                </a:rPr>
                <a:t>千分尺：仪器误差：               零值误差：</a:t>
              </a:r>
              <a:r>
                <a:rPr lang="en-US" altLang="zh-CN" sz="1800" b="1" dirty="0">
                  <a:solidFill>
                    <a:srgbClr val="000000"/>
                  </a:solidFill>
                  <a:latin typeface="宋体" panose="02010600030101010101" pitchFamily="2" charset="-122"/>
                  <a:ea typeface="宋体" panose="02010600030101010101" pitchFamily="2" charset="-122"/>
                </a:rPr>
                <a:t>-0.005</a:t>
              </a:r>
              <a:endParaRPr lang="en-US" altLang="zh-CN" sz="1800" b="1" dirty="0">
                <a:solidFill>
                  <a:srgbClr val="000000"/>
                </a:solidFill>
                <a:latin typeface="宋体" panose="02010600030101010101" pitchFamily="2" charset="-122"/>
                <a:ea typeface="宋体" panose="02010600030101010101" pitchFamily="2" charset="-122"/>
              </a:endParaRPr>
            </a:p>
          </p:txBody>
        </p:sp>
        <p:graphicFrame>
          <p:nvGraphicFramePr>
            <p:cNvPr id="31824" name="Object 641"/>
            <p:cNvGraphicFramePr>
              <a:graphicFrameLocks noChangeAspect="1"/>
            </p:cNvGraphicFramePr>
            <p:nvPr/>
          </p:nvGraphicFramePr>
          <p:xfrm>
            <a:off x="1619" y="537"/>
            <a:ext cx="961" cy="240"/>
          </p:xfrm>
          <a:graphic>
            <a:graphicData uri="http://schemas.openxmlformats.org/presentationml/2006/ole">
              <mc:AlternateContent xmlns:mc="http://schemas.openxmlformats.org/markup-compatibility/2006">
                <mc:Choice xmlns:v="urn:schemas-microsoft-com:vml" Requires="v">
                  <p:oleObj spid="_x0000_s3136" name="" r:id="rId5" imgW="711200" imgH="177800" progId="Equation.DSMT4">
                    <p:embed/>
                  </p:oleObj>
                </mc:Choice>
                <mc:Fallback>
                  <p:oleObj name="" r:id="rId5" imgW="711200" imgH="177800" progId="Equation.DSMT4">
                    <p:embed/>
                    <p:pic>
                      <p:nvPicPr>
                        <p:cNvPr id="0" name="图片 3135"/>
                        <p:cNvPicPr/>
                        <p:nvPr/>
                      </p:nvPicPr>
                      <p:blipFill>
                        <a:blip r:embed="rId6"/>
                        <a:stretch>
                          <a:fillRect/>
                        </a:stretch>
                      </p:blipFill>
                      <p:spPr>
                        <a:xfrm>
                          <a:off x="1619" y="537"/>
                          <a:ext cx="961" cy="240"/>
                        </a:xfrm>
                        <a:prstGeom prst="rect">
                          <a:avLst/>
                        </a:prstGeom>
                        <a:noFill/>
                        <a:ln w="38100">
                          <a:noFill/>
                          <a:miter/>
                        </a:ln>
                      </p:spPr>
                    </p:pic>
                  </p:oleObj>
                </mc:Fallback>
              </mc:AlternateContent>
            </a:graphicData>
          </a:graphic>
        </p:graphicFrame>
      </p:grpSp>
      <p:graphicFrame>
        <p:nvGraphicFramePr>
          <p:cNvPr id="693892" name="Object 644"/>
          <p:cNvGraphicFramePr>
            <a:graphicFrameLocks noChangeAspect="1"/>
          </p:cNvGraphicFramePr>
          <p:nvPr/>
        </p:nvGraphicFramePr>
        <p:xfrm>
          <a:off x="130175" y="6157278"/>
          <a:ext cx="6270625" cy="642937"/>
        </p:xfrm>
        <a:graphic>
          <a:graphicData uri="http://schemas.openxmlformats.org/presentationml/2006/ole">
            <mc:AlternateContent xmlns:mc="http://schemas.openxmlformats.org/markup-compatibility/2006">
              <mc:Choice xmlns:v="urn:schemas-microsoft-com:vml" Requires="v">
                <p:oleObj spid="_x0000_s3132" name="" r:id="rId7" imgW="2857500" imgH="292100" progId="Equation.DSMT4">
                  <p:embed/>
                </p:oleObj>
              </mc:Choice>
              <mc:Fallback>
                <p:oleObj name="" r:id="rId7" imgW="2857500" imgH="292100" progId="Equation.DSMT4">
                  <p:embed/>
                  <p:pic>
                    <p:nvPicPr>
                      <p:cNvPr id="0" name="图片 3131"/>
                      <p:cNvPicPr/>
                      <p:nvPr/>
                    </p:nvPicPr>
                    <p:blipFill>
                      <a:blip r:embed="rId8"/>
                      <a:stretch>
                        <a:fillRect/>
                      </a:stretch>
                    </p:blipFill>
                    <p:spPr>
                      <a:xfrm>
                        <a:off x="130175" y="6157278"/>
                        <a:ext cx="6270625" cy="642937"/>
                      </a:xfrm>
                      <a:prstGeom prst="rect">
                        <a:avLst/>
                      </a:prstGeom>
                      <a:noFill/>
                      <a:ln w="38100">
                        <a:noFill/>
                        <a:miter/>
                      </a:ln>
                    </p:spPr>
                  </p:pic>
                </p:oleObj>
              </mc:Fallback>
            </mc:AlternateContent>
          </a:graphicData>
        </a:graphic>
      </p:graphicFrame>
      <p:graphicFrame>
        <p:nvGraphicFramePr>
          <p:cNvPr id="693903" name="Object 655"/>
          <p:cNvGraphicFramePr>
            <a:graphicFrameLocks noChangeAspect="1"/>
          </p:cNvGraphicFramePr>
          <p:nvPr/>
        </p:nvGraphicFramePr>
        <p:xfrm>
          <a:off x="5148263" y="3867150"/>
          <a:ext cx="2613025" cy="1395413"/>
        </p:xfrm>
        <a:graphic>
          <a:graphicData uri="http://schemas.openxmlformats.org/presentationml/2006/ole">
            <mc:AlternateContent xmlns:mc="http://schemas.openxmlformats.org/markup-compatibility/2006">
              <mc:Choice xmlns:v="urn:schemas-microsoft-com:vml" Requires="v">
                <p:oleObj spid="_x0000_s3137" name="" r:id="rId9" imgW="1371600" imgH="774065" progId="Equation.DSMT4">
                  <p:embed/>
                </p:oleObj>
              </mc:Choice>
              <mc:Fallback>
                <p:oleObj name="" r:id="rId9" imgW="1371600" imgH="774065" progId="Equation.DSMT4">
                  <p:embed/>
                  <p:pic>
                    <p:nvPicPr>
                      <p:cNvPr id="0" name="图片 3136"/>
                      <p:cNvPicPr/>
                      <p:nvPr/>
                    </p:nvPicPr>
                    <p:blipFill>
                      <a:blip r:embed="rId10"/>
                      <a:stretch>
                        <a:fillRect/>
                      </a:stretch>
                    </p:blipFill>
                    <p:spPr>
                      <a:xfrm>
                        <a:off x="5148263" y="3867150"/>
                        <a:ext cx="2613025" cy="1395413"/>
                      </a:xfrm>
                      <a:prstGeom prst="rect">
                        <a:avLst/>
                      </a:prstGeom>
                      <a:solidFill>
                        <a:srgbClr val="FF99FF">
                          <a:alpha val="74901"/>
                        </a:srgbClr>
                      </a:solidFill>
                      <a:ln w="38100">
                        <a:noFill/>
                        <a:miter/>
                      </a:ln>
                    </p:spPr>
                  </p:pic>
                </p:oleObj>
              </mc:Fallback>
            </mc:AlternateContent>
          </a:graphicData>
        </a:graphic>
      </p:graphicFrame>
      <p:graphicFrame>
        <p:nvGraphicFramePr>
          <p:cNvPr id="693904" name="Object 656"/>
          <p:cNvGraphicFramePr>
            <a:graphicFrameLocks noChangeAspect="1"/>
          </p:cNvGraphicFramePr>
          <p:nvPr/>
        </p:nvGraphicFramePr>
        <p:xfrm>
          <a:off x="5148263" y="5373688"/>
          <a:ext cx="3194050" cy="749300"/>
        </p:xfrm>
        <a:graphic>
          <a:graphicData uri="http://schemas.openxmlformats.org/presentationml/2006/ole">
            <mc:AlternateContent xmlns:mc="http://schemas.openxmlformats.org/markup-compatibility/2006">
              <mc:Choice xmlns:v="urn:schemas-microsoft-com:vml" Requires="v">
                <p:oleObj spid="_x0000_s3139" name="" r:id="rId11" imgW="1676400" imgH="393700" progId="Equation.DSMT4">
                  <p:embed/>
                </p:oleObj>
              </mc:Choice>
              <mc:Fallback>
                <p:oleObj name="" r:id="rId11" imgW="1676400" imgH="393700" progId="Equation.DSMT4">
                  <p:embed/>
                  <p:pic>
                    <p:nvPicPr>
                      <p:cNvPr id="0" name="图片 3138"/>
                      <p:cNvPicPr/>
                      <p:nvPr/>
                    </p:nvPicPr>
                    <p:blipFill>
                      <a:blip r:embed="rId12"/>
                      <a:stretch>
                        <a:fillRect/>
                      </a:stretch>
                    </p:blipFill>
                    <p:spPr>
                      <a:xfrm>
                        <a:off x="5148263" y="5373688"/>
                        <a:ext cx="3194050" cy="749300"/>
                      </a:xfrm>
                      <a:prstGeom prst="rect">
                        <a:avLst/>
                      </a:prstGeom>
                      <a:solidFill>
                        <a:srgbClr val="FFFF00">
                          <a:alpha val="74901"/>
                        </a:srgbClr>
                      </a:solidFill>
                      <a:ln w="38100">
                        <a:noFill/>
                        <a:miter/>
                      </a:ln>
                    </p:spPr>
                  </p:pic>
                </p:oleObj>
              </mc:Fallback>
            </mc:AlternateContent>
          </a:graphicData>
        </a:graphic>
      </p:graphicFrame>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3892"/>
                                        </p:tgtEl>
                                        <p:attrNameLst>
                                          <p:attrName>style.visibility</p:attrName>
                                        </p:attrNameLst>
                                      </p:cBhvr>
                                      <p:to>
                                        <p:strVal val="visible"/>
                                      </p:to>
                                    </p:set>
                                    <p:animEffect transition="in" filter="wipe(down)">
                                      <p:cBhvr>
                                        <p:cTn id="7" dur="500"/>
                                        <p:tgtEl>
                                          <p:spTgt spid="6938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3490"/>
                                        </p:tgtEl>
                                        <p:attrNameLst>
                                          <p:attrName>style.visibility</p:attrName>
                                        </p:attrNameLst>
                                      </p:cBhvr>
                                      <p:to>
                                        <p:strVal val="visible"/>
                                      </p:to>
                                    </p:set>
                                    <p:animEffect transition="in" filter="wipe(down)">
                                      <p:cBhvr>
                                        <p:cTn id="12" dur="500"/>
                                        <p:tgtEl>
                                          <p:spTgt spid="6934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3886"/>
                                        </p:tgtEl>
                                        <p:attrNameLst>
                                          <p:attrName>style.visibility</p:attrName>
                                        </p:attrNameLst>
                                      </p:cBhvr>
                                      <p:to>
                                        <p:strVal val="visible"/>
                                      </p:to>
                                    </p:set>
                                    <p:animEffect transition="in" filter="wipe(down)">
                                      <p:cBhvr>
                                        <p:cTn id="17" dur="500"/>
                                        <p:tgtEl>
                                          <p:spTgt spid="6938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93903"/>
                                        </p:tgtEl>
                                        <p:attrNameLst>
                                          <p:attrName>style.visibility</p:attrName>
                                        </p:attrNameLst>
                                      </p:cBhvr>
                                      <p:to>
                                        <p:strVal val="visible"/>
                                      </p:to>
                                    </p:set>
                                    <p:animEffect transition="in" filter="wipe(down)">
                                      <p:cBhvr>
                                        <p:cTn id="22" dur="500"/>
                                        <p:tgtEl>
                                          <p:spTgt spid="6939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93904"/>
                                        </p:tgtEl>
                                        <p:attrNameLst>
                                          <p:attrName>style.visibility</p:attrName>
                                        </p:attrNameLst>
                                      </p:cBhvr>
                                      <p:to>
                                        <p:strVal val="visible"/>
                                      </p:to>
                                    </p:set>
                                    <p:animEffect transition="in" filter="wipe(down)">
                                      <p:cBhvr>
                                        <p:cTn id="27" dur="500"/>
                                        <p:tgtEl>
                                          <p:spTgt spid="693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611188" y="1296988"/>
            <a:ext cx="2317750" cy="519112"/>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rPr>
              <a:t>测量的表示：</a:t>
            </a:r>
            <a:endParaRPr lang="zh-CN" altLang="en-US" b="1" dirty="0">
              <a:latin typeface="Arial" panose="020B0604020202020204" pitchFamily="34" charset="0"/>
              <a:ea typeface="华文中宋" panose="02010600040101010101" pitchFamily="2" charset="-122"/>
            </a:endParaRPr>
          </a:p>
        </p:txBody>
      </p:sp>
      <p:graphicFrame>
        <p:nvGraphicFramePr>
          <p:cNvPr id="33794" name="Object 3"/>
          <p:cNvGraphicFramePr>
            <a:graphicFrameLocks noChangeAspect="1"/>
          </p:cNvGraphicFramePr>
          <p:nvPr/>
        </p:nvGraphicFramePr>
        <p:xfrm>
          <a:off x="2928938" y="1296988"/>
          <a:ext cx="3659187" cy="515937"/>
        </p:xfrm>
        <a:graphic>
          <a:graphicData uri="http://schemas.openxmlformats.org/presentationml/2006/ole">
            <mc:AlternateContent xmlns:mc="http://schemas.openxmlformats.org/markup-compatibility/2006">
              <mc:Choice xmlns:v="urn:schemas-microsoft-com:vml" Requires="v">
                <p:oleObj spid="_x0000_s3133" name="" r:id="rId1" imgW="1435100" imgH="203200" progId="Equation.DSMT4">
                  <p:embed/>
                </p:oleObj>
              </mc:Choice>
              <mc:Fallback>
                <p:oleObj name="" r:id="rId1" imgW="1435100" imgH="203200" progId="Equation.DSMT4">
                  <p:embed/>
                  <p:pic>
                    <p:nvPicPr>
                      <p:cNvPr id="0" name="图片 3132"/>
                      <p:cNvPicPr/>
                      <p:nvPr/>
                    </p:nvPicPr>
                    <p:blipFill>
                      <a:blip r:embed="rId2"/>
                      <a:stretch>
                        <a:fillRect/>
                      </a:stretch>
                    </p:blipFill>
                    <p:spPr>
                      <a:xfrm>
                        <a:off x="2928938" y="1296988"/>
                        <a:ext cx="3659187" cy="515937"/>
                      </a:xfrm>
                      <a:prstGeom prst="rect">
                        <a:avLst/>
                      </a:prstGeom>
                      <a:noFill/>
                      <a:ln w="38100">
                        <a:noFill/>
                        <a:miter/>
                      </a:ln>
                    </p:spPr>
                  </p:pic>
                </p:oleObj>
              </mc:Fallback>
            </mc:AlternateContent>
          </a:graphicData>
        </a:graphic>
      </p:graphicFrame>
      <p:graphicFrame>
        <p:nvGraphicFramePr>
          <p:cNvPr id="33795" name="Object 4"/>
          <p:cNvGraphicFramePr>
            <a:graphicFrameLocks noChangeAspect="1"/>
          </p:cNvGraphicFramePr>
          <p:nvPr/>
        </p:nvGraphicFramePr>
        <p:xfrm>
          <a:off x="2986088" y="1939925"/>
          <a:ext cx="1619250" cy="450850"/>
        </p:xfrm>
        <a:graphic>
          <a:graphicData uri="http://schemas.openxmlformats.org/presentationml/2006/ole">
            <mc:AlternateContent xmlns:mc="http://schemas.openxmlformats.org/markup-compatibility/2006">
              <mc:Choice xmlns:v="urn:schemas-microsoft-com:vml" Requires="v">
                <p:oleObj spid="_x0000_s3131" name="" r:id="rId3" imgW="634365" imgH="177800" progId="Equation.DSMT4">
                  <p:embed/>
                </p:oleObj>
              </mc:Choice>
              <mc:Fallback>
                <p:oleObj name="" r:id="rId3" imgW="634365" imgH="177800" progId="Equation.DSMT4">
                  <p:embed/>
                  <p:pic>
                    <p:nvPicPr>
                      <p:cNvPr id="0" name="图片 3130"/>
                      <p:cNvPicPr/>
                      <p:nvPr/>
                    </p:nvPicPr>
                    <p:blipFill>
                      <a:blip r:embed="rId4"/>
                      <a:stretch>
                        <a:fillRect/>
                      </a:stretch>
                    </p:blipFill>
                    <p:spPr>
                      <a:xfrm>
                        <a:off x="2986088" y="1939925"/>
                        <a:ext cx="1619250" cy="450850"/>
                      </a:xfrm>
                      <a:prstGeom prst="rect">
                        <a:avLst/>
                      </a:prstGeom>
                      <a:noFill/>
                      <a:ln w="38100">
                        <a:noFill/>
                        <a:miter/>
                      </a:ln>
                    </p:spPr>
                  </p:pic>
                </p:oleObj>
              </mc:Fallback>
            </mc:AlternateContent>
          </a:graphicData>
        </a:graphic>
      </p:graphicFrame>
      <p:graphicFrame>
        <p:nvGraphicFramePr>
          <p:cNvPr id="33796" name="Object 5"/>
          <p:cNvGraphicFramePr>
            <a:graphicFrameLocks noChangeAspect="1"/>
          </p:cNvGraphicFramePr>
          <p:nvPr/>
        </p:nvGraphicFramePr>
        <p:xfrm>
          <a:off x="3017838" y="2501900"/>
          <a:ext cx="1587500" cy="450850"/>
        </p:xfrm>
        <a:graphic>
          <a:graphicData uri="http://schemas.openxmlformats.org/presentationml/2006/ole">
            <mc:AlternateContent xmlns:mc="http://schemas.openxmlformats.org/markup-compatibility/2006">
              <mc:Choice xmlns:v="urn:schemas-microsoft-com:vml" Requires="v">
                <p:oleObj spid="_x0000_s3138" name="" r:id="rId5" imgW="621665" imgH="177800" progId="Equation.DSMT4">
                  <p:embed/>
                </p:oleObj>
              </mc:Choice>
              <mc:Fallback>
                <p:oleObj name="" r:id="rId5" imgW="621665" imgH="177800" progId="Equation.DSMT4">
                  <p:embed/>
                  <p:pic>
                    <p:nvPicPr>
                      <p:cNvPr id="0" name="图片 3137"/>
                      <p:cNvPicPr/>
                      <p:nvPr/>
                    </p:nvPicPr>
                    <p:blipFill>
                      <a:blip r:embed="rId6"/>
                      <a:stretch>
                        <a:fillRect/>
                      </a:stretch>
                    </p:blipFill>
                    <p:spPr>
                      <a:xfrm>
                        <a:off x="3017838" y="2501900"/>
                        <a:ext cx="1587500" cy="450850"/>
                      </a:xfrm>
                      <a:prstGeom prst="rect">
                        <a:avLst/>
                      </a:prstGeom>
                      <a:noFill/>
                      <a:ln w="38100">
                        <a:noFill/>
                        <a:miter/>
                      </a:ln>
                    </p:spPr>
                  </p:pic>
                </p:oleObj>
              </mc:Fallback>
            </mc:AlternateContent>
          </a:graphicData>
        </a:graphic>
      </p:graphicFrame>
      <p:sp>
        <p:nvSpPr>
          <p:cNvPr id="31749" name="Text Box 2"/>
          <p:cNvSpPr txBox="1"/>
          <p:nvPr/>
        </p:nvSpPr>
        <p:spPr>
          <a:xfrm>
            <a:off x="538163" y="3644900"/>
            <a:ext cx="7346950" cy="1384300"/>
          </a:xfrm>
          <a:prstGeom prst="rect">
            <a:avLst/>
          </a:prstGeom>
          <a:noFill/>
          <a:ln w="9525">
            <a:noFill/>
          </a:ln>
        </p:spPr>
        <p:txBody>
          <a:bodyPr wrap="none" anchor="t" anchorCtr="0">
            <a:spAutoFit/>
          </a:bodyPr>
          <a:p>
            <a:r>
              <a:rPr lang="zh-CN" altLang="en-US" b="1" dirty="0">
                <a:solidFill>
                  <a:srgbClr val="FF0000"/>
                </a:solidFill>
                <a:latin typeface="Arial" panose="020B0604020202020204" pitchFamily="34" charset="0"/>
                <a:ea typeface="华文中宋" panose="02010600040101010101" pitchFamily="2" charset="-122"/>
              </a:rPr>
              <a:t>注：不确定度最高位为</a:t>
            </a:r>
            <a:r>
              <a:rPr lang="en-US" altLang="zh-CN" b="1" dirty="0">
                <a:solidFill>
                  <a:srgbClr val="FF0000"/>
                </a:solidFill>
                <a:latin typeface="Arial" panose="020B0604020202020204" pitchFamily="34" charset="0"/>
                <a:ea typeface="华文中宋" panose="02010600040101010101" pitchFamily="2" charset="-122"/>
              </a:rPr>
              <a:t>1</a:t>
            </a:r>
            <a:r>
              <a:rPr lang="zh-CN" altLang="en-US" b="1" dirty="0">
                <a:solidFill>
                  <a:srgbClr val="FF0000"/>
                </a:solidFill>
                <a:latin typeface="Arial" panose="020B0604020202020204" pitchFamily="34" charset="0"/>
                <a:ea typeface="华文中宋" panose="02010600040101010101" pitchFamily="2" charset="-122"/>
              </a:rPr>
              <a:t>时，取</a:t>
            </a:r>
            <a:r>
              <a:rPr lang="en-US" altLang="zh-CN" b="1" dirty="0">
                <a:solidFill>
                  <a:srgbClr val="FF0000"/>
                </a:solidFill>
                <a:latin typeface="Arial" panose="020B0604020202020204" pitchFamily="34" charset="0"/>
                <a:ea typeface="华文中宋" panose="02010600040101010101" pitchFamily="2" charset="-122"/>
              </a:rPr>
              <a:t>2</a:t>
            </a:r>
            <a:r>
              <a:rPr lang="zh-CN" altLang="en-US" b="1" dirty="0">
                <a:solidFill>
                  <a:srgbClr val="FF0000"/>
                </a:solidFill>
                <a:latin typeface="Arial" panose="020B0604020202020204" pitchFamily="34" charset="0"/>
                <a:ea typeface="华文中宋" panose="02010600040101010101" pitchFamily="2" charset="-122"/>
              </a:rPr>
              <a:t>位有效数字；</a:t>
            </a:r>
            <a:endParaRPr lang="zh-CN" altLang="en-US" b="1" dirty="0">
              <a:solidFill>
                <a:srgbClr val="FF0000"/>
              </a:solidFill>
              <a:latin typeface="Arial" panose="020B0604020202020204" pitchFamily="34" charset="0"/>
              <a:ea typeface="华文中宋" panose="02010600040101010101" pitchFamily="2" charset="-122"/>
            </a:endParaRPr>
          </a:p>
          <a:p>
            <a:r>
              <a:rPr lang="zh-CN" altLang="en-US" b="1" dirty="0">
                <a:solidFill>
                  <a:srgbClr val="FF0000"/>
                </a:solidFill>
                <a:latin typeface="Arial" panose="020B0604020202020204" pitchFamily="34" charset="0"/>
                <a:ea typeface="华文中宋" panose="02010600040101010101" pitchFamily="2" charset="-122"/>
              </a:rPr>
              <a:t> </a:t>
            </a:r>
            <a:r>
              <a:rPr lang="en-US" altLang="zh-CN" b="1" dirty="0">
                <a:solidFill>
                  <a:srgbClr val="FF0000"/>
                </a:solidFill>
                <a:latin typeface="Arial" panose="020B0604020202020204" pitchFamily="34" charset="0"/>
                <a:ea typeface="华文中宋" panose="02010600040101010101" pitchFamily="2" charset="-122"/>
              </a:rPr>
              <a:t>     </a:t>
            </a:r>
            <a:r>
              <a:rPr lang="zh-CN" altLang="en-US" b="1" dirty="0">
                <a:solidFill>
                  <a:srgbClr val="FF0000"/>
                </a:solidFill>
                <a:latin typeface="Arial" panose="020B0604020202020204" pitchFamily="34" charset="0"/>
                <a:ea typeface="华文中宋" panose="02010600040101010101" pitchFamily="2" charset="-122"/>
              </a:rPr>
              <a:t>大于</a:t>
            </a:r>
            <a:r>
              <a:rPr lang="en-US" altLang="zh-CN" b="1" dirty="0">
                <a:solidFill>
                  <a:srgbClr val="FF0000"/>
                </a:solidFill>
                <a:latin typeface="Arial" panose="020B0604020202020204" pitchFamily="34" charset="0"/>
                <a:ea typeface="华文中宋" panose="02010600040101010101" pitchFamily="2" charset="-122"/>
              </a:rPr>
              <a:t>1</a:t>
            </a:r>
            <a:r>
              <a:rPr lang="zh-CN" altLang="en-US" b="1" dirty="0">
                <a:solidFill>
                  <a:srgbClr val="FF0000"/>
                </a:solidFill>
                <a:latin typeface="Arial" panose="020B0604020202020204" pitchFamily="34" charset="0"/>
                <a:ea typeface="华文中宋" panose="02010600040101010101" pitchFamily="2" charset="-122"/>
              </a:rPr>
              <a:t>时，取</a:t>
            </a:r>
            <a:r>
              <a:rPr lang="en-US" altLang="zh-CN" b="1" dirty="0">
                <a:solidFill>
                  <a:srgbClr val="FF0000"/>
                </a:solidFill>
                <a:latin typeface="Arial" panose="020B0604020202020204" pitchFamily="34" charset="0"/>
                <a:ea typeface="华文中宋" panose="02010600040101010101" pitchFamily="2" charset="-122"/>
              </a:rPr>
              <a:t>1</a:t>
            </a:r>
            <a:r>
              <a:rPr lang="zh-CN" altLang="en-US" b="1" dirty="0">
                <a:solidFill>
                  <a:srgbClr val="FF0000"/>
                </a:solidFill>
                <a:latin typeface="Arial" panose="020B0604020202020204" pitchFamily="34" charset="0"/>
                <a:ea typeface="华文中宋" panose="02010600040101010101" pitchFamily="2" charset="-122"/>
              </a:rPr>
              <a:t>位有效数字；</a:t>
            </a:r>
            <a:endParaRPr lang="zh-CN" altLang="en-US" b="1" dirty="0">
              <a:solidFill>
                <a:srgbClr val="FF0000"/>
              </a:solidFill>
              <a:latin typeface="Arial" panose="020B0604020202020204" pitchFamily="34" charset="0"/>
              <a:ea typeface="华文中宋" panose="02010600040101010101" pitchFamily="2" charset="-122"/>
            </a:endParaRPr>
          </a:p>
          <a:p>
            <a:r>
              <a:rPr lang="zh-CN" altLang="en-US" b="1" dirty="0">
                <a:solidFill>
                  <a:srgbClr val="FF0000"/>
                </a:solidFill>
                <a:latin typeface="Arial" panose="020B0604020202020204" pitchFamily="34" charset="0"/>
                <a:ea typeface="华文中宋" panose="02010600040101010101" pitchFamily="2" charset="-122"/>
              </a:rPr>
              <a:t> </a:t>
            </a:r>
            <a:r>
              <a:rPr lang="en-US" altLang="zh-CN" b="1" dirty="0">
                <a:solidFill>
                  <a:srgbClr val="FF0000"/>
                </a:solidFill>
                <a:latin typeface="Arial" panose="020B0604020202020204" pitchFamily="34" charset="0"/>
                <a:ea typeface="华文中宋" panose="02010600040101010101" pitchFamily="2" charset="-122"/>
              </a:rPr>
              <a:t>     </a:t>
            </a:r>
            <a:r>
              <a:rPr lang="zh-CN" altLang="en-US" b="1" dirty="0">
                <a:solidFill>
                  <a:srgbClr val="FF0000"/>
                </a:solidFill>
                <a:latin typeface="Arial" panose="020B0604020202020204" pitchFamily="34" charset="0"/>
                <a:ea typeface="华文中宋" panose="02010600040101010101" pitchFamily="2" charset="-122"/>
              </a:rPr>
              <a:t>且只入不舍。</a:t>
            </a:r>
            <a:endParaRPr lang="zh-CN" altLang="en-US" b="1" dirty="0">
              <a:solidFill>
                <a:srgbClr val="FF0000"/>
              </a:solidFill>
              <a:latin typeface="Arial" panose="020B0604020202020204" pitchFamily="34" charset="0"/>
              <a:ea typeface="华文中宋" panose="02010600040101010101" pitchFamily="2" charset="-122"/>
            </a:endParaRPr>
          </a:p>
        </p:txBody>
      </p:sp>
      <p:graphicFrame>
        <p:nvGraphicFramePr>
          <p:cNvPr id="33798" name="Object 655"/>
          <p:cNvGraphicFramePr>
            <a:graphicFrameLocks noChangeAspect="1"/>
          </p:cNvGraphicFramePr>
          <p:nvPr/>
        </p:nvGraphicFramePr>
        <p:xfrm>
          <a:off x="6227763" y="2132013"/>
          <a:ext cx="2613025" cy="1395412"/>
        </p:xfrm>
        <a:graphic>
          <a:graphicData uri="http://schemas.openxmlformats.org/presentationml/2006/ole">
            <mc:AlternateContent xmlns:mc="http://schemas.openxmlformats.org/markup-compatibility/2006">
              <mc:Choice xmlns:v="urn:schemas-microsoft-com:vml" Requires="v">
                <p:oleObj spid="_x0000_s3140" name="" r:id="rId7" imgW="1371600" imgH="774065" progId="Equation.DSMT4">
                  <p:embed/>
                </p:oleObj>
              </mc:Choice>
              <mc:Fallback>
                <p:oleObj name="" r:id="rId7" imgW="1371600" imgH="774065" progId="Equation.DSMT4">
                  <p:embed/>
                  <p:pic>
                    <p:nvPicPr>
                      <p:cNvPr id="0" name="图片 3139"/>
                      <p:cNvPicPr/>
                      <p:nvPr/>
                    </p:nvPicPr>
                    <p:blipFill>
                      <a:blip r:embed="rId8"/>
                      <a:stretch>
                        <a:fillRect/>
                      </a:stretch>
                    </p:blipFill>
                    <p:spPr>
                      <a:xfrm>
                        <a:off x="6227763" y="2132013"/>
                        <a:ext cx="2613025" cy="1395412"/>
                      </a:xfrm>
                      <a:prstGeom prst="rect">
                        <a:avLst/>
                      </a:prstGeom>
                      <a:solidFill>
                        <a:srgbClr val="FF99FF">
                          <a:alpha val="74901"/>
                        </a:srgbClr>
                      </a:solidFill>
                      <a:ln w="38100">
                        <a:noFill/>
                        <a:miter/>
                      </a:ln>
                    </p:spPr>
                  </p:pic>
                </p:oleObj>
              </mc:Fallback>
            </mc:AlternateContent>
          </a:graphicData>
        </a:graphic>
      </p:graphicFrame>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ppt_x"/>
                                          </p:val>
                                        </p:tav>
                                        <p:tav tm="100000">
                                          <p:val>
                                            <p:strVal val="#ppt_x"/>
                                          </p:val>
                                        </p:tav>
                                      </p:tavLst>
                                    </p:anim>
                                    <p:anim calcmode="lin" valueType="num">
                                      <p:cBhvr additive="base">
                                        <p:cTn id="8"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4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4818" name="Object 3"/>
          <p:cNvGraphicFramePr>
            <a:graphicFrameLocks noChangeAspect="1"/>
          </p:cNvGraphicFramePr>
          <p:nvPr/>
        </p:nvGraphicFramePr>
        <p:xfrm>
          <a:off x="868363" y="1438275"/>
          <a:ext cx="4054475" cy="660400"/>
        </p:xfrm>
        <a:graphic>
          <a:graphicData uri="http://schemas.openxmlformats.org/presentationml/2006/ole">
            <mc:AlternateContent xmlns:mc="http://schemas.openxmlformats.org/markup-compatibility/2006">
              <mc:Choice xmlns:v="urn:schemas-microsoft-com:vml" Requires="v">
                <p:oleObj spid="_x0000_s3145" name="" r:id="rId1" imgW="1269365" imgH="254000" progId="Equation.DSMT4">
                  <p:embed/>
                </p:oleObj>
              </mc:Choice>
              <mc:Fallback>
                <p:oleObj name="" r:id="rId1" imgW="1269365" imgH="254000" progId="Equation.DSMT4">
                  <p:embed/>
                  <p:pic>
                    <p:nvPicPr>
                      <p:cNvPr id="0" name="图片 3144"/>
                      <p:cNvPicPr/>
                      <p:nvPr/>
                    </p:nvPicPr>
                    <p:blipFill>
                      <a:blip r:embed="rId2"/>
                      <a:stretch>
                        <a:fillRect/>
                      </a:stretch>
                    </p:blipFill>
                    <p:spPr>
                      <a:xfrm>
                        <a:off x="868363" y="1438275"/>
                        <a:ext cx="4054475" cy="660400"/>
                      </a:xfrm>
                      <a:prstGeom prst="rect">
                        <a:avLst/>
                      </a:prstGeom>
                      <a:noFill/>
                      <a:ln w="38100">
                        <a:noFill/>
                        <a:miter/>
                      </a:ln>
                    </p:spPr>
                  </p:pic>
                </p:oleObj>
              </mc:Fallback>
            </mc:AlternateContent>
          </a:graphicData>
        </a:graphic>
      </p:graphicFrame>
      <p:sp>
        <p:nvSpPr>
          <p:cNvPr id="34819" name="Rectangle 4"/>
          <p:cNvSpPr/>
          <p:nvPr/>
        </p:nvSpPr>
        <p:spPr>
          <a:xfrm>
            <a:off x="0" y="316706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4820" name="Object 5"/>
          <p:cNvGraphicFramePr>
            <a:graphicFrameLocks noChangeAspect="1"/>
          </p:cNvGraphicFramePr>
          <p:nvPr/>
        </p:nvGraphicFramePr>
        <p:xfrm>
          <a:off x="582613" y="2781300"/>
          <a:ext cx="6959600" cy="1282700"/>
        </p:xfrm>
        <a:graphic>
          <a:graphicData uri="http://schemas.openxmlformats.org/presentationml/2006/ole">
            <mc:AlternateContent xmlns:mc="http://schemas.openxmlformats.org/markup-compatibility/2006">
              <mc:Choice xmlns:v="urn:schemas-microsoft-com:vml" Requires="v">
                <p:oleObj spid="_x0000_s3144" name="" r:id="rId3" imgW="3009900" imgH="558800" progId="Equation.DSMT4">
                  <p:embed/>
                </p:oleObj>
              </mc:Choice>
              <mc:Fallback>
                <p:oleObj name="" r:id="rId3" imgW="3009900" imgH="558800" progId="Equation.DSMT4">
                  <p:embed/>
                  <p:pic>
                    <p:nvPicPr>
                      <p:cNvPr id="0" name="图片 3143"/>
                      <p:cNvPicPr/>
                      <p:nvPr/>
                    </p:nvPicPr>
                    <p:blipFill>
                      <a:blip r:embed="rId4"/>
                      <a:stretch>
                        <a:fillRect/>
                      </a:stretch>
                    </p:blipFill>
                    <p:spPr>
                      <a:xfrm>
                        <a:off x="582613" y="2781300"/>
                        <a:ext cx="6959600" cy="1282700"/>
                      </a:xfrm>
                      <a:prstGeom prst="rect">
                        <a:avLst/>
                      </a:prstGeom>
                      <a:noFill/>
                      <a:ln w="38100">
                        <a:noFill/>
                        <a:miter/>
                      </a:ln>
                    </p:spPr>
                  </p:pic>
                </p:oleObj>
              </mc:Fallback>
            </mc:AlternateContent>
          </a:graphicData>
        </a:graphic>
      </p:graphicFrame>
      <p:sp>
        <p:nvSpPr>
          <p:cNvPr id="34821" name="Rectangle 7"/>
          <p:cNvSpPr/>
          <p:nvPr/>
        </p:nvSpPr>
        <p:spPr>
          <a:xfrm>
            <a:off x="179388" y="2165350"/>
            <a:ext cx="8964612" cy="360363"/>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zh-CN" altLang="en-US" b="1" dirty="0">
                <a:solidFill>
                  <a:srgbClr val="000066"/>
                </a:solidFill>
                <a:latin typeface="华文中宋" panose="02010600040101010101" pitchFamily="2" charset="-122"/>
                <a:ea typeface="华文中宋" panose="02010600040101010101" pitchFamily="2" charset="-122"/>
              </a:rPr>
              <a:t>测量结果</a:t>
            </a:r>
            <a:r>
              <a:rPr lang="en-US" altLang="zh-CN" b="1" i="1" dirty="0">
                <a:solidFill>
                  <a:srgbClr val="000066"/>
                </a:solidFill>
                <a:latin typeface="华文中宋" panose="02010600040101010101" pitchFamily="2" charset="-122"/>
                <a:ea typeface="华文中宋" panose="02010600040101010101" pitchFamily="2" charset="-122"/>
              </a:rPr>
              <a:t>N</a:t>
            </a:r>
            <a:r>
              <a:rPr lang="zh-CN" altLang="en-US" b="1" dirty="0">
                <a:solidFill>
                  <a:srgbClr val="000066"/>
                </a:solidFill>
                <a:latin typeface="华文中宋" panose="02010600040101010101" pitchFamily="2" charset="-122"/>
                <a:ea typeface="华文中宋" panose="02010600040101010101" pitchFamily="2" charset="-122"/>
              </a:rPr>
              <a:t>的标准不确定度为</a:t>
            </a:r>
            <a:r>
              <a:rPr lang="en-US" altLang="zh-CN" b="1" dirty="0">
                <a:solidFill>
                  <a:srgbClr val="000066"/>
                </a:solidFill>
                <a:latin typeface="华文中宋" panose="02010600040101010101" pitchFamily="2" charset="-122"/>
                <a:ea typeface="华文中宋" panose="02010600040101010101" pitchFamily="2" charset="-122"/>
              </a:rPr>
              <a:t>(</a:t>
            </a:r>
            <a:r>
              <a:rPr lang="zh-CN" altLang="en-US" b="1" dirty="0">
                <a:solidFill>
                  <a:srgbClr val="FF0000"/>
                </a:solidFill>
                <a:latin typeface="华文中宋" panose="02010600040101010101" pitchFamily="2" charset="-122"/>
                <a:ea typeface="华文中宋" panose="02010600040101010101" pitchFamily="2" charset="-122"/>
              </a:rPr>
              <a:t>本质就是复合函数的微分</a:t>
            </a:r>
            <a:r>
              <a:rPr lang="en-US" altLang="zh-CN" b="1" dirty="0">
                <a:solidFill>
                  <a:srgbClr val="000066"/>
                </a:solidFill>
                <a:latin typeface="华文中宋" panose="02010600040101010101" pitchFamily="2" charset="-122"/>
                <a:ea typeface="华文中宋" panose="02010600040101010101" pitchFamily="2" charset="-122"/>
              </a:rPr>
              <a:t>)</a:t>
            </a:r>
            <a:r>
              <a:rPr lang="zh-CN" altLang="en-US" b="1" dirty="0">
                <a:solidFill>
                  <a:srgbClr val="000066"/>
                </a:solidFill>
                <a:latin typeface="华文中宋" panose="02010600040101010101" pitchFamily="2" charset="-122"/>
                <a:ea typeface="华文中宋" panose="02010600040101010101" pitchFamily="2" charset="-122"/>
              </a:rPr>
              <a:t>：</a:t>
            </a:r>
            <a:endParaRPr lang="zh-CN" altLang="en-US" b="1" dirty="0">
              <a:solidFill>
                <a:srgbClr val="000066"/>
              </a:solidFill>
              <a:latin typeface="华文中宋" panose="02010600040101010101" pitchFamily="2" charset="-122"/>
              <a:ea typeface="华文中宋" panose="02010600040101010101" pitchFamily="2" charset="-122"/>
            </a:endParaRPr>
          </a:p>
        </p:txBody>
      </p:sp>
      <p:sp>
        <p:nvSpPr>
          <p:cNvPr id="34822" name="Rectangle 9"/>
          <p:cNvSpPr/>
          <p:nvPr/>
        </p:nvSpPr>
        <p:spPr>
          <a:xfrm>
            <a:off x="179388" y="815975"/>
            <a:ext cx="8559800" cy="582613"/>
          </a:xfrm>
          <a:prstGeom prst="rect">
            <a:avLst/>
          </a:prstGeom>
          <a:noFill/>
          <a:ln w="28575">
            <a:noFill/>
          </a:ln>
        </p:spPr>
        <p:txBody>
          <a:bodyPr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5</a:t>
            </a:r>
            <a:r>
              <a:rPr lang="zh-CN" altLang="en-US" sz="3200" b="1" dirty="0">
                <a:solidFill>
                  <a:srgbClr val="0000FF"/>
                </a:solidFill>
                <a:latin typeface="Times New Roman" panose="02020603050405020304" pitchFamily="18" charset="0"/>
                <a:ea typeface="华文中宋" panose="02010600040101010101" pitchFamily="2" charset="-122"/>
              </a:rPr>
              <a:t>、间接测量的标准不确定度的传递</a:t>
            </a:r>
            <a:endParaRPr lang="zh-CN" altLang="en-US" sz="3200" b="1" i="1" dirty="0">
              <a:solidFill>
                <a:srgbClr val="0000FF"/>
              </a:solidFill>
              <a:latin typeface="Times New Roman" panose="02020603050405020304" pitchFamily="18" charset="0"/>
              <a:ea typeface="华文中宋" panose="02010600040101010101" pitchFamily="2" charset="-122"/>
            </a:endParaRPr>
          </a:p>
        </p:txBody>
      </p:sp>
      <p:sp>
        <p:nvSpPr>
          <p:cNvPr id="34823" name="Rectangle 11">
            <a:hlinkClick r:id="rId5" action="ppaction://hlinksldjump"/>
          </p:cNvPr>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
        <p:nvSpPr>
          <p:cNvPr id="632844" name="Rectangle 12"/>
          <p:cNvSpPr/>
          <p:nvPr/>
        </p:nvSpPr>
        <p:spPr>
          <a:xfrm>
            <a:off x="179388" y="4219575"/>
            <a:ext cx="2736850" cy="360363"/>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en-US" altLang="zh-CN" sz="2400" b="1" dirty="0">
                <a:solidFill>
                  <a:schemeClr val="accent2"/>
                </a:solidFill>
                <a:latin typeface="华文中宋" panose="02010600040101010101" pitchFamily="2" charset="-122"/>
                <a:ea typeface="华文中宋" panose="02010600040101010101" pitchFamily="2" charset="-122"/>
              </a:rPr>
              <a:t>(1)</a:t>
            </a:r>
            <a:r>
              <a:rPr lang="zh-CN" altLang="en-US" sz="2400" b="1" dirty="0">
                <a:solidFill>
                  <a:schemeClr val="accent2"/>
                </a:solidFill>
                <a:latin typeface="华文中宋" panose="02010600040101010101" pitchFamily="2" charset="-122"/>
                <a:ea typeface="华文中宋" panose="02010600040101010101" pitchFamily="2" charset="-122"/>
              </a:rPr>
              <a:t>和差形式函数</a:t>
            </a:r>
            <a:endParaRPr lang="zh-CN" altLang="en-US" sz="2400" b="1" dirty="0">
              <a:solidFill>
                <a:schemeClr val="accent2"/>
              </a:solidFill>
              <a:latin typeface="华文中宋" panose="02010600040101010101" pitchFamily="2" charset="-122"/>
              <a:ea typeface="华文中宋" panose="02010600040101010101" pitchFamily="2" charset="-122"/>
            </a:endParaRPr>
          </a:p>
        </p:txBody>
      </p:sp>
      <p:graphicFrame>
        <p:nvGraphicFramePr>
          <p:cNvPr id="632845" name="Object 13"/>
          <p:cNvGraphicFramePr>
            <a:graphicFrameLocks noChangeAspect="1"/>
          </p:cNvGraphicFramePr>
          <p:nvPr/>
        </p:nvGraphicFramePr>
        <p:xfrm>
          <a:off x="5273675" y="4229100"/>
          <a:ext cx="3025775" cy="700088"/>
        </p:xfrm>
        <a:graphic>
          <a:graphicData uri="http://schemas.openxmlformats.org/presentationml/2006/ole">
            <mc:AlternateContent xmlns:mc="http://schemas.openxmlformats.org/markup-compatibility/2006">
              <mc:Choice xmlns:v="urn:schemas-microsoft-com:vml" Requires="v">
                <p:oleObj spid="_x0000_s3150" name="" r:id="rId6" imgW="1308100" imgH="304800" progId="Equation.DSMT4">
                  <p:embed/>
                </p:oleObj>
              </mc:Choice>
              <mc:Fallback>
                <p:oleObj name="" r:id="rId6" imgW="1308100" imgH="304800" progId="Equation.DSMT4">
                  <p:embed/>
                  <p:pic>
                    <p:nvPicPr>
                      <p:cNvPr id="0" name="图片 3149"/>
                      <p:cNvPicPr/>
                      <p:nvPr/>
                    </p:nvPicPr>
                    <p:blipFill>
                      <a:blip r:embed="rId7"/>
                      <a:stretch>
                        <a:fillRect/>
                      </a:stretch>
                    </p:blipFill>
                    <p:spPr>
                      <a:xfrm>
                        <a:off x="5273675" y="4229100"/>
                        <a:ext cx="3025775" cy="700088"/>
                      </a:xfrm>
                      <a:prstGeom prst="rect">
                        <a:avLst/>
                      </a:prstGeom>
                      <a:noFill/>
                      <a:ln w="38100">
                        <a:noFill/>
                        <a:miter/>
                      </a:ln>
                    </p:spPr>
                  </p:pic>
                </p:oleObj>
              </mc:Fallback>
            </mc:AlternateContent>
          </a:graphicData>
        </a:graphic>
      </p:graphicFrame>
      <p:graphicFrame>
        <p:nvGraphicFramePr>
          <p:cNvPr id="632849" name="Object 17"/>
          <p:cNvGraphicFramePr>
            <a:graphicFrameLocks noChangeAspect="1"/>
          </p:cNvGraphicFramePr>
          <p:nvPr/>
        </p:nvGraphicFramePr>
        <p:xfrm>
          <a:off x="2671763" y="4273550"/>
          <a:ext cx="2270125" cy="611188"/>
        </p:xfrm>
        <a:graphic>
          <a:graphicData uri="http://schemas.openxmlformats.org/presentationml/2006/ole">
            <mc:AlternateContent xmlns:mc="http://schemas.openxmlformats.org/markup-compatibility/2006">
              <mc:Choice xmlns:v="urn:schemas-microsoft-com:vml" Requires="v">
                <p:oleObj spid="_x0000_s3141" name="" r:id="rId8" imgW="749300" imgH="203200" progId="Equation.DSMT4">
                  <p:embed/>
                </p:oleObj>
              </mc:Choice>
              <mc:Fallback>
                <p:oleObj name="" r:id="rId8" imgW="749300" imgH="203200" progId="Equation.DSMT4">
                  <p:embed/>
                  <p:pic>
                    <p:nvPicPr>
                      <p:cNvPr id="0" name="图片 3140"/>
                      <p:cNvPicPr/>
                      <p:nvPr/>
                    </p:nvPicPr>
                    <p:blipFill>
                      <a:blip r:embed="rId9"/>
                      <a:stretch>
                        <a:fillRect/>
                      </a:stretch>
                    </p:blipFill>
                    <p:spPr>
                      <a:xfrm>
                        <a:off x="2671763" y="4273550"/>
                        <a:ext cx="2270125" cy="611188"/>
                      </a:xfrm>
                      <a:prstGeom prst="rect">
                        <a:avLst/>
                      </a:prstGeom>
                      <a:noFill/>
                      <a:ln w="38100">
                        <a:noFill/>
                        <a:miter/>
                      </a:ln>
                    </p:spPr>
                  </p:pic>
                </p:oleObj>
              </mc:Fallback>
            </mc:AlternateContent>
          </a:graphicData>
        </a:graphic>
      </p:graphicFrame>
      <p:sp>
        <p:nvSpPr>
          <p:cNvPr id="632850" name="Rectangle 18"/>
          <p:cNvSpPr/>
          <p:nvPr/>
        </p:nvSpPr>
        <p:spPr>
          <a:xfrm>
            <a:off x="179388" y="5300663"/>
            <a:ext cx="2736850" cy="360362"/>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en-US" altLang="zh-CN" sz="2400" b="1" dirty="0">
                <a:solidFill>
                  <a:schemeClr val="accent2"/>
                </a:solidFill>
                <a:latin typeface="华文中宋" panose="02010600040101010101" pitchFamily="2" charset="-122"/>
                <a:ea typeface="华文中宋" panose="02010600040101010101" pitchFamily="2" charset="-122"/>
              </a:rPr>
              <a:t>(2)</a:t>
            </a:r>
            <a:r>
              <a:rPr lang="zh-CN" altLang="en-US" sz="2400" b="1" dirty="0">
                <a:solidFill>
                  <a:schemeClr val="accent2"/>
                </a:solidFill>
                <a:latin typeface="华文中宋" panose="02010600040101010101" pitchFamily="2" charset="-122"/>
                <a:ea typeface="华文中宋" panose="02010600040101010101" pitchFamily="2" charset="-122"/>
              </a:rPr>
              <a:t>积商形式函数</a:t>
            </a:r>
            <a:endParaRPr lang="zh-CN" altLang="en-US" sz="2400" b="1" dirty="0">
              <a:solidFill>
                <a:schemeClr val="accent2"/>
              </a:solidFill>
              <a:latin typeface="华文中宋" panose="02010600040101010101" pitchFamily="2" charset="-122"/>
              <a:ea typeface="华文中宋" panose="02010600040101010101" pitchFamily="2" charset="-122"/>
            </a:endParaRPr>
          </a:p>
        </p:txBody>
      </p:sp>
      <p:graphicFrame>
        <p:nvGraphicFramePr>
          <p:cNvPr id="632851" name="Object 19"/>
          <p:cNvGraphicFramePr>
            <a:graphicFrameLocks noChangeAspect="1"/>
          </p:cNvGraphicFramePr>
          <p:nvPr/>
        </p:nvGraphicFramePr>
        <p:xfrm>
          <a:off x="2671763" y="5300663"/>
          <a:ext cx="1808162" cy="687387"/>
        </p:xfrm>
        <a:graphic>
          <a:graphicData uri="http://schemas.openxmlformats.org/presentationml/2006/ole">
            <mc:AlternateContent xmlns:mc="http://schemas.openxmlformats.org/markup-compatibility/2006">
              <mc:Choice xmlns:v="urn:schemas-microsoft-com:vml" Requires="v">
                <p:oleObj spid="_x0000_s3146" name="" r:id="rId10" imgW="596900" imgH="228600" progId="Equation.DSMT4">
                  <p:embed/>
                </p:oleObj>
              </mc:Choice>
              <mc:Fallback>
                <p:oleObj name="" r:id="rId10" imgW="596900" imgH="228600" progId="Equation.DSMT4">
                  <p:embed/>
                  <p:pic>
                    <p:nvPicPr>
                      <p:cNvPr id="0" name="图片 3145"/>
                      <p:cNvPicPr/>
                      <p:nvPr/>
                    </p:nvPicPr>
                    <p:blipFill>
                      <a:blip r:embed="rId11"/>
                      <a:stretch>
                        <a:fillRect/>
                      </a:stretch>
                    </p:blipFill>
                    <p:spPr>
                      <a:xfrm>
                        <a:off x="2671763" y="5300663"/>
                        <a:ext cx="1808162" cy="687387"/>
                      </a:xfrm>
                      <a:prstGeom prst="rect">
                        <a:avLst/>
                      </a:prstGeom>
                      <a:noFill/>
                      <a:ln w="38100">
                        <a:noFill/>
                        <a:miter/>
                      </a:ln>
                    </p:spPr>
                  </p:pic>
                </p:oleObj>
              </mc:Fallback>
            </mc:AlternateContent>
          </a:graphicData>
        </a:graphic>
      </p:graphicFrame>
      <p:graphicFrame>
        <p:nvGraphicFramePr>
          <p:cNvPr id="632852" name="Object 20"/>
          <p:cNvGraphicFramePr>
            <a:graphicFrameLocks noChangeAspect="1"/>
          </p:cNvGraphicFramePr>
          <p:nvPr/>
        </p:nvGraphicFramePr>
        <p:xfrm>
          <a:off x="4935538" y="5106988"/>
          <a:ext cx="3703637" cy="1108075"/>
        </p:xfrm>
        <a:graphic>
          <a:graphicData uri="http://schemas.openxmlformats.org/presentationml/2006/ole">
            <mc:AlternateContent xmlns:mc="http://schemas.openxmlformats.org/markup-compatibility/2006">
              <mc:Choice xmlns:v="urn:schemas-microsoft-com:vml" Requires="v">
                <p:oleObj spid="_x0000_s3143" name="" r:id="rId12" imgW="1600200" imgH="482600" progId="Equation.DSMT4">
                  <p:embed/>
                </p:oleObj>
              </mc:Choice>
              <mc:Fallback>
                <p:oleObj name="" r:id="rId12" imgW="1600200" imgH="482600" progId="Equation.DSMT4">
                  <p:embed/>
                  <p:pic>
                    <p:nvPicPr>
                      <p:cNvPr id="0" name="图片 3142"/>
                      <p:cNvPicPr/>
                      <p:nvPr/>
                    </p:nvPicPr>
                    <p:blipFill>
                      <a:blip r:embed="rId13"/>
                      <a:stretch>
                        <a:fillRect/>
                      </a:stretch>
                    </p:blipFill>
                    <p:spPr>
                      <a:xfrm>
                        <a:off x="4935538" y="5106988"/>
                        <a:ext cx="3703637" cy="1108075"/>
                      </a:xfrm>
                      <a:prstGeom prst="rect">
                        <a:avLst/>
                      </a:prstGeom>
                      <a:noFill/>
                      <a:ln w="38100">
                        <a:noFill/>
                        <a:miter/>
                      </a:ln>
                    </p:spPr>
                  </p:pic>
                </p:oleObj>
              </mc:Fallback>
            </mc:AlternateContent>
          </a:graphicData>
        </a:graphic>
      </p:graphicFrame>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2844"/>
                                        </p:tgtEl>
                                        <p:attrNameLst>
                                          <p:attrName>style.visibility</p:attrName>
                                        </p:attrNameLst>
                                      </p:cBhvr>
                                      <p:to>
                                        <p:strVal val="visible"/>
                                      </p:to>
                                    </p:set>
                                    <p:animEffect transition="in" filter="wipe(down)">
                                      <p:cBhvr>
                                        <p:cTn id="7" dur="500"/>
                                        <p:tgtEl>
                                          <p:spTgt spid="63284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32849"/>
                                        </p:tgtEl>
                                        <p:attrNameLst>
                                          <p:attrName>style.visibility</p:attrName>
                                        </p:attrNameLst>
                                      </p:cBhvr>
                                      <p:to>
                                        <p:strVal val="visible"/>
                                      </p:to>
                                    </p:set>
                                    <p:animEffect transition="in" filter="wipe(down)">
                                      <p:cBhvr>
                                        <p:cTn id="11" dur="500"/>
                                        <p:tgtEl>
                                          <p:spTgt spid="63284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32850"/>
                                        </p:tgtEl>
                                        <p:attrNameLst>
                                          <p:attrName>style.visibility</p:attrName>
                                        </p:attrNameLst>
                                      </p:cBhvr>
                                      <p:to>
                                        <p:strVal val="visible"/>
                                      </p:to>
                                    </p:set>
                                    <p:animEffect transition="in" filter="wipe(down)">
                                      <p:cBhvr>
                                        <p:cTn id="15" dur="500"/>
                                        <p:tgtEl>
                                          <p:spTgt spid="63285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632851"/>
                                        </p:tgtEl>
                                        <p:attrNameLst>
                                          <p:attrName>style.visibility</p:attrName>
                                        </p:attrNameLst>
                                      </p:cBhvr>
                                      <p:to>
                                        <p:strVal val="visible"/>
                                      </p:to>
                                    </p:set>
                                    <p:animEffect transition="in" filter="wipe(down)">
                                      <p:cBhvr>
                                        <p:cTn id="19" dur="500"/>
                                        <p:tgtEl>
                                          <p:spTgt spid="6328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32845"/>
                                        </p:tgtEl>
                                        <p:attrNameLst>
                                          <p:attrName>style.visibility</p:attrName>
                                        </p:attrNameLst>
                                      </p:cBhvr>
                                      <p:to>
                                        <p:strVal val="visible"/>
                                      </p:to>
                                    </p:set>
                                    <p:animEffect transition="in" filter="wipe(down)">
                                      <p:cBhvr>
                                        <p:cTn id="24" dur="500"/>
                                        <p:tgtEl>
                                          <p:spTgt spid="63284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632852"/>
                                        </p:tgtEl>
                                        <p:attrNameLst>
                                          <p:attrName>style.visibility</p:attrName>
                                        </p:attrNameLst>
                                      </p:cBhvr>
                                      <p:to>
                                        <p:strVal val="visible"/>
                                      </p:to>
                                    </p:set>
                                    <p:animEffect transition="in" filter="wipe(down)">
                                      <p:cBhvr>
                                        <p:cTn id="28" dur="500"/>
                                        <p:tgtEl>
                                          <p:spTgt spid="632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44" grpId="0"/>
      <p:bldP spid="6328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5841" name="Object 4"/>
          <p:cNvGraphicFramePr>
            <a:graphicFrameLocks noChangeAspect="1"/>
          </p:cNvGraphicFramePr>
          <p:nvPr/>
        </p:nvGraphicFramePr>
        <p:xfrm>
          <a:off x="709613" y="1336675"/>
          <a:ext cx="6069012" cy="1222375"/>
        </p:xfrm>
        <a:graphic>
          <a:graphicData uri="http://schemas.openxmlformats.org/presentationml/2006/ole">
            <mc:AlternateContent xmlns:mc="http://schemas.openxmlformats.org/markup-compatibility/2006">
              <mc:Choice xmlns:v="urn:schemas-microsoft-com:vml" Requires="v">
                <p:oleObj spid="_x0000_s3148" name="" r:id="rId1" imgW="3454400" imgH="558800" progId="Equation.DSMT4">
                  <p:embed/>
                </p:oleObj>
              </mc:Choice>
              <mc:Fallback>
                <p:oleObj name="" r:id="rId1" imgW="3454400" imgH="558800" progId="Equation.DSMT4">
                  <p:embed/>
                  <p:pic>
                    <p:nvPicPr>
                      <p:cNvPr id="0" name="图片 3147"/>
                      <p:cNvPicPr/>
                      <p:nvPr/>
                    </p:nvPicPr>
                    <p:blipFill>
                      <a:blip r:embed="rId2"/>
                      <a:stretch>
                        <a:fillRect/>
                      </a:stretch>
                    </p:blipFill>
                    <p:spPr>
                      <a:xfrm>
                        <a:off x="709613" y="1336675"/>
                        <a:ext cx="6069012" cy="1222375"/>
                      </a:xfrm>
                      <a:prstGeom prst="rect">
                        <a:avLst/>
                      </a:prstGeom>
                      <a:noFill/>
                      <a:ln w="38100">
                        <a:noFill/>
                        <a:miter/>
                      </a:ln>
                    </p:spPr>
                  </p:pic>
                </p:oleObj>
              </mc:Fallback>
            </mc:AlternateContent>
          </a:graphicData>
        </a:graphic>
      </p:graphicFrame>
      <p:sp>
        <p:nvSpPr>
          <p:cNvPr id="35842" name="Rectangle 5"/>
          <p:cNvSpPr/>
          <p:nvPr/>
        </p:nvSpPr>
        <p:spPr>
          <a:xfrm>
            <a:off x="323850" y="766763"/>
            <a:ext cx="8135938" cy="569912"/>
          </a:xfrm>
          <a:prstGeom prst="rect">
            <a:avLst/>
          </a:prstGeom>
          <a:noFill/>
          <a:ln w="9525">
            <a:noFill/>
          </a:ln>
        </p:spPr>
        <p:txBody>
          <a:bodyPr anchor="t" anchorCtr="0"/>
          <a:p>
            <a:pPr marL="342900" indent="-342900">
              <a:spcBef>
                <a:spcPct val="20000"/>
              </a:spcBef>
              <a:buClr>
                <a:schemeClr val="hlink"/>
              </a:buClr>
              <a:buSzPct val="70000"/>
              <a:buFont typeface="Wingdings" panose="05000000000000000000" pitchFamily="2" charset="2"/>
            </a:pPr>
            <a:r>
              <a:rPr lang="en-US" altLang="zh-CN" sz="2400" b="1" dirty="0">
                <a:solidFill>
                  <a:schemeClr val="accent2"/>
                </a:solidFill>
                <a:latin typeface="华文中宋" panose="02010600040101010101" pitchFamily="2" charset="-122"/>
                <a:ea typeface="华文中宋" panose="02010600040101010101" pitchFamily="2" charset="-122"/>
              </a:rPr>
              <a:t>(3)</a:t>
            </a:r>
            <a:r>
              <a:rPr lang="zh-CN" altLang="en-US" sz="2400" b="1" dirty="0">
                <a:solidFill>
                  <a:schemeClr val="accent2"/>
                </a:solidFill>
                <a:latin typeface="华文中宋" panose="02010600040101010101" pitchFamily="2" charset="-122"/>
                <a:ea typeface="华文中宋" panose="02010600040101010101" pitchFamily="2" charset="-122"/>
              </a:rPr>
              <a:t>混合形式函数，测量结果</a:t>
            </a:r>
            <a:r>
              <a:rPr lang="en-US" altLang="zh-CN" sz="2400" b="1" i="1" dirty="0">
                <a:solidFill>
                  <a:schemeClr val="accent2"/>
                </a:solidFill>
                <a:latin typeface="华文中宋" panose="02010600040101010101" pitchFamily="2" charset="-122"/>
                <a:ea typeface="华文中宋" panose="02010600040101010101" pitchFamily="2" charset="-122"/>
              </a:rPr>
              <a:t>N</a:t>
            </a:r>
            <a:r>
              <a:rPr lang="zh-CN" altLang="en-US" sz="2400" b="1" dirty="0">
                <a:solidFill>
                  <a:schemeClr val="accent2"/>
                </a:solidFill>
                <a:latin typeface="华文中宋" panose="02010600040101010101" pitchFamily="2" charset="-122"/>
                <a:ea typeface="华文中宋" panose="02010600040101010101" pitchFamily="2" charset="-122"/>
              </a:rPr>
              <a:t>的相对不确定度为：</a:t>
            </a:r>
            <a:endParaRPr lang="zh-CN" altLang="en-US" sz="2400" b="1" dirty="0">
              <a:solidFill>
                <a:schemeClr val="accent2"/>
              </a:solidFill>
              <a:latin typeface="华文中宋" panose="02010600040101010101" pitchFamily="2" charset="-122"/>
              <a:ea typeface="华文中宋" panose="02010600040101010101" pitchFamily="2" charset="-122"/>
            </a:endParaRPr>
          </a:p>
        </p:txBody>
      </p:sp>
      <p:graphicFrame>
        <p:nvGraphicFramePr>
          <p:cNvPr id="659465" name="Object 9"/>
          <p:cNvGraphicFramePr>
            <a:graphicFrameLocks noChangeAspect="1"/>
          </p:cNvGraphicFramePr>
          <p:nvPr/>
        </p:nvGraphicFramePr>
        <p:xfrm>
          <a:off x="3348038" y="2740025"/>
          <a:ext cx="4171950" cy="492125"/>
        </p:xfrm>
        <a:graphic>
          <a:graphicData uri="http://schemas.openxmlformats.org/presentationml/2006/ole">
            <mc:AlternateContent xmlns:mc="http://schemas.openxmlformats.org/markup-compatibility/2006">
              <mc:Choice xmlns:v="urn:schemas-microsoft-com:vml" Requires="v">
                <p:oleObj spid="_x0000_s3147" name="" r:id="rId3" imgW="2019300" imgH="241300" progId="Equation.DSMT4">
                  <p:embed/>
                </p:oleObj>
              </mc:Choice>
              <mc:Fallback>
                <p:oleObj name="" r:id="rId3" imgW="2019300" imgH="241300" progId="Equation.DSMT4">
                  <p:embed/>
                  <p:pic>
                    <p:nvPicPr>
                      <p:cNvPr id="0" name="图片 3146"/>
                      <p:cNvPicPr/>
                      <p:nvPr/>
                    </p:nvPicPr>
                    <p:blipFill>
                      <a:blip r:embed="rId4"/>
                      <a:stretch>
                        <a:fillRect/>
                      </a:stretch>
                    </p:blipFill>
                    <p:spPr>
                      <a:xfrm>
                        <a:off x="3348038" y="2740025"/>
                        <a:ext cx="4171950" cy="492125"/>
                      </a:xfrm>
                      <a:prstGeom prst="rect">
                        <a:avLst/>
                      </a:prstGeom>
                      <a:noFill/>
                      <a:ln w="38100">
                        <a:noFill/>
                        <a:miter/>
                      </a:ln>
                    </p:spPr>
                  </p:pic>
                </p:oleObj>
              </mc:Fallback>
            </mc:AlternateContent>
          </a:graphicData>
        </a:graphic>
      </p:graphicFrame>
      <p:graphicFrame>
        <p:nvGraphicFramePr>
          <p:cNvPr id="659464" name="Object 8"/>
          <p:cNvGraphicFramePr>
            <a:graphicFrameLocks noChangeAspect="1"/>
          </p:cNvGraphicFramePr>
          <p:nvPr/>
        </p:nvGraphicFramePr>
        <p:xfrm>
          <a:off x="720725" y="3414713"/>
          <a:ext cx="4249738" cy="796925"/>
        </p:xfrm>
        <a:graphic>
          <a:graphicData uri="http://schemas.openxmlformats.org/presentationml/2006/ole">
            <mc:AlternateContent xmlns:mc="http://schemas.openxmlformats.org/markup-compatibility/2006">
              <mc:Choice xmlns:v="urn:schemas-microsoft-com:vml" Requires="v">
                <p:oleObj spid="_x0000_s3151" name="" r:id="rId5" imgW="2286000" imgH="431800" progId="Equation.DSMT4">
                  <p:embed/>
                </p:oleObj>
              </mc:Choice>
              <mc:Fallback>
                <p:oleObj name="" r:id="rId5" imgW="2286000" imgH="431800" progId="Equation.DSMT4">
                  <p:embed/>
                  <p:pic>
                    <p:nvPicPr>
                      <p:cNvPr id="0" name="图片 3150"/>
                      <p:cNvPicPr/>
                      <p:nvPr/>
                    </p:nvPicPr>
                    <p:blipFill>
                      <a:blip r:embed="rId6"/>
                      <a:stretch>
                        <a:fillRect/>
                      </a:stretch>
                    </p:blipFill>
                    <p:spPr>
                      <a:xfrm>
                        <a:off x="720725" y="3414713"/>
                        <a:ext cx="4249738" cy="796925"/>
                      </a:xfrm>
                      <a:prstGeom prst="rect">
                        <a:avLst/>
                      </a:prstGeom>
                      <a:noFill/>
                      <a:ln w="38100">
                        <a:noFill/>
                        <a:miter/>
                      </a:ln>
                    </p:spPr>
                  </p:pic>
                </p:oleObj>
              </mc:Fallback>
            </mc:AlternateContent>
          </a:graphicData>
        </a:graphic>
      </p:graphicFrame>
      <p:graphicFrame>
        <p:nvGraphicFramePr>
          <p:cNvPr id="659463" name="Object 7"/>
          <p:cNvGraphicFramePr>
            <a:graphicFrameLocks noChangeAspect="1"/>
          </p:cNvGraphicFramePr>
          <p:nvPr/>
        </p:nvGraphicFramePr>
        <p:xfrm>
          <a:off x="644525" y="4211638"/>
          <a:ext cx="4249738" cy="793750"/>
        </p:xfrm>
        <a:graphic>
          <a:graphicData uri="http://schemas.openxmlformats.org/presentationml/2006/ole">
            <mc:AlternateContent xmlns:mc="http://schemas.openxmlformats.org/markup-compatibility/2006">
              <mc:Choice xmlns:v="urn:schemas-microsoft-com:vml" Requires="v">
                <p:oleObj spid="_x0000_s3149" name="" r:id="rId7" imgW="2298700" imgH="431800" progId="Equation.DSMT4">
                  <p:embed/>
                </p:oleObj>
              </mc:Choice>
              <mc:Fallback>
                <p:oleObj name="" r:id="rId7" imgW="2298700" imgH="431800" progId="Equation.DSMT4">
                  <p:embed/>
                  <p:pic>
                    <p:nvPicPr>
                      <p:cNvPr id="0" name="图片 3148"/>
                      <p:cNvPicPr/>
                      <p:nvPr/>
                    </p:nvPicPr>
                    <p:blipFill>
                      <a:blip r:embed="rId8"/>
                      <a:stretch>
                        <a:fillRect/>
                      </a:stretch>
                    </p:blipFill>
                    <p:spPr>
                      <a:xfrm>
                        <a:off x="644525" y="4211638"/>
                        <a:ext cx="4249738" cy="793750"/>
                      </a:xfrm>
                      <a:prstGeom prst="rect">
                        <a:avLst/>
                      </a:prstGeom>
                      <a:noFill/>
                      <a:ln w="38100">
                        <a:noFill/>
                        <a:miter/>
                      </a:ln>
                    </p:spPr>
                  </p:pic>
                </p:oleObj>
              </mc:Fallback>
            </mc:AlternateContent>
          </a:graphicData>
        </a:graphic>
      </p:graphicFrame>
      <p:graphicFrame>
        <p:nvGraphicFramePr>
          <p:cNvPr id="659462" name="Object 6"/>
          <p:cNvGraphicFramePr>
            <a:graphicFrameLocks noChangeAspect="1"/>
          </p:cNvGraphicFramePr>
          <p:nvPr/>
        </p:nvGraphicFramePr>
        <p:xfrm>
          <a:off x="644525" y="4981575"/>
          <a:ext cx="4679950" cy="1095375"/>
        </p:xfrm>
        <a:graphic>
          <a:graphicData uri="http://schemas.openxmlformats.org/presentationml/2006/ole">
            <mc:AlternateContent xmlns:mc="http://schemas.openxmlformats.org/markup-compatibility/2006">
              <mc:Choice xmlns:v="urn:schemas-microsoft-com:vml" Requires="v">
                <p:oleObj spid="_x0000_s3142" name="" r:id="rId9" imgW="2552700" imgH="596900" progId="Equation.DSMT4">
                  <p:embed/>
                </p:oleObj>
              </mc:Choice>
              <mc:Fallback>
                <p:oleObj name="" r:id="rId9" imgW="2552700" imgH="596900" progId="Equation.DSMT4">
                  <p:embed/>
                  <p:pic>
                    <p:nvPicPr>
                      <p:cNvPr id="0" name="图片 3141"/>
                      <p:cNvPicPr/>
                      <p:nvPr/>
                    </p:nvPicPr>
                    <p:blipFill>
                      <a:blip r:embed="rId10"/>
                      <a:stretch>
                        <a:fillRect/>
                      </a:stretch>
                    </p:blipFill>
                    <p:spPr>
                      <a:xfrm>
                        <a:off x="644525" y="4981575"/>
                        <a:ext cx="4679950" cy="1095375"/>
                      </a:xfrm>
                      <a:prstGeom prst="rect">
                        <a:avLst/>
                      </a:prstGeom>
                      <a:noFill/>
                      <a:ln w="38100">
                        <a:noFill/>
                        <a:miter/>
                      </a:ln>
                    </p:spPr>
                  </p:pic>
                </p:oleObj>
              </mc:Fallback>
            </mc:AlternateContent>
          </a:graphicData>
        </a:graphic>
      </p:graphicFrame>
      <p:sp>
        <p:nvSpPr>
          <p:cNvPr id="35847" name="Rectangle 11"/>
          <p:cNvSpPr/>
          <p:nvPr/>
        </p:nvSpPr>
        <p:spPr>
          <a:xfrm>
            <a:off x="0" y="25590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sp>
        <p:nvSpPr>
          <p:cNvPr id="35848" name="Rectangle 16"/>
          <p:cNvSpPr/>
          <p:nvPr/>
        </p:nvSpPr>
        <p:spPr>
          <a:xfrm>
            <a:off x="0" y="320516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5849" name="Object 15"/>
          <p:cNvGraphicFramePr>
            <a:graphicFrameLocks noChangeAspect="1"/>
          </p:cNvGraphicFramePr>
          <p:nvPr/>
        </p:nvGraphicFramePr>
        <p:xfrm>
          <a:off x="1187450" y="2559050"/>
          <a:ext cx="1582738" cy="855663"/>
        </p:xfrm>
        <a:graphic>
          <a:graphicData uri="http://schemas.openxmlformats.org/presentationml/2006/ole">
            <mc:AlternateContent xmlns:mc="http://schemas.openxmlformats.org/markup-compatibility/2006">
              <mc:Choice xmlns:v="urn:schemas-microsoft-com:vml" Requires="v">
                <p:oleObj spid="_x0000_s3153" name="" r:id="rId11" imgW="824865" imgH="444500" progId="Equation.DSMT4">
                  <p:embed/>
                </p:oleObj>
              </mc:Choice>
              <mc:Fallback>
                <p:oleObj name="" r:id="rId11" imgW="824865" imgH="444500" progId="Equation.DSMT4">
                  <p:embed/>
                  <p:pic>
                    <p:nvPicPr>
                      <p:cNvPr id="0" name="图片 3152"/>
                      <p:cNvPicPr/>
                      <p:nvPr/>
                    </p:nvPicPr>
                    <p:blipFill>
                      <a:blip r:embed="rId12"/>
                      <a:stretch>
                        <a:fillRect/>
                      </a:stretch>
                    </p:blipFill>
                    <p:spPr>
                      <a:xfrm>
                        <a:off x="1187450" y="2559050"/>
                        <a:ext cx="1582738" cy="855663"/>
                      </a:xfrm>
                      <a:prstGeom prst="rect">
                        <a:avLst/>
                      </a:prstGeom>
                      <a:noFill/>
                      <a:ln w="38100">
                        <a:noFill/>
                        <a:miter/>
                      </a:ln>
                    </p:spPr>
                  </p:pic>
                </p:oleObj>
              </mc:Fallback>
            </mc:AlternateContent>
          </a:graphicData>
        </a:graphic>
      </p:graphicFrame>
      <p:sp>
        <p:nvSpPr>
          <p:cNvPr id="35850" name="Text Box 17"/>
          <p:cNvSpPr txBox="1"/>
          <p:nvPr/>
        </p:nvSpPr>
        <p:spPr>
          <a:xfrm>
            <a:off x="241300" y="2713038"/>
            <a:ext cx="695325" cy="522287"/>
          </a:xfrm>
          <a:prstGeom prst="rect">
            <a:avLst/>
          </a:prstGeom>
          <a:noFill/>
          <a:ln w="9525">
            <a:noFill/>
          </a:ln>
        </p:spPr>
        <p:txBody>
          <a:bodyPr wrap="none" anchor="t" anchorCtr="0">
            <a:spAutoFit/>
          </a:bodyPr>
          <a:p>
            <a:r>
              <a:rPr lang="zh-CN" altLang="en-US" b="1" dirty="0">
                <a:latin typeface="华文隶书" panose="02010800040101010101" pitchFamily="2" charset="-122"/>
                <a:ea typeface="华文隶书" panose="02010800040101010101" pitchFamily="2" charset="-122"/>
              </a:rPr>
              <a:t>例</a:t>
            </a:r>
            <a:r>
              <a:rPr lang="en-US" altLang="zh-CN" b="1" dirty="0">
                <a:latin typeface="华文隶书" panose="02010800040101010101" pitchFamily="2" charset="-122"/>
                <a:ea typeface="华文隶书" panose="02010800040101010101" pitchFamily="2" charset="-122"/>
              </a:rPr>
              <a:t>2</a:t>
            </a:r>
            <a:endParaRPr lang="en-US" altLang="zh-CN" b="1" dirty="0">
              <a:latin typeface="华文隶书" panose="02010800040101010101" pitchFamily="2" charset="-122"/>
              <a:ea typeface="华文隶书" panose="02010800040101010101" pitchFamily="2" charset="-122"/>
            </a:endParaRPr>
          </a:p>
        </p:txBody>
      </p:sp>
      <p:sp>
        <p:nvSpPr>
          <p:cNvPr id="35851" name="Rectangle 18"/>
          <p:cNvSpPr/>
          <p:nvPr/>
        </p:nvSpPr>
        <p:spPr>
          <a:xfrm>
            <a:off x="1979613" y="273050"/>
            <a:ext cx="4095750" cy="519113"/>
          </a:xfrm>
          <a:prstGeom prst="rect">
            <a:avLst/>
          </a:prstGeom>
          <a:noFill/>
          <a:ln w="9525">
            <a:noFill/>
          </a:ln>
        </p:spPr>
        <p:txBody>
          <a:bodyPr wrap="none" anchor="t" anchorCtr="0">
            <a:spAutoFit/>
          </a:bodyPr>
          <a:p>
            <a:r>
              <a:rPr lang="zh-CN" altLang="en-US" b="1" dirty="0">
                <a:solidFill>
                  <a:srgbClr val="FF0066"/>
                </a:solidFill>
                <a:latin typeface="Arial" panose="020B0604020202020204" pitchFamily="34" charset="0"/>
                <a:ea typeface="华文隶书" panose="02010800040101010101" pitchFamily="2" charset="-122"/>
              </a:rPr>
              <a:t>不确定度的传递公式举例</a:t>
            </a:r>
            <a:endParaRPr lang="zh-CN" altLang="en-US" b="1" dirty="0">
              <a:solidFill>
                <a:srgbClr val="FF0066"/>
              </a:solidFill>
              <a:latin typeface="Arial" panose="020B0604020202020204" pitchFamily="34" charset="0"/>
              <a:ea typeface="华文隶书" panose="02010800040101010101" pitchFamily="2" charset="-122"/>
            </a:endParaRPr>
          </a:p>
        </p:txBody>
      </p:sp>
      <p:sp>
        <p:nvSpPr>
          <p:cNvPr id="35852" name="文本框 1"/>
          <p:cNvSpPr txBox="1"/>
          <p:nvPr/>
        </p:nvSpPr>
        <p:spPr>
          <a:xfrm>
            <a:off x="6156325" y="5299075"/>
            <a:ext cx="2625725" cy="460375"/>
          </a:xfrm>
          <a:prstGeom prst="rect">
            <a:avLst/>
          </a:prstGeom>
          <a:noFill/>
          <a:ln w="9525">
            <a:noFill/>
          </a:ln>
        </p:spPr>
        <p:txBody>
          <a:bodyPr wrap="none" anchor="t" anchorCtr="0">
            <a:spAutoFit/>
          </a:bodyPr>
          <a:p>
            <a:r>
              <a:rPr lang="zh-CN" altLang="en-US" sz="2400" b="1" dirty="0">
                <a:solidFill>
                  <a:schemeClr val="accent2"/>
                </a:solidFill>
                <a:latin typeface="华文中宋" panose="02010600040101010101" pitchFamily="2" charset="-122"/>
                <a:ea typeface="华文中宋" panose="02010600040101010101" pitchFamily="2" charset="-122"/>
              </a:rPr>
              <a:t>代入各量的平均值</a:t>
            </a:r>
            <a:endParaRPr lang="zh-CN" altLang="en-US" sz="2400" b="1" dirty="0">
              <a:solidFill>
                <a:schemeClr val="accent2"/>
              </a:solidFill>
              <a:latin typeface="华文中宋" panose="02010600040101010101" pitchFamily="2" charset="-122"/>
              <a:ea typeface="华文中宋" panose="02010600040101010101" pitchFamily="2"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59465"/>
                                        </p:tgtEl>
                                        <p:attrNameLst>
                                          <p:attrName>style.visibility</p:attrName>
                                        </p:attrNameLst>
                                      </p:cBhvr>
                                      <p:to>
                                        <p:strVal val="visible"/>
                                      </p:to>
                                    </p:set>
                                    <p:animEffect transition="in" filter="wipe(down)">
                                      <p:cBhvr>
                                        <p:cTn id="7" dur="500"/>
                                        <p:tgtEl>
                                          <p:spTgt spid="6594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59464"/>
                                        </p:tgtEl>
                                        <p:attrNameLst>
                                          <p:attrName>style.visibility</p:attrName>
                                        </p:attrNameLst>
                                      </p:cBhvr>
                                      <p:to>
                                        <p:strVal val="visible"/>
                                      </p:to>
                                    </p:set>
                                    <p:animEffect transition="in" filter="wipe(down)">
                                      <p:cBhvr>
                                        <p:cTn id="12" dur="500"/>
                                        <p:tgtEl>
                                          <p:spTgt spid="6594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59463"/>
                                        </p:tgtEl>
                                        <p:attrNameLst>
                                          <p:attrName>style.visibility</p:attrName>
                                        </p:attrNameLst>
                                      </p:cBhvr>
                                      <p:to>
                                        <p:strVal val="visible"/>
                                      </p:to>
                                    </p:set>
                                    <p:animEffect transition="in" filter="wipe(down)">
                                      <p:cBhvr>
                                        <p:cTn id="17" dur="500"/>
                                        <p:tgtEl>
                                          <p:spTgt spid="659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59462"/>
                                        </p:tgtEl>
                                        <p:attrNameLst>
                                          <p:attrName>style.visibility</p:attrName>
                                        </p:attrNameLst>
                                      </p:cBhvr>
                                      <p:to>
                                        <p:strVal val="visible"/>
                                      </p:to>
                                    </p:set>
                                    <p:animEffect transition="in" filter="wipe(down)">
                                      <p:cBhvr>
                                        <p:cTn id="22" dur="500"/>
                                        <p:tgtEl>
                                          <p:spTgt spid="65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p:nvPr>
            <p:ph type="title"/>
          </p:nvPr>
        </p:nvSpPr>
        <p:spPr>
          <a:xfrm>
            <a:off x="157163" y="165100"/>
            <a:ext cx="8229600" cy="527050"/>
          </a:xfrm>
          <a:noFill/>
          <a:ln>
            <a:noFill/>
          </a:ln>
        </p:spPr>
        <p:txBody>
          <a:bodyPr anchor="t" anchorCtr="0"/>
          <a:p>
            <a:pPr eaLnBrk="1" hangingPunct="1"/>
            <a:r>
              <a:rPr lang="zh-CN" altLang="en-US" sz="2800" b="1" dirty="0">
                <a:ea typeface="华文隶书" panose="02010800040101010101" pitchFamily="2" charset="-122"/>
              </a:rPr>
              <a:t>常用函数的不确定度传递公式</a:t>
            </a:r>
            <a:endParaRPr lang="zh-CN" altLang="en-US" sz="2800" b="1" dirty="0">
              <a:ea typeface="华文隶书" panose="02010800040101010101" pitchFamily="2" charset="-122"/>
            </a:endParaRPr>
          </a:p>
        </p:txBody>
      </p:sp>
      <p:graphicFrame>
        <p:nvGraphicFramePr>
          <p:cNvPr id="633930" name="Group 74"/>
          <p:cNvGraphicFramePr>
            <a:graphicFrameLocks noGrp="1"/>
          </p:cNvGraphicFramePr>
          <p:nvPr>
            <p:ph idx="4294967295"/>
          </p:nvPr>
        </p:nvGraphicFramePr>
        <p:xfrm>
          <a:off x="468313" y="908050"/>
          <a:ext cx="8345488" cy="5135564"/>
        </p:xfrm>
        <a:graphic>
          <a:graphicData uri="http://schemas.openxmlformats.org/drawingml/2006/table">
            <a:tbl>
              <a:tblPr/>
              <a:tblGrid>
                <a:gridCol w="1779587"/>
                <a:gridCol w="3332163"/>
                <a:gridCol w="3233737"/>
              </a:tblGrid>
              <a:tr h="609600">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rPr>
                        <a:t>函数表达式</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rPr>
                        <a:t>合成标准不确定度公式</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rPr>
                        <a:t>相对不确定度</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398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8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r>
              <a:tr h="9175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33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r>
            </a:tbl>
          </a:graphicData>
        </a:graphic>
      </p:graphicFrame>
      <p:sp>
        <p:nvSpPr>
          <p:cNvPr id="36896" name="Rectangle 33"/>
          <p:cNvSpPr/>
          <p:nvPr/>
        </p:nvSpPr>
        <p:spPr>
          <a:xfrm>
            <a:off x="0" y="33289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6897" name="Object 34"/>
          <p:cNvGraphicFramePr>
            <a:graphicFrameLocks noChangeAspect="1"/>
          </p:cNvGraphicFramePr>
          <p:nvPr/>
        </p:nvGraphicFramePr>
        <p:xfrm>
          <a:off x="855663" y="1730375"/>
          <a:ext cx="1079500" cy="287338"/>
        </p:xfrm>
        <a:graphic>
          <a:graphicData uri="http://schemas.openxmlformats.org/presentationml/2006/ole">
            <mc:AlternateContent xmlns:mc="http://schemas.openxmlformats.org/markup-compatibility/2006">
              <mc:Choice xmlns:v="urn:schemas-microsoft-com:vml" Requires="v">
                <p:oleObj spid="_x0000_s3155" name="" r:id="rId1" imgW="748665" imgH="203200" progId="Equation.3">
                  <p:embed/>
                </p:oleObj>
              </mc:Choice>
              <mc:Fallback>
                <p:oleObj name="" r:id="rId1" imgW="748665" imgH="203200" progId="Equation.3">
                  <p:embed/>
                  <p:pic>
                    <p:nvPicPr>
                      <p:cNvPr id="0" name="图片 3154"/>
                      <p:cNvPicPr/>
                      <p:nvPr/>
                    </p:nvPicPr>
                    <p:blipFill>
                      <a:blip r:embed="rId2"/>
                      <a:stretch>
                        <a:fillRect/>
                      </a:stretch>
                    </p:blipFill>
                    <p:spPr>
                      <a:xfrm>
                        <a:off x="855663" y="1730375"/>
                        <a:ext cx="1079500" cy="287338"/>
                      </a:xfrm>
                      <a:prstGeom prst="rect">
                        <a:avLst/>
                      </a:prstGeom>
                      <a:noFill/>
                      <a:ln w="38100">
                        <a:noFill/>
                        <a:miter/>
                      </a:ln>
                    </p:spPr>
                  </p:pic>
                </p:oleObj>
              </mc:Fallback>
            </mc:AlternateContent>
          </a:graphicData>
        </a:graphic>
      </p:graphicFrame>
      <p:sp>
        <p:nvSpPr>
          <p:cNvPr id="36898" name="Rectangle 35"/>
          <p:cNvSpPr/>
          <p:nvPr/>
        </p:nvSpPr>
        <p:spPr>
          <a:xfrm>
            <a:off x="0" y="33289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6899" name="Object 36"/>
          <p:cNvGraphicFramePr>
            <a:graphicFrameLocks noChangeAspect="1"/>
          </p:cNvGraphicFramePr>
          <p:nvPr/>
        </p:nvGraphicFramePr>
        <p:xfrm>
          <a:off x="839788" y="2106613"/>
          <a:ext cx="1079500" cy="287337"/>
        </p:xfrm>
        <a:graphic>
          <a:graphicData uri="http://schemas.openxmlformats.org/presentationml/2006/ole">
            <mc:AlternateContent xmlns:mc="http://schemas.openxmlformats.org/markup-compatibility/2006">
              <mc:Choice xmlns:v="urn:schemas-microsoft-com:vml" Requires="v">
                <p:oleObj spid="_x0000_s3154" name="" r:id="rId3" imgW="748665" imgH="203200" progId="Equation.3">
                  <p:embed/>
                </p:oleObj>
              </mc:Choice>
              <mc:Fallback>
                <p:oleObj name="" r:id="rId3" imgW="748665" imgH="203200" progId="Equation.3">
                  <p:embed/>
                  <p:pic>
                    <p:nvPicPr>
                      <p:cNvPr id="0" name="图片 3153"/>
                      <p:cNvPicPr/>
                      <p:nvPr/>
                    </p:nvPicPr>
                    <p:blipFill>
                      <a:blip r:embed="rId4"/>
                      <a:stretch>
                        <a:fillRect/>
                      </a:stretch>
                    </p:blipFill>
                    <p:spPr>
                      <a:xfrm>
                        <a:off x="839788" y="2106613"/>
                        <a:ext cx="1079500" cy="287337"/>
                      </a:xfrm>
                      <a:prstGeom prst="rect">
                        <a:avLst/>
                      </a:prstGeom>
                      <a:noFill/>
                      <a:ln w="38100">
                        <a:noFill/>
                        <a:miter/>
                      </a:ln>
                    </p:spPr>
                  </p:pic>
                </p:oleObj>
              </mc:Fallback>
            </mc:AlternateContent>
          </a:graphicData>
        </a:graphic>
      </p:graphicFrame>
      <p:sp>
        <p:nvSpPr>
          <p:cNvPr id="36900" name="Rectangle 37"/>
          <p:cNvSpPr/>
          <p:nvPr/>
        </p:nvSpPr>
        <p:spPr>
          <a:xfrm>
            <a:off x="0" y="32575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6901" name="Object 38"/>
          <p:cNvGraphicFramePr>
            <a:graphicFrameLocks noChangeAspect="1"/>
          </p:cNvGraphicFramePr>
          <p:nvPr/>
        </p:nvGraphicFramePr>
        <p:xfrm>
          <a:off x="2490788" y="1654175"/>
          <a:ext cx="2838450" cy="603250"/>
        </p:xfrm>
        <a:graphic>
          <a:graphicData uri="http://schemas.openxmlformats.org/presentationml/2006/ole">
            <mc:AlternateContent xmlns:mc="http://schemas.openxmlformats.org/markup-compatibility/2006">
              <mc:Choice xmlns:v="urn:schemas-microsoft-com:vml" Requires="v">
                <p:oleObj spid="_x0000_s3152" name="" r:id="rId5" imgW="1485900" imgH="316865" progId="Equation.3">
                  <p:embed/>
                </p:oleObj>
              </mc:Choice>
              <mc:Fallback>
                <p:oleObj name="" r:id="rId5" imgW="1485900" imgH="316865" progId="Equation.3">
                  <p:embed/>
                  <p:pic>
                    <p:nvPicPr>
                      <p:cNvPr id="0" name="图片 3151"/>
                      <p:cNvPicPr/>
                      <p:nvPr/>
                    </p:nvPicPr>
                    <p:blipFill>
                      <a:blip r:embed="rId6"/>
                      <a:stretch>
                        <a:fillRect/>
                      </a:stretch>
                    </p:blipFill>
                    <p:spPr>
                      <a:xfrm>
                        <a:off x="2490788" y="1654175"/>
                        <a:ext cx="2838450" cy="603250"/>
                      </a:xfrm>
                      <a:prstGeom prst="rect">
                        <a:avLst/>
                      </a:prstGeom>
                      <a:noFill/>
                      <a:ln w="38100">
                        <a:noFill/>
                        <a:miter/>
                      </a:ln>
                    </p:spPr>
                  </p:pic>
                </p:oleObj>
              </mc:Fallback>
            </mc:AlternateContent>
          </a:graphicData>
        </a:graphic>
      </p:graphicFrame>
      <p:sp>
        <p:nvSpPr>
          <p:cNvPr id="36902" name="Rectangle 39"/>
          <p:cNvSpPr/>
          <p:nvPr/>
        </p:nvSpPr>
        <p:spPr>
          <a:xfrm>
            <a:off x="0" y="32004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6903" name="Object 40"/>
          <p:cNvGraphicFramePr>
            <a:graphicFrameLocks noChangeAspect="1"/>
          </p:cNvGraphicFramePr>
          <p:nvPr/>
        </p:nvGraphicFramePr>
        <p:xfrm>
          <a:off x="6086475" y="1682750"/>
          <a:ext cx="2173288" cy="720725"/>
        </p:xfrm>
        <a:graphic>
          <a:graphicData uri="http://schemas.openxmlformats.org/presentationml/2006/ole">
            <mc:AlternateContent xmlns:mc="http://schemas.openxmlformats.org/markup-compatibility/2006">
              <mc:Choice xmlns:v="urn:schemas-microsoft-com:vml" Requires="v">
                <p:oleObj spid="_x0000_s3156" name="" r:id="rId7" imgW="1079500" imgH="393700" progId="Equation.3">
                  <p:embed/>
                </p:oleObj>
              </mc:Choice>
              <mc:Fallback>
                <p:oleObj name="" r:id="rId7" imgW="1079500" imgH="393700" progId="Equation.3">
                  <p:embed/>
                  <p:pic>
                    <p:nvPicPr>
                      <p:cNvPr id="0" name="图片 3155"/>
                      <p:cNvPicPr/>
                      <p:nvPr/>
                    </p:nvPicPr>
                    <p:blipFill>
                      <a:blip r:embed="rId8"/>
                      <a:stretch>
                        <a:fillRect/>
                      </a:stretch>
                    </p:blipFill>
                    <p:spPr>
                      <a:xfrm>
                        <a:off x="6086475" y="1682750"/>
                        <a:ext cx="2173288" cy="720725"/>
                      </a:xfrm>
                      <a:prstGeom prst="rect">
                        <a:avLst/>
                      </a:prstGeom>
                      <a:noFill/>
                      <a:ln w="38100">
                        <a:noFill/>
                        <a:miter/>
                      </a:ln>
                    </p:spPr>
                  </p:pic>
                </p:oleObj>
              </mc:Fallback>
            </mc:AlternateContent>
          </a:graphicData>
        </a:graphic>
      </p:graphicFrame>
      <p:sp>
        <p:nvSpPr>
          <p:cNvPr id="36904" name="Rectangle 41"/>
          <p:cNvSpPr/>
          <p:nvPr/>
        </p:nvSpPr>
        <p:spPr>
          <a:xfrm>
            <a:off x="0" y="33289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6905" name="Object 42"/>
          <p:cNvGraphicFramePr>
            <a:graphicFrameLocks noChangeAspect="1"/>
          </p:cNvGraphicFramePr>
          <p:nvPr/>
        </p:nvGraphicFramePr>
        <p:xfrm>
          <a:off x="928688" y="2565400"/>
          <a:ext cx="647700" cy="360363"/>
        </p:xfrm>
        <a:graphic>
          <a:graphicData uri="http://schemas.openxmlformats.org/presentationml/2006/ole">
            <mc:AlternateContent xmlns:mc="http://schemas.openxmlformats.org/markup-compatibility/2006">
              <mc:Choice xmlns:v="urn:schemas-microsoft-com:vml" Requires="v">
                <p:oleObj spid="_x0000_s3157" name="" r:id="rId9" imgW="469900" imgH="203200" progId="Equation.3">
                  <p:embed/>
                </p:oleObj>
              </mc:Choice>
              <mc:Fallback>
                <p:oleObj name="" r:id="rId9" imgW="469900" imgH="203200" progId="Equation.3">
                  <p:embed/>
                  <p:pic>
                    <p:nvPicPr>
                      <p:cNvPr id="0" name="图片 3156"/>
                      <p:cNvPicPr/>
                      <p:nvPr/>
                    </p:nvPicPr>
                    <p:blipFill>
                      <a:blip r:embed="rId10"/>
                      <a:stretch>
                        <a:fillRect/>
                      </a:stretch>
                    </p:blipFill>
                    <p:spPr>
                      <a:xfrm>
                        <a:off x="928688" y="2565400"/>
                        <a:ext cx="647700" cy="360363"/>
                      </a:xfrm>
                      <a:prstGeom prst="rect">
                        <a:avLst/>
                      </a:prstGeom>
                      <a:noFill/>
                      <a:ln w="38100">
                        <a:noFill/>
                        <a:miter/>
                      </a:ln>
                    </p:spPr>
                  </p:pic>
                </p:oleObj>
              </mc:Fallback>
            </mc:AlternateContent>
          </a:graphicData>
        </a:graphic>
      </p:graphicFrame>
      <p:sp>
        <p:nvSpPr>
          <p:cNvPr id="36906" name="Rectangle 43"/>
          <p:cNvSpPr/>
          <p:nvPr/>
        </p:nvSpPr>
        <p:spPr>
          <a:xfrm>
            <a:off x="0" y="33289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36907" name="Object 44"/>
          <p:cNvGraphicFramePr>
            <a:graphicFrameLocks noChangeAspect="1"/>
          </p:cNvGraphicFramePr>
          <p:nvPr/>
        </p:nvGraphicFramePr>
        <p:xfrm>
          <a:off x="857250" y="2852738"/>
          <a:ext cx="998538" cy="349250"/>
        </p:xfrm>
        <a:graphic>
          <a:graphicData uri="http://schemas.openxmlformats.org/presentationml/2006/ole">
            <mc:AlternateContent xmlns:mc="http://schemas.openxmlformats.org/markup-compatibility/2006">
              <mc:Choice xmlns:v="urn:schemas-microsoft-com:vml" Requires="v">
                <p:oleObj spid="_x0000_s3168" name="" r:id="rId11" imgW="571500" imgH="203200" progId="Equation.3">
                  <p:embed/>
                </p:oleObj>
              </mc:Choice>
              <mc:Fallback>
                <p:oleObj name="" r:id="rId11" imgW="571500" imgH="203200" progId="Equation.3">
                  <p:embed/>
                  <p:pic>
                    <p:nvPicPr>
                      <p:cNvPr id="0" name="图片 3167"/>
                      <p:cNvPicPr/>
                      <p:nvPr/>
                    </p:nvPicPr>
                    <p:blipFill>
                      <a:blip r:embed="rId12"/>
                      <a:stretch>
                        <a:fillRect/>
                      </a:stretch>
                    </p:blipFill>
                    <p:spPr>
                      <a:xfrm>
                        <a:off x="857250" y="2852738"/>
                        <a:ext cx="998538" cy="349250"/>
                      </a:xfrm>
                      <a:prstGeom prst="rect">
                        <a:avLst/>
                      </a:prstGeom>
                      <a:noFill/>
                      <a:ln w="38100">
                        <a:noFill/>
                        <a:miter/>
                      </a:ln>
                    </p:spPr>
                  </p:pic>
                </p:oleObj>
              </mc:Fallback>
            </mc:AlternateContent>
          </a:graphicData>
        </a:graphic>
      </p:graphicFrame>
      <p:graphicFrame>
        <p:nvGraphicFramePr>
          <p:cNvPr id="36908" name="Object 45"/>
          <p:cNvGraphicFramePr>
            <a:graphicFrameLocks noChangeAspect="1"/>
          </p:cNvGraphicFramePr>
          <p:nvPr/>
        </p:nvGraphicFramePr>
        <p:xfrm>
          <a:off x="2466975" y="2565400"/>
          <a:ext cx="1970088" cy="611188"/>
        </p:xfrm>
        <a:graphic>
          <a:graphicData uri="http://schemas.openxmlformats.org/presentationml/2006/ole">
            <mc:AlternateContent xmlns:mc="http://schemas.openxmlformats.org/markup-compatibility/2006">
              <mc:Choice xmlns:v="urn:schemas-microsoft-com:vml" Requires="v">
                <p:oleObj spid="_x0000_s3171" name="" r:id="rId13" imgW="825500" imgH="254000" progId="Equation.3">
                  <p:embed/>
                </p:oleObj>
              </mc:Choice>
              <mc:Fallback>
                <p:oleObj name="" r:id="rId13" imgW="825500" imgH="254000" progId="Equation.3">
                  <p:embed/>
                  <p:pic>
                    <p:nvPicPr>
                      <p:cNvPr id="0" name="图片 3170"/>
                      <p:cNvPicPr/>
                      <p:nvPr/>
                    </p:nvPicPr>
                    <p:blipFill>
                      <a:blip r:embed="rId14"/>
                      <a:stretch>
                        <a:fillRect/>
                      </a:stretch>
                    </p:blipFill>
                    <p:spPr>
                      <a:xfrm>
                        <a:off x="2466975" y="2565400"/>
                        <a:ext cx="1970088" cy="611188"/>
                      </a:xfrm>
                      <a:prstGeom prst="rect">
                        <a:avLst/>
                      </a:prstGeom>
                      <a:noFill/>
                      <a:ln w="38100">
                        <a:noFill/>
                        <a:miter/>
                      </a:ln>
                    </p:spPr>
                  </p:pic>
                </p:oleObj>
              </mc:Fallback>
            </mc:AlternateContent>
          </a:graphicData>
        </a:graphic>
      </p:graphicFrame>
      <p:graphicFrame>
        <p:nvGraphicFramePr>
          <p:cNvPr id="36909" name="Object 46"/>
          <p:cNvGraphicFramePr>
            <a:graphicFrameLocks noChangeAspect="1"/>
          </p:cNvGraphicFramePr>
          <p:nvPr/>
        </p:nvGraphicFramePr>
        <p:xfrm>
          <a:off x="5730875" y="2613025"/>
          <a:ext cx="3024188" cy="671513"/>
        </p:xfrm>
        <a:graphic>
          <a:graphicData uri="http://schemas.openxmlformats.org/presentationml/2006/ole">
            <mc:AlternateContent xmlns:mc="http://schemas.openxmlformats.org/markup-compatibility/2006">
              <mc:Choice xmlns:v="urn:schemas-microsoft-com:vml" Requires="v">
                <p:oleObj spid="_x0000_s3175" name="" r:id="rId15" imgW="1002665" imgH="304800" progId="Equation.3">
                  <p:embed/>
                </p:oleObj>
              </mc:Choice>
              <mc:Fallback>
                <p:oleObj name="" r:id="rId15" imgW="1002665" imgH="304800" progId="Equation.3">
                  <p:embed/>
                  <p:pic>
                    <p:nvPicPr>
                      <p:cNvPr id="0" name="图片 3174"/>
                      <p:cNvPicPr/>
                      <p:nvPr/>
                    </p:nvPicPr>
                    <p:blipFill>
                      <a:blip r:embed="rId16"/>
                      <a:stretch>
                        <a:fillRect/>
                      </a:stretch>
                    </p:blipFill>
                    <p:spPr>
                      <a:xfrm>
                        <a:off x="5730875" y="2613025"/>
                        <a:ext cx="3024188" cy="671513"/>
                      </a:xfrm>
                      <a:prstGeom prst="rect">
                        <a:avLst/>
                      </a:prstGeom>
                      <a:noFill/>
                      <a:ln w="38100">
                        <a:noFill/>
                        <a:miter/>
                      </a:ln>
                    </p:spPr>
                  </p:pic>
                </p:oleObj>
              </mc:Fallback>
            </mc:AlternateContent>
          </a:graphicData>
        </a:graphic>
      </p:graphicFrame>
      <p:graphicFrame>
        <p:nvGraphicFramePr>
          <p:cNvPr id="36910" name="Object 47"/>
          <p:cNvGraphicFramePr>
            <a:graphicFrameLocks noChangeAspect="1"/>
          </p:cNvGraphicFramePr>
          <p:nvPr/>
        </p:nvGraphicFramePr>
        <p:xfrm>
          <a:off x="839788" y="3467100"/>
          <a:ext cx="1150937" cy="446088"/>
        </p:xfrm>
        <a:graphic>
          <a:graphicData uri="http://schemas.openxmlformats.org/presentationml/2006/ole">
            <mc:AlternateContent xmlns:mc="http://schemas.openxmlformats.org/markup-compatibility/2006">
              <mc:Choice xmlns:v="urn:schemas-microsoft-com:vml" Requires="v">
                <p:oleObj spid="_x0000_s3160" name="" r:id="rId17" imgW="469900" imgH="177800" progId="Equation.3">
                  <p:embed/>
                </p:oleObj>
              </mc:Choice>
              <mc:Fallback>
                <p:oleObj name="" r:id="rId17" imgW="469900" imgH="177800" progId="Equation.3">
                  <p:embed/>
                  <p:pic>
                    <p:nvPicPr>
                      <p:cNvPr id="0" name="图片 3159"/>
                      <p:cNvPicPr/>
                      <p:nvPr/>
                    </p:nvPicPr>
                    <p:blipFill>
                      <a:blip r:embed="rId18"/>
                      <a:stretch>
                        <a:fillRect/>
                      </a:stretch>
                    </p:blipFill>
                    <p:spPr>
                      <a:xfrm>
                        <a:off x="839788" y="3467100"/>
                        <a:ext cx="1150937" cy="446088"/>
                      </a:xfrm>
                      <a:prstGeom prst="rect">
                        <a:avLst/>
                      </a:prstGeom>
                      <a:noFill/>
                      <a:ln w="38100">
                        <a:noFill/>
                        <a:miter/>
                      </a:ln>
                    </p:spPr>
                  </p:pic>
                </p:oleObj>
              </mc:Fallback>
            </mc:AlternateContent>
          </a:graphicData>
        </a:graphic>
      </p:graphicFrame>
      <p:graphicFrame>
        <p:nvGraphicFramePr>
          <p:cNvPr id="36911" name="Object 48"/>
          <p:cNvGraphicFramePr>
            <a:graphicFrameLocks noChangeAspect="1"/>
          </p:cNvGraphicFramePr>
          <p:nvPr/>
        </p:nvGraphicFramePr>
        <p:xfrm>
          <a:off x="2752725" y="3482975"/>
          <a:ext cx="1620838" cy="566738"/>
        </p:xfrm>
        <a:graphic>
          <a:graphicData uri="http://schemas.openxmlformats.org/presentationml/2006/ole">
            <mc:AlternateContent xmlns:mc="http://schemas.openxmlformats.org/markup-compatibility/2006">
              <mc:Choice xmlns:v="urn:schemas-microsoft-com:vml" Requires="v">
                <p:oleObj spid="_x0000_s3169" name="" r:id="rId19" imgW="647700" imgH="228600" progId="Equation.DSMT4">
                  <p:embed/>
                </p:oleObj>
              </mc:Choice>
              <mc:Fallback>
                <p:oleObj name="" r:id="rId19" imgW="647700" imgH="228600" progId="Equation.DSMT4">
                  <p:embed/>
                  <p:pic>
                    <p:nvPicPr>
                      <p:cNvPr id="0" name="图片 3168"/>
                      <p:cNvPicPr/>
                      <p:nvPr/>
                    </p:nvPicPr>
                    <p:blipFill>
                      <a:blip r:embed="rId20"/>
                      <a:stretch>
                        <a:fillRect/>
                      </a:stretch>
                    </p:blipFill>
                    <p:spPr>
                      <a:xfrm>
                        <a:off x="2752725" y="3482975"/>
                        <a:ext cx="1620838" cy="566738"/>
                      </a:xfrm>
                      <a:prstGeom prst="rect">
                        <a:avLst/>
                      </a:prstGeom>
                      <a:noFill/>
                      <a:ln w="38100">
                        <a:noFill/>
                        <a:miter/>
                      </a:ln>
                    </p:spPr>
                  </p:pic>
                </p:oleObj>
              </mc:Fallback>
            </mc:AlternateContent>
          </a:graphicData>
        </a:graphic>
      </p:graphicFrame>
      <p:graphicFrame>
        <p:nvGraphicFramePr>
          <p:cNvPr id="36912" name="Object 49"/>
          <p:cNvGraphicFramePr>
            <a:graphicFrameLocks noChangeAspect="1"/>
          </p:cNvGraphicFramePr>
          <p:nvPr/>
        </p:nvGraphicFramePr>
        <p:xfrm>
          <a:off x="6135688" y="3467100"/>
          <a:ext cx="1179512" cy="496888"/>
        </p:xfrm>
        <a:graphic>
          <a:graphicData uri="http://schemas.openxmlformats.org/presentationml/2006/ole">
            <mc:AlternateContent xmlns:mc="http://schemas.openxmlformats.org/markup-compatibility/2006">
              <mc:Choice xmlns:v="urn:schemas-microsoft-com:vml" Requires="v">
                <p:oleObj spid="_x0000_s3167" name="" r:id="rId21" imgW="546100" imgH="228600" progId="Equation.3">
                  <p:embed/>
                </p:oleObj>
              </mc:Choice>
              <mc:Fallback>
                <p:oleObj name="" r:id="rId21" imgW="546100" imgH="228600" progId="Equation.3">
                  <p:embed/>
                  <p:pic>
                    <p:nvPicPr>
                      <p:cNvPr id="0" name="图片 3166"/>
                      <p:cNvPicPr/>
                      <p:nvPr/>
                    </p:nvPicPr>
                    <p:blipFill>
                      <a:blip r:embed="rId22"/>
                      <a:stretch>
                        <a:fillRect/>
                      </a:stretch>
                    </p:blipFill>
                    <p:spPr>
                      <a:xfrm>
                        <a:off x="6135688" y="3467100"/>
                        <a:ext cx="1179512" cy="496888"/>
                      </a:xfrm>
                      <a:prstGeom prst="rect">
                        <a:avLst/>
                      </a:prstGeom>
                      <a:noFill/>
                      <a:ln w="38100">
                        <a:noFill/>
                        <a:miter/>
                      </a:ln>
                    </p:spPr>
                  </p:pic>
                </p:oleObj>
              </mc:Fallback>
            </mc:AlternateContent>
          </a:graphicData>
        </a:graphic>
      </p:graphicFrame>
      <p:graphicFrame>
        <p:nvGraphicFramePr>
          <p:cNvPr id="36913" name="Object 50"/>
          <p:cNvGraphicFramePr>
            <a:graphicFrameLocks noChangeAspect="1"/>
          </p:cNvGraphicFramePr>
          <p:nvPr/>
        </p:nvGraphicFramePr>
        <p:xfrm>
          <a:off x="863600" y="4462463"/>
          <a:ext cx="1071563" cy="466725"/>
        </p:xfrm>
        <a:graphic>
          <a:graphicData uri="http://schemas.openxmlformats.org/presentationml/2006/ole">
            <mc:AlternateContent xmlns:mc="http://schemas.openxmlformats.org/markup-compatibility/2006">
              <mc:Choice xmlns:v="urn:schemas-microsoft-com:vml" Requires="v">
                <p:oleObj spid="_x0000_s3162" name="" r:id="rId23" imgW="520700" imgH="228600" progId="Equation.3">
                  <p:embed/>
                </p:oleObj>
              </mc:Choice>
              <mc:Fallback>
                <p:oleObj name="" r:id="rId23" imgW="520700" imgH="228600" progId="Equation.3">
                  <p:embed/>
                  <p:pic>
                    <p:nvPicPr>
                      <p:cNvPr id="0" name="图片 3161"/>
                      <p:cNvPicPr/>
                      <p:nvPr/>
                    </p:nvPicPr>
                    <p:blipFill>
                      <a:blip r:embed="rId24"/>
                      <a:stretch>
                        <a:fillRect/>
                      </a:stretch>
                    </p:blipFill>
                    <p:spPr>
                      <a:xfrm>
                        <a:off x="863600" y="4462463"/>
                        <a:ext cx="1071563" cy="466725"/>
                      </a:xfrm>
                      <a:prstGeom prst="rect">
                        <a:avLst/>
                      </a:prstGeom>
                      <a:noFill/>
                      <a:ln w="38100">
                        <a:noFill/>
                        <a:miter/>
                      </a:ln>
                    </p:spPr>
                  </p:pic>
                </p:oleObj>
              </mc:Fallback>
            </mc:AlternateContent>
          </a:graphicData>
        </a:graphic>
      </p:graphicFrame>
      <p:graphicFrame>
        <p:nvGraphicFramePr>
          <p:cNvPr id="36914" name="Object 51"/>
          <p:cNvGraphicFramePr>
            <a:graphicFrameLocks noChangeAspect="1"/>
          </p:cNvGraphicFramePr>
          <p:nvPr/>
        </p:nvGraphicFramePr>
        <p:xfrm>
          <a:off x="2792413" y="4292600"/>
          <a:ext cx="2046287" cy="636588"/>
        </p:xfrm>
        <a:graphic>
          <a:graphicData uri="http://schemas.openxmlformats.org/presentationml/2006/ole">
            <mc:AlternateContent xmlns:mc="http://schemas.openxmlformats.org/markup-compatibility/2006">
              <mc:Choice xmlns:v="urn:schemas-microsoft-com:vml" Requires="v">
                <p:oleObj spid="_x0000_s3161" name="" r:id="rId25" imgW="825500" imgH="254000" progId="Equation.3">
                  <p:embed/>
                </p:oleObj>
              </mc:Choice>
              <mc:Fallback>
                <p:oleObj name="" r:id="rId25" imgW="825500" imgH="254000" progId="Equation.3">
                  <p:embed/>
                  <p:pic>
                    <p:nvPicPr>
                      <p:cNvPr id="0" name="图片 3160"/>
                      <p:cNvPicPr/>
                      <p:nvPr/>
                    </p:nvPicPr>
                    <p:blipFill>
                      <a:blip r:embed="rId26"/>
                      <a:stretch>
                        <a:fillRect/>
                      </a:stretch>
                    </p:blipFill>
                    <p:spPr>
                      <a:xfrm>
                        <a:off x="2792413" y="4292600"/>
                        <a:ext cx="2046287" cy="636588"/>
                      </a:xfrm>
                      <a:prstGeom prst="rect">
                        <a:avLst/>
                      </a:prstGeom>
                      <a:noFill/>
                      <a:ln w="38100">
                        <a:noFill/>
                        <a:miter/>
                      </a:ln>
                    </p:spPr>
                  </p:pic>
                </p:oleObj>
              </mc:Fallback>
            </mc:AlternateContent>
          </a:graphicData>
        </a:graphic>
      </p:graphicFrame>
      <p:graphicFrame>
        <p:nvGraphicFramePr>
          <p:cNvPr id="36915" name="Object 52"/>
          <p:cNvGraphicFramePr>
            <a:graphicFrameLocks noChangeAspect="1"/>
          </p:cNvGraphicFramePr>
          <p:nvPr/>
        </p:nvGraphicFramePr>
        <p:xfrm>
          <a:off x="6238875" y="4270375"/>
          <a:ext cx="1373188" cy="1030288"/>
        </p:xfrm>
        <a:graphic>
          <a:graphicData uri="http://schemas.openxmlformats.org/presentationml/2006/ole">
            <mc:AlternateContent xmlns:mc="http://schemas.openxmlformats.org/markup-compatibility/2006">
              <mc:Choice xmlns:v="urn:schemas-microsoft-com:vml" Requires="v">
                <p:oleObj spid="_x0000_s3164" name="" r:id="rId27" imgW="660400" imgH="393700" progId="Equation.3">
                  <p:embed/>
                </p:oleObj>
              </mc:Choice>
              <mc:Fallback>
                <p:oleObj name="" r:id="rId27" imgW="660400" imgH="393700" progId="Equation.3">
                  <p:embed/>
                  <p:pic>
                    <p:nvPicPr>
                      <p:cNvPr id="0" name="图片 3163"/>
                      <p:cNvPicPr/>
                      <p:nvPr/>
                    </p:nvPicPr>
                    <p:blipFill>
                      <a:blip r:embed="rId28"/>
                      <a:stretch>
                        <a:fillRect/>
                      </a:stretch>
                    </p:blipFill>
                    <p:spPr>
                      <a:xfrm>
                        <a:off x="6238875" y="4270375"/>
                        <a:ext cx="1373188" cy="1030288"/>
                      </a:xfrm>
                      <a:prstGeom prst="rect">
                        <a:avLst/>
                      </a:prstGeom>
                      <a:noFill/>
                      <a:ln w="38100">
                        <a:noFill/>
                        <a:miter/>
                      </a:ln>
                    </p:spPr>
                  </p:pic>
                </p:oleObj>
              </mc:Fallback>
            </mc:AlternateContent>
          </a:graphicData>
        </a:graphic>
      </p:graphicFrame>
      <p:graphicFrame>
        <p:nvGraphicFramePr>
          <p:cNvPr id="36916" name="Object 53"/>
          <p:cNvGraphicFramePr>
            <a:graphicFrameLocks noChangeAspect="1"/>
          </p:cNvGraphicFramePr>
          <p:nvPr/>
        </p:nvGraphicFramePr>
        <p:xfrm>
          <a:off x="928688" y="5300663"/>
          <a:ext cx="1150937" cy="714375"/>
        </p:xfrm>
        <a:graphic>
          <a:graphicData uri="http://schemas.openxmlformats.org/presentationml/2006/ole">
            <mc:AlternateContent xmlns:mc="http://schemas.openxmlformats.org/markup-compatibility/2006">
              <mc:Choice xmlns:v="urn:schemas-microsoft-com:vml" Requires="v">
                <p:oleObj spid="_x0000_s3174" name="" r:id="rId29" imgW="673100" imgH="419100" progId="Equation.3">
                  <p:embed/>
                </p:oleObj>
              </mc:Choice>
              <mc:Fallback>
                <p:oleObj name="" r:id="rId29" imgW="673100" imgH="419100" progId="Equation.3">
                  <p:embed/>
                  <p:pic>
                    <p:nvPicPr>
                      <p:cNvPr id="0" name="图片 3173"/>
                      <p:cNvPicPr/>
                      <p:nvPr/>
                    </p:nvPicPr>
                    <p:blipFill>
                      <a:blip r:embed="rId30"/>
                      <a:stretch>
                        <a:fillRect/>
                      </a:stretch>
                    </p:blipFill>
                    <p:spPr>
                      <a:xfrm>
                        <a:off x="928688" y="5300663"/>
                        <a:ext cx="1150937" cy="714375"/>
                      </a:xfrm>
                      <a:prstGeom prst="rect">
                        <a:avLst/>
                      </a:prstGeom>
                      <a:noFill/>
                      <a:ln w="38100">
                        <a:noFill/>
                        <a:miter/>
                      </a:ln>
                    </p:spPr>
                  </p:pic>
                </p:oleObj>
              </mc:Fallback>
            </mc:AlternateContent>
          </a:graphicData>
        </a:graphic>
      </p:graphicFrame>
      <p:graphicFrame>
        <p:nvGraphicFramePr>
          <p:cNvPr id="36917" name="Object 54"/>
          <p:cNvGraphicFramePr>
            <a:graphicFrameLocks noChangeAspect="1"/>
          </p:cNvGraphicFramePr>
          <p:nvPr/>
        </p:nvGraphicFramePr>
        <p:xfrm>
          <a:off x="2792413" y="5445125"/>
          <a:ext cx="1511300" cy="468313"/>
        </p:xfrm>
        <a:graphic>
          <a:graphicData uri="http://schemas.openxmlformats.org/presentationml/2006/ole">
            <mc:AlternateContent xmlns:mc="http://schemas.openxmlformats.org/markup-compatibility/2006">
              <mc:Choice xmlns:v="urn:schemas-microsoft-com:vml" Requires="v">
                <p:oleObj spid="_x0000_s3163" name="" r:id="rId31" imgW="825500" imgH="254000" progId="Equation.3">
                  <p:embed/>
                </p:oleObj>
              </mc:Choice>
              <mc:Fallback>
                <p:oleObj name="" r:id="rId31" imgW="825500" imgH="254000" progId="Equation.3">
                  <p:embed/>
                  <p:pic>
                    <p:nvPicPr>
                      <p:cNvPr id="0" name="图片 3162"/>
                      <p:cNvPicPr/>
                      <p:nvPr/>
                    </p:nvPicPr>
                    <p:blipFill>
                      <a:blip r:embed="rId32"/>
                      <a:stretch>
                        <a:fillRect/>
                      </a:stretch>
                    </p:blipFill>
                    <p:spPr>
                      <a:xfrm>
                        <a:off x="2792413" y="5445125"/>
                        <a:ext cx="1511300" cy="468313"/>
                      </a:xfrm>
                      <a:prstGeom prst="rect">
                        <a:avLst/>
                      </a:prstGeom>
                      <a:noFill/>
                      <a:ln w="38100">
                        <a:noFill/>
                        <a:miter/>
                      </a:ln>
                    </p:spPr>
                  </p:pic>
                </p:oleObj>
              </mc:Fallback>
            </mc:AlternateContent>
          </a:graphicData>
        </a:graphic>
      </p:graphicFrame>
      <p:graphicFrame>
        <p:nvGraphicFramePr>
          <p:cNvPr id="36918" name="Object 55"/>
          <p:cNvGraphicFramePr>
            <a:graphicFrameLocks noChangeAspect="1"/>
          </p:cNvGraphicFramePr>
          <p:nvPr/>
        </p:nvGraphicFramePr>
        <p:xfrm>
          <a:off x="5630863" y="5300663"/>
          <a:ext cx="3168650" cy="649287"/>
        </p:xfrm>
        <a:graphic>
          <a:graphicData uri="http://schemas.openxmlformats.org/presentationml/2006/ole">
            <mc:AlternateContent xmlns:mc="http://schemas.openxmlformats.org/markup-compatibility/2006">
              <mc:Choice xmlns:v="urn:schemas-microsoft-com:vml" Requires="v">
                <p:oleObj spid="_x0000_s3159" name="" r:id="rId33" imgW="1993265" imgH="317500" progId="Equation.3">
                  <p:embed/>
                </p:oleObj>
              </mc:Choice>
              <mc:Fallback>
                <p:oleObj name="" r:id="rId33" imgW="1993265" imgH="317500" progId="Equation.3">
                  <p:embed/>
                  <p:pic>
                    <p:nvPicPr>
                      <p:cNvPr id="0" name="图片 3158"/>
                      <p:cNvPicPr/>
                      <p:nvPr/>
                    </p:nvPicPr>
                    <p:blipFill>
                      <a:blip r:embed="rId34"/>
                      <a:stretch>
                        <a:fillRect/>
                      </a:stretch>
                    </p:blipFill>
                    <p:spPr>
                      <a:xfrm>
                        <a:off x="5630863" y="5300663"/>
                        <a:ext cx="3168650" cy="649287"/>
                      </a:xfrm>
                      <a:prstGeom prst="rect">
                        <a:avLst/>
                      </a:prstGeom>
                      <a:noFill/>
                      <a:ln w="38100">
                        <a:noFill/>
                        <a:miter/>
                      </a:ln>
                    </p:spPr>
                  </p:pic>
                </p:oleObj>
              </mc:Fallback>
            </mc:AlternateContent>
          </a:graphicData>
        </a:graphic>
      </p:graphicFrame>
    </p:spTree>
  </p:cSld>
  <p:clrMapOvr>
    <a:masterClrMapping/>
  </p:clrMapOvr>
  <p:transition spd="slow">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矩形 221185"/>
          <p:cNvSpPr/>
          <p:nvPr/>
        </p:nvSpPr>
        <p:spPr>
          <a:xfrm>
            <a:off x="684213" y="-242887"/>
            <a:ext cx="7772400" cy="1143000"/>
          </a:xfrm>
          <a:prstGeom prst="rect">
            <a:avLst/>
          </a:prstGeom>
          <a:noFill/>
          <a:ln w="9525">
            <a:noFill/>
          </a:ln>
        </p:spPr>
        <p:txBody>
          <a:bodyPr lIns="91431" tIns="45715" rIns="91431" bIns="45715" anchor="ctr" anchorCtr="0"/>
          <a:lstStyle>
            <a:lvl1pPr marL="0" lvl="0" indent="0" algn="ctr" defTabSz="717550" rtl="0" eaLnBrk="1" fontAlgn="base" latinLnBrk="0" hangingPunct="1">
              <a:lnSpc>
                <a:spcPct val="100000"/>
              </a:lnSpc>
              <a:spcBef>
                <a:spcPct val="0"/>
              </a:spcBef>
              <a:spcAft>
                <a:spcPct val="0"/>
              </a:spcAft>
              <a:buNone/>
              <a:defRPr sz="3400" b="1" u="none" kern="1200" baseline="0">
                <a:solidFill>
                  <a:schemeClr val="tx2"/>
                </a:solidFill>
                <a:effectLst>
                  <a:outerShdw blurRad="38100" dist="38100" dir="2700000">
                    <a:srgbClr val="000000"/>
                  </a:outerShdw>
                </a:effectLst>
                <a:latin typeface="Garamond" panose="02020404030301010803" pitchFamily="18" charset="0"/>
                <a:ea typeface="宋体" panose="02010600030101010101" pitchFamily="2" charset="-122"/>
              </a:defRPr>
            </a:lvl1pPr>
          </a:lstStyle>
          <a:p>
            <a:pPr lvl="0" fontAlgn="base"/>
            <a:r>
              <a:rPr lang="zh-CN" altLang="en-US" sz="3955" b="0" strike="noStrike" noProof="1" dirty="0">
                <a:latin typeface="Garamond" panose="02020404030301010803" pitchFamily="18" charset="0"/>
                <a:ea typeface="宋体" panose="02010600030101010101" pitchFamily="2" charset="-122"/>
                <a:cs typeface="+mn-cs"/>
              </a:rPr>
              <a:t>间接测量量的不确定度合成过程</a:t>
            </a:r>
            <a:endParaRPr lang="zh-CN" altLang="en-US" sz="3955" b="0" strike="noStrike" noProof="1"/>
          </a:p>
        </p:txBody>
      </p:sp>
      <p:sp>
        <p:nvSpPr>
          <p:cNvPr id="221188" name="文本占位符 221187"/>
          <p:cNvSpPr>
            <a:spLocks noGrp="1"/>
          </p:cNvSpPr>
          <p:nvPr>
            <p:ph type="body" idx="4294967295"/>
          </p:nvPr>
        </p:nvSpPr>
        <p:spPr>
          <a:xfrm>
            <a:off x="642938" y="1363663"/>
            <a:ext cx="7874000" cy="4446588"/>
          </a:xfrm>
          <a:prstGeom prst="rect">
            <a:avLst/>
          </a:prstGeom>
          <a:solidFill>
            <a:schemeClr val="tx2">
              <a:lumMod val="20000"/>
              <a:lumOff val="80000"/>
            </a:schemeClr>
          </a:solidFill>
        </p:spPr>
        <p:txBody>
          <a:bodyPr lIns="91431" tIns="45715" rIns="91431" bIns="45715"/>
          <a:p>
            <a:pPr marL="742950" marR="0" lvl="1" indent="-285750" algn="l" defTabSz="914400" rtl="0" eaLnBrk="1" fontAlgn="base" latinLnBrk="0" hangingPunct="1">
              <a:lnSpc>
                <a:spcPct val="300000"/>
              </a:lnSpc>
              <a:spcBef>
                <a:spcPct val="20000"/>
              </a:spcBef>
              <a:spcAft>
                <a:spcPct val="0"/>
              </a:spcAft>
              <a:buClr>
                <a:schemeClr val="accent2"/>
              </a:buClr>
              <a:buSzPct val="85000"/>
              <a:buFont typeface="Wingdings" panose="05000000000000000000" pitchFamily="2" charset="2"/>
              <a:buNone/>
            </a:pPr>
            <a:r>
              <a:rPr kumimoji="0" lang="en-US" altLang="zh-CN" sz="2425" b="1" i="0" u="none" strike="noStrike" kern="1200" cap="none" spc="0" normalizeH="0" baseline="0" noProof="1">
                <a:solidFill>
                  <a:srgbClr val="FF0000"/>
                </a:solidFill>
                <a:latin typeface="+mn-lt"/>
                <a:ea typeface="+mn-ea"/>
                <a:cs typeface="+mn-cs"/>
              </a:rPr>
              <a:t>1.</a:t>
            </a:r>
            <a:r>
              <a:rPr kumimoji="0" lang="zh-CN" altLang="en-US" sz="2425" b="1" i="0" u="none" strike="noStrike" kern="1200" cap="none" spc="0" normalizeH="0" baseline="0" noProof="1" dirty="0">
                <a:solidFill>
                  <a:srgbClr val="FF0000"/>
                </a:solidFill>
                <a:latin typeface="+mn-lt"/>
                <a:ea typeface="+mn-ea"/>
                <a:cs typeface="+mn-cs"/>
              </a:rPr>
              <a:t>先写出（或求出）各直接测量量 </a:t>
            </a:r>
            <a:r>
              <a:rPr kumimoji="0" lang="en-US" altLang="zh-CN" sz="2425" b="1" i="1" u="none" strike="noStrike" kern="1200" cap="none" spc="0" normalizeH="0" baseline="0" noProof="1">
                <a:solidFill>
                  <a:srgbClr val="FF0000"/>
                </a:solidFill>
                <a:latin typeface="+mn-lt"/>
                <a:ea typeface="+mn-ea"/>
                <a:cs typeface="+mn-cs"/>
              </a:rPr>
              <a:t>x</a:t>
            </a:r>
            <a:r>
              <a:rPr kumimoji="0" lang="en-US" altLang="zh-CN" sz="2425" b="1" i="1" u="none" strike="noStrike" kern="1200" cap="none" spc="0" normalizeH="0" baseline="-25000" noProof="1">
                <a:solidFill>
                  <a:srgbClr val="FF0000"/>
                </a:solidFill>
                <a:latin typeface="+mn-lt"/>
                <a:ea typeface="+mn-ea"/>
                <a:cs typeface="+mn-cs"/>
              </a:rPr>
              <a:t>i </a:t>
            </a:r>
            <a:r>
              <a:rPr kumimoji="0" lang="zh-CN" altLang="en-US" sz="2425" b="1" i="0" u="none" strike="noStrike" kern="1200" cap="none" spc="0" normalizeH="0" baseline="0" noProof="1" dirty="0">
                <a:solidFill>
                  <a:srgbClr val="FF0000"/>
                </a:solidFill>
                <a:latin typeface="+mn-lt"/>
                <a:ea typeface="+mn-ea"/>
                <a:cs typeface="+mn-cs"/>
              </a:rPr>
              <a:t>的不确定度</a:t>
            </a:r>
            <a:r>
              <a:rPr kumimoji="0" lang="en-US" altLang="zh-CN" sz="2425" b="1" i="0" u="none" strike="noStrike" kern="1200" cap="none" spc="0" normalizeH="0" baseline="0" noProof="1" dirty="0">
                <a:solidFill>
                  <a:srgbClr val="FF0000"/>
                </a:solidFill>
                <a:latin typeface="+mn-lt"/>
                <a:ea typeface="+mn-ea"/>
                <a:cs typeface="+mn-cs"/>
              </a:rPr>
              <a:t>U</a:t>
            </a:r>
            <a:r>
              <a:rPr kumimoji="0" lang="en-US" altLang="zh-CN" sz="2425" b="1" i="0" u="none" strike="noStrike" kern="1200" cap="none" spc="0" normalizeH="0" baseline="-25000" noProof="1" dirty="0">
                <a:solidFill>
                  <a:srgbClr val="FF0000"/>
                </a:solidFill>
                <a:latin typeface="+mn-lt"/>
                <a:ea typeface="+mn-ea"/>
                <a:cs typeface="+mn-cs"/>
              </a:rPr>
              <a:t>xi</a:t>
            </a:r>
            <a:endParaRPr kumimoji="0" lang="zh-CN" altLang="en-US" sz="2425" b="1" i="0" u="none" strike="noStrike" kern="1200" cap="none" spc="0" normalizeH="0" baseline="0" noProof="1" dirty="0">
              <a:solidFill>
                <a:srgbClr val="FF0000"/>
              </a:solidFill>
              <a:latin typeface="+mn-lt"/>
              <a:ea typeface="+mn-ea"/>
              <a:cs typeface="+mn-cs"/>
            </a:endParaRPr>
          </a:p>
          <a:p>
            <a:pPr marL="742950" marR="0" lvl="1" indent="-285750" algn="just" defTabSz="914400" rtl="0" eaLnBrk="1" fontAlgn="base" latinLnBrk="0" hangingPunct="1">
              <a:lnSpc>
                <a:spcPct val="200000"/>
              </a:lnSpc>
              <a:spcBef>
                <a:spcPct val="20000"/>
              </a:spcBef>
              <a:spcAft>
                <a:spcPct val="0"/>
              </a:spcAft>
              <a:buClr>
                <a:schemeClr val="accent2"/>
              </a:buClr>
              <a:buSzPct val="85000"/>
              <a:buFont typeface="Wingdings" panose="05000000000000000000" pitchFamily="2" charset="2"/>
              <a:buNone/>
            </a:pPr>
            <a:r>
              <a:rPr kumimoji="0" lang="en-US" altLang="zh-CN" sz="2425" b="1" i="0" u="none" strike="noStrike" kern="1200" cap="none" spc="0" normalizeH="0" baseline="0" noProof="1">
                <a:solidFill>
                  <a:srgbClr val="FF0000"/>
                </a:solidFill>
                <a:latin typeface="+mn-lt"/>
                <a:ea typeface="+mn-ea"/>
                <a:cs typeface="+mn-cs"/>
              </a:rPr>
              <a:t>2.</a:t>
            </a:r>
            <a:r>
              <a:rPr kumimoji="0" lang="zh-CN" altLang="en-US" sz="2425" b="1" i="0" u="none" strike="noStrike" kern="1200" cap="none" spc="0" normalizeH="0" baseline="0" noProof="1" dirty="0">
                <a:solidFill>
                  <a:srgbClr val="FF0000"/>
                </a:solidFill>
                <a:latin typeface="+mn-lt"/>
                <a:ea typeface="+mn-ea"/>
                <a:cs typeface="+mn-cs"/>
              </a:rPr>
              <a:t>依据                          关系求出</a:t>
            </a:r>
            <a:r>
              <a:rPr kumimoji="0" lang="en-US" altLang="zh-CN" sz="2425" b="1" i="0" u="none" strike="noStrike" kern="1200" cap="none" spc="0" normalizeH="0" baseline="0" noProof="1" dirty="0">
                <a:solidFill>
                  <a:srgbClr val="FF0000"/>
                </a:solidFill>
                <a:latin typeface="+mn-lt"/>
                <a:ea typeface="+mn-ea"/>
                <a:cs typeface="+mn-cs"/>
              </a:rPr>
              <a:t>  </a:t>
            </a:r>
            <a:r>
              <a:rPr kumimoji="0" lang="zh-CN" altLang="en-US" sz="2425" b="1" i="0" u="none" strike="noStrike" kern="1200" cap="none" spc="0" normalizeH="0" baseline="0" noProof="1" dirty="0">
                <a:solidFill>
                  <a:srgbClr val="FF0000"/>
                </a:solidFill>
                <a:latin typeface="+mn-lt"/>
                <a:ea typeface="+mn-ea"/>
                <a:cs typeface="+mn-cs"/>
              </a:rPr>
              <a:t>      或</a:t>
            </a:r>
            <a:endParaRPr kumimoji="0" lang="zh-CN" altLang="en-US" sz="2425" b="1" i="0" u="none" strike="noStrike" kern="1200" cap="none" spc="0" normalizeH="0" baseline="0" noProof="1" dirty="0">
              <a:solidFill>
                <a:srgbClr val="FF0000"/>
              </a:solidFill>
              <a:latin typeface="+mn-lt"/>
              <a:ea typeface="+mn-ea"/>
              <a:cs typeface="+mn-cs"/>
            </a:endParaRPr>
          </a:p>
          <a:p>
            <a:pPr marL="742950" marR="0" lvl="1" indent="-285750" algn="just" defTabSz="914400" rtl="0" eaLnBrk="1" fontAlgn="base" latinLnBrk="0" hangingPunct="1">
              <a:lnSpc>
                <a:spcPct val="200000"/>
              </a:lnSpc>
              <a:spcBef>
                <a:spcPct val="20000"/>
              </a:spcBef>
              <a:spcAft>
                <a:spcPct val="0"/>
              </a:spcAft>
              <a:buClr>
                <a:schemeClr val="accent2"/>
              </a:buClr>
              <a:buSzPct val="85000"/>
              <a:buFont typeface="Wingdings" panose="05000000000000000000" pitchFamily="2" charset="2"/>
              <a:buNone/>
            </a:pPr>
            <a:r>
              <a:rPr kumimoji="0" lang="en-US" altLang="zh-CN" sz="2425" b="1" i="0" u="none" strike="noStrike" kern="1200" cap="none" spc="0" normalizeH="0" baseline="0" noProof="1">
                <a:solidFill>
                  <a:srgbClr val="FF0000"/>
                </a:solidFill>
                <a:latin typeface="+mn-lt"/>
                <a:ea typeface="+mn-ea"/>
                <a:cs typeface="+mn-cs"/>
              </a:rPr>
              <a:t>3.</a:t>
            </a:r>
            <a:r>
              <a:rPr kumimoji="0" lang="zh-CN" altLang="en-US" sz="2425" b="1" i="0" u="none" strike="noStrike" kern="1200" cap="none" spc="0" normalizeH="0" baseline="0" noProof="1" dirty="0">
                <a:solidFill>
                  <a:srgbClr val="FF0000"/>
                </a:solidFill>
                <a:latin typeface="+mn-lt"/>
                <a:ea typeface="+mn-ea"/>
                <a:cs typeface="+mn-cs"/>
              </a:rPr>
              <a:t>用                    </a:t>
            </a:r>
            <a:r>
              <a:rPr kumimoji="0" lang="en-US" altLang="zh-CN" sz="2425" b="1" i="0" u="none" strike="noStrike" kern="1200" cap="none" spc="0" normalizeH="0" baseline="0" noProof="1" dirty="0">
                <a:solidFill>
                  <a:srgbClr val="FF0000"/>
                </a:solidFill>
                <a:latin typeface="+mn-lt"/>
                <a:ea typeface="+mn-ea"/>
                <a:cs typeface="+mn-cs"/>
              </a:rPr>
              <a:t> </a:t>
            </a:r>
            <a:r>
              <a:rPr kumimoji="0" lang="zh-CN" altLang="en-US" sz="2425" b="1" i="0" u="none" strike="noStrike" kern="1200" cap="none" spc="0" normalizeH="0" baseline="0" noProof="1" dirty="0">
                <a:solidFill>
                  <a:srgbClr val="FF0000"/>
                </a:solidFill>
                <a:latin typeface="+mn-lt"/>
                <a:ea typeface="+mn-ea"/>
                <a:cs typeface="+mn-cs"/>
              </a:rPr>
              <a:t>        或                                  </a:t>
            </a:r>
            <a:endParaRPr kumimoji="0" lang="zh-CN" altLang="en-US" sz="2425" b="1" i="0" u="none" strike="noStrike" kern="1200" cap="none" spc="0" normalizeH="0" baseline="0" noProof="1" dirty="0">
              <a:solidFill>
                <a:srgbClr val="FF0000"/>
              </a:solidFill>
              <a:latin typeface="+mn-lt"/>
              <a:ea typeface="+mn-ea"/>
              <a:cs typeface="+mn-cs"/>
            </a:endParaRPr>
          </a:p>
          <a:p>
            <a:pPr marL="742950" marR="0" lvl="1" indent="-285750" algn="just" defTabSz="914400" rtl="0" eaLnBrk="1" fontAlgn="base" latinLnBrk="0" hangingPunct="1">
              <a:lnSpc>
                <a:spcPct val="200000"/>
              </a:lnSpc>
              <a:spcBef>
                <a:spcPct val="20000"/>
              </a:spcBef>
              <a:spcAft>
                <a:spcPct val="0"/>
              </a:spcAft>
              <a:buClr>
                <a:schemeClr val="accent2"/>
              </a:buClr>
              <a:buSzPct val="85000"/>
              <a:buFont typeface="Wingdings" panose="05000000000000000000" pitchFamily="2" charset="2"/>
              <a:buNone/>
            </a:pPr>
            <a:r>
              <a:rPr kumimoji="0" lang="zh-CN" altLang="en-US" sz="2425" b="1" i="0" u="none" strike="noStrike" kern="1200" cap="none" spc="0" normalizeH="0" baseline="0" noProof="1" dirty="0">
                <a:solidFill>
                  <a:srgbClr val="FF0000"/>
                </a:solidFill>
                <a:latin typeface="+mn-lt"/>
                <a:ea typeface="+mn-ea"/>
                <a:cs typeface="+mn-cs"/>
              </a:rPr>
              <a:t>    求出</a:t>
            </a:r>
            <a:r>
              <a:rPr kumimoji="0" lang="zh-CN" altLang="en-US" sz="2425" b="1" i="0" u="none" strike="noStrike" kern="1200" cap="none" spc="0" normalizeH="0" baseline="0" noProof="1" dirty="0">
                <a:solidFill>
                  <a:srgbClr val="FF0000"/>
                </a:solidFill>
                <a:latin typeface="+mn-lt"/>
                <a:ea typeface="+mn-ea"/>
                <a:cs typeface="+mn-cs"/>
                <a:sym typeface="+mn-ea"/>
              </a:rPr>
              <a:t>  </a:t>
            </a:r>
            <a:r>
              <a:rPr kumimoji="0" lang="en-US" altLang="zh-CN" sz="2425" b="1" i="0" u="none" strike="noStrike" kern="1200" cap="none" spc="0" normalizeH="0" baseline="0" noProof="1" dirty="0">
                <a:solidFill>
                  <a:srgbClr val="FF0000"/>
                </a:solidFill>
                <a:latin typeface="+mn-lt"/>
                <a:ea typeface="+mn-ea"/>
                <a:cs typeface="+mn-cs"/>
                <a:sym typeface="+mn-ea"/>
              </a:rPr>
              <a:t>U</a:t>
            </a:r>
            <a:r>
              <a:rPr kumimoji="0" lang="en-US" altLang="zh-CN" sz="2425" b="1" i="0" u="none" strike="noStrike" kern="1200" cap="none" spc="0" normalizeH="0" baseline="-25000" noProof="1" dirty="0">
                <a:solidFill>
                  <a:srgbClr val="FF0000"/>
                </a:solidFill>
                <a:latin typeface="+mn-lt"/>
                <a:ea typeface="+mn-ea"/>
                <a:cs typeface="+mn-cs"/>
                <a:sym typeface="+mn-ea"/>
              </a:rPr>
              <a:t>y</a:t>
            </a:r>
            <a:r>
              <a:rPr kumimoji="0" lang="zh-CN" altLang="en-US" sz="2425" b="1" i="0" u="none" strike="noStrike" kern="1200" cap="none" spc="0" normalizeH="0" baseline="0" noProof="1" dirty="0">
                <a:solidFill>
                  <a:srgbClr val="FF0000"/>
                </a:solidFill>
                <a:latin typeface="+mn-lt"/>
                <a:ea typeface="+mn-ea"/>
                <a:cs typeface="+mn-cs"/>
              </a:rPr>
              <a:t> 或</a:t>
            </a:r>
            <a:r>
              <a:rPr kumimoji="0" lang="en-US" altLang="zh-CN" sz="2425" b="1" i="0" u="none" strike="noStrike" kern="1200" cap="none" spc="0" normalizeH="0" baseline="0" noProof="1" dirty="0">
                <a:solidFill>
                  <a:srgbClr val="FF0000"/>
                </a:solidFill>
                <a:latin typeface="+mn-lt"/>
                <a:ea typeface="+mn-ea"/>
                <a:cs typeface="+mn-cs"/>
              </a:rPr>
              <a:t>  </a:t>
            </a:r>
            <a:r>
              <a:rPr kumimoji="0" lang="en-US" altLang="zh-CN" sz="2425" b="1" i="0" u="none" strike="noStrike" kern="1200" cap="none" spc="0" normalizeH="0" baseline="0" noProof="1" dirty="0">
                <a:solidFill>
                  <a:srgbClr val="FF0000"/>
                </a:solidFill>
                <a:latin typeface="+mn-lt"/>
                <a:ea typeface="+mn-ea"/>
                <a:cs typeface="+mn-cs"/>
                <a:sym typeface="+mn-ea"/>
              </a:rPr>
              <a:t>U</a:t>
            </a:r>
            <a:r>
              <a:rPr kumimoji="0" lang="en-US" altLang="zh-CN" sz="2425" b="1" i="0" u="none" strike="noStrike" kern="1200" cap="none" spc="0" normalizeH="0" baseline="-25000" noProof="1" dirty="0">
                <a:solidFill>
                  <a:srgbClr val="FF0000"/>
                </a:solidFill>
                <a:latin typeface="+mn-lt"/>
                <a:ea typeface="+mn-ea"/>
                <a:cs typeface="+mn-cs"/>
                <a:sym typeface="+mn-ea"/>
              </a:rPr>
              <a:t>y</a:t>
            </a:r>
            <a:r>
              <a:rPr kumimoji="0" lang="en-US" altLang="zh-CN" sz="2425" b="1" i="0" u="none" strike="noStrike" kern="1200" cap="none" spc="0" normalizeH="0" baseline="0" noProof="1" dirty="0">
                <a:solidFill>
                  <a:srgbClr val="FF0000"/>
                </a:solidFill>
                <a:latin typeface="+mn-lt"/>
                <a:ea typeface="+mn-ea"/>
                <a:cs typeface="+mn-cs"/>
                <a:sym typeface="+mn-ea"/>
              </a:rPr>
              <a:t>/y            </a:t>
            </a:r>
            <a:r>
              <a:rPr lang="zh-CN" altLang="en-US" sz="2425" b="1" dirty="0">
                <a:solidFill>
                  <a:srgbClr val="FF0000"/>
                </a:solidFill>
                <a:sym typeface="+mn-ea"/>
              </a:rPr>
              <a:t>或</a:t>
            </a:r>
            <a:endParaRPr kumimoji="0" lang="zh-CN" altLang="en-US" sz="2425" b="1" i="0" u="none" strike="noStrike" kern="1200" cap="none" spc="0" normalizeH="0" baseline="0" noProof="1" dirty="0">
              <a:solidFill>
                <a:srgbClr val="FF0000"/>
              </a:solidFill>
              <a:latin typeface="+mn-lt"/>
              <a:ea typeface="+mn-ea"/>
              <a:cs typeface="+mn-cs"/>
            </a:endParaRPr>
          </a:p>
          <a:p>
            <a:pPr marL="742950" marR="0" lvl="1" indent="-285750" algn="just" defTabSz="914400" rtl="0" eaLnBrk="1" fontAlgn="base" latinLnBrk="0" hangingPunct="1">
              <a:lnSpc>
                <a:spcPct val="200000"/>
              </a:lnSpc>
              <a:spcBef>
                <a:spcPct val="20000"/>
              </a:spcBef>
              <a:spcAft>
                <a:spcPct val="0"/>
              </a:spcAft>
              <a:buClr>
                <a:schemeClr val="accent2"/>
              </a:buClr>
              <a:buSzPct val="85000"/>
              <a:buFont typeface="Wingdings" panose="05000000000000000000" pitchFamily="2" charset="2"/>
              <a:buNone/>
            </a:pPr>
            <a:r>
              <a:rPr kumimoji="0" lang="en-US" altLang="zh-CN" sz="2425" b="1" i="0" u="none" strike="noStrike" kern="1200" cap="none" spc="0" normalizeH="0" baseline="0" noProof="1">
                <a:solidFill>
                  <a:srgbClr val="FF0000"/>
                </a:solidFill>
                <a:latin typeface="+mn-lt"/>
                <a:ea typeface="+mn-ea"/>
                <a:cs typeface="+mn-cs"/>
              </a:rPr>
              <a:t>4.</a:t>
            </a:r>
            <a:r>
              <a:rPr kumimoji="0" lang="zh-CN" altLang="en-US" sz="2425" b="1" i="0" u="none" strike="noStrike" kern="1200" cap="none" spc="0" normalizeH="0" baseline="0" noProof="1" dirty="0">
                <a:solidFill>
                  <a:srgbClr val="FF0000"/>
                </a:solidFill>
                <a:latin typeface="+mn-lt"/>
                <a:ea typeface="+mn-ea"/>
                <a:cs typeface="+mn-cs"/>
              </a:rPr>
              <a:t>完整表示出</a:t>
            </a:r>
            <a:r>
              <a:rPr kumimoji="0" lang="en-US" altLang="zh-CN" sz="2425" b="1" i="1" u="none" strike="noStrike" kern="1200" cap="none" spc="0" normalizeH="0" baseline="0" noProof="1">
                <a:solidFill>
                  <a:srgbClr val="FF0000"/>
                </a:solidFill>
                <a:latin typeface="+mn-lt"/>
                <a:ea typeface="+mn-ea"/>
                <a:cs typeface="+mn-cs"/>
              </a:rPr>
              <a:t>Y</a:t>
            </a:r>
            <a:r>
              <a:rPr kumimoji="0" lang="zh-CN" altLang="en-US" sz="2425" b="1" i="0" u="none" strike="noStrike" kern="1200" cap="none" spc="0" normalizeH="0" baseline="0" noProof="1" dirty="0">
                <a:solidFill>
                  <a:srgbClr val="FF0000"/>
                </a:solidFill>
                <a:latin typeface="+mn-lt"/>
                <a:ea typeface="+mn-ea"/>
                <a:cs typeface="+mn-cs"/>
              </a:rPr>
              <a:t>的值</a:t>
            </a:r>
            <a:r>
              <a:rPr kumimoji="0" lang="zh-CN" altLang="en-US" sz="2680" b="1" i="0" u="none" strike="noStrike" kern="1200" cap="none" spc="0" normalizeH="0" baseline="0" noProof="1">
                <a:solidFill>
                  <a:srgbClr val="FF0000"/>
                </a:solidFill>
                <a:latin typeface="+mn-lt"/>
                <a:ea typeface="+mn-ea"/>
                <a:cs typeface="+mn-cs"/>
              </a:rPr>
              <a:t> </a:t>
            </a:r>
            <a:endParaRPr kumimoji="0" lang="zh-CN" altLang="en-US" sz="2680" b="1" i="0" u="none" strike="noStrike" kern="1200" cap="none" spc="0" normalizeH="0" baseline="0" noProof="1">
              <a:solidFill>
                <a:srgbClr val="FF0000"/>
              </a:solidFill>
              <a:latin typeface="+mn-lt"/>
              <a:ea typeface="+mn-ea"/>
              <a:cs typeface="+mn-cs"/>
            </a:endParaRPr>
          </a:p>
        </p:txBody>
      </p:sp>
      <p:graphicFrame>
        <p:nvGraphicFramePr>
          <p:cNvPr id="37891" name="对象 2"/>
          <p:cNvGraphicFramePr/>
          <p:nvPr/>
        </p:nvGraphicFramePr>
        <p:xfrm>
          <a:off x="2268538" y="2806700"/>
          <a:ext cx="1962150" cy="487363"/>
        </p:xfrm>
        <a:graphic>
          <a:graphicData uri="http://schemas.openxmlformats.org/presentationml/2006/ole">
            <mc:AlternateContent xmlns:mc="http://schemas.openxmlformats.org/markup-compatibility/2006">
              <mc:Choice xmlns:v="urn:schemas-microsoft-com:vml" Requires="v">
                <p:oleObj spid="_x0000_s3170" name="" r:id="rId1" imgW="2224405" imgH="513715" progId="Equation.KSEE3">
                  <p:embed/>
                </p:oleObj>
              </mc:Choice>
              <mc:Fallback>
                <p:oleObj name="" r:id="rId1" imgW="2224405" imgH="513715" progId="Equation.KSEE3">
                  <p:embed/>
                  <p:pic>
                    <p:nvPicPr>
                      <p:cNvPr id="0" name="图片 3169"/>
                      <p:cNvPicPr/>
                      <p:nvPr/>
                    </p:nvPicPr>
                    <p:blipFill>
                      <a:blip r:embed="rId2"/>
                      <a:stretch>
                        <a:fillRect/>
                      </a:stretch>
                    </p:blipFill>
                    <p:spPr>
                      <a:xfrm>
                        <a:off x="2268538" y="2806700"/>
                        <a:ext cx="1962150" cy="487363"/>
                      </a:xfrm>
                      <a:prstGeom prst="rect">
                        <a:avLst/>
                      </a:prstGeom>
                      <a:noFill/>
                      <a:ln w="38100">
                        <a:noFill/>
                        <a:miter/>
                      </a:ln>
                    </p:spPr>
                  </p:pic>
                </p:oleObj>
              </mc:Fallback>
            </mc:AlternateContent>
          </a:graphicData>
        </a:graphic>
      </p:graphicFrame>
      <p:graphicFrame>
        <p:nvGraphicFramePr>
          <p:cNvPr id="37892" name="对象 4"/>
          <p:cNvGraphicFramePr/>
          <p:nvPr/>
        </p:nvGraphicFramePr>
        <p:xfrm>
          <a:off x="5567363" y="2708275"/>
          <a:ext cx="806450" cy="768350"/>
        </p:xfrm>
        <a:graphic>
          <a:graphicData uri="http://schemas.openxmlformats.org/presentationml/2006/ole">
            <mc:AlternateContent xmlns:mc="http://schemas.openxmlformats.org/markup-compatibility/2006">
              <mc:Choice xmlns:v="urn:schemas-microsoft-com:vml" Requires="v">
                <p:oleObj spid="_x0000_s3158" name="" r:id="rId3" imgW="792480" imgH="908685" progId="Equation.KSEE3">
                  <p:embed/>
                </p:oleObj>
              </mc:Choice>
              <mc:Fallback>
                <p:oleObj name="" r:id="rId3" imgW="792480" imgH="908685" progId="Equation.KSEE3">
                  <p:embed/>
                  <p:pic>
                    <p:nvPicPr>
                      <p:cNvPr id="0" name="图片 3157"/>
                      <p:cNvPicPr/>
                      <p:nvPr/>
                    </p:nvPicPr>
                    <p:blipFill>
                      <a:blip r:embed="rId4"/>
                      <a:stretch>
                        <a:fillRect/>
                      </a:stretch>
                    </p:blipFill>
                    <p:spPr>
                      <a:xfrm>
                        <a:off x="5567363" y="2708275"/>
                        <a:ext cx="806450" cy="768350"/>
                      </a:xfrm>
                      <a:prstGeom prst="rect">
                        <a:avLst/>
                      </a:prstGeom>
                      <a:noFill/>
                      <a:ln w="38100">
                        <a:noFill/>
                        <a:miter/>
                      </a:ln>
                    </p:spPr>
                  </p:pic>
                </p:oleObj>
              </mc:Fallback>
            </mc:AlternateContent>
          </a:graphicData>
        </a:graphic>
      </p:graphicFrame>
      <p:graphicFrame>
        <p:nvGraphicFramePr>
          <p:cNvPr id="37893" name="对象 6"/>
          <p:cNvGraphicFramePr/>
          <p:nvPr/>
        </p:nvGraphicFramePr>
        <p:xfrm>
          <a:off x="6624638" y="2654300"/>
          <a:ext cx="971550" cy="874713"/>
        </p:xfrm>
        <a:graphic>
          <a:graphicData uri="http://schemas.openxmlformats.org/presentationml/2006/ole">
            <mc:AlternateContent xmlns:mc="http://schemas.openxmlformats.org/markup-compatibility/2006">
              <mc:Choice xmlns:v="urn:schemas-microsoft-com:vml" Requires="v">
                <p:oleObj spid="_x0000_s3172" name="" r:id="rId5" imgW="751205" imgH="856615" progId="Equation.KSEE3">
                  <p:embed/>
                </p:oleObj>
              </mc:Choice>
              <mc:Fallback>
                <p:oleObj name="" r:id="rId5" imgW="751205" imgH="856615" progId="Equation.KSEE3">
                  <p:embed/>
                  <p:pic>
                    <p:nvPicPr>
                      <p:cNvPr id="0" name="图片 3171"/>
                      <p:cNvPicPr/>
                      <p:nvPr/>
                    </p:nvPicPr>
                    <p:blipFill>
                      <a:blip r:embed="rId6"/>
                      <a:stretch>
                        <a:fillRect/>
                      </a:stretch>
                    </p:blipFill>
                    <p:spPr>
                      <a:xfrm>
                        <a:off x="6624638" y="2654300"/>
                        <a:ext cx="971550" cy="874713"/>
                      </a:xfrm>
                      <a:prstGeom prst="rect">
                        <a:avLst/>
                      </a:prstGeom>
                      <a:noFill/>
                      <a:ln w="38100">
                        <a:noFill/>
                        <a:miter/>
                      </a:ln>
                    </p:spPr>
                  </p:pic>
                </p:oleObj>
              </mc:Fallback>
            </mc:AlternateContent>
          </a:graphicData>
        </a:graphic>
      </p:graphicFrame>
      <p:graphicFrame>
        <p:nvGraphicFramePr>
          <p:cNvPr id="37894" name="对象 8"/>
          <p:cNvGraphicFramePr/>
          <p:nvPr/>
        </p:nvGraphicFramePr>
        <p:xfrm>
          <a:off x="1908175" y="3419475"/>
          <a:ext cx="2019300" cy="914400"/>
        </p:xfrm>
        <a:graphic>
          <a:graphicData uri="http://schemas.openxmlformats.org/presentationml/2006/ole">
            <mc:AlternateContent xmlns:mc="http://schemas.openxmlformats.org/markup-compatibility/2006">
              <mc:Choice xmlns:v="urn:schemas-microsoft-com:vml" Requires="v">
                <p:oleObj spid="_x0000_s3165" name="" r:id="rId7" imgW="2496820" imgH="939165" progId="Equation.KSEE3">
                  <p:embed/>
                </p:oleObj>
              </mc:Choice>
              <mc:Fallback>
                <p:oleObj name="" r:id="rId7" imgW="2496820" imgH="939165" progId="Equation.KSEE3">
                  <p:embed/>
                  <p:pic>
                    <p:nvPicPr>
                      <p:cNvPr id="0" name="图片 3164"/>
                      <p:cNvPicPr/>
                      <p:nvPr/>
                    </p:nvPicPr>
                    <p:blipFill>
                      <a:blip r:embed="rId8"/>
                      <a:stretch>
                        <a:fillRect/>
                      </a:stretch>
                    </p:blipFill>
                    <p:spPr>
                      <a:xfrm>
                        <a:off x="1908175" y="3419475"/>
                        <a:ext cx="2019300" cy="914400"/>
                      </a:xfrm>
                      <a:prstGeom prst="rect">
                        <a:avLst/>
                      </a:prstGeom>
                      <a:noFill/>
                      <a:ln w="38100">
                        <a:noFill/>
                        <a:miter/>
                      </a:ln>
                    </p:spPr>
                  </p:pic>
                </p:oleObj>
              </mc:Fallback>
            </mc:AlternateContent>
          </a:graphicData>
        </a:graphic>
      </p:graphicFrame>
      <p:graphicFrame>
        <p:nvGraphicFramePr>
          <p:cNvPr id="37895" name="对象 10"/>
          <p:cNvGraphicFramePr/>
          <p:nvPr/>
        </p:nvGraphicFramePr>
        <p:xfrm>
          <a:off x="5507990" y="4365625"/>
          <a:ext cx="2159000" cy="984885"/>
        </p:xfrm>
        <a:graphic>
          <a:graphicData uri="http://schemas.openxmlformats.org/presentationml/2006/ole">
            <mc:AlternateContent xmlns:mc="http://schemas.openxmlformats.org/markup-compatibility/2006">
              <mc:Choice xmlns:v="urn:schemas-microsoft-com:vml" Requires="v">
                <p:oleObj spid="_x0000_s3173" name="" r:id="rId9" imgW="1485900" imgH="495300" progId="Equation.KSEE3">
                  <p:embed/>
                </p:oleObj>
              </mc:Choice>
              <mc:Fallback>
                <p:oleObj name="" r:id="rId9" imgW="1485900" imgH="495300" progId="Equation.KSEE3">
                  <p:embed/>
                  <p:pic>
                    <p:nvPicPr>
                      <p:cNvPr id="0" name="图片 3172"/>
                      <p:cNvPicPr/>
                      <p:nvPr/>
                    </p:nvPicPr>
                    <p:blipFill>
                      <a:blip r:embed="rId10"/>
                      <a:stretch>
                        <a:fillRect/>
                      </a:stretch>
                    </p:blipFill>
                    <p:spPr>
                      <a:xfrm>
                        <a:off x="5507990" y="4365625"/>
                        <a:ext cx="2159000" cy="984885"/>
                      </a:xfrm>
                      <a:prstGeom prst="rect">
                        <a:avLst/>
                      </a:prstGeom>
                      <a:noFill/>
                      <a:ln w="38100">
                        <a:noFill/>
                        <a:miter/>
                      </a:ln>
                    </p:spPr>
                  </p:pic>
                </p:oleObj>
              </mc:Fallback>
            </mc:AlternateContent>
          </a:graphicData>
        </a:graphic>
      </p:graphicFrame>
      <p:graphicFrame>
        <p:nvGraphicFramePr>
          <p:cNvPr id="37896" name="对象 12"/>
          <p:cNvGraphicFramePr/>
          <p:nvPr/>
        </p:nvGraphicFramePr>
        <p:xfrm>
          <a:off x="3927475" y="5372100"/>
          <a:ext cx="1717675" cy="649288"/>
        </p:xfrm>
        <a:graphic>
          <a:graphicData uri="http://schemas.openxmlformats.org/presentationml/2006/ole">
            <mc:AlternateContent xmlns:mc="http://schemas.openxmlformats.org/markup-compatibility/2006">
              <mc:Choice xmlns:v="urn:schemas-microsoft-com:vml" Requires="v">
                <p:oleObj spid="_x0000_s3166" name="" r:id="rId11" imgW="1176655" imgH="450850" progId="Equation.KSEE3">
                  <p:embed/>
                </p:oleObj>
              </mc:Choice>
              <mc:Fallback>
                <p:oleObj name="" r:id="rId11" imgW="1176655" imgH="450850" progId="Equation.KSEE3">
                  <p:embed/>
                  <p:pic>
                    <p:nvPicPr>
                      <p:cNvPr id="0" name="图片 3165"/>
                      <p:cNvPicPr/>
                      <p:nvPr/>
                    </p:nvPicPr>
                    <p:blipFill>
                      <a:blip r:embed="rId12"/>
                      <a:stretch>
                        <a:fillRect/>
                      </a:stretch>
                    </p:blipFill>
                    <p:spPr>
                      <a:xfrm>
                        <a:off x="3927475" y="5372100"/>
                        <a:ext cx="1717675" cy="649288"/>
                      </a:xfrm>
                      <a:prstGeom prst="rect">
                        <a:avLst/>
                      </a:prstGeom>
                      <a:noFill/>
                      <a:ln w="38100">
                        <a:noFill/>
                        <a:miter/>
                      </a:ln>
                    </p:spPr>
                  </p:pic>
                </p:oleObj>
              </mc:Fallback>
            </mc:AlternateContent>
          </a:graphicData>
        </a:graphic>
      </p:graphicFrame>
      <p:graphicFrame>
        <p:nvGraphicFramePr>
          <p:cNvPr id="632852" name="Object 20"/>
          <p:cNvGraphicFramePr>
            <a:graphicFrameLocks noChangeAspect="1"/>
          </p:cNvGraphicFramePr>
          <p:nvPr/>
        </p:nvGraphicFramePr>
        <p:xfrm>
          <a:off x="4716145" y="3419475"/>
          <a:ext cx="3166110" cy="947420"/>
        </p:xfrm>
        <a:graphic>
          <a:graphicData uri="http://schemas.openxmlformats.org/presentationml/2006/ole">
            <mc:AlternateContent xmlns:mc="http://schemas.openxmlformats.org/markup-compatibility/2006">
              <mc:Choice xmlns:v="urn:schemas-microsoft-com:vml" Requires="v">
                <p:oleObj spid="_x0000_s3143" name="" r:id="rId13" imgW="1600200" imgH="482600" progId="Equation.DSMT4">
                  <p:embed/>
                </p:oleObj>
              </mc:Choice>
              <mc:Fallback>
                <p:oleObj name="" r:id="rId13" imgW="1600200" imgH="482600" progId="Equation.DSMT4">
                  <p:embed/>
                  <p:pic>
                    <p:nvPicPr>
                      <p:cNvPr id="0" name="图片 3142"/>
                      <p:cNvPicPr/>
                      <p:nvPr/>
                    </p:nvPicPr>
                    <p:blipFill>
                      <a:blip r:embed="rId14"/>
                      <a:stretch>
                        <a:fillRect/>
                      </a:stretch>
                    </p:blipFill>
                    <p:spPr>
                      <a:xfrm>
                        <a:off x="4716145" y="3419475"/>
                        <a:ext cx="3166110" cy="947420"/>
                      </a:xfrm>
                      <a:prstGeom prst="rect">
                        <a:avLst/>
                      </a:prstGeom>
                      <a:noFill/>
                      <a:ln w="38100">
                        <a:noFill/>
                        <a:miter/>
                      </a:ln>
                    </p:spPr>
                  </p:pic>
                </p:oleObj>
              </mc:Fallback>
            </mc:AlternateContent>
          </a:graphicData>
        </a:graphic>
      </p:graphicFrame>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221186"/>
                                        </p:tgtEl>
                                        <p:attrNameLst>
                                          <p:attrName>style.visibility</p:attrName>
                                        </p:attrNameLst>
                                      </p:cBhvr>
                                      <p:to>
                                        <p:strVal val="visible"/>
                                      </p:to>
                                    </p:set>
                                    <p:anim to="" calcmode="lin" valueType="num">
                                      <p:cBhvr>
                                        <p:cTn id="7" dur="1" fill="hold"/>
                                        <p:tgtEl>
                                          <p:spTgt spid="221186"/>
                                        </p:tgtEl>
                                        <p:attrNameLst>
                                          <p:attrName>style.visibility</p:attrName>
                                        </p:attrNameLst>
                                      </p:cBhvr>
                                    </p:anim>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32852"/>
                                        </p:tgtEl>
                                        <p:attrNameLst>
                                          <p:attrName>style.visibility</p:attrName>
                                        </p:attrNameLst>
                                      </p:cBhvr>
                                      <p:to>
                                        <p:strVal val="visible"/>
                                      </p:to>
                                    </p:set>
                                    <p:animEffect transition="in" filter="wipe(down)">
                                      <p:cBhvr>
                                        <p:cTn id="11" dur="500"/>
                                        <p:tgtEl>
                                          <p:spTgt spid="632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2"/>
          <p:cNvSpPr txBox="1"/>
          <p:nvPr/>
        </p:nvSpPr>
        <p:spPr>
          <a:xfrm>
            <a:off x="273050" y="101600"/>
            <a:ext cx="184150" cy="641350"/>
          </a:xfrm>
          <a:prstGeom prst="rect">
            <a:avLst/>
          </a:prstGeom>
          <a:noFill/>
          <a:ln w="9525">
            <a:noFill/>
          </a:ln>
        </p:spPr>
        <p:txBody>
          <a:bodyPr wrap="none" anchor="t" anchorCtr="0">
            <a:spAutoFit/>
          </a:bodyPr>
          <a:p>
            <a:endParaRPr lang="zh-CN" altLang="zh-CN" sz="3600" b="1" dirty="0">
              <a:solidFill>
                <a:srgbClr val="FF0000"/>
              </a:solidFill>
              <a:latin typeface="Arial" panose="020B0604020202020204" pitchFamily="34" charset="0"/>
              <a:ea typeface="华文中宋" panose="02010600040101010101" pitchFamily="2" charset="-122"/>
            </a:endParaRPr>
          </a:p>
        </p:txBody>
      </p:sp>
      <p:sp>
        <p:nvSpPr>
          <p:cNvPr id="38914" name="Rectangle 3"/>
          <p:cNvSpPr/>
          <p:nvPr/>
        </p:nvSpPr>
        <p:spPr>
          <a:xfrm>
            <a:off x="468313" y="946150"/>
            <a:ext cx="3062287" cy="457200"/>
          </a:xfrm>
          <a:prstGeom prst="rect">
            <a:avLst/>
          </a:prstGeom>
          <a:noFill/>
          <a:ln w="9525">
            <a:noFill/>
          </a:ln>
        </p:spPr>
        <p:txBody>
          <a:bodyPr wrap="none" anchor="ctr" anchorCtr="0">
            <a:spAutoFit/>
          </a:bodyPr>
          <a:p>
            <a:r>
              <a:rPr lang="en-US" altLang="zh-CN" sz="2400" b="1"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、计算杨氏模量 </a:t>
            </a:r>
            <a:r>
              <a:rPr lang="en-US" altLang="zh-CN" sz="2400" b="1" i="1" dirty="0">
                <a:latin typeface="宋体" panose="02010600030101010101" pitchFamily="2" charset="-122"/>
                <a:ea typeface="华文中宋" panose="02010600040101010101" pitchFamily="2" charset="-122"/>
              </a:rPr>
              <a:t>E</a:t>
            </a:r>
            <a:r>
              <a:rPr lang="zh-CN" altLang="en-US" sz="2400" b="1" i="1" dirty="0">
                <a:latin typeface="宋体" panose="02010600030101010101" pitchFamily="2" charset="-122"/>
                <a:ea typeface="华文中宋" panose="02010600040101010101" pitchFamily="2" charset="-122"/>
              </a:rPr>
              <a:t>：</a:t>
            </a:r>
            <a:endParaRPr lang="zh-CN" altLang="en-US" sz="2400" b="1" dirty="0">
              <a:latin typeface="Arial" panose="020B0604020202020204" pitchFamily="34" charset="0"/>
              <a:ea typeface="Times New Roman" panose="02020603050405020304" pitchFamily="18" charset="0"/>
            </a:endParaRPr>
          </a:p>
        </p:txBody>
      </p:sp>
      <p:sp>
        <p:nvSpPr>
          <p:cNvPr id="38915" name="Rectangle 4"/>
          <p:cNvSpPr/>
          <p:nvPr/>
        </p:nvSpPr>
        <p:spPr>
          <a:xfrm>
            <a:off x="477838" y="2852738"/>
            <a:ext cx="8486775" cy="460375"/>
          </a:xfrm>
          <a:prstGeom prst="rect">
            <a:avLst/>
          </a:prstGeom>
          <a:noFill/>
          <a:ln w="9525">
            <a:noFill/>
          </a:ln>
        </p:spPr>
        <p:txBody>
          <a:bodyPr anchor="t" anchorCtr="0">
            <a:spAutoFit/>
          </a:bodyPr>
          <a:p>
            <a:r>
              <a:rPr lang="en-US" altLang="zh-CN" sz="2400" b="1" dirty="0">
                <a:latin typeface="Arial" panose="020B0604020202020204" pitchFamily="34" charset="0"/>
                <a:ea typeface="华文中宋" panose="02010600040101010101" pitchFamily="2" charset="-122"/>
              </a:rPr>
              <a:t>2</a:t>
            </a:r>
            <a:r>
              <a:rPr lang="zh-CN" altLang="en-US" sz="2400" b="1" dirty="0">
                <a:latin typeface="Arial" panose="020B0604020202020204" pitchFamily="34" charset="0"/>
                <a:ea typeface="华文中宋" panose="02010600040101010101" pitchFamily="2" charset="-122"/>
              </a:rPr>
              <a:t>、计算</a:t>
            </a:r>
            <a:r>
              <a:rPr lang="en-US" altLang="zh-CN" sz="2400" b="1" dirty="0">
                <a:latin typeface="Arial" panose="020B0604020202020204" pitchFamily="34" charset="0"/>
                <a:ea typeface="华文中宋" panose="02010600040101010101" pitchFamily="2" charset="-122"/>
              </a:rPr>
              <a:t>U</a:t>
            </a:r>
            <a:r>
              <a:rPr lang="en-US" altLang="zh-CN" sz="2400" b="1" i="1" baseline="-25000" dirty="0">
                <a:latin typeface="Times New Roman" panose="02020603050405020304" pitchFamily="18" charset="0"/>
                <a:ea typeface="华文中宋" panose="02010600040101010101" pitchFamily="2" charset="-122"/>
              </a:rPr>
              <a:t>E</a:t>
            </a:r>
            <a:r>
              <a:rPr lang="zh-CN" altLang="en-US" sz="2400" b="1" i="1" dirty="0">
                <a:latin typeface="Times New Roman" panose="02020603050405020304" pitchFamily="18" charset="0"/>
                <a:ea typeface="华文中宋" panose="02010600040101010101" pitchFamily="2" charset="-122"/>
              </a:rPr>
              <a:t>：</a:t>
            </a:r>
            <a:r>
              <a:rPr lang="zh-CN" altLang="en-US" sz="2400" b="1" dirty="0">
                <a:latin typeface="Arial" panose="020B0604020202020204" pitchFamily="34" charset="0"/>
                <a:ea typeface="华文中宋" panose="02010600040101010101" pitchFamily="2" charset="-122"/>
              </a:rPr>
              <a:t>测量结果的相对不确定度</a:t>
            </a:r>
            <a:endParaRPr lang="zh-CN" altLang="en-US" sz="2400" b="1" dirty="0">
              <a:latin typeface="Arial" panose="020B0604020202020204" pitchFamily="34" charset="0"/>
              <a:ea typeface="华文中宋" panose="02010600040101010101" pitchFamily="2" charset="-122"/>
            </a:endParaRPr>
          </a:p>
        </p:txBody>
      </p:sp>
      <p:graphicFrame>
        <p:nvGraphicFramePr>
          <p:cNvPr id="38916" name="Object 5"/>
          <p:cNvGraphicFramePr>
            <a:graphicFrameLocks noChangeAspect="1"/>
          </p:cNvGraphicFramePr>
          <p:nvPr/>
        </p:nvGraphicFramePr>
        <p:xfrm>
          <a:off x="827088" y="1412875"/>
          <a:ext cx="1495425" cy="841375"/>
        </p:xfrm>
        <a:graphic>
          <a:graphicData uri="http://schemas.openxmlformats.org/presentationml/2006/ole">
            <mc:AlternateContent xmlns:mc="http://schemas.openxmlformats.org/markup-compatibility/2006">
              <mc:Choice xmlns:v="urn:schemas-microsoft-com:vml" Requires="v">
                <p:oleObj spid="_x0000_s3183" name="" r:id="rId1" imgW="698500" imgH="393700" progId="Equation.DSMT4">
                  <p:embed/>
                </p:oleObj>
              </mc:Choice>
              <mc:Fallback>
                <p:oleObj name="" r:id="rId1" imgW="698500" imgH="393700" progId="Equation.DSMT4">
                  <p:embed/>
                  <p:pic>
                    <p:nvPicPr>
                      <p:cNvPr id="0" name="图片 3182"/>
                      <p:cNvPicPr/>
                      <p:nvPr/>
                    </p:nvPicPr>
                    <p:blipFill>
                      <a:blip r:embed="rId2"/>
                      <a:stretch>
                        <a:fillRect/>
                      </a:stretch>
                    </p:blipFill>
                    <p:spPr>
                      <a:xfrm>
                        <a:off x="827088" y="1412875"/>
                        <a:ext cx="1495425" cy="841375"/>
                      </a:xfrm>
                      <a:prstGeom prst="rect">
                        <a:avLst/>
                      </a:prstGeom>
                      <a:noFill/>
                      <a:ln w="38100">
                        <a:noFill/>
                        <a:miter/>
                      </a:ln>
                    </p:spPr>
                  </p:pic>
                </p:oleObj>
              </mc:Fallback>
            </mc:AlternateContent>
          </a:graphicData>
        </a:graphic>
      </p:graphicFrame>
      <p:graphicFrame>
        <p:nvGraphicFramePr>
          <p:cNvPr id="38917" name="Object 6"/>
          <p:cNvGraphicFramePr>
            <a:graphicFrameLocks noChangeAspect="1"/>
          </p:cNvGraphicFramePr>
          <p:nvPr/>
        </p:nvGraphicFramePr>
        <p:xfrm>
          <a:off x="2286000" y="1441450"/>
          <a:ext cx="5638800" cy="1270000"/>
        </p:xfrm>
        <a:graphic>
          <a:graphicData uri="http://schemas.openxmlformats.org/presentationml/2006/ole">
            <mc:AlternateContent xmlns:mc="http://schemas.openxmlformats.org/markup-compatibility/2006">
              <mc:Choice xmlns:v="urn:schemas-microsoft-com:vml" Requires="v">
                <p:oleObj spid="_x0000_s3184" name="" r:id="rId3" imgW="2679700" imgH="609600" progId="Equation.DSMT4">
                  <p:embed/>
                </p:oleObj>
              </mc:Choice>
              <mc:Fallback>
                <p:oleObj name="" r:id="rId3" imgW="2679700" imgH="609600" progId="Equation.DSMT4">
                  <p:embed/>
                  <p:pic>
                    <p:nvPicPr>
                      <p:cNvPr id="0" name="图片 3183"/>
                      <p:cNvPicPr/>
                      <p:nvPr/>
                    </p:nvPicPr>
                    <p:blipFill>
                      <a:blip r:embed="rId4"/>
                      <a:stretch>
                        <a:fillRect/>
                      </a:stretch>
                    </p:blipFill>
                    <p:spPr>
                      <a:xfrm>
                        <a:off x="2286000" y="1441450"/>
                        <a:ext cx="5638800" cy="1270000"/>
                      </a:xfrm>
                      <a:prstGeom prst="rect">
                        <a:avLst/>
                      </a:prstGeom>
                      <a:noFill/>
                      <a:ln w="38100">
                        <a:noFill/>
                        <a:miter/>
                      </a:ln>
                    </p:spPr>
                  </p:pic>
                </p:oleObj>
              </mc:Fallback>
            </mc:AlternateContent>
          </a:graphicData>
        </a:graphic>
      </p:graphicFrame>
      <p:graphicFrame>
        <p:nvGraphicFramePr>
          <p:cNvPr id="38918" name="Object 7"/>
          <p:cNvGraphicFramePr>
            <a:graphicFrameLocks noChangeAspect="1"/>
          </p:cNvGraphicFramePr>
          <p:nvPr/>
        </p:nvGraphicFramePr>
        <p:xfrm>
          <a:off x="512763" y="3644900"/>
          <a:ext cx="8175625" cy="958850"/>
        </p:xfrm>
        <a:graphic>
          <a:graphicData uri="http://schemas.openxmlformats.org/presentationml/2006/ole">
            <mc:AlternateContent xmlns:mc="http://schemas.openxmlformats.org/markup-compatibility/2006">
              <mc:Choice xmlns:v="urn:schemas-microsoft-com:vml" Requires="v">
                <p:oleObj spid="_x0000_s3179" name="" r:id="rId5" imgW="3759200" imgH="508000" progId="Equation.DSMT4">
                  <p:embed/>
                </p:oleObj>
              </mc:Choice>
              <mc:Fallback>
                <p:oleObj name="" r:id="rId5" imgW="3759200" imgH="508000" progId="Equation.DSMT4">
                  <p:embed/>
                  <p:pic>
                    <p:nvPicPr>
                      <p:cNvPr id="0" name="图片 3178"/>
                      <p:cNvPicPr/>
                      <p:nvPr/>
                    </p:nvPicPr>
                    <p:blipFill>
                      <a:blip r:embed="rId6"/>
                      <a:stretch>
                        <a:fillRect/>
                      </a:stretch>
                    </p:blipFill>
                    <p:spPr>
                      <a:xfrm>
                        <a:off x="512763" y="3644900"/>
                        <a:ext cx="8175625" cy="958850"/>
                      </a:xfrm>
                      <a:prstGeom prst="rect">
                        <a:avLst/>
                      </a:prstGeom>
                      <a:noFill/>
                      <a:ln w="38100">
                        <a:noFill/>
                        <a:miter/>
                      </a:ln>
                    </p:spPr>
                  </p:pic>
                </p:oleObj>
              </mc:Fallback>
            </mc:AlternateContent>
          </a:graphicData>
        </a:graphic>
      </p:graphicFrame>
      <p:sp>
        <p:nvSpPr>
          <p:cNvPr id="35847" name="WordArt 15"/>
          <p:cNvSpPr>
            <a:spLocks noTextEdit="1"/>
          </p:cNvSpPr>
          <p:nvPr/>
        </p:nvSpPr>
        <p:spPr>
          <a:xfrm>
            <a:off x="454025" y="260350"/>
            <a:ext cx="2305050" cy="352425"/>
          </a:xfrm>
          <a:prstGeom prst="rect">
            <a:avLst/>
          </a:prstGeom>
        </p:spPr>
        <p:txBody>
          <a:bodyPr wrap="none" fromWordArt="1">
            <a:prstTxWarp prst="textPlain">
              <a:avLst>
                <a:gd name="adj" fmla="val 50000"/>
              </a:avLst>
            </a:prstTxWarp>
            <a:normAutofit fontScale="60000"/>
          </a:bodyPr>
          <a:p>
            <a:pPr algn="ctr" fontAlgn="base"/>
            <a:r>
              <a:rPr lang="zh-CN" altLang="en-US" sz="2800" strike="noStrike" spc="560" noProof="1">
                <a:solidFill>
                  <a:schemeClr val="accent2"/>
                </a:solidFill>
                <a:effectLst>
                  <a:prstShdw prst="shdw17" dist="17961" dir="13499999">
                    <a:srgbClr val="1F5C99"/>
                  </a:prstShdw>
                </a:effectLst>
                <a:latin typeface="隶书" panose="02010509060101010101" pitchFamily="49" charset="-122"/>
                <a:ea typeface="隶书" panose="02010509060101010101" pitchFamily="49" charset="-122"/>
                <a:cs typeface="+mn-cs"/>
              </a:rPr>
              <a:t>例</a:t>
            </a:r>
            <a:r>
              <a:rPr lang="en-US" altLang="zh-CN" sz="2800" strike="noStrike" spc="560" noProof="1">
                <a:solidFill>
                  <a:schemeClr val="accent2"/>
                </a:solidFill>
                <a:effectLst>
                  <a:prstShdw prst="shdw17" dist="17961" dir="13499999">
                    <a:srgbClr val="1F5C99"/>
                  </a:prstShdw>
                </a:effectLst>
                <a:latin typeface="隶书" panose="02010509060101010101" pitchFamily="49" charset="-122"/>
                <a:ea typeface="隶书" panose="02010509060101010101" pitchFamily="49" charset="-122"/>
                <a:cs typeface="+mn-cs"/>
              </a:rPr>
              <a:t>3</a:t>
            </a:r>
            <a:r>
              <a:rPr lang="zh-CN" altLang="en-US" sz="2800" strike="noStrike" spc="560" noProof="1">
                <a:solidFill>
                  <a:schemeClr val="accent2"/>
                </a:solidFill>
                <a:effectLst>
                  <a:prstShdw prst="shdw17" dist="17961" dir="13499999">
                    <a:srgbClr val="1F5C99"/>
                  </a:prstShdw>
                </a:effectLst>
                <a:latin typeface="隶书" panose="02010509060101010101" pitchFamily="49" charset="-122"/>
                <a:ea typeface="隶书" panose="02010509060101010101" pitchFamily="49" charset="-122"/>
                <a:cs typeface="+mn-cs"/>
              </a:rPr>
              <a:t>：拉伸法测杨氏模量</a:t>
            </a:r>
            <a:endParaRPr lang="zh-CN" altLang="en-US" sz="2800" strike="noStrike" spc="560" noProof="1">
              <a:solidFill>
                <a:schemeClr val="accent2"/>
              </a:solidFill>
              <a:effectLst>
                <a:prstShdw prst="shdw17" dist="17961" dir="13499999">
                  <a:srgbClr val="1F5C99"/>
                </a:prstShdw>
              </a:effectLst>
              <a:latin typeface="隶书" panose="02010509060101010101" pitchFamily="49" charset="-122"/>
              <a:ea typeface="隶书" panose="02010509060101010101" pitchFamily="49" charset="-122"/>
            </a:endParaRPr>
          </a:p>
        </p:txBody>
      </p:sp>
    </p:spTree>
  </p:cSld>
  <p:clrMapOvr>
    <a:masterClrMapping/>
  </p:clrMapOvr>
  <p:transition spd="slow">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7"/>
          <p:cNvSpPr/>
          <p:nvPr/>
        </p:nvSpPr>
        <p:spPr>
          <a:xfrm>
            <a:off x="0" y="265906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sp>
        <p:nvSpPr>
          <p:cNvPr id="39938" name="Rectangle 9"/>
          <p:cNvSpPr/>
          <p:nvPr/>
        </p:nvSpPr>
        <p:spPr>
          <a:xfrm>
            <a:off x="0" y="3533775"/>
            <a:ext cx="412750" cy="274638"/>
          </a:xfrm>
          <a:prstGeom prst="rect">
            <a:avLst/>
          </a:prstGeom>
          <a:noFill/>
          <a:ln w="9525">
            <a:noFill/>
          </a:ln>
        </p:spPr>
        <p:txBody>
          <a:bodyPr wrap="none" anchor="ctr" anchorCtr="0">
            <a:spAutoFit/>
          </a:bodyPr>
          <a:p>
            <a:r>
              <a:rPr lang="en-US" altLang="zh-CN" sz="1200" dirty="0">
                <a:latin typeface="宋体" panose="02010600030101010101" pitchFamily="2" charset="-122"/>
                <a:ea typeface="宋体" panose="02010600030101010101" pitchFamily="2" charset="-122"/>
              </a:rPr>
              <a:t>   </a:t>
            </a:r>
            <a:endParaRPr lang="en-US" altLang="zh-CN" sz="1800" dirty="0">
              <a:latin typeface="Arial" panose="020B0604020202020204" pitchFamily="34" charset="0"/>
              <a:ea typeface="宋体" panose="02010600030101010101" pitchFamily="2" charset="-122"/>
            </a:endParaRPr>
          </a:p>
        </p:txBody>
      </p:sp>
      <p:grpSp>
        <p:nvGrpSpPr>
          <p:cNvPr id="39939" name="Group 13"/>
          <p:cNvGrpSpPr/>
          <p:nvPr/>
        </p:nvGrpSpPr>
        <p:grpSpPr>
          <a:xfrm>
            <a:off x="0" y="687388"/>
            <a:ext cx="8194675" cy="1868487"/>
            <a:chOff x="0" y="496"/>
            <a:chExt cx="5162" cy="1224"/>
          </a:xfrm>
        </p:grpSpPr>
        <p:sp>
          <p:nvSpPr>
            <p:cNvPr id="39940" name="Text Box 12"/>
            <p:cNvSpPr txBox="1"/>
            <p:nvPr/>
          </p:nvSpPr>
          <p:spPr>
            <a:xfrm>
              <a:off x="0" y="541"/>
              <a:ext cx="5162" cy="1179"/>
            </a:xfrm>
            <a:prstGeom prst="rect">
              <a:avLst/>
            </a:prstGeom>
            <a:gradFill rotWithShape="1">
              <a:gsLst>
                <a:gs pos="0">
                  <a:srgbClr val="99FF66"/>
                </a:gs>
                <a:gs pos="50000">
                  <a:schemeClr val="bg1"/>
                </a:gs>
                <a:gs pos="100000">
                  <a:srgbClr val="99FF66"/>
                </a:gs>
              </a:gsLst>
              <a:lin ang="5400000" scaled="1"/>
              <a:tileRect/>
            </a:gradFill>
            <a:ln w="9525">
              <a:noFill/>
            </a:ln>
          </p:spPr>
          <p:txBody>
            <a:bodyPr anchor="t" anchorCtr="0">
              <a:spAutoFit/>
            </a:bodyPr>
            <a:p>
              <a:pPr>
                <a:buClrTx/>
                <a:buFontTx/>
              </a:pPr>
              <a:r>
                <a:rPr lang="en-US" altLang="zh-CN">
                  <a:latin typeface="Arial" panose="020B0604020202020204" pitchFamily="34" charset="0"/>
                  <a:ea typeface="华文中宋" panose="02010600040101010101" pitchFamily="2" charset="-122"/>
                </a:rPr>
                <a:t>1</a:t>
              </a:r>
              <a:r>
                <a:rPr lang="zh-CN" altLang="en-US">
                  <a:latin typeface="Arial" panose="020B0604020202020204" pitchFamily="34" charset="0"/>
                  <a:ea typeface="华文中宋" panose="02010600040101010101" pitchFamily="2" charset="-122"/>
                </a:rPr>
                <a:t>、</a:t>
              </a: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en-US" altLang="zh-CN">
                <a:latin typeface="Arial" panose="020B0604020202020204" pitchFamily="34" charset="0"/>
                <a:ea typeface="华文中宋" panose="02010600040101010101" pitchFamily="2" charset="-122"/>
              </a:endParaRPr>
            </a:p>
          </p:txBody>
        </p:sp>
        <p:graphicFrame>
          <p:nvGraphicFramePr>
            <p:cNvPr id="39941" name="Object 6"/>
            <p:cNvGraphicFramePr>
              <a:graphicFrameLocks noChangeAspect="1"/>
            </p:cNvGraphicFramePr>
            <p:nvPr/>
          </p:nvGraphicFramePr>
          <p:xfrm>
            <a:off x="456" y="496"/>
            <a:ext cx="2126" cy="622"/>
          </p:xfrm>
          <a:graphic>
            <a:graphicData uri="http://schemas.openxmlformats.org/presentationml/2006/ole">
              <mc:AlternateContent xmlns:mc="http://schemas.openxmlformats.org/markup-compatibility/2006">
                <mc:Choice xmlns:v="urn:schemas-microsoft-com:vml" Requires="v">
                  <p:oleObj spid="_x0000_s3176" name="" r:id="rId1" imgW="1435100" imgH="419100" progId="Equation.DSMT4">
                    <p:embed/>
                  </p:oleObj>
                </mc:Choice>
                <mc:Fallback>
                  <p:oleObj name="" r:id="rId1" imgW="1435100" imgH="419100" progId="Equation.DSMT4">
                    <p:embed/>
                    <p:pic>
                      <p:nvPicPr>
                        <p:cNvPr id="0" name="图片 3175"/>
                        <p:cNvPicPr/>
                        <p:nvPr/>
                      </p:nvPicPr>
                      <p:blipFill>
                        <a:blip r:embed="rId2"/>
                        <a:stretch>
                          <a:fillRect/>
                        </a:stretch>
                      </p:blipFill>
                      <p:spPr>
                        <a:xfrm>
                          <a:off x="456" y="496"/>
                          <a:ext cx="2126" cy="622"/>
                        </a:xfrm>
                        <a:prstGeom prst="rect">
                          <a:avLst/>
                        </a:prstGeom>
                        <a:noFill/>
                        <a:ln w="38100">
                          <a:noFill/>
                          <a:miter/>
                        </a:ln>
                      </p:spPr>
                    </p:pic>
                  </p:oleObj>
                </mc:Fallback>
              </mc:AlternateContent>
            </a:graphicData>
          </a:graphic>
        </p:graphicFrame>
        <p:graphicFrame>
          <p:nvGraphicFramePr>
            <p:cNvPr id="39942" name="Object 10"/>
            <p:cNvGraphicFramePr>
              <a:graphicFrameLocks noChangeAspect="1"/>
            </p:cNvGraphicFramePr>
            <p:nvPr/>
          </p:nvGraphicFramePr>
          <p:xfrm>
            <a:off x="461" y="1046"/>
            <a:ext cx="1881" cy="584"/>
          </p:xfrm>
          <a:graphic>
            <a:graphicData uri="http://schemas.openxmlformats.org/presentationml/2006/ole">
              <mc:AlternateContent xmlns:mc="http://schemas.openxmlformats.org/markup-compatibility/2006">
                <mc:Choice xmlns:v="urn:schemas-microsoft-com:vml" Requires="v">
                  <p:oleObj spid="_x0000_s3181" name="" r:id="rId3" imgW="1270000" imgH="393700" progId="Equation.DSMT4">
                    <p:embed/>
                  </p:oleObj>
                </mc:Choice>
                <mc:Fallback>
                  <p:oleObj name="" r:id="rId3" imgW="1270000" imgH="393700" progId="Equation.DSMT4">
                    <p:embed/>
                    <p:pic>
                      <p:nvPicPr>
                        <p:cNvPr id="0" name="图片 3180"/>
                        <p:cNvPicPr/>
                        <p:nvPr/>
                      </p:nvPicPr>
                      <p:blipFill>
                        <a:blip r:embed="rId4"/>
                        <a:stretch>
                          <a:fillRect/>
                        </a:stretch>
                      </p:blipFill>
                      <p:spPr>
                        <a:xfrm>
                          <a:off x="461" y="1046"/>
                          <a:ext cx="1881" cy="584"/>
                        </a:xfrm>
                        <a:prstGeom prst="rect">
                          <a:avLst/>
                        </a:prstGeom>
                        <a:noFill/>
                        <a:ln w="38100">
                          <a:noFill/>
                          <a:miter/>
                        </a:ln>
                      </p:spPr>
                    </p:pic>
                  </p:oleObj>
                </mc:Fallback>
              </mc:AlternateContent>
            </a:graphicData>
          </a:graphic>
        </p:graphicFrame>
      </p:grpSp>
      <p:grpSp>
        <p:nvGrpSpPr>
          <p:cNvPr id="39943" name="Group 14"/>
          <p:cNvGrpSpPr/>
          <p:nvPr/>
        </p:nvGrpSpPr>
        <p:grpSpPr>
          <a:xfrm>
            <a:off x="0" y="2501900"/>
            <a:ext cx="8194675" cy="1868488"/>
            <a:chOff x="0" y="496"/>
            <a:chExt cx="5162" cy="1224"/>
          </a:xfrm>
        </p:grpSpPr>
        <p:sp>
          <p:nvSpPr>
            <p:cNvPr id="39944" name="Text Box 15"/>
            <p:cNvSpPr txBox="1"/>
            <p:nvPr/>
          </p:nvSpPr>
          <p:spPr>
            <a:xfrm>
              <a:off x="0" y="541"/>
              <a:ext cx="5162" cy="1179"/>
            </a:xfrm>
            <a:prstGeom prst="rect">
              <a:avLst/>
            </a:prstGeom>
            <a:gradFill rotWithShape="1">
              <a:gsLst>
                <a:gs pos="0">
                  <a:srgbClr val="FFCCCC"/>
                </a:gs>
                <a:gs pos="50000">
                  <a:schemeClr val="bg1"/>
                </a:gs>
                <a:gs pos="100000">
                  <a:srgbClr val="FFCCCC"/>
                </a:gs>
              </a:gsLst>
              <a:lin ang="5400000" scaled="1"/>
              <a:tileRect/>
            </a:gradFill>
            <a:ln w="9525">
              <a:noFill/>
            </a:ln>
          </p:spPr>
          <p:txBody>
            <a:bodyPr anchor="t" anchorCtr="0">
              <a:spAutoFit/>
            </a:bodyPr>
            <a:p>
              <a:pPr>
                <a:buClrTx/>
                <a:buFontTx/>
              </a:pPr>
              <a:r>
                <a:rPr lang="en-US" altLang="zh-CN">
                  <a:latin typeface="Arial" panose="020B0604020202020204" pitchFamily="34" charset="0"/>
                  <a:ea typeface="华文中宋" panose="02010600040101010101" pitchFamily="2" charset="-122"/>
                </a:rPr>
                <a:t>2</a:t>
              </a:r>
              <a:r>
                <a:rPr lang="zh-CN" altLang="en-US">
                  <a:latin typeface="Arial" panose="020B0604020202020204" pitchFamily="34" charset="0"/>
                  <a:ea typeface="华文中宋" panose="02010600040101010101" pitchFamily="2" charset="-122"/>
                </a:rPr>
                <a:t>、</a:t>
              </a: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en-US" altLang="zh-CN">
                <a:latin typeface="Arial" panose="020B0604020202020204" pitchFamily="34" charset="0"/>
                <a:ea typeface="华文中宋" panose="02010600040101010101" pitchFamily="2" charset="-122"/>
              </a:endParaRPr>
            </a:p>
          </p:txBody>
        </p:sp>
        <p:graphicFrame>
          <p:nvGraphicFramePr>
            <p:cNvPr id="39945" name="Object 16"/>
            <p:cNvGraphicFramePr>
              <a:graphicFrameLocks noChangeAspect="1"/>
            </p:cNvGraphicFramePr>
            <p:nvPr/>
          </p:nvGraphicFramePr>
          <p:xfrm>
            <a:off x="352" y="496"/>
            <a:ext cx="2333" cy="622"/>
          </p:xfrm>
          <a:graphic>
            <a:graphicData uri="http://schemas.openxmlformats.org/presentationml/2006/ole">
              <mc:AlternateContent xmlns:mc="http://schemas.openxmlformats.org/markup-compatibility/2006">
                <mc:Choice xmlns:v="urn:schemas-microsoft-com:vml" Requires="v">
                  <p:oleObj spid="_x0000_s3177" name="" r:id="rId5" imgW="1574800" imgH="419100" progId="Equation.DSMT4">
                    <p:embed/>
                  </p:oleObj>
                </mc:Choice>
                <mc:Fallback>
                  <p:oleObj name="" r:id="rId5" imgW="1574800" imgH="419100" progId="Equation.DSMT4">
                    <p:embed/>
                    <p:pic>
                      <p:nvPicPr>
                        <p:cNvPr id="0" name="图片 3176"/>
                        <p:cNvPicPr/>
                        <p:nvPr/>
                      </p:nvPicPr>
                      <p:blipFill>
                        <a:blip r:embed="rId6"/>
                        <a:stretch>
                          <a:fillRect/>
                        </a:stretch>
                      </p:blipFill>
                      <p:spPr>
                        <a:xfrm>
                          <a:off x="352" y="496"/>
                          <a:ext cx="2333" cy="622"/>
                        </a:xfrm>
                        <a:prstGeom prst="rect">
                          <a:avLst/>
                        </a:prstGeom>
                        <a:noFill/>
                        <a:ln w="38100">
                          <a:noFill/>
                          <a:miter/>
                        </a:ln>
                      </p:spPr>
                    </p:pic>
                  </p:oleObj>
                </mc:Fallback>
              </mc:AlternateContent>
            </a:graphicData>
          </a:graphic>
        </p:graphicFrame>
        <p:graphicFrame>
          <p:nvGraphicFramePr>
            <p:cNvPr id="39946" name="Object 17"/>
            <p:cNvGraphicFramePr>
              <a:graphicFrameLocks noChangeAspect="1"/>
            </p:cNvGraphicFramePr>
            <p:nvPr/>
          </p:nvGraphicFramePr>
          <p:xfrm>
            <a:off x="359" y="1046"/>
            <a:ext cx="2088" cy="584"/>
          </p:xfrm>
          <a:graphic>
            <a:graphicData uri="http://schemas.openxmlformats.org/presentationml/2006/ole">
              <mc:AlternateContent xmlns:mc="http://schemas.openxmlformats.org/markup-compatibility/2006">
                <mc:Choice xmlns:v="urn:schemas-microsoft-com:vml" Requires="v">
                  <p:oleObj spid="_x0000_s3182" name="" r:id="rId7" imgW="1409700" imgH="393700" progId="Equation.DSMT4">
                    <p:embed/>
                  </p:oleObj>
                </mc:Choice>
                <mc:Fallback>
                  <p:oleObj name="" r:id="rId7" imgW="1409700" imgH="393700" progId="Equation.DSMT4">
                    <p:embed/>
                    <p:pic>
                      <p:nvPicPr>
                        <p:cNvPr id="0" name="图片 3181"/>
                        <p:cNvPicPr/>
                        <p:nvPr/>
                      </p:nvPicPr>
                      <p:blipFill>
                        <a:blip r:embed="rId8"/>
                        <a:stretch>
                          <a:fillRect/>
                        </a:stretch>
                      </p:blipFill>
                      <p:spPr>
                        <a:xfrm>
                          <a:off x="359" y="1046"/>
                          <a:ext cx="2088" cy="584"/>
                        </a:xfrm>
                        <a:prstGeom prst="rect">
                          <a:avLst/>
                        </a:prstGeom>
                        <a:noFill/>
                        <a:ln w="38100">
                          <a:noFill/>
                          <a:miter/>
                        </a:ln>
                      </p:spPr>
                    </p:pic>
                  </p:oleObj>
                </mc:Fallback>
              </mc:AlternateContent>
            </a:graphicData>
          </a:graphic>
        </p:graphicFrame>
      </p:grpSp>
      <p:grpSp>
        <p:nvGrpSpPr>
          <p:cNvPr id="39947" name="Group 22"/>
          <p:cNvGrpSpPr/>
          <p:nvPr/>
        </p:nvGrpSpPr>
        <p:grpSpPr>
          <a:xfrm>
            <a:off x="0" y="4373563"/>
            <a:ext cx="8194675" cy="1868487"/>
            <a:chOff x="0" y="496"/>
            <a:chExt cx="5162" cy="1224"/>
          </a:xfrm>
        </p:grpSpPr>
        <p:sp>
          <p:nvSpPr>
            <p:cNvPr id="39948" name="Text Box 23"/>
            <p:cNvSpPr txBox="1"/>
            <p:nvPr/>
          </p:nvSpPr>
          <p:spPr>
            <a:xfrm>
              <a:off x="0" y="541"/>
              <a:ext cx="5162" cy="1179"/>
            </a:xfrm>
            <a:prstGeom prst="rect">
              <a:avLst/>
            </a:prstGeom>
            <a:gradFill rotWithShape="1">
              <a:gsLst>
                <a:gs pos="0">
                  <a:srgbClr val="99FF66"/>
                </a:gs>
                <a:gs pos="50000">
                  <a:schemeClr val="bg1"/>
                </a:gs>
                <a:gs pos="100000">
                  <a:srgbClr val="99FF66"/>
                </a:gs>
              </a:gsLst>
              <a:lin ang="5400000" scaled="1"/>
              <a:tileRect/>
            </a:gradFill>
            <a:ln w="9525">
              <a:noFill/>
            </a:ln>
          </p:spPr>
          <p:txBody>
            <a:bodyPr anchor="t" anchorCtr="0">
              <a:spAutoFit/>
            </a:bodyPr>
            <a:p>
              <a:pPr>
                <a:buClrTx/>
                <a:buFontTx/>
              </a:pPr>
              <a:r>
                <a:rPr lang="en-US" altLang="zh-CN">
                  <a:latin typeface="Arial" panose="020B0604020202020204" pitchFamily="34" charset="0"/>
                  <a:ea typeface="华文中宋" panose="02010600040101010101" pitchFamily="2" charset="-122"/>
                </a:rPr>
                <a:t>3</a:t>
              </a:r>
              <a:r>
                <a:rPr lang="zh-CN" altLang="en-US">
                  <a:latin typeface="Arial" panose="020B0604020202020204" pitchFamily="34" charset="0"/>
                  <a:ea typeface="华文中宋" panose="02010600040101010101" pitchFamily="2" charset="-122"/>
                </a:rPr>
                <a:t>、</a:t>
              </a: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en-US" altLang="zh-CN">
                <a:latin typeface="Arial" panose="020B0604020202020204" pitchFamily="34" charset="0"/>
                <a:ea typeface="华文中宋" panose="02010600040101010101" pitchFamily="2" charset="-122"/>
              </a:endParaRPr>
            </a:p>
          </p:txBody>
        </p:sp>
        <p:graphicFrame>
          <p:nvGraphicFramePr>
            <p:cNvPr id="39949" name="Object 24"/>
            <p:cNvGraphicFramePr>
              <a:graphicFrameLocks noChangeAspect="1"/>
            </p:cNvGraphicFramePr>
            <p:nvPr/>
          </p:nvGraphicFramePr>
          <p:xfrm>
            <a:off x="324" y="496"/>
            <a:ext cx="2389" cy="622"/>
          </p:xfrm>
          <a:graphic>
            <a:graphicData uri="http://schemas.openxmlformats.org/presentationml/2006/ole">
              <mc:AlternateContent xmlns:mc="http://schemas.openxmlformats.org/markup-compatibility/2006">
                <mc:Choice xmlns:v="urn:schemas-microsoft-com:vml" Requires="v">
                  <p:oleObj spid="_x0000_s3178" name="" r:id="rId9" imgW="1612900" imgH="419100" progId="Equation.DSMT4">
                    <p:embed/>
                  </p:oleObj>
                </mc:Choice>
                <mc:Fallback>
                  <p:oleObj name="" r:id="rId9" imgW="1612900" imgH="419100" progId="Equation.DSMT4">
                    <p:embed/>
                    <p:pic>
                      <p:nvPicPr>
                        <p:cNvPr id="0" name="图片 3177"/>
                        <p:cNvPicPr/>
                        <p:nvPr/>
                      </p:nvPicPr>
                      <p:blipFill>
                        <a:blip r:embed="rId10"/>
                        <a:stretch>
                          <a:fillRect/>
                        </a:stretch>
                      </p:blipFill>
                      <p:spPr>
                        <a:xfrm>
                          <a:off x="324" y="496"/>
                          <a:ext cx="2389" cy="622"/>
                        </a:xfrm>
                        <a:prstGeom prst="rect">
                          <a:avLst/>
                        </a:prstGeom>
                        <a:noFill/>
                        <a:ln w="38100">
                          <a:noFill/>
                          <a:miter/>
                        </a:ln>
                      </p:spPr>
                    </p:pic>
                  </p:oleObj>
                </mc:Fallback>
              </mc:AlternateContent>
            </a:graphicData>
          </a:graphic>
        </p:graphicFrame>
        <p:graphicFrame>
          <p:nvGraphicFramePr>
            <p:cNvPr id="39950" name="Object 25"/>
            <p:cNvGraphicFramePr>
              <a:graphicFrameLocks noChangeAspect="1"/>
            </p:cNvGraphicFramePr>
            <p:nvPr/>
          </p:nvGraphicFramePr>
          <p:xfrm>
            <a:off x="405" y="1046"/>
            <a:ext cx="1995" cy="584"/>
          </p:xfrm>
          <a:graphic>
            <a:graphicData uri="http://schemas.openxmlformats.org/presentationml/2006/ole">
              <mc:AlternateContent xmlns:mc="http://schemas.openxmlformats.org/markup-compatibility/2006">
                <mc:Choice xmlns:v="urn:schemas-microsoft-com:vml" Requires="v">
                  <p:oleObj spid="_x0000_s3180" name="" r:id="rId11" imgW="1346200" imgH="393700" progId="Equation.DSMT4">
                    <p:embed/>
                  </p:oleObj>
                </mc:Choice>
                <mc:Fallback>
                  <p:oleObj name="" r:id="rId11" imgW="1346200" imgH="393700" progId="Equation.DSMT4">
                    <p:embed/>
                    <p:pic>
                      <p:nvPicPr>
                        <p:cNvPr id="0" name="图片 3179"/>
                        <p:cNvPicPr/>
                        <p:nvPr/>
                      </p:nvPicPr>
                      <p:blipFill>
                        <a:blip r:embed="rId12"/>
                        <a:stretch>
                          <a:fillRect/>
                        </a:stretch>
                      </p:blipFill>
                      <p:spPr>
                        <a:xfrm>
                          <a:off x="405" y="1046"/>
                          <a:ext cx="1995" cy="584"/>
                        </a:xfrm>
                        <a:prstGeom prst="rect">
                          <a:avLst/>
                        </a:prstGeom>
                        <a:noFill/>
                        <a:ln w="38100">
                          <a:noFill/>
                          <a:miter/>
                        </a:ln>
                      </p:spPr>
                    </p:pic>
                  </p:oleObj>
                </mc:Fallback>
              </mc:AlternateContent>
            </a:graphicData>
          </a:graphic>
        </p:graphicFrame>
      </p:grpSp>
      <p:sp>
        <p:nvSpPr>
          <p:cNvPr id="39951" name="文本框 1"/>
          <p:cNvSpPr txBox="1"/>
          <p:nvPr/>
        </p:nvSpPr>
        <p:spPr>
          <a:xfrm>
            <a:off x="5795963" y="836613"/>
            <a:ext cx="1608137" cy="522287"/>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rPr>
              <a:t>单次测量</a:t>
            </a:r>
            <a:endParaRPr lang="zh-CN" altLang="en-US">
              <a:latin typeface="Arial" panose="020B0604020202020204" pitchFamily="34" charset="0"/>
              <a:ea typeface="华文中宋" panose="02010600040101010101" pitchFamily="2" charset="-122"/>
            </a:endParaRPr>
          </a:p>
        </p:txBody>
      </p:sp>
      <p:sp>
        <p:nvSpPr>
          <p:cNvPr id="39952" name="文本框 2"/>
          <p:cNvSpPr txBox="1"/>
          <p:nvPr/>
        </p:nvSpPr>
        <p:spPr>
          <a:xfrm>
            <a:off x="5724525" y="3140075"/>
            <a:ext cx="1608138" cy="522288"/>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sym typeface="宋体" panose="02010600030101010101" pitchFamily="2" charset="-122"/>
              </a:rPr>
              <a:t>单次测量</a:t>
            </a:r>
            <a:endParaRPr lang="zh-CN" altLang="en-US">
              <a:latin typeface="Arial" panose="020B0604020202020204" pitchFamily="34" charset="0"/>
              <a:ea typeface="华文中宋" panose="02010600040101010101" pitchFamily="2" charset="-122"/>
            </a:endParaRPr>
          </a:p>
        </p:txBody>
      </p:sp>
      <p:sp>
        <p:nvSpPr>
          <p:cNvPr id="39953" name="文本框 3"/>
          <p:cNvSpPr txBox="1"/>
          <p:nvPr/>
        </p:nvSpPr>
        <p:spPr>
          <a:xfrm>
            <a:off x="5795963" y="5156200"/>
            <a:ext cx="1608137" cy="522288"/>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sym typeface="宋体" panose="02010600030101010101" pitchFamily="2" charset="-122"/>
              </a:rPr>
              <a:t>单次测量</a:t>
            </a:r>
            <a:endParaRPr lang="zh-CN" altLang="en-US">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1" name="Group 4"/>
          <p:cNvGrpSpPr/>
          <p:nvPr/>
        </p:nvGrpSpPr>
        <p:grpSpPr>
          <a:xfrm>
            <a:off x="300038" y="769938"/>
            <a:ext cx="8194675" cy="1868487"/>
            <a:chOff x="0" y="496"/>
            <a:chExt cx="5162" cy="1224"/>
          </a:xfrm>
        </p:grpSpPr>
        <p:sp>
          <p:nvSpPr>
            <p:cNvPr id="40962" name="Text Box 5"/>
            <p:cNvSpPr txBox="1"/>
            <p:nvPr/>
          </p:nvSpPr>
          <p:spPr>
            <a:xfrm>
              <a:off x="0" y="541"/>
              <a:ext cx="5162" cy="1179"/>
            </a:xfrm>
            <a:prstGeom prst="rect">
              <a:avLst/>
            </a:prstGeom>
            <a:gradFill rotWithShape="1">
              <a:gsLst>
                <a:gs pos="0">
                  <a:srgbClr val="99FF66"/>
                </a:gs>
                <a:gs pos="50000">
                  <a:schemeClr val="bg1"/>
                </a:gs>
                <a:gs pos="100000">
                  <a:srgbClr val="99FF66"/>
                </a:gs>
              </a:gsLst>
              <a:lin ang="5400000" scaled="1"/>
              <a:tileRect/>
            </a:gradFill>
            <a:ln w="9525">
              <a:noFill/>
            </a:ln>
          </p:spPr>
          <p:txBody>
            <a:bodyPr anchor="t" anchorCtr="0">
              <a:spAutoFit/>
            </a:bodyPr>
            <a:p>
              <a:pPr>
                <a:buClrTx/>
                <a:buFontTx/>
              </a:pPr>
              <a:r>
                <a:rPr lang="en-US" altLang="zh-CN">
                  <a:latin typeface="Arial" panose="020B0604020202020204" pitchFamily="34" charset="0"/>
                  <a:ea typeface="华文中宋" panose="02010600040101010101" pitchFamily="2" charset="-122"/>
                </a:rPr>
                <a:t>4</a:t>
              </a:r>
              <a:r>
                <a:rPr lang="zh-CN" altLang="en-US">
                  <a:latin typeface="Arial" panose="020B0604020202020204" pitchFamily="34" charset="0"/>
                  <a:ea typeface="华文中宋" panose="02010600040101010101" pitchFamily="2" charset="-122"/>
                </a:rPr>
                <a:t>、</a:t>
              </a: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en-US" altLang="zh-CN">
                <a:latin typeface="Arial" panose="020B0604020202020204" pitchFamily="34" charset="0"/>
                <a:ea typeface="华文中宋" panose="02010600040101010101" pitchFamily="2" charset="-122"/>
              </a:endParaRPr>
            </a:p>
          </p:txBody>
        </p:sp>
        <p:graphicFrame>
          <p:nvGraphicFramePr>
            <p:cNvPr id="40963" name="Object 6"/>
            <p:cNvGraphicFramePr>
              <a:graphicFrameLocks noChangeAspect="1"/>
            </p:cNvGraphicFramePr>
            <p:nvPr/>
          </p:nvGraphicFramePr>
          <p:xfrm>
            <a:off x="239" y="496"/>
            <a:ext cx="2559" cy="622"/>
          </p:xfrm>
          <a:graphic>
            <a:graphicData uri="http://schemas.openxmlformats.org/presentationml/2006/ole">
              <mc:AlternateContent xmlns:mc="http://schemas.openxmlformats.org/markup-compatibility/2006">
                <mc:Choice xmlns:v="urn:schemas-microsoft-com:vml" Requires="v">
                  <p:oleObj spid="_x0000_s3189" name="" r:id="rId1" imgW="1727200" imgH="419100" progId="Equation.DSMT4">
                    <p:embed/>
                  </p:oleObj>
                </mc:Choice>
                <mc:Fallback>
                  <p:oleObj name="" r:id="rId1" imgW="1727200" imgH="419100" progId="Equation.DSMT4">
                    <p:embed/>
                    <p:pic>
                      <p:nvPicPr>
                        <p:cNvPr id="0" name="图片 3188"/>
                        <p:cNvPicPr/>
                        <p:nvPr/>
                      </p:nvPicPr>
                      <p:blipFill>
                        <a:blip r:embed="rId2"/>
                        <a:stretch>
                          <a:fillRect/>
                        </a:stretch>
                      </p:blipFill>
                      <p:spPr>
                        <a:xfrm>
                          <a:off x="239" y="496"/>
                          <a:ext cx="2559" cy="622"/>
                        </a:xfrm>
                        <a:prstGeom prst="rect">
                          <a:avLst/>
                        </a:prstGeom>
                        <a:noFill/>
                        <a:ln w="38100">
                          <a:noFill/>
                          <a:miter/>
                        </a:ln>
                      </p:spPr>
                    </p:pic>
                  </p:oleObj>
                </mc:Fallback>
              </mc:AlternateContent>
            </a:graphicData>
          </a:graphic>
        </p:graphicFrame>
        <p:graphicFrame>
          <p:nvGraphicFramePr>
            <p:cNvPr id="40964" name="Object 7"/>
            <p:cNvGraphicFramePr>
              <a:graphicFrameLocks noChangeAspect="1"/>
            </p:cNvGraphicFramePr>
            <p:nvPr/>
          </p:nvGraphicFramePr>
          <p:xfrm>
            <a:off x="367" y="1046"/>
            <a:ext cx="2071" cy="584"/>
          </p:xfrm>
          <a:graphic>
            <a:graphicData uri="http://schemas.openxmlformats.org/presentationml/2006/ole">
              <mc:AlternateContent xmlns:mc="http://schemas.openxmlformats.org/markup-compatibility/2006">
                <mc:Choice xmlns:v="urn:schemas-microsoft-com:vml" Requires="v">
                  <p:oleObj spid="_x0000_s3193" name="" r:id="rId3" imgW="1397000" imgH="393700" progId="Equation.DSMT4">
                    <p:embed/>
                  </p:oleObj>
                </mc:Choice>
                <mc:Fallback>
                  <p:oleObj name="" r:id="rId3" imgW="1397000" imgH="393700" progId="Equation.DSMT4">
                    <p:embed/>
                    <p:pic>
                      <p:nvPicPr>
                        <p:cNvPr id="0" name="图片 3192"/>
                        <p:cNvPicPr/>
                        <p:nvPr/>
                      </p:nvPicPr>
                      <p:blipFill>
                        <a:blip r:embed="rId4"/>
                        <a:stretch>
                          <a:fillRect/>
                        </a:stretch>
                      </p:blipFill>
                      <p:spPr>
                        <a:xfrm>
                          <a:off x="367" y="1046"/>
                          <a:ext cx="2071" cy="584"/>
                        </a:xfrm>
                        <a:prstGeom prst="rect">
                          <a:avLst/>
                        </a:prstGeom>
                        <a:noFill/>
                        <a:ln w="38100">
                          <a:noFill/>
                          <a:miter/>
                        </a:ln>
                      </p:spPr>
                    </p:pic>
                  </p:oleObj>
                </mc:Fallback>
              </mc:AlternateContent>
            </a:graphicData>
          </a:graphic>
        </p:graphicFrame>
      </p:grpSp>
      <p:sp>
        <p:nvSpPr>
          <p:cNvPr id="40965" name="文本框 3"/>
          <p:cNvSpPr txBox="1"/>
          <p:nvPr/>
        </p:nvSpPr>
        <p:spPr>
          <a:xfrm>
            <a:off x="6229350" y="1412875"/>
            <a:ext cx="1606550" cy="520700"/>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sym typeface="宋体" panose="02010600030101010101" pitchFamily="2" charset="-122"/>
              </a:rPr>
              <a:t>单次测量</a:t>
            </a:r>
            <a:endParaRPr lang="zh-CN" altLang="en-US">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p:nvPr/>
        </p:nvSpPr>
        <p:spPr>
          <a:xfrm>
            <a:off x="366713" y="836613"/>
            <a:ext cx="3694112" cy="579437"/>
          </a:xfrm>
          <a:prstGeom prst="rect">
            <a:avLst/>
          </a:prstGeom>
          <a:noFill/>
          <a:ln w="9525">
            <a:noFill/>
          </a:ln>
          <a:effectLst>
            <a:outerShdw dist="35921" dir="2699999" algn="ctr" rotWithShape="0">
              <a:schemeClr val="bg2"/>
            </a:outerShdw>
          </a:effectLst>
        </p:spPr>
        <p:txBody>
          <a:bodyPr anchor="t" anchorCtr="0"/>
          <a:p>
            <a:r>
              <a:rPr lang="zh-CN" altLang="en-US" sz="3200" b="1" dirty="0">
                <a:solidFill>
                  <a:srgbClr val="3333FF"/>
                </a:solidFill>
                <a:latin typeface="华文中宋" panose="02010600040101010101" pitchFamily="2" charset="-122"/>
                <a:ea typeface="华文中宋" panose="02010600040101010101" pitchFamily="2" charset="-122"/>
              </a:rPr>
              <a:t>一、测量和误差</a:t>
            </a:r>
            <a:endParaRPr lang="zh-CN" altLang="en-US" sz="3200" b="1" dirty="0">
              <a:solidFill>
                <a:srgbClr val="3333FF"/>
              </a:solidFill>
              <a:latin typeface="华文中宋" panose="02010600040101010101" pitchFamily="2" charset="-122"/>
              <a:ea typeface="华文中宋" panose="02010600040101010101" pitchFamily="2" charset="-122"/>
            </a:endParaRPr>
          </a:p>
        </p:txBody>
      </p:sp>
      <p:sp>
        <p:nvSpPr>
          <p:cNvPr id="9218" name="Rectangle 3"/>
          <p:cNvSpPr/>
          <p:nvPr/>
        </p:nvSpPr>
        <p:spPr>
          <a:xfrm>
            <a:off x="-1119187" y="3489325"/>
            <a:ext cx="682625" cy="244475"/>
          </a:xfrm>
          <a:prstGeom prst="rect">
            <a:avLst/>
          </a:prstGeom>
          <a:noFill/>
          <a:ln w="28575">
            <a:noFill/>
          </a:ln>
        </p:spPr>
        <p:txBody>
          <a:bodyPr wrap="none" anchor="ctr" anchorCtr="0">
            <a:spAutoFit/>
          </a:bodyPr>
          <a:p>
            <a:r>
              <a:rPr lang="en-US" altLang="zh-CN" sz="10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9219" name="Rectangle 4"/>
          <p:cNvSpPr/>
          <p:nvPr/>
        </p:nvSpPr>
        <p:spPr>
          <a:xfrm>
            <a:off x="684213" y="1481138"/>
            <a:ext cx="4767262" cy="579437"/>
          </a:xfrm>
          <a:prstGeom prst="rect">
            <a:avLst/>
          </a:prstGeom>
          <a:noFill/>
          <a:ln w="28575">
            <a:noFill/>
          </a:ln>
        </p:spPr>
        <p:txBody>
          <a:bodyPr wrap="none"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1</a:t>
            </a:r>
            <a:r>
              <a:rPr lang="zh-CN" altLang="en-US" sz="3200" b="1" dirty="0">
                <a:solidFill>
                  <a:srgbClr val="0000FF"/>
                </a:solidFill>
                <a:latin typeface="Times New Roman" panose="02020603050405020304" pitchFamily="18" charset="0"/>
                <a:ea typeface="华文中宋" panose="02010600040101010101" pitchFamily="2" charset="-122"/>
              </a:rPr>
              <a:t>、测量（</a:t>
            </a:r>
            <a:r>
              <a:rPr lang="en-US" altLang="zh-CN" sz="3200" b="1" dirty="0">
                <a:solidFill>
                  <a:srgbClr val="0000FF"/>
                </a:solidFill>
                <a:latin typeface="Times New Roman" panose="02020603050405020304" pitchFamily="18" charset="0"/>
                <a:ea typeface="华文中宋" panose="02010600040101010101" pitchFamily="2" charset="-122"/>
              </a:rPr>
              <a:t>measurement</a:t>
            </a:r>
            <a:r>
              <a:rPr lang="zh-CN" altLang="en-US" sz="3200" b="1" dirty="0">
                <a:solidFill>
                  <a:srgbClr val="0000FF"/>
                </a:solidFill>
                <a:latin typeface="Times New Roman" panose="02020603050405020304" pitchFamily="18" charset="0"/>
                <a:ea typeface="华文中宋" panose="02010600040101010101" pitchFamily="2" charset="-122"/>
              </a:rPr>
              <a:t>）</a:t>
            </a:r>
            <a:endParaRPr lang="zh-CN" altLang="en-US" sz="3200" b="1" dirty="0">
              <a:solidFill>
                <a:srgbClr val="0000FF"/>
              </a:solidFill>
              <a:latin typeface="Times New Roman" panose="02020603050405020304" pitchFamily="18" charset="0"/>
              <a:ea typeface="华文中宋" panose="02010600040101010101" pitchFamily="2" charset="-122"/>
            </a:endParaRPr>
          </a:p>
        </p:txBody>
      </p:sp>
      <p:sp>
        <p:nvSpPr>
          <p:cNvPr id="9220" name="Rectangle 5"/>
          <p:cNvSpPr/>
          <p:nvPr/>
        </p:nvSpPr>
        <p:spPr>
          <a:xfrm>
            <a:off x="1093788" y="1908175"/>
            <a:ext cx="7632700" cy="954088"/>
          </a:xfrm>
          <a:prstGeom prst="rect">
            <a:avLst/>
          </a:prstGeom>
          <a:noFill/>
          <a:ln w="28575">
            <a:noFill/>
          </a:ln>
        </p:spPr>
        <p:txBody>
          <a:bodyPr anchor="ctr" anchorCtr="0">
            <a:spAutoFit/>
          </a:bodyPr>
          <a:p>
            <a:r>
              <a:rPr lang="en-US" altLang="zh-CN" dirty="0">
                <a:latin typeface="Arial" panose="020B0604020202020204" pitchFamily="34" charset="0"/>
                <a:ea typeface="华文中宋" panose="02010600040101010101" pitchFamily="2" charset="-122"/>
              </a:rPr>
              <a:t>       </a:t>
            </a:r>
            <a:r>
              <a:rPr lang="zh-CN" altLang="en-US" dirty="0">
                <a:latin typeface="Arial" panose="020B0604020202020204" pitchFamily="34" charset="0"/>
                <a:ea typeface="华文中宋" panose="02010600040101010101" pitchFamily="2" charset="-122"/>
              </a:rPr>
              <a:t>把待测的物理量与选作标准的同类物理量进行比较，从而确定它是标准物理量的多少倍。</a:t>
            </a:r>
            <a:r>
              <a:rPr lang="zh-CN" altLang="en-US" b="1" i="1" dirty="0">
                <a:solidFill>
                  <a:srgbClr val="000066"/>
                </a:solidFill>
                <a:latin typeface="Times New Roman" panose="02020603050405020304" pitchFamily="18" charset="0"/>
                <a:ea typeface="华文中宋" panose="02010600040101010101" pitchFamily="2" charset="-122"/>
              </a:rPr>
              <a:t> </a:t>
            </a:r>
            <a:endParaRPr lang="zh-CN" altLang="en-US" b="1" i="1" dirty="0">
              <a:solidFill>
                <a:srgbClr val="000066"/>
              </a:solidFill>
              <a:latin typeface="Times New Roman" panose="02020603050405020304" pitchFamily="18" charset="0"/>
              <a:ea typeface="华文中宋" panose="02010600040101010101" pitchFamily="2" charset="-122"/>
            </a:endParaRPr>
          </a:p>
        </p:txBody>
      </p:sp>
      <p:sp>
        <p:nvSpPr>
          <p:cNvPr id="9221" name="Rectangle 6"/>
          <p:cNvSpPr/>
          <p:nvPr/>
        </p:nvSpPr>
        <p:spPr>
          <a:xfrm>
            <a:off x="684213" y="2814638"/>
            <a:ext cx="7134225" cy="579437"/>
          </a:xfrm>
          <a:prstGeom prst="rect">
            <a:avLst/>
          </a:prstGeom>
          <a:noFill/>
          <a:ln w="28575">
            <a:noFill/>
          </a:ln>
        </p:spPr>
        <p:txBody>
          <a:bodyPr wrap="none" anchor="ctr" anchorCtr="0">
            <a:spAutoFit/>
          </a:bodyPr>
          <a:p>
            <a:r>
              <a:rPr lang="en-US" altLang="zh-CN" sz="3200" b="1" dirty="0">
                <a:solidFill>
                  <a:srgbClr val="0000FF"/>
                </a:solidFill>
                <a:latin typeface="Times New Roman" panose="02020603050405020304" pitchFamily="18" charset="0"/>
                <a:ea typeface="华文中宋" panose="02010600040101010101" pitchFamily="2" charset="-122"/>
              </a:rPr>
              <a:t>2</a:t>
            </a:r>
            <a:r>
              <a:rPr lang="zh-CN" altLang="en-US" sz="3200" b="1" dirty="0">
                <a:solidFill>
                  <a:srgbClr val="0000FF"/>
                </a:solidFill>
                <a:latin typeface="Times New Roman" panose="02020603050405020304" pitchFamily="18" charset="0"/>
                <a:ea typeface="华文中宋" panose="02010600040101010101" pitchFamily="2" charset="-122"/>
              </a:rPr>
              <a:t>、真值（ </a:t>
            </a:r>
            <a:r>
              <a:rPr lang="en-US" altLang="zh-CN" sz="3200" b="1" dirty="0">
                <a:solidFill>
                  <a:srgbClr val="0000FF"/>
                </a:solidFill>
                <a:latin typeface="Times New Roman" panose="02020603050405020304" pitchFamily="18" charset="0"/>
                <a:ea typeface="华文中宋" panose="02010600040101010101" pitchFamily="2" charset="-122"/>
              </a:rPr>
              <a:t>true valve[</a:t>
            </a:r>
            <a:r>
              <a:rPr lang="zh-CN" altLang="en-US" sz="3200" b="1" dirty="0">
                <a:solidFill>
                  <a:srgbClr val="0000FF"/>
                </a:solidFill>
                <a:latin typeface="Times New Roman" panose="02020603050405020304" pitchFamily="18" charset="0"/>
                <a:ea typeface="华文中宋" panose="02010600040101010101" pitchFamily="2" charset="-122"/>
              </a:rPr>
              <a:t>或</a:t>
            </a:r>
            <a:r>
              <a:rPr lang="en-US" altLang="zh-CN" sz="3200" b="1" dirty="0">
                <a:solidFill>
                  <a:srgbClr val="0000FF"/>
                </a:solidFill>
                <a:latin typeface="Times New Roman" panose="02020603050405020304" pitchFamily="18" charset="0"/>
                <a:ea typeface="华文中宋" panose="02010600040101010101" pitchFamily="2" charset="-122"/>
              </a:rPr>
              <a:t>of a quantity]</a:t>
            </a:r>
            <a:r>
              <a:rPr lang="zh-CN" altLang="en-US" sz="3200" b="1" dirty="0">
                <a:solidFill>
                  <a:srgbClr val="0000FF"/>
                </a:solidFill>
                <a:latin typeface="Times New Roman" panose="02020603050405020304" pitchFamily="18" charset="0"/>
                <a:ea typeface="华文中宋" panose="02010600040101010101" pitchFamily="2" charset="-122"/>
              </a:rPr>
              <a:t>）</a:t>
            </a:r>
            <a:endParaRPr lang="zh-CN" altLang="en-US" sz="3200" b="1" dirty="0">
              <a:solidFill>
                <a:srgbClr val="0000FF"/>
              </a:solidFill>
              <a:latin typeface="Times New Roman" panose="02020603050405020304" pitchFamily="18" charset="0"/>
              <a:ea typeface="华文中宋" panose="02010600040101010101" pitchFamily="2" charset="-122"/>
            </a:endParaRPr>
          </a:p>
        </p:txBody>
      </p:sp>
      <p:sp>
        <p:nvSpPr>
          <p:cNvPr id="623623" name="Rectangle 7"/>
          <p:cNvSpPr/>
          <p:nvPr/>
        </p:nvSpPr>
        <p:spPr>
          <a:xfrm>
            <a:off x="827088" y="3416300"/>
            <a:ext cx="8316913" cy="3387090"/>
          </a:xfrm>
          <a:prstGeom prst="rect">
            <a:avLst/>
          </a:prstGeom>
          <a:noFill/>
          <a:ln w="28575">
            <a:noFill/>
          </a:ln>
        </p:spPr>
        <p:txBody>
          <a:bodyPr>
            <a:sp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0" normalizeH="0" baseline="0" noProof="1" dirty="0">
                <a:solidFill>
                  <a:schemeClr val="hlink"/>
                </a:solidFill>
                <a:latin typeface="Times New Roman" panose="02020603050405020304" pitchFamily="18" charset="0"/>
                <a:ea typeface="华文中宋" panose="02010600040101010101" pitchFamily="2" charset="-122"/>
                <a:cs typeface="+mn-cs"/>
              </a:rPr>
              <a:t>    </a:t>
            </a:r>
            <a:r>
              <a:rPr kumimoji="0" lang="zh-CN" altLang="en-US" sz="2800" b="1" i="0" u="none" strike="noStrike" kern="1200" cap="none" spc="0" normalizeH="0" baseline="0" noProof="1" dirty="0">
                <a:solidFill>
                  <a:srgbClr val="FF0000"/>
                </a:solidFill>
                <a:uFillTx/>
                <a:latin typeface="Arial" panose="020B0604020202020204" pitchFamily="34" charset="0"/>
                <a:ea typeface="华文中宋" panose="02010600040101010101" pitchFamily="2" charset="-122"/>
                <a:cs typeface="+mn-cs"/>
              </a:rPr>
              <a:t>测量量</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：待测物理量，如质点位置的坐标值</a:t>
            </a:r>
            <a:r>
              <a:rPr kumimoji="0" lang="en-US" altLang="zh-CN" sz="2800" b="1" i="1"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x</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a:t>
            </a:r>
            <a:endPar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 </a:t>
            </a: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   </a:t>
            </a:r>
            <a:r>
              <a:rPr kumimoji="0" lang="zh-CN" altLang="en-US" sz="2800" b="1" i="0" u="none" strike="noStrike" kern="1200" cap="none" spc="0" normalizeH="0" baseline="0" noProof="1" dirty="0">
                <a:solidFill>
                  <a:srgbClr val="FF0000"/>
                </a:solidFill>
                <a:uFillTx/>
                <a:latin typeface="Arial" panose="020B0604020202020204" pitchFamily="34" charset="0"/>
                <a:ea typeface="华文中宋" panose="02010600040101010101" pitchFamily="2" charset="-122"/>
                <a:cs typeface="+mn-cs"/>
              </a:rPr>
              <a:t>测量值</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a:t>
            </a:r>
            <a:r>
              <a:rPr kumimoji="0" lang="en-US" altLang="zh-CN" sz="2800" b="0"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x</a:t>
            </a:r>
            <a:r>
              <a:rPr kumimoji="0" lang="en-US" altLang="zh-CN" sz="2800" b="0" i="1"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kumimoji="0" lang="zh-CN" altLang="en-US" sz="2800" b="0" u="none" strike="noStrike" kern="1200" cap="none" spc="0" normalizeH="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strike="noStrike" noProof="1">
                <a:latin typeface="Times New Roman" panose="02020603050405020304" pitchFamily="18" charset="0"/>
                <a:ea typeface="宋体" panose="02010600030101010101" pitchFamily="2" charset="-122"/>
                <a:cs typeface="Times New Roman" panose="02020603050405020304" pitchFamily="18" charset="0"/>
                <a:sym typeface="+mn-ea"/>
              </a:rPr>
              <a:t>i——</a:t>
            </a:r>
            <a:r>
              <a:rPr kumimoji="0" lang="zh-CN" altLang="en-US" sz="2800" b="0" u="none" strike="noStrike" kern="1200" cap="none" spc="0" normalizeH="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测量次数</a:t>
            </a:r>
            <a:r>
              <a:rPr kumimoji="0" lang="zh-CN" altLang="en-US" sz="2800" b="0"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0" lang="zh-CN" altLang="en-US" sz="2800" b="0" i="1" u="none" strike="noStrike" kern="1200" cap="none" spc="0" normalizeH="0" baseline="0" noProof="1">
              <a:solidFill>
                <a:schemeClr val="tx1"/>
              </a:solidFill>
              <a:latin typeface="宋体" panose="02010600030101010101" pitchFamily="2" charset="-122"/>
              <a:ea typeface="宋体" panose="02010600030101010101" pitchFamily="2" charset="-122"/>
              <a:cs typeface="Tahoma" panose="020B0604030504040204" pitchFamily="34" charset="0"/>
              <a:sym typeface="+mn-ea"/>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Tahoma" panose="020B0604030504040204" pitchFamily="34" charset="0"/>
                <a:sym typeface="+mn-ea"/>
              </a:rPr>
              <a:t>  </a:t>
            </a:r>
            <a:r>
              <a:rPr kumimoji="0" lang="zh-CN" altLang="en-US" sz="2800" b="1" i="0" u="none" strike="noStrike" kern="1200" cap="none" spc="0" normalizeH="0" baseline="0" noProof="1" dirty="0">
                <a:solidFill>
                  <a:srgbClr val="FF0000"/>
                </a:solidFill>
                <a:uFillTx/>
                <a:latin typeface="Arial" panose="020B0604020202020204" pitchFamily="34" charset="0"/>
                <a:ea typeface="华文中宋" panose="02010600040101010101" pitchFamily="2" charset="-122"/>
                <a:cs typeface="+mn-cs"/>
                <a:sym typeface="+mn-ea"/>
              </a:rPr>
              <a:t>真值</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Tahoma" panose="020B0604030504040204" pitchFamily="34" charset="0"/>
                <a:sym typeface="+mn-ea"/>
              </a:rPr>
              <a:t>：</a:t>
            </a:r>
            <a:r>
              <a:rPr kumimoji="0" lang="zh-CN" sz="2800" b="1" i="0" u="none" strike="noStrike" kern="1200" cap="none" spc="0" normalizeH="0" baseline="0" noProof="1">
                <a:solidFill>
                  <a:schemeClr val="tx1"/>
                </a:solidFill>
                <a:latin typeface="Arial" panose="020B0604020202020204" pitchFamily="34" charset="0"/>
                <a:ea typeface="宋体" panose="02010600030101010101" pitchFamily="2" charset="-122"/>
                <a:cs typeface="+mn-cs"/>
                <a:sym typeface="+mn-ea"/>
              </a:rPr>
              <a:t>客观存在值</a:t>
            </a:r>
            <a:r>
              <a:rPr kumimoji="0" lang="en-US" altLang="zh-CN" sz="2800" b="0"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x</a:t>
            </a:r>
            <a:r>
              <a:rPr kumimoji="0" lang="en-US" altLang="zh-CN" sz="2800" b="0" i="1"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0</a:t>
            </a:r>
            <a:r>
              <a:rPr kumimoji="0" lang="zh-CN" sz="2800" b="1" i="0" u="none" strike="noStrike" kern="1200" cap="none" spc="0" normalizeH="0" baseline="0" noProof="1">
                <a:solidFill>
                  <a:schemeClr val="tx1"/>
                </a:solidFill>
                <a:latin typeface="Arial" panose="020B0604020202020204" pitchFamily="34" charset="0"/>
                <a:ea typeface="宋体" panose="02010600030101010101" pitchFamily="2" charset="-122"/>
                <a:cs typeface="+mn-cs"/>
                <a:sym typeface="+mn-ea"/>
              </a:rPr>
              <a:t>，但通常情况下是不知道的。</a:t>
            </a:r>
            <a:endParaRPr kumimoji="0" lang="zh-CN" altLang="en-US" sz="2800" b="1"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a:p>
            <a:pPr marL="0" marR="0" indent="0" algn="l" defTabSz="914400" rtl="0" eaLnBrk="1" fontAlgn="base" latinLnBrk="0" hangingPunct="1">
              <a:lnSpc>
                <a:spcPct val="100000"/>
              </a:lnSpc>
              <a:spcBef>
                <a:spcPct val="0"/>
              </a:spcBef>
              <a:spcAft>
                <a:spcPct val="0"/>
              </a:spcAft>
              <a:buClrTx/>
              <a:buSzTx/>
              <a:buFontTx/>
              <a:buNone/>
            </a:pPr>
            <a:endParaRPr kumimoji="0" lang="en-US" altLang="zh-CN" sz="2800" b="0" i="1"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   </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用多次测量的</a:t>
            </a:r>
            <a:r>
              <a:rPr kumimoji="0" lang="zh-CN" altLang="en-US" sz="2800" b="1" i="0" u="none" strike="noStrike" kern="1200" cap="none" spc="0" normalizeH="0" baseline="0" noProof="1" dirty="0">
                <a:solidFill>
                  <a:srgbClr val="FF0000"/>
                </a:solidFill>
                <a:latin typeface="Times New Roman" panose="02020603050405020304" pitchFamily="18" charset="0"/>
                <a:ea typeface="华文中宋" panose="02010600040101010101" pitchFamily="2" charset="-122"/>
                <a:cs typeface="+mn-cs"/>
              </a:rPr>
              <a:t>平均值</a:t>
            </a:r>
            <a:endPar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sym typeface="+mn-ea"/>
              </a:rPr>
              <a:t>   </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sym typeface="+mn-ea"/>
              </a:rPr>
              <a:t>或</a:t>
            </a:r>
            <a:r>
              <a:rPr kumimoji="0" lang="zh-CN" altLang="en-US" sz="2800" b="1" i="0" u="none" strike="noStrike" kern="1200" cap="none" spc="0" normalizeH="0" baseline="0" noProof="1" dirty="0">
                <a:solidFill>
                  <a:srgbClr val="FF0000"/>
                </a:solidFill>
                <a:latin typeface="Times New Roman" panose="02020603050405020304" pitchFamily="18" charset="0"/>
                <a:ea typeface="华文中宋" panose="02010600040101010101" pitchFamily="2" charset="-122"/>
                <a:cs typeface="+mn-cs"/>
                <a:sym typeface="+mn-ea"/>
              </a:rPr>
              <a:t>理论值</a:t>
            </a:r>
            <a:r>
              <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sym typeface="+mn-ea"/>
              </a:rPr>
              <a:t>代替：</a:t>
            </a:r>
            <a:endParaRPr kumimoji="0" lang="zh-CN" altLang="en-US"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sym typeface="+mn-ea"/>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   </a:t>
            </a:r>
            <a:endPar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1"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       e</a:t>
            </a:r>
            <a:r>
              <a:rPr kumimoji="0" lang="en-US" altLang="zh-CN" sz="2800" b="1" i="0" u="none" strike="noStrike" kern="1200" cap="none" spc="0" normalizeH="0" baseline="0" noProof="1" dirty="0">
                <a:solidFill>
                  <a:srgbClr val="000066"/>
                </a:solidFill>
                <a:latin typeface="Times New Roman" panose="02020603050405020304" pitchFamily="18" charset="0"/>
                <a:ea typeface="华文中宋" panose="02010600040101010101" pitchFamily="2" charset="-122"/>
                <a:cs typeface="+mn-cs"/>
              </a:rPr>
              <a:t>=1.602176565</a:t>
            </a:r>
            <a:r>
              <a:rPr kumimoji="0" lang="en-US" altLang="zh-CN" sz="2800" b="1" i="0" u="none" strike="noStrike" kern="1200" cap="none" spc="0" normalizeH="0" baseline="0" noProof="1" dirty="0">
                <a:solidFill>
                  <a:srgbClr val="000066"/>
                </a:solidFill>
                <a:latin typeface="Arial" panose="020B0604020202020204" pitchFamily="34" charset="0"/>
                <a:ea typeface="华文中宋" panose="02010600040101010101" pitchFamily="2" charset="-122"/>
                <a:cs typeface="+mn-cs"/>
              </a:rPr>
              <a:t>×10</a:t>
            </a:r>
            <a:r>
              <a:rPr kumimoji="0" lang="en-US" altLang="zh-CN" sz="2800" b="1" i="0" u="none" strike="noStrike" kern="1200" cap="none" spc="0" normalizeH="0" baseline="30000" noProof="1" dirty="0">
                <a:solidFill>
                  <a:srgbClr val="000066"/>
                </a:solidFill>
                <a:latin typeface="Arial" panose="020B0604020202020204" pitchFamily="34" charset="0"/>
                <a:ea typeface="华文中宋" panose="02010600040101010101" pitchFamily="2" charset="-122"/>
                <a:cs typeface="+mn-cs"/>
              </a:rPr>
              <a:t>-19</a:t>
            </a:r>
            <a:r>
              <a:rPr kumimoji="0" lang="en-US" altLang="zh-CN" sz="2800" b="1" i="0" u="none" strike="noStrike" kern="1200" cap="none" spc="0" normalizeH="0" baseline="0" noProof="1" dirty="0">
                <a:solidFill>
                  <a:srgbClr val="000066"/>
                </a:solidFill>
                <a:latin typeface="Arial" panose="020B0604020202020204" pitchFamily="34" charset="0"/>
                <a:ea typeface="华文中宋" panose="02010600040101010101" pitchFamily="2" charset="-122"/>
                <a:cs typeface="+mn-cs"/>
              </a:rPr>
              <a:t>C</a:t>
            </a:r>
            <a:endParaRPr kumimoji="0" lang="en-US" altLang="zh-CN" sz="2800" b="1" i="0" u="none" strike="noStrike" kern="1200" cap="none" spc="0" normalizeH="0" baseline="0" noProof="1" dirty="0">
              <a:solidFill>
                <a:srgbClr val="000066"/>
              </a:solidFill>
              <a:latin typeface="Arial" panose="020B0604020202020204" pitchFamily="34" charset="0"/>
              <a:ea typeface="华文中宋" panose="02010600040101010101" pitchFamily="2" charset="-122"/>
              <a:cs typeface="+mn-cs"/>
            </a:endParaRPr>
          </a:p>
        </p:txBody>
      </p:sp>
      <p:sp>
        <p:nvSpPr>
          <p:cNvPr id="9223" name="Rectangle 11"/>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aphicFrame>
        <p:nvGraphicFramePr>
          <p:cNvPr id="9224" name="对象 120836"/>
          <p:cNvGraphicFramePr/>
          <p:nvPr/>
        </p:nvGraphicFramePr>
        <p:xfrm>
          <a:off x="3779838" y="5084763"/>
          <a:ext cx="5221287" cy="1184275"/>
        </p:xfrm>
        <a:graphic>
          <a:graphicData uri="http://schemas.openxmlformats.org/presentationml/2006/ole">
            <mc:AlternateContent xmlns:mc="http://schemas.openxmlformats.org/markup-compatibility/2006">
              <mc:Choice xmlns:v="urn:schemas-microsoft-com:vml" Requires="v">
                <p:oleObj spid="_x0000_s3076" name="" r:id="rId1" imgW="1701165" imgH="431800" progId="Equation.3">
                  <p:embed/>
                </p:oleObj>
              </mc:Choice>
              <mc:Fallback>
                <p:oleObj name="" r:id="rId1" imgW="1701165" imgH="431800" progId="Equation.3">
                  <p:embed/>
                  <p:pic>
                    <p:nvPicPr>
                      <p:cNvPr id="0" name="图片 3075"/>
                      <p:cNvPicPr/>
                      <p:nvPr/>
                    </p:nvPicPr>
                    <p:blipFill>
                      <a:blip r:embed="rId2"/>
                      <a:stretch>
                        <a:fillRect/>
                      </a:stretch>
                    </p:blipFill>
                    <p:spPr>
                      <a:xfrm>
                        <a:off x="3779838" y="5084763"/>
                        <a:ext cx="5221287" cy="1184275"/>
                      </a:xfrm>
                      <a:prstGeom prst="rect">
                        <a:avLst/>
                      </a:prstGeom>
                      <a:noFill/>
                      <a:ln w="38100">
                        <a:noFill/>
                        <a:miter/>
                      </a:ln>
                    </p:spPr>
                  </p:pic>
                </p:oleObj>
              </mc:Fallback>
            </mc:AlternateContent>
          </a:graphicData>
        </a:graphic>
      </p:graphicFrame>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wipe(down)">
                                      <p:cBhvr>
                                        <p:cTn id="7"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5"/>
          <p:cNvSpPr txBox="1"/>
          <p:nvPr/>
        </p:nvSpPr>
        <p:spPr>
          <a:xfrm>
            <a:off x="0" y="773113"/>
            <a:ext cx="8820150" cy="5216525"/>
          </a:xfrm>
          <a:prstGeom prst="rect">
            <a:avLst/>
          </a:prstGeom>
          <a:gradFill rotWithShape="1">
            <a:gsLst>
              <a:gs pos="0">
                <a:srgbClr val="CC66FF"/>
              </a:gs>
              <a:gs pos="50000">
                <a:schemeClr val="bg1"/>
              </a:gs>
              <a:gs pos="100000">
                <a:srgbClr val="CC66FF"/>
              </a:gs>
            </a:gsLst>
            <a:lin ang="5400000" scaled="1"/>
            <a:tileRect/>
          </a:gradFill>
          <a:ln w="9525">
            <a:noFill/>
          </a:ln>
        </p:spPr>
        <p:txBody>
          <a:bodyPr anchor="t" anchorCtr="0">
            <a:spAutoFit/>
          </a:bodyPr>
          <a:p>
            <a:pPr>
              <a:buClrTx/>
              <a:buFontTx/>
            </a:pPr>
            <a:r>
              <a:rPr lang="en-US" altLang="zh-CN">
                <a:latin typeface="Arial" panose="020B0604020202020204" pitchFamily="34" charset="0"/>
                <a:ea typeface="华文中宋" panose="02010600040101010101" pitchFamily="2" charset="-122"/>
              </a:rPr>
              <a:t>5</a:t>
            </a:r>
            <a:r>
              <a:rPr lang="zh-CN" altLang="en-US">
                <a:latin typeface="Arial" panose="020B0604020202020204" pitchFamily="34" charset="0"/>
                <a:ea typeface="华文中宋" panose="02010600040101010101" pitchFamily="2" charset="-122"/>
              </a:rPr>
              <a:t>、</a:t>
            </a: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en-US" altLang="zh-CN">
              <a:latin typeface="Arial" panose="020B0604020202020204" pitchFamily="34" charset="0"/>
              <a:ea typeface="华文中宋" panose="02010600040101010101" pitchFamily="2" charset="-122"/>
            </a:endParaRPr>
          </a:p>
        </p:txBody>
      </p:sp>
      <p:grpSp>
        <p:nvGrpSpPr>
          <p:cNvPr id="41986" name="Group 12"/>
          <p:cNvGrpSpPr/>
          <p:nvPr/>
        </p:nvGrpSpPr>
        <p:grpSpPr>
          <a:xfrm>
            <a:off x="468313" y="1223963"/>
            <a:ext cx="7712075" cy="4765675"/>
            <a:chOff x="295" y="487"/>
            <a:chExt cx="4858" cy="3002"/>
          </a:xfrm>
        </p:grpSpPr>
        <p:graphicFrame>
          <p:nvGraphicFramePr>
            <p:cNvPr id="41987" name="Object 8"/>
            <p:cNvGraphicFramePr>
              <a:graphicFrameLocks noChangeAspect="1"/>
            </p:cNvGraphicFramePr>
            <p:nvPr/>
          </p:nvGraphicFramePr>
          <p:xfrm>
            <a:off x="295" y="487"/>
            <a:ext cx="4858" cy="934"/>
          </p:xfrm>
          <a:graphic>
            <a:graphicData uri="http://schemas.openxmlformats.org/presentationml/2006/ole">
              <mc:AlternateContent xmlns:mc="http://schemas.openxmlformats.org/markup-compatibility/2006">
                <mc:Choice xmlns:v="urn:schemas-microsoft-com:vml" Requires="v">
                  <p:oleObj spid="_x0000_s3135" name="" r:id="rId1" imgW="3086100" imgH="685800" progId="Equation.DSMT4">
                    <p:embed/>
                  </p:oleObj>
                </mc:Choice>
                <mc:Fallback>
                  <p:oleObj name="" r:id="rId1" imgW="3086100" imgH="685800" progId="Equation.DSMT4">
                    <p:embed/>
                    <p:pic>
                      <p:nvPicPr>
                        <p:cNvPr id="0" name="图片 3134"/>
                        <p:cNvPicPr/>
                        <p:nvPr/>
                      </p:nvPicPr>
                      <p:blipFill>
                        <a:blip r:embed="rId2"/>
                        <a:stretch>
                          <a:fillRect/>
                        </a:stretch>
                      </p:blipFill>
                      <p:spPr>
                        <a:xfrm>
                          <a:off x="295" y="487"/>
                          <a:ext cx="4858" cy="934"/>
                        </a:xfrm>
                        <a:prstGeom prst="rect">
                          <a:avLst/>
                        </a:prstGeom>
                        <a:noFill/>
                        <a:ln w="38100">
                          <a:noFill/>
                          <a:miter/>
                        </a:ln>
                      </p:spPr>
                    </p:pic>
                  </p:oleObj>
                </mc:Fallback>
              </mc:AlternateContent>
            </a:graphicData>
          </a:graphic>
        </p:graphicFrame>
        <p:graphicFrame>
          <p:nvGraphicFramePr>
            <p:cNvPr id="41988" name="Object 9"/>
            <p:cNvGraphicFramePr>
              <a:graphicFrameLocks noChangeAspect="1"/>
            </p:cNvGraphicFramePr>
            <p:nvPr/>
          </p:nvGraphicFramePr>
          <p:xfrm>
            <a:off x="296" y="1535"/>
            <a:ext cx="2000" cy="537"/>
          </p:xfrm>
          <a:graphic>
            <a:graphicData uri="http://schemas.openxmlformats.org/presentationml/2006/ole">
              <mc:AlternateContent xmlns:mc="http://schemas.openxmlformats.org/markup-compatibility/2006">
                <mc:Choice xmlns:v="urn:schemas-microsoft-com:vml" Requires="v">
                  <p:oleObj spid="_x0000_s3185" name="" r:id="rId3" imgW="1562100" imgH="419100" progId="Equation.DSMT4">
                    <p:embed/>
                  </p:oleObj>
                </mc:Choice>
                <mc:Fallback>
                  <p:oleObj name="" r:id="rId3" imgW="1562100" imgH="419100" progId="Equation.DSMT4">
                    <p:embed/>
                    <p:pic>
                      <p:nvPicPr>
                        <p:cNvPr id="0" name="图片 3184"/>
                        <p:cNvPicPr/>
                        <p:nvPr/>
                      </p:nvPicPr>
                      <p:blipFill>
                        <a:blip r:embed="rId4"/>
                        <a:stretch>
                          <a:fillRect/>
                        </a:stretch>
                      </p:blipFill>
                      <p:spPr>
                        <a:xfrm>
                          <a:off x="296" y="1535"/>
                          <a:ext cx="2000" cy="537"/>
                        </a:xfrm>
                        <a:prstGeom prst="rect">
                          <a:avLst/>
                        </a:prstGeom>
                        <a:noFill/>
                        <a:ln w="38100">
                          <a:noFill/>
                          <a:miter/>
                        </a:ln>
                      </p:spPr>
                    </p:pic>
                  </p:oleObj>
                </mc:Fallback>
              </mc:AlternateContent>
            </a:graphicData>
          </a:graphic>
        </p:graphicFrame>
        <p:graphicFrame>
          <p:nvGraphicFramePr>
            <p:cNvPr id="41989" name="Object 10"/>
            <p:cNvGraphicFramePr>
              <a:graphicFrameLocks noChangeAspect="1"/>
            </p:cNvGraphicFramePr>
            <p:nvPr/>
          </p:nvGraphicFramePr>
          <p:xfrm>
            <a:off x="308" y="2239"/>
            <a:ext cx="4276" cy="389"/>
          </p:xfrm>
          <a:graphic>
            <a:graphicData uri="http://schemas.openxmlformats.org/presentationml/2006/ole">
              <mc:AlternateContent xmlns:mc="http://schemas.openxmlformats.org/markup-compatibility/2006">
                <mc:Choice xmlns:v="urn:schemas-microsoft-com:vml" Requires="v">
                  <p:oleObj spid="_x0000_s3190" name="" r:id="rId5" imgW="3213100" imgH="292100" progId="Equation.DSMT4">
                    <p:embed/>
                  </p:oleObj>
                </mc:Choice>
                <mc:Fallback>
                  <p:oleObj name="" r:id="rId5" imgW="3213100" imgH="292100" progId="Equation.DSMT4">
                    <p:embed/>
                    <p:pic>
                      <p:nvPicPr>
                        <p:cNvPr id="0" name="图片 3189"/>
                        <p:cNvPicPr/>
                        <p:nvPr/>
                      </p:nvPicPr>
                      <p:blipFill>
                        <a:blip r:embed="rId6"/>
                        <a:stretch>
                          <a:fillRect/>
                        </a:stretch>
                      </p:blipFill>
                      <p:spPr>
                        <a:xfrm>
                          <a:off x="308" y="2239"/>
                          <a:ext cx="4276" cy="389"/>
                        </a:xfrm>
                        <a:prstGeom prst="rect">
                          <a:avLst/>
                        </a:prstGeom>
                        <a:noFill/>
                        <a:ln w="38100">
                          <a:noFill/>
                          <a:miter/>
                        </a:ln>
                      </p:spPr>
                    </p:pic>
                  </p:oleObj>
                </mc:Fallback>
              </mc:AlternateContent>
            </a:graphicData>
          </a:graphic>
        </p:graphicFrame>
        <p:graphicFrame>
          <p:nvGraphicFramePr>
            <p:cNvPr id="41990" name="Object 11"/>
            <p:cNvGraphicFramePr>
              <a:graphicFrameLocks noChangeAspect="1"/>
            </p:cNvGraphicFramePr>
            <p:nvPr/>
          </p:nvGraphicFramePr>
          <p:xfrm>
            <a:off x="329" y="2931"/>
            <a:ext cx="1998" cy="558"/>
          </p:xfrm>
          <a:graphic>
            <a:graphicData uri="http://schemas.openxmlformats.org/presentationml/2006/ole">
              <mc:AlternateContent xmlns:mc="http://schemas.openxmlformats.org/markup-compatibility/2006">
                <mc:Choice xmlns:v="urn:schemas-microsoft-com:vml" Requires="v">
                  <p:oleObj spid="_x0000_s3187" name="" r:id="rId7" imgW="1409700" imgH="393700" progId="Equation.DSMT4">
                    <p:embed/>
                  </p:oleObj>
                </mc:Choice>
                <mc:Fallback>
                  <p:oleObj name="" r:id="rId7" imgW="1409700" imgH="393700" progId="Equation.DSMT4">
                    <p:embed/>
                    <p:pic>
                      <p:nvPicPr>
                        <p:cNvPr id="0" name="图片 3186"/>
                        <p:cNvPicPr/>
                        <p:nvPr/>
                      </p:nvPicPr>
                      <p:blipFill>
                        <a:blip r:embed="rId8"/>
                        <a:stretch>
                          <a:fillRect/>
                        </a:stretch>
                      </p:blipFill>
                      <p:spPr>
                        <a:xfrm>
                          <a:off x="329" y="2931"/>
                          <a:ext cx="1998" cy="558"/>
                        </a:xfrm>
                        <a:prstGeom prst="rect">
                          <a:avLst/>
                        </a:prstGeom>
                        <a:noFill/>
                        <a:ln w="38100">
                          <a:noFill/>
                          <a:miter/>
                        </a:ln>
                      </p:spPr>
                    </p:pic>
                  </p:oleObj>
                </mc:Fallback>
              </mc:AlternateContent>
            </a:graphicData>
          </a:graphic>
        </p:graphicFrame>
      </p:grpSp>
      <p:sp>
        <p:nvSpPr>
          <p:cNvPr id="41991" name="文本框 3"/>
          <p:cNvSpPr txBox="1"/>
          <p:nvPr/>
        </p:nvSpPr>
        <p:spPr>
          <a:xfrm>
            <a:off x="6516688" y="908050"/>
            <a:ext cx="1608137" cy="522288"/>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sym typeface="宋体" panose="02010600030101010101" pitchFamily="2" charset="-122"/>
              </a:rPr>
              <a:t>多次测量</a:t>
            </a:r>
            <a:endParaRPr lang="zh-CN" altLang="en-US">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9"/>
          <p:cNvSpPr txBox="1"/>
          <p:nvPr/>
        </p:nvSpPr>
        <p:spPr>
          <a:xfrm>
            <a:off x="0" y="773113"/>
            <a:ext cx="8820150" cy="5216525"/>
          </a:xfrm>
          <a:prstGeom prst="rect">
            <a:avLst/>
          </a:prstGeom>
          <a:gradFill rotWithShape="1">
            <a:gsLst>
              <a:gs pos="0">
                <a:srgbClr val="00FF00"/>
              </a:gs>
              <a:gs pos="50000">
                <a:schemeClr val="bg1"/>
              </a:gs>
              <a:gs pos="100000">
                <a:srgbClr val="00FF00"/>
              </a:gs>
            </a:gsLst>
            <a:lin ang="5400000" scaled="1"/>
            <a:tileRect/>
          </a:gradFill>
          <a:ln w="9525">
            <a:noFill/>
          </a:ln>
        </p:spPr>
        <p:txBody>
          <a:bodyPr anchor="t" anchorCtr="0">
            <a:spAutoFit/>
          </a:bodyPr>
          <a:p>
            <a:pPr>
              <a:buClrTx/>
              <a:buFontTx/>
            </a:pPr>
            <a:r>
              <a:rPr lang="en-US" altLang="zh-CN">
                <a:latin typeface="Arial" panose="020B0604020202020204" pitchFamily="34" charset="0"/>
                <a:ea typeface="华文中宋" panose="02010600040101010101" pitchFamily="2" charset="-122"/>
              </a:rPr>
              <a:t>6</a:t>
            </a:r>
            <a:r>
              <a:rPr lang="zh-CN" altLang="en-US">
                <a:latin typeface="Arial" panose="020B0604020202020204" pitchFamily="34" charset="0"/>
                <a:ea typeface="华文中宋" panose="02010600040101010101" pitchFamily="2" charset="-122"/>
              </a:rPr>
              <a:t>、</a:t>
            </a: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zh-CN" altLang="en-US">
              <a:latin typeface="Arial" panose="020B0604020202020204" pitchFamily="34" charset="0"/>
              <a:ea typeface="华文中宋" panose="02010600040101010101" pitchFamily="2" charset="-122"/>
            </a:endParaRPr>
          </a:p>
          <a:p>
            <a:pPr>
              <a:buClrTx/>
              <a:buFontTx/>
            </a:pPr>
            <a:endParaRPr lang="en-US" altLang="zh-CN">
              <a:latin typeface="Arial" panose="020B0604020202020204" pitchFamily="34" charset="0"/>
              <a:ea typeface="华文中宋" panose="02010600040101010101" pitchFamily="2" charset="-122"/>
            </a:endParaRPr>
          </a:p>
        </p:txBody>
      </p:sp>
      <p:graphicFrame>
        <p:nvGraphicFramePr>
          <p:cNvPr id="43010" name="Object 5"/>
          <p:cNvGraphicFramePr>
            <a:graphicFrameLocks noChangeAspect="1"/>
          </p:cNvGraphicFramePr>
          <p:nvPr/>
        </p:nvGraphicFramePr>
        <p:xfrm>
          <a:off x="715963" y="773113"/>
          <a:ext cx="6505575" cy="1482725"/>
        </p:xfrm>
        <a:graphic>
          <a:graphicData uri="http://schemas.openxmlformats.org/presentationml/2006/ole">
            <mc:AlternateContent xmlns:mc="http://schemas.openxmlformats.org/markup-compatibility/2006">
              <mc:Choice xmlns:v="urn:schemas-microsoft-com:vml" Requires="v">
                <p:oleObj spid="_x0000_s3191" name="" r:id="rId1" imgW="2602865" imgH="685800" progId="Equation.DSMT4">
                  <p:embed/>
                </p:oleObj>
              </mc:Choice>
              <mc:Fallback>
                <p:oleObj name="" r:id="rId1" imgW="2602865" imgH="685800" progId="Equation.DSMT4">
                  <p:embed/>
                  <p:pic>
                    <p:nvPicPr>
                      <p:cNvPr id="0" name="图片 3190"/>
                      <p:cNvPicPr/>
                      <p:nvPr/>
                    </p:nvPicPr>
                    <p:blipFill>
                      <a:blip r:embed="rId2"/>
                      <a:stretch>
                        <a:fillRect/>
                      </a:stretch>
                    </p:blipFill>
                    <p:spPr>
                      <a:xfrm>
                        <a:off x="715963" y="773113"/>
                        <a:ext cx="6505575" cy="1482725"/>
                      </a:xfrm>
                      <a:prstGeom prst="rect">
                        <a:avLst/>
                      </a:prstGeom>
                      <a:noFill/>
                      <a:ln w="38100">
                        <a:noFill/>
                        <a:miter/>
                      </a:ln>
                    </p:spPr>
                  </p:pic>
                </p:oleObj>
              </mc:Fallback>
            </mc:AlternateContent>
          </a:graphicData>
        </a:graphic>
      </p:graphicFrame>
      <p:graphicFrame>
        <p:nvGraphicFramePr>
          <p:cNvPr id="43011" name="Object 6"/>
          <p:cNvGraphicFramePr>
            <a:graphicFrameLocks noChangeAspect="1"/>
          </p:cNvGraphicFramePr>
          <p:nvPr/>
        </p:nvGraphicFramePr>
        <p:xfrm>
          <a:off x="692150" y="2255838"/>
          <a:ext cx="2501900" cy="852487"/>
        </p:xfrm>
        <a:graphic>
          <a:graphicData uri="http://schemas.openxmlformats.org/presentationml/2006/ole">
            <mc:AlternateContent xmlns:mc="http://schemas.openxmlformats.org/markup-compatibility/2006">
              <mc:Choice xmlns:v="urn:schemas-microsoft-com:vml" Requires="v">
                <p:oleObj spid="_x0000_s3192" name="" r:id="rId3" imgW="1231265" imgH="419100" progId="Equation.DSMT4">
                  <p:embed/>
                </p:oleObj>
              </mc:Choice>
              <mc:Fallback>
                <p:oleObj name="" r:id="rId3" imgW="1231265" imgH="419100" progId="Equation.DSMT4">
                  <p:embed/>
                  <p:pic>
                    <p:nvPicPr>
                      <p:cNvPr id="0" name="图片 3191"/>
                      <p:cNvPicPr/>
                      <p:nvPr/>
                    </p:nvPicPr>
                    <p:blipFill>
                      <a:blip r:embed="rId4"/>
                      <a:stretch>
                        <a:fillRect/>
                      </a:stretch>
                    </p:blipFill>
                    <p:spPr>
                      <a:xfrm>
                        <a:off x="692150" y="2255838"/>
                        <a:ext cx="2501900" cy="852487"/>
                      </a:xfrm>
                      <a:prstGeom prst="rect">
                        <a:avLst/>
                      </a:prstGeom>
                      <a:noFill/>
                      <a:ln w="38100">
                        <a:noFill/>
                        <a:miter/>
                      </a:ln>
                    </p:spPr>
                  </p:pic>
                </p:oleObj>
              </mc:Fallback>
            </mc:AlternateContent>
          </a:graphicData>
        </a:graphic>
      </p:graphicFrame>
      <p:graphicFrame>
        <p:nvGraphicFramePr>
          <p:cNvPr id="43012" name="Object 7"/>
          <p:cNvGraphicFramePr>
            <a:graphicFrameLocks noChangeAspect="1"/>
          </p:cNvGraphicFramePr>
          <p:nvPr/>
        </p:nvGraphicFramePr>
        <p:xfrm>
          <a:off x="877888" y="3108325"/>
          <a:ext cx="5659437" cy="617538"/>
        </p:xfrm>
        <a:graphic>
          <a:graphicData uri="http://schemas.openxmlformats.org/presentationml/2006/ole">
            <mc:AlternateContent xmlns:mc="http://schemas.openxmlformats.org/markup-compatibility/2006">
              <mc:Choice xmlns:v="urn:schemas-microsoft-com:vml" Requires="v">
                <p:oleObj spid="_x0000_s3186" name="" r:id="rId5" imgW="2679700" imgH="292100" progId="Equation.DSMT4">
                  <p:embed/>
                </p:oleObj>
              </mc:Choice>
              <mc:Fallback>
                <p:oleObj name="" r:id="rId5" imgW="2679700" imgH="292100" progId="Equation.DSMT4">
                  <p:embed/>
                  <p:pic>
                    <p:nvPicPr>
                      <p:cNvPr id="0" name="图片 3185"/>
                      <p:cNvPicPr/>
                      <p:nvPr/>
                    </p:nvPicPr>
                    <p:blipFill>
                      <a:blip r:embed="rId6"/>
                      <a:stretch>
                        <a:fillRect/>
                      </a:stretch>
                    </p:blipFill>
                    <p:spPr>
                      <a:xfrm>
                        <a:off x="877888" y="3108325"/>
                        <a:ext cx="5659437" cy="617538"/>
                      </a:xfrm>
                      <a:prstGeom prst="rect">
                        <a:avLst/>
                      </a:prstGeom>
                      <a:noFill/>
                      <a:ln w="38100">
                        <a:noFill/>
                        <a:miter/>
                      </a:ln>
                    </p:spPr>
                  </p:pic>
                </p:oleObj>
              </mc:Fallback>
            </mc:AlternateContent>
          </a:graphicData>
        </a:graphic>
      </p:graphicFrame>
      <p:graphicFrame>
        <p:nvGraphicFramePr>
          <p:cNvPr id="43013" name="Object 8"/>
          <p:cNvGraphicFramePr>
            <a:graphicFrameLocks noChangeAspect="1"/>
          </p:cNvGraphicFramePr>
          <p:nvPr/>
        </p:nvGraphicFramePr>
        <p:xfrm>
          <a:off x="866775" y="4210050"/>
          <a:ext cx="2771775" cy="885825"/>
        </p:xfrm>
        <a:graphic>
          <a:graphicData uri="http://schemas.openxmlformats.org/presentationml/2006/ole">
            <mc:AlternateContent xmlns:mc="http://schemas.openxmlformats.org/markup-compatibility/2006">
              <mc:Choice xmlns:v="urn:schemas-microsoft-com:vml" Requires="v">
                <p:oleObj spid="_x0000_s3188" name="" r:id="rId7" imgW="1231265" imgH="393700" progId="Equation.DSMT4">
                  <p:embed/>
                </p:oleObj>
              </mc:Choice>
              <mc:Fallback>
                <p:oleObj name="" r:id="rId7" imgW="1231265" imgH="393700" progId="Equation.DSMT4">
                  <p:embed/>
                  <p:pic>
                    <p:nvPicPr>
                      <p:cNvPr id="0" name="图片 3187"/>
                      <p:cNvPicPr/>
                      <p:nvPr/>
                    </p:nvPicPr>
                    <p:blipFill>
                      <a:blip r:embed="rId8"/>
                      <a:stretch>
                        <a:fillRect/>
                      </a:stretch>
                    </p:blipFill>
                    <p:spPr>
                      <a:xfrm>
                        <a:off x="866775" y="4210050"/>
                        <a:ext cx="2771775" cy="885825"/>
                      </a:xfrm>
                      <a:prstGeom prst="rect">
                        <a:avLst/>
                      </a:prstGeom>
                      <a:noFill/>
                      <a:ln w="38100">
                        <a:noFill/>
                        <a:miter/>
                      </a:ln>
                    </p:spPr>
                  </p:pic>
                </p:oleObj>
              </mc:Fallback>
            </mc:AlternateContent>
          </a:graphicData>
        </a:graphic>
      </p:graphicFrame>
    </p:spTree>
  </p:cSld>
  <p:clrMapOvr>
    <a:masterClrMapping/>
  </p:clrMapOvr>
  <p:transition spd="slow">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5"/>
          <p:cNvSpPr/>
          <p:nvPr/>
        </p:nvSpPr>
        <p:spPr>
          <a:xfrm>
            <a:off x="0" y="32337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44034" name="Object 4"/>
          <p:cNvGraphicFramePr>
            <a:graphicFrameLocks noChangeAspect="1"/>
          </p:cNvGraphicFramePr>
          <p:nvPr/>
        </p:nvGraphicFramePr>
        <p:xfrm>
          <a:off x="395288" y="1039813"/>
          <a:ext cx="8353425" cy="1854200"/>
        </p:xfrm>
        <a:graphic>
          <a:graphicData uri="http://schemas.openxmlformats.org/presentationml/2006/ole">
            <mc:AlternateContent xmlns:mc="http://schemas.openxmlformats.org/markup-compatibility/2006">
              <mc:Choice xmlns:v="urn:schemas-microsoft-com:vml" Requires="v">
                <p:oleObj spid="_x0000_s3198" name="" r:id="rId1" imgW="4737100" imgH="927100" progId="Equation.DSMT4">
                  <p:embed/>
                </p:oleObj>
              </mc:Choice>
              <mc:Fallback>
                <p:oleObj name="" r:id="rId1" imgW="4737100" imgH="927100" progId="Equation.DSMT4">
                  <p:embed/>
                  <p:pic>
                    <p:nvPicPr>
                      <p:cNvPr id="0" name="图片 3197"/>
                      <p:cNvPicPr/>
                      <p:nvPr/>
                    </p:nvPicPr>
                    <p:blipFill>
                      <a:blip r:embed="rId2"/>
                      <a:stretch>
                        <a:fillRect/>
                      </a:stretch>
                    </p:blipFill>
                    <p:spPr>
                      <a:xfrm>
                        <a:off x="395288" y="1039813"/>
                        <a:ext cx="8353425" cy="1854200"/>
                      </a:xfrm>
                      <a:prstGeom prst="rect">
                        <a:avLst/>
                      </a:prstGeom>
                      <a:noFill/>
                      <a:ln w="38100">
                        <a:noFill/>
                        <a:miter/>
                      </a:ln>
                    </p:spPr>
                  </p:pic>
                </p:oleObj>
              </mc:Fallback>
            </mc:AlternateContent>
          </a:graphicData>
        </a:graphic>
      </p:graphicFrame>
      <p:graphicFrame>
        <p:nvGraphicFramePr>
          <p:cNvPr id="44035" name="Object 6"/>
          <p:cNvGraphicFramePr>
            <a:graphicFrameLocks noChangeAspect="1"/>
          </p:cNvGraphicFramePr>
          <p:nvPr/>
        </p:nvGraphicFramePr>
        <p:xfrm>
          <a:off x="538163" y="3016250"/>
          <a:ext cx="7524750" cy="1247775"/>
        </p:xfrm>
        <a:graphic>
          <a:graphicData uri="http://schemas.openxmlformats.org/presentationml/2006/ole">
            <mc:AlternateContent xmlns:mc="http://schemas.openxmlformats.org/markup-compatibility/2006">
              <mc:Choice xmlns:v="urn:schemas-microsoft-com:vml" Requires="v">
                <p:oleObj spid="_x0000_s3195" name="" r:id="rId3" imgW="3441700" imgH="584200" progId="Equation.DSMT4">
                  <p:embed/>
                </p:oleObj>
              </mc:Choice>
              <mc:Fallback>
                <p:oleObj name="" r:id="rId3" imgW="3441700" imgH="584200" progId="Equation.DSMT4">
                  <p:embed/>
                  <p:pic>
                    <p:nvPicPr>
                      <p:cNvPr id="0" name="图片 3194"/>
                      <p:cNvPicPr/>
                      <p:nvPr/>
                    </p:nvPicPr>
                    <p:blipFill>
                      <a:blip r:embed="rId4"/>
                      <a:stretch>
                        <a:fillRect/>
                      </a:stretch>
                    </p:blipFill>
                    <p:spPr>
                      <a:xfrm>
                        <a:off x="538163" y="3016250"/>
                        <a:ext cx="7524750" cy="1247775"/>
                      </a:xfrm>
                      <a:prstGeom prst="rect">
                        <a:avLst/>
                      </a:prstGeom>
                      <a:noFill/>
                      <a:ln w="38100">
                        <a:noFill/>
                        <a:miter/>
                      </a:ln>
                    </p:spPr>
                  </p:pic>
                </p:oleObj>
              </mc:Fallback>
            </mc:AlternateContent>
          </a:graphicData>
        </a:graphic>
      </p:graphicFrame>
      <p:grpSp>
        <p:nvGrpSpPr>
          <p:cNvPr id="44036" name="Group 13"/>
          <p:cNvGrpSpPr/>
          <p:nvPr/>
        </p:nvGrpSpPr>
        <p:grpSpPr>
          <a:xfrm>
            <a:off x="641350" y="3910013"/>
            <a:ext cx="6824663" cy="2179637"/>
            <a:chOff x="249" y="2463"/>
            <a:chExt cx="4299" cy="1373"/>
          </a:xfrm>
        </p:grpSpPr>
        <p:sp>
          <p:nvSpPr>
            <p:cNvPr id="44037" name="Rectangle 7"/>
            <p:cNvSpPr/>
            <p:nvPr/>
          </p:nvSpPr>
          <p:spPr>
            <a:xfrm>
              <a:off x="249" y="2757"/>
              <a:ext cx="1908" cy="327"/>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rPr>
                <a:t>规范表示测量结果</a:t>
              </a:r>
              <a:endParaRPr lang="zh-CN" altLang="en-US" b="1" dirty="0">
                <a:latin typeface="Arial" panose="020B0604020202020204" pitchFamily="34" charset="0"/>
                <a:ea typeface="华文中宋" panose="02010600040101010101" pitchFamily="2" charset="-122"/>
              </a:endParaRPr>
            </a:p>
          </p:txBody>
        </p:sp>
        <p:graphicFrame>
          <p:nvGraphicFramePr>
            <p:cNvPr id="44038" name="Object 9"/>
            <p:cNvGraphicFramePr>
              <a:graphicFrameLocks noChangeAspect="1"/>
            </p:cNvGraphicFramePr>
            <p:nvPr/>
          </p:nvGraphicFramePr>
          <p:xfrm>
            <a:off x="2464" y="2463"/>
            <a:ext cx="2084" cy="305"/>
          </p:xfrm>
          <a:graphic>
            <a:graphicData uri="http://schemas.openxmlformats.org/presentationml/2006/ole">
              <mc:AlternateContent xmlns:mc="http://schemas.openxmlformats.org/markup-compatibility/2006">
                <mc:Choice xmlns:v="urn:schemas-microsoft-com:vml" Requires="v">
                  <p:oleObj spid="_x0000_s3196" name="" r:id="rId5" imgW="1562100" imgH="228600" progId="Equation.DSMT4">
                    <p:embed/>
                  </p:oleObj>
                </mc:Choice>
                <mc:Fallback>
                  <p:oleObj name="" r:id="rId5" imgW="1562100" imgH="228600" progId="Equation.DSMT4">
                    <p:embed/>
                    <p:pic>
                      <p:nvPicPr>
                        <p:cNvPr id="0" name="图片 3195"/>
                        <p:cNvPicPr/>
                        <p:nvPr/>
                      </p:nvPicPr>
                      <p:blipFill>
                        <a:blip r:embed="rId6"/>
                        <a:stretch>
                          <a:fillRect/>
                        </a:stretch>
                      </p:blipFill>
                      <p:spPr>
                        <a:xfrm>
                          <a:off x="2464" y="2463"/>
                          <a:ext cx="2084" cy="305"/>
                        </a:xfrm>
                        <a:prstGeom prst="rect">
                          <a:avLst/>
                        </a:prstGeom>
                        <a:noFill/>
                        <a:ln w="38100">
                          <a:noFill/>
                          <a:miter/>
                        </a:ln>
                      </p:spPr>
                    </p:pic>
                  </p:oleObj>
                </mc:Fallback>
              </mc:AlternateContent>
            </a:graphicData>
          </a:graphic>
        </p:graphicFrame>
        <p:graphicFrame>
          <p:nvGraphicFramePr>
            <p:cNvPr id="44039" name="Object 10"/>
            <p:cNvGraphicFramePr>
              <a:graphicFrameLocks noChangeAspect="1"/>
            </p:cNvGraphicFramePr>
            <p:nvPr/>
          </p:nvGraphicFramePr>
          <p:xfrm>
            <a:off x="2554" y="3220"/>
            <a:ext cx="1154" cy="616"/>
          </p:xfrm>
          <a:graphic>
            <a:graphicData uri="http://schemas.openxmlformats.org/presentationml/2006/ole">
              <mc:AlternateContent xmlns:mc="http://schemas.openxmlformats.org/markup-compatibility/2006">
                <mc:Choice xmlns:v="urn:schemas-microsoft-com:vml" Requires="v">
                  <p:oleObj spid="_x0000_s3194" name="" r:id="rId7" imgW="735965" imgH="393700" progId="Equation.DSMT4">
                    <p:embed/>
                  </p:oleObj>
                </mc:Choice>
                <mc:Fallback>
                  <p:oleObj name="" r:id="rId7" imgW="735965" imgH="393700" progId="Equation.DSMT4">
                    <p:embed/>
                    <p:pic>
                      <p:nvPicPr>
                        <p:cNvPr id="0" name="图片 3193"/>
                        <p:cNvPicPr/>
                        <p:nvPr/>
                      </p:nvPicPr>
                      <p:blipFill>
                        <a:blip r:embed="rId8"/>
                        <a:stretch>
                          <a:fillRect/>
                        </a:stretch>
                      </p:blipFill>
                      <p:spPr>
                        <a:xfrm>
                          <a:off x="2554" y="3220"/>
                          <a:ext cx="1154" cy="616"/>
                        </a:xfrm>
                        <a:prstGeom prst="rect">
                          <a:avLst/>
                        </a:prstGeom>
                        <a:noFill/>
                        <a:ln w="38100">
                          <a:noFill/>
                          <a:miter/>
                        </a:ln>
                      </p:spPr>
                    </p:pic>
                  </p:oleObj>
                </mc:Fallback>
              </mc:AlternateContent>
            </a:graphicData>
          </a:graphic>
        </p:graphicFrame>
        <p:graphicFrame>
          <p:nvGraphicFramePr>
            <p:cNvPr id="44040" name="Object 11"/>
            <p:cNvGraphicFramePr>
              <a:graphicFrameLocks noChangeAspect="1"/>
            </p:cNvGraphicFramePr>
            <p:nvPr/>
          </p:nvGraphicFramePr>
          <p:xfrm>
            <a:off x="2477" y="2868"/>
            <a:ext cx="1107" cy="310"/>
          </p:xfrm>
          <a:graphic>
            <a:graphicData uri="http://schemas.openxmlformats.org/presentationml/2006/ole">
              <mc:AlternateContent xmlns:mc="http://schemas.openxmlformats.org/markup-compatibility/2006">
                <mc:Choice xmlns:v="urn:schemas-microsoft-com:vml" Requires="v">
                  <p:oleObj spid="_x0000_s3197" name="" r:id="rId9" imgW="634365" imgH="177800" progId="Equation.DSMT4">
                    <p:embed/>
                  </p:oleObj>
                </mc:Choice>
                <mc:Fallback>
                  <p:oleObj name="" r:id="rId9" imgW="634365" imgH="177800" progId="Equation.DSMT4">
                    <p:embed/>
                    <p:pic>
                      <p:nvPicPr>
                        <p:cNvPr id="0" name="图片 3196"/>
                        <p:cNvPicPr/>
                        <p:nvPr/>
                      </p:nvPicPr>
                      <p:blipFill>
                        <a:blip r:embed="rId10"/>
                        <a:stretch>
                          <a:fillRect/>
                        </a:stretch>
                      </p:blipFill>
                      <p:spPr>
                        <a:xfrm>
                          <a:off x="2477" y="2868"/>
                          <a:ext cx="1107" cy="310"/>
                        </a:xfrm>
                        <a:prstGeom prst="rect">
                          <a:avLst/>
                        </a:prstGeom>
                        <a:noFill/>
                        <a:ln w="38100">
                          <a:noFill/>
                          <a:miter/>
                        </a:ln>
                      </p:spPr>
                    </p:pic>
                  </p:oleObj>
                </mc:Fallback>
              </mc:AlternateContent>
            </a:graphicData>
          </a:graphic>
        </p:graphicFrame>
        <p:sp>
          <p:nvSpPr>
            <p:cNvPr id="44041" name="AutoShape 12"/>
            <p:cNvSpPr/>
            <p:nvPr/>
          </p:nvSpPr>
          <p:spPr>
            <a:xfrm>
              <a:off x="2327" y="2530"/>
              <a:ext cx="136" cy="998"/>
            </a:xfrm>
            <a:prstGeom prst="leftBrace">
              <a:avLst>
                <a:gd name="adj1" fmla="val 60982"/>
                <a:gd name="adj2" fmla="val 50000"/>
              </a:avLst>
            </a:prstGeom>
            <a:noFill/>
            <a:ln w="3810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grpSp>
    </p:spTree>
  </p:cSld>
  <p:clrMapOvr>
    <a:masterClrMapping/>
  </p:clrMapOvr>
  <p:transition spd="slow">
    <p:cover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p:nvPr/>
        </p:nvSpPr>
        <p:spPr>
          <a:xfrm>
            <a:off x="341313" y="771525"/>
            <a:ext cx="4662487" cy="641350"/>
          </a:xfrm>
          <a:prstGeom prst="rect">
            <a:avLst/>
          </a:prstGeom>
          <a:noFill/>
          <a:ln w="9525">
            <a:noFill/>
          </a:ln>
          <a:effectLst>
            <a:outerShdw dist="35921" dir="2699999" algn="ctr" rotWithShape="0">
              <a:schemeClr val="bg2"/>
            </a:outerShdw>
          </a:effectLst>
        </p:spPr>
        <p:txBody>
          <a:bodyPr anchor="t" anchorCtr="0"/>
          <a:p>
            <a:r>
              <a:rPr lang="zh-CN" altLang="en-US" sz="3200" b="1" dirty="0">
                <a:solidFill>
                  <a:srgbClr val="3333FF"/>
                </a:solidFill>
                <a:latin typeface="华文中宋" panose="02010600040101010101" pitchFamily="2" charset="-122"/>
                <a:ea typeface="华文中宋" panose="02010600040101010101" pitchFamily="2" charset="-122"/>
              </a:rPr>
              <a:t>四、有效数字</a:t>
            </a:r>
            <a:endParaRPr lang="zh-CN" altLang="en-US" sz="3200" b="1" dirty="0">
              <a:solidFill>
                <a:srgbClr val="3333FF"/>
              </a:solidFill>
              <a:latin typeface="华文中宋" panose="02010600040101010101" pitchFamily="2" charset="-122"/>
              <a:ea typeface="华文中宋" panose="02010600040101010101" pitchFamily="2" charset="-122"/>
            </a:endParaRPr>
          </a:p>
        </p:txBody>
      </p:sp>
      <p:sp>
        <p:nvSpPr>
          <p:cNvPr id="45058" name="Rectangle 3"/>
          <p:cNvSpPr/>
          <p:nvPr/>
        </p:nvSpPr>
        <p:spPr>
          <a:xfrm>
            <a:off x="322263" y="1989138"/>
            <a:ext cx="8686800" cy="522287"/>
          </a:xfrm>
          <a:prstGeom prst="rect">
            <a:avLst/>
          </a:prstGeom>
          <a:noFill/>
          <a:ln w="28575">
            <a:noFill/>
          </a:ln>
        </p:spPr>
        <p:txBody>
          <a:bodyPr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读准了的位数加上一位估读位组成</a:t>
            </a:r>
            <a:r>
              <a:rPr lang="zh-CN" altLang="en-US" b="1" dirty="0">
                <a:solidFill>
                  <a:srgbClr val="0099CC"/>
                </a:solidFill>
                <a:latin typeface="Times New Roman" panose="02020603050405020304" pitchFamily="18" charset="0"/>
                <a:ea typeface="华文中宋" panose="02010600040101010101" pitchFamily="2" charset="-122"/>
              </a:rPr>
              <a:t>有效数字</a:t>
            </a:r>
            <a:r>
              <a:rPr lang="zh-CN" altLang="en-US" b="1" dirty="0">
                <a:solidFill>
                  <a:srgbClr val="000066"/>
                </a:solidFill>
                <a:latin typeface="Times New Roman" panose="02020603050405020304" pitchFamily="18" charset="0"/>
                <a:ea typeface="华文中宋" panose="02010600040101010101" pitchFamily="2" charset="-122"/>
              </a:rPr>
              <a:t>。</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45059" name="Rectangle 4"/>
          <p:cNvSpPr/>
          <p:nvPr/>
        </p:nvSpPr>
        <p:spPr>
          <a:xfrm>
            <a:off x="366713" y="1347788"/>
            <a:ext cx="3206750" cy="519112"/>
          </a:xfrm>
          <a:prstGeom prst="rect">
            <a:avLst/>
          </a:prstGeom>
          <a:noFill/>
          <a:ln w="28575">
            <a:noFill/>
          </a:ln>
        </p:spPr>
        <p:txBody>
          <a:bodyPr wrap="none" anchor="ctr" anchorCtr="0">
            <a:spAutoFit/>
          </a:bodyPr>
          <a:p>
            <a:r>
              <a:rPr lang="en-US" altLang="zh-CN" b="1" dirty="0">
                <a:solidFill>
                  <a:srgbClr val="0000FF"/>
                </a:solidFill>
                <a:latin typeface="Times New Roman" panose="02020603050405020304" pitchFamily="18" charset="0"/>
                <a:ea typeface="华文中宋" panose="02010600040101010101" pitchFamily="2" charset="-122"/>
              </a:rPr>
              <a:t>1</a:t>
            </a:r>
            <a:r>
              <a:rPr lang="zh-CN" altLang="en-US" b="1" dirty="0">
                <a:solidFill>
                  <a:srgbClr val="0000FF"/>
                </a:solidFill>
                <a:latin typeface="Times New Roman" panose="02020603050405020304" pitchFamily="18" charset="0"/>
                <a:ea typeface="华文中宋" panose="02010600040101010101" pitchFamily="2" charset="-122"/>
              </a:rPr>
              <a:t>、有效数字的概念</a:t>
            </a:r>
            <a:endParaRPr lang="zh-CN" altLang="en-US" b="1" dirty="0">
              <a:solidFill>
                <a:srgbClr val="0000FF"/>
              </a:solidFill>
              <a:latin typeface="Times New Roman" panose="02020603050405020304" pitchFamily="18" charset="0"/>
              <a:ea typeface="华文中宋" panose="02010600040101010101" pitchFamily="2" charset="-122"/>
            </a:endParaRPr>
          </a:p>
        </p:txBody>
      </p:sp>
      <p:sp>
        <p:nvSpPr>
          <p:cNvPr id="45060" name="Rectangle 11"/>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
        <p:nvSpPr>
          <p:cNvPr id="45061" name="文本框 1"/>
          <p:cNvSpPr txBox="1"/>
          <p:nvPr/>
        </p:nvSpPr>
        <p:spPr>
          <a:xfrm>
            <a:off x="250825" y="2997200"/>
            <a:ext cx="8502650" cy="2998788"/>
          </a:xfrm>
          <a:prstGeom prst="rect">
            <a:avLst/>
          </a:prstGeom>
          <a:noFill/>
          <a:ln w="9525">
            <a:noFill/>
          </a:ln>
        </p:spPr>
        <p:txBody>
          <a:bodyPr wrap="square" anchor="t" anchorCtr="0">
            <a:spAutoFit/>
          </a:bodyPr>
          <a:p>
            <a:pPr algn="just">
              <a:lnSpc>
                <a:spcPct val="120000"/>
              </a:lnSpc>
              <a:spcBef>
                <a:spcPct val="25000"/>
              </a:spcBef>
            </a:pPr>
            <a:r>
              <a:rPr lang="en-US" altLang="zh-CN" b="1" dirty="0">
                <a:solidFill>
                  <a:srgbClr val="006699"/>
                </a:solidFill>
                <a:latin typeface="Times New Roman" panose="02020603050405020304" pitchFamily="18" charset="0"/>
                <a:ea typeface="华文中宋" panose="02010600040101010101" pitchFamily="2" charset="-122"/>
                <a:sym typeface="宋体" panose="02010600030101010101" pitchFamily="2" charset="-122"/>
              </a:rPr>
              <a:t>(1)</a:t>
            </a:r>
            <a:r>
              <a:rPr lang="zh-CN" altLang="en-US" b="1" dirty="0">
                <a:solidFill>
                  <a:srgbClr val="FF3300"/>
                </a:solidFill>
                <a:latin typeface="宋体" panose="02010600030101010101" pitchFamily="2" charset="-122"/>
                <a:ea typeface="宋体" panose="02010600030101010101" pitchFamily="2" charset="-122"/>
                <a:sym typeface="宋体" panose="02010600030101010101" pitchFamily="2" charset="-122"/>
              </a:rPr>
              <a:t>最后一位可疑</a:t>
            </a:r>
            <a:r>
              <a:rPr lang="en-US" altLang="zh-CN" b="1" dirty="0">
                <a:solidFill>
                  <a:srgbClr val="FF3300"/>
                </a:solidFill>
                <a:latin typeface="宋体" panose="02010600030101010101" pitchFamily="2" charset="-122"/>
                <a:ea typeface="宋体" panose="02010600030101010101" pitchFamily="2" charset="-122"/>
                <a:sym typeface="宋体" panose="02010600030101010101" pitchFamily="2" charset="-122"/>
              </a:rPr>
              <a:t>,</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其它位数均可靠。</a:t>
            </a:r>
            <a:endParaRPr lang="zh-CN" altLang="en-US" b="1" dirty="0">
              <a:solidFill>
                <a:srgbClr val="006699"/>
              </a:solidFill>
              <a:latin typeface="Times New Roman" panose="02020603050405020304" pitchFamily="18" charset="0"/>
              <a:ea typeface="华文中宋" panose="02010600040101010101" pitchFamily="2" charset="-122"/>
            </a:endParaRPr>
          </a:p>
          <a:p>
            <a:pPr algn="just">
              <a:lnSpc>
                <a:spcPct val="120000"/>
              </a:lnSpc>
              <a:spcBef>
                <a:spcPct val="25000"/>
              </a:spcBef>
            </a:pPr>
            <a:r>
              <a:rPr lang="en-US" altLang="zh-CN" b="1" dirty="0">
                <a:solidFill>
                  <a:srgbClr val="006699"/>
                </a:solidFill>
                <a:latin typeface="Times New Roman" panose="02020603050405020304" pitchFamily="18" charset="0"/>
                <a:ea typeface="华文中宋" panose="02010600040101010101" pitchFamily="2" charset="-122"/>
                <a:sym typeface="宋体" panose="02010600030101010101" pitchFamily="2" charset="-122"/>
              </a:rPr>
              <a:t>(2)</a:t>
            </a:r>
            <a:r>
              <a:rPr lang="zh-CN" altLang="en-US" b="1" dirty="0">
                <a:solidFill>
                  <a:srgbClr val="0000FF"/>
                </a:solidFill>
                <a:latin typeface="宋体" panose="02010600030101010101" pitchFamily="2" charset="-122"/>
                <a:ea typeface="宋体" panose="02010600030101010101" pitchFamily="2" charset="-122"/>
                <a:sym typeface="宋体" panose="02010600030101010101" pitchFamily="2" charset="-122"/>
              </a:rPr>
              <a:t>可疑数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与</a:t>
            </a:r>
            <a:r>
              <a:rPr lang="zh-CN" altLang="en-US" b="1" dirty="0">
                <a:solidFill>
                  <a:srgbClr val="0000FF"/>
                </a:solidFill>
                <a:latin typeface="宋体" panose="02010600030101010101" pitchFamily="2" charset="-122"/>
                <a:ea typeface="宋体" panose="02010600030101010101" pitchFamily="2" charset="-122"/>
                <a:sym typeface="宋体" panose="02010600030101010101" pitchFamily="2" charset="-122"/>
              </a:rPr>
              <a:t>可疑数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相互运算后仍为</a:t>
            </a:r>
            <a:r>
              <a:rPr lang="zh-CN" altLang="en-US" b="1" dirty="0">
                <a:solidFill>
                  <a:srgbClr val="0000FF"/>
                </a:solidFill>
                <a:latin typeface="宋体" panose="02010600030101010101" pitchFamily="2" charset="-122"/>
                <a:ea typeface="宋体" panose="02010600030101010101" pitchFamily="2" charset="-122"/>
                <a:sym typeface="宋体" panose="02010600030101010101" pitchFamily="2" charset="-122"/>
              </a:rPr>
              <a:t>可疑数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，但其</a:t>
            </a:r>
            <a:r>
              <a:rPr lang="zh-CN" altLang="en-US" b="1" dirty="0">
                <a:solidFill>
                  <a:srgbClr val="FF3300"/>
                </a:solidFill>
                <a:latin typeface="宋体" panose="02010600030101010101" pitchFamily="2" charset="-122"/>
                <a:ea typeface="宋体" panose="02010600030101010101" pitchFamily="2" charset="-122"/>
                <a:sym typeface="宋体" panose="02010600030101010101" pitchFamily="2" charset="-122"/>
              </a:rPr>
              <a:t>进位数</a:t>
            </a:r>
            <a:r>
              <a:rPr lang="zh-CN" altLang="en-US" b="1" dirty="0">
                <a:solidFill>
                  <a:srgbClr val="0000FF"/>
                </a:solidFill>
                <a:latin typeface="宋体" panose="02010600030101010101" pitchFamily="2" charset="-122"/>
                <a:ea typeface="宋体" panose="02010600030101010101" pitchFamily="2" charset="-122"/>
                <a:sym typeface="宋体" panose="02010600030101010101" pitchFamily="2" charset="-122"/>
              </a:rPr>
              <a:t>可视为</a:t>
            </a:r>
            <a:r>
              <a:rPr lang="zh-CN" altLang="en-US" b="1" dirty="0">
                <a:solidFill>
                  <a:srgbClr val="FF3300"/>
                </a:solidFill>
                <a:latin typeface="宋体" panose="02010600030101010101" pitchFamily="2" charset="-122"/>
                <a:ea typeface="宋体" panose="02010600030101010101" pitchFamily="2" charset="-122"/>
                <a:sym typeface="宋体" panose="02010600030101010101" pitchFamily="2" charset="-122"/>
              </a:rPr>
              <a:t>可靠数。</a:t>
            </a:r>
            <a:endParaRPr lang="zh-CN" altLang="en-US" b="1" dirty="0">
              <a:solidFill>
                <a:srgbClr val="FF3300"/>
              </a:solidFill>
              <a:latin typeface="Times New Roman" panose="02020603050405020304" pitchFamily="18" charset="0"/>
              <a:ea typeface="华文中宋" panose="02010600040101010101" pitchFamily="2" charset="-122"/>
            </a:endParaRPr>
          </a:p>
          <a:p>
            <a:pPr algn="just">
              <a:lnSpc>
                <a:spcPct val="120000"/>
              </a:lnSpc>
              <a:spcBef>
                <a:spcPct val="25000"/>
              </a:spcBef>
            </a:pPr>
            <a:r>
              <a:rPr lang="en-US" altLang="zh-CN" b="1" dirty="0">
                <a:solidFill>
                  <a:srgbClr val="006699"/>
                </a:solidFill>
                <a:latin typeface="Times New Roman" panose="02020603050405020304" pitchFamily="18" charset="0"/>
                <a:ea typeface="华文中宋" panose="02010600040101010101" pitchFamily="2" charset="-122"/>
                <a:sym typeface="宋体" panose="02010600030101010101" pitchFamily="2" charset="-122"/>
              </a:rPr>
              <a:t>(3)</a:t>
            </a:r>
            <a:r>
              <a:rPr lang="zh-CN" altLang="en-US" b="1" dirty="0">
                <a:solidFill>
                  <a:srgbClr val="0000FF"/>
                </a:solidFill>
                <a:latin typeface="宋体" panose="02010600030101010101" pitchFamily="2" charset="-122"/>
                <a:ea typeface="宋体" panose="02010600030101010101" pitchFamily="2" charset="-122"/>
                <a:sym typeface="宋体" panose="02010600030101010101" pitchFamily="2" charset="-122"/>
              </a:rPr>
              <a:t>可疑数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与</a:t>
            </a:r>
            <a:r>
              <a:rPr lang="zh-CN" altLang="en-US" b="1" dirty="0">
                <a:solidFill>
                  <a:srgbClr val="FF3300"/>
                </a:solidFill>
                <a:latin typeface="宋体" panose="02010600030101010101" pitchFamily="2" charset="-122"/>
                <a:ea typeface="宋体" panose="02010600030101010101" pitchFamily="2" charset="-122"/>
                <a:sym typeface="宋体" panose="02010600030101010101" pitchFamily="2" charset="-122"/>
              </a:rPr>
              <a:t>可靠数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相互运算后仍为</a:t>
            </a:r>
            <a:r>
              <a:rPr lang="zh-CN" altLang="en-US" b="1" dirty="0">
                <a:solidFill>
                  <a:srgbClr val="0000FF"/>
                </a:solidFill>
                <a:latin typeface="宋体" panose="02010600030101010101" pitchFamily="2" charset="-122"/>
                <a:ea typeface="宋体" panose="02010600030101010101" pitchFamily="2" charset="-122"/>
                <a:sym typeface="宋体" panose="02010600030101010101" pitchFamily="2" charset="-122"/>
              </a:rPr>
              <a:t>可疑数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a:t>
            </a:r>
            <a:endParaRPr lang="zh-CN" altLang="en-US" b="1" dirty="0">
              <a:solidFill>
                <a:srgbClr val="006699"/>
              </a:solidFill>
              <a:latin typeface="Times New Roman" panose="02020603050405020304" pitchFamily="18" charset="0"/>
              <a:ea typeface="华文中宋" panose="02010600040101010101" pitchFamily="2" charset="-122"/>
            </a:endParaRPr>
          </a:p>
          <a:p>
            <a:pPr algn="just">
              <a:lnSpc>
                <a:spcPct val="120000"/>
              </a:lnSpc>
              <a:spcBef>
                <a:spcPct val="25000"/>
              </a:spcBef>
            </a:pPr>
            <a:r>
              <a:rPr lang="en-US" altLang="zh-CN" b="1" dirty="0">
                <a:solidFill>
                  <a:srgbClr val="006699"/>
                </a:solidFill>
                <a:latin typeface="Times New Roman" panose="02020603050405020304" pitchFamily="18" charset="0"/>
                <a:ea typeface="华文中宋" panose="02010600040101010101" pitchFamily="2" charset="-122"/>
                <a:sym typeface="宋体" panose="02010600030101010101" pitchFamily="2" charset="-122"/>
              </a:rPr>
              <a:t>(4)</a:t>
            </a:r>
            <a:r>
              <a:rPr lang="zh-CN" altLang="en-US" b="1" dirty="0">
                <a:solidFill>
                  <a:srgbClr val="FF3300"/>
                </a:solidFill>
                <a:latin typeface="宋体" panose="02010600030101010101" pitchFamily="2" charset="-122"/>
                <a:ea typeface="宋体" panose="02010600030101010101" pitchFamily="2" charset="-122"/>
                <a:sym typeface="宋体" panose="02010600030101010101" pitchFamily="2" charset="-122"/>
              </a:rPr>
              <a:t>可靠数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与</a:t>
            </a:r>
            <a:r>
              <a:rPr lang="zh-CN" altLang="en-US" b="1" dirty="0">
                <a:solidFill>
                  <a:srgbClr val="FF3300"/>
                </a:solidFill>
                <a:latin typeface="宋体" panose="02010600030101010101" pitchFamily="2" charset="-122"/>
                <a:ea typeface="宋体" panose="02010600030101010101" pitchFamily="2" charset="-122"/>
                <a:sym typeface="宋体" panose="02010600030101010101" pitchFamily="2" charset="-122"/>
              </a:rPr>
              <a:t>可靠数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相互运算后仍为</a:t>
            </a:r>
            <a:r>
              <a:rPr lang="zh-CN" altLang="en-US" b="1" dirty="0">
                <a:solidFill>
                  <a:srgbClr val="FF3300"/>
                </a:solidFill>
                <a:latin typeface="宋体" panose="02010600030101010101" pitchFamily="2" charset="-122"/>
                <a:ea typeface="宋体" panose="02010600030101010101" pitchFamily="2" charset="-122"/>
                <a:sym typeface="宋体" panose="02010600030101010101" pitchFamily="2" charset="-122"/>
              </a:rPr>
              <a:t>可靠数</a:t>
            </a:r>
            <a:r>
              <a:rPr lang="zh-CN" altLang="en-US" b="1" dirty="0">
                <a:solidFill>
                  <a:srgbClr val="006699"/>
                </a:solidFill>
                <a:latin typeface="宋体" panose="02010600030101010101" pitchFamily="2" charset="-122"/>
                <a:ea typeface="宋体" panose="02010600030101010101" pitchFamily="2" charset="-122"/>
                <a:sym typeface="宋体" panose="02010600030101010101" pitchFamily="2" charset="-122"/>
              </a:rPr>
              <a:t>。</a:t>
            </a:r>
            <a:endParaRPr lang="zh-CN" altLang="en-US">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4"/>
          <p:cNvSpPr/>
          <p:nvPr/>
        </p:nvSpPr>
        <p:spPr>
          <a:xfrm>
            <a:off x="238125" y="260350"/>
            <a:ext cx="4538663" cy="519113"/>
          </a:xfrm>
          <a:prstGeom prst="rect">
            <a:avLst/>
          </a:prstGeom>
          <a:noFill/>
          <a:ln w="28575">
            <a:noFill/>
          </a:ln>
        </p:spPr>
        <p:txBody>
          <a:bodyPr wrap="none" anchor="ctr" anchorCtr="0">
            <a:spAutoFit/>
          </a:bodyPr>
          <a:p>
            <a:r>
              <a:rPr lang="zh-CN" altLang="en-US" b="1" dirty="0">
                <a:latin typeface="华文隶书" panose="02010800040101010101" pitchFamily="2" charset="-122"/>
                <a:ea typeface="华文隶书" panose="02010800040101010101" pitchFamily="2" charset="-122"/>
              </a:rPr>
              <a:t>有关有效数字的几点说明：</a:t>
            </a:r>
            <a:r>
              <a:rPr lang="zh-CN" altLang="en-US" b="1" i="1" dirty="0">
                <a:latin typeface="华文隶书" panose="02010800040101010101" pitchFamily="2" charset="-122"/>
                <a:ea typeface="华文隶书" panose="02010800040101010101" pitchFamily="2" charset="-122"/>
              </a:rPr>
              <a:t> </a:t>
            </a:r>
            <a:endParaRPr lang="zh-CN" altLang="en-US" b="1" i="1" dirty="0">
              <a:latin typeface="华文隶书" panose="02010800040101010101" pitchFamily="2" charset="-122"/>
              <a:ea typeface="华文隶书" panose="02010800040101010101" pitchFamily="2" charset="-122"/>
            </a:endParaRPr>
          </a:p>
        </p:txBody>
      </p:sp>
      <p:sp>
        <p:nvSpPr>
          <p:cNvPr id="46082" name="Rectangle 5"/>
          <p:cNvSpPr/>
          <p:nvPr/>
        </p:nvSpPr>
        <p:spPr>
          <a:xfrm>
            <a:off x="468313" y="1038225"/>
            <a:ext cx="7097712" cy="519113"/>
          </a:xfrm>
          <a:prstGeom prst="rect">
            <a:avLst/>
          </a:prstGeom>
          <a:noFill/>
          <a:ln w="28575">
            <a:noFill/>
          </a:ln>
        </p:spPr>
        <p:txBody>
          <a:bodyPr wrap="none" anchor="ctr" anchorCtr="0">
            <a:spAutoFit/>
          </a:bodyPr>
          <a:p>
            <a:r>
              <a:rPr lang="zh-CN" altLang="en-US" b="1" dirty="0">
                <a:solidFill>
                  <a:schemeClr val="tx2"/>
                </a:solidFill>
                <a:latin typeface="华文隶书" panose="02010800040101010101" pitchFamily="2" charset="-122"/>
                <a:ea typeface="华文隶书" panose="02010800040101010101" pitchFamily="2" charset="-122"/>
              </a:rPr>
              <a:t>（</a:t>
            </a:r>
            <a:r>
              <a:rPr lang="en-US" altLang="zh-CN" b="1" dirty="0">
                <a:solidFill>
                  <a:schemeClr val="tx2"/>
                </a:solidFill>
                <a:latin typeface="华文隶书" panose="02010800040101010101" pitchFamily="2" charset="-122"/>
                <a:ea typeface="华文隶书" panose="02010800040101010101" pitchFamily="2" charset="-122"/>
              </a:rPr>
              <a:t>1</a:t>
            </a:r>
            <a:r>
              <a:rPr lang="zh-CN" altLang="en-US" b="1" dirty="0">
                <a:solidFill>
                  <a:schemeClr val="tx2"/>
                </a:solidFill>
                <a:latin typeface="华文隶书" panose="02010800040101010101" pitchFamily="2" charset="-122"/>
                <a:ea typeface="华文隶书" panose="02010800040101010101" pitchFamily="2" charset="-122"/>
              </a:rPr>
              <a:t>）有效数字的位数与小数点的位置无关。</a:t>
            </a:r>
            <a:endParaRPr lang="zh-CN" altLang="en-US" b="1" dirty="0">
              <a:solidFill>
                <a:schemeClr val="tx2"/>
              </a:solidFill>
              <a:latin typeface="华文隶书" panose="02010800040101010101" pitchFamily="2" charset="-122"/>
              <a:ea typeface="华文隶书" panose="02010800040101010101" pitchFamily="2" charset="-122"/>
            </a:endParaRPr>
          </a:p>
        </p:txBody>
      </p:sp>
      <p:sp>
        <p:nvSpPr>
          <p:cNvPr id="46083" name="Rectangle 6"/>
          <p:cNvSpPr/>
          <p:nvPr/>
        </p:nvSpPr>
        <p:spPr>
          <a:xfrm>
            <a:off x="590550" y="2009775"/>
            <a:ext cx="8074025" cy="822325"/>
          </a:xfrm>
          <a:prstGeom prst="rect">
            <a:avLst/>
          </a:prstGeom>
          <a:noFill/>
          <a:ln w="28575">
            <a:noFill/>
          </a:ln>
        </p:spPr>
        <p:txBody>
          <a:bodyPr anchor="ctr" anchorCtr="0">
            <a:spAutoFit/>
          </a:bodyPr>
          <a:p>
            <a:r>
              <a:rPr lang="zh-CN" altLang="en-US" sz="2400" b="1" dirty="0">
                <a:solidFill>
                  <a:srgbClr val="9900CC"/>
                </a:solidFill>
                <a:latin typeface="华文隶书" panose="02010800040101010101" pitchFamily="2" charset="-122"/>
                <a:ea typeface="华文隶书" panose="02010800040101010101" pitchFamily="2" charset="-122"/>
              </a:rPr>
              <a:t>例如：</a:t>
            </a:r>
            <a:r>
              <a:rPr lang="en-US" altLang="zh-CN" sz="2400" b="1" dirty="0">
                <a:solidFill>
                  <a:srgbClr val="9900CC"/>
                </a:solidFill>
                <a:latin typeface="华文隶书" panose="02010800040101010101" pitchFamily="2" charset="-122"/>
                <a:ea typeface="华文隶书" panose="02010800040101010101" pitchFamily="2" charset="-122"/>
              </a:rPr>
              <a:t>0.00430m = 0.430cm =4.30mm  </a:t>
            </a:r>
            <a:r>
              <a:rPr lang="zh-CN" altLang="en-US" sz="2400" b="1" dirty="0">
                <a:solidFill>
                  <a:srgbClr val="9900CC"/>
                </a:solidFill>
                <a:latin typeface="华文隶书" panose="02010800040101010101" pitchFamily="2" charset="-122"/>
                <a:ea typeface="华文隶书" panose="02010800040101010101" pitchFamily="2" charset="-122"/>
              </a:rPr>
              <a:t>皆为三位有效数字。（有效数字前的零不是有效数字）</a:t>
            </a:r>
            <a:endParaRPr lang="zh-CN" altLang="en-US" sz="2400" b="1" dirty="0">
              <a:solidFill>
                <a:srgbClr val="9900CC"/>
              </a:solidFill>
              <a:latin typeface="华文隶书" panose="02010800040101010101" pitchFamily="2" charset="-122"/>
              <a:ea typeface="华文隶书" panose="02010800040101010101" pitchFamily="2" charset="-122"/>
            </a:endParaRPr>
          </a:p>
        </p:txBody>
      </p:sp>
      <p:sp>
        <p:nvSpPr>
          <p:cNvPr id="46084" name="Rectangle 7"/>
          <p:cNvSpPr/>
          <p:nvPr/>
        </p:nvSpPr>
        <p:spPr>
          <a:xfrm>
            <a:off x="238125" y="3244850"/>
            <a:ext cx="8426450" cy="946150"/>
          </a:xfrm>
          <a:prstGeom prst="rect">
            <a:avLst/>
          </a:prstGeom>
          <a:noFill/>
          <a:ln w="28575">
            <a:noFill/>
          </a:ln>
        </p:spPr>
        <p:txBody>
          <a:bodyPr anchor="ctr" anchorCtr="0">
            <a:spAutoFit/>
          </a:bodyPr>
          <a:p>
            <a:r>
              <a:rPr lang="zh-CN" altLang="en-US" b="1" dirty="0">
                <a:solidFill>
                  <a:schemeClr val="tx2"/>
                </a:solidFill>
                <a:latin typeface="华文隶书" panose="02010800040101010101" pitchFamily="2" charset="-122"/>
                <a:ea typeface="华文隶书" panose="02010800040101010101" pitchFamily="2" charset="-122"/>
              </a:rPr>
              <a:t>（</a:t>
            </a:r>
            <a:r>
              <a:rPr lang="en-US" altLang="zh-CN" b="1" dirty="0">
                <a:solidFill>
                  <a:schemeClr val="tx2"/>
                </a:solidFill>
                <a:latin typeface="华文隶书" panose="02010800040101010101" pitchFamily="2" charset="-122"/>
                <a:ea typeface="华文隶书" panose="02010800040101010101" pitchFamily="2" charset="-122"/>
              </a:rPr>
              <a:t>2</a:t>
            </a:r>
            <a:r>
              <a:rPr lang="zh-CN" altLang="en-US" b="1" dirty="0">
                <a:solidFill>
                  <a:schemeClr val="tx2"/>
                </a:solidFill>
                <a:latin typeface="华文隶书" panose="02010800040101010101" pitchFamily="2" charset="-122"/>
                <a:ea typeface="华文隶书" panose="02010800040101010101" pitchFamily="2" charset="-122"/>
              </a:rPr>
              <a:t>）数字中间的</a:t>
            </a:r>
            <a:r>
              <a:rPr lang="en-US" altLang="zh-CN" b="1" dirty="0">
                <a:solidFill>
                  <a:schemeClr val="tx2"/>
                </a:solidFill>
                <a:latin typeface="华文隶书" panose="02010800040101010101" pitchFamily="2" charset="-122"/>
                <a:ea typeface="华文隶书" panose="02010800040101010101" pitchFamily="2" charset="-122"/>
              </a:rPr>
              <a:t>0</a:t>
            </a:r>
            <a:r>
              <a:rPr lang="zh-CN" altLang="en-US" b="1" dirty="0">
                <a:solidFill>
                  <a:schemeClr val="tx2"/>
                </a:solidFill>
                <a:latin typeface="华文隶书" panose="02010800040101010101" pitchFamily="2" charset="-122"/>
                <a:ea typeface="华文隶书" panose="02010800040101010101" pitchFamily="2" charset="-122"/>
              </a:rPr>
              <a:t>和末尾的</a:t>
            </a:r>
            <a:r>
              <a:rPr lang="en-US" altLang="zh-CN" b="1" dirty="0">
                <a:solidFill>
                  <a:schemeClr val="tx2"/>
                </a:solidFill>
                <a:latin typeface="华文隶书" panose="02010800040101010101" pitchFamily="2" charset="-122"/>
                <a:ea typeface="华文隶书" panose="02010800040101010101" pitchFamily="2" charset="-122"/>
              </a:rPr>
              <a:t>0</a:t>
            </a:r>
            <a:r>
              <a:rPr lang="zh-CN" altLang="en-US" b="1" dirty="0">
                <a:solidFill>
                  <a:schemeClr val="tx2"/>
                </a:solidFill>
                <a:latin typeface="华文隶书" panose="02010800040101010101" pitchFamily="2" charset="-122"/>
                <a:ea typeface="华文隶书" panose="02010800040101010101" pitchFamily="2" charset="-122"/>
              </a:rPr>
              <a:t>均算有效数字，所以末尾的零不能随意增减。</a:t>
            </a:r>
            <a:endParaRPr lang="zh-CN" altLang="en-US" b="1" dirty="0">
              <a:solidFill>
                <a:schemeClr val="tx2"/>
              </a:solidFill>
              <a:latin typeface="华文隶书" panose="02010800040101010101" pitchFamily="2" charset="-122"/>
              <a:ea typeface="华文隶书" panose="02010800040101010101" pitchFamily="2" charset="-122"/>
            </a:endParaRPr>
          </a:p>
        </p:txBody>
      </p:sp>
      <p:sp>
        <p:nvSpPr>
          <p:cNvPr id="46085" name="Rectangle 8"/>
          <p:cNvSpPr/>
          <p:nvPr/>
        </p:nvSpPr>
        <p:spPr>
          <a:xfrm>
            <a:off x="1157288" y="4527550"/>
            <a:ext cx="6253162" cy="457200"/>
          </a:xfrm>
          <a:prstGeom prst="rect">
            <a:avLst/>
          </a:prstGeom>
          <a:noFill/>
          <a:ln w="28575">
            <a:noFill/>
          </a:ln>
        </p:spPr>
        <p:txBody>
          <a:bodyPr wrap="none" anchor="ctr" anchorCtr="0">
            <a:spAutoFit/>
          </a:bodyPr>
          <a:p>
            <a:r>
              <a:rPr lang="zh-CN" altLang="en-US" sz="2400" b="1" dirty="0">
                <a:solidFill>
                  <a:srgbClr val="9900CC"/>
                </a:solidFill>
                <a:latin typeface="华文隶书" panose="02010800040101010101" pitchFamily="2" charset="-122"/>
                <a:ea typeface="华文隶书" panose="02010800040101010101" pitchFamily="2" charset="-122"/>
              </a:rPr>
              <a:t>例如：</a:t>
            </a:r>
            <a:r>
              <a:rPr lang="en-US" altLang="zh-CN" sz="2400" b="1" dirty="0">
                <a:solidFill>
                  <a:srgbClr val="9900CC"/>
                </a:solidFill>
                <a:latin typeface="华文隶书" panose="02010800040101010101" pitchFamily="2" charset="-122"/>
                <a:ea typeface="华文隶书" panose="02010800040101010101" pitchFamily="2" charset="-122"/>
              </a:rPr>
              <a:t>200.5mm </a:t>
            </a:r>
            <a:r>
              <a:rPr lang="zh-CN" altLang="en-US" sz="2400" b="1" dirty="0">
                <a:solidFill>
                  <a:srgbClr val="9900CC"/>
                </a:solidFill>
                <a:latin typeface="华文隶书" panose="02010800040101010101" pitchFamily="2" charset="-122"/>
                <a:ea typeface="华文隶书" panose="02010800040101010101" pitchFamily="2" charset="-122"/>
              </a:rPr>
              <a:t>和 </a:t>
            </a:r>
            <a:r>
              <a:rPr lang="en-US" altLang="zh-CN" sz="2400" b="1" dirty="0">
                <a:solidFill>
                  <a:srgbClr val="9900CC"/>
                </a:solidFill>
                <a:latin typeface="华文隶书" panose="02010800040101010101" pitchFamily="2" charset="-122"/>
                <a:ea typeface="华文隶书" panose="02010800040101010101" pitchFamily="2" charset="-122"/>
              </a:rPr>
              <a:t>30.50cm </a:t>
            </a:r>
            <a:r>
              <a:rPr lang="zh-CN" altLang="en-US" sz="2400" b="1" dirty="0">
                <a:solidFill>
                  <a:srgbClr val="9900CC"/>
                </a:solidFill>
                <a:latin typeface="华文隶书" panose="02010800040101010101" pitchFamily="2" charset="-122"/>
                <a:ea typeface="华文隶书" panose="02010800040101010101" pitchFamily="2" charset="-122"/>
              </a:rPr>
              <a:t>都是四位有效数字。</a:t>
            </a:r>
            <a:endParaRPr lang="zh-CN" altLang="en-US" sz="2400" b="1" dirty="0">
              <a:solidFill>
                <a:srgbClr val="9900CC"/>
              </a:solidFill>
              <a:latin typeface="华文隶书" panose="02010800040101010101" pitchFamily="2" charset="-122"/>
              <a:ea typeface="华文隶书" panose="02010800040101010101" pitchFamily="2" charset="-122"/>
            </a:endParaRPr>
          </a:p>
        </p:txBody>
      </p:sp>
    </p:spTree>
  </p:cSld>
  <p:clrMapOvr>
    <a:masterClrMapping/>
  </p:clrMapOvr>
  <p:transition spd="slow">
    <p:cover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
          <p:cNvSpPr txBox="1"/>
          <p:nvPr/>
        </p:nvSpPr>
        <p:spPr>
          <a:xfrm>
            <a:off x="484188" y="898525"/>
            <a:ext cx="8002587" cy="946150"/>
          </a:xfrm>
          <a:prstGeom prst="rect">
            <a:avLst/>
          </a:prstGeom>
          <a:noFill/>
          <a:ln w="28575">
            <a:noFill/>
          </a:ln>
        </p:spPr>
        <p:txBody>
          <a:bodyPr anchor="t" anchorCtr="0">
            <a:spAutoFit/>
          </a:bodyPr>
          <a:p>
            <a:r>
              <a:rPr lang="en-US" altLang="zh-CN" b="1" dirty="0">
                <a:solidFill>
                  <a:schemeClr val="tx2"/>
                </a:solidFill>
                <a:latin typeface="华文隶书" panose="02010800040101010101" pitchFamily="2" charset="-122"/>
                <a:ea typeface="华文隶书" panose="02010800040101010101" pitchFamily="2" charset="-122"/>
              </a:rPr>
              <a:t>(3) </a:t>
            </a:r>
            <a:r>
              <a:rPr lang="zh-CN" altLang="en-US" b="1" dirty="0">
                <a:solidFill>
                  <a:schemeClr val="tx2"/>
                </a:solidFill>
                <a:latin typeface="华文隶书" panose="02010800040101010101" pitchFamily="2" charset="-122"/>
                <a:ea typeface="华文隶书" panose="02010800040101010101" pitchFamily="2" charset="-122"/>
              </a:rPr>
              <a:t>常数不用取有效数字，但在计算时等常数所取的位数不应少于其他数值的有效数位。</a:t>
            </a:r>
            <a:endParaRPr lang="zh-CN" altLang="en-US" b="1" dirty="0">
              <a:solidFill>
                <a:schemeClr val="tx2"/>
              </a:solidFill>
              <a:latin typeface="华文隶书" panose="02010800040101010101" pitchFamily="2" charset="-122"/>
              <a:ea typeface="华文隶书" panose="02010800040101010101" pitchFamily="2" charset="-122"/>
            </a:endParaRPr>
          </a:p>
        </p:txBody>
      </p:sp>
      <p:sp>
        <p:nvSpPr>
          <p:cNvPr id="47106" name="Rectangle 3"/>
          <p:cNvSpPr/>
          <p:nvPr/>
        </p:nvSpPr>
        <p:spPr>
          <a:xfrm>
            <a:off x="484188" y="2205038"/>
            <a:ext cx="8296275" cy="1373187"/>
          </a:xfrm>
          <a:prstGeom prst="rect">
            <a:avLst/>
          </a:prstGeom>
          <a:noFill/>
          <a:ln w="28575">
            <a:noFill/>
          </a:ln>
        </p:spPr>
        <p:txBody>
          <a:bodyPr anchor="t" anchorCtr="0">
            <a:spAutoFit/>
          </a:bodyPr>
          <a:p>
            <a:r>
              <a:rPr lang="en-US" altLang="zh-CN" b="1" dirty="0">
                <a:solidFill>
                  <a:schemeClr val="tx2"/>
                </a:solidFill>
                <a:latin typeface="华文隶书" panose="02010800040101010101" pitchFamily="2" charset="-122"/>
                <a:ea typeface="华文隶书" panose="02010800040101010101" pitchFamily="2" charset="-122"/>
              </a:rPr>
              <a:t>(4) </a:t>
            </a:r>
            <a:r>
              <a:rPr lang="zh-CN" altLang="en-US" b="1" i="1" dirty="0">
                <a:solidFill>
                  <a:schemeClr val="tx2"/>
                </a:solidFill>
                <a:latin typeface="华文隶书" panose="02010800040101010101" pitchFamily="2" charset="-122"/>
                <a:ea typeface="华文隶书" panose="02010800040101010101" pitchFamily="2" charset="-122"/>
              </a:rPr>
              <a:t>一般情况下，绝对误差的有效数位只取一位到二位，不超过两位。误差进位的原则是只进不舍。相对误差</a:t>
            </a:r>
            <a:r>
              <a:rPr lang="en-US" altLang="zh-CN" b="1" i="1" dirty="0">
                <a:solidFill>
                  <a:schemeClr val="tx2"/>
                </a:solidFill>
                <a:latin typeface="华文隶书" panose="02010800040101010101" pitchFamily="2" charset="-122"/>
                <a:ea typeface="华文隶书" panose="02010800040101010101" pitchFamily="2" charset="-122"/>
              </a:rPr>
              <a:t>E</a:t>
            </a:r>
            <a:r>
              <a:rPr lang="en-US" altLang="zh-CN" b="1" i="1" baseline="-25000" dirty="0">
                <a:solidFill>
                  <a:schemeClr val="tx2"/>
                </a:solidFill>
                <a:latin typeface="华文隶书" panose="02010800040101010101" pitchFamily="2" charset="-122"/>
                <a:ea typeface="华文隶书" panose="02010800040101010101" pitchFamily="2" charset="-122"/>
              </a:rPr>
              <a:t>N  </a:t>
            </a:r>
            <a:r>
              <a:rPr lang="zh-CN" altLang="en-US" b="1" i="1" dirty="0">
                <a:solidFill>
                  <a:schemeClr val="tx2"/>
                </a:solidFill>
                <a:latin typeface="华文隶书" panose="02010800040101010101" pitchFamily="2" charset="-122"/>
                <a:ea typeface="华文隶书" panose="02010800040101010101" pitchFamily="2" charset="-122"/>
              </a:rPr>
              <a:t>最多取两位</a:t>
            </a:r>
            <a:endParaRPr lang="zh-CN" altLang="en-US" b="1" i="1" dirty="0">
              <a:solidFill>
                <a:schemeClr val="tx2"/>
              </a:solidFill>
              <a:latin typeface="华文隶书" panose="02010800040101010101" pitchFamily="2" charset="-122"/>
              <a:ea typeface="华文隶书" panose="02010800040101010101" pitchFamily="2" charset="-122"/>
            </a:endParaRPr>
          </a:p>
        </p:txBody>
      </p:sp>
      <p:sp>
        <p:nvSpPr>
          <p:cNvPr id="47107" name="Rectangle 4"/>
          <p:cNvSpPr/>
          <p:nvPr/>
        </p:nvSpPr>
        <p:spPr>
          <a:xfrm>
            <a:off x="504825" y="4244975"/>
            <a:ext cx="8437563" cy="519113"/>
          </a:xfrm>
          <a:prstGeom prst="rect">
            <a:avLst/>
          </a:prstGeom>
          <a:noFill/>
          <a:ln w="28575">
            <a:noFill/>
          </a:ln>
        </p:spPr>
        <p:txBody>
          <a:bodyPr wrap="none" anchor="ctr" anchorCtr="0">
            <a:spAutoFit/>
          </a:bodyPr>
          <a:p>
            <a:r>
              <a:rPr lang="en-US" altLang="zh-CN" b="1" dirty="0">
                <a:solidFill>
                  <a:schemeClr val="tx2"/>
                </a:solidFill>
                <a:latin typeface="华文隶书" panose="02010800040101010101" pitchFamily="2" charset="-122"/>
                <a:ea typeface="华文隶书" panose="02010800040101010101" pitchFamily="2" charset="-122"/>
              </a:rPr>
              <a:t>(5)</a:t>
            </a:r>
            <a:r>
              <a:rPr lang="zh-CN" altLang="en-US" b="1" dirty="0">
                <a:solidFill>
                  <a:schemeClr val="tx2"/>
                </a:solidFill>
                <a:latin typeface="华文隶书" panose="02010800040101010101" pitchFamily="2" charset="-122"/>
                <a:ea typeface="华文隶书" panose="02010800040101010101" pitchFamily="2" charset="-122"/>
              </a:rPr>
              <a:t>在任何数值中，数值的最后一位应与误差位对齐。</a:t>
            </a:r>
            <a:r>
              <a:rPr lang="zh-CN" altLang="en-US" b="1" i="1" dirty="0">
                <a:solidFill>
                  <a:schemeClr val="tx2"/>
                </a:solidFill>
                <a:latin typeface="华文隶书" panose="02010800040101010101" pitchFamily="2" charset="-122"/>
                <a:ea typeface="华文隶书" panose="02010800040101010101" pitchFamily="2" charset="-122"/>
              </a:rPr>
              <a:t> </a:t>
            </a:r>
            <a:endParaRPr lang="zh-CN" altLang="en-US" b="1" i="1" dirty="0">
              <a:solidFill>
                <a:schemeClr val="tx2"/>
              </a:solidFill>
              <a:latin typeface="华文隶书" panose="02010800040101010101" pitchFamily="2" charset="-122"/>
              <a:ea typeface="华文隶书" panose="02010800040101010101" pitchFamily="2" charset="-122"/>
            </a:endParaRPr>
          </a:p>
        </p:txBody>
      </p:sp>
      <p:graphicFrame>
        <p:nvGraphicFramePr>
          <p:cNvPr id="47108" name="Object 5"/>
          <p:cNvGraphicFramePr>
            <a:graphicFrameLocks noChangeAspect="1"/>
          </p:cNvGraphicFramePr>
          <p:nvPr/>
        </p:nvGraphicFramePr>
        <p:xfrm>
          <a:off x="2000250" y="4972050"/>
          <a:ext cx="2876550" cy="608013"/>
        </p:xfrm>
        <a:graphic>
          <a:graphicData uri="http://schemas.openxmlformats.org/presentationml/2006/ole">
            <mc:AlternateContent xmlns:mc="http://schemas.openxmlformats.org/markup-compatibility/2006">
              <mc:Choice xmlns:v="urn:schemas-microsoft-com:vml" Requires="v">
                <p:oleObj spid="_x0000_s3199" name="" r:id="rId1" imgW="1002665" imgH="254000" progId="Equation.DSMT4">
                  <p:embed/>
                </p:oleObj>
              </mc:Choice>
              <mc:Fallback>
                <p:oleObj name="" r:id="rId1" imgW="1002665" imgH="254000" progId="Equation.DSMT4">
                  <p:embed/>
                  <p:pic>
                    <p:nvPicPr>
                      <p:cNvPr id="0" name="图片 3198"/>
                      <p:cNvPicPr/>
                      <p:nvPr/>
                    </p:nvPicPr>
                    <p:blipFill>
                      <a:blip r:embed="rId2"/>
                      <a:stretch>
                        <a:fillRect/>
                      </a:stretch>
                    </p:blipFill>
                    <p:spPr>
                      <a:xfrm>
                        <a:off x="2000250" y="4972050"/>
                        <a:ext cx="2876550" cy="608013"/>
                      </a:xfrm>
                      <a:prstGeom prst="rect">
                        <a:avLst/>
                      </a:prstGeom>
                      <a:noFill/>
                      <a:ln w="38100">
                        <a:noFill/>
                        <a:miter/>
                      </a:ln>
                    </p:spPr>
                  </p:pic>
                </p:oleObj>
              </mc:Fallback>
            </mc:AlternateContent>
          </a:graphicData>
        </a:graphic>
      </p:graphicFrame>
      <p:graphicFrame>
        <p:nvGraphicFramePr>
          <p:cNvPr id="47109" name="Object 6"/>
          <p:cNvGraphicFramePr>
            <a:graphicFrameLocks noChangeAspect="1"/>
          </p:cNvGraphicFramePr>
          <p:nvPr/>
        </p:nvGraphicFramePr>
        <p:xfrm>
          <a:off x="2000250" y="5726113"/>
          <a:ext cx="2801938" cy="476250"/>
        </p:xfrm>
        <a:graphic>
          <a:graphicData uri="http://schemas.openxmlformats.org/presentationml/2006/ole">
            <mc:AlternateContent xmlns:mc="http://schemas.openxmlformats.org/markup-compatibility/2006">
              <mc:Choice xmlns:v="urn:schemas-microsoft-com:vml" Requires="v">
                <p:oleObj spid="_x0000_s3200" name="" r:id="rId3" imgW="1040765" imgH="203200" progId="Equation.DSMT4">
                  <p:embed/>
                </p:oleObj>
              </mc:Choice>
              <mc:Fallback>
                <p:oleObj name="" r:id="rId3" imgW="1040765" imgH="203200" progId="Equation.DSMT4">
                  <p:embed/>
                  <p:pic>
                    <p:nvPicPr>
                      <p:cNvPr id="0" name="图片 3199"/>
                      <p:cNvPicPr/>
                      <p:nvPr/>
                    </p:nvPicPr>
                    <p:blipFill>
                      <a:blip r:embed="rId4"/>
                      <a:stretch>
                        <a:fillRect/>
                      </a:stretch>
                    </p:blipFill>
                    <p:spPr>
                      <a:xfrm>
                        <a:off x="2000250" y="5726113"/>
                        <a:ext cx="2801938" cy="476250"/>
                      </a:xfrm>
                      <a:prstGeom prst="rect">
                        <a:avLst/>
                      </a:prstGeom>
                      <a:noFill/>
                      <a:ln w="38100">
                        <a:noFill/>
                        <a:miter/>
                      </a:ln>
                    </p:spPr>
                  </p:pic>
                </p:oleObj>
              </mc:Fallback>
            </mc:AlternateContent>
          </a:graphicData>
        </a:graphic>
      </p:graphicFrame>
      <p:sp>
        <p:nvSpPr>
          <p:cNvPr id="47110" name="Rectangle 7"/>
          <p:cNvSpPr/>
          <p:nvPr/>
        </p:nvSpPr>
        <p:spPr>
          <a:xfrm>
            <a:off x="0" y="4244975"/>
            <a:ext cx="9144000" cy="0"/>
          </a:xfrm>
          <a:prstGeom prst="rect">
            <a:avLst/>
          </a:prstGeom>
          <a:noFill/>
          <a:ln w="2857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sp>
        <p:nvSpPr>
          <p:cNvPr id="47111" name="Rectangle 8"/>
          <p:cNvSpPr/>
          <p:nvPr/>
        </p:nvSpPr>
        <p:spPr>
          <a:xfrm>
            <a:off x="5091113" y="5033963"/>
            <a:ext cx="2925762" cy="519112"/>
          </a:xfrm>
          <a:prstGeom prst="rect">
            <a:avLst/>
          </a:prstGeom>
          <a:noFill/>
          <a:ln w="28575">
            <a:noFill/>
          </a:ln>
        </p:spPr>
        <p:txBody>
          <a:bodyPr anchor="ctr" anchorCtr="0">
            <a:spAutoFit/>
          </a:bodyPr>
          <a:p>
            <a:r>
              <a:rPr lang="zh-CN" altLang="en-US" b="1" dirty="0">
                <a:solidFill>
                  <a:srgbClr val="000066"/>
                </a:solidFill>
                <a:latin typeface="Times New Roman" panose="02020603050405020304" pitchFamily="18" charset="0"/>
                <a:ea typeface="华文隶书" panose="02010800040101010101" pitchFamily="2" charset="-122"/>
              </a:rPr>
              <a:t>正确，</a:t>
            </a:r>
            <a:endParaRPr lang="zh-CN" altLang="en-US" b="1" dirty="0">
              <a:solidFill>
                <a:srgbClr val="000066"/>
              </a:solidFill>
              <a:latin typeface="Times New Roman" panose="02020603050405020304" pitchFamily="18" charset="0"/>
              <a:ea typeface="华文隶书" panose="02010800040101010101" pitchFamily="2" charset="-122"/>
            </a:endParaRPr>
          </a:p>
        </p:txBody>
      </p:sp>
      <p:sp>
        <p:nvSpPr>
          <p:cNvPr id="47112" name="Rectangle 9"/>
          <p:cNvSpPr/>
          <p:nvPr/>
        </p:nvSpPr>
        <p:spPr>
          <a:xfrm>
            <a:off x="5116513" y="5726113"/>
            <a:ext cx="1250950" cy="519112"/>
          </a:xfrm>
          <a:prstGeom prst="rect">
            <a:avLst/>
          </a:prstGeom>
          <a:noFill/>
          <a:ln w="28575">
            <a:noFill/>
          </a:ln>
        </p:spPr>
        <p:txBody>
          <a:bodyPr wrap="none" anchor="ctr" anchorCtr="0">
            <a:spAutoFit/>
          </a:bodyPr>
          <a:p>
            <a:r>
              <a:rPr lang="zh-CN" altLang="en-US" b="1" dirty="0">
                <a:solidFill>
                  <a:srgbClr val="000066"/>
                </a:solidFill>
                <a:latin typeface="Times New Roman" panose="02020603050405020304" pitchFamily="18" charset="0"/>
                <a:ea typeface="华文隶书" panose="02010800040101010101" pitchFamily="2" charset="-122"/>
              </a:rPr>
              <a:t>错误。</a:t>
            </a:r>
            <a:endParaRPr lang="zh-CN" altLang="en-US" b="1" dirty="0">
              <a:solidFill>
                <a:srgbClr val="000066"/>
              </a:solidFill>
              <a:latin typeface="Times New Roman" panose="02020603050405020304" pitchFamily="18" charset="0"/>
              <a:ea typeface="华文隶书" panose="02010800040101010101" pitchFamily="2" charset="-122"/>
            </a:endParaRPr>
          </a:p>
        </p:txBody>
      </p:sp>
      <p:sp>
        <p:nvSpPr>
          <p:cNvPr id="47113" name="Rectangle 10"/>
          <p:cNvSpPr/>
          <p:nvPr/>
        </p:nvSpPr>
        <p:spPr>
          <a:xfrm>
            <a:off x="687388" y="5060950"/>
            <a:ext cx="1528762" cy="519113"/>
          </a:xfrm>
          <a:prstGeom prst="rect">
            <a:avLst/>
          </a:prstGeom>
          <a:noFill/>
          <a:ln w="28575">
            <a:noFill/>
          </a:ln>
        </p:spPr>
        <p:txBody>
          <a:bodyPr anchor="t" anchorCtr="0">
            <a:spAutoFit/>
          </a:bodyPr>
          <a:p>
            <a:pPr algn="ctr"/>
            <a:r>
              <a:rPr lang="zh-CN" altLang="en-US" b="1" dirty="0">
                <a:solidFill>
                  <a:srgbClr val="FF0000"/>
                </a:solidFill>
                <a:latin typeface="Times New Roman" panose="02020603050405020304" pitchFamily="18" charset="0"/>
                <a:ea typeface="华文隶书" panose="02010800040101010101" pitchFamily="2" charset="-122"/>
              </a:rPr>
              <a:t>例如：</a:t>
            </a:r>
            <a:endParaRPr lang="zh-CN" altLang="en-US" b="1" dirty="0">
              <a:solidFill>
                <a:srgbClr val="FF0000"/>
              </a:solidFill>
              <a:latin typeface="Times New Roman" panose="02020603050405020304" pitchFamily="18" charset="0"/>
              <a:ea typeface="华文隶书" panose="02010800040101010101" pitchFamily="2" charset="-122"/>
            </a:endParaRPr>
          </a:p>
        </p:txBody>
      </p:sp>
      <p:sp>
        <p:nvSpPr>
          <p:cNvPr id="47114" name="Rectangle 13"/>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p:nvPr/>
        </p:nvSpPr>
        <p:spPr>
          <a:xfrm>
            <a:off x="250825" y="852488"/>
            <a:ext cx="3325813" cy="519112"/>
          </a:xfrm>
          <a:prstGeom prst="rect">
            <a:avLst/>
          </a:prstGeom>
          <a:noFill/>
          <a:ln w="28575">
            <a:noFill/>
          </a:ln>
        </p:spPr>
        <p:txBody>
          <a:bodyPr wrap="none" anchor="ctr" anchorCtr="0">
            <a:spAutoFit/>
          </a:bodyPr>
          <a:p>
            <a:r>
              <a:rPr lang="en-US" altLang="zh-CN" b="1" dirty="0">
                <a:solidFill>
                  <a:srgbClr val="0000FF"/>
                </a:solidFill>
                <a:latin typeface="Times New Roman" panose="02020603050405020304" pitchFamily="18" charset="0"/>
                <a:ea typeface="华文中宋" panose="02010600040101010101" pitchFamily="2" charset="-122"/>
              </a:rPr>
              <a:t>2</a:t>
            </a:r>
            <a:r>
              <a:rPr lang="zh-CN" altLang="en-US" b="1" dirty="0">
                <a:solidFill>
                  <a:srgbClr val="0000FF"/>
                </a:solidFill>
                <a:latin typeface="Times New Roman" panose="02020603050405020304" pitchFamily="18" charset="0"/>
                <a:ea typeface="华文中宋" panose="02010600040101010101" pitchFamily="2" charset="-122"/>
              </a:rPr>
              <a:t>、仪器的估计读数</a:t>
            </a:r>
            <a:r>
              <a:rPr lang="en-US" altLang="zh-CN" b="1" dirty="0">
                <a:solidFill>
                  <a:srgbClr val="0000FF"/>
                </a:solidFill>
                <a:latin typeface="Times New Roman" panose="02020603050405020304" pitchFamily="18" charset="0"/>
                <a:ea typeface="华文中宋" panose="02010600040101010101" pitchFamily="2" charset="-122"/>
              </a:rPr>
              <a:t>:</a:t>
            </a:r>
            <a:endParaRPr lang="en-US" altLang="zh-CN" b="1" dirty="0">
              <a:solidFill>
                <a:srgbClr val="0000FF"/>
              </a:solidFill>
              <a:latin typeface="Times New Roman" panose="02020603050405020304" pitchFamily="18" charset="0"/>
              <a:ea typeface="华文中宋" panose="02010600040101010101" pitchFamily="2" charset="-122"/>
            </a:endParaRPr>
          </a:p>
        </p:txBody>
      </p:sp>
      <p:sp>
        <p:nvSpPr>
          <p:cNvPr id="48130" name="Rectangle 3"/>
          <p:cNvSpPr/>
          <p:nvPr/>
        </p:nvSpPr>
        <p:spPr>
          <a:xfrm>
            <a:off x="341313" y="1477963"/>
            <a:ext cx="4629150" cy="519112"/>
          </a:xfrm>
          <a:prstGeom prst="rect">
            <a:avLst/>
          </a:prstGeom>
          <a:noFill/>
          <a:ln w="28575">
            <a:noFill/>
          </a:ln>
        </p:spPr>
        <p:txBody>
          <a:bodyPr wrap="none" anchor="t" anchorCtr="0">
            <a:spAutoFit/>
          </a:bodyPr>
          <a:p>
            <a:pPr algn="ctr"/>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1</a:t>
            </a:r>
            <a:r>
              <a:rPr lang="zh-CN" altLang="en-US" b="1" dirty="0">
                <a:solidFill>
                  <a:srgbClr val="000066"/>
                </a:solidFill>
                <a:latin typeface="Times New Roman" panose="02020603050405020304" pitchFamily="18" charset="0"/>
                <a:ea typeface="华文中宋" panose="02010600040101010101" pitchFamily="2" charset="-122"/>
              </a:rPr>
              <a:t>）和仪器的不确定度对齐</a:t>
            </a:r>
            <a:endParaRPr lang="zh-CN" altLang="en-US" b="1" dirty="0">
              <a:solidFill>
                <a:srgbClr val="000066"/>
              </a:solidFill>
              <a:latin typeface="Times New Roman" panose="02020603050405020304" pitchFamily="18" charset="0"/>
              <a:ea typeface="华文中宋" panose="02010600040101010101" pitchFamily="2" charset="-122"/>
            </a:endParaRPr>
          </a:p>
        </p:txBody>
      </p:sp>
      <p:grpSp>
        <p:nvGrpSpPr>
          <p:cNvPr id="48131" name="Group 4"/>
          <p:cNvGrpSpPr/>
          <p:nvPr/>
        </p:nvGrpSpPr>
        <p:grpSpPr>
          <a:xfrm>
            <a:off x="5148263" y="960438"/>
            <a:ext cx="3527425" cy="1439862"/>
            <a:chOff x="3243" y="255"/>
            <a:chExt cx="2222" cy="1038"/>
          </a:xfrm>
        </p:grpSpPr>
        <p:pic>
          <p:nvPicPr>
            <p:cNvPr id="48132" name="Picture 5" descr="未标题-3"/>
            <p:cNvPicPr>
              <a:picLocks noChangeAspect="1"/>
            </p:cNvPicPr>
            <p:nvPr/>
          </p:nvPicPr>
          <p:blipFill>
            <a:blip r:embed="rId1"/>
            <a:stretch>
              <a:fillRect/>
            </a:stretch>
          </p:blipFill>
          <p:spPr>
            <a:xfrm>
              <a:off x="3243" y="255"/>
              <a:ext cx="2222" cy="1038"/>
            </a:xfrm>
            <a:prstGeom prst="rect">
              <a:avLst/>
            </a:prstGeom>
            <a:noFill/>
            <a:ln w="9525">
              <a:noFill/>
            </a:ln>
          </p:spPr>
        </p:pic>
        <p:sp>
          <p:nvSpPr>
            <p:cNvPr id="48133" name="Rectangle 6"/>
            <p:cNvSpPr/>
            <p:nvPr/>
          </p:nvSpPr>
          <p:spPr>
            <a:xfrm>
              <a:off x="3245" y="890"/>
              <a:ext cx="454" cy="272"/>
            </a:xfrm>
            <a:prstGeom prst="rect">
              <a:avLst/>
            </a:prstGeom>
            <a:noFill/>
            <a:ln w="9525">
              <a:noFill/>
            </a:ln>
          </p:spPr>
          <p:txBody>
            <a:bodyPr anchor="t" anchorCtr="0"/>
            <a:p>
              <a:pPr algn="just"/>
              <a:r>
                <a:rPr lang="en-US" altLang="zh-CN" sz="2000" dirty="0">
                  <a:latin typeface="Times New Roman" panose="02020603050405020304" pitchFamily="18" charset="0"/>
                  <a:ea typeface="宋体" panose="02010600030101010101" pitchFamily="2" charset="-122"/>
                </a:rPr>
                <a:t>cm</a:t>
              </a:r>
              <a:endParaRPr lang="en-US" altLang="zh-CN" sz="2000" b="1" i="1" dirty="0">
                <a:latin typeface="Times New Roman" panose="02020603050405020304" pitchFamily="18" charset="0"/>
                <a:ea typeface="华文中宋" panose="02010600040101010101" pitchFamily="2" charset="-122"/>
              </a:endParaRPr>
            </a:p>
          </p:txBody>
        </p:sp>
        <p:sp>
          <p:nvSpPr>
            <p:cNvPr id="48134" name="Rectangle 7"/>
            <p:cNvSpPr/>
            <p:nvPr/>
          </p:nvSpPr>
          <p:spPr>
            <a:xfrm>
              <a:off x="3653" y="935"/>
              <a:ext cx="454" cy="272"/>
            </a:xfrm>
            <a:prstGeom prst="rect">
              <a:avLst/>
            </a:prstGeom>
            <a:noFill/>
            <a:ln w="9525">
              <a:noFill/>
            </a:ln>
          </p:spPr>
          <p:txBody>
            <a:bodyPr anchor="t" anchorCtr="0"/>
            <a:p>
              <a:pPr algn="just"/>
              <a:r>
                <a:rPr lang="en-US" altLang="zh-CN" sz="2000" dirty="0">
                  <a:latin typeface="Times New Roman" panose="02020603050405020304" pitchFamily="18" charset="0"/>
                  <a:ea typeface="宋体" panose="02010600030101010101" pitchFamily="2" charset="-122"/>
                </a:rPr>
                <a:t>1</a:t>
              </a:r>
              <a:endParaRPr lang="en-US" altLang="zh-CN" sz="2000" b="1" i="1" dirty="0">
                <a:latin typeface="Times New Roman" panose="02020603050405020304" pitchFamily="18" charset="0"/>
                <a:ea typeface="华文中宋" panose="02010600040101010101" pitchFamily="2" charset="-122"/>
              </a:endParaRPr>
            </a:p>
          </p:txBody>
        </p:sp>
        <p:sp>
          <p:nvSpPr>
            <p:cNvPr id="48135" name="Rectangle 8"/>
            <p:cNvSpPr/>
            <p:nvPr/>
          </p:nvSpPr>
          <p:spPr>
            <a:xfrm>
              <a:off x="4214" y="935"/>
              <a:ext cx="454" cy="272"/>
            </a:xfrm>
            <a:prstGeom prst="rect">
              <a:avLst/>
            </a:prstGeom>
            <a:noFill/>
            <a:ln w="9525">
              <a:noFill/>
            </a:ln>
          </p:spPr>
          <p:txBody>
            <a:bodyPr anchor="t" anchorCtr="0"/>
            <a:p>
              <a:pPr algn="just"/>
              <a:r>
                <a:rPr lang="en-US" altLang="zh-CN" sz="2000" dirty="0">
                  <a:latin typeface="Times New Roman" panose="02020603050405020304" pitchFamily="18" charset="0"/>
                  <a:ea typeface="宋体" panose="02010600030101010101" pitchFamily="2" charset="-122"/>
                </a:rPr>
                <a:t>2</a:t>
              </a:r>
              <a:endParaRPr lang="en-US" altLang="zh-CN" sz="2000" b="1" i="1" dirty="0">
                <a:latin typeface="Times New Roman" panose="02020603050405020304" pitchFamily="18" charset="0"/>
                <a:ea typeface="华文中宋" panose="02010600040101010101" pitchFamily="2" charset="-122"/>
              </a:endParaRPr>
            </a:p>
          </p:txBody>
        </p:sp>
        <p:sp>
          <p:nvSpPr>
            <p:cNvPr id="48136" name="Rectangle 9"/>
            <p:cNvSpPr/>
            <p:nvPr/>
          </p:nvSpPr>
          <p:spPr>
            <a:xfrm>
              <a:off x="4716" y="914"/>
              <a:ext cx="454" cy="272"/>
            </a:xfrm>
            <a:prstGeom prst="rect">
              <a:avLst/>
            </a:prstGeom>
            <a:noFill/>
            <a:ln w="9525">
              <a:noFill/>
            </a:ln>
          </p:spPr>
          <p:txBody>
            <a:bodyPr anchor="t" anchorCtr="0"/>
            <a:p>
              <a:pPr algn="just"/>
              <a:r>
                <a:rPr lang="en-US" altLang="zh-CN" sz="2000" dirty="0">
                  <a:latin typeface="Times New Roman" panose="02020603050405020304" pitchFamily="18" charset="0"/>
                  <a:ea typeface="宋体" panose="02010600030101010101" pitchFamily="2" charset="-122"/>
                </a:rPr>
                <a:t>3</a:t>
              </a:r>
              <a:endParaRPr lang="en-US" altLang="zh-CN" sz="2000" b="1" i="1" dirty="0">
                <a:latin typeface="Times New Roman" panose="02020603050405020304" pitchFamily="18" charset="0"/>
                <a:ea typeface="华文中宋" panose="02010600040101010101" pitchFamily="2" charset="-122"/>
              </a:endParaRPr>
            </a:p>
          </p:txBody>
        </p:sp>
      </p:grpSp>
      <p:sp>
        <p:nvSpPr>
          <p:cNvPr id="48137" name="Rectangle 10"/>
          <p:cNvSpPr/>
          <p:nvPr/>
        </p:nvSpPr>
        <p:spPr>
          <a:xfrm>
            <a:off x="1187450" y="4371975"/>
            <a:ext cx="4537075" cy="519113"/>
          </a:xfrm>
          <a:prstGeom prst="rect">
            <a:avLst/>
          </a:prstGeom>
          <a:noFill/>
          <a:ln w="28575">
            <a:noFill/>
          </a:ln>
        </p:spPr>
        <p:txBody>
          <a:bodyPr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读数  </a:t>
            </a:r>
            <a:r>
              <a:rPr lang="en-US" altLang="zh-CN" b="1" i="1" dirty="0">
                <a:solidFill>
                  <a:srgbClr val="000066"/>
                </a:solidFill>
                <a:latin typeface="Times New Roman" panose="02020603050405020304" pitchFamily="18" charset="0"/>
                <a:ea typeface="华文中宋" panose="02010600040101010101" pitchFamily="2" charset="-122"/>
              </a:rPr>
              <a:t>L</a:t>
            </a:r>
            <a:r>
              <a:rPr lang="en-US" altLang="zh-CN" b="1" dirty="0">
                <a:solidFill>
                  <a:srgbClr val="000066"/>
                </a:solidFill>
                <a:latin typeface="Times New Roman" panose="02020603050405020304" pitchFamily="18" charset="0"/>
                <a:ea typeface="华文中宋" panose="02010600040101010101" pitchFamily="2" charset="-122"/>
              </a:rPr>
              <a:t>=25.6 </a:t>
            </a:r>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mm</a:t>
            </a:r>
            <a:r>
              <a:rPr lang="zh-CN" altLang="en-US" b="1" dirty="0">
                <a:solidFill>
                  <a:srgbClr val="000066"/>
                </a:solidFill>
                <a:latin typeface="Times New Roman" panose="02020603050405020304" pitchFamily="18" charset="0"/>
                <a:ea typeface="华文中宋" panose="02010600040101010101" pitchFamily="2" charset="-122"/>
              </a:rPr>
              <a:t>）</a:t>
            </a:r>
            <a:endParaRPr lang="zh-CN" altLang="en-US" b="1" i="1" dirty="0">
              <a:solidFill>
                <a:srgbClr val="000066"/>
              </a:solidFill>
              <a:latin typeface="Times New Roman" panose="02020603050405020304" pitchFamily="18" charset="0"/>
              <a:ea typeface="华文中宋" panose="02010600040101010101" pitchFamily="2" charset="-122"/>
            </a:endParaRPr>
          </a:p>
        </p:txBody>
      </p:sp>
      <p:graphicFrame>
        <p:nvGraphicFramePr>
          <p:cNvPr id="637963" name="Group 11"/>
          <p:cNvGraphicFramePr>
            <a:graphicFrameLocks noGrp="1"/>
          </p:cNvGraphicFramePr>
          <p:nvPr/>
        </p:nvGraphicFramePr>
        <p:xfrm>
          <a:off x="468313" y="2889250"/>
          <a:ext cx="7848600" cy="987425"/>
        </p:xfrm>
        <a:graphic>
          <a:graphicData uri="http://schemas.openxmlformats.org/drawingml/2006/table">
            <a:tbl>
              <a:tblPr/>
              <a:tblGrid>
                <a:gridCol w="1570037"/>
                <a:gridCol w="1598613"/>
                <a:gridCol w="1539875"/>
                <a:gridCol w="1570037"/>
                <a:gridCol w="1570038"/>
              </a:tblGrid>
              <a:tr h="5048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仪器名称</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  </a:t>
                      </a:r>
                      <a:r>
                        <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量程</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分度值</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零值误差</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48260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钢直尺</a:t>
                      </a:r>
                      <a:endParaRPr kumimoji="0" lang="zh-CN" altLang="en-US"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300mm</a:t>
                      </a:r>
                      <a:endParaRPr kumimoji="0" lang="en-US"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1mm</a:t>
                      </a:r>
                      <a:endParaRPr kumimoji="0" lang="en-US"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rPr>
                        <a:t>      </a:t>
                      </a:r>
                      <a:r>
                        <a:rPr kumimoji="0" lang="en-US" altLang="zh-CN" sz="2400" b="1" i="0" u="none" strike="noStrike" cap="none" normalizeH="0" baseline="0" smtClean="0">
                          <a:ln>
                            <a:noFill/>
                          </a:ln>
                          <a:solidFill>
                            <a:srgbClr val="000066"/>
                          </a:solidFill>
                          <a:effectLst/>
                          <a:latin typeface="华文中宋" panose="02010600040101010101" pitchFamily="2" charset="-122"/>
                          <a:ea typeface="华文中宋" panose="02010600040101010101" pitchFamily="2" charset="-122"/>
                        </a:rPr>
                        <a:t>——</a:t>
                      </a:r>
                      <a:endParaRPr kumimoji="0" lang="en-US" altLang="zh-CN" sz="2400" b="1" i="0" u="none" strike="noStrike" cap="none" normalizeH="0" baseline="0" smtClean="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bl>
          </a:graphicData>
        </a:graphic>
      </p:graphicFrame>
      <p:graphicFrame>
        <p:nvGraphicFramePr>
          <p:cNvPr id="48158" name="Object 31"/>
          <p:cNvGraphicFramePr>
            <a:graphicFrameLocks noChangeAspect="1"/>
          </p:cNvGraphicFramePr>
          <p:nvPr/>
        </p:nvGraphicFramePr>
        <p:xfrm>
          <a:off x="5724525" y="2932113"/>
          <a:ext cx="552450" cy="504825"/>
        </p:xfrm>
        <a:graphic>
          <a:graphicData uri="http://schemas.openxmlformats.org/presentationml/2006/ole">
            <mc:AlternateContent xmlns:mc="http://schemas.openxmlformats.org/markup-compatibility/2006">
              <mc:Choice xmlns:v="urn:schemas-microsoft-com:vml" Requires="v">
                <p:oleObj spid="_x0000_s3201" name="" r:id="rId2" imgW="241300" imgH="241300" progId="Equation.DSMT4">
                  <p:embed/>
                </p:oleObj>
              </mc:Choice>
              <mc:Fallback>
                <p:oleObj name="" r:id="rId2" imgW="241300" imgH="241300" progId="Equation.DSMT4">
                  <p:embed/>
                  <p:pic>
                    <p:nvPicPr>
                      <p:cNvPr id="0" name="图片 3200"/>
                      <p:cNvPicPr/>
                      <p:nvPr/>
                    </p:nvPicPr>
                    <p:blipFill>
                      <a:blip r:embed="rId3"/>
                      <a:stretch>
                        <a:fillRect/>
                      </a:stretch>
                    </p:blipFill>
                    <p:spPr>
                      <a:xfrm>
                        <a:off x="5724525" y="2932113"/>
                        <a:ext cx="552450" cy="504825"/>
                      </a:xfrm>
                      <a:prstGeom prst="rect">
                        <a:avLst/>
                      </a:prstGeom>
                      <a:noFill/>
                      <a:ln w="38100">
                        <a:noFill/>
                        <a:miter/>
                      </a:ln>
                    </p:spPr>
                  </p:pic>
                </p:oleObj>
              </mc:Fallback>
            </mc:AlternateContent>
          </a:graphicData>
        </a:graphic>
      </p:graphicFrame>
      <p:graphicFrame>
        <p:nvGraphicFramePr>
          <p:cNvPr id="48159" name="Object 32"/>
          <p:cNvGraphicFramePr>
            <a:graphicFrameLocks noChangeAspect="1"/>
          </p:cNvGraphicFramePr>
          <p:nvPr/>
        </p:nvGraphicFramePr>
        <p:xfrm>
          <a:off x="5221288" y="3443288"/>
          <a:ext cx="1392237" cy="371475"/>
        </p:xfrm>
        <a:graphic>
          <a:graphicData uri="http://schemas.openxmlformats.org/presentationml/2006/ole">
            <mc:AlternateContent xmlns:mc="http://schemas.openxmlformats.org/markup-compatibility/2006">
              <mc:Choice xmlns:v="urn:schemas-microsoft-com:vml" Requires="v">
                <p:oleObj spid="_x0000_s3202" name="" r:id="rId4" imgW="609600" imgH="177800" progId="Equation.DSMT4">
                  <p:embed/>
                </p:oleObj>
              </mc:Choice>
              <mc:Fallback>
                <p:oleObj name="" r:id="rId4" imgW="609600" imgH="177800" progId="Equation.DSMT4">
                  <p:embed/>
                  <p:pic>
                    <p:nvPicPr>
                      <p:cNvPr id="0" name="图片 3201"/>
                      <p:cNvPicPr/>
                      <p:nvPr/>
                    </p:nvPicPr>
                    <p:blipFill>
                      <a:blip r:embed="rId5"/>
                      <a:stretch>
                        <a:fillRect/>
                      </a:stretch>
                    </p:blipFill>
                    <p:spPr>
                      <a:xfrm>
                        <a:off x="5221288" y="3443288"/>
                        <a:ext cx="1392237" cy="371475"/>
                      </a:xfrm>
                      <a:prstGeom prst="rect">
                        <a:avLst/>
                      </a:prstGeom>
                      <a:noFill/>
                      <a:ln w="38100">
                        <a:noFill/>
                        <a:miter/>
                      </a:ln>
                    </p:spPr>
                  </p:pic>
                </p:oleObj>
              </mc:Fallback>
            </mc:AlternateContent>
          </a:graphicData>
        </a:graphic>
      </p:graphicFrame>
      <p:sp>
        <p:nvSpPr>
          <p:cNvPr id="48160" name="Rectangle 33"/>
          <p:cNvSpPr/>
          <p:nvPr/>
        </p:nvSpPr>
        <p:spPr>
          <a:xfrm>
            <a:off x="519113" y="2139950"/>
            <a:ext cx="836612" cy="519113"/>
          </a:xfrm>
          <a:prstGeom prst="rect">
            <a:avLst/>
          </a:prstGeom>
          <a:noFill/>
          <a:ln w="28575">
            <a:noFill/>
          </a:ln>
        </p:spPr>
        <p:txBody>
          <a:bodyPr wrap="none" anchor="t" anchorCtr="0">
            <a:spAutoFit/>
          </a:bodyPr>
          <a:p>
            <a:pPr algn="ctr"/>
            <a:r>
              <a:rPr lang="zh-CN" altLang="en-US" b="1" dirty="0">
                <a:solidFill>
                  <a:srgbClr val="000066"/>
                </a:solidFill>
                <a:latin typeface="Times New Roman" panose="02020603050405020304" pitchFamily="18" charset="0"/>
                <a:ea typeface="华文中宋" panose="02010600040101010101" pitchFamily="2" charset="-122"/>
              </a:rPr>
              <a:t>例</a:t>
            </a:r>
            <a:r>
              <a:rPr lang="en-US" altLang="zh-CN" b="1" dirty="0">
                <a:solidFill>
                  <a:srgbClr val="000066"/>
                </a:solidFill>
                <a:latin typeface="Times New Roman" panose="02020603050405020304" pitchFamily="18" charset="0"/>
                <a:ea typeface="华文中宋" panose="02010600040101010101" pitchFamily="2" charset="-122"/>
              </a:rPr>
              <a:t>1:</a:t>
            </a:r>
            <a:endParaRPr lang="en-US" altLang="zh-CN" b="1" dirty="0">
              <a:solidFill>
                <a:srgbClr val="000066"/>
              </a:solidFill>
              <a:latin typeface="Times New Roman" panose="02020603050405020304" pitchFamily="18" charset="0"/>
              <a:ea typeface="华文中宋" panose="02010600040101010101" pitchFamily="2" charset="-122"/>
            </a:endParaRPr>
          </a:p>
        </p:txBody>
      </p:sp>
      <p:sp>
        <p:nvSpPr>
          <p:cNvPr id="48161" name="Rectangle 34"/>
          <p:cNvSpPr/>
          <p:nvPr/>
        </p:nvSpPr>
        <p:spPr>
          <a:xfrm>
            <a:off x="519113" y="5003800"/>
            <a:ext cx="7913687" cy="946150"/>
          </a:xfrm>
          <a:prstGeom prst="rect">
            <a:avLst/>
          </a:prstGeom>
          <a:noFill/>
          <a:ln w="28575">
            <a:noFill/>
          </a:ln>
        </p:spPr>
        <p:txBody>
          <a:bodyPr anchor="t" anchorCtr="0">
            <a:spAutoFit/>
          </a:bodyPr>
          <a:p>
            <a:r>
              <a:rPr lang="zh-CN" altLang="en-US" b="1" i="1" dirty="0">
                <a:solidFill>
                  <a:srgbClr val="FF0066"/>
                </a:solidFill>
                <a:latin typeface="Times New Roman" panose="02020603050405020304" pitchFamily="18" charset="0"/>
                <a:ea typeface="华文隶书" panose="02010800040101010101" pitchFamily="2" charset="-122"/>
              </a:rPr>
              <a:t>　　注：实验报告中要在实验仪器一项中绘制并填写仪器表格</a:t>
            </a:r>
            <a:endParaRPr lang="zh-CN" altLang="en-US" b="1" i="1" dirty="0">
              <a:solidFill>
                <a:srgbClr val="FF0066"/>
              </a:solidFill>
              <a:latin typeface="Times New Roman" panose="02020603050405020304" pitchFamily="18" charset="0"/>
              <a:ea typeface="华文隶书" panose="02010800040101010101" pitchFamily="2" charset="-122"/>
            </a:endParaRPr>
          </a:p>
        </p:txBody>
      </p:sp>
      <p:sp>
        <p:nvSpPr>
          <p:cNvPr id="48162" name="Rectangle 36"/>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p:nvPr/>
        </p:nvSpPr>
        <p:spPr>
          <a:xfrm>
            <a:off x="265113" y="3716338"/>
            <a:ext cx="8366125" cy="1800225"/>
          </a:xfrm>
          <a:prstGeom prst="rect">
            <a:avLst/>
          </a:prstGeom>
          <a:noFill/>
          <a:ln w="28575">
            <a:noFill/>
          </a:ln>
        </p:spPr>
        <p:txBody>
          <a:bodyPr anchor="t" anchorCtr="0">
            <a:spAutoFit/>
          </a:bodyPr>
          <a:p>
            <a:r>
              <a:rPr lang="zh-CN" altLang="en-US" b="1" dirty="0">
                <a:solidFill>
                  <a:srgbClr val="000066"/>
                </a:solidFill>
                <a:latin typeface="Times New Roman" panose="02020603050405020304" pitchFamily="18" charset="0"/>
                <a:ea typeface="华文中宋" panose="02010600040101010101" pitchFamily="2" charset="-122"/>
              </a:rPr>
              <a:t>例</a:t>
            </a:r>
            <a:r>
              <a:rPr lang="en-US" altLang="zh-CN" b="1" dirty="0">
                <a:solidFill>
                  <a:srgbClr val="000066"/>
                </a:solidFill>
                <a:latin typeface="Times New Roman" panose="02020603050405020304" pitchFamily="18" charset="0"/>
                <a:ea typeface="华文中宋" panose="02010600040101010101" pitchFamily="2" charset="-122"/>
              </a:rPr>
              <a:t>2:</a:t>
            </a:r>
            <a:r>
              <a:rPr lang="zh-CN" altLang="en-US" b="1" dirty="0">
                <a:solidFill>
                  <a:srgbClr val="000066"/>
                </a:solidFill>
                <a:latin typeface="Times New Roman" panose="02020603050405020304" pitchFamily="18" charset="0"/>
                <a:ea typeface="华文中宋" panose="02010600040101010101" pitchFamily="2" charset="-122"/>
              </a:rPr>
              <a:t>有的仪器是五进制的，应将最小格分成</a:t>
            </a:r>
            <a:r>
              <a:rPr lang="en-US" altLang="zh-CN" b="1" dirty="0">
                <a:solidFill>
                  <a:srgbClr val="000066"/>
                </a:solidFill>
                <a:latin typeface="Times New Roman" panose="02020603050405020304" pitchFamily="18" charset="0"/>
                <a:ea typeface="华文中宋" panose="02010600040101010101" pitchFamily="2" charset="-122"/>
              </a:rPr>
              <a:t>5</a:t>
            </a:r>
            <a:r>
              <a:rPr lang="zh-CN" altLang="en-US" b="1" dirty="0">
                <a:solidFill>
                  <a:srgbClr val="000066"/>
                </a:solidFill>
                <a:latin typeface="Times New Roman" panose="02020603050405020304" pitchFamily="18" charset="0"/>
                <a:ea typeface="华文中宋" panose="02010600040101010101" pitchFamily="2" charset="-122"/>
              </a:rPr>
              <a:t>份来估读；有的仪器是二进制的，应将最小格分成</a:t>
            </a:r>
            <a:r>
              <a:rPr lang="en-US" altLang="zh-CN" b="1" dirty="0">
                <a:solidFill>
                  <a:srgbClr val="000066"/>
                </a:solidFill>
                <a:latin typeface="Times New Roman" panose="02020603050405020304" pitchFamily="18" charset="0"/>
                <a:ea typeface="华文中宋" panose="02010600040101010101" pitchFamily="2" charset="-122"/>
              </a:rPr>
              <a:t>2</a:t>
            </a:r>
            <a:r>
              <a:rPr lang="zh-CN" altLang="en-US" b="1" dirty="0">
                <a:solidFill>
                  <a:srgbClr val="000066"/>
                </a:solidFill>
                <a:latin typeface="Times New Roman" panose="02020603050405020304" pitchFamily="18" charset="0"/>
                <a:ea typeface="华文中宋" panose="02010600040101010101" pitchFamily="2" charset="-122"/>
              </a:rPr>
              <a:t>份来估读，即游码左缘靠近刻线读偶数，靠近半格读奇数，所谓</a:t>
            </a:r>
            <a:r>
              <a:rPr lang="zh-CN" altLang="en-US" b="1" dirty="0">
                <a:solidFill>
                  <a:srgbClr val="000066"/>
                </a:solidFill>
                <a:latin typeface="华文中宋" panose="02010600040101010101" pitchFamily="2" charset="-122"/>
                <a:ea typeface="华文中宋" panose="02010600040101010101" pitchFamily="2" charset="-122"/>
              </a:rPr>
              <a:t>“</a:t>
            </a:r>
            <a:r>
              <a:rPr lang="zh-CN" altLang="en-US" b="1" dirty="0">
                <a:solidFill>
                  <a:srgbClr val="000066"/>
                </a:solidFill>
                <a:latin typeface="Times New Roman" panose="02020603050405020304" pitchFamily="18" charset="0"/>
                <a:ea typeface="华文中宋" panose="02010600040101010101" pitchFamily="2" charset="-122"/>
              </a:rPr>
              <a:t>靠近</a:t>
            </a:r>
            <a:r>
              <a:rPr lang="zh-CN" altLang="en-US" b="1" dirty="0">
                <a:solidFill>
                  <a:srgbClr val="000066"/>
                </a:solidFill>
                <a:latin typeface="华文中宋" panose="02010600040101010101" pitchFamily="2" charset="-122"/>
                <a:ea typeface="华文中宋" panose="02010600040101010101" pitchFamily="2" charset="-122"/>
              </a:rPr>
              <a:t>”</a:t>
            </a:r>
            <a:r>
              <a:rPr lang="zh-CN" altLang="en-US" b="1" dirty="0">
                <a:solidFill>
                  <a:srgbClr val="000066"/>
                </a:solidFill>
                <a:latin typeface="Times New Roman" panose="02020603050405020304" pitchFamily="18" charset="0"/>
                <a:ea typeface="华文中宋" panose="02010600040101010101" pitchFamily="2" charset="-122"/>
              </a:rPr>
              <a:t>，包括稍欠和稍超。 </a:t>
            </a:r>
            <a:endParaRPr lang="zh-CN" altLang="en-US" b="1" dirty="0">
              <a:solidFill>
                <a:srgbClr val="000066"/>
              </a:solidFill>
              <a:latin typeface="Times New Roman" panose="02020603050405020304" pitchFamily="18" charset="0"/>
              <a:ea typeface="华文中宋" panose="02010600040101010101" pitchFamily="2" charset="-122"/>
            </a:endParaRPr>
          </a:p>
        </p:txBody>
      </p:sp>
      <p:pic>
        <p:nvPicPr>
          <p:cNvPr id="49154" name="Picture 3" descr="未标题-1"/>
          <p:cNvPicPr>
            <a:picLocks noChangeAspect="1"/>
          </p:cNvPicPr>
          <p:nvPr/>
        </p:nvPicPr>
        <p:blipFill>
          <a:blip r:embed="rId1">
            <a:grayscl/>
            <a:lum bright="-23999" contrast="35999"/>
          </a:blip>
          <a:stretch>
            <a:fillRect/>
          </a:stretch>
        </p:blipFill>
        <p:spPr>
          <a:xfrm>
            <a:off x="265113" y="1014413"/>
            <a:ext cx="8413750" cy="2486025"/>
          </a:xfrm>
          <a:prstGeom prst="rect">
            <a:avLst/>
          </a:prstGeom>
          <a:noFill/>
          <a:ln w="9525">
            <a:noFill/>
          </a:ln>
        </p:spPr>
      </p:pic>
      <p:sp>
        <p:nvSpPr>
          <p:cNvPr id="49155" name="Rectangle 4"/>
          <p:cNvSpPr/>
          <p:nvPr/>
        </p:nvSpPr>
        <p:spPr>
          <a:xfrm>
            <a:off x="877888" y="1412875"/>
            <a:ext cx="7088187" cy="419100"/>
          </a:xfrm>
          <a:prstGeom prst="rect">
            <a:avLst/>
          </a:prstGeom>
          <a:noFill/>
          <a:ln w="9525">
            <a:noFill/>
          </a:ln>
        </p:spPr>
        <p:txBody>
          <a:bodyPr anchor="t" anchorCtr="0"/>
          <a:p>
            <a:pPr algn="just"/>
            <a:r>
              <a:rPr lang="en-US" altLang="zh-CN" sz="2000" dirty="0">
                <a:latin typeface="Times New Roman" panose="02020603050405020304" pitchFamily="18" charset="0"/>
                <a:ea typeface="宋体" panose="02010600030101010101" pitchFamily="2" charset="-122"/>
              </a:rPr>
              <a:t>1         2         3         4        5        6         7         8         9</a:t>
            </a:r>
            <a:endParaRPr lang="en-US" altLang="zh-CN" sz="2000" b="1" i="1" dirty="0">
              <a:latin typeface="Times New Roman" panose="02020603050405020304" pitchFamily="18" charset="0"/>
              <a:ea typeface="华文中宋" panose="02010600040101010101" pitchFamily="2" charset="-122"/>
            </a:endParaRPr>
          </a:p>
        </p:txBody>
      </p:sp>
      <p:sp>
        <p:nvSpPr>
          <p:cNvPr id="49156" name="Rectangle 5"/>
          <p:cNvSpPr/>
          <p:nvPr/>
        </p:nvSpPr>
        <p:spPr>
          <a:xfrm>
            <a:off x="877888" y="3044825"/>
            <a:ext cx="5624512" cy="336550"/>
          </a:xfrm>
          <a:prstGeom prst="rect">
            <a:avLst/>
          </a:prstGeom>
          <a:noFill/>
          <a:ln w="28575">
            <a:noFill/>
          </a:ln>
        </p:spPr>
        <p:txBody>
          <a:bodyPr anchor="ctr" anchorCtr="0">
            <a:spAutoFit/>
          </a:bodyPr>
          <a:p>
            <a:r>
              <a:rPr lang="en-US" altLang="zh-CN" sz="1600" dirty="0">
                <a:latin typeface="Times New Roman" panose="02020603050405020304" pitchFamily="18" charset="0"/>
                <a:ea typeface="华文中宋" panose="02010600040101010101" pitchFamily="2" charset="-122"/>
              </a:rPr>
              <a:t>0         0.1        0.2          0.3        0.4        0.5         0.6</a:t>
            </a:r>
            <a:endParaRPr lang="en-US" altLang="zh-CN" sz="1600" dirty="0">
              <a:latin typeface="Times New Roman" panose="02020603050405020304" pitchFamily="18" charset="0"/>
              <a:ea typeface="华文中宋" panose="02010600040101010101" pitchFamily="2" charset="-122"/>
            </a:endParaRPr>
          </a:p>
        </p:txBody>
      </p:sp>
      <p:sp>
        <p:nvSpPr>
          <p:cNvPr id="49157" name="Rectangle 6"/>
          <p:cNvSpPr/>
          <p:nvPr/>
        </p:nvSpPr>
        <p:spPr>
          <a:xfrm>
            <a:off x="366713" y="5516563"/>
            <a:ext cx="7651750" cy="519112"/>
          </a:xfrm>
          <a:prstGeom prst="rect">
            <a:avLst/>
          </a:prstGeom>
          <a:noFill/>
          <a:ln w="28575">
            <a:noFill/>
          </a:ln>
        </p:spPr>
        <p:txBody>
          <a:bodyPr wrap="none" anchor="t" anchorCtr="0">
            <a:spAutoFit/>
          </a:bodyPr>
          <a:p>
            <a:pPr algn="ctr"/>
            <a:r>
              <a:rPr lang="zh-CN" altLang="en-US" b="1" dirty="0">
                <a:solidFill>
                  <a:srgbClr val="000066"/>
                </a:solidFill>
                <a:latin typeface="Times New Roman" panose="02020603050405020304" pitchFamily="18" charset="0"/>
                <a:ea typeface="华文中宋" panose="02010600040101010101" pitchFamily="2" charset="-122"/>
              </a:rPr>
              <a:t>当然在日常生活中，测量一般是不进行估读的。</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49158" name="Rectangle 8"/>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7" name="Object 18"/>
          <p:cNvGraphicFramePr>
            <a:graphicFrameLocks noChangeAspect="1"/>
          </p:cNvGraphicFramePr>
          <p:nvPr/>
        </p:nvGraphicFramePr>
        <p:xfrm>
          <a:off x="5075238" y="3736975"/>
          <a:ext cx="1612900" cy="455613"/>
        </p:xfrm>
        <a:graphic>
          <a:graphicData uri="http://schemas.openxmlformats.org/presentationml/2006/ole">
            <mc:AlternateContent xmlns:mc="http://schemas.openxmlformats.org/markup-compatibility/2006">
              <mc:Choice xmlns:v="urn:schemas-microsoft-com:vml" Requires="v">
                <p:oleObj spid="_x0000_s3208" name="" r:id="rId1" imgW="736600" imgH="203200" progId="Equation.DSMT4">
                  <p:embed/>
                </p:oleObj>
              </mc:Choice>
              <mc:Fallback>
                <p:oleObj name="" r:id="rId1" imgW="736600" imgH="203200" progId="Equation.DSMT4">
                  <p:embed/>
                  <p:pic>
                    <p:nvPicPr>
                      <p:cNvPr id="0" name="图片 3207"/>
                      <p:cNvPicPr/>
                      <p:nvPr/>
                    </p:nvPicPr>
                    <p:blipFill>
                      <a:blip r:embed="rId2"/>
                      <a:stretch>
                        <a:fillRect/>
                      </a:stretch>
                    </p:blipFill>
                    <p:spPr>
                      <a:xfrm>
                        <a:off x="5075238" y="3736975"/>
                        <a:ext cx="1612900" cy="455613"/>
                      </a:xfrm>
                      <a:prstGeom prst="rect">
                        <a:avLst/>
                      </a:prstGeom>
                      <a:solidFill>
                        <a:srgbClr val="99FF99"/>
                      </a:solidFill>
                      <a:ln w="38100">
                        <a:noFill/>
                        <a:miter/>
                      </a:ln>
                    </p:spPr>
                  </p:pic>
                </p:oleObj>
              </mc:Fallback>
            </mc:AlternateContent>
          </a:graphicData>
        </a:graphic>
      </p:graphicFrame>
      <p:sp>
        <p:nvSpPr>
          <p:cNvPr id="50178" name="Rectangle 2"/>
          <p:cNvSpPr/>
          <p:nvPr/>
        </p:nvSpPr>
        <p:spPr>
          <a:xfrm>
            <a:off x="446088" y="795338"/>
            <a:ext cx="3206750" cy="519112"/>
          </a:xfrm>
          <a:prstGeom prst="rect">
            <a:avLst/>
          </a:prstGeom>
          <a:noFill/>
          <a:ln w="28575">
            <a:noFill/>
          </a:ln>
        </p:spPr>
        <p:txBody>
          <a:bodyPr wrap="none" anchor="ctr" anchorCtr="0">
            <a:spAutoFit/>
          </a:bodyPr>
          <a:p>
            <a:r>
              <a:rPr lang="en-US" altLang="zh-CN" b="1" dirty="0">
                <a:solidFill>
                  <a:srgbClr val="0000FF"/>
                </a:solidFill>
                <a:latin typeface="Times New Roman" panose="02020603050405020304" pitchFamily="18" charset="0"/>
                <a:ea typeface="华文中宋" panose="02010600040101010101" pitchFamily="2" charset="-122"/>
              </a:rPr>
              <a:t>3</a:t>
            </a:r>
            <a:r>
              <a:rPr lang="zh-CN" altLang="en-US" b="1" dirty="0">
                <a:solidFill>
                  <a:srgbClr val="0000FF"/>
                </a:solidFill>
                <a:latin typeface="Times New Roman" panose="02020603050405020304" pitchFamily="18" charset="0"/>
                <a:ea typeface="华文中宋" panose="02010600040101010101" pitchFamily="2" charset="-122"/>
              </a:rPr>
              <a:t>、有效数字的运算</a:t>
            </a:r>
            <a:endParaRPr lang="zh-CN" altLang="en-US" b="1" dirty="0">
              <a:solidFill>
                <a:srgbClr val="0000FF"/>
              </a:solidFill>
              <a:latin typeface="Times New Roman" panose="02020603050405020304" pitchFamily="18" charset="0"/>
              <a:ea typeface="华文中宋" panose="02010600040101010101" pitchFamily="2" charset="-122"/>
            </a:endParaRPr>
          </a:p>
        </p:txBody>
      </p:sp>
      <p:sp>
        <p:nvSpPr>
          <p:cNvPr id="50179" name="Rectangle 3"/>
          <p:cNvSpPr/>
          <p:nvPr/>
        </p:nvSpPr>
        <p:spPr>
          <a:xfrm>
            <a:off x="446088" y="1344613"/>
            <a:ext cx="2940050" cy="519112"/>
          </a:xfrm>
          <a:prstGeom prst="rect">
            <a:avLst/>
          </a:prstGeom>
          <a:noFill/>
          <a:ln w="28575">
            <a:noFill/>
          </a:ln>
        </p:spPr>
        <p:txBody>
          <a:bodyPr wrap="none"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1</a:t>
            </a:r>
            <a:r>
              <a:rPr lang="zh-CN" altLang="en-US" b="1" dirty="0">
                <a:solidFill>
                  <a:srgbClr val="000066"/>
                </a:solidFill>
                <a:latin typeface="Times New Roman" panose="02020603050405020304" pitchFamily="18" charset="0"/>
                <a:ea typeface="华文中宋" panose="02010600040101010101" pitchFamily="2" charset="-122"/>
              </a:rPr>
              <a:t>） 加减运算：</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50180" name="Rectangle 10"/>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aphicFrame>
        <p:nvGraphicFramePr>
          <p:cNvPr id="50181" name="Object 11"/>
          <p:cNvGraphicFramePr>
            <a:graphicFrameLocks noChangeAspect="1"/>
          </p:cNvGraphicFramePr>
          <p:nvPr/>
        </p:nvGraphicFramePr>
        <p:xfrm>
          <a:off x="2044700" y="1909763"/>
          <a:ext cx="4430713" cy="460375"/>
        </p:xfrm>
        <a:graphic>
          <a:graphicData uri="http://schemas.openxmlformats.org/presentationml/2006/ole">
            <mc:AlternateContent xmlns:mc="http://schemas.openxmlformats.org/markup-compatibility/2006">
              <mc:Choice xmlns:v="urn:schemas-microsoft-com:vml" Requires="v">
                <p:oleObj spid="_x0000_s3206" name="" r:id="rId3" imgW="2070100" imgH="177800" progId="Equation.DSMT4">
                  <p:embed/>
                </p:oleObj>
              </mc:Choice>
              <mc:Fallback>
                <p:oleObj name="" r:id="rId3" imgW="2070100" imgH="177800" progId="Equation.DSMT4">
                  <p:embed/>
                  <p:pic>
                    <p:nvPicPr>
                      <p:cNvPr id="0" name="图片 3205"/>
                      <p:cNvPicPr/>
                      <p:nvPr/>
                    </p:nvPicPr>
                    <p:blipFill>
                      <a:blip r:embed="rId4"/>
                      <a:stretch>
                        <a:fillRect/>
                      </a:stretch>
                    </p:blipFill>
                    <p:spPr>
                      <a:xfrm>
                        <a:off x="2044700" y="1909763"/>
                        <a:ext cx="4430713" cy="460375"/>
                      </a:xfrm>
                      <a:prstGeom prst="rect">
                        <a:avLst/>
                      </a:prstGeom>
                      <a:noFill/>
                      <a:ln w="38100">
                        <a:noFill/>
                        <a:miter/>
                      </a:ln>
                    </p:spPr>
                  </p:pic>
                </p:oleObj>
              </mc:Fallback>
            </mc:AlternateContent>
          </a:graphicData>
        </a:graphic>
      </p:graphicFrame>
      <p:graphicFrame>
        <p:nvGraphicFramePr>
          <p:cNvPr id="50182" name="Object 14"/>
          <p:cNvGraphicFramePr>
            <a:graphicFrameLocks noChangeAspect="1"/>
          </p:cNvGraphicFramePr>
          <p:nvPr/>
        </p:nvGraphicFramePr>
        <p:xfrm>
          <a:off x="6475413" y="1963738"/>
          <a:ext cx="811212" cy="406400"/>
        </p:xfrm>
        <a:graphic>
          <a:graphicData uri="http://schemas.openxmlformats.org/presentationml/2006/ole">
            <mc:AlternateContent xmlns:mc="http://schemas.openxmlformats.org/markup-compatibility/2006">
              <mc:Choice xmlns:v="urn:schemas-microsoft-com:vml" Requires="v">
                <p:oleObj spid="_x0000_s3203" name="" r:id="rId5" imgW="393065" imgH="177800" progId="Equation.DSMT4">
                  <p:embed/>
                </p:oleObj>
              </mc:Choice>
              <mc:Fallback>
                <p:oleObj name="" r:id="rId5" imgW="393065" imgH="177800" progId="Equation.DSMT4">
                  <p:embed/>
                  <p:pic>
                    <p:nvPicPr>
                      <p:cNvPr id="0" name="图片 3202"/>
                      <p:cNvPicPr/>
                      <p:nvPr/>
                    </p:nvPicPr>
                    <p:blipFill>
                      <a:blip r:embed="rId6"/>
                      <a:stretch>
                        <a:fillRect/>
                      </a:stretch>
                    </p:blipFill>
                    <p:spPr>
                      <a:xfrm>
                        <a:off x="6475413" y="1963738"/>
                        <a:ext cx="811212" cy="406400"/>
                      </a:xfrm>
                      <a:prstGeom prst="rect">
                        <a:avLst/>
                      </a:prstGeom>
                      <a:solidFill>
                        <a:srgbClr val="99FF99"/>
                      </a:solidFill>
                      <a:ln w="38100">
                        <a:noFill/>
                        <a:miter/>
                      </a:ln>
                    </p:spPr>
                  </p:pic>
                </p:oleObj>
              </mc:Fallback>
            </mc:AlternateContent>
          </a:graphicData>
        </a:graphic>
      </p:graphicFrame>
      <p:sp>
        <p:nvSpPr>
          <p:cNvPr id="50183" name="Rectangle 15"/>
          <p:cNvSpPr/>
          <p:nvPr/>
        </p:nvSpPr>
        <p:spPr>
          <a:xfrm>
            <a:off x="446088" y="2420938"/>
            <a:ext cx="2584450" cy="519112"/>
          </a:xfrm>
          <a:prstGeom prst="rect">
            <a:avLst/>
          </a:prstGeom>
          <a:noFill/>
          <a:ln w="28575">
            <a:noFill/>
          </a:ln>
        </p:spPr>
        <p:txBody>
          <a:bodyPr wrap="none"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2</a:t>
            </a:r>
            <a:r>
              <a:rPr lang="zh-CN" altLang="en-US" b="1" dirty="0">
                <a:solidFill>
                  <a:srgbClr val="000066"/>
                </a:solidFill>
                <a:latin typeface="Times New Roman" panose="02020603050405020304" pitchFamily="18" charset="0"/>
                <a:ea typeface="华文中宋" panose="02010600040101010101" pitchFamily="2" charset="-122"/>
              </a:rPr>
              <a:t>）乘除运算</a:t>
            </a:r>
            <a:r>
              <a:rPr lang="zh-CN" altLang="en-US" b="1" i="1" dirty="0">
                <a:solidFill>
                  <a:srgbClr val="000066"/>
                </a:solidFill>
                <a:latin typeface="Times New Roman" panose="02020603050405020304" pitchFamily="18" charset="0"/>
                <a:ea typeface="华文中宋" panose="02010600040101010101" pitchFamily="2" charset="-122"/>
              </a:rPr>
              <a:t> </a:t>
            </a:r>
            <a:endParaRPr lang="zh-CN" altLang="en-US" b="1" i="1" dirty="0">
              <a:solidFill>
                <a:srgbClr val="000066"/>
              </a:solidFill>
              <a:latin typeface="Times New Roman" panose="02020603050405020304" pitchFamily="18" charset="0"/>
              <a:ea typeface="华文中宋" panose="02010600040101010101" pitchFamily="2" charset="-122"/>
            </a:endParaRPr>
          </a:p>
        </p:txBody>
      </p:sp>
      <p:sp>
        <p:nvSpPr>
          <p:cNvPr id="50184" name="Rectangle 17"/>
          <p:cNvSpPr/>
          <p:nvPr/>
        </p:nvSpPr>
        <p:spPr>
          <a:xfrm>
            <a:off x="0" y="32337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50185" name="Object 16"/>
          <p:cNvGraphicFramePr>
            <a:graphicFrameLocks noChangeAspect="1"/>
          </p:cNvGraphicFramePr>
          <p:nvPr/>
        </p:nvGraphicFramePr>
        <p:xfrm>
          <a:off x="1422400" y="2940050"/>
          <a:ext cx="6240463" cy="839788"/>
        </p:xfrm>
        <a:graphic>
          <a:graphicData uri="http://schemas.openxmlformats.org/presentationml/2006/ole">
            <mc:AlternateContent xmlns:mc="http://schemas.openxmlformats.org/markup-compatibility/2006">
              <mc:Choice xmlns:v="urn:schemas-microsoft-com:vml" Requires="v">
                <p:oleObj spid="_x0000_s3209" name="" r:id="rId7" imgW="2755900" imgH="393700" progId="Equation.DSMT4">
                  <p:embed/>
                </p:oleObj>
              </mc:Choice>
              <mc:Fallback>
                <p:oleObj name="" r:id="rId7" imgW="2755900" imgH="393700" progId="Equation.DSMT4">
                  <p:embed/>
                  <p:pic>
                    <p:nvPicPr>
                      <p:cNvPr id="0" name="图片 3208"/>
                      <p:cNvPicPr/>
                      <p:nvPr/>
                    </p:nvPicPr>
                    <p:blipFill>
                      <a:blip r:embed="rId8"/>
                      <a:stretch>
                        <a:fillRect/>
                      </a:stretch>
                    </p:blipFill>
                    <p:spPr>
                      <a:xfrm>
                        <a:off x="1422400" y="2940050"/>
                        <a:ext cx="6240463" cy="839788"/>
                      </a:xfrm>
                      <a:prstGeom prst="rect">
                        <a:avLst/>
                      </a:prstGeom>
                      <a:noFill/>
                      <a:ln w="38100">
                        <a:noFill/>
                        <a:miter/>
                      </a:ln>
                    </p:spPr>
                  </p:pic>
                </p:oleObj>
              </mc:Fallback>
            </mc:AlternateContent>
          </a:graphicData>
        </a:graphic>
      </p:graphicFrame>
      <p:sp>
        <p:nvSpPr>
          <p:cNvPr id="50186" name="Rectangle 19"/>
          <p:cNvSpPr/>
          <p:nvPr/>
        </p:nvSpPr>
        <p:spPr>
          <a:xfrm>
            <a:off x="446088" y="4192588"/>
            <a:ext cx="3249612" cy="519112"/>
          </a:xfrm>
          <a:prstGeom prst="rect">
            <a:avLst/>
          </a:prstGeom>
          <a:noFill/>
          <a:ln w="28575">
            <a:noFill/>
          </a:ln>
        </p:spPr>
        <p:txBody>
          <a:bodyPr wrap="none" anchor="ctr" anchorCtr="0">
            <a:spAutoFit/>
          </a:bodyPr>
          <a:p>
            <a:r>
              <a:rPr lang="zh-CN" altLang="en-US" b="1" dirty="0">
                <a:solidFill>
                  <a:srgbClr val="000066"/>
                </a:solidFill>
                <a:latin typeface="华文中宋" panose="02010600040101010101" pitchFamily="2" charset="-122"/>
                <a:ea typeface="华文中宋" panose="02010600040101010101" pitchFamily="2" charset="-122"/>
              </a:rPr>
              <a:t>（</a:t>
            </a:r>
            <a:r>
              <a:rPr lang="en-US" altLang="zh-CN" b="1" dirty="0">
                <a:solidFill>
                  <a:srgbClr val="000066"/>
                </a:solidFill>
                <a:latin typeface="华文中宋" panose="02010600040101010101" pitchFamily="2" charset="-122"/>
                <a:ea typeface="华文中宋" panose="02010600040101010101" pitchFamily="2" charset="-122"/>
              </a:rPr>
              <a:t>3</a:t>
            </a:r>
            <a:r>
              <a:rPr lang="zh-CN" altLang="en-US" b="1" dirty="0">
                <a:solidFill>
                  <a:srgbClr val="000066"/>
                </a:solidFill>
                <a:latin typeface="华文中宋" panose="02010600040101010101" pitchFamily="2" charset="-122"/>
                <a:ea typeface="华文中宋" panose="02010600040101010101" pitchFamily="2" charset="-122"/>
              </a:rPr>
              <a:t>）乘方开方运算</a:t>
            </a:r>
            <a:endParaRPr lang="zh-CN" altLang="en-US" b="1" dirty="0">
              <a:solidFill>
                <a:srgbClr val="000066"/>
              </a:solidFill>
              <a:latin typeface="华文中宋" panose="02010600040101010101" pitchFamily="2" charset="-122"/>
              <a:ea typeface="华文中宋" panose="02010600040101010101" pitchFamily="2" charset="-122"/>
            </a:endParaRPr>
          </a:p>
        </p:txBody>
      </p:sp>
      <p:sp>
        <p:nvSpPr>
          <p:cNvPr id="50187" name="Rectangle 21"/>
          <p:cNvSpPr/>
          <p:nvPr/>
        </p:nvSpPr>
        <p:spPr>
          <a:xfrm>
            <a:off x="0" y="332898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50188" name="Object 20"/>
          <p:cNvGraphicFramePr>
            <a:graphicFrameLocks noChangeAspect="1"/>
          </p:cNvGraphicFramePr>
          <p:nvPr/>
        </p:nvGraphicFramePr>
        <p:xfrm>
          <a:off x="1422400" y="4838700"/>
          <a:ext cx="2603500" cy="492125"/>
        </p:xfrm>
        <a:graphic>
          <a:graphicData uri="http://schemas.openxmlformats.org/presentationml/2006/ole">
            <mc:AlternateContent xmlns:mc="http://schemas.openxmlformats.org/markup-compatibility/2006">
              <mc:Choice xmlns:v="urn:schemas-microsoft-com:vml" Requires="v">
                <p:oleObj spid="_x0000_s3204" name="" r:id="rId9" imgW="1054100" imgH="203200" progId="Equation.DSMT4">
                  <p:embed/>
                </p:oleObj>
              </mc:Choice>
              <mc:Fallback>
                <p:oleObj name="" r:id="rId9" imgW="1054100" imgH="203200" progId="Equation.DSMT4">
                  <p:embed/>
                  <p:pic>
                    <p:nvPicPr>
                      <p:cNvPr id="0" name="图片 3203"/>
                      <p:cNvPicPr/>
                      <p:nvPr/>
                    </p:nvPicPr>
                    <p:blipFill>
                      <a:blip r:embed="rId10"/>
                      <a:stretch>
                        <a:fillRect/>
                      </a:stretch>
                    </p:blipFill>
                    <p:spPr>
                      <a:xfrm>
                        <a:off x="1422400" y="4838700"/>
                        <a:ext cx="2603500" cy="492125"/>
                      </a:xfrm>
                      <a:prstGeom prst="rect">
                        <a:avLst/>
                      </a:prstGeom>
                      <a:noFill/>
                      <a:ln w="38100">
                        <a:noFill/>
                        <a:miter/>
                      </a:ln>
                    </p:spPr>
                  </p:pic>
                </p:oleObj>
              </mc:Fallback>
            </mc:AlternateContent>
          </a:graphicData>
        </a:graphic>
      </p:graphicFrame>
      <p:graphicFrame>
        <p:nvGraphicFramePr>
          <p:cNvPr id="50189" name="Object 22"/>
          <p:cNvGraphicFramePr>
            <a:graphicFrameLocks noChangeAspect="1"/>
          </p:cNvGraphicFramePr>
          <p:nvPr/>
        </p:nvGraphicFramePr>
        <p:xfrm>
          <a:off x="4643438" y="4838700"/>
          <a:ext cx="1831975" cy="571500"/>
        </p:xfrm>
        <a:graphic>
          <a:graphicData uri="http://schemas.openxmlformats.org/presentationml/2006/ole">
            <mc:AlternateContent xmlns:mc="http://schemas.openxmlformats.org/markup-compatibility/2006">
              <mc:Choice xmlns:v="urn:schemas-microsoft-com:vml" Requires="v">
                <p:oleObj spid="_x0000_s3207" name="" r:id="rId11" imgW="736600" imgH="228600" progId="Equation.DSMT4">
                  <p:embed/>
                </p:oleObj>
              </mc:Choice>
              <mc:Fallback>
                <p:oleObj name="" r:id="rId11" imgW="736600" imgH="228600" progId="Equation.DSMT4">
                  <p:embed/>
                  <p:pic>
                    <p:nvPicPr>
                      <p:cNvPr id="0" name="图片 3206"/>
                      <p:cNvPicPr/>
                      <p:nvPr/>
                    </p:nvPicPr>
                    <p:blipFill>
                      <a:blip r:embed="rId12"/>
                      <a:stretch>
                        <a:fillRect/>
                      </a:stretch>
                    </p:blipFill>
                    <p:spPr>
                      <a:xfrm>
                        <a:off x="4643438" y="4838700"/>
                        <a:ext cx="1831975" cy="571500"/>
                      </a:xfrm>
                      <a:prstGeom prst="rect">
                        <a:avLst/>
                      </a:prstGeom>
                      <a:noFill/>
                      <a:ln w="38100">
                        <a:noFill/>
                        <a:miter/>
                      </a:ln>
                    </p:spPr>
                  </p:pic>
                </p:oleObj>
              </mc:Fallback>
            </mc:AlternateContent>
          </a:graphicData>
        </a:graphic>
      </p:graphicFrame>
      <p:sp>
        <p:nvSpPr>
          <p:cNvPr id="50190" name="Rectangle 24"/>
          <p:cNvSpPr/>
          <p:nvPr/>
        </p:nvSpPr>
        <p:spPr>
          <a:xfrm>
            <a:off x="469900" y="5410200"/>
            <a:ext cx="6407150" cy="519113"/>
          </a:xfrm>
          <a:prstGeom prst="rect">
            <a:avLst/>
          </a:prstGeom>
          <a:noFill/>
          <a:ln w="28575">
            <a:noFill/>
          </a:ln>
        </p:spPr>
        <p:txBody>
          <a:bodyPr wrap="none"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4</a:t>
            </a:r>
            <a:r>
              <a:rPr lang="zh-CN" altLang="en-US" b="1" dirty="0">
                <a:solidFill>
                  <a:srgbClr val="000066"/>
                </a:solidFill>
                <a:latin typeface="Times New Roman" panose="02020603050405020304" pitchFamily="18" charset="0"/>
                <a:ea typeface="华文中宋" panose="02010600040101010101" pitchFamily="2" charset="-122"/>
              </a:rPr>
              <a:t>）测量结果的有效数字位数的确定：</a:t>
            </a:r>
            <a:endParaRPr lang="zh-CN" altLang="en-US" b="1" dirty="0">
              <a:solidFill>
                <a:srgbClr val="000066"/>
              </a:solidFill>
              <a:latin typeface="Times New Roman" panose="02020603050405020304" pitchFamily="18" charset="0"/>
              <a:ea typeface="华文中宋" panose="02010600040101010101" pitchFamily="2" charset="-122"/>
            </a:endParaRPr>
          </a:p>
        </p:txBody>
      </p:sp>
      <p:graphicFrame>
        <p:nvGraphicFramePr>
          <p:cNvPr id="50191" name="Object 25"/>
          <p:cNvGraphicFramePr>
            <a:graphicFrameLocks noChangeAspect="1"/>
          </p:cNvGraphicFramePr>
          <p:nvPr/>
        </p:nvGraphicFramePr>
        <p:xfrm>
          <a:off x="1797050" y="5981700"/>
          <a:ext cx="3278188" cy="465138"/>
        </p:xfrm>
        <a:graphic>
          <a:graphicData uri="http://schemas.openxmlformats.org/presentationml/2006/ole">
            <mc:AlternateContent xmlns:mc="http://schemas.openxmlformats.org/markup-compatibility/2006">
              <mc:Choice xmlns:v="urn:schemas-microsoft-com:vml" Requires="v">
                <p:oleObj spid="_x0000_s3205" name="" r:id="rId13" imgW="1409065" imgH="203200" progId="Equation.DSMT4">
                  <p:embed/>
                </p:oleObj>
              </mc:Choice>
              <mc:Fallback>
                <p:oleObj name="" r:id="rId13" imgW="1409065" imgH="203200" progId="Equation.DSMT4">
                  <p:embed/>
                  <p:pic>
                    <p:nvPicPr>
                      <p:cNvPr id="0" name="图片 3204"/>
                      <p:cNvPicPr/>
                      <p:nvPr/>
                    </p:nvPicPr>
                    <p:blipFill>
                      <a:blip r:embed="rId14"/>
                      <a:stretch>
                        <a:fillRect/>
                      </a:stretch>
                    </p:blipFill>
                    <p:spPr>
                      <a:xfrm>
                        <a:off x="1797050" y="5981700"/>
                        <a:ext cx="3278188" cy="465138"/>
                      </a:xfrm>
                      <a:prstGeom prst="rect">
                        <a:avLst/>
                      </a:prstGeom>
                      <a:noFill/>
                      <a:ln w="38100">
                        <a:noFill/>
                        <a:miter/>
                      </a:ln>
                    </p:spPr>
                  </p:pic>
                </p:oleObj>
              </mc:Fallback>
            </mc:AlternateContent>
          </a:graphicData>
        </a:graphic>
      </p:graphicFrame>
      <p:sp>
        <p:nvSpPr>
          <p:cNvPr id="640026" name="AutoShape 26"/>
          <p:cNvSpPr>
            <a:spLocks noChangeArrowheads="1"/>
          </p:cNvSpPr>
          <p:nvPr/>
        </p:nvSpPr>
        <p:spPr bwMode="auto">
          <a:xfrm>
            <a:off x="7286625" y="765175"/>
            <a:ext cx="1389063" cy="609600"/>
          </a:xfrm>
          <a:prstGeom prst="wedgeRectCallout">
            <a:avLst>
              <a:gd name="adj1" fmla="val -59486"/>
              <a:gd name="adj2" fmla="val 139065"/>
            </a:avLst>
          </a:prstGeom>
          <a:gradFill rotWithShape="1">
            <a:gsLst>
              <a:gs pos="0">
                <a:srgbClr val="FF99FF"/>
              </a:gs>
              <a:gs pos="50000">
                <a:schemeClr val="bg1"/>
              </a:gs>
              <a:gs pos="100000">
                <a:srgbClr val="FF99FF"/>
              </a:gs>
            </a:gsLst>
            <a:lin ang="5400000" scaled="1"/>
          </a:gradFill>
          <a:ln w="9525">
            <a:solidFill>
              <a:srgbClr val="FF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rPr>
              <a:t>和最靠前的对齐</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640027" name="AutoShape 27"/>
          <p:cNvSpPr>
            <a:spLocks noChangeArrowheads="1"/>
          </p:cNvSpPr>
          <p:nvPr/>
        </p:nvSpPr>
        <p:spPr bwMode="auto">
          <a:xfrm>
            <a:off x="6688138" y="2624138"/>
            <a:ext cx="1389063" cy="609600"/>
          </a:xfrm>
          <a:prstGeom prst="wedgeRectCallout">
            <a:avLst>
              <a:gd name="adj1" fmla="val -59486"/>
              <a:gd name="adj2" fmla="val 139065"/>
            </a:avLst>
          </a:prstGeom>
          <a:gradFill rotWithShape="1">
            <a:gsLst>
              <a:gs pos="0">
                <a:srgbClr val="FF99FF"/>
              </a:gs>
              <a:gs pos="50000">
                <a:schemeClr val="bg1"/>
              </a:gs>
              <a:gs pos="100000">
                <a:srgbClr val="FF99FF"/>
              </a:gs>
            </a:gsLst>
            <a:lin ang="5400000" scaled="1"/>
          </a:gradFill>
          <a:ln w="9525">
            <a:solidFill>
              <a:srgbClr val="FF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rPr>
              <a:t>和位数最少的对齐</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640028" name="AutoShape 28"/>
          <p:cNvSpPr>
            <a:spLocks noChangeArrowheads="1"/>
          </p:cNvSpPr>
          <p:nvPr/>
        </p:nvSpPr>
        <p:spPr bwMode="auto">
          <a:xfrm>
            <a:off x="6591300" y="4192588"/>
            <a:ext cx="1389063" cy="304800"/>
          </a:xfrm>
          <a:prstGeom prst="wedgeRectCallout">
            <a:avLst>
              <a:gd name="adj1" fmla="val -91829"/>
              <a:gd name="adj2" fmla="val 199481"/>
            </a:avLst>
          </a:prstGeom>
          <a:gradFill rotWithShape="1">
            <a:gsLst>
              <a:gs pos="0">
                <a:srgbClr val="FF99FF"/>
              </a:gs>
              <a:gs pos="50000">
                <a:schemeClr val="bg1"/>
              </a:gs>
              <a:gs pos="100000">
                <a:srgbClr val="FF99FF"/>
              </a:gs>
            </a:gsLst>
            <a:lin ang="5400000" scaled="1"/>
          </a:gradFill>
          <a:ln w="9525">
            <a:solidFill>
              <a:srgbClr val="FF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rPr>
              <a:t>位数一样</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640029" name="AutoShape 29"/>
          <p:cNvSpPr>
            <a:spLocks noChangeArrowheads="1"/>
          </p:cNvSpPr>
          <p:nvPr/>
        </p:nvSpPr>
        <p:spPr bwMode="auto">
          <a:xfrm>
            <a:off x="6475413" y="5526088"/>
            <a:ext cx="1389063" cy="403225"/>
          </a:xfrm>
          <a:prstGeom prst="wedgeRectCallout">
            <a:avLst>
              <a:gd name="adj1" fmla="val -126569"/>
              <a:gd name="adj2" fmla="val 90157"/>
            </a:avLst>
          </a:prstGeom>
          <a:gradFill rotWithShape="1">
            <a:gsLst>
              <a:gs pos="0">
                <a:srgbClr val="FF99FF"/>
              </a:gs>
              <a:gs pos="50000">
                <a:schemeClr val="bg1"/>
              </a:gs>
              <a:gs pos="100000">
                <a:srgbClr val="FF99FF"/>
              </a:gs>
            </a:gsLst>
            <a:lin ang="5400000" scaled="1"/>
          </a:gradFill>
          <a:ln w="9525">
            <a:solidFill>
              <a:srgbClr val="FF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rPr>
              <a:t>小数点对齐</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华文隶书" panose="02010800040101010101" pitchFamily="2" charset="-122"/>
              <a:cs typeface="+mn-cs"/>
            </a:endParaRPr>
          </a:p>
        </p:txBody>
      </p:sp>
      <p:sp>
        <p:nvSpPr>
          <p:cNvPr id="5" name="矩形 4"/>
          <p:cNvSpPr/>
          <p:nvPr/>
        </p:nvSpPr>
        <p:spPr>
          <a:xfrm>
            <a:off x="5219700" y="1863725"/>
            <a:ext cx="252413" cy="557213"/>
          </a:xfrm>
          <a:prstGeom prst="rect">
            <a:avLst/>
          </a:prstGeom>
          <a:noFill/>
          <a:ln w="28575">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矩形 5"/>
          <p:cNvSpPr/>
          <p:nvPr/>
        </p:nvSpPr>
        <p:spPr>
          <a:xfrm>
            <a:off x="7092950" y="1812925"/>
            <a:ext cx="250825" cy="557213"/>
          </a:xfrm>
          <a:prstGeom prst="rect">
            <a:avLst/>
          </a:prstGeom>
          <a:noFill/>
          <a:ln w="28575">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5364163" y="3670300"/>
            <a:ext cx="471488" cy="558800"/>
          </a:xfrm>
          <a:prstGeom prst="rect">
            <a:avLst/>
          </a:prstGeom>
          <a:noFill/>
          <a:ln w="28575">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矩形 7"/>
          <p:cNvSpPr/>
          <p:nvPr/>
        </p:nvSpPr>
        <p:spPr>
          <a:xfrm>
            <a:off x="4500563" y="2852738"/>
            <a:ext cx="471488" cy="557213"/>
          </a:xfrm>
          <a:prstGeom prst="rect">
            <a:avLst/>
          </a:prstGeom>
          <a:noFill/>
          <a:ln w="28575">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40026"/>
                                        </p:tgtEl>
                                        <p:attrNameLst>
                                          <p:attrName>style.visibility</p:attrName>
                                        </p:attrNameLst>
                                      </p:cBhvr>
                                      <p:to>
                                        <p:strVal val="visible"/>
                                      </p:to>
                                    </p:set>
                                    <p:animEffect transition="in" filter="wipe(down)">
                                      <p:cBhvr>
                                        <p:cTn id="15" dur="500"/>
                                        <p:tgtEl>
                                          <p:spTgt spid="6400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0027"/>
                                        </p:tgtEl>
                                        <p:attrNameLst>
                                          <p:attrName>style.visibility</p:attrName>
                                        </p:attrNameLst>
                                      </p:cBhvr>
                                      <p:to>
                                        <p:strVal val="visible"/>
                                      </p:to>
                                    </p:set>
                                    <p:animEffect transition="in" filter="wipe(down)">
                                      <p:cBhvr>
                                        <p:cTn id="28" dur="500"/>
                                        <p:tgtEl>
                                          <p:spTgt spid="6400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40028"/>
                                        </p:tgtEl>
                                        <p:attrNameLst>
                                          <p:attrName>style.visibility</p:attrName>
                                        </p:attrNameLst>
                                      </p:cBhvr>
                                      <p:to>
                                        <p:strVal val="visible"/>
                                      </p:to>
                                    </p:set>
                                    <p:animEffect transition="in" filter="wipe(down)">
                                      <p:cBhvr>
                                        <p:cTn id="33" dur="500"/>
                                        <p:tgtEl>
                                          <p:spTgt spid="6400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40029"/>
                                        </p:tgtEl>
                                        <p:attrNameLst>
                                          <p:attrName>style.visibility</p:attrName>
                                        </p:attrNameLst>
                                      </p:cBhvr>
                                      <p:to>
                                        <p:strVal val="visible"/>
                                      </p:to>
                                    </p:set>
                                    <p:animEffect transition="in" filter="wipe(down)">
                                      <p:cBhvr>
                                        <p:cTn id="38" dur="500"/>
                                        <p:tgtEl>
                                          <p:spTgt spid="640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26" grpId="0" animBg="1"/>
      <p:bldP spid="640027" grpId="0" animBg="1"/>
      <p:bldP spid="640028" grpId="0" animBg="1"/>
      <p:bldP spid="640029" grpId="0" animBg="1"/>
      <p:bldP spid="5" grpId="0" animBg="1"/>
      <p:bldP spid="5" grpId="1" animBg="1"/>
      <p:bldP spid="6" grpId="0" animBg="1"/>
      <p:bldP spid="6" grpId="1" animBg="1"/>
      <p:bldP spid="8" grpId="0" animBg="1"/>
      <p:bldP spid="8" grpId="1" animBg="1"/>
      <p:bldP spid="7" grpId="0" animBg="1"/>
      <p:bldP spid="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2"/>
          <p:cNvSpPr txBox="1"/>
          <p:nvPr/>
        </p:nvSpPr>
        <p:spPr>
          <a:xfrm>
            <a:off x="0" y="188913"/>
            <a:ext cx="7056438" cy="584200"/>
          </a:xfrm>
          <a:prstGeom prst="rect">
            <a:avLst/>
          </a:prstGeom>
          <a:noFill/>
          <a:ln w="9525">
            <a:noFill/>
          </a:ln>
        </p:spPr>
        <p:txBody>
          <a:bodyPr anchor="t" anchorCtr="0">
            <a:spAutoFit/>
          </a:bodyPr>
          <a:p>
            <a:r>
              <a:rPr lang="en-US" altLang="zh-CN" sz="3200" b="1" dirty="0">
                <a:latin typeface="Arial" panose="020B0604020202020204" pitchFamily="34" charset="0"/>
                <a:ea typeface="华文隶书" panose="02010800040101010101" pitchFamily="2" charset="-122"/>
              </a:rPr>
              <a:t>4</a:t>
            </a:r>
            <a:r>
              <a:rPr lang="zh-CN" altLang="en-US" sz="3200" b="1" dirty="0">
                <a:latin typeface="Arial" panose="020B0604020202020204" pitchFamily="34" charset="0"/>
                <a:ea typeface="华文隶书" panose="02010800040101010101" pitchFamily="2" charset="-122"/>
              </a:rPr>
              <a:t>数据处理要求</a:t>
            </a:r>
            <a:endParaRPr lang="zh-CN" altLang="en-US" sz="3200" b="1" dirty="0">
              <a:latin typeface="Arial" panose="020B0604020202020204" pitchFamily="34" charset="0"/>
              <a:ea typeface="华文隶书" panose="02010800040101010101" pitchFamily="2" charset="-122"/>
            </a:endParaRPr>
          </a:p>
        </p:txBody>
      </p:sp>
      <p:graphicFrame>
        <p:nvGraphicFramePr>
          <p:cNvPr id="51202" name="Object 147"/>
          <p:cNvGraphicFramePr>
            <a:graphicFrameLocks noChangeAspect="1"/>
          </p:cNvGraphicFramePr>
          <p:nvPr/>
        </p:nvGraphicFramePr>
        <p:xfrm>
          <a:off x="4865688" y="2398713"/>
          <a:ext cx="1493837" cy="755650"/>
        </p:xfrm>
        <a:graphic>
          <a:graphicData uri="http://schemas.openxmlformats.org/presentationml/2006/ole">
            <mc:AlternateContent xmlns:mc="http://schemas.openxmlformats.org/markup-compatibility/2006">
              <mc:Choice xmlns:v="urn:schemas-microsoft-com:vml" Requires="v">
                <p:oleObj spid="_x0000_s3212" name="" r:id="rId1" imgW="774065" imgH="393700" progId="Equation.DSMT4">
                  <p:embed/>
                </p:oleObj>
              </mc:Choice>
              <mc:Fallback>
                <p:oleObj name="" r:id="rId1" imgW="774065" imgH="393700" progId="Equation.DSMT4">
                  <p:embed/>
                  <p:pic>
                    <p:nvPicPr>
                      <p:cNvPr id="0" name="图片 3211"/>
                      <p:cNvPicPr/>
                      <p:nvPr/>
                    </p:nvPicPr>
                    <p:blipFill>
                      <a:blip r:embed="rId2"/>
                      <a:stretch>
                        <a:fillRect/>
                      </a:stretch>
                    </p:blipFill>
                    <p:spPr>
                      <a:xfrm>
                        <a:off x="4865688" y="2398713"/>
                        <a:ext cx="1493837" cy="755650"/>
                      </a:xfrm>
                      <a:prstGeom prst="rect">
                        <a:avLst/>
                      </a:prstGeom>
                      <a:noFill/>
                      <a:ln w="38100">
                        <a:noFill/>
                        <a:miter/>
                      </a:ln>
                    </p:spPr>
                  </p:pic>
                </p:oleObj>
              </mc:Fallback>
            </mc:AlternateContent>
          </a:graphicData>
        </a:graphic>
      </p:graphicFrame>
      <p:graphicFrame>
        <p:nvGraphicFramePr>
          <p:cNvPr id="51203" name="Object 144"/>
          <p:cNvGraphicFramePr>
            <a:graphicFrameLocks noChangeAspect="1"/>
          </p:cNvGraphicFramePr>
          <p:nvPr/>
        </p:nvGraphicFramePr>
        <p:xfrm>
          <a:off x="7581900" y="3355975"/>
          <a:ext cx="804863" cy="482600"/>
        </p:xfrm>
        <a:graphic>
          <a:graphicData uri="http://schemas.openxmlformats.org/presentationml/2006/ole">
            <mc:AlternateContent xmlns:mc="http://schemas.openxmlformats.org/markup-compatibility/2006">
              <mc:Choice xmlns:v="urn:schemas-microsoft-com:vml" Requires="v">
                <p:oleObj spid="_x0000_s3213" name="" r:id="rId3" imgW="330200" imgH="203200" progId="Equation.DSMT4">
                  <p:embed/>
                </p:oleObj>
              </mc:Choice>
              <mc:Fallback>
                <p:oleObj name="" r:id="rId3" imgW="330200" imgH="203200" progId="Equation.DSMT4">
                  <p:embed/>
                  <p:pic>
                    <p:nvPicPr>
                      <p:cNvPr id="0" name="图片 3212"/>
                      <p:cNvPicPr/>
                      <p:nvPr/>
                    </p:nvPicPr>
                    <p:blipFill>
                      <a:blip r:embed="rId4"/>
                      <a:stretch>
                        <a:fillRect/>
                      </a:stretch>
                    </p:blipFill>
                    <p:spPr>
                      <a:xfrm>
                        <a:off x="7581900" y="3355975"/>
                        <a:ext cx="804863" cy="482600"/>
                      </a:xfrm>
                      <a:prstGeom prst="rect">
                        <a:avLst/>
                      </a:prstGeom>
                      <a:noFill/>
                      <a:ln w="38100">
                        <a:noFill/>
                        <a:miter/>
                      </a:ln>
                    </p:spPr>
                  </p:pic>
                </p:oleObj>
              </mc:Fallback>
            </mc:AlternateContent>
          </a:graphicData>
        </a:graphic>
      </p:graphicFrame>
      <p:graphicFrame>
        <p:nvGraphicFramePr>
          <p:cNvPr id="51204" name="Object 143"/>
          <p:cNvGraphicFramePr>
            <a:graphicFrameLocks noChangeAspect="1"/>
          </p:cNvGraphicFramePr>
          <p:nvPr/>
        </p:nvGraphicFramePr>
        <p:xfrm>
          <a:off x="303213" y="4522788"/>
          <a:ext cx="8391525" cy="1427162"/>
        </p:xfrm>
        <a:graphic>
          <a:graphicData uri="http://schemas.openxmlformats.org/presentationml/2006/ole">
            <mc:AlternateContent xmlns:mc="http://schemas.openxmlformats.org/markup-compatibility/2006">
              <mc:Choice xmlns:v="urn:schemas-microsoft-com:vml" Requires="v">
                <p:oleObj spid="_x0000_s3210" name="" r:id="rId5" imgW="4165600" imgH="660400" progId="Equation.DSMT4">
                  <p:embed/>
                </p:oleObj>
              </mc:Choice>
              <mc:Fallback>
                <p:oleObj name="" r:id="rId5" imgW="4165600" imgH="660400" progId="Equation.DSMT4">
                  <p:embed/>
                  <p:pic>
                    <p:nvPicPr>
                      <p:cNvPr id="0" name="图片 3209"/>
                      <p:cNvPicPr/>
                      <p:nvPr/>
                    </p:nvPicPr>
                    <p:blipFill>
                      <a:blip r:embed="rId6"/>
                      <a:stretch>
                        <a:fillRect/>
                      </a:stretch>
                    </p:blipFill>
                    <p:spPr>
                      <a:xfrm>
                        <a:off x="303213" y="4522788"/>
                        <a:ext cx="8391525" cy="1427162"/>
                      </a:xfrm>
                      <a:prstGeom prst="rect">
                        <a:avLst/>
                      </a:prstGeom>
                      <a:noFill/>
                      <a:ln w="38100">
                        <a:noFill/>
                        <a:miter/>
                      </a:ln>
                    </p:spPr>
                  </p:pic>
                </p:oleObj>
              </mc:Fallback>
            </mc:AlternateContent>
          </a:graphicData>
        </a:graphic>
      </p:graphicFrame>
      <p:sp>
        <p:nvSpPr>
          <p:cNvPr id="51205" name="Rectangle 148"/>
          <p:cNvSpPr/>
          <p:nvPr/>
        </p:nvSpPr>
        <p:spPr>
          <a:xfrm>
            <a:off x="228600" y="760413"/>
            <a:ext cx="8448675" cy="1568450"/>
          </a:xfrm>
          <a:prstGeom prst="rect">
            <a:avLst/>
          </a:prstGeom>
          <a:noFill/>
          <a:ln w="9525">
            <a:noFill/>
          </a:ln>
        </p:spPr>
        <p:txBody>
          <a:bodyPr anchor="ctr" anchorCtr="0">
            <a:spAutoFit/>
          </a:bodyPr>
          <a:p>
            <a:pPr indent="409575"/>
            <a:r>
              <a:rPr lang="zh-CN" altLang="en-US" sz="2400" b="1" dirty="0">
                <a:solidFill>
                  <a:srgbClr val="000066"/>
                </a:solidFill>
                <a:latin typeface="宋体" panose="02010600030101010101" pitchFamily="2" charset="-122"/>
                <a:ea typeface="宋体" panose="02010600030101010101" pitchFamily="2" charset="-122"/>
              </a:rPr>
              <a:t>数据计算规范：必须先有</a:t>
            </a:r>
            <a:r>
              <a:rPr lang="zh-CN" altLang="en-US" sz="2400" b="1" dirty="0">
                <a:solidFill>
                  <a:srgbClr val="FF0000"/>
                </a:solidFill>
                <a:latin typeface="宋体" panose="02010600030101010101" pitchFamily="2" charset="-122"/>
                <a:ea typeface="宋体" panose="02010600030101010101" pitchFamily="2" charset="-122"/>
              </a:rPr>
              <a:t>符号公式</a:t>
            </a:r>
            <a:r>
              <a:rPr lang="zh-CN" altLang="en-US" sz="2400" b="1" dirty="0">
                <a:solidFill>
                  <a:srgbClr val="000066"/>
                </a:solidFill>
                <a:latin typeface="宋体" panose="02010600030101010101" pitchFamily="2" charset="-122"/>
                <a:ea typeface="宋体" panose="02010600030101010101" pitchFamily="2" charset="-122"/>
              </a:rPr>
              <a:t>，然后按公式的变量顺序代入数据，再写出结果。结果的有效数字位数必须按有效数字运算规则进行取舍。</a:t>
            </a:r>
            <a:endParaRPr lang="zh-CN" altLang="en-US" sz="2400" b="1" dirty="0">
              <a:solidFill>
                <a:srgbClr val="000066"/>
              </a:solidFill>
              <a:latin typeface="Arial" panose="020B0604020202020204" pitchFamily="34" charset="0"/>
              <a:ea typeface="华文中宋" panose="02010600040101010101" pitchFamily="2" charset="-122"/>
            </a:endParaRPr>
          </a:p>
          <a:p>
            <a:pPr indent="409575" eaLnBrk="0" hangingPunct="0"/>
            <a:r>
              <a:rPr lang="zh-CN" altLang="en-US" sz="2400" b="1" dirty="0">
                <a:solidFill>
                  <a:srgbClr val="000066"/>
                </a:solidFill>
                <a:latin typeface="Times New Roman" panose="02020603050405020304" pitchFamily="18" charset="0"/>
                <a:ea typeface="宋体" panose="02010600030101010101" pitchFamily="2" charset="-122"/>
              </a:rPr>
              <a:t>例</a:t>
            </a:r>
            <a:r>
              <a:rPr lang="en-US" altLang="zh-CN" sz="2400" b="1" dirty="0">
                <a:solidFill>
                  <a:srgbClr val="000066"/>
                </a:solidFill>
                <a:latin typeface="Times New Roman" panose="02020603050405020304" pitchFamily="18" charset="0"/>
                <a:ea typeface="宋体" panose="02010600030101010101" pitchFamily="2" charset="-122"/>
              </a:rPr>
              <a:t>1</a:t>
            </a:r>
            <a:r>
              <a:rPr lang="zh-CN" altLang="en-US" sz="2400" b="1" dirty="0">
                <a:solidFill>
                  <a:srgbClr val="000066"/>
                </a:solidFill>
                <a:latin typeface="Times New Roman" panose="02020603050405020304" pitchFamily="18" charset="0"/>
                <a:ea typeface="宋体" panose="02010600030101010101" pitchFamily="2" charset="-122"/>
              </a:rPr>
              <a:t>、某物理量的测量公式为：</a:t>
            </a:r>
            <a:endParaRPr lang="zh-CN" altLang="en-US" sz="2400" b="1" dirty="0">
              <a:solidFill>
                <a:srgbClr val="000066"/>
              </a:solidFill>
              <a:latin typeface="Arial" panose="020B0604020202020204" pitchFamily="34" charset="0"/>
              <a:ea typeface="宋体" panose="02010600030101010101" pitchFamily="2" charset="-122"/>
            </a:endParaRPr>
          </a:p>
        </p:txBody>
      </p:sp>
      <p:sp>
        <p:nvSpPr>
          <p:cNvPr id="51206" name="Rectangle 149"/>
          <p:cNvSpPr/>
          <p:nvPr/>
        </p:nvSpPr>
        <p:spPr>
          <a:xfrm>
            <a:off x="338138" y="2627313"/>
            <a:ext cx="4270375" cy="457200"/>
          </a:xfrm>
          <a:prstGeom prst="rect">
            <a:avLst/>
          </a:prstGeom>
          <a:noFill/>
          <a:ln w="9525">
            <a:noFill/>
          </a:ln>
        </p:spPr>
        <p:txBody>
          <a:bodyPr wrap="none" anchor="ctr" anchorCtr="0">
            <a:spAutoFit/>
          </a:bodyPr>
          <a:p>
            <a:pPr indent="409575"/>
            <a:r>
              <a:rPr lang="zh-CN" altLang="en-US" sz="2400" b="1" dirty="0">
                <a:solidFill>
                  <a:srgbClr val="000066"/>
                </a:solidFill>
                <a:latin typeface="宋体" panose="02010600030101010101" pitchFamily="2" charset="-122"/>
                <a:ea typeface="宋体" panose="02010600030101010101" pitchFamily="2" charset="-122"/>
              </a:rPr>
              <a:t>式中各量的测量结果如下：</a:t>
            </a:r>
            <a:endParaRPr lang="zh-CN" altLang="en-US" sz="2400" b="1" dirty="0">
              <a:solidFill>
                <a:srgbClr val="000066"/>
              </a:solidFill>
              <a:latin typeface="宋体" panose="02010600030101010101" pitchFamily="2" charset="-122"/>
              <a:ea typeface="宋体" panose="02010600030101010101" pitchFamily="2" charset="-122"/>
            </a:endParaRPr>
          </a:p>
        </p:txBody>
      </p:sp>
      <p:graphicFrame>
        <p:nvGraphicFramePr>
          <p:cNvPr id="715000" name="Group 248"/>
          <p:cNvGraphicFramePr>
            <a:graphicFrameLocks noGrp="1"/>
          </p:cNvGraphicFramePr>
          <p:nvPr/>
        </p:nvGraphicFramePr>
        <p:xfrm>
          <a:off x="539750" y="3440113"/>
          <a:ext cx="7961313" cy="792163"/>
        </p:xfrm>
        <a:graphic>
          <a:graphicData uri="http://schemas.openxmlformats.org/drawingml/2006/table">
            <a:tbl>
              <a:tblPr/>
              <a:tblGrid>
                <a:gridCol w="1079500"/>
                <a:gridCol w="854075"/>
                <a:gridCol w="1196975"/>
                <a:gridCol w="1195388"/>
                <a:gridCol w="1195387"/>
                <a:gridCol w="1219200"/>
                <a:gridCol w="1220788"/>
              </a:tblGrid>
              <a:tr h="3651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(cm)</a:t>
                      </a:r>
                      <a:endParaRPr kumimoji="0"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(kg)</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0.0500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2.5000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9.7986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p:nvPr/>
        </p:nvSpPr>
        <p:spPr>
          <a:xfrm>
            <a:off x="366713" y="977900"/>
            <a:ext cx="8382000" cy="579438"/>
          </a:xfrm>
          <a:prstGeom prst="rect">
            <a:avLst/>
          </a:prstGeom>
          <a:noFill/>
          <a:ln w="9525">
            <a:noFill/>
          </a:ln>
          <a:effectLst>
            <a:outerShdw dist="35921" dir="2699999" algn="ctr" rotWithShape="0">
              <a:schemeClr val="bg2"/>
            </a:outerShdw>
          </a:effectLst>
        </p:spPr>
        <p:txBody>
          <a:bodyPr anchor="t" anchorCtr="0"/>
          <a:p>
            <a:r>
              <a:rPr lang="en-US" altLang="zh-CN" sz="3200" b="1" dirty="0">
                <a:solidFill>
                  <a:srgbClr val="3333FF"/>
                </a:solidFill>
                <a:latin typeface="华文中宋" panose="02010600040101010101" pitchFamily="2" charset="-122"/>
                <a:ea typeface="华文中宋" panose="02010600040101010101" pitchFamily="2" charset="-122"/>
              </a:rPr>
              <a:t>3</a:t>
            </a:r>
            <a:r>
              <a:rPr lang="zh-CN" altLang="en-US" sz="3200" b="1" dirty="0">
                <a:solidFill>
                  <a:srgbClr val="3333FF"/>
                </a:solidFill>
                <a:latin typeface="华文中宋" panose="02010600040101010101" pitchFamily="2" charset="-122"/>
                <a:ea typeface="华文中宋" panose="02010600040101010101" pitchFamily="2" charset="-122"/>
              </a:rPr>
              <a:t>、误差（</a:t>
            </a:r>
            <a:r>
              <a:rPr lang="en-US" altLang="zh-CN" sz="3200" b="1" dirty="0">
                <a:solidFill>
                  <a:srgbClr val="3333FF"/>
                </a:solidFill>
                <a:latin typeface="华文中宋" panose="02010600040101010101" pitchFamily="2" charset="-122"/>
                <a:ea typeface="华文中宋" panose="02010600040101010101" pitchFamily="2" charset="-122"/>
              </a:rPr>
              <a:t>error of measurement</a:t>
            </a:r>
            <a:r>
              <a:rPr lang="zh-CN" altLang="en-US" sz="3200" b="1" dirty="0">
                <a:solidFill>
                  <a:srgbClr val="3333FF"/>
                </a:solidFill>
                <a:latin typeface="华文中宋" panose="02010600040101010101" pitchFamily="2" charset="-122"/>
                <a:ea typeface="华文中宋" panose="02010600040101010101" pitchFamily="2" charset="-122"/>
              </a:rPr>
              <a:t>） </a:t>
            </a:r>
            <a:endParaRPr lang="zh-CN" altLang="en-US" sz="3200" b="1" dirty="0">
              <a:solidFill>
                <a:srgbClr val="3333FF"/>
              </a:solidFill>
              <a:latin typeface="华文中宋" panose="02010600040101010101" pitchFamily="2" charset="-122"/>
              <a:ea typeface="华文中宋" panose="02010600040101010101" pitchFamily="2" charset="-122"/>
            </a:endParaRPr>
          </a:p>
        </p:txBody>
      </p:sp>
      <p:graphicFrame>
        <p:nvGraphicFramePr>
          <p:cNvPr id="11266" name="Object 3"/>
          <p:cNvGraphicFramePr>
            <a:graphicFrameLocks noChangeAspect="1"/>
          </p:cNvGraphicFramePr>
          <p:nvPr/>
        </p:nvGraphicFramePr>
        <p:xfrm>
          <a:off x="1691323" y="1833087"/>
          <a:ext cx="3602355" cy="529590"/>
        </p:xfrm>
        <a:graphic>
          <a:graphicData uri="http://schemas.openxmlformats.org/presentationml/2006/ole">
            <mc:AlternateContent xmlns:mc="http://schemas.openxmlformats.org/markup-compatibility/2006">
              <mc:Choice xmlns:v="urn:schemas-microsoft-com:vml" Requires="v">
                <p:oleObj spid="_x0000_s3077" name="" r:id="rId1" imgW="1447800" imgH="215900" progId="Equation.DSMT4">
                  <p:embed/>
                </p:oleObj>
              </mc:Choice>
              <mc:Fallback>
                <p:oleObj name="" r:id="rId1" imgW="1447800" imgH="215900" progId="Equation.DSMT4">
                  <p:embed/>
                  <p:pic>
                    <p:nvPicPr>
                      <p:cNvPr id="0" name="图片 3076"/>
                      <p:cNvPicPr/>
                      <p:nvPr/>
                    </p:nvPicPr>
                    <p:blipFill>
                      <a:blip r:embed="rId2"/>
                      <a:stretch>
                        <a:fillRect/>
                      </a:stretch>
                    </p:blipFill>
                    <p:spPr>
                      <a:xfrm>
                        <a:off x="1691323" y="1833087"/>
                        <a:ext cx="3602355" cy="529590"/>
                      </a:xfrm>
                      <a:prstGeom prst="rect">
                        <a:avLst/>
                      </a:prstGeom>
                      <a:noFill/>
                      <a:ln w="38100">
                        <a:noFill/>
                        <a:miter/>
                      </a:ln>
                    </p:spPr>
                  </p:pic>
                </p:oleObj>
              </mc:Fallback>
            </mc:AlternateContent>
          </a:graphicData>
        </a:graphic>
      </p:graphicFrame>
      <p:sp>
        <p:nvSpPr>
          <p:cNvPr id="624647" name="Rectangle 7"/>
          <p:cNvSpPr/>
          <p:nvPr/>
        </p:nvSpPr>
        <p:spPr>
          <a:xfrm>
            <a:off x="739775" y="4724400"/>
            <a:ext cx="3981450" cy="522288"/>
          </a:xfrm>
          <a:prstGeom prst="rect">
            <a:avLst/>
          </a:prstGeom>
          <a:noFill/>
          <a:ln w="28575">
            <a:noFill/>
          </a:ln>
          <a:effectLst>
            <a:outerShdw dist="35921" dir="2699999" algn="ctr" rotWithShape="0">
              <a:schemeClr val="bg2"/>
            </a:outerShdw>
          </a:effectLst>
        </p:spPr>
        <p:txBody>
          <a:bodyPr wrap="none" anchor="ctr" anchorCtr="0">
            <a:spAutoFit/>
          </a:bodyPr>
          <a:p>
            <a:r>
              <a:rPr lang="zh-CN" altLang="en-US" b="1" dirty="0">
                <a:solidFill>
                  <a:srgbClr val="990099"/>
                </a:solidFill>
                <a:latin typeface="Times New Roman" panose="02020603050405020304" pitchFamily="18" charset="0"/>
                <a:ea typeface="华文中宋" panose="02010600040101010101" pitchFamily="2" charset="-122"/>
              </a:rPr>
              <a:t>误差的表示</a:t>
            </a:r>
            <a:r>
              <a:rPr lang="en-US" altLang="zh-CN" b="1" dirty="0">
                <a:solidFill>
                  <a:srgbClr val="990099"/>
                </a:solidFill>
                <a:latin typeface="Times New Roman" panose="02020603050405020304" pitchFamily="18" charset="0"/>
                <a:ea typeface="华文中宋" panose="02010600040101010101" pitchFamily="2" charset="-122"/>
              </a:rPr>
              <a:t>(</a:t>
            </a:r>
            <a:r>
              <a:rPr lang="zh-CN" altLang="en-US" b="1" dirty="0">
                <a:solidFill>
                  <a:srgbClr val="990099"/>
                </a:solidFill>
                <a:latin typeface="Times New Roman" panose="02020603050405020304" pitchFamily="18" charset="0"/>
                <a:ea typeface="华文中宋" panose="02010600040101010101" pitchFamily="2" charset="-122"/>
              </a:rPr>
              <a:t>有正负之分</a:t>
            </a:r>
            <a:r>
              <a:rPr lang="en-US" altLang="zh-CN" b="1" dirty="0">
                <a:solidFill>
                  <a:srgbClr val="990099"/>
                </a:solidFill>
                <a:latin typeface="Times New Roman" panose="02020603050405020304" pitchFamily="18" charset="0"/>
                <a:ea typeface="华文中宋" panose="02010600040101010101" pitchFamily="2" charset="-122"/>
              </a:rPr>
              <a:t>)</a:t>
            </a:r>
            <a:endParaRPr lang="en-US" altLang="zh-CN" b="1" dirty="0">
              <a:solidFill>
                <a:srgbClr val="990099"/>
              </a:solidFill>
              <a:latin typeface="Times New Roman" panose="02020603050405020304" pitchFamily="18" charset="0"/>
              <a:ea typeface="华文中宋" panose="02010600040101010101" pitchFamily="2" charset="-122"/>
            </a:endParaRPr>
          </a:p>
        </p:txBody>
      </p:sp>
      <p:sp>
        <p:nvSpPr>
          <p:cNvPr id="624650" name="Rectangle 10"/>
          <p:cNvSpPr/>
          <p:nvPr/>
        </p:nvSpPr>
        <p:spPr>
          <a:xfrm>
            <a:off x="611505" y="2708593"/>
            <a:ext cx="5021580" cy="521970"/>
          </a:xfrm>
          <a:prstGeom prst="rect">
            <a:avLst/>
          </a:prstGeom>
          <a:noFill/>
          <a:ln w="28575">
            <a:noFill/>
          </a:ln>
        </p:spPr>
        <p:txBody>
          <a:bodyPr wrap="square" anchor="ctr" anchorCtr="0">
            <a:spAutoFit/>
          </a:bodyPr>
          <a:p>
            <a:r>
              <a:rPr lang="en-US" altLang="zh-CN" b="1" i="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FF0000"/>
                </a:solidFill>
                <a:latin typeface="Times New Roman" panose="02020603050405020304" pitchFamily="18" charset="0"/>
                <a:ea typeface="华文中宋" panose="02010600040101010101" pitchFamily="2" charset="-122"/>
              </a:rPr>
              <a:t>相对</a:t>
            </a:r>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误差</a:t>
            </a:r>
            <a:r>
              <a:rPr lang="en-US" altLang="zh-CN" b="1" dirty="0">
                <a:solidFill>
                  <a:srgbClr val="000066"/>
                </a:solidFill>
                <a:latin typeface="Times New Roman" panose="02020603050405020304" pitchFamily="18" charset="0"/>
                <a:ea typeface="华文中宋" panose="02010600040101010101" pitchFamily="2" charset="-122"/>
              </a:rPr>
              <a:t>=</a:t>
            </a:r>
            <a:r>
              <a:rPr lang="zh-CN" altLang="en-US" b="1" dirty="0">
                <a:solidFill>
                  <a:srgbClr val="000066"/>
                </a:solidFill>
                <a:latin typeface="Times New Roman" panose="02020603050405020304" pitchFamily="18" charset="0"/>
                <a:ea typeface="华文中宋" panose="02010600040101010101" pitchFamily="2" charset="-122"/>
              </a:rPr>
              <a:t>决定误差</a:t>
            </a:r>
            <a:r>
              <a:rPr lang="en-US" altLang="zh-CN" b="1" dirty="0">
                <a:solidFill>
                  <a:srgbClr val="000066"/>
                </a:solidFill>
                <a:latin typeface="Times New Roman" panose="02020603050405020304" pitchFamily="18" charset="0"/>
                <a:ea typeface="华文中宋" panose="02010600040101010101" pitchFamily="2" charset="-122"/>
              </a:rPr>
              <a:t>/</a:t>
            </a:r>
            <a:r>
              <a:rPr lang="zh-CN" altLang="en-US" b="1" dirty="0">
                <a:solidFill>
                  <a:srgbClr val="000066"/>
                </a:solidFill>
                <a:latin typeface="Times New Roman" panose="02020603050405020304" pitchFamily="18" charset="0"/>
                <a:ea typeface="华文中宋" panose="02010600040101010101" pitchFamily="2" charset="-122"/>
              </a:rPr>
              <a:t>真值</a:t>
            </a:r>
            <a:r>
              <a:rPr lang="zh-CN" altLang="en-US" b="1" i="1" dirty="0">
                <a:solidFill>
                  <a:srgbClr val="000066"/>
                </a:solidFill>
                <a:latin typeface="Times New Roman" panose="02020603050405020304" pitchFamily="18" charset="0"/>
                <a:ea typeface="华文中宋" panose="02010600040101010101" pitchFamily="2" charset="-122"/>
              </a:rPr>
              <a:t> </a:t>
            </a:r>
            <a:endParaRPr lang="zh-CN" altLang="en-US" b="1" i="1" dirty="0">
              <a:solidFill>
                <a:srgbClr val="000066"/>
              </a:solidFill>
              <a:latin typeface="Times New Roman" panose="02020603050405020304" pitchFamily="18" charset="0"/>
              <a:ea typeface="华文中宋" panose="02010600040101010101" pitchFamily="2" charset="-122"/>
            </a:endParaRPr>
          </a:p>
        </p:txBody>
      </p:sp>
      <p:graphicFrame>
        <p:nvGraphicFramePr>
          <p:cNvPr id="624653" name="Object 13"/>
          <p:cNvGraphicFramePr>
            <a:graphicFrameLocks noChangeAspect="1"/>
          </p:cNvGraphicFramePr>
          <p:nvPr/>
        </p:nvGraphicFramePr>
        <p:xfrm>
          <a:off x="5795963" y="2492693"/>
          <a:ext cx="1733550" cy="1358900"/>
        </p:xfrm>
        <a:graphic>
          <a:graphicData uri="http://schemas.openxmlformats.org/presentationml/2006/ole">
            <mc:AlternateContent xmlns:mc="http://schemas.openxmlformats.org/markup-compatibility/2006">
              <mc:Choice xmlns:v="urn:schemas-microsoft-com:vml" Requires="v">
                <p:oleObj spid="_x0000_s3078" name="" r:id="rId3" imgW="545465" imgH="431800" progId="Equation.DSMT4">
                  <p:embed/>
                </p:oleObj>
              </mc:Choice>
              <mc:Fallback>
                <p:oleObj name="" r:id="rId3" imgW="545465" imgH="431800" progId="Equation.DSMT4">
                  <p:embed/>
                  <p:pic>
                    <p:nvPicPr>
                      <p:cNvPr id="0" name="图片 3077"/>
                      <p:cNvPicPr/>
                      <p:nvPr/>
                    </p:nvPicPr>
                    <p:blipFill>
                      <a:blip r:embed="rId4"/>
                      <a:stretch>
                        <a:fillRect/>
                      </a:stretch>
                    </p:blipFill>
                    <p:spPr>
                      <a:xfrm>
                        <a:off x="5795963" y="2492693"/>
                        <a:ext cx="1733550" cy="1358900"/>
                      </a:xfrm>
                      <a:prstGeom prst="rect">
                        <a:avLst/>
                      </a:prstGeom>
                      <a:noFill/>
                      <a:ln w="38100">
                        <a:noFill/>
                        <a:miter/>
                      </a:ln>
                    </p:spPr>
                  </p:pic>
                </p:oleObj>
              </mc:Fallback>
            </mc:AlternateContent>
          </a:graphicData>
        </a:graphic>
      </p:graphicFrame>
      <p:sp>
        <p:nvSpPr>
          <p:cNvPr id="11270" name="Rectangle 15"/>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aphicFrame>
        <p:nvGraphicFramePr>
          <p:cNvPr id="11271" name="对象 1"/>
          <p:cNvGraphicFramePr/>
          <p:nvPr/>
        </p:nvGraphicFramePr>
        <p:xfrm>
          <a:off x="5724525" y="1700213"/>
          <a:ext cx="2500313" cy="817562"/>
        </p:xfrm>
        <a:graphic>
          <a:graphicData uri="http://schemas.openxmlformats.org/presentationml/2006/ole">
            <mc:AlternateContent xmlns:mc="http://schemas.openxmlformats.org/markup-compatibility/2006">
              <mc:Choice xmlns:v="urn:schemas-microsoft-com:vml" Requires="v">
                <p:oleObj spid="_x0000_s3079" name="" r:id="rId5" imgW="698500" imgH="228600" progId="Equation.3">
                  <p:embed/>
                </p:oleObj>
              </mc:Choice>
              <mc:Fallback>
                <p:oleObj name="" r:id="rId5" imgW="698500" imgH="228600" progId="Equation.3">
                  <p:embed/>
                  <p:pic>
                    <p:nvPicPr>
                      <p:cNvPr id="0" name="图片 3078"/>
                      <p:cNvPicPr/>
                      <p:nvPr/>
                    </p:nvPicPr>
                    <p:blipFill>
                      <a:blip r:embed="rId6"/>
                      <a:stretch>
                        <a:fillRect/>
                      </a:stretch>
                    </p:blipFill>
                    <p:spPr>
                      <a:xfrm>
                        <a:off x="5724525" y="1700213"/>
                        <a:ext cx="2500313" cy="817562"/>
                      </a:xfrm>
                      <a:prstGeom prst="rect">
                        <a:avLst/>
                      </a:prstGeom>
                      <a:noFill/>
                      <a:ln w="38100">
                        <a:noFill/>
                        <a:miter/>
                      </a:ln>
                    </p:spPr>
                  </p:pic>
                </p:oleObj>
              </mc:Fallback>
            </mc:AlternateContent>
          </a:graphicData>
        </a:graphic>
      </p:graphicFrame>
      <p:sp>
        <p:nvSpPr>
          <p:cNvPr id="2" name="文本框 1"/>
          <p:cNvSpPr txBox="1"/>
          <p:nvPr/>
        </p:nvSpPr>
        <p:spPr>
          <a:xfrm>
            <a:off x="685800" y="1857375"/>
            <a:ext cx="895350" cy="520700"/>
          </a:xfrm>
          <a:prstGeom prst="rect">
            <a:avLst/>
          </a:prstGeom>
          <a:noFill/>
          <a:ln w="9525">
            <a:noFill/>
          </a:ln>
        </p:spPr>
        <p:txBody>
          <a:bodyPr wrap="none" anchor="t" anchorCtr="0">
            <a:spAutoFit/>
          </a:bodyPr>
          <a:p>
            <a:r>
              <a:rPr lang="zh-CN" altLang="en-US" b="1" dirty="0">
                <a:solidFill>
                  <a:srgbClr val="FF0000"/>
                </a:solidFill>
                <a:latin typeface="Times New Roman" panose="02020603050405020304" pitchFamily="18" charset="0"/>
                <a:ea typeface="华文中宋" panose="02010600040101010101" pitchFamily="2" charset="-122"/>
              </a:rPr>
              <a:t>绝对</a:t>
            </a:r>
            <a:endParaRPr lang="zh-CN" altLang="en-US" b="1" dirty="0">
              <a:solidFill>
                <a:srgbClr val="FF0000"/>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24650"/>
                                        </p:tgtEl>
                                        <p:attrNameLst>
                                          <p:attrName>style.visibility</p:attrName>
                                        </p:attrNameLst>
                                      </p:cBhvr>
                                      <p:to>
                                        <p:strVal val="visible"/>
                                      </p:to>
                                    </p:set>
                                    <p:animEffect transition="in" filter="wipe(down)">
                                      <p:cBhvr>
                                        <p:cTn id="12" dur="500"/>
                                        <p:tgtEl>
                                          <p:spTgt spid="624650"/>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24653"/>
                                        </p:tgtEl>
                                        <p:attrNameLst>
                                          <p:attrName>style.visibility</p:attrName>
                                        </p:attrNameLst>
                                      </p:cBhvr>
                                      <p:to>
                                        <p:strVal val="visible"/>
                                      </p:to>
                                    </p:set>
                                    <p:animEffect transition="in" filter="wipe(down)">
                                      <p:cBhvr>
                                        <p:cTn id="16" dur="500"/>
                                        <p:tgtEl>
                                          <p:spTgt spid="62465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24647"/>
                                        </p:tgtEl>
                                        <p:attrNameLst>
                                          <p:attrName>style.visibility</p:attrName>
                                        </p:attrNameLst>
                                      </p:cBhvr>
                                      <p:to>
                                        <p:strVal val="visible"/>
                                      </p:to>
                                    </p:set>
                                    <p:anim calcmode="lin" valueType="num">
                                      <p:cBhvr additive="base">
                                        <p:cTn id="21" dur="500" fill="hold"/>
                                        <p:tgtEl>
                                          <p:spTgt spid="624647"/>
                                        </p:tgtEl>
                                        <p:attrNameLst>
                                          <p:attrName>ppt_x</p:attrName>
                                        </p:attrNameLst>
                                      </p:cBhvr>
                                      <p:tavLst>
                                        <p:tav tm="0">
                                          <p:val>
                                            <p:strVal val="0-#ppt_w/2"/>
                                          </p:val>
                                        </p:tav>
                                        <p:tav tm="100000">
                                          <p:val>
                                            <p:strVal val="#ppt_x"/>
                                          </p:val>
                                        </p:tav>
                                      </p:tavLst>
                                    </p:anim>
                                    <p:anim calcmode="lin" valueType="num">
                                      <p:cBhvr additive="base">
                                        <p:cTn id="22" dur="500" fill="hold"/>
                                        <p:tgtEl>
                                          <p:spTgt spid="6246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7" grpId="0" bldLvl="0" animBg="1"/>
      <p:bldP spid="624650"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p:nvPr/>
        </p:nvSpPr>
        <p:spPr>
          <a:xfrm>
            <a:off x="0" y="32337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华文中宋" panose="02010600040101010101" pitchFamily="2" charset="-122"/>
            </a:endParaRPr>
          </a:p>
        </p:txBody>
      </p:sp>
      <p:graphicFrame>
        <p:nvGraphicFramePr>
          <p:cNvPr id="52226" name="Object 4"/>
          <p:cNvGraphicFramePr>
            <a:graphicFrameLocks noChangeAspect="1"/>
          </p:cNvGraphicFramePr>
          <p:nvPr/>
        </p:nvGraphicFramePr>
        <p:xfrm>
          <a:off x="1128713" y="2168525"/>
          <a:ext cx="2528887" cy="922338"/>
        </p:xfrm>
        <a:graphic>
          <a:graphicData uri="http://schemas.openxmlformats.org/presentationml/2006/ole">
            <mc:AlternateContent xmlns:mc="http://schemas.openxmlformats.org/markup-compatibility/2006">
              <mc:Choice xmlns:v="urn:schemas-microsoft-com:vml" Requires="v">
                <p:oleObj spid="_x0000_s3211" name="" r:id="rId1" imgW="1155700" imgH="431800" progId="Equation.DSMT4">
                  <p:embed/>
                </p:oleObj>
              </mc:Choice>
              <mc:Fallback>
                <p:oleObj name="" r:id="rId1" imgW="1155700" imgH="431800" progId="Equation.DSMT4">
                  <p:embed/>
                  <p:pic>
                    <p:nvPicPr>
                      <p:cNvPr id="0" name="图片 3210"/>
                      <p:cNvPicPr/>
                      <p:nvPr/>
                    </p:nvPicPr>
                    <p:blipFill>
                      <a:blip r:embed="rId2"/>
                      <a:stretch>
                        <a:fillRect/>
                      </a:stretch>
                    </p:blipFill>
                    <p:spPr>
                      <a:xfrm>
                        <a:off x="1128713" y="2168525"/>
                        <a:ext cx="2528887" cy="922338"/>
                      </a:xfrm>
                      <a:prstGeom prst="rect">
                        <a:avLst/>
                      </a:prstGeom>
                      <a:noFill/>
                      <a:ln w="38100">
                        <a:noFill/>
                        <a:miter/>
                      </a:ln>
                    </p:spPr>
                  </p:pic>
                </p:oleObj>
              </mc:Fallback>
            </mc:AlternateContent>
          </a:graphicData>
        </a:graphic>
      </p:graphicFrame>
      <p:grpSp>
        <p:nvGrpSpPr>
          <p:cNvPr id="52227" name="Group 5"/>
          <p:cNvGrpSpPr/>
          <p:nvPr/>
        </p:nvGrpSpPr>
        <p:grpSpPr>
          <a:xfrm>
            <a:off x="569913" y="2865438"/>
            <a:ext cx="6400800" cy="1751012"/>
            <a:chOff x="249" y="2463"/>
            <a:chExt cx="4290" cy="1244"/>
          </a:xfrm>
        </p:grpSpPr>
        <p:sp>
          <p:nvSpPr>
            <p:cNvPr id="52228" name="Rectangle 6"/>
            <p:cNvSpPr/>
            <p:nvPr/>
          </p:nvSpPr>
          <p:spPr>
            <a:xfrm>
              <a:off x="249" y="2757"/>
              <a:ext cx="2030" cy="369"/>
            </a:xfrm>
            <a:prstGeom prst="rect">
              <a:avLst/>
            </a:prstGeom>
            <a:noFill/>
            <a:ln w="9525">
              <a:noFill/>
            </a:ln>
          </p:spPr>
          <p:txBody>
            <a:bodyPr wrap="none" anchor="t" anchorCtr="0">
              <a:spAutoFit/>
            </a:bodyPr>
            <a:p>
              <a:r>
                <a:rPr lang="zh-CN" altLang="en-US" b="1" dirty="0">
                  <a:latin typeface="Arial" panose="020B0604020202020204" pitchFamily="34" charset="0"/>
                  <a:ea typeface="华文中宋" panose="02010600040101010101" pitchFamily="2" charset="-122"/>
                </a:rPr>
                <a:t>规范表示测量结果</a:t>
              </a:r>
              <a:endParaRPr lang="zh-CN" altLang="en-US" b="1" dirty="0">
                <a:latin typeface="Arial" panose="020B0604020202020204" pitchFamily="34" charset="0"/>
                <a:ea typeface="华文中宋" panose="02010600040101010101" pitchFamily="2" charset="-122"/>
              </a:endParaRPr>
            </a:p>
          </p:txBody>
        </p:sp>
        <p:graphicFrame>
          <p:nvGraphicFramePr>
            <p:cNvPr id="52229" name="Object 7"/>
            <p:cNvGraphicFramePr>
              <a:graphicFrameLocks noChangeAspect="1"/>
            </p:cNvGraphicFramePr>
            <p:nvPr/>
          </p:nvGraphicFramePr>
          <p:xfrm>
            <a:off x="2473" y="2463"/>
            <a:ext cx="2066" cy="305"/>
          </p:xfrm>
          <a:graphic>
            <a:graphicData uri="http://schemas.openxmlformats.org/presentationml/2006/ole">
              <mc:AlternateContent xmlns:mc="http://schemas.openxmlformats.org/markup-compatibility/2006">
                <mc:Choice xmlns:v="urn:schemas-microsoft-com:vml" Requires="v">
                  <p:oleObj spid="_x0000_s3214" name="" r:id="rId3" imgW="1548765" imgH="228600" progId="Equation.DSMT4">
                    <p:embed/>
                  </p:oleObj>
                </mc:Choice>
                <mc:Fallback>
                  <p:oleObj name="" r:id="rId3" imgW="1548765" imgH="228600" progId="Equation.DSMT4">
                    <p:embed/>
                    <p:pic>
                      <p:nvPicPr>
                        <p:cNvPr id="0" name="图片 3213"/>
                        <p:cNvPicPr/>
                        <p:nvPr/>
                      </p:nvPicPr>
                      <p:blipFill>
                        <a:blip r:embed="rId4"/>
                        <a:stretch>
                          <a:fillRect/>
                        </a:stretch>
                      </p:blipFill>
                      <p:spPr>
                        <a:xfrm>
                          <a:off x="2473" y="2463"/>
                          <a:ext cx="2066" cy="305"/>
                        </a:xfrm>
                        <a:prstGeom prst="rect">
                          <a:avLst/>
                        </a:prstGeom>
                        <a:noFill/>
                        <a:ln w="38100">
                          <a:noFill/>
                          <a:miter/>
                        </a:ln>
                      </p:spPr>
                    </p:pic>
                  </p:oleObj>
                </mc:Fallback>
              </mc:AlternateContent>
            </a:graphicData>
          </a:graphic>
        </p:graphicFrame>
        <p:graphicFrame>
          <p:nvGraphicFramePr>
            <p:cNvPr id="52230" name="Object 8"/>
            <p:cNvGraphicFramePr>
              <a:graphicFrameLocks noChangeAspect="1"/>
            </p:cNvGraphicFramePr>
            <p:nvPr/>
          </p:nvGraphicFramePr>
          <p:xfrm>
            <a:off x="2594" y="3349"/>
            <a:ext cx="1075" cy="358"/>
          </p:xfrm>
          <a:graphic>
            <a:graphicData uri="http://schemas.openxmlformats.org/presentationml/2006/ole">
              <mc:AlternateContent xmlns:mc="http://schemas.openxmlformats.org/markup-compatibility/2006">
                <mc:Choice xmlns:v="urn:schemas-microsoft-com:vml" Requires="v">
                  <p:oleObj spid="_x0000_s3116" name="" r:id="rId5" imgW="685800" imgH="228600" progId="Equation.DSMT4">
                    <p:embed/>
                  </p:oleObj>
                </mc:Choice>
                <mc:Fallback>
                  <p:oleObj name="" r:id="rId5" imgW="685800" imgH="228600" progId="Equation.DSMT4">
                    <p:embed/>
                    <p:pic>
                      <p:nvPicPr>
                        <p:cNvPr id="0" name="图片 3115"/>
                        <p:cNvPicPr/>
                        <p:nvPr/>
                      </p:nvPicPr>
                      <p:blipFill>
                        <a:blip r:embed="rId6"/>
                        <a:stretch>
                          <a:fillRect/>
                        </a:stretch>
                      </p:blipFill>
                      <p:spPr>
                        <a:xfrm>
                          <a:off x="2594" y="3349"/>
                          <a:ext cx="1075" cy="358"/>
                        </a:xfrm>
                        <a:prstGeom prst="rect">
                          <a:avLst/>
                        </a:prstGeom>
                        <a:noFill/>
                        <a:ln w="38100">
                          <a:noFill/>
                          <a:miter/>
                        </a:ln>
                      </p:spPr>
                    </p:pic>
                  </p:oleObj>
                </mc:Fallback>
              </mc:AlternateContent>
            </a:graphicData>
          </a:graphic>
        </p:graphicFrame>
        <p:graphicFrame>
          <p:nvGraphicFramePr>
            <p:cNvPr id="52231" name="Object 9"/>
            <p:cNvGraphicFramePr>
              <a:graphicFrameLocks noChangeAspect="1"/>
            </p:cNvGraphicFramePr>
            <p:nvPr/>
          </p:nvGraphicFramePr>
          <p:xfrm>
            <a:off x="2477" y="2868"/>
            <a:ext cx="1107" cy="310"/>
          </p:xfrm>
          <a:graphic>
            <a:graphicData uri="http://schemas.openxmlformats.org/presentationml/2006/ole">
              <mc:AlternateContent xmlns:mc="http://schemas.openxmlformats.org/markup-compatibility/2006">
                <mc:Choice xmlns:v="urn:schemas-microsoft-com:vml" Requires="v">
                  <p:oleObj spid="_x0000_s3114" name="" r:id="rId7" imgW="634365" imgH="177800" progId="Equation.DSMT4">
                    <p:embed/>
                  </p:oleObj>
                </mc:Choice>
                <mc:Fallback>
                  <p:oleObj name="" r:id="rId7" imgW="634365" imgH="177800" progId="Equation.DSMT4">
                    <p:embed/>
                    <p:pic>
                      <p:nvPicPr>
                        <p:cNvPr id="0" name="图片 3113"/>
                        <p:cNvPicPr/>
                        <p:nvPr/>
                      </p:nvPicPr>
                      <p:blipFill>
                        <a:blip r:embed="rId8"/>
                        <a:stretch>
                          <a:fillRect/>
                        </a:stretch>
                      </p:blipFill>
                      <p:spPr>
                        <a:xfrm>
                          <a:off x="2477" y="2868"/>
                          <a:ext cx="1107" cy="310"/>
                        </a:xfrm>
                        <a:prstGeom prst="rect">
                          <a:avLst/>
                        </a:prstGeom>
                        <a:noFill/>
                        <a:ln w="38100">
                          <a:noFill/>
                          <a:miter/>
                        </a:ln>
                      </p:spPr>
                    </p:pic>
                  </p:oleObj>
                </mc:Fallback>
              </mc:AlternateContent>
            </a:graphicData>
          </a:graphic>
        </p:graphicFrame>
        <p:sp>
          <p:nvSpPr>
            <p:cNvPr id="52232" name="AutoShape 10"/>
            <p:cNvSpPr/>
            <p:nvPr/>
          </p:nvSpPr>
          <p:spPr>
            <a:xfrm>
              <a:off x="2327" y="2530"/>
              <a:ext cx="136" cy="998"/>
            </a:xfrm>
            <a:prstGeom prst="leftBrace">
              <a:avLst>
                <a:gd name="adj1" fmla="val 60982"/>
                <a:gd name="adj2" fmla="val 50000"/>
              </a:avLst>
            </a:prstGeom>
            <a:noFill/>
            <a:ln w="3810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grpSp>
      <p:sp>
        <p:nvSpPr>
          <p:cNvPr id="52233" name="Text Box 11"/>
          <p:cNvSpPr txBox="1"/>
          <p:nvPr/>
        </p:nvSpPr>
        <p:spPr>
          <a:xfrm>
            <a:off x="0" y="203200"/>
            <a:ext cx="7056438" cy="584200"/>
          </a:xfrm>
          <a:prstGeom prst="rect">
            <a:avLst/>
          </a:prstGeom>
          <a:noFill/>
          <a:ln w="9525">
            <a:noFill/>
          </a:ln>
        </p:spPr>
        <p:txBody>
          <a:bodyPr anchor="t" anchorCtr="0">
            <a:spAutoFit/>
          </a:bodyPr>
          <a:p>
            <a:r>
              <a:rPr lang="en-US" altLang="zh-CN" sz="3200" b="1" dirty="0">
                <a:latin typeface="Arial" panose="020B0604020202020204" pitchFamily="34" charset="0"/>
                <a:ea typeface="华文隶书" panose="02010800040101010101" pitchFamily="2" charset="-122"/>
              </a:rPr>
              <a:t>5</a:t>
            </a:r>
            <a:r>
              <a:rPr lang="zh-CN" altLang="en-US" sz="3200" b="1" dirty="0">
                <a:latin typeface="Arial" panose="020B0604020202020204" pitchFamily="34" charset="0"/>
                <a:ea typeface="华文隶书" panose="02010800040101010101" pitchFamily="2" charset="-122"/>
              </a:rPr>
              <a:t>、实验结果规范</a:t>
            </a:r>
            <a:endParaRPr lang="zh-CN" altLang="en-US" sz="3200" b="1" dirty="0">
              <a:latin typeface="Arial" panose="020B0604020202020204" pitchFamily="34" charset="0"/>
              <a:ea typeface="华文隶书" panose="02010800040101010101" pitchFamily="2" charset="-122"/>
            </a:endParaRPr>
          </a:p>
        </p:txBody>
      </p:sp>
      <p:sp>
        <p:nvSpPr>
          <p:cNvPr id="52234" name="Text Box 12"/>
          <p:cNvSpPr txBox="1"/>
          <p:nvPr/>
        </p:nvSpPr>
        <p:spPr>
          <a:xfrm>
            <a:off x="141288" y="981075"/>
            <a:ext cx="7056437" cy="1187450"/>
          </a:xfrm>
          <a:prstGeom prst="rect">
            <a:avLst/>
          </a:prstGeom>
          <a:noFill/>
          <a:ln w="9525">
            <a:noFill/>
          </a:ln>
        </p:spPr>
        <p:txBody>
          <a:bodyPr anchor="t" anchorCtr="0">
            <a:spAutoFit/>
          </a:bodyPr>
          <a:p>
            <a:r>
              <a:rPr lang="zh-CN" altLang="en-US" sz="2400" b="1" dirty="0">
                <a:solidFill>
                  <a:srgbClr val="000066"/>
                </a:solidFill>
                <a:latin typeface="Arial" panose="020B0604020202020204" pitchFamily="34" charset="0"/>
                <a:ea typeface="华文中宋" panose="02010600040101010101" pitchFamily="2" charset="-122"/>
              </a:rPr>
              <a:t>如果属于测量物理量量值的：</a:t>
            </a:r>
            <a:endParaRPr lang="zh-CN" altLang="en-US" sz="2400" b="1" dirty="0">
              <a:solidFill>
                <a:srgbClr val="000066"/>
              </a:solidFill>
              <a:latin typeface="Arial" panose="020B0604020202020204" pitchFamily="34" charset="0"/>
              <a:ea typeface="华文中宋" panose="02010600040101010101" pitchFamily="2" charset="-122"/>
            </a:endParaRPr>
          </a:p>
          <a:p>
            <a:endParaRPr lang="zh-CN" altLang="en-US" sz="2400" b="1" dirty="0">
              <a:solidFill>
                <a:srgbClr val="000066"/>
              </a:solidFill>
              <a:latin typeface="Arial" panose="020B0604020202020204" pitchFamily="34" charset="0"/>
              <a:ea typeface="华文中宋" panose="02010600040101010101" pitchFamily="2" charset="-122"/>
            </a:endParaRPr>
          </a:p>
          <a:p>
            <a:endParaRPr lang="en-US" altLang="zh-CN" sz="2400" b="1" dirty="0">
              <a:solidFill>
                <a:srgbClr val="000066"/>
              </a:solidFill>
              <a:latin typeface="Arial" panose="020B0604020202020204" pitchFamily="34" charset="0"/>
              <a:ea typeface="华文中宋" panose="02010600040101010101" pitchFamily="2" charset="-122"/>
            </a:endParaRPr>
          </a:p>
        </p:txBody>
      </p:sp>
      <p:graphicFrame>
        <p:nvGraphicFramePr>
          <p:cNvPr id="52235" name="Object 13"/>
          <p:cNvGraphicFramePr>
            <a:graphicFrameLocks noChangeAspect="1"/>
          </p:cNvGraphicFramePr>
          <p:nvPr/>
        </p:nvGraphicFramePr>
        <p:xfrm>
          <a:off x="1228725" y="1631950"/>
          <a:ext cx="2454275" cy="439738"/>
        </p:xfrm>
        <a:graphic>
          <a:graphicData uri="http://schemas.openxmlformats.org/presentationml/2006/ole">
            <mc:AlternateContent xmlns:mc="http://schemas.openxmlformats.org/markup-compatibility/2006">
              <mc:Choice xmlns:v="urn:schemas-microsoft-com:vml" Requires="v">
                <p:oleObj spid="_x0000_s3115" name="" r:id="rId9" imgW="1219200" imgH="203200" progId="Equation.DSMT4">
                  <p:embed/>
                </p:oleObj>
              </mc:Choice>
              <mc:Fallback>
                <p:oleObj name="" r:id="rId9" imgW="1219200" imgH="203200" progId="Equation.DSMT4">
                  <p:embed/>
                  <p:pic>
                    <p:nvPicPr>
                      <p:cNvPr id="0" name="图片 3114"/>
                      <p:cNvPicPr/>
                      <p:nvPr/>
                    </p:nvPicPr>
                    <p:blipFill>
                      <a:blip r:embed="rId10"/>
                      <a:stretch>
                        <a:fillRect/>
                      </a:stretch>
                    </p:blipFill>
                    <p:spPr>
                      <a:xfrm>
                        <a:off x="1228725" y="1631950"/>
                        <a:ext cx="2454275" cy="439738"/>
                      </a:xfrm>
                      <a:prstGeom prst="rect">
                        <a:avLst/>
                      </a:prstGeom>
                      <a:noFill/>
                      <a:ln w="38100">
                        <a:noFill/>
                        <a:miter/>
                      </a:ln>
                    </p:spPr>
                  </p:pic>
                </p:oleObj>
              </mc:Fallback>
            </mc:AlternateContent>
          </a:graphicData>
        </a:graphic>
      </p:graphicFrame>
      <p:sp>
        <p:nvSpPr>
          <p:cNvPr id="52236" name="Rectangle 14"/>
          <p:cNvSpPr/>
          <p:nvPr/>
        </p:nvSpPr>
        <p:spPr>
          <a:xfrm>
            <a:off x="468313" y="1614488"/>
            <a:ext cx="877887" cy="457200"/>
          </a:xfrm>
          <a:prstGeom prst="rect">
            <a:avLst/>
          </a:prstGeom>
          <a:noFill/>
          <a:ln w="9525">
            <a:noFill/>
          </a:ln>
        </p:spPr>
        <p:txBody>
          <a:bodyPr wrap="none" anchor="t" anchorCtr="0">
            <a:spAutoFit/>
          </a:bodyPr>
          <a:p>
            <a:r>
              <a:rPr lang="en-US" altLang="zh-CN" sz="2400" dirty="0">
                <a:latin typeface="Arial" panose="020B0604020202020204" pitchFamily="34" charset="0"/>
                <a:ea typeface="华文中宋" panose="02010600040101010101" pitchFamily="2" charset="-122"/>
              </a:rPr>
              <a:t> </a:t>
            </a:r>
            <a:r>
              <a:rPr lang="zh-CN" altLang="en-US" sz="2400" b="1" dirty="0">
                <a:solidFill>
                  <a:srgbClr val="000066"/>
                </a:solidFill>
                <a:latin typeface="Arial" panose="020B0604020202020204" pitchFamily="34" charset="0"/>
                <a:ea typeface="华文中宋" panose="02010600040101010101" pitchFamily="2" charset="-122"/>
              </a:rPr>
              <a:t>例：</a:t>
            </a:r>
            <a:endParaRPr lang="zh-CN" altLang="en-US" sz="2400" b="1" dirty="0">
              <a:solidFill>
                <a:srgbClr val="000066"/>
              </a:solidFill>
              <a:latin typeface="Arial" panose="020B0604020202020204" pitchFamily="34" charset="0"/>
              <a:ea typeface="华文中宋" panose="02010600040101010101" pitchFamily="2" charset="-122"/>
            </a:endParaRPr>
          </a:p>
        </p:txBody>
      </p:sp>
      <p:sp>
        <p:nvSpPr>
          <p:cNvPr id="52237" name="文本框 1"/>
          <p:cNvSpPr txBox="1"/>
          <p:nvPr/>
        </p:nvSpPr>
        <p:spPr>
          <a:xfrm>
            <a:off x="4211638" y="1649413"/>
            <a:ext cx="690562" cy="706437"/>
          </a:xfrm>
          <a:prstGeom prst="rect">
            <a:avLst/>
          </a:prstGeom>
          <a:noFill/>
          <a:ln w="9525">
            <a:noFill/>
          </a:ln>
        </p:spPr>
        <p:txBody>
          <a:bodyPr wrap="none" anchor="t" anchorCtr="0">
            <a:spAutoFit/>
          </a:bodyPr>
          <a:p>
            <a:r>
              <a:rPr lang="zh-CN" altLang="en-US" sz="4000">
                <a:solidFill>
                  <a:srgbClr val="FF0000"/>
                </a:solidFill>
                <a:latin typeface="Arial" panose="020B0604020202020204" pitchFamily="34" charset="0"/>
                <a:ea typeface="华文中宋" panose="02010600040101010101" pitchFamily="2" charset="-122"/>
              </a:rPr>
              <a:t>×</a:t>
            </a:r>
            <a:endParaRPr lang="zh-CN" altLang="en-US" sz="4000">
              <a:solidFill>
                <a:srgbClr val="FF0000"/>
              </a:solidFill>
              <a:latin typeface="Arial" panose="020B0604020202020204" pitchFamily="34" charset="0"/>
              <a:ea typeface="华文中宋" panose="02010600040101010101" pitchFamily="2" charset="-122"/>
            </a:endParaRPr>
          </a:p>
        </p:txBody>
      </p:sp>
      <p:sp>
        <p:nvSpPr>
          <p:cNvPr id="52238" name="文本框 4"/>
          <p:cNvSpPr txBox="1"/>
          <p:nvPr/>
        </p:nvSpPr>
        <p:spPr>
          <a:xfrm>
            <a:off x="7308850" y="3435350"/>
            <a:ext cx="690563" cy="706438"/>
          </a:xfrm>
          <a:prstGeom prst="rect">
            <a:avLst/>
          </a:prstGeom>
          <a:noFill/>
          <a:ln w="9525">
            <a:noFill/>
          </a:ln>
        </p:spPr>
        <p:txBody>
          <a:bodyPr wrap="none" anchor="t" anchorCtr="0">
            <a:spAutoFit/>
          </a:bodyPr>
          <a:p>
            <a:r>
              <a:rPr lang="zh-CN" altLang="en-US" sz="4000">
                <a:solidFill>
                  <a:srgbClr val="FF0000"/>
                </a:solidFill>
                <a:latin typeface="华文中宋" panose="02010600040101010101" pitchFamily="2" charset="-122"/>
                <a:ea typeface="华文中宋" panose="02010600040101010101" pitchFamily="2" charset="-122"/>
              </a:rPr>
              <a:t>√</a:t>
            </a:r>
            <a:endParaRPr lang="zh-CN" altLang="en-US" sz="4000">
              <a:solidFill>
                <a:srgbClr val="FF0000"/>
              </a:solidFill>
              <a:latin typeface="华文中宋" panose="02010600040101010101" pitchFamily="2" charset="-122"/>
              <a:ea typeface="华文中宋" panose="02010600040101010101" pitchFamily="2" charset="-122"/>
            </a:endParaRPr>
          </a:p>
        </p:txBody>
      </p:sp>
    </p:spTree>
  </p:cSld>
  <p:clrMapOvr>
    <a:masterClrMapping/>
  </p:clrMapOvr>
  <p:transition spd="slow">
    <p:cover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
          <p:cNvSpPr txBox="1"/>
          <p:nvPr/>
        </p:nvSpPr>
        <p:spPr>
          <a:xfrm>
            <a:off x="466725" y="1773238"/>
            <a:ext cx="8364538" cy="3665537"/>
          </a:xfrm>
          <a:prstGeom prst="rect">
            <a:avLst/>
          </a:prstGeom>
          <a:noFill/>
          <a:ln w="9525">
            <a:noFill/>
          </a:ln>
        </p:spPr>
        <p:txBody>
          <a:bodyPr wrap="square" anchor="t" anchorCtr="0">
            <a:spAutoFit/>
          </a:bodyPr>
          <a:p>
            <a:pPr eaLnBrk="0" hangingPunct="0">
              <a:lnSpc>
                <a:spcPct val="120000"/>
              </a:lnSpc>
              <a:spcBef>
                <a:spcPts val="50"/>
              </a:spcBef>
            </a:pPr>
            <a:r>
              <a:rPr lang="zh-CN" altLang="zh-CN" sz="3200" b="1" dirty="0">
                <a:solidFill>
                  <a:srgbClr val="1C1C1C"/>
                </a:solidFill>
                <a:latin typeface="Times New Roman" panose="02020603050405020304" pitchFamily="18" charset="0"/>
                <a:ea typeface="宋体" panose="02010600030101010101" pitchFamily="2" charset="-122"/>
              </a:rPr>
              <a:t>（一）列表法</a:t>
            </a:r>
            <a:endParaRPr lang="zh-CN" altLang="zh-CN" sz="3200" b="1" dirty="0">
              <a:solidFill>
                <a:srgbClr val="1C1C1C"/>
              </a:solidFill>
              <a:latin typeface="Times New Roman" panose="02020603050405020304" pitchFamily="18" charset="0"/>
              <a:ea typeface="宋体" panose="02010600030101010101" pitchFamily="2" charset="-122"/>
            </a:endParaRPr>
          </a:p>
          <a:p>
            <a:pPr eaLnBrk="0" hangingPunct="0">
              <a:lnSpc>
                <a:spcPct val="120000"/>
              </a:lnSpc>
              <a:spcBef>
                <a:spcPts val="50"/>
              </a:spcBef>
            </a:pPr>
            <a:r>
              <a:rPr lang="zh-CN" altLang="en-US" sz="3200" b="1" dirty="0">
                <a:solidFill>
                  <a:srgbClr val="1C1C1C"/>
                </a:solidFill>
                <a:latin typeface="Times New Roman" panose="02020603050405020304" pitchFamily="18" charset="0"/>
                <a:ea typeface="宋体" panose="02010600030101010101" pitchFamily="2" charset="-122"/>
              </a:rPr>
              <a:t>（二）作图法</a:t>
            </a:r>
            <a:endParaRPr lang="zh-CN" altLang="en-US" sz="3200" b="1" dirty="0">
              <a:solidFill>
                <a:srgbClr val="1C1C1C"/>
              </a:solidFill>
              <a:latin typeface="Times New Roman" panose="02020603050405020304" pitchFamily="18" charset="0"/>
              <a:ea typeface="宋体" panose="02010600030101010101" pitchFamily="2" charset="-122"/>
            </a:endParaRPr>
          </a:p>
          <a:p>
            <a:pPr eaLnBrk="0" hangingPunct="0">
              <a:lnSpc>
                <a:spcPct val="120000"/>
              </a:lnSpc>
              <a:spcBef>
                <a:spcPts val="50"/>
              </a:spcBef>
            </a:pPr>
            <a:r>
              <a:rPr lang="zh-CN" altLang="en-US" sz="3200" b="1" dirty="0">
                <a:solidFill>
                  <a:srgbClr val="1C1C1C"/>
                </a:solidFill>
                <a:latin typeface="Times New Roman" panose="02020603050405020304" pitchFamily="18" charset="0"/>
                <a:ea typeface="宋体" panose="02010600030101010101" pitchFamily="2" charset="-122"/>
              </a:rPr>
              <a:t>（三）</a:t>
            </a:r>
            <a:r>
              <a:rPr lang="zh-CN" altLang="zh-CN" sz="3200" b="1" dirty="0">
                <a:solidFill>
                  <a:srgbClr val="1C1C1C"/>
                </a:solidFill>
                <a:latin typeface="Times New Roman" panose="02020603050405020304" pitchFamily="18" charset="0"/>
                <a:ea typeface="宋体" panose="02010600030101010101" pitchFamily="2" charset="-122"/>
              </a:rPr>
              <a:t>图解法</a:t>
            </a:r>
            <a:endParaRPr lang="zh-CN" altLang="zh-CN" sz="3200" b="1" dirty="0">
              <a:solidFill>
                <a:srgbClr val="1C1C1C"/>
              </a:solidFill>
              <a:latin typeface="Times New Roman" panose="02020603050405020304" pitchFamily="18" charset="0"/>
              <a:ea typeface="宋体" panose="02010600030101010101" pitchFamily="2" charset="-122"/>
            </a:endParaRPr>
          </a:p>
          <a:p>
            <a:pPr eaLnBrk="0" hangingPunct="0">
              <a:lnSpc>
                <a:spcPct val="120000"/>
              </a:lnSpc>
              <a:spcBef>
                <a:spcPts val="50"/>
              </a:spcBef>
            </a:pPr>
            <a:r>
              <a:rPr lang="zh-CN" altLang="en-US" sz="3200" b="1" dirty="0">
                <a:solidFill>
                  <a:srgbClr val="1C1C1C"/>
                </a:solidFill>
                <a:latin typeface="Times New Roman" panose="02020603050405020304" pitchFamily="18" charset="0"/>
                <a:ea typeface="宋体" panose="02010600030101010101" pitchFamily="2" charset="-122"/>
              </a:rPr>
              <a:t>（四）曲线改直</a:t>
            </a:r>
            <a:endParaRPr lang="zh-CN" altLang="en-US" sz="3200" b="1" dirty="0">
              <a:solidFill>
                <a:srgbClr val="1C1C1C"/>
              </a:solidFill>
              <a:latin typeface="Times New Roman" panose="02020603050405020304" pitchFamily="18" charset="0"/>
              <a:ea typeface="宋体" panose="02010600030101010101" pitchFamily="2" charset="-122"/>
            </a:endParaRPr>
          </a:p>
          <a:p>
            <a:pPr eaLnBrk="0" hangingPunct="0">
              <a:lnSpc>
                <a:spcPct val="120000"/>
              </a:lnSpc>
              <a:spcBef>
                <a:spcPts val="50"/>
              </a:spcBef>
            </a:pPr>
            <a:r>
              <a:rPr lang="zh-CN" altLang="en-US" sz="3200" b="1" dirty="0">
                <a:solidFill>
                  <a:srgbClr val="1C1C1C"/>
                </a:solidFill>
                <a:latin typeface="Times New Roman" panose="02020603050405020304" pitchFamily="18" charset="0"/>
                <a:ea typeface="宋体" panose="02010600030101010101" pitchFamily="2" charset="-122"/>
              </a:rPr>
              <a:t>（五）用最小二乘法求经验方程</a:t>
            </a:r>
            <a:endParaRPr lang="zh-CN" altLang="en-US" sz="3200" b="1" dirty="0">
              <a:solidFill>
                <a:srgbClr val="1C1C1C"/>
              </a:solidFill>
              <a:latin typeface="Times New Roman" panose="02020603050405020304" pitchFamily="18" charset="0"/>
              <a:ea typeface="宋体" panose="02010600030101010101" pitchFamily="2" charset="-122"/>
            </a:endParaRPr>
          </a:p>
          <a:p>
            <a:pPr eaLnBrk="0" hangingPunct="0">
              <a:lnSpc>
                <a:spcPct val="120000"/>
              </a:lnSpc>
              <a:spcBef>
                <a:spcPts val="50"/>
              </a:spcBef>
            </a:pPr>
            <a:r>
              <a:rPr lang="zh-CN" altLang="en-US" sz="3200" b="1" dirty="0">
                <a:solidFill>
                  <a:srgbClr val="1C1C1C"/>
                </a:solidFill>
                <a:latin typeface="Times New Roman" panose="02020603050405020304" pitchFamily="18" charset="0"/>
                <a:ea typeface="宋体" panose="02010600030101010101" pitchFamily="2" charset="-122"/>
              </a:rPr>
              <a:t>（六）逐差法</a:t>
            </a:r>
            <a:endParaRPr lang="zh-CN" altLang="en-US" sz="3200" b="1" dirty="0">
              <a:solidFill>
                <a:srgbClr val="1C1C1C"/>
              </a:solidFill>
              <a:latin typeface="Times New Roman" panose="02020603050405020304" pitchFamily="18" charset="0"/>
              <a:ea typeface="宋体" panose="02010600030101010101" pitchFamily="2" charset="-122"/>
            </a:endParaRPr>
          </a:p>
        </p:txBody>
      </p:sp>
      <p:sp>
        <p:nvSpPr>
          <p:cNvPr id="53250" name="Rectangle 2"/>
          <p:cNvSpPr/>
          <p:nvPr/>
        </p:nvSpPr>
        <p:spPr>
          <a:xfrm>
            <a:off x="366713" y="836613"/>
            <a:ext cx="3694112" cy="579437"/>
          </a:xfrm>
          <a:prstGeom prst="rect">
            <a:avLst/>
          </a:prstGeom>
          <a:noFill/>
          <a:ln w="9525">
            <a:noFill/>
          </a:ln>
          <a:effectLst>
            <a:outerShdw dist="35921" dir="2699999" algn="ctr" rotWithShape="0">
              <a:schemeClr val="bg2"/>
            </a:outerShdw>
          </a:effectLst>
        </p:spPr>
        <p:txBody>
          <a:bodyPr anchor="t" anchorCtr="0"/>
          <a:p>
            <a:r>
              <a:rPr lang="zh-CN" altLang="en-US" sz="3200" b="1" dirty="0">
                <a:solidFill>
                  <a:srgbClr val="3333FF"/>
                </a:solidFill>
                <a:latin typeface="华文中宋" panose="02010600040101010101" pitchFamily="2" charset="-122"/>
                <a:ea typeface="华文中宋" panose="02010600040101010101" pitchFamily="2" charset="-122"/>
              </a:rPr>
              <a:t>五、处理方法</a:t>
            </a:r>
            <a:endParaRPr lang="zh-CN" altLang="en-US" sz="3200" b="1" dirty="0">
              <a:solidFill>
                <a:srgbClr val="3333FF"/>
              </a:solidFill>
              <a:latin typeface="华文中宋" panose="02010600040101010101" pitchFamily="2" charset="-122"/>
              <a:ea typeface="华文中宋" panose="02010600040101010101" pitchFamily="2" charset="-122"/>
            </a:endParaRPr>
          </a:p>
        </p:txBody>
      </p:sp>
    </p:spTree>
  </p:cSld>
  <p:clrMapOvr>
    <a:masterClrMapping/>
  </p:clrMapOvr>
  <p:transition spd="slow">
    <p:cover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bwMode="auto">
          <a:xfrm>
            <a:off x="0" y="117316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749300" y="1219200"/>
            <a:ext cx="2011363" cy="460375"/>
          </a:xfrm>
          <a:prstGeom prst="rect">
            <a:avLst/>
          </a:prstGeom>
        </p:spPr>
        <p:txBody>
          <a:bodyPr wrap="none">
            <a:spAutoFit/>
          </a:bodyPr>
          <a:p>
            <a:pPr marL="0" marR="0" indent="0" algn="ctr" defTabSz="913765" rtl="0" eaLnBrk="0" fontAlgn="base"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（一）列表法</a:t>
            </a:r>
            <a:endPar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endParaRPr>
          </a:p>
        </p:txBody>
      </p:sp>
      <p:pic>
        <p:nvPicPr>
          <p:cNvPr id="54275" name="图片 17"/>
          <p:cNvPicPr>
            <a:picLocks noChangeAspect="1"/>
          </p:cNvPicPr>
          <p:nvPr/>
        </p:nvPicPr>
        <p:blipFill>
          <a:blip r:embed="rId1"/>
          <a:stretch>
            <a:fillRect/>
          </a:stretch>
        </p:blipFill>
        <p:spPr>
          <a:xfrm>
            <a:off x="200025" y="2076450"/>
            <a:ext cx="8824913" cy="3190875"/>
          </a:xfrm>
          <a:prstGeom prst="rect">
            <a:avLst/>
          </a:prstGeom>
          <a:noFill/>
          <a:ln w="9525">
            <a:noFill/>
          </a:ln>
        </p:spPr>
      </p:pic>
      <p:sp>
        <p:nvSpPr>
          <p:cNvPr id="54276" name="文本框 1"/>
          <p:cNvSpPr txBox="1"/>
          <p:nvPr/>
        </p:nvSpPr>
        <p:spPr>
          <a:xfrm>
            <a:off x="5975350" y="2951163"/>
            <a:ext cx="1484313" cy="738187"/>
          </a:xfrm>
          <a:prstGeom prst="rect">
            <a:avLst/>
          </a:prstGeom>
          <a:noFill/>
          <a:ln w="9525">
            <a:noFill/>
          </a:ln>
        </p:spPr>
        <p:txBody>
          <a:bodyPr wrap="square" anchor="t" anchorCtr="0">
            <a:spAutoFit/>
          </a:bodyPr>
          <a:p>
            <a:pPr eaLnBrk="0" hangingPunct="0"/>
            <a:r>
              <a:rPr lang="zh-CN" altLang="en-US" sz="2100">
                <a:solidFill>
                  <a:srgbClr val="FF0000"/>
                </a:solidFill>
                <a:latin typeface="Arial" panose="020B0604020202020204" pitchFamily="34" charset="0"/>
                <a:ea typeface="华文中宋" panose="02010600040101010101" pitchFamily="2" charset="-122"/>
              </a:rPr>
              <a:t>测量条件：</a:t>
            </a:r>
            <a:r>
              <a:rPr lang="en-US" altLang="zh-CN" sz="2100">
                <a:solidFill>
                  <a:srgbClr val="FF0000"/>
                </a:solidFill>
                <a:latin typeface="Arial" panose="020B0604020202020204" pitchFamily="34" charset="0"/>
                <a:ea typeface="华文中宋" panose="02010600040101010101" pitchFamily="2" charset="-122"/>
              </a:rPr>
              <a:t>***</a:t>
            </a:r>
            <a:endParaRPr lang="en-US" altLang="zh-CN" sz="2100">
              <a:solidFill>
                <a:srgbClr val="FF0000"/>
              </a:solidFill>
              <a:latin typeface="Arial" panose="020B0604020202020204" pitchFamily="34" charset="0"/>
              <a:ea typeface="华文中宋" panose="02010600040101010101" pitchFamily="2" charset="-122"/>
            </a:endParaRPr>
          </a:p>
        </p:txBody>
      </p:sp>
      <p:sp>
        <p:nvSpPr>
          <p:cNvPr id="54277" name="文本框 2"/>
          <p:cNvSpPr txBox="1"/>
          <p:nvPr/>
        </p:nvSpPr>
        <p:spPr>
          <a:xfrm>
            <a:off x="395288" y="5267325"/>
            <a:ext cx="6500812" cy="414338"/>
          </a:xfrm>
          <a:prstGeom prst="rect">
            <a:avLst/>
          </a:prstGeom>
          <a:noFill/>
          <a:ln w="9525">
            <a:noFill/>
          </a:ln>
        </p:spPr>
        <p:txBody>
          <a:bodyPr wrap="square" anchor="t" anchorCtr="0">
            <a:spAutoFit/>
          </a:bodyPr>
          <a:p>
            <a:pPr eaLnBrk="0" hangingPunct="0"/>
            <a:r>
              <a:rPr lang="zh-CN" altLang="en-US" sz="2100">
                <a:solidFill>
                  <a:srgbClr val="FF0000"/>
                </a:solidFill>
                <a:latin typeface="Arial" panose="020B0604020202020204" pitchFamily="34" charset="0"/>
                <a:ea typeface="华文中宋" panose="02010600040101010101" pitchFamily="2" charset="-122"/>
              </a:rPr>
              <a:t>测量条件：</a:t>
            </a:r>
            <a:r>
              <a:rPr lang="en-US" altLang="zh-CN" sz="2100">
                <a:solidFill>
                  <a:srgbClr val="FF0000"/>
                </a:solidFill>
                <a:latin typeface="Arial" panose="020B0604020202020204" pitchFamily="34" charset="0"/>
                <a:ea typeface="华文中宋" panose="02010600040101010101" pitchFamily="2" charset="-122"/>
              </a:rPr>
              <a:t>***</a:t>
            </a:r>
            <a:r>
              <a:rPr lang="zh-CN" altLang="en-US" sz="2100">
                <a:solidFill>
                  <a:srgbClr val="FF0000"/>
                </a:solidFill>
                <a:latin typeface="Arial" panose="020B0604020202020204" pitchFamily="34" charset="0"/>
                <a:ea typeface="华文中宋" panose="02010600040101010101" pitchFamily="2" charset="-122"/>
              </a:rPr>
              <a:t>；备注、说明；少量的一次测量量。</a:t>
            </a:r>
            <a:endParaRPr lang="zh-CN" altLang="en-US" sz="2100">
              <a:solidFill>
                <a:srgbClr val="FF0000"/>
              </a:solidFill>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321" name="Object 2"/>
          <p:cNvGraphicFramePr>
            <a:graphicFrameLocks noChangeAspect="1"/>
          </p:cNvGraphicFramePr>
          <p:nvPr/>
        </p:nvGraphicFramePr>
        <p:xfrm>
          <a:off x="879475" y="1947863"/>
          <a:ext cx="7254875" cy="2747962"/>
        </p:xfrm>
        <a:graphic>
          <a:graphicData uri="http://schemas.openxmlformats.org/presentationml/2006/ole">
            <mc:AlternateContent xmlns:mc="http://schemas.openxmlformats.org/markup-compatibility/2006">
              <mc:Choice xmlns:v="urn:schemas-microsoft-com:vml" Requires="v">
                <p:oleObj spid="_x0000_s3117" name="" r:id="rId1" imgW="5420360" imgH="2053590" progId="Word.Document.8">
                  <p:embed/>
                </p:oleObj>
              </mc:Choice>
              <mc:Fallback>
                <p:oleObj name="" r:id="rId1" imgW="5420360" imgH="2053590" progId="Word.Document.8">
                  <p:embed/>
                  <p:pic>
                    <p:nvPicPr>
                      <p:cNvPr id="0" name="图片 3116"/>
                      <p:cNvPicPr/>
                      <p:nvPr/>
                    </p:nvPicPr>
                    <p:blipFill>
                      <a:blip r:embed="rId2"/>
                      <a:stretch>
                        <a:fillRect/>
                      </a:stretch>
                    </p:blipFill>
                    <p:spPr>
                      <a:xfrm>
                        <a:off x="879475" y="1947863"/>
                        <a:ext cx="7254875" cy="2747962"/>
                      </a:xfrm>
                      <a:prstGeom prst="rect">
                        <a:avLst/>
                      </a:prstGeom>
                      <a:noFill/>
                      <a:ln w="38100">
                        <a:noFill/>
                        <a:miter/>
                      </a:ln>
                    </p:spPr>
                  </p:pic>
                </p:oleObj>
              </mc:Fallback>
            </mc:AlternateContent>
          </a:graphicData>
        </a:graphic>
      </p:graphicFrame>
      <p:sp>
        <p:nvSpPr>
          <p:cNvPr id="56322" name="文本框 1"/>
          <p:cNvSpPr txBox="1"/>
          <p:nvPr/>
        </p:nvSpPr>
        <p:spPr>
          <a:xfrm>
            <a:off x="5868988" y="1771650"/>
            <a:ext cx="1971675" cy="414338"/>
          </a:xfrm>
          <a:prstGeom prst="rect">
            <a:avLst/>
          </a:prstGeom>
          <a:noFill/>
          <a:ln w="9525">
            <a:noFill/>
          </a:ln>
        </p:spPr>
        <p:txBody>
          <a:bodyPr wrap="square" anchor="t" anchorCtr="0">
            <a:spAutoFit/>
          </a:bodyPr>
          <a:p>
            <a:pPr eaLnBrk="0" hangingPunct="0"/>
            <a:r>
              <a:rPr lang="zh-CN" altLang="en-US" sz="2100">
                <a:solidFill>
                  <a:srgbClr val="FF0000"/>
                </a:solidFill>
                <a:latin typeface="Arial" panose="020B0604020202020204" pitchFamily="34" charset="0"/>
                <a:ea typeface="华文中宋" panose="02010600040101010101" pitchFamily="2" charset="-122"/>
              </a:rPr>
              <a:t>测量条件：</a:t>
            </a:r>
            <a:r>
              <a:rPr lang="en-US" altLang="zh-CN" sz="2100">
                <a:solidFill>
                  <a:srgbClr val="FF0000"/>
                </a:solidFill>
                <a:latin typeface="Arial" panose="020B0604020202020204" pitchFamily="34" charset="0"/>
                <a:ea typeface="华文中宋" panose="02010600040101010101" pitchFamily="2" charset="-122"/>
              </a:rPr>
              <a:t>***</a:t>
            </a:r>
            <a:endParaRPr lang="en-US" altLang="zh-CN" sz="2100">
              <a:solidFill>
                <a:srgbClr val="FF0000"/>
              </a:solidFill>
              <a:latin typeface="Arial" panose="020B0604020202020204" pitchFamily="34" charset="0"/>
              <a:ea typeface="华文中宋" panose="02010600040101010101" pitchFamily="2" charset="-122"/>
            </a:endParaRPr>
          </a:p>
        </p:txBody>
      </p:sp>
      <p:sp>
        <p:nvSpPr>
          <p:cNvPr id="56323" name="文本框 2"/>
          <p:cNvSpPr txBox="1"/>
          <p:nvPr/>
        </p:nvSpPr>
        <p:spPr>
          <a:xfrm>
            <a:off x="922338" y="4532313"/>
            <a:ext cx="4464050" cy="414337"/>
          </a:xfrm>
          <a:prstGeom prst="rect">
            <a:avLst/>
          </a:prstGeom>
          <a:noFill/>
          <a:ln w="9525">
            <a:noFill/>
          </a:ln>
        </p:spPr>
        <p:txBody>
          <a:bodyPr wrap="square" anchor="t" anchorCtr="0">
            <a:spAutoFit/>
          </a:bodyPr>
          <a:p>
            <a:pPr eaLnBrk="0" hangingPunct="0"/>
            <a:r>
              <a:rPr lang="zh-CN" altLang="en-US" sz="2100">
                <a:solidFill>
                  <a:srgbClr val="FF0000"/>
                </a:solidFill>
                <a:latin typeface="Arial" panose="020B0604020202020204" pitchFamily="34" charset="0"/>
                <a:ea typeface="华文中宋" panose="02010600040101010101" pitchFamily="2" charset="-122"/>
              </a:rPr>
              <a:t>测量条件：</a:t>
            </a:r>
            <a:r>
              <a:rPr lang="en-US" altLang="zh-CN" sz="2100">
                <a:solidFill>
                  <a:srgbClr val="FF0000"/>
                </a:solidFill>
                <a:latin typeface="Arial" panose="020B0604020202020204" pitchFamily="34" charset="0"/>
                <a:ea typeface="华文中宋" panose="02010600040101010101" pitchFamily="2" charset="-122"/>
              </a:rPr>
              <a:t>***</a:t>
            </a:r>
            <a:r>
              <a:rPr lang="zh-CN" altLang="en-US" sz="2100">
                <a:solidFill>
                  <a:srgbClr val="FF0000"/>
                </a:solidFill>
                <a:latin typeface="Arial" panose="020B0604020202020204" pitchFamily="34" charset="0"/>
                <a:ea typeface="华文中宋" panose="02010600040101010101" pitchFamily="2" charset="-122"/>
              </a:rPr>
              <a:t>；备注、说明。</a:t>
            </a:r>
            <a:endParaRPr lang="zh-CN" altLang="en-US" sz="2100">
              <a:solidFill>
                <a:srgbClr val="FF0000"/>
              </a:solidFill>
              <a:latin typeface="Arial" panose="020B0604020202020204" pitchFamily="34" charset="0"/>
              <a:ea typeface="华文中宋" panose="02010600040101010101" pitchFamily="2" charset="-122"/>
            </a:endParaRPr>
          </a:p>
        </p:txBody>
      </p:sp>
      <p:sp>
        <p:nvSpPr>
          <p:cNvPr id="2" name="文本框 2"/>
          <p:cNvSpPr txBox="1"/>
          <p:nvPr/>
        </p:nvSpPr>
        <p:spPr>
          <a:xfrm>
            <a:off x="755015" y="5085080"/>
            <a:ext cx="7376160" cy="737235"/>
          </a:xfrm>
          <a:prstGeom prst="rect">
            <a:avLst/>
          </a:prstGeom>
          <a:noFill/>
          <a:ln w="9525">
            <a:noFill/>
          </a:ln>
        </p:spPr>
        <p:txBody>
          <a:bodyPr wrap="square" anchor="t" anchorCtr="0">
            <a:spAutoFit/>
          </a:bodyPr>
          <a:p>
            <a:pPr eaLnBrk="0" hangingPunct="0"/>
            <a:r>
              <a:rPr lang="zh-CN" altLang="en-US" sz="2100">
                <a:solidFill>
                  <a:srgbClr val="FF0000"/>
                </a:solidFill>
                <a:latin typeface="Arial" panose="020B0604020202020204" pitchFamily="34" charset="0"/>
                <a:ea typeface="华文中宋" panose="02010600040101010101" pitchFamily="2" charset="-122"/>
              </a:rPr>
              <a:t>注：表格单元格要足够大，填写数据不能太挤，要预留出修改数据的空间。</a:t>
            </a:r>
            <a:endParaRPr lang="zh-CN" altLang="en-US" sz="2100">
              <a:solidFill>
                <a:srgbClr val="FF0000"/>
              </a:solidFill>
              <a:latin typeface="Arial" panose="020B0604020202020204" pitchFamily="34" charset="0"/>
              <a:ea typeface="华文中宋" panose="02010600040101010101" pitchFamily="2" charset="-122"/>
            </a:endParaRPr>
          </a:p>
        </p:txBody>
      </p:sp>
      <p:graphicFrame>
        <p:nvGraphicFramePr>
          <p:cNvPr id="3" name="表格 2"/>
          <p:cNvGraphicFramePr/>
          <p:nvPr>
            <p:custDataLst>
              <p:tags r:id="rId3"/>
            </p:custDataLst>
          </p:nvPr>
        </p:nvGraphicFramePr>
        <p:xfrm>
          <a:off x="4860290" y="5517515"/>
          <a:ext cx="1213485" cy="673100"/>
        </p:xfrm>
        <a:graphic>
          <a:graphicData uri="http://schemas.openxmlformats.org/drawingml/2006/table">
            <a:tbl>
              <a:tblPr firstRow="1" bandRow="1">
                <a:tableStyleId>{5C22544A-7EE6-4342-B048-85BDC9FD1C3A}</a:tableStyleId>
              </a:tblPr>
              <a:tblGrid>
                <a:gridCol w="1213485"/>
              </a:tblGrid>
              <a:tr h="673100">
                <a:tc>
                  <a:txBody>
                    <a:bodyPr/>
                    <a:p>
                      <a:pPr algn="ctr">
                        <a:buNone/>
                      </a:pPr>
                      <a:r>
                        <a:rPr lang="en-US" altLang="zh-CN" strike="sngStrike">
                          <a:solidFill>
                            <a:srgbClr val="FF0000"/>
                          </a:solidFill>
                          <a:uFillTx/>
                        </a:rPr>
                        <a:t>1.5567</a:t>
                      </a:r>
                      <a:endParaRPr lang="en-US" altLang="zh-CN" strike="sngStrike">
                        <a:solidFill>
                          <a:srgbClr val="FF0000"/>
                        </a:solidFill>
                        <a:uFillTx/>
                      </a:endParaRPr>
                    </a:p>
                    <a:p>
                      <a:pPr algn="ctr">
                        <a:buNone/>
                      </a:pPr>
                      <a:r>
                        <a:rPr lang="en-US" altLang="zh-CN">
                          <a:solidFill>
                            <a:srgbClr val="FF0000"/>
                          </a:solidFill>
                          <a:uFillTx/>
                        </a:rPr>
                        <a:t>1.5568</a:t>
                      </a:r>
                      <a:endParaRPr lang="en-US" altLang="zh-CN">
                        <a:solidFill>
                          <a:srgbClr val="FF0000"/>
                        </a:solidFill>
                        <a:uFillTx/>
                      </a:endParaRPr>
                    </a:p>
                  </a:txBody>
                  <a:tcPr/>
                </a:tc>
              </a:tr>
            </a:tbl>
          </a:graphicData>
        </a:graphic>
      </p:graphicFrame>
      <p:graphicFrame>
        <p:nvGraphicFramePr>
          <p:cNvPr id="4" name="表格 3"/>
          <p:cNvGraphicFramePr/>
          <p:nvPr>
            <p:custDataLst>
              <p:tags r:id="rId4"/>
            </p:custDataLst>
          </p:nvPr>
        </p:nvGraphicFramePr>
        <p:xfrm>
          <a:off x="6516370" y="5661025"/>
          <a:ext cx="1851660" cy="365760"/>
        </p:xfrm>
        <a:graphic>
          <a:graphicData uri="http://schemas.openxmlformats.org/drawingml/2006/table">
            <a:tbl>
              <a:tblPr firstRow="1" bandRow="1">
                <a:tableStyleId>{5C22544A-7EE6-4342-B048-85BDC9FD1C3A}</a:tableStyleId>
              </a:tblPr>
              <a:tblGrid>
                <a:gridCol w="1851660"/>
              </a:tblGrid>
              <a:tr h="365760">
                <a:tc>
                  <a:txBody>
                    <a:bodyPr/>
                    <a:p>
                      <a:pPr algn="l">
                        <a:buNone/>
                      </a:pPr>
                      <a:r>
                        <a:rPr lang="en-US" altLang="zh-CN" strike="sngStrike">
                          <a:solidFill>
                            <a:srgbClr val="FF0000"/>
                          </a:solidFill>
                          <a:uFillTx/>
                        </a:rPr>
                        <a:t>1.5567</a:t>
                      </a:r>
                      <a:r>
                        <a:rPr lang="en-US" altLang="zh-CN">
                          <a:solidFill>
                            <a:srgbClr val="FF0000"/>
                          </a:solidFill>
                          <a:uFillTx/>
                        </a:rPr>
                        <a:t>    1.5568</a:t>
                      </a:r>
                      <a:endParaRPr lang="en-US" altLang="zh-CN">
                        <a:solidFill>
                          <a:srgbClr val="FF0000"/>
                        </a:solidFill>
                        <a:uFillTx/>
                      </a:endParaRPr>
                    </a:p>
                  </a:txBody>
                  <a:tcPr/>
                </a:tc>
              </a:tr>
            </a:tbl>
          </a:graphicData>
        </a:graphic>
      </p:graphicFrame>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bwMode="auto">
          <a:xfrm>
            <a:off x="-36830" y="11652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40958" y="167323"/>
            <a:ext cx="4449763" cy="460375"/>
          </a:xfrm>
          <a:prstGeom prst="rect">
            <a:avLst/>
          </a:prstGeom>
        </p:spPr>
        <p:txBody>
          <a:bodyPr wrap="none">
            <a:spAutoFit/>
          </a:bodyPr>
          <a:p>
            <a:pPr marL="0" marR="0" indent="0" algn="ctr" defTabSz="913765" rtl="0" eaLnBrk="0" fontAlgn="base"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（二）</a:t>
            </a:r>
            <a:r>
              <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、（三）</a:t>
            </a:r>
            <a:r>
              <a:rPr kumimoji="0" lang="en-US" altLang="zh-CN"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作图法</a:t>
            </a:r>
            <a:r>
              <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、图解法</a:t>
            </a:r>
            <a:endPar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endParaRPr>
          </a:p>
        </p:txBody>
      </p:sp>
      <p:sp>
        <p:nvSpPr>
          <p:cNvPr id="57347" name="Rectangle 4801"/>
          <p:cNvSpPr/>
          <p:nvPr/>
        </p:nvSpPr>
        <p:spPr>
          <a:xfrm>
            <a:off x="7920038" y="2744788"/>
            <a:ext cx="735012" cy="3305175"/>
          </a:xfrm>
          <a:prstGeom prst="rect">
            <a:avLst/>
          </a:prstGeom>
          <a:solidFill>
            <a:schemeClr val="bg1"/>
          </a:solidFill>
          <a:ln w="9525">
            <a:noFill/>
          </a:ln>
        </p:spPr>
        <p:txBody>
          <a:bodyPr wrap="none" anchor="ctr" anchorCtr="0"/>
          <a:p>
            <a:endParaRPr lang="zh-CN" altLang="en-US" sz="2100" dirty="0">
              <a:latin typeface="Verdana" panose="020B0604030504040204" pitchFamily="34" charset="0"/>
              <a:ea typeface="宋体" panose="02010600030101010101" pitchFamily="2" charset="-122"/>
            </a:endParaRPr>
          </a:p>
        </p:txBody>
      </p:sp>
      <p:sp>
        <p:nvSpPr>
          <p:cNvPr id="57348" name="Text Box 4"/>
          <p:cNvSpPr txBox="1"/>
          <p:nvPr/>
        </p:nvSpPr>
        <p:spPr>
          <a:xfrm>
            <a:off x="674688" y="2301875"/>
            <a:ext cx="3297237" cy="249238"/>
          </a:xfrm>
          <a:prstGeom prst="rect">
            <a:avLst/>
          </a:prstGeom>
          <a:noFill/>
          <a:ln w="9525">
            <a:noFill/>
          </a:ln>
        </p:spPr>
        <p:txBody>
          <a:bodyPr wrap="square" tIns="0" bIns="0" anchor="t" anchorCtr="0">
            <a:spAutoFit/>
          </a:bodyPr>
          <a:p>
            <a:pPr>
              <a:lnSpc>
                <a:spcPct val="90000"/>
              </a:lnSpc>
              <a:buFont typeface="Arial" panose="020B0604020202020204" pitchFamily="34" charset="0"/>
            </a:pPr>
            <a:r>
              <a:rPr lang="en-US" altLang="zh-CN" sz="1800" b="1" dirty="0">
                <a:latin typeface="华文楷体" panose="02010600040101010101" pitchFamily="2" charset="-122"/>
                <a:ea typeface="华文楷体" panose="02010600040101010101" pitchFamily="2" charset="-122"/>
              </a:rPr>
              <a:t>2. </a:t>
            </a:r>
            <a:r>
              <a:rPr lang="zh-CN" altLang="en-US" sz="1800" b="1" dirty="0">
                <a:latin typeface="华文楷体" panose="02010600040101010101" pitchFamily="2" charset="-122"/>
                <a:ea typeface="华文楷体" panose="02010600040101010101" pitchFamily="2" charset="-122"/>
              </a:rPr>
              <a:t>标明坐标轴、图名：   </a:t>
            </a:r>
            <a:endParaRPr lang="zh-CN" altLang="en-US" sz="1800" b="1" dirty="0">
              <a:latin typeface="华文楷体" panose="02010600040101010101" pitchFamily="2" charset="-122"/>
              <a:ea typeface="华文楷体" panose="02010600040101010101" pitchFamily="2" charset="-122"/>
            </a:endParaRPr>
          </a:p>
        </p:txBody>
      </p:sp>
      <p:sp>
        <p:nvSpPr>
          <p:cNvPr id="57349" name="Text Box 3"/>
          <p:cNvSpPr txBox="1"/>
          <p:nvPr/>
        </p:nvSpPr>
        <p:spPr>
          <a:xfrm>
            <a:off x="176213" y="1749425"/>
            <a:ext cx="6372225" cy="423863"/>
          </a:xfrm>
          <a:prstGeom prst="rect">
            <a:avLst/>
          </a:prstGeom>
          <a:solidFill>
            <a:schemeClr val="bg1"/>
          </a:solidFill>
          <a:ln w="9525">
            <a:noFill/>
          </a:ln>
        </p:spPr>
        <p:txBody>
          <a:bodyPr anchor="t" anchorCtr="0">
            <a:spAutoFit/>
          </a:bodyPr>
          <a:p>
            <a:pPr>
              <a:lnSpc>
                <a:spcPct val="120000"/>
              </a:lnSpc>
              <a:buFont typeface="Arial" panose="020B0604020202020204" pitchFamily="34" charset="0"/>
            </a:pPr>
            <a:r>
              <a:rPr lang="en-US" altLang="zh-CN" sz="1800" b="1" dirty="0">
                <a:solidFill>
                  <a:srgbClr val="FF0000"/>
                </a:solidFill>
                <a:latin typeface="华文楷体" panose="02010600040101010101" pitchFamily="2" charset="-122"/>
                <a:ea typeface="华文楷体" panose="02010600040101010101" pitchFamily="2" charset="-122"/>
              </a:rPr>
              <a:t>1.</a:t>
            </a:r>
            <a:r>
              <a:rPr lang="zh-CN" altLang="en-US" sz="1800" b="1" dirty="0">
                <a:solidFill>
                  <a:srgbClr val="FF0000"/>
                </a:solidFill>
                <a:latin typeface="华文楷体" panose="02010600040101010101" pitchFamily="2" charset="-122"/>
                <a:ea typeface="华文楷体" panose="02010600040101010101" pitchFamily="2" charset="-122"/>
              </a:rPr>
              <a:t>选择合适的坐标分度值，确定坐标纸的大小</a:t>
            </a:r>
            <a:r>
              <a:rPr lang="zh-CN" altLang="en-US" sz="1500" b="1" dirty="0">
                <a:solidFill>
                  <a:schemeClr val="tx2"/>
                </a:solidFill>
                <a:latin typeface="华文楷体" panose="02010600040101010101" pitchFamily="2" charset="-122"/>
                <a:ea typeface="华文楷体" panose="02010600040101010101" pitchFamily="2" charset="-122"/>
              </a:rPr>
              <a:t>       </a:t>
            </a:r>
            <a:endParaRPr lang="zh-CN" altLang="en-US" sz="1500" b="1" dirty="0">
              <a:solidFill>
                <a:srgbClr val="000066"/>
              </a:solidFill>
              <a:latin typeface="华文楷体" panose="02010600040101010101" pitchFamily="2" charset="-122"/>
              <a:ea typeface="华文楷体" panose="02010600040101010101" pitchFamily="2" charset="-122"/>
            </a:endParaRPr>
          </a:p>
        </p:txBody>
      </p:sp>
      <p:sp>
        <p:nvSpPr>
          <p:cNvPr id="57350" name="Text Box 192"/>
          <p:cNvSpPr txBox="1"/>
          <p:nvPr/>
        </p:nvSpPr>
        <p:spPr>
          <a:xfrm>
            <a:off x="668338" y="3303588"/>
            <a:ext cx="3840162" cy="496887"/>
          </a:xfrm>
          <a:prstGeom prst="rect">
            <a:avLst/>
          </a:prstGeom>
          <a:noFill/>
          <a:ln w="9525">
            <a:noFill/>
          </a:ln>
        </p:spPr>
        <p:txBody>
          <a:bodyPr wrap="square" tIns="0" rIns="0" bIns="0" anchor="t" anchorCtr="0">
            <a:spAutoFit/>
          </a:bodyPr>
          <a:p>
            <a:pPr>
              <a:lnSpc>
                <a:spcPct val="90000"/>
              </a:lnSpc>
              <a:buFont typeface="Arial" panose="020B0604020202020204" pitchFamily="34" charset="0"/>
            </a:pPr>
            <a:r>
              <a:rPr lang="en-US" altLang="zh-CN" sz="1800" b="1" dirty="0">
                <a:latin typeface="华文楷体" panose="02010600040101010101" pitchFamily="2" charset="-122"/>
                <a:ea typeface="华文楷体" panose="02010600040101010101" pitchFamily="2" charset="-122"/>
              </a:rPr>
              <a:t>4. </a:t>
            </a:r>
            <a:r>
              <a:rPr lang="zh-CN" altLang="en-US" sz="1800" b="1" dirty="0">
                <a:latin typeface="华文楷体" panose="02010600040101010101" pitchFamily="2" charset="-122"/>
                <a:ea typeface="华文楷体" panose="02010600040101010101" pitchFamily="2" charset="-122"/>
              </a:rPr>
              <a:t>作出图线：实验点均匀地分布</a:t>
            </a:r>
            <a:endParaRPr lang="zh-CN" altLang="en-US" sz="1800" b="1" dirty="0">
              <a:latin typeface="华文楷体" panose="02010600040101010101" pitchFamily="2" charset="-122"/>
              <a:ea typeface="华文楷体" panose="02010600040101010101" pitchFamily="2" charset="-122"/>
            </a:endParaRPr>
          </a:p>
          <a:p>
            <a:pPr>
              <a:lnSpc>
                <a:spcPct val="90000"/>
              </a:lnSpc>
              <a:buFont typeface="Arial" panose="020B0604020202020204" pitchFamily="34" charset="0"/>
            </a:pPr>
            <a:r>
              <a:rPr lang="zh-CN" altLang="en-US" sz="1800" b="1" dirty="0">
                <a:latin typeface="华文楷体" panose="02010600040101010101" pitchFamily="2" charset="-122"/>
                <a:ea typeface="华文楷体" panose="02010600040101010101" pitchFamily="2" charset="-122"/>
              </a:rPr>
              <a:t>在直线的两侧       </a:t>
            </a:r>
            <a:endParaRPr lang="zh-CN" altLang="en-US" sz="1800" b="1" dirty="0">
              <a:latin typeface="华文楷体" panose="02010600040101010101" pitchFamily="2" charset="-122"/>
              <a:ea typeface="华文楷体" panose="02010600040101010101" pitchFamily="2" charset="-122"/>
            </a:endParaRPr>
          </a:p>
        </p:txBody>
      </p:sp>
      <p:sp>
        <p:nvSpPr>
          <p:cNvPr id="57351" name="Text Box 193"/>
          <p:cNvSpPr txBox="1"/>
          <p:nvPr/>
        </p:nvSpPr>
        <p:spPr>
          <a:xfrm>
            <a:off x="650875" y="2813050"/>
            <a:ext cx="2844800" cy="249238"/>
          </a:xfrm>
          <a:prstGeom prst="rect">
            <a:avLst/>
          </a:prstGeom>
          <a:noFill/>
          <a:ln w="9525">
            <a:noFill/>
          </a:ln>
        </p:spPr>
        <p:txBody>
          <a:bodyPr wrap="square" tIns="0" rIns="0" bIns="0" anchor="ctr" anchorCtr="0">
            <a:spAutoFit/>
          </a:bodyPr>
          <a:p>
            <a:pPr>
              <a:lnSpc>
                <a:spcPct val="90000"/>
              </a:lnSpc>
              <a:buFont typeface="Arial" panose="020B0604020202020204" pitchFamily="34" charset="0"/>
            </a:pPr>
            <a:r>
              <a:rPr lang="en-US" altLang="zh-CN" sz="1800" b="1" dirty="0">
                <a:latin typeface="华文楷体" panose="02010600040101010101" pitchFamily="2" charset="-122"/>
                <a:ea typeface="华文楷体" panose="02010600040101010101" pitchFamily="2" charset="-122"/>
              </a:rPr>
              <a:t>3. </a:t>
            </a:r>
            <a:r>
              <a:rPr lang="zh-CN" altLang="en-US" sz="1800" b="1" dirty="0">
                <a:latin typeface="华文楷体" panose="02010600040101010101" pitchFamily="2" charset="-122"/>
                <a:ea typeface="华文楷体" panose="02010600040101010101" pitchFamily="2" charset="-122"/>
              </a:rPr>
              <a:t>标实验点：</a:t>
            </a:r>
            <a:r>
              <a:rPr lang="en-US" altLang="zh-CN" sz="1800" b="1" dirty="0">
                <a:latin typeface="华文楷体" panose="02010600040101010101" pitchFamily="2" charset="-122"/>
                <a:ea typeface="华文楷体" panose="02010600040101010101" pitchFamily="2" charset="-122"/>
                <a:sym typeface="宋体" panose="02010600030101010101" pitchFamily="2" charset="-122"/>
              </a:rPr>
              <a:t>"</a:t>
            </a:r>
            <a:r>
              <a:rPr lang="en-US" altLang="zh-CN" sz="1800" b="1" dirty="0">
                <a:latin typeface="华文中宋" panose="02010600040101010101" pitchFamily="2" charset="-122"/>
                <a:ea typeface="华文中宋" panose="02010600040101010101" pitchFamily="2" charset="-122"/>
                <a:sym typeface="宋体" panose="02010600030101010101" pitchFamily="2" charset="-122"/>
              </a:rPr>
              <a:t>∆</a:t>
            </a:r>
            <a:r>
              <a:rPr lang="en-US" altLang="zh-CN" sz="1800" b="1" dirty="0">
                <a:latin typeface="华文楷体" panose="02010600040101010101" pitchFamily="2" charset="-122"/>
                <a:ea typeface="华文楷体" panose="02010600040101010101" pitchFamily="2" charset="-122"/>
                <a:sym typeface="宋体" panose="02010600030101010101" pitchFamily="2" charset="-122"/>
              </a:rPr>
              <a:t>”</a:t>
            </a:r>
            <a:endParaRPr lang="zh-CN" altLang="en-US" sz="1800" b="1" dirty="0">
              <a:latin typeface="华文楷体" panose="02010600040101010101" pitchFamily="2" charset="-122"/>
              <a:ea typeface="华文楷体" panose="02010600040101010101" pitchFamily="2" charset="-122"/>
            </a:endParaRPr>
          </a:p>
        </p:txBody>
      </p:sp>
      <p:sp>
        <p:nvSpPr>
          <p:cNvPr id="57352" name="Text Box 225"/>
          <p:cNvSpPr txBox="1"/>
          <p:nvPr/>
        </p:nvSpPr>
        <p:spPr>
          <a:xfrm>
            <a:off x="5776913" y="5738813"/>
            <a:ext cx="1711325" cy="300037"/>
          </a:xfrm>
          <a:prstGeom prst="rect">
            <a:avLst/>
          </a:prstGeom>
          <a:noFill/>
          <a:ln w="9525">
            <a:noFill/>
          </a:ln>
        </p:spPr>
        <p:txBody>
          <a:bodyPr wrap="none" anchor="ctr" anchorCtr="0">
            <a:spAutoFit/>
          </a:bodyPr>
          <a:p>
            <a:pPr algn="ctr">
              <a:lnSpc>
                <a:spcPct val="90000"/>
              </a:lnSpc>
              <a:spcBef>
                <a:spcPct val="50000"/>
              </a:spcBef>
              <a:buFont typeface="Arial" panose="020B0604020202020204" pitchFamily="34" charset="0"/>
            </a:pPr>
            <a:r>
              <a:rPr lang="zh-CN" altLang="en-US" sz="1500" b="1" dirty="0">
                <a:latin typeface="华文楷体" panose="02010600040101010101" pitchFamily="2" charset="-122"/>
                <a:ea typeface="华文楷体" panose="02010600040101010101" pitchFamily="2" charset="-122"/>
              </a:rPr>
              <a:t>电阻伏安特性曲线</a:t>
            </a:r>
            <a:endParaRPr lang="zh-CN" altLang="en-US" sz="1500" b="1" dirty="0">
              <a:latin typeface="华文楷体" panose="02010600040101010101" pitchFamily="2" charset="-122"/>
              <a:ea typeface="华文楷体" panose="02010600040101010101" pitchFamily="2" charset="-122"/>
            </a:endParaRPr>
          </a:p>
        </p:txBody>
      </p:sp>
      <p:sp>
        <p:nvSpPr>
          <p:cNvPr id="57353" name="Text Box 233"/>
          <p:cNvSpPr txBox="1"/>
          <p:nvPr/>
        </p:nvSpPr>
        <p:spPr>
          <a:xfrm>
            <a:off x="717550" y="3903663"/>
            <a:ext cx="2098675" cy="1811337"/>
          </a:xfrm>
          <a:prstGeom prst="rect">
            <a:avLst/>
          </a:prstGeom>
          <a:noFill/>
          <a:ln w="9525">
            <a:noFill/>
          </a:ln>
        </p:spPr>
        <p:txBody>
          <a:bodyPr tIns="35100" bIns="35100" anchor="t" anchorCtr="0">
            <a:spAutoFit/>
          </a:bodyPr>
          <a:p>
            <a:pPr>
              <a:lnSpc>
                <a:spcPct val="90000"/>
              </a:lnSpc>
              <a:buFont typeface="Arial" panose="020B0604020202020204" pitchFamily="34" charset="0"/>
            </a:pPr>
            <a:r>
              <a:rPr lang="en-US" altLang="zh-CN" sz="1800" b="1" dirty="0">
                <a:latin typeface="华文楷体" panose="02010600040101010101" pitchFamily="2" charset="-122"/>
                <a:ea typeface="华文楷体" panose="02010600040101010101" pitchFamily="2" charset="-122"/>
              </a:rPr>
              <a:t>5. </a:t>
            </a:r>
            <a:r>
              <a:rPr lang="zh-CN" altLang="en-US" sz="1800" b="1" dirty="0">
                <a:solidFill>
                  <a:srgbClr val="FF0000"/>
                </a:solidFill>
                <a:latin typeface="华文楷体" panose="02010600040101010101" pitchFamily="2" charset="-122"/>
                <a:ea typeface="华文楷体" panose="02010600040101010101" pitchFamily="2" charset="-122"/>
              </a:rPr>
              <a:t>求斜率：     在直线的两端附近各取一点，用</a:t>
            </a:r>
            <a:r>
              <a:rPr lang="en-US" altLang="zh-CN" sz="1800" b="1" dirty="0">
                <a:solidFill>
                  <a:srgbClr val="FF0000"/>
                </a:solidFill>
                <a:latin typeface="华文楷体" panose="02010600040101010101" pitchFamily="2" charset="-122"/>
                <a:ea typeface="华文楷体" panose="02010600040101010101" pitchFamily="2" charset="-122"/>
              </a:rPr>
              <a:t>“o”</a:t>
            </a:r>
            <a:r>
              <a:rPr lang="zh-CN" altLang="en-US" sz="1800" b="1" dirty="0">
                <a:solidFill>
                  <a:srgbClr val="FF0000"/>
                </a:solidFill>
                <a:latin typeface="华文楷体" panose="02010600040101010101" pitchFamily="2" charset="-122"/>
                <a:ea typeface="华文楷体" panose="02010600040101010101" pitchFamily="2" charset="-122"/>
              </a:rPr>
              <a:t>标出，并注明坐标；由两点坐标算出斜率。</a:t>
            </a:r>
            <a:endParaRPr lang="zh-CN" altLang="en-US" sz="1800" b="1" dirty="0">
              <a:solidFill>
                <a:srgbClr val="FF0000"/>
              </a:solidFill>
              <a:latin typeface="华文楷体" panose="02010600040101010101" pitchFamily="2" charset="-122"/>
              <a:ea typeface="华文楷体" panose="02010600040101010101" pitchFamily="2" charset="-122"/>
            </a:endParaRPr>
          </a:p>
          <a:p>
            <a:pPr>
              <a:lnSpc>
                <a:spcPct val="90000"/>
              </a:lnSpc>
              <a:buFont typeface="Arial" panose="020B0604020202020204" pitchFamily="34" charset="0"/>
            </a:pPr>
            <a:r>
              <a:rPr lang="en-US" altLang="zh-CN" sz="1800" b="1" dirty="0">
                <a:solidFill>
                  <a:srgbClr val="FF0000"/>
                </a:solidFill>
                <a:latin typeface="华文楷体" panose="02010600040101010101" pitchFamily="2" charset="-122"/>
                <a:ea typeface="华文楷体" panose="02010600040101010101" pitchFamily="2" charset="-122"/>
              </a:rPr>
              <a:t>6.</a:t>
            </a:r>
            <a:r>
              <a:rPr lang="zh-CN" altLang="en-US" sz="1800" b="1" dirty="0">
                <a:solidFill>
                  <a:srgbClr val="FF0000"/>
                </a:solidFill>
                <a:latin typeface="华文楷体" panose="02010600040101010101" pitchFamily="2" charset="-122"/>
                <a:ea typeface="华文楷体" panose="02010600040101010101" pitchFamily="2" charset="-122"/>
              </a:rPr>
              <a:t>读截距。</a:t>
            </a:r>
            <a:endParaRPr lang="zh-CN" altLang="en-US" sz="1800" b="1" dirty="0">
              <a:solidFill>
                <a:srgbClr val="FF0000"/>
              </a:solidFill>
              <a:latin typeface="华文楷体" panose="02010600040101010101" pitchFamily="2" charset="-122"/>
              <a:ea typeface="华文楷体" panose="02010600040101010101" pitchFamily="2" charset="-122"/>
            </a:endParaRPr>
          </a:p>
        </p:txBody>
      </p:sp>
      <p:pic>
        <p:nvPicPr>
          <p:cNvPr id="57354" name="图片 2"/>
          <p:cNvPicPr>
            <a:picLocks noChangeAspect="1"/>
          </p:cNvPicPr>
          <p:nvPr/>
        </p:nvPicPr>
        <p:blipFill>
          <a:blip r:embed="rId1"/>
          <a:stretch>
            <a:fillRect/>
          </a:stretch>
        </p:blipFill>
        <p:spPr>
          <a:xfrm>
            <a:off x="3924300" y="2060575"/>
            <a:ext cx="5070475" cy="3432175"/>
          </a:xfrm>
          <a:prstGeom prst="rect">
            <a:avLst/>
          </a:prstGeom>
          <a:noFill/>
          <a:ln w="9525">
            <a:noFill/>
          </a:ln>
        </p:spPr>
      </p:pic>
      <p:sp>
        <p:nvSpPr>
          <p:cNvPr id="32770" name="Rectangle 3"/>
          <p:cNvSpPr/>
          <p:nvPr/>
        </p:nvSpPr>
        <p:spPr>
          <a:xfrm>
            <a:off x="467360" y="861060"/>
            <a:ext cx="8434070" cy="953135"/>
          </a:xfrm>
          <a:prstGeom prst="rect">
            <a:avLst/>
          </a:prstGeom>
          <a:noFill/>
          <a:ln w="28575">
            <a:noFill/>
          </a:ln>
        </p:spPr>
        <p:txBody>
          <a:bodyPr wrap="square" anchor="ctr" anchorCtr="0">
            <a:spAutoFit/>
          </a:bodyPr>
          <a:p>
            <a:r>
              <a:rPr lang="en-US" altLang="zh-CN" dirty="0">
                <a:solidFill>
                  <a:srgbClr val="FF0066"/>
                </a:solidFill>
                <a:latin typeface="Times New Roman" panose="02020603050405020304" pitchFamily="18" charset="0"/>
                <a:ea typeface="华文中宋" panose="02010600040101010101" pitchFamily="2" charset="-122"/>
              </a:rPr>
              <a:t>【</a:t>
            </a:r>
            <a:r>
              <a:rPr lang="zh-CN" altLang="en-US" dirty="0">
                <a:solidFill>
                  <a:srgbClr val="FF0066"/>
                </a:solidFill>
                <a:latin typeface="Times New Roman" panose="02020603050405020304" pitchFamily="18" charset="0"/>
                <a:ea typeface="华文中宋" panose="02010600040101010101" pitchFamily="2" charset="-122"/>
              </a:rPr>
              <a:t>注：理论结果是直线关系的画拟合直线；曲线关系的，按理论形状，画光滑曲线。杜绝直接数据点连线。</a:t>
            </a:r>
            <a:endParaRPr lang="zh-CN" altLang="en-US" dirty="0">
              <a:solidFill>
                <a:srgbClr val="0000FF"/>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Box 2"/>
          <p:cNvSpPr txBox="1"/>
          <p:nvPr/>
        </p:nvSpPr>
        <p:spPr>
          <a:xfrm>
            <a:off x="398463" y="969963"/>
            <a:ext cx="8280400" cy="5568950"/>
          </a:xfrm>
          <a:prstGeom prst="rect">
            <a:avLst/>
          </a:prstGeom>
          <a:noFill/>
          <a:ln w="28575">
            <a:noFill/>
          </a:ln>
        </p:spPr>
        <p:txBody>
          <a:bodyPr anchor="t" anchorCtr="0">
            <a:spAutoFit/>
          </a:bodyPr>
          <a:p>
            <a:r>
              <a:rPr lang="en-US" altLang="zh-CN" sz="2400" dirty="0">
                <a:solidFill>
                  <a:srgbClr val="000066"/>
                </a:solidFill>
                <a:latin typeface="Times New Roman" panose="02020603050405020304" pitchFamily="18" charset="0"/>
                <a:ea typeface="华文中宋" panose="02010600040101010101" pitchFamily="2" charset="-122"/>
              </a:rPr>
              <a:t>(1)</a:t>
            </a:r>
            <a:r>
              <a:rPr lang="zh-CN" altLang="en-US" sz="2400" dirty="0">
                <a:solidFill>
                  <a:srgbClr val="000066"/>
                </a:solidFill>
                <a:latin typeface="Times New Roman" panose="02020603050405020304" pitchFamily="18" charset="0"/>
                <a:ea typeface="华文中宋" panose="02010600040101010101" pitchFamily="2" charset="-122"/>
              </a:rPr>
              <a:t>作图用纸一般应采用</a:t>
            </a:r>
            <a:r>
              <a:rPr lang="zh-CN" altLang="en-US" sz="2400" dirty="0">
                <a:solidFill>
                  <a:srgbClr val="FF33CC"/>
                </a:solidFill>
                <a:latin typeface="Times New Roman" panose="02020603050405020304" pitchFamily="18" charset="0"/>
                <a:ea typeface="华文中宋" panose="02010600040101010101" pitchFamily="2" charset="-122"/>
              </a:rPr>
              <a:t>标准坐标纸</a:t>
            </a:r>
            <a:r>
              <a:rPr lang="zh-CN" altLang="en-US" sz="2400" dirty="0">
                <a:solidFill>
                  <a:srgbClr val="000066"/>
                </a:solidFill>
                <a:latin typeface="Times New Roman" panose="02020603050405020304" pitchFamily="18" charset="0"/>
                <a:ea typeface="华文中宋" panose="02010600040101010101" pitchFamily="2" charset="-122"/>
              </a:rPr>
              <a:t>，</a:t>
            </a:r>
            <a:r>
              <a:rPr lang="zh-CN" altLang="en-US" sz="2400" dirty="0">
                <a:solidFill>
                  <a:srgbClr val="FF33CC"/>
                </a:solidFill>
                <a:latin typeface="Times New Roman" panose="02020603050405020304" pitchFamily="18" charset="0"/>
                <a:ea typeface="华文中宋" panose="02010600040101010101" pitchFamily="2" charset="-122"/>
              </a:rPr>
              <a:t>图纸的大小应能反映物理量的有效数字；作图区域应占图纸的一半以上。</a:t>
            </a:r>
            <a:endParaRPr lang="zh-CN" altLang="en-US" sz="2400" dirty="0">
              <a:solidFill>
                <a:srgbClr val="FF33CC"/>
              </a:solidFill>
              <a:latin typeface="Times New Roman" panose="02020603050405020304" pitchFamily="18" charset="0"/>
              <a:ea typeface="华文中宋" panose="02010600040101010101" pitchFamily="2" charset="-122"/>
            </a:endParaRPr>
          </a:p>
          <a:p>
            <a:r>
              <a:rPr lang="en-US" altLang="zh-CN" sz="2400" dirty="0">
                <a:solidFill>
                  <a:srgbClr val="000066"/>
                </a:solidFill>
                <a:latin typeface="Times New Roman" panose="02020603050405020304" pitchFamily="18" charset="0"/>
                <a:ea typeface="华文中宋" panose="02010600040101010101" pitchFamily="2" charset="-122"/>
              </a:rPr>
              <a:t>(2)</a:t>
            </a:r>
            <a:r>
              <a:rPr lang="zh-CN" altLang="en-US" sz="2400" dirty="0">
                <a:solidFill>
                  <a:srgbClr val="000066"/>
                </a:solidFill>
                <a:latin typeface="Times New Roman" panose="02020603050405020304" pitchFamily="18" charset="0"/>
                <a:ea typeface="华文中宋" panose="02010600040101010101" pitchFamily="2" charset="-122"/>
              </a:rPr>
              <a:t>取自变量为横坐标（向右增大）；取因变量为纵坐标（向上增大）。画出纵、横坐标轴，并与图纸上印的线条密切重合，但坐标轴不一定取图纸所印表格的边线，</a:t>
            </a:r>
            <a:r>
              <a:rPr lang="zh-CN" altLang="en-US" sz="2400" dirty="0">
                <a:solidFill>
                  <a:srgbClr val="FF33CC"/>
                </a:solidFill>
                <a:latin typeface="Times New Roman" panose="02020603050405020304" pitchFamily="18" charset="0"/>
                <a:ea typeface="华文中宋" panose="02010600040101010101" pitchFamily="2" charset="-122"/>
              </a:rPr>
              <a:t>坐标轴的标度值不一定从零开始。</a:t>
            </a:r>
            <a:endParaRPr lang="zh-CN" altLang="en-US" sz="2400" dirty="0">
              <a:solidFill>
                <a:srgbClr val="FF33CC"/>
              </a:solidFill>
              <a:latin typeface="Times New Roman" panose="02020603050405020304" pitchFamily="18" charset="0"/>
              <a:ea typeface="华文中宋" panose="02010600040101010101" pitchFamily="2" charset="-122"/>
            </a:endParaRPr>
          </a:p>
          <a:p>
            <a:r>
              <a:rPr lang="en-US" altLang="zh-CN" sz="2400" dirty="0">
                <a:solidFill>
                  <a:srgbClr val="000066"/>
                </a:solidFill>
                <a:latin typeface="Times New Roman" panose="02020603050405020304" pitchFamily="18" charset="0"/>
                <a:ea typeface="华文中宋" panose="02010600040101010101" pitchFamily="2" charset="-122"/>
              </a:rPr>
              <a:t>(3)</a:t>
            </a:r>
            <a:r>
              <a:rPr lang="zh-CN" altLang="en-US" sz="2400" dirty="0">
                <a:solidFill>
                  <a:srgbClr val="000066"/>
                </a:solidFill>
                <a:latin typeface="Times New Roman" panose="02020603050405020304" pitchFamily="18" charset="0"/>
                <a:ea typeface="华文中宋" panose="02010600040101010101" pitchFamily="2" charset="-122"/>
              </a:rPr>
              <a:t>根据自变量（及因变量）的最低值与最高值，</a:t>
            </a:r>
            <a:r>
              <a:rPr lang="zh-CN" altLang="en-US" sz="2400" dirty="0">
                <a:solidFill>
                  <a:srgbClr val="FF33CC"/>
                </a:solidFill>
                <a:latin typeface="Times New Roman" panose="02020603050405020304" pitchFamily="18" charset="0"/>
                <a:ea typeface="华文中宋" panose="02010600040101010101" pitchFamily="2" charset="-122"/>
              </a:rPr>
              <a:t>选取合适的作图比例</a:t>
            </a:r>
            <a:r>
              <a:rPr lang="zh-CN" altLang="en-US" sz="2400" dirty="0">
                <a:solidFill>
                  <a:srgbClr val="000066"/>
                </a:solidFill>
                <a:latin typeface="Times New Roman" panose="02020603050405020304" pitchFamily="18" charset="0"/>
                <a:ea typeface="华文中宋" panose="02010600040101010101" pitchFamily="2" charset="-122"/>
              </a:rPr>
              <a:t>，应取图纸上的</a:t>
            </a:r>
            <a:r>
              <a:rPr lang="en-US" altLang="zh-CN" sz="2400" dirty="0">
                <a:solidFill>
                  <a:srgbClr val="000066"/>
                </a:solidFill>
                <a:latin typeface="Times New Roman" panose="02020603050405020304" pitchFamily="18" charset="0"/>
                <a:ea typeface="华文中宋" panose="02010600040101010101" pitchFamily="2" charset="-122"/>
              </a:rPr>
              <a:t>1</a:t>
            </a:r>
            <a:r>
              <a:rPr lang="zh-CN" altLang="en-US" sz="2400" dirty="0">
                <a:solidFill>
                  <a:srgbClr val="000066"/>
                </a:solidFill>
                <a:latin typeface="Times New Roman" panose="02020603050405020304" pitchFamily="18" charset="0"/>
                <a:ea typeface="华文中宋" panose="02010600040101010101" pitchFamily="2" charset="-122"/>
              </a:rPr>
              <a:t>格所表示的原数据的量值变化为</a:t>
            </a:r>
            <a:r>
              <a:rPr lang="en-US" altLang="zh-CN" sz="2400" dirty="0">
                <a:solidFill>
                  <a:srgbClr val="000066"/>
                </a:solidFill>
                <a:latin typeface="Times New Roman" panose="02020603050405020304" pitchFamily="18" charset="0"/>
                <a:ea typeface="华文中宋" panose="02010600040101010101" pitchFamily="2" charset="-122"/>
              </a:rPr>
              <a:t>1</a:t>
            </a:r>
            <a:r>
              <a:rPr lang="zh-CN" altLang="en-US" sz="2400" dirty="0">
                <a:solidFill>
                  <a:srgbClr val="000066"/>
                </a:solidFill>
                <a:latin typeface="Times New Roman" panose="02020603050405020304" pitchFamily="18" charset="0"/>
                <a:ea typeface="华文中宋" panose="02010600040101010101" pitchFamily="2" charset="-122"/>
              </a:rPr>
              <a:t>、</a:t>
            </a:r>
            <a:r>
              <a:rPr lang="en-US" altLang="zh-CN" sz="2400" dirty="0">
                <a:solidFill>
                  <a:srgbClr val="000066"/>
                </a:solidFill>
                <a:latin typeface="Times New Roman" panose="02020603050405020304" pitchFamily="18" charset="0"/>
                <a:ea typeface="华文中宋" panose="02010600040101010101" pitchFamily="2" charset="-122"/>
              </a:rPr>
              <a:t>2</a:t>
            </a:r>
            <a:r>
              <a:rPr lang="zh-CN" altLang="en-US" sz="2400" dirty="0">
                <a:solidFill>
                  <a:srgbClr val="000066"/>
                </a:solidFill>
                <a:latin typeface="Times New Roman" panose="02020603050405020304" pitchFamily="18" charset="0"/>
                <a:ea typeface="华文中宋" panose="02010600040101010101" pitchFamily="2" charset="-122"/>
              </a:rPr>
              <a:t>、</a:t>
            </a:r>
            <a:r>
              <a:rPr lang="en-US" altLang="zh-CN" sz="2400" dirty="0">
                <a:solidFill>
                  <a:srgbClr val="000066"/>
                </a:solidFill>
                <a:latin typeface="Times New Roman" panose="02020603050405020304" pitchFamily="18" charset="0"/>
                <a:ea typeface="华文中宋" panose="02010600040101010101" pitchFamily="2" charset="-122"/>
              </a:rPr>
              <a:t>5</a:t>
            </a:r>
            <a:r>
              <a:rPr lang="zh-CN" altLang="en-US" sz="2400" dirty="0">
                <a:solidFill>
                  <a:srgbClr val="000066"/>
                </a:solidFill>
                <a:latin typeface="Times New Roman" panose="02020603050405020304" pitchFamily="18" charset="0"/>
                <a:ea typeface="华文中宋" panose="02010600040101010101" pitchFamily="2" charset="-122"/>
              </a:rPr>
              <a:t>等数（或它们的十进倍率）。</a:t>
            </a:r>
            <a:endParaRPr lang="zh-CN" altLang="en-US" sz="2400" dirty="0">
              <a:solidFill>
                <a:srgbClr val="000066"/>
              </a:solidFill>
              <a:latin typeface="Times New Roman" panose="02020603050405020304" pitchFamily="18" charset="0"/>
              <a:ea typeface="华文中宋" panose="02010600040101010101" pitchFamily="2" charset="-122"/>
            </a:endParaRPr>
          </a:p>
          <a:p>
            <a:r>
              <a:rPr lang="en-US" altLang="zh-CN" sz="2400" dirty="0">
                <a:solidFill>
                  <a:srgbClr val="000066"/>
                </a:solidFill>
                <a:latin typeface="Times New Roman" panose="02020603050405020304" pitchFamily="18" charset="0"/>
                <a:ea typeface="华文中宋" panose="02010600040101010101" pitchFamily="2" charset="-122"/>
              </a:rPr>
              <a:t>(4)</a:t>
            </a:r>
            <a:r>
              <a:rPr lang="zh-CN" altLang="en-US" sz="2400" dirty="0">
                <a:solidFill>
                  <a:srgbClr val="000066"/>
                </a:solidFill>
                <a:latin typeface="Times New Roman" panose="02020603050405020304" pitchFamily="18" charset="0"/>
                <a:ea typeface="华文中宋" panose="02010600040101010101" pitchFamily="2" charset="-122"/>
              </a:rPr>
              <a:t>每隔相同距离，沿轴画一垂直于轴的短线（称为标度线），并在其附近注以标度值，标度值的位数不必取实验数据中的全部有效数字位数，例如</a:t>
            </a:r>
            <a:r>
              <a:rPr lang="en-US" altLang="zh-CN" sz="2400" dirty="0">
                <a:solidFill>
                  <a:srgbClr val="000066"/>
                </a:solidFill>
                <a:latin typeface="Times New Roman" panose="02020603050405020304" pitchFamily="18" charset="0"/>
                <a:ea typeface="华文中宋" panose="02010600040101010101" pitchFamily="2" charset="-122"/>
              </a:rPr>
              <a:t>2.50</a:t>
            </a:r>
            <a:r>
              <a:rPr lang="zh-CN" altLang="en-US" sz="2400" dirty="0">
                <a:solidFill>
                  <a:srgbClr val="000066"/>
                </a:solidFill>
                <a:latin typeface="Times New Roman" panose="02020603050405020304" pitchFamily="18" charset="0"/>
                <a:ea typeface="华文中宋" panose="02010600040101010101" pitchFamily="2" charset="-122"/>
              </a:rPr>
              <a:t>只标</a:t>
            </a:r>
            <a:r>
              <a:rPr lang="en-US" altLang="zh-CN" sz="2400" dirty="0">
                <a:solidFill>
                  <a:srgbClr val="000066"/>
                </a:solidFill>
                <a:latin typeface="Times New Roman" panose="02020603050405020304" pitchFamily="18" charset="0"/>
                <a:ea typeface="华文中宋" panose="02010600040101010101" pitchFamily="2" charset="-122"/>
              </a:rPr>
              <a:t>2.5</a:t>
            </a:r>
            <a:r>
              <a:rPr lang="zh-CN" altLang="en-US" sz="2400" dirty="0">
                <a:solidFill>
                  <a:srgbClr val="000066"/>
                </a:solidFill>
                <a:latin typeface="Times New Roman" panose="02020603050405020304" pitchFamily="18" charset="0"/>
                <a:ea typeface="华文中宋" panose="02010600040101010101" pitchFamily="2" charset="-122"/>
              </a:rPr>
              <a:t>即可。（一般在各坐标轴上可标</a:t>
            </a:r>
            <a:r>
              <a:rPr lang="en-US" altLang="zh-CN" sz="2400" dirty="0">
                <a:solidFill>
                  <a:srgbClr val="000066"/>
                </a:solidFill>
                <a:latin typeface="Times New Roman" panose="02020603050405020304" pitchFamily="18" charset="0"/>
                <a:ea typeface="华文中宋" panose="02010600040101010101" pitchFamily="2" charset="-122"/>
              </a:rPr>
              <a:t>5</a:t>
            </a:r>
            <a:r>
              <a:rPr lang="zh-CN" altLang="en-US" sz="2400" dirty="0">
                <a:solidFill>
                  <a:srgbClr val="000066"/>
                </a:solidFill>
                <a:latin typeface="Times New Roman" panose="02020603050405020304" pitchFamily="18" charset="0"/>
                <a:ea typeface="华文中宋" panose="02010600040101010101" pitchFamily="2" charset="-122"/>
              </a:rPr>
              <a:t>－</a:t>
            </a:r>
            <a:r>
              <a:rPr lang="en-US" altLang="zh-CN" sz="2400" dirty="0">
                <a:solidFill>
                  <a:srgbClr val="000066"/>
                </a:solidFill>
                <a:latin typeface="Times New Roman" panose="02020603050405020304" pitchFamily="18" charset="0"/>
                <a:ea typeface="华文中宋" panose="02010600040101010101" pitchFamily="2" charset="-122"/>
              </a:rPr>
              <a:t>10</a:t>
            </a:r>
            <a:r>
              <a:rPr lang="zh-CN" altLang="en-US" sz="2400" dirty="0">
                <a:solidFill>
                  <a:srgbClr val="000066"/>
                </a:solidFill>
                <a:latin typeface="Times New Roman" panose="02020603050405020304" pitchFamily="18" charset="0"/>
                <a:ea typeface="华文中宋" panose="02010600040101010101" pitchFamily="2" charset="-122"/>
              </a:rPr>
              <a:t>个标度值。）</a:t>
            </a:r>
            <a:endParaRPr lang="zh-CN" altLang="en-US" sz="2400" dirty="0">
              <a:solidFill>
                <a:srgbClr val="000066"/>
              </a:solidFill>
              <a:latin typeface="Times New Roman" panose="02020603050405020304" pitchFamily="18" charset="0"/>
              <a:ea typeface="华文中宋" panose="02010600040101010101" pitchFamily="2" charset="-122"/>
            </a:endParaRPr>
          </a:p>
          <a:p>
            <a:r>
              <a:rPr lang="en-US" altLang="zh-CN" sz="2400" dirty="0">
                <a:solidFill>
                  <a:srgbClr val="000066"/>
                </a:solidFill>
                <a:latin typeface="Times New Roman" panose="02020603050405020304" pitchFamily="18" charset="0"/>
                <a:ea typeface="华文中宋" panose="02010600040101010101" pitchFamily="2" charset="-122"/>
              </a:rPr>
              <a:t>(5)</a:t>
            </a:r>
            <a:r>
              <a:rPr lang="zh-CN" altLang="en-US" sz="2400" dirty="0">
                <a:solidFill>
                  <a:srgbClr val="FF33CC"/>
                </a:solidFill>
                <a:latin typeface="Times New Roman" panose="02020603050405020304" pitchFamily="18" charset="0"/>
                <a:ea typeface="华文中宋" panose="02010600040101010101" pitchFamily="2" charset="-122"/>
              </a:rPr>
              <a:t>对每一坐标轴，要标明物理量的名称及单位符号</a:t>
            </a:r>
            <a:r>
              <a:rPr lang="zh-CN" altLang="en-US" sz="2400" dirty="0">
                <a:solidFill>
                  <a:srgbClr val="000066"/>
                </a:solidFill>
                <a:latin typeface="Times New Roman" panose="02020603050405020304" pitchFamily="18" charset="0"/>
                <a:ea typeface="华文中宋" panose="02010600040101010101" pitchFamily="2" charset="-122"/>
              </a:rPr>
              <a:t>。（标注的方法与表格相同。）</a:t>
            </a:r>
            <a:endParaRPr lang="zh-CN" altLang="en-US" sz="2400" dirty="0">
              <a:solidFill>
                <a:srgbClr val="000066"/>
              </a:solidFill>
              <a:latin typeface="Times New Roman" panose="02020603050405020304" pitchFamily="18" charset="0"/>
              <a:ea typeface="华文中宋" panose="02010600040101010101" pitchFamily="2" charset="-122"/>
            </a:endParaRPr>
          </a:p>
        </p:txBody>
      </p:sp>
      <p:sp>
        <p:nvSpPr>
          <p:cNvPr id="59394" name="Rectangle 4"/>
          <p:cNvSpPr/>
          <p:nvPr/>
        </p:nvSpPr>
        <p:spPr>
          <a:xfrm>
            <a:off x="398463" y="0"/>
            <a:ext cx="8229600" cy="633413"/>
          </a:xfrm>
          <a:prstGeom prst="rect">
            <a:avLst/>
          </a:prstGeom>
          <a:noFill/>
          <a:ln w="9525">
            <a:noFill/>
          </a:ln>
        </p:spPr>
        <p:txBody>
          <a:bodyPr anchor="t" anchorCtr="0"/>
          <a:p>
            <a:pPr algn="ctr"/>
            <a:r>
              <a:rPr lang="zh-CN" altLang="en-US" sz="4000" dirty="0">
                <a:solidFill>
                  <a:srgbClr val="02404E"/>
                </a:solidFill>
                <a:latin typeface="Arial" panose="020B0604020202020204" pitchFamily="34" charset="0"/>
                <a:ea typeface="华文隶书" panose="02010800040101010101" pitchFamily="2" charset="-122"/>
              </a:rPr>
              <a:t>数据处理之作图要求</a:t>
            </a:r>
            <a:endParaRPr lang="zh-CN" altLang="en-US" sz="4000" dirty="0">
              <a:solidFill>
                <a:srgbClr val="02404E"/>
              </a:solidFill>
              <a:latin typeface="Arial" panose="020B0604020202020204" pitchFamily="34" charset="0"/>
              <a:ea typeface="华文隶书" panose="02010800040101010101" pitchFamily="2" charset="-122"/>
            </a:endParaRPr>
          </a:p>
        </p:txBody>
      </p:sp>
    </p:spTree>
  </p:cSld>
  <p:clrMapOvr>
    <a:masterClrMapping/>
  </p:clrMapOvr>
  <p:transition spd="slow">
    <p:cover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p:nvPr/>
        </p:nvSpPr>
        <p:spPr>
          <a:xfrm>
            <a:off x="0" y="1196975"/>
            <a:ext cx="8843963" cy="4838700"/>
          </a:xfrm>
          <a:prstGeom prst="rect">
            <a:avLst/>
          </a:prstGeom>
          <a:noFill/>
          <a:ln w="28575">
            <a:noFill/>
          </a:ln>
        </p:spPr>
        <p:txBody>
          <a:bodyPr anchor="t" anchorCtr="0">
            <a:spAutoFit/>
          </a:bodyPr>
          <a:p>
            <a:r>
              <a:rPr lang="en-US" altLang="zh-CN" sz="2400" dirty="0">
                <a:solidFill>
                  <a:srgbClr val="000066"/>
                </a:solidFill>
                <a:latin typeface="Times New Roman" panose="02020603050405020304" pitchFamily="18" charset="0"/>
                <a:ea typeface="华文中宋" panose="02010600040101010101" pitchFamily="2" charset="-122"/>
              </a:rPr>
              <a:t>(6.)</a:t>
            </a:r>
            <a:r>
              <a:rPr lang="zh-CN" altLang="en-US" sz="2400" dirty="0">
                <a:solidFill>
                  <a:srgbClr val="FF33CC"/>
                </a:solidFill>
                <a:latin typeface="Times New Roman" panose="02020603050405020304" pitchFamily="18" charset="0"/>
                <a:ea typeface="华文中宋" panose="02010600040101010101" pitchFamily="2" charset="-122"/>
              </a:rPr>
              <a:t>数据点要用端正的</a:t>
            </a:r>
            <a:r>
              <a:rPr lang="zh-CN" altLang="en-US" sz="2400" dirty="0">
                <a:solidFill>
                  <a:srgbClr val="FF33CC"/>
                </a:solidFill>
                <a:latin typeface="华文中宋" panose="02010600040101010101" pitchFamily="2" charset="-122"/>
                <a:ea typeface="华文中宋" panose="02010600040101010101" pitchFamily="2" charset="-122"/>
              </a:rPr>
              <a:t>“</a:t>
            </a:r>
            <a:r>
              <a:rPr lang="zh-CN" altLang="en-US" sz="2400" dirty="0">
                <a:solidFill>
                  <a:srgbClr val="FF33CC"/>
                </a:solidFill>
                <a:latin typeface="Times New Roman" panose="02020603050405020304" pitchFamily="18" charset="0"/>
                <a:ea typeface="华文中宋" panose="02010600040101010101" pitchFamily="2" charset="-122"/>
              </a:rPr>
              <a:t>＋</a:t>
            </a:r>
            <a:r>
              <a:rPr lang="zh-CN" altLang="en-US" sz="2400" dirty="0">
                <a:solidFill>
                  <a:srgbClr val="FF33CC"/>
                </a:solidFill>
                <a:latin typeface="华文中宋" panose="02010600040101010101" pitchFamily="2" charset="-122"/>
                <a:ea typeface="华文中宋" panose="02010600040101010101" pitchFamily="2" charset="-122"/>
              </a:rPr>
              <a:t>”</a:t>
            </a:r>
            <a:r>
              <a:rPr lang="zh-CN" altLang="en-US" sz="2400" dirty="0">
                <a:solidFill>
                  <a:srgbClr val="FF33CC"/>
                </a:solidFill>
                <a:latin typeface="Times New Roman" panose="02020603050405020304" pitchFamily="18" charset="0"/>
                <a:ea typeface="华文中宋" panose="02010600040101010101" pitchFamily="2" charset="-122"/>
              </a:rPr>
              <a:t>或</a:t>
            </a:r>
            <a:r>
              <a:rPr lang="zh-CN" altLang="en-US" sz="2400" dirty="0">
                <a:solidFill>
                  <a:srgbClr val="FF33CC"/>
                </a:solidFill>
                <a:latin typeface="华文中宋" panose="02010600040101010101" pitchFamily="2" charset="-122"/>
                <a:ea typeface="华文中宋" panose="02010600040101010101" pitchFamily="2" charset="-122"/>
              </a:rPr>
              <a:t>“</a:t>
            </a:r>
            <a:r>
              <a:rPr lang="zh-CN" altLang="en-US" sz="2400" dirty="0">
                <a:solidFill>
                  <a:srgbClr val="FF33CC"/>
                </a:solidFill>
                <a:latin typeface="Times New Roman" panose="02020603050405020304" pitchFamily="18" charset="0"/>
                <a:ea typeface="华文中宋" panose="02010600040101010101" pitchFamily="2" charset="-122"/>
              </a:rPr>
              <a:t>△</a:t>
            </a:r>
            <a:r>
              <a:rPr lang="zh-CN" altLang="en-US" sz="2400" dirty="0">
                <a:solidFill>
                  <a:srgbClr val="FF33CC"/>
                </a:solidFill>
                <a:latin typeface="华文中宋" panose="02010600040101010101" pitchFamily="2" charset="-122"/>
                <a:ea typeface="华文中宋" panose="02010600040101010101" pitchFamily="2" charset="-122"/>
              </a:rPr>
              <a:t>”</a:t>
            </a:r>
            <a:r>
              <a:rPr lang="zh-CN" altLang="en-US" sz="2400" dirty="0">
                <a:solidFill>
                  <a:srgbClr val="FF33CC"/>
                </a:solidFill>
                <a:latin typeface="Times New Roman" panose="02020603050405020304" pitchFamily="18" charset="0"/>
                <a:ea typeface="华文中宋" panose="02010600040101010101" pitchFamily="2" charset="-122"/>
              </a:rPr>
              <a:t>等符号来表示</a:t>
            </a:r>
            <a:r>
              <a:rPr lang="zh-CN" altLang="en-US" sz="2400" dirty="0">
                <a:solidFill>
                  <a:srgbClr val="000066"/>
                </a:solidFill>
                <a:latin typeface="Times New Roman" panose="02020603050405020304" pitchFamily="18" charset="0"/>
                <a:ea typeface="华文中宋" panose="02010600040101010101" pitchFamily="2" charset="-122"/>
              </a:rPr>
              <a:t>。数据点应在符号的中心，符号的大小应相当于不确定度的大小；但为简单起见，也可统一取</a:t>
            </a:r>
            <a:r>
              <a:rPr lang="en-US" altLang="zh-CN" sz="2400" dirty="0">
                <a:solidFill>
                  <a:srgbClr val="000066"/>
                </a:solidFill>
                <a:latin typeface="Times New Roman" panose="02020603050405020304" pitchFamily="18" charset="0"/>
                <a:ea typeface="华文中宋" panose="02010600040101010101" pitchFamily="2" charset="-122"/>
              </a:rPr>
              <a:t>2</a:t>
            </a:r>
            <a:r>
              <a:rPr lang="zh-CN" altLang="en-US" sz="2400" dirty="0">
                <a:solidFill>
                  <a:srgbClr val="000066"/>
                </a:solidFill>
                <a:latin typeface="Times New Roman" panose="02020603050405020304" pitchFamily="18" charset="0"/>
                <a:ea typeface="华文中宋" panose="02010600040101010101" pitchFamily="2" charset="-122"/>
              </a:rPr>
              <a:t>－</a:t>
            </a:r>
            <a:r>
              <a:rPr lang="en-US" altLang="zh-CN" sz="2400" dirty="0">
                <a:solidFill>
                  <a:srgbClr val="000066"/>
                </a:solidFill>
                <a:latin typeface="Times New Roman" panose="02020603050405020304" pitchFamily="18" charset="0"/>
                <a:ea typeface="华文中宋" panose="02010600040101010101" pitchFamily="2" charset="-122"/>
              </a:rPr>
              <a:t>3mm</a:t>
            </a:r>
            <a:r>
              <a:rPr lang="zh-CN" altLang="en-US" sz="2400" dirty="0">
                <a:solidFill>
                  <a:srgbClr val="000066"/>
                </a:solidFill>
                <a:latin typeface="Times New Roman" panose="02020603050405020304" pitchFamily="18" charset="0"/>
                <a:ea typeface="华文中宋" panose="02010600040101010101" pitchFamily="2" charset="-122"/>
              </a:rPr>
              <a:t>。在一张图纸上作多条曲线时，不同的数据组应使用不同的符号来表示数据点，并在图中适当位置说明不同符号的不同意义。求斜率时取点的符号应采用有别于这些数据点的符号，例如用正三角形</a:t>
            </a:r>
            <a:r>
              <a:rPr lang="zh-CN" altLang="en-US" sz="2400" dirty="0">
                <a:solidFill>
                  <a:srgbClr val="000066"/>
                </a:solidFill>
                <a:latin typeface="华文中宋" panose="02010600040101010101" pitchFamily="2" charset="-122"/>
                <a:ea typeface="华文中宋" panose="02010600040101010101" pitchFamily="2" charset="-122"/>
              </a:rPr>
              <a:t>“</a:t>
            </a:r>
            <a:r>
              <a:rPr lang="zh-CN" altLang="en-US" sz="2400" dirty="0">
                <a:solidFill>
                  <a:srgbClr val="000066"/>
                </a:solidFill>
                <a:latin typeface="Times New Roman" panose="02020603050405020304" pitchFamily="18" charset="0"/>
                <a:ea typeface="华文中宋" panose="02010600040101010101" pitchFamily="2" charset="-122"/>
              </a:rPr>
              <a:t> △</a:t>
            </a:r>
            <a:r>
              <a:rPr lang="zh-CN" altLang="en-US" sz="2400" dirty="0">
                <a:solidFill>
                  <a:srgbClr val="000066"/>
                </a:solidFill>
                <a:latin typeface="华文中宋" panose="02010600040101010101" pitchFamily="2" charset="-122"/>
                <a:ea typeface="华文中宋" panose="02010600040101010101" pitchFamily="2" charset="-122"/>
              </a:rPr>
              <a:t>”</a:t>
            </a:r>
            <a:r>
              <a:rPr lang="zh-CN" altLang="en-US" sz="2400" dirty="0">
                <a:solidFill>
                  <a:srgbClr val="000066"/>
                </a:solidFill>
                <a:latin typeface="Times New Roman" panose="02020603050405020304" pitchFamily="18" charset="0"/>
                <a:ea typeface="华文中宋" panose="02010600040101010101" pitchFamily="2" charset="-122"/>
              </a:rPr>
              <a:t>，并在其旁标以坐标（坐标值应正确写出有效数字）；求斜率时所取点的位置应靠近直线的两端，为计算方便起见，可选取横坐标为整数。</a:t>
            </a:r>
            <a:endParaRPr lang="zh-CN" altLang="en-US" sz="2400" dirty="0">
              <a:solidFill>
                <a:srgbClr val="000066"/>
              </a:solidFill>
              <a:latin typeface="Times New Roman" panose="02020603050405020304" pitchFamily="18" charset="0"/>
              <a:ea typeface="华文中宋" panose="02010600040101010101" pitchFamily="2" charset="-122"/>
            </a:endParaRPr>
          </a:p>
          <a:p>
            <a:r>
              <a:rPr lang="zh-CN" altLang="en-US" sz="2400" dirty="0">
                <a:solidFill>
                  <a:srgbClr val="000066"/>
                </a:solidFill>
                <a:latin typeface="Times New Roman" panose="02020603050405020304" pitchFamily="18" charset="0"/>
                <a:ea typeface="华文中宋" panose="02010600040101010101" pitchFamily="2" charset="-122"/>
              </a:rPr>
              <a:t>     </a:t>
            </a:r>
            <a:r>
              <a:rPr lang="en-US" altLang="zh-CN" sz="2400" dirty="0">
                <a:solidFill>
                  <a:srgbClr val="000066"/>
                </a:solidFill>
                <a:latin typeface="Times New Roman" panose="02020603050405020304" pitchFamily="18" charset="0"/>
                <a:ea typeface="华文中宋" panose="02010600040101010101" pitchFamily="2" charset="-122"/>
              </a:rPr>
              <a:t>(7)</a:t>
            </a:r>
            <a:r>
              <a:rPr lang="zh-CN" altLang="en-US" sz="2400" dirty="0">
                <a:solidFill>
                  <a:srgbClr val="FF33CC"/>
                </a:solidFill>
                <a:latin typeface="Times New Roman" panose="02020603050405020304" pitchFamily="18" charset="0"/>
                <a:ea typeface="华文中宋" panose="02010600040101010101" pitchFamily="2" charset="-122"/>
              </a:rPr>
              <a:t>拟合直线或曲线的线条务必匀、细、光滑。</a:t>
            </a:r>
            <a:r>
              <a:rPr lang="zh-CN" altLang="en-US" sz="2400" dirty="0">
                <a:solidFill>
                  <a:srgbClr val="000066"/>
                </a:solidFill>
                <a:latin typeface="Times New Roman" panose="02020603050405020304" pitchFamily="18" charset="0"/>
                <a:ea typeface="华文中宋" panose="02010600040101010101" pitchFamily="2" charset="-122"/>
              </a:rPr>
              <a:t>不通过图线的数据点应匀称地分布在图线的两侧，且尽量靠近图线。</a:t>
            </a:r>
            <a:endParaRPr lang="zh-CN" altLang="en-US" sz="2400" dirty="0">
              <a:solidFill>
                <a:srgbClr val="000066"/>
              </a:solidFill>
              <a:latin typeface="Times New Roman" panose="02020603050405020304" pitchFamily="18" charset="0"/>
              <a:ea typeface="华文中宋" panose="02010600040101010101" pitchFamily="2" charset="-122"/>
            </a:endParaRPr>
          </a:p>
          <a:p>
            <a:r>
              <a:rPr lang="zh-CN" altLang="en-US" sz="2400" dirty="0">
                <a:solidFill>
                  <a:srgbClr val="000066"/>
                </a:solidFill>
                <a:latin typeface="Times New Roman" panose="02020603050405020304" pitchFamily="18" charset="0"/>
                <a:ea typeface="华文中宋" panose="02010600040101010101" pitchFamily="2" charset="-122"/>
              </a:rPr>
              <a:t>     </a:t>
            </a:r>
            <a:r>
              <a:rPr lang="en-US" altLang="zh-CN" sz="2400" dirty="0">
                <a:solidFill>
                  <a:srgbClr val="FF0066"/>
                </a:solidFill>
                <a:latin typeface="Times New Roman" panose="02020603050405020304" pitchFamily="18" charset="0"/>
                <a:ea typeface="华文中宋" panose="02010600040101010101" pitchFamily="2" charset="-122"/>
              </a:rPr>
              <a:t>(8)</a:t>
            </a:r>
            <a:r>
              <a:rPr lang="zh-CN" altLang="en-US" sz="2400" dirty="0">
                <a:solidFill>
                  <a:srgbClr val="FF0066"/>
                </a:solidFill>
                <a:latin typeface="Times New Roman" panose="02020603050405020304" pitchFamily="18" charset="0"/>
                <a:ea typeface="华文中宋" panose="02010600040101010101" pitchFamily="2" charset="-122"/>
              </a:rPr>
              <a:t>在实验报告的图纸中，应写上图名、日期、图纸上的中英文字及数字等均需写端正。</a:t>
            </a:r>
            <a:endParaRPr lang="zh-CN" altLang="en-US" sz="2400" dirty="0">
              <a:solidFill>
                <a:srgbClr val="FF0066"/>
              </a:solidFill>
              <a:latin typeface="Times New Roman" panose="02020603050405020304" pitchFamily="18" charset="0"/>
              <a:ea typeface="华文中宋" panose="02010600040101010101" pitchFamily="2" charset="-122"/>
            </a:endParaRPr>
          </a:p>
          <a:p>
            <a:r>
              <a:rPr lang="zh-CN" altLang="en-US" sz="2400" dirty="0">
                <a:solidFill>
                  <a:srgbClr val="000066"/>
                </a:solidFill>
                <a:latin typeface="Times New Roman" panose="02020603050405020304" pitchFamily="18" charset="0"/>
                <a:ea typeface="华文中宋" panose="02010600040101010101" pitchFamily="2" charset="-122"/>
              </a:rPr>
              <a:t>　　</a:t>
            </a:r>
            <a:endParaRPr lang="zh-CN" altLang="en-US" sz="2400" i="1" dirty="0">
              <a:solidFill>
                <a:srgbClr val="000066"/>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Picture 5"/>
          <p:cNvPicPr>
            <a:picLocks noChangeAspect="1"/>
          </p:cNvPicPr>
          <p:nvPr/>
        </p:nvPicPr>
        <p:blipFill>
          <a:blip r:embed="rId1"/>
          <a:srcRect l="12354" t="28342" r="25635" b="18489"/>
          <a:stretch>
            <a:fillRect/>
          </a:stretch>
        </p:blipFill>
        <p:spPr>
          <a:xfrm>
            <a:off x="468313" y="1165225"/>
            <a:ext cx="7489825" cy="5000625"/>
          </a:xfrm>
          <a:prstGeom prst="rect">
            <a:avLst/>
          </a:prstGeom>
          <a:noFill/>
          <a:ln w="9525">
            <a:noFill/>
          </a:ln>
        </p:spPr>
      </p:pic>
      <p:sp>
        <p:nvSpPr>
          <p:cNvPr id="61442" name="Rectangle 6"/>
          <p:cNvSpPr/>
          <p:nvPr/>
        </p:nvSpPr>
        <p:spPr>
          <a:xfrm>
            <a:off x="2627313" y="1052513"/>
            <a:ext cx="3028950" cy="519112"/>
          </a:xfrm>
          <a:prstGeom prst="rect">
            <a:avLst/>
          </a:prstGeom>
          <a:noFill/>
          <a:ln w="9525">
            <a:noFill/>
          </a:ln>
        </p:spPr>
        <p:txBody>
          <a:bodyPr wrap="none" anchor="t" anchorCtr="0">
            <a:spAutoFit/>
          </a:bodyPr>
          <a:p>
            <a:r>
              <a:rPr lang="en-US" altLang="zh-CN" dirty="0">
                <a:solidFill>
                  <a:schemeClr val="accent2"/>
                </a:solidFill>
                <a:latin typeface="华文隶书" panose="02010800040101010101" pitchFamily="2" charset="-122"/>
                <a:ea typeface="华文隶书" panose="02010800040101010101" pitchFamily="2" charset="-122"/>
              </a:rPr>
              <a:t>Pn</a:t>
            </a:r>
            <a:r>
              <a:rPr lang="zh-CN" altLang="en-US" dirty="0">
                <a:solidFill>
                  <a:schemeClr val="accent2"/>
                </a:solidFill>
                <a:latin typeface="华文隶书" panose="02010800040101010101" pitchFamily="2" charset="-122"/>
                <a:ea typeface="华文隶书" panose="02010800040101010101" pitchFamily="2" charset="-122"/>
              </a:rPr>
              <a:t>结正向特性放大</a:t>
            </a:r>
            <a:endParaRPr lang="zh-CN" altLang="en-US" dirty="0">
              <a:solidFill>
                <a:schemeClr val="accent2"/>
              </a:solidFill>
              <a:latin typeface="华文隶书" panose="02010800040101010101" pitchFamily="2" charset="-122"/>
              <a:ea typeface="华文隶书" panose="02010800040101010101" pitchFamily="2" charset="-122"/>
            </a:endParaRPr>
          </a:p>
        </p:txBody>
      </p:sp>
    </p:spTree>
  </p:cSld>
  <p:clrMapOvr>
    <a:masterClrMapping/>
  </p:clrMapOvr>
  <p:transition spd="slow">
    <p:cover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5" name="Group 2"/>
          <p:cNvGrpSpPr/>
          <p:nvPr/>
        </p:nvGrpSpPr>
        <p:grpSpPr>
          <a:xfrm>
            <a:off x="293688" y="1512888"/>
            <a:ext cx="5507037" cy="3640137"/>
            <a:chOff x="424" y="1289"/>
            <a:chExt cx="3469" cy="2293"/>
          </a:xfrm>
        </p:grpSpPr>
        <p:grpSp>
          <p:nvGrpSpPr>
            <p:cNvPr id="62466" name="Group 3"/>
            <p:cNvGrpSpPr/>
            <p:nvPr/>
          </p:nvGrpSpPr>
          <p:grpSpPr>
            <a:xfrm>
              <a:off x="442" y="1321"/>
              <a:ext cx="3350" cy="2244"/>
              <a:chOff x="216" y="576"/>
              <a:chExt cx="5027" cy="3366"/>
            </a:xfrm>
          </p:grpSpPr>
          <p:grpSp>
            <p:nvGrpSpPr>
              <p:cNvPr id="62467" name="Group 4"/>
              <p:cNvGrpSpPr/>
              <p:nvPr/>
            </p:nvGrpSpPr>
            <p:grpSpPr>
              <a:xfrm>
                <a:off x="223" y="576"/>
                <a:ext cx="5020" cy="3364"/>
                <a:chOff x="223" y="963"/>
                <a:chExt cx="5020" cy="3124"/>
              </a:xfrm>
            </p:grpSpPr>
            <p:sp>
              <p:nvSpPr>
                <p:cNvPr id="62468" name="Line 5"/>
                <p:cNvSpPr/>
                <p:nvPr/>
              </p:nvSpPr>
              <p:spPr>
                <a:xfrm rot="5400000">
                  <a:off x="1785" y="2525"/>
                  <a:ext cx="3124" cy="0"/>
                </a:xfrm>
                <a:prstGeom prst="line">
                  <a:avLst/>
                </a:prstGeom>
                <a:ln w="22225" cap="flat" cmpd="sng">
                  <a:solidFill>
                    <a:srgbClr val="FFCC99"/>
                  </a:solidFill>
                  <a:prstDash val="solid"/>
                  <a:round/>
                  <a:headEnd type="none" w="med" len="med"/>
                  <a:tailEnd type="none" w="med" len="med"/>
                </a:ln>
              </p:spPr>
            </p:sp>
            <p:sp>
              <p:nvSpPr>
                <p:cNvPr id="62469" name="Line 6"/>
                <p:cNvSpPr/>
                <p:nvPr/>
              </p:nvSpPr>
              <p:spPr>
                <a:xfrm rot="5400000">
                  <a:off x="1681" y="2525"/>
                  <a:ext cx="3124" cy="0"/>
                </a:xfrm>
                <a:prstGeom prst="line">
                  <a:avLst/>
                </a:prstGeom>
                <a:ln w="9525" cap="flat" cmpd="sng">
                  <a:solidFill>
                    <a:srgbClr val="FFCC99"/>
                  </a:solidFill>
                  <a:prstDash val="solid"/>
                  <a:round/>
                  <a:headEnd type="none" w="med" len="med"/>
                  <a:tailEnd type="none" w="med" len="med"/>
                </a:ln>
              </p:spPr>
            </p:sp>
            <p:sp>
              <p:nvSpPr>
                <p:cNvPr id="62470" name="Line 7"/>
                <p:cNvSpPr/>
                <p:nvPr/>
              </p:nvSpPr>
              <p:spPr>
                <a:xfrm rot="5400000">
                  <a:off x="1728" y="2525"/>
                  <a:ext cx="3124" cy="0"/>
                </a:xfrm>
                <a:prstGeom prst="line">
                  <a:avLst/>
                </a:prstGeom>
                <a:ln w="9525" cap="flat" cmpd="sng">
                  <a:solidFill>
                    <a:srgbClr val="FFCC99"/>
                  </a:solidFill>
                  <a:prstDash val="solid"/>
                  <a:round/>
                  <a:headEnd type="none" w="med" len="med"/>
                  <a:tailEnd type="none" w="med" len="med"/>
                </a:ln>
              </p:spPr>
            </p:sp>
            <p:sp>
              <p:nvSpPr>
                <p:cNvPr id="62471" name="Line 8"/>
                <p:cNvSpPr/>
                <p:nvPr/>
              </p:nvSpPr>
              <p:spPr>
                <a:xfrm rot="5400000">
                  <a:off x="1631" y="2525"/>
                  <a:ext cx="3124" cy="0"/>
                </a:xfrm>
                <a:prstGeom prst="line">
                  <a:avLst/>
                </a:prstGeom>
                <a:ln w="9525" cap="flat" cmpd="sng">
                  <a:solidFill>
                    <a:srgbClr val="FFCC99"/>
                  </a:solidFill>
                  <a:prstDash val="solid"/>
                  <a:round/>
                  <a:headEnd type="none" w="med" len="med"/>
                  <a:tailEnd type="none" w="med" len="med"/>
                </a:ln>
              </p:spPr>
            </p:sp>
            <p:sp>
              <p:nvSpPr>
                <p:cNvPr id="62472" name="Line 9"/>
                <p:cNvSpPr/>
                <p:nvPr/>
              </p:nvSpPr>
              <p:spPr>
                <a:xfrm rot="5400000">
                  <a:off x="1585" y="2525"/>
                  <a:ext cx="3124" cy="0"/>
                </a:xfrm>
                <a:prstGeom prst="line">
                  <a:avLst/>
                </a:prstGeom>
                <a:ln w="9525" cap="flat" cmpd="sng">
                  <a:solidFill>
                    <a:srgbClr val="FFCC99"/>
                  </a:solidFill>
                  <a:prstDash val="solid"/>
                  <a:round/>
                  <a:headEnd type="none" w="med" len="med"/>
                  <a:tailEnd type="none" w="med" len="med"/>
                </a:ln>
              </p:spPr>
            </p:sp>
            <p:sp>
              <p:nvSpPr>
                <p:cNvPr id="62473" name="Line 10"/>
                <p:cNvSpPr/>
                <p:nvPr/>
              </p:nvSpPr>
              <p:spPr>
                <a:xfrm rot="5400000">
                  <a:off x="1532" y="2525"/>
                  <a:ext cx="3124" cy="0"/>
                </a:xfrm>
                <a:prstGeom prst="line">
                  <a:avLst/>
                </a:prstGeom>
                <a:ln w="22225" cap="flat" cmpd="sng">
                  <a:solidFill>
                    <a:srgbClr val="FFCC99"/>
                  </a:solidFill>
                  <a:prstDash val="solid"/>
                  <a:round/>
                  <a:headEnd type="none" w="med" len="med"/>
                  <a:tailEnd type="none" w="med" len="med"/>
                </a:ln>
              </p:spPr>
            </p:sp>
            <p:sp>
              <p:nvSpPr>
                <p:cNvPr id="62474" name="Line 11"/>
                <p:cNvSpPr/>
                <p:nvPr/>
              </p:nvSpPr>
              <p:spPr>
                <a:xfrm rot="5400000">
                  <a:off x="1428" y="2525"/>
                  <a:ext cx="3124" cy="0"/>
                </a:xfrm>
                <a:prstGeom prst="line">
                  <a:avLst/>
                </a:prstGeom>
                <a:ln w="9525" cap="flat" cmpd="sng">
                  <a:solidFill>
                    <a:srgbClr val="FFCC99"/>
                  </a:solidFill>
                  <a:prstDash val="solid"/>
                  <a:round/>
                  <a:headEnd type="none" w="med" len="med"/>
                  <a:tailEnd type="none" w="med" len="med"/>
                </a:ln>
              </p:spPr>
            </p:sp>
            <p:sp>
              <p:nvSpPr>
                <p:cNvPr id="62475" name="Line 12"/>
                <p:cNvSpPr/>
                <p:nvPr/>
              </p:nvSpPr>
              <p:spPr>
                <a:xfrm rot="5400000">
                  <a:off x="1475" y="2525"/>
                  <a:ext cx="3124" cy="0"/>
                </a:xfrm>
                <a:prstGeom prst="line">
                  <a:avLst/>
                </a:prstGeom>
                <a:ln w="9525" cap="flat" cmpd="sng">
                  <a:solidFill>
                    <a:srgbClr val="FFCC99"/>
                  </a:solidFill>
                  <a:prstDash val="solid"/>
                  <a:round/>
                  <a:headEnd type="none" w="med" len="med"/>
                  <a:tailEnd type="none" w="med" len="med"/>
                </a:ln>
              </p:spPr>
            </p:sp>
            <p:sp>
              <p:nvSpPr>
                <p:cNvPr id="62476" name="Line 13"/>
                <p:cNvSpPr/>
                <p:nvPr/>
              </p:nvSpPr>
              <p:spPr>
                <a:xfrm rot="5400000">
                  <a:off x="1387" y="2525"/>
                  <a:ext cx="3124" cy="0"/>
                </a:xfrm>
                <a:prstGeom prst="line">
                  <a:avLst/>
                </a:prstGeom>
                <a:ln w="9525" cap="flat" cmpd="sng">
                  <a:solidFill>
                    <a:srgbClr val="FFCC99"/>
                  </a:solidFill>
                  <a:prstDash val="solid"/>
                  <a:round/>
                  <a:headEnd type="none" w="med" len="med"/>
                  <a:tailEnd type="none" w="med" len="med"/>
                </a:ln>
              </p:spPr>
            </p:sp>
            <p:sp>
              <p:nvSpPr>
                <p:cNvPr id="62477" name="Line 14"/>
                <p:cNvSpPr/>
                <p:nvPr/>
              </p:nvSpPr>
              <p:spPr>
                <a:xfrm rot="5400000">
                  <a:off x="1340" y="2525"/>
                  <a:ext cx="3124" cy="0"/>
                </a:xfrm>
                <a:prstGeom prst="line">
                  <a:avLst/>
                </a:prstGeom>
                <a:ln w="9525" cap="flat" cmpd="sng">
                  <a:solidFill>
                    <a:srgbClr val="FFCC99"/>
                  </a:solidFill>
                  <a:prstDash val="solid"/>
                  <a:round/>
                  <a:headEnd type="none" w="med" len="med"/>
                  <a:tailEnd type="none" w="med" len="med"/>
                </a:ln>
              </p:spPr>
            </p:sp>
            <p:sp>
              <p:nvSpPr>
                <p:cNvPr id="62478" name="Line 15"/>
                <p:cNvSpPr/>
                <p:nvPr/>
              </p:nvSpPr>
              <p:spPr>
                <a:xfrm rot="5400000">
                  <a:off x="1297" y="2525"/>
                  <a:ext cx="3124" cy="0"/>
                </a:xfrm>
                <a:prstGeom prst="line">
                  <a:avLst/>
                </a:prstGeom>
                <a:ln w="22225" cap="flat" cmpd="sng">
                  <a:solidFill>
                    <a:srgbClr val="FFCC99"/>
                  </a:solidFill>
                  <a:prstDash val="solid"/>
                  <a:round/>
                  <a:headEnd type="none" w="med" len="med"/>
                  <a:tailEnd type="none" w="med" len="med"/>
                </a:ln>
              </p:spPr>
            </p:sp>
            <p:sp>
              <p:nvSpPr>
                <p:cNvPr id="62479" name="Line 16"/>
                <p:cNvSpPr/>
                <p:nvPr/>
              </p:nvSpPr>
              <p:spPr>
                <a:xfrm rot="5400000">
                  <a:off x="1193" y="2525"/>
                  <a:ext cx="3124" cy="0"/>
                </a:xfrm>
                <a:prstGeom prst="line">
                  <a:avLst/>
                </a:prstGeom>
                <a:ln w="9525" cap="flat" cmpd="sng">
                  <a:solidFill>
                    <a:srgbClr val="FFCC99"/>
                  </a:solidFill>
                  <a:prstDash val="solid"/>
                  <a:round/>
                  <a:headEnd type="none" w="med" len="med"/>
                  <a:tailEnd type="none" w="med" len="med"/>
                </a:ln>
              </p:spPr>
            </p:sp>
            <p:sp>
              <p:nvSpPr>
                <p:cNvPr id="62480" name="Line 17"/>
                <p:cNvSpPr/>
                <p:nvPr/>
              </p:nvSpPr>
              <p:spPr>
                <a:xfrm rot="5400000">
                  <a:off x="1240" y="2525"/>
                  <a:ext cx="3124" cy="0"/>
                </a:xfrm>
                <a:prstGeom prst="line">
                  <a:avLst/>
                </a:prstGeom>
                <a:ln w="9525" cap="flat" cmpd="sng">
                  <a:solidFill>
                    <a:srgbClr val="FFCC99"/>
                  </a:solidFill>
                  <a:prstDash val="solid"/>
                  <a:round/>
                  <a:headEnd type="none" w="med" len="med"/>
                  <a:tailEnd type="none" w="med" len="med"/>
                </a:ln>
              </p:spPr>
            </p:sp>
            <p:sp>
              <p:nvSpPr>
                <p:cNvPr id="62481" name="Line 18"/>
                <p:cNvSpPr/>
                <p:nvPr/>
              </p:nvSpPr>
              <p:spPr>
                <a:xfrm rot="5400000">
                  <a:off x="1144" y="2525"/>
                  <a:ext cx="3124" cy="0"/>
                </a:xfrm>
                <a:prstGeom prst="line">
                  <a:avLst/>
                </a:prstGeom>
                <a:ln w="9525" cap="flat" cmpd="sng">
                  <a:solidFill>
                    <a:srgbClr val="FFCC99"/>
                  </a:solidFill>
                  <a:prstDash val="solid"/>
                  <a:round/>
                  <a:headEnd type="none" w="med" len="med"/>
                  <a:tailEnd type="none" w="med" len="med"/>
                </a:ln>
              </p:spPr>
            </p:sp>
            <p:sp>
              <p:nvSpPr>
                <p:cNvPr id="62482" name="Line 19"/>
                <p:cNvSpPr/>
                <p:nvPr/>
              </p:nvSpPr>
              <p:spPr>
                <a:xfrm rot="5400000">
                  <a:off x="1106" y="2525"/>
                  <a:ext cx="3124" cy="0"/>
                </a:xfrm>
                <a:prstGeom prst="line">
                  <a:avLst/>
                </a:prstGeom>
                <a:ln w="9525" cap="flat" cmpd="sng">
                  <a:solidFill>
                    <a:srgbClr val="FFCC99"/>
                  </a:solidFill>
                  <a:prstDash val="solid"/>
                  <a:round/>
                  <a:headEnd type="none" w="med" len="med"/>
                  <a:tailEnd type="none" w="med" len="med"/>
                </a:ln>
              </p:spPr>
            </p:sp>
            <p:sp>
              <p:nvSpPr>
                <p:cNvPr id="62483" name="Line 20"/>
                <p:cNvSpPr/>
                <p:nvPr/>
              </p:nvSpPr>
              <p:spPr>
                <a:xfrm rot="5400000">
                  <a:off x="1053" y="2525"/>
                  <a:ext cx="3124" cy="0"/>
                </a:xfrm>
                <a:prstGeom prst="line">
                  <a:avLst/>
                </a:prstGeom>
                <a:ln w="22225" cap="flat" cmpd="sng">
                  <a:solidFill>
                    <a:srgbClr val="FFCC99"/>
                  </a:solidFill>
                  <a:prstDash val="solid"/>
                  <a:round/>
                  <a:headEnd type="none" w="med" len="med"/>
                  <a:tailEnd type="none" w="med" len="med"/>
                </a:ln>
              </p:spPr>
            </p:sp>
            <p:sp>
              <p:nvSpPr>
                <p:cNvPr id="62484" name="Line 21"/>
                <p:cNvSpPr/>
                <p:nvPr/>
              </p:nvSpPr>
              <p:spPr>
                <a:xfrm rot="5400000">
                  <a:off x="958" y="2525"/>
                  <a:ext cx="3124" cy="0"/>
                </a:xfrm>
                <a:prstGeom prst="line">
                  <a:avLst/>
                </a:prstGeom>
                <a:ln w="9525" cap="flat" cmpd="sng">
                  <a:solidFill>
                    <a:srgbClr val="FFCC99"/>
                  </a:solidFill>
                  <a:prstDash val="solid"/>
                  <a:round/>
                  <a:headEnd type="none" w="med" len="med"/>
                  <a:tailEnd type="none" w="med" len="med"/>
                </a:ln>
              </p:spPr>
            </p:sp>
            <p:sp>
              <p:nvSpPr>
                <p:cNvPr id="62485" name="Line 22"/>
                <p:cNvSpPr/>
                <p:nvPr/>
              </p:nvSpPr>
              <p:spPr>
                <a:xfrm rot="5400000">
                  <a:off x="1005" y="2525"/>
                  <a:ext cx="3124" cy="0"/>
                </a:xfrm>
                <a:prstGeom prst="line">
                  <a:avLst/>
                </a:prstGeom>
                <a:ln w="9525" cap="flat" cmpd="sng">
                  <a:solidFill>
                    <a:srgbClr val="FFCC99"/>
                  </a:solidFill>
                  <a:prstDash val="solid"/>
                  <a:round/>
                  <a:headEnd type="none" w="med" len="med"/>
                  <a:tailEnd type="none" w="med" len="med"/>
                </a:ln>
              </p:spPr>
            </p:sp>
            <p:sp>
              <p:nvSpPr>
                <p:cNvPr id="62486" name="Line 23"/>
                <p:cNvSpPr/>
                <p:nvPr/>
              </p:nvSpPr>
              <p:spPr>
                <a:xfrm rot="5400000">
                  <a:off x="908" y="2525"/>
                  <a:ext cx="3124" cy="0"/>
                </a:xfrm>
                <a:prstGeom prst="line">
                  <a:avLst/>
                </a:prstGeom>
                <a:ln w="9525" cap="flat" cmpd="sng">
                  <a:solidFill>
                    <a:srgbClr val="FFCC99"/>
                  </a:solidFill>
                  <a:prstDash val="solid"/>
                  <a:round/>
                  <a:headEnd type="none" w="med" len="med"/>
                  <a:tailEnd type="none" w="med" len="med"/>
                </a:ln>
              </p:spPr>
            </p:sp>
            <p:sp>
              <p:nvSpPr>
                <p:cNvPr id="62487" name="Line 24"/>
                <p:cNvSpPr/>
                <p:nvPr/>
              </p:nvSpPr>
              <p:spPr>
                <a:xfrm rot="5400000">
                  <a:off x="870" y="2525"/>
                  <a:ext cx="3124" cy="0"/>
                </a:xfrm>
                <a:prstGeom prst="line">
                  <a:avLst/>
                </a:prstGeom>
                <a:ln w="9525" cap="flat" cmpd="sng">
                  <a:solidFill>
                    <a:srgbClr val="FFCC99"/>
                  </a:solidFill>
                  <a:prstDash val="solid"/>
                  <a:round/>
                  <a:headEnd type="none" w="med" len="med"/>
                  <a:tailEnd type="none" w="med" len="med"/>
                </a:ln>
              </p:spPr>
            </p:sp>
            <p:sp>
              <p:nvSpPr>
                <p:cNvPr id="62488" name="Line 25"/>
                <p:cNvSpPr/>
                <p:nvPr/>
              </p:nvSpPr>
              <p:spPr>
                <a:xfrm rot="5400000">
                  <a:off x="817" y="2525"/>
                  <a:ext cx="3124" cy="0"/>
                </a:xfrm>
                <a:prstGeom prst="line">
                  <a:avLst/>
                </a:prstGeom>
                <a:ln w="22225" cap="flat" cmpd="sng">
                  <a:solidFill>
                    <a:srgbClr val="FFCC99"/>
                  </a:solidFill>
                  <a:prstDash val="solid"/>
                  <a:round/>
                  <a:headEnd type="none" w="med" len="med"/>
                  <a:tailEnd type="none" w="med" len="med"/>
                </a:ln>
              </p:spPr>
            </p:sp>
            <p:sp>
              <p:nvSpPr>
                <p:cNvPr id="62489" name="Line 26"/>
                <p:cNvSpPr/>
                <p:nvPr/>
              </p:nvSpPr>
              <p:spPr>
                <a:xfrm rot="5400000">
                  <a:off x="723" y="2525"/>
                  <a:ext cx="3124" cy="0"/>
                </a:xfrm>
                <a:prstGeom prst="line">
                  <a:avLst/>
                </a:prstGeom>
                <a:ln w="9525" cap="flat" cmpd="sng">
                  <a:solidFill>
                    <a:srgbClr val="FFCC99"/>
                  </a:solidFill>
                  <a:prstDash val="solid"/>
                  <a:round/>
                  <a:headEnd type="none" w="med" len="med"/>
                  <a:tailEnd type="none" w="med" len="med"/>
                </a:ln>
              </p:spPr>
            </p:sp>
            <p:sp>
              <p:nvSpPr>
                <p:cNvPr id="62490" name="Line 27"/>
                <p:cNvSpPr/>
                <p:nvPr/>
              </p:nvSpPr>
              <p:spPr>
                <a:xfrm rot="5400000">
                  <a:off x="770" y="2525"/>
                  <a:ext cx="3124" cy="0"/>
                </a:xfrm>
                <a:prstGeom prst="line">
                  <a:avLst/>
                </a:prstGeom>
                <a:ln w="9525" cap="flat" cmpd="sng">
                  <a:solidFill>
                    <a:srgbClr val="FFCC99"/>
                  </a:solidFill>
                  <a:prstDash val="solid"/>
                  <a:round/>
                  <a:headEnd type="none" w="med" len="med"/>
                  <a:tailEnd type="none" w="med" len="med"/>
                </a:ln>
              </p:spPr>
            </p:sp>
            <p:sp>
              <p:nvSpPr>
                <p:cNvPr id="62491" name="Line 28"/>
                <p:cNvSpPr/>
                <p:nvPr/>
              </p:nvSpPr>
              <p:spPr>
                <a:xfrm rot="5400000">
                  <a:off x="673" y="2525"/>
                  <a:ext cx="3124" cy="0"/>
                </a:xfrm>
                <a:prstGeom prst="line">
                  <a:avLst/>
                </a:prstGeom>
                <a:ln w="9525" cap="flat" cmpd="sng">
                  <a:solidFill>
                    <a:srgbClr val="FFCC99"/>
                  </a:solidFill>
                  <a:prstDash val="solid"/>
                  <a:round/>
                  <a:headEnd type="none" w="med" len="med"/>
                  <a:tailEnd type="none" w="med" len="med"/>
                </a:ln>
              </p:spPr>
            </p:sp>
            <p:sp>
              <p:nvSpPr>
                <p:cNvPr id="62492" name="Line 29"/>
                <p:cNvSpPr/>
                <p:nvPr/>
              </p:nvSpPr>
              <p:spPr>
                <a:xfrm rot="5400000">
                  <a:off x="617" y="2525"/>
                  <a:ext cx="3124" cy="0"/>
                </a:xfrm>
                <a:prstGeom prst="line">
                  <a:avLst/>
                </a:prstGeom>
                <a:ln w="9525" cap="flat" cmpd="sng">
                  <a:solidFill>
                    <a:srgbClr val="FFCC99"/>
                  </a:solidFill>
                  <a:prstDash val="solid"/>
                  <a:round/>
                  <a:headEnd type="none" w="med" len="med"/>
                  <a:tailEnd type="none" w="med" len="med"/>
                </a:ln>
              </p:spPr>
            </p:sp>
            <p:sp>
              <p:nvSpPr>
                <p:cNvPr id="62493" name="Line 30"/>
                <p:cNvSpPr/>
                <p:nvPr/>
              </p:nvSpPr>
              <p:spPr>
                <a:xfrm rot="5400000">
                  <a:off x="573" y="2525"/>
                  <a:ext cx="3124" cy="0"/>
                </a:xfrm>
                <a:prstGeom prst="line">
                  <a:avLst/>
                </a:prstGeom>
                <a:ln w="22225" cap="flat" cmpd="sng">
                  <a:solidFill>
                    <a:srgbClr val="FFCC99"/>
                  </a:solidFill>
                  <a:prstDash val="solid"/>
                  <a:round/>
                  <a:headEnd type="none" w="med" len="med"/>
                  <a:tailEnd type="none" w="med" len="med"/>
                </a:ln>
              </p:spPr>
            </p:sp>
            <p:sp>
              <p:nvSpPr>
                <p:cNvPr id="62494" name="Line 31"/>
                <p:cNvSpPr/>
                <p:nvPr/>
              </p:nvSpPr>
              <p:spPr>
                <a:xfrm rot="5400000">
                  <a:off x="478" y="2525"/>
                  <a:ext cx="3124" cy="0"/>
                </a:xfrm>
                <a:prstGeom prst="line">
                  <a:avLst/>
                </a:prstGeom>
                <a:ln w="9525" cap="flat" cmpd="sng">
                  <a:solidFill>
                    <a:srgbClr val="FFCC99"/>
                  </a:solidFill>
                  <a:prstDash val="solid"/>
                  <a:round/>
                  <a:headEnd type="none" w="med" len="med"/>
                  <a:tailEnd type="none" w="med" len="med"/>
                </a:ln>
              </p:spPr>
            </p:sp>
            <p:sp>
              <p:nvSpPr>
                <p:cNvPr id="62495" name="Line 32"/>
                <p:cNvSpPr/>
                <p:nvPr/>
              </p:nvSpPr>
              <p:spPr>
                <a:xfrm rot="5400000">
                  <a:off x="525" y="2525"/>
                  <a:ext cx="3124" cy="0"/>
                </a:xfrm>
                <a:prstGeom prst="line">
                  <a:avLst/>
                </a:prstGeom>
                <a:ln w="9525" cap="flat" cmpd="sng">
                  <a:solidFill>
                    <a:srgbClr val="FFCC99"/>
                  </a:solidFill>
                  <a:prstDash val="solid"/>
                  <a:round/>
                  <a:headEnd type="none" w="med" len="med"/>
                  <a:tailEnd type="none" w="med" len="med"/>
                </a:ln>
              </p:spPr>
            </p:sp>
            <p:sp>
              <p:nvSpPr>
                <p:cNvPr id="62496" name="Line 33"/>
                <p:cNvSpPr/>
                <p:nvPr/>
              </p:nvSpPr>
              <p:spPr>
                <a:xfrm rot="5400000">
                  <a:off x="428" y="2525"/>
                  <a:ext cx="3124" cy="0"/>
                </a:xfrm>
                <a:prstGeom prst="line">
                  <a:avLst/>
                </a:prstGeom>
                <a:ln w="9525" cap="flat" cmpd="sng">
                  <a:solidFill>
                    <a:srgbClr val="FFCC99"/>
                  </a:solidFill>
                  <a:prstDash val="solid"/>
                  <a:round/>
                  <a:headEnd type="none" w="med" len="med"/>
                  <a:tailEnd type="none" w="med" len="med"/>
                </a:ln>
              </p:spPr>
            </p:sp>
            <p:sp>
              <p:nvSpPr>
                <p:cNvPr id="62497" name="Line 34"/>
                <p:cNvSpPr/>
                <p:nvPr/>
              </p:nvSpPr>
              <p:spPr>
                <a:xfrm rot="5400000">
                  <a:off x="382" y="2525"/>
                  <a:ext cx="3124" cy="0"/>
                </a:xfrm>
                <a:prstGeom prst="line">
                  <a:avLst/>
                </a:prstGeom>
                <a:ln w="9525" cap="flat" cmpd="sng">
                  <a:solidFill>
                    <a:srgbClr val="FFCC99"/>
                  </a:solidFill>
                  <a:prstDash val="solid"/>
                  <a:round/>
                  <a:headEnd type="none" w="med" len="med"/>
                  <a:tailEnd type="none" w="med" len="med"/>
                </a:ln>
              </p:spPr>
            </p:sp>
            <p:sp>
              <p:nvSpPr>
                <p:cNvPr id="62498" name="Line 35"/>
                <p:cNvSpPr/>
                <p:nvPr/>
              </p:nvSpPr>
              <p:spPr>
                <a:xfrm rot="5400000">
                  <a:off x="339" y="2525"/>
                  <a:ext cx="3124" cy="0"/>
                </a:xfrm>
                <a:prstGeom prst="line">
                  <a:avLst/>
                </a:prstGeom>
                <a:ln w="22225" cap="flat" cmpd="sng">
                  <a:solidFill>
                    <a:srgbClr val="FFCC99"/>
                  </a:solidFill>
                  <a:prstDash val="solid"/>
                  <a:round/>
                  <a:headEnd type="none" w="med" len="med"/>
                  <a:tailEnd type="none" w="med" len="med"/>
                </a:ln>
              </p:spPr>
            </p:sp>
            <p:sp>
              <p:nvSpPr>
                <p:cNvPr id="62499" name="Line 36"/>
                <p:cNvSpPr/>
                <p:nvPr/>
              </p:nvSpPr>
              <p:spPr>
                <a:xfrm rot="5400000">
                  <a:off x="235" y="2525"/>
                  <a:ext cx="3124" cy="0"/>
                </a:xfrm>
                <a:prstGeom prst="line">
                  <a:avLst/>
                </a:prstGeom>
                <a:ln w="9525" cap="flat" cmpd="sng">
                  <a:solidFill>
                    <a:srgbClr val="FFCC99"/>
                  </a:solidFill>
                  <a:prstDash val="solid"/>
                  <a:round/>
                  <a:headEnd type="none" w="med" len="med"/>
                  <a:tailEnd type="none" w="med" len="med"/>
                </a:ln>
              </p:spPr>
            </p:sp>
            <p:sp>
              <p:nvSpPr>
                <p:cNvPr id="62500" name="Line 37"/>
                <p:cNvSpPr/>
                <p:nvPr/>
              </p:nvSpPr>
              <p:spPr>
                <a:xfrm rot="5400000">
                  <a:off x="282" y="2525"/>
                  <a:ext cx="3124" cy="0"/>
                </a:xfrm>
                <a:prstGeom prst="line">
                  <a:avLst/>
                </a:prstGeom>
                <a:ln w="9525" cap="flat" cmpd="sng">
                  <a:solidFill>
                    <a:srgbClr val="FFCC99"/>
                  </a:solidFill>
                  <a:prstDash val="solid"/>
                  <a:round/>
                  <a:headEnd type="none" w="med" len="med"/>
                  <a:tailEnd type="none" w="med" len="med"/>
                </a:ln>
              </p:spPr>
            </p:sp>
            <p:sp>
              <p:nvSpPr>
                <p:cNvPr id="62501" name="Line 38"/>
                <p:cNvSpPr/>
                <p:nvPr/>
              </p:nvSpPr>
              <p:spPr>
                <a:xfrm rot="5400000">
                  <a:off x="194" y="2525"/>
                  <a:ext cx="3124" cy="0"/>
                </a:xfrm>
                <a:prstGeom prst="line">
                  <a:avLst/>
                </a:prstGeom>
                <a:ln w="9525" cap="flat" cmpd="sng">
                  <a:solidFill>
                    <a:srgbClr val="FFCC99"/>
                  </a:solidFill>
                  <a:prstDash val="solid"/>
                  <a:round/>
                  <a:headEnd type="none" w="med" len="med"/>
                  <a:tailEnd type="none" w="med" len="med"/>
                </a:ln>
              </p:spPr>
            </p:sp>
            <p:sp>
              <p:nvSpPr>
                <p:cNvPr id="62502" name="Line 39"/>
                <p:cNvSpPr/>
                <p:nvPr/>
              </p:nvSpPr>
              <p:spPr>
                <a:xfrm rot="5400000">
                  <a:off x="147" y="2525"/>
                  <a:ext cx="3124" cy="0"/>
                </a:xfrm>
                <a:prstGeom prst="line">
                  <a:avLst/>
                </a:prstGeom>
                <a:ln w="9525" cap="flat" cmpd="sng">
                  <a:solidFill>
                    <a:srgbClr val="FFCC99"/>
                  </a:solidFill>
                  <a:prstDash val="solid"/>
                  <a:round/>
                  <a:headEnd type="none" w="med" len="med"/>
                  <a:tailEnd type="none" w="med" len="med"/>
                </a:ln>
              </p:spPr>
            </p:sp>
            <p:sp>
              <p:nvSpPr>
                <p:cNvPr id="62503" name="Line 40"/>
                <p:cNvSpPr/>
                <p:nvPr/>
              </p:nvSpPr>
              <p:spPr>
                <a:xfrm rot="5400000">
                  <a:off x="103" y="2525"/>
                  <a:ext cx="3124" cy="0"/>
                </a:xfrm>
                <a:prstGeom prst="line">
                  <a:avLst/>
                </a:prstGeom>
                <a:ln w="22225" cap="flat" cmpd="sng">
                  <a:solidFill>
                    <a:srgbClr val="FFCC99"/>
                  </a:solidFill>
                  <a:prstDash val="solid"/>
                  <a:round/>
                  <a:headEnd type="none" w="med" len="med"/>
                  <a:tailEnd type="none" w="med" len="med"/>
                </a:ln>
              </p:spPr>
            </p:sp>
            <p:sp>
              <p:nvSpPr>
                <p:cNvPr id="62504" name="Line 41"/>
                <p:cNvSpPr/>
                <p:nvPr/>
              </p:nvSpPr>
              <p:spPr>
                <a:xfrm rot="5400000">
                  <a:off x="0" y="2525"/>
                  <a:ext cx="3124" cy="0"/>
                </a:xfrm>
                <a:prstGeom prst="line">
                  <a:avLst/>
                </a:prstGeom>
                <a:ln w="9525" cap="flat" cmpd="sng">
                  <a:solidFill>
                    <a:srgbClr val="FFCC99"/>
                  </a:solidFill>
                  <a:prstDash val="solid"/>
                  <a:round/>
                  <a:headEnd type="none" w="med" len="med"/>
                  <a:tailEnd type="none" w="med" len="med"/>
                </a:ln>
              </p:spPr>
            </p:sp>
            <p:sp>
              <p:nvSpPr>
                <p:cNvPr id="62505" name="Line 42"/>
                <p:cNvSpPr/>
                <p:nvPr/>
              </p:nvSpPr>
              <p:spPr>
                <a:xfrm rot="5400000">
                  <a:off x="46" y="2525"/>
                  <a:ext cx="3124" cy="0"/>
                </a:xfrm>
                <a:prstGeom prst="line">
                  <a:avLst/>
                </a:prstGeom>
                <a:ln w="9525" cap="flat" cmpd="sng">
                  <a:solidFill>
                    <a:srgbClr val="FFCC99"/>
                  </a:solidFill>
                  <a:prstDash val="solid"/>
                  <a:round/>
                  <a:headEnd type="none" w="med" len="med"/>
                  <a:tailEnd type="none" w="med" len="med"/>
                </a:ln>
              </p:spPr>
            </p:sp>
            <p:sp>
              <p:nvSpPr>
                <p:cNvPr id="62506" name="Line 43"/>
                <p:cNvSpPr/>
                <p:nvPr/>
              </p:nvSpPr>
              <p:spPr>
                <a:xfrm rot="5400000">
                  <a:off x="-41" y="2525"/>
                  <a:ext cx="3124" cy="0"/>
                </a:xfrm>
                <a:prstGeom prst="line">
                  <a:avLst/>
                </a:prstGeom>
                <a:ln w="9525" cap="flat" cmpd="sng">
                  <a:solidFill>
                    <a:srgbClr val="FFCC99"/>
                  </a:solidFill>
                  <a:prstDash val="solid"/>
                  <a:round/>
                  <a:headEnd type="none" w="med" len="med"/>
                  <a:tailEnd type="none" w="med" len="med"/>
                </a:ln>
              </p:spPr>
            </p:sp>
            <p:sp>
              <p:nvSpPr>
                <p:cNvPr id="62507" name="Line 44"/>
                <p:cNvSpPr/>
                <p:nvPr/>
              </p:nvSpPr>
              <p:spPr>
                <a:xfrm rot="5400000">
                  <a:off x="-97" y="2525"/>
                  <a:ext cx="3124" cy="0"/>
                </a:xfrm>
                <a:prstGeom prst="line">
                  <a:avLst/>
                </a:prstGeom>
                <a:ln w="9525" cap="flat" cmpd="sng">
                  <a:solidFill>
                    <a:srgbClr val="FFCC99"/>
                  </a:solidFill>
                  <a:prstDash val="solid"/>
                  <a:round/>
                  <a:headEnd type="none" w="med" len="med"/>
                  <a:tailEnd type="none" w="med" len="med"/>
                </a:ln>
              </p:spPr>
            </p:sp>
            <p:sp>
              <p:nvSpPr>
                <p:cNvPr id="62508" name="Line 45"/>
                <p:cNvSpPr/>
                <p:nvPr/>
              </p:nvSpPr>
              <p:spPr>
                <a:xfrm rot="5400000">
                  <a:off x="-146" y="2525"/>
                  <a:ext cx="3124" cy="0"/>
                </a:xfrm>
                <a:prstGeom prst="line">
                  <a:avLst/>
                </a:prstGeom>
                <a:ln w="22225" cap="flat" cmpd="sng">
                  <a:solidFill>
                    <a:srgbClr val="FFCC99"/>
                  </a:solidFill>
                  <a:prstDash val="solid"/>
                  <a:round/>
                  <a:headEnd type="none" w="med" len="med"/>
                  <a:tailEnd type="none" w="med" len="med"/>
                </a:ln>
              </p:spPr>
            </p:sp>
            <p:sp>
              <p:nvSpPr>
                <p:cNvPr id="62509" name="Line 46"/>
                <p:cNvSpPr/>
                <p:nvPr/>
              </p:nvSpPr>
              <p:spPr>
                <a:xfrm rot="5400000">
                  <a:off x="-242" y="2525"/>
                  <a:ext cx="3124" cy="0"/>
                </a:xfrm>
                <a:prstGeom prst="line">
                  <a:avLst/>
                </a:prstGeom>
                <a:ln w="9525" cap="flat" cmpd="sng">
                  <a:solidFill>
                    <a:srgbClr val="FFCC99"/>
                  </a:solidFill>
                  <a:prstDash val="solid"/>
                  <a:round/>
                  <a:headEnd type="none" w="med" len="med"/>
                  <a:tailEnd type="none" w="med" len="med"/>
                </a:ln>
              </p:spPr>
            </p:sp>
            <p:sp>
              <p:nvSpPr>
                <p:cNvPr id="62510" name="Line 47"/>
                <p:cNvSpPr/>
                <p:nvPr/>
              </p:nvSpPr>
              <p:spPr>
                <a:xfrm rot="5400000">
                  <a:off x="-194" y="2525"/>
                  <a:ext cx="3124" cy="0"/>
                </a:xfrm>
                <a:prstGeom prst="line">
                  <a:avLst/>
                </a:prstGeom>
                <a:ln w="9525" cap="flat" cmpd="sng">
                  <a:solidFill>
                    <a:srgbClr val="FFCC99"/>
                  </a:solidFill>
                  <a:prstDash val="solid"/>
                  <a:round/>
                  <a:headEnd type="none" w="med" len="med"/>
                  <a:tailEnd type="none" w="med" len="med"/>
                </a:ln>
              </p:spPr>
            </p:sp>
            <p:sp>
              <p:nvSpPr>
                <p:cNvPr id="62511" name="Line 48"/>
                <p:cNvSpPr/>
                <p:nvPr/>
              </p:nvSpPr>
              <p:spPr>
                <a:xfrm rot="5400000">
                  <a:off x="-291" y="2525"/>
                  <a:ext cx="3124" cy="0"/>
                </a:xfrm>
                <a:prstGeom prst="line">
                  <a:avLst/>
                </a:prstGeom>
                <a:ln w="9525" cap="flat" cmpd="sng">
                  <a:solidFill>
                    <a:srgbClr val="FFCC99"/>
                  </a:solidFill>
                  <a:prstDash val="solid"/>
                  <a:round/>
                  <a:headEnd type="none" w="med" len="med"/>
                  <a:tailEnd type="none" w="med" len="med"/>
                </a:ln>
              </p:spPr>
            </p:sp>
            <p:sp>
              <p:nvSpPr>
                <p:cNvPr id="62512" name="Line 49"/>
                <p:cNvSpPr/>
                <p:nvPr/>
              </p:nvSpPr>
              <p:spPr>
                <a:xfrm rot="5400000">
                  <a:off x="-338" y="2525"/>
                  <a:ext cx="3124" cy="0"/>
                </a:xfrm>
                <a:prstGeom prst="line">
                  <a:avLst/>
                </a:prstGeom>
                <a:ln w="9525" cap="flat" cmpd="sng">
                  <a:solidFill>
                    <a:srgbClr val="FFCC99"/>
                  </a:solidFill>
                  <a:prstDash val="solid"/>
                  <a:round/>
                  <a:headEnd type="none" w="med" len="med"/>
                  <a:tailEnd type="none" w="med" len="med"/>
                </a:ln>
              </p:spPr>
            </p:sp>
            <p:sp>
              <p:nvSpPr>
                <p:cNvPr id="62513" name="Line 50"/>
                <p:cNvSpPr/>
                <p:nvPr/>
              </p:nvSpPr>
              <p:spPr>
                <a:xfrm rot="5400000">
                  <a:off x="-381" y="2525"/>
                  <a:ext cx="3124" cy="0"/>
                </a:xfrm>
                <a:prstGeom prst="line">
                  <a:avLst/>
                </a:prstGeom>
                <a:ln w="22225" cap="flat" cmpd="sng">
                  <a:solidFill>
                    <a:srgbClr val="FFCC99"/>
                  </a:solidFill>
                  <a:prstDash val="solid"/>
                  <a:round/>
                  <a:headEnd type="none" w="med" len="med"/>
                  <a:tailEnd type="none" w="med" len="med"/>
                </a:ln>
              </p:spPr>
            </p:sp>
            <p:sp>
              <p:nvSpPr>
                <p:cNvPr id="62514" name="Line 51"/>
                <p:cNvSpPr/>
                <p:nvPr/>
              </p:nvSpPr>
              <p:spPr>
                <a:xfrm rot="5400000">
                  <a:off x="-477" y="2525"/>
                  <a:ext cx="3124" cy="0"/>
                </a:xfrm>
                <a:prstGeom prst="line">
                  <a:avLst/>
                </a:prstGeom>
                <a:ln w="9525" cap="flat" cmpd="sng">
                  <a:solidFill>
                    <a:srgbClr val="FFCC99"/>
                  </a:solidFill>
                  <a:prstDash val="solid"/>
                  <a:round/>
                  <a:headEnd type="none" w="med" len="med"/>
                  <a:tailEnd type="none" w="med" len="med"/>
                </a:ln>
              </p:spPr>
            </p:sp>
            <p:sp>
              <p:nvSpPr>
                <p:cNvPr id="62515" name="Line 52"/>
                <p:cNvSpPr/>
                <p:nvPr/>
              </p:nvSpPr>
              <p:spPr>
                <a:xfrm rot="5400000">
                  <a:off x="-438" y="2525"/>
                  <a:ext cx="3124" cy="0"/>
                </a:xfrm>
                <a:prstGeom prst="line">
                  <a:avLst/>
                </a:prstGeom>
                <a:ln w="9525" cap="flat" cmpd="sng">
                  <a:solidFill>
                    <a:srgbClr val="FFCC99"/>
                  </a:solidFill>
                  <a:prstDash val="solid"/>
                  <a:round/>
                  <a:headEnd type="none" w="med" len="med"/>
                  <a:tailEnd type="none" w="med" len="med"/>
                </a:ln>
              </p:spPr>
            </p:sp>
            <p:sp>
              <p:nvSpPr>
                <p:cNvPr id="62516" name="Line 53"/>
                <p:cNvSpPr/>
                <p:nvPr/>
              </p:nvSpPr>
              <p:spPr>
                <a:xfrm rot="5400000">
                  <a:off x="-526" y="2525"/>
                  <a:ext cx="3124" cy="0"/>
                </a:xfrm>
                <a:prstGeom prst="line">
                  <a:avLst/>
                </a:prstGeom>
                <a:ln w="9525" cap="flat" cmpd="sng">
                  <a:solidFill>
                    <a:srgbClr val="FFCC99"/>
                  </a:solidFill>
                  <a:prstDash val="solid"/>
                  <a:round/>
                  <a:headEnd type="none" w="med" len="med"/>
                  <a:tailEnd type="none" w="med" len="med"/>
                </a:ln>
              </p:spPr>
            </p:sp>
            <p:sp>
              <p:nvSpPr>
                <p:cNvPr id="62517" name="Line 54"/>
                <p:cNvSpPr/>
                <p:nvPr/>
              </p:nvSpPr>
              <p:spPr>
                <a:xfrm rot="5400000">
                  <a:off x="-573" y="2525"/>
                  <a:ext cx="3124" cy="0"/>
                </a:xfrm>
                <a:prstGeom prst="line">
                  <a:avLst/>
                </a:prstGeom>
                <a:ln w="9525" cap="flat" cmpd="sng">
                  <a:solidFill>
                    <a:srgbClr val="FFCC99"/>
                  </a:solidFill>
                  <a:prstDash val="solid"/>
                  <a:round/>
                  <a:headEnd type="none" w="med" len="med"/>
                  <a:tailEnd type="none" w="med" len="med"/>
                </a:ln>
              </p:spPr>
            </p:sp>
            <p:sp>
              <p:nvSpPr>
                <p:cNvPr id="62518" name="Line 55"/>
                <p:cNvSpPr/>
                <p:nvPr/>
              </p:nvSpPr>
              <p:spPr>
                <a:xfrm rot="5400000">
                  <a:off x="-618" y="2525"/>
                  <a:ext cx="3124" cy="0"/>
                </a:xfrm>
                <a:prstGeom prst="line">
                  <a:avLst/>
                </a:prstGeom>
                <a:ln w="22225" cap="flat" cmpd="sng">
                  <a:solidFill>
                    <a:srgbClr val="FFCC99"/>
                  </a:solidFill>
                  <a:prstDash val="solid"/>
                  <a:round/>
                  <a:headEnd type="none" w="med" len="med"/>
                  <a:tailEnd type="none" w="med" len="med"/>
                </a:ln>
              </p:spPr>
            </p:sp>
            <p:sp>
              <p:nvSpPr>
                <p:cNvPr id="62519" name="Line 56"/>
                <p:cNvSpPr/>
                <p:nvPr/>
              </p:nvSpPr>
              <p:spPr>
                <a:xfrm rot="5400000">
                  <a:off x="-713" y="2525"/>
                  <a:ext cx="3124" cy="0"/>
                </a:xfrm>
                <a:prstGeom prst="line">
                  <a:avLst/>
                </a:prstGeom>
                <a:ln w="9525" cap="flat" cmpd="sng">
                  <a:solidFill>
                    <a:srgbClr val="FFCC99"/>
                  </a:solidFill>
                  <a:prstDash val="solid"/>
                  <a:round/>
                  <a:headEnd type="none" w="med" len="med"/>
                  <a:tailEnd type="none" w="med" len="med"/>
                </a:ln>
              </p:spPr>
            </p:sp>
            <p:sp>
              <p:nvSpPr>
                <p:cNvPr id="62520" name="Line 57"/>
                <p:cNvSpPr/>
                <p:nvPr/>
              </p:nvSpPr>
              <p:spPr>
                <a:xfrm rot="5400000">
                  <a:off x="-666" y="2525"/>
                  <a:ext cx="3124" cy="0"/>
                </a:xfrm>
                <a:prstGeom prst="line">
                  <a:avLst/>
                </a:prstGeom>
                <a:ln w="9525" cap="flat" cmpd="sng">
                  <a:solidFill>
                    <a:srgbClr val="FFCC99"/>
                  </a:solidFill>
                  <a:prstDash val="solid"/>
                  <a:round/>
                  <a:headEnd type="none" w="med" len="med"/>
                  <a:tailEnd type="none" w="med" len="med"/>
                </a:ln>
              </p:spPr>
            </p:sp>
            <p:sp>
              <p:nvSpPr>
                <p:cNvPr id="62521" name="Line 58"/>
                <p:cNvSpPr/>
                <p:nvPr/>
              </p:nvSpPr>
              <p:spPr>
                <a:xfrm rot="5400000">
                  <a:off x="-762" y="2525"/>
                  <a:ext cx="3124" cy="0"/>
                </a:xfrm>
                <a:prstGeom prst="line">
                  <a:avLst/>
                </a:prstGeom>
                <a:ln w="9525" cap="flat" cmpd="sng">
                  <a:solidFill>
                    <a:srgbClr val="FFCC99"/>
                  </a:solidFill>
                  <a:prstDash val="solid"/>
                  <a:round/>
                  <a:headEnd type="none" w="med" len="med"/>
                  <a:tailEnd type="none" w="med" len="med"/>
                </a:ln>
              </p:spPr>
            </p:sp>
            <p:sp>
              <p:nvSpPr>
                <p:cNvPr id="62522" name="Line 59"/>
                <p:cNvSpPr/>
                <p:nvPr/>
              </p:nvSpPr>
              <p:spPr>
                <a:xfrm rot="5400000">
                  <a:off x="-810" y="2525"/>
                  <a:ext cx="3124" cy="0"/>
                </a:xfrm>
                <a:prstGeom prst="line">
                  <a:avLst/>
                </a:prstGeom>
                <a:ln w="9525" cap="flat" cmpd="sng">
                  <a:solidFill>
                    <a:srgbClr val="FFCC99"/>
                  </a:solidFill>
                  <a:prstDash val="solid"/>
                  <a:round/>
                  <a:headEnd type="none" w="med" len="med"/>
                  <a:tailEnd type="none" w="med" len="med"/>
                </a:ln>
              </p:spPr>
            </p:sp>
            <p:sp>
              <p:nvSpPr>
                <p:cNvPr id="62523" name="Line 60"/>
                <p:cNvSpPr/>
                <p:nvPr/>
              </p:nvSpPr>
              <p:spPr>
                <a:xfrm rot="5400000">
                  <a:off x="-853" y="2525"/>
                  <a:ext cx="3124" cy="0"/>
                </a:xfrm>
                <a:prstGeom prst="line">
                  <a:avLst/>
                </a:prstGeom>
                <a:ln w="22225" cap="flat" cmpd="sng">
                  <a:solidFill>
                    <a:srgbClr val="FFCC99"/>
                  </a:solidFill>
                  <a:prstDash val="solid"/>
                  <a:round/>
                  <a:headEnd type="none" w="med" len="med"/>
                  <a:tailEnd type="none" w="med" len="med"/>
                </a:ln>
              </p:spPr>
            </p:sp>
            <p:sp>
              <p:nvSpPr>
                <p:cNvPr id="62524" name="Line 61"/>
                <p:cNvSpPr/>
                <p:nvPr/>
              </p:nvSpPr>
              <p:spPr>
                <a:xfrm rot="5400000">
                  <a:off x="-948" y="2525"/>
                  <a:ext cx="3124" cy="0"/>
                </a:xfrm>
                <a:prstGeom prst="line">
                  <a:avLst/>
                </a:prstGeom>
                <a:ln w="9525" cap="flat" cmpd="sng">
                  <a:solidFill>
                    <a:srgbClr val="FFCC99"/>
                  </a:solidFill>
                  <a:prstDash val="solid"/>
                  <a:round/>
                  <a:headEnd type="none" w="med" len="med"/>
                  <a:tailEnd type="none" w="med" len="med"/>
                </a:ln>
              </p:spPr>
            </p:sp>
            <p:sp>
              <p:nvSpPr>
                <p:cNvPr id="62525" name="Line 62"/>
                <p:cNvSpPr/>
                <p:nvPr/>
              </p:nvSpPr>
              <p:spPr>
                <a:xfrm rot="5400000">
                  <a:off x="-910" y="2525"/>
                  <a:ext cx="3124" cy="0"/>
                </a:xfrm>
                <a:prstGeom prst="line">
                  <a:avLst/>
                </a:prstGeom>
                <a:ln w="9525" cap="flat" cmpd="sng">
                  <a:solidFill>
                    <a:srgbClr val="FFCC99"/>
                  </a:solidFill>
                  <a:prstDash val="solid"/>
                  <a:round/>
                  <a:headEnd type="none" w="med" len="med"/>
                  <a:tailEnd type="none" w="med" len="med"/>
                </a:ln>
              </p:spPr>
            </p:sp>
            <p:sp>
              <p:nvSpPr>
                <p:cNvPr id="62526" name="Line 63"/>
                <p:cNvSpPr/>
                <p:nvPr/>
              </p:nvSpPr>
              <p:spPr>
                <a:xfrm rot="5400000">
                  <a:off x="-998" y="2525"/>
                  <a:ext cx="3124" cy="0"/>
                </a:xfrm>
                <a:prstGeom prst="line">
                  <a:avLst/>
                </a:prstGeom>
                <a:ln w="9525" cap="flat" cmpd="sng">
                  <a:solidFill>
                    <a:srgbClr val="FFCC99"/>
                  </a:solidFill>
                  <a:prstDash val="solid"/>
                  <a:round/>
                  <a:headEnd type="none" w="med" len="med"/>
                  <a:tailEnd type="none" w="med" len="med"/>
                </a:ln>
              </p:spPr>
            </p:sp>
            <p:sp>
              <p:nvSpPr>
                <p:cNvPr id="62527" name="Line 64"/>
                <p:cNvSpPr/>
                <p:nvPr/>
              </p:nvSpPr>
              <p:spPr>
                <a:xfrm rot="5400000">
                  <a:off x="-1045" y="2525"/>
                  <a:ext cx="3124" cy="0"/>
                </a:xfrm>
                <a:prstGeom prst="line">
                  <a:avLst/>
                </a:prstGeom>
                <a:ln w="9525" cap="flat" cmpd="sng">
                  <a:solidFill>
                    <a:srgbClr val="FFCC99"/>
                  </a:solidFill>
                  <a:prstDash val="solid"/>
                  <a:round/>
                  <a:headEnd type="none" w="med" len="med"/>
                  <a:tailEnd type="none" w="med" len="med"/>
                </a:ln>
              </p:spPr>
            </p:sp>
            <p:sp>
              <p:nvSpPr>
                <p:cNvPr id="62528" name="Line 65"/>
                <p:cNvSpPr/>
                <p:nvPr/>
              </p:nvSpPr>
              <p:spPr>
                <a:xfrm rot="5400000">
                  <a:off x="-1086" y="2525"/>
                  <a:ext cx="3124" cy="0"/>
                </a:xfrm>
                <a:prstGeom prst="line">
                  <a:avLst/>
                </a:prstGeom>
                <a:ln w="22225" cap="flat" cmpd="sng">
                  <a:solidFill>
                    <a:srgbClr val="FFCC99"/>
                  </a:solidFill>
                  <a:prstDash val="solid"/>
                  <a:round/>
                  <a:headEnd type="none" w="med" len="med"/>
                  <a:tailEnd type="none" w="med" len="med"/>
                </a:ln>
              </p:spPr>
            </p:sp>
            <p:sp>
              <p:nvSpPr>
                <p:cNvPr id="62529" name="Line 66"/>
                <p:cNvSpPr/>
                <p:nvPr/>
              </p:nvSpPr>
              <p:spPr>
                <a:xfrm rot="5400000">
                  <a:off x="-1190" y="2525"/>
                  <a:ext cx="3124" cy="0"/>
                </a:xfrm>
                <a:prstGeom prst="line">
                  <a:avLst/>
                </a:prstGeom>
                <a:ln w="9525" cap="flat" cmpd="sng">
                  <a:solidFill>
                    <a:srgbClr val="FFCC99"/>
                  </a:solidFill>
                  <a:prstDash val="solid"/>
                  <a:round/>
                  <a:headEnd type="none" w="med" len="med"/>
                  <a:tailEnd type="none" w="med" len="med"/>
                </a:ln>
              </p:spPr>
            </p:sp>
            <p:sp>
              <p:nvSpPr>
                <p:cNvPr id="62530" name="Line 67"/>
                <p:cNvSpPr/>
                <p:nvPr/>
              </p:nvSpPr>
              <p:spPr>
                <a:xfrm rot="5400000">
                  <a:off x="-1144" y="2525"/>
                  <a:ext cx="3124" cy="0"/>
                </a:xfrm>
                <a:prstGeom prst="line">
                  <a:avLst/>
                </a:prstGeom>
                <a:ln w="9525" cap="flat" cmpd="sng">
                  <a:solidFill>
                    <a:srgbClr val="FFCC99"/>
                  </a:solidFill>
                  <a:prstDash val="solid"/>
                  <a:round/>
                  <a:headEnd type="none" w="med" len="med"/>
                  <a:tailEnd type="none" w="med" len="med"/>
                </a:ln>
              </p:spPr>
            </p:sp>
            <p:sp>
              <p:nvSpPr>
                <p:cNvPr id="62531" name="Line 68"/>
                <p:cNvSpPr/>
                <p:nvPr/>
              </p:nvSpPr>
              <p:spPr>
                <a:xfrm rot="5400000">
                  <a:off x="-1240" y="2525"/>
                  <a:ext cx="3124" cy="0"/>
                </a:xfrm>
                <a:prstGeom prst="line">
                  <a:avLst/>
                </a:prstGeom>
                <a:ln w="9525" cap="flat" cmpd="sng">
                  <a:solidFill>
                    <a:srgbClr val="FFCC99"/>
                  </a:solidFill>
                  <a:prstDash val="solid"/>
                  <a:round/>
                  <a:headEnd type="none" w="med" len="med"/>
                  <a:tailEnd type="none" w="med" len="med"/>
                </a:ln>
              </p:spPr>
            </p:sp>
            <p:sp>
              <p:nvSpPr>
                <p:cNvPr id="62532" name="Line 69"/>
                <p:cNvSpPr/>
                <p:nvPr/>
              </p:nvSpPr>
              <p:spPr>
                <a:xfrm rot="5400000">
                  <a:off x="-1287" y="2525"/>
                  <a:ext cx="3124" cy="0"/>
                </a:xfrm>
                <a:prstGeom prst="line">
                  <a:avLst/>
                </a:prstGeom>
                <a:ln w="9525" cap="flat" cmpd="sng">
                  <a:solidFill>
                    <a:srgbClr val="FFCC99"/>
                  </a:solidFill>
                  <a:prstDash val="solid"/>
                  <a:round/>
                  <a:headEnd type="none" w="med" len="med"/>
                  <a:tailEnd type="none" w="med" len="med"/>
                </a:ln>
              </p:spPr>
            </p:sp>
            <p:sp>
              <p:nvSpPr>
                <p:cNvPr id="62533" name="Line 70"/>
                <p:cNvSpPr/>
                <p:nvPr/>
              </p:nvSpPr>
              <p:spPr>
                <a:xfrm rot="5400000">
                  <a:off x="-1339" y="2525"/>
                  <a:ext cx="3124" cy="0"/>
                </a:xfrm>
                <a:prstGeom prst="line">
                  <a:avLst/>
                </a:prstGeom>
                <a:ln w="22225" cap="flat" cmpd="sng">
                  <a:solidFill>
                    <a:srgbClr val="FFCC99"/>
                  </a:solidFill>
                  <a:prstDash val="solid"/>
                  <a:round/>
                  <a:headEnd type="none" w="med" len="med"/>
                  <a:tailEnd type="none" w="med" len="med"/>
                </a:ln>
              </p:spPr>
            </p:sp>
            <p:sp>
              <p:nvSpPr>
                <p:cNvPr id="62534" name="Line 71"/>
                <p:cNvSpPr/>
                <p:nvPr/>
              </p:nvSpPr>
              <p:spPr>
                <a:xfrm rot="5400000">
                  <a:off x="2730" y="2525"/>
                  <a:ext cx="3124" cy="0"/>
                </a:xfrm>
                <a:prstGeom prst="line">
                  <a:avLst/>
                </a:prstGeom>
                <a:ln w="22225" cap="flat" cmpd="sng">
                  <a:solidFill>
                    <a:srgbClr val="FFCC99"/>
                  </a:solidFill>
                  <a:prstDash val="solid"/>
                  <a:round/>
                  <a:headEnd type="none" w="med" len="med"/>
                  <a:tailEnd type="none" w="med" len="med"/>
                </a:ln>
              </p:spPr>
            </p:sp>
            <p:sp>
              <p:nvSpPr>
                <p:cNvPr id="62535" name="Line 72"/>
                <p:cNvSpPr/>
                <p:nvPr/>
              </p:nvSpPr>
              <p:spPr>
                <a:xfrm rot="5400000">
                  <a:off x="2634" y="2525"/>
                  <a:ext cx="3124" cy="0"/>
                </a:xfrm>
                <a:prstGeom prst="line">
                  <a:avLst/>
                </a:prstGeom>
                <a:ln w="9525" cap="flat" cmpd="sng">
                  <a:solidFill>
                    <a:srgbClr val="FFCC99"/>
                  </a:solidFill>
                  <a:prstDash val="solid"/>
                  <a:round/>
                  <a:headEnd type="none" w="med" len="med"/>
                  <a:tailEnd type="none" w="med" len="med"/>
                </a:ln>
              </p:spPr>
            </p:sp>
            <p:sp>
              <p:nvSpPr>
                <p:cNvPr id="62536" name="Line 73"/>
                <p:cNvSpPr/>
                <p:nvPr/>
              </p:nvSpPr>
              <p:spPr>
                <a:xfrm rot="5400000">
                  <a:off x="2673" y="2525"/>
                  <a:ext cx="3124" cy="0"/>
                </a:xfrm>
                <a:prstGeom prst="line">
                  <a:avLst/>
                </a:prstGeom>
                <a:ln w="9525" cap="flat" cmpd="sng">
                  <a:solidFill>
                    <a:srgbClr val="FFCC99"/>
                  </a:solidFill>
                  <a:prstDash val="solid"/>
                  <a:round/>
                  <a:headEnd type="none" w="med" len="med"/>
                  <a:tailEnd type="none" w="med" len="med"/>
                </a:ln>
              </p:spPr>
            </p:sp>
            <p:sp>
              <p:nvSpPr>
                <p:cNvPr id="62537" name="Line 74"/>
                <p:cNvSpPr/>
                <p:nvPr/>
              </p:nvSpPr>
              <p:spPr>
                <a:xfrm rot="5400000">
                  <a:off x="2585" y="2525"/>
                  <a:ext cx="3124" cy="0"/>
                </a:xfrm>
                <a:prstGeom prst="line">
                  <a:avLst/>
                </a:prstGeom>
                <a:ln w="9525" cap="flat" cmpd="sng">
                  <a:solidFill>
                    <a:srgbClr val="FFCC99"/>
                  </a:solidFill>
                  <a:prstDash val="solid"/>
                  <a:round/>
                  <a:headEnd type="none" w="med" len="med"/>
                  <a:tailEnd type="none" w="med" len="med"/>
                </a:ln>
              </p:spPr>
            </p:sp>
            <p:sp>
              <p:nvSpPr>
                <p:cNvPr id="62538" name="Line 75"/>
                <p:cNvSpPr/>
                <p:nvPr/>
              </p:nvSpPr>
              <p:spPr>
                <a:xfrm rot="5400000">
                  <a:off x="2538" y="2525"/>
                  <a:ext cx="3124" cy="0"/>
                </a:xfrm>
                <a:prstGeom prst="line">
                  <a:avLst/>
                </a:prstGeom>
                <a:ln w="9525" cap="flat" cmpd="sng">
                  <a:solidFill>
                    <a:srgbClr val="FFCC99"/>
                  </a:solidFill>
                  <a:prstDash val="solid"/>
                  <a:round/>
                  <a:headEnd type="none" w="med" len="med"/>
                  <a:tailEnd type="none" w="med" len="med"/>
                </a:ln>
              </p:spPr>
            </p:sp>
            <p:sp>
              <p:nvSpPr>
                <p:cNvPr id="62539" name="Line 76"/>
                <p:cNvSpPr/>
                <p:nvPr/>
              </p:nvSpPr>
              <p:spPr>
                <a:xfrm rot="5400000">
                  <a:off x="2493" y="2525"/>
                  <a:ext cx="3124" cy="0"/>
                </a:xfrm>
                <a:prstGeom prst="line">
                  <a:avLst/>
                </a:prstGeom>
                <a:ln w="22225" cap="flat" cmpd="sng">
                  <a:solidFill>
                    <a:srgbClr val="FFCC99"/>
                  </a:solidFill>
                  <a:prstDash val="solid"/>
                  <a:round/>
                  <a:headEnd type="none" w="med" len="med"/>
                  <a:tailEnd type="none" w="med" len="med"/>
                </a:ln>
              </p:spPr>
            </p:sp>
            <p:sp>
              <p:nvSpPr>
                <p:cNvPr id="62540" name="Line 77"/>
                <p:cNvSpPr/>
                <p:nvPr/>
              </p:nvSpPr>
              <p:spPr>
                <a:xfrm rot="5400000">
                  <a:off x="2398" y="2525"/>
                  <a:ext cx="3124" cy="0"/>
                </a:xfrm>
                <a:prstGeom prst="line">
                  <a:avLst/>
                </a:prstGeom>
                <a:ln w="9525" cap="flat" cmpd="sng">
                  <a:solidFill>
                    <a:srgbClr val="FFCC99"/>
                  </a:solidFill>
                  <a:prstDash val="solid"/>
                  <a:round/>
                  <a:headEnd type="none" w="med" len="med"/>
                  <a:tailEnd type="none" w="med" len="med"/>
                </a:ln>
              </p:spPr>
            </p:sp>
            <p:sp>
              <p:nvSpPr>
                <p:cNvPr id="62541" name="Line 78"/>
                <p:cNvSpPr/>
                <p:nvPr/>
              </p:nvSpPr>
              <p:spPr>
                <a:xfrm rot="5400000">
                  <a:off x="2445" y="2525"/>
                  <a:ext cx="3124" cy="0"/>
                </a:xfrm>
                <a:prstGeom prst="line">
                  <a:avLst/>
                </a:prstGeom>
                <a:ln w="9525" cap="flat" cmpd="sng">
                  <a:solidFill>
                    <a:srgbClr val="FFCC99"/>
                  </a:solidFill>
                  <a:prstDash val="solid"/>
                  <a:round/>
                  <a:headEnd type="none" w="med" len="med"/>
                  <a:tailEnd type="none" w="med" len="med"/>
                </a:ln>
              </p:spPr>
            </p:sp>
            <p:sp>
              <p:nvSpPr>
                <p:cNvPr id="62542" name="Line 79"/>
                <p:cNvSpPr/>
                <p:nvPr/>
              </p:nvSpPr>
              <p:spPr>
                <a:xfrm rot="5400000">
                  <a:off x="2349" y="2525"/>
                  <a:ext cx="3124" cy="0"/>
                </a:xfrm>
                <a:prstGeom prst="line">
                  <a:avLst/>
                </a:prstGeom>
                <a:ln w="9525" cap="flat" cmpd="sng">
                  <a:solidFill>
                    <a:srgbClr val="FFCC99"/>
                  </a:solidFill>
                  <a:prstDash val="solid"/>
                  <a:round/>
                  <a:headEnd type="none" w="med" len="med"/>
                  <a:tailEnd type="none" w="med" len="med"/>
                </a:ln>
              </p:spPr>
            </p:sp>
            <p:sp>
              <p:nvSpPr>
                <p:cNvPr id="62543" name="Line 80"/>
                <p:cNvSpPr/>
                <p:nvPr/>
              </p:nvSpPr>
              <p:spPr>
                <a:xfrm rot="5400000">
                  <a:off x="2301" y="2525"/>
                  <a:ext cx="3124" cy="0"/>
                </a:xfrm>
                <a:prstGeom prst="line">
                  <a:avLst/>
                </a:prstGeom>
                <a:ln w="9525" cap="flat" cmpd="sng">
                  <a:solidFill>
                    <a:srgbClr val="FFCC99"/>
                  </a:solidFill>
                  <a:prstDash val="solid"/>
                  <a:round/>
                  <a:headEnd type="none" w="med" len="med"/>
                  <a:tailEnd type="none" w="med" len="med"/>
                </a:ln>
              </p:spPr>
            </p:sp>
            <p:sp>
              <p:nvSpPr>
                <p:cNvPr id="62544" name="Line 81"/>
                <p:cNvSpPr/>
                <p:nvPr/>
              </p:nvSpPr>
              <p:spPr>
                <a:xfrm rot="5400000">
                  <a:off x="2258" y="2525"/>
                  <a:ext cx="3124" cy="0"/>
                </a:xfrm>
                <a:prstGeom prst="line">
                  <a:avLst/>
                </a:prstGeom>
                <a:ln w="22225" cap="flat" cmpd="sng">
                  <a:solidFill>
                    <a:srgbClr val="FFCC99"/>
                  </a:solidFill>
                  <a:prstDash val="solid"/>
                  <a:round/>
                  <a:headEnd type="none" w="med" len="med"/>
                  <a:tailEnd type="none" w="med" len="med"/>
                </a:ln>
              </p:spPr>
            </p:sp>
            <p:sp>
              <p:nvSpPr>
                <p:cNvPr id="62545" name="Line 82"/>
                <p:cNvSpPr/>
                <p:nvPr/>
              </p:nvSpPr>
              <p:spPr>
                <a:xfrm rot="5400000">
                  <a:off x="2163" y="2525"/>
                  <a:ext cx="3124" cy="0"/>
                </a:xfrm>
                <a:prstGeom prst="line">
                  <a:avLst/>
                </a:prstGeom>
                <a:ln w="9525" cap="flat" cmpd="sng">
                  <a:solidFill>
                    <a:srgbClr val="FFCC99"/>
                  </a:solidFill>
                  <a:prstDash val="solid"/>
                  <a:round/>
                  <a:headEnd type="none" w="med" len="med"/>
                  <a:tailEnd type="none" w="med" len="med"/>
                </a:ln>
              </p:spPr>
            </p:sp>
            <p:sp>
              <p:nvSpPr>
                <p:cNvPr id="62546" name="Line 83"/>
                <p:cNvSpPr/>
                <p:nvPr/>
              </p:nvSpPr>
              <p:spPr>
                <a:xfrm rot="5400000">
                  <a:off x="2201" y="2525"/>
                  <a:ext cx="3124" cy="0"/>
                </a:xfrm>
                <a:prstGeom prst="line">
                  <a:avLst/>
                </a:prstGeom>
                <a:ln w="9525" cap="flat" cmpd="sng">
                  <a:solidFill>
                    <a:srgbClr val="FFCC99"/>
                  </a:solidFill>
                  <a:prstDash val="solid"/>
                  <a:round/>
                  <a:headEnd type="none" w="med" len="med"/>
                  <a:tailEnd type="none" w="med" len="med"/>
                </a:ln>
              </p:spPr>
            </p:sp>
            <p:sp>
              <p:nvSpPr>
                <p:cNvPr id="62547" name="Line 84"/>
                <p:cNvSpPr/>
                <p:nvPr/>
              </p:nvSpPr>
              <p:spPr>
                <a:xfrm rot="5400000">
                  <a:off x="2113" y="2525"/>
                  <a:ext cx="3124" cy="0"/>
                </a:xfrm>
                <a:prstGeom prst="line">
                  <a:avLst/>
                </a:prstGeom>
                <a:ln w="9525" cap="flat" cmpd="sng">
                  <a:solidFill>
                    <a:srgbClr val="FFCC99"/>
                  </a:solidFill>
                  <a:prstDash val="solid"/>
                  <a:round/>
                  <a:headEnd type="none" w="med" len="med"/>
                  <a:tailEnd type="none" w="med" len="med"/>
                </a:ln>
              </p:spPr>
            </p:sp>
            <p:sp>
              <p:nvSpPr>
                <p:cNvPr id="62548" name="Line 85"/>
                <p:cNvSpPr/>
                <p:nvPr/>
              </p:nvSpPr>
              <p:spPr>
                <a:xfrm rot="5400000">
                  <a:off x="2066" y="2525"/>
                  <a:ext cx="3124" cy="0"/>
                </a:xfrm>
                <a:prstGeom prst="line">
                  <a:avLst/>
                </a:prstGeom>
                <a:ln w="9525" cap="flat" cmpd="sng">
                  <a:solidFill>
                    <a:srgbClr val="FFCC99"/>
                  </a:solidFill>
                  <a:prstDash val="solid"/>
                  <a:round/>
                  <a:headEnd type="none" w="med" len="med"/>
                  <a:tailEnd type="none" w="med" len="med"/>
                </a:ln>
              </p:spPr>
            </p:sp>
            <p:sp>
              <p:nvSpPr>
                <p:cNvPr id="62549" name="Line 86"/>
                <p:cNvSpPr/>
                <p:nvPr/>
              </p:nvSpPr>
              <p:spPr>
                <a:xfrm rot="5400000">
                  <a:off x="2025" y="2525"/>
                  <a:ext cx="3124" cy="0"/>
                </a:xfrm>
                <a:prstGeom prst="line">
                  <a:avLst/>
                </a:prstGeom>
                <a:ln w="22225" cap="flat" cmpd="sng">
                  <a:solidFill>
                    <a:srgbClr val="FFCC99"/>
                  </a:solidFill>
                  <a:prstDash val="solid"/>
                  <a:round/>
                  <a:headEnd type="none" w="med" len="med"/>
                  <a:tailEnd type="none" w="med" len="med"/>
                </a:ln>
              </p:spPr>
            </p:sp>
            <p:sp>
              <p:nvSpPr>
                <p:cNvPr id="62550" name="Line 87"/>
                <p:cNvSpPr/>
                <p:nvPr/>
              </p:nvSpPr>
              <p:spPr>
                <a:xfrm rot="5400000">
                  <a:off x="1921" y="2525"/>
                  <a:ext cx="3124" cy="0"/>
                </a:xfrm>
                <a:prstGeom prst="line">
                  <a:avLst/>
                </a:prstGeom>
                <a:ln w="9525" cap="flat" cmpd="sng">
                  <a:solidFill>
                    <a:srgbClr val="FFCC99"/>
                  </a:solidFill>
                  <a:prstDash val="solid"/>
                  <a:round/>
                  <a:headEnd type="none" w="med" len="med"/>
                  <a:tailEnd type="none" w="med" len="med"/>
                </a:ln>
              </p:spPr>
            </p:sp>
            <p:sp>
              <p:nvSpPr>
                <p:cNvPr id="62551" name="Line 88"/>
                <p:cNvSpPr/>
                <p:nvPr/>
              </p:nvSpPr>
              <p:spPr>
                <a:xfrm rot="5400000">
                  <a:off x="1967" y="2525"/>
                  <a:ext cx="3124" cy="0"/>
                </a:xfrm>
                <a:prstGeom prst="line">
                  <a:avLst/>
                </a:prstGeom>
                <a:ln w="9525" cap="flat" cmpd="sng">
                  <a:solidFill>
                    <a:srgbClr val="FFCC99"/>
                  </a:solidFill>
                  <a:prstDash val="solid"/>
                  <a:round/>
                  <a:headEnd type="none" w="med" len="med"/>
                  <a:tailEnd type="none" w="med" len="med"/>
                </a:ln>
              </p:spPr>
            </p:sp>
            <p:sp>
              <p:nvSpPr>
                <p:cNvPr id="62552" name="Line 89"/>
                <p:cNvSpPr/>
                <p:nvPr/>
              </p:nvSpPr>
              <p:spPr>
                <a:xfrm rot="5400000">
                  <a:off x="1871" y="2525"/>
                  <a:ext cx="3124" cy="0"/>
                </a:xfrm>
                <a:prstGeom prst="line">
                  <a:avLst/>
                </a:prstGeom>
                <a:ln w="9525" cap="flat" cmpd="sng">
                  <a:solidFill>
                    <a:srgbClr val="FFCC99"/>
                  </a:solidFill>
                  <a:prstDash val="solid"/>
                  <a:round/>
                  <a:headEnd type="none" w="med" len="med"/>
                  <a:tailEnd type="none" w="med" len="med"/>
                </a:ln>
              </p:spPr>
            </p:sp>
            <p:sp>
              <p:nvSpPr>
                <p:cNvPr id="62553" name="Line 90"/>
                <p:cNvSpPr/>
                <p:nvPr/>
              </p:nvSpPr>
              <p:spPr>
                <a:xfrm rot="5400000">
                  <a:off x="1824" y="2525"/>
                  <a:ext cx="3124" cy="0"/>
                </a:xfrm>
                <a:prstGeom prst="line">
                  <a:avLst/>
                </a:prstGeom>
                <a:ln w="9525" cap="flat" cmpd="sng">
                  <a:solidFill>
                    <a:srgbClr val="FFCC99"/>
                  </a:solidFill>
                  <a:prstDash val="solid"/>
                  <a:round/>
                  <a:headEnd type="none" w="med" len="med"/>
                  <a:tailEnd type="none" w="med" len="med"/>
                </a:ln>
              </p:spPr>
            </p:sp>
            <p:sp>
              <p:nvSpPr>
                <p:cNvPr id="62554" name="Line 91"/>
                <p:cNvSpPr/>
                <p:nvPr/>
              </p:nvSpPr>
              <p:spPr>
                <a:xfrm rot="5400000">
                  <a:off x="3681" y="2525"/>
                  <a:ext cx="3124" cy="0"/>
                </a:xfrm>
                <a:prstGeom prst="line">
                  <a:avLst/>
                </a:prstGeom>
                <a:ln w="22225" cap="flat" cmpd="sng">
                  <a:solidFill>
                    <a:srgbClr val="FFCC99"/>
                  </a:solidFill>
                  <a:prstDash val="solid"/>
                  <a:round/>
                  <a:headEnd type="none" w="med" len="med"/>
                  <a:tailEnd type="none" w="med" len="med"/>
                </a:ln>
              </p:spPr>
            </p:sp>
            <p:sp>
              <p:nvSpPr>
                <p:cNvPr id="62555" name="Line 92"/>
                <p:cNvSpPr/>
                <p:nvPr/>
              </p:nvSpPr>
              <p:spPr>
                <a:xfrm rot="5400000">
                  <a:off x="3585" y="2525"/>
                  <a:ext cx="3124" cy="0"/>
                </a:xfrm>
                <a:prstGeom prst="line">
                  <a:avLst/>
                </a:prstGeom>
                <a:ln w="9525" cap="flat" cmpd="sng">
                  <a:solidFill>
                    <a:srgbClr val="FFCC99"/>
                  </a:solidFill>
                  <a:prstDash val="solid"/>
                  <a:round/>
                  <a:headEnd type="none" w="med" len="med"/>
                  <a:tailEnd type="none" w="med" len="med"/>
                </a:ln>
              </p:spPr>
            </p:sp>
            <p:sp>
              <p:nvSpPr>
                <p:cNvPr id="62556" name="Line 93"/>
                <p:cNvSpPr/>
                <p:nvPr/>
              </p:nvSpPr>
              <p:spPr>
                <a:xfrm rot="5400000">
                  <a:off x="3624" y="2525"/>
                  <a:ext cx="3124" cy="0"/>
                </a:xfrm>
                <a:prstGeom prst="line">
                  <a:avLst/>
                </a:prstGeom>
                <a:ln w="9525" cap="flat" cmpd="sng">
                  <a:solidFill>
                    <a:srgbClr val="FFCC99"/>
                  </a:solidFill>
                  <a:prstDash val="solid"/>
                  <a:round/>
                  <a:headEnd type="none" w="med" len="med"/>
                  <a:tailEnd type="none" w="med" len="med"/>
                </a:ln>
              </p:spPr>
            </p:sp>
            <p:sp>
              <p:nvSpPr>
                <p:cNvPr id="62557" name="Line 94"/>
                <p:cNvSpPr/>
                <p:nvPr/>
              </p:nvSpPr>
              <p:spPr>
                <a:xfrm rot="5400000">
                  <a:off x="3536" y="2525"/>
                  <a:ext cx="3124" cy="0"/>
                </a:xfrm>
                <a:prstGeom prst="line">
                  <a:avLst/>
                </a:prstGeom>
                <a:ln w="9525" cap="flat" cmpd="sng">
                  <a:solidFill>
                    <a:srgbClr val="FFCC99"/>
                  </a:solidFill>
                  <a:prstDash val="solid"/>
                  <a:round/>
                  <a:headEnd type="none" w="med" len="med"/>
                  <a:tailEnd type="none" w="med" len="med"/>
                </a:ln>
              </p:spPr>
            </p:sp>
            <p:sp>
              <p:nvSpPr>
                <p:cNvPr id="62558" name="Line 95"/>
                <p:cNvSpPr/>
                <p:nvPr/>
              </p:nvSpPr>
              <p:spPr>
                <a:xfrm rot="5400000">
                  <a:off x="3489" y="2525"/>
                  <a:ext cx="3124" cy="0"/>
                </a:xfrm>
                <a:prstGeom prst="line">
                  <a:avLst/>
                </a:prstGeom>
                <a:ln w="9525" cap="flat" cmpd="sng">
                  <a:solidFill>
                    <a:srgbClr val="FFCC99"/>
                  </a:solidFill>
                  <a:prstDash val="solid"/>
                  <a:round/>
                  <a:headEnd type="none" w="med" len="med"/>
                  <a:tailEnd type="none" w="med" len="med"/>
                </a:ln>
              </p:spPr>
            </p:sp>
            <p:sp>
              <p:nvSpPr>
                <p:cNvPr id="62559" name="Line 96"/>
                <p:cNvSpPr/>
                <p:nvPr/>
              </p:nvSpPr>
              <p:spPr>
                <a:xfrm rot="5400000">
                  <a:off x="3444" y="2525"/>
                  <a:ext cx="3124" cy="0"/>
                </a:xfrm>
                <a:prstGeom prst="line">
                  <a:avLst/>
                </a:prstGeom>
                <a:ln w="22225" cap="flat" cmpd="sng">
                  <a:solidFill>
                    <a:srgbClr val="FFCC99"/>
                  </a:solidFill>
                  <a:prstDash val="solid"/>
                  <a:round/>
                  <a:headEnd type="none" w="med" len="med"/>
                  <a:tailEnd type="none" w="med" len="med"/>
                </a:ln>
              </p:spPr>
            </p:sp>
            <p:sp>
              <p:nvSpPr>
                <p:cNvPr id="62560" name="Line 97"/>
                <p:cNvSpPr/>
                <p:nvPr/>
              </p:nvSpPr>
              <p:spPr>
                <a:xfrm rot="5400000">
                  <a:off x="3349" y="2525"/>
                  <a:ext cx="3124" cy="0"/>
                </a:xfrm>
                <a:prstGeom prst="line">
                  <a:avLst/>
                </a:prstGeom>
                <a:ln w="9525" cap="flat" cmpd="sng">
                  <a:solidFill>
                    <a:srgbClr val="FFCC99"/>
                  </a:solidFill>
                  <a:prstDash val="solid"/>
                  <a:round/>
                  <a:headEnd type="none" w="med" len="med"/>
                  <a:tailEnd type="none" w="med" len="med"/>
                </a:ln>
              </p:spPr>
            </p:sp>
            <p:sp>
              <p:nvSpPr>
                <p:cNvPr id="62561" name="Line 98"/>
                <p:cNvSpPr/>
                <p:nvPr/>
              </p:nvSpPr>
              <p:spPr>
                <a:xfrm rot="5400000">
                  <a:off x="3396" y="2525"/>
                  <a:ext cx="3124" cy="0"/>
                </a:xfrm>
                <a:prstGeom prst="line">
                  <a:avLst/>
                </a:prstGeom>
                <a:ln w="9525" cap="flat" cmpd="sng">
                  <a:solidFill>
                    <a:srgbClr val="FFCC99"/>
                  </a:solidFill>
                  <a:prstDash val="solid"/>
                  <a:round/>
                  <a:headEnd type="none" w="med" len="med"/>
                  <a:tailEnd type="none" w="med" len="med"/>
                </a:ln>
              </p:spPr>
            </p:sp>
            <p:sp>
              <p:nvSpPr>
                <p:cNvPr id="62562" name="Line 99"/>
                <p:cNvSpPr/>
                <p:nvPr/>
              </p:nvSpPr>
              <p:spPr>
                <a:xfrm rot="5400000">
                  <a:off x="3300" y="2525"/>
                  <a:ext cx="3124" cy="0"/>
                </a:xfrm>
                <a:prstGeom prst="line">
                  <a:avLst/>
                </a:prstGeom>
                <a:ln w="9525" cap="flat" cmpd="sng">
                  <a:solidFill>
                    <a:srgbClr val="FFCC99"/>
                  </a:solidFill>
                  <a:prstDash val="solid"/>
                  <a:round/>
                  <a:headEnd type="none" w="med" len="med"/>
                  <a:tailEnd type="none" w="med" len="med"/>
                </a:ln>
              </p:spPr>
            </p:sp>
            <p:sp>
              <p:nvSpPr>
                <p:cNvPr id="62563" name="Line 100"/>
                <p:cNvSpPr/>
                <p:nvPr/>
              </p:nvSpPr>
              <p:spPr>
                <a:xfrm rot="5400000">
                  <a:off x="3252" y="2525"/>
                  <a:ext cx="3124" cy="0"/>
                </a:xfrm>
                <a:prstGeom prst="line">
                  <a:avLst/>
                </a:prstGeom>
                <a:ln w="9525" cap="flat" cmpd="sng">
                  <a:solidFill>
                    <a:srgbClr val="FFCC99"/>
                  </a:solidFill>
                  <a:prstDash val="solid"/>
                  <a:round/>
                  <a:headEnd type="none" w="med" len="med"/>
                  <a:tailEnd type="none" w="med" len="med"/>
                </a:ln>
              </p:spPr>
            </p:sp>
            <p:sp>
              <p:nvSpPr>
                <p:cNvPr id="62564" name="Line 101"/>
                <p:cNvSpPr/>
                <p:nvPr/>
              </p:nvSpPr>
              <p:spPr>
                <a:xfrm rot="5400000">
                  <a:off x="3209" y="2525"/>
                  <a:ext cx="3124" cy="0"/>
                </a:xfrm>
                <a:prstGeom prst="line">
                  <a:avLst/>
                </a:prstGeom>
                <a:ln w="22225" cap="flat" cmpd="sng">
                  <a:solidFill>
                    <a:srgbClr val="FFCC99"/>
                  </a:solidFill>
                  <a:prstDash val="solid"/>
                  <a:round/>
                  <a:headEnd type="none" w="med" len="med"/>
                  <a:tailEnd type="none" w="med" len="med"/>
                </a:ln>
              </p:spPr>
            </p:sp>
            <p:sp>
              <p:nvSpPr>
                <p:cNvPr id="62565" name="Line 102"/>
                <p:cNvSpPr/>
                <p:nvPr/>
              </p:nvSpPr>
              <p:spPr>
                <a:xfrm rot="5400000">
                  <a:off x="3114" y="2525"/>
                  <a:ext cx="3124" cy="0"/>
                </a:xfrm>
                <a:prstGeom prst="line">
                  <a:avLst/>
                </a:prstGeom>
                <a:ln w="9525" cap="flat" cmpd="sng">
                  <a:solidFill>
                    <a:srgbClr val="FFCC99"/>
                  </a:solidFill>
                  <a:prstDash val="solid"/>
                  <a:round/>
                  <a:headEnd type="none" w="med" len="med"/>
                  <a:tailEnd type="none" w="med" len="med"/>
                </a:ln>
              </p:spPr>
            </p:sp>
            <p:sp>
              <p:nvSpPr>
                <p:cNvPr id="62566" name="Line 103"/>
                <p:cNvSpPr/>
                <p:nvPr/>
              </p:nvSpPr>
              <p:spPr>
                <a:xfrm rot="5400000">
                  <a:off x="3152" y="2525"/>
                  <a:ext cx="3124" cy="0"/>
                </a:xfrm>
                <a:prstGeom prst="line">
                  <a:avLst/>
                </a:prstGeom>
                <a:ln w="9525" cap="flat" cmpd="sng">
                  <a:solidFill>
                    <a:srgbClr val="FFCC99"/>
                  </a:solidFill>
                  <a:prstDash val="solid"/>
                  <a:round/>
                  <a:headEnd type="none" w="med" len="med"/>
                  <a:tailEnd type="none" w="med" len="med"/>
                </a:ln>
              </p:spPr>
            </p:sp>
            <p:sp>
              <p:nvSpPr>
                <p:cNvPr id="62567" name="Line 104"/>
                <p:cNvSpPr/>
                <p:nvPr/>
              </p:nvSpPr>
              <p:spPr>
                <a:xfrm rot="5400000">
                  <a:off x="3064" y="2525"/>
                  <a:ext cx="3124" cy="0"/>
                </a:xfrm>
                <a:prstGeom prst="line">
                  <a:avLst/>
                </a:prstGeom>
                <a:ln w="9525" cap="flat" cmpd="sng">
                  <a:solidFill>
                    <a:srgbClr val="FFCC99"/>
                  </a:solidFill>
                  <a:prstDash val="solid"/>
                  <a:round/>
                  <a:headEnd type="none" w="med" len="med"/>
                  <a:tailEnd type="none" w="med" len="med"/>
                </a:ln>
              </p:spPr>
            </p:sp>
            <p:sp>
              <p:nvSpPr>
                <p:cNvPr id="62568" name="Line 105"/>
                <p:cNvSpPr/>
                <p:nvPr/>
              </p:nvSpPr>
              <p:spPr>
                <a:xfrm rot="5400000">
                  <a:off x="3017" y="2525"/>
                  <a:ext cx="3124" cy="0"/>
                </a:xfrm>
                <a:prstGeom prst="line">
                  <a:avLst/>
                </a:prstGeom>
                <a:ln w="9525" cap="flat" cmpd="sng">
                  <a:solidFill>
                    <a:srgbClr val="FFCC99"/>
                  </a:solidFill>
                  <a:prstDash val="solid"/>
                  <a:round/>
                  <a:headEnd type="none" w="med" len="med"/>
                  <a:tailEnd type="none" w="med" len="med"/>
                </a:ln>
              </p:spPr>
            </p:sp>
            <p:sp>
              <p:nvSpPr>
                <p:cNvPr id="62569" name="Line 106"/>
                <p:cNvSpPr/>
                <p:nvPr/>
              </p:nvSpPr>
              <p:spPr>
                <a:xfrm rot="5400000">
                  <a:off x="2976" y="2525"/>
                  <a:ext cx="3124" cy="0"/>
                </a:xfrm>
                <a:prstGeom prst="line">
                  <a:avLst/>
                </a:prstGeom>
                <a:ln w="22225" cap="flat" cmpd="sng">
                  <a:solidFill>
                    <a:srgbClr val="FFCC99"/>
                  </a:solidFill>
                  <a:prstDash val="solid"/>
                  <a:round/>
                  <a:headEnd type="none" w="med" len="med"/>
                  <a:tailEnd type="none" w="med" len="med"/>
                </a:ln>
              </p:spPr>
            </p:sp>
            <p:sp>
              <p:nvSpPr>
                <p:cNvPr id="62570" name="Line 107"/>
                <p:cNvSpPr/>
                <p:nvPr/>
              </p:nvSpPr>
              <p:spPr>
                <a:xfrm rot="5400000">
                  <a:off x="2872" y="2525"/>
                  <a:ext cx="3124" cy="0"/>
                </a:xfrm>
                <a:prstGeom prst="line">
                  <a:avLst/>
                </a:prstGeom>
                <a:ln w="9525" cap="flat" cmpd="sng">
                  <a:solidFill>
                    <a:srgbClr val="FFCC99"/>
                  </a:solidFill>
                  <a:prstDash val="solid"/>
                  <a:round/>
                  <a:headEnd type="none" w="med" len="med"/>
                  <a:tailEnd type="none" w="med" len="med"/>
                </a:ln>
              </p:spPr>
            </p:sp>
            <p:sp>
              <p:nvSpPr>
                <p:cNvPr id="62571" name="Line 108"/>
                <p:cNvSpPr/>
                <p:nvPr/>
              </p:nvSpPr>
              <p:spPr>
                <a:xfrm rot="5400000">
                  <a:off x="2918" y="2525"/>
                  <a:ext cx="3124" cy="0"/>
                </a:xfrm>
                <a:prstGeom prst="line">
                  <a:avLst/>
                </a:prstGeom>
                <a:ln w="9525" cap="flat" cmpd="sng">
                  <a:solidFill>
                    <a:srgbClr val="FFCC99"/>
                  </a:solidFill>
                  <a:prstDash val="solid"/>
                  <a:round/>
                  <a:headEnd type="none" w="med" len="med"/>
                  <a:tailEnd type="none" w="med" len="med"/>
                </a:ln>
              </p:spPr>
            </p:sp>
            <p:sp>
              <p:nvSpPr>
                <p:cNvPr id="62572" name="Line 109"/>
                <p:cNvSpPr/>
                <p:nvPr/>
              </p:nvSpPr>
              <p:spPr>
                <a:xfrm rot="5400000">
                  <a:off x="2822" y="2525"/>
                  <a:ext cx="3124" cy="0"/>
                </a:xfrm>
                <a:prstGeom prst="line">
                  <a:avLst/>
                </a:prstGeom>
                <a:ln w="9525" cap="flat" cmpd="sng">
                  <a:solidFill>
                    <a:srgbClr val="FFCC99"/>
                  </a:solidFill>
                  <a:prstDash val="solid"/>
                  <a:round/>
                  <a:headEnd type="none" w="med" len="med"/>
                  <a:tailEnd type="none" w="med" len="med"/>
                </a:ln>
              </p:spPr>
            </p:sp>
            <p:sp>
              <p:nvSpPr>
                <p:cNvPr id="62573" name="Line 110"/>
                <p:cNvSpPr/>
                <p:nvPr/>
              </p:nvSpPr>
              <p:spPr>
                <a:xfrm rot="5400000">
                  <a:off x="2775" y="2525"/>
                  <a:ext cx="3124" cy="0"/>
                </a:xfrm>
                <a:prstGeom prst="line">
                  <a:avLst/>
                </a:prstGeom>
                <a:ln w="9525" cap="flat" cmpd="sng">
                  <a:solidFill>
                    <a:srgbClr val="FFCC99"/>
                  </a:solidFill>
                  <a:prstDash val="solid"/>
                  <a:round/>
                  <a:headEnd type="none" w="med" len="med"/>
                  <a:tailEnd type="none" w="med" len="med"/>
                </a:ln>
              </p:spPr>
            </p:sp>
          </p:grpSp>
          <p:sp>
            <p:nvSpPr>
              <p:cNvPr id="62574" name="Line 111"/>
              <p:cNvSpPr/>
              <p:nvPr/>
            </p:nvSpPr>
            <p:spPr>
              <a:xfrm>
                <a:off x="216" y="578"/>
                <a:ext cx="5021" cy="0"/>
              </a:xfrm>
              <a:prstGeom prst="line">
                <a:avLst/>
              </a:prstGeom>
              <a:ln w="22225" cap="flat" cmpd="sng">
                <a:solidFill>
                  <a:srgbClr val="FFCC99"/>
                </a:solidFill>
                <a:prstDash val="solid"/>
                <a:round/>
                <a:headEnd type="none" w="med" len="med"/>
                <a:tailEnd type="none" w="med" len="med"/>
              </a:ln>
            </p:spPr>
          </p:sp>
          <p:sp>
            <p:nvSpPr>
              <p:cNvPr id="62575" name="Line 112"/>
              <p:cNvSpPr/>
              <p:nvPr/>
            </p:nvSpPr>
            <p:spPr>
              <a:xfrm>
                <a:off x="216" y="674"/>
                <a:ext cx="5021" cy="0"/>
              </a:xfrm>
              <a:prstGeom prst="line">
                <a:avLst/>
              </a:prstGeom>
              <a:ln w="9525" cap="flat" cmpd="sng">
                <a:solidFill>
                  <a:srgbClr val="FFCC99"/>
                </a:solidFill>
                <a:prstDash val="solid"/>
                <a:round/>
                <a:headEnd type="none" w="med" len="med"/>
                <a:tailEnd type="none" w="med" len="med"/>
              </a:ln>
            </p:spPr>
          </p:sp>
          <p:sp>
            <p:nvSpPr>
              <p:cNvPr id="62576" name="Line 113"/>
              <p:cNvSpPr/>
              <p:nvPr/>
            </p:nvSpPr>
            <p:spPr>
              <a:xfrm>
                <a:off x="216" y="626"/>
                <a:ext cx="5021" cy="0"/>
              </a:xfrm>
              <a:prstGeom prst="line">
                <a:avLst/>
              </a:prstGeom>
              <a:ln w="9525" cap="flat" cmpd="sng">
                <a:solidFill>
                  <a:srgbClr val="FFCC99"/>
                </a:solidFill>
                <a:prstDash val="solid"/>
                <a:round/>
                <a:headEnd type="none" w="med" len="med"/>
                <a:tailEnd type="none" w="med" len="med"/>
              </a:ln>
            </p:spPr>
          </p:sp>
          <p:sp>
            <p:nvSpPr>
              <p:cNvPr id="62577" name="Line 114"/>
              <p:cNvSpPr/>
              <p:nvPr/>
            </p:nvSpPr>
            <p:spPr>
              <a:xfrm>
                <a:off x="216" y="723"/>
                <a:ext cx="5021" cy="0"/>
              </a:xfrm>
              <a:prstGeom prst="line">
                <a:avLst/>
              </a:prstGeom>
              <a:ln w="9525" cap="flat" cmpd="sng">
                <a:solidFill>
                  <a:srgbClr val="FFCC99"/>
                </a:solidFill>
                <a:prstDash val="solid"/>
                <a:round/>
                <a:headEnd type="none" w="med" len="med"/>
                <a:tailEnd type="none" w="med" len="med"/>
              </a:ln>
            </p:spPr>
          </p:sp>
          <p:sp>
            <p:nvSpPr>
              <p:cNvPr id="62578" name="Line 115"/>
              <p:cNvSpPr/>
              <p:nvPr/>
            </p:nvSpPr>
            <p:spPr>
              <a:xfrm>
                <a:off x="216" y="761"/>
                <a:ext cx="5021" cy="0"/>
              </a:xfrm>
              <a:prstGeom prst="line">
                <a:avLst/>
              </a:prstGeom>
              <a:ln w="9525" cap="flat" cmpd="sng">
                <a:solidFill>
                  <a:srgbClr val="FFCC99"/>
                </a:solidFill>
                <a:prstDash val="solid"/>
                <a:round/>
                <a:headEnd type="none" w="med" len="med"/>
                <a:tailEnd type="none" w="med" len="med"/>
              </a:ln>
            </p:spPr>
          </p:sp>
          <p:sp>
            <p:nvSpPr>
              <p:cNvPr id="62579" name="Line 116"/>
              <p:cNvSpPr/>
              <p:nvPr/>
            </p:nvSpPr>
            <p:spPr>
              <a:xfrm>
                <a:off x="216" y="822"/>
                <a:ext cx="5021" cy="0"/>
              </a:xfrm>
              <a:prstGeom prst="line">
                <a:avLst/>
              </a:prstGeom>
              <a:ln w="22225" cap="flat" cmpd="sng">
                <a:solidFill>
                  <a:srgbClr val="FFCC99"/>
                </a:solidFill>
                <a:prstDash val="solid"/>
                <a:round/>
                <a:headEnd type="none" w="med" len="med"/>
                <a:tailEnd type="none" w="med" len="med"/>
              </a:ln>
            </p:spPr>
          </p:sp>
          <p:sp>
            <p:nvSpPr>
              <p:cNvPr id="62580" name="Line 117"/>
              <p:cNvSpPr/>
              <p:nvPr/>
            </p:nvSpPr>
            <p:spPr>
              <a:xfrm>
                <a:off x="216" y="919"/>
                <a:ext cx="5021" cy="0"/>
              </a:xfrm>
              <a:prstGeom prst="line">
                <a:avLst/>
              </a:prstGeom>
              <a:ln w="9525" cap="flat" cmpd="sng">
                <a:solidFill>
                  <a:srgbClr val="FFCC99"/>
                </a:solidFill>
                <a:prstDash val="solid"/>
                <a:round/>
                <a:headEnd type="none" w="med" len="med"/>
                <a:tailEnd type="none" w="med" len="med"/>
              </a:ln>
            </p:spPr>
          </p:sp>
          <p:sp>
            <p:nvSpPr>
              <p:cNvPr id="62581" name="Line 118"/>
              <p:cNvSpPr/>
              <p:nvPr/>
            </p:nvSpPr>
            <p:spPr>
              <a:xfrm>
                <a:off x="216" y="862"/>
                <a:ext cx="5021" cy="0"/>
              </a:xfrm>
              <a:prstGeom prst="line">
                <a:avLst/>
              </a:prstGeom>
              <a:ln w="9525" cap="flat" cmpd="sng">
                <a:solidFill>
                  <a:srgbClr val="FFCC99"/>
                </a:solidFill>
                <a:prstDash val="solid"/>
                <a:round/>
                <a:headEnd type="none" w="med" len="med"/>
                <a:tailEnd type="none" w="med" len="med"/>
              </a:ln>
            </p:spPr>
          </p:sp>
          <p:sp>
            <p:nvSpPr>
              <p:cNvPr id="62582" name="Line 119"/>
              <p:cNvSpPr/>
              <p:nvPr/>
            </p:nvSpPr>
            <p:spPr>
              <a:xfrm>
                <a:off x="216" y="968"/>
                <a:ext cx="5021" cy="0"/>
              </a:xfrm>
              <a:prstGeom prst="line">
                <a:avLst/>
              </a:prstGeom>
              <a:ln w="9525" cap="flat" cmpd="sng">
                <a:solidFill>
                  <a:srgbClr val="FFCC99"/>
                </a:solidFill>
                <a:prstDash val="solid"/>
                <a:round/>
                <a:headEnd type="none" w="med" len="med"/>
                <a:tailEnd type="none" w="med" len="med"/>
              </a:ln>
            </p:spPr>
          </p:sp>
          <p:sp>
            <p:nvSpPr>
              <p:cNvPr id="62583" name="Line 120"/>
              <p:cNvSpPr/>
              <p:nvPr/>
            </p:nvSpPr>
            <p:spPr>
              <a:xfrm>
                <a:off x="216" y="1006"/>
                <a:ext cx="5021" cy="0"/>
              </a:xfrm>
              <a:prstGeom prst="line">
                <a:avLst/>
              </a:prstGeom>
              <a:ln w="9525" cap="flat" cmpd="sng">
                <a:solidFill>
                  <a:srgbClr val="FFCC99"/>
                </a:solidFill>
                <a:prstDash val="solid"/>
                <a:round/>
                <a:headEnd type="none" w="med" len="med"/>
                <a:tailEnd type="none" w="med" len="med"/>
              </a:ln>
            </p:spPr>
          </p:sp>
          <p:sp>
            <p:nvSpPr>
              <p:cNvPr id="62584" name="Line 121"/>
              <p:cNvSpPr/>
              <p:nvPr/>
            </p:nvSpPr>
            <p:spPr>
              <a:xfrm>
                <a:off x="216" y="1067"/>
                <a:ext cx="5021" cy="0"/>
              </a:xfrm>
              <a:prstGeom prst="line">
                <a:avLst/>
              </a:prstGeom>
              <a:ln w="22225" cap="flat" cmpd="sng">
                <a:solidFill>
                  <a:srgbClr val="FFCC99"/>
                </a:solidFill>
                <a:prstDash val="solid"/>
                <a:round/>
                <a:headEnd type="none" w="med" len="med"/>
                <a:tailEnd type="none" w="med" len="med"/>
              </a:ln>
            </p:spPr>
          </p:sp>
          <p:sp>
            <p:nvSpPr>
              <p:cNvPr id="62585" name="Line 122"/>
              <p:cNvSpPr/>
              <p:nvPr/>
            </p:nvSpPr>
            <p:spPr>
              <a:xfrm>
                <a:off x="216" y="1154"/>
                <a:ext cx="5021" cy="0"/>
              </a:xfrm>
              <a:prstGeom prst="line">
                <a:avLst/>
              </a:prstGeom>
              <a:ln w="9525" cap="flat" cmpd="sng">
                <a:solidFill>
                  <a:srgbClr val="FFCC99"/>
                </a:solidFill>
                <a:prstDash val="solid"/>
                <a:round/>
                <a:headEnd type="none" w="med" len="med"/>
                <a:tailEnd type="none" w="med" len="med"/>
              </a:ln>
            </p:spPr>
          </p:sp>
          <p:sp>
            <p:nvSpPr>
              <p:cNvPr id="62586" name="Line 123"/>
              <p:cNvSpPr/>
              <p:nvPr/>
            </p:nvSpPr>
            <p:spPr>
              <a:xfrm>
                <a:off x="216" y="1106"/>
                <a:ext cx="5021" cy="0"/>
              </a:xfrm>
              <a:prstGeom prst="line">
                <a:avLst/>
              </a:prstGeom>
              <a:ln w="9525" cap="flat" cmpd="sng">
                <a:solidFill>
                  <a:srgbClr val="FFCC99"/>
                </a:solidFill>
                <a:prstDash val="solid"/>
                <a:round/>
                <a:headEnd type="none" w="med" len="med"/>
                <a:tailEnd type="none" w="med" len="med"/>
              </a:ln>
            </p:spPr>
          </p:sp>
          <p:sp>
            <p:nvSpPr>
              <p:cNvPr id="62587" name="Line 124"/>
              <p:cNvSpPr/>
              <p:nvPr/>
            </p:nvSpPr>
            <p:spPr>
              <a:xfrm>
                <a:off x="216" y="1203"/>
                <a:ext cx="5021" cy="0"/>
              </a:xfrm>
              <a:prstGeom prst="line">
                <a:avLst/>
              </a:prstGeom>
              <a:ln w="9525" cap="flat" cmpd="sng">
                <a:solidFill>
                  <a:srgbClr val="FFCC99"/>
                </a:solidFill>
                <a:prstDash val="solid"/>
                <a:round/>
                <a:headEnd type="none" w="med" len="med"/>
                <a:tailEnd type="none" w="med" len="med"/>
              </a:ln>
            </p:spPr>
          </p:sp>
          <p:sp>
            <p:nvSpPr>
              <p:cNvPr id="62588" name="Line 125"/>
              <p:cNvSpPr/>
              <p:nvPr/>
            </p:nvSpPr>
            <p:spPr>
              <a:xfrm>
                <a:off x="216" y="1250"/>
                <a:ext cx="5021" cy="0"/>
              </a:xfrm>
              <a:prstGeom prst="line">
                <a:avLst/>
              </a:prstGeom>
              <a:ln w="9525" cap="flat" cmpd="sng">
                <a:solidFill>
                  <a:srgbClr val="FFCC99"/>
                </a:solidFill>
                <a:prstDash val="solid"/>
                <a:round/>
                <a:headEnd type="none" w="med" len="med"/>
                <a:tailEnd type="none" w="med" len="med"/>
              </a:ln>
            </p:spPr>
          </p:sp>
          <p:sp>
            <p:nvSpPr>
              <p:cNvPr id="62589" name="Line 126"/>
              <p:cNvSpPr/>
              <p:nvPr/>
            </p:nvSpPr>
            <p:spPr>
              <a:xfrm>
                <a:off x="216" y="1302"/>
                <a:ext cx="5021" cy="0"/>
              </a:xfrm>
              <a:prstGeom prst="line">
                <a:avLst/>
              </a:prstGeom>
              <a:ln w="22225" cap="flat" cmpd="sng">
                <a:solidFill>
                  <a:srgbClr val="FFCC99"/>
                </a:solidFill>
                <a:prstDash val="solid"/>
                <a:round/>
                <a:headEnd type="none" w="med" len="med"/>
                <a:tailEnd type="none" w="med" len="med"/>
              </a:ln>
            </p:spPr>
          </p:sp>
          <p:sp>
            <p:nvSpPr>
              <p:cNvPr id="62590" name="Line 127"/>
              <p:cNvSpPr/>
              <p:nvPr/>
            </p:nvSpPr>
            <p:spPr>
              <a:xfrm>
                <a:off x="216" y="1399"/>
                <a:ext cx="5021" cy="0"/>
              </a:xfrm>
              <a:prstGeom prst="line">
                <a:avLst/>
              </a:prstGeom>
              <a:ln w="9525" cap="flat" cmpd="sng">
                <a:solidFill>
                  <a:srgbClr val="FFCC99"/>
                </a:solidFill>
                <a:prstDash val="solid"/>
                <a:round/>
                <a:headEnd type="none" w="med" len="med"/>
                <a:tailEnd type="none" w="med" len="med"/>
              </a:ln>
            </p:spPr>
          </p:sp>
          <p:sp>
            <p:nvSpPr>
              <p:cNvPr id="62591" name="Line 128"/>
              <p:cNvSpPr/>
              <p:nvPr/>
            </p:nvSpPr>
            <p:spPr>
              <a:xfrm>
                <a:off x="216" y="1351"/>
                <a:ext cx="5021" cy="0"/>
              </a:xfrm>
              <a:prstGeom prst="line">
                <a:avLst/>
              </a:prstGeom>
              <a:ln w="9525" cap="flat" cmpd="sng">
                <a:solidFill>
                  <a:srgbClr val="FFCC99"/>
                </a:solidFill>
                <a:prstDash val="solid"/>
                <a:round/>
                <a:headEnd type="none" w="med" len="med"/>
                <a:tailEnd type="none" w="med" len="med"/>
              </a:ln>
            </p:spPr>
          </p:sp>
          <p:sp>
            <p:nvSpPr>
              <p:cNvPr id="62592" name="Line 129"/>
              <p:cNvSpPr/>
              <p:nvPr/>
            </p:nvSpPr>
            <p:spPr>
              <a:xfrm>
                <a:off x="216" y="1448"/>
                <a:ext cx="5021" cy="0"/>
              </a:xfrm>
              <a:prstGeom prst="line">
                <a:avLst/>
              </a:prstGeom>
              <a:ln w="9525" cap="flat" cmpd="sng">
                <a:solidFill>
                  <a:srgbClr val="FFCC99"/>
                </a:solidFill>
                <a:prstDash val="solid"/>
                <a:round/>
                <a:headEnd type="none" w="med" len="med"/>
                <a:tailEnd type="none" w="med" len="med"/>
              </a:ln>
            </p:spPr>
          </p:sp>
          <p:sp>
            <p:nvSpPr>
              <p:cNvPr id="62593" name="Line 130"/>
              <p:cNvSpPr/>
              <p:nvPr/>
            </p:nvSpPr>
            <p:spPr>
              <a:xfrm>
                <a:off x="216" y="1495"/>
                <a:ext cx="5021" cy="0"/>
              </a:xfrm>
              <a:prstGeom prst="line">
                <a:avLst/>
              </a:prstGeom>
              <a:ln w="9525" cap="flat" cmpd="sng">
                <a:solidFill>
                  <a:srgbClr val="FFCC99"/>
                </a:solidFill>
                <a:prstDash val="solid"/>
                <a:round/>
                <a:headEnd type="none" w="med" len="med"/>
                <a:tailEnd type="none" w="med" len="med"/>
              </a:ln>
            </p:spPr>
          </p:sp>
          <p:sp>
            <p:nvSpPr>
              <p:cNvPr id="62594" name="Line 131"/>
              <p:cNvSpPr/>
              <p:nvPr/>
            </p:nvSpPr>
            <p:spPr>
              <a:xfrm>
                <a:off x="216" y="1538"/>
                <a:ext cx="5021" cy="0"/>
              </a:xfrm>
              <a:prstGeom prst="line">
                <a:avLst/>
              </a:prstGeom>
              <a:ln w="22225" cap="flat" cmpd="sng">
                <a:solidFill>
                  <a:srgbClr val="FFCC99"/>
                </a:solidFill>
                <a:prstDash val="solid"/>
                <a:round/>
                <a:headEnd type="none" w="med" len="med"/>
                <a:tailEnd type="none" w="med" len="med"/>
              </a:ln>
            </p:spPr>
          </p:sp>
          <p:sp>
            <p:nvSpPr>
              <p:cNvPr id="62595" name="Line 132"/>
              <p:cNvSpPr/>
              <p:nvPr/>
            </p:nvSpPr>
            <p:spPr>
              <a:xfrm>
                <a:off x="216" y="1634"/>
                <a:ext cx="5021" cy="0"/>
              </a:xfrm>
              <a:prstGeom prst="line">
                <a:avLst/>
              </a:prstGeom>
              <a:ln w="9525" cap="flat" cmpd="sng">
                <a:solidFill>
                  <a:srgbClr val="FFCC99"/>
                </a:solidFill>
                <a:prstDash val="solid"/>
                <a:round/>
                <a:headEnd type="none" w="med" len="med"/>
                <a:tailEnd type="none" w="med" len="med"/>
              </a:ln>
            </p:spPr>
          </p:sp>
          <p:sp>
            <p:nvSpPr>
              <p:cNvPr id="62596" name="Line 133"/>
              <p:cNvSpPr/>
              <p:nvPr/>
            </p:nvSpPr>
            <p:spPr>
              <a:xfrm>
                <a:off x="216" y="1586"/>
                <a:ext cx="5021" cy="0"/>
              </a:xfrm>
              <a:prstGeom prst="line">
                <a:avLst/>
              </a:prstGeom>
              <a:ln w="9525" cap="flat" cmpd="sng">
                <a:solidFill>
                  <a:srgbClr val="FFCC99"/>
                </a:solidFill>
                <a:prstDash val="solid"/>
                <a:round/>
                <a:headEnd type="none" w="med" len="med"/>
                <a:tailEnd type="none" w="med" len="med"/>
              </a:ln>
            </p:spPr>
          </p:sp>
          <p:sp>
            <p:nvSpPr>
              <p:cNvPr id="62597" name="Line 134"/>
              <p:cNvSpPr/>
              <p:nvPr/>
            </p:nvSpPr>
            <p:spPr>
              <a:xfrm>
                <a:off x="216" y="1683"/>
                <a:ext cx="5021" cy="0"/>
              </a:xfrm>
              <a:prstGeom prst="line">
                <a:avLst/>
              </a:prstGeom>
              <a:ln w="9525" cap="flat" cmpd="sng">
                <a:solidFill>
                  <a:srgbClr val="FFCC99"/>
                </a:solidFill>
                <a:prstDash val="solid"/>
                <a:round/>
                <a:headEnd type="none" w="med" len="med"/>
                <a:tailEnd type="none" w="med" len="med"/>
              </a:ln>
            </p:spPr>
          </p:sp>
          <p:sp>
            <p:nvSpPr>
              <p:cNvPr id="62598" name="Line 135"/>
              <p:cNvSpPr/>
              <p:nvPr/>
            </p:nvSpPr>
            <p:spPr>
              <a:xfrm>
                <a:off x="216" y="1730"/>
                <a:ext cx="5021" cy="0"/>
              </a:xfrm>
              <a:prstGeom prst="line">
                <a:avLst/>
              </a:prstGeom>
              <a:ln w="9525" cap="flat" cmpd="sng">
                <a:solidFill>
                  <a:srgbClr val="FFCC99"/>
                </a:solidFill>
                <a:prstDash val="solid"/>
                <a:round/>
                <a:headEnd type="none" w="med" len="med"/>
                <a:tailEnd type="none" w="med" len="med"/>
              </a:ln>
            </p:spPr>
          </p:sp>
          <p:sp>
            <p:nvSpPr>
              <p:cNvPr id="62599" name="Line 136"/>
              <p:cNvSpPr/>
              <p:nvPr/>
            </p:nvSpPr>
            <p:spPr>
              <a:xfrm>
                <a:off x="216" y="1782"/>
                <a:ext cx="5021" cy="0"/>
              </a:xfrm>
              <a:prstGeom prst="line">
                <a:avLst/>
              </a:prstGeom>
              <a:ln w="22225" cap="flat" cmpd="sng">
                <a:solidFill>
                  <a:srgbClr val="FFCC99"/>
                </a:solidFill>
                <a:prstDash val="solid"/>
                <a:round/>
                <a:headEnd type="none" w="med" len="med"/>
                <a:tailEnd type="none" w="med" len="med"/>
              </a:ln>
            </p:spPr>
          </p:sp>
          <p:sp>
            <p:nvSpPr>
              <p:cNvPr id="62600" name="Line 137"/>
              <p:cNvSpPr/>
              <p:nvPr/>
            </p:nvSpPr>
            <p:spPr>
              <a:xfrm>
                <a:off x="216" y="1870"/>
                <a:ext cx="5021" cy="0"/>
              </a:xfrm>
              <a:prstGeom prst="line">
                <a:avLst/>
              </a:prstGeom>
              <a:ln w="9525" cap="flat" cmpd="sng">
                <a:solidFill>
                  <a:srgbClr val="FFCC99"/>
                </a:solidFill>
                <a:prstDash val="solid"/>
                <a:round/>
                <a:headEnd type="none" w="med" len="med"/>
                <a:tailEnd type="none" w="med" len="med"/>
              </a:ln>
            </p:spPr>
          </p:sp>
          <p:sp>
            <p:nvSpPr>
              <p:cNvPr id="62601" name="Line 138"/>
              <p:cNvSpPr/>
              <p:nvPr/>
            </p:nvSpPr>
            <p:spPr>
              <a:xfrm>
                <a:off x="216" y="1830"/>
                <a:ext cx="5021" cy="0"/>
              </a:xfrm>
              <a:prstGeom prst="line">
                <a:avLst/>
              </a:prstGeom>
              <a:ln w="9525" cap="flat" cmpd="sng">
                <a:solidFill>
                  <a:srgbClr val="FFCC99"/>
                </a:solidFill>
                <a:prstDash val="solid"/>
                <a:round/>
                <a:headEnd type="none" w="med" len="med"/>
                <a:tailEnd type="none" w="med" len="med"/>
              </a:ln>
            </p:spPr>
          </p:sp>
          <p:sp>
            <p:nvSpPr>
              <p:cNvPr id="62602" name="Line 139"/>
              <p:cNvSpPr/>
              <p:nvPr/>
            </p:nvSpPr>
            <p:spPr>
              <a:xfrm>
                <a:off x="216" y="1919"/>
                <a:ext cx="5021" cy="0"/>
              </a:xfrm>
              <a:prstGeom prst="line">
                <a:avLst/>
              </a:prstGeom>
              <a:ln w="9525" cap="flat" cmpd="sng">
                <a:solidFill>
                  <a:srgbClr val="FFCC99"/>
                </a:solidFill>
                <a:prstDash val="solid"/>
                <a:round/>
                <a:headEnd type="none" w="med" len="med"/>
                <a:tailEnd type="none" w="med" len="med"/>
              </a:ln>
            </p:spPr>
          </p:sp>
          <p:sp>
            <p:nvSpPr>
              <p:cNvPr id="62603" name="Line 140"/>
              <p:cNvSpPr/>
              <p:nvPr/>
            </p:nvSpPr>
            <p:spPr>
              <a:xfrm>
                <a:off x="216" y="1966"/>
                <a:ext cx="5021" cy="0"/>
              </a:xfrm>
              <a:prstGeom prst="line">
                <a:avLst/>
              </a:prstGeom>
              <a:ln w="9525" cap="flat" cmpd="sng">
                <a:solidFill>
                  <a:srgbClr val="FFCC99"/>
                </a:solidFill>
                <a:prstDash val="solid"/>
                <a:round/>
                <a:headEnd type="none" w="med" len="med"/>
                <a:tailEnd type="none" w="med" len="med"/>
              </a:ln>
            </p:spPr>
          </p:sp>
          <p:sp>
            <p:nvSpPr>
              <p:cNvPr id="62604" name="Line 141"/>
              <p:cNvSpPr/>
              <p:nvPr/>
            </p:nvSpPr>
            <p:spPr>
              <a:xfrm>
                <a:off x="216" y="2018"/>
                <a:ext cx="5021" cy="0"/>
              </a:xfrm>
              <a:prstGeom prst="line">
                <a:avLst/>
              </a:prstGeom>
              <a:ln w="22225" cap="flat" cmpd="sng">
                <a:solidFill>
                  <a:srgbClr val="FFCC99"/>
                </a:solidFill>
                <a:prstDash val="solid"/>
                <a:round/>
                <a:headEnd type="none" w="med" len="med"/>
                <a:tailEnd type="none" w="med" len="med"/>
              </a:ln>
            </p:spPr>
          </p:sp>
          <p:sp>
            <p:nvSpPr>
              <p:cNvPr id="62605" name="Line 142"/>
              <p:cNvSpPr/>
              <p:nvPr/>
            </p:nvSpPr>
            <p:spPr>
              <a:xfrm>
                <a:off x="216" y="2114"/>
                <a:ext cx="5021" cy="0"/>
              </a:xfrm>
              <a:prstGeom prst="line">
                <a:avLst/>
              </a:prstGeom>
              <a:ln w="9525" cap="flat" cmpd="sng">
                <a:solidFill>
                  <a:srgbClr val="FFCC99"/>
                </a:solidFill>
                <a:prstDash val="solid"/>
                <a:round/>
                <a:headEnd type="none" w="med" len="med"/>
                <a:tailEnd type="none" w="med" len="med"/>
              </a:ln>
            </p:spPr>
          </p:sp>
          <p:sp>
            <p:nvSpPr>
              <p:cNvPr id="62606" name="Line 143"/>
              <p:cNvSpPr/>
              <p:nvPr/>
            </p:nvSpPr>
            <p:spPr>
              <a:xfrm>
                <a:off x="216" y="2066"/>
                <a:ext cx="5021" cy="0"/>
              </a:xfrm>
              <a:prstGeom prst="line">
                <a:avLst/>
              </a:prstGeom>
              <a:ln w="9525" cap="flat" cmpd="sng">
                <a:solidFill>
                  <a:srgbClr val="FFCC99"/>
                </a:solidFill>
                <a:prstDash val="solid"/>
                <a:round/>
                <a:headEnd type="none" w="med" len="med"/>
                <a:tailEnd type="none" w="med" len="med"/>
              </a:ln>
            </p:spPr>
          </p:sp>
          <p:sp>
            <p:nvSpPr>
              <p:cNvPr id="62607" name="Line 144"/>
              <p:cNvSpPr/>
              <p:nvPr/>
            </p:nvSpPr>
            <p:spPr>
              <a:xfrm>
                <a:off x="216" y="2163"/>
                <a:ext cx="5021" cy="0"/>
              </a:xfrm>
              <a:prstGeom prst="line">
                <a:avLst/>
              </a:prstGeom>
              <a:ln w="9525" cap="flat" cmpd="sng">
                <a:solidFill>
                  <a:srgbClr val="FFCC99"/>
                </a:solidFill>
                <a:prstDash val="solid"/>
                <a:round/>
                <a:headEnd type="none" w="med" len="med"/>
                <a:tailEnd type="none" w="med" len="med"/>
              </a:ln>
            </p:spPr>
          </p:sp>
          <p:sp>
            <p:nvSpPr>
              <p:cNvPr id="62608" name="Line 145"/>
              <p:cNvSpPr/>
              <p:nvPr/>
            </p:nvSpPr>
            <p:spPr>
              <a:xfrm>
                <a:off x="216" y="2210"/>
                <a:ext cx="5021" cy="0"/>
              </a:xfrm>
              <a:prstGeom prst="line">
                <a:avLst/>
              </a:prstGeom>
              <a:ln w="9525" cap="flat" cmpd="sng">
                <a:solidFill>
                  <a:srgbClr val="FFCC99"/>
                </a:solidFill>
                <a:prstDash val="solid"/>
                <a:round/>
                <a:headEnd type="none" w="med" len="med"/>
                <a:tailEnd type="none" w="med" len="med"/>
              </a:ln>
            </p:spPr>
          </p:sp>
          <p:sp>
            <p:nvSpPr>
              <p:cNvPr id="62609" name="Line 146"/>
              <p:cNvSpPr/>
              <p:nvPr/>
            </p:nvSpPr>
            <p:spPr>
              <a:xfrm>
                <a:off x="216" y="2262"/>
                <a:ext cx="5021" cy="0"/>
              </a:xfrm>
              <a:prstGeom prst="line">
                <a:avLst/>
              </a:prstGeom>
              <a:ln w="22225" cap="flat" cmpd="sng">
                <a:solidFill>
                  <a:srgbClr val="FFCC99"/>
                </a:solidFill>
                <a:prstDash val="solid"/>
                <a:round/>
                <a:headEnd type="none" w="med" len="med"/>
                <a:tailEnd type="none" w="med" len="med"/>
              </a:ln>
            </p:spPr>
          </p:sp>
          <p:sp>
            <p:nvSpPr>
              <p:cNvPr id="62610" name="Line 147"/>
              <p:cNvSpPr/>
              <p:nvPr/>
            </p:nvSpPr>
            <p:spPr>
              <a:xfrm>
                <a:off x="216" y="2358"/>
                <a:ext cx="5021" cy="0"/>
              </a:xfrm>
              <a:prstGeom prst="line">
                <a:avLst/>
              </a:prstGeom>
              <a:ln w="9525" cap="flat" cmpd="sng">
                <a:solidFill>
                  <a:srgbClr val="FFCC99"/>
                </a:solidFill>
                <a:prstDash val="solid"/>
                <a:round/>
                <a:headEnd type="none" w="med" len="med"/>
                <a:tailEnd type="none" w="med" len="med"/>
              </a:ln>
            </p:spPr>
          </p:sp>
          <p:sp>
            <p:nvSpPr>
              <p:cNvPr id="62611" name="Line 148"/>
              <p:cNvSpPr/>
              <p:nvPr/>
            </p:nvSpPr>
            <p:spPr>
              <a:xfrm>
                <a:off x="216" y="2310"/>
                <a:ext cx="5021" cy="0"/>
              </a:xfrm>
              <a:prstGeom prst="line">
                <a:avLst/>
              </a:prstGeom>
              <a:ln w="9525" cap="flat" cmpd="sng">
                <a:solidFill>
                  <a:srgbClr val="FFCC99"/>
                </a:solidFill>
                <a:prstDash val="solid"/>
                <a:round/>
                <a:headEnd type="none" w="med" len="med"/>
                <a:tailEnd type="none" w="med" len="med"/>
              </a:ln>
            </p:spPr>
          </p:sp>
          <p:sp>
            <p:nvSpPr>
              <p:cNvPr id="62612" name="Line 149"/>
              <p:cNvSpPr/>
              <p:nvPr/>
            </p:nvSpPr>
            <p:spPr>
              <a:xfrm>
                <a:off x="216" y="2408"/>
                <a:ext cx="5021" cy="0"/>
              </a:xfrm>
              <a:prstGeom prst="line">
                <a:avLst/>
              </a:prstGeom>
              <a:ln w="9525" cap="flat" cmpd="sng">
                <a:solidFill>
                  <a:srgbClr val="FFCC99"/>
                </a:solidFill>
                <a:prstDash val="solid"/>
                <a:round/>
                <a:headEnd type="none" w="med" len="med"/>
                <a:tailEnd type="none" w="med" len="med"/>
              </a:ln>
            </p:spPr>
          </p:sp>
          <p:sp>
            <p:nvSpPr>
              <p:cNvPr id="62613" name="Line 150"/>
              <p:cNvSpPr/>
              <p:nvPr/>
            </p:nvSpPr>
            <p:spPr>
              <a:xfrm>
                <a:off x="216" y="2455"/>
                <a:ext cx="5021" cy="0"/>
              </a:xfrm>
              <a:prstGeom prst="line">
                <a:avLst/>
              </a:prstGeom>
              <a:ln w="9525" cap="flat" cmpd="sng">
                <a:solidFill>
                  <a:srgbClr val="FFCC99"/>
                </a:solidFill>
                <a:prstDash val="solid"/>
                <a:round/>
                <a:headEnd type="none" w="med" len="med"/>
                <a:tailEnd type="none" w="med" len="med"/>
              </a:ln>
            </p:spPr>
          </p:sp>
          <p:sp>
            <p:nvSpPr>
              <p:cNvPr id="62614" name="Line 151"/>
              <p:cNvSpPr/>
              <p:nvPr/>
            </p:nvSpPr>
            <p:spPr>
              <a:xfrm>
                <a:off x="216" y="2507"/>
                <a:ext cx="5021" cy="0"/>
              </a:xfrm>
              <a:prstGeom prst="line">
                <a:avLst/>
              </a:prstGeom>
              <a:ln w="22225" cap="flat" cmpd="sng">
                <a:solidFill>
                  <a:srgbClr val="FFCC99"/>
                </a:solidFill>
                <a:prstDash val="solid"/>
                <a:round/>
                <a:headEnd type="none" w="med" len="med"/>
                <a:tailEnd type="none" w="med" len="med"/>
              </a:ln>
            </p:spPr>
          </p:sp>
          <p:sp>
            <p:nvSpPr>
              <p:cNvPr id="62615" name="Line 152"/>
              <p:cNvSpPr/>
              <p:nvPr/>
            </p:nvSpPr>
            <p:spPr>
              <a:xfrm>
                <a:off x="216" y="2602"/>
                <a:ext cx="5021" cy="0"/>
              </a:xfrm>
              <a:prstGeom prst="line">
                <a:avLst/>
              </a:prstGeom>
              <a:ln w="9525" cap="flat" cmpd="sng">
                <a:solidFill>
                  <a:srgbClr val="FFCC99"/>
                </a:solidFill>
                <a:prstDash val="solid"/>
                <a:round/>
                <a:headEnd type="none" w="med" len="med"/>
                <a:tailEnd type="none" w="med" len="med"/>
              </a:ln>
            </p:spPr>
          </p:sp>
          <p:sp>
            <p:nvSpPr>
              <p:cNvPr id="62616" name="Line 153"/>
              <p:cNvSpPr/>
              <p:nvPr/>
            </p:nvSpPr>
            <p:spPr>
              <a:xfrm>
                <a:off x="216" y="2554"/>
                <a:ext cx="5021" cy="0"/>
              </a:xfrm>
              <a:prstGeom prst="line">
                <a:avLst/>
              </a:prstGeom>
              <a:ln w="9525" cap="flat" cmpd="sng">
                <a:solidFill>
                  <a:srgbClr val="FFCC99"/>
                </a:solidFill>
                <a:prstDash val="solid"/>
                <a:round/>
                <a:headEnd type="none" w="med" len="med"/>
                <a:tailEnd type="none" w="med" len="med"/>
              </a:ln>
            </p:spPr>
          </p:sp>
          <p:sp>
            <p:nvSpPr>
              <p:cNvPr id="62617" name="Line 154"/>
              <p:cNvSpPr/>
              <p:nvPr/>
            </p:nvSpPr>
            <p:spPr>
              <a:xfrm>
                <a:off x="216" y="2651"/>
                <a:ext cx="5021" cy="0"/>
              </a:xfrm>
              <a:prstGeom prst="line">
                <a:avLst/>
              </a:prstGeom>
              <a:ln w="9525" cap="flat" cmpd="sng">
                <a:solidFill>
                  <a:srgbClr val="FFCC99"/>
                </a:solidFill>
                <a:prstDash val="solid"/>
                <a:round/>
                <a:headEnd type="none" w="med" len="med"/>
                <a:tailEnd type="none" w="med" len="med"/>
              </a:ln>
            </p:spPr>
          </p:sp>
          <p:sp>
            <p:nvSpPr>
              <p:cNvPr id="62618" name="Line 155"/>
              <p:cNvSpPr/>
              <p:nvPr/>
            </p:nvSpPr>
            <p:spPr>
              <a:xfrm>
                <a:off x="216" y="2698"/>
                <a:ext cx="5021" cy="0"/>
              </a:xfrm>
              <a:prstGeom prst="line">
                <a:avLst/>
              </a:prstGeom>
              <a:ln w="9525" cap="flat" cmpd="sng">
                <a:solidFill>
                  <a:srgbClr val="FFCC99"/>
                </a:solidFill>
                <a:prstDash val="solid"/>
                <a:round/>
                <a:headEnd type="none" w="med" len="med"/>
                <a:tailEnd type="none" w="med" len="med"/>
              </a:ln>
            </p:spPr>
          </p:sp>
          <p:sp>
            <p:nvSpPr>
              <p:cNvPr id="62619" name="Line 156"/>
              <p:cNvSpPr/>
              <p:nvPr/>
            </p:nvSpPr>
            <p:spPr>
              <a:xfrm>
                <a:off x="216" y="2751"/>
                <a:ext cx="5021" cy="0"/>
              </a:xfrm>
              <a:prstGeom prst="line">
                <a:avLst/>
              </a:prstGeom>
              <a:ln w="22225" cap="flat" cmpd="sng">
                <a:solidFill>
                  <a:srgbClr val="FFCC99"/>
                </a:solidFill>
                <a:prstDash val="solid"/>
                <a:round/>
                <a:headEnd type="none" w="med" len="med"/>
                <a:tailEnd type="none" w="med" len="med"/>
              </a:ln>
            </p:spPr>
          </p:sp>
          <p:sp>
            <p:nvSpPr>
              <p:cNvPr id="62620" name="Line 157"/>
              <p:cNvSpPr/>
              <p:nvPr/>
            </p:nvSpPr>
            <p:spPr>
              <a:xfrm>
                <a:off x="216" y="2838"/>
                <a:ext cx="5021" cy="0"/>
              </a:xfrm>
              <a:prstGeom prst="line">
                <a:avLst/>
              </a:prstGeom>
              <a:ln w="9525" cap="flat" cmpd="sng">
                <a:solidFill>
                  <a:srgbClr val="FFCC99"/>
                </a:solidFill>
                <a:prstDash val="solid"/>
                <a:round/>
                <a:headEnd type="none" w="med" len="med"/>
                <a:tailEnd type="none" w="med" len="med"/>
              </a:ln>
            </p:spPr>
          </p:sp>
          <p:sp>
            <p:nvSpPr>
              <p:cNvPr id="62621" name="Line 158"/>
              <p:cNvSpPr/>
              <p:nvPr/>
            </p:nvSpPr>
            <p:spPr>
              <a:xfrm>
                <a:off x="216" y="2790"/>
                <a:ext cx="5021" cy="0"/>
              </a:xfrm>
              <a:prstGeom prst="line">
                <a:avLst/>
              </a:prstGeom>
              <a:ln w="9525" cap="flat" cmpd="sng">
                <a:solidFill>
                  <a:srgbClr val="FFCC99"/>
                </a:solidFill>
                <a:prstDash val="solid"/>
                <a:round/>
                <a:headEnd type="none" w="med" len="med"/>
                <a:tailEnd type="none" w="med" len="med"/>
              </a:ln>
            </p:spPr>
          </p:sp>
          <p:sp>
            <p:nvSpPr>
              <p:cNvPr id="62622" name="Line 159"/>
              <p:cNvSpPr/>
              <p:nvPr/>
            </p:nvSpPr>
            <p:spPr>
              <a:xfrm>
                <a:off x="216" y="2878"/>
                <a:ext cx="5021" cy="0"/>
              </a:xfrm>
              <a:prstGeom prst="line">
                <a:avLst/>
              </a:prstGeom>
              <a:ln w="9525" cap="flat" cmpd="sng">
                <a:solidFill>
                  <a:srgbClr val="FFCC99"/>
                </a:solidFill>
                <a:prstDash val="solid"/>
                <a:round/>
                <a:headEnd type="none" w="med" len="med"/>
                <a:tailEnd type="none" w="med" len="med"/>
              </a:ln>
            </p:spPr>
          </p:sp>
          <p:sp>
            <p:nvSpPr>
              <p:cNvPr id="62623" name="Line 160"/>
              <p:cNvSpPr/>
              <p:nvPr/>
            </p:nvSpPr>
            <p:spPr>
              <a:xfrm>
                <a:off x="216" y="2925"/>
                <a:ext cx="5021" cy="0"/>
              </a:xfrm>
              <a:prstGeom prst="line">
                <a:avLst/>
              </a:prstGeom>
              <a:ln w="9525" cap="flat" cmpd="sng">
                <a:solidFill>
                  <a:srgbClr val="FFCC99"/>
                </a:solidFill>
                <a:prstDash val="solid"/>
                <a:round/>
                <a:headEnd type="none" w="med" len="med"/>
                <a:tailEnd type="none" w="med" len="med"/>
              </a:ln>
            </p:spPr>
          </p:sp>
          <p:sp>
            <p:nvSpPr>
              <p:cNvPr id="62624" name="Line 161"/>
              <p:cNvSpPr/>
              <p:nvPr/>
            </p:nvSpPr>
            <p:spPr>
              <a:xfrm>
                <a:off x="216" y="2978"/>
                <a:ext cx="5021" cy="0"/>
              </a:xfrm>
              <a:prstGeom prst="line">
                <a:avLst/>
              </a:prstGeom>
              <a:ln w="22225" cap="flat" cmpd="sng">
                <a:solidFill>
                  <a:srgbClr val="FFCC99"/>
                </a:solidFill>
                <a:prstDash val="solid"/>
                <a:round/>
                <a:headEnd type="none" w="med" len="med"/>
                <a:tailEnd type="none" w="med" len="med"/>
              </a:ln>
            </p:spPr>
          </p:sp>
          <p:sp>
            <p:nvSpPr>
              <p:cNvPr id="62625" name="Line 162"/>
              <p:cNvSpPr/>
              <p:nvPr/>
            </p:nvSpPr>
            <p:spPr>
              <a:xfrm>
                <a:off x="216" y="3074"/>
                <a:ext cx="5021" cy="0"/>
              </a:xfrm>
              <a:prstGeom prst="line">
                <a:avLst/>
              </a:prstGeom>
              <a:ln w="9525" cap="flat" cmpd="sng">
                <a:solidFill>
                  <a:srgbClr val="FFCC99"/>
                </a:solidFill>
                <a:prstDash val="solid"/>
                <a:round/>
                <a:headEnd type="none" w="med" len="med"/>
                <a:tailEnd type="none" w="med" len="med"/>
              </a:ln>
            </p:spPr>
          </p:sp>
          <p:sp>
            <p:nvSpPr>
              <p:cNvPr id="62626" name="Line 163"/>
              <p:cNvSpPr/>
              <p:nvPr/>
            </p:nvSpPr>
            <p:spPr>
              <a:xfrm>
                <a:off x="216" y="3026"/>
                <a:ext cx="5021" cy="0"/>
              </a:xfrm>
              <a:prstGeom prst="line">
                <a:avLst/>
              </a:prstGeom>
              <a:ln w="9525" cap="flat" cmpd="sng">
                <a:solidFill>
                  <a:srgbClr val="FFCC99"/>
                </a:solidFill>
                <a:prstDash val="solid"/>
                <a:round/>
                <a:headEnd type="none" w="med" len="med"/>
                <a:tailEnd type="none" w="med" len="med"/>
              </a:ln>
            </p:spPr>
          </p:sp>
          <p:sp>
            <p:nvSpPr>
              <p:cNvPr id="62627" name="Line 164"/>
              <p:cNvSpPr/>
              <p:nvPr/>
            </p:nvSpPr>
            <p:spPr>
              <a:xfrm>
                <a:off x="216" y="3123"/>
                <a:ext cx="5021" cy="0"/>
              </a:xfrm>
              <a:prstGeom prst="line">
                <a:avLst/>
              </a:prstGeom>
              <a:ln w="9525" cap="flat" cmpd="sng">
                <a:solidFill>
                  <a:srgbClr val="FFCC99"/>
                </a:solidFill>
                <a:prstDash val="solid"/>
                <a:round/>
                <a:headEnd type="none" w="med" len="med"/>
                <a:tailEnd type="none" w="med" len="med"/>
              </a:ln>
            </p:spPr>
          </p:sp>
          <p:sp>
            <p:nvSpPr>
              <p:cNvPr id="62628" name="Line 165"/>
              <p:cNvSpPr/>
              <p:nvPr/>
            </p:nvSpPr>
            <p:spPr>
              <a:xfrm>
                <a:off x="216" y="3170"/>
                <a:ext cx="5021" cy="0"/>
              </a:xfrm>
              <a:prstGeom prst="line">
                <a:avLst/>
              </a:prstGeom>
              <a:ln w="9525" cap="flat" cmpd="sng">
                <a:solidFill>
                  <a:srgbClr val="FFCC99"/>
                </a:solidFill>
                <a:prstDash val="solid"/>
                <a:round/>
                <a:headEnd type="none" w="med" len="med"/>
                <a:tailEnd type="none" w="med" len="med"/>
              </a:ln>
            </p:spPr>
          </p:sp>
          <p:sp>
            <p:nvSpPr>
              <p:cNvPr id="62629" name="Line 166"/>
              <p:cNvSpPr/>
              <p:nvPr/>
            </p:nvSpPr>
            <p:spPr>
              <a:xfrm>
                <a:off x="216" y="3222"/>
                <a:ext cx="5021" cy="0"/>
              </a:xfrm>
              <a:prstGeom prst="line">
                <a:avLst/>
              </a:prstGeom>
              <a:ln w="22225" cap="flat" cmpd="sng">
                <a:solidFill>
                  <a:srgbClr val="FFCC99"/>
                </a:solidFill>
                <a:prstDash val="solid"/>
                <a:round/>
                <a:headEnd type="none" w="med" len="med"/>
                <a:tailEnd type="none" w="med" len="med"/>
              </a:ln>
            </p:spPr>
          </p:sp>
          <p:sp>
            <p:nvSpPr>
              <p:cNvPr id="62630" name="Line 167"/>
              <p:cNvSpPr/>
              <p:nvPr/>
            </p:nvSpPr>
            <p:spPr>
              <a:xfrm>
                <a:off x="216" y="3318"/>
                <a:ext cx="5021" cy="0"/>
              </a:xfrm>
              <a:prstGeom prst="line">
                <a:avLst/>
              </a:prstGeom>
              <a:ln w="9525" cap="flat" cmpd="sng">
                <a:solidFill>
                  <a:srgbClr val="FFCC99"/>
                </a:solidFill>
                <a:prstDash val="solid"/>
                <a:round/>
                <a:headEnd type="none" w="med" len="med"/>
                <a:tailEnd type="none" w="med" len="med"/>
              </a:ln>
            </p:spPr>
          </p:sp>
          <p:sp>
            <p:nvSpPr>
              <p:cNvPr id="62631" name="Line 168"/>
              <p:cNvSpPr/>
              <p:nvPr/>
            </p:nvSpPr>
            <p:spPr>
              <a:xfrm>
                <a:off x="216" y="3270"/>
                <a:ext cx="5021" cy="0"/>
              </a:xfrm>
              <a:prstGeom prst="line">
                <a:avLst/>
              </a:prstGeom>
              <a:ln w="9525" cap="flat" cmpd="sng">
                <a:solidFill>
                  <a:srgbClr val="FFCC99"/>
                </a:solidFill>
                <a:prstDash val="solid"/>
                <a:round/>
                <a:headEnd type="none" w="med" len="med"/>
                <a:tailEnd type="none" w="med" len="med"/>
              </a:ln>
            </p:spPr>
          </p:sp>
          <p:sp>
            <p:nvSpPr>
              <p:cNvPr id="62632" name="Line 169"/>
              <p:cNvSpPr/>
              <p:nvPr/>
            </p:nvSpPr>
            <p:spPr>
              <a:xfrm>
                <a:off x="216" y="3367"/>
                <a:ext cx="5021" cy="0"/>
              </a:xfrm>
              <a:prstGeom prst="line">
                <a:avLst/>
              </a:prstGeom>
              <a:ln w="9525" cap="flat" cmpd="sng">
                <a:solidFill>
                  <a:srgbClr val="FFCC99"/>
                </a:solidFill>
                <a:prstDash val="solid"/>
                <a:round/>
                <a:headEnd type="none" w="med" len="med"/>
                <a:tailEnd type="none" w="med" len="med"/>
              </a:ln>
            </p:spPr>
          </p:sp>
          <p:sp>
            <p:nvSpPr>
              <p:cNvPr id="62633" name="Line 170"/>
              <p:cNvSpPr/>
              <p:nvPr/>
            </p:nvSpPr>
            <p:spPr>
              <a:xfrm>
                <a:off x="216" y="3405"/>
                <a:ext cx="5021" cy="0"/>
              </a:xfrm>
              <a:prstGeom prst="line">
                <a:avLst/>
              </a:prstGeom>
              <a:ln w="9525" cap="flat" cmpd="sng">
                <a:solidFill>
                  <a:srgbClr val="FFCC99"/>
                </a:solidFill>
                <a:prstDash val="solid"/>
                <a:round/>
                <a:headEnd type="none" w="med" len="med"/>
                <a:tailEnd type="none" w="med" len="med"/>
              </a:ln>
            </p:spPr>
          </p:sp>
          <p:sp>
            <p:nvSpPr>
              <p:cNvPr id="62634" name="Line 171"/>
              <p:cNvSpPr/>
              <p:nvPr/>
            </p:nvSpPr>
            <p:spPr>
              <a:xfrm>
                <a:off x="216" y="3457"/>
                <a:ext cx="5021" cy="0"/>
              </a:xfrm>
              <a:prstGeom prst="line">
                <a:avLst/>
              </a:prstGeom>
              <a:ln w="22225" cap="flat" cmpd="sng">
                <a:solidFill>
                  <a:srgbClr val="FFCC99"/>
                </a:solidFill>
                <a:prstDash val="solid"/>
                <a:round/>
                <a:headEnd type="none" w="med" len="med"/>
                <a:tailEnd type="none" w="med" len="med"/>
              </a:ln>
            </p:spPr>
          </p:sp>
          <p:sp>
            <p:nvSpPr>
              <p:cNvPr id="62635" name="Line 172"/>
              <p:cNvSpPr/>
              <p:nvPr/>
            </p:nvSpPr>
            <p:spPr>
              <a:xfrm>
                <a:off x="216" y="3554"/>
                <a:ext cx="5021" cy="0"/>
              </a:xfrm>
              <a:prstGeom prst="line">
                <a:avLst/>
              </a:prstGeom>
              <a:ln w="9525" cap="flat" cmpd="sng">
                <a:solidFill>
                  <a:srgbClr val="FFCC99"/>
                </a:solidFill>
                <a:prstDash val="solid"/>
                <a:round/>
                <a:headEnd type="none" w="med" len="med"/>
                <a:tailEnd type="none" w="med" len="med"/>
              </a:ln>
            </p:spPr>
          </p:sp>
          <p:sp>
            <p:nvSpPr>
              <p:cNvPr id="62636" name="Line 173"/>
              <p:cNvSpPr/>
              <p:nvPr/>
            </p:nvSpPr>
            <p:spPr>
              <a:xfrm>
                <a:off x="216" y="3506"/>
                <a:ext cx="5021" cy="0"/>
              </a:xfrm>
              <a:prstGeom prst="line">
                <a:avLst/>
              </a:prstGeom>
              <a:ln w="9525" cap="flat" cmpd="sng">
                <a:solidFill>
                  <a:srgbClr val="FFCC99"/>
                </a:solidFill>
                <a:prstDash val="solid"/>
                <a:round/>
                <a:headEnd type="none" w="med" len="med"/>
                <a:tailEnd type="none" w="med" len="med"/>
              </a:ln>
            </p:spPr>
          </p:sp>
          <p:sp>
            <p:nvSpPr>
              <p:cNvPr id="62637" name="Line 174"/>
              <p:cNvSpPr/>
              <p:nvPr/>
            </p:nvSpPr>
            <p:spPr>
              <a:xfrm>
                <a:off x="216" y="3602"/>
                <a:ext cx="5021" cy="0"/>
              </a:xfrm>
              <a:prstGeom prst="line">
                <a:avLst/>
              </a:prstGeom>
              <a:ln w="9525" cap="flat" cmpd="sng">
                <a:solidFill>
                  <a:srgbClr val="FFCC99"/>
                </a:solidFill>
                <a:prstDash val="solid"/>
                <a:round/>
                <a:headEnd type="none" w="med" len="med"/>
                <a:tailEnd type="none" w="med" len="med"/>
              </a:ln>
            </p:spPr>
          </p:sp>
          <p:sp>
            <p:nvSpPr>
              <p:cNvPr id="62638" name="Line 175"/>
              <p:cNvSpPr/>
              <p:nvPr/>
            </p:nvSpPr>
            <p:spPr>
              <a:xfrm>
                <a:off x="216" y="3649"/>
                <a:ext cx="5021" cy="0"/>
              </a:xfrm>
              <a:prstGeom prst="line">
                <a:avLst/>
              </a:prstGeom>
              <a:ln w="9525" cap="flat" cmpd="sng">
                <a:solidFill>
                  <a:srgbClr val="FFCC99"/>
                </a:solidFill>
                <a:prstDash val="solid"/>
                <a:round/>
                <a:headEnd type="none" w="med" len="med"/>
                <a:tailEnd type="none" w="med" len="med"/>
              </a:ln>
            </p:spPr>
          </p:sp>
          <p:sp>
            <p:nvSpPr>
              <p:cNvPr id="62639" name="Line 176"/>
              <p:cNvSpPr/>
              <p:nvPr/>
            </p:nvSpPr>
            <p:spPr>
              <a:xfrm>
                <a:off x="216" y="3702"/>
                <a:ext cx="5021" cy="0"/>
              </a:xfrm>
              <a:prstGeom prst="line">
                <a:avLst/>
              </a:prstGeom>
              <a:ln w="22225" cap="flat" cmpd="sng">
                <a:solidFill>
                  <a:srgbClr val="FFCC99"/>
                </a:solidFill>
                <a:prstDash val="solid"/>
                <a:round/>
                <a:headEnd type="none" w="med" len="med"/>
                <a:tailEnd type="none" w="med" len="med"/>
              </a:ln>
            </p:spPr>
          </p:sp>
          <p:sp>
            <p:nvSpPr>
              <p:cNvPr id="62640" name="Line 177"/>
              <p:cNvSpPr/>
              <p:nvPr/>
            </p:nvSpPr>
            <p:spPr>
              <a:xfrm>
                <a:off x="216" y="3794"/>
                <a:ext cx="5021" cy="0"/>
              </a:xfrm>
              <a:prstGeom prst="line">
                <a:avLst/>
              </a:prstGeom>
              <a:ln w="9525" cap="flat" cmpd="sng">
                <a:solidFill>
                  <a:srgbClr val="FFCC99"/>
                </a:solidFill>
                <a:prstDash val="solid"/>
                <a:round/>
                <a:headEnd type="none" w="med" len="med"/>
                <a:tailEnd type="none" w="med" len="med"/>
              </a:ln>
            </p:spPr>
          </p:sp>
          <p:sp>
            <p:nvSpPr>
              <p:cNvPr id="62641" name="Line 178"/>
              <p:cNvSpPr/>
              <p:nvPr/>
            </p:nvSpPr>
            <p:spPr>
              <a:xfrm>
                <a:off x="216" y="3746"/>
                <a:ext cx="5021" cy="0"/>
              </a:xfrm>
              <a:prstGeom prst="line">
                <a:avLst/>
              </a:prstGeom>
              <a:ln w="9525" cap="flat" cmpd="sng">
                <a:solidFill>
                  <a:srgbClr val="FFCC99"/>
                </a:solidFill>
                <a:prstDash val="solid"/>
                <a:round/>
                <a:headEnd type="none" w="med" len="med"/>
                <a:tailEnd type="none" w="med" len="med"/>
              </a:ln>
            </p:spPr>
          </p:sp>
          <p:sp>
            <p:nvSpPr>
              <p:cNvPr id="62642" name="Line 179"/>
              <p:cNvSpPr/>
              <p:nvPr/>
            </p:nvSpPr>
            <p:spPr>
              <a:xfrm>
                <a:off x="216" y="3843"/>
                <a:ext cx="5021" cy="0"/>
              </a:xfrm>
              <a:prstGeom prst="line">
                <a:avLst/>
              </a:prstGeom>
              <a:ln w="9525" cap="flat" cmpd="sng">
                <a:solidFill>
                  <a:srgbClr val="FFCC99"/>
                </a:solidFill>
                <a:prstDash val="solid"/>
                <a:round/>
                <a:headEnd type="none" w="med" len="med"/>
                <a:tailEnd type="none" w="med" len="med"/>
              </a:ln>
            </p:spPr>
          </p:sp>
          <p:sp>
            <p:nvSpPr>
              <p:cNvPr id="62643" name="Line 180"/>
              <p:cNvSpPr/>
              <p:nvPr/>
            </p:nvSpPr>
            <p:spPr>
              <a:xfrm>
                <a:off x="216" y="3881"/>
                <a:ext cx="5021" cy="0"/>
              </a:xfrm>
              <a:prstGeom prst="line">
                <a:avLst/>
              </a:prstGeom>
              <a:ln w="9525" cap="flat" cmpd="sng">
                <a:solidFill>
                  <a:srgbClr val="FFCC99"/>
                </a:solidFill>
                <a:prstDash val="solid"/>
                <a:round/>
                <a:headEnd type="none" w="med" len="med"/>
                <a:tailEnd type="none" w="med" len="med"/>
              </a:ln>
            </p:spPr>
          </p:sp>
          <p:sp>
            <p:nvSpPr>
              <p:cNvPr id="62644" name="Line 181"/>
              <p:cNvSpPr/>
              <p:nvPr/>
            </p:nvSpPr>
            <p:spPr>
              <a:xfrm>
                <a:off x="216" y="3942"/>
                <a:ext cx="5021" cy="0"/>
              </a:xfrm>
              <a:prstGeom prst="line">
                <a:avLst/>
              </a:prstGeom>
              <a:ln w="22225" cap="flat" cmpd="sng">
                <a:solidFill>
                  <a:srgbClr val="FFCC99"/>
                </a:solidFill>
                <a:prstDash val="solid"/>
                <a:round/>
                <a:headEnd type="none" w="med" len="med"/>
                <a:tailEnd type="none" w="med" len="med"/>
              </a:ln>
            </p:spPr>
          </p:sp>
        </p:grpSp>
        <p:sp>
          <p:nvSpPr>
            <p:cNvPr id="62645" name="Line 182"/>
            <p:cNvSpPr/>
            <p:nvPr/>
          </p:nvSpPr>
          <p:spPr>
            <a:xfrm flipV="1">
              <a:off x="768" y="1483"/>
              <a:ext cx="0" cy="1758"/>
            </a:xfrm>
            <a:prstGeom prst="line">
              <a:avLst/>
            </a:prstGeom>
            <a:ln w="22225" cap="flat" cmpd="sng">
              <a:solidFill>
                <a:schemeClr val="tx1"/>
              </a:solidFill>
              <a:prstDash val="solid"/>
              <a:round/>
              <a:headEnd type="none" w="med" len="med"/>
              <a:tailEnd type="stealth" w="lg" len="lg"/>
            </a:ln>
          </p:spPr>
        </p:sp>
        <p:sp>
          <p:nvSpPr>
            <p:cNvPr id="62646" name="Text Box 183"/>
            <p:cNvSpPr txBox="1"/>
            <p:nvPr/>
          </p:nvSpPr>
          <p:spPr>
            <a:xfrm>
              <a:off x="675" y="1289"/>
              <a:ext cx="205" cy="250"/>
            </a:xfrm>
            <a:prstGeom prst="rect">
              <a:avLst/>
            </a:prstGeom>
            <a:noFill/>
            <a:ln w="9525">
              <a:noFill/>
            </a:ln>
          </p:spPr>
          <p:txBody>
            <a:bodyPr wrap="none" anchor="ctr" anchorCtr="0">
              <a:spAutoFit/>
            </a:bodyPr>
            <a:p>
              <a:pPr algn="ctr" eaLnBrk="0" hangingPunct="0">
                <a:spcBef>
                  <a:spcPct val="50000"/>
                </a:spcBef>
              </a:pPr>
              <a:r>
                <a:rPr lang="en-US" altLang="zh-CN" sz="2000" i="1" dirty="0">
                  <a:latin typeface="Times New Roman" panose="02020603050405020304" pitchFamily="18" charset="0"/>
                  <a:ea typeface="宋体" panose="02010600030101010101" pitchFamily="2" charset="-122"/>
                </a:rPr>
                <a:t>n</a:t>
              </a:r>
              <a:endParaRPr lang="en-US" altLang="zh-CN" sz="2400" dirty="0">
                <a:latin typeface="Times New Roman" panose="02020603050405020304" pitchFamily="18" charset="0"/>
                <a:ea typeface="宋体" panose="02010600030101010101" pitchFamily="2" charset="-122"/>
              </a:endParaRPr>
            </a:p>
          </p:txBody>
        </p:sp>
        <p:sp>
          <p:nvSpPr>
            <p:cNvPr id="62647" name="Text Box 184"/>
            <p:cNvSpPr txBox="1"/>
            <p:nvPr/>
          </p:nvSpPr>
          <p:spPr>
            <a:xfrm>
              <a:off x="3288" y="3228"/>
              <a:ext cx="605" cy="250"/>
            </a:xfrm>
            <a:prstGeom prst="rect">
              <a:avLst/>
            </a:prstGeom>
            <a:noFill/>
            <a:ln w="9525">
              <a:noFill/>
            </a:ln>
          </p:spPr>
          <p:txBody>
            <a:bodyPr wrap="none" anchor="ctr" anchorCtr="0">
              <a:spAutoFit/>
            </a:bodyPr>
            <a:p>
              <a:pPr algn="ctr" eaLnBrk="0" hangingPunct="0">
                <a:spcBef>
                  <a:spcPct val="50000"/>
                </a:spcBef>
              </a:pPr>
              <a:r>
                <a:rPr lang="en-US" altLang="zh-CN" sz="2000" i="1" dirty="0">
                  <a:latin typeface="Times New Roman" panose="02020603050405020304" pitchFamily="18" charset="0"/>
                  <a:ea typeface="宋体" panose="02010600030101010101" pitchFamily="2" charset="-122"/>
                </a:rPr>
                <a:t>λ</a:t>
              </a:r>
              <a:r>
                <a:rPr lang="en-US" altLang="zh-CN" sz="2000" dirty="0">
                  <a:latin typeface="Times New Roman" panose="02020603050405020304" pitchFamily="18" charset="0"/>
                  <a:ea typeface="宋体" panose="02010600030101010101" pitchFamily="2" charset="-122"/>
                </a:rPr>
                <a:t>(nm)</a:t>
              </a:r>
              <a:endParaRPr lang="en-US" altLang="zh-CN" sz="2400" dirty="0">
                <a:latin typeface="Times New Roman" panose="02020603050405020304" pitchFamily="18" charset="0"/>
                <a:ea typeface="宋体" panose="02010600030101010101" pitchFamily="2" charset="-122"/>
              </a:endParaRPr>
            </a:p>
          </p:txBody>
        </p:sp>
        <p:sp>
          <p:nvSpPr>
            <p:cNvPr id="62648" name="Line 185"/>
            <p:cNvSpPr/>
            <p:nvPr/>
          </p:nvSpPr>
          <p:spPr>
            <a:xfrm>
              <a:off x="762" y="3241"/>
              <a:ext cx="2930" cy="0"/>
            </a:xfrm>
            <a:prstGeom prst="line">
              <a:avLst/>
            </a:prstGeom>
            <a:ln w="22225" cap="flat" cmpd="sng">
              <a:solidFill>
                <a:schemeClr val="tx1"/>
              </a:solidFill>
              <a:prstDash val="solid"/>
              <a:round/>
              <a:headEnd type="none" w="med" len="med"/>
              <a:tailEnd type="stealth" w="lg" len="lg"/>
            </a:ln>
          </p:spPr>
        </p:sp>
        <p:sp>
          <p:nvSpPr>
            <p:cNvPr id="62649" name="Line 186"/>
            <p:cNvSpPr/>
            <p:nvPr/>
          </p:nvSpPr>
          <p:spPr>
            <a:xfrm>
              <a:off x="1561" y="3209"/>
              <a:ext cx="0" cy="37"/>
            </a:xfrm>
            <a:prstGeom prst="line">
              <a:avLst/>
            </a:prstGeom>
            <a:ln w="19050" cap="flat" cmpd="sng">
              <a:solidFill>
                <a:schemeClr val="tx1"/>
              </a:solidFill>
              <a:prstDash val="solid"/>
              <a:round/>
              <a:headEnd type="none" w="med" len="med"/>
              <a:tailEnd type="none" w="med" len="med"/>
            </a:ln>
          </p:spPr>
        </p:sp>
        <p:sp>
          <p:nvSpPr>
            <p:cNvPr id="62650" name="Line 187"/>
            <p:cNvSpPr/>
            <p:nvPr/>
          </p:nvSpPr>
          <p:spPr>
            <a:xfrm>
              <a:off x="3154" y="3209"/>
              <a:ext cx="0" cy="37"/>
            </a:xfrm>
            <a:prstGeom prst="line">
              <a:avLst/>
            </a:prstGeom>
            <a:ln w="19050" cap="flat" cmpd="sng">
              <a:solidFill>
                <a:schemeClr val="tx1"/>
              </a:solidFill>
              <a:prstDash val="solid"/>
              <a:round/>
              <a:headEnd type="none" w="med" len="med"/>
              <a:tailEnd type="none" w="med" len="med"/>
            </a:ln>
          </p:spPr>
        </p:sp>
        <p:sp>
          <p:nvSpPr>
            <p:cNvPr id="62651" name="Line 188"/>
            <p:cNvSpPr/>
            <p:nvPr/>
          </p:nvSpPr>
          <p:spPr>
            <a:xfrm rot="5400000">
              <a:off x="776" y="2261"/>
              <a:ext cx="0" cy="37"/>
            </a:xfrm>
            <a:prstGeom prst="line">
              <a:avLst/>
            </a:prstGeom>
            <a:ln w="19050" cap="flat" cmpd="sng">
              <a:solidFill>
                <a:schemeClr val="tx1"/>
              </a:solidFill>
              <a:prstDash val="solid"/>
              <a:round/>
              <a:headEnd type="none" w="med" len="med"/>
              <a:tailEnd type="none" w="med" len="med"/>
            </a:ln>
          </p:spPr>
        </p:sp>
        <p:sp>
          <p:nvSpPr>
            <p:cNvPr id="62652" name="Line 189"/>
            <p:cNvSpPr/>
            <p:nvPr/>
          </p:nvSpPr>
          <p:spPr>
            <a:xfrm rot="5400000">
              <a:off x="776" y="2583"/>
              <a:ext cx="0" cy="37"/>
            </a:xfrm>
            <a:prstGeom prst="line">
              <a:avLst/>
            </a:prstGeom>
            <a:ln w="19050" cap="flat" cmpd="sng">
              <a:solidFill>
                <a:schemeClr val="tx1"/>
              </a:solidFill>
              <a:prstDash val="solid"/>
              <a:round/>
              <a:headEnd type="none" w="med" len="med"/>
              <a:tailEnd type="none" w="med" len="med"/>
            </a:ln>
          </p:spPr>
        </p:sp>
        <p:sp>
          <p:nvSpPr>
            <p:cNvPr id="62653" name="Line 190"/>
            <p:cNvSpPr/>
            <p:nvPr/>
          </p:nvSpPr>
          <p:spPr>
            <a:xfrm rot="5400000">
              <a:off x="776" y="2893"/>
              <a:ext cx="0" cy="37"/>
            </a:xfrm>
            <a:prstGeom prst="line">
              <a:avLst/>
            </a:prstGeom>
            <a:ln w="19050" cap="flat" cmpd="sng">
              <a:solidFill>
                <a:schemeClr val="tx1"/>
              </a:solidFill>
              <a:prstDash val="solid"/>
              <a:round/>
              <a:headEnd type="none" w="med" len="med"/>
              <a:tailEnd type="none" w="med" len="med"/>
            </a:ln>
          </p:spPr>
        </p:sp>
        <p:sp>
          <p:nvSpPr>
            <p:cNvPr id="62654" name="Line 191"/>
            <p:cNvSpPr/>
            <p:nvPr/>
          </p:nvSpPr>
          <p:spPr>
            <a:xfrm rot="5400000">
              <a:off x="776" y="1611"/>
              <a:ext cx="0" cy="37"/>
            </a:xfrm>
            <a:prstGeom prst="line">
              <a:avLst/>
            </a:prstGeom>
            <a:ln w="19050" cap="flat" cmpd="sng">
              <a:solidFill>
                <a:schemeClr val="tx1"/>
              </a:solidFill>
              <a:prstDash val="solid"/>
              <a:round/>
              <a:headEnd type="none" w="med" len="med"/>
              <a:tailEnd type="none" w="med" len="med"/>
            </a:ln>
          </p:spPr>
        </p:sp>
        <p:sp>
          <p:nvSpPr>
            <p:cNvPr id="62655" name="Line 192"/>
            <p:cNvSpPr/>
            <p:nvPr/>
          </p:nvSpPr>
          <p:spPr>
            <a:xfrm rot="5400000">
              <a:off x="776" y="1935"/>
              <a:ext cx="0" cy="37"/>
            </a:xfrm>
            <a:prstGeom prst="line">
              <a:avLst/>
            </a:prstGeom>
            <a:ln w="19050" cap="flat" cmpd="sng">
              <a:solidFill>
                <a:schemeClr val="tx1"/>
              </a:solidFill>
              <a:prstDash val="solid"/>
              <a:round/>
              <a:headEnd type="none" w="med" len="med"/>
              <a:tailEnd type="none" w="med" len="med"/>
            </a:ln>
          </p:spPr>
        </p:sp>
        <p:sp>
          <p:nvSpPr>
            <p:cNvPr id="62656" name="Text Box 193"/>
            <p:cNvSpPr txBox="1"/>
            <p:nvPr/>
          </p:nvSpPr>
          <p:spPr>
            <a:xfrm>
              <a:off x="431" y="3158"/>
              <a:ext cx="365"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1.6500</a:t>
              </a:r>
              <a:endParaRPr lang="en-US" altLang="zh-CN" sz="1200" dirty="0">
                <a:latin typeface="Times New Roman" panose="02020603050405020304" pitchFamily="18" charset="0"/>
                <a:ea typeface="宋体" panose="02010600030101010101" pitchFamily="2" charset="-122"/>
              </a:endParaRPr>
            </a:p>
          </p:txBody>
        </p:sp>
        <p:sp>
          <p:nvSpPr>
            <p:cNvPr id="62657" name="Text Box 194"/>
            <p:cNvSpPr txBox="1"/>
            <p:nvPr/>
          </p:nvSpPr>
          <p:spPr>
            <a:xfrm>
              <a:off x="1391" y="3241"/>
              <a:ext cx="298"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500.0</a:t>
              </a:r>
              <a:endParaRPr lang="en-US" altLang="zh-CN" sz="2400" dirty="0">
                <a:latin typeface="Times New Roman" panose="02020603050405020304" pitchFamily="18" charset="0"/>
                <a:ea typeface="宋体" panose="02010600030101010101" pitchFamily="2" charset="-122"/>
              </a:endParaRPr>
            </a:p>
          </p:txBody>
        </p:sp>
        <p:sp>
          <p:nvSpPr>
            <p:cNvPr id="62658" name="Text Box 195"/>
            <p:cNvSpPr txBox="1"/>
            <p:nvPr/>
          </p:nvSpPr>
          <p:spPr>
            <a:xfrm>
              <a:off x="3036" y="3264"/>
              <a:ext cx="247"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700.0</a:t>
              </a:r>
              <a:endParaRPr lang="en-US" altLang="zh-CN" sz="2400" dirty="0">
                <a:latin typeface="Times New Roman" panose="02020603050405020304" pitchFamily="18" charset="0"/>
                <a:ea typeface="宋体" panose="02010600030101010101" pitchFamily="2" charset="-122"/>
              </a:endParaRPr>
            </a:p>
          </p:txBody>
        </p:sp>
        <p:sp>
          <p:nvSpPr>
            <p:cNvPr id="62659" name="Text Box 196"/>
            <p:cNvSpPr txBox="1"/>
            <p:nvPr/>
          </p:nvSpPr>
          <p:spPr>
            <a:xfrm>
              <a:off x="430" y="2552"/>
              <a:ext cx="358"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1.6700</a:t>
              </a:r>
              <a:endParaRPr lang="en-US" altLang="zh-CN" sz="2400" dirty="0">
                <a:latin typeface="Times New Roman" panose="02020603050405020304" pitchFamily="18" charset="0"/>
                <a:ea typeface="宋体" panose="02010600030101010101" pitchFamily="2" charset="-122"/>
              </a:endParaRPr>
            </a:p>
          </p:txBody>
        </p:sp>
        <p:sp>
          <p:nvSpPr>
            <p:cNvPr id="62660" name="Text Box 197"/>
            <p:cNvSpPr txBox="1"/>
            <p:nvPr/>
          </p:nvSpPr>
          <p:spPr>
            <a:xfrm>
              <a:off x="424" y="2860"/>
              <a:ext cx="374"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1.6600</a:t>
              </a:r>
              <a:endParaRPr lang="en-US" altLang="zh-CN" sz="2400" dirty="0">
                <a:latin typeface="Times New Roman" panose="02020603050405020304" pitchFamily="18" charset="0"/>
                <a:ea typeface="宋体" panose="02010600030101010101" pitchFamily="2" charset="-122"/>
              </a:endParaRPr>
            </a:p>
          </p:txBody>
        </p:sp>
        <p:sp>
          <p:nvSpPr>
            <p:cNvPr id="62661" name="Text Box 198"/>
            <p:cNvSpPr txBox="1"/>
            <p:nvPr/>
          </p:nvSpPr>
          <p:spPr>
            <a:xfrm>
              <a:off x="443" y="1592"/>
              <a:ext cx="345"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1.7000</a:t>
              </a:r>
              <a:endParaRPr lang="en-US" altLang="zh-CN" sz="2400" dirty="0">
                <a:latin typeface="Times New Roman" panose="02020603050405020304" pitchFamily="18" charset="0"/>
                <a:ea typeface="宋体" panose="02010600030101010101" pitchFamily="2" charset="-122"/>
              </a:endParaRPr>
            </a:p>
          </p:txBody>
        </p:sp>
        <p:sp>
          <p:nvSpPr>
            <p:cNvPr id="62662" name="Text Box 199"/>
            <p:cNvSpPr txBox="1"/>
            <p:nvPr/>
          </p:nvSpPr>
          <p:spPr>
            <a:xfrm>
              <a:off x="446" y="1904"/>
              <a:ext cx="325"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1.6900</a:t>
              </a:r>
              <a:endParaRPr lang="en-US" altLang="zh-CN" sz="2400" dirty="0">
                <a:latin typeface="Times New Roman" panose="02020603050405020304" pitchFamily="18" charset="0"/>
                <a:ea typeface="宋体" panose="02010600030101010101" pitchFamily="2" charset="-122"/>
              </a:endParaRPr>
            </a:p>
          </p:txBody>
        </p:sp>
        <p:sp>
          <p:nvSpPr>
            <p:cNvPr id="62663" name="Text Box 200"/>
            <p:cNvSpPr txBox="1"/>
            <p:nvPr/>
          </p:nvSpPr>
          <p:spPr>
            <a:xfrm>
              <a:off x="445" y="2224"/>
              <a:ext cx="325"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1.6800</a:t>
              </a:r>
              <a:endParaRPr lang="en-US" altLang="zh-CN" sz="2400" dirty="0">
                <a:latin typeface="Times New Roman" panose="02020603050405020304" pitchFamily="18" charset="0"/>
                <a:ea typeface="宋体" panose="02010600030101010101" pitchFamily="2" charset="-122"/>
              </a:endParaRPr>
            </a:p>
          </p:txBody>
        </p:sp>
        <p:sp>
          <p:nvSpPr>
            <p:cNvPr id="62664" name="Text Box 201"/>
            <p:cNvSpPr txBox="1"/>
            <p:nvPr/>
          </p:nvSpPr>
          <p:spPr>
            <a:xfrm>
              <a:off x="2188" y="3241"/>
              <a:ext cx="283"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600.0</a:t>
              </a:r>
              <a:endParaRPr lang="en-US" altLang="zh-CN" sz="2400" dirty="0">
                <a:latin typeface="Times New Roman" panose="02020603050405020304" pitchFamily="18" charset="0"/>
                <a:ea typeface="宋体" panose="02010600030101010101" pitchFamily="2" charset="-122"/>
              </a:endParaRPr>
            </a:p>
          </p:txBody>
        </p:sp>
        <p:sp>
          <p:nvSpPr>
            <p:cNvPr id="62665" name="Line 202"/>
            <p:cNvSpPr/>
            <p:nvPr/>
          </p:nvSpPr>
          <p:spPr>
            <a:xfrm>
              <a:off x="2356" y="3207"/>
              <a:ext cx="0" cy="37"/>
            </a:xfrm>
            <a:prstGeom prst="line">
              <a:avLst/>
            </a:prstGeom>
            <a:ln w="19050" cap="flat" cmpd="sng">
              <a:solidFill>
                <a:schemeClr val="tx1"/>
              </a:solidFill>
              <a:prstDash val="solid"/>
              <a:round/>
              <a:headEnd type="none" w="med" len="med"/>
              <a:tailEnd type="none" w="med" len="med"/>
            </a:ln>
          </p:spPr>
        </p:sp>
        <p:sp>
          <p:nvSpPr>
            <p:cNvPr id="62666" name="Text Box 203"/>
            <p:cNvSpPr txBox="1"/>
            <p:nvPr/>
          </p:nvSpPr>
          <p:spPr>
            <a:xfrm>
              <a:off x="697" y="3260"/>
              <a:ext cx="308" cy="115"/>
            </a:xfrm>
            <a:prstGeom prst="rect">
              <a:avLst/>
            </a:prstGeom>
            <a:noFill/>
            <a:ln w="9525">
              <a:noFill/>
            </a:ln>
          </p:spPr>
          <p:txBody>
            <a:bodyPr lIns="0" tIns="0" rIns="0" bIns="0" anchor="ctr" anchorCtr="0">
              <a:spAutoFit/>
            </a:bodyPr>
            <a:p>
              <a:pPr algn="ctr" eaLnBrk="0" hangingPunct="0">
                <a:spcBef>
                  <a:spcPct val="50000"/>
                </a:spcBef>
              </a:pPr>
              <a:r>
                <a:rPr lang="en-US" altLang="zh-CN" sz="1200" dirty="0">
                  <a:latin typeface="Times New Roman" panose="02020603050405020304" pitchFamily="18" charset="0"/>
                  <a:ea typeface="宋体" panose="02010600030101010101" pitchFamily="2" charset="-122"/>
                </a:rPr>
                <a:t>400.0</a:t>
              </a:r>
              <a:endParaRPr lang="en-US" altLang="zh-CN" sz="2400" dirty="0">
                <a:latin typeface="Times New Roman" panose="02020603050405020304" pitchFamily="18" charset="0"/>
                <a:ea typeface="宋体" panose="02010600030101010101" pitchFamily="2" charset="-122"/>
              </a:endParaRPr>
            </a:p>
          </p:txBody>
        </p:sp>
        <p:sp>
          <p:nvSpPr>
            <p:cNvPr id="62667" name="Text Box 204"/>
            <p:cNvSpPr txBox="1"/>
            <p:nvPr/>
          </p:nvSpPr>
          <p:spPr>
            <a:xfrm>
              <a:off x="1383" y="3332"/>
              <a:ext cx="1556" cy="250"/>
            </a:xfrm>
            <a:prstGeom prst="rect">
              <a:avLst/>
            </a:prstGeom>
            <a:noFill/>
            <a:ln w="9525">
              <a:noFill/>
            </a:ln>
          </p:spPr>
          <p:txBody>
            <a:bodyPr wrap="none" anchor="ctr" anchorCtr="0">
              <a:spAutoFit/>
            </a:bodyPr>
            <a:p>
              <a:pPr algn="ctr" eaLnBrk="0" hangingPunct="0">
                <a:spcBef>
                  <a:spcPct val="50000"/>
                </a:spcBef>
              </a:pPr>
              <a:r>
                <a:rPr lang="zh-CN" altLang="en-US" sz="2000" dirty="0">
                  <a:solidFill>
                    <a:schemeClr val="accent2"/>
                  </a:solidFill>
                  <a:latin typeface="Times New Roman" panose="02020603050405020304" pitchFamily="18" charset="0"/>
                  <a:ea typeface="黑体" panose="02010609060101010101" pitchFamily="2" charset="-122"/>
                </a:rPr>
                <a:t>玻璃材料色散曲线图</a:t>
              </a:r>
              <a:endParaRPr lang="zh-CN" altLang="en-US" sz="2000" dirty="0">
                <a:solidFill>
                  <a:schemeClr val="accent2"/>
                </a:solidFill>
                <a:latin typeface="Times New Roman" panose="02020603050405020304" pitchFamily="18" charset="0"/>
                <a:ea typeface="黑体" panose="02010609060101010101" pitchFamily="2" charset="-122"/>
              </a:endParaRPr>
            </a:p>
          </p:txBody>
        </p:sp>
        <p:grpSp>
          <p:nvGrpSpPr>
            <p:cNvPr id="62668" name="Group 205"/>
            <p:cNvGrpSpPr/>
            <p:nvPr/>
          </p:nvGrpSpPr>
          <p:grpSpPr>
            <a:xfrm>
              <a:off x="1116" y="1753"/>
              <a:ext cx="31" cy="32"/>
              <a:chOff x="2705" y="307"/>
              <a:chExt cx="73" cy="72"/>
            </a:xfrm>
          </p:grpSpPr>
          <p:sp>
            <p:nvSpPr>
              <p:cNvPr id="62669" name="Line 206"/>
              <p:cNvSpPr/>
              <p:nvPr/>
            </p:nvSpPr>
            <p:spPr>
              <a:xfrm>
                <a:off x="2705" y="349"/>
                <a:ext cx="73" cy="0"/>
              </a:xfrm>
              <a:prstGeom prst="line">
                <a:avLst/>
              </a:prstGeom>
              <a:ln w="9525" cap="flat" cmpd="sng">
                <a:solidFill>
                  <a:schemeClr val="tx1"/>
                </a:solidFill>
                <a:prstDash val="solid"/>
                <a:round/>
                <a:headEnd type="none" w="med" len="med"/>
                <a:tailEnd type="none" w="med" len="med"/>
              </a:ln>
            </p:spPr>
          </p:sp>
          <p:sp>
            <p:nvSpPr>
              <p:cNvPr id="62670" name="Line 207"/>
              <p:cNvSpPr/>
              <p:nvPr/>
            </p:nvSpPr>
            <p:spPr>
              <a:xfrm rot="5400000">
                <a:off x="2709" y="343"/>
                <a:ext cx="72" cy="0"/>
              </a:xfrm>
              <a:prstGeom prst="line">
                <a:avLst/>
              </a:prstGeom>
              <a:ln w="9525" cap="flat" cmpd="sng">
                <a:solidFill>
                  <a:schemeClr val="tx1"/>
                </a:solidFill>
                <a:prstDash val="solid"/>
                <a:round/>
                <a:headEnd type="none" w="med" len="med"/>
                <a:tailEnd type="none" w="med" len="med"/>
              </a:ln>
            </p:spPr>
          </p:sp>
        </p:grpSp>
        <p:grpSp>
          <p:nvGrpSpPr>
            <p:cNvPr id="62671" name="Group 208"/>
            <p:cNvGrpSpPr/>
            <p:nvPr/>
          </p:nvGrpSpPr>
          <p:grpSpPr>
            <a:xfrm>
              <a:off x="1301" y="1938"/>
              <a:ext cx="32" cy="32"/>
              <a:chOff x="2705" y="307"/>
              <a:chExt cx="73" cy="72"/>
            </a:xfrm>
          </p:grpSpPr>
          <p:sp>
            <p:nvSpPr>
              <p:cNvPr id="62672" name="Line 209"/>
              <p:cNvSpPr/>
              <p:nvPr/>
            </p:nvSpPr>
            <p:spPr>
              <a:xfrm>
                <a:off x="2705" y="349"/>
                <a:ext cx="73" cy="0"/>
              </a:xfrm>
              <a:prstGeom prst="line">
                <a:avLst/>
              </a:prstGeom>
              <a:ln w="9525" cap="flat" cmpd="sng">
                <a:solidFill>
                  <a:schemeClr val="tx1"/>
                </a:solidFill>
                <a:prstDash val="solid"/>
                <a:round/>
                <a:headEnd type="none" w="med" len="med"/>
                <a:tailEnd type="none" w="med" len="med"/>
              </a:ln>
            </p:spPr>
          </p:sp>
          <p:sp>
            <p:nvSpPr>
              <p:cNvPr id="62673" name="Line 210"/>
              <p:cNvSpPr/>
              <p:nvPr/>
            </p:nvSpPr>
            <p:spPr>
              <a:xfrm rot="5400000">
                <a:off x="2709" y="343"/>
                <a:ext cx="72" cy="0"/>
              </a:xfrm>
              <a:prstGeom prst="line">
                <a:avLst/>
              </a:prstGeom>
              <a:ln w="9525" cap="flat" cmpd="sng">
                <a:solidFill>
                  <a:schemeClr val="tx1"/>
                </a:solidFill>
                <a:prstDash val="solid"/>
                <a:round/>
                <a:headEnd type="none" w="med" len="med"/>
                <a:tailEnd type="none" w="med" len="med"/>
              </a:ln>
            </p:spPr>
          </p:sp>
        </p:grpSp>
        <p:grpSp>
          <p:nvGrpSpPr>
            <p:cNvPr id="62674" name="Group 211"/>
            <p:cNvGrpSpPr/>
            <p:nvPr/>
          </p:nvGrpSpPr>
          <p:grpSpPr>
            <a:xfrm>
              <a:off x="1473" y="2082"/>
              <a:ext cx="32" cy="32"/>
              <a:chOff x="2705" y="307"/>
              <a:chExt cx="73" cy="72"/>
            </a:xfrm>
          </p:grpSpPr>
          <p:sp>
            <p:nvSpPr>
              <p:cNvPr id="62675" name="Line 212"/>
              <p:cNvSpPr/>
              <p:nvPr/>
            </p:nvSpPr>
            <p:spPr>
              <a:xfrm>
                <a:off x="2705" y="349"/>
                <a:ext cx="73" cy="0"/>
              </a:xfrm>
              <a:prstGeom prst="line">
                <a:avLst/>
              </a:prstGeom>
              <a:ln w="9525" cap="flat" cmpd="sng">
                <a:solidFill>
                  <a:schemeClr val="tx1"/>
                </a:solidFill>
                <a:prstDash val="solid"/>
                <a:round/>
                <a:headEnd type="none" w="med" len="med"/>
                <a:tailEnd type="none" w="med" len="med"/>
              </a:ln>
            </p:spPr>
          </p:sp>
          <p:sp>
            <p:nvSpPr>
              <p:cNvPr id="62676" name="Line 213"/>
              <p:cNvSpPr/>
              <p:nvPr/>
            </p:nvSpPr>
            <p:spPr>
              <a:xfrm rot="5400000">
                <a:off x="2709" y="343"/>
                <a:ext cx="72" cy="0"/>
              </a:xfrm>
              <a:prstGeom prst="line">
                <a:avLst/>
              </a:prstGeom>
              <a:ln w="9525" cap="flat" cmpd="sng">
                <a:solidFill>
                  <a:schemeClr val="tx1"/>
                </a:solidFill>
                <a:prstDash val="solid"/>
                <a:round/>
                <a:headEnd type="none" w="med" len="med"/>
                <a:tailEnd type="none" w="med" len="med"/>
              </a:ln>
            </p:spPr>
          </p:sp>
        </p:grpSp>
        <p:grpSp>
          <p:nvGrpSpPr>
            <p:cNvPr id="62677" name="Group 214"/>
            <p:cNvGrpSpPr/>
            <p:nvPr/>
          </p:nvGrpSpPr>
          <p:grpSpPr>
            <a:xfrm>
              <a:off x="1556" y="2134"/>
              <a:ext cx="32" cy="32"/>
              <a:chOff x="2705" y="307"/>
              <a:chExt cx="73" cy="72"/>
            </a:xfrm>
          </p:grpSpPr>
          <p:sp>
            <p:nvSpPr>
              <p:cNvPr id="62678" name="Line 215"/>
              <p:cNvSpPr/>
              <p:nvPr/>
            </p:nvSpPr>
            <p:spPr>
              <a:xfrm>
                <a:off x="2705" y="349"/>
                <a:ext cx="73" cy="0"/>
              </a:xfrm>
              <a:prstGeom prst="line">
                <a:avLst/>
              </a:prstGeom>
              <a:ln w="9525" cap="flat" cmpd="sng">
                <a:solidFill>
                  <a:schemeClr val="tx1"/>
                </a:solidFill>
                <a:prstDash val="solid"/>
                <a:round/>
                <a:headEnd type="none" w="med" len="med"/>
                <a:tailEnd type="none" w="med" len="med"/>
              </a:ln>
            </p:spPr>
          </p:sp>
          <p:sp>
            <p:nvSpPr>
              <p:cNvPr id="62679" name="Line 216"/>
              <p:cNvSpPr/>
              <p:nvPr/>
            </p:nvSpPr>
            <p:spPr>
              <a:xfrm rot="5400000">
                <a:off x="2709" y="343"/>
                <a:ext cx="72" cy="0"/>
              </a:xfrm>
              <a:prstGeom prst="line">
                <a:avLst/>
              </a:prstGeom>
              <a:ln w="9525" cap="flat" cmpd="sng">
                <a:solidFill>
                  <a:schemeClr val="tx1"/>
                </a:solidFill>
                <a:prstDash val="solid"/>
                <a:round/>
                <a:headEnd type="none" w="med" len="med"/>
                <a:tailEnd type="none" w="med" len="med"/>
              </a:ln>
            </p:spPr>
          </p:sp>
        </p:grpSp>
        <p:grpSp>
          <p:nvGrpSpPr>
            <p:cNvPr id="62680" name="Group 217"/>
            <p:cNvGrpSpPr/>
            <p:nvPr/>
          </p:nvGrpSpPr>
          <p:grpSpPr>
            <a:xfrm>
              <a:off x="2232" y="2521"/>
              <a:ext cx="32" cy="32"/>
              <a:chOff x="2705" y="307"/>
              <a:chExt cx="73" cy="72"/>
            </a:xfrm>
          </p:grpSpPr>
          <p:sp>
            <p:nvSpPr>
              <p:cNvPr id="62681" name="Line 218"/>
              <p:cNvSpPr/>
              <p:nvPr/>
            </p:nvSpPr>
            <p:spPr>
              <a:xfrm>
                <a:off x="2705" y="349"/>
                <a:ext cx="73" cy="0"/>
              </a:xfrm>
              <a:prstGeom prst="line">
                <a:avLst/>
              </a:prstGeom>
              <a:ln w="9525" cap="flat" cmpd="sng">
                <a:solidFill>
                  <a:schemeClr val="tx1"/>
                </a:solidFill>
                <a:prstDash val="solid"/>
                <a:round/>
                <a:headEnd type="none" w="med" len="med"/>
                <a:tailEnd type="none" w="med" len="med"/>
              </a:ln>
            </p:spPr>
          </p:sp>
          <p:sp>
            <p:nvSpPr>
              <p:cNvPr id="62682" name="Line 219"/>
              <p:cNvSpPr/>
              <p:nvPr/>
            </p:nvSpPr>
            <p:spPr>
              <a:xfrm rot="5400000">
                <a:off x="2709" y="343"/>
                <a:ext cx="72" cy="0"/>
              </a:xfrm>
              <a:prstGeom prst="line">
                <a:avLst/>
              </a:prstGeom>
              <a:ln w="9525" cap="flat" cmpd="sng">
                <a:solidFill>
                  <a:schemeClr val="tx1"/>
                </a:solidFill>
                <a:prstDash val="solid"/>
                <a:round/>
                <a:headEnd type="none" w="med" len="med"/>
                <a:tailEnd type="none" w="med" len="med"/>
              </a:ln>
            </p:spPr>
          </p:sp>
        </p:grpSp>
        <p:grpSp>
          <p:nvGrpSpPr>
            <p:cNvPr id="62683" name="Group 220"/>
            <p:cNvGrpSpPr/>
            <p:nvPr/>
          </p:nvGrpSpPr>
          <p:grpSpPr>
            <a:xfrm>
              <a:off x="2877" y="2745"/>
              <a:ext cx="32" cy="32"/>
              <a:chOff x="2705" y="307"/>
              <a:chExt cx="73" cy="72"/>
            </a:xfrm>
          </p:grpSpPr>
          <p:sp>
            <p:nvSpPr>
              <p:cNvPr id="62684" name="Line 221"/>
              <p:cNvSpPr/>
              <p:nvPr/>
            </p:nvSpPr>
            <p:spPr>
              <a:xfrm>
                <a:off x="2705" y="349"/>
                <a:ext cx="73" cy="0"/>
              </a:xfrm>
              <a:prstGeom prst="line">
                <a:avLst/>
              </a:prstGeom>
              <a:ln w="9525" cap="flat" cmpd="sng">
                <a:solidFill>
                  <a:schemeClr val="tx1"/>
                </a:solidFill>
                <a:prstDash val="solid"/>
                <a:round/>
                <a:headEnd type="none" w="med" len="med"/>
                <a:tailEnd type="none" w="med" len="med"/>
              </a:ln>
            </p:spPr>
          </p:sp>
          <p:sp>
            <p:nvSpPr>
              <p:cNvPr id="62685" name="Line 222"/>
              <p:cNvSpPr/>
              <p:nvPr/>
            </p:nvSpPr>
            <p:spPr>
              <a:xfrm rot="5400000">
                <a:off x="2709" y="343"/>
                <a:ext cx="72" cy="0"/>
              </a:xfrm>
              <a:prstGeom prst="line">
                <a:avLst/>
              </a:prstGeom>
              <a:ln w="9525" cap="flat" cmpd="sng">
                <a:solidFill>
                  <a:schemeClr val="tx1"/>
                </a:solidFill>
                <a:prstDash val="solid"/>
                <a:round/>
                <a:headEnd type="none" w="med" len="med"/>
                <a:tailEnd type="none" w="med" len="med"/>
              </a:ln>
            </p:spPr>
          </p:sp>
        </p:grpSp>
        <p:grpSp>
          <p:nvGrpSpPr>
            <p:cNvPr id="62686" name="Group 223"/>
            <p:cNvGrpSpPr/>
            <p:nvPr/>
          </p:nvGrpSpPr>
          <p:grpSpPr>
            <a:xfrm>
              <a:off x="3178" y="2823"/>
              <a:ext cx="32" cy="32"/>
              <a:chOff x="2705" y="307"/>
              <a:chExt cx="73" cy="72"/>
            </a:xfrm>
          </p:grpSpPr>
          <p:sp>
            <p:nvSpPr>
              <p:cNvPr id="62687" name="Line 224"/>
              <p:cNvSpPr/>
              <p:nvPr/>
            </p:nvSpPr>
            <p:spPr>
              <a:xfrm>
                <a:off x="2705" y="349"/>
                <a:ext cx="73" cy="0"/>
              </a:xfrm>
              <a:prstGeom prst="line">
                <a:avLst/>
              </a:prstGeom>
              <a:ln w="9525" cap="flat" cmpd="sng">
                <a:solidFill>
                  <a:schemeClr val="tx1"/>
                </a:solidFill>
                <a:prstDash val="solid"/>
                <a:round/>
                <a:headEnd type="none" w="med" len="med"/>
                <a:tailEnd type="none" w="med" len="med"/>
              </a:ln>
            </p:spPr>
          </p:sp>
          <p:sp>
            <p:nvSpPr>
              <p:cNvPr id="62688" name="Line 225"/>
              <p:cNvSpPr/>
              <p:nvPr/>
            </p:nvSpPr>
            <p:spPr>
              <a:xfrm rot="5400000">
                <a:off x="2709" y="343"/>
                <a:ext cx="72" cy="0"/>
              </a:xfrm>
              <a:prstGeom prst="line">
                <a:avLst/>
              </a:prstGeom>
              <a:ln w="9525" cap="flat" cmpd="sng">
                <a:solidFill>
                  <a:schemeClr val="tx1"/>
                </a:solidFill>
                <a:prstDash val="solid"/>
                <a:round/>
                <a:headEnd type="none" w="med" len="med"/>
                <a:tailEnd type="none" w="med" len="med"/>
              </a:ln>
            </p:spPr>
          </p:sp>
        </p:grpSp>
        <p:sp>
          <p:nvSpPr>
            <p:cNvPr id="62689" name="Freeform 227"/>
            <p:cNvSpPr/>
            <p:nvPr/>
          </p:nvSpPr>
          <p:spPr>
            <a:xfrm>
              <a:off x="1034" y="1634"/>
              <a:ext cx="2483" cy="1272"/>
            </a:xfrm>
            <a:custGeom>
              <a:avLst/>
              <a:gdLst/>
              <a:ahLst/>
              <a:cxnLst>
                <a:cxn ang="0">
                  <a:pos x="0" y="0"/>
                </a:cxn>
                <a:cxn ang="0">
                  <a:pos x="104" y="114"/>
                </a:cxn>
                <a:cxn ang="0">
                  <a:pos x="218" y="217"/>
                </a:cxn>
                <a:cxn ang="0">
                  <a:pos x="300" y="279"/>
                </a:cxn>
                <a:cxn ang="0">
                  <a:pos x="352" y="331"/>
                </a:cxn>
                <a:cxn ang="0">
                  <a:pos x="404" y="383"/>
                </a:cxn>
                <a:cxn ang="0">
                  <a:pos x="487" y="466"/>
                </a:cxn>
                <a:cxn ang="0">
                  <a:pos x="549" y="507"/>
                </a:cxn>
                <a:cxn ang="0">
                  <a:pos x="600" y="548"/>
                </a:cxn>
                <a:cxn ang="0">
                  <a:pos x="693" y="631"/>
                </a:cxn>
                <a:cxn ang="0">
                  <a:pos x="973" y="797"/>
                </a:cxn>
                <a:cxn ang="0">
                  <a:pos x="1035" y="838"/>
                </a:cxn>
                <a:cxn ang="0">
                  <a:pos x="1159" y="910"/>
                </a:cxn>
                <a:cxn ang="0">
                  <a:pos x="1459" y="1004"/>
                </a:cxn>
                <a:cxn ang="0">
                  <a:pos x="1687" y="1086"/>
                </a:cxn>
                <a:cxn ang="0">
                  <a:pos x="1842" y="1148"/>
                </a:cxn>
                <a:cxn ang="0">
                  <a:pos x="2400" y="1252"/>
                </a:cxn>
                <a:cxn ang="0">
                  <a:pos x="2431" y="1262"/>
                </a:cxn>
                <a:cxn ang="0">
                  <a:pos x="2483" y="1272"/>
                </a:cxn>
              </a:cxnLst>
              <a:pathLst>
                <a:path w="2483" h="1272">
                  <a:moveTo>
                    <a:pt x="0" y="0"/>
                  </a:moveTo>
                  <a:cubicBezTo>
                    <a:pt x="39" y="39"/>
                    <a:pt x="59" y="83"/>
                    <a:pt x="104" y="114"/>
                  </a:cubicBezTo>
                  <a:cubicBezTo>
                    <a:pt x="132" y="156"/>
                    <a:pt x="176" y="190"/>
                    <a:pt x="218" y="217"/>
                  </a:cubicBezTo>
                  <a:cubicBezTo>
                    <a:pt x="245" y="259"/>
                    <a:pt x="259" y="253"/>
                    <a:pt x="300" y="279"/>
                  </a:cubicBezTo>
                  <a:cubicBezTo>
                    <a:pt x="354" y="362"/>
                    <a:pt x="284" y="265"/>
                    <a:pt x="352" y="331"/>
                  </a:cubicBezTo>
                  <a:cubicBezTo>
                    <a:pt x="426" y="403"/>
                    <a:pt x="317" y="324"/>
                    <a:pt x="404" y="383"/>
                  </a:cubicBezTo>
                  <a:cubicBezTo>
                    <a:pt x="426" y="415"/>
                    <a:pt x="456" y="442"/>
                    <a:pt x="487" y="466"/>
                  </a:cubicBezTo>
                  <a:cubicBezTo>
                    <a:pt x="507" y="481"/>
                    <a:pt x="549" y="507"/>
                    <a:pt x="549" y="507"/>
                  </a:cubicBezTo>
                  <a:cubicBezTo>
                    <a:pt x="603" y="591"/>
                    <a:pt x="532" y="496"/>
                    <a:pt x="600" y="548"/>
                  </a:cubicBezTo>
                  <a:cubicBezTo>
                    <a:pt x="633" y="573"/>
                    <a:pt x="661" y="605"/>
                    <a:pt x="693" y="631"/>
                  </a:cubicBezTo>
                  <a:cubicBezTo>
                    <a:pt x="778" y="701"/>
                    <a:pt x="868" y="761"/>
                    <a:pt x="973" y="797"/>
                  </a:cubicBezTo>
                  <a:cubicBezTo>
                    <a:pt x="996" y="805"/>
                    <a:pt x="1014" y="824"/>
                    <a:pt x="1035" y="838"/>
                  </a:cubicBezTo>
                  <a:cubicBezTo>
                    <a:pt x="1075" y="865"/>
                    <a:pt x="1115" y="891"/>
                    <a:pt x="1159" y="910"/>
                  </a:cubicBezTo>
                  <a:cubicBezTo>
                    <a:pt x="1253" y="952"/>
                    <a:pt x="1360" y="974"/>
                    <a:pt x="1459" y="1004"/>
                  </a:cubicBezTo>
                  <a:cubicBezTo>
                    <a:pt x="1538" y="1028"/>
                    <a:pt x="1607" y="1067"/>
                    <a:pt x="1687" y="1086"/>
                  </a:cubicBezTo>
                  <a:cubicBezTo>
                    <a:pt x="1734" y="1118"/>
                    <a:pt x="1788" y="1130"/>
                    <a:pt x="1842" y="1148"/>
                  </a:cubicBezTo>
                  <a:cubicBezTo>
                    <a:pt x="2022" y="1209"/>
                    <a:pt x="2212" y="1227"/>
                    <a:pt x="2400" y="1252"/>
                  </a:cubicBezTo>
                  <a:cubicBezTo>
                    <a:pt x="2410" y="1255"/>
                    <a:pt x="2420" y="1259"/>
                    <a:pt x="2431" y="1262"/>
                  </a:cubicBezTo>
                  <a:cubicBezTo>
                    <a:pt x="2448" y="1266"/>
                    <a:pt x="2483" y="1272"/>
                    <a:pt x="2483" y="1272"/>
                  </a:cubicBezTo>
                </a:path>
              </a:pathLst>
            </a:custGeom>
            <a:noFill/>
            <a:ln w="28575" cap="flat" cmpd="sng">
              <a:solidFill>
                <a:srgbClr val="000000"/>
              </a:solidFill>
              <a:prstDash val="solid"/>
              <a:round/>
              <a:headEnd type="none" w="med" len="med"/>
              <a:tailEnd type="none" w="med" len="med"/>
            </a:ln>
          </p:spPr>
          <p:txBody>
            <a:bodyPr/>
            <a:p>
              <a:endParaRPr lang="zh-CN" altLang="en-US"/>
            </a:p>
          </p:txBody>
        </p:sp>
      </p:grpSp>
      <p:sp>
        <p:nvSpPr>
          <p:cNvPr id="62690" name="Rectangle 229"/>
          <p:cNvSpPr/>
          <p:nvPr/>
        </p:nvSpPr>
        <p:spPr>
          <a:xfrm>
            <a:off x="298450" y="179388"/>
            <a:ext cx="2622550" cy="579437"/>
          </a:xfrm>
          <a:prstGeom prst="rect">
            <a:avLst/>
          </a:prstGeom>
          <a:noFill/>
          <a:ln w="9525">
            <a:noFill/>
          </a:ln>
        </p:spPr>
        <p:txBody>
          <a:bodyPr wrap="none" anchor="t" anchorCtr="0">
            <a:spAutoFit/>
          </a:bodyPr>
          <a:p>
            <a:r>
              <a:rPr lang="zh-CN" altLang="zh-CN" sz="3200" dirty="0">
                <a:solidFill>
                  <a:srgbClr val="006666"/>
                </a:solidFill>
                <a:latin typeface="微软雅黑" panose="020B0503020204020204" charset="-122"/>
                <a:ea typeface="微软雅黑" panose="020B0503020204020204" charset="-122"/>
              </a:rPr>
              <a:t>不当图例展示</a:t>
            </a:r>
            <a:endParaRPr lang="zh-CN" altLang="en-US" sz="3200" dirty="0">
              <a:solidFill>
                <a:srgbClr val="006666"/>
              </a:solidFill>
              <a:latin typeface="微软雅黑" panose="020B0503020204020204" charset="-122"/>
              <a:ea typeface="微软雅黑" panose="020B0503020204020204" charset="-122"/>
            </a:endParaRPr>
          </a:p>
        </p:txBody>
      </p:sp>
      <p:sp>
        <p:nvSpPr>
          <p:cNvPr id="44260" name="矩形 1"/>
          <p:cNvSpPr/>
          <p:nvPr/>
        </p:nvSpPr>
        <p:spPr>
          <a:xfrm>
            <a:off x="5921375" y="1419225"/>
            <a:ext cx="3043238" cy="3706495"/>
          </a:xfrm>
          <a:prstGeom prst="rect">
            <a:avLst/>
          </a:prstGeom>
          <a:noFill/>
          <a:ln w="9525">
            <a:noFill/>
          </a:ln>
        </p:spPr>
        <p:txBody>
          <a:bodyPr anchor="t" anchorCtr="0">
            <a:spAutoFit/>
          </a:bodyPr>
          <a:p>
            <a:pPr eaLnBrk="0" hangingPunct="0">
              <a:lnSpc>
                <a:spcPct val="110000"/>
              </a:lnSpc>
              <a:spcBef>
                <a:spcPct val="50000"/>
              </a:spcBef>
            </a:pPr>
            <a:r>
              <a:rPr lang="en-US" altLang="zh-CN" sz="2400" dirty="0">
                <a:solidFill>
                  <a:srgbClr val="000066"/>
                </a:solidFill>
                <a:latin typeface="微软雅黑" panose="020B0503020204020204" charset="-122"/>
                <a:ea typeface="微软雅黑" panose="020B0503020204020204" charset="-122"/>
              </a:rPr>
              <a:t>1</a:t>
            </a:r>
            <a:r>
              <a:rPr lang="zh-CN" altLang="en-US" sz="2400" dirty="0">
                <a:solidFill>
                  <a:srgbClr val="000066"/>
                </a:solidFill>
                <a:latin typeface="微软雅黑" panose="020B0503020204020204" charset="-122"/>
                <a:ea typeface="微软雅黑" panose="020B0503020204020204" charset="-122"/>
              </a:rPr>
              <a:t>、不当：曲线</a:t>
            </a:r>
            <a:r>
              <a:rPr lang="zh-CN" altLang="en-US" sz="2400" dirty="0">
                <a:solidFill>
                  <a:srgbClr val="FF0000"/>
                </a:solidFill>
                <a:latin typeface="微软雅黑" panose="020B0503020204020204" charset="-122"/>
                <a:ea typeface="微软雅黑" panose="020B0503020204020204" charset="-122"/>
              </a:rPr>
              <a:t>太粗（相对数据点标注而言）</a:t>
            </a:r>
            <a:r>
              <a:rPr lang="zh-CN" altLang="en-US" sz="2400" dirty="0">
                <a:solidFill>
                  <a:srgbClr val="000066"/>
                </a:solidFill>
                <a:latin typeface="微软雅黑" panose="020B0503020204020204" charset="-122"/>
                <a:ea typeface="微软雅黑" panose="020B0503020204020204" charset="-122"/>
              </a:rPr>
              <a:t>，不光滑。</a:t>
            </a:r>
            <a:endParaRPr lang="zh-CN" altLang="en-US" sz="2400" dirty="0">
              <a:solidFill>
                <a:srgbClr val="000066"/>
              </a:solidFill>
              <a:latin typeface="微软雅黑" panose="020B0503020204020204" charset="-122"/>
              <a:ea typeface="微软雅黑" panose="020B0503020204020204" charset="-122"/>
            </a:endParaRPr>
          </a:p>
          <a:p>
            <a:pPr eaLnBrk="0" hangingPunct="0">
              <a:lnSpc>
                <a:spcPct val="110000"/>
              </a:lnSpc>
              <a:spcBef>
                <a:spcPct val="50000"/>
              </a:spcBef>
            </a:pPr>
            <a:r>
              <a:rPr lang="zh-CN" altLang="en-US" sz="2400" dirty="0">
                <a:solidFill>
                  <a:srgbClr val="000066"/>
                </a:solidFill>
                <a:latin typeface="微软雅黑" panose="020B0503020204020204" charset="-122"/>
                <a:ea typeface="微软雅黑" panose="020B0503020204020204" charset="-122"/>
              </a:rPr>
              <a:t>应该用直尺、曲线板等工具把实验点连成光滑、均匀的细实线。</a:t>
            </a:r>
            <a:endParaRPr lang="en-US" altLang="zh-CN" sz="2400" dirty="0">
              <a:solidFill>
                <a:srgbClr val="000066"/>
              </a:solidFill>
              <a:latin typeface="微软雅黑" panose="020B0503020204020204" charset="-122"/>
              <a:ea typeface="微软雅黑" panose="020B0503020204020204" charset="-122"/>
            </a:endParaRPr>
          </a:p>
          <a:p>
            <a:pPr eaLnBrk="0" hangingPunct="0">
              <a:lnSpc>
                <a:spcPct val="110000"/>
              </a:lnSpc>
              <a:spcBef>
                <a:spcPct val="50000"/>
              </a:spcBef>
            </a:pPr>
            <a:r>
              <a:rPr lang="en-US" altLang="zh-CN" sz="2400" dirty="0">
                <a:solidFill>
                  <a:srgbClr val="000066"/>
                </a:solidFill>
                <a:latin typeface="微软雅黑" panose="020B0503020204020204" charset="-122"/>
                <a:ea typeface="微软雅黑" panose="020B0503020204020204" charset="-122"/>
              </a:rPr>
              <a:t>2</a:t>
            </a:r>
            <a:r>
              <a:rPr lang="zh-CN" altLang="en-US" sz="2400" dirty="0">
                <a:solidFill>
                  <a:srgbClr val="000066"/>
                </a:solidFill>
                <a:latin typeface="微软雅黑" panose="020B0503020204020204" charset="-122"/>
                <a:ea typeface="微软雅黑" panose="020B0503020204020204" charset="-122"/>
              </a:rPr>
              <a:t>、缺图号。</a:t>
            </a:r>
            <a:endParaRPr lang="zh-CN" altLang="en-US" sz="2400" dirty="0">
              <a:solidFill>
                <a:srgbClr val="000066"/>
              </a:solidFill>
              <a:latin typeface="微软雅黑" panose="020B0503020204020204" charset="-122"/>
              <a:ea typeface="微软雅黑" panose="020B0503020204020204"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260"/>
                                        </p:tgtEl>
                                        <p:attrNameLst>
                                          <p:attrName>style.visibility</p:attrName>
                                        </p:attrNameLst>
                                      </p:cBhvr>
                                      <p:to>
                                        <p:strVal val="visible"/>
                                      </p:to>
                                    </p:set>
                                    <p:animEffect transition="in" filter="wipe(down)">
                                      <p:cBhvr>
                                        <p:cTn id="7" dur="500"/>
                                        <p:tgtEl>
                                          <p:spTgt spid="4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60" grpId="0"/>
      <p:bldP spid="44260"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5537" name="Object 4"/>
          <p:cNvGraphicFramePr>
            <a:graphicFrameLocks noChangeAspect="1"/>
          </p:cNvGraphicFramePr>
          <p:nvPr/>
        </p:nvGraphicFramePr>
        <p:xfrm>
          <a:off x="323850" y="908050"/>
          <a:ext cx="5903913" cy="4999038"/>
        </p:xfrm>
        <a:graphic>
          <a:graphicData uri="http://schemas.openxmlformats.org/presentationml/2006/ole">
            <mc:AlternateContent xmlns:mc="http://schemas.openxmlformats.org/markup-compatibility/2006">
              <mc:Choice xmlns:v="urn:schemas-microsoft-com:vml" Requires="v">
                <p:oleObj spid="_x0000_s3093" name="" r:id="rId1" imgW="5997575" imgH="4617085" progId="Excel.Chart.8">
                  <p:embed/>
                </p:oleObj>
              </mc:Choice>
              <mc:Fallback>
                <p:oleObj name="" r:id="rId1" imgW="5997575" imgH="4617085" progId="Excel.Chart.8">
                  <p:embed/>
                  <p:pic>
                    <p:nvPicPr>
                      <p:cNvPr id="0" name="图片 3092"/>
                      <p:cNvPicPr/>
                      <p:nvPr/>
                    </p:nvPicPr>
                    <p:blipFill>
                      <a:blip r:embed="rId2"/>
                      <a:stretch>
                        <a:fillRect/>
                      </a:stretch>
                    </p:blipFill>
                    <p:spPr>
                      <a:xfrm>
                        <a:off x="323850" y="908050"/>
                        <a:ext cx="5903913" cy="4999038"/>
                      </a:xfrm>
                      <a:prstGeom prst="rect">
                        <a:avLst/>
                      </a:prstGeom>
                      <a:noFill/>
                      <a:ln w="38100">
                        <a:noFill/>
                        <a:miter/>
                      </a:ln>
                    </p:spPr>
                  </p:pic>
                </p:oleObj>
              </mc:Fallback>
            </mc:AlternateContent>
          </a:graphicData>
        </a:graphic>
      </p:graphicFrame>
      <p:sp>
        <p:nvSpPr>
          <p:cNvPr id="47106" name="矩形 2"/>
          <p:cNvSpPr/>
          <p:nvPr/>
        </p:nvSpPr>
        <p:spPr>
          <a:xfrm>
            <a:off x="6692900" y="1628775"/>
            <a:ext cx="2232025" cy="3300730"/>
          </a:xfrm>
          <a:prstGeom prst="rect">
            <a:avLst/>
          </a:prstGeom>
          <a:noFill/>
          <a:ln w="9525">
            <a:noFill/>
          </a:ln>
        </p:spPr>
        <p:txBody>
          <a:bodyPr anchor="t" anchorCtr="0">
            <a:spAutoFit/>
          </a:bodyPr>
          <a:p>
            <a:pPr eaLnBrk="0" hangingPunct="0">
              <a:lnSpc>
                <a:spcPct val="110000"/>
              </a:lnSpc>
              <a:spcBef>
                <a:spcPct val="50000"/>
              </a:spcBef>
            </a:pPr>
            <a:r>
              <a:rPr lang="zh-CN" altLang="en-US" sz="2400" dirty="0">
                <a:solidFill>
                  <a:srgbClr val="000066"/>
                </a:solidFill>
                <a:latin typeface="微软雅黑" panose="020B0503020204020204" charset="-122"/>
                <a:ea typeface="微软雅黑" panose="020B0503020204020204" charset="-122"/>
              </a:rPr>
              <a:t>不当：没有有效利用空间</a:t>
            </a:r>
            <a:endParaRPr lang="zh-CN" altLang="en-US" sz="2400" dirty="0">
              <a:solidFill>
                <a:srgbClr val="000066"/>
              </a:solidFill>
              <a:latin typeface="微软雅黑" panose="020B0503020204020204" charset="-122"/>
              <a:ea typeface="微软雅黑" panose="020B0503020204020204" charset="-122"/>
            </a:endParaRPr>
          </a:p>
          <a:p>
            <a:pPr eaLnBrk="0" hangingPunct="0">
              <a:lnSpc>
                <a:spcPct val="110000"/>
              </a:lnSpc>
              <a:spcBef>
                <a:spcPct val="50000"/>
              </a:spcBef>
            </a:pPr>
            <a:endParaRPr lang="zh-CN" altLang="en-US" sz="2400" dirty="0">
              <a:solidFill>
                <a:srgbClr val="000066"/>
              </a:solidFill>
              <a:latin typeface="微软雅黑" panose="020B0503020204020204" charset="-122"/>
              <a:ea typeface="微软雅黑" panose="020B0503020204020204" charset="-122"/>
            </a:endParaRPr>
          </a:p>
          <a:p>
            <a:pPr eaLnBrk="0" hangingPunct="0">
              <a:lnSpc>
                <a:spcPct val="110000"/>
              </a:lnSpc>
              <a:spcBef>
                <a:spcPct val="50000"/>
              </a:spcBef>
            </a:pPr>
            <a:r>
              <a:rPr lang="zh-CN" altLang="en-US" sz="2400" dirty="0">
                <a:solidFill>
                  <a:srgbClr val="000066"/>
                </a:solidFill>
                <a:latin typeface="微软雅黑" panose="020B0503020204020204" charset="-122"/>
                <a:ea typeface="微软雅黑" panose="020B0503020204020204" charset="-122"/>
              </a:rPr>
              <a:t>合理选择坐标范围，让曲线充满整个空间的</a:t>
            </a:r>
            <a:r>
              <a:rPr lang="en-US" altLang="zh-CN" sz="2400" dirty="0">
                <a:solidFill>
                  <a:srgbClr val="000066"/>
                </a:solidFill>
                <a:latin typeface="微软雅黑" panose="020B0503020204020204" charset="-122"/>
                <a:ea typeface="微软雅黑" panose="020B0503020204020204" charset="-122"/>
              </a:rPr>
              <a:t>2/3-3/4</a:t>
            </a:r>
            <a:endParaRPr lang="zh-CN" altLang="en-US" sz="2400" dirty="0">
              <a:solidFill>
                <a:srgbClr val="000066"/>
              </a:solidFill>
              <a:latin typeface="微软雅黑" panose="020B0503020204020204" charset="-122"/>
              <a:ea typeface="微软雅黑" panose="020B0503020204020204"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down)">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p:nvPr/>
        </p:nvSpPr>
        <p:spPr>
          <a:xfrm>
            <a:off x="684213" y="1806575"/>
            <a:ext cx="6481762" cy="519113"/>
          </a:xfrm>
          <a:prstGeom prst="rect">
            <a:avLst/>
          </a:prstGeom>
          <a:noFill/>
          <a:ln w="28575">
            <a:noFill/>
          </a:ln>
        </p:spPr>
        <p:txBody>
          <a:bodyPr anchor="ctr" anchorCtr="0">
            <a:spAutoFit/>
          </a:bodyPr>
          <a:p>
            <a:r>
              <a:rPr lang="en-US" altLang="zh-CN" b="1" dirty="0">
                <a:solidFill>
                  <a:srgbClr val="0000FF"/>
                </a:solidFill>
                <a:latin typeface="Times New Roman" panose="02020603050405020304" pitchFamily="18" charset="0"/>
                <a:ea typeface="华文中宋" panose="02010600040101010101" pitchFamily="2" charset="-122"/>
              </a:rPr>
              <a:t>1</a:t>
            </a:r>
            <a:r>
              <a:rPr lang="zh-CN" altLang="en-US" b="1" dirty="0">
                <a:solidFill>
                  <a:srgbClr val="0000FF"/>
                </a:solidFill>
                <a:latin typeface="Times New Roman" panose="02020603050405020304" pitchFamily="18" charset="0"/>
                <a:ea typeface="华文中宋" panose="02010600040101010101" pitchFamily="2" charset="-122"/>
              </a:rPr>
              <a:t>、系统误差：（</a:t>
            </a:r>
            <a:r>
              <a:rPr lang="en-US" altLang="zh-CN" b="1" dirty="0">
                <a:solidFill>
                  <a:srgbClr val="0000FF"/>
                </a:solidFill>
                <a:latin typeface="Times New Roman" panose="02020603050405020304" pitchFamily="18" charset="0"/>
                <a:ea typeface="华文中宋" panose="02010600040101010101" pitchFamily="2" charset="-122"/>
              </a:rPr>
              <a:t>systematic error</a:t>
            </a:r>
            <a:r>
              <a:rPr lang="zh-CN" altLang="en-US" b="1" dirty="0">
                <a:solidFill>
                  <a:srgbClr val="0000FF"/>
                </a:solidFill>
                <a:latin typeface="Times New Roman" panose="02020603050405020304" pitchFamily="18" charset="0"/>
                <a:ea typeface="华文中宋" panose="02010600040101010101" pitchFamily="2" charset="-122"/>
              </a:rPr>
              <a:t>）</a:t>
            </a:r>
            <a:r>
              <a:rPr lang="zh-CN" altLang="en-US" b="1" i="1" dirty="0">
                <a:latin typeface="Times New Roman" panose="02020603050405020304" pitchFamily="18" charset="0"/>
                <a:ea typeface="华文中宋" panose="02010600040101010101" pitchFamily="2" charset="-122"/>
              </a:rPr>
              <a:t> </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12290" name="Rectangle 3"/>
          <p:cNvSpPr/>
          <p:nvPr/>
        </p:nvSpPr>
        <p:spPr>
          <a:xfrm>
            <a:off x="403225" y="758825"/>
            <a:ext cx="5580063" cy="579438"/>
          </a:xfrm>
          <a:prstGeom prst="rect">
            <a:avLst/>
          </a:prstGeom>
          <a:noFill/>
          <a:ln w="9525">
            <a:noFill/>
          </a:ln>
          <a:effectLst>
            <a:outerShdw dist="35921" dir="2699999" algn="ctr" rotWithShape="0">
              <a:schemeClr val="bg2"/>
            </a:outerShdw>
          </a:effectLst>
        </p:spPr>
        <p:txBody>
          <a:bodyPr anchor="t" anchorCtr="0"/>
          <a:p>
            <a:r>
              <a:rPr lang="zh-CN" altLang="en-US" sz="3200" b="1" dirty="0">
                <a:solidFill>
                  <a:srgbClr val="3333FF"/>
                </a:solidFill>
                <a:latin typeface="华文中宋" panose="02010600040101010101" pitchFamily="2" charset="-122"/>
                <a:ea typeface="华文中宋" panose="02010600040101010101" pitchFamily="2" charset="-122"/>
              </a:rPr>
              <a:t>二、 误差的分类和来源</a:t>
            </a:r>
            <a:endParaRPr lang="zh-CN" altLang="en-US" sz="3200" b="1" dirty="0">
              <a:solidFill>
                <a:srgbClr val="3333FF"/>
              </a:solidFill>
              <a:latin typeface="华文中宋" panose="02010600040101010101" pitchFamily="2" charset="-122"/>
              <a:ea typeface="华文中宋" panose="02010600040101010101" pitchFamily="2" charset="-122"/>
            </a:endParaRPr>
          </a:p>
        </p:txBody>
      </p:sp>
      <p:sp>
        <p:nvSpPr>
          <p:cNvPr id="12291" name="Rectangle 4"/>
          <p:cNvSpPr/>
          <p:nvPr/>
        </p:nvSpPr>
        <p:spPr>
          <a:xfrm>
            <a:off x="684213" y="2708275"/>
            <a:ext cx="8064500" cy="1800225"/>
          </a:xfrm>
          <a:prstGeom prst="rect">
            <a:avLst/>
          </a:prstGeom>
          <a:noFill/>
          <a:ln w="28575">
            <a:noFill/>
          </a:ln>
        </p:spPr>
        <p:txBody>
          <a:bodyPr anchor="t"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是指在相同条件下（实验方法、仪器、环境、人员相同）对同一物理量测量时误差的正、负始终保持不变（要么始终偏大，要么始终偏小；不可能一会偏大，一会偏小）。</a:t>
            </a:r>
            <a:endParaRPr lang="zh-CN" altLang="en-US" b="1" i="1" dirty="0">
              <a:solidFill>
                <a:srgbClr val="000066"/>
              </a:solidFill>
              <a:latin typeface="Times New Roman" panose="02020603050405020304" pitchFamily="18" charset="0"/>
              <a:ea typeface="华文中宋" panose="02010600040101010101" pitchFamily="2" charset="-122"/>
            </a:endParaRPr>
          </a:p>
        </p:txBody>
      </p:sp>
      <p:grpSp>
        <p:nvGrpSpPr>
          <p:cNvPr id="625671" name="Group 7"/>
          <p:cNvGrpSpPr/>
          <p:nvPr/>
        </p:nvGrpSpPr>
        <p:grpSpPr>
          <a:xfrm>
            <a:off x="876300" y="5114925"/>
            <a:ext cx="8267700" cy="952500"/>
            <a:chOff x="431" y="2114"/>
            <a:chExt cx="5208" cy="600"/>
          </a:xfrm>
        </p:grpSpPr>
        <p:sp>
          <p:nvSpPr>
            <p:cNvPr id="12293" name="Rectangle 8"/>
            <p:cNvSpPr/>
            <p:nvPr/>
          </p:nvSpPr>
          <p:spPr>
            <a:xfrm>
              <a:off x="1655" y="2115"/>
              <a:ext cx="2524" cy="327"/>
            </a:xfrm>
            <a:prstGeom prst="rect">
              <a:avLst/>
            </a:prstGeom>
            <a:noFill/>
            <a:ln w="28575">
              <a:noFill/>
            </a:ln>
          </p:spPr>
          <p:txBody>
            <a:bodyPr wrap="none"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1</a:t>
              </a:r>
              <a:r>
                <a:rPr lang="zh-CN" altLang="en-US" b="1" dirty="0">
                  <a:solidFill>
                    <a:srgbClr val="000066"/>
                  </a:solidFill>
                  <a:latin typeface="Times New Roman" panose="02020603050405020304" pitchFamily="18" charset="0"/>
                  <a:ea typeface="华文中宋" panose="02010600040101010101" pitchFamily="2" charset="-122"/>
                </a:rPr>
                <a:t>）仪器的固有缺陷。</a:t>
              </a:r>
              <a:r>
                <a:rPr lang="zh-CN" altLang="en-US" b="1" i="1" dirty="0">
                  <a:solidFill>
                    <a:srgbClr val="000066"/>
                  </a:solidFill>
                  <a:latin typeface="Times New Roman" panose="02020603050405020304" pitchFamily="18" charset="0"/>
                  <a:ea typeface="华文中宋" panose="02010600040101010101" pitchFamily="2" charset="-122"/>
                </a:rPr>
                <a:t> </a:t>
              </a:r>
              <a:endParaRPr lang="zh-CN" altLang="en-US" b="1" i="1" dirty="0">
                <a:solidFill>
                  <a:srgbClr val="000066"/>
                </a:solidFill>
                <a:latin typeface="Times New Roman" panose="02020603050405020304" pitchFamily="18" charset="0"/>
                <a:ea typeface="华文中宋" panose="02010600040101010101" pitchFamily="2" charset="-122"/>
              </a:endParaRPr>
            </a:p>
          </p:txBody>
        </p:sp>
        <p:sp>
          <p:nvSpPr>
            <p:cNvPr id="12294" name="Rectangle 9"/>
            <p:cNvSpPr/>
            <p:nvPr/>
          </p:nvSpPr>
          <p:spPr>
            <a:xfrm>
              <a:off x="1655" y="2387"/>
              <a:ext cx="2468" cy="327"/>
            </a:xfrm>
            <a:prstGeom prst="rect">
              <a:avLst/>
            </a:prstGeom>
            <a:noFill/>
            <a:ln w="28575">
              <a:noFill/>
            </a:ln>
          </p:spPr>
          <p:txBody>
            <a:bodyPr wrap="none"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2</a:t>
              </a:r>
              <a:r>
                <a:rPr lang="zh-CN" altLang="en-US" b="1" dirty="0">
                  <a:solidFill>
                    <a:srgbClr val="000066"/>
                  </a:solidFill>
                  <a:latin typeface="Times New Roman" panose="02020603050405020304" pitchFamily="18" charset="0"/>
                  <a:ea typeface="华文中宋" panose="02010600040101010101" pitchFamily="2" charset="-122"/>
                </a:rPr>
                <a:t>）理论方法有误差。</a:t>
              </a:r>
              <a:endParaRPr lang="zh-CN" altLang="en-US" b="1" i="1" dirty="0">
                <a:solidFill>
                  <a:srgbClr val="000066"/>
                </a:solidFill>
                <a:latin typeface="Times New Roman" panose="02020603050405020304" pitchFamily="18" charset="0"/>
                <a:ea typeface="华文中宋" panose="02010600040101010101" pitchFamily="2" charset="-122"/>
              </a:endParaRPr>
            </a:p>
          </p:txBody>
        </p:sp>
        <p:sp>
          <p:nvSpPr>
            <p:cNvPr id="12295" name="Rectangle 10"/>
            <p:cNvSpPr/>
            <p:nvPr/>
          </p:nvSpPr>
          <p:spPr>
            <a:xfrm>
              <a:off x="3787" y="2387"/>
              <a:ext cx="1852" cy="327"/>
            </a:xfrm>
            <a:prstGeom prst="rect">
              <a:avLst/>
            </a:prstGeom>
            <a:noFill/>
            <a:ln w="28575">
              <a:noFill/>
            </a:ln>
          </p:spPr>
          <p:txBody>
            <a:bodyPr wrap="none" anchor="ctr" anchorCtr="0">
              <a:spAutoFit/>
            </a:bodyPr>
            <a:p>
              <a:r>
                <a:rPr lang="zh-CN" altLang="en-US" b="1" dirty="0">
                  <a:solidFill>
                    <a:srgbClr val="000066"/>
                  </a:solidFill>
                  <a:latin typeface="Times New Roman" panose="02020603050405020304" pitchFamily="18" charset="0"/>
                  <a:ea typeface="华文中宋" panose="02010600040101010101" pitchFamily="2" charset="-122"/>
                </a:rPr>
                <a:t>（</a:t>
              </a:r>
              <a:r>
                <a:rPr lang="en-US" altLang="zh-CN" b="1" dirty="0">
                  <a:solidFill>
                    <a:srgbClr val="000066"/>
                  </a:solidFill>
                  <a:latin typeface="Times New Roman" panose="02020603050405020304" pitchFamily="18" charset="0"/>
                  <a:ea typeface="华文中宋" panose="02010600040101010101" pitchFamily="2" charset="-122"/>
                </a:rPr>
                <a:t>3</a:t>
              </a:r>
              <a:r>
                <a:rPr lang="zh-CN" altLang="en-US" b="1" dirty="0">
                  <a:solidFill>
                    <a:srgbClr val="000066"/>
                  </a:solidFill>
                  <a:latin typeface="Times New Roman" panose="02020603050405020304" pitchFamily="18" charset="0"/>
                  <a:ea typeface="华文中宋" panose="02010600040101010101" pitchFamily="2" charset="-122"/>
                </a:rPr>
                <a:t>）个人误差：</a:t>
              </a:r>
              <a:r>
                <a:rPr lang="zh-CN" altLang="en-US" b="1" i="1" dirty="0">
                  <a:solidFill>
                    <a:srgbClr val="000066"/>
                  </a:solidFill>
                  <a:latin typeface="Times New Roman" panose="02020603050405020304" pitchFamily="18" charset="0"/>
                  <a:ea typeface="华文中宋" panose="02010600040101010101" pitchFamily="2" charset="-122"/>
                </a:rPr>
                <a:t> </a:t>
              </a:r>
              <a:endParaRPr lang="zh-CN" altLang="en-US" b="1" i="1" dirty="0">
                <a:solidFill>
                  <a:srgbClr val="000066"/>
                </a:solidFill>
                <a:latin typeface="Times New Roman" panose="02020603050405020304" pitchFamily="18" charset="0"/>
                <a:ea typeface="华文中宋" panose="02010600040101010101" pitchFamily="2" charset="-122"/>
              </a:endParaRPr>
            </a:p>
          </p:txBody>
        </p:sp>
        <p:sp>
          <p:nvSpPr>
            <p:cNvPr id="12296" name="Rectangle 11"/>
            <p:cNvSpPr/>
            <p:nvPr/>
          </p:nvSpPr>
          <p:spPr>
            <a:xfrm>
              <a:off x="431" y="2114"/>
              <a:ext cx="1460" cy="327"/>
            </a:xfrm>
            <a:prstGeom prst="rect">
              <a:avLst/>
            </a:prstGeom>
            <a:noFill/>
            <a:ln w="28575">
              <a:noFill/>
            </a:ln>
          </p:spPr>
          <p:txBody>
            <a:bodyPr wrap="none" anchor="t" anchorCtr="0">
              <a:spAutoFit/>
            </a:bodyPr>
            <a:p>
              <a:pPr algn="ctr"/>
              <a:r>
                <a:rPr lang="zh-CN" altLang="en-US" b="1" dirty="0">
                  <a:solidFill>
                    <a:srgbClr val="000066"/>
                  </a:solidFill>
                  <a:latin typeface="Times New Roman" panose="02020603050405020304" pitchFamily="18" charset="0"/>
                  <a:ea typeface="华文中宋" panose="02010600040101010101" pitchFamily="2" charset="-122"/>
                </a:rPr>
                <a:t>产生的原因：</a:t>
              </a:r>
              <a:endParaRPr lang="zh-CN" altLang="en-US" b="1" dirty="0">
                <a:solidFill>
                  <a:srgbClr val="000066"/>
                </a:solidFill>
                <a:latin typeface="Times New Roman" panose="02020603050405020304" pitchFamily="18" charset="0"/>
                <a:ea typeface="华文中宋" panose="02010600040101010101" pitchFamily="2" charset="-122"/>
              </a:endParaRPr>
            </a:p>
          </p:txBody>
        </p:sp>
      </p:grpSp>
      <p:sp>
        <p:nvSpPr>
          <p:cNvPr id="12297" name="Rectangle 13"/>
          <p:cNvSpPr/>
          <p:nvPr/>
        </p:nvSpPr>
        <p:spPr>
          <a:xfrm>
            <a:off x="0" y="0"/>
            <a:ext cx="4756150" cy="701675"/>
          </a:xfrm>
          <a:prstGeom prst="rect">
            <a:avLst/>
          </a:prstGeom>
          <a:noFill/>
          <a:ln w="9525">
            <a:noFill/>
          </a:ln>
          <a:effectLst>
            <a:outerShdw dist="107763" dir="2699999" algn="ctr" rotWithShape="0">
              <a:schemeClr val="bg2">
                <a:alpha val="50000"/>
              </a:schemeClr>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5671"/>
                                        </p:tgtEl>
                                        <p:attrNameLst>
                                          <p:attrName>style.visibility</p:attrName>
                                        </p:attrNameLst>
                                      </p:cBhvr>
                                      <p:to>
                                        <p:strVal val="visible"/>
                                      </p:to>
                                    </p:set>
                                    <p:anim calcmode="lin" valueType="num">
                                      <p:cBhvr additive="base">
                                        <p:cTn id="7" dur="500" fill="hold"/>
                                        <p:tgtEl>
                                          <p:spTgt spid="625671"/>
                                        </p:tgtEl>
                                        <p:attrNameLst>
                                          <p:attrName>ppt_x</p:attrName>
                                        </p:attrNameLst>
                                      </p:cBhvr>
                                      <p:tavLst>
                                        <p:tav tm="0">
                                          <p:val>
                                            <p:strVal val="0-#ppt_w/2"/>
                                          </p:val>
                                        </p:tav>
                                        <p:tav tm="100000">
                                          <p:val>
                                            <p:strVal val="#ppt_x"/>
                                          </p:val>
                                        </p:tav>
                                      </p:tavLst>
                                    </p:anim>
                                    <p:anim calcmode="lin" valueType="num">
                                      <p:cBhvr additive="base">
                                        <p:cTn id="8" dur="500" fill="hold"/>
                                        <p:tgtEl>
                                          <p:spTgt spid="6256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6561" name="Object 4"/>
          <p:cNvGraphicFramePr>
            <a:graphicFrameLocks noChangeAspect="1"/>
          </p:cNvGraphicFramePr>
          <p:nvPr/>
        </p:nvGraphicFramePr>
        <p:xfrm>
          <a:off x="1047750" y="1133475"/>
          <a:ext cx="6210300" cy="5010150"/>
        </p:xfrm>
        <a:graphic>
          <a:graphicData uri="http://schemas.openxmlformats.org/presentationml/2006/ole">
            <mc:AlternateContent xmlns:mc="http://schemas.openxmlformats.org/markup-compatibility/2006">
              <mc:Choice xmlns:v="urn:schemas-microsoft-com:vml" Requires="v">
                <p:oleObj spid="_x0000_s3092" name="" r:id="rId1" imgW="4536440" imgH="3666490" progId="Excel.Chart.8">
                  <p:embed/>
                </p:oleObj>
              </mc:Choice>
              <mc:Fallback>
                <p:oleObj name="" r:id="rId1" imgW="4536440" imgH="3666490" progId="Excel.Chart.8">
                  <p:embed/>
                  <p:pic>
                    <p:nvPicPr>
                      <p:cNvPr id="0" name="图片 3091"/>
                      <p:cNvPicPr/>
                      <p:nvPr/>
                    </p:nvPicPr>
                    <p:blipFill>
                      <a:blip r:embed="rId2"/>
                      <a:stretch>
                        <a:fillRect/>
                      </a:stretch>
                    </p:blipFill>
                    <p:spPr>
                      <a:xfrm>
                        <a:off x="1047750" y="1133475"/>
                        <a:ext cx="6210300" cy="5010150"/>
                      </a:xfrm>
                      <a:prstGeom prst="rect">
                        <a:avLst/>
                      </a:prstGeom>
                      <a:noFill/>
                      <a:ln w="38100">
                        <a:noFill/>
                        <a:miter/>
                      </a:ln>
                    </p:spPr>
                  </p:pic>
                </p:oleObj>
              </mc:Fallback>
            </mc:AlternateContent>
          </a:graphicData>
        </a:graphic>
      </p:graphicFrame>
    </p:spTree>
  </p:cSld>
  <p:clrMapOvr>
    <a:masterClrMapping/>
  </p:clrMapOvr>
  <p:transition spd="slow">
    <p:cover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bwMode="auto">
          <a:xfrm>
            <a:off x="-36512" y="18891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560388" y="234950"/>
            <a:ext cx="2316163" cy="460375"/>
          </a:xfrm>
          <a:prstGeom prst="rect">
            <a:avLst/>
          </a:prstGeom>
        </p:spPr>
        <p:txBody>
          <a:bodyPr wrap="none">
            <a:spAutoFit/>
          </a:bodyPr>
          <a:p>
            <a:pPr marL="0" marR="0" indent="0" algn="ctr" defTabSz="913765" rtl="0" eaLnBrk="0" fontAlgn="base"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（四）曲线改直</a:t>
            </a:r>
            <a:endPar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endParaRPr>
          </a:p>
        </p:txBody>
      </p:sp>
      <p:pic>
        <p:nvPicPr>
          <p:cNvPr id="3" name="图片 4"/>
          <p:cNvPicPr>
            <a:picLocks noChangeAspect="1"/>
          </p:cNvPicPr>
          <p:nvPr/>
        </p:nvPicPr>
        <p:blipFill>
          <a:blip r:embed="rId1"/>
          <a:stretch>
            <a:fillRect/>
          </a:stretch>
        </p:blipFill>
        <p:spPr>
          <a:xfrm>
            <a:off x="1403350" y="2924175"/>
            <a:ext cx="6394450" cy="2919413"/>
          </a:xfrm>
          <a:prstGeom prst="rect">
            <a:avLst/>
          </a:prstGeom>
          <a:noFill/>
          <a:ln w="9525">
            <a:noFill/>
          </a:ln>
        </p:spPr>
      </p:pic>
      <p:sp>
        <p:nvSpPr>
          <p:cNvPr id="2" name="文本框 1"/>
          <p:cNvSpPr txBox="1"/>
          <p:nvPr/>
        </p:nvSpPr>
        <p:spPr>
          <a:xfrm>
            <a:off x="1043940" y="836930"/>
            <a:ext cx="7485380" cy="1383665"/>
          </a:xfrm>
          <a:prstGeom prst="rect">
            <a:avLst/>
          </a:prstGeom>
          <a:noFill/>
        </p:spPr>
        <p:txBody>
          <a:bodyPr wrap="square" rtlCol="0">
            <a:spAutoFit/>
          </a:bodyPr>
          <a:p>
            <a:r>
              <a:rPr lang="en-US" altLang="zh-CN"/>
              <a:t>       </a:t>
            </a:r>
            <a:r>
              <a:rPr lang="zh-CN" altLang="en-US"/>
              <a:t>非线性函数，可通过坐标变换，转变为线性函数，从而可以利用图解法或线性拟合，计算斜率和截距。</a:t>
            </a:r>
            <a:endParaRPr lang="zh-CN" altLang="en-US"/>
          </a:p>
        </p:txBody>
      </p:sp>
      <p:sp>
        <p:nvSpPr>
          <p:cNvPr id="6" name="文本框 5"/>
          <p:cNvSpPr txBox="1"/>
          <p:nvPr/>
        </p:nvSpPr>
        <p:spPr>
          <a:xfrm>
            <a:off x="1188085" y="2222500"/>
            <a:ext cx="7485380" cy="521970"/>
          </a:xfrm>
          <a:prstGeom prst="rect">
            <a:avLst/>
          </a:prstGeom>
          <a:noFill/>
        </p:spPr>
        <p:txBody>
          <a:bodyPr wrap="square" rtlCol="0">
            <a:spAutoFit/>
          </a:bodyPr>
          <a:p>
            <a:r>
              <a:rPr lang="zh-CN" altLang="en-US"/>
              <a:t>例：</a:t>
            </a:r>
            <a:r>
              <a:rPr lang="en-US" altLang="zh-CN"/>
              <a:t>y=a/x     </a:t>
            </a:r>
            <a:r>
              <a:rPr lang="zh-CN" altLang="en-US"/>
              <a:t>令</a:t>
            </a:r>
            <a:r>
              <a:rPr lang="en-US" altLang="zh-CN"/>
              <a:t>x`=1/x  </a:t>
            </a:r>
            <a:r>
              <a:rPr lang="zh-CN" altLang="en-US"/>
              <a:t>则</a:t>
            </a:r>
            <a:r>
              <a:rPr lang="en-US" altLang="zh-CN"/>
              <a:t> </a:t>
            </a:r>
            <a:r>
              <a:rPr lang="en-US" altLang="zh-CN">
                <a:sym typeface="+mn-ea"/>
              </a:rPr>
              <a:t>y=ax`</a:t>
            </a:r>
            <a:endParaRPr lang="en-US" altLang="zh-CN">
              <a:sym typeface="+mn-ea"/>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bwMode="auto">
          <a:xfrm>
            <a:off x="0" y="117316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28575" y="1219200"/>
            <a:ext cx="6021388" cy="460375"/>
          </a:xfrm>
          <a:prstGeom prst="rect">
            <a:avLst/>
          </a:prstGeom>
        </p:spPr>
        <p:txBody>
          <a:bodyPr wrap="none">
            <a:spAutoFit/>
          </a:bodyPr>
          <a:p>
            <a:pPr marL="0" marR="0" indent="0" algn="ctr" defTabSz="913765" rtl="0" eaLnBrk="0" fontAlgn="base"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（五）用最小二乘法求经验方程——</a:t>
            </a:r>
            <a:r>
              <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用软件</a:t>
            </a:r>
            <a:endPar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endParaRPr>
          </a:p>
        </p:txBody>
      </p:sp>
      <p:graphicFrame>
        <p:nvGraphicFramePr>
          <p:cNvPr id="69635" name="对象 -2147482623"/>
          <p:cNvGraphicFramePr>
            <a:graphicFrameLocks noChangeAspect="1"/>
          </p:cNvGraphicFramePr>
          <p:nvPr/>
        </p:nvGraphicFramePr>
        <p:xfrm>
          <a:off x="808038" y="2089150"/>
          <a:ext cx="1201737" cy="377825"/>
        </p:xfrm>
        <a:graphic>
          <a:graphicData uri="http://schemas.openxmlformats.org/presentationml/2006/ole">
            <mc:AlternateContent xmlns:mc="http://schemas.openxmlformats.org/markup-compatibility/2006">
              <mc:Choice xmlns:v="urn:schemas-microsoft-com:vml" Requires="v">
                <p:oleObj spid="_x0000_s3102" name="" r:id="rId1" imgW="647700" imgH="203200" progId="Equation.3">
                  <p:embed/>
                </p:oleObj>
              </mc:Choice>
              <mc:Fallback>
                <p:oleObj name="" r:id="rId1" imgW="647700" imgH="203200" progId="Equation.3">
                  <p:embed/>
                  <p:pic>
                    <p:nvPicPr>
                      <p:cNvPr id="0" name="图片 3101"/>
                      <p:cNvPicPr/>
                      <p:nvPr/>
                    </p:nvPicPr>
                    <p:blipFill>
                      <a:blip r:embed="rId2"/>
                      <a:stretch>
                        <a:fillRect/>
                      </a:stretch>
                    </p:blipFill>
                    <p:spPr>
                      <a:xfrm>
                        <a:off x="808038" y="2089150"/>
                        <a:ext cx="1201737" cy="377825"/>
                      </a:xfrm>
                      <a:prstGeom prst="rect">
                        <a:avLst/>
                      </a:prstGeom>
                      <a:noFill/>
                      <a:ln w="38100">
                        <a:noFill/>
                        <a:miter/>
                      </a:ln>
                    </p:spPr>
                  </p:pic>
                </p:oleObj>
              </mc:Fallback>
            </mc:AlternateContent>
          </a:graphicData>
        </a:graphic>
      </p:graphicFrame>
      <p:graphicFrame>
        <p:nvGraphicFramePr>
          <p:cNvPr id="69636" name="对象 -2147482604"/>
          <p:cNvGraphicFramePr>
            <a:graphicFrameLocks noChangeAspect="1"/>
          </p:cNvGraphicFramePr>
          <p:nvPr/>
        </p:nvGraphicFramePr>
        <p:xfrm>
          <a:off x="827088" y="2876550"/>
          <a:ext cx="4548187" cy="571500"/>
        </p:xfrm>
        <a:graphic>
          <a:graphicData uri="http://schemas.openxmlformats.org/presentationml/2006/ole">
            <mc:AlternateContent xmlns:mc="http://schemas.openxmlformats.org/markup-compatibility/2006">
              <mc:Choice xmlns:v="urn:schemas-microsoft-com:vml" Requires="v">
                <p:oleObj spid="_x0000_s3101" name="" r:id="rId3" imgW="2019300" imgH="254000" progId="Equation.DSMT4">
                  <p:embed/>
                </p:oleObj>
              </mc:Choice>
              <mc:Fallback>
                <p:oleObj name="" r:id="rId3" imgW="2019300" imgH="254000" progId="Equation.DSMT4">
                  <p:embed/>
                  <p:pic>
                    <p:nvPicPr>
                      <p:cNvPr id="0" name="图片 3100"/>
                      <p:cNvPicPr/>
                      <p:nvPr/>
                    </p:nvPicPr>
                    <p:blipFill>
                      <a:blip r:embed="rId4"/>
                      <a:stretch>
                        <a:fillRect/>
                      </a:stretch>
                    </p:blipFill>
                    <p:spPr>
                      <a:xfrm>
                        <a:off x="827088" y="2876550"/>
                        <a:ext cx="4548187" cy="571500"/>
                      </a:xfrm>
                      <a:prstGeom prst="rect">
                        <a:avLst/>
                      </a:prstGeom>
                      <a:solidFill>
                        <a:schemeClr val="accent2"/>
                      </a:solidFill>
                      <a:ln w="38100">
                        <a:noFill/>
                        <a:miter/>
                      </a:ln>
                    </p:spPr>
                  </p:pic>
                </p:oleObj>
              </mc:Fallback>
            </mc:AlternateContent>
          </a:graphicData>
        </a:graphic>
      </p:graphicFrame>
    </p:spTree>
  </p:cSld>
  <p:clrMapOvr>
    <a:masterClrMapping/>
  </p:clrMapOvr>
  <p:transition spd="slow">
    <p:cover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bwMode="auto">
          <a:xfrm>
            <a:off x="0" y="117316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398463" y="1219200"/>
            <a:ext cx="4449763" cy="460375"/>
          </a:xfrm>
          <a:prstGeom prst="rect">
            <a:avLst/>
          </a:prstGeom>
        </p:spPr>
        <p:txBody>
          <a:bodyPr wrap="none">
            <a:spAutoFit/>
          </a:bodyPr>
          <a:p>
            <a:pPr marL="0" marR="0" indent="0" algn="ctr" defTabSz="913765" rtl="0" eaLnBrk="0" fontAlgn="base"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（五）用最小二乘法求经验方程</a:t>
            </a:r>
            <a:endPar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endParaRPr>
          </a:p>
        </p:txBody>
      </p:sp>
      <p:graphicFrame>
        <p:nvGraphicFramePr>
          <p:cNvPr id="71683" name="对象 -2147482623"/>
          <p:cNvGraphicFramePr>
            <a:graphicFrameLocks noChangeAspect="1"/>
          </p:cNvGraphicFramePr>
          <p:nvPr/>
        </p:nvGraphicFramePr>
        <p:xfrm>
          <a:off x="808038" y="2089150"/>
          <a:ext cx="1201737" cy="377825"/>
        </p:xfrm>
        <a:graphic>
          <a:graphicData uri="http://schemas.openxmlformats.org/presentationml/2006/ole">
            <mc:AlternateContent xmlns:mc="http://schemas.openxmlformats.org/markup-compatibility/2006">
              <mc:Choice xmlns:v="urn:schemas-microsoft-com:vml" Requires="v">
                <p:oleObj spid="_x0000_s3094" name="" r:id="rId1" imgW="647700" imgH="203200" progId="Equation.3">
                  <p:embed/>
                </p:oleObj>
              </mc:Choice>
              <mc:Fallback>
                <p:oleObj name="" r:id="rId1" imgW="647700" imgH="203200" progId="Equation.3">
                  <p:embed/>
                  <p:pic>
                    <p:nvPicPr>
                      <p:cNvPr id="0" name="图片 3093"/>
                      <p:cNvPicPr/>
                      <p:nvPr/>
                    </p:nvPicPr>
                    <p:blipFill>
                      <a:blip r:embed="rId2"/>
                      <a:stretch>
                        <a:fillRect/>
                      </a:stretch>
                    </p:blipFill>
                    <p:spPr>
                      <a:xfrm>
                        <a:off x="808038" y="2089150"/>
                        <a:ext cx="1201737" cy="377825"/>
                      </a:xfrm>
                      <a:prstGeom prst="rect">
                        <a:avLst/>
                      </a:prstGeom>
                      <a:noFill/>
                      <a:ln w="38100">
                        <a:noFill/>
                        <a:miter/>
                      </a:ln>
                    </p:spPr>
                  </p:pic>
                </p:oleObj>
              </mc:Fallback>
            </mc:AlternateContent>
          </a:graphicData>
        </a:graphic>
      </p:graphicFrame>
      <p:graphicFrame>
        <p:nvGraphicFramePr>
          <p:cNvPr id="71684" name="对象 -2147482604"/>
          <p:cNvGraphicFramePr>
            <a:graphicFrameLocks noChangeAspect="1"/>
          </p:cNvGraphicFramePr>
          <p:nvPr/>
        </p:nvGraphicFramePr>
        <p:xfrm>
          <a:off x="2478088" y="1985963"/>
          <a:ext cx="3314700" cy="571500"/>
        </p:xfrm>
        <a:graphic>
          <a:graphicData uri="http://schemas.openxmlformats.org/presentationml/2006/ole">
            <mc:AlternateContent xmlns:mc="http://schemas.openxmlformats.org/markup-compatibility/2006">
              <mc:Choice xmlns:v="urn:schemas-microsoft-com:vml" Requires="v">
                <p:oleObj spid="_x0000_s3095" name="" r:id="rId3" imgW="1471930" imgH="254000" progId="Equation.DSMT4">
                  <p:embed/>
                </p:oleObj>
              </mc:Choice>
              <mc:Fallback>
                <p:oleObj name="" r:id="rId3" imgW="1471930" imgH="254000" progId="Equation.DSMT4">
                  <p:embed/>
                  <p:pic>
                    <p:nvPicPr>
                      <p:cNvPr id="0" name="图片 3094"/>
                      <p:cNvPicPr/>
                      <p:nvPr/>
                    </p:nvPicPr>
                    <p:blipFill>
                      <a:blip r:embed="rId4"/>
                      <a:stretch>
                        <a:fillRect/>
                      </a:stretch>
                    </p:blipFill>
                    <p:spPr>
                      <a:xfrm>
                        <a:off x="2478088" y="1985963"/>
                        <a:ext cx="3314700" cy="571500"/>
                      </a:xfrm>
                      <a:prstGeom prst="rect">
                        <a:avLst/>
                      </a:prstGeom>
                      <a:solidFill>
                        <a:schemeClr val="accent2"/>
                      </a:solidFill>
                      <a:ln w="38100">
                        <a:noFill/>
                        <a:miter/>
                      </a:ln>
                    </p:spPr>
                  </p:pic>
                </p:oleObj>
              </mc:Fallback>
            </mc:AlternateContent>
          </a:graphicData>
        </a:graphic>
      </p:graphicFrame>
      <p:graphicFrame>
        <p:nvGraphicFramePr>
          <p:cNvPr id="71685" name="对象 -2147482603"/>
          <p:cNvGraphicFramePr>
            <a:graphicFrameLocks noChangeAspect="1"/>
          </p:cNvGraphicFramePr>
          <p:nvPr/>
        </p:nvGraphicFramePr>
        <p:xfrm>
          <a:off x="901700" y="2794000"/>
          <a:ext cx="2327275" cy="544513"/>
        </p:xfrm>
        <a:graphic>
          <a:graphicData uri="http://schemas.openxmlformats.org/presentationml/2006/ole">
            <mc:AlternateContent xmlns:mc="http://schemas.openxmlformats.org/markup-compatibility/2006">
              <mc:Choice xmlns:v="urn:schemas-microsoft-com:vml" Requires="v">
                <p:oleObj spid="_x0000_s3096" name="" r:id="rId5" imgW="1522730" imgH="355600" progId="Equation.DSMT4">
                  <p:embed/>
                </p:oleObj>
              </mc:Choice>
              <mc:Fallback>
                <p:oleObj name="" r:id="rId5" imgW="1522730" imgH="355600" progId="Equation.DSMT4">
                  <p:embed/>
                  <p:pic>
                    <p:nvPicPr>
                      <p:cNvPr id="0" name="图片 3095"/>
                      <p:cNvPicPr/>
                      <p:nvPr/>
                    </p:nvPicPr>
                    <p:blipFill>
                      <a:blip r:embed="rId6"/>
                      <a:stretch>
                        <a:fillRect/>
                      </a:stretch>
                    </p:blipFill>
                    <p:spPr>
                      <a:xfrm>
                        <a:off x="901700" y="2794000"/>
                        <a:ext cx="2327275" cy="544513"/>
                      </a:xfrm>
                      <a:prstGeom prst="rect">
                        <a:avLst/>
                      </a:prstGeom>
                      <a:noFill/>
                      <a:ln w="38100">
                        <a:noFill/>
                        <a:miter/>
                      </a:ln>
                    </p:spPr>
                  </p:pic>
                </p:oleObj>
              </mc:Fallback>
            </mc:AlternateContent>
          </a:graphicData>
        </a:graphic>
      </p:graphicFrame>
      <p:graphicFrame>
        <p:nvGraphicFramePr>
          <p:cNvPr id="71686" name="对象 -2147482602"/>
          <p:cNvGraphicFramePr>
            <a:graphicFrameLocks noChangeAspect="1"/>
          </p:cNvGraphicFramePr>
          <p:nvPr/>
        </p:nvGraphicFramePr>
        <p:xfrm>
          <a:off x="947738" y="3590925"/>
          <a:ext cx="3151187" cy="438150"/>
        </p:xfrm>
        <a:graphic>
          <a:graphicData uri="http://schemas.openxmlformats.org/presentationml/2006/ole">
            <mc:AlternateContent xmlns:mc="http://schemas.openxmlformats.org/markup-compatibility/2006">
              <mc:Choice xmlns:v="urn:schemas-microsoft-com:vml" Requires="v">
                <p:oleObj spid="_x0000_s3097" name="" r:id="rId7" imgW="2550795" imgH="355600" progId="Equation.DSMT4">
                  <p:embed/>
                </p:oleObj>
              </mc:Choice>
              <mc:Fallback>
                <p:oleObj name="" r:id="rId7" imgW="2550795" imgH="355600" progId="Equation.DSMT4">
                  <p:embed/>
                  <p:pic>
                    <p:nvPicPr>
                      <p:cNvPr id="0" name="图片 3096"/>
                      <p:cNvPicPr/>
                      <p:nvPr/>
                    </p:nvPicPr>
                    <p:blipFill>
                      <a:blip r:embed="rId8"/>
                      <a:stretch>
                        <a:fillRect/>
                      </a:stretch>
                    </p:blipFill>
                    <p:spPr>
                      <a:xfrm>
                        <a:off x="947738" y="3590925"/>
                        <a:ext cx="3151187" cy="438150"/>
                      </a:xfrm>
                      <a:prstGeom prst="rect">
                        <a:avLst/>
                      </a:prstGeom>
                      <a:noFill/>
                      <a:ln w="38100">
                        <a:noFill/>
                        <a:miter/>
                      </a:ln>
                    </p:spPr>
                  </p:pic>
                </p:oleObj>
              </mc:Fallback>
            </mc:AlternateContent>
          </a:graphicData>
        </a:graphic>
      </p:graphicFrame>
      <p:graphicFrame>
        <p:nvGraphicFramePr>
          <p:cNvPr id="71687" name="对象 -2147482601"/>
          <p:cNvGraphicFramePr>
            <a:graphicFrameLocks noChangeAspect="1"/>
          </p:cNvGraphicFramePr>
          <p:nvPr/>
        </p:nvGraphicFramePr>
        <p:xfrm>
          <a:off x="925513" y="4230688"/>
          <a:ext cx="3106737" cy="423862"/>
        </p:xfrm>
        <a:graphic>
          <a:graphicData uri="http://schemas.openxmlformats.org/presentationml/2006/ole">
            <mc:AlternateContent xmlns:mc="http://schemas.openxmlformats.org/markup-compatibility/2006">
              <mc:Choice xmlns:v="urn:schemas-microsoft-com:vml" Requires="v">
                <p:oleObj spid="_x0000_s3103" name="" r:id="rId9" imgW="2613660" imgH="355600" progId="Equation.DSMT4">
                  <p:embed/>
                </p:oleObj>
              </mc:Choice>
              <mc:Fallback>
                <p:oleObj name="" r:id="rId9" imgW="2613660" imgH="355600" progId="Equation.DSMT4">
                  <p:embed/>
                  <p:pic>
                    <p:nvPicPr>
                      <p:cNvPr id="0" name="图片 3102"/>
                      <p:cNvPicPr/>
                      <p:nvPr/>
                    </p:nvPicPr>
                    <p:blipFill>
                      <a:blip r:embed="rId10"/>
                      <a:stretch>
                        <a:fillRect/>
                      </a:stretch>
                    </p:blipFill>
                    <p:spPr>
                      <a:xfrm>
                        <a:off x="925513" y="4230688"/>
                        <a:ext cx="3106737" cy="423862"/>
                      </a:xfrm>
                      <a:prstGeom prst="rect">
                        <a:avLst/>
                      </a:prstGeom>
                      <a:noFill/>
                      <a:ln w="38100">
                        <a:noFill/>
                        <a:miter/>
                      </a:ln>
                    </p:spPr>
                  </p:pic>
                </p:oleObj>
              </mc:Fallback>
            </mc:AlternateContent>
          </a:graphicData>
        </a:graphic>
      </p:graphicFrame>
      <p:graphicFrame>
        <p:nvGraphicFramePr>
          <p:cNvPr id="71688" name="对象 -2147482600"/>
          <p:cNvGraphicFramePr>
            <a:graphicFrameLocks noChangeAspect="1"/>
          </p:cNvGraphicFramePr>
          <p:nvPr/>
        </p:nvGraphicFramePr>
        <p:xfrm>
          <a:off x="979488" y="4699000"/>
          <a:ext cx="1077912" cy="422275"/>
        </p:xfrm>
        <a:graphic>
          <a:graphicData uri="http://schemas.openxmlformats.org/presentationml/2006/ole">
            <mc:AlternateContent xmlns:mc="http://schemas.openxmlformats.org/markup-compatibility/2006">
              <mc:Choice xmlns:v="urn:schemas-microsoft-com:vml" Requires="v">
                <p:oleObj spid="_x0000_s3104" name="" r:id="rId11" imgW="584200" imgH="228600" progId="Equation.DSMT4">
                  <p:embed/>
                </p:oleObj>
              </mc:Choice>
              <mc:Fallback>
                <p:oleObj name="" r:id="rId11" imgW="584200" imgH="228600" progId="Equation.DSMT4">
                  <p:embed/>
                  <p:pic>
                    <p:nvPicPr>
                      <p:cNvPr id="0" name="图片 3103"/>
                      <p:cNvPicPr/>
                      <p:nvPr/>
                    </p:nvPicPr>
                    <p:blipFill>
                      <a:blip r:embed="rId12"/>
                      <a:stretch>
                        <a:fillRect/>
                      </a:stretch>
                    </p:blipFill>
                    <p:spPr>
                      <a:xfrm>
                        <a:off x="979488" y="4699000"/>
                        <a:ext cx="1077912" cy="422275"/>
                      </a:xfrm>
                      <a:prstGeom prst="rect">
                        <a:avLst/>
                      </a:prstGeom>
                      <a:noFill/>
                      <a:ln w="38100">
                        <a:noFill/>
                        <a:miter/>
                      </a:ln>
                    </p:spPr>
                  </p:pic>
                </p:oleObj>
              </mc:Fallback>
            </mc:AlternateContent>
          </a:graphicData>
        </a:graphic>
      </p:graphicFrame>
      <p:graphicFrame>
        <p:nvGraphicFramePr>
          <p:cNvPr id="71689" name="对象 -2147482599"/>
          <p:cNvGraphicFramePr>
            <a:graphicFrameLocks noChangeAspect="1"/>
          </p:cNvGraphicFramePr>
          <p:nvPr/>
        </p:nvGraphicFramePr>
        <p:xfrm>
          <a:off x="979488" y="5186363"/>
          <a:ext cx="862012" cy="280987"/>
        </p:xfrm>
        <a:graphic>
          <a:graphicData uri="http://schemas.openxmlformats.org/presentationml/2006/ole">
            <mc:AlternateContent xmlns:mc="http://schemas.openxmlformats.org/markup-compatibility/2006">
              <mc:Choice xmlns:v="urn:schemas-microsoft-com:vml" Requires="v">
                <p:oleObj spid="_x0000_s3109" name="" r:id="rId13" imgW="584200" imgH="190500" progId="Equation.DSMT4">
                  <p:embed/>
                </p:oleObj>
              </mc:Choice>
              <mc:Fallback>
                <p:oleObj name="" r:id="rId13" imgW="584200" imgH="190500" progId="Equation.DSMT4">
                  <p:embed/>
                  <p:pic>
                    <p:nvPicPr>
                      <p:cNvPr id="0" name="图片 3108"/>
                      <p:cNvPicPr/>
                      <p:nvPr/>
                    </p:nvPicPr>
                    <p:blipFill>
                      <a:blip r:embed="rId14"/>
                      <a:stretch>
                        <a:fillRect/>
                      </a:stretch>
                    </p:blipFill>
                    <p:spPr>
                      <a:xfrm>
                        <a:off x="979488" y="5186363"/>
                        <a:ext cx="862012" cy="280987"/>
                      </a:xfrm>
                      <a:prstGeom prst="rect">
                        <a:avLst/>
                      </a:prstGeom>
                      <a:noFill/>
                      <a:ln w="38100">
                        <a:noFill/>
                        <a:miter/>
                      </a:ln>
                    </p:spPr>
                  </p:pic>
                </p:oleObj>
              </mc:Fallback>
            </mc:AlternateContent>
          </a:graphicData>
        </a:graphic>
      </p:graphicFrame>
      <p:graphicFrame>
        <p:nvGraphicFramePr>
          <p:cNvPr id="71690" name="对象 -2147482598"/>
          <p:cNvGraphicFramePr>
            <a:graphicFrameLocks noChangeAspect="1"/>
          </p:cNvGraphicFramePr>
          <p:nvPr/>
        </p:nvGraphicFramePr>
        <p:xfrm>
          <a:off x="5589588" y="2817813"/>
          <a:ext cx="1763712" cy="519112"/>
        </p:xfrm>
        <a:graphic>
          <a:graphicData uri="http://schemas.openxmlformats.org/presentationml/2006/ole">
            <mc:AlternateContent xmlns:mc="http://schemas.openxmlformats.org/markup-compatibility/2006">
              <mc:Choice xmlns:v="urn:schemas-microsoft-com:vml" Requires="v">
                <p:oleObj spid="_x0000_s3105" name="" r:id="rId15" imgW="862965" imgH="254000" progId="Equation.DSMT4">
                  <p:embed/>
                </p:oleObj>
              </mc:Choice>
              <mc:Fallback>
                <p:oleObj name="" r:id="rId15" imgW="862965" imgH="254000" progId="Equation.DSMT4">
                  <p:embed/>
                  <p:pic>
                    <p:nvPicPr>
                      <p:cNvPr id="0" name="图片 3104"/>
                      <p:cNvPicPr/>
                      <p:nvPr/>
                    </p:nvPicPr>
                    <p:blipFill>
                      <a:blip r:embed="rId16"/>
                      <a:stretch>
                        <a:fillRect/>
                      </a:stretch>
                    </p:blipFill>
                    <p:spPr>
                      <a:xfrm>
                        <a:off x="5589588" y="2817813"/>
                        <a:ext cx="1763712" cy="519112"/>
                      </a:xfrm>
                      <a:prstGeom prst="rect">
                        <a:avLst/>
                      </a:prstGeom>
                      <a:noFill/>
                      <a:ln w="38100">
                        <a:noFill/>
                        <a:miter/>
                      </a:ln>
                    </p:spPr>
                  </p:pic>
                </p:oleObj>
              </mc:Fallback>
            </mc:AlternateContent>
          </a:graphicData>
        </a:graphic>
      </p:graphicFrame>
      <p:graphicFrame>
        <p:nvGraphicFramePr>
          <p:cNvPr id="71691" name="Object 10"/>
          <p:cNvGraphicFramePr>
            <a:graphicFrameLocks noChangeAspect="1"/>
          </p:cNvGraphicFramePr>
          <p:nvPr/>
        </p:nvGraphicFramePr>
        <p:xfrm>
          <a:off x="4975225" y="3617913"/>
          <a:ext cx="2981325" cy="1123950"/>
        </p:xfrm>
        <a:graphic>
          <a:graphicData uri="http://schemas.openxmlformats.org/presentationml/2006/ole">
            <mc:AlternateContent xmlns:mc="http://schemas.openxmlformats.org/markup-compatibility/2006">
              <mc:Choice xmlns:v="urn:schemas-microsoft-com:vml" Requires="v">
                <p:oleObj spid="_x0000_s3106" name="" r:id="rId17" imgW="3975100" imgH="1498600" progId="Equation.DSMT4">
                  <p:embed/>
                </p:oleObj>
              </mc:Choice>
              <mc:Fallback>
                <p:oleObj name="" r:id="rId17" imgW="3975100" imgH="1498600" progId="Equation.DSMT4">
                  <p:embed/>
                  <p:pic>
                    <p:nvPicPr>
                      <p:cNvPr id="0" name="图片 3105"/>
                      <p:cNvPicPr/>
                      <p:nvPr/>
                    </p:nvPicPr>
                    <p:blipFill>
                      <a:blip r:embed="rId18"/>
                      <a:stretch>
                        <a:fillRect/>
                      </a:stretch>
                    </p:blipFill>
                    <p:spPr>
                      <a:xfrm>
                        <a:off x="4975225" y="3617913"/>
                        <a:ext cx="2981325" cy="1123950"/>
                      </a:xfrm>
                      <a:prstGeom prst="rect">
                        <a:avLst/>
                      </a:prstGeom>
                      <a:noFill/>
                      <a:ln w="38100">
                        <a:noFill/>
                        <a:miter/>
                      </a:ln>
                    </p:spPr>
                  </p:pic>
                </p:oleObj>
              </mc:Fallback>
            </mc:AlternateContent>
          </a:graphicData>
        </a:graphic>
      </p:graphicFrame>
      <p:grpSp>
        <p:nvGrpSpPr>
          <p:cNvPr id="71692" name="Group 7"/>
          <p:cNvGrpSpPr/>
          <p:nvPr/>
        </p:nvGrpSpPr>
        <p:grpSpPr>
          <a:xfrm>
            <a:off x="2765425" y="4922838"/>
            <a:ext cx="6203950" cy="912812"/>
            <a:chOff x="-171" y="2784"/>
            <a:chExt cx="5211" cy="766"/>
          </a:xfrm>
        </p:grpSpPr>
        <p:sp>
          <p:nvSpPr>
            <p:cNvPr id="71693" name="Text Box 8"/>
            <p:cNvSpPr txBox="1"/>
            <p:nvPr/>
          </p:nvSpPr>
          <p:spPr>
            <a:xfrm>
              <a:off x="662" y="2809"/>
              <a:ext cx="4378" cy="285"/>
            </a:xfrm>
            <a:prstGeom prst="rect">
              <a:avLst/>
            </a:prstGeom>
            <a:noFill/>
            <a:ln w="9525">
              <a:noFill/>
            </a:ln>
          </p:spPr>
          <p:txBody>
            <a:bodyPr wrap="none" anchor="t" anchorCtr="0">
              <a:spAutoFit/>
            </a:bodyPr>
            <a:p>
              <a:pPr>
                <a:lnSpc>
                  <a:spcPct val="90000"/>
                </a:lnSpc>
                <a:buFont typeface="Arial" panose="020B0604020202020204" pitchFamily="34" charset="0"/>
              </a:pPr>
              <a:r>
                <a:rPr lang="zh-CN" altLang="en-US" sz="1800" dirty="0">
                  <a:latin typeface="华文楷体" panose="02010600040101010101" pitchFamily="2" charset="-122"/>
                  <a:ea typeface="华文楷体" panose="02010600040101010101" pitchFamily="2" charset="-122"/>
                </a:rPr>
                <a:t>只有            时，才可以使用最小二乘法求回归直线</a:t>
              </a:r>
              <a:endParaRPr lang="zh-CN" altLang="en-US" sz="1800" dirty="0">
                <a:latin typeface="华文楷体" panose="02010600040101010101" pitchFamily="2" charset="-122"/>
                <a:ea typeface="华文楷体" panose="02010600040101010101" pitchFamily="2" charset="-122"/>
              </a:endParaRPr>
            </a:p>
          </p:txBody>
        </p:sp>
        <p:graphicFrame>
          <p:nvGraphicFramePr>
            <p:cNvPr id="71694" name="Object 9"/>
            <p:cNvGraphicFramePr>
              <a:graphicFrameLocks noChangeAspect="1"/>
            </p:cNvGraphicFramePr>
            <p:nvPr/>
          </p:nvGraphicFramePr>
          <p:xfrm>
            <a:off x="1152" y="2784"/>
            <a:ext cx="536" cy="304"/>
          </p:xfrm>
          <a:graphic>
            <a:graphicData uri="http://schemas.openxmlformats.org/presentationml/2006/ole">
              <mc:AlternateContent xmlns:mc="http://schemas.openxmlformats.org/markup-compatibility/2006">
                <mc:Choice xmlns:v="urn:schemas-microsoft-com:vml" Requires="v">
                  <p:oleObj spid="_x0000_s3108" name="" r:id="rId19" imgW="850265" imgH="482600" progId="Equation.DSMT4">
                    <p:embed/>
                  </p:oleObj>
                </mc:Choice>
                <mc:Fallback>
                  <p:oleObj name="" r:id="rId19" imgW="850265" imgH="482600" progId="Equation.DSMT4">
                    <p:embed/>
                    <p:pic>
                      <p:nvPicPr>
                        <p:cNvPr id="0" name="图片 3107"/>
                        <p:cNvPicPr/>
                        <p:nvPr/>
                      </p:nvPicPr>
                      <p:blipFill>
                        <a:blip r:embed="rId20"/>
                        <a:stretch>
                          <a:fillRect/>
                        </a:stretch>
                      </p:blipFill>
                      <p:spPr>
                        <a:xfrm>
                          <a:off x="1152" y="2784"/>
                          <a:ext cx="536" cy="304"/>
                        </a:xfrm>
                        <a:prstGeom prst="rect">
                          <a:avLst/>
                        </a:prstGeom>
                        <a:noFill/>
                        <a:ln w="38100">
                          <a:noFill/>
                          <a:miter/>
                        </a:ln>
                      </p:spPr>
                    </p:pic>
                  </p:oleObj>
                </mc:Fallback>
              </mc:AlternateContent>
            </a:graphicData>
          </a:graphic>
        </p:graphicFrame>
        <p:sp>
          <p:nvSpPr>
            <p:cNvPr id="71695" name="Text Box 8"/>
            <p:cNvSpPr txBox="1"/>
            <p:nvPr/>
          </p:nvSpPr>
          <p:spPr>
            <a:xfrm>
              <a:off x="-171" y="3265"/>
              <a:ext cx="4186" cy="285"/>
            </a:xfrm>
            <a:prstGeom prst="rect">
              <a:avLst/>
            </a:prstGeom>
            <a:noFill/>
            <a:ln w="9525">
              <a:noFill/>
            </a:ln>
          </p:spPr>
          <p:txBody>
            <a:bodyPr wrap="none" anchor="t" anchorCtr="0">
              <a:spAutoFit/>
            </a:bodyPr>
            <a:p>
              <a:pPr>
                <a:lnSpc>
                  <a:spcPct val="90000"/>
                </a:lnSpc>
                <a:buFont typeface="Arial" panose="020B0604020202020204" pitchFamily="34" charset="0"/>
              </a:pPr>
              <a:r>
                <a:rPr lang="zh-CN" altLang="en-US" sz="1800" dirty="0">
                  <a:latin typeface="华文楷体" panose="02010600040101010101" pitchFamily="2" charset="-122"/>
                  <a:ea typeface="华文楷体" panose="02010600040101010101" pitchFamily="2" charset="-122"/>
                </a:rPr>
                <a:t>注：无需自己计算，可利用数据处理软件计算。</a:t>
              </a:r>
              <a:endParaRPr lang="zh-CN" altLang="en-US" sz="1800" dirty="0">
                <a:latin typeface="华文楷体" panose="02010600040101010101" pitchFamily="2" charset="-122"/>
                <a:ea typeface="华文楷体" panose="02010600040101010101" pitchFamily="2" charset="-122"/>
              </a:endParaRPr>
            </a:p>
          </p:txBody>
        </p:sp>
      </p:grpSp>
    </p:spTree>
  </p:cSld>
  <p:clrMapOvr>
    <a:masterClrMapping/>
  </p:clrMapOvr>
  <p:transition spd="slow">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bwMode="auto">
          <a:xfrm>
            <a:off x="0" y="117316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749300" y="1219200"/>
            <a:ext cx="2011363" cy="828675"/>
          </a:xfrm>
          <a:prstGeom prst="rect">
            <a:avLst/>
          </a:prstGeom>
        </p:spPr>
        <p:txBody>
          <a:bodyPr wrap="none">
            <a:spAutoFit/>
          </a:bodyPr>
          <a:p>
            <a:pPr marL="0" marR="0" indent="0" algn="ctr" defTabSz="913765" rtl="0" eaLnBrk="0" fontAlgn="base"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（六）逐差法</a:t>
            </a:r>
            <a:endParaRPr kumimoji="0" lang="zh-CN" altLang="en-US" sz="2400" b="0" i="0" u="none" strike="noStrike" kern="1200" cap="none" spc="0" normalizeH="0" baseline="0" noProof="1" dirty="0" smtClean="0">
              <a:solidFill>
                <a:schemeClr val="tx1"/>
              </a:solidFill>
              <a:latin typeface="Arial" panose="020B0604020202020204" pitchFamily="34" charset="0"/>
              <a:ea typeface="华文中宋" panose="02010600040101010101" pitchFamily="2" charset="-122"/>
              <a:cs typeface="+mn-cs"/>
            </a:endParaRPr>
          </a:p>
          <a:p>
            <a:pPr marL="0" marR="0" indent="0" algn="ctr" defTabSz="913765" rtl="0" eaLnBrk="0" fontAlgn="base" latinLnBrk="0" hangingPunct="0">
              <a:lnSpc>
                <a:spcPct val="100000"/>
              </a:lnSpc>
              <a:spcBef>
                <a:spcPts val="0"/>
              </a:spcBef>
              <a:spcAft>
                <a:spcPts val="0"/>
              </a:spcAft>
              <a:buClrTx/>
              <a:buSzTx/>
              <a:buFontTx/>
              <a:buNone/>
              <a:defRPr/>
            </a:pPr>
            <a:endParaRPr kumimoji="0" lang="zh-CN" altLang="en-US" sz="2400" b="1" i="0" u="none" strike="noStrike" kern="1200" cap="none" spc="0" normalizeH="0" baseline="0"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endParaRPr>
          </a:p>
        </p:txBody>
      </p:sp>
      <p:graphicFrame>
        <p:nvGraphicFramePr>
          <p:cNvPr id="73731" name="对象 -2147482597"/>
          <p:cNvGraphicFramePr>
            <a:graphicFrameLocks noChangeAspect="1"/>
          </p:cNvGraphicFramePr>
          <p:nvPr/>
        </p:nvGraphicFramePr>
        <p:xfrm>
          <a:off x="2266950" y="2349500"/>
          <a:ext cx="5203825" cy="606425"/>
        </p:xfrm>
        <a:graphic>
          <a:graphicData uri="http://schemas.openxmlformats.org/presentationml/2006/ole">
            <mc:AlternateContent xmlns:mc="http://schemas.openxmlformats.org/markup-compatibility/2006">
              <mc:Choice xmlns:v="urn:schemas-microsoft-com:vml" Requires="v">
                <p:oleObj spid="_x0000_s3107" name="" r:id="rId1" imgW="3377565" imgH="393700" progId="Equation.3">
                  <p:embed/>
                </p:oleObj>
              </mc:Choice>
              <mc:Fallback>
                <p:oleObj name="" r:id="rId1" imgW="3377565" imgH="393700" progId="Equation.3">
                  <p:embed/>
                  <p:pic>
                    <p:nvPicPr>
                      <p:cNvPr id="0" name="图片 3106"/>
                      <p:cNvPicPr/>
                      <p:nvPr/>
                    </p:nvPicPr>
                    <p:blipFill>
                      <a:blip r:embed="rId2"/>
                      <a:stretch>
                        <a:fillRect/>
                      </a:stretch>
                    </p:blipFill>
                    <p:spPr>
                      <a:xfrm>
                        <a:off x="2266950" y="2349500"/>
                        <a:ext cx="5203825" cy="606425"/>
                      </a:xfrm>
                      <a:prstGeom prst="rect">
                        <a:avLst/>
                      </a:prstGeom>
                      <a:noFill/>
                      <a:ln w="38100">
                        <a:noFill/>
                        <a:miter/>
                      </a:ln>
                    </p:spPr>
                  </p:pic>
                </p:oleObj>
              </mc:Fallback>
            </mc:AlternateContent>
          </a:graphicData>
        </a:graphic>
      </p:graphicFrame>
      <p:graphicFrame>
        <p:nvGraphicFramePr>
          <p:cNvPr id="73732" name="对象 -2147482596"/>
          <p:cNvGraphicFramePr>
            <a:graphicFrameLocks noChangeAspect="1"/>
          </p:cNvGraphicFramePr>
          <p:nvPr/>
        </p:nvGraphicFramePr>
        <p:xfrm>
          <a:off x="2339975" y="3213100"/>
          <a:ext cx="3706813" cy="609600"/>
        </p:xfrm>
        <a:graphic>
          <a:graphicData uri="http://schemas.openxmlformats.org/presentationml/2006/ole">
            <mc:AlternateContent xmlns:mc="http://schemas.openxmlformats.org/markup-compatibility/2006">
              <mc:Choice xmlns:v="urn:schemas-microsoft-com:vml" Requires="v">
                <p:oleObj spid="_x0000_s3110" name="" r:id="rId3" imgW="2552700" imgH="419100" progId="Equation.3">
                  <p:embed/>
                </p:oleObj>
              </mc:Choice>
              <mc:Fallback>
                <p:oleObj name="" r:id="rId3" imgW="2552700" imgH="419100" progId="Equation.3">
                  <p:embed/>
                  <p:pic>
                    <p:nvPicPr>
                      <p:cNvPr id="0" name="图片 3109"/>
                      <p:cNvPicPr/>
                      <p:nvPr/>
                    </p:nvPicPr>
                    <p:blipFill>
                      <a:blip r:embed="rId4"/>
                      <a:stretch>
                        <a:fillRect/>
                      </a:stretch>
                    </p:blipFill>
                    <p:spPr>
                      <a:xfrm>
                        <a:off x="2339975" y="3213100"/>
                        <a:ext cx="3706813" cy="609600"/>
                      </a:xfrm>
                      <a:prstGeom prst="rect">
                        <a:avLst/>
                      </a:prstGeom>
                      <a:noFill/>
                      <a:ln w="38100">
                        <a:noFill/>
                        <a:miter/>
                      </a:ln>
                    </p:spPr>
                  </p:pic>
                </p:oleObj>
              </mc:Fallback>
            </mc:AlternateContent>
          </a:graphicData>
        </a:graphic>
      </p:graphicFrame>
      <p:sp>
        <p:nvSpPr>
          <p:cNvPr id="73733" name="文本框 99"/>
          <p:cNvSpPr txBox="1"/>
          <p:nvPr/>
        </p:nvSpPr>
        <p:spPr>
          <a:xfrm>
            <a:off x="606425" y="4422775"/>
            <a:ext cx="8596313" cy="460375"/>
          </a:xfrm>
          <a:prstGeom prst="rect">
            <a:avLst/>
          </a:prstGeom>
          <a:noFill/>
          <a:ln w="9525">
            <a:noFill/>
          </a:ln>
        </p:spPr>
        <p:txBody>
          <a:bodyPr wrap="square" anchor="t" anchorCtr="0">
            <a:spAutoFit/>
          </a:bodyPr>
          <a:p>
            <a:pPr indent="128905" eaLnBrk="0" hangingPunct="0"/>
            <a:r>
              <a:rPr lang="zh-CN" altLang="en-US" sz="2400" b="1">
                <a:latin typeface="Times New Roman" panose="02020603050405020304" pitchFamily="18" charset="0"/>
                <a:ea typeface="华文中宋" panose="02010600040101010101" pitchFamily="2" charset="-122"/>
              </a:rPr>
              <a:t>注意：逐差法要求自变量等间隔变化，且函数关系为线性</a:t>
            </a:r>
            <a:r>
              <a:rPr lang="zh-CN" altLang="en-US" sz="2400" b="1">
                <a:latin typeface="宋体" panose="02010600030101010101" pitchFamily="2" charset="-122"/>
                <a:ea typeface="宋体" panose="02010600030101010101" pitchFamily="2" charset="-122"/>
              </a:rPr>
              <a:t>。</a:t>
            </a:r>
            <a:endParaRPr lang="zh-CN" altLang="en-US" sz="2400" b="1">
              <a:latin typeface="Arial" panose="020B0604020202020204" pitchFamily="34" charset="0"/>
              <a:ea typeface="华文中宋" panose="02010600040101010101" pitchFamily="2" charset="-122"/>
            </a:endParaRPr>
          </a:p>
        </p:txBody>
      </p:sp>
      <p:sp>
        <p:nvSpPr>
          <p:cNvPr id="73734" name="文本框 3"/>
          <p:cNvSpPr txBox="1"/>
          <p:nvPr/>
        </p:nvSpPr>
        <p:spPr>
          <a:xfrm>
            <a:off x="395288" y="1989138"/>
            <a:ext cx="8018462" cy="460375"/>
          </a:xfrm>
          <a:prstGeom prst="rect">
            <a:avLst/>
          </a:prstGeom>
          <a:noFill/>
          <a:ln w="9525">
            <a:noFill/>
          </a:ln>
        </p:spPr>
        <p:txBody>
          <a:bodyPr wrap="square" anchor="t" anchorCtr="0">
            <a:spAutoFit/>
          </a:bodyPr>
          <a:p>
            <a:pPr indent="128905" eaLnBrk="0" hangingPunct="0"/>
            <a:r>
              <a:rPr lang="zh-CN" altLang="en-US" sz="2400" b="1">
                <a:latin typeface="Times New Roman" panose="02020603050405020304" pitchFamily="18" charset="0"/>
                <a:ea typeface="华文中宋" panose="02010600040101010101" pitchFamily="2" charset="-122"/>
              </a:rPr>
              <a:t>一般方法数据应用不完善：</a:t>
            </a:r>
            <a:endParaRPr lang="zh-CN" altLang="en-US" sz="2400" b="1">
              <a:latin typeface="Arial" panose="020B0604020202020204" pitchFamily="34" charset="0"/>
              <a:ea typeface="华文中宋" panose="02010600040101010101" pitchFamily="2" charset="-122"/>
            </a:endParaRPr>
          </a:p>
        </p:txBody>
      </p:sp>
      <p:sp>
        <p:nvSpPr>
          <p:cNvPr id="73735" name="文本框 4"/>
          <p:cNvSpPr txBox="1"/>
          <p:nvPr/>
        </p:nvSpPr>
        <p:spPr>
          <a:xfrm>
            <a:off x="606425" y="3286125"/>
            <a:ext cx="1536700" cy="460375"/>
          </a:xfrm>
          <a:prstGeom prst="rect">
            <a:avLst/>
          </a:prstGeom>
          <a:noFill/>
          <a:ln w="9525">
            <a:noFill/>
          </a:ln>
        </p:spPr>
        <p:txBody>
          <a:bodyPr wrap="none" anchor="t" anchorCtr="0">
            <a:spAutoFit/>
          </a:bodyPr>
          <a:p>
            <a:pPr indent="128905" eaLnBrk="0" hangingPunct="0"/>
            <a:r>
              <a:rPr lang="zh-CN" altLang="en-US" sz="2400" b="1">
                <a:latin typeface="Times New Roman" panose="02020603050405020304" pitchFamily="18" charset="0"/>
                <a:ea typeface="华文中宋" panose="02010600040101010101" pitchFamily="2" charset="-122"/>
              </a:rPr>
              <a:t>逐差法：</a:t>
            </a:r>
            <a:endParaRPr lang="zh-CN" altLang="en-US" sz="2400" b="1">
              <a:latin typeface="Arial" panose="020B0604020202020204" pitchFamily="34" charset="0"/>
              <a:ea typeface="华文中宋" panose="02010600040101010101" pitchFamily="2" charset="-122"/>
            </a:endParaRPr>
          </a:p>
        </p:txBody>
      </p:sp>
      <p:sp>
        <p:nvSpPr>
          <p:cNvPr id="2" name="矩形 1"/>
          <p:cNvSpPr/>
          <p:nvPr/>
        </p:nvSpPr>
        <p:spPr>
          <a:xfrm>
            <a:off x="749300" y="5156200"/>
            <a:ext cx="58261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1331913" y="5156200"/>
            <a:ext cx="58261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1901825" y="5156200"/>
            <a:ext cx="581025"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2482850" y="5156200"/>
            <a:ext cx="58261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矩形 5"/>
          <p:cNvSpPr/>
          <p:nvPr/>
        </p:nvSpPr>
        <p:spPr>
          <a:xfrm>
            <a:off x="3054350" y="5156200"/>
            <a:ext cx="581025"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3635375" y="5156200"/>
            <a:ext cx="58261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 name="矩形 7"/>
          <p:cNvSpPr/>
          <p:nvPr/>
        </p:nvSpPr>
        <p:spPr>
          <a:xfrm>
            <a:off x="4205288" y="5156200"/>
            <a:ext cx="58261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矩形 8"/>
          <p:cNvSpPr/>
          <p:nvPr/>
        </p:nvSpPr>
        <p:spPr>
          <a:xfrm>
            <a:off x="4787900" y="5156200"/>
            <a:ext cx="58261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cxnSp>
        <p:nvCxnSpPr>
          <p:cNvPr id="10" name="直接箭头连接符 9"/>
          <p:cNvCxnSpPr/>
          <p:nvPr/>
        </p:nvCxnSpPr>
        <p:spPr>
          <a:xfrm>
            <a:off x="711200" y="5491163"/>
            <a:ext cx="5335588"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sp>
        <p:nvSpPr>
          <p:cNvPr id="73745" name="文本框 11"/>
          <p:cNvSpPr txBox="1"/>
          <p:nvPr/>
        </p:nvSpPr>
        <p:spPr>
          <a:xfrm>
            <a:off x="5724525" y="5559425"/>
            <a:ext cx="301625" cy="460375"/>
          </a:xfrm>
          <a:prstGeom prst="rect">
            <a:avLst/>
          </a:prstGeom>
          <a:noFill/>
          <a:ln w="9525">
            <a:noFill/>
          </a:ln>
        </p:spPr>
        <p:txBody>
          <a:bodyPr wrap="none" anchor="t" anchorCtr="0">
            <a:spAutoFit/>
          </a:bodyPr>
          <a:p>
            <a:r>
              <a:rPr lang="en-US" altLang="zh-CN" sz="2400" b="1" i="1">
                <a:latin typeface="Arial" panose="020B0604020202020204" pitchFamily="34" charset="0"/>
                <a:ea typeface="华文中宋" panose="02010600040101010101" pitchFamily="2" charset="-122"/>
              </a:rPr>
              <a:t>r</a:t>
            </a:r>
            <a:endParaRPr lang="en-US" altLang="zh-CN" sz="2400" b="1" i="1">
              <a:latin typeface="Arial" panose="020B0604020202020204" pitchFamily="34" charset="0"/>
              <a:ea typeface="华文中宋" panose="02010600040101010101" pitchFamily="2" charset="-122"/>
            </a:endParaRPr>
          </a:p>
        </p:txBody>
      </p:sp>
      <p:sp>
        <p:nvSpPr>
          <p:cNvPr id="73746" name="文本框 12"/>
          <p:cNvSpPr txBox="1"/>
          <p:nvPr/>
        </p:nvSpPr>
        <p:spPr>
          <a:xfrm>
            <a:off x="1116013" y="5532438"/>
            <a:ext cx="411162" cy="460375"/>
          </a:xfrm>
          <a:prstGeom prst="rect">
            <a:avLst/>
          </a:prstGeom>
          <a:noFill/>
          <a:ln w="9525">
            <a:noFill/>
          </a:ln>
        </p:spPr>
        <p:txBody>
          <a:bodyPr wrap="none" anchor="t" anchorCtr="0">
            <a:spAutoFit/>
          </a:bodyPr>
          <a:p>
            <a:r>
              <a:rPr lang="en-US" altLang="zh-CN" sz="2400" b="1" i="1">
                <a:latin typeface="Arial" panose="020B0604020202020204" pitchFamily="34" charset="0"/>
                <a:ea typeface="华文中宋" panose="02010600040101010101" pitchFamily="2" charset="-122"/>
              </a:rPr>
              <a:t>r</a:t>
            </a:r>
            <a:r>
              <a:rPr lang="en-US" altLang="zh-CN" sz="2400" b="1" i="1" baseline="-25000">
                <a:latin typeface="Arial" panose="020B0604020202020204" pitchFamily="34" charset="0"/>
                <a:ea typeface="华文中宋" panose="02010600040101010101" pitchFamily="2" charset="-122"/>
              </a:rPr>
              <a:t>1</a:t>
            </a:r>
            <a:endParaRPr lang="en-US" altLang="zh-CN" sz="2400" b="1" i="1" baseline="-25000">
              <a:latin typeface="Arial" panose="020B0604020202020204" pitchFamily="34" charset="0"/>
              <a:ea typeface="华文中宋" panose="02010600040101010101" pitchFamily="2" charset="-122"/>
            </a:endParaRPr>
          </a:p>
        </p:txBody>
      </p:sp>
      <p:sp>
        <p:nvSpPr>
          <p:cNvPr id="73747" name="文本框 13"/>
          <p:cNvSpPr txBox="1"/>
          <p:nvPr/>
        </p:nvSpPr>
        <p:spPr>
          <a:xfrm>
            <a:off x="1692275" y="5559425"/>
            <a:ext cx="411163" cy="460375"/>
          </a:xfrm>
          <a:prstGeom prst="rect">
            <a:avLst/>
          </a:prstGeom>
          <a:noFill/>
          <a:ln w="9525">
            <a:noFill/>
          </a:ln>
        </p:spPr>
        <p:txBody>
          <a:bodyPr wrap="none" anchor="t" anchorCtr="0">
            <a:spAutoFit/>
          </a:bodyPr>
          <a:p>
            <a:r>
              <a:rPr lang="en-US" altLang="zh-CN" sz="2400" b="1" i="1">
                <a:latin typeface="Arial" panose="020B0604020202020204" pitchFamily="34" charset="0"/>
                <a:ea typeface="华文中宋" panose="02010600040101010101" pitchFamily="2" charset="-122"/>
              </a:rPr>
              <a:t>r</a:t>
            </a:r>
            <a:r>
              <a:rPr lang="en-US" altLang="zh-CN" sz="2400" b="1" i="1" baseline="-25000">
                <a:latin typeface="Arial" panose="020B0604020202020204" pitchFamily="34" charset="0"/>
                <a:ea typeface="华文中宋" panose="02010600040101010101" pitchFamily="2" charset="-122"/>
              </a:rPr>
              <a:t>2</a:t>
            </a:r>
            <a:endParaRPr lang="en-US" altLang="zh-CN" sz="2400" b="1" i="1" baseline="-25000">
              <a:latin typeface="Arial" panose="020B0604020202020204" pitchFamily="34" charset="0"/>
              <a:ea typeface="华文中宋" panose="02010600040101010101" pitchFamily="2" charset="-122"/>
            </a:endParaRPr>
          </a:p>
        </p:txBody>
      </p:sp>
      <p:sp>
        <p:nvSpPr>
          <p:cNvPr id="73748" name="文本框 14"/>
          <p:cNvSpPr txBox="1"/>
          <p:nvPr/>
        </p:nvSpPr>
        <p:spPr>
          <a:xfrm>
            <a:off x="2143125" y="5553075"/>
            <a:ext cx="412750" cy="460375"/>
          </a:xfrm>
          <a:prstGeom prst="rect">
            <a:avLst/>
          </a:prstGeom>
          <a:noFill/>
          <a:ln w="9525">
            <a:noFill/>
          </a:ln>
        </p:spPr>
        <p:txBody>
          <a:bodyPr wrap="none" anchor="t" anchorCtr="0">
            <a:spAutoFit/>
          </a:bodyPr>
          <a:p>
            <a:r>
              <a:rPr lang="en-US" altLang="zh-CN" sz="2400" b="1" i="1">
                <a:latin typeface="Arial" panose="020B0604020202020204" pitchFamily="34" charset="0"/>
                <a:ea typeface="华文中宋" panose="02010600040101010101" pitchFamily="2" charset="-122"/>
              </a:rPr>
              <a:t>r</a:t>
            </a:r>
            <a:r>
              <a:rPr lang="en-US" altLang="zh-CN" sz="2400" b="1" i="1" baseline="-25000">
                <a:latin typeface="Arial" panose="020B0604020202020204" pitchFamily="34" charset="0"/>
                <a:ea typeface="华文中宋" panose="02010600040101010101" pitchFamily="2" charset="-122"/>
              </a:rPr>
              <a:t>3</a:t>
            </a:r>
            <a:endParaRPr lang="en-US" altLang="zh-CN" sz="2400" b="1" i="1" baseline="-25000">
              <a:latin typeface="Arial" panose="020B0604020202020204" pitchFamily="34" charset="0"/>
              <a:ea typeface="华文中宋" panose="02010600040101010101" pitchFamily="2" charset="-122"/>
            </a:endParaRPr>
          </a:p>
        </p:txBody>
      </p:sp>
      <p:sp>
        <p:nvSpPr>
          <p:cNvPr id="73749" name="文本框 15"/>
          <p:cNvSpPr txBox="1"/>
          <p:nvPr/>
        </p:nvSpPr>
        <p:spPr>
          <a:xfrm>
            <a:off x="5049838" y="5483225"/>
            <a:ext cx="422275" cy="460375"/>
          </a:xfrm>
          <a:prstGeom prst="rect">
            <a:avLst/>
          </a:prstGeom>
          <a:noFill/>
          <a:ln w="9525">
            <a:noFill/>
          </a:ln>
        </p:spPr>
        <p:txBody>
          <a:bodyPr wrap="none" anchor="t" anchorCtr="0">
            <a:spAutoFit/>
          </a:bodyPr>
          <a:p>
            <a:r>
              <a:rPr lang="en-US" altLang="zh-CN" sz="2400" b="1" i="1">
                <a:latin typeface="Arial" panose="020B0604020202020204" pitchFamily="34" charset="0"/>
                <a:ea typeface="华文中宋" panose="02010600040101010101" pitchFamily="2" charset="-122"/>
              </a:rPr>
              <a:t>r</a:t>
            </a:r>
            <a:r>
              <a:rPr lang="en-US" altLang="zh-CN" sz="2400" b="1" i="1" baseline="-25000">
                <a:latin typeface="Arial" panose="020B0604020202020204" pitchFamily="34" charset="0"/>
                <a:ea typeface="华文中宋" panose="02010600040101010101" pitchFamily="2" charset="-122"/>
              </a:rPr>
              <a:t>n</a:t>
            </a:r>
            <a:endParaRPr lang="en-US" altLang="zh-CN" sz="2400" b="1" i="1" baseline="-25000">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5"/>
          <p:cNvSpPr txBox="1"/>
          <p:nvPr/>
        </p:nvSpPr>
        <p:spPr>
          <a:xfrm>
            <a:off x="1479550" y="1514475"/>
            <a:ext cx="5734050" cy="533400"/>
          </a:xfrm>
          <a:prstGeom prst="rect">
            <a:avLst/>
          </a:prstGeom>
          <a:noFill/>
          <a:ln w="9525">
            <a:noFill/>
          </a:ln>
        </p:spPr>
        <p:txBody>
          <a:bodyPr wrap="square" anchor="t" anchorCtr="0">
            <a:spAutoFit/>
          </a:bodyPr>
          <a:p>
            <a:pPr algn="just" eaLnBrk="0" hangingPunct="0">
              <a:lnSpc>
                <a:spcPct val="120000"/>
              </a:lnSpc>
              <a:spcBef>
                <a:spcPct val="50000"/>
              </a:spcBef>
            </a:pPr>
            <a:r>
              <a:rPr lang="zh-CN" altLang="en-US" sz="2400" b="1">
                <a:solidFill>
                  <a:srgbClr val="FF0000"/>
                </a:solidFill>
                <a:latin typeface="宋体" panose="02010600030101010101" pitchFamily="2" charset="-122"/>
                <a:ea typeface="华文中宋" panose="02010600040101010101" pitchFamily="2" charset="-122"/>
              </a:rPr>
              <a:t>例：</a:t>
            </a:r>
            <a:r>
              <a:rPr lang="en-US" altLang="zh-CN" sz="2400" b="1">
                <a:solidFill>
                  <a:srgbClr val="FF0000"/>
                </a:solidFill>
                <a:latin typeface="宋体" panose="02010600030101010101" pitchFamily="2" charset="-122"/>
                <a:ea typeface="华文中宋" panose="02010600040101010101" pitchFamily="2" charset="-122"/>
              </a:rPr>
              <a:t>p=10</a:t>
            </a:r>
            <a:r>
              <a:rPr lang="zh-CN" altLang="en-US" sz="2400" b="1">
                <a:solidFill>
                  <a:srgbClr val="FF0000"/>
                </a:solidFill>
                <a:latin typeface="宋体" panose="02010600030101010101" pitchFamily="2" charset="-122"/>
                <a:ea typeface="华文中宋" panose="02010600040101010101" pitchFamily="2" charset="-122"/>
              </a:rPr>
              <a:t>时，</a:t>
            </a:r>
            <a:r>
              <a:rPr lang="zh-CN" altLang="en-US" sz="2400">
                <a:latin typeface="宋体" panose="02010600030101010101" pitchFamily="2" charset="-122"/>
                <a:ea typeface="华文中宋" panose="02010600040101010101" pitchFamily="2" charset="-122"/>
              </a:rPr>
              <a:t>将等间隔测量的值分成两组</a:t>
            </a:r>
            <a:endParaRPr lang="zh-CN" altLang="en-US" sz="2400">
              <a:latin typeface="宋体" panose="02010600030101010101" pitchFamily="2" charset="-122"/>
              <a:ea typeface="华文中宋" panose="02010600040101010101" pitchFamily="2" charset="-122"/>
            </a:endParaRPr>
          </a:p>
        </p:txBody>
      </p:sp>
      <p:graphicFrame>
        <p:nvGraphicFramePr>
          <p:cNvPr id="75778" name="Object 6"/>
          <p:cNvGraphicFramePr>
            <a:graphicFrameLocks noChangeAspect="1"/>
          </p:cNvGraphicFramePr>
          <p:nvPr/>
        </p:nvGraphicFramePr>
        <p:xfrm>
          <a:off x="2289175" y="2724150"/>
          <a:ext cx="2225675" cy="393700"/>
        </p:xfrm>
        <a:graphic>
          <a:graphicData uri="http://schemas.openxmlformats.org/presentationml/2006/ole">
            <mc:AlternateContent xmlns:mc="http://schemas.openxmlformats.org/markup-compatibility/2006">
              <mc:Choice xmlns:v="urn:schemas-microsoft-com:vml" Requires="v">
                <p:oleObj spid="_x0000_s3111" name="" r:id="rId1" imgW="22555200" imgH="5486400" progId="Equation.3">
                  <p:embed/>
                </p:oleObj>
              </mc:Choice>
              <mc:Fallback>
                <p:oleObj name="" r:id="rId1" imgW="22555200" imgH="5486400" progId="Equation.3">
                  <p:embed/>
                  <p:pic>
                    <p:nvPicPr>
                      <p:cNvPr id="0" name="图片 3110"/>
                      <p:cNvPicPr/>
                      <p:nvPr/>
                    </p:nvPicPr>
                    <p:blipFill>
                      <a:blip r:embed="rId2"/>
                      <a:stretch>
                        <a:fillRect/>
                      </a:stretch>
                    </p:blipFill>
                    <p:spPr>
                      <a:xfrm>
                        <a:off x="2289175" y="2724150"/>
                        <a:ext cx="2225675" cy="393700"/>
                      </a:xfrm>
                      <a:prstGeom prst="rect">
                        <a:avLst/>
                      </a:prstGeom>
                      <a:noFill/>
                      <a:ln w="38100">
                        <a:noFill/>
                        <a:miter/>
                      </a:ln>
                    </p:spPr>
                  </p:pic>
                </p:oleObj>
              </mc:Fallback>
            </mc:AlternateContent>
          </a:graphicData>
        </a:graphic>
      </p:graphicFrame>
      <p:sp>
        <p:nvSpPr>
          <p:cNvPr id="75779" name="Text Box 7"/>
          <p:cNvSpPr txBox="1"/>
          <p:nvPr/>
        </p:nvSpPr>
        <p:spPr>
          <a:xfrm>
            <a:off x="1317625" y="2725738"/>
            <a:ext cx="1143000" cy="322262"/>
          </a:xfrm>
          <a:prstGeom prst="rect">
            <a:avLst/>
          </a:prstGeom>
          <a:noFill/>
          <a:ln w="9525">
            <a:noFill/>
          </a:ln>
        </p:spPr>
        <p:txBody>
          <a:bodyPr anchor="t" anchorCtr="0">
            <a:spAutoFit/>
          </a:bodyPr>
          <a:p>
            <a:pPr eaLnBrk="0" hangingPunct="0">
              <a:spcBef>
                <a:spcPct val="50000"/>
              </a:spcBef>
            </a:pPr>
            <a:r>
              <a:rPr lang="zh-CN" altLang="en-US" sz="1500" b="1">
                <a:latin typeface="Arial" panose="020B0604020202020204" pitchFamily="34" charset="0"/>
                <a:ea typeface="华文中宋" panose="02010600040101010101" pitchFamily="2" charset="-122"/>
              </a:rPr>
              <a:t>第一组：</a:t>
            </a:r>
            <a:endParaRPr lang="zh-CN" altLang="en-US" sz="1500" b="1">
              <a:latin typeface="Arial" panose="020B0604020202020204" pitchFamily="34" charset="0"/>
              <a:ea typeface="华文中宋" panose="02010600040101010101" pitchFamily="2" charset="-122"/>
            </a:endParaRPr>
          </a:p>
        </p:txBody>
      </p:sp>
      <p:sp>
        <p:nvSpPr>
          <p:cNvPr id="75780" name="Text Box 8"/>
          <p:cNvSpPr txBox="1"/>
          <p:nvPr/>
        </p:nvSpPr>
        <p:spPr>
          <a:xfrm>
            <a:off x="4611688" y="2724150"/>
            <a:ext cx="1117600" cy="320675"/>
          </a:xfrm>
          <a:prstGeom prst="rect">
            <a:avLst/>
          </a:prstGeom>
          <a:noFill/>
          <a:ln w="9525">
            <a:noFill/>
          </a:ln>
        </p:spPr>
        <p:txBody>
          <a:bodyPr anchor="t" anchorCtr="0">
            <a:spAutoFit/>
          </a:bodyPr>
          <a:p>
            <a:pPr eaLnBrk="0" hangingPunct="0">
              <a:spcBef>
                <a:spcPct val="50000"/>
              </a:spcBef>
            </a:pPr>
            <a:r>
              <a:rPr lang="zh-CN" altLang="en-US" sz="1500" b="1">
                <a:latin typeface="Arial" panose="020B0604020202020204" pitchFamily="34" charset="0"/>
                <a:ea typeface="华文中宋" panose="02010600040101010101" pitchFamily="2" charset="-122"/>
              </a:rPr>
              <a:t>第二组：</a:t>
            </a:r>
            <a:endParaRPr lang="zh-CN" altLang="en-US" sz="1500" b="1">
              <a:latin typeface="Arial" panose="020B0604020202020204" pitchFamily="34" charset="0"/>
              <a:ea typeface="华文中宋" panose="02010600040101010101" pitchFamily="2" charset="-122"/>
            </a:endParaRPr>
          </a:p>
        </p:txBody>
      </p:sp>
      <p:graphicFrame>
        <p:nvGraphicFramePr>
          <p:cNvPr id="75781" name="Object 9"/>
          <p:cNvGraphicFramePr>
            <a:graphicFrameLocks noChangeAspect="1"/>
          </p:cNvGraphicFramePr>
          <p:nvPr/>
        </p:nvGraphicFramePr>
        <p:xfrm>
          <a:off x="5529263" y="2724150"/>
          <a:ext cx="2227262" cy="393700"/>
        </p:xfrm>
        <a:graphic>
          <a:graphicData uri="http://schemas.openxmlformats.org/presentationml/2006/ole">
            <mc:AlternateContent xmlns:mc="http://schemas.openxmlformats.org/markup-compatibility/2006">
              <mc:Choice xmlns:v="urn:schemas-microsoft-com:vml" Requires="v">
                <p:oleObj spid="_x0000_s3113" name="" r:id="rId3" imgW="22555200" imgH="5486400" progId="Equation.3">
                  <p:embed/>
                </p:oleObj>
              </mc:Choice>
              <mc:Fallback>
                <p:oleObj name="" r:id="rId3" imgW="22555200" imgH="5486400" progId="Equation.3">
                  <p:embed/>
                  <p:pic>
                    <p:nvPicPr>
                      <p:cNvPr id="0" name="图片 3112"/>
                      <p:cNvPicPr/>
                      <p:nvPr/>
                    </p:nvPicPr>
                    <p:blipFill>
                      <a:blip r:embed="rId4"/>
                      <a:stretch>
                        <a:fillRect/>
                      </a:stretch>
                    </p:blipFill>
                    <p:spPr>
                      <a:xfrm>
                        <a:off x="5529263" y="2724150"/>
                        <a:ext cx="2227262" cy="393700"/>
                      </a:xfrm>
                      <a:prstGeom prst="rect">
                        <a:avLst/>
                      </a:prstGeom>
                      <a:noFill/>
                      <a:ln w="38100">
                        <a:noFill/>
                        <a:miter/>
                      </a:ln>
                    </p:spPr>
                  </p:pic>
                </p:oleObj>
              </mc:Fallback>
            </mc:AlternateContent>
          </a:graphicData>
        </a:graphic>
      </p:graphicFrame>
      <p:graphicFrame>
        <p:nvGraphicFramePr>
          <p:cNvPr id="75782" name="Object 10"/>
          <p:cNvGraphicFramePr>
            <a:graphicFrameLocks noChangeAspect="1"/>
          </p:cNvGraphicFramePr>
          <p:nvPr/>
        </p:nvGraphicFramePr>
        <p:xfrm>
          <a:off x="2408238" y="3578225"/>
          <a:ext cx="4235450" cy="781050"/>
        </p:xfrm>
        <a:graphic>
          <a:graphicData uri="http://schemas.openxmlformats.org/presentationml/2006/ole">
            <mc:AlternateContent xmlns:mc="http://schemas.openxmlformats.org/markup-compatibility/2006">
              <mc:Choice xmlns:v="urn:schemas-microsoft-com:vml" Requires="v">
                <p:oleObj spid="_x0000_s3112" name="" r:id="rId5" imgW="3517265" imgH="609600" progId="Equation.3">
                  <p:embed/>
                </p:oleObj>
              </mc:Choice>
              <mc:Fallback>
                <p:oleObj name="" r:id="rId5" imgW="3517265" imgH="609600" progId="Equation.3">
                  <p:embed/>
                  <p:pic>
                    <p:nvPicPr>
                      <p:cNvPr id="0" name="图片 3111"/>
                      <p:cNvPicPr/>
                      <p:nvPr/>
                    </p:nvPicPr>
                    <p:blipFill>
                      <a:blip r:embed="rId6"/>
                      <a:stretch>
                        <a:fillRect/>
                      </a:stretch>
                    </p:blipFill>
                    <p:spPr>
                      <a:xfrm>
                        <a:off x="2408238" y="3578225"/>
                        <a:ext cx="4235450" cy="781050"/>
                      </a:xfrm>
                      <a:prstGeom prst="rect">
                        <a:avLst/>
                      </a:prstGeom>
                      <a:noFill/>
                      <a:ln w="38100">
                        <a:noFill/>
                        <a:miter/>
                      </a:ln>
                    </p:spPr>
                  </p:pic>
                </p:oleObj>
              </mc:Fallback>
            </mc:AlternateContent>
          </a:graphicData>
        </a:graphic>
      </p:graphicFrame>
      <p:sp>
        <p:nvSpPr>
          <p:cNvPr id="75783" name="Rectangle 11"/>
          <p:cNvSpPr/>
          <p:nvPr/>
        </p:nvSpPr>
        <p:spPr>
          <a:xfrm>
            <a:off x="1771650" y="1138238"/>
            <a:ext cx="5257800" cy="422275"/>
          </a:xfrm>
          <a:prstGeom prst="rect">
            <a:avLst/>
          </a:prstGeom>
          <a:noFill/>
          <a:ln w="9525">
            <a:noFill/>
          </a:ln>
        </p:spPr>
        <p:txBody>
          <a:bodyPr anchor="ctr" anchorCtr="0"/>
          <a:p>
            <a:pPr algn="ctr" eaLnBrk="0" hangingPunct="0"/>
            <a:r>
              <a:rPr lang="zh-CN" altLang="en-US" sz="2700" b="1">
                <a:solidFill>
                  <a:schemeClr val="bg1"/>
                </a:solidFill>
                <a:latin typeface="Arial" panose="020B0604020202020204" pitchFamily="34" charset="0"/>
                <a:ea typeface="华文中宋" panose="02010600040101010101" pitchFamily="2" charset="-122"/>
              </a:rPr>
              <a:t>第</a:t>
            </a:r>
            <a:r>
              <a:rPr lang="en-US" altLang="zh-CN" sz="2700" b="1">
                <a:solidFill>
                  <a:schemeClr val="bg1"/>
                </a:solidFill>
                <a:latin typeface="Arial" panose="020B0604020202020204" pitchFamily="34" charset="0"/>
                <a:ea typeface="华文中宋" panose="02010600040101010101" pitchFamily="2" charset="-122"/>
              </a:rPr>
              <a:t>5</a:t>
            </a:r>
            <a:r>
              <a:rPr lang="zh-CN" altLang="en-US" sz="2700" b="1">
                <a:solidFill>
                  <a:schemeClr val="bg1"/>
                </a:solidFill>
                <a:latin typeface="Arial" panose="020B0604020202020204" pitchFamily="34" charset="0"/>
                <a:ea typeface="华文中宋" panose="02010600040101010101" pitchFamily="2" charset="-122"/>
              </a:rPr>
              <a:t>章 实验数据处理方法</a:t>
            </a:r>
            <a:endParaRPr lang="zh-CN" altLang="en-US" sz="2700" b="1">
              <a:solidFill>
                <a:schemeClr val="bg1"/>
              </a:solidFill>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Text Box 2"/>
          <p:cNvSpPr txBox="1"/>
          <p:nvPr/>
        </p:nvSpPr>
        <p:spPr>
          <a:xfrm>
            <a:off x="950913" y="3783013"/>
            <a:ext cx="7670800" cy="1414462"/>
          </a:xfrm>
          <a:prstGeom prst="rect">
            <a:avLst/>
          </a:prstGeom>
          <a:noFill/>
          <a:ln w="9525">
            <a:noFill/>
          </a:ln>
        </p:spPr>
        <p:txBody>
          <a:bodyPr wrap="square" anchor="t" anchorCtr="0">
            <a:spAutoFit/>
          </a:bodyPr>
          <a:p>
            <a:pPr eaLnBrk="0" hangingPunct="0">
              <a:lnSpc>
                <a:spcPct val="120000"/>
              </a:lnSpc>
              <a:spcBef>
                <a:spcPct val="50000"/>
              </a:spcBef>
            </a:pPr>
            <a:r>
              <a:rPr lang="zh-CN" altLang="en-US" sz="2100" b="1">
                <a:solidFill>
                  <a:srgbClr val="FF0000"/>
                </a:solidFill>
                <a:latin typeface="Arial" panose="020B0604020202020204" pitchFamily="34" charset="0"/>
                <a:ea typeface="华文中宋" panose="02010600040101010101" pitchFamily="2" charset="-122"/>
              </a:rPr>
              <a:t>优点：</a:t>
            </a:r>
            <a:r>
              <a:rPr lang="zh-CN" altLang="en-US" sz="2100">
                <a:latin typeface="Arial" panose="020B0604020202020204" pitchFamily="34" charset="0"/>
                <a:ea typeface="华文中宋" panose="02010600040101010101" pitchFamily="2" charset="-122"/>
              </a:rPr>
              <a:t>简单易懂、运算方便、充分利用了每个数据，比逐项差值法得到的结果误差小。</a:t>
            </a:r>
            <a:endParaRPr lang="zh-CN" altLang="en-US" sz="2100">
              <a:latin typeface="Arial" panose="020B0604020202020204" pitchFamily="34" charset="0"/>
              <a:ea typeface="华文中宋" panose="02010600040101010101" pitchFamily="2" charset="-122"/>
            </a:endParaRPr>
          </a:p>
          <a:p>
            <a:pPr eaLnBrk="0" hangingPunct="0">
              <a:lnSpc>
                <a:spcPct val="120000"/>
              </a:lnSpc>
              <a:spcBef>
                <a:spcPct val="50000"/>
              </a:spcBef>
            </a:pPr>
            <a:r>
              <a:rPr lang="zh-CN" altLang="en-US" sz="2100" b="1">
                <a:solidFill>
                  <a:srgbClr val="FF0000"/>
                </a:solidFill>
                <a:latin typeface="Arial" panose="020B0604020202020204" pitchFamily="34" charset="0"/>
                <a:ea typeface="华文中宋" panose="02010600040101010101" pitchFamily="2" charset="-122"/>
              </a:rPr>
              <a:t>缺点：</a:t>
            </a:r>
            <a:r>
              <a:rPr lang="zh-CN" altLang="en-US" sz="2100">
                <a:latin typeface="Arial" panose="020B0604020202020204" pitchFamily="34" charset="0"/>
                <a:ea typeface="华文中宋" panose="02010600040101010101" pitchFamily="2" charset="-122"/>
              </a:rPr>
              <a:t>要求自变量等间隔变化。</a:t>
            </a:r>
            <a:endParaRPr lang="zh-CN" altLang="en-US" sz="2100">
              <a:latin typeface="Arial" panose="020B0604020202020204" pitchFamily="34" charset="0"/>
              <a:ea typeface="华文中宋" panose="02010600040101010101" pitchFamily="2" charset="-122"/>
            </a:endParaRPr>
          </a:p>
        </p:txBody>
      </p:sp>
      <p:sp>
        <p:nvSpPr>
          <p:cNvPr id="76802" name="Text Box 3"/>
          <p:cNvSpPr txBox="1"/>
          <p:nvPr/>
        </p:nvSpPr>
        <p:spPr>
          <a:xfrm>
            <a:off x="1635125" y="4067175"/>
            <a:ext cx="5937250" cy="414338"/>
          </a:xfrm>
          <a:prstGeom prst="rect">
            <a:avLst/>
          </a:prstGeom>
          <a:noFill/>
          <a:ln w="9525">
            <a:noFill/>
          </a:ln>
        </p:spPr>
        <p:txBody>
          <a:bodyPr wrap="square" anchor="t" anchorCtr="0">
            <a:spAutoFit/>
          </a:bodyPr>
          <a:p>
            <a:pPr eaLnBrk="0" hangingPunct="0">
              <a:spcBef>
                <a:spcPct val="50000"/>
              </a:spcBef>
            </a:pPr>
            <a:endParaRPr lang="zh-CN" altLang="en-US" sz="2100" b="1">
              <a:solidFill>
                <a:schemeClr val="tx2"/>
              </a:solidFill>
              <a:latin typeface="Arial" panose="020B0604020202020204" pitchFamily="34" charset="0"/>
              <a:ea typeface="华文中宋" panose="02010600040101010101" pitchFamily="2" charset="-122"/>
            </a:endParaRPr>
          </a:p>
        </p:txBody>
      </p:sp>
      <p:sp>
        <p:nvSpPr>
          <p:cNvPr id="76803" name="Text Box 4"/>
          <p:cNvSpPr txBox="1"/>
          <p:nvPr/>
        </p:nvSpPr>
        <p:spPr>
          <a:xfrm>
            <a:off x="1423988" y="1279525"/>
            <a:ext cx="6318250" cy="414338"/>
          </a:xfrm>
          <a:prstGeom prst="rect">
            <a:avLst/>
          </a:prstGeom>
          <a:noFill/>
          <a:ln w="9525">
            <a:noFill/>
          </a:ln>
        </p:spPr>
        <p:txBody>
          <a:bodyPr anchor="t" anchorCtr="0">
            <a:spAutoFit/>
          </a:bodyPr>
          <a:p>
            <a:pPr algn="ctr" eaLnBrk="0" hangingPunct="0">
              <a:spcBef>
                <a:spcPct val="50000"/>
              </a:spcBef>
            </a:pPr>
            <a:r>
              <a:rPr lang="zh-CN" altLang="en-US" sz="2100" b="1">
                <a:solidFill>
                  <a:srgbClr val="FF0000"/>
                </a:solidFill>
                <a:latin typeface="Arial" panose="020B0604020202020204" pitchFamily="34" charset="0"/>
                <a:ea typeface="华文中宋" panose="02010600040101010101" pitchFamily="2" charset="-122"/>
              </a:rPr>
              <a:t>使用条件</a:t>
            </a:r>
            <a:endParaRPr lang="zh-CN" altLang="en-US" sz="2100" b="1">
              <a:solidFill>
                <a:srgbClr val="FF0000"/>
              </a:solidFill>
              <a:latin typeface="Arial" panose="020B0604020202020204" pitchFamily="34" charset="0"/>
              <a:ea typeface="华文中宋" panose="02010600040101010101" pitchFamily="2" charset="-122"/>
            </a:endParaRPr>
          </a:p>
        </p:txBody>
      </p:sp>
      <p:sp>
        <p:nvSpPr>
          <p:cNvPr id="76804" name="Text Box 5"/>
          <p:cNvSpPr txBox="1"/>
          <p:nvPr/>
        </p:nvSpPr>
        <p:spPr>
          <a:xfrm>
            <a:off x="873125" y="1987550"/>
            <a:ext cx="7897813" cy="738188"/>
          </a:xfrm>
          <a:prstGeom prst="rect">
            <a:avLst/>
          </a:prstGeom>
          <a:noFill/>
          <a:ln w="38100">
            <a:noFill/>
          </a:ln>
        </p:spPr>
        <p:txBody>
          <a:bodyPr wrap="square" anchor="t" anchorCtr="0">
            <a:spAutoFit/>
          </a:bodyPr>
          <a:p>
            <a:pPr eaLnBrk="0" hangingPunct="0">
              <a:spcBef>
                <a:spcPct val="50000"/>
              </a:spcBef>
            </a:pPr>
            <a:r>
              <a:rPr lang="zh-CN" altLang="en-US" sz="2100">
                <a:latin typeface="Arial" panose="020B0604020202020204" pitchFamily="34" charset="0"/>
                <a:ea typeface="华文中宋" panose="02010600040101010101" pitchFamily="2" charset="-122"/>
              </a:rPr>
              <a:t>      （</a:t>
            </a:r>
            <a:r>
              <a:rPr lang="en-US" altLang="zh-CN" sz="2100">
                <a:latin typeface="Arial" panose="020B0604020202020204" pitchFamily="34" charset="0"/>
                <a:ea typeface="华文中宋" panose="02010600040101010101" pitchFamily="2" charset="-122"/>
              </a:rPr>
              <a:t>1</a:t>
            </a:r>
            <a:r>
              <a:rPr lang="zh-CN" altLang="en-US" sz="2100">
                <a:latin typeface="Arial" panose="020B0604020202020204" pitchFamily="34" charset="0"/>
                <a:ea typeface="华文中宋" panose="02010600040101010101" pitchFamily="2" charset="-122"/>
              </a:rPr>
              <a:t>）测量量之间满足线性函数关系。有些虽不是线性关系，但经过数学变换可以化为线性关系</a:t>
            </a:r>
            <a:r>
              <a:rPr lang="en-US" altLang="zh-CN" sz="2100">
                <a:latin typeface="Arial" panose="020B0604020202020204" pitchFamily="34" charset="0"/>
                <a:ea typeface="华文中宋" panose="02010600040101010101" pitchFamily="2" charset="-122"/>
              </a:rPr>
              <a:t>——</a:t>
            </a:r>
            <a:r>
              <a:rPr lang="zh-CN" altLang="en-US" sz="2100">
                <a:latin typeface="Arial" panose="020B0604020202020204" pitchFamily="34" charset="0"/>
                <a:ea typeface="华文中宋" panose="02010600040101010101" pitchFamily="2" charset="-122"/>
              </a:rPr>
              <a:t>曲线改直。 </a:t>
            </a:r>
            <a:endParaRPr lang="zh-CN" altLang="en-US" sz="2100">
              <a:latin typeface="Arial" panose="020B0604020202020204" pitchFamily="34" charset="0"/>
              <a:ea typeface="华文中宋" panose="02010600040101010101" pitchFamily="2" charset="-122"/>
            </a:endParaRPr>
          </a:p>
        </p:txBody>
      </p:sp>
      <p:sp>
        <p:nvSpPr>
          <p:cNvPr id="76805" name="Text Box 6"/>
          <p:cNvSpPr txBox="1"/>
          <p:nvPr/>
        </p:nvSpPr>
        <p:spPr>
          <a:xfrm>
            <a:off x="1008063" y="2911475"/>
            <a:ext cx="7623175" cy="898525"/>
          </a:xfrm>
          <a:prstGeom prst="rect">
            <a:avLst/>
          </a:prstGeom>
          <a:noFill/>
          <a:ln w="38100">
            <a:noFill/>
          </a:ln>
        </p:spPr>
        <p:txBody>
          <a:bodyPr wrap="square" anchor="t" anchorCtr="0">
            <a:spAutoFit/>
          </a:bodyPr>
          <a:p>
            <a:pPr eaLnBrk="0" hangingPunct="0">
              <a:spcBef>
                <a:spcPct val="50000"/>
              </a:spcBef>
            </a:pPr>
            <a:r>
              <a:rPr lang="zh-CN" altLang="en-US" sz="2100">
                <a:latin typeface="Arial" panose="020B0604020202020204" pitchFamily="34" charset="0"/>
                <a:ea typeface="华文中宋" panose="02010600040101010101" pitchFamily="2" charset="-122"/>
              </a:rPr>
              <a:t>  （</a:t>
            </a:r>
            <a:r>
              <a:rPr lang="en-US" altLang="zh-CN" sz="2100">
                <a:latin typeface="Arial" panose="020B0604020202020204" pitchFamily="34" charset="0"/>
                <a:ea typeface="华文中宋" panose="02010600040101010101" pitchFamily="2" charset="-122"/>
              </a:rPr>
              <a:t>2</a:t>
            </a:r>
            <a:r>
              <a:rPr lang="zh-CN" altLang="en-US" sz="2100">
                <a:latin typeface="Arial" panose="020B0604020202020204" pitchFamily="34" charset="0"/>
                <a:ea typeface="华文中宋" panose="02010600040101010101" pitchFamily="2" charset="-122"/>
              </a:rPr>
              <a:t>）自变量</a:t>
            </a:r>
            <a:r>
              <a:rPr lang="en-US" altLang="zh-CN" sz="2100">
                <a:latin typeface="Arial" panose="020B0604020202020204" pitchFamily="34" charset="0"/>
                <a:ea typeface="华文中宋" panose="02010600040101010101" pitchFamily="2" charset="-122"/>
              </a:rPr>
              <a:t>x </a:t>
            </a:r>
            <a:r>
              <a:rPr lang="zh-CN" altLang="en-US" sz="2100">
                <a:latin typeface="Arial" panose="020B0604020202020204" pitchFamily="34" charset="0"/>
                <a:ea typeface="华文中宋" panose="02010600040101010101" pitchFamily="2" charset="-122"/>
              </a:rPr>
              <a:t>的变化是等间隔的 。 </a:t>
            </a:r>
            <a:endParaRPr lang="zh-CN" altLang="en-US" sz="2100">
              <a:latin typeface="Arial" panose="020B0604020202020204" pitchFamily="34" charset="0"/>
              <a:ea typeface="华文中宋" panose="02010600040101010101" pitchFamily="2" charset="-122"/>
            </a:endParaRPr>
          </a:p>
          <a:p>
            <a:pPr eaLnBrk="0" hangingPunct="0">
              <a:spcBef>
                <a:spcPct val="50000"/>
              </a:spcBef>
            </a:pPr>
            <a:r>
              <a:rPr lang="zh-CN" altLang="en-US" sz="2100">
                <a:latin typeface="Arial" panose="020B0604020202020204" pitchFamily="34" charset="0"/>
                <a:ea typeface="华文中宋" panose="02010600040101010101" pitchFamily="2" charset="-122"/>
              </a:rPr>
              <a:t>  （</a:t>
            </a:r>
            <a:r>
              <a:rPr lang="en-US" altLang="zh-CN" sz="2100">
                <a:latin typeface="Arial" panose="020B0604020202020204" pitchFamily="34" charset="0"/>
                <a:ea typeface="华文中宋" panose="02010600040101010101" pitchFamily="2" charset="-122"/>
              </a:rPr>
              <a:t>3</a:t>
            </a:r>
            <a:r>
              <a:rPr lang="zh-CN" altLang="en-US" sz="2100">
                <a:latin typeface="Arial" panose="020B0604020202020204" pitchFamily="34" charset="0"/>
                <a:ea typeface="华文中宋" panose="02010600040101010101" pitchFamily="2" charset="-122"/>
              </a:rPr>
              <a:t>）测量偶数组数据。</a:t>
            </a:r>
            <a:endParaRPr lang="zh-CN" altLang="en-US" sz="2100">
              <a:latin typeface="Arial" panose="020B0604020202020204" pitchFamily="34" charset="0"/>
              <a:ea typeface="华文中宋" panose="02010600040101010101" pitchFamily="2" charset="-122"/>
            </a:endParaRPr>
          </a:p>
        </p:txBody>
      </p:sp>
      <p:sp>
        <p:nvSpPr>
          <p:cNvPr id="76806" name="Text Box 7"/>
          <p:cNvSpPr txBox="1"/>
          <p:nvPr/>
        </p:nvSpPr>
        <p:spPr>
          <a:xfrm>
            <a:off x="1073150" y="3409950"/>
            <a:ext cx="7481888" cy="414338"/>
          </a:xfrm>
          <a:prstGeom prst="rect">
            <a:avLst/>
          </a:prstGeom>
          <a:noFill/>
          <a:ln w="9525">
            <a:noFill/>
          </a:ln>
        </p:spPr>
        <p:txBody>
          <a:bodyPr wrap="square" anchor="t" anchorCtr="0">
            <a:spAutoFit/>
          </a:bodyPr>
          <a:p>
            <a:pPr eaLnBrk="0" hangingPunct="0">
              <a:spcBef>
                <a:spcPct val="50000"/>
              </a:spcBef>
            </a:pPr>
            <a:r>
              <a:rPr lang="zh-CN" altLang="en-US" sz="2100">
                <a:latin typeface="Arial" panose="020B0604020202020204" pitchFamily="34" charset="0"/>
                <a:ea typeface="华文中宋" panose="02010600040101010101" pitchFamily="2" charset="-122"/>
              </a:rPr>
              <a:t>       </a:t>
            </a:r>
            <a:endParaRPr lang="zh-CN" altLang="en-US" sz="2100">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nvSpPr>
        <p:spPr bwMode="auto">
          <a:xfrm>
            <a:off x="0" y="83661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lstStyle/>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36512" y="887413"/>
            <a:ext cx="1098550" cy="460375"/>
          </a:xfrm>
          <a:prstGeom prst="rect">
            <a:avLst/>
          </a:prstGeom>
        </p:spPr>
        <p:txBody>
          <a:bodyPr wrap="none">
            <a:spAutoFit/>
          </a:bodyPr>
          <a:lstStyle/>
          <a:p>
            <a:pPr algn="ctr" defTabSz="913765" fontAlgn="base">
              <a:spcBef>
                <a:spcPts val="0"/>
              </a:spcBef>
              <a:spcAft>
                <a:spcPts val="0"/>
              </a:spcAft>
              <a:defRPr/>
            </a:pPr>
            <a:r>
              <a:rPr lang="zh-CN" altLang="en-US" sz="2400" b="1" strike="noStrike"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rPr>
              <a:t>作业</a:t>
            </a:r>
            <a:r>
              <a:rPr lang="zh-CN" sz="2400" b="1" strike="noStrike"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rPr>
              <a:t>题</a:t>
            </a:r>
            <a:endParaRPr lang="zh-CN" sz="2400" b="1" strike="noStrike"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77827" name="图片 2"/>
          <p:cNvPicPr>
            <a:picLocks noChangeAspect="1"/>
          </p:cNvPicPr>
          <p:nvPr/>
        </p:nvPicPr>
        <p:blipFill>
          <a:blip r:embed="rId1"/>
          <a:srcRect l="19534" t="18523" r="27612" b="6976"/>
          <a:stretch>
            <a:fillRect/>
          </a:stretch>
        </p:blipFill>
        <p:spPr>
          <a:xfrm>
            <a:off x="1123950" y="331788"/>
            <a:ext cx="7950200" cy="6305550"/>
          </a:xfrm>
          <a:prstGeom prst="rect">
            <a:avLst/>
          </a:prstGeom>
          <a:noFill/>
          <a:ln w="9525">
            <a:noFill/>
          </a:ln>
        </p:spPr>
      </p:pic>
    </p:spTree>
  </p:cSld>
  <p:clrMapOvr>
    <a:masterClrMapping/>
  </p:clrMapOvr>
  <p:transition spd="slow">
    <p:cover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nvSpPr>
        <p:spPr bwMode="auto">
          <a:xfrm>
            <a:off x="0" y="836613"/>
            <a:ext cx="9144000" cy="561975"/>
          </a:xfrm>
          <a:prstGeom prst="rect">
            <a:avLst/>
          </a:prstGeom>
          <a:solidFill>
            <a:schemeClr val="bg1">
              <a:lumMod val="95000"/>
            </a:schemeClr>
          </a:solidFill>
          <a:ln w="12700" cap="flat" cmpd="sng" algn="ctr">
            <a:noFill/>
            <a:prstDash val="solid"/>
          </a:ln>
          <a:effectLst>
            <a:outerShdw blurRad="50800" dist="38100" dir="5400000" algn="t" rotWithShape="0">
              <a:prstClr val="black">
                <a:alpha val="40000"/>
              </a:prstClr>
            </a:outerShdw>
          </a:effectLst>
        </p:spPr>
        <p:txBody>
          <a:bodyPr anchor="ctr"/>
          <a:lstStyle/>
          <a:p>
            <a:pPr algn="ctr" fontAlgn="base">
              <a:spcBef>
                <a:spcPts val="0"/>
              </a:spcBef>
              <a:spcAft>
                <a:spcPts val="0"/>
              </a:spcAft>
              <a:defRPr/>
            </a:pPr>
            <a:endParaRPr lang="zh-CN" altLang="en-US" sz="1350" strike="noStrike" kern="0" noProof="1">
              <a:solidFill>
                <a:sysClr val="window" lastClr="FFFFFF"/>
              </a:solidFill>
              <a:latin typeface="+mn-lt"/>
              <a:ea typeface="微软雅黑" panose="020B0503020204020204" charset="-122"/>
            </a:endParaRPr>
          </a:p>
        </p:txBody>
      </p:sp>
      <p:sp>
        <p:nvSpPr>
          <p:cNvPr id="61" name="矩形 60"/>
          <p:cNvSpPr/>
          <p:nvPr/>
        </p:nvSpPr>
        <p:spPr>
          <a:xfrm>
            <a:off x="728663" y="882650"/>
            <a:ext cx="1096963" cy="460375"/>
          </a:xfrm>
          <a:prstGeom prst="rect">
            <a:avLst/>
          </a:prstGeom>
        </p:spPr>
        <p:txBody>
          <a:bodyPr wrap="none">
            <a:spAutoFit/>
          </a:bodyPr>
          <a:lstStyle/>
          <a:p>
            <a:pPr algn="ctr" defTabSz="913765" fontAlgn="base">
              <a:spcBef>
                <a:spcPts val="0"/>
              </a:spcBef>
              <a:spcAft>
                <a:spcPts val="0"/>
              </a:spcAft>
              <a:defRPr/>
            </a:pPr>
            <a:r>
              <a:rPr lang="zh-CN" altLang="en-US" sz="2400" b="1" strike="noStrike"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rPr>
              <a:t>作业</a:t>
            </a:r>
            <a:r>
              <a:rPr lang="zh-CN" sz="2400" b="1" strike="noStrike"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rPr>
              <a:t>题</a:t>
            </a:r>
            <a:endParaRPr lang="zh-CN" sz="2400" b="1" strike="noStrike" noProof="1" dirty="0" smtClean="0">
              <a:solidFill>
                <a:srgbClr val="C0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79875" name="图片 6"/>
          <p:cNvPicPr>
            <a:picLocks noChangeAspect="1"/>
          </p:cNvPicPr>
          <p:nvPr>
            <p:custDataLst>
              <p:tags r:id="rId1"/>
            </p:custDataLst>
          </p:nvPr>
        </p:nvPicPr>
        <p:blipFill>
          <a:blip r:embed="rId2"/>
          <a:srcRect l="16589" t="31760" r="27309" b="20386"/>
          <a:stretch>
            <a:fillRect/>
          </a:stretch>
        </p:blipFill>
        <p:spPr>
          <a:xfrm>
            <a:off x="585788" y="1708150"/>
            <a:ext cx="7918450" cy="3800475"/>
          </a:xfrm>
          <a:prstGeom prst="rect">
            <a:avLst/>
          </a:prstGeom>
          <a:noFill/>
          <a:ln w="9525">
            <a:noFill/>
          </a:ln>
        </p:spPr>
      </p:pic>
      <p:sp>
        <p:nvSpPr>
          <p:cNvPr id="79876" name="文本框 1"/>
          <p:cNvSpPr txBox="1"/>
          <p:nvPr/>
        </p:nvSpPr>
        <p:spPr>
          <a:xfrm>
            <a:off x="1106488" y="5191125"/>
            <a:ext cx="7429500" cy="952500"/>
          </a:xfrm>
          <a:prstGeom prst="rect">
            <a:avLst/>
          </a:prstGeom>
          <a:noFill/>
          <a:ln w="9525">
            <a:noFill/>
          </a:ln>
        </p:spPr>
        <p:txBody>
          <a:bodyPr wrap="square" anchor="t" anchorCtr="0">
            <a:spAutoFit/>
          </a:bodyPr>
          <a:p>
            <a:r>
              <a:rPr lang="zh-CN" altLang="en-US">
                <a:solidFill>
                  <a:srgbClr val="FF0000"/>
                </a:solidFill>
                <a:latin typeface="Arial" panose="020B0604020202020204" pitchFamily="34" charset="0"/>
                <a:ea typeface="华文中宋" panose="02010600040101010101" pitchFamily="2" charset="-122"/>
              </a:rPr>
              <a:t>三</a:t>
            </a:r>
            <a:r>
              <a:rPr lang="en-US" altLang="zh-CN">
                <a:solidFill>
                  <a:srgbClr val="FF0000"/>
                </a:solidFill>
                <a:latin typeface="Arial" panose="020B0604020202020204" pitchFamily="34" charset="0"/>
                <a:ea typeface="华文中宋" panose="02010600040101010101" pitchFamily="2" charset="-122"/>
              </a:rPr>
              <a:t>.沧海校区致原楼2楼共有8个逃生通道到1楼，熟悉楼道情况，找到所有出口。</a:t>
            </a:r>
            <a:endParaRPr lang="en-US" altLang="zh-CN">
              <a:solidFill>
                <a:srgbClr val="FF0000"/>
              </a:solidFill>
              <a:latin typeface="Arial" panose="020B0604020202020204" pitchFamily="34" charset="0"/>
              <a:ea typeface="华文中宋" panose="02010600040101010101" pitchFamily="2" charset="-122"/>
            </a:endParaRPr>
          </a:p>
        </p:txBody>
      </p:sp>
    </p:spTree>
  </p:cSld>
  <p:clrMapOvr>
    <a:masterClrMapping/>
  </p:clrMapOvr>
  <p:transition spd="slow">
    <p:cover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21" name="图片 1"/>
          <p:cNvPicPr>
            <a:picLocks noChangeAspect="1"/>
          </p:cNvPicPr>
          <p:nvPr/>
        </p:nvPicPr>
        <p:blipFill>
          <a:blip r:embed="rId1"/>
          <a:stretch>
            <a:fillRect/>
          </a:stretch>
        </p:blipFill>
        <p:spPr>
          <a:xfrm>
            <a:off x="7938" y="0"/>
            <a:ext cx="9144000" cy="6729413"/>
          </a:xfrm>
          <a:prstGeom prst="rect">
            <a:avLst/>
          </a:prstGeom>
          <a:noFill/>
          <a:ln w="9525">
            <a:noFill/>
          </a:ln>
        </p:spPr>
      </p:pic>
      <p:grpSp>
        <p:nvGrpSpPr>
          <p:cNvPr id="591883" name="Group 11"/>
          <p:cNvGrpSpPr/>
          <p:nvPr/>
        </p:nvGrpSpPr>
        <p:grpSpPr>
          <a:xfrm>
            <a:off x="1958975" y="2185988"/>
            <a:ext cx="5060950" cy="2025650"/>
            <a:chOff x="1020" y="718"/>
            <a:chExt cx="3188" cy="1276"/>
          </a:xfrm>
        </p:grpSpPr>
        <p:sp>
          <p:nvSpPr>
            <p:cNvPr id="81923" name="Text Box 6"/>
            <p:cNvSpPr txBox="1"/>
            <p:nvPr/>
          </p:nvSpPr>
          <p:spPr>
            <a:xfrm>
              <a:off x="1223" y="718"/>
              <a:ext cx="2568" cy="327"/>
            </a:xfrm>
            <a:prstGeom prst="rect">
              <a:avLst/>
            </a:prstGeom>
            <a:noFill/>
            <a:ln w="9525">
              <a:noFill/>
            </a:ln>
          </p:spPr>
          <p:txBody>
            <a:bodyPr wrap="none" anchor="t" anchorCtr="0">
              <a:spAutoFit/>
            </a:bodyPr>
            <a:p>
              <a:pPr eaLnBrk="0" hangingPunct="0"/>
              <a:r>
                <a:rPr lang="zh-CN" altLang="en-US" b="1" dirty="0">
                  <a:solidFill>
                    <a:srgbClr val="00FF00"/>
                  </a:solidFill>
                  <a:latin typeface="华文新魏" panose="02010800040101010101" pitchFamily="2" charset="-122"/>
                  <a:ea typeface="华文新魏" panose="02010800040101010101" pitchFamily="2" charset="-122"/>
                </a:rPr>
                <a:t>课    件    制    作：赵改清</a:t>
              </a:r>
              <a:endParaRPr lang="zh-CN" altLang="en-US" b="1" dirty="0">
                <a:solidFill>
                  <a:srgbClr val="00FF00"/>
                </a:solidFill>
                <a:latin typeface="华文新魏" panose="02010800040101010101" pitchFamily="2" charset="-122"/>
                <a:ea typeface="华文新魏" panose="02010800040101010101" pitchFamily="2" charset="-122"/>
              </a:endParaRPr>
            </a:p>
          </p:txBody>
        </p:sp>
        <p:sp>
          <p:nvSpPr>
            <p:cNvPr id="81924" name="Text Box 7"/>
            <p:cNvSpPr txBox="1"/>
            <p:nvPr/>
          </p:nvSpPr>
          <p:spPr>
            <a:xfrm>
              <a:off x="1020" y="1264"/>
              <a:ext cx="3188" cy="365"/>
            </a:xfrm>
            <a:prstGeom prst="rect">
              <a:avLst/>
            </a:prstGeom>
            <a:noFill/>
            <a:ln w="9525">
              <a:noFill/>
            </a:ln>
          </p:spPr>
          <p:txBody>
            <a:bodyPr wrap="none" anchor="t" anchorCtr="0">
              <a:spAutoFit/>
            </a:bodyPr>
            <a:p>
              <a:pPr eaLnBrk="0" hangingPunct="0"/>
              <a:r>
                <a:rPr lang="zh-CN" altLang="en-US" sz="3200" b="1" dirty="0">
                  <a:solidFill>
                    <a:srgbClr val="00FF00"/>
                  </a:solidFill>
                  <a:latin typeface="Times New Roman" panose="02020603050405020304" pitchFamily="18" charset="0"/>
                  <a:ea typeface="华文行楷" panose="02010800040101010101" pitchFamily="2" charset="-122"/>
                </a:rPr>
                <a:t>深圳大学物理教学实验中心</a:t>
              </a:r>
              <a:endParaRPr lang="zh-CN" altLang="en-US" sz="3200" b="1" dirty="0">
                <a:solidFill>
                  <a:srgbClr val="00FF00"/>
                </a:solidFill>
                <a:latin typeface="Times New Roman" panose="02020603050405020304" pitchFamily="18" charset="0"/>
                <a:ea typeface="华文行楷" panose="02010800040101010101" pitchFamily="2" charset="-122"/>
              </a:endParaRPr>
            </a:p>
          </p:txBody>
        </p:sp>
        <p:sp>
          <p:nvSpPr>
            <p:cNvPr id="81925" name="Text Box 8"/>
            <p:cNvSpPr txBox="1"/>
            <p:nvPr/>
          </p:nvSpPr>
          <p:spPr>
            <a:xfrm>
              <a:off x="2106" y="1629"/>
              <a:ext cx="1277" cy="365"/>
            </a:xfrm>
            <a:prstGeom prst="rect">
              <a:avLst/>
            </a:prstGeom>
            <a:noFill/>
            <a:ln w="9525">
              <a:noFill/>
            </a:ln>
          </p:spPr>
          <p:txBody>
            <a:bodyPr wrap="none" anchor="t" anchorCtr="0">
              <a:spAutoFit/>
            </a:bodyPr>
            <a:p>
              <a:pPr eaLnBrk="0" hangingPunct="0"/>
              <a:r>
                <a:rPr lang="en-US" altLang="zh-CN" sz="3200" b="1" dirty="0">
                  <a:solidFill>
                    <a:srgbClr val="FFFF00"/>
                  </a:solidFill>
                  <a:latin typeface="楷体_GB2312" pitchFamily="49" charset="-122"/>
                  <a:ea typeface="楷体_GB2312" pitchFamily="49" charset="-122"/>
                </a:rPr>
                <a:t>2012.3.13</a:t>
              </a:r>
              <a:endParaRPr lang="en-US" altLang="zh-CN" sz="3200" b="1" dirty="0">
                <a:solidFill>
                  <a:srgbClr val="FFFF00"/>
                </a:solidFill>
                <a:latin typeface="楷体_GB2312" pitchFamily="49" charset="-122"/>
                <a:ea typeface="楷体_GB2312" pitchFamily="49" charset="-122"/>
              </a:endParaRPr>
            </a:p>
          </p:txBody>
        </p:sp>
      </p:grpSp>
      <p:sp>
        <p:nvSpPr>
          <p:cNvPr id="38916" name="WordArt 9"/>
          <p:cNvSpPr>
            <a:spLocks noTextEdit="1"/>
          </p:cNvSpPr>
          <p:nvPr/>
        </p:nvSpPr>
        <p:spPr>
          <a:xfrm>
            <a:off x="3132138" y="4614863"/>
            <a:ext cx="2895600" cy="1219200"/>
          </a:xfrm>
          <a:prstGeom prst="rect">
            <a:avLst/>
          </a:prstGeom>
        </p:spPr>
        <p:txBody>
          <a:bodyPr wrap="none" fromWordArt="1">
            <a:prstTxWarp prst="textPlain">
              <a:avLst>
                <a:gd name="adj" fmla="val 50000"/>
              </a:avLst>
            </a:prstTxWarp>
            <a:normAutofit/>
            <a:scene3d>
              <a:camera prst="legacyObliqueBottomLeft">
                <a:rot lat="0" lon="0" rev="0"/>
              </a:camera>
              <a:lightRig rig="legacyFlat3" dir="t"/>
            </a:scene3d>
            <a:sp3d extrusionH="430200" prstMaterial="legacyMatte">
              <a:extrusionClr>
                <a:srgbClr val="FF66FF"/>
              </a:extrusionClr>
            </a:sp3d>
          </a:bodyPr>
          <a:p>
            <a:pPr algn="ctr"/>
            <a:r>
              <a:rPr lang="zh-CN" altLang="en-US" sz="5400">
                <a:gradFill rotWithShape="1">
                  <a:gsLst>
                    <a:gs pos="0">
                      <a:srgbClr val="FF66FF"/>
                    </a:gs>
                    <a:gs pos="100000">
                      <a:schemeClr val="hlink"/>
                    </a:gs>
                  </a:gsLst>
                  <a:lin ang="5400000" scaled="1"/>
                  <a:tileRect/>
                </a:gradFill>
                <a:latin typeface="华文行楷" panose="02010800040101010101" pitchFamily="2" charset="-122"/>
                <a:ea typeface="华文行楷" panose="02010800040101010101" pitchFamily="2" charset="-122"/>
              </a:rPr>
              <a:t>再见！</a:t>
            </a:r>
            <a:endParaRPr lang="zh-CN" altLang="en-US" sz="5400">
              <a:gradFill rotWithShape="1">
                <a:gsLst>
                  <a:gs pos="0">
                    <a:srgbClr val="FF66FF"/>
                  </a:gs>
                  <a:gs pos="100000">
                    <a:schemeClr val="hlink"/>
                  </a:gs>
                </a:gsLst>
                <a:lin ang="5400000" scaled="1"/>
                <a:tileRect/>
              </a:gradFill>
              <a:latin typeface="华文行楷" panose="02010800040101010101" pitchFamily="2" charset="-122"/>
              <a:ea typeface="华文行楷" panose="02010800040101010101" pitchFamily="2" charset="-122"/>
            </a:endParaRPr>
          </a:p>
        </p:txBody>
      </p:sp>
      <p:pic>
        <p:nvPicPr>
          <p:cNvPr id="81927" name="006.06. 梦中的婚礼 MARIAGE D' AMOUR.mp3">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a:stretch>
            <a:fillRect/>
          </a:stretch>
        </p:blipFill>
        <p:spPr>
          <a:xfrm>
            <a:off x="7596188" y="6553200"/>
            <a:ext cx="304800" cy="304800"/>
          </a:xfrm>
          <a:prstGeom prst="rect">
            <a:avLst/>
          </a:prstGeom>
          <a:noFill/>
          <a:ln w="9525">
            <a:noFill/>
          </a:ln>
        </p:spPr>
      </p:pic>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91883"/>
                                        </p:tgtEl>
                                        <p:attrNameLst>
                                          <p:attrName>style.visibility</p:attrName>
                                        </p:attrNameLst>
                                      </p:cBhvr>
                                      <p:to>
                                        <p:strVal val="visible"/>
                                      </p:to>
                                    </p:set>
                                    <p:animEffect transition="in" filter="fade">
                                      <p:cBhvr>
                                        <p:cTn id="7" dur="1000"/>
                                        <p:tgtEl>
                                          <p:spTgt spid="591883"/>
                                        </p:tgtEl>
                                      </p:cBhvr>
                                    </p:animEffect>
                                    <p:anim calcmode="lin" valueType="num">
                                      <p:cBhvr>
                                        <p:cTn id="8" dur="1000" fill="hold"/>
                                        <p:tgtEl>
                                          <p:spTgt spid="591883"/>
                                        </p:tgtEl>
                                        <p:attrNameLst>
                                          <p:attrName>ppt_x</p:attrName>
                                        </p:attrNameLst>
                                      </p:cBhvr>
                                      <p:tavLst>
                                        <p:tav tm="0">
                                          <p:val>
                                            <p:strVal val="#ppt_x"/>
                                          </p:val>
                                        </p:tav>
                                        <p:tav tm="100000">
                                          <p:val>
                                            <p:strVal val="#ppt_x"/>
                                          </p:val>
                                        </p:tav>
                                      </p:tavLst>
                                    </p:anim>
                                    <p:anim calcmode="lin" valueType="num">
                                      <p:cBhvr>
                                        <p:cTn id="9" dur="1000" fill="hold"/>
                                        <p:tgtEl>
                                          <p:spTgt spid="59188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528" fill="hold" nodeType="afterEffect">
                                  <p:stCondLst>
                                    <p:cond delay="2000"/>
                                  </p:stCondLst>
                                  <p:childTnLst>
                                    <p:set>
                                      <p:cBhvr>
                                        <p:cTn id="12" dur="1" fill="hold">
                                          <p:stCondLst>
                                            <p:cond delay="0"/>
                                          </p:stCondLst>
                                        </p:cTn>
                                        <p:tgtEl>
                                          <p:spTgt spid="38916"/>
                                        </p:tgtEl>
                                        <p:attrNameLst>
                                          <p:attrName>style.visibility</p:attrName>
                                        </p:attrNameLst>
                                      </p:cBhvr>
                                      <p:to>
                                        <p:strVal val="visible"/>
                                      </p:to>
                                    </p:set>
                                    <p:anim calcmode="lin" valueType="num">
                                      <p:cBhvr>
                                        <p:cTn id="13" dur="1000" fill="hold"/>
                                        <p:tgtEl>
                                          <p:spTgt spid="38916"/>
                                        </p:tgtEl>
                                        <p:attrNameLst>
                                          <p:attrName>ppt_w</p:attrName>
                                        </p:attrNameLst>
                                      </p:cBhvr>
                                      <p:tavLst>
                                        <p:tav tm="0">
                                          <p:val>
                                            <p:fltVal val="0.000000"/>
                                          </p:val>
                                        </p:tav>
                                        <p:tav tm="100000">
                                          <p:val>
                                            <p:strVal val="#ppt_w"/>
                                          </p:val>
                                        </p:tav>
                                      </p:tavLst>
                                    </p:anim>
                                    <p:anim calcmode="lin" valueType="num">
                                      <p:cBhvr>
                                        <p:cTn id="14" dur="1000" fill="hold"/>
                                        <p:tgtEl>
                                          <p:spTgt spid="38916"/>
                                        </p:tgtEl>
                                        <p:attrNameLst>
                                          <p:attrName>ppt_h</p:attrName>
                                        </p:attrNameLst>
                                      </p:cBhvr>
                                      <p:tavLst>
                                        <p:tav tm="0">
                                          <p:val>
                                            <p:fltVal val="0.000000"/>
                                          </p:val>
                                        </p:tav>
                                        <p:tav tm="100000">
                                          <p:val>
                                            <p:strVal val="#ppt_h"/>
                                          </p:val>
                                        </p:tav>
                                      </p:tavLst>
                                    </p:anim>
                                    <p:anim calcmode="lin" valueType="num">
                                      <p:cBhvr>
                                        <p:cTn id="15" dur="1000" fill="hold"/>
                                        <p:tgtEl>
                                          <p:spTgt spid="38916"/>
                                        </p:tgtEl>
                                        <p:attrNameLst>
                                          <p:attrName>ppt_x</p:attrName>
                                        </p:attrNameLst>
                                      </p:cBhvr>
                                      <p:tavLst>
                                        <p:tav tm="0">
                                          <p:val>
                                            <p:fltVal val="0.500000"/>
                                          </p:val>
                                        </p:tav>
                                        <p:tav tm="100000">
                                          <p:val>
                                            <p:strVal val="#ppt_x"/>
                                          </p:val>
                                        </p:tav>
                                      </p:tavLst>
                                    </p:anim>
                                    <p:anim calcmode="lin" valueType="num">
                                      <p:cBhvr>
                                        <p:cTn id="16" dur="1000" fill="hold"/>
                                        <p:tgtEl>
                                          <p:spTgt spid="38916"/>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7" fill="hold" display="0">
                  <p:stCondLst>
                    <p:cond delay="indefinite"/>
                  </p:stCondLst>
                  <p:endCondLst>
                    <p:cond evt="onNext" delay="0">
                      <p:tgtEl>
                        <p:sldTgt/>
                      </p:tgtEl>
                    </p:cond>
                    <p:cond evt="onPrev" delay="0">
                      <p:tgtEl>
                        <p:sldTgt/>
                      </p:tgtEl>
                    </p:cond>
                    <p:cond evt="onStopAudio" delay="0">
                      <p:tgtEl>
                        <p:sldTgt/>
                      </p:tgtEl>
                    </p:cond>
                  </p:endCondLst>
                </p:cTn>
                <p:tgtEl>
                  <p:spTgt spid="8192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p:nvPr/>
        </p:nvSpPr>
        <p:spPr>
          <a:xfrm>
            <a:off x="77788" y="142875"/>
            <a:ext cx="9229725" cy="646113"/>
          </a:xfrm>
          <a:prstGeom prst="rect">
            <a:avLst/>
          </a:prstGeom>
          <a:noFill/>
          <a:ln w="9525">
            <a:noFill/>
          </a:ln>
        </p:spPr>
        <p:txBody>
          <a:bodyPr wrap="square" anchor="t" anchorCtr="0">
            <a:spAutoFit/>
          </a:bodyPr>
          <a:p>
            <a:r>
              <a:rPr lang="zh-CN" altLang="en-US" sz="3600" b="1" dirty="0">
                <a:solidFill>
                  <a:srgbClr val="CC00FF"/>
                </a:solidFill>
                <a:latin typeface="Arial" panose="020B0604020202020204" pitchFamily="34" charset="0"/>
                <a:ea typeface="华文隶书" panose="02010800040101010101" pitchFamily="2" charset="-122"/>
              </a:rPr>
              <a:t>系统误差举例</a:t>
            </a:r>
            <a:r>
              <a:rPr lang="en-US" altLang="zh-CN" sz="3600" b="1" dirty="0">
                <a:solidFill>
                  <a:srgbClr val="CC00FF"/>
                </a:solidFill>
                <a:latin typeface="Arial" panose="020B0604020202020204" pitchFamily="34" charset="0"/>
                <a:ea typeface="华文隶书" panose="02010800040101010101" pitchFamily="2" charset="-122"/>
              </a:rPr>
              <a:t>:</a:t>
            </a:r>
            <a:r>
              <a:rPr lang="zh-CN" altLang="en-US" sz="3600" b="1" dirty="0">
                <a:solidFill>
                  <a:srgbClr val="CC00FF"/>
                </a:solidFill>
                <a:latin typeface="Arial" panose="020B0604020202020204" pitchFamily="34" charset="0"/>
                <a:ea typeface="华文隶书" panose="02010800040101010101" pitchFamily="2" charset="-122"/>
              </a:rPr>
              <a:t>仪器归零调整或测出零值误差</a:t>
            </a:r>
            <a:endParaRPr lang="zh-CN" altLang="en-US" sz="3600" b="1" dirty="0">
              <a:solidFill>
                <a:srgbClr val="CC00FF"/>
              </a:solidFill>
              <a:latin typeface="Arial" panose="020B0604020202020204" pitchFamily="34" charset="0"/>
              <a:ea typeface="华文隶书" panose="02010800040101010101" pitchFamily="2" charset="-122"/>
            </a:endParaRPr>
          </a:p>
        </p:txBody>
      </p:sp>
      <p:sp>
        <p:nvSpPr>
          <p:cNvPr id="13314" name="Rectangle 3"/>
          <p:cNvSpPr/>
          <p:nvPr/>
        </p:nvSpPr>
        <p:spPr>
          <a:xfrm>
            <a:off x="500063" y="1003300"/>
            <a:ext cx="3938587" cy="519113"/>
          </a:xfrm>
          <a:prstGeom prst="rect">
            <a:avLst/>
          </a:prstGeom>
          <a:noFill/>
          <a:ln w="9525">
            <a:noFill/>
          </a:ln>
        </p:spPr>
        <p:txBody>
          <a:bodyPr wrap="none" anchor="t" anchorCtr="0">
            <a:spAutoFit/>
          </a:bodyPr>
          <a:p>
            <a:r>
              <a:rPr lang="zh-CN" altLang="en-US" b="1" dirty="0">
                <a:latin typeface="Arial" panose="020B0604020202020204" pitchFamily="34" charset="0"/>
                <a:ea typeface="华文隶书" panose="02010800040101010101" pitchFamily="2" charset="-122"/>
              </a:rPr>
              <a:t>例</a:t>
            </a:r>
            <a:r>
              <a:rPr lang="en-US" altLang="zh-CN" b="1" dirty="0">
                <a:latin typeface="Arial" panose="020B0604020202020204" pitchFamily="34" charset="0"/>
                <a:ea typeface="华文隶书" panose="02010800040101010101" pitchFamily="2" charset="-122"/>
              </a:rPr>
              <a:t>1</a:t>
            </a:r>
            <a:r>
              <a:rPr lang="zh-CN" altLang="en-US" b="1" dirty="0">
                <a:latin typeface="Arial" panose="020B0604020202020204" pitchFamily="34" charset="0"/>
                <a:ea typeface="华文隶书" panose="02010800040101010101" pitchFamily="2" charset="-122"/>
              </a:rPr>
              <a:t>、千分尺的零值误差</a:t>
            </a:r>
            <a:endParaRPr lang="zh-CN" altLang="en-US" b="1" dirty="0">
              <a:latin typeface="Arial" panose="020B0604020202020204" pitchFamily="34" charset="0"/>
              <a:ea typeface="华文隶书" panose="02010800040101010101" pitchFamily="2" charset="-122"/>
            </a:endParaRPr>
          </a:p>
        </p:txBody>
      </p:sp>
      <p:pic>
        <p:nvPicPr>
          <p:cNvPr id="13315" name="Picture 59"/>
          <p:cNvPicPr>
            <a:picLocks noChangeAspect="1"/>
          </p:cNvPicPr>
          <p:nvPr/>
        </p:nvPicPr>
        <p:blipFill>
          <a:blip r:embed="rId1"/>
          <a:stretch>
            <a:fillRect/>
          </a:stretch>
        </p:blipFill>
        <p:spPr>
          <a:xfrm>
            <a:off x="949325" y="1989138"/>
            <a:ext cx="7034213" cy="2805112"/>
          </a:xfrm>
          <a:prstGeom prst="rect">
            <a:avLst/>
          </a:prstGeom>
          <a:noFill/>
          <a:ln w="9525">
            <a:noFill/>
          </a:ln>
        </p:spPr>
      </p:pic>
      <p:sp>
        <p:nvSpPr>
          <p:cNvPr id="13316" name="Rectangle 65"/>
          <p:cNvSpPr/>
          <p:nvPr/>
        </p:nvSpPr>
        <p:spPr>
          <a:xfrm>
            <a:off x="2578100" y="5013325"/>
            <a:ext cx="3719513" cy="457200"/>
          </a:xfrm>
          <a:prstGeom prst="rect">
            <a:avLst/>
          </a:prstGeom>
          <a:noFill/>
          <a:ln w="9525">
            <a:noFill/>
          </a:ln>
        </p:spPr>
        <p:txBody>
          <a:bodyPr wrap="none" anchor="t" anchorCtr="0">
            <a:spAutoFit/>
          </a:bodyPr>
          <a:p>
            <a:r>
              <a:rPr lang="zh-CN" altLang="en-US" sz="2400" b="1" dirty="0">
                <a:solidFill>
                  <a:srgbClr val="000066"/>
                </a:solidFill>
                <a:latin typeface="华文中宋" panose="02010600040101010101" pitchFamily="2" charset="-122"/>
                <a:ea typeface="华文中宋" panose="02010600040101010101" pitchFamily="2" charset="-122"/>
              </a:rPr>
              <a:t>修正值</a:t>
            </a:r>
            <a:r>
              <a:rPr lang="en-US" altLang="zh-CN" sz="2400" b="1" dirty="0">
                <a:solidFill>
                  <a:srgbClr val="000066"/>
                </a:solidFill>
                <a:latin typeface="华文中宋" panose="02010600040101010101" pitchFamily="2" charset="-122"/>
                <a:ea typeface="华文中宋" panose="02010600040101010101" pitchFamily="2" charset="-122"/>
              </a:rPr>
              <a:t>=</a:t>
            </a:r>
            <a:r>
              <a:rPr lang="zh-CN" altLang="en-US" sz="2400" b="1" dirty="0">
                <a:solidFill>
                  <a:srgbClr val="000066"/>
                </a:solidFill>
                <a:latin typeface="华文中宋" panose="02010600040101010101" pitchFamily="2" charset="-122"/>
                <a:ea typeface="华文中宋" panose="02010600040101010101" pitchFamily="2" charset="-122"/>
              </a:rPr>
              <a:t>测量值</a:t>
            </a:r>
            <a:r>
              <a:rPr lang="en-US" altLang="zh-CN" sz="2400" b="1" dirty="0">
                <a:solidFill>
                  <a:srgbClr val="000066"/>
                </a:solidFill>
                <a:latin typeface="华文中宋" panose="02010600040101010101" pitchFamily="2" charset="-122"/>
                <a:ea typeface="华文中宋" panose="02010600040101010101" pitchFamily="2" charset="-122"/>
              </a:rPr>
              <a:t>—</a:t>
            </a:r>
            <a:r>
              <a:rPr lang="zh-CN" altLang="en-US" sz="2400" b="1" dirty="0">
                <a:solidFill>
                  <a:srgbClr val="000066"/>
                </a:solidFill>
                <a:latin typeface="华文中宋" panose="02010600040101010101" pitchFamily="2" charset="-122"/>
                <a:ea typeface="华文中宋" panose="02010600040101010101" pitchFamily="2" charset="-122"/>
              </a:rPr>
              <a:t>零值误差</a:t>
            </a:r>
            <a:endParaRPr lang="zh-CN" altLang="en-US" sz="2400" b="1" dirty="0">
              <a:solidFill>
                <a:srgbClr val="000066"/>
              </a:solidFill>
              <a:latin typeface="华文中宋" panose="02010600040101010101" pitchFamily="2" charset="-122"/>
              <a:ea typeface="华文中宋" panose="02010600040101010101" pitchFamily="2" charset="-122"/>
            </a:endParaRPr>
          </a:p>
        </p:txBody>
      </p:sp>
      <p:sp>
        <p:nvSpPr>
          <p:cNvPr id="2" name="Rectangle 65"/>
          <p:cNvSpPr/>
          <p:nvPr/>
        </p:nvSpPr>
        <p:spPr>
          <a:xfrm>
            <a:off x="2578100" y="5661025"/>
            <a:ext cx="4105910" cy="460375"/>
          </a:xfrm>
          <a:prstGeom prst="rect">
            <a:avLst/>
          </a:prstGeom>
          <a:noFill/>
          <a:ln w="9525">
            <a:noFill/>
          </a:ln>
        </p:spPr>
        <p:txBody>
          <a:bodyPr wrap="none" anchor="t" anchorCtr="0">
            <a:spAutoFit/>
          </a:bodyPr>
          <a:p>
            <a:pPr algn="l"/>
            <a:r>
              <a:rPr lang="zh-CN" altLang="en-US" sz="2400" b="1" dirty="0">
                <a:solidFill>
                  <a:srgbClr val="000066"/>
                </a:solidFill>
                <a:latin typeface="华文中宋" panose="02010600040101010101" pitchFamily="2" charset="-122"/>
                <a:sym typeface="+mn-ea"/>
              </a:rPr>
              <a:t>零值误差</a:t>
            </a:r>
            <a:r>
              <a:rPr lang="en-US" altLang="zh-CN" sz="2400" b="1" dirty="0">
                <a:solidFill>
                  <a:srgbClr val="000066"/>
                </a:solidFill>
                <a:latin typeface="华文中宋" panose="02010600040101010101" pitchFamily="2" charset="-122"/>
                <a:ea typeface="华文中宋" panose="02010600040101010101" pitchFamily="2" charset="-122"/>
              </a:rPr>
              <a:t>=0</a:t>
            </a:r>
            <a:r>
              <a:rPr lang="zh-CN" altLang="en-US" sz="2400" b="1" dirty="0">
                <a:solidFill>
                  <a:srgbClr val="000066"/>
                </a:solidFill>
                <a:latin typeface="华文中宋" panose="02010600040101010101" pitchFamily="2" charset="-122"/>
                <a:ea typeface="华文中宋" panose="02010600040101010101" pitchFamily="2" charset="-122"/>
              </a:rPr>
              <a:t>量对应测量值</a:t>
            </a:r>
            <a:r>
              <a:rPr lang="en-US" altLang="zh-CN" sz="2400" b="1" dirty="0">
                <a:solidFill>
                  <a:srgbClr val="000066"/>
                </a:solidFill>
                <a:latin typeface="华文中宋" panose="02010600040101010101" pitchFamily="2" charset="-122"/>
                <a:ea typeface="华文中宋" panose="02010600040101010101" pitchFamily="2" charset="-122"/>
              </a:rPr>
              <a:t>—0</a:t>
            </a:r>
            <a:endParaRPr lang="zh-CN" altLang="en-US" sz="2400" b="1" dirty="0">
              <a:solidFill>
                <a:srgbClr val="000066"/>
              </a:solidFill>
              <a:latin typeface="华文中宋" panose="02010600040101010101" pitchFamily="2" charset="-122"/>
              <a:ea typeface="华文中宋" panose="02010600040101010101" pitchFamily="2" charset="-122"/>
            </a:endParaRPr>
          </a:p>
        </p:txBody>
      </p:sp>
    </p:spTree>
  </p:cSld>
  <p:clrMapOvr>
    <a:masterClrMapping/>
  </p:clrMapOvr>
  <p:transition spd="slow">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4"/>
          <p:cNvSpPr/>
          <p:nvPr/>
        </p:nvSpPr>
        <p:spPr>
          <a:xfrm>
            <a:off x="741363" y="0"/>
            <a:ext cx="7661275" cy="644525"/>
          </a:xfrm>
          <a:prstGeom prst="rect">
            <a:avLst/>
          </a:prstGeom>
          <a:noFill/>
          <a:ln w="9525">
            <a:noFill/>
          </a:ln>
        </p:spPr>
        <p:txBody>
          <a:bodyPr wrap="none" anchor="t" anchorCtr="0">
            <a:spAutoFit/>
          </a:bodyPr>
          <a:p>
            <a:r>
              <a:rPr lang="zh-CN" altLang="en-US" sz="3600" b="1" dirty="0">
                <a:solidFill>
                  <a:srgbClr val="CC00FF"/>
                </a:solidFill>
                <a:latin typeface="Arial" panose="020B0604020202020204" pitchFamily="34" charset="0"/>
                <a:ea typeface="华文隶书" panose="02010800040101010101" pitchFamily="2" charset="-122"/>
              </a:rPr>
              <a:t>系统误差举例</a:t>
            </a:r>
            <a:r>
              <a:rPr lang="en-US" altLang="zh-CN" sz="3600" b="1" dirty="0">
                <a:solidFill>
                  <a:srgbClr val="CC00FF"/>
                </a:solidFill>
                <a:latin typeface="Arial" panose="020B0604020202020204" pitchFamily="34" charset="0"/>
                <a:ea typeface="华文隶书" panose="02010800040101010101" pitchFamily="2" charset="-122"/>
              </a:rPr>
              <a:t>:</a:t>
            </a:r>
            <a:r>
              <a:rPr lang="zh-CN" altLang="en-US" sz="3600" b="1" dirty="0">
                <a:solidFill>
                  <a:srgbClr val="CC00FF"/>
                </a:solidFill>
                <a:latin typeface="Arial" panose="020B0604020202020204" pitchFamily="34" charset="0"/>
                <a:ea typeface="华文隶书" panose="02010800040101010101" pitchFamily="2" charset="-122"/>
              </a:rPr>
              <a:t>将忽略量计入计算模型</a:t>
            </a:r>
            <a:endParaRPr lang="zh-CN" altLang="en-US" sz="3600" b="1" dirty="0">
              <a:solidFill>
                <a:srgbClr val="CC00FF"/>
              </a:solidFill>
              <a:latin typeface="Arial" panose="020B0604020202020204" pitchFamily="34" charset="0"/>
              <a:ea typeface="华文隶书" panose="02010800040101010101" pitchFamily="2" charset="-122"/>
            </a:endParaRPr>
          </a:p>
        </p:txBody>
      </p:sp>
      <p:sp>
        <p:nvSpPr>
          <p:cNvPr id="14338" name="Rectangle 5"/>
          <p:cNvSpPr/>
          <p:nvPr/>
        </p:nvSpPr>
        <p:spPr>
          <a:xfrm>
            <a:off x="500063" y="1003300"/>
            <a:ext cx="1093787" cy="519113"/>
          </a:xfrm>
          <a:prstGeom prst="rect">
            <a:avLst/>
          </a:prstGeom>
          <a:noFill/>
          <a:ln w="9525">
            <a:noFill/>
          </a:ln>
        </p:spPr>
        <p:txBody>
          <a:bodyPr wrap="none" anchor="t" anchorCtr="0">
            <a:spAutoFit/>
          </a:bodyPr>
          <a:p>
            <a:r>
              <a:rPr lang="zh-CN" altLang="en-US" b="1" dirty="0">
                <a:latin typeface="Arial" panose="020B0604020202020204" pitchFamily="34" charset="0"/>
                <a:ea typeface="华文隶书" panose="02010800040101010101" pitchFamily="2" charset="-122"/>
              </a:rPr>
              <a:t>例</a:t>
            </a:r>
            <a:r>
              <a:rPr lang="en-US" altLang="zh-CN" b="1" dirty="0">
                <a:latin typeface="Arial" panose="020B0604020202020204" pitchFamily="34" charset="0"/>
                <a:ea typeface="华文隶书" panose="02010800040101010101" pitchFamily="2" charset="-122"/>
              </a:rPr>
              <a:t>2</a:t>
            </a:r>
            <a:r>
              <a:rPr lang="zh-CN" altLang="en-US" b="1" dirty="0">
                <a:latin typeface="Arial" panose="020B0604020202020204" pitchFamily="34" charset="0"/>
                <a:ea typeface="华文隶书" panose="02010800040101010101" pitchFamily="2" charset="-122"/>
              </a:rPr>
              <a:t>、</a:t>
            </a:r>
            <a:endParaRPr lang="zh-CN" altLang="en-US" b="1" dirty="0">
              <a:latin typeface="Arial" panose="020B0604020202020204" pitchFamily="34" charset="0"/>
              <a:ea typeface="华文隶书" panose="02010800040101010101" pitchFamily="2" charset="-122"/>
            </a:endParaRPr>
          </a:p>
        </p:txBody>
      </p:sp>
      <p:sp>
        <p:nvSpPr>
          <p:cNvPr id="14339" name="Rectangle 34"/>
          <p:cNvSpPr/>
          <p:nvPr/>
        </p:nvSpPr>
        <p:spPr>
          <a:xfrm>
            <a:off x="471488" y="3265488"/>
            <a:ext cx="4313237" cy="519112"/>
          </a:xfrm>
          <a:prstGeom prst="rect">
            <a:avLst/>
          </a:prstGeom>
          <a:noFill/>
          <a:ln w="9525">
            <a:noFill/>
          </a:ln>
        </p:spPr>
        <p:txBody>
          <a:bodyPr wrap="none" anchor="t" anchorCtr="0">
            <a:spAutoFit/>
          </a:bodyPr>
          <a:p>
            <a:r>
              <a:rPr lang="en-US" altLang="zh-CN" b="1" dirty="0">
                <a:solidFill>
                  <a:srgbClr val="000066"/>
                </a:solidFill>
                <a:latin typeface="Arial" panose="020B0604020202020204" pitchFamily="34" charset="0"/>
                <a:ea typeface="华文隶书" panose="02010800040101010101" pitchFamily="2" charset="-122"/>
              </a:rPr>
              <a:t>mA</a:t>
            </a:r>
            <a:r>
              <a:rPr lang="zh-CN" altLang="en-US" b="1" dirty="0">
                <a:solidFill>
                  <a:srgbClr val="000066"/>
                </a:solidFill>
                <a:latin typeface="Arial" panose="020B0604020202020204" pitchFamily="34" charset="0"/>
                <a:ea typeface="华文隶书" panose="02010800040101010101" pitchFamily="2" charset="-122"/>
              </a:rPr>
              <a:t>表外接，伏特表分流；</a:t>
            </a:r>
            <a:endParaRPr lang="zh-CN" altLang="en-US" b="1" dirty="0">
              <a:solidFill>
                <a:srgbClr val="000066"/>
              </a:solidFill>
              <a:latin typeface="Arial" panose="020B0604020202020204" pitchFamily="34" charset="0"/>
              <a:ea typeface="华文隶书" panose="02010800040101010101" pitchFamily="2" charset="-122"/>
            </a:endParaRPr>
          </a:p>
        </p:txBody>
      </p:sp>
      <p:sp>
        <p:nvSpPr>
          <p:cNvPr id="14340" name="Rectangle 35"/>
          <p:cNvSpPr/>
          <p:nvPr/>
        </p:nvSpPr>
        <p:spPr>
          <a:xfrm>
            <a:off x="469900" y="4133850"/>
            <a:ext cx="4273550" cy="519113"/>
          </a:xfrm>
          <a:prstGeom prst="rect">
            <a:avLst/>
          </a:prstGeom>
          <a:noFill/>
          <a:ln w="9525">
            <a:noFill/>
          </a:ln>
        </p:spPr>
        <p:txBody>
          <a:bodyPr wrap="none" anchor="t" anchorCtr="0">
            <a:spAutoFit/>
          </a:bodyPr>
          <a:p>
            <a:r>
              <a:rPr lang="en-US" altLang="zh-CN" b="1" dirty="0">
                <a:solidFill>
                  <a:srgbClr val="000066"/>
                </a:solidFill>
                <a:latin typeface="Arial" panose="020B0604020202020204" pitchFamily="34" charset="0"/>
                <a:ea typeface="华文隶书" panose="02010800040101010101" pitchFamily="2" charset="-122"/>
              </a:rPr>
              <a:t>mA</a:t>
            </a:r>
            <a:r>
              <a:rPr lang="zh-CN" altLang="en-US" b="1" dirty="0">
                <a:solidFill>
                  <a:srgbClr val="000066"/>
                </a:solidFill>
                <a:latin typeface="Arial" panose="020B0604020202020204" pitchFamily="34" charset="0"/>
                <a:ea typeface="华文隶书" panose="02010800040101010101" pitchFamily="2" charset="-122"/>
              </a:rPr>
              <a:t>表内接， </a:t>
            </a:r>
            <a:r>
              <a:rPr lang="en-US" altLang="zh-CN" b="1" dirty="0">
                <a:solidFill>
                  <a:srgbClr val="000066"/>
                </a:solidFill>
                <a:latin typeface="Arial" panose="020B0604020202020204" pitchFamily="34" charset="0"/>
                <a:ea typeface="华文隶书" panose="02010800040101010101" pitchFamily="2" charset="-122"/>
              </a:rPr>
              <a:t>mA</a:t>
            </a:r>
            <a:r>
              <a:rPr lang="zh-CN" altLang="en-US" b="1" dirty="0">
                <a:solidFill>
                  <a:srgbClr val="000066"/>
                </a:solidFill>
                <a:latin typeface="Arial" panose="020B0604020202020204" pitchFamily="34" charset="0"/>
                <a:ea typeface="华文隶书" panose="02010800040101010101" pitchFamily="2" charset="-122"/>
              </a:rPr>
              <a:t>表分压；</a:t>
            </a:r>
            <a:endParaRPr lang="zh-CN" altLang="en-US" b="1" dirty="0">
              <a:solidFill>
                <a:srgbClr val="000066"/>
              </a:solidFill>
              <a:latin typeface="Arial" panose="020B0604020202020204" pitchFamily="34" charset="0"/>
              <a:ea typeface="华文隶书" panose="02010800040101010101" pitchFamily="2" charset="-122"/>
            </a:endParaRPr>
          </a:p>
        </p:txBody>
      </p:sp>
      <p:grpSp>
        <p:nvGrpSpPr>
          <p:cNvPr id="14341" name="Group 61"/>
          <p:cNvGrpSpPr/>
          <p:nvPr/>
        </p:nvGrpSpPr>
        <p:grpSpPr>
          <a:xfrm>
            <a:off x="1620838" y="817563"/>
            <a:ext cx="6265862" cy="1965325"/>
            <a:chOff x="1021" y="515"/>
            <a:chExt cx="3947" cy="1238"/>
          </a:xfrm>
        </p:grpSpPr>
        <p:grpSp>
          <p:nvGrpSpPr>
            <p:cNvPr id="14342" name="Group 33"/>
            <p:cNvGrpSpPr/>
            <p:nvPr/>
          </p:nvGrpSpPr>
          <p:grpSpPr>
            <a:xfrm>
              <a:off x="1021" y="515"/>
              <a:ext cx="1816" cy="1234"/>
              <a:chOff x="1021" y="685"/>
              <a:chExt cx="1816" cy="1234"/>
            </a:xfrm>
          </p:grpSpPr>
          <p:sp>
            <p:nvSpPr>
              <p:cNvPr id="14343" name="Freeform 7"/>
              <p:cNvSpPr/>
              <p:nvPr/>
            </p:nvSpPr>
            <p:spPr>
              <a:xfrm>
                <a:off x="1770" y="866"/>
                <a:ext cx="1044" cy="323"/>
              </a:xfrm>
              <a:custGeom>
                <a:avLst/>
                <a:gdLst/>
                <a:ahLst/>
                <a:cxnLst>
                  <a:cxn ang="0">
                    <a:pos x="0" y="0"/>
                  </a:cxn>
                  <a:cxn ang="0">
                    <a:pos x="0" y="323"/>
                  </a:cxn>
                  <a:cxn ang="0">
                    <a:pos x="1044" y="323"/>
                  </a:cxn>
                </a:cxnLst>
                <a:pathLst>
                  <a:path w="1860" h="453">
                    <a:moveTo>
                      <a:pt x="0" y="0"/>
                    </a:moveTo>
                    <a:lnTo>
                      <a:pt x="0" y="453"/>
                    </a:lnTo>
                    <a:lnTo>
                      <a:pt x="1860" y="453"/>
                    </a:lnTo>
                  </a:path>
                </a:pathLst>
              </a:custGeom>
              <a:noFill/>
              <a:ln w="28575" cap="flat" cmpd="sng">
                <a:solidFill>
                  <a:srgbClr val="000066"/>
                </a:solidFill>
                <a:prstDash val="solid"/>
                <a:round/>
                <a:headEnd type="none" w="med" len="med"/>
                <a:tailEnd type="none" w="med" len="med"/>
              </a:ln>
            </p:spPr>
            <p:txBody>
              <a:bodyPr/>
              <a:p>
                <a:endParaRPr lang="zh-CN" altLang="en-US"/>
              </a:p>
            </p:txBody>
          </p:sp>
          <p:sp>
            <p:nvSpPr>
              <p:cNvPr id="14344" name="Oval 9"/>
              <p:cNvSpPr/>
              <p:nvPr/>
            </p:nvSpPr>
            <p:spPr>
              <a:xfrm>
                <a:off x="1728" y="835"/>
                <a:ext cx="66" cy="41"/>
              </a:xfrm>
              <a:prstGeom prst="ellipse">
                <a:avLst/>
              </a:prstGeom>
              <a:solidFill>
                <a:srgbClr val="000000"/>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45" name="Freeform 10"/>
              <p:cNvSpPr/>
              <p:nvPr/>
            </p:nvSpPr>
            <p:spPr>
              <a:xfrm>
                <a:off x="1201" y="852"/>
                <a:ext cx="1613" cy="960"/>
              </a:xfrm>
              <a:custGeom>
                <a:avLst/>
                <a:gdLst/>
                <a:ahLst/>
                <a:cxnLst>
                  <a:cxn ang="0">
                    <a:pos x="461" y="0"/>
                  </a:cxn>
                  <a:cxn ang="0">
                    <a:pos x="1613" y="0"/>
                  </a:cxn>
                  <a:cxn ang="0">
                    <a:pos x="1613" y="960"/>
                  </a:cxn>
                  <a:cxn ang="0">
                    <a:pos x="0" y="960"/>
                  </a:cxn>
                  <a:cxn ang="0">
                    <a:pos x="0" y="0"/>
                  </a:cxn>
                  <a:cxn ang="0">
                    <a:pos x="346" y="0"/>
                  </a:cxn>
                </a:cxnLst>
                <a:pathLst>
                  <a:path w="2520" h="1092">
                    <a:moveTo>
                      <a:pt x="720" y="0"/>
                    </a:moveTo>
                    <a:lnTo>
                      <a:pt x="2520" y="0"/>
                    </a:lnTo>
                    <a:lnTo>
                      <a:pt x="2520" y="1092"/>
                    </a:lnTo>
                    <a:lnTo>
                      <a:pt x="0" y="1092"/>
                    </a:lnTo>
                    <a:lnTo>
                      <a:pt x="0" y="0"/>
                    </a:lnTo>
                    <a:lnTo>
                      <a:pt x="540" y="0"/>
                    </a:lnTo>
                  </a:path>
                </a:pathLst>
              </a:custGeom>
              <a:noFill/>
              <a:ln w="28575" cap="flat" cmpd="sng">
                <a:solidFill>
                  <a:srgbClr val="000066"/>
                </a:solidFill>
                <a:prstDash val="solid"/>
                <a:round/>
                <a:headEnd type="none" w="med" len="med"/>
                <a:tailEnd type="none" w="med" len="med"/>
              </a:ln>
            </p:spPr>
            <p:txBody>
              <a:bodyPr/>
              <a:p>
                <a:endParaRPr lang="zh-CN" altLang="en-US"/>
              </a:p>
            </p:txBody>
          </p:sp>
          <p:grpSp>
            <p:nvGrpSpPr>
              <p:cNvPr id="14346" name="Group 12"/>
              <p:cNvGrpSpPr/>
              <p:nvPr/>
            </p:nvGrpSpPr>
            <p:grpSpPr>
              <a:xfrm>
                <a:off x="1021" y="1242"/>
                <a:ext cx="326" cy="162"/>
                <a:chOff x="2055" y="1587"/>
                <a:chExt cx="326" cy="162"/>
              </a:xfrm>
            </p:grpSpPr>
            <p:sp>
              <p:nvSpPr>
                <p:cNvPr id="14347" name="Rectangle 13"/>
                <p:cNvSpPr/>
                <p:nvPr/>
              </p:nvSpPr>
              <p:spPr>
                <a:xfrm>
                  <a:off x="2175" y="1615"/>
                  <a:ext cx="206" cy="109"/>
                </a:xfrm>
                <a:prstGeom prst="rect">
                  <a:avLst/>
                </a:prstGeom>
                <a:solidFill>
                  <a:srgbClr val="FFFFFF"/>
                </a:solidFill>
                <a:ln w="9525">
                  <a:noFill/>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48" name="Oval 14"/>
                <p:cNvSpPr/>
                <p:nvPr/>
              </p:nvSpPr>
              <p:spPr>
                <a:xfrm>
                  <a:off x="2206" y="1587"/>
                  <a:ext cx="48" cy="40"/>
                </a:xfrm>
                <a:prstGeom prst="ellipse">
                  <a:avLst/>
                </a:prstGeom>
                <a:solidFill>
                  <a:srgbClr val="FFFFFF"/>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49" name="Oval 15"/>
                <p:cNvSpPr/>
                <p:nvPr/>
              </p:nvSpPr>
              <p:spPr>
                <a:xfrm>
                  <a:off x="2213" y="1708"/>
                  <a:ext cx="48" cy="41"/>
                </a:xfrm>
                <a:prstGeom prst="ellipse">
                  <a:avLst/>
                </a:prstGeom>
                <a:solidFill>
                  <a:srgbClr val="FFFFFF"/>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50" name="Freeform 16"/>
                <p:cNvSpPr/>
                <p:nvPr/>
              </p:nvSpPr>
              <p:spPr>
                <a:xfrm>
                  <a:off x="2055" y="1623"/>
                  <a:ext cx="155" cy="80"/>
                </a:xfrm>
                <a:custGeom>
                  <a:avLst/>
                  <a:gdLst/>
                  <a:ahLst/>
                  <a:cxnLst>
                    <a:cxn ang="0">
                      <a:pos x="155" y="0"/>
                    </a:cxn>
                    <a:cxn ang="0">
                      <a:pos x="0" y="80"/>
                    </a:cxn>
                  </a:cxnLst>
                  <a:pathLst>
                    <a:path w="135" h="113">
                      <a:moveTo>
                        <a:pt x="135" y="0"/>
                      </a:moveTo>
                      <a:lnTo>
                        <a:pt x="0" y="113"/>
                      </a:lnTo>
                    </a:path>
                  </a:pathLst>
                </a:custGeom>
                <a:noFill/>
                <a:ln w="28575" cap="flat" cmpd="sng">
                  <a:solidFill>
                    <a:srgbClr val="000066"/>
                  </a:solidFill>
                  <a:prstDash val="solid"/>
                  <a:round/>
                  <a:headEnd type="none" w="med" len="med"/>
                  <a:tailEnd type="none" w="med" len="med"/>
                </a:ln>
              </p:spPr>
              <p:txBody>
                <a:bodyPr/>
                <a:p>
                  <a:endParaRPr lang="zh-CN" altLang="en-US"/>
                </a:p>
              </p:txBody>
            </p:sp>
          </p:grpSp>
          <p:sp>
            <p:nvSpPr>
              <p:cNvPr id="14351" name="Oval 17"/>
              <p:cNvSpPr/>
              <p:nvPr/>
            </p:nvSpPr>
            <p:spPr>
              <a:xfrm>
                <a:off x="2789" y="1162"/>
                <a:ext cx="48" cy="41"/>
              </a:xfrm>
              <a:prstGeom prst="ellipse">
                <a:avLst/>
              </a:prstGeom>
              <a:solidFill>
                <a:srgbClr val="000000"/>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52" name="Oval 18"/>
              <p:cNvSpPr/>
              <p:nvPr/>
            </p:nvSpPr>
            <p:spPr>
              <a:xfrm>
                <a:off x="2079" y="1092"/>
                <a:ext cx="218" cy="218"/>
              </a:xfrm>
              <a:prstGeom prst="ellipse">
                <a:avLst/>
              </a:prstGeom>
              <a:solidFill>
                <a:srgbClr val="FFFFFF"/>
              </a:solidFill>
              <a:ln w="2857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53" name="Text Box 20"/>
              <p:cNvSpPr txBox="1"/>
              <p:nvPr/>
            </p:nvSpPr>
            <p:spPr>
              <a:xfrm>
                <a:off x="2035" y="1052"/>
                <a:ext cx="316" cy="191"/>
              </a:xfrm>
              <a:prstGeom prst="rect">
                <a:avLst/>
              </a:prstGeom>
              <a:noFill/>
              <a:ln w="9525">
                <a:noFill/>
              </a:ln>
            </p:spPr>
            <p:txBody>
              <a:bodyPr anchor="t" anchorCtr="0"/>
              <a:p>
                <a:pPr algn="just"/>
                <a:r>
                  <a:rPr lang="en-US" altLang="zh-CN" sz="2400"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V</a:t>
                </a:r>
                <a:endParaRPr lang="en-US" altLang="zh-CN" sz="1800" b="1" dirty="0">
                  <a:solidFill>
                    <a:srgbClr val="000066"/>
                  </a:solidFill>
                  <a:latin typeface="Arial" panose="020B0604020202020204" pitchFamily="34" charset="0"/>
                  <a:ea typeface="宋体" panose="02010600030101010101" pitchFamily="2" charset="-122"/>
                </a:endParaRPr>
              </a:p>
            </p:txBody>
          </p:sp>
          <p:grpSp>
            <p:nvGrpSpPr>
              <p:cNvPr id="14354" name="Group 21"/>
              <p:cNvGrpSpPr/>
              <p:nvPr/>
            </p:nvGrpSpPr>
            <p:grpSpPr>
              <a:xfrm>
                <a:off x="2167" y="798"/>
                <a:ext cx="130" cy="121"/>
                <a:chOff x="3325" y="7174"/>
                <a:chExt cx="172" cy="170"/>
              </a:xfrm>
            </p:grpSpPr>
            <p:sp>
              <p:nvSpPr>
                <p:cNvPr id="14355" name="AutoShape 22"/>
                <p:cNvSpPr/>
                <p:nvPr/>
              </p:nvSpPr>
              <p:spPr>
                <a:xfrm rot="5400000">
                  <a:off x="3339" y="7175"/>
                  <a:ext cx="142" cy="170"/>
                </a:xfrm>
                <a:prstGeom prst="triangle">
                  <a:avLst>
                    <a:gd name="adj" fmla="val 50000"/>
                  </a:avLst>
                </a:prstGeom>
                <a:solidFill>
                  <a:srgbClr val="000066"/>
                </a:solidFill>
                <a:ln w="28575" cap="flat" cmpd="sng">
                  <a:solidFill>
                    <a:srgbClr val="000066"/>
                  </a:solidFill>
                  <a:prstDash val="solid"/>
                  <a:miter/>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56" name="Line 23"/>
                <p:cNvSpPr/>
                <p:nvPr/>
              </p:nvSpPr>
              <p:spPr>
                <a:xfrm>
                  <a:off x="3495" y="7174"/>
                  <a:ext cx="2" cy="170"/>
                </a:xfrm>
                <a:prstGeom prst="line">
                  <a:avLst/>
                </a:prstGeom>
                <a:ln w="28575" cap="flat" cmpd="sng">
                  <a:solidFill>
                    <a:srgbClr val="000066"/>
                  </a:solidFill>
                  <a:prstDash val="solid"/>
                  <a:round/>
                  <a:headEnd type="none" w="med" len="med"/>
                  <a:tailEnd type="none" w="med" len="med"/>
                </a:ln>
              </p:spPr>
            </p:sp>
          </p:grpSp>
          <p:grpSp>
            <p:nvGrpSpPr>
              <p:cNvPr id="14357" name="Group 24"/>
              <p:cNvGrpSpPr/>
              <p:nvPr/>
            </p:nvGrpSpPr>
            <p:grpSpPr>
              <a:xfrm>
                <a:off x="1370" y="1696"/>
                <a:ext cx="331" cy="223"/>
                <a:chOff x="2458" y="2041"/>
                <a:chExt cx="331" cy="223"/>
              </a:xfrm>
            </p:grpSpPr>
            <p:sp>
              <p:nvSpPr>
                <p:cNvPr id="14358" name="Rectangle 25"/>
                <p:cNvSpPr/>
                <p:nvPr/>
              </p:nvSpPr>
              <p:spPr>
                <a:xfrm>
                  <a:off x="2552" y="2073"/>
                  <a:ext cx="104" cy="175"/>
                </a:xfrm>
                <a:prstGeom prst="rect">
                  <a:avLst/>
                </a:prstGeom>
                <a:solidFill>
                  <a:srgbClr val="FFFFFF"/>
                </a:solidFill>
                <a:ln w="9525">
                  <a:noFill/>
                </a:ln>
              </p:spPr>
              <p:txBody>
                <a:bodyPr anchor="t" anchorCtr="0"/>
                <a:p>
                  <a:endParaRPr lang="zh-CN" altLang="en-US" dirty="0">
                    <a:latin typeface="Arial" panose="020B0604020202020204" pitchFamily="34" charset="0"/>
                    <a:ea typeface="华文中宋" panose="02010600040101010101" pitchFamily="2" charset="-122"/>
                  </a:endParaRPr>
                </a:p>
              </p:txBody>
            </p:sp>
            <p:grpSp>
              <p:nvGrpSpPr>
                <p:cNvPr id="14359" name="Group 26"/>
                <p:cNvGrpSpPr/>
                <p:nvPr/>
              </p:nvGrpSpPr>
              <p:grpSpPr>
                <a:xfrm>
                  <a:off x="2560" y="2041"/>
                  <a:ext cx="103" cy="223"/>
                  <a:chOff x="4260" y="9500"/>
                  <a:chExt cx="91" cy="198"/>
                </a:xfrm>
              </p:grpSpPr>
              <p:sp>
                <p:nvSpPr>
                  <p:cNvPr id="14360" name="Line 27"/>
                  <p:cNvSpPr/>
                  <p:nvPr/>
                </p:nvSpPr>
                <p:spPr>
                  <a:xfrm>
                    <a:off x="4260" y="9500"/>
                    <a:ext cx="1" cy="198"/>
                  </a:xfrm>
                  <a:prstGeom prst="line">
                    <a:avLst/>
                  </a:prstGeom>
                  <a:ln w="19050" cap="flat" cmpd="sng">
                    <a:solidFill>
                      <a:srgbClr val="000066"/>
                    </a:solidFill>
                    <a:prstDash val="solid"/>
                    <a:round/>
                    <a:headEnd type="none" w="med" len="med"/>
                    <a:tailEnd type="none" w="med" len="med"/>
                  </a:ln>
                </p:spPr>
              </p:sp>
              <p:sp>
                <p:nvSpPr>
                  <p:cNvPr id="14361" name="Line 28"/>
                  <p:cNvSpPr/>
                  <p:nvPr/>
                </p:nvSpPr>
                <p:spPr>
                  <a:xfrm>
                    <a:off x="4350" y="9545"/>
                    <a:ext cx="1" cy="113"/>
                  </a:xfrm>
                  <a:prstGeom prst="line">
                    <a:avLst/>
                  </a:prstGeom>
                  <a:ln w="38100" cap="flat" cmpd="sng">
                    <a:solidFill>
                      <a:srgbClr val="000066"/>
                    </a:solidFill>
                    <a:prstDash val="solid"/>
                    <a:round/>
                    <a:headEnd type="none" w="med" len="med"/>
                    <a:tailEnd type="none" w="med" len="med"/>
                  </a:ln>
                </p:spPr>
              </p:sp>
            </p:grpSp>
            <p:sp>
              <p:nvSpPr>
                <p:cNvPr id="14362" name="Line 29"/>
                <p:cNvSpPr/>
                <p:nvPr/>
              </p:nvSpPr>
              <p:spPr>
                <a:xfrm flipV="1">
                  <a:off x="2458" y="2094"/>
                  <a:ext cx="331" cy="142"/>
                </a:xfrm>
                <a:prstGeom prst="line">
                  <a:avLst/>
                </a:prstGeom>
                <a:ln w="28575" cap="flat" cmpd="sng">
                  <a:solidFill>
                    <a:srgbClr val="000066"/>
                  </a:solidFill>
                  <a:prstDash val="solid"/>
                  <a:round/>
                  <a:headEnd type="none" w="med" len="med"/>
                  <a:tailEnd type="triangle" w="med" len="med"/>
                </a:ln>
              </p:spPr>
            </p:sp>
          </p:grpSp>
          <p:grpSp>
            <p:nvGrpSpPr>
              <p:cNvPr id="14363" name="Group 30"/>
              <p:cNvGrpSpPr/>
              <p:nvPr/>
            </p:nvGrpSpPr>
            <p:grpSpPr>
              <a:xfrm>
                <a:off x="1325" y="685"/>
                <a:ext cx="445" cy="299"/>
                <a:chOff x="2526" y="1029"/>
                <a:chExt cx="445" cy="299"/>
              </a:xfrm>
            </p:grpSpPr>
            <p:sp>
              <p:nvSpPr>
                <p:cNvPr id="14364" name="Oval 31"/>
                <p:cNvSpPr/>
                <p:nvPr/>
              </p:nvSpPr>
              <p:spPr>
                <a:xfrm>
                  <a:off x="2613" y="1078"/>
                  <a:ext cx="261" cy="250"/>
                </a:xfrm>
                <a:prstGeom prst="ellipse">
                  <a:avLst/>
                </a:prstGeom>
                <a:solidFill>
                  <a:srgbClr val="FFFFFF"/>
                </a:solidFill>
                <a:ln w="2857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65" name="Text Box 32"/>
                <p:cNvSpPr txBox="1"/>
                <p:nvPr/>
              </p:nvSpPr>
              <p:spPr>
                <a:xfrm>
                  <a:off x="2526" y="1029"/>
                  <a:ext cx="445" cy="160"/>
                </a:xfrm>
                <a:prstGeom prst="rect">
                  <a:avLst/>
                </a:prstGeom>
                <a:noFill/>
                <a:ln w="9525">
                  <a:noFill/>
                </a:ln>
              </p:spPr>
              <p:txBody>
                <a:bodyPr anchor="t" anchorCtr="0"/>
                <a:p>
                  <a:pPr algn="just"/>
                  <a:r>
                    <a:rPr lang="en-US" altLang="zh-CN" sz="2400" b="1"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mA</a:t>
                  </a:r>
                  <a:endParaRPr lang="en-US" altLang="zh-CN" sz="1800" b="1" dirty="0">
                    <a:solidFill>
                      <a:srgbClr val="000066"/>
                    </a:solidFill>
                    <a:latin typeface="Arial" panose="020B0604020202020204" pitchFamily="34" charset="0"/>
                    <a:ea typeface="宋体" panose="02010600030101010101" pitchFamily="2" charset="-122"/>
                  </a:endParaRPr>
                </a:p>
              </p:txBody>
            </p:sp>
          </p:grpSp>
        </p:grpSp>
        <p:grpSp>
          <p:nvGrpSpPr>
            <p:cNvPr id="14366" name="Group 60"/>
            <p:cNvGrpSpPr/>
            <p:nvPr/>
          </p:nvGrpSpPr>
          <p:grpSpPr>
            <a:xfrm>
              <a:off x="3152" y="515"/>
              <a:ext cx="1816" cy="1238"/>
              <a:chOff x="3152" y="515"/>
              <a:chExt cx="1816" cy="1238"/>
            </a:xfrm>
          </p:grpSpPr>
          <p:sp>
            <p:nvSpPr>
              <p:cNvPr id="14367" name="Freeform 37"/>
              <p:cNvSpPr/>
              <p:nvPr/>
            </p:nvSpPr>
            <p:spPr>
              <a:xfrm>
                <a:off x="3901" y="700"/>
                <a:ext cx="1044" cy="323"/>
              </a:xfrm>
              <a:custGeom>
                <a:avLst/>
                <a:gdLst/>
                <a:ahLst/>
                <a:cxnLst>
                  <a:cxn ang="0">
                    <a:pos x="0" y="0"/>
                  </a:cxn>
                  <a:cxn ang="0">
                    <a:pos x="0" y="323"/>
                  </a:cxn>
                  <a:cxn ang="0">
                    <a:pos x="1044" y="323"/>
                  </a:cxn>
                </a:cxnLst>
                <a:pathLst>
                  <a:path w="1860" h="453">
                    <a:moveTo>
                      <a:pt x="0" y="0"/>
                    </a:moveTo>
                    <a:lnTo>
                      <a:pt x="0" y="453"/>
                    </a:lnTo>
                    <a:lnTo>
                      <a:pt x="1860" y="453"/>
                    </a:lnTo>
                  </a:path>
                </a:pathLst>
              </a:custGeom>
              <a:noFill/>
              <a:ln w="28575" cap="flat" cmpd="sng">
                <a:solidFill>
                  <a:srgbClr val="000066"/>
                </a:solidFill>
                <a:prstDash val="solid"/>
                <a:round/>
                <a:headEnd type="none" w="med" len="med"/>
                <a:tailEnd type="none" w="med" len="med"/>
              </a:ln>
            </p:spPr>
            <p:txBody>
              <a:bodyPr/>
              <a:p>
                <a:endParaRPr lang="zh-CN" altLang="en-US"/>
              </a:p>
            </p:txBody>
          </p:sp>
          <p:sp>
            <p:nvSpPr>
              <p:cNvPr id="14368" name="Oval 38"/>
              <p:cNvSpPr/>
              <p:nvPr/>
            </p:nvSpPr>
            <p:spPr>
              <a:xfrm>
                <a:off x="3859" y="669"/>
                <a:ext cx="66" cy="41"/>
              </a:xfrm>
              <a:prstGeom prst="ellipse">
                <a:avLst/>
              </a:prstGeom>
              <a:solidFill>
                <a:srgbClr val="000000"/>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69" name="Freeform 39"/>
              <p:cNvSpPr/>
              <p:nvPr/>
            </p:nvSpPr>
            <p:spPr>
              <a:xfrm>
                <a:off x="3332" y="686"/>
                <a:ext cx="1613" cy="960"/>
              </a:xfrm>
              <a:custGeom>
                <a:avLst/>
                <a:gdLst/>
                <a:ahLst/>
                <a:cxnLst>
                  <a:cxn ang="0">
                    <a:pos x="334" y="0"/>
                  </a:cxn>
                  <a:cxn ang="0">
                    <a:pos x="1613" y="0"/>
                  </a:cxn>
                  <a:cxn ang="0">
                    <a:pos x="1613" y="960"/>
                  </a:cxn>
                  <a:cxn ang="0">
                    <a:pos x="0" y="960"/>
                  </a:cxn>
                  <a:cxn ang="0">
                    <a:pos x="0" y="0"/>
                  </a:cxn>
                  <a:cxn ang="0">
                    <a:pos x="407" y="0"/>
                  </a:cxn>
                </a:cxnLst>
                <a:pathLst>
                  <a:path w="1613" h="960">
                    <a:moveTo>
                      <a:pt x="334" y="0"/>
                    </a:moveTo>
                    <a:lnTo>
                      <a:pt x="1613" y="0"/>
                    </a:lnTo>
                    <a:lnTo>
                      <a:pt x="1613" y="960"/>
                    </a:lnTo>
                    <a:lnTo>
                      <a:pt x="0" y="960"/>
                    </a:lnTo>
                    <a:lnTo>
                      <a:pt x="0" y="0"/>
                    </a:lnTo>
                    <a:lnTo>
                      <a:pt x="407" y="0"/>
                    </a:lnTo>
                  </a:path>
                </a:pathLst>
              </a:custGeom>
              <a:noFill/>
              <a:ln w="28575" cap="flat" cmpd="sng">
                <a:solidFill>
                  <a:srgbClr val="000066"/>
                </a:solidFill>
                <a:prstDash val="solid"/>
                <a:round/>
                <a:headEnd type="none" w="med" len="med"/>
                <a:tailEnd type="none" w="med" len="med"/>
              </a:ln>
            </p:spPr>
            <p:txBody>
              <a:bodyPr/>
              <a:p>
                <a:endParaRPr lang="zh-CN" altLang="en-US"/>
              </a:p>
            </p:txBody>
          </p:sp>
          <p:grpSp>
            <p:nvGrpSpPr>
              <p:cNvPr id="14370" name="Group 40"/>
              <p:cNvGrpSpPr/>
              <p:nvPr/>
            </p:nvGrpSpPr>
            <p:grpSpPr>
              <a:xfrm>
                <a:off x="3152" y="1076"/>
                <a:ext cx="326" cy="162"/>
                <a:chOff x="2055" y="1587"/>
                <a:chExt cx="326" cy="162"/>
              </a:xfrm>
            </p:grpSpPr>
            <p:sp>
              <p:nvSpPr>
                <p:cNvPr id="14371" name="Rectangle 41"/>
                <p:cNvSpPr/>
                <p:nvPr/>
              </p:nvSpPr>
              <p:spPr>
                <a:xfrm>
                  <a:off x="2175" y="1615"/>
                  <a:ext cx="206" cy="109"/>
                </a:xfrm>
                <a:prstGeom prst="rect">
                  <a:avLst/>
                </a:prstGeom>
                <a:solidFill>
                  <a:srgbClr val="FFFFFF"/>
                </a:solidFill>
                <a:ln w="9525">
                  <a:noFill/>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72" name="Oval 42"/>
                <p:cNvSpPr/>
                <p:nvPr/>
              </p:nvSpPr>
              <p:spPr>
                <a:xfrm>
                  <a:off x="2206" y="1587"/>
                  <a:ext cx="48" cy="40"/>
                </a:xfrm>
                <a:prstGeom prst="ellipse">
                  <a:avLst/>
                </a:prstGeom>
                <a:solidFill>
                  <a:srgbClr val="FFFFFF"/>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73" name="Oval 43"/>
                <p:cNvSpPr/>
                <p:nvPr/>
              </p:nvSpPr>
              <p:spPr>
                <a:xfrm>
                  <a:off x="2213" y="1708"/>
                  <a:ext cx="48" cy="41"/>
                </a:xfrm>
                <a:prstGeom prst="ellipse">
                  <a:avLst/>
                </a:prstGeom>
                <a:solidFill>
                  <a:srgbClr val="FFFFFF"/>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74" name="Freeform 44"/>
                <p:cNvSpPr/>
                <p:nvPr/>
              </p:nvSpPr>
              <p:spPr>
                <a:xfrm>
                  <a:off x="2055" y="1623"/>
                  <a:ext cx="155" cy="80"/>
                </a:xfrm>
                <a:custGeom>
                  <a:avLst/>
                  <a:gdLst/>
                  <a:ahLst/>
                  <a:cxnLst>
                    <a:cxn ang="0">
                      <a:pos x="155" y="0"/>
                    </a:cxn>
                    <a:cxn ang="0">
                      <a:pos x="0" y="80"/>
                    </a:cxn>
                  </a:cxnLst>
                  <a:pathLst>
                    <a:path w="135" h="113">
                      <a:moveTo>
                        <a:pt x="135" y="0"/>
                      </a:moveTo>
                      <a:lnTo>
                        <a:pt x="0" y="113"/>
                      </a:lnTo>
                    </a:path>
                  </a:pathLst>
                </a:custGeom>
                <a:noFill/>
                <a:ln w="28575" cap="flat" cmpd="sng">
                  <a:solidFill>
                    <a:srgbClr val="000066"/>
                  </a:solidFill>
                  <a:prstDash val="solid"/>
                  <a:round/>
                  <a:headEnd type="none" w="med" len="med"/>
                  <a:tailEnd type="none" w="med" len="med"/>
                </a:ln>
              </p:spPr>
              <p:txBody>
                <a:bodyPr/>
                <a:p>
                  <a:endParaRPr lang="zh-CN" altLang="en-US"/>
                </a:p>
              </p:txBody>
            </p:sp>
          </p:grpSp>
          <p:sp>
            <p:nvSpPr>
              <p:cNvPr id="14375" name="Oval 45"/>
              <p:cNvSpPr/>
              <p:nvPr/>
            </p:nvSpPr>
            <p:spPr>
              <a:xfrm>
                <a:off x="4920" y="996"/>
                <a:ext cx="48" cy="41"/>
              </a:xfrm>
              <a:prstGeom prst="ellipse">
                <a:avLst/>
              </a:prstGeom>
              <a:solidFill>
                <a:srgbClr val="000000"/>
              </a:solidFill>
              <a:ln w="952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76" name="Oval 46"/>
              <p:cNvSpPr/>
              <p:nvPr/>
            </p:nvSpPr>
            <p:spPr>
              <a:xfrm>
                <a:off x="4210" y="926"/>
                <a:ext cx="218" cy="218"/>
              </a:xfrm>
              <a:prstGeom prst="ellipse">
                <a:avLst/>
              </a:prstGeom>
              <a:solidFill>
                <a:srgbClr val="FFFFFF"/>
              </a:solidFill>
              <a:ln w="2857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77" name="Text Box 47"/>
              <p:cNvSpPr txBox="1"/>
              <p:nvPr/>
            </p:nvSpPr>
            <p:spPr>
              <a:xfrm>
                <a:off x="4166" y="886"/>
                <a:ext cx="316" cy="191"/>
              </a:xfrm>
              <a:prstGeom prst="rect">
                <a:avLst/>
              </a:prstGeom>
              <a:noFill/>
              <a:ln w="9525">
                <a:noFill/>
              </a:ln>
            </p:spPr>
            <p:txBody>
              <a:bodyPr anchor="t" anchorCtr="0"/>
              <a:p>
                <a:pPr algn="just"/>
                <a:r>
                  <a:rPr lang="en-US" altLang="zh-CN" sz="2400"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V</a:t>
                </a:r>
                <a:endParaRPr lang="en-US" altLang="zh-CN" sz="1800" b="1" dirty="0">
                  <a:solidFill>
                    <a:srgbClr val="000066"/>
                  </a:solidFill>
                  <a:latin typeface="Arial" panose="020B0604020202020204" pitchFamily="34" charset="0"/>
                  <a:ea typeface="宋体" panose="02010600030101010101" pitchFamily="2" charset="-122"/>
                </a:endParaRPr>
              </a:p>
            </p:txBody>
          </p:sp>
          <p:grpSp>
            <p:nvGrpSpPr>
              <p:cNvPr id="14378" name="Group 48"/>
              <p:cNvGrpSpPr/>
              <p:nvPr/>
            </p:nvGrpSpPr>
            <p:grpSpPr>
              <a:xfrm>
                <a:off x="4298" y="632"/>
                <a:ext cx="130" cy="121"/>
                <a:chOff x="3325" y="7174"/>
                <a:chExt cx="172" cy="170"/>
              </a:xfrm>
            </p:grpSpPr>
            <p:sp>
              <p:nvSpPr>
                <p:cNvPr id="14379" name="AutoShape 49"/>
                <p:cNvSpPr/>
                <p:nvPr/>
              </p:nvSpPr>
              <p:spPr>
                <a:xfrm rot="5400000">
                  <a:off x="3339" y="7175"/>
                  <a:ext cx="142" cy="170"/>
                </a:xfrm>
                <a:prstGeom prst="triangle">
                  <a:avLst>
                    <a:gd name="adj" fmla="val 50000"/>
                  </a:avLst>
                </a:prstGeom>
                <a:solidFill>
                  <a:srgbClr val="000066"/>
                </a:solidFill>
                <a:ln w="28575" cap="flat" cmpd="sng">
                  <a:solidFill>
                    <a:srgbClr val="000066"/>
                  </a:solidFill>
                  <a:prstDash val="solid"/>
                  <a:miter/>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80" name="Line 50"/>
                <p:cNvSpPr/>
                <p:nvPr/>
              </p:nvSpPr>
              <p:spPr>
                <a:xfrm>
                  <a:off x="3495" y="7174"/>
                  <a:ext cx="2" cy="170"/>
                </a:xfrm>
                <a:prstGeom prst="line">
                  <a:avLst/>
                </a:prstGeom>
                <a:ln w="28575" cap="flat" cmpd="sng">
                  <a:solidFill>
                    <a:srgbClr val="000066"/>
                  </a:solidFill>
                  <a:prstDash val="solid"/>
                  <a:round/>
                  <a:headEnd type="none" w="med" len="med"/>
                  <a:tailEnd type="none" w="med" len="med"/>
                </a:ln>
              </p:spPr>
            </p:sp>
          </p:grpSp>
          <p:grpSp>
            <p:nvGrpSpPr>
              <p:cNvPr id="14381" name="Group 51"/>
              <p:cNvGrpSpPr/>
              <p:nvPr/>
            </p:nvGrpSpPr>
            <p:grpSpPr>
              <a:xfrm>
                <a:off x="3501" y="1530"/>
                <a:ext cx="331" cy="223"/>
                <a:chOff x="2458" y="2041"/>
                <a:chExt cx="331" cy="223"/>
              </a:xfrm>
            </p:grpSpPr>
            <p:sp>
              <p:nvSpPr>
                <p:cNvPr id="14382" name="Rectangle 52"/>
                <p:cNvSpPr/>
                <p:nvPr/>
              </p:nvSpPr>
              <p:spPr>
                <a:xfrm>
                  <a:off x="2552" y="2073"/>
                  <a:ext cx="104" cy="175"/>
                </a:xfrm>
                <a:prstGeom prst="rect">
                  <a:avLst/>
                </a:prstGeom>
                <a:solidFill>
                  <a:srgbClr val="FFFFFF"/>
                </a:solidFill>
                <a:ln w="9525">
                  <a:noFill/>
                </a:ln>
              </p:spPr>
              <p:txBody>
                <a:bodyPr anchor="t" anchorCtr="0"/>
                <a:p>
                  <a:endParaRPr lang="zh-CN" altLang="en-US" dirty="0">
                    <a:latin typeface="Arial" panose="020B0604020202020204" pitchFamily="34" charset="0"/>
                    <a:ea typeface="华文中宋" panose="02010600040101010101" pitchFamily="2" charset="-122"/>
                  </a:endParaRPr>
                </a:p>
              </p:txBody>
            </p:sp>
            <p:grpSp>
              <p:nvGrpSpPr>
                <p:cNvPr id="14383" name="Group 53"/>
                <p:cNvGrpSpPr/>
                <p:nvPr/>
              </p:nvGrpSpPr>
              <p:grpSpPr>
                <a:xfrm>
                  <a:off x="2560" y="2041"/>
                  <a:ext cx="103" cy="223"/>
                  <a:chOff x="4260" y="9500"/>
                  <a:chExt cx="91" cy="198"/>
                </a:xfrm>
              </p:grpSpPr>
              <p:sp>
                <p:nvSpPr>
                  <p:cNvPr id="14384" name="Line 54"/>
                  <p:cNvSpPr/>
                  <p:nvPr/>
                </p:nvSpPr>
                <p:spPr>
                  <a:xfrm>
                    <a:off x="4260" y="9500"/>
                    <a:ext cx="1" cy="198"/>
                  </a:xfrm>
                  <a:prstGeom prst="line">
                    <a:avLst/>
                  </a:prstGeom>
                  <a:ln w="19050" cap="flat" cmpd="sng">
                    <a:solidFill>
                      <a:srgbClr val="000066"/>
                    </a:solidFill>
                    <a:prstDash val="solid"/>
                    <a:round/>
                    <a:headEnd type="none" w="med" len="med"/>
                    <a:tailEnd type="none" w="med" len="med"/>
                  </a:ln>
                </p:spPr>
              </p:sp>
              <p:sp>
                <p:nvSpPr>
                  <p:cNvPr id="14385" name="Line 55"/>
                  <p:cNvSpPr/>
                  <p:nvPr/>
                </p:nvSpPr>
                <p:spPr>
                  <a:xfrm>
                    <a:off x="4350" y="9545"/>
                    <a:ext cx="1" cy="113"/>
                  </a:xfrm>
                  <a:prstGeom prst="line">
                    <a:avLst/>
                  </a:prstGeom>
                  <a:ln w="38100" cap="flat" cmpd="sng">
                    <a:solidFill>
                      <a:srgbClr val="000066"/>
                    </a:solidFill>
                    <a:prstDash val="solid"/>
                    <a:round/>
                    <a:headEnd type="none" w="med" len="med"/>
                    <a:tailEnd type="none" w="med" len="med"/>
                  </a:ln>
                </p:spPr>
              </p:sp>
            </p:grpSp>
            <p:sp>
              <p:nvSpPr>
                <p:cNvPr id="14386" name="Line 56"/>
                <p:cNvSpPr/>
                <p:nvPr/>
              </p:nvSpPr>
              <p:spPr>
                <a:xfrm flipV="1">
                  <a:off x="2458" y="2094"/>
                  <a:ext cx="331" cy="142"/>
                </a:xfrm>
                <a:prstGeom prst="line">
                  <a:avLst/>
                </a:prstGeom>
                <a:ln w="28575" cap="flat" cmpd="sng">
                  <a:solidFill>
                    <a:srgbClr val="000066"/>
                  </a:solidFill>
                  <a:prstDash val="solid"/>
                  <a:round/>
                  <a:headEnd type="none" w="med" len="med"/>
                  <a:tailEnd type="triangle" w="med" len="med"/>
                </a:ln>
              </p:spPr>
            </p:sp>
          </p:grpSp>
          <p:grpSp>
            <p:nvGrpSpPr>
              <p:cNvPr id="14387" name="Group 57"/>
              <p:cNvGrpSpPr/>
              <p:nvPr/>
            </p:nvGrpSpPr>
            <p:grpSpPr>
              <a:xfrm>
                <a:off x="4475" y="515"/>
                <a:ext cx="445" cy="299"/>
                <a:chOff x="2526" y="1029"/>
                <a:chExt cx="445" cy="299"/>
              </a:xfrm>
            </p:grpSpPr>
            <p:sp>
              <p:nvSpPr>
                <p:cNvPr id="14388" name="Oval 58"/>
                <p:cNvSpPr/>
                <p:nvPr/>
              </p:nvSpPr>
              <p:spPr>
                <a:xfrm>
                  <a:off x="2613" y="1078"/>
                  <a:ext cx="261" cy="250"/>
                </a:xfrm>
                <a:prstGeom prst="ellipse">
                  <a:avLst/>
                </a:prstGeom>
                <a:solidFill>
                  <a:srgbClr val="FFFFFF"/>
                </a:solidFill>
                <a:ln w="28575" cap="flat" cmpd="sng">
                  <a:solidFill>
                    <a:srgbClr val="000066"/>
                  </a:solidFill>
                  <a:prstDash val="solid"/>
                  <a:round/>
                  <a:headEnd type="none" w="med" len="med"/>
                  <a:tailEnd type="none" w="med" len="med"/>
                </a:ln>
              </p:spPr>
              <p:txBody>
                <a:bodyPr anchor="t" anchorCtr="0"/>
                <a:p>
                  <a:endParaRPr lang="zh-CN" altLang="en-US" dirty="0">
                    <a:latin typeface="Arial" panose="020B0604020202020204" pitchFamily="34" charset="0"/>
                    <a:ea typeface="华文中宋" panose="02010600040101010101" pitchFamily="2" charset="-122"/>
                  </a:endParaRPr>
                </a:p>
              </p:txBody>
            </p:sp>
            <p:sp>
              <p:nvSpPr>
                <p:cNvPr id="14389" name="Text Box 59"/>
                <p:cNvSpPr txBox="1"/>
                <p:nvPr/>
              </p:nvSpPr>
              <p:spPr>
                <a:xfrm>
                  <a:off x="2526" y="1029"/>
                  <a:ext cx="445" cy="160"/>
                </a:xfrm>
                <a:prstGeom prst="rect">
                  <a:avLst/>
                </a:prstGeom>
                <a:noFill/>
                <a:ln w="9525">
                  <a:noFill/>
                </a:ln>
              </p:spPr>
              <p:txBody>
                <a:bodyPr anchor="t" anchorCtr="0"/>
                <a:p>
                  <a:pPr algn="just"/>
                  <a:r>
                    <a:rPr lang="en-US" altLang="zh-CN" sz="2400" b="1"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mA</a:t>
                  </a:r>
                  <a:endParaRPr lang="en-US" altLang="zh-CN" sz="1800" b="1" dirty="0">
                    <a:solidFill>
                      <a:srgbClr val="000066"/>
                    </a:solidFill>
                    <a:latin typeface="Arial" panose="020B0604020202020204" pitchFamily="34" charset="0"/>
                    <a:ea typeface="宋体" panose="02010600030101010101" pitchFamily="2" charset="-122"/>
                  </a:endParaRPr>
                </a:p>
              </p:txBody>
            </p:sp>
          </p:grpSp>
        </p:grpSp>
      </p:grpSp>
      <p:sp>
        <p:nvSpPr>
          <p:cNvPr id="14390" name="AutoShape 63"/>
          <p:cNvSpPr/>
          <p:nvPr/>
        </p:nvSpPr>
        <p:spPr>
          <a:xfrm>
            <a:off x="6126163" y="2830513"/>
            <a:ext cx="2420937" cy="868362"/>
          </a:xfrm>
          <a:prstGeom prst="cloudCallout">
            <a:avLst>
              <a:gd name="adj1" fmla="val -114194"/>
              <a:gd name="adj2" fmla="val 35375"/>
            </a:avLst>
          </a:prstGeom>
          <a:gradFill rotWithShape="1">
            <a:gsLst>
              <a:gs pos="0">
                <a:srgbClr val="00FF99"/>
              </a:gs>
              <a:gs pos="100000">
                <a:srgbClr val="F8F8F8"/>
              </a:gs>
            </a:gsLst>
            <a:lin ang="18900000" scaled="1"/>
            <a:tileRect/>
          </a:gradFill>
          <a:ln w="9525">
            <a:noFill/>
          </a:ln>
          <a:effectLst>
            <a:prstShdw prst="shdw17" dist="17961" dir="13499999">
              <a:srgbClr val="00995C"/>
            </a:prstShdw>
          </a:effectLst>
        </p:spPr>
        <p:txBody>
          <a:bodyPr anchor="t" anchorCtr="0"/>
          <a:p>
            <a:pPr algn="ctr"/>
            <a:r>
              <a:rPr lang="zh-CN" altLang="en-US" sz="2400" b="1" dirty="0">
                <a:solidFill>
                  <a:schemeClr val="accent2"/>
                </a:solidFill>
                <a:latin typeface="Arial" panose="020B0604020202020204" pitchFamily="34" charset="0"/>
                <a:ea typeface="华文隶书" panose="02010800040101010101" pitchFamily="2" charset="-122"/>
              </a:rPr>
              <a:t>电阻小时适用</a:t>
            </a:r>
            <a:endParaRPr lang="zh-CN" altLang="en-US" sz="2400" b="1" dirty="0">
              <a:solidFill>
                <a:schemeClr val="accent2"/>
              </a:solidFill>
              <a:latin typeface="Arial" panose="020B0604020202020204" pitchFamily="34" charset="0"/>
              <a:ea typeface="华文隶书" panose="02010800040101010101" pitchFamily="2" charset="-122"/>
            </a:endParaRPr>
          </a:p>
        </p:txBody>
      </p:sp>
      <p:sp>
        <p:nvSpPr>
          <p:cNvPr id="14391" name="AutoShape 64"/>
          <p:cNvSpPr/>
          <p:nvPr/>
        </p:nvSpPr>
        <p:spPr>
          <a:xfrm>
            <a:off x="6230938" y="4133850"/>
            <a:ext cx="2420937" cy="868363"/>
          </a:xfrm>
          <a:prstGeom prst="cloudCallout">
            <a:avLst>
              <a:gd name="adj1" fmla="val -120884"/>
              <a:gd name="adj2" fmla="val -14718"/>
            </a:avLst>
          </a:prstGeom>
          <a:solidFill>
            <a:srgbClr val="FF99FF"/>
          </a:solidFill>
          <a:ln w="9525">
            <a:noFill/>
          </a:ln>
          <a:effectLst>
            <a:prstShdw prst="shdw17" dist="17961" dir="13499999">
              <a:srgbClr val="995C99"/>
            </a:prstShdw>
          </a:effectLst>
        </p:spPr>
        <p:txBody>
          <a:bodyPr anchor="t" anchorCtr="0"/>
          <a:p>
            <a:pPr algn="ctr"/>
            <a:r>
              <a:rPr lang="zh-CN" altLang="en-US" sz="2400" b="1" dirty="0">
                <a:solidFill>
                  <a:schemeClr val="accent2"/>
                </a:solidFill>
                <a:latin typeface="Arial" panose="020B0604020202020204" pitchFamily="34" charset="0"/>
                <a:ea typeface="华文隶书" panose="02010800040101010101" pitchFamily="2" charset="-122"/>
              </a:rPr>
              <a:t>电阻大时适用</a:t>
            </a:r>
            <a:endParaRPr lang="zh-CN" altLang="en-US" sz="2400" b="1" dirty="0">
              <a:solidFill>
                <a:schemeClr val="accent2"/>
              </a:solidFill>
              <a:latin typeface="Arial" panose="020B0604020202020204" pitchFamily="34" charset="0"/>
              <a:ea typeface="华文隶书" panose="02010800040101010101" pitchFamily="2" charset="-122"/>
            </a:endParaRPr>
          </a:p>
        </p:txBody>
      </p:sp>
    </p:spTree>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6130" name="文本框 176129"/>
          <p:cNvSpPr txBox="1"/>
          <p:nvPr/>
        </p:nvSpPr>
        <p:spPr>
          <a:xfrm>
            <a:off x="933450" y="5445125"/>
            <a:ext cx="2971800" cy="639763"/>
          </a:xfrm>
          <a:prstGeom prst="rect">
            <a:avLst/>
          </a:prstGeom>
          <a:noFill/>
          <a:ln w="9525">
            <a:noFill/>
          </a:ln>
        </p:spPr>
        <p:txBody>
          <a:bodyPr lIns="91431" tIns="45715" rIns="91431" bIns="45715">
            <a:spAutoFit/>
          </a:bodyPr>
          <a:p>
            <a:pPr defTabSz="717550">
              <a:spcBef>
                <a:spcPct val="50000"/>
              </a:spcBef>
            </a:pPr>
            <a:r>
              <a:rPr lang="zh-CN" altLang="en-US" sz="3570" b="1" noProof="1" dirty="0">
                <a:latin typeface="Symbol" panose="05050102010706020507" pitchFamily="18" charset="2"/>
                <a:ea typeface="仿宋_GB2312" pitchFamily="49" charset="-122"/>
                <a:cs typeface="+mn-cs"/>
              </a:rPr>
              <a:t>电流表外接</a:t>
            </a:r>
            <a:endParaRPr lang="zh-CN" altLang="en-US" sz="3570" b="1" noProof="1" dirty="0">
              <a:latin typeface="Symbol" panose="05050102010706020507" pitchFamily="18" charset="2"/>
              <a:ea typeface="仿宋_GB2312" pitchFamily="49" charset="-122"/>
            </a:endParaRPr>
          </a:p>
        </p:txBody>
      </p:sp>
      <p:sp>
        <p:nvSpPr>
          <p:cNvPr id="176131" name="文本框 176130"/>
          <p:cNvSpPr txBox="1"/>
          <p:nvPr/>
        </p:nvSpPr>
        <p:spPr>
          <a:xfrm>
            <a:off x="5508625" y="5373688"/>
            <a:ext cx="2970213" cy="639763"/>
          </a:xfrm>
          <a:prstGeom prst="rect">
            <a:avLst/>
          </a:prstGeom>
          <a:noFill/>
          <a:ln w="9525">
            <a:noFill/>
          </a:ln>
        </p:spPr>
        <p:txBody>
          <a:bodyPr lIns="91431" tIns="45715" rIns="91431" bIns="45715">
            <a:spAutoFit/>
          </a:bodyPr>
          <a:p>
            <a:pPr defTabSz="717550">
              <a:spcBef>
                <a:spcPct val="50000"/>
              </a:spcBef>
            </a:pPr>
            <a:r>
              <a:rPr lang="zh-CN" altLang="en-US" sz="3570" b="1" noProof="1" dirty="0">
                <a:latin typeface="Symbol" panose="05050102010706020507" pitchFamily="18" charset="2"/>
                <a:ea typeface="仿宋_GB2312" pitchFamily="49" charset="-122"/>
                <a:cs typeface="+mn-cs"/>
              </a:rPr>
              <a:t>电流表内接</a:t>
            </a:r>
            <a:endParaRPr lang="zh-CN" altLang="en-US" sz="3570" b="1" noProof="1" dirty="0">
              <a:latin typeface="Symbol" panose="05050102010706020507" pitchFamily="18" charset="2"/>
              <a:ea typeface="仿宋_GB2312" pitchFamily="49" charset="-122"/>
            </a:endParaRPr>
          </a:p>
        </p:txBody>
      </p:sp>
      <p:graphicFrame>
        <p:nvGraphicFramePr>
          <p:cNvPr id="15363" name="对象 176131"/>
          <p:cNvGraphicFramePr/>
          <p:nvPr/>
        </p:nvGraphicFramePr>
        <p:xfrm>
          <a:off x="574675" y="2459038"/>
          <a:ext cx="3913188" cy="965200"/>
        </p:xfrm>
        <a:graphic>
          <a:graphicData uri="http://schemas.openxmlformats.org/presentationml/2006/ole">
            <mc:AlternateContent xmlns:mc="http://schemas.openxmlformats.org/markup-compatibility/2006">
              <mc:Choice xmlns:v="urn:schemas-microsoft-com:vml" Requires="v">
                <p:oleObj spid="_x0000_s3080" name="" r:id="rId1" imgW="1066800" imgH="508000" progId="Equation.3">
                  <p:embed/>
                </p:oleObj>
              </mc:Choice>
              <mc:Fallback>
                <p:oleObj name="" r:id="rId1" imgW="1066800" imgH="508000" progId="Equation.3">
                  <p:embed/>
                  <p:pic>
                    <p:nvPicPr>
                      <p:cNvPr id="0" name="图片 3079"/>
                      <p:cNvPicPr/>
                      <p:nvPr/>
                    </p:nvPicPr>
                    <p:blipFill>
                      <a:blip r:embed="rId2">
                        <a:clrChange>
                          <a:clrFrom>
                            <a:srgbClr val="000000"/>
                          </a:clrFrom>
                          <a:clrTo>
                            <a:srgbClr val="000000">
                              <a:alpha val="0"/>
                            </a:srgbClr>
                          </a:clrTo>
                        </a:clrChange>
                      </a:blip>
                      <a:stretch>
                        <a:fillRect/>
                      </a:stretch>
                    </p:blipFill>
                    <p:spPr>
                      <a:xfrm>
                        <a:off x="574675" y="2459038"/>
                        <a:ext cx="3913188" cy="965200"/>
                      </a:xfrm>
                      <a:prstGeom prst="rect">
                        <a:avLst/>
                      </a:prstGeom>
                      <a:solidFill>
                        <a:schemeClr val="tx1"/>
                      </a:solidFill>
                      <a:ln w="38100">
                        <a:noFill/>
                        <a:miter/>
                      </a:ln>
                    </p:spPr>
                  </p:pic>
                </p:oleObj>
              </mc:Fallback>
            </mc:AlternateContent>
          </a:graphicData>
        </a:graphic>
      </p:graphicFrame>
      <p:pic>
        <p:nvPicPr>
          <p:cNvPr id="15364" name="图片 176133" descr="U-A(OUT)"/>
          <p:cNvPicPr>
            <a:picLocks noChangeAspect="1"/>
          </p:cNvPicPr>
          <p:nvPr/>
        </p:nvPicPr>
        <p:blipFill>
          <a:blip r:embed="rId3"/>
          <a:stretch>
            <a:fillRect/>
          </a:stretch>
        </p:blipFill>
        <p:spPr>
          <a:xfrm>
            <a:off x="342900" y="914400"/>
            <a:ext cx="4152900" cy="2970213"/>
          </a:xfrm>
          <a:prstGeom prst="rect">
            <a:avLst/>
          </a:prstGeom>
          <a:noFill/>
          <a:ln w="9525">
            <a:noFill/>
          </a:ln>
        </p:spPr>
      </p:pic>
      <p:pic>
        <p:nvPicPr>
          <p:cNvPr id="15365" name="图片 176134" descr="U-A(IN)"/>
          <p:cNvPicPr>
            <a:picLocks noChangeAspect="1"/>
          </p:cNvPicPr>
          <p:nvPr/>
        </p:nvPicPr>
        <p:blipFill>
          <a:blip r:embed="rId4"/>
          <a:stretch>
            <a:fillRect/>
          </a:stretch>
        </p:blipFill>
        <p:spPr>
          <a:xfrm>
            <a:off x="4800600" y="914400"/>
            <a:ext cx="3933825" cy="2952750"/>
          </a:xfrm>
          <a:prstGeom prst="rect">
            <a:avLst/>
          </a:prstGeom>
          <a:noFill/>
          <a:ln w="9525">
            <a:noFill/>
          </a:ln>
        </p:spPr>
      </p:pic>
      <p:sp>
        <p:nvSpPr>
          <p:cNvPr id="176136" name="文本框 176135"/>
          <p:cNvSpPr txBox="1"/>
          <p:nvPr/>
        </p:nvSpPr>
        <p:spPr>
          <a:xfrm>
            <a:off x="2771775" y="44450"/>
            <a:ext cx="3200400" cy="581025"/>
          </a:xfrm>
          <a:prstGeom prst="rect">
            <a:avLst/>
          </a:prstGeom>
          <a:noFill/>
          <a:ln w="9525">
            <a:noFill/>
          </a:ln>
        </p:spPr>
        <p:txBody>
          <a:bodyPr lIns="91431" tIns="45715" rIns="91431" bIns="45715">
            <a:spAutoFit/>
          </a:bodyPr>
          <a:p>
            <a:pPr algn="ctr" defTabSz="717550">
              <a:spcBef>
                <a:spcPct val="50000"/>
              </a:spcBef>
            </a:pPr>
            <a:r>
              <a:rPr lang="en-US" altLang="zh-CN" sz="3190" b="1" noProof="1" dirty="0">
                <a:solidFill>
                  <a:srgbClr val="FF0000"/>
                </a:solidFill>
                <a:latin typeface="Times New Roman" panose="02020603050405020304" pitchFamily="18" charset="0"/>
                <a:ea typeface="华文中宋" panose="02010600040101010101" pitchFamily="2" charset="-122"/>
                <a:cs typeface="+mn-cs"/>
              </a:rPr>
              <a:t> </a:t>
            </a:r>
            <a:r>
              <a:rPr lang="zh-CN" altLang="en-US" sz="3190" b="1" noProof="1" dirty="0">
                <a:solidFill>
                  <a:srgbClr val="FF0000"/>
                </a:solidFill>
                <a:latin typeface="Times New Roman" panose="02020603050405020304" pitchFamily="18" charset="0"/>
                <a:ea typeface="华文中宋" panose="02010600040101010101" pitchFamily="2" charset="-122"/>
                <a:cs typeface="+mn-cs"/>
              </a:rPr>
              <a:t>修正方法</a:t>
            </a:r>
            <a:endParaRPr lang="zh-CN" altLang="en-US" sz="3190" b="1" noProof="1" dirty="0">
              <a:solidFill>
                <a:srgbClr val="FF0000"/>
              </a:solidFill>
              <a:latin typeface="Times New Roman" panose="02020603050405020304" pitchFamily="18" charset="0"/>
            </a:endParaRPr>
          </a:p>
        </p:txBody>
      </p:sp>
      <p:graphicFrame>
        <p:nvGraphicFramePr>
          <p:cNvPr id="15367" name="对象 2"/>
          <p:cNvGraphicFramePr/>
          <p:nvPr/>
        </p:nvGraphicFramePr>
        <p:xfrm>
          <a:off x="755650" y="3884613"/>
          <a:ext cx="2922588" cy="1612900"/>
        </p:xfrm>
        <a:graphic>
          <a:graphicData uri="http://schemas.openxmlformats.org/presentationml/2006/ole">
            <mc:AlternateContent xmlns:mc="http://schemas.openxmlformats.org/markup-compatibility/2006">
              <mc:Choice xmlns:v="urn:schemas-microsoft-com:vml" Requires="v">
                <p:oleObj spid="_x0000_s3081" name="" r:id="rId5" imgW="3409950" imgH="1031240" progId="Equation.KSEE3">
                  <p:embed/>
                </p:oleObj>
              </mc:Choice>
              <mc:Fallback>
                <p:oleObj name="" r:id="rId5" imgW="3409950" imgH="1031240" progId="Equation.KSEE3">
                  <p:embed/>
                  <p:pic>
                    <p:nvPicPr>
                      <p:cNvPr id="0" name="图片 3080"/>
                      <p:cNvPicPr/>
                      <p:nvPr/>
                    </p:nvPicPr>
                    <p:blipFill>
                      <a:blip r:embed="rId6"/>
                      <a:stretch>
                        <a:fillRect/>
                      </a:stretch>
                    </p:blipFill>
                    <p:spPr>
                      <a:xfrm>
                        <a:off x="755650" y="3884613"/>
                        <a:ext cx="2922588" cy="1612900"/>
                      </a:xfrm>
                      <a:prstGeom prst="rect">
                        <a:avLst/>
                      </a:prstGeom>
                      <a:noFill/>
                      <a:ln w="38100">
                        <a:noFill/>
                        <a:miter/>
                      </a:ln>
                    </p:spPr>
                  </p:pic>
                </p:oleObj>
              </mc:Fallback>
            </mc:AlternateContent>
          </a:graphicData>
        </a:graphic>
      </p:graphicFrame>
      <p:graphicFrame>
        <p:nvGraphicFramePr>
          <p:cNvPr id="15368" name="对象 4"/>
          <p:cNvGraphicFramePr/>
          <p:nvPr/>
        </p:nvGraphicFramePr>
        <p:xfrm>
          <a:off x="5241925" y="4005263"/>
          <a:ext cx="3001963" cy="1271587"/>
        </p:xfrm>
        <a:graphic>
          <a:graphicData uri="http://schemas.openxmlformats.org/presentationml/2006/ole">
            <mc:AlternateContent xmlns:mc="http://schemas.openxmlformats.org/markup-compatibility/2006">
              <mc:Choice xmlns:v="urn:schemas-microsoft-com:vml" Requires="v">
                <p:oleObj spid="_x0000_s3082" name="" r:id="rId7" imgW="2969260" imgH="937260" progId="Equation.KSEE3">
                  <p:embed/>
                </p:oleObj>
              </mc:Choice>
              <mc:Fallback>
                <p:oleObj name="" r:id="rId7" imgW="2969260" imgH="937260" progId="Equation.KSEE3">
                  <p:embed/>
                  <p:pic>
                    <p:nvPicPr>
                      <p:cNvPr id="0" name="图片 3081"/>
                      <p:cNvPicPr/>
                      <p:nvPr/>
                    </p:nvPicPr>
                    <p:blipFill>
                      <a:blip r:embed="rId8"/>
                      <a:stretch>
                        <a:fillRect/>
                      </a:stretch>
                    </p:blipFill>
                    <p:spPr>
                      <a:xfrm>
                        <a:off x="5241925" y="4005263"/>
                        <a:ext cx="3001963" cy="1271587"/>
                      </a:xfrm>
                      <a:prstGeom prst="rect">
                        <a:avLst/>
                      </a:prstGeom>
                      <a:noFill/>
                      <a:ln w="38100">
                        <a:noFill/>
                        <a:miter/>
                      </a:ln>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4"/>
          <p:cNvSpPr/>
          <p:nvPr/>
        </p:nvSpPr>
        <p:spPr>
          <a:xfrm>
            <a:off x="295275" y="1054100"/>
            <a:ext cx="8848725" cy="519113"/>
          </a:xfrm>
          <a:prstGeom prst="rect">
            <a:avLst/>
          </a:prstGeom>
          <a:noFill/>
          <a:ln w="28575">
            <a:noFill/>
          </a:ln>
        </p:spPr>
        <p:txBody>
          <a:bodyPr anchor="t" anchorCtr="0">
            <a:spAutoFit/>
          </a:bodyPr>
          <a:p>
            <a:r>
              <a:rPr lang="en-US" altLang="zh-CN" b="1" dirty="0">
                <a:solidFill>
                  <a:srgbClr val="000066"/>
                </a:solidFill>
                <a:latin typeface="Times New Roman" panose="02020603050405020304" pitchFamily="18" charset="0"/>
                <a:ea typeface="华文中宋" panose="02010600040101010101" pitchFamily="2" charset="-122"/>
              </a:rPr>
              <a:t>    </a:t>
            </a:r>
            <a:r>
              <a:rPr lang="zh-CN" altLang="en-US" b="1" dirty="0">
                <a:solidFill>
                  <a:srgbClr val="000066"/>
                </a:solidFill>
                <a:latin typeface="Times New Roman" panose="02020603050405020304" pitchFamily="18" charset="0"/>
                <a:ea typeface="华文中宋" panose="02010600040101010101" pitchFamily="2" charset="-122"/>
              </a:rPr>
              <a:t>系统误差特点：要么偏大，要么偏小</a:t>
            </a:r>
            <a:endParaRPr lang="zh-CN" altLang="en-US" b="1" dirty="0">
              <a:solidFill>
                <a:srgbClr val="000066"/>
              </a:solidFill>
              <a:latin typeface="Times New Roman" panose="02020603050405020304" pitchFamily="18" charset="0"/>
              <a:ea typeface="华文中宋" panose="02010600040101010101" pitchFamily="2" charset="-122"/>
            </a:endParaRPr>
          </a:p>
        </p:txBody>
      </p:sp>
      <p:sp>
        <p:nvSpPr>
          <p:cNvPr id="16386" name="Rectangle 5"/>
          <p:cNvSpPr/>
          <p:nvPr/>
        </p:nvSpPr>
        <p:spPr>
          <a:xfrm>
            <a:off x="250825" y="4148138"/>
            <a:ext cx="7993063" cy="946150"/>
          </a:xfrm>
          <a:prstGeom prst="rect">
            <a:avLst/>
          </a:prstGeom>
          <a:noFill/>
          <a:ln w="28575">
            <a:noFill/>
          </a:ln>
        </p:spPr>
        <p:txBody>
          <a:bodyPr anchor="t" anchorCtr="0">
            <a:spAutoFit/>
          </a:bodyPr>
          <a:p>
            <a:r>
              <a:rPr lang="en-US" altLang="zh-CN" b="1" i="1" dirty="0">
                <a:solidFill>
                  <a:srgbClr val="FF0066"/>
                </a:solidFill>
                <a:latin typeface="Times New Roman" panose="02020603050405020304" pitchFamily="18" charset="0"/>
                <a:ea typeface="华文中宋" panose="02010600040101010101" pitchFamily="2" charset="-122"/>
              </a:rPr>
              <a:t>     </a:t>
            </a:r>
            <a:r>
              <a:rPr lang="zh-CN" altLang="en-US" b="1" i="1" dirty="0">
                <a:solidFill>
                  <a:srgbClr val="FF0066"/>
                </a:solidFill>
                <a:latin typeface="Times New Roman" panose="02020603050405020304" pitchFamily="18" charset="0"/>
                <a:ea typeface="华文中宋" panose="02010600040101010101" pitchFamily="2" charset="-122"/>
              </a:rPr>
              <a:t>对于在现有条件下无法克服的系统误差要进行不确定度评定。要在报告中有所体现。</a:t>
            </a:r>
            <a:endParaRPr lang="zh-CN" altLang="en-US" b="1" i="1" dirty="0">
              <a:solidFill>
                <a:srgbClr val="FF0066"/>
              </a:solidFill>
              <a:latin typeface="Times New Roman" panose="02020603050405020304" pitchFamily="18" charset="0"/>
              <a:ea typeface="华文中宋" panose="02010600040101010101" pitchFamily="2" charset="-122"/>
            </a:endParaRPr>
          </a:p>
        </p:txBody>
      </p:sp>
      <p:sp>
        <p:nvSpPr>
          <p:cNvPr id="16387" name="Rectangle 6"/>
          <p:cNvSpPr/>
          <p:nvPr/>
        </p:nvSpPr>
        <p:spPr>
          <a:xfrm>
            <a:off x="0" y="0"/>
            <a:ext cx="4756150" cy="701675"/>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4000" b="1" dirty="0">
                <a:solidFill>
                  <a:srgbClr val="FF0000"/>
                </a:solidFill>
                <a:latin typeface="Times New Roman" panose="02020603050405020304" pitchFamily="18" charset="0"/>
                <a:ea typeface="华文中宋" panose="02010600040101010101" pitchFamily="2" charset="-122"/>
              </a:rPr>
              <a:t>误差理论与数据处理</a:t>
            </a:r>
            <a:endParaRPr lang="zh-CN" altLang="en-US" sz="4000" b="1" dirty="0">
              <a:solidFill>
                <a:srgbClr val="FF0000"/>
              </a:solidFill>
              <a:latin typeface="Times New Roman" panose="02020603050405020304" pitchFamily="18" charset="0"/>
              <a:ea typeface="华文中宋" panose="02010600040101010101" pitchFamily="2" charset="-122"/>
            </a:endParaRPr>
          </a:p>
        </p:txBody>
      </p:sp>
      <p:grpSp>
        <p:nvGrpSpPr>
          <p:cNvPr id="16388" name="Group 22"/>
          <p:cNvGrpSpPr/>
          <p:nvPr/>
        </p:nvGrpSpPr>
        <p:grpSpPr>
          <a:xfrm>
            <a:off x="5219700" y="1754188"/>
            <a:ext cx="1746250" cy="1746250"/>
            <a:chOff x="4389" y="1983"/>
            <a:chExt cx="1100" cy="1100"/>
          </a:xfrm>
        </p:grpSpPr>
        <p:sp>
          <p:nvSpPr>
            <p:cNvPr id="16389" name="AutoShape 19"/>
            <p:cNvSpPr/>
            <p:nvPr/>
          </p:nvSpPr>
          <p:spPr>
            <a:xfrm>
              <a:off x="4649" y="2251"/>
              <a:ext cx="576" cy="576"/>
            </a:xfrm>
            <a:custGeom>
              <a:avLst/>
              <a:gdLst/>
              <a:ahLst/>
              <a:cxnLst>
                <a:cxn ang="0">
                  <a:pos x="288" y="0"/>
                </a:cxn>
                <a:cxn ang="0">
                  <a:pos x="84" y="84"/>
                </a:cxn>
                <a:cxn ang="0">
                  <a:pos x="0" y="288"/>
                </a:cxn>
                <a:cxn ang="0">
                  <a:pos x="84" y="492"/>
                </a:cxn>
                <a:cxn ang="0">
                  <a:pos x="288" y="576"/>
                </a:cxn>
                <a:cxn ang="0">
                  <a:pos x="492" y="492"/>
                </a:cxn>
                <a:cxn ang="0">
                  <a:pos x="576" y="288"/>
                </a:cxn>
                <a:cxn ang="0">
                  <a:pos x="492" y="84"/>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cap="flat" cmpd="sng">
              <a:solidFill>
                <a:srgbClr val="00CCFF"/>
              </a:solidFill>
              <a:prstDash val="solid"/>
              <a:round/>
              <a:headEnd type="none" w="med" len="med"/>
              <a:tailEnd type="none" w="med" len="med"/>
            </a:ln>
          </p:spPr>
          <p:txBody>
            <a:bodyPr/>
            <a:p>
              <a:endParaRPr lang="zh-CN" altLang="en-US"/>
            </a:p>
          </p:txBody>
        </p:sp>
        <p:sp>
          <p:nvSpPr>
            <p:cNvPr id="16390" name="Oval 20"/>
            <p:cNvSpPr/>
            <p:nvPr/>
          </p:nvSpPr>
          <p:spPr>
            <a:xfrm>
              <a:off x="4885" y="2487"/>
              <a:ext cx="90" cy="91"/>
            </a:xfrm>
            <a:prstGeom prst="ellipse">
              <a:avLst/>
            </a:prstGeom>
            <a:solidFill>
              <a:srgbClr val="FF0066"/>
            </a:solidFill>
            <a:ln w="9525">
              <a:noFill/>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16391" name="AutoShape 21"/>
            <p:cNvSpPr/>
            <p:nvPr/>
          </p:nvSpPr>
          <p:spPr>
            <a:xfrm>
              <a:off x="4389" y="1983"/>
              <a:ext cx="1100" cy="1100"/>
            </a:xfrm>
            <a:custGeom>
              <a:avLst/>
              <a:gdLst/>
              <a:ahLst/>
              <a:cxnLst>
                <a:cxn ang="0">
                  <a:pos x="550" y="0"/>
                </a:cxn>
                <a:cxn ang="0">
                  <a:pos x="161" y="161"/>
                </a:cxn>
                <a:cxn ang="0">
                  <a:pos x="0" y="550"/>
                </a:cxn>
                <a:cxn ang="0">
                  <a:pos x="161" y="939"/>
                </a:cxn>
                <a:cxn ang="0">
                  <a:pos x="550" y="1100"/>
                </a:cxn>
                <a:cxn ang="0">
                  <a:pos x="939" y="939"/>
                </a:cxn>
                <a:cxn ang="0">
                  <a:pos x="1100" y="550"/>
                </a:cxn>
                <a:cxn ang="0">
                  <a:pos x="939" y="161"/>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cap="flat" cmpd="sng">
              <a:solidFill>
                <a:srgbClr val="00CCFF"/>
              </a:solidFill>
              <a:prstDash val="solid"/>
              <a:round/>
              <a:headEnd type="none" w="med" len="med"/>
              <a:tailEnd type="none" w="med" len="med"/>
            </a:ln>
          </p:spPr>
          <p:txBody>
            <a:bodyPr/>
            <a:p>
              <a:endParaRPr lang="zh-CN" altLang="en-US"/>
            </a:p>
          </p:txBody>
        </p:sp>
      </p:grpSp>
      <p:sp>
        <p:nvSpPr>
          <p:cNvPr id="649225" name="Oval 9"/>
          <p:cNvSpPr/>
          <p:nvPr/>
        </p:nvSpPr>
        <p:spPr>
          <a:xfrm>
            <a:off x="6511925" y="2251075"/>
            <a:ext cx="36513" cy="3651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649227" name="Oval 11"/>
          <p:cNvSpPr/>
          <p:nvPr/>
        </p:nvSpPr>
        <p:spPr>
          <a:xfrm>
            <a:off x="6692900" y="2162175"/>
            <a:ext cx="36513" cy="3651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649228" name="Oval 12"/>
          <p:cNvSpPr/>
          <p:nvPr/>
        </p:nvSpPr>
        <p:spPr>
          <a:xfrm>
            <a:off x="6588125" y="2052638"/>
            <a:ext cx="36513" cy="36512"/>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649230" name="Oval 14"/>
          <p:cNvSpPr/>
          <p:nvPr/>
        </p:nvSpPr>
        <p:spPr>
          <a:xfrm>
            <a:off x="6403975" y="2251075"/>
            <a:ext cx="36513" cy="3651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649231" name="Oval 15"/>
          <p:cNvSpPr/>
          <p:nvPr/>
        </p:nvSpPr>
        <p:spPr>
          <a:xfrm>
            <a:off x="6300788" y="2035175"/>
            <a:ext cx="36512" cy="3651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649232" name="Oval 16"/>
          <p:cNvSpPr/>
          <p:nvPr/>
        </p:nvSpPr>
        <p:spPr>
          <a:xfrm>
            <a:off x="6480175" y="2143125"/>
            <a:ext cx="36513" cy="36513"/>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
        <p:nvSpPr>
          <p:cNvPr id="649233" name="Oval 17"/>
          <p:cNvSpPr/>
          <p:nvPr/>
        </p:nvSpPr>
        <p:spPr>
          <a:xfrm>
            <a:off x="6477000" y="2052638"/>
            <a:ext cx="36513" cy="36512"/>
          </a:xfrm>
          <a:prstGeom prst="ellipse">
            <a:avLst/>
          </a:prstGeom>
          <a:solidFill>
            <a:srgbClr val="000000"/>
          </a:solid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华文中宋" panose="02010600040101010101" pitchFamily="2" charset="-122"/>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92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649233"/>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64922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649227"/>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64922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250"/>
                                  </p:stCondLst>
                                  <p:childTnLst>
                                    <p:set>
                                      <p:cBhvr>
                                        <p:cTn id="21" dur="1" fill="hold">
                                          <p:stCondLst>
                                            <p:cond delay="0"/>
                                          </p:stCondLst>
                                        </p:cTn>
                                        <p:tgtEl>
                                          <p:spTgt spid="649232"/>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250"/>
                                  </p:stCondLst>
                                  <p:childTnLst>
                                    <p:set>
                                      <p:cBhvr>
                                        <p:cTn id="24" dur="1" fill="hold">
                                          <p:stCondLst>
                                            <p:cond delay="0"/>
                                          </p:stCondLst>
                                        </p:cTn>
                                        <p:tgtEl>
                                          <p:spTgt spid="649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5" grpId="0" animBg="1"/>
      <p:bldP spid="649227" grpId="0" animBg="1"/>
      <p:bldP spid="649228" grpId="0" animBg="1"/>
      <p:bldP spid="649230" grpId="0" animBg="1"/>
      <p:bldP spid="649231" grpId="0" animBg="1"/>
      <p:bldP spid="649232" grpId="0" animBg="1"/>
      <p:bldP spid="649233" grpId="0" animBg="1"/>
    </p:bldLst>
  </p:timing>
</p:sld>
</file>

<file path=ppt/tags/tag1.xml><?xml version="1.0" encoding="utf-8"?>
<p:tagLst xmlns:p="http://schemas.openxmlformats.org/presentationml/2006/main">
  <p:tag name="TABLE_ENDDRAG_ORIGIN_RECT" val="145*27"/>
  <p:tag name="TABLE_ENDDRAG_RECT" val="513*445*145*27"/>
</p:tagLst>
</file>

<file path=ppt/tags/tag2.xml><?xml version="1.0" encoding="utf-8"?>
<p:tagLst xmlns:p="http://schemas.openxmlformats.org/presentationml/2006/main">
  <p:tag name="TABLE_ENDDRAG_ORIGIN_RECT" val="95*53"/>
  <p:tag name="TABLE_ENDDRAG_RECT" val="382*434*95*53"/>
</p:tagLst>
</file>

<file path=ppt/tags/tag3.xml><?xml version="1.0" encoding="utf-8"?>
<p:tagLst xmlns:p="http://schemas.openxmlformats.org/presentationml/2006/main">
  <p:tag name="KSO_WM_UNIT_PLACING_PICTURE_USER_VIEWPORT" val="{&quot;height&quot;:5985,&quot;width&quot;:12470}"/>
</p:tagLst>
</file>

<file path=ppt/tags/tag4.xml><?xml version="1.0" encoding="utf-8"?>
<p:tagLst xmlns:p="http://schemas.openxmlformats.org/presentationml/2006/main">
  <p:tag name="KSO_WPP_MARK_KEY" val="d6bc4f00-daaa-48b6-877d-b905822aaa7e"/>
  <p:tag name="COMMONDATA" val="eyJoZGlkIjoiZGE3Y2I3OTRlNTA1NjUwZGY1NGI3NTM4NWZhMGI4N2IifQ=="/>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5376</Words>
  <Application>WPS 演示</Application>
  <PresentationFormat>全屏显示(4:3)</PresentationFormat>
  <Paragraphs>756</Paragraphs>
  <Slides>59</Slides>
  <Notes>0</Notes>
  <HiddenSlides>0</HiddenSlides>
  <MMClips>1</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150</vt:i4>
      </vt:variant>
      <vt:variant>
        <vt:lpstr>幻灯片标题</vt:lpstr>
      </vt:variant>
      <vt:variant>
        <vt:i4>59</vt:i4>
      </vt:variant>
    </vt:vector>
  </HeadingPairs>
  <TitlesOfParts>
    <vt:vector size="234" baseType="lpstr">
      <vt:lpstr>Arial</vt:lpstr>
      <vt:lpstr>宋体</vt:lpstr>
      <vt:lpstr>Wingdings</vt:lpstr>
      <vt:lpstr>华文中宋</vt:lpstr>
      <vt:lpstr>Times New Roman</vt:lpstr>
      <vt:lpstr>华文隶书</vt:lpstr>
      <vt:lpstr>Tahoma</vt:lpstr>
      <vt:lpstr>Symbol</vt:lpstr>
      <vt:lpstr>仿宋_GB2312</vt:lpstr>
      <vt:lpstr>仿宋</vt:lpstr>
      <vt:lpstr>微软雅黑</vt:lpstr>
      <vt:lpstr>Arial Unicode MS</vt:lpstr>
      <vt:lpstr>隶书</vt:lpstr>
      <vt:lpstr>Monotype Corsiva</vt:lpstr>
      <vt:lpstr>华文楷体</vt:lpstr>
      <vt:lpstr>Garamond</vt:lpstr>
      <vt:lpstr>Verdana</vt:lpstr>
      <vt:lpstr>黑体</vt:lpstr>
      <vt:lpstr>华文新魏</vt:lpstr>
      <vt:lpstr>华文行楷</vt:lpstr>
      <vt:lpstr>楷体_GB2312</vt:lpstr>
      <vt:lpstr>新宋体</vt:lpstr>
      <vt:lpstr>古瓶荷花</vt:lpstr>
      <vt:lpstr>1_古瓶荷花</vt:lpstr>
      <vt:lpstr>2_古瓶荷花</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Word.Document.8</vt:lpstr>
      <vt:lpstr>Excel.Chart.8</vt:lpstr>
      <vt:lpstr>Excel.Chart.8</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Equation.KSEE3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Equation.KSEE3</vt:lpstr>
      <vt:lpstr>Equation.KSEE3</vt:lpstr>
      <vt:lpstr>Equation.KSEE3</vt:lpstr>
      <vt:lpstr>Equation.KSEE3</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常用函数的不确定度传递公式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王光辉</cp:lastModifiedBy>
  <cp:revision>171</cp:revision>
  <dcterms:created xsi:type="dcterms:W3CDTF">2007-03-01T02:00:00Z</dcterms:created>
  <dcterms:modified xsi:type="dcterms:W3CDTF">2023-03-22T22:56:16Z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E35EE148E5784A31A711D0280333127B</vt:lpwstr>
  </property>
  <property fmtid="{D5CDD505-2E9C-101B-9397-08002B2CF9AE}" pid="3" name="KSOProductBuildVer">
    <vt:lpwstr>2052-11.1.0.13020</vt:lpwstr>
  </property>
</Properties>
</file>