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Agrandir Wide" panose="02010600030101010101" charset="0"/>
      <p:regular r:id="rId21"/>
    </p:embeddedFont>
    <p:embeddedFont>
      <p:font typeface="Agrandir Wide Bold" panose="02010600030101010101" charset="0"/>
      <p:regular r:id="rId22"/>
    </p:embeddedFont>
    <p:embeddedFont>
      <p:font typeface="Agrandir Wide Medium" panose="02010600030101010101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Telegraf" panose="02010600030101010101" charset="0"/>
      <p:regular r:id="rId28"/>
    </p:embeddedFont>
    <p:embeddedFont>
      <p:font typeface="Telegraf Bold" panose="02010600030101010101" charset="0"/>
      <p:regular r:id="rId29"/>
    </p:embeddedFont>
    <p:embeddedFont>
      <p:font typeface="Telegraf Medium" panose="02010600030101010101" charset="0"/>
      <p:regular r:id="rId30"/>
    </p:embeddedFont>
    <p:embeddedFont>
      <p:font typeface="Telegraf Medium Bold" panose="02010600030101010101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1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927090" y="1837132"/>
            <a:ext cx="2467517" cy="2153041"/>
            <a:chOff x="0" y="0"/>
            <a:chExt cx="3290022" cy="2870721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3290022" cy="2870721"/>
              <a:chOff x="0" y="0"/>
              <a:chExt cx="1588770" cy="1386287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6350" y="6350"/>
                <a:ext cx="1576070" cy="1373587"/>
              </a:xfrm>
              <a:custGeom>
                <a:avLst/>
                <a:gdLst/>
                <a:ahLst/>
                <a:cxnLst/>
                <a:rect l="l" t="t" r="r" b="b"/>
                <a:pathLst>
                  <a:path w="1576070" h="1373587">
                    <a:moveTo>
                      <a:pt x="1576070" y="271780"/>
                    </a:moveTo>
                    <a:lnTo>
                      <a:pt x="1576070" y="1373587"/>
                    </a:lnTo>
                    <a:lnTo>
                      <a:pt x="0" y="1373587"/>
                    </a:lnTo>
                    <a:lnTo>
                      <a:pt x="0" y="0"/>
                    </a:lnTo>
                    <a:lnTo>
                      <a:pt x="1304290" y="0"/>
                    </a:lnTo>
                    <a:close/>
                  </a:path>
                </a:pathLst>
              </a:custGeom>
              <a:solidFill>
                <a:srgbClr val="FFFFAA"/>
              </a:solidFill>
            </p:spPr>
          </p:sp>
          <p:sp>
            <p:nvSpPr>
              <p:cNvPr id="10" name="Freeform 10"/>
              <p:cNvSpPr/>
              <p:nvPr/>
            </p:nvSpPr>
            <p:spPr>
              <a:xfrm>
                <a:off x="0" y="0"/>
                <a:ext cx="1588770" cy="1386287"/>
              </a:xfrm>
              <a:custGeom>
                <a:avLst/>
                <a:gdLst/>
                <a:ahLst/>
                <a:cxnLst/>
                <a:rect l="l" t="t" r="r" b="b"/>
                <a:pathLst>
                  <a:path w="1588770" h="1386287">
                    <a:moveTo>
                      <a:pt x="1588770" y="1386287"/>
                    </a:moveTo>
                    <a:lnTo>
                      <a:pt x="0" y="1386287"/>
                    </a:lnTo>
                    <a:lnTo>
                      <a:pt x="0" y="0"/>
                    </a:lnTo>
                    <a:lnTo>
                      <a:pt x="1313180" y="0"/>
                    </a:lnTo>
                    <a:lnTo>
                      <a:pt x="1588770" y="275590"/>
                    </a:lnTo>
                    <a:cubicBezTo>
                      <a:pt x="1588770" y="275590"/>
                      <a:pt x="1588770" y="1386287"/>
                      <a:pt x="1588770" y="1386287"/>
                    </a:cubicBezTo>
                    <a:close/>
                    <a:moveTo>
                      <a:pt x="12700" y="1373587"/>
                    </a:moveTo>
                    <a:lnTo>
                      <a:pt x="1576070" y="1373587"/>
                    </a:lnTo>
                    <a:lnTo>
                      <a:pt x="1576070" y="280670"/>
                    </a:lnTo>
                    <a:lnTo>
                      <a:pt x="1308100" y="12700"/>
                    </a:lnTo>
                    <a:lnTo>
                      <a:pt x="12700" y="12700"/>
                    </a:lnTo>
                    <a:lnTo>
                      <a:pt x="12700" y="13735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418299" y="735600"/>
              <a:ext cx="2453424" cy="13709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51"/>
                </a:lnSpc>
              </a:pPr>
              <a:r>
                <a:rPr lang="en-US" sz="220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世界最早纸币名称及发行地？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23193" y="6180255"/>
            <a:ext cx="2467517" cy="1817448"/>
            <a:chOff x="0" y="0"/>
            <a:chExt cx="3290022" cy="2423264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3290022" cy="2423264"/>
              <a:chOff x="0" y="0"/>
              <a:chExt cx="1588770" cy="1170208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6350" y="6350"/>
                <a:ext cx="1576070" cy="1157508"/>
              </a:xfrm>
              <a:custGeom>
                <a:avLst/>
                <a:gdLst/>
                <a:ahLst/>
                <a:cxnLst/>
                <a:rect l="l" t="t" r="r" b="b"/>
                <a:pathLst>
                  <a:path w="1576070" h="1157508">
                    <a:moveTo>
                      <a:pt x="1576070" y="271780"/>
                    </a:moveTo>
                    <a:lnTo>
                      <a:pt x="1576070" y="1157508"/>
                    </a:lnTo>
                    <a:lnTo>
                      <a:pt x="0" y="1157508"/>
                    </a:lnTo>
                    <a:lnTo>
                      <a:pt x="0" y="0"/>
                    </a:lnTo>
                    <a:lnTo>
                      <a:pt x="1304290" y="0"/>
                    </a:lnTo>
                    <a:close/>
                  </a:path>
                </a:pathLst>
              </a:custGeom>
              <a:solidFill>
                <a:srgbClr val="A8FFD5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1588770" cy="1170208"/>
              </a:xfrm>
              <a:custGeom>
                <a:avLst/>
                <a:gdLst/>
                <a:ahLst/>
                <a:cxnLst/>
                <a:rect l="l" t="t" r="r" b="b"/>
                <a:pathLst>
                  <a:path w="1588770" h="1170208">
                    <a:moveTo>
                      <a:pt x="1588770" y="1170208"/>
                    </a:moveTo>
                    <a:lnTo>
                      <a:pt x="0" y="1170208"/>
                    </a:lnTo>
                    <a:lnTo>
                      <a:pt x="0" y="0"/>
                    </a:lnTo>
                    <a:lnTo>
                      <a:pt x="1313180" y="0"/>
                    </a:lnTo>
                    <a:lnTo>
                      <a:pt x="1588770" y="275590"/>
                    </a:lnTo>
                    <a:cubicBezTo>
                      <a:pt x="1588770" y="275590"/>
                      <a:pt x="1588770" y="1170208"/>
                      <a:pt x="1588770" y="1170208"/>
                    </a:cubicBezTo>
                    <a:close/>
                    <a:moveTo>
                      <a:pt x="12700" y="1157508"/>
                    </a:moveTo>
                    <a:lnTo>
                      <a:pt x="1576070" y="1157508"/>
                    </a:lnTo>
                    <a:lnTo>
                      <a:pt x="1576070" y="280670"/>
                    </a:lnTo>
                    <a:lnTo>
                      <a:pt x="1308100" y="12700"/>
                    </a:lnTo>
                    <a:lnTo>
                      <a:pt x="12700" y="12700"/>
                    </a:lnTo>
                    <a:lnTo>
                      <a:pt x="12700" y="115750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418299" y="735600"/>
              <a:ext cx="2453424" cy="9234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51"/>
                </a:lnSpc>
              </a:pPr>
              <a:r>
                <a:rPr lang="en-US" sz="220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宋朝的皇帝有哪些？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4227678" y="5759905"/>
            <a:ext cx="2647082" cy="3029750"/>
            <a:chOff x="0" y="0"/>
            <a:chExt cx="3529443" cy="4039667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3529443" cy="4039667"/>
              <a:chOff x="0" y="0"/>
              <a:chExt cx="1588770" cy="1818446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6350" y="6350"/>
                <a:ext cx="1576070" cy="1805746"/>
              </a:xfrm>
              <a:custGeom>
                <a:avLst/>
                <a:gdLst/>
                <a:ahLst/>
                <a:cxnLst/>
                <a:rect l="l" t="t" r="r" b="b"/>
                <a:pathLst>
                  <a:path w="1576070" h="1805746">
                    <a:moveTo>
                      <a:pt x="1576070" y="271780"/>
                    </a:moveTo>
                    <a:lnTo>
                      <a:pt x="1576070" y="1805746"/>
                    </a:lnTo>
                    <a:lnTo>
                      <a:pt x="0" y="1805746"/>
                    </a:lnTo>
                    <a:lnTo>
                      <a:pt x="0" y="0"/>
                    </a:lnTo>
                    <a:lnTo>
                      <a:pt x="1304290" y="0"/>
                    </a:lnTo>
                    <a:close/>
                  </a:path>
                </a:pathLst>
              </a:custGeom>
              <a:solidFill>
                <a:srgbClr val="FFFFAA"/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0" y="0"/>
                <a:ext cx="1588770" cy="1818446"/>
              </a:xfrm>
              <a:custGeom>
                <a:avLst/>
                <a:gdLst/>
                <a:ahLst/>
                <a:cxnLst/>
                <a:rect l="l" t="t" r="r" b="b"/>
                <a:pathLst>
                  <a:path w="1588770" h="1818446">
                    <a:moveTo>
                      <a:pt x="1588770" y="1818446"/>
                    </a:moveTo>
                    <a:lnTo>
                      <a:pt x="0" y="1818446"/>
                    </a:lnTo>
                    <a:lnTo>
                      <a:pt x="0" y="0"/>
                    </a:lnTo>
                    <a:lnTo>
                      <a:pt x="1313180" y="0"/>
                    </a:lnTo>
                    <a:lnTo>
                      <a:pt x="1588770" y="275590"/>
                    </a:lnTo>
                    <a:cubicBezTo>
                      <a:pt x="1588770" y="275590"/>
                      <a:pt x="1588770" y="1818446"/>
                      <a:pt x="1588770" y="1818446"/>
                    </a:cubicBezTo>
                    <a:close/>
                    <a:moveTo>
                      <a:pt x="12700" y="1805746"/>
                    </a:moveTo>
                    <a:lnTo>
                      <a:pt x="1576070" y="1805746"/>
                    </a:lnTo>
                    <a:lnTo>
                      <a:pt x="1576070" y="280670"/>
                    </a:lnTo>
                    <a:lnTo>
                      <a:pt x="1308100" y="12700"/>
                    </a:lnTo>
                    <a:lnTo>
                      <a:pt x="12700" y="12700"/>
                    </a:lnTo>
                    <a:lnTo>
                      <a:pt x="12700" y="180574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1" name="TextBox 21"/>
            <p:cNvSpPr txBox="1"/>
            <p:nvPr/>
          </p:nvSpPr>
          <p:spPr>
            <a:xfrm>
              <a:off x="448740" y="791210"/>
              <a:ext cx="2631963" cy="24286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44"/>
                </a:lnSpc>
              </a:pPr>
              <a:r>
                <a:rPr lang="en-US" sz="2370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谁在什么时候提出了“三纲五常”的思想，并对宋代社会产生了影响？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304707" y="862544"/>
            <a:ext cx="2443392" cy="2796614"/>
            <a:chOff x="0" y="0"/>
            <a:chExt cx="3257856" cy="3728819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3257856" cy="3728819"/>
              <a:chOff x="0" y="0"/>
              <a:chExt cx="1588770" cy="1818446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6350" y="6350"/>
                <a:ext cx="1576070" cy="1805746"/>
              </a:xfrm>
              <a:custGeom>
                <a:avLst/>
                <a:gdLst/>
                <a:ahLst/>
                <a:cxnLst/>
                <a:rect l="l" t="t" r="r" b="b"/>
                <a:pathLst>
                  <a:path w="1576070" h="1805746">
                    <a:moveTo>
                      <a:pt x="1576070" y="271780"/>
                    </a:moveTo>
                    <a:lnTo>
                      <a:pt x="1576070" y="1805746"/>
                    </a:lnTo>
                    <a:lnTo>
                      <a:pt x="0" y="1805746"/>
                    </a:lnTo>
                    <a:lnTo>
                      <a:pt x="0" y="0"/>
                    </a:lnTo>
                    <a:lnTo>
                      <a:pt x="1304290" y="0"/>
                    </a:lnTo>
                    <a:close/>
                  </a:path>
                </a:pathLst>
              </a:custGeom>
              <a:solidFill>
                <a:srgbClr val="A8FFD5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0"/>
                <a:ext cx="1588770" cy="1818446"/>
              </a:xfrm>
              <a:custGeom>
                <a:avLst/>
                <a:gdLst/>
                <a:ahLst/>
                <a:cxnLst/>
                <a:rect l="l" t="t" r="r" b="b"/>
                <a:pathLst>
                  <a:path w="1588770" h="1818446">
                    <a:moveTo>
                      <a:pt x="1588770" y="1818446"/>
                    </a:moveTo>
                    <a:lnTo>
                      <a:pt x="0" y="1818446"/>
                    </a:lnTo>
                    <a:lnTo>
                      <a:pt x="0" y="0"/>
                    </a:lnTo>
                    <a:lnTo>
                      <a:pt x="1313180" y="0"/>
                    </a:lnTo>
                    <a:lnTo>
                      <a:pt x="1588770" y="275590"/>
                    </a:lnTo>
                    <a:cubicBezTo>
                      <a:pt x="1588770" y="275590"/>
                      <a:pt x="1588770" y="1818446"/>
                      <a:pt x="1588770" y="1818446"/>
                    </a:cubicBezTo>
                    <a:close/>
                    <a:moveTo>
                      <a:pt x="12700" y="1805746"/>
                    </a:moveTo>
                    <a:lnTo>
                      <a:pt x="1576070" y="1805746"/>
                    </a:lnTo>
                    <a:lnTo>
                      <a:pt x="1576070" y="280670"/>
                    </a:lnTo>
                    <a:lnTo>
                      <a:pt x="1308100" y="12700"/>
                    </a:lnTo>
                    <a:lnTo>
                      <a:pt x="12700" y="12700"/>
                    </a:lnTo>
                    <a:lnTo>
                      <a:pt x="12700" y="180574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6" name="TextBox 26"/>
            <p:cNvSpPr txBox="1"/>
            <p:nvPr/>
          </p:nvSpPr>
          <p:spPr>
            <a:xfrm>
              <a:off x="414210" y="728129"/>
              <a:ext cx="2429437" cy="22439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25"/>
                </a:lnSpc>
              </a:pPr>
              <a:r>
                <a:rPr lang="en-US" sz="2187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王安石变法中“青苗法”和“募役法”的目的？并介绍一下这两个法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3227149" y="721721"/>
            <a:ext cx="2467517" cy="2153041"/>
            <a:chOff x="0" y="0"/>
            <a:chExt cx="3290022" cy="2870721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3290022" cy="2870721"/>
              <a:chOff x="0" y="0"/>
              <a:chExt cx="1588770" cy="1386287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6350" y="6350"/>
                <a:ext cx="1576070" cy="1373587"/>
              </a:xfrm>
              <a:custGeom>
                <a:avLst/>
                <a:gdLst/>
                <a:ahLst/>
                <a:cxnLst/>
                <a:rect l="l" t="t" r="r" b="b"/>
                <a:pathLst>
                  <a:path w="1576070" h="1373587">
                    <a:moveTo>
                      <a:pt x="1576070" y="271780"/>
                    </a:moveTo>
                    <a:lnTo>
                      <a:pt x="1576070" y="1373587"/>
                    </a:lnTo>
                    <a:lnTo>
                      <a:pt x="0" y="1373587"/>
                    </a:lnTo>
                    <a:lnTo>
                      <a:pt x="0" y="0"/>
                    </a:lnTo>
                    <a:lnTo>
                      <a:pt x="1304290" y="0"/>
                    </a:lnTo>
                    <a:close/>
                  </a:path>
                </a:pathLst>
              </a:custGeom>
              <a:solidFill>
                <a:srgbClr val="FFFFAA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0" y="0"/>
                <a:ext cx="1588770" cy="1386287"/>
              </a:xfrm>
              <a:custGeom>
                <a:avLst/>
                <a:gdLst/>
                <a:ahLst/>
                <a:cxnLst/>
                <a:rect l="l" t="t" r="r" b="b"/>
                <a:pathLst>
                  <a:path w="1588770" h="1386287">
                    <a:moveTo>
                      <a:pt x="1588770" y="1386287"/>
                    </a:moveTo>
                    <a:lnTo>
                      <a:pt x="0" y="1386287"/>
                    </a:lnTo>
                    <a:lnTo>
                      <a:pt x="0" y="0"/>
                    </a:lnTo>
                    <a:lnTo>
                      <a:pt x="1313180" y="0"/>
                    </a:lnTo>
                    <a:lnTo>
                      <a:pt x="1588770" y="275590"/>
                    </a:lnTo>
                    <a:cubicBezTo>
                      <a:pt x="1588770" y="275590"/>
                      <a:pt x="1588770" y="1386287"/>
                      <a:pt x="1588770" y="1386287"/>
                    </a:cubicBezTo>
                    <a:close/>
                    <a:moveTo>
                      <a:pt x="12700" y="1373587"/>
                    </a:moveTo>
                    <a:lnTo>
                      <a:pt x="1576070" y="1373587"/>
                    </a:lnTo>
                    <a:lnTo>
                      <a:pt x="1576070" y="280670"/>
                    </a:lnTo>
                    <a:lnTo>
                      <a:pt x="1308100" y="12700"/>
                    </a:lnTo>
                    <a:lnTo>
                      <a:pt x="12700" y="12700"/>
                    </a:lnTo>
                    <a:lnTo>
                      <a:pt x="12700" y="13735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1" name="TextBox 31"/>
            <p:cNvSpPr txBox="1"/>
            <p:nvPr/>
          </p:nvSpPr>
          <p:spPr>
            <a:xfrm>
              <a:off x="418299" y="735600"/>
              <a:ext cx="2453424" cy="13709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51"/>
                </a:lnSpc>
              </a:pPr>
              <a:r>
                <a:rPr lang="en-US" sz="220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程朱理学的核心人物及主张？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5033021" y="1798242"/>
            <a:ext cx="2443392" cy="2131991"/>
            <a:chOff x="0" y="0"/>
            <a:chExt cx="3257856" cy="2842654"/>
          </a:xfrm>
        </p:grpSpPr>
        <p:grpSp>
          <p:nvGrpSpPr>
            <p:cNvPr id="33" name="Group 33"/>
            <p:cNvGrpSpPr/>
            <p:nvPr/>
          </p:nvGrpSpPr>
          <p:grpSpPr>
            <a:xfrm>
              <a:off x="0" y="0"/>
              <a:ext cx="3257856" cy="2842654"/>
              <a:chOff x="0" y="0"/>
              <a:chExt cx="1588770" cy="1386287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6350" y="6350"/>
                <a:ext cx="1576070" cy="1373587"/>
              </a:xfrm>
              <a:custGeom>
                <a:avLst/>
                <a:gdLst/>
                <a:ahLst/>
                <a:cxnLst/>
                <a:rect l="l" t="t" r="r" b="b"/>
                <a:pathLst>
                  <a:path w="1576070" h="1373587">
                    <a:moveTo>
                      <a:pt x="1576070" y="271780"/>
                    </a:moveTo>
                    <a:lnTo>
                      <a:pt x="1576070" y="1373587"/>
                    </a:lnTo>
                    <a:lnTo>
                      <a:pt x="0" y="1373587"/>
                    </a:lnTo>
                    <a:lnTo>
                      <a:pt x="0" y="0"/>
                    </a:lnTo>
                    <a:lnTo>
                      <a:pt x="1304290" y="0"/>
                    </a:lnTo>
                    <a:close/>
                  </a:path>
                </a:pathLst>
              </a:custGeom>
              <a:solidFill>
                <a:srgbClr val="FDB7B7"/>
              </a:solidFill>
            </p:spPr>
          </p:sp>
          <p:sp>
            <p:nvSpPr>
              <p:cNvPr id="35" name="Freeform 35"/>
              <p:cNvSpPr/>
              <p:nvPr/>
            </p:nvSpPr>
            <p:spPr>
              <a:xfrm>
                <a:off x="0" y="0"/>
                <a:ext cx="1588770" cy="1386287"/>
              </a:xfrm>
              <a:custGeom>
                <a:avLst/>
                <a:gdLst/>
                <a:ahLst/>
                <a:cxnLst/>
                <a:rect l="l" t="t" r="r" b="b"/>
                <a:pathLst>
                  <a:path w="1588770" h="1386287">
                    <a:moveTo>
                      <a:pt x="1588770" y="1386287"/>
                    </a:moveTo>
                    <a:lnTo>
                      <a:pt x="0" y="1386287"/>
                    </a:lnTo>
                    <a:lnTo>
                      <a:pt x="0" y="0"/>
                    </a:lnTo>
                    <a:lnTo>
                      <a:pt x="1313180" y="0"/>
                    </a:lnTo>
                    <a:lnTo>
                      <a:pt x="1588770" y="275590"/>
                    </a:lnTo>
                    <a:cubicBezTo>
                      <a:pt x="1588770" y="275590"/>
                      <a:pt x="1588770" y="1386287"/>
                      <a:pt x="1588770" y="1386287"/>
                    </a:cubicBezTo>
                    <a:close/>
                    <a:moveTo>
                      <a:pt x="12700" y="1373587"/>
                    </a:moveTo>
                    <a:lnTo>
                      <a:pt x="1576070" y="1373587"/>
                    </a:lnTo>
                    <a:lnTo>
                      <a:pt x="1576070" y="280670"/>
                    </a:lnTo>
                    <a:lnTo>
                      <a:pt x="1308100" y="12700"/>
                    </a:lnTo>
                    <a:lnTo>
                      <a:pt x="12700" y="12700"/>
                    </a:lnTo>
                    <a:lnTo>
                      <a:pt x="12700" y="13735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6" name="TextBox 36"/>
            <p:cNvSpPr txBox="1"/>
            <p:nvPr/>
          </p:nvSpPr>
          <p:spPr>
            <a:xfrm>
              <a:off x="414210" y="728129"/>
              <a:ext cx="2429437" cy="13578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25"/>
                </a:lnSpc>
              </a:pPr>
              <a:r>
                <a:rPr lang="en-US" sz="2187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元世祖忽必烈发展农业的具体措施？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2443299" y="6964745"/>
            <a:ext cx="2443392" cy="2796614"/>
            <a:chOff x="0" y="0"/>
            <a:chExt cx="3257856" cy="3728819"/>
          </a:xfrm>
        </p:grpSpPr>
        <p:grpSp>
          <p:nvGrpSpPr>
            <p:cNvPr id="38" name="Group 38"/>
            <p:cNvGrpSpPr/>
            <p:nvPr/>
          </p:nvGrpSpPr>
          <p:grpSpPr>
            <a:xfrm>
              <a:off x="0" y="0"/>
              <a:ext cx="3257856" cy="3728819"/>
              <a:chOff x="0" y="0"/>
              <a:chExt cx="1588770" cy="1818446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6350" y="6350"/>
                <a:ext cx="1576070" cy="1805746"/>
              </a:xfrm>
              <a:custGeom>
                <a:avLst/>
                <a:gdLst/>
                <a:ahLst/>
                <a:cxnLst/>
                <a:rect l="l" t="t" r="r" b="b"/>
                <a:pathLst>
                  <a:path w="1576070" h="1805746">
                    <a:moveTo>
                      <a:pt x="1576070" y="271780"/>
                    </a:moveTo>
                    <a:lnTo>
                      <a:pt x="1576070" y="1805746"/>
                    </a:lnTo>
                    <a:lnTo>
                      <a:pt x="0" y="1805746"/>
                    </a:lnTo>
                    <a:lnTo>
                      <a:pt x="0" y="0"/>
                    </a:lnTo>
                    <a:lnTo>
                      <a:pt x="130429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0" name="Freeform 40"/>
              <p:cNvSpPr/>
              <p:nvPr/>
            </p:nvSpPr>
            <p:spPr>
              <a:xfrm>
                <a:off x="0" y="0"/>
                <a:ext cx="1588770" cy="1818446"/>
              </a:xfrm>
              <a:custGeom>
                <a:avLst/>
                <a:gdLst/>
                <a:ahLst/>
                <a:cxnLst/>
                <a:rect l="l" t="t" r="r" b="b"/>
                <a:pathLst>
                  <a:path w="1588770" h="1818446">
                    <a:moveTo>
                      <a:pt x="1588770" y="1818446"/>
                    </a:moveTo>
                    <a:lnTo>
                      <a:pt x="0" y="1818446"/>
                    </a:lnTo>
                    <a:lnTo>
                      <a:pt x="0" y="0"/>
                    </a:lnTo>
                    <a:lnTo>
                      <a:pt x="1313180" y="0"/>
                    </a:lnTo>
                    <a:lnTo>
                      <a:pt x="1588770" y="275590"/>
                    </a:lnTo>
                    <a:cubicBezTo>
                      <a:pt x="1588770" y="275590"/>
                      <a:pt x="1588770" y="1818446"/>
                      <a:pt x="1588770" y="1818446"/>
                    </a:cubicBezTo>
                    <a:close/>
                    <a:moveTo>
                      <a:pt x="12700" y="1805746"/>
                    </a:moveTo>
                    <a:lnTo>
                      <a:pt x="1576070" y="1805746"/>
                    </a:lnTo>
                    <a:lnTo>
                      <a:pt x="1576070" y="280670"/>
                    </a:lnTo>
                    <a:lnTo>
                      <a:pt x="1308100" y="12700"/>
                    </a:lnTo>
                    <a:lnTo>
                      <a:pt x="12700" y="12700"/>
                    </a:lnTo>
                    <a:lnTo>
                      <a:pt x="12700" y="180574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1" name="TextBox 41"/>
            <p:cNvSpPr txBox="1"/>
            <p:nvPr/>
          </p:nvSpPr>
          <p:spPr>
            <a:xfrm>
              <a:off x="414210" y="728129"/>
              <a:ext cx="2429437" cy="22439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25"/>
                </a:lnSpc>
              </a:pPr>
              <a:r>
                <a:rPr lang="en-US" sz="2187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宋代市舶司的职能及影响？并叙述一些南宋海外贸易的主要商品。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2254192" y="7120684"/>
            <a:ext cx="2706787" cy="2131991"/>
            <a:chOff x="0" y="0"/>
            <a:chExt cx="3609050" cy="2842654"/>
          </a:xfrm>
        </p:grpSpPr>
        <p:grpSp>
          <p:nvGrpSpPr>
            <p:cNvPr id="43" name="Group 43"/>
            <p:cNvGrpSpPr/>
            <p:nvPr/>
          </p:nvGrpSpPr>
          <p:grpSpPr>
            <a:xfrm>
              <a:off x="0" y="0"/>
              <a:ext cx="3609050" cy="2842654"/>
              <a:chOff x="0" y="0"/>
              <a:chExt cx="1760038" cy="1386287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6350" y="6350"/>
                <a:ext cx="1747338" cy="1373587"/>
              </a:xfrm>
              <a:custGeom>
                <a:avLst/>
                <a:gdLst/>
                <a:ahLst/>
                <a:cxnLst/>
                <a:rect l="l" t="t" r="r" b="b"/>
                <a:pathLst>
                  <a:path w="1747338" h="1373587">
                    <a:moveTo>
                      <a:pt x="1747338" y="271780"/>
                    </a:moveTo>
                    <a:lnTo>
                      <a:pt x="1747338" y="1373587"/>
                    </a:lnTo>
                    <a:lnTo>
                      <a:pt x="0" y="1373587"/>
                    </a:lnTo>
                    <a:lnTo>
                      <a:pt x="0" y="0"/>
                    </a:lnTo>
                    <a:lnTo>
                      <a:pt x="1475558" y="0"/>
                    </a:lnTo>
                    <a:close/>
                  </a:path>
                </a:pathLst>
              </a:custGeom>
              <a:solidFill>
                <a:srgbClr val="FDB7B7"/>
              </a:solidFill>
            </p:spPr>
          </p:sp>
          <p:sp>
            <p:nvSpPr>
              <p:cNvPr id="45" name="Freeform 45"/>
              <p:cNvSpPr/>
              <p:nvPr/>
            </p:nvSpPr>
            <p:spPr>
              <a:xfrm>
                <a:off x="0" y="0"/>
                <a:ext cx="1760038" cy="1386287"/>
              </a:xfrm>
              <a:custGeom>
                <a:avLst/>
                <a:gdLst/>
                <a:ahLst/>
                <a:cxnLst/>
                <a:rect l="l" t="t" r="r" b="b"/>
                <a:pathLst>
                  <a:path w="1760038" h="1386287">
                    <a:moveTo>
                      <a:pt x="1760038" y="1386287"/>
                    </a:moveTo>
                    <a:lnTo>
                      <a:pt x="0" y="1386287"/>
                    </a:lnTo>
                    <a:lnTo>
                      <a:pt x="0" y="0"/>
                    </a:lnTo>
                    <a:lnTo>
                      <a:pt x="1484448" y="0"/>
                    </a:lnTo>
                    <a:lnTo>
                      <a:pt x="1760038" y="275590"/>
                    </a:lnTo>
                    <a:cubicBezTo>
                      <a:pt x="1760038" y="275590"/>
                      <a:pt x="1760038" y="1386287"/>
                      <a:pt x="1760038" y="1386287"/>
                    </a:cubicBezTo>
                    <a:close/>
                    <a:moveTo>
                      <a:pt x="12700" y="1373587"/>
                    </a:moveTo>
                    <a:lnTo>
                      <a:pt x="1747338" y="1373587"/>
                    </a:lnTo>
                    <a:lnTo>
                      <a:pt x="1747338" y="280670"/>
                    </a:lnTo>
                    <a:lnTo>
                      <a:pt x="1479368" y="12700"/>
                    </a:lnTo>
                    <a:lnTo>
                      <a:pt x="12700" y="12700"/>
                    </a:lnTo>
                    <a:lnTo>
                      <a:pt x="12700" y="13735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6" name="TextBox 46"/>
            <p:cNvSpPr txBox="1"/>
            <p:nvPr/>
          </p:nvSpPr>
          <p:spPr>
            <a:xfrm>
              <a:off x="458861" y="728129"/>
              <a:ext cx="2691328" cy="13578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25"/>
                </a:lnSpc>
              </a:pPr>
              <a:r>
                <a:rPr lang="en-US" sz="2187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北宋建立与灭亡的时间及标志事件？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2972337" y="666750"/>
            <a:ext cx="2443392" cy="2464303"/>
            <a:chOff x="0" y="0"/>
            <a:chExt cx="3257856" cy="3285737"/>
          </a:xfrm>
        </p:grpSpPr>
        <p:grpSp>
          <p:nvGrpSpPr>
            <p:cNvPr id="48" name="Group 48"/>
            <p:cNvGrpSpPr/>
            <p:nvPr/>
          </p:nvGrpSpPr>
          <p:grpSpPr>
            <a:xfrm>
              <a:off x="0" y="0"/>
              <a:ext cx="3257856" cy="3285737"/>
              <a:chOff x="0" y="0"/>
              <a:chExt cx="1588770" cy="1602367"/>
            </a:xfrm>
          </p:grpSpPr>
          <p:sp>
            <p:nvSpPr>
              <p:cNvPr id="49" name="Freeform 49"/>
              <p:cNvSpPr/>
              <p:nvPr/>
            </p:nvSpPr>
            <p:spPr>
              <a:xfrm>
                <a:off x="6350" y="6350"/>
                <a:ext cx="1576070" cy="1589667"/>
              </a:xfrm>
              <a:custGeom>
                <a:avLst/>
                <a:gdLst/>
                <a:ahLst/>
                <a:cxnLst/>
                <a:rect l="l" t="t" r="r" b="b"/>
                <a:pathLst>
                  <a:path w="1576070" h="1589667">
                    <a:moveTo>
                      <a:pt x="1576070" y="271780"/>
                    </a:moveTo>
                    <a:lnTo>
                      <a:pt x="1576070" y="1589667"/>
                    </a:lnTo>
                    <a:lnTo>
                      <a:pt x="0" y="1589667"/>
                    </a:lnTo>
                    <a:lnTo>
                      <a:pt x="0" y="0"/>
                    </a:lnTo>
                    <a:lnTo>
                      <a:pt x="1304290" y="0"/>
                    </a:lnTo>
                    <a:close/>
                  </a:path>
                </a:pathLst>
              </a:custGeom>
              <a:solidFill>
                <a:srgbClr val="FDB7B7"/>
              </a:solidFill>
            </p:spPr>
          </p:sp>
          <p:sp>
            <p:nvSpPr>
              <p:cNvPr id="50" name="Freeform 50"/>
              <p:cNvSpPr/>
              <p:nvPr/>
            </p:nvSpPr>
            <p:spPr>
              <a:xfrm>
                <a:off x="0" y="0"/>
                <a:ext cx="1588770" cy="1602367"/>
              </a:xfrm>
              <a:custGeom>
                <a:avLst/>
                <a:gdLst/>
                <a:ahLst/>
                <a:cxnLst/>
                <a:rect l="l" t="t" r="r" b="b"/>
                <a:pathLst>
                  <a:path w="1588770" h="1602367">
                    <a:moveTo>
                      <a:pt x="1588770" y="1602367"/>
                    </a:moveTo>
                    <a:lnTo>
                      <a:pt x="0" y="1602367"/>
                    </a:lnTo>
                    <a:lnTo>
                      <a:pt x="0" y="0"/>
                    </a:lnTo>
                    <a:lnTo>
                      <a:pt x="1313180" y="0"/>
                    </a:lnTo>
                    <a:lnTo>
                      <a:pt x="1588770" y="275590"/>
                    </a:lnTo>
                    <a:cubicBezTo>
                      <a:pt x="1588770" y="275590"/>
                      <a:pt x="1588770" y="1602367"/>
                      <a:pt x="1588770" y="1602367"/>
                    </a:cubicBezTo>
                    <a:close/>
                    <a:moveTo>
                      <a:pt x="12700" y="1589667"/>
                    </a:moveTo>
                    <a:lnTo>
                      <a:pt x="1576070" y="1589667"/>
                    </a:lnTo>
                    <a:lnTo>
                      <a:pt x="1576070" y="280670"/>
                    </a:lnTo>
                    <a:lnTo>
                      <a:pt x="1308100" y="12700"/>
                    </a:lnTo>
                    <a:lnTo>
                      <a:pt x="12700" y="12700"/>
                    </a:lnTo>
                    <a:lnTo>
                      <a:pt x="12700" y="15896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51" name="TextBox 51"/>
            <p:cNvSpPr txBox="1"/>
            <p:nvPr/>
          </p:nvSpPr>
          <p:spPr>
            <a:xfrm>
              <a:off x="414210" y="728129"/>
              <a:ext cx="2429437" cy="18009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25"/>
                </a:lnSpc>
              </a:pPr>
              <a:r>
                <a:rPr lang="en-US" sz="2187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宋代最著名的军事将领之一是谁？并介绍一下他的一生</a:t>
              </a:r>
            </a:p>
          </p:txBody>
        </p:sp>
      </p:grpSp>
      <p:sp>
        <p:nvSpPr>
          <p:cNvPr id="52" name="TextBox 52"/>
          <p:cNvSpPr txBox="1"/>
          <p:nvPr/>
        </p:nvSpPr>
        <p:spPr>
          <a:xfrm>
            <a:off x="2943614" y="3742241"/>
            <a:ext cx="12400772" cy="2421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73"/>
              </a:lnSpc>
            </a:pPr>
            <a:r>
              <a:rPr lang="en-US" sz="13394" b="1" spc="267">
                <a:solidFill>
                  <a:srgbClr val="FFFFFF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宋史探微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2943614" y="5817328"/>
            <a:ext cx="12400772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500" b="1" spc="130">
                <a:solidFill>
                  <a:srgbClr val="FFFFF5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宋代RAG系统</a:t>
            </a:r>
          </a:p>
        </p:txBody>
      </p:sp>
      <p:grpSp>
        <p:nvGrpSpPr>
          <p:cNvPr id="54" name="Group 54"/>
          <p:cNvGrpSpPr/>
          <p:nvPr/>
        </p:nvGrpSpPr>
        <p:grpSpPr>
          <a:xfrm>
            <a:off x="7572423" y="7192709"/>
            <a:ext cx="3196132" cy="2641298"/>
            <a:chOff x="0" y="0"/>
            <a:chExt cx="2057906" cy="1700663"/>
          </a:xfrm>
        </p:grpSpPr>
        <p:sp>
          <p:nvSpPr>
            <p:cNvPr id="55" name="Freeform 55"/>
            <p:cNvSpPr/>
            <p:nvPr/>
          </p:nvSpPr>
          <p:spPr>
            <a:xfrm>
              <a:off x="6350" y="6350"/>
              <a:ext cx="2045206" cy="1687963"/>
            </a:xfrm>
            <a:custGeom>
              <a:avLst/>
              <a:gdLst/>
              <a:ahLst/>
              <a:cxnLst/>
              <a:rect l="l" t="t" r="r" b="b"/>
              <a:pathLst>
                <a:path w="2045206" h="1687963">
                  <a:moveTo>
                    <a:pt x="2045206" y="271780"/>
                  </a:moveTo>
                  <a:lnTo>
                    <a:pt x="2045206" y="1687963"/>
                  </a:lnTo>
                  <a:lnTo>
                    <a:pt x="0" y="1687963"/>
                  </a:lnTo>
                  <a:lnTo>
                    <a:pt x="0" y="0"/>
                  </a:lnTo>
                  <a:lnTo>
                    <a:pt x="1773426" y="0"/>
                  </a:lnTo>
                  <a:close/>
                </a:path>
              </a:pathLst>
            </a:custGeom>
            <a:solidFill>
              <a:srgbClr val="FFFFAA"/>
            </a:solidFill>
          </p:spPr>
        </p:sp>
        <p:sp>
          <p:nvSpPr>
            <p:cNvPr id="56" name="Freeform 56"/>
            <p:cNvSpPr/>
            <p:nvPr/>
          </p:nvSpPr>
          <p:spPr>
            <a:xfrm>
              <a:off x="0" y="0"/>
              <a:ext cx="2057906" cy="1700663"/>
            </a:xfrm>
            <a:custGeom>
              <a:avLst/>
              <a:gdLst/>
              <a:ahLst/>
              <a:cxnLst/>
              <a:rect l="l" t="t" r="r" b="b"/>
              <a:pathLst>
                <a:path w="2057906" h="1700663">
                  <a:moveTo>
                    <a:pt x="2057906" y="1700663"/>
                  </a:moveTo>
                  <a:lnTo>
                    <a:pt x="0" y="1700663"/>
                  </a:lnTo>
                  <a:lnTo>
                    <a:pt x="0" y="0"/>
                  </a:lnTo>
                  <a:lnTo>
                    <a:pt x="1782316" y="0"/>
                  </a:lnTo>
                  <a:lnTo>
                    <a:pt x="2057906" y="275590"/>
                  </a:lnTo>
                  <a:cubicBezTo>
                    <a:pt x="2057906" y="275590"/>
                    <a:pt x="2057906" y="1700663"/>
                    <a:pt x="2057906" y="1700663"/>
                  </a:cubicBezTo>
                  <a:close/>
                  <a:moveTo>
                    <a:pt x="12700" y="1687963"/>
                  </a:moveTo>
                  <a:lnTo>
                    <a:pt x="2045206" y="1687963"/>
                  </a:lnTo>
                  <a:lnTo>
                    <a:pt x="2045206" y="280670"/>
                  </a:lnTo>
                  <a:lnTo>
                    <a:pt x="1777236" y="12700"/>
                  </a:lnTo>
                  <a:lnTo>
                    <a:pt x="12700" y="12700"/>
                  </a:lnTo>
                  <a:lnTo>
                    <a:pt x="12700" y="168796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7" name="TextBox 57"/>
          <p:cNvSpPr txBox="1"/>
          <p:nvPr/>
        </p:nvSpPr>
        <p:spPr>
          <a:xfrm>
            <a:off x="8142647" y="7420132"/>
            <a:ext cx="2002707" cy="232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11"/>
              </a:lnSpc>
            </a:pPr>
            <a:r>
              <a:rPr lang="en-US" sz="300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团队成员：</a:t>
            </a:r>
          </a:p>
          <a:p>
            <a:pPr algn="l">
              <a:lnSpc>
                <a:spcPts val="3611"/>
              </a:lnSpc>
            </a:pPr>
            <a:r>
              <a:rPr lang="en-US" sz="300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     何泽锋</a:t>
            </a:r>
          </a:p>
          <a:p>
            <a:pPr algn="l">
              <a:lnSpc>
                <a:spcPts val="3611"/>
              </a:lnSpc>
            </a:pPr>
            <a:r>
              <a:rPr lang="en-US" sz="300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     陈恺斌  </a:t>
            </a:r>
          </a:p>
          <a:p>
            <a:pPr algn="l">
              <a:lnSpc>
                <a:spcPts val="3611"/>
              </a:lnSpc>
            </a:pPr>
            <a:r>
              <a:rPr lang="en-US" sz="300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     张少南</a:t>
            </a:r>
          </a:p>
          <a:p>
            <a:pPr algn="l">
              <a:lnSpc>
                <a:spcPts val="3611"/>
              </a:lnSpc>
            </a:pPr>
            <a:r>
              <a:rPr lang="en-US" sz="300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     范业晨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028700" y="1028700"/>
            <a:ext cx="8115300" cy="3891229"/>
            <a:chOff x="0" y="0"/>
            <a:chExt cx="4659276" cy="2234090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4566566" cy="2141380"/>
            </a:xfrm>
            <a:custGeom>
              <a:avLst/>
              <a:gdLst/>
              <a:ahLst/>
              <a:cxnLst/>
              <a:rect l="l" t="t" r="r" b="b"/>
              <a:pathLst>
                <a:path w="4566566" h="2141380">
                  <a:moveTo>
                    <a:pt x="0" y="2086770"/>
                  </a:moveTo>
                  <a:lnTo>
                    <a:pt x="0" y="2141380"/>
                  </a:lnTo>
                  <a:lnTo>
                    <a:pt x="4566566" y="2141380"/>
                  </a:lnTo>
                  <a:lnTo>
                    <a:pt x="4566566" y="0"/>
                  </a:lnTo>
                  <a:lnTo>
                    <a:pt x="4511957" y="0"/>
                  </a:lnTo>
                  <a:lnTo>
                    <a:pt x="4511957" y="2086770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4591966" cy="2166780"/>
            </a:xfrm>
            <a:custGeom>
              <a:avLst/>
              <a:gdLst/>
              <a:ahLst/>
              <a:cxnLst/>
              <a:rect l="l" t="t" r="r" b="b"/>
              <a:pathLst>
                <a:path w="4591966" h="2166780">
                  <a:moveTo>
                    <a:pt x="4524657" y="0"/>
                  </a:moveTo>
                  <a:lnTo>
                    <a:pt x="4524657" y="12700"/>
                  </a:lnTo>
                  <a:lnTo>
                    <a:pt x="4579266" y="12700"/>
                  </a:lnTo>
                  <a:lnTo>
                    <a:pt x="4579266" y="2154080"/>
                  </a:lnTo>
                  <a:lnTo>
                    <a:pt x="12700" y="2154080"/>
                  </a:lnTo>
                  <a:lnTo>
                    <a:pt x="12700" y="2099470"/>
                  </a:lnTo>
                  <a:lnTo>
                    <a:pt x="0" y="2099470"/>
                  </a:lnTo>
                  <a:lnTo>
                    <a:pt x="0" y="2166780"/>
                  </a:lnTo>
                  <a:lnTo>
                    <a:pt x="4591966" y="2166780"/>
                  </a:lnTo>
                  <a:lnTo>
                    <a:pt x="45919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4566567" cy="2141380"/>
            </a:xfrm>
            <a:custGeom>
              <a:avLst/>
              <a:gdLst/>
              <a:ahLst/>
              <a:cxnLst/>
              <a:rect l="l" t="t" r="r" b="b"/>
              <a:pathLst>
                <a:path w="4566567" h="2141380">
                  <a:moveTo>
                    <a:pt x="0" y="0"/>
                  </a:moveTo>
                  <a:lnTo>
                    <a:pt x="4566567" y="0"/>
                  </a:lnTo>
                  <a:lnTo>
                    <a:pt x="4566567" y="2141380"/>
                  </a:lnTo>
                  <a:lnTo>
                    <a:pt x="0" y="21413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4591967" cy="2166780"/>
            </a:xfrm>
            <a:custGeom>
              <a:avLst/>
              <a:gdLst/>
              <a:ahLst/>
              <a:cxnLst/>
              <a:rect l="l" t="t" r="r" b="b"/>
              <a:pathLst>
                <a:path w="4591967" h="2166780">
                  <a:moveTo>
                    <a:pt x="80010" y="2166780"/>
                  </a:moveTo>
                  <a:lnTo>
                    <a:pt x="4591967" y="2166780"/>
                  </a:lnTo>
                  <a:lnTo>
                    <a:pt x="4591967" y="80010"/>
                  </a:lnTo>
                  <a:lnTo>
                    <a:pt x="4591967" y="67310"/>
                  </a:lnTo>
                  <a:lnTo>
                    <a:pt x="4591967" y="0"/>
                  </a:lnTo>
                  <a:lnTo>
                    <a:pt x="0" y="0"/>
                  </a:lnTo>
                  <a:lnTo>
                    <a:pt x="0" y="2166780"/>
                  </a:lnTo>
                  <a:lnTo>
                    <a:pt x="67310" y="2166780"/>
                  </a:lnTo>
                  <a:lnTo>
                    <a:pt x="80010" y="2166780"/>
                  </a:lnTo>
                  <a:close/>
                  <a:moveTo>
                    <a:pt x="12700" y="12700"/>
                  </a:moveTo>
                  <a:lnTo>
                    <a:pt x="4579267" y="12700"/>
                  </a:lnTo>
                  <a:lnTo>
                    <a:pt x="4579267" y="2154080"/>
                  </a:lnTo>
                  <a:lnTo>
                    <a:pt x="12700" y="215408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5272347"/>
            <a:ext cx="8115300" cy="3985953"/>
            <a:chOff x="0" y="0"/>
            <a:chExt cx="4659276" cy="2288474"/>
          </a:xfrm>
        </p:grpSpPr>
        <p:sp>
          <p:nvSpPr>
            <p:cNvPr id="13" name="Freeform 13"/>
            <p:cNvSpPr/>
            <p:nvPr/>
          </p:nvSpPr>
          <p:spPr>
            <a:xfrm>
              <a:off x="80010" y="80010"/>
              <a:ext cx="4566566" cy="2195764"/>
            </a:xfrm>
            <a:custGeom>
              <a:avLst/>
              <a:gdLst/>
              <a:ahLst/>
              <a:cxnLst/>
              <a:rect l="l" t="t" r="r" b="b"/>
              <a:pathLst>
                <a:path w="4566566" h="2195764">
                  <a:moveTo>
                    <a:pt x="0" y="2141154"/>
                  </a:moveTo>
                  <a:lnTo>
                    <a:pt x="0" y="2195764"/>
                  </a:lnTo>
                  <a:lnTo>
                    <a:pt x="4566566" y="2195764"/>
                  </a:lnTo>
                  <a:lnTo>
                    <a:pt x="4566566" y="0"/>
                  </a:lnTo>
                  <a:lnTo>
                    <a:pt x="4511957" y="0"/>
                  </a:lnTo>
                  <a:lnTo>
                    <a:pt x="4511957" y="214115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67310" y="67310"/>
              <a:ext cx="4591966" cy="2221164"/>
            </a:xfrm>
            <a:custGeom>
              <a:avLst/>
              <a:gdLst/>
              <a:ahLst/>
              <a:cxnLst/>
              <a:rect l="l" t="t" r="r" b="b"/>
              <a:pathLst>
                <a:path w="4591966" h="2221164">
                  <a:moveTo>
                    <a:pt x="4524657" y="0"/>
                  </a:moveTo>
                  <a:lnTo>
                    <a:pt x="4524657" y="12700"/>
                  </a:lnTo>
                  <a:lnTo>
                    <a:pt x="4579266" y="12700"/>
                  </a:lnTo>
                  <a:lnTo>
                    <a:pt x="4579266" y="2208464"/>
                  </a:lnTo>
                  <a:lnTo>
                    <a:pt x="12700" y="2208464"/>
                  </a:lnTo>
                  <a:lnTo>
                    <a:pt x="12700" y="2153854"/>
                  </a:lnTo>
                  <a:lnTo>
                    <a:pt x="0" y="2153854"/>
                  </a:lnTo>
                  <a:lnTo>
                    <a:pt x="0" y="2221164"/>
                  </a:lnTo>
                  <a:lnTo>
                    <a:pt x="4591966" y="2221164"/>
                  </a:lnTo>
                  <a:lnTo>
                    <a:pt x="45919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2700" y="12700"/>
              <a:ext cx="4566567" cy="2195764"/>
            </a:xfrm>
            <a:custGeom>
              <a:avLst/>
              <a:gdLst/>
              <a:ahLst/>
              <a:cxnLst/>
              <a:rect l="l" t="t" r="r" b="b"/>
              <a:pathLst>
                <a:path w="4566567" h="2195764">
                  <a:moveTo>
                    <a:pt x="0" y="0"/>
                  </a:moveTo>
                  <a:lnTo>
                    <a:pt x="4566567" y="0"/>
                  </a:lnTo>
                  <a:lnTo>
                    <a:pt x="4566567" y="2195764"/>
                  </a:lnTo>
                  <a:lnTo>
                    <a:pt x="0" y="21957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4591967" cy="2221164"/>
            </a:xfrm>
            <a:custGeom>
              <a:avLst/>
              <a:gdLst/>
              <a:ahLst/>
              <a:cxnLst/>
              <a:rect l="l" t="t" r="r" b="b"/>
              <a:pathLst>
                <a:path w="4591967" h="2221164">
                  <a:moveTo>
                    <a:pt x="80010" y="2221164"/>
                  </a:moveTo>
                  <a:lnTo>
                    <a:pt x="4591967" y="2221164"/>
                  </a:lnTo>
                  <a:lnTo>
                    <a:pt x="4591967" y="80010"/>
                  </a:lnTo>
                  <a:lnTo>
                    <a:pt x="4591967" y="67310"/>
                  </a:lnTo>
                  <a:lnTo>
                    <a:pt x="4591967" y="0"/>
                  </a:lnTo>
                  <a:lnTo>
                    <a:pt x="0" y="0"/>
                  </a:lnTo>
                  <a:lnTo>
                    <a:pt x="0" y="2221164"/>
                  </a:lnTo>
                  <a:lnTo>
                    <a:pt x="67310" y="2221164"/>
                  </a:lnTo>
                  <a:lnTo>
                    <a:pt x="80010" y="2221164"/>
                  </a:lnTo>
                  <a:close/>
                  <a:moveTo>
                    <a:pt x="12700" y="12700"/>
                  </a:moveTo>
                  <a:lnTo>
                    <a:pt x="4579267" y="12700"/>
                  </a:lnTo>
                  <a:lnTo>
                    <a:pt x="4579267" y="2208464"/>
                  </a:lnTo>
                  <a:lnTo>
                    <a:pt x="12700" y="220846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9634183" y="1028700"/>
            <a:ext cx="7606067" cy="8229600"/>
            <a:chOff x="0" y="0"/>
            <a:chExt cx="4720989" cy="5108008"/>
          </a:xfrm>
        </p:grpSpPr>
        <p:sp>
          <p:nvSpPr>
            <p:cNvPr id="18" name="Freeform 18"/>
            <p:cNvSpPr/>
            <p:nvPr/>
          </p:nvSpPr>
          <p:spPr>
            <a:xfrm>
              <a:off x="80010" y="80010"/>
              <a:ext cx="4628279" cy="5015298"/>
            </a:xfrm>
            <a:custGeom>
              <a:avLst/>
              <a:gdLst/>
              <a:ahLst/>
              <a:cxnLst/>
              <a:rect l="l" t="t" r="r" b="b"/>
              <a:pathLst>
                <a:path w="4628279" h="5015298">
                  <a:moveTo>
                    <a:pt x="0" y="4960688"/>
                  </a:moveTo>
                  <a:lnTo>
                    <a:pt x="0" y="5015298"/>
                  </a:lnTo>
                  <a:lnTo>
                    <a:pt x="4628279" y="5015298"/>
                  </a:lnTo>
                  <a:lnTo>
                    <a:pt x="4628279" y="0"/>
                  </a:lnTo>
                  <a:lnTo>
                    <a:pt x="4573669" y="0"/>
                  </a:lnTo>
                  <a:lnTo>
                    <a:pt x="4573669" y="4960688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67310" y="67310"/>
              <a:ext cx="4653679" cy="5040698"/>
            </a:xfrm>
            <a:custGeom>
              <a:avLst/>
              <a:gdLst/>
              <a:ahLst/>
              <a:cxnLst/>
              <a:rect l="l" t="t" r="r" b="b"/>
              <a:pathLst>
                <a:path w="4653679" h="5040698">
                  <a:moveTo>
                    <a:pt x="4586369" y="0"/>
                  </a:moveTo>
                  <a:lnTo>
                    <a:pt x="4586369" y="12700"/>
                  </a:lnTo>
                  <a:lnTo>
                    <a:pt x="4640979" y="12700"/>
                  </a:lnTo>
                  <a:lnTo>
                    <a:pt x="4640979" y="5027998"/>
                  </a:lnTo>
                  <a:lnTo>
                    <a:pt x="12700" y="5027998"/>
                  </a:lnTo>
                  <a:lnTo>
                    <a:pt x="12700" y="4973388"/>
                  </a:lnTo>
                  <a:lnTo>
                    <a:pt x="0" y="4973388"/>
                  </a:lnTo>
                  <a:lnTo>
                    <a:pt x="0" y="5040698"/>
                  </a:lnTo>
                  <a:lnTo>
                    <a:pt x="4653679" y="5040698"/>
                  </a:lnTo>
                  <a:lnTo>
                    <a:pt x="465367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2700" y="12700"/>
              <a:ext cx="4628279" cy="5015298"/>
            </a:xfrm>
            <a:custGeom>
              <a:avLst/>
              <a:gdLst/>
              <a:ahLst/>
              <a:cxnLst/>
              <a:rect l="l" t="t" r="r" b="b"/>
              <a:pathLst>
                <a:path w="4628279" h="5015298">
                  <a:moveTo>
                    <a:pt x="0" y="0"/>
                  </a:moveTo>
                  <a:lnTo>
                    <a:pt x="4628279" y="0"/>
                  </a:lnTo>
                  <a:lnTo>
                    <a:pt x="4628279" y="5015298"/>
                  </a:lnTo>
                  <a:lnTo>
                    <a:pt x="0" y="50152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4653679" cy="5040698"/>
            </a:xfrm>
            <a:custGeom>
              <a:avLst/>
              <a:gdLst/>
              <a:ahLst/>
              <a:cxnLst/>
              <a:rect l="l" t="t" r="r" b="b"/>
              <a:pathLst>
                <a:path w="4653679" h="5040698">
                  <a:moveTo>
                    <a:pt x="80010" y="5040698"/>
                  </a:moveTo>
                  <a:lnTo>
                    <a:pt x="4653679" y="5040698"/>
                  </a:lnTo>
                  <a:lnTo>
                    <a:pt x="4653679" y="80010"/>
                  </a:lnTo>
                  <a:lnTo>
                    <a:pt x="4653679" y="67310"/>
                  </a:lnTo>
                  <a:lnTo>
                    <a:pt x="4653679" y="0"/>
                  </a:lnTo>
                  <a:lnTo>
                    <a:pt x="0" y="0"/>
                  </a:lnTo>
                  <a:lnTo>
                    <a:pt x="0" y="5040698"/>
                  </a:lnTo>
                  <a:lnTo>
                    <a:pt x="67310" y="5040698"/>
                  </a:lnTo>
                  <a:lnTo>
                    <a:pt x="80010" y="5040698"/>
                  </a:lnTo>
                  <a:close/>
                  <a:moveTo>
                    <a:pt x="12700" y="12700"/>
                  </a:moveTo>
                  <a:lnTo>
                    <a:pt x="4640979" y="12700"/>
                  </a:lnTo>
                  <a:lnTo>
                    <a:pt x="4640979" y="5027998"/>
                  </a:lnTo>
                  <a:lnTo>
                    <a:pt x="12700" y="502799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9653233" y="1028700"/>
            <a:ext cx="7468260" cy="646539"/>
            <a:chOff x="0" y="0"/>
            <a:chExt cx="9957680" cy="862052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9957680" cy="862052"/>
              <a:chOff x="0" y="0"/>
              <a:chExt cx="51220024" cy="4434198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72390" y="72390"/>
                <a:ext cx="51075245" cy="4289418"/>
              </a:xfrm>
              <a:custGeom>
                <a:avLst/>
                <a:gdLst/>
                <a:ahLst/>
                <a:cxnLst/>
                <a:rect l="l" t="t" r="r" b="b"/>
                <a:pathLst>
                  <a:path w="51075245" h="4289418">
                    <a:moveTo>
                      <a:pt x="0" y="0"/>
                    </a:moveTo>
                    <a:lnTo>
                      <a:pt x="51075245" y="0"/>
                    </a:lnTo>
                    <a:lnTo>
                      <a:pt x="51075245" y="4289418"/>
                    </a:lnTo>
                    <a:lnTo>
                      <a:pt x="0" y="4289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3F9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0"/>
                <a:ext cx="51220024" cy="4434198"/>
              </a:xfrm>
              <a:custGeom>
                <a:avLst/>
                <a:gdLst/>
                <a:ahLst/>
                <a:cxnLst/>
                <a:rect l="l" t="t" r="r" b="b"/>
                <a:pathLst>
                  <a:path w="51220024" h="4434198">
                    <a:moveTo>
                      <a:pt x="51075245" y="4289418"/>
                    </a:moveTo>
                    <a:lnTo>
                      <a:pt x="51220024" y="4289418"/>
                    </a:lnTo>
                    <a:lnTo>
                      <a:pt x="51220024" y="4434198"/>
                    </a:lnTo>
                    <a:lnTo>
                      <a:pt x="51075245" y="4434198"/>
                    </a:lnTo>
                    <a:lnTo>
                      <a:pt x="51075245" y="4289418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289418"/>
                    </a:lnTo>
                    <a:lnTo>
                      <a:pt x="0" y="4289418"/>
                    </a:lnTo>
                    <a:lnTo>
                      <a:pt x="0" y="144780"/>
                    </a:lnTo>
                    <a:close/>
                    <a:moveTo>
                      <a:pt x="0" y="4289418"/>
                    </a:moveTo>
                    <a:lnTo>
                      <a:pt x="144780" y="4289418"/>
                    </a:lnTo>
                    <a:lnTo>
                      <a:pt x="144780" y="4434198"/>
                    </a:lnTo>
                    <a:lnTo>
                      <a:pt x="0" y="4434198"/>
                    </a:lnTo>
                    <a:lnTo>
                      <a:pt x="0" y="4289418"/>
                    </a:lnTo>
                    <a:close/>
                    <a:moveTo>
                      <a:pt x="51075245" y="144780"/>
                    </a:moveTo>
                    <a:lnTo>
                      <a:pt x="51220024" y="144780"/>
                    </a:lnTo>
                    <a:lnTo>
                      <a:pt x="51220024" y="4289418"/>
                    </a:lnTo>
                    <a:lnTo>
                      <a:pt x="51075245" y="4289418"/>
                    </a:lnTo>
                    <a:lnTo>
                      <a:pt x="51075245" y="144780"/>
                    </a:lnTo>
                    <a:close/>
                    <a:moveTo>
                      <a:pt x="144780" y="4289418"/>
                    </a:moveTo>
                    <a:lnTo>
                      <a:pt x="51075245" y="4289418"/>
                    </a:lnTo>
                    <a:lnTo>
                      <a:pt x="51075245" y="4434198"/>
                    </a:lnTo>
                    <a:lnTo>
                      <a:pt x="144780" y="4434198"/>
                    </a:lnTo>
                    <a:lnTo>
                      <a:pt x="144780" y="4289418"/>
                    </a:lnTo>
                    <a:close/>
                    <a:moveTo>
                      <a:pt x="51075245" y="0"/>
                    </a:moveTo>
                    <a:lnTo>
                      <a:pt x="51220024" y="0"/>
                    </a:lnTo>
                    <a:lnTo>
                      <a:pt x="51220024" y="144780"/>
                    </a:lnTo>
                    <a:lnTo>
                      <a:pt x="51075245" y="144780"/>
                    </a:lnTo>
                    <a:lnTo>
                      <a:pt x="51075245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51075245" y="0"/>
                    </a:lnTo>
                    <a:lnTo>
                      <a:pt x="51075245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6" name="TextBox 26"/>
            <p:cNvSpPr txBox="1"/>
            <p:nvPr/>
          </p:nvSpPr>
          <p:spPr>
            <a:xfrm>
              <a:off x="3015979" y="209735"/>
              <a:ext cx="6595885" cy="488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>
                  <a:solidFill>
                    <a:srgbClr val="000000"/>
                  </a:solidFill>
                  <a:latin typeface="Telegraf Medium"/>
                  <a:ea typeface="Telegraf Medium"/>
                  <a:cs typeface="Telegraf Medium"/>
                  <a:sym typeface="Telegraf Medium"/>
                </a:rPr>
                <a:t>方法实现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978166" y="1222637"/>
            <a:ext cx="1110414" cy="258666"/>
            <a:chOff x="0" y="0"/>
            <a:chExt cx="1480552" cy="344888"/>
          </a:xfrm>
        </p:grpSpPr>
        <p:grpSp>
          <p:nvGrpSpPr>
            <p:cNvPr id="28" name="Group 28"/>
            <p:cNvGrpSpPr>
              <a:grpSpLocks noChangeAspect="1"/>
            </p:cNvGrpSpPr>
            <p:nvPr/>
          </p:nvGrpSpPr>
          <p:grpSpPr>
            <a:xfrm>
              <a:off x="1140274" y="4610"/>
              <a:ext cx="340278" cy="340278"/>
              <a:chOff x="0" y="0"/>
              <a:chExt cx="495300" cy="4953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id="31" name="Group 31"/>
            <p:cNvGrpSpPr>
              <a:grpSpLocks noChangeAspect="1"/>
            </p:cNvGrpSpPr>
            <p:nvPr/>
          </p:nvGrpSpPr>
          <p:grpSpPr>
            <a:xfrm>
              <a:off x="585092" y="0"/>
              <a:ext cx="340278" cy="340278"/>
              <a:chOff x="0" y="0"/>
              <a:chExt cx="495300" cy="4953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id="34" name="Group 34"/>
            <p:cNvGrpSpPr>
              <a:grpSpLocks noChangeAspect="1"/>
            </p:cNvGrpSpPr>
            <p:nvPr/>
          </p:nvGrpSpPr>
          <p:grpSpPr>
            <a:xfrm>
              <a:off x="0" y="0"/>
              <a:ext cx="340278" cy="340278"/>
              <a:chOff x="0" y="0"/>
              <a:chExt cx="495300" cy="4953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sp>
        <p:nvSpPr>
          <p:cNvPr id="37" name="Freeform 37"/>
          <p:cNvSpPr/>
          <p:nvPr/>
        </p:nvSpPr>
        <p:spPr>
          <a:xfrm>
            <a:off x="2373663" y="7671078"/>
            <a:ext cx="1102555" cy="1271375"/>
          </a:xfrm>
          <a:custGeom>
            <a:avLst/>
            <a:gdLst/>
            <a:ahLst/>
            <a:cxnLst/>
            <a:rect l="l" t="t" r="r" b="b"/>
            <a:pathLst>
              <a:path w="1102555" h="1271375">
                <a:moveTo>
                  <a:pt x="0" y="0"/>
                </a:moveTo>
                <a:lnTo>
                  <a:pt x="1102555" y="0"/>
                </a:lnTo>
                <a:lnTo>
                  <a:pt x="1102555" y="1271375"/>
                </a:lnTo>
                <a:lnTo>
                  <a:pt x="0" y="12713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4721" r="-360997" b="-16786"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1640572" y="5317061"/>
            <a:ext cx="1466181" cy="516096"/>
          </a:xfrm>
          <a:custGeom>
            <a:avLst/>
            <a:gdLst/>
            <a:ahLst/>
            <a:cxnLst/>
            <a:rect l="l" t="t" r="r" b="b"/>
            <a:pathLst>
              <a:path w="1466181" h="516096">
                <a:moveTo>
                  <a:pt x="0" y="0"/>
                </a:moveTo>
                <a:lnTo>
                  <a:pt x="1466181" y="0"/>
                </a:lnTo>
                <a:lnTo>
                  <a:pt x="1466181" y="516095"/>
                </a:lnTo>
                <a:lnTo>
                  <a:pt x="0" y="5160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9" name="TextBox 39"/>
          <p:cNvSpPr txBox="1"/>
          <p:nvPr/>
        </p:nvSpPr>
        <p:spPr>
          <a:xfrm>
            <a:off x="1677097" y="2278989"/>
            <a:ext cx="6818506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81"/>
              </a:lnSpc>
            </a:pPr>
            <a:r>
              <a:rPr lang="en-US" sz="6651" b="1" spc="332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输入处理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9978166" y="2110379"/>
            <a:ext cx="6984410" cy="9523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安全检测</a:t>
            </a:r>
            <a:endParaRPr lang="en-US" sz="4800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3892"/>
              </a:lnSpc>
            </a:pPr>
            <a:r>
              <a:rPr lang="en-US" sz="2780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● </a:t>
            </a:r>
            <a:r>
              <a:rPr lang="en-US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建立一个</a:t>
            </a:r>
            <a:r>
              <a:rPr lang="en-US" sz="2780" b="1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双层安全检测</a:t>
            </a:r>
            <a:r>
              <a:rPr lang="en-US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体系来防范恶意输入。识别并阻止包括提示注入、越狱尝试和危险内容请求在内的、经过伪装的复杂攻击</a:t>
            </a: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6719"/>
              </a:lnSpc>
            </a:pPr>
            <a:r>
              <a:rPr lang="en-US" sz="480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意图识别</a:t>
            </a:r>
            <a:endParaRPr lang="en-US" sz="480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3892"/>
              </a:lnSpc>
            </a:pP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● 构建智能的</a:t>
            </a:r>
            <a:r>
              <a:rPr lang="en-US" sz="2780" b="1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用户意图识别</a:t>
            </a: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模块，利用大模型区分用户的查询的意图是否明确，若不明确则会持续追问并提示用户的意图，直到意图明确后再启动复杂RAG流程。</a:t>
            </a:r>
          </a:p>
          <a:p>
            <a:pPr marL="0" lvl="0" indent="0"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sp>
        <p:nvSpPr>
          <p:cNvPr id="41" name="Freeform 41"/>
          <p:cNvSpPr/>
          <p:nvPr/>
        </p:nvSpPr>
        <p:spPr>
          <a:xfrm>
            <a:off x="2683159" y="6347446"/>
            <a:ext cx="675994" cy="2595007"/>
          </a:xfrm>
          <a:custGeom>
            <a:avLst/>
            <a:gdLst/>
            <a:ahLst/>
            <a:cxnLst/>
            <a:rect l="l" t="t" r="r" b="b"/>
            <a:pathLst>
              <a:path w="675994" h="2595007">
                <a:moveTo>
                  <a:pt x="0" y="0"/>
                </a:moveTo>
                <a:lnTo>
                  <a:pt x="675994" y="0"/>
                </a:lnTo>
                <a:lnTo>
                  <a:pt x="675994" y="2595007"/>
                </a:lnTo>
                <a:lnTo>
                  <a:pt x="0" y="25950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36658" r="-253910"/>
            </a:stretch>
          </a:blipFill>
        </p:spPr>
      </p:sp>
      <p:sp>
        <p:nvSpPr>
          <p:cNvPr id="42" name="Freeform 42"/>
          <p:cNvSpPr/>
          <p:nvPr/>
        </p:nvSpPr>
        <p:spPr>
          <a:xfrm>
            <a:off x="2683159" y="5438329"/>
            <a:ext cx="4894339" cy="3621189"/>
          </a:xfrm>
          <a:custGeom>
            <a:avLst/>
            <a:gdLst/>
            <a:ahLst/>
            <a:cxnLst/>
            <a:rect l="l" t="t" r="r" b="b"/>
            <a:pathLst>
              <a:path w="4894339" h="3621189">
                <a:moveTo>
                  <a:pt x="0" y="0"/>
                </a:moveTo>
                <a:lnTo>
                  <a:pt x="4894339" y="0"/>
                </a:lnTo>
                <a:lnTo>
                  <a:pt x="4894339" y="3621189"/>
                </a:lnTo>
                <a:lnTo>
                  <a:pt x="0" y="36211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6481" t="-149019" r="-280496" b="-61827"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028700" y="1028700"/>
            <a:ext cx="8115300" cy="3891229"/>
            <a:chOff x="0" y="0"/>
            <a:chExt cx="4659276" cy="2234090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4566566" cy="2141380"/>
            </a:xfrm>
            <a:custGeom>
              <a:avLst/>
              <a:gdLst/>
              <a:ahLst/>
              <a:cxnLst/>
              <a:rect l="l" t="t" r="r" b="b"/>
              <a:pathLst>
                <a:path w="4566566" h="2141380">
                  <a:moveTo>
                    <a:pt x="0" y="2086770"/>
                  </a:moveTo>
                  <a:lnTo>
                    <a:pt x="0" y="2141380"/>
                  </a:lnTo>
                  <a:lnTo>
                    <a:pt x="4566566" y="2141380"/>
                  </a:lnTo>
                  <a:lnTo>
                    <a:pt x="4566566" y="0"/>
                  </a:lnTo>
                  <a:lnTo>
                    <a:pt x="4511957" y="0"/>
                  </a:lnTo>
                  <a:lnTo>
                    <a:pt x="4511957" y="2086770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4591966" cy="2166780"/>
            </a:xfrm>
            <a:custGeom>
              <a:avLst/>
              <a:gdLst/>
              <a:ahLst/>
              <a:cxnLst/>
              <a:rect l="l" t="t" r="r" b="b"/>
              <a:pathLst>
                <a:path w="4591966" h="2166780">
                  <a:moveTo>
                    <a:pt x="4524657" y="0"/>
                  </a:moveTo>
                  <a:lnTo>
                    <a:pt x="4524657" y="12700"/>
                  </a:lnTo>
                  <a:lnTo>
                    <a:pt x="4579266" y="12700"/>
                  </a:lnTo>
                  <a:lnTo>
                    <a:pt x="4579266" y="2154080"/>
                  </a:lnTo>
                  <a:lnTo>
                    <a:pt x="12700" y="2154080"/>
                  </a:lnTo>
                  <a:lnTo>
                    <a:pt x="12700" y="2099470"/>
                  </a:lnTo>
                  <a:lnTo>
                    <a:pt x="0" y="2099470"/>
                  </a:lnTo>
                  <a:lnTo>
                    <a:pt x="0" y="2166780"/>
                  </a:lnTo>
                  <a:lnTo>
                    <a:pt x="4591966" y="2166780"/>
                  </a:lnTo>
                  <a:lnTo>
                    <a:pt x="45919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4566567" cy="2141380"/>
            </a:xfrm>
            <a:custGeom>
              <a:avLst/>
              <a:gdLst/>
              <a:ahLst/>
              <a:cxnLst/>
              <a:rect l="l" t="t" r="r" b="b"/>
              <a:pathLst>
                <a:path w="4566567" h="2141380">
                  <a:moveTo>
                    <a:pt x="0" y="0"/>
                  </a:moveTo>
                  <a:lnTo>
                    <a:pt x="4566567" y="0"/>
                  </a:lnTo>
                  <a:lnTo>
                    <a:pt x="4566567" y="2141380"/>
                  </a:lnTo>
                  <a:lnTo>
                    <a:pt x="0" y="21413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4591967" cy="2166780"/>
            </a:xfrm>
            <a:custGeom>
              <a:avLst/>
              <a:gdLst/>
              <a:ahLst/>
              <a:cxnLst/>
              <a:rect l="l" t="t" r="r" b="b"/>
              <a:pathLst>
                <a:path w="4591967" h="2166780">
                  <a:moveTo>
                    <a:pt x="80010" y="2166780"/>
                  </a:moveTo>
                  <a:lnTo>
                    <a:pt x="4591967" y="2166780"/>
                  </a:lnTo>
                  <a:lnTo>
                    <a:pt x="4591967" y="80010"/>
                  </a:lnTo>
                  <a:lnTo>
                    <a:pt x="4591967" y="67310"/>
                  </a:lnTo>
                  <a:lnTo>
                    <a:pt x="4591967" y="0"/>
                  </a:lnTo>
                  <a:lnTo>
                    <a:pt x="0" y="0"/>
                  </a:lnTo>
                  <a:lnTo>
                    <a:pt x="0" y="2166780"/>
                  </a:lnTo>
                  <a:lnTo>
                    <a:pt x="67310" y="2166780"/>
                  </a:lnTo>
                  <a:lnTo>
                    <a:pt x="80010" y="2166780"/>
                  </a:lnTo>
                  <a:close/>
                  <a:moveTo>
                    <a:pt x="12700" y="12700"/>
                  </a:moveTo>
                  <a:lnTo>
                    <a:pt x="4579267" y="12700"/>
                  </a:lnTo>
                  <a:lnTo>
                    <a:pt x="4579267" y="2154080"/>
                  </a:lnTo>
                  <a:lnTo>
                    <a:pt x="12700" y="215408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5272347"/>
            <a:ext cx="8115300" cy="3985953"/>
            <a:chOff x="0" y="0"/>
            <a:chExt cx="4659276" cy="2288474"/>
          </a:xfrm>
        </p:grpSpPr>
        <p:sp>
          <p:nvSpPr>
            <p:cNvPr id="13" name="Freeform 13"/>
            <p:cNvSpPr/>
            <p:nvPr/>
          </p:nvSpPr>
          <p:spPr>
            <a:xfrm>
              <a:off x="80010" y="80010"/>
              <a:ext cx="4566566" cy="2195764"/>
            </a:xfrm>
            <a:custGeom>
              <a:avLst/>
              <a:gdLst/>
              <a:ahLst/>
              <a:cxnLst/>
              <a:rect l="l" t="t" r="r" b="b"/>
              <a:pathLst>
                <a:path w="4566566" h="2195764">
                  <a:moveTo>
                    <a:pt x="0" y="2141154"/>
                  </a:moveTo>
                  <a:lnTo>
                    <a:pt x="0" y="2195764"/>
                  </a:lnTo>
                  <a:lnTo>
                    <a:pt x="4566566" y="2195764"/>
                  </a:lnTo>
                  <a:lnTo>
                    <a:pt x="4566566" y="0"/>
                  </a:lnTo>
                  <a:lnTo>
                    <a:pt x="4511957" y="0"/>
                  </a:lnTo>
                  <a:lnTo>
                    <a:pt x="4511957" y="214115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67310" y="67310"/>
              <a:ext cx="4591966" cy="2221164"/>
            </a:xfrm>
            <a:custGeom>
              <a:avLst/>
              <a:gdLst/>
              <a:ahLst/>
              <a:cxnLst/>
              <a:rect l="l" t="t" r="r" b="b"/>
              <a:pathLst>
                <a:path w="4591966" h="2221164">
                  <a:moveTo>
                    <a:pt x="4524657" y="0"/>
                  </a:moveTo>
                  <a:lnTo>
                    <a:pt x="4524657" y="12700"/>
                  </a:lnTo>
                  <a:lnTo>
                    <a:pt x="4579266" y="12700"/>
                  </a:lnTo>
                  <a:lnTo>
                    <a:pt x="4579266" y="2208464"/>
                  </a:lnTo>
                  <a:lnTo>
                    <a:pt x="12700" y="2208464"/>
                  </a:lnTo>
                  <a:lnTo>
                    <a:pt x="12700" y="2153854"/>
                  </a:lnTo>
                  <a:lnTo>
                    <a:pt x="0" y="2153854"/>
                  </a:lnTo>
                  <a:lnTo>
                    <a:pt x="0" y="2221164"/>
                  </a:lnTo>
                  <a:lnTo>
                    <a:pt x="4591966" y="2221164"/>
                  </a:lnTo>
                  <a:lnTo>
                    <a:pt x="45919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2700" y="12700"/>
              <a:ext cx="4566567" cy="2195764"/>
            </a:xfrm>
            <a:custGeom>
              <a:avLst/>
              <a:gdLst/>
              <a:ahLst/>
              <a:cxnLst/>
              <a:rect l="l" t="t" r="r" b="b"/>
              <a:pathLst>
                <a:path w="4566567" h="2195764">
                  <a:moveTo>
                    <a:pt x="0" y="0"/>
                  </a:moveTo>
                  <a:lnTo>
                    <a:pt x="4566567" y="0"/>
                  </a:lnTo>
                  <a:lnTo>
                    <a:pt x="4566567" y="2195764"/>
                  </a:lnTo>
                  <a:lnTo>
                    <a:pt x="0" y="21957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4591967" cy="2221164"/>
            </a:xfrm>
            <a:custGeom>
              <a:avLst/>
              <a:gdLst/>
              <a:ahLst/>
              <a:cxnLst/>
              <a:rect l="l" t="t" r="r" b="b"/>
              <a:pathLst>
                <a:path w="4591967" h="2221164">
                  <a:moveTo>
                    <a:pt x="80010" y="2221164"/>
                  </a:moveTo>
                  <a:lnTo>
                    <a:pt x="4591967" y="2221164"/>
                  </a:lnTo>
                  <a:lnTo>
                    <a:pt x="4591967" y="80010"/>
                  </a:lnTo>
                  <a:lnTo>
                    <a:pt x="4591967" y="67310"/>
                  </a:lnTo>
                  <a:lnTo>
                    <a:pt x="4591967" y="0"/>
                  </a:lnTo>
                  <a:lnTo>
                    <a:pt x="0" y="0"/>
                  </a:lnTo>
                  <a:lnTo>
                    <a:pt x="0" y="2221164"/>
                  </a:lnTo>
                  <a:lnTo>
                    <a:pt x="67310" y="2221164"/>
                  </a:lnTo>
                  <a:lnTo>
                    <a:pt x="80010" y="2221164"/>
                  </a:lnTo>
                  <a:close/>
                  <a:moveTo>
                    <a:pt x="12700" y="12700"/>
                  </a:moveTo>
                  <a:lnTo>
                    <a:pt x="4579267" y="12700"/>
                  </a:lnTo>
                  <a:lnTo>
                    <a:pt x="4579267" y="2208464"/>
                  </a:lnTo>
                  <a:lnTo>
                    <a:pt x="12700" y="220846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9634183" y="1028700"/>
            <a:ext cx="7606067" cy="8229600"/>
            <a:chOff x="0" y="0"/>
            <a:chExt cx="4720989" cy="5108008"/>
          </a:xfrm>
        </p:grpSpPr>
        <p:sp>
          <p:nvSpPr>
            <p:cNvPr id="18" name="Freeform 18"/>
            <p:cNvSpPr/>
            <p:nvPr/>
          </p:nvSpPr>
          <p:spPr>
            <a:xfrm>
              <a:off x="80010" y="80010"/>
              <a:ext cx="4628279" cy="5015298"/>
            </a:xfrm>
            <a:custGeom>
              <a:avLst/>
              <a:gdLst/>
              <a:ahLst/>
              <a:cxnLst/>
              <a:rect l="l" t="t" r="r" b="b"/>
              <a:pathLst>
                <a:path w="4628279" h="5015298">
                  <a:moveTo>
                    <a:pt x="0" y="4960688"/>
                  </a:moveTo>
                  <a:lnTo>
                    <a:pt x="0" y="5015298"/>
                  </a:lnTo>
                  <a:lnTo>
                    <a:pt x="4628279" y="5015298"/>
                  </a:lnTo>
                  <a:lnTo>
                    <a:pt x="4628279" y="0"/>
                  </a:lnTo>
                  <a:lnTo>
                    <a:pt x="4573669" y="0"/>
                  </a:lnTo>
                  <a:lnTo>
                    <a:pt x="4573669" y="4960688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67310" y="67310"/>
              <a:ext cx="4653679" cy="5040698"/>
            </a:xfrm>
            <a:custGeom>
              <a:avLst/>
              <a:gdLst/>
              <a:ahLst/>
              <a:cxnLst/>
              <a:rect l="l" t="t" r="r" b="b"/>
              <a:pathLst>
                <a:path w="4653679" h="5040698">
                  <a:moveTo>
                    <a:pt x="4586369" y="0"/>
                  </a:moveTo>
                  <a:lnTo>
                    <a:pt x="4586369" y="12700"/>
                  </a:lnTo>
                  <a:lnTo>
                    <a:pt x="4640979" y="12700"/>
                  </a:lnTo>
                  <a:lnTo>
                    <a:pt x="4640979" y="5027998"/>
                  </a:lnTo>
                  <a:lnTo>
                    <a:pt x="12700" y="5027998"/>
                  </a:lnTo>
                  <a:lnTo>
                    <a:pt x="12700" y="4973388"/>
                  </a:lnTo>
                  <a:lnTo>
                    <a:pt x="0" y="4973388"/>
                  </a:lnTo>
                  <a:lnTo>
                    <a:pt x="0" y="5040698"/>
                  </a:lnTo>
                  <a:lnTo>
                    <a:pt x="4653679" y="5040698"/>
                  </a:lnTo>
                  <a:lnTo>
                    <a:pt x="465367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2700" y="12700"/>
              <a:ext cx="4628279" cy="5015298"/>
            </a:xfrm>
            <a:custGeom>
              <a:avLst/>
              <a:gdLst/>
              <a:ahLst/>
              <a:cxnLst/>
              <a:rect l="l" t="t" r="r" b="b"/>
              <a:pathLst>
                <a:path w="4628279" h="5015298">
                  <a:moveTo>
                    <a:pt x="0" y="0"/>
                  </a:moveTo>
                  <a:lnTo>
                    <a:pt x="4628279" y="0"/>
                  </a:lnTo>
                  <a:lnTo>
                    <a:pt x="4628279" y="5015298"/>
                  </a:lnTo>
                  <a:lnTo>
                    <a:pt x="0" y="50152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4653679" cy="5040698"/>
            </a:xfrm>
            <a:custGeom>
              <a:avLst/>
              <a:gdLst/>
              <a:ahLst/>
              <a:cxnLst/>
              <a:rect l="l" t="t" r="r" b="b"/>
              <a:pathLst>
                <a:path w="4653679" h="5040698">
                  <a:moveTo>
                    <a:pt x="80010" y="5040698"/>
                  </a:moveTo>
                  <a:lnTo>
                    <a:pt x="4653679" y="5040698"/>
                  </a:lnTo>
                  <a:lnTo>
                    <a:pt x="4653679" y="80010"/>
                  </a:lnTo>
                  <a:lnTo>
                    <a:pt x="4653679" y="67310"/>
                  </a:lnTo>
                  <a:lnTo>
                    <a:pt x="4653679" y="0"/>
                  </a:lnTo>
                  <a:lnTo>
                    <a:pt x="0" y="0"/>
                  </a:lnTo>
                  <a:lnTo>
                    <a:pt x="0" y="5040698"/>
                  </a:lnTo>
                  <a:lnTo>
                    <a:pt x="67310" y="5040698"/>
                  </a:lnTo>
                  <a:lnTo>
                    <a:pt x="80010" y="5040698"/>
                  </a:lnTo>
                  <a:close/>
                  <a:moveTo>
                    <a:pt x="12700" y="12700"/>
                  </a:moveTo>
                  <a:lnTo>
                    <a:pt x="4640979" y="12700"/>
                  </a:lnTo>
                  <a:lnTo>
                    <a:pt x="4640979" y="5027998"/>
                  </a:lnTo>
                  <a:lnTo>
                    <a:pt x="12700" y="502799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9653233" y="1028700"/>
            <a:ext cx="7468260" cy="646539"/>
            <a:chOff x="0" y="0"/>
            <a:chExt cx="9957680" cy="862052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9957680" cy="862052"/>
              <a:chOff x="0" y="0"/>
              <a:chExt cx="51220024" cy="4434198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72390" y="72390"/>
                <a:ext cx="51075245" cy="4289418"/>
              </a:xfrm>
              <a:custGeom>
                <a:avLst/>
                <a:gdLst/>
                <a:ahLst/>
                <a:cxnLst/>
                <a:rect l="l" t="t" r="r" b="b"/>
                <a:pathLst>
                  <a:path w="51075245" h="4289418">
                    <a:moveTo>
                      <a:pt x="0" y="0"/>
                    </a:moveTo>
                    <a:lnTo>
                      <a:pt x="51075245" y="0"/>
                    </a:lnTo>
                    <a:lnTo>
                      <a:pt x="51075245" y="4289418"/>
                    </a:lnTo>
                    <a:lnTo>
                      <a:pt x="0" y="4289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3F9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0"/>
                <a:ext cx="51220024" cy="4434198"/>
              </a:xfrm>
              <a:custGeom>
                <a:avLst/>
                <a:gdLst/>
                <a:ahLst/>
                <a:cxnLst/>
                <a:rect l="l" t="t" r="r" b="b"/>
                <a:pathLst>
                  <a:path w="51220024" h="4434198">
                    <a:moveTo>
                      <a:pt x="51075245" y="4289418"/>
                    </a:moveTo>
                    <a:lnTo>
                      <a:pt x="51220024" y="4289418"/>
                    </a:lnTo>
                    <a:lnTo>
                      <a:pt x="51220024" y="4434198"/>
                    </a:lnTo>
                    <a:lnTo>
                      <a:pt x="51075245" y="4434198"/>
                    </a:lnTo>
                    <a:lnTo>
                      <a:pt x="51075245" y="4289418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289418"/>
                    </a:lnTo>
                    <a:lnTo>
                      <a:pt x="0" y="4289418"/>
                    </a:lnTo>
                    <a:lnTo>
                      <a:pt x="0" y="144780"/>
                    </a:lnTo>
                    <a:close/>
                    <a:moveTo>
                      <a:pt x="0" y="4289418"/>
                    </a:moveTo>
                    <a:lnTo>
                      <a:pt x="144780" y="4289418"/>
                    </a:lnTo>
                    <a:lnTo>
                      <a:pt x="144780" y="4434198"/>
                    </a:lnTo>
                    <a:lnTo>
                      <a:pt x="0" y="4434198"/>
                    </a:lnTo>
                    <a:lnTo>
                      <a:pt x="0" y="4289418"/>
                    </a:lnTo>
                    <a:close/>
                    <a:moveTo>
                      <a:pt x="51075245" y="144780"/>
                    </a:moveTo>
                    <a:lnTo>
                      <a:pt x="51220024" y="144780"/>
                    </a:lnTo>
                    <a:lnTo>
                      <a:pt x="51220024" y="4289418"/>
                    </a:lnTo>
                    <a:lnTo>
                      <a:pt x="51075245" y="4289418"/>
                    </a:lnTo>
                    <a:lnTo>
                      <a:pt x="51075245" y="144780"/>
                    </a:lnTo>
                    <a:close/>
                    <a:moveTo>
                      <a:pt x="144780" y="4289418"/>
                    </a:moveTo>
                    <a:lnTo>
                      <a:pt x="51075245" y="4289418"/>
                    </a:lnTo>
                    <a:lnTo>
                      <a:pt x="51075245" y="4434198"/>
                    </a:lnTo>
                    <a:lnTo>
                      <a:pt x="144780" y="4434198"/>
                    </a:lnTo>
                    <a:lnTo>
                      <a:pt x="144780" y="4289418"/>
                    </a:lnTo>
                    <a:close/>
                    <a:moveTo>
                      <a:pt x="51075245" y="0"/>
                    </a:moveTo>
                    <a:lnTo>
                      <a:pt x="51220024" y="0"/>
                    </a:lnTo>
                    <a:lnTo>
                      <a:pt x="51220024" y="144780"/>
                    </a:lnTo>
                    <a:lnTo>
                      <a:pt x="51075245" y="144780"/>
                    </a:lnTo>
                    <a:lnTo>
                      <a:pt x="51075245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51075245" y="0"/>
                    </a:lnTo>
                    <a:lnTo>
                      <a:pt x="51075245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6" name="TextBox 26"/>
            <p:cNvSpPr txBox="1"/>
            <p:nvPr/>
          </p:nvSpPr>
          <p:spPr>
            <a:xfrm>
              <a:off x="3015979" y="209735"/>
              <a:ext cx="6595885" cy="488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>
                  <a:solidFill>
                    <a:srgbClr val="000000"/>
                  </a:solidFill>
                  <a:latin typeface="Telegraf Medium"/>
                  <a:ea typeface="Telegraf Medium"/>
                  <a:cs typeface="Telegraf Medium"/>
                  <a:sym typeface="Telegraf Medium"/>
                </a:rPr>
                <a:t>方法实现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978166" y="1222637"/>
            <a:ext cx="1110414" cy="258666"/>
            <a:chOff x="0" y="0"/>
            <a:chExt cx="1480552" cy="344888"/>
          </a:xfrm>
        </p:grpSpPr>
        <p:grpSp>
          <p:nvGrpSpPr>
            <p:cNvPr id="28" name="Group 28"/>
            <p:cNvGrpSpPr>
              <a:grpSpLocks noChangeAspect="1"/>
            </p:cNvGrpSpPr>
            <p:nvPr/>
          </p:nvGrpSpPr>
          <p:grpSpPr>
            <a:xfrm>
              <a:off x="1140274" y="4610"/>
              <a:ext cx="340278" cy="340278"/>
              <a:chOff x="0" y="0"/>
              <a:chExt cx="495300" cy="4953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id="31" name="Group 31"/>
            <p:cNvGrpSpPr>
              <a:grpSpLocks noChangeAspect="1"/>
            </p:cNvGrpSpPr>
            <p:nvPr/>
          </p:nvGrpSpPr>
          <p:grpSpPr>
            <a:xfrm>
              <a:off x="585092" y="0"/>
              <a:ext cx="340278" cy="340278"/>
              <a:chOff x="0" y="0"/>
              <a:chExt cx="495300" cy="4953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id="34" name="Group 34"/>
            <p:cNvGrpSpPr>
              <a:grpSpLocks noChangeAspect="1"/>
            </p:cNvGrpSpPr>
            <p:nvPr/>
          </p:nvGrpSpPr>
          <p:grpSpPr>
            <a:xfrm>
              <a:off x="0" y="0"/>
              <a:ext cx="340278" cy="340278"/>
              <a:chOff x="0" y="0"/>
              <a:chExt cx="495300" cy="4953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sp>
        <p:nvSpPr>
          <p:cNvPr id="37" name="Freeform 37"/>
          <p:cNvSpPr/>
          <p:nvPr/>
        </p:nvSpPr>
        <p:spPr>
          <a:xfrm>
            <a:off x="2373663" y="7671078"/>
            <a:ext cx="1102555" cy="1271375"/>
          </a:xfrm>
          <a:custGeom>
            <a:avLst/>
            <a:gdLst/>
            <a:ahLst/>
            <a:cxnLst/>
            <a:rect l="l" t="t" r="r" b="b"/>
            <a:pathLst>
              <a:path w="1102555" h="1271375">
                <a:moveTo>
                  <a:pt x="0" y="0"/>
                </a:moveTo>
                <a:lnTo>
                  <a:pt x="1102555" y="0"/>
                </a:lnTo>
                <a:lnTo>
                  <a:pt x="1102555" y="1271375"/>
                </a:lnTo>
                <a:lnTo>
                  <a:pt x="0" y="12713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4721" r="-360997" b="-16786"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1640572" y="5317061"/>
            <a:ext cx="1466181" cy="516096"/>
          </a:xfrm>
          <a:custGeom>
            <a:avLst/>
            <a:gdLst/>
            <a:ahLst/>
            <a:cxnLst/>
            <a:rect l="l" t="t" r="r" b="b"/>
            <a:pathLst>
              <a:path w="1466181" h="516096">
                <a:moveTo>
                  <a:pt x="0" y="0"/>
                </a:moveTo>
                <a:lnTo>
                  <a:pt x="1466181" y="0"/>
                </a:lnTo>
                <a:lnTo>
                  <a:pt x="1466181" y="516095"/>
                </a:lnTo>
                <a:lnTo>
                  <a:pt x="0" y="5160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9" name="TextBox 39"/>
          <p:cNvSpPr txBox="1"/>
          <p:nvPr/>
        </p:nvSpPr>
        <p:spPr>
          <a:xfrm>
            <a:off x="1677097" y="1774164"/>
            <a:ext cx="6818506" cy="220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81"/>
              </a:lnSpc>
            </a:pPr>
            <a:r>
              <a:rPr lang="en-US" sz="6651" b="1" spc="332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查询改写</a:t>
            </a:r>
          </a:p>
          <a:p>
            <a:pPr algn="l">
              <a:lnSpc>
                <a:spcPts val="7981"/>
              </a:lnSpc>
            </a:pPr>
            <a:r>
              <a:rPr lang="en-US" sz="6651" b="1" spc="332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与递归检索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9978166" y="2040017"/>
            <a:ext cx="6984410" cy="8830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endParaRPr dirty="0"/>
          </a:p>
          <a:p>
            <a:pPr marL="0" lvl="0" indent="0" algn="l">
              <a:lnSpc>
                <a:spcPts val="3892"/>
              </a:lnSpc>
            </a:pP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● </a:t>
            </a:r>
            <a:r>
              <a:rPr lang="en-US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实现了</a:t>
            </a:r>
            <a:r>
              <a:rPr lang="en-US" sz="2780" b="1" u="none" dirty="0" err="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知识库检索</a:t>
            </a:r>
            <a:r>
              <a:rPr lang="en-US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、</a:t>
            </a:r>
            <a:r>
              <a:rPr lang="en-US" sz="2780" b="1" u="none" dirty="0" err="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实时网络检索</a:t>
            </a:r>
            <a:r>
              <a:rPr lang="en-US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、</a:t>
            </a:r>
            <a:r>
              <a:rPr lang="en-US" sz="2780" b="1" u="none" dirty="0" err="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用户指定网页检索</a:t>
            </a:r>
            <a:r>
              <a:rPr lang="en-US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的多路知识获取功能</a:t>
            </a: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。</a:t>
            </a:r>
          </a:p>
          <a:p>
            <a:pPr marL="0" lvl="0" indent="0" algn="l">
              <a:lnSpc>
                <a:spcPts val="3892"/>
              </a:lnSpc>
            </a:pP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● </a:t>
            </a:r>
            <a:r>
              <a:rPr lang="en-US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对</a:t>
            </a:r>
            <a:r>
              <a:rPr lang="en-US" sz="2780" b="1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向量</a:t>
            </a:r>
            <a:r>
              <a:rPr lang="en-US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检索与</a:t>
            </a:r>
            <a:r>
              <a:rPr lang="en-US" sz="2780" b="1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关键词</a:t>
            </a:r>
            <a:r>
              <a:rPr lang="en-US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检索的结果进行加权混合</a:t>
            </a: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。</a:t>
            </a:r>
          </a:p>
          <a:p>
            <a:pPr marL="0" lvl="0" indent="0" algn="l">
              <a:lnSpc>
                <a:spcPts val="3892"/>
              </a:lnSpc>
            </a:pP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● </a:t>
            </a:r>
            <a:r>
              <a:rPr lang="en-US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使用Cross-Encoder模型对召回结果进行二次精排序（Re-ranking</a:t>
            </a: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） 。</a:t>
            </a:r>
          </a:p>
          <a:p>
            <a:pPr marL="0" lvl="0" indent="0" algn="l">
              <a:lnSpc>
                <a:spcPts val="3892"/>
              </a:lnSpc>
            </a:pP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● </a:t>
            </a:r>
            <a:r>
              <a:rPr lang="en-US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实现了基于大模型的查询词递归优化与迭代检索</a:t>
            </a: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。</a:t>
            </a:r>
          </a:p>
          <a:p>
            <a:pPr marL="0" lvl="0" indent="0"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sp>
        <p:nvSpPr>
          <p:cNvPr id="41" name="Freeform 41"/>
          <p:cNvSpPr/>
          <p:nvPr/>
        </p:nvSpPr>
        <p:spPr>
          <a:xfrm>
            <a:off x="2683159" y="6347446"/>
            <a:ext cx="675994" cy="2595007"/>
          </a:xfrm>
          <a:custGeom>
            <a:avLst/>
            <a:gdLst/>
            <a:ahLst/>
            <a:cxnLst/>
            <a:rect l="l" t="t" r="r" b="b"/>
            <a:pathLst>
              <a:path w="675994" h="2595007">
                <a:moveTo>
                  <a:pt x="0" y="0"/>
                </a:moveTo>
                <a:lnTo>
                  <a:pt x="675994" y="0"/>
                </a:lnTo>
                <a:lnTo>
                  <a:pt x="675994" y="2595007"/>
                </a:lnTo>
                <a:lnTo>
                  <a:pt x="0" y="25950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36658" r="-253910"/>
            </a:stretch>
          </a:blipFill>
        </p:spPr>
      </p:sp>
      <p:sp>
        <p:nvSpPr>
          <p:cNvPr id="42" name="Freeform 42"/>
          <p:cNvSpPr/>
          <p:nvPr/>
        </p:nvSpPr>
        <p:spPr>
          <a:xfrm>
            <a:off x="2373663" y="5575108"/>
            <a:ext cx="5650565" cy="3335794"/>
          </a:xfrm>
          <a:custGeom>
            <a:avLst/>
            <a:gdLst/>
            <a:ahLst/>
            <a:cxnLst/>
            <a:rect l="l" t="t" r="r" b="b"/>
            <a:pathLst>
              <a:path w="5650565" h="3335794">
                <a:moveTo>
                  <a:pt x="0" y="0"/>
                </a:moveTo>
                <a:lnTo>
                  <a:pt x="5650564" y="0"/>
                </a:lnTo>
                <a:lnTo>
                  <a:pt x="5650564" y="3335794"/>
                </a:lnTo>
                <a:lnTo>
                  <a:pt x="0" y="33357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4064" t="-92546" r="-81833" b="-20937"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028700" y="1028700"/>
            <a:ext cx="8115300" cy="3891229"/>
            <a:chOff x="0" y="0"/>
            <a:chExt cx="4659276" cy="2234090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4566566" cy="2141380"/>
            </a:xfrm>
            <a:custGeom>
              <a:avLst/>
              <a:gdLst/>
              <a:ahLst/>
              <a:cxnLst/>
              <a:rect l="l" t="t" r="r" b="b"/>
              <a:pathLst>
                <a:path w="4566566" h="2141380">
                  <a:moveTo>
                    <a:pt x="0" y="2086770"/>
                  </a:moveTo>
                  <a:lnTo>
                    <a:pt x="0" y="2141380"/>
                  </a:lnTo>
                  <a:lnTo>
                    <a:pt x="4566566" y="2141380"/>
                  </a:lnTo>
                  <a:lnTo>
                    <a:pt x="4566566" y="0"/>
                  </a:lnTo>
                  <a:lnTo>
                    <a:pt x="4511957" y="0"/>
                  </a:lnTo>
                  <a:lnTo>
                    <a:pt x="4511957" y="2086770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4591966" cy="2166780"/>
            </a:xfrm>
            <a:custGeom>
              <a:avLst/>
              <a:gdLst/>
              <a:ahLst/>
              <a:cxnLst/>
              <a:rect l="l" t="t" r="r" b="b"/>
              <a:pathLst>
                <a:path w="4591966" h="2166780">
                  <a:moveTo>
                    <a:pt x="4524657" y="0"/>
                  </a:moveTo>
                  <a:lnTo>
                    <a:pt x="4524657" y="12700"/>
                  </a:lnTo>
                  <a:lnTo>
                    <a:pt x="4579266" y="12700"/>
                  </a:lnTo>
                  <a:lnTo>
                    <a:pt x="4579266" y="2154080"/>
                  </a:lnTo>
                  <a:lnTo>
                    <a:pt x="12700" y="2154080"/>
                  </a:lnTo>
                  <a:lnTo>
                    <a:pt x="12700" y="2099470"/>
                  </a:lnTo>
                  <a:lnTo>
                    <a:pt x="0" y="2099470"/>
                  </a:lnTo>
                  <a:lnTo>
                    <a:pt x="0" y="2166780"/>
                  </a:lnTo>
                  <a:lnTo>
                    <a:pt x="4591966" y="2166780"/>
                  </a:lnTo>
                  <a:lnTo>
                    <a:pt x="45919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4566567" cy="2141380"/>
            </a:xfrm>
            <a:custGeom>
              <a:avLst/>
              <a:gdLst/>
              <a:ahLst/>
              <a:cxnLst/>
              <a:rect l="l" t="t" r="r" b="b"/>
              <a:pathLst>
                <a:path w="4566567" h="2141380">
                  <a:moveTo>
                    <a:pt x="0" y="0"/>
                  </a:moveTo>
                  <a:lnTo>
                    <a:pt x="4566567" y="0"/>
                  </a:lnTo>
                  <a:lnTo>
                    <a:pt x="4566567" y="2141380"/>
                  </a:lnTo>
                  <a:lnTo>
                    <a:pt x="0" y="21413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4591967" cy="2166780"/>
            </a:xfrm>
            <a:custGeom>
              <a:avLst/>
              <a:gdLst/>
              <a:ahLst/>
              <a:cxnLst/>
              <a:rect l="l" t="t" r="r" b="b"/>
              <a:pathLst>
                <a:path w="4591967" h="2166780">
                  <a:moveTo>
                    <a:pt x="80010" y="2166780"/>
                  </a:moveTo>
                  <a:lnTo>
                    <a:pt x="4591967" y="2166780"/>
                  </a:lnTo>
                  <a:lnTo>
                    <a:pt x="4591967" y="80010"/>
                  </a:lnTo>
                  <a:lnTo>
                    <a:pt x="4591967" y="67310"/>
                  </a:lnTo>
                  <a:lnTo>
                    <a:pt x="4591967" y="0"/>
                  </a:lnTo>
                  <a:lnTo>
                    <a:pt x="0" y="0"/>
                  </a:lnTo>
                  <a:lnTo>
                    <a:pt x="0" y="2166780"/>
                  </a:lnTo>
                  <a:lnTo>
                    <a:pt x="67310" y="2166780"/>
                  </a:lnTo>
                  <a:lnTo>
                    <a:pt x="80010" y="2166780"/>
                  </a:lnTo>
                  <a:close/>
                  <a:moveTo>
                    <a:pt x="12700" y="12700"/>
                  </a:moveTo>
                  <a:lnTo>
                    <a:pt x="4579267" y="12700"/>
                  </a:lnTo>
                  <a:lnTo>
                    <a:pt x="4579267" y="2154080"/>
                  </a:lnTo>
                  <a:lnTo>
                    <a:pt x="12700" y="215408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5272347"/>
            <a:ext cx="8115300" cy="3985953"/>
            <a:chOff x="0" y="0"/>
            <a:chExt cx="4659276" cy="2288474"/>
          </a:xfrm>
        </p:grpSpPr>
        <p:sp>
          <p:nvSpPr>
            <p:cNvPr id="13" name="Freeform 13"/>
            <p:cNvSpPr/>
            <p:nvPr/>
          </p:nvSpPr>
          <p:spPr>
            <a:xfrm>
              <a:off x="80010" y="80010"/>
              <a:ext cx="4566566" cy="2195764"/>
            </a:xfrm>
            <a:custGeom>
              <a:avLst/>
              <a:gdLst/>
              <a:ahLst/>
              <a:cxnLst/>
              <a:rect l="l" t="t" r="r" b="b"/>
              <a:pathLst>
                <a:path w="4566566" h="2195764">
                  <a:moveTo>
                    <a:pt x="0" y="2141154"/>
                  </a:moveTo>
                  <a:lnTo>
                    <a:pt x="0" y="2195764"/>
                  </a:lnTo>
                  <a:lnTo>
                    <a:pt x="4566566" y="2195764"/>
                  </a:lnTo>
                  <a:lnTo>
                    <a:pt x="4566566" y="0"/>
                  </a:lnTo>
                  <a:lnTo>
                    <a:pt x="4511957" y="0"/>
                  </a:lnTo>
                  <a:lnTo>
                    <a:pt x="4511957" y="214115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67310" y="67310"/>
              <a:ext cx="4591966" cy="2221164"/>
            </a:xfrm>
            <a:custGeom>
              <a:avLst/>
              <a:gdLst/>
              <a:ahLst/>
              <a:cxnLst/>
              <a:rect l="l" t="t" r="r" b="b"/>
              <a:pathLst>
                <a:path w="4591966" h="2221164">
                  <a:moveTo>
                    <a:pt x="4524657" y="0"/>
                  </a:moveTo>
                  <a:lnTo>
                    <a:pt x="4524657" y="12700"/>
                  </a:lnTo>
                  <a:lnTo>
                    <a:pt x="4579266" y="12700"/>
                  </a:lnTo>
                  <a:lnTo>
                    <a:pt x="4579266" y="2208464"/>
                  </a:lnTo>
                  <a:lnTo>
                    <a:pt x="12700" y="2208464"/>
                  </a:lnTo>
                  <a:lnTo>
                    <a:pt x="12700" y="2153854"/>
                  </a:lnTo>
                  <a:lnTo>
                    <a:pt x="0" y="2153854"/>
                  </a:lnTo>
                  <a:lnTo>
                    <a:pt x="0" y="2221164"/>
                  </a:lnTo>
                  <a:lnTo>
                    <a:pt x="4591966" y="2221164"/>
                  </a:lnTo>
                  <a:lnTo>
                    <a:pt x="45919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2700" y="12700"/>
              <a:ext cx="4566567" cy="2195764"/>
            </a:xfrm>
            <a:custGeom>
              <a:avLst/>
              <a:gdLst/>
              <a:ahLst/>
              <a:cxnLst/>
              <a:rect l="l" t="t" r="r" b="b"/>
              <a:pathLst>
                <a:path w="4566567" h="2195764">
                  <a:moveTo>
                    <a:pt x="0" y="0"/>
                  </a:moveTo>
                  <a:lnTo>
                    <a:pt x="4566567" y="0"/>
                  </a:lnTo>
                  <a:lnTo>
                    <a:pt x="4566567" y="2195764"/>
                  </a:lnTo>
                  <a:lnTo>
                    <a:pt x="0" y="21957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4591967" cy="2221164"/>
            </a:xfrm>
            <a:custGeom>
              <a:avLst/>
              <a:gdLst/>
              <a:ahLst/>
              <a:cxnLst/>
              <a:rect l="l" t="t" r="r" b="b"/>
              <a:pathLst>
                <a:path w="4591967" h="2221164">
                  <a:moveTo>
                    <a:pt x="80010" y="2221164"/>
                  </a:moveTo>
                  <a:lnTo>
                    <a:pt x="4591967" y="2221164"/>
                  </a:lnTo>
                  <a:lnTo>
                    <a:pt x="4591967" y="80010"/>
                  </a:lnTo>
                  <a:lnTo>
                    <a:pt x="4591967" y="67310"/>
                  </a:lnTo>
                  <a:lnTo>
                    <a:pt x="4591967" y="0"/>
                  </a:lnTo>
                  <a:lnTo>
                    <a:pt x="0" y="0"/>
                  </a:lnTo>
                  <a:lnTo>
                    <a:pt x="0" y="2221164"/>
                  </a:lnTo>
                  <a:lnTo>
                    <a:pt x="67310" y="2221164"/>
                  </a:lnTo>
                  <a:lnTo>
                    <a:pt x="80010" y="2221164"/>
                  </a:lnTo>
                  <a:close/>
                  <a:moveTo>
                    <a:pt x="12700" y="12700"/>
                  </a:moveTo>
                  <a:lnTo>
                    <a:pt x="4579267" y="12700"/>
                  </a:lnTo>
                  <a:lnTo>
                    <a:pt x="4579267" y="2208464"/>
                  </a:lnTo>
                  <a:lnTo>
                    <a:pt x="12700" y="220846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9634183" y="1028700"/>
            <a:ext cx="7606067" cy="8229600"/>
            <a:chOff x="0" y="0"/>
            <a:chExt cx="4720989" cy="5108008"/>
          </a:xfrm>
        </p:grpSpPr>
        <p:sp>
          <p:nvSpPr>
            <p:cNvPr id="18" name="Freeform 18"/>
            <p:cNvSpPr/>
            <p:nvPr/>
          </p:nvSpPr>
          <p:spPr>
            <a:xfrm>
              <a:off x="80010" y="80010"/>
              <a:ext cx="4628279" cy="5015298"/>
            </a:xfrm>
            <a:custGeom>
              <a:avLst/>
              <a:gdLst/>
              <a:ahLst/>
              <a:cxnLst/>
              <a:rect l="l" t="t" r="r" b="b"/>
              <a:pathLst>
                <a:path w="4628279" h="5015298">
                  <a:moveTo>
                    <a:pt x="0" y="4960688"/>
                  </a:moveTo>
                  <a:lnTo>
                    <a:pt x="0" y="5015298"/>
                  </a:lnTo>
                  <a:lnTo>
                    <a:pt x="4628279" y="5015298"/>
                  </a:lnTo>
                  <a:lnTo>
                    <a:pt x="4628279" y="0"/>
                  </a:lnTo>
                  <a:lnTo>
                    <a:pt x="4573669" y="0"/>
                  </a:lnTo>
                  <a:lnTo>
                    <a:pt x="4573669" y="4960688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67310" y="67310"/>
              <a:ext cx="4653679" cy="5040698"/>
            </a:xfrm>
            <a:custGeom>
              <a:avLst/>
              <a:gdLst/>
              <a:ahLst/>
              <a:cxnLst/>
              <a:rect l="l" t="t" r="r" b="b"/>
              <a:pathLst>
                <a:path w="4653679" h="5040698">
                  <a:moveTo>
                    <a:pt x="4586369" y="0"/>
                  </a:moveTo>
                  <a:lnTo>
                    <a:pt x="4586369" y="12700"/>
                  </a:lnTo>
                  <a:lnTo>
                    <a:pt x="4640979" y="12700"/>
                  </a:lnTo>
                  <a:lnTo>
                    <a:pt x="4640979" y="5027998"/>
                  </a:lnTo>
                  <a:lnTo>
                    <a:pt x="12700" y="5027998"/>
                  </a:lnTo>
                  <a:lnTo>
                    <a:pt x="12700" y="4973388"/>
                  </a:lnTo>
                  <a:lnTo>
                    <a:pt x="0" y="4973388"/>
                  </a:lnTo>
                  <a:lnTo>
                    <a:pt x="0" y="5040698"/>
                  </a:lnTo>
                  <a:lnTo>
                    <a:pt x="4653679" y="5040698"/>
                  </a:lnTo>
                  <a:lnTo>
                    <a:pt x="465367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2700" y="12700"/>
              <a:ext cx="4628279" cy="5015298"/>
            </a:xfrm>
            <a:custGeom>
              <a:avLst/>
              <a:gdLst/>
              <a:ahLst/>
              <a:cxnLst/>
              <a:rect l="l" t="t" r="r" b="b"/>
              <a:pathLst>
                <a:path w="4628279" h="5015298">
                  <a:moveTo>
                    <a:pt x="0" y="0"/>
                  </a:moveTo>
                  <a:lnTo>
                    <a:pt x="4628279" y="0"/>
                  </a:lnTo>
                  <a:lnTo>
                    <a:pt x="4628279" y="5015298"/>
                  </a:lnTo>
                  <a:lnTo>
                    <a:pt x="0" y="50152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4653679" cy="5040698"/>
            </a:xfrm>
            <a:custGeom>
              <a:avLst/>
              <a:gdLst/>
              <a:ahLst/>
              <a:cxnLst/>
              <a:rect l="l" t="t" r="r" b="b"/>
              <a:pathLst>
                <a:path w="4653679" h="5040698">
                  <a:moveTo>
                    <a:pt x="80010" y="5040698"/>
                  </a:moveTo>
                  <a:lnTo>
                    <a:pt x="4653679" y="5040698"/>
                  </a:lnTo>
                  <a:lnTo>
                    <a:pt x="4653679" y="80010"/>
                  </a:lnTo>
                  <a:lnTo>
                    <a:pt x="4653679" y="67310"/>
                  </a:lnTo>
                  <a:lnTo>
                    <a:pt x="4653679" y="0"/>
                  </a:lnTo>
                  <a:lnTo>
                    <a:pt x="0" y="0"/>
                  </a:lnTo>
                  <a:lnTo>
                    <a:pt x="0" y="5040698"/>
                  </a:lnTo>
                  <a:lnTo>
                    <a:pt x="67310" y="5040698"/>
                  </a:lnTo>
                  <a:lnTo>
                    <a:pt x="80010" y="5040698"/>
                  </a:lnTo>
                  <a:close/>
                  <a:moveTo>
                    <a:pt x="12700" y="12700"/>
                  </a:moveTo>
                  <a:lnTo>
                    <a:pt x="4640979" y="12700"/>
                  </a:lnTo>
                  <a:lnTo>
                    <a:pt x="4640979" y="5027998"/>
                  </a:lnTo>
                  <a:lnTo>
                    <a:pt x="12700" y="502799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9653233" y="1028700"/>
            <a:ext cx="7468260" cy="646539"/>
            <a:chOff x="0" y="0"/>
            <a:chExt cx="9957680" cy="862052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9957680" cy="862052"/>
              <a:chOff x="0" y="0"/>
              <a:chExt cx="51220024" cy="4434198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72390" y="72390"/>
                <a:ext cx="51075245" cy="4289418"/>
              </a:xfrm>
              <a:custGeom>
                <a:avLst/>
                <a:gdLst/>
                <a:ahLst/>
                <a:cxnLst/>
                <a:rect l="l" t="t" r="r" b="b"/>
                <a:pathLst>
                  <a:path w="51075245" h="4289418">
                    <a:moveTo>
                      <a:pt x="0" y="0"/>
                    </a:moveTo>
                    <a:lnTo>
                      <a:pt x="51075245" y="0"/>
                    </a:lnTo>
                    <a:lnTo>
                      <a:pt x="51075245" y="4289418"/>
                    </a:lnTo>
                    <a:lnTo>
                      <a:pt x="0" y="4289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3F9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0"/>
                <a:ext cx="51220024" cy="4434198"/>
              </a:xfrm>
              <a:custGeom>
                <a:avLst/>
                <a:gdLst/>
                <a:ahLst/>
                <a:cxnLst/>
                <a:rect l="l" t="t" r="r" b="b"/>
                <a:pathLst>
                  <a:path w="51220024" h="4434198">
                    <a:moveTo>
                      <a:pt x="51075245" y="4289418"/>
                    </a:moveTo>
                    <a:lnTo>
                      <a:pt x="51220024" y="4289418"/>
                    </a:lnTo>
                    <a:lnTo>
                      <a:pt x="51220024" y="4434198"/>
                    </a:lnTo>
                    <a:lnTo>
                      <a:pt x="51075245" y="4434198"/>
                    </a:lnTo>
                    <a:lnTo>
                      <a:pt x="51075245" y="4289418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289418"/>
                    </a:lnTo>
                    <a:lnTo>
                      <a:pt x="0" y="4289418"/>
                    </a:lnTo>
                    <a:lnTo>
                      <a:pt x="0" y="144780"/>
                    </a:lnTo>
                    <a:close/>
                    <a:moveTo>
                      <a:pt x="0" y="4289418"/>
                    </a:moveTo>
                    <a:lnTo>
                      <a:pt x="144780" y="4289418"/>
                    </a:lnTo>
                    <a:lnTo>
                      <a:pt x="144780" y="4434198"/>
                    </a:lnTo>
                    <a:lnTo>
                      <a:pt x="0" y="4434198"/>
                    </a:lnTo>
                    <a:lnTo>
                      <a:pt x="0" y="4289418"/>
                    </a:lnTo>
                    <a:close/>
                    <a:moveTo>
                      <a:pt x="51075245" y="144780"/>
                    </a:moveTo>
                    <a:lnTo>
                      <a:pt x="51220024" y="144780"/>
                    </a:lnTo>
                    <a:lnTo>
                      <a:pt x="51220024" y="4289418"/>
                    </a:lnTo>
                    <a:lnTo>
                      <a:pt x="51075245" y="4289418"/>
                    </a:lnTo>
                    <a:lnTo>
                      <a:pt x="51075245" y="144780"/>
                    </a:lnTo>
                    <a:close/>
                    <a:moveTo>
                      <a:pt x="144780" y="4289418"/>
                    </a:moveTo>
                    <a:lnTo>
                      <a:pt x="51075245" y="4289418"/>
                    </a:lnTo>
                    <a:lnTo>
                      <a:pt x="51075245" y="4434198"/>
                    </a:lnTo>
                    <a:lnTo>
                      <a:pt x="144780" y="4434198"/>
                    </a:lnTo>
                    <a:lnTo>
                      <a:pt x="144780" y="4289418"/>
                    </a:lnTo>
                    <a:close/>
                    <a:moveTo>
                      <a:pt x="51075245" y="0"/>
                    </a:moveTo>
                    <a:lnTo>
                      <a:pt x="51220024" y="0"/>
                    </a:lnTo>
                    <a:lnTo>
                      <a:pt x="51220024" y="144780"/>
                    </a:lnTo>
                    <a:lnTo>
                      <a:pt x="51075245" y="144780"/>
                    </a:lnTo>
                    <a:lnTo>
                      <a:pt x="51075245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51075245" y="0"/>
                    </a:lnTo>
                    <a:lnTo>
                      <a:pt x="51075245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6" name="TextBox 26"/>
            <p:cNvSpPr txBox="1"/>
            <p:nvPr/>
          </p:nvSpPr>
          <p:spPr>
            <a:xfrm>
              <a:off x="3015979" y="209735"/>
              <a:ext cx="6595885" cy="488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>
                  <a:solidFill>
                    <a:srgbClr val="000000"/>
                  </a:solidFill>
                  <a:latin typeface="Telegraf Medium"/>
                  <a:ea typeface="Telegraf Medium"/>
                  <a:cs typeface="Telegraf Medium"/>
                  <a:sym typeface="Telegraf Medium"/>
                </a:rPr>
                <a:t>方法实现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978166" y="1222637"/>
            <a:ext cx="1110414" cy="258666"/>
            <a:chOff x="0" y="0"/>
            <a:chExt cx="1480552" cy="344888"/>
          </a:xfrm>
        </p:grpSpPr>
        <p:grpSp>
          <p:nvGrpSpPr>
            <p:cNvPr id="28" name="Group 28"/>
            <p:cNvGrpSpPr>
              <a:grpSpLocks noChangeAspect="1"/>
            </p:cNvGrpSpPr>
            <p:nvPr/>
          </p:nvGrpSpPr>
          <p:grpSpPr>
            <a:xfrm>
              <a:off x="1140274" y="4610"/>
              <a:ext cx="340278" cy="340278"/>
              <a:chOff x="0" y="0"/>
              <a:chExt cx="495300" cy="4953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id="31" name="Group 31"/>
            <p:cNvGrpSpPr>
              <a:grpSpLocks noChangeAspect="1"/>
            </p:cNvGrpSpPr>
            <p:nvPr/>
          </p:nvGrpSpPr>
          <p:grpSpPr>
            <a:xfrm>
              <a:off x="585092" y="0"/>
              <a:ext cx="340278" cy="340278"/>
              <a:chOff x="0" y="0"/>
              <a:chExt cx="495300" cy="4953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id="34" name="Group 34"/>
            <p:cNvGrpSpPr>
              <a:grpSpLocks noChangeAspect="1"/>
            </p:cNvGrpSpPr>
            <p:nvPr/>
          </p:nvGrpSpPr>
          <p:grpSpPr>
            <a:xfrm>
              <a:off x="0" y="0"/>
              <a:ext cx="340278" cy="340278"/>
              <a:chOff x="0" y="0"/>
              <a:chExt cx="495300" cy="4953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sp>
        <p:nvSpPr>
          <p:cNvPr id="37" name="Freeform 37"/>
          <p:cNvSpPr/>
          <p:nvPr/>
        </p:nvSpPr>
        <p:spPr>
          <a:xfrm>
            <a:off x="2373663" y="7671078"/>
            <a:ext cx="1102555" cy="1271375"/>
          </a:xfrm>
          <a:custGeom>
            <a:avLst/>
            <a:gdLst/>
            <a:ahLst/>
            <a:cxnLst/>
            <a:rect l="l" t="t" r="r" b="b"/>
            <a:pathLst>
              <a:path w="1102555" h="1271375">
                <a:moveTo>
                  <a:pt x="0" y="0"/>
                </a:moveTo>
                <a:lnTo>
                  <a:pt x="1102555" y="0"/>
                </a:lnTo>
                <a:lnTo>
                  <a:pt x="1102555" y="1271375"/>
                </a:lnTo>
                <a:lnTo>
                  <a:pt x="0" y="12713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4721" r="-360997" b="-16786"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1640572" y="5317061"/>
            <a:ext cx="1466181" cy="516096"/>
          </a:xfrm>
          <a:custGeom>
            <a:avLst/>
            <a:gdLst/>
            <a:ahLst/>
            <a:cxnLst/>
            <a:rect l="l" t="t" r="r" b="b"/>
            <a:pathLst>
              <a:path w="1466181" h="516096">
                <a:moveTo>
                  <a:pt x="0" y="0"/>
                </a:moveTo>
                <a:lnTo>
                  <a:pt x="1466181" y="0"/>
                </a:lnTo>
                <a:lnTo>
                  <a:pt x="1466181" y="516095"/>
                </a:lnTo>
                <a:lnTo>
                  <a:pt x="0" y="5160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2683159" y="6347446"/>
            <a:ext cx="675994" cy="2595007"/>
          </a:xfrm>
          <a:custGeom>
            <a:avLst/>
            <a:gdLst/>
            <a:ahLst/>
            <a:cxnLst/>
            <a:rect l="l" t="t" r="r" b="b"/>
            <a:pathLst>
              <a:path w="675994" h="2595007">
                <a:moveTo>
                  <a:pt x="0" y="0"/>
                </a:moveTo>
                <a:lnTo>
                  <a:pt x="675994" y="0"/>
                </a:lnTo>
                <a:lnTo>
                  <a:pt x="675994" y="2595007"/>
                </a:lnTo>
                <a:lnTo>
                  <a:pt x="0" y="25950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36658" r="-253910"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1259935" y="5575108"/>
            <a:ext cx="7652830" cy="3268449"/>
          </a:xfrm>
          <a:custGeom>
            <a:avLst/>
            <a:gdLst/>
            <a:ahLst/>
            <a:cxnLst/>
            <a:rect l="l" t="t" r="r" b="b"/>
            <a:pathLst>
              <a:path w="7652830" h="3268449">
                <a:moveTo>
                  <a:pt x="0" y="0"/>
                </a:moveTo>
                <a:lnTo>
                  <a:pt x="7652830" y="0"/>
                </a:lnTo>
                <a:lnTo>
                  <a:pt x="7652830" y="3268450"/>
                </a:lnTo>
                <a:lnTo>
                  <a:pt x="0" y="32684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8397" t="-177123" r="-2043" b="-103924"/>
            </a:stretch>
          </a:blipFill>
        </p:spPr>
      </p:sp>
      <p:sp>
        <p:nvSpPr>
          <p:cNvPr id="41" name="Freeform 41"/>
          <p:cNvSpPr/>
          <p:nvPr/>
        </p:nvSpPr>
        <p:spPr>
          <a:xfrm>
            <a:off x="1259935" y="6919754"/>
            <a:ext cx="1009444" cy="2022700"/>
          </a:xfrm>
          <a:custGeom>
            <a:avLst/>
            <a:gdLst/>
            <a:ahLst/>
            <a:cxnLst/>
            <a:rect l="l" t="t" r="r" b="b"/>
            <a:pathLst>
              <a:path w="1009444" h="2022700">
                <a:moveTo>
                  <a:pt x="0" y="0"/>
                </a:moveTo>
                <a:lnTo>
                  <a:pt x="1009444" y="0"/>
                </a:lnTo>
                <a:lnTo>
                  <a:pt x="1009444" y="2022699"/>
                </a:lnTo>
                <a:lnTo>
                  <a:pt x="0" y="20226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32542" r="-228466"/>
            </a:stretch>
          </a:blipFill>
        </p:spPr>
      </p:sp>
      <p:sp>
        <p:nvSpPr>
          <p:cNvPr id="42" name="TextBox 42"/>
          <p:cNvSpPr txBox="1"/>
          <p:nvPr/>
        </p:nvSpPr>
        <p:spPr>
          <a:xfrm>
            <a:off x="1677097" y="1774164"/>
            <a:ext cx="6818506" cy="220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81"/>
              </a:lnSpc>
            </a:pPr>
            <a:r>
              <a:rPr lang="en-US" sz="6651" b="1" spc="332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生成模型</a:t>
            </a:r>
          </a:p>
          <a:p>
            <a:pPr algn="l">
              <a:lnSpc>
                <a:spcPts val="7981"/>
              </a:lnSpc>
            </a:pPr>
            <a:r>
              <a:rPr lang="en-US" sz="6651" b="1" spc="332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与冲突检测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9895158" y="1522839"/>
            <a:ext cx="6984410" cy="9189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endParaRPr dirty="0"/>
          </a:p>
          <a:p>
            <a:pPr algn="l">
              <a:lnSpc>
                <a:spcPts val="6719"/>
              </a:lnSpc>
            </a:pPr>
            <a:endParaRPr dirty="0"/>
          </a:p>
          <a:p>
            <a:pPr algn="l">
              <a:lnSpc>
                <a:spcPts val="3892"/>
              </a:lnSpc>
            </a:pPr>
            <a:endParaRPr dirty="0"/>
          </a:p>
          <a:p>
            <a:pPr algn="l">
              <a:lnSpc>
                <a:spcPts val="3892"/>
              </a:lnSpc>
            </a:pP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● </a:t>
            </a:r>
            <a:r>
              <a:rPr lang="en-US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生成模型负责将混合检索模块提供的信息整合、提炼，并生成一段通顺、连贯、忠实于原文的最终答案</a:t>
            </a: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3892"/>
              </a:lnSpc>
            </a:pP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● </a:t>
            </a:r>
            <a:r>
              <a:rPr lang="en-US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实现了基于检索上下文的流式答案生成</a:t>
            </a: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。</a:t>
            </a:r>
          </a:p>
          <a:p>
            <a:pPr marL="0" lvl="0" indent="0" algn="l">
              <a:lnSpc>
                <a:spcPts val="3892"/>
              </a:lnSpc>
            </a:pP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● </a:t>
            </a:r>
            <a:r>
              <a:rPr lang="en-US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实现了对多源信息的事实</a:t>
            </a:r>
            <a:r>
              <a:rPr lang="en-US" sz="2780" b="1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冲突检测</a:t>
            </a:r>
            <a:r>
              <a:rPr lang="en-US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功能</a:t>
            </a: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。</a:t>
            </a:r>
          </a:p>
          <a:p>
            <a:pPr marL="0" lvl="0" indent="0"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sp>
        <p:nvSpPr>
          <p:cNvPr id="44" name="Freeform 44"/>
          <p:cNvSpPr/>
          <p:nvPr/>
        </p:nvSpPr>
        <p:spPr>
          <a:xfrm>
            <a:off x="7763093" y="6811333"/>
            <a:ext cx="1009444" cy="2131120"/>
          </a:xfrm>
          <a:custGeom>
            <a:avLst/>
            <a:gdLst/>
            <a:ahLst/>
            <a:cxnLst/>
            <a:rect l="l" t="t" r="r" b="b"/>
            <a:pathLst>
              <a:path w="1009444" h="2131120">
                <a:moveTo>
                  <a:pt x="0" y="0"/>
                </a:moveTo>
                <a:lnTo>
                  <a:pt x="1009444" y="0"/>
                </a:lnTo>
                <a:lnTo>
                  <a:pt x="1009444" y="2131120"/>
                </a:lnTo>
                <a:lnTo>
                  <a:pt x="0" y="21311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680" t="-132542" r="-243392"/>
            </a:stretch>
          </a:blipFill>
        </p:spPr>
      </p:sp>
      <p:sp>
        <p:nvSpPr>
          <p:cNvPr id="45" name="Freeform 45"/>
          <p:cNvSpPr/>
          <p:nvPr/>
        </p:nvSpPr>
        <p:spPr>
          <a:xfrm>
            <a:off x="7763093" y="5482796"/>
            <a:ext cx="1009444" cy="822787"/>
          </a:xfrm>
          <a:custGeom>
            <a:avLst/>
            <a:gdLst/>
            <a:ahLst/>
            <a:cxnLst/>
            <a:rect l="l" t="t" r="r" b="b"/>
            <a:pathLst>
              <a:path w="1009444" h="822787">
                <a:moveTo>
                  <a:pt x="0" y="0"/>
                </a:moveTo>
                <a:lnTo>
                  <a:pt x="1009444" y="0"/>
                </a:lnTo>
                <a:lnTo>
                  <a:pt x="1009444" y="822787"/>
                </a:lnTo>
                <a:lnTo>
                  <a:pt x="0" y="8227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471672" r="-228466"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2478811" y="2739160"/>
            <a:ext cx="13330379" cy="5499433"/>
            <a:chOff x="0" y="0"/>
            <a:chExt cx="7653435" cy="3157416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7560724" cy="3064706"/>
            </a:xfrm>
            <a:custGeom>
              <a:avLst/>
              <a:gdLst/>
              <a:ahLst/>
              <a:cxnLst/>
              <a:rect l="l" t="t" r="r" b="b"/>
              <a:pathLst>
                <a:path w="7560724" h="3064706">
                  <a:moveTo>
                    <a:pt x="0" y="3010096"/>
                  </a:moveTo>
                  <a:lnTo>
                    <a:pt x="0" y="3064706"/>
                  </a:lnTo>
                  <a:lnTo>
                    <a:pt x="7560724" y="3064706"/>
                  </a:lnTo>
                  <a:lnTo>
                    <a:pt x="7560724" y="0"/>
                  </a:lnTo>
                  <a:lnTo>
                    <a:pt x="7506115" y="0"/>
                  </a:lnTo>
                  <a:lnTo>
                    <a:pt x="7506115" y="3010096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7586124" cy="3090106"/>
            </a:xfrm>
            <a:custGeom>
              <a:avLst/>
              <a:gdLst/>
              <a:ahLst/>
              <a:cxnLst/>
              <a:rect l="l" t="t" r="r" b="b"/>
              <a:pathLst>
                <a:path w="7586124" h="3090106">
                  <a:moveTo>
                    <a:pt x="7518815" y="0"/>
                  </a:moveTo>
                  <a:lnTo>
                    <a:pt x="7518815" y="12700"/>
                  </a:lnTo>
                  <a:lnTo>
                    <a:pt x="7573424" y="12700"/>
                  </a:lnTo>
                  <a:lnTo>
                    <a:pt x="7573424" y="3077406"/>
                  </a:lnTo>
                  <a:lnTo>
                    <a:pt x="12700" y="3077406"/>
                  </a:lnTo>
                  <a:lnTo>
                    <a:pt x="12700" y="3022796"/>
                  </a:lnTo>
                  <a:lnTo>
                    <a:pt x="0" y="3022796"/>
                  </a:lnTo>
                  <a:lnTo>
                    <a:pt x="0" y="3090106"/>
                  </a:lnTo>
                  <a:lnTo>
                    <a:pt x="7586124" y="3090106"/>
                  </a:lnTo>
                  <a:lnTo>
                    <a:pt x="758612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7560725" cy="3064706"/>
            </a:xfrm>
            <a:custGeom>
              <a:avLst/>
              <a:gdLst/>
              <a:ahLst/>
              <a:cxnLst/>
              <a:rect l="l" t="t" r="r" b="b"/>
              <a:pathLst>
                <a:path w="7560725" h="3064706">
                  <a:moveTo>
                    <a:pt x="0" y="0"/>
                  </a:moveTo>
                  <a:lnTo>
                    <a:pt x="7560725" y="0"/>
                  </a:lnTo>
                  <a:lnTo>
                    <a:pt x="7560725" y="3064706"/>
                  </a:lnTo>
                  <a:lnTo>
                    <a:pt x="0" y="30647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7586125" cy="3090106"/>
            </a:xfrm>
            <a:custGeom>
              <a:avLst/>
              <a:gdLst/>
              <a:ahLst/>
              <a:cxnLst/>
              <a:rect l="l" t="t" r="r" b="b"/>
              <a:pathLst>
                <a:path w="7586125" h="3090106">
                  <a:moveTo>
                    <a:pt x="80010" y="3090106"/>
                  </a:moveTo>
                  <a:lnTo>
                    <a:pt x="7586125" y="3090106"/>
                  </a:lnTo>
                  <a:lnTo>
                    <a:pt x="7586125" y="80010"/>
                  </a:lnTo>
                  <a:lnTo>
                    <a:pt x="7586125" y="67310"/>
                  </a:lnTo>
                  <a:lnTo>
                    <a:pt x="7586125" y="0"/>
                  </a:lnTo>
                  <a:lnTo>
                    <a:pt x="0" y="0"/>
                  </a:lnTo>
                  <a:lnTo>
                    <a:pt x="0" y="3090106"/>
                  </a:lnTo>
                  <a:lnTo>
                    <a:pt x="67310" y="3090106"/>
                  </a:lnTo>
                  <a:lnTo>
                    <a:pt x="80010" y="3090106"/>
                  </a:lnTo>
                  <a:close/>
                  <a:moveTo>
                    <a:pt x="12700" y="12700"/>
                  </a:moveTo>
                  <a:lnTo>
                    <a:pt x="7573425" y="12700"/>
                  </a:lnTo>
                  <a:lnTo>
                    <a:pt x="7573425" y="3077406"/>
                  </a:lnTo>
                  <a:lnTo>
                    <a:pt x="12700" y="307740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3343115" y="5143500"/>
            <a:ext cx="11601769" cy="2666594"/>
            <a:chOff x="0" y="0"/>
            <a:chExt cx="15469026" cy="3555459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257175"/>
              <a:ext cx="15469026" cy="2085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800"/>
                </a:lnSpc>
              </a:pPr>
              <a:r>
                <a:rPr lang="en-US" sz="9000" b="1" spc="450">
                  <a:solidFill>
                    <a:srgbClr val="000000"/>
                  </a:solidFill>
                  <a:latin typeface="Agrandir Wide Bold"/>
                  <a:ea typeface="Agrandir Wide Bold"/>
                  <a:cs typeface="Agrandir Wide Bold"/>
                  <a:sym typeface="Agrandir Wide Bold"/>
                </a:rPr>
                <a:t>优化分析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3049374"/>
              <a:ext cx="15469026" cy="506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8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405397" y="419104"/>
            <a:ext cx="17503627" cy="1928008"/>
            <a:chOff x="0" y="0"/>
            <a:chExt cx="10049442" cy="1106937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9956732" cy="1014227"/>
            </a:xfrm>
            <a:custGeom>
              <a:avLst/>
              <a:gdLst/>
              <a:ahLst/>
              <a:cxnLst/>
              <a:rect l="l" t="t" r="r" b="b"/>
              <a:pathLst>
                <a:path w="9956732" h="1014227">
                  <a:moveTo>
                    <a:pt x="0" y="959617"/>
                  </a:moveTo>
                  <a:lnTo>
                    <a:pt x="0" y="1014227"/>
                  </a:lnTo>
                  <a:lnTo>
                    <a:pt x="9956732" y="1014227"/>
                  </a:lnTo>
                  <a:lnTo>
                    <a:pt x="9956732" y="0"/>
                  </a:lnTo>
                  <a:lnTo>
                    <a:pt x="9902123" y="0"/>
                  </a:lnTo>
                  <a:lnTo>
                    <a:pt x="9902123" y="959617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9982132" cy="1039627"/>
            </a:xfrm>
            <a:custGeom>
              <a:avLst/>
              <a:gdLst/>
              <a:ahLst/>
              <a:cxnLst/>
              <a:rect l="l" t="t" r="r" b="b"/>
              <a:pathLst>
                <a:path w="9982132" h="1039627">
                  <a:moveTo>
                    <a:pt x="9914823" y="0"/>
                  </a:moveTo>
                  <a:lnTo>
                    <a:pt x="9914823" y="12700"/>
                  </a:lnTo>
                  <a:lnTo>
                    <a:pt x="9969432" y="12700"/>
                  </a:lnTo>
                  <a:lnTo>
                    <a:pt x="9969432" y="1026927"/>
                  </a:lnTo>
                  <a:lnTo>
                    <a:pt x="12700" y="1026927"/>
                  </a:lnTo>
                  <a:lnTo>
                    <a:pt x="12700" y="972317"/>
                  </a:lnTo>
                  <a:lnTo>
                    <a:pt x="0" y="972317"/>
                  </a:lnTo>
                  <a:lnTo>
                    <a:pt x="0" y="1039627"/>
                  </a:lnTo>
                  <a:lnTo>
                    <a:pt x="9982132" y="1039627"/>
                  </a:lnTo>
                  <a:lnTo>
                    <a:pt x="998213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9956733" cy="1014227"/>
            </a:xfrm>
            <a:custGeom>
              <a:avLst/>
              <a:gdLst/>
              <a:ahLst/>
              <a:cxnLst/>
              <a:rect l="l" t="t" r="r" b="b"/>
              <a:pathLst>
                <a:path w="9956733" h="1014227">
                  <a:moveTo>
                    <a:pt x="0" y="0"/>
                  </a:moveTo>
                  <a:lnTo>
                    <a:pt x="9956733" y="0"/>
                  </a:lnTo>
                  <a:lnTo>
                    <a:pt x="9956733" y="1014227"/>
                  </a:lnTo>
                  <a:lnTo>
                    <a:pt x="0" y="101422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9982133" cy="1039627"/>
            </a:xfrm>
            <a:custGeom>
              <a:avLst/>
              <a:gdLst/>
              <a:ahLst/>
              <a:cxnLst/>
              <a:rect l="l" t="t" r="r" b="b"/>
              <a:pathLst>
                <a:path w="9982133" h="1039627">
                  <a:moveTo>
                    <a:pt x="80010" y="1039627"/>
                  </a:moveTo>
                  <a:lnTo>
                    <a:pt x="9982133" y="1039627"/>
                  </a:lnTo>
                  <a:lnTo>
                    <a:pt x="9982133" y="80010"/>
                  </a:lnTo>
                  <a:lnTo>
                    <a:pt x="9982133" y="67310"/>
                  </a:lnTo>
                  <a:lnTo>
                    <a:pt x="9982133" y="0"/>
                  </a:lnTo>
                  <a:lnTo>
                    <a:pt x="0" y="0"/>
                  </a:lnTo>
                  <a:lnTo>
                    <a:pt x="0" y="1039627"/>
                  </a:lnTo>
                  <a:lnTo>
                    <a:pt x="67310" y="1039627"/>
                  </a:lnTo>
                  <a:lnTo>
                    <a:pt x="80010" y="1039627"/>
                  </a:lnTo>
                  <a:close/>
                  <a:moveTo>
                    <a:pt x="12700" y="12700"/>
                  </a:moveTo>
                  <a:lnTo>
                    <a:pt x="9969433" y="12700"/>
                  </a:lnTo>
                  <a:lnTo>
                    <a:pt x="9969433" y="1026927"/>
                  </a:lnTo>
                  <a:lnTo>
                    <a:pt x="12700" y="102692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1060214" y="2661246"/>
            <a:ext cx="6848811" cy="7188054"/>
            <a:chOff x="0" y="0"/>
            <a:chExt cx="3932141" cy="4126912"/>
          </a:xfrm>
        </p:grpSpPr>
        <p:sp>
          <p:nvSpPr>
            <p:cNvPr id="13" name="Freeform 13"/>
            <p:cNvSpPr/>
            <p:nvPr/>
          </p:nvSpPr>
          <p:spPr>
            <a:xfrm>
              <a:off x="80010" y="80010"/>
              <a:ext cx="3839431" cy="4034202"/>
            </a:xfrm>
            <a:custGeom>
              <a:avLst/>
              <a:gdLst/>
              <a:ahLst/>
              <a:cxnLst/>
              <a:rect l="l" t="t" r="r" b="b"/>
              <a:pathLst>
                <a:path w="3839431" h="4034202">
                  <a:moveTo>
                    <a:pt x="0" y="3979592"/>
                  </a:moveTo>
                  <a:lnTo>
                    <a:pt x="0" y="4034202"/>
                  </a:lnTo>
                  <a:lnTo>
                    <a:pt x="3839431" y="4034202"/>
                  </a:lnTo>
                  <a:lnTo>
                    <a:pt x="3839431" y="0"/>
                  </a:lnTo>
                  <a:lnTo>
                    <a:pt x="3784821" y="0"/>
                  </a:lnTo>
                  <a:lnTo>
                    <a:pt x="3784821" y="3979592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67310" y="67310"/>
              <a:ext cx="3864831" cy="4059602"/>
            </a:xfrm>
            <a:custGeom>
              <a:avLst/>
              <a:gdLst/>
              <a:ahLst/>
              <a:cxnLst/>
              <a:rect l="l" t="t" r="r" b="b"/>
              <a:pathLst>
                <a:path w="3864831" h="4059602">
                  <a:moveTo>
                    <a:pt x="3797521" y="0"/>
                  </a:moveTo>
                  <a:lnTo>
                    <a:pt x="3797521" y="12700"/>
                  </a:lnTo>
                  <a:lnTo>
                    <a:pt x="3852131" y="12700"/>
                  </a:lnTo>
                  <a:lnTo>
                    <a:pt x="3852131" y="4046902"/>
                  </a:lnTo>
                  <a:lnTo>
                    <a:pt x="12700" y="4046902"/>
                  </a:lnTo>
                  <a:lnTo>
                    <a:pt x="12700" y="3992292"/>
                  </a:lnTo>
                  <a:lnTo>
                    <a:pt x="0" y="3992292"/>
                  </a:lnTo>
                  <a:lnTo>
                    <a:pt x="0" y="4059602"/>
                  </a:lnTo>
                  <a:lnTo>
                    <a:pt x="3864831" y="4059602"/>
                  </a:lnTo>
                  <a:lnTo>
                    <a:pt x="386483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2700" y="12700"/>
              <a:ext cx="3839431" cy="4034202"/>
            </a:xfrm>
            <a:custGeom>
              <a:avLst/>
              <a:gdLst/>
              <a:ahLst/>
              <a:cxnLst/>
              <a:rect l="l" t="t" r="r" b="b"/>
              <a:pathLst>
                <a:path w="3839431" h="4034202">
                  <a:moveTo>
                    <a:pt x="0" y="0"/>
                  </a:moveTo>
                  <a:lnTo>
                    <a:pt x="3839431" y="0"/>
                  </a:lnTo>
                  <a:lnTo>
                    <a:pt x="3839431" y="4034202"/>
                  </a:lnTo>
                  <a:lnTo>
                    <a:pt x="0" y="403420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3864831" cy="4059602"/>
            </a:xfrm>
            <a:custGeom>
              <a:avLst/>
              <a:gdLst/>
              <a:ahLst/>
              <a:cxnLst/>
              <a:rect l="l" t="t" r="r" b="b"/>
              <a:pathLst>
                <a:path w="3864831" h="4059602">
                  <a:moveTo>
                    <a:pt x="80010" y="4059602"/>
                  </a:moveTo>
                  <a:lnTo>
                    <a:pt x="3864831" y="4059602"/>
                  </a:lnTo>
                  <a:lnTo>
                    <a:pt x="3864831" y="80010"/>
                  </a:lnTo>
                  <a:lnTo>
                    <a:pt x="3864831" y="67310"/>
                  </a:lnTo>
                  <a:lnTo>
                    <a:pt x="3864831" y="0"/>
                  </a:lnTo>
                  <a:lnTo>
                    <a:pt x="0" y="0"/>
                  </a:lnTo>
                  <a:lnTo>
                    <a:pt x="0" y="4059602"/>
                  </a:lnTo>
                  <a:lnTo>
                    <a:pt x="67310" y="4059602"/>
                  </a:lnTo>
                  <a:lnTo>
                    <a:pt x="80010" y="4059602"/>
                  </a:lnTo>
                  <a:close/>
                  <a:moveTo>
                    <a:pt x="12700" y="12700"/>
                  </a:moveTo>
                  <a:lnTo>
                    <a:pt x="3852131" y="12700"/>
                  </a:lnTo>
                  <a:lnTo>
                    <a:pt x="3852131" y="4046902"/>
                  </a:lnTo>
                  <a:lnTo>
                    <a:pt x="12700" y="404690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405397" y="2660437"/>
            <a:ext cx="10502417" cy="7188864"/>
            <a:chOff x="0" y="0"/>
            <a:chExt cx="6029803" cy="4127377"/>
          </a:xfrm>
        </p:grpSpPr>
        <p:sp>
          <p:nvSpPr>
            <p:cNvPr id="18" name="Freeform 18"/>
            <p:cNvSpPr/>
            <p:nvPr/>
          </p:nvSpPr>
          <p:spPr>
            <a:xfrm>
              <a:off x="80010" y="80010"/>
              <a:ext cx="5937093" cy="4034667"/>
            </a:xfrm>
            <a:custGeom>
              <a:avLst/>
              <a:gdLst/>
              <a:ahLst/>
              <a:cxnLst/>
              <a:rect l="l" t="t" r="r" b="b"/>
              <a:pathLst>
                <a:path w="5937093" h="4034667">
                  <a:moveTo>
                    <a:pt x="0" y="3980057"/>
                  </a:moveTo>
                  <a:lnTo>
                    <a:pt x="0" y="4034667"/>
                  </a:lnTo>
                  <a:lnTo>
                    <a:pt x="5937093" y="4034667"/>
                  </a:lnTo>
                  <a:lnTo>
                    <a:pt x="5937093" y="0"/>
                  </a:lnTo>
                  <a:lnTo>
                    <a:pt x="5882483" y="0"/>
                  </a:lnTo>
                  <a:lnTo>
                    <a:pt x="5882483" y="3980057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67310" y="67310"/>
              <a:ext cx="5962493" cy="4060067"/>
            </a:xfrm>
            <a:custGeom>
              <a:avLst/>
              <a:gdLst/>
              <a:ahLst/>
              <a:cxnLst/>
              <a:rect l="l" t="t" r="r" b="b"/>
              <a:pathLst>
                <a:path w="5962493" h="4060067">
                  <a:moveTo>
                    <a:pt x="5895183" y="0"/>
                  </a:moveTo>
                  <a:lnTo>
                    <a:pt x="5895183" y="12700"/>
                  </a:lnTo>
                  <a:lnTo>
                    <a:pt x="5949793" y="12700"/>
                  </a:lnTo>
                  <a:lnTo>
                    <a:pt x="5949793" y="4047367"/>
                  </a:lnTo>
                  <a:lnTo>
                    <a:pt x="12700" y="4047367"/>
                  </a:lnTo>
                  <a:lnTo>
                    <a:pt x="12700" y="3992757"/>
                  </a:lnTo>
                  <a:lnTo>
                    <a:pt x="0" y="3992757"/>
                  </a:lnTo>
                  <a:lnTo>
                    <a:pt x="0" y="4060067"/>
                  </a:lnTo>
                  <a:lnTo>
                    <a:pt x="5962493" y="4060067"/>
                  </a:lnTo>
                  <a:lnTo>
                    <a:pt x="596249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2700" y="12700"/>
              <a:ext cx="5937093" cy="4034667"/>
            </a:xfrm>
            <a:custGeom>
              <a:avLst/>
              <a:gdLst/>
              <a:ahLst/>
              <a:cxnLst/>
              <a:rect l="l" t="t" r="r" b="b"/>
              <a:pathLst>
                <a:path w="5937093" h="4034667">
                  <a:moveTo>
                    <a:pt x="0" y="0"/>
                  </a:moveTo>
                  <a:lnTo>
                    <a:pt x="5937093" y="0"/>
                  </a:lnTo>
                  <a:lnTo>
                    <a:pt x="5937093" y="4034667"/>
                  </a:lnTo>
                  <a:lnTo>
                    <a:pt x="0" y="40346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5962493" cy="4060067"/>
            </a:xfrm>
            <a:custGeom>
              <a:avLst/>
              <a:gdLst/>
              <a:ahLst/>
              <a:cxnLst/>
              <a:rect l="l" t="t" r="r" b="b"/>
              <a:pathLst>
                <a:path w="5962493" h="4060067">
                  <a:moveTo>
                    <a:pt x="80010" y="4060067"/>
                  </a:moveTo>
                  <a:lnTo>
                    <a:pt x="5962493" y="4060067"/>
                  </a:lnTo>
                  <a:lnTo>
                    <a:pt x="5962493" y="80010"/>
                  </a:lnTo>
                  <a:lnTo>
                    <a:pt x="5962493" y="67310"/>
                  </a:lnTo>
                  <a:lnTo>
                    <a:pt x="5962493" y="0"/>
                  </a:lnTo>
                  <a:lnTo>
                    <a:pt x="0" y="0"/>
                  </a:lnTo>
                  <a:lnTo>
                    <a:pt x="0" y="4060067"/>
                  </a:lnTo>
                  <a:lnTo>
                    <a:pt x="67310" y="4060067"/>
                  </a:lnTo>
                  <a:lnTo>
                    <a:pt x="80010" y="4060067"/>
                  </a:lnTo>
                  <a:close/>
                  <a:moveTo>
                    <a:pt x="12700" y="12700"/>
                  </a:moveTo>
                  <a:lnTo>
                    <a:pt x="5949793" y="12700"/>
                  </a:lnTo>
                  <a:lnTo>
                    <a:pt x="5949793" y="4047367"/>
                  </a:lnTo>
                  <a:lnTo>
                    <a:pt x="12700" y="404736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405397" y="2661246"/>
            <a:ext cx="10502417" cy="591240"/>
            <a:chOff x="0" y="0"/>
            <a:chExt cx="14003222" cy="788320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4003222" cy="788320"/>
              <a:chOff x="0" y="0"/>
              <a:chExt cx="76851801" cy="4326418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72390" y="72390"/>
                <a:ext cx="76707023" cy="4181638"/>
              </a:xfrm>
              <a:custGeom>
                <a:avLst/>
                <a:gdLst/>
                <a:ahLst/>
                <a:cxnLst/>
                <a:rect l="l" t="t" r="r" b="b"/>
                <a:pathLst>
                  <a:path w="76707023" h="4181638">
                    <a:moveTo>
                      <a:pt x="0" y="0"/>
                    </a:moveTo>
                    <a:lnTo>
                      <a:pt x="76707023" y="0"/>
                    </a:lnTo>
                    <a:lnTo>
                      <a:pt x="76707023" y="4181638"/>
                    </a:lnTo>
                    <a:lnTo>
                      <a:pt x="0" y="41816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3F9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0"/>
                <a:ext cx="76851799" cy="4326418"/>
              </a:xfrm>
              <a:custGeom>
                <a:avLst/>
                <a:gdLst/>
                <a:ahLst/>
                <a:cxnLst/>
                <a:rect l="l" t="t" r="r" b="b"/>
                <a:pathLst>
                  <a:path w="76851799" h="4326418">
                    <a:moveTo>
                      <a:pt x="76707020" y="4181638"/>
                    </a:moveTo>
                    <a:lnTo>
                      <a:pt x="76851799" y="4181638"/>
                    </a:lnTo>
                    <a:lnTo>
                      <a:pt x="76851799" y="4326418"/>
                    </a:lnTo>
                    <a:lnTo>
                      <a:pt x="76707020" y="4326418"/>
                    </a:lnTo>
                    <a:lnTo>
                      <a:pt x="76707020" y="4181638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181638"/>
                    </a:lnTo>
                    <a:lnTo>
                      <a:pt x="0" y="4181638"/>
                    </a:lnTo>
                    <a:lnTo>
                      <a:pt x="0" y="144780"/>
                    </a:lnTo>
                    <a:close/>
                    <a:moveTo>
                      <a:pt x="0" y="4181638"/>
                    </a:moveTo>
                    <a:lnTo>
                      <a:pt x="144780" y="4181638"/>
                    </a:lnTo>
                    <a:lnTo>
                      <a:pt x="144780" y="4326418"/>
                    </a:lnTo>
                    <a:lnTo>
                      <a:pt x="0" y="4326418"/>
                    </a:lnTo>
                    <a:lnTo>
                      <a:pt x="0" y="4181638"/>
                    </a:lnTo>
                    <a:close/>
                    <a:moveTo>
                      <a:pt x="76707020" y="144780"/>
                    </a:moveTo>
                    <a:lnTo>
                      <a:pt x="76851799" y="144780"/>
                    </a:lnTo>
                    <a:lnTo>
                      <a:pt x="76851799" y="4181638"/>
                    </a:lnTo>
                    <a:lnTo>
                      <a:pt x="76707020" y="4181638"/>
                    </a:lnTo>
                    <a:lnTo>
                      <a:pt x="76707020" y="144780"/>
                    </a:lnTo>
                    <a:close/>
                    <a:moveTo>
                      <a:pt x="144780" y="4181638"/>
                    </a:moveTo>
                    <a:lnTo>
                      <a:pt x="76707020" y="4181638"/>
                    </a:lnTo>
                    <a:lnTo>
                      <a:pt x="76707020" y="4326418"/>
                    </a:lnTo>
                    <a:lnTo>
                      <a:pt x="144780" y="4326418"/>
                    </a:lnTo>
                    <a:lnTo>
                      <a:pt x="144780" y="4181638"/>
                    </a:lnTo>
                    <a:close/>
                    <a:moveTo>
                      <a:pt x="76707020" y="0"/>
                    </a:moveTo>
                    <a:lnTo>
                      <a:pt x="76851799" y="0"/>
                    </a:lnTo>
                    <a:lnTo>
                      <a:pt x="76851799" y="144780"/>
                    </a:lnTo>
                    <a:lnTo>
                      <a:pt x="76707020" y="144780"/>
                    </a:lnTo>
                    <a:lnTo>
                      <a:pt x="76707020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76707020" y="0"/>
                    </a:lnTo>
                    <a:lnTo>
                      <a:pt x="76707020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6" name="TextBox 26"/>
            <p:cNvSpPr txBox="1"/>
            <p:nvPr/>
          </p:nvSpPr>
          <p:spPr>
            <a:xfrm>
              <a:off x="7561440" y="174296"/>
              <a:ext cx="6222647" cy="4422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310"/>
                </a:lnSpc>
              </a:pPr>
              <a:r>
                <a:rPr lang="en-US" sz="2099" spc="41">
                  <a:solidFill>
                    <a:srgbClr val="000000"/>
                  </a:solidFill>
                  <a:latin typeface="Telegraf Medium"/>
                  <a:ea typeface="Telegraf Medium"/>
                  <a:cs typeface="Telegraf Medium"/>
                  <a:sym typeface="Telegraf Medium"/>
                </a:rPr>
                <a:t>数据结果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1060214" y="2661246"/>
            <a:ext cx="6717217" cy="589102"/>
            <a:chOff x="0" y="0"/>
            <a:chExt cx="8956289" cy="785469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8956289" cy="785469"/>
              <a:chOff x="0" y="0"/>
              <a:chExt cx="49153467" cy="4310774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72390" y="72390"/>
                <a:ext cx="49008685" cy="4165994"/>
              </a:xfrm>
              <a:custGeom>
                <a:avLst/>
                <a:gdLst/>
                <a:ahLst/>
                <a:cxnLst/>
                <a:rect l="l" t="t" r="r" b="b"/>
                <a:pathLst>
                  <a:path w="49008685" h="4165994">
                    <a:moveTo>
                      <a:pt x="0" y="0"/>
                    </a:moveTo>
                    <a:lnTo>
                      <a:pt x="49008685" y="0"/>
                    </a:lnTo>
                    <a:lnTo>
                      <a:pt x="49008685" y="4165994"/>
                    </a:lnTo>
                    <a:lnTo>
                      <a:pt x="0" y="41659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F3C8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0" y="0"/>
                <a:ext cx="49153468" cy="4310774"/>
              </a:xfrm>
              <a:custGeom>
                <a:avLst/>
                <a:gdLst/>
                <a:ahLst/>
                <a:cxnLst/>
                <a:rect l="l" t="t" r="r" b="b"/>
                <a:pathLst>
                  <a:path w="49153468" h="4310774">
                    <a:moveTo>
                      <a:pt x="49008686" y="4165994"/>
                    </a:moveTo>
                    <a:lnTo>
                      <a:pt x="49153468" y="4165994"/>
                    </a:lnTo>
                    <a:lnTo>
                      <a:pt x="49153468" y="4310774"/>
                    </a:lnTo>
                    <a:lnTo>
                      <a:pt x="49008686" y="4310774"/>
                    </a:lnTo>
                    <a:lnTo>
                      <a:pt x="49008686" y="4165994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165994"/>
                    </a:lnTo>
                    <a:lnTo>
                      <a:pt x="0" y="4165994"/>
                    </a:lnTo>
                    <a:lnTo>
                      <a:pt x="0" y="144780"/>
                    </a:lnTo>
                    <a:close/>
                    <a:moveTo>
                      <a:pt x="0" y="4165994"/>
                    </a:moveTo>
                    <a:lnTo>
                      <a:pt x="144780" y="4165994"/>
                    </a:lnTo>
                    <a:lnTo>
                      <a:pt x="144780" y="4310774"/>
                    </a:lnTo>
                    <a:lnTo>
                      <a:pt x="0" y="4310774"/>
                    </a:lnTo>
                    <a:lnTo>
                      <a:pt x="0" y="4165994"/>
                    </a:lnTo>
                    <a:close/>
                    <a:moveTo>
                      <a:pt x="49008686" y="144780"/>
                    </a:moveTo>
                    <a:lnTo>
                      <a:pt x="49153468" y="144780"/>
                    </a:lnTo>
                    <a:lnTo>
                      <a:pt x="49153468" y="4165994"/>
                    </a:lnTo>
                    <a:lnTo>
                      <a:pt x="49008686" y="4165994"/>
                    </a:lnTo>
                    <a:lnTo>
                      <a:pt x="49008686" y="144780"/>
                    </a:lnTo>
                    <a:close/>
                    <a:moveTo>
                      <a:pt x="144780" y="4165994"/>
                    </a:moveTo>
                    <a:lnTo>
                      <a:pt x="49008686" y="4165994"/>
                    </a:lnTo>
                    <a:lnTo>
                      <a:pt x="49008686" y="4310774"/>
                    </a:lnTo>
                    <a:lnTo>
                      <a:pt x="144780" y="4310774"/>
                    </a:lnTo>
                    <a:lnTo>
                      <a:pt x="144780" y="4165994"/>
                    </a:lnTo>
                    <a:close/>
                    <a:moveTo>
                      <a:pt x="49008686" y="0"/>
                    </a:moveTo>
                    <a:lnTo>
                      <a:pt x="49153468" y="0"/>
                    </a:lnTo>
                    <a:lnTo>
                      <a:pt x="49153468" y="144780"/>
                    </a:lnTo>
                    <a:lnTo>
                      <a:pt x="49008686" y="144780"/>
                    </a:lnTo>
                    <a:lnTo>
                      <a:pt x="49008686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49008686" y="0"/>
                    </a:lnTo>
                    <a:lnTo>
                      <a:pt x="49008686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1" name="TextBox 31"/>
            <p:cNvSpPr txBox="1"/>
            <p:nvPr/>
          </p:nvSpPr>
          <p:spPr>
            <a:xfrm>
              <a:off x="1811704" y="176194"/>
              <a:ext cx="6690696" cy="4422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310"/>
                </a:lnSpc>
                <a:spcBef>
                  <a:spcPct val="0"/>
                </a:spcBef>
              </a:pPr>
              <a:r>
                <a:rPr lang="en-US" sz="2100" spc="42">
                  <a:solidFill>
                    <a:srgbClr val="000000"/>
                  </a:solidFill>
                  <a:latin typeface="Telegraf Medium"/>
                  <a:ea typeface="Telegraf Medium"/>
                  <a:cs typeface="Telegraf Medium"/>
                  <a:sym typeface="Telegraf Medium"/>
                </a:rPr>
                <a:t>方法实现</a:t>
              </a:r>
            </a:p>
          </p:txBody>
        </p:sp>
      </p:grpSp>
      <p:grpSp>
        <p:nvGrpSpPr>
          <p:cNvPr id="32" name="Group 32"/>
          <p:cNvGrpSpPr>
            <a:grpSpLocks noChangeAspect="1"/>
          </p:cNvGrpSpPr>
          <p:nvPr/>
        </p:nvGrpSpPr>
        <p:grpSpPr>
          <a:xfrm>
            <a:off x="619125" y="2834029"/>
            <a:ext cx="238125" cy="238125"/>
            <a:chOff x="0" y="0"/>
            <a:chExt cx="495300" cy="4953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7B2B0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624537" y="2839441"/>
            <a:ext cx="232713" cy="232713"/>
            <a:chOff x="0" y="0"/>
            <a:chExt cx="6350000" cy="63500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37" name="Group 37"/>
          <p:cNvGrpSpPr>
            <a:grpSpLocks noChangeAspect="1"/>
          </p:cNvGrpSpPr>
          <p:nvPr/>
        </p:nvGrpSpPr>
        <p:grpSpPr>
          <a:xfrm>
            <a:off x="1398573" y="2836200"/>
            <a:ext cx="239194" cy="239194"/>
            <a:chOff x="0" y="0"/>
            <a:chExt cx="495300" cy="4953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9" name="Freeform 39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D1F3C8"/>
            </a:solidFill>
          </p:spPr>
        </p:sp>
      </p:grpSp>
      <p:sp>
        <p:nvSpPr>
          <p:cNvPr id="40" name="TextBox 40"/>
          <p:cNvSpPr txBox="1"/>
          <p:nvPr/>
        </p:nvSpPr>
        <p:spPr>
          <a:xfrm>
            <a:off x="738188" y="330446"/>
            <a:ext cx="15886433" cy="2067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endParaRPr/>
          </a:p>
          <a:p>
            <a:pPr algn="l">
              <a:lnSpc>
                <a:spcPts val="4999"/>
              </a:lnSpc>
            </a:pPr>
            <a:r>
              <a:rPr lang="en-US" sz="4999" b="1" spc="250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 检索模型微调结果——SOFT数据集</a:t>
            </a:r>
          </a:p>
          <a:p>
            <a:pPr algn="l">
              <a:lnSpc>
                <a:spcPts val="4999"/>
              </a:lnSpc>
            </a:pPr>
            <a:endParaRPr lang="en-US" sz="4999" b="1" spc="250">
              <a:solidFill>
                <a:srgbClr val="000000"/>
              </a:solidFill>
              <a:latin typeface="Agrandir Wide Bold"/>
              <a:ea typeface="Agrandir Wide Bold"/>
              <a:cs typeface="Agrandir Wide Bold"/>
              <a:sym typeface="Agrandir Wide Bold"/>
            </a:endParaRPr>
          </a:p>
        </p:txBody>
      </p:sp>
      <p:grpSp>
        <p:nvGrpSpPr>
          <p:cNvPr id="41" name="Group 41"/>
          <p:cNvGrpSpPr>
            <a:grpSpLocks noChangeAspect="1"/>
          </p:cNvGrpSpPr>
          <p:nvPr/>
        </p:nvGrpSpPr>
        <p:grpSpPr>
          <a:xfrm>
            <a:off x="1008314" y="2832960"/>
            <a:ext cx="239194" cy="239194"/>
            <a:chOff x="0" y="0"/>
            <a:chExt cx="495300" cy="4953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3" name="Freeform 43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9C374"/>
            </a:solidFill>
          </p:spPr>
        </p:sp>
      </p:grpSp>
      <p:grpSp>
        <p:nvGrpSpPr>
          <p:cNvPr id="44" name="Group 44"/>
          <p:cNvGrpSpPr/>
          <p:nvPr/>
        </p:nvGrpSpPr>
        <p:grpSpPr>
          <a:xfrm>
            <a:off x="624537" y="2832960"/>
            <a:ext cx="1013230" cy="242434"/>
            <a:chOff x="0" y="0"/>
            <a:chExt cx="1350973" cy="323246"/>
          </a:xfrm>
        </p:grpSpPr>
        <p:grpSp>
          <p:nvGrpSpPr>
            <p:cNvPr id="45" name="Group 45"/>
            <p:cNvGrpSpPr/>
            <p:nvPr/>
          </p:nvGrpSpPr>
          <p:grpSpPr>
            <a:xfrm>
              <a:off x="0" y="8641"/>
              <a:ext cx="310284" cy="310284"/>
              <a:chOff x="0" y="0"/>
              <a:chExt cx="6350000" cy="63500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</p:grpSp>
        <p:grpSp>
          <p:nvGrpSpPr>
            <p:cNvPr id="47" name="Group 47"/>
            <p:cNvGrpSpPr>
              <a:grpSpLocks noChangeAspect="1"/>
            </p:cNvGrpSpPr>
            <p:nvPr/>
          </p:nvGrpSpPr>
          <p:grpSpPr>
            <a:xfrm>
              <a:off x="1032048" y="4321"/>
              <a:ext cx="318925" cy="318925"/>
              <a:chOff x="0" y="0"/>
              <a:chExt cx="495300" cy="4953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9" name="Freeform 49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D1F3C8"/>
              </a:solidFill>
            </p:spPr>
          </p:sp>
        </p:grpSp>
        <p:grpSp>
          <p:nvGrpSpPr>
            <p:cNvPr id="50" name="Group 50"/>
            <p:cNvGrpSpPr>
              <a:grpSpLocks noChangeAspect="1"/>
            </p:cNvGrpSpPr>
            <p:nvPr/>
          </p:nvGrpSpPr>
          <p:grpSpPr>
            <a:xfrm>
              <a:off x="511703" y="0"/>
              <a:ext cx="318925" cy="318925"/>
              <a:chOff x="0" y="0"/>
              <a:chExt cx="495300" cy="495300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2" name="Freeform 52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</p:grpSp>
      <p:grpSp>
        <p:nvGrpSpPr>
          <p:cNvPr id="53" name="Group 53"/>
          <p:cNvGrpSpPr/>
          <p:nvPr/>
        </p:nvGrpSpPr>
        <p:grpSpPr>
          <a:xfrm>
            <a:off x="13510653" y="2840510"/>
            <a:ext cx="1026320" cy="245675"/>
            <a:chOff x="0" y="0"/>
            <a:chExt cx="1368427" cy="327567"/>
          </a:xfrm>
        </p:grpSpPr>
        <p:grpSp>
          <p:nvGrpSpPr>
            <p:cNvPr id="54" name="Group 54"/>
            <p:cNvGrpSpPr>
              <a:grpSpLocks noChangeAspect="1"/>
            </p:cNvGrpSpPr>
            <p:nvPr/>
          </p:nvGrpSpPr>
          <p:grpSpPr>
            <a:xfrm>
              <a:off x="0" y="0"/>
              <a:ext cx="327567" cy="327567"/>
              <a:chOff x="0" y="0"/>
              <a:chExt cx="495300" cy="495300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6" name="Freeform 56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  <p:grpSp>
          <p:nvGrpSpPr>
            <p:cNvPr id="57" name="Group 57"/>
            <p:cNvGrpSpPr>
              <a:grpSpLocks noChangeAspect="1"/>
            </p:cNvGrpSpPr>
            <p:nvPr/>
          </p:nvGrpSpPr>
          <p:grpSpPr>
            <a:xfrm>
              <a:off x="1049501" y="8641"/>
              <a:ext cx="318925" cy="318925"/>
              <a:chOff x="0" y="0"/>
              <a:chExt cx="495300" cy="49530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9" name="Freeform 59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D1F3C8"/>
              </a:solidFill>
            </p:spPr>
          </p:sp>
        </p:grpSp>
        <p:grpSp>
          <p:nvGrpSpPr>
            <p:cNvPr id="60" name="Group 60"/>
            <p:cNvGrpSpPr>
              <a:grpSpLocks noChangeAspect="1"/>
            </p:cNvGrpSpPr>
            <p:nvPr/>
          </p:nvGrpSpPr>
          <p:grpSpPr>
            <a:xfrm>
              <a:off x="529071" y="4321"/>
              <a:ext cx="318925" cy="318925"/>
              <a:chOff x="0" y="0"/>
              <a:chExt cx="495300" cy="495300"/>
            </a:xfrm>
          </p:grpSpPr>
          <p:sp>
            <p:nvSpPr>
              <p:cNvPr id="61" name="Freeform 61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62" name="Freeform 62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</p:grpSp>
      <p:graphicFrame>
        <p:nvGraphicFramePr>
          <p:cNvPr id="63" name="Table 63"/>
          <p:cNvGraphicFramePr>
            <a:graphicFrameLocks noGrp="1"/>
          </p:cNvGraphicFramePr>
          <p:nvPr/>
        </p:nvGraphicFramePr>
        <p:xfrm>
          <a:off x="549506" y="3700161"/>
          <a:ext cx="10099368" cy="5452821"/>
        </p:xfrm>
        <a:graphic>
          <a:graphicData uri="http://schemas.openxmlformats.org/drawingml/2006/table">
            <a:tbl>
              <a:tblPr/>
              <a:tblGrid>
                <a:gridCol w="3643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4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869"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Method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RFR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Recall@1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Recall@5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MRR@5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869"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 b="1">
                          <a:solidFill>
                            <a:srgbClr val="000000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bm25+bi-encoder(finetuned)+reranker(ours)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 b="1">
                          <a:solidFill>
                            <a:srgbClr val="000000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1.08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 b="1">
                          <a:solidFill>
                            <a:srgbClr val="000000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0.9627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 b="1">
                          <a:solidFill>
                            <a:srgbClr val="000000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0.9972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 b="1">
                          <a:solidFill>
                            <a:srgbClr val="000000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0.9782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869"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bm25+bi-encoder(finetuned)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1.09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0.9554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0.9966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0.9738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869"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bi-encoder(finetuned)+reranker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1.18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0.9548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0.996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0.9734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869"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bi-encoder(finetuned)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1.19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0.9571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0.9944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0.9734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869"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GLM-Embedding-2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1.24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0.8966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0.9898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0.9365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869"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bi-encoder(base)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1.24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0.8944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0.9887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0.9346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869"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Doubao-Embedding-Text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1.26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0.8927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0.9876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0.935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5869"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bm25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1.95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0.7927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0.9559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9"/>
                        </a:lnSpc>
                        <a:defRPr/>
                      </a:pPr>
                      <a:r>
                        <a:rPr lang="en-US" sz="1192">
                          <a:solidFill>
                            <a:srgbClr val="000000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0.8614</a:t>
                      </a:r>
                      <a:endParaRPr lang="en-US" sz="1100"/>
                    </a:p>
                  </a:txBody>
                  <a:tcPr marL="113600" marR="113600" marT="113600" marB="113600" anchor="ctr">
                    <a:lnL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4" name="TextBox 64"/>
          <p:cNvSpPr txBox="1"/>
          <p:nvPr/>
        </p:nvSpPr>
        <p:spPr>
          <a:xfrm>
            <a:off x="11611076" y="3811751"/>
            <a:ext cx="5615492" cy="5726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2255" lvl="1" indent="-246128" algn="l">
              <a:lnSpc>
                <a:spcPts val="3192"/>
              </a:lnSpc>
              <a:buAutoNum type="arabicPeriod"/>
            </a:pPr>
            <a:r>
              <a:rPr lang="en-US" sz="2280" b="1" spc="114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模型优化策略</a:t>
            </a:r>
            <a:r>
              <a:rPr lang="en-US" sz="2280" spc="114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：针对自制宋朝知识问答数据集，创新性采用对比学习方法，对 bge-large-zh-v1.5 模型进行深度微调，精准适配宋朝知识领域问答场景。​</a:t>
            </a:r>
          </a:p>
          <a:p>
            <a:pPr marL="492255" lvl="1" indent="-246128" algn="l">
              <a:lnSpc>
                <a:spcPts val="3192"/>
              </a:lnSpc>
              <a:buAutoNum type="arabicPeriod"/>
            </a:pPr>
            <a:r>
              <a:rPr lang="en-US" sz="2280" b="1" spc="114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多维度融合提升</a:t>
            </a:r>
            <a:r>
              <a:rPr lang="en-US" sz="2280" spc="114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：构建词汇相似度与语义相似度互补机制，整合文本表层特征与深层语义信息，实现问答匹配精度的全方位强化。​</a:t>
            </a:r>
          </a:p>
          <a:p>
            <a:pPr marL="492255" lvl="1" indent="-246128" algn="l">
              <a:lnSpc>
                <a:spcPts val="3192"/>
              </a:lnSpc>
              <a:buAutoNum type="arabicPeriod"/>
            </a:pPr>
            <a:r>
              <a:rPr lang="en-US" sz="2280" b="1" spc="114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智能结果重排</a:t>
            </a:r>
            <a:r>
              <a:rPr lang="en-US" sz="2280" spc="114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：引入 bge-reranker-large 模型，对问答结果进行智能重排序，优化输出优先级，确保答案呈现的准确性与合理性。</a:t>
            </a:r>
          </a:p>
          <a:p>
            <a:pPr algn="l">
              <a:lnSpc>
                <a:spcPts val="3892"/>
              </a:lnSpc>
            </a:pPr>
            <a:endParaRPr lang="en-US" sz="2280" spc="114">
              <a:solidFill>
                <a:srgbClr val="000000"/>
              </a:solidFill>
              <a:latin typeface="Agrandir Wide"/>
              <a:ea typeface="Agrandir Wide"/>
              <a:cs typeface="Agrandir Wide"/>
              <a:sym typeface="Agrandir Wi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405397" y="419104"/>
            <a:ext cx="17503627" cy="1928008"/>
            <a:chOff x="0" y="0"/>
            <a:chExt cx="10049442" cy="1106937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9956732" cy="1014227"/>
            </a:xfrm>
            <a:custGeom>
              <a:avLst/>
              <a:gdLst/>
              <a:ahLst/>
              <a:cxnLst/>
              <a:rect l="l" t="t" r="r" b="b"/>
              <a:pathLst>
                <a:path w="9956732" h="1014227">
                  <a:moveTo>
                    <a:pt x="0" y="959617"/>
                  </a:moveTo>
                  <a:lnTo>
                    <a:pt x="0" y="1014227"/>
                  </a:lnTo>
                  <a:lnTo>
                    <a:pt x="9956732" y="1014227"/>
                  </a:lnTo>
                  <a:lnTo>
                    <a:pt x="9956732" y="0"/>
                  </a:lnTo>
                  <a:lnTo>
                    <a:pt x="9902123" y="0"/>
                  </a:lnTo>
                  <a:lnTo>
                    <a:pt x="9902123" y="959617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9982132" cy="1039627"/>
            </a:xfrm>
            <a:custGeom>
              <a:avLst/>
              <a:gdLst/>
              <a:ahLst/>
              <a:cxnLst/>
              <a:rect l="l" t="t" r="r" b="b"/>
              <a:pathLst>
                <a:path w="9982132" h="1039627">
                  <a:moveTo>
                    <a:pt x="9914823" y="0"/>
                  </a:moveTo>
                  <a:lnTo>
                    <a:pt x="9914823" y="12700"/>
                  </a:lnTo>
                  <a:lnTo>
                    <a:pt x="9969432" y="12700"/>
                  </a:lnTo>
                  <a:lnTo>
                    <a:pt x="9969432" y="1026927"/>
                  </a:lnTo>
                  <a:lnTo>
                    <a:pt x="12700" y="1026927"/>
                  </a:lnTo>
                  <a:lnTo>
                    <a:pt x="12700" y="972317"/>
                  </a:lnTo>
                  <a:lnTo>
                    <a:pt x="0" y="972317"/>
                  </a:lnTo>
                  <a:lnTo>
                    <a:pt x="0" y="1039627"/>
                  </a:lnTo>
                  <a:lnTo>
                    <a:pt x="9982132" y="1039627"/>
                  </a:lnTo>
                  <a:lnTo>
                    <a:pt x="998213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9956733" cy="1014227"/>
            </a:xfrm>
            <a:custGeom>
              <a:avLst/>
              <a:gdLst/>
              <a:ahLst/>
              <a:cxnLst/>
              <a:rect l="l" t="t" r="r" b="b"/>
              <a:pathLst>
                <a:path w="9956733" h="1014227">
                  <a:moveTo>
                    <a:pt x="0" y="0"/>
                  </a:moveTo>
                  <a:lnTo>
                    <a:pt x="9956733" y="0"/>
                  </a:lnTo>
                  <a:lnTo>
                    <a:pt x="9956733" y="1014227"/>
                  </a:lnTo>
                  <a:lnTo>
                    <a:pt x="0" y="101422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9982133" cy="1039627"/>
            </a:xfrm>
            <a:custGeom>
              <a:avLst/>
              <a:gdLst/>
              <a:ahLst/>
              <a:cxnLst/>
              <a:rect l="l" t="t" r="r" b="b"/>
              <a:pathLst>
                <a:path w="9982133" h="1039627">
                  <a:moveTo>
                    <a:pt x="80010" y="1039627"/>
                  </a:moveTo>
                  <a:lnTo>
                    <a:pt x="9982133" y="1039627"/>
                  </a:lnTo>
                  <a:lnTo>
                    <a:pt x="9982133" y="80010"/>
                  </a:lnTo>
                  <a:lnTo>
                    <a:pt x="9982133" y="67310"/>
                  </a:lnTo>
                  <a:lnTo>
                    <a:pt x="9982133" y="0"/>
                  </a:lnTo>
                  <a:lnTo>
                    <a:pt x="0" y="0"/>
                  </a:lnTo>
                  <a:lnTo>
                    <a:pt x="0" y="1039627"/>
                  </a:lnTo>
                  <a:lnTo>
                    <a:pt x="67310" y="1039627"/>
                  </a:lnTo>
                  <a:lnTo>
                    <a:pt x="80010" y="1039627"/>
                  </a:lnTo>
                  <a:close/>
                  <a:moveTo>
                    <a:pt x="12700" y="12700"/>
                  </a:moveTo>
                  <a:lnTo>
                    <a:pt x="9969433" y="12700"/>
                  </a:lnTo>
                  <a:lnTo>
                    <a:pt x="9969433" y="1026927"/>
                  </a:lnTo>
                  <a:lnTo>
                    <a:pt x="12700" y="102692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1060214" y="2661246"/>
            <a:ext cx="6848811" cy="7188054"/>
            <a:chOff x="0" y="0"/>
            <a:chExt cx="3932141" cy="4126912"/>
          </a:xfrm>
        </p:grpSpPr>
        <p:sp>
          <p:nvSpPr>
            <p:cNvPr id="13" name="Freeform 13"/>
            <p:cNvSpPr/>
            <p:nvPr/>
          </p:nvSpPr>
          <p:spPr>
            <a:xfrm>
              <a:off x="80010" y="80010"/>
              <a:ext cx="3839431" cy="4034202"/>
            </a:xfrm>
            <a:custGeom>
              <a:avLst/>
              <a:gdLst/>
              <a:ahLst/>
              <a:cxnLst/>
              <a:rect l="l" t="t" r="r" b="b"/>
              <a:pathLst>
                <a:path w="3839431" h="4034202">
                  <a:moveTo>
                    <a:pt x="0" y="3979592"/>
                  </a:moveTo>
                  <a:lnTo>
                    <a:pt x="0" y="4034202"/>
                  </a:lnTo>
                  <a:lnTo>
                    <a:pt x="3839431" y="4034202"/>
                  </a:lnTo>
                  <a:lnTo>
                    <a:pt x="3839431" y="0"/>
                  </a:lnTo>
                  <a:lnTo>
                    <a:pt x="3784821" y="0"/>
                  </a:lnTo>
                  <a:lnTo>
                    <a:pt x="3784821" y="3979592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67310" y="67310"/>
              <a:ext cx="3864831" cy="4059602"/>
            </a:xfrm>
            <a:custGeom>
              <a:avLst/>
              <a:gdLst/>
              <a:ahLst/>
              <a:cxnLst/>
              <a:rect l="l" t="t" r="r" b="b"/>
              <a:pathLst>
                <a:path w="3864831" h="4059602">
                  <a:moveTo>
                    <a:pt x="3797521" y="0"/>
                  </a:moveTo>
                  <a:lnTo>
                    <a:pt x="3797521" y="12700"/>
                  </a:lnTo>
                  <a:lnTo>
                    <a:pt x="3852131" y="12700"/>
                  </a:lnTo>
                  <a:lnTo>
                    <a:pt x="3852131" y="4046902"/>
                  </a:lnTo>
                  <a:lnTo>
                    <a:pt x="12700" y="4046902"/>
                  </a:lnTo>
                  <a:lnTo>
                    <a:pt x="12700" y="3992292"/>
                  </a:lnTo>
                  <a:lnTo>
                    <a:pt x="0" y="3992292"/>
                  </a:lnTo>
                  <a:lnTo>
                    <a:pt x="0" y="4059602"/>
                  </a:lnTo>
                  <a:lnTo>
                    <a:pt x="3864831" y="4059602"/>
                  </a:lnTo>
                  <a:lnTo>
                    <a:pt x="386483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2700" y="12700"/>
              <a:ext cx="3839431" cy="4034202"/>
            </a:xfrm>
            <a:custGeom>
              <a:avLst/>
              <a:gdLst/>
              <a:ahLst/>
              <a:cxnLst/>
              <a:rect l="l" t="t" r="r" b="b"/>
              <a:pathLst>
                <a:path w="3839431" h="4034202">
                  <a:moveTo>
                    <a:pt x="0" y="0"/>
                  </a:moveTo>
                  <a:lnTo>
                    <a:pt x="3839431" y="0"/>
                  </a:lnTo>
                  <a:lnTo>
                    <a:pt x="3839431" y="4034202"/>
                  </a:lnTo>
                  <a:lnTo>
                    <a:pt x="0" y="403420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3864831" cy="4059602"/>
            </a:xfrm>
            <a:custGeom>
              <a:avLst/>
              <a:gdLst/>
              <a:ahLst/>
              <a:cxnLst/>
              <a:rect l="l" t="t" r="r" b="b"/>
              <a:pathLst>
                <a:path w="3864831" h="4059602">
                  <a:moveTo>
                    <a:pt x="80010" y="4059602"/>
                  </a:moveTo>
                  <a:lnTo>
                    <a:pt x="3864831" y="4059602"/>
                  </a:lnTo>
                  <a:lnTo>
                    <a:pt x="3864831" y="80010"/>
                  </a:lnTo>
                  <a:lnTo>
                    <a:pt x="3864831" y="67310"/>
                  </a:lnTo>
                  <a:lnTo>
                    <a:pt x="3864831" y="0"/>
                  </a:lnTo>
                  <a:lnTo>
                    <a:pt x="0" y="0"/>
                  </a:lnTo>
                  <a:lnTo>
                    <a:pt x="0" y="4059602"/>
                  </a:lnTo>
                  <a:lnTo>
                    <a:pt x="67310" y="4059602"/>
                  </a:lnTo>
                  <a:lnTo>
                    <a:pt x="80010" y="4059602"/>
                  </a:lnTo>
                  <a:close/>
                  <a:moveTo>
                    <a:pt x="12700" y="12700"/>
                  </a:moveTo>
                  <a:lnTo>
                    <a:pt x="3852131" y="12700"/>
                  </a:lnTo>
                  <a:lnTo>
                    <a:pt x="3852131" y="4046902"/>
                  </a:lnTo>
                  <a:lnTo>
                    <a:pt x="12700" y="404690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405397" y="2660437"/>
            <a:ext cx="10502417" cy="7188864"/>
            <a:chOff x="0" y="0"/>
            <a:chExt cx="6029803" cy="4127377"/>
          </a:xfrm>
        </p:grpSpPr>
        <p:sp>
          <p:nvSpPr>
            <p:cNvPr id="18" name="Freeform 18"/>
            <p:cNvSpPr/>
            <p:nvPr/>
          </p:nvSpPr>
          <p:spPr>
            <a:xfrm>
              <a:off x="80010" y="80010"/>
              <a:ext cx="5937093" cy="4034667"/>
            </a:xfrm>
            <a:custGeom>
              <a:avLst/>
              <a:gdLst/>
              <a:ahLst/>
              <a:cxnLst/>
              <a:rect l="l" t="t" r="r" b="b"/>
              <a:pathLst>
                <a:path w="5937093" h="4034667">
                  <a:moveTo>
                    <a:pt x="0" y="3980057"/>
                  </a:moveTo>
                  <a:lnTo>
                    <a:pt x="0" y="4034667"/>
                  </a:lnTo>
                  <a:lnTo>
                    <a:pt x="5937093" y="4034667"/>
                  </a:lnTo>
                  <a:lnTo>
                    <a:pt x="5937093" y="0"/>
                  </a:lnTo>
                  <a:lnTo>
                    <a:pt x="5882483" y="0"/>
                  </a:lnTo>
                  <a:lnTo>
                    <a:pt x="5882483" y="3980057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67310" y="67310"/>
              <a:ext cx="5962493" cy="4060067"/>
            </a:xfrm>
            <a:custGeom>
              <a:avLst/>
              <a:gdLst/>
              <a:ahLst/>
              <a:cxnLst/>
              <a:rect l="l" t="t" r="r" b="b"/>
              <a:pathLst>
                <a:path w="5962493" h="4060067">
                  <a:moveTo>
                    <a:pt x="5895183" y="0"/>
                  </a:moveTo>
                  <a:lnTo>
                    <a:pt x="5895183" y="12700"/>
                  </a:lnTo>
                  <a:lnTo>
                    <a:pt x="5949793" y="12700"/>
                  </a:lnTo>
                  <a:lnTo>
                    <a:pt x="5949793" y="4047367"/>
                  </a:lnTo>
                  <a:lnTo>
                    <a:pt x="12700" y="4047367"/>
                  </a:lnTo>
                  <a:lnTo>
                    <a:pt x="12700" y="3992757"/>
                  </a:lnTo>
                  <a:lnTo>
                    <a:pt x="0" y="3992757"/>
                  </a:lnTo>
                  <a:lnTo>
                    <a:pt x="0" y="4060067"/>
                  </a:lnTo>
                  <a:lnTo>
                    <a:pt x="5962493" y="4060067"/>
                  </a:lnTo>
                  <a:lnTo>
                    <a:pt x="596249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2700" y="12700"/>
              <a:ext cx="5937093" cy="4034667"/>
            </a:xfrm>
            <a:custGeom>
              <a:avLst/>
              <a:gdLst/>
              <a:ahLst/>
              <a:cxnLst/>
              <a:rect l="l" t="t" r="r" b="b"/>
              <a:pathLst>
                <a:path w="5937093" h="4034667">
                  <a:moveTo>
                    <a:pt x="0" y="0"/>
                  </a:moveTo>
                  <a:lnTo>
                    <a:pt x="5937093" y="0"/>
                  </a:lnTo>
                  <a:lnTo>
                    <a:pt x="5937093" y="4034667"/>
                  </a:lnTo>
                  <a:lnTo>
                    <a:pt x="0" y="40346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5962493" cy="4060067"/>
            </a:xfrm>
            <a:custGeom>
              <a:avLst/>
              <a:gdLst/>
              <a:ahLst/>
              <a:cxnLst/>
              <a:rect l="l" t="t" r="r" b="b"/>
              <a:pathLst>
                <a:path w="5962493" h="4060067">
                  <a:moveTo>
                    <a:pt x="80010" y="4060067"/>
                  </a:moveTo>
                  <a:lnTo>
                    <a:pt x="5962493" y="4060067"/>
                  </a:lnTo>
                  <a:lnTo>
                    <a:pt x="5962493" y="80010"/>
                  </a:lnTo>
                  <a:lnTo>
                    <a:pt x="5962493" y="67310"/>
                  </a:lnTo>
                  <a:lnTo>
                    <a:pt x="5962493" y="0"/>
                  </a:lnTo>
                  <a:lnTo>
                    <a:pt x="0" y="0"/>
                  </a:lnTo>
                  <a:lnTo>
                    <a:pt x="0" y="4060067"/>
                  </a:lnTo>
                  <a:lnTo>
                    <a:pt x="67310" y="4060067"/>
                  </a:lnTo>
                  <a:lnTo>
                    <a:pt x="80010" y="4060067"/>
                  </a:lnTo>
                  <a:close/>
                  <a:moveTo>
                    <a:pt x="12700" y="12700"/>
                  </a:moveTo>
                  <a:lnTo>
                    <a:pt x="5949793" y="12700"/>
                  </a:lnTo>
                  <a:lnTo>
                    <a:pt x="5949793" y="4047367"/>
                  </a:lnTo>
                  <a:lnTo>
                    <a:pt x="12700" y="404736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405397" y="2661246"/>
            <a:ext cx="10502417" cy="591240"/>
            <a:chOff x="0" y="0"/>
            <a:chExt cx="14003222" cy="788320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4003222" cy="788320"/>
              <a:chOff x="0" y="0"/>
              <a:chExt cx="76851801" cy="4326418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72390" y="72390"/>
                <a:ext cx="76707023" cy="4181638"/>
              </a:xfrm>
              <a:custGeom>
                <a:avLst/>
                <a:gdLst/>
                <a:ahLst/>
                <a:cxnLst/>
                <a:rect l="l" t="t" r="r" b="b"/>
                <a:pathLst>
                  <a:path w="76707023" h="4181638">
                    <a:moveTo>
                      <a:pt x="0" y="0"/>
                    </a:moveTo>
                    <a:lnTo>
                      <a:pt x="76707023" y="0"/>
                    </a:lnTo>
                    <a:lnTo>
                      <a:pt x="76707023" y="4181638"/>
                    </a:lnTo>
                    <a:lnTo>
                      <a:pt x="0" y="41816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3F9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0"/>
                <a:ext cx="76851799" cy="4326418"/>
              </a:xfrm>
              <a:custGeom>
                <a:avLst/>
                <a:gdLst/>
                <a:ahLst/>
                <a:cxnLst/>
                <a:rect l="l" t="t" r="r" b="b"/>
                <a:pathLst>
                  <a:path w="76851799" h="4326418">
                    <a:moveTo>
                      <a:pt x="76707020" y="4181638"/>
                    </a:moveTo>
                    <a:lnTo>
                      <a:pt x="76851799" y="4181638"/>
                    </a:lnTo>
                    <a:lnTo>
                      <a:pt x="76851799" y="4326418"/>
                    </a:lnTo>
                    <a:lnTo>
                      <a:pt x="76707020" y="4326418"/>
                    </a:lnTo>
                    <a:lnTo>
                      <a:pt x="76707020" y="4181638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181638"/>
                    </a:lnTo>
                    <a:lnTo>
                      <a:pt x="0" y="4181638"/>
                    </a:lnTo>
                    <a:lnTo>
                      <a:pt x="0" y="144780"/>
                    </a:lnTo>
                    <a:close/>
                    <a:moveTo>
                      <a:pt x="0" y="4181638"/>
                    </a:moveTo>
                    <a:lnTo>
                      <a:pt x="144780" y="4181638"/>
                    </a:lnTo>
                    <a:lnTo>
                      <a:pt x="144780" y="4326418"/>
                    </a:lnTo>
                    <a:lnTo>
                      <a:pt x="0" y="4326418"/>
                    </a:lnTo>
                    <a:lnTo>
                      <a:pt x="0" y="4181638"/>
                    </a:lnTo>
                    <a:close/>
                    <a:moveTo>
                      <a:pt x="76707020" y="144780"/>
                    </a:moveTo>
                    <a:lnTo>
                      <a:pt x="76851799" y="144780"/>
                    </a:lnTo>
                    <a:lnTo>
                      <a:pt x="76851799" y="4181638"/>
                    </a:lnTo>
                    <a:lnTo>
                      <a:pt x="76707020" y="4181638"/>
                    </a:lnTo>
                    <a:lnTo>
                      <a:pt x="76707020" y="144780"/>
                    </a:lnTo>
                    <a:close/>
                    <a:moveTo>
                      <a:pt x="144780" y="4181638"/>
                    </a:moveTo>
                    <a:lnTo>
                      <a:pt x="76707020" y="4181638"/>
                    </a:lnTo>
                    <a:lnTo>
                      <a:pt x="76707020" y="4326418"/>
                    </a:lnTo>
                    <a:lnTo>
                      <a:pt x="144780" y="4326418"/>
                    </a:lnTo>
                    <a:lnTo>
                      <a:pt x="144780" y="4181638"/>
                    </a:lnTo>
                    <a:close/>
                    <a:moveTo>
                      <a:pt x="76707020" y="0"/>
                    </a:moveTo>
                    <a:lnTo>
                      <a:pt x="76851799" y="0"/>
                    </a:lnTo>
                    <a:lnTo>
                      <a:pt x="76851799" y="144780"/>
                    </a:lnTo>
                    <a:lnTo>
                      <a:pt x="76707020" y="144780"/>
                    </a:lnTo>
                    <a:lnTo>
                      <a:pt x="76707020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76707020" y="0"/>
                    </a:lnTo>
                    <a:lnTo>
                      <a:pt x="76707020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6" name="TextBox 26"/>
            <p:cNvSpPr txBox="1"/>
            <p:nvPr/>
          </p:nvSpPr>
          <p:spPr>
            <a:xfrm>
              <a:off x="7561440" y="174296"/>
              <a:ext cx="6222647" cy="4422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310"/>
                </a:lnSpc>
              </a:pPr>
              <a:r>
                <a:rPr lang="en-US" sz="2099" spc="41">
                  <a:solidFill>
                    <a:srgbClr val="000000"/>
                  </a:solidFill>
                  <a:latin typeface="Telegraf Medium"/>
                  <a:ea typeface="Telegraf Medium"/>
                  <a:cs typeface="Telegraf Medium"/>
                  <a:sym typeface="Telegraf Medium"/>
                </a:rPr>
                <a:t>数据结果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1060214" y="2661246"/>
            <a:ext cx="6717217" cy="589102"/>
            <a:chOff x="0" y="0"/>
            <a:chExt cx="8956289" cy="785469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8956289" cy="785469"/>
              <a:chOff x="0" y="0"/>
              <a:chExt cx="49153467" cy="4310774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72390" y="72390"/>
                <a:ext cx="49008685" cy="4165994"/>
              </a:xfrm>
              <a:custGeom>
                <a:avLst/>
                <a:gdLst/>
                <a:ahLst/>
                <a:cxnLst/>
                <a:rect l="l" t="t" r="r" b="b"/>
                <a:pathLst>
                  <a:path w="49008685" h="4165994">
                    <a:moveTo>
                      <a:pt x="0" y="0"/>
                    </a:moveTo>
                    <a:lnTo>
                      <a:pt x="49008685" y="0"/>
                    </a:lnTo>
                    <a:lnTo>
                      <a:pt x="49008685" y="4165994"/>
                    </a:lnTo>
                    <a:lnTo>
                      <a:pt x="0" y="41659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F3C8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0" y="0"/>
                <a:ext cx="49153468" cy="4310774"/>
              </a:xfrm>
              <a:custGeom>
                <a:avLst/>
                <a:gdLst/>
                <a:ahLst/>
                <a:cxnLst/>
                <a:rect l="l" t="t" r="r" b="b"/>
                <a:pathLst>
                  <a:path w="49153468" h="4310774">
                    <a:moveTo>
                      <a:pt x="49008686" y="4165994"/>
                    </a:moveTo>
                    <a:lnTo>
                      <a:pt x="49153468" y="4165994"/>
                    </a:lnTo>
                    <a:lnTo>
                      <a:pt x="49153468" y="4310774"/>
                    </a:lnTo>
                    <a:lnTo>
                      <a:pt x="49008686" y="4310774"/>
                    </a:lnTo>
                    <a:lnTo>
                      <a:pt x="49008686" y="4165994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165994"/>
                    </a:lnTo>
                    <a:lnTo>
                      <a:pt x="0" y="4165994"/>
                    </a:lnTo>
                    <a:lnTo>
                      <a:pt x="0" y="144780"/>
                    </a:lnTo>
                    <a:close/>
                    <a:moveTo>
                      <a:pt x="0" y="4165994"/>
                    </a:moveTo>
                    <a:lnTo>
                      <a:pt x="144780" y="4165994"/>
                    </a:lnTo>
                    <a:lnTo>
                      <a:pt x="144780" y="4310774"/>
                    </a:lnTo>
                    <a:lnTo>
                      <a:pt x="0" y="4310774"/>
                    </a:lnTo>
                    <a:lnTo>
                      <a:pt x="0" y="4165994"/>
                    </a:lnTo>
                    <a:close/>
                    <a:moveTo>
                      <a:pt x="49008686" y="144780"/>
                    </a:moveTo>
                    <a:lnTo>
                      <a:pt x="49153468" y="144780"/>
                    </a:lnTo>
                    <a:lnTo>
                      <a:pt x="49153468" y="4165994"/>
                    </a:lnTo>
                    <a:lnTo>
                      <a:pt x="49008686" y="4165994"/>
                    </a:lnTo>
                    <a:lnTo>
                      <a:pt x="49008686" y="144780"/>
                    </a:lnTo>
                    <a:close/>
                    <a:moveTo>
                      <a:pt x="144780" y="4165994"/>
                    </a:moveTo>
                    <a:lnTo>
                      <a:pt x="49008686" y="4165994"/>
                    </a:lnTo>
                    <a:lnTo>
                      <a:pt x="49008686" y="4310774"/>
                    </a:lnTo>
                    <a:lnTo>
                      <a:pt x="144780" y="4310774"/>
                    </a:lnTo>
                    <a:lnTo>
                      <a:pt x="144780" y="4165994"/>
                    </a:lnTo>
                    <a:close/>
                    <a:moveTo>
                      <a:pt x="49008686" y="0"/>
                    </a:moveTo>
                    <a:lnTo>
                      <a:pt x="49153468" y="0"/>
                    </a:lnTo>
                    <a:lnTo>
                      <a:pt x="49153468" y="144780"/>
                    </a:lnTo>
                    <a:lnTo>
                      <a:pt x="49008686" y="144780"/>
                    </a:lnTo>
                    <a:lnTo>
                      <a:pt x="49008686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49008686" y="0"/>
                    </a:lnTo>
                    <a:lnTo>
                      <a:pt x="49008686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1" name="TextBox 31"/>
            <p:cNvSpPr txBox="1"/>
            <p:nvPr/>
          </p:nvSpPr>
          <p:spPr>
            <a:xfrm>
              <a:off x="1811704" y="176194"/>
              <a:ext cx="6690696" cy="4422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310"/>
                </a:lnSpc>
                <a:spcBef>
                  <a:spcPct val="0"/>
                </a:spcBef>
              </a:pPr>
              <a:r>
                <a:rPr lang="en-US" sz="2100" spc="42">
                  <a:solidFill>
                    <a:srgbClr val="000000"/>
                  </a:solidFill>
                  <a:latin typeface="Telegraf Medium"/>
                  <a:ea typeface="Telegraf Medium"/>
                  <a:cs typeface="Telegraf Medium"/>
                  <a:sym typeface="Telegraf Medium"/>
                </a:rPr>
                <a:t>方法实现</a:t>
              </a:r>
            </a:p>
          </p:txBody>
        </p:sp>
      </p:grpSp>
      <p:grpSp>
        <p:nvGrpSpPr>
          <p:cNvPr id="32" name="Group 32"/>
          <p:cNvGrpSpPr>
            <a:grpSpLocks noChangeAspect="1"/>
          </p:cNvGrpSpPr>
          <p:nvPr/>
        </p:nvGrpSpPr>
        <p:grpSpPr>
          <a:xfrm>
            <a:off x="619125" y="2834029"/>
            <a:ext cx="238125" cy="238125"/>
            <a:chOff x="0" y="0"/>
            <a:chExt cx="495300" cy="4953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7B2B0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624537" y="2839441"/>
            <a:ext cx="232713" cy="232713"/>
            <a:chOff x="0" y="0"/>
            <a:chExt cx="6350000" cy="63500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37" name="Group 37"/>
          <p:cNvGrpSpPr>
            <a:grpSpLocks noChangeAspect="1"/>
          </p:cNvGrpSpPr>
          <p:nvPr/>
        </p:nvGrpSpPr>
        <p:grpSpPr>
          <a:xfrm>
            <a:off x="1398573" y="2836200"/>
            <a:ext cx="239194" cy="239194"/>
            <a:chOff x="0" y="0"/>
            <a:chExt cx="495300" cy="4953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9" name="Freeform 39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D1F3C8"/>
            </a:solidFill>
          </p:spPr>
        </p:sp>
      </p:grpSp>
      <p:grpSp>
        <p:nvGrpSpPr>
          <p:cNvPr id="40" name="Group 40"/>
          <p:cNvGrpSpPr>
            <a:grpSpLocks noChangeAspect="1"/>
          </p:cNvGrpSpPr>
          <p:nvPr/>
        </p:nvGrpSpPr>
        <p:grpSpPr>
          <a:xfrm>
            <a:off x="1008314" y="2832960"/>
            <a:ext cx="239194" cy="239194"/>
            <a:chOff x="0" y="0"/>
            <a:chExt cx="495300" cy="4953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2" name="Freeform 42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9C374"/>
            </a:solidFill>
          </p:spPr>
        </p:sp>
      </p:grpSp>
      <p:grpSp>
        <p:nvGrpSpPr>
          <p:cNvPr id="43" name="Group 43"/>
          <p:cNvGrpSpPr/>
          <p:nvPr/>
        </p:nvGrpSpPr>
        <p:grpSpPr>
          <a:xfrm>
            <a:off x="624537" y="2832960"/>
            <a:ext cx="1013230" cy="242434"/>
            <a:chOff x="0" y="0"/>
            <a:chExt cx="1350973" cy="323246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8641"/>
              <a:ext cx="310284" cy="310284"/>
              <a:chOff x="0" y="0"/>
              <a:chExt cx="6350000" cy="63500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</p:grpSp>
        <p:grpSp>
          <p:nvGrpSpPr>
            <p:cNvPr id="46" name="Group 46"/>
            <p:cNvGrpSpPr>
              <a:grpSpLocks noChangeAspect="1"/>
            </p:cNvGrpSpPr>
            <p:nvPr/>
          </p:nvGrpSpPr>
          <p:grpSpPr>
            <a:xfrm>
              <a:off x="1032048" y="4321"/>
              <a:ext cx="318925" cy="318925"/>
              <a:chOff x="0" y="0"/>
              <a:chExt cx="495300" cy="495300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8" name="Freeform 48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D1F3C8"/>
              </a:solidFill>
            </p:spPr>
          </p:sp>
        </p:grpSp>
        <p:grpSp>
          <p:nvGrpSpPr>
            <p:cNvPr id="49" name="Group 49"/>
            <p:cNvGrpSpPr>
              <a:grpSpLocks noChangeAspect="1"/>
            </p:cNvGrpSpPr>
            <p:nvPr/>
          </p:nvGrpSpPr>
          <p:grpSpPr>
            <a:xfrm>
              <a:off x="511703" y="0"/>
              <a:ext cx="318925" cy="318925"/>
              <a:chOff x="0" y="0"/>
              <a:chExt cx="495300" cy="4953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1" name="Freeform 51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</p:grpSp>
      <p:grpSp>
        <p:nvGrpSpPr>
          <p:cNvPr id="52" name="Group 52"/>
          <p:cNvGrpSpPr/>
          <p:nvPr/>
        </p:nvGrpSpPr>
        <p:grpSpPr>
          <a:xfrm>
            <a:off x="13510653" y="2840510"/>
            <a:ext cx="1026320" cy="245675"/>
            <a:chOff x="0" y="0"/>
            <a:chExt cx="1368427" cy="327567"/>
          </a:xfrm>
        </p:grpSpPr>
        <p:grpSp>
          <p:nvGrpSpPr>
            <p:cNvPr id="53" name="Group 53"/>
            <p:cNvGrpSpPr>
              <a:grpSpLocks noChangeAspect="1"/>
            </p:cNvGrpSpPr>
            <p:nvPr/>
          </p:nvGrpSpPr>
          <p:grpSpPr>
            <a:xfrm>
              <a:off x="0" y="0"/>
              <a:ext cx="327567" cy="327567"/>
              <a:chOff x="0" y="0"/>
              <a:chExt cx="495300" cy="4953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5" name="Freeform 55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  <p:grpSp>
          <p:nvGrpSpPr>
            <p:cNvPr id="56" name="Group 56"/>
            <p:cNvGrpSpPr>
              <a:grpSpLocks noChangeAspect="1"/>
            </p:cNvGrpSpPr>
            <p:nvPr/>
          </p:nvGrpSpPr>
          <p:grpSpPr>
            <a:xfrm>
              <a:off x="1049501" y="8641"/>
              <a:ext cx="318925" cy="318925"/>
              <a:chOff x="0" y="0"/>
              <a:chExt cx="495300" cy="495300"/>
            </a:xfrm>
          </p:grpSpPr>
          <p:sp>
            <p:nvSpPr>
              <p:cNvPr id="57" name="Freeform 57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8" name="Freeform 58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D1F3C8"/>
              </a:solidFill>
            </p:spPr>
          </p:sp>
        </p:grpSp>
        <p:grpSp>
          <p:nvGrpSpPr>
            <p:cNvPr id="59" name="Group 59"/>
            <p:cNvGrpSpPr>
              <a:grpSpLocks noChangeAspect="1"/>
            </p:cNvGrpSpPr>
            <p:nvPr/>
          </p:nvGrpSpPr>
          <p:grpSpPr>
            <a:xfrm>
              <a:off x="529071" y="4321"/>
              <a:ext cx="318925" cy="318925"/>
              <a:chOff x="0" y="0"/>
              <a:chExt cx="495300" cy="49530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61" name="Freeform 61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</p:grpSp>
      <p:graphicFrame>
        <p:nvGraphicFramePr>
          <p:cNvPr id="62" name="Table 62"/>
          <p:cNvGraphicFramePr>
            <a:graphicFrameLocks noGrp="1"/>
          </p:cNvGraphicFramePr>
          <p:nvPr/>
        </p:nvGraphicFramePr>
        <p:xfrm>
          <a:off x="619125" y="3833910"/>
          <a:ext cx="9999406" cy="5324868"/>
        </p:xfrm>
        <a:graphic>
          <a:graphicData uri="http://schemas.openxmlformats.org/drawingml/2006/table">
            <a:tbl>
              <a:tblPr/>
              <a:tblGrid>
                <a:gridCol w="2866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3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31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1652"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Method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RFR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Recall@1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Recall@5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MRR@5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652"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 b="1">
                          <a:solidFill>
                            <a:srgbClr val="000000"/>
                          </a:solidFill>
                          <a:latin typeface="Telegraf Medium Bold"/>
                          <a:ea typeface="Telegraf Medium Bold"/>
                          <a:cs typeface="Telegraf Medium Bold"/>
                          <a:sym typeface="Telegraf Medium Bold"/>
                        </a:rPr>
                        <a:t>bm25+bi-encoder(finetuned)+reranker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 b="1">
                          <a:solidFill>
                            <a:srgbClr val="000000"/>
                          </a:solidFill>
                          <a:latin typeface="Telegraf Medium Bold"/>
                          <a:ea typeface="Telegraf Medium Bold"/>
                          <a:cs typeface="Telegraf Medium Bold"/>
                          <a:sym typeface="Telegraf Medium Bold"/>
                        </a:rPr>
                        <a:t>1.43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 b="1">
                          <a:solidFill>
                            <a:srgbClr val="000000"/>
                          </a:solidFill>
                          <a:latin typeface="Telegraf Medium Bold"/>
                          <a:ea typeface="Telegraf Medium Bold"/>
                          <a:cs typeface="Telegraf Medium Bold"/>
                          <a:sym typeface="Telegraf Medium Bold"/>
                        </a:rPr>
                        <a:t>0.9167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 b="1">
                          <a:solidFill>
                            <a:srgbClr val="000000"/>
                          </a:solidFill>
                          <a:latin typeface="Telegraf Medium Bold"/>
                          <a:ea typeface="Telegraf Medium Bold"/>
                          <a:cs typeface="Telegraf Medium Bold"/>
                          <a:sym typeface="Telegraf Medium Bold"/>
                        </a:rPr>
                        <a:t>0.988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 b="1">
                          <a:solidFill>
                            <a:srgbClr val="000000"/>
                          </a:solidFill>
                          <a:latin typeface="Telegraf Medium Bold"/>
                          <a:ea typeface="Telegraf Medium Bold"/>
                          <a:cs typeface="Telegraf Medium Bold"/>
                          <a:sym typeface="Telegraf Medium Bold"/>
                        </a:rPr>
                        <a:t>0.9452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652"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bm25+bi-encoder(finetuned)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1.45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0.9063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0.9862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0.9409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652"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bi-encoder(finetuned)+reranker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2.3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0.8991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0.9868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0.9362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652"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bi-encoder(finetuned)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2.41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0.9015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0.9814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0.936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652"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Doubao-Embedding-Text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2.58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0.6931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0.9129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0.7835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652"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GLM-Embedding-2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3.12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0.6757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0.9183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0.7699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1652"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bi-enocder(base)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4.2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0.6228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0.8805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0.7236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1652"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bm25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5.79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0.5291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0.8144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49"/>
                        </a:lnSpc>
                        <a:defRPr/>
                      </a:pPr>
                      <a:r>
                        <a:rPr lang="en-US" sz="1035">
                          <a:solidFill>
                            <a:srgbClr val="000000"/>
                          </a:solidFill>
                          <a:latin typeface="Telegraf Medium"/>
                          <a:ea typeface="Telegraf Medium"/>
                          <a:cs typeface="Telegraf Medium"/>
                          <a:sym typeface="Telegraf Medium"/>
                        </a:rPr>
                        <a:t>0.6384</a:t>
                      </a:r>
                      <a:endParaRPr lang="en-US" sz="1100"/>
                    </a:p>
                  </a:txBody>
                  <a:tcPr marL="110935" marR="110935" marT="110935" marB="110935" anchor="ctr">
                    <a:lnL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3" name="TextBox 63"/>
          <p:cNvSpPr txBox="1"/>
          <p:nvPr/>
        </p:nvSpPr>
        <p:spPr>
          <a:xfrm>
            <a:off x="922710" y="964487"/>
            <a:ext cx="12508466" cy="799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4999" b="1" spc="250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检索模型微调结果——HARD数据集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1611076" y="4180565"/>
            <a:ext cx="5615492" cy="4526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2255" lvl="1" indent="-246128" algn="l">
              <a:lnSpc>
                <a:spcPts val="3192"/>
              </a:lnSpc>
              <a:buAutoNum type="arabicPeriod"/>
            </a:pPr>
            <a:r>
              <a:rPr lang="en-US" sz="2280" b="1" spc="114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测试集强化升级</a:t>
            </a:r>
            <a:r>
              <a:rPr lang="en-US" sz="2280" spc="114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：鉴于原测试集任务难度较低，导致模型性能区分度不足，我们构建了包含更多迷惑性答案的 Hard 数据集，显著提升测试任务复杂度。​</a:t>
            </a:r>
          </a:p>
          <a:p>
            <a:pPr marL="492255" lvl="1" indent="-246128" algn="l">
              <a:lnSpc>
                <a:spcPts val="3192"/>
              </a:lnSpc>
              <a:buAutoNum type="arabicPeriod"/>
            </a:pPr>
            <a:r>
              <a:rPr lang="en-US" sz="2280" b="1" spc="114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硬核实力验证</a:t>
            </a:r>
            <a:r>
              <a:rPr lang="en-US" sz="2280" spc="114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：在增强难度的 Hard 数据集评估中，我们的模型以显著优势保持最优性能指标，相较其他对比方法，验证了模型的鲁棒性与泛化能力。</a:t>
            </a:r>
          </a:p>
          <a:p>
            <a:pPr algn="l">
              <a:lnSpc>
                <a:spcPts val="3892"/>
              </a:lnSpc>
            </a:pPr>
            <a:endParaRPr lang="en-US" sz="2280" spc="114">
              <a:solidFill>
                <a:srgbClr val="000000"/>
              </a:solidFill>
              <a:latin typeface="Agrandir Wide"/>
              <a:ea typeface="Agrandir Wide"/>
              <a:cs typeface="Agrandir Wide"/>
              <a:sym typeface="Agrandir Wi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405397" y="419104"/>
            <a:ext cx="17503627" cy="1928008"/>
            <a:chOff x="0" y="0"/>
            <a:chExt cx="10049442" cy="1106937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9956732" cy="1014227"/>
            </a:xfrm>
            <a:custGeom>
              <a:avLst/>
              <a:gdLst/>
              <a:ahLst/>
              <a:cxnLst/>
              <a:rect l="l" t="t" r="r" b="b"/>
              <a:pathLst>
                <a:path w="9956732" h="1014227">
                  <a:moveTo>
                    <a:pt x="0" y="959617"/>
                  </a:moveTo>
                  <a:lnTo>
                    <a:pt x="0" y="1014227"/>
                  </a:lnTo>
                  <a:lnTo>
                    <a:pt x="9956732" y="1014227"/>
                  </a:lnTo>
                  <a:lnTo>
                    <a:pt x="9956732" y="0"/>
                  </a:lnTo>
                  <a:lnTo>
                    <a:pt x="9902123" y="0"/>
                  </a:lnTo>
                  <a:lnTo>
                    <a:pt x="9902123" y="959617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9982132" cy="1039627"/>
            </a:xfrm>
            <a:custGeom>
              <a:avLst/>
              <a:gdLst/>
              <a:ahLst/>
              <a:cxnLst/>
              <a:rect l="l" t="t" r="r" b="b"/>
              <a:pathLst>
                <a:path w="9982132" h="1039627">
                  <a:moveTo>
                    <a:pt x="9914823" y="0"/>
                  </a:moveTo>
                  <a:lnTo>
                    <a:pt x="9914823" y="12700"/>
                  </a:lnTo>
                  <a:lnTo>
                    <a:pt x="9969432" y="12700"/>
                  </a:lnTo>
                  <a:lnTo>
                    <a:pt x="9969432" y="1026927"/>
                  </a:lnTo>
                  <a:lnTo>
                    <a:pt x="12700" y="1026927"/>
                  </a:lnTo>
                  <a:lnTo>
                    <a:pt x="12700" y="972317"/>
                  </a:lnTo>
                  <a:lnTo>
                    <a:pt x="0" y="972317"/>
                  </a:lnTo>
                  <a:lnTo>
                    <a:pt x="0" y="1039627"/>
                  </a:lnTo>
                  <a:lnTo>
                    <a:pt x="9982132" y="1039627"/>
                  </a:lnTo>
                  <a:lnTo>
                    <a:pt x="998213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9956733" cy="1014227"/>
            </a:xfrm>
            <a:custGeom>
              <a:avLst/>
              <a:gdLst/>
              <a:ahLst/>
              <a:cxnLst/>
              <a:rect l="l" t="t" r="r" b="b"/>
              <a:pathLst>
                <a:path w="9956733" h="1014227">
                  <a:moveTo>
                    <a:pt x="0" y="0"/>
                  </a:moveTo>
                  <a:lnTo>
                    <a:pt x="9956733" y="0"/>
                  </a:lnTo>
                  <a:lnTo>
                    <a:pt x="9956733" y="1014227"/>
                  </a:lnTo>
                  <a:lnTo>
                    <a:pt x="0" y="101422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9982133" cy="1039627"/>
            </a:xfrm>
            <a:custGeom>
              <a:avLst/>
              <a:gdLst/>
              <a:ahLst/>
              <a:cxnLst/>
              <a:rect l="l" t="t" r="r" b="b"/>
              <a:pathLst>
                <a:path w="9982133" h="1039627">
                  <a:moveTo>
                    <a:pt x="80010" y="1039627"/>
                  </a:moveTo>
                  <a:lnTo>
                    <a:pt x="9982133" y="1039627"/>
                  </a:lnTo>
                  <a:lnTo>
                    <a:pt x="9982133" y="80010"/>
                  </a:lnTo>
                  <a:lnTo>
                    <a:pt x="9982133" y="67310"/>
                  </a:lnTo>
                  <a:lnTo>
                    <a:pt x="9982133" y="0"/>
                  </a:lnTo>
                  <a:lnTo>
                    <a:pt x="0" y="0"/>
                  </a:lnTo>
                  <a:lnTo>
                    <a:pt x="0" y="1039627"/>
                  </a:lnTo>
                  <a:lnTo>
                    <a:pt x="67310" y="1039627"/>
                  </a:lnTo>
                  <a:lnTo>
                    <a:pt x="80010" y="1039627"/>
                  </a:lnTo>
                  <a:close/>
                  <a:moveTo>
                    <a:pt x="12700" y="12700"/>
                  </a:moveTo>
                  <a:lnTo>
                    <a:pt x="9969433" y="12700"/>
                  </a:lnTo>
                  <a:lnTo>
                    <a:pt x="9969433" y="1026927"/>
                  </a:lnTo>
                  <a:lnTo>
                    <a:pt x="12700" y="102692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1060214" y="2661246"/>
            <a:ext cx="6848811" cy="7188054"/>
            <a:chOff x="0" y="0"/>
            <a:chExt cx="3932141" cy="4126912"/>
          </a:xfrm>
        </p:grpSpPr>
        <p:sp>
          <p:nvSpPr>
            <p:cNvPr id="13" name="Freeform 13"/>
            <p:cNvSpPr/>
            <p:nvPr/>
          </p:nvSpPr>
          <p:spPr>
            <a:xfrm>
              <a:off x="80010" y="80010"/>
              <a:ext cx="3839431" cy="4034202"/>
            </a:xfrm>
            <a:custGeom>
              <a:avLst/>
              <a:gdLst/>
              <a:ahLst/>
              <a:cxnLst/>
              <a:rect l="l" t="t" r="r" b="b"/>
              <a:pathLst>
                <a:path w="3839431" h="4034202">
                  <a:moveTo>
                    <a:pt x="0" y="3979592"/>
                  </a:moveTo>
                  <a:lnTo>
                    <a:pt x="0" y="4034202"/>
                  </a:lnTo>
                  <a:lnTo>
                    <a:pt x="3839431" y="4034202"/>
                  </a:lnTo>
                  <a:lnTo>
                    <a:pt x="3839431" y="0"/>
                  </a:lnTo>
                  <a:lnTo>
                    <a:pt x="3784821" y="0"/>
                  </a:lnTo>
                  <a:lnTo>
                    <a:pt x="3784821" y="3979592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67310" y="67310"/>
              <a:ext cx="3864831" cy="4059602"/>
            </a:xfrm>
            <a:custGeom>
              <a:avLst/>
              <a:gdLst/>
              <a:ahLst/>
              <a:cxnLst/>
              <a:rect l="l" t="t" r="r" b="b"/>
              <a:pathLst>
                <a:path w="3864831" h="4059602">
                  <a:moveTo>
                    <a:pt x="3797521" y="0"/>
                  </a:moveTo>
                  <a:lnTo>
                    <a:pt x="3797521" y="12700"/>
                  </a:lnTo>
                  <a:lnTo>
                    <a:pt x="3852131" y="12700"/>
                  </a:lnTo>
                  <a:lnTo>
                    <a:pt x="3852131" y="4046902"/>
                  </a:lnTo>
                  <a:lnTo>
                    <a:pt x="12700" y="4046902"/>
                  </a:lnTo>
                  <a:lnTo>
                    <a:pt x="12700" y="3992292"/>
                  </a:lnTo>
                  <a:lnTo>
                    <a:pt x="0" y="3992292"/>
                  </a:lnTo>
                  <a:lnTo>
                    <a:pt x="0" y="4059602"/>
                  </a:lnTo>
                  <a:lnTo>
                    <a:pt x="3864831" y="4059602"/>
                  </a:lnTo>
                  <a:lnTo>
                    <a:pt x="386483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2700" y="12700"/>
              <a:ext cx="3839431" cy="4034202"/>
            </a:xfrm>
            <a:custGeom>
              <a:avLst/>
              <a:gdLst/>
              <a:ahLst/>
              <a:cxnLst/>
              <a:rect l="l" t="t" r="r" b="b"/>
              <a:pathLst>
                <a:path w="3839431" h="4034202">
                  <a:moveTo>
                    <a:pt x="0" y="0"/>
                  </a:moveTo>
                  <a:lnTo>
                    <a:pt x="3839431" y="0"/>
                  </a:lnTo>
                  <a:lnTo>
                    <a:pt x="3839431" y="4034202"/>
                  </a:lnTo>
                  <a:lnTo>
                    <a:pt x="0" y="403420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3864831" cy="4059602"/>
            </a:xfrm>
            <a:custGeom>
              <a:avLst/>
              <a:gdLst/>
              <a:ahLst/>
              <a:cxnLst/>
              <a:rect l="l" t="t" r="r" b="b"/>
              <a:pathLst>
                <a:path w="3864831" h="4059602">
                  <a:moveTo>
                    <a:pt x="80010" y="4059602"/>
                  </a:moveTo>
                  <a:lnTo>
                    <a:pt x="3864831" y="4059602"/>
                  </a:lnTo>
                  <a:lnTo>
                    <a:pt x="3864831" y="80010"/>
                  </a:lnTo>
                  <a:lnTo>
                    <a:pt x="3864831" y="67310"/>
                  </a:lnTo>
                  <a:lnTo>
                    <a:pt x="3864831" y="0"/>
                  </a:lnTo>
                  <a:lnTo>
                    <a:pt x="0" y="0"/>
                  </a:lnTo>
                  <a:lnTo>
                    <a:pt x="0" y="4059602"/>
                  </a:lnTo>
                  <a:lnTo>
                    <a:pt x="67310" y="4059602"/>
                  </a:lnTo>
                  <a:lnTo>
                    <a:pt x="80010" y="4059602"/>
                  </a:lnTo>
                  <a:close/>
                  <a:moveTo>
                    <a:pt x="12700" y="12700"/>
                  </a:moveTo>
                  <a:lnTo>
                    <a:pt x="3852131" y="12700"/>
                  </a:lnTo>
                  <a:lnTo>
                    <a:pt x="3852131" y="4046902"/>
                  </a:lnTo>
                  <a:lnTo>
                    <a:pt x="12700" y="404690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405397" y="2660437"/>
            <a:ext cx="10502417" cy="7188864"/>
            <a:chOff x="0" y="0"/>
            <a:chExt cx="6029803" cy="4127377"/>
          </a:xfrm>
        </p:grpSpPr>
        <p:sp>
          <p:nvSpPr>
            <p:cNvPr id="18" name="Freeform 18"/>
            <p:cNvSpPr/>
            <p:nvPr/>
          </p:nvSpPr>
          <p:spPr>
            <a:xfrm>
              <a:off x="80010" y="80010"/>
              <a:ext cx="5937093" cy="4034667"/>
            </a:xfrm>
            <a:custGeom>
              <a:avLst/>
              <a:gdLst/>
              <a:ahLst/>
              <a:cxnLst/>
              <a:rect l="l" t="t" r="r" b="b"/>
              <a:pathLst>
                <a:path w="5937093" h="4034667">
                  <a:moveTo>
                    <a:pt x="0" y="3980057"/>
                  </a:moveTo>
                  <a:lnTo>
                    <a:pt x="0" y="4034667"/>
                  </a:lnTo>
                  <a:lnTo>
                    <a:pt x="5937093" y="4034667"/>
                  </a:lnTo>
                  <a:lnTo>
                    <a:pt x="5937093" y="0"/>
                  </a:lnTo>
                  <a:lnTo>
                    <a:pt x="5882483" y="0"/>
                  </a:lnTo>
                  <a:lnTo>
                    <a:pt x="5882483" y="3980057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67310" y="67310"/>
              <a:ext cx="5962493" cy="4060067"/>
            </a:xfrm>
            <a:custGeom>
              <a:avLst/>
              <a:gdLst/>
              <a:ahLst/>
              <a:cxnLst/>
              <a:rect l="l" t="t" r="r" b="b"/>
              <a:pathLst>
                <a:path w="5962493" h="4060067">
                  <a:moveTo>
                    <a:pt x="5895183" y="0"/>
                  </a:moveTo>
                  <a:lnTo>
                    <a:pt x="5895183" y="12700"/>
                  </a:lnTo>
                  <a:lnTo>
                    <a:pt x="5949793" y="12700"/>
                  </a:lnTo>
                  <a:lnTo>
                    <a:pt x="5949793" y="4047367"/>
                  </a:lnTo>
                  <a:lnTo>
                    <a:pt x="12700" y="4047367"/>
                  </a:lnTo>
                  <a:lnTo>
                    <a:pt x="12700" y="3992757"/>
                  </a:lnTo>
                  <a:lnTo>
                    <a:pt x="0" y="3992757"/>
                  </a:lnTo>
                  <a:lnTo>
                    <a:pt x="0" y="4060067"/>
                  </a:lnTo>
                  <a:lnTo>
                    <a:pt x="5962493" y="4060067"/>
                  </a:lnTo>
                  <a:lnTo>
                    <a:pt x="596249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2700" y="12700"/>
              <a:ext cx="5937093" cy="4034667"/>
            </a:xfrm>
            <a:custGeom>
              <a:avLst/>
              <a:gdLst/>
              <a:ahLst/>
              <a:cxnLst/>
              <a:rect l="l" t="t" r="r" b="b"/>
              <a:pathLst>
                <a:path w="5937093" h="4034667">
                  <a:moveTo>
                    <a:pt x="0" y="0"/>
                  </a:moveTo>
                  <a:lnTo>
                    <a:pt x="5937093" y="0"/>
                  </a:lnTo>
                  <a:lnTo>
                    <a:pt x="5937093" y="4034667"/>
                  </a:lnTo>
                  <a:lnTo>
                    <a:pt x="0" y="40346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5962493" cy="4060067"/>
            </a:xfrm>
            <a:custGeom>
              <a:avLst/>
              <a:gdLst/>
              <a:ahLst/>
              <a:cxnLst/>
              <a:rect l="l" t="t" r="r" b="b"/>
              <a:pathLst>
                <a:path w="5962493" h="4060067">
                  <a:moveTo>
                    <a:pt x="80010" y="4060067"/>
                  </a:moveTo>
                  <a:lnTo>
                    <a:pt x="5962493" y="4060067"/>
                  </a:lnTo>
                  <a:lnTo>
                    <a:pt x="5962493" y="80010"/>
                  </a:lnTo>
                  <a:lnTo>
                    <a:pt x="5962493" y="67310"/>
                  </a:lnTo>
                  <a:lnTo>
                    <a:pt x="5962493" y="0"/>
                  </a:lnTo>
                  <a:lnTo>
                    <a:pt x="0" y="0"/>
                  </a:lnTo>
                  <a:lnTo>
                    <a:pt x="0" y="4060067"/>
                  </a:lnTo>
                  <a:lnTo>
                    <a:pt x="67310" y="4060067"/>
                  </a:lnTo>
                  <a:lnTo>
                    <a:pt x="80010" y="4060067"/>
                  </a:lnTo>
                  <a:close/>
                  <a:moveTo>
                    <a:pt x="12700" y="12700"/>
                  </a:moveTo>
                  <a:lnTo>
                    <a:pt x="5949793" y="12700"/>
                  </a:lnTo>
                  <a:lnTo>
                    <a:pt x="5949793" y="4047367"/>
                  </a:lnTo>
                  <a:lnTo>
                    <a:pt x="12700" y="404736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405397" y="2661246"/>
            <a:ext cx="10502417" cy="591240"/>
            <a:chOff x="0" y="0"/>
            <a:chExt cx="14003222" cy="788320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4003222" cy="788320"/>
              <a:chOff x="0" y="0"/>
              <a:chExt cx="76851801" cy="4326418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72390" y="72390"/>
                <a:ext cx="76707023" cy="4181638"/>
              </a:xfrm>
              <a:custGeom>
                <a:avLst/>
                <a:gdLst/>
                <a:ahLst/>
                <a:cxnLst/>
                <a:rect l="l" t="t" r="r" b="b"/>
                <a:pathLst>
                  <a:path w="76707023" h="4181638">
                    <a:moveTo>
                      <a:pt x="0" y="0"/>
                    </a:moveTo>
                    <a:lnTo>
                      <a:pt x="76707023" y="0"/>
                    </a:lnTo>
                    <a:lnTo>
                      <a:pt x="76707023" y="4181638"/>
                    </a:lnTo>
                    <a:lnTo>
                      <a:pt x="0" y="41816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3F9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0"/>
                <a:ext cx="76851799" cy="4326418"/>
              </a:xfrm>
              <a:custGeom>
                <a:avLst/>
                <a:gdLst/>
                <a:ahLst/>
                <a:cxnLst/>
                <a:rect l="l" t="t" r="r" b="b"/>
                <a:pathLst>
                  <a:path w="76851799" h="4326418">
                    <a:moveTo>
                      <a:pt x="76707020" y="4181638"/>
                    </a:moveTo>
                    <a:lnTo>
                      <a:pt x="76851799" y="4181638"/>
                    </a:lnTo>
                    <a:lnTo>
                      <a:pt x="76851799" y="4326418"/>
                    </a:lnTo>
                    <a:lnTo>
                      <a:pt x="76707020" y="4326418"/>
                    </a:lnTo>
                    <a:lnTo>
                      <a:pt x="76707020" y="4181638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181638"/>
                    </a:lnTo>
                    <a:lnTo>
                      <a:pt x="0" y="4181638"/>
                    </a:lnTo>
                    <a:lnTo>
                      <a:pt x="0" y="144780"/>
                    </a:lnTo>
                    <a:close/>
                    <a:moveTo>
                      <a:pt x="0" y="4181638"/>
                    </a:moveTo>
                    <a:lnTo>
                      <a:pt x="144780" y="4181638"/>
                    </a:lnTo>
                    <a:lnTo>
                      <a:pt x="144780" y="4326418"/>
                    </a:lnTo>
                    <a:lnTo>
                      <a:pt x="0" y="4326418"/>
                    </a:lnTo>
                    <a:lnTo>
                      <a:pt x="0" y="4181638"/>
                    </a:lnTo>
                    <a:close/>
                    <a:moveTo>
                      <a:pt x="76707020" y="144780"/>
                    </a:moveTo>
                    <a:lnTo>
                      <a:pt x="76851799" y="144780"/>
                    </a:lnTo>
                    <a:lnTo>
                      <a:pt x="76851799" y="4181638"/>
                    </a:lnTo>
                    <a:lnTo>
                      <a:pt x="76707020" y="4181638"/>
                    </a:lnTo>
                    <a:lnTo>
                      <a:pt x="76707020" y="144780"/>
                    </a:lnTo>
                    <a:close/>
                    <a:moveTo>
                      <a:pt x="144780" y="4181638"/>
                    </a:moveTo>
                    <a:lnTo>
                      <a:pt x="76707020" y="4181638"/>
                    </a:lnTo>
                    <a:lnTo>
                      <a:pt x="76707020" y="4326418"/>
                    </a:lnTo>
                    <a:lnTo>
                      <a:pt x="144780" y="4326418"/>
                    </a:lnTo>
                    <a:lnTo>
                      <a:pt x="144780" y="4181638"/>
                    </a:lnTo>
                    <a:close/>
                    <a:moveTo>
                      <a:pt x="76707020" y="0"/>
                    </a:moveTo>
                    <a:lnTo>
                      <a:pt x="76851799" y="0"/>
                    </a:lnTo>
                    <a:lnTo>
                      <a:pt x="76851799" y="144780"/>
                    </a:lnTo>
                    <a:lnTo>
                      <a:pt x="76707020" y="144780"/>
                    </a:lnTo>
                    <a:lnTo>
                      <a:pt x="76707020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76707020" y="0"/>
                    </a:lnTo>
                    <a:lnTo>
                      <a:pt x="76707020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6" name="TextBox 26"/>
            <p:cNvSpPr txBox="1"/>
            <p:nvPr/>
          </p:nvSpPr>
          <p:spPr>
            <a:xfrm>
              <a:off x="7561440" y="174296"/>
              <a:ext cx="6222647" cy="4422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310"/>
                </a:lnSpc>
              </a:pPr>
              <a:r>
                <a:rPr lang="en-US" sz="2099" spc="41">
                  <a:solidFill>
                    <a:srgbClr val="000000"/>
                  </a:solidFill>
                  <a:latin typeface="Telegraf Medium"/>
                  <a:ea typeface="Telegraf Medium"/>
                  <a:cs typeface="Telegraf Medium"/>
                  <a:sym typeface="Telegraf Medium"/>
                </a:rPr>
                <a:t>数据结果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1060214" y="2661246"/>
            <a:ext cx="6717217" cy="589102"/>
            <a:chOff x="0" y="0"/>
            <a:chExt cx="8956289" cy="785469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8956289" cy="785469"/>
              <a:chOff x="0" y="0"/>
              <a:chExt cx="49153467" cy="4310774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72390" y="72390"/>
                <a:ext cx="49008685" cy="4165994"/>
              </a:xfrm>
              <a:custGeom>
                <a:avLst/>
                <a:gdLst/>
                <a:ahLst/>
                <a:cxnLst/>
                <a:rect l="l" t="t" r="r" b="b"/>
                <a:pathLst>
                  <a:path w="49008685" h="4165994">
                    <a:moveTo>
                      <a:pt x="0" y="0"/>
                    </a:moveTo>
                    <a:lnTo>
                      <a:pt x="49008685" y="0"/>
                    </a:lnTo>
                    <a:lnTo>
                      <a:pt x="49008685" y="4165994"/>
                    </a:lnTo>
                    <a:lnTo>
                      <a:pt x="0" y="41659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F3C8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0" y="0"/>
                <a:ext cx="49153468" cy="4310774"/>
              </a:xfrm>
              <a:custGeom>
                <a:avLst/>
                <a:gdLst/>
                <a:ahLst/>
                <a:cxnLst/>
                <a:rect l="l" t="t" r="r" b="b"/>
                <a:pathLst>
                  <a:path w="49153468" h="4310774">
                    <a:moveTo>
                      <a:pt x="49008686" y="4165994"/>
                    </a:moveTo>
                    <a:lnTo>
                      <a:pt x="49153468" y="4165994"/>
                    </a:lnTo>
                    <a:lnTo>
                      <a:pt x="49153468" y="4310774"/>
                    </a:lnTo>
                    <a:lnTo>
                      <a:pt x="49008686" y="4310774"/>
                    </a:lnTo>
                    <a:lnTo>
                      <a:pt x="49008686" y="4165994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165994"/>
                    </a:lnTo>
                    <a:lnTo>
                      <a:pt x="0" y="4165994"/>
                    </a:lnTo>
                    <a:lnTo>
                      <a:pt x="0" y="144780"/>
                    </a:lnTo>
                    <a:close/>
                    <a:moveTo>
                      <a:pt x="0" y="4165994"/>
                    </a:moveTo>
                    <a:lnTo>
                      <a:pt x="144780" y="4165994"/>
                    </a:lnTo>
                    <a:lnTo>
                      <a:pt x="144780" y="4310774"/>
                    </a:lnTo>
                    <a:lnTo>
                      <a:pt x="0" y="4310774"/>
                    </a:lnTo>
                    <a:lnTo>
                      <a:pt x="0" y="4165994"/>
                    </a:lnTo>
                    <a:close/>
                    <a:moveTo>
                      <a:pt x="49008686" y="144780"/>
                    </a:moveTo>
                    <a:lnTo>
                      <a:pt x="49153468" y="144780"/>
                    </a:lnTo>
                    <a:lnTo>
                      <a:pt x="49153468" y="4165994"/>
                    </a:lnTo>
                    <a:lnTo>
                      <a:pt x="49008686" y="4165994"/>
                    </a:lnTo>
                    <a:lnTo>
                      <a:pt x="49008686" y="144780"/>
                    </a:lnTo>
                    <a:close/>
                    <a:moveTo>
                      <a:pt x="144780" y="4165994"/>
                    </a:moveTo>
                    <a:lnTo>
                      <a:pt x="49008686" y="4165994"/>
                    </a:lnTo>
                    <a:lnTo>
                      <a:pt x="49008686" y="4310774"/>
                    </a:lnTo>
                    <a:lnTo>
                      <a:pt x="144780" y="4310774"/>
                    </a:lnTo>
                    <a:lnTo>
                      <a:pt x="144780" y="4165994"/>
                    </a:lnTo>
                    <a:close/>
                    <a:moveTo>
                      <a:pt x="49008686" y="0"/>
                    </a:moveTo>
                    <a:lnTo>
                      <a:pt x="49153468" y="0"/>
                    </a:lnTo>
                    <a:lnTo>
                      <a:pt x="49153468" y="144780"/>
                    </a:lnTo>
                    <a:lnTo>
                      <a:pt x="49008686" y="144780"/>
                    </a:lnTo>
                    <a:lnTo>
                      <a:pt x="49008686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49008686" y="0"/>
                    </a:lnTo>
                    <a:lnTo>
                      <a:pt x="49008686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1" name="TextBox 31"/>
            <p:cNvSpPr txBox="1"/>
            <p:nvPr/>
          </p:nvSpPr>
          <p:spPr>
            <a:xfrm>
              <a:off x="1811704" y="176194"/>
              <a:ext cx="6690696" cy="4422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310"/>
                </a:lnSpc>
                <a:spcBef>
                  <a:spcPct val="0"/>
                </a:spcBef>
              </a:pPr>
              <a:r>
                <a:rPr lang="en-US" sz="2100" spc="42">
                  <a:solidFill>
                    <a:srgbClr val="000000"/>
                  </a:solidFill>
                  <a:latin typeface="Telegraf Medium"/>
                  <a:ea typeface="Telegraf Medium"/>
                  <a:cs typeface="Telegraf Medium"/>
                  <a:sym typeface="Telegraf Medium"/>
                </a:rPr>
                <a:t>方法实现</a:t>
              </a:r>
            </a:p>
          </p:txBody>
        </p:sp>
      </p:grpSp>
      <p:grpSp>
        <p:nvGrpSpPr>
          <p:cNvPr id="32" name="Group 32"/>
          <p:cNvGrpSpPr>
            <a:grpSpLocks noChangeAspect="1"/>
          </p:cNvGrpSpPr>
          <p:nvPr/>
        </p:nvGrpSpPr>
        <p:grpSpPr>
          <a:xfrm>
            <a:off x="619125" y="2834029"/>
            <a:ext cx="238125" cy="238125"/>
            <a:chOff x="0" y="0"/>
            <a:chExt cx="495300" cy="4953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7B2B0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624537" y="2839441"/>
            <a:ext cx="232713" cy="232713"/>
            <a:chOff x="0" y="0"/>
            <a:chExt cx="6350000" cy="63500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37" name="Group 37"/>
          <p:cNvGrpSpPr>
            <a:grpSpLocks noChangeAspect="1"/>
          </p:cNvGrpSpPr>
          <p:nvPr/>
        </p:nvGrpSpPr>
        <p:grpSpPr>
          <a:xfrm>
            <a:off x="1398573" y="2836200"/>
            <a:ext cx="239194" cy="239194"/>
            <a:chOff x="0" y="0"/>
            <a:chExt cx="495300" cy="4953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9" name="Freeform 39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D1F3C8"/>
            </a:solidFill>
          </p:spPr>
        </p:sp>
      </p:grpSp>
      <p:grpSp>
        <p:nvGrpSpPr>
          <p:cNvPr id="40" name="Group 40"/>
          <p:cNvGrpSpPr>
            <a:grpSpLocks noChangeAspect="1"/>
          </p:cNvGrpSpPr>
          <p:nvPr/>
        </p:nvGrpSpPr>
        <p:grpSpPr>
          <a:xfrm>
            <a:off x="1008314" y="2832960"/>
            <a:ext cx="239194" cy="239194"/>
            <a:chOff x="0" y="0"/>
            <a:chExt cx="495300" cy="4953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2" name="Freeform 42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9C374"/>
            </a:solidFill>
          </p:spPr>
        </p:sp>
      </p:grpSp>
      <p:grpSp>
        <p:nvGrpSpPr>
          <p:cNvPr id="43" name="Group 43"/>
          <p:cNvGrpSpPr/>
          <p:nvPr/>
        </p:nvGrpSpPr>
        <p:grpSpPr>
          <a:xfrm>
            <a:off x="624537" y="2832960"/>
            <a:ext cx="1013230" cy="242434"/>
            <a:chOff x="0" y="0"/>
            <a:chExt cx="1350973" cy="323246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8641"/>
              <a:ext cx="310284" cy="310284"/>
              <a:chOff x="0" y="0"/>
              <a:chExt cx="6350000" cy="63500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</p:grpSp>
        <p:grpSp>
          <p:nvGrpSpPr>
            <p:cNvPr id="46" name="Group 46"/>
            <p:cNvGrpSpPr>
              <a:grpSpLocks noChangeAspect="1"/>
            </p:cNvGrpSpPr>
            <p:nvPr/>
          </p:nvGrpSpPr>
          <p:grpSpPr>
            <a:xfrm>
              <a:off x="1032048" y="4321"/>
              <a:ext cx="318925" cy="318925"/>
              <a:chOff x="0" y="0"/>
              <a:chExt cx="495300" cy="495300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8" name="Freeform 48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D1F3C8"/>
              </a:solidFill>
            </p:spPr>
          </p:sp>
        </p:grpSp>
        <p:grpSp>
          <p:nvGrpSpPr>
            <p:cNvPr id="49" name="Group 49"/>
            <p:cNvGrpSpPr>
              <a:grpSpLocks noChangeAspect="1"/>
            </p:cNvGrpSpPr>
            <p:nvPr/>
          </p:nvGrpSpPr>
          <p:grpSpPr>
            <a:xfrm>
              <a:off x="511703" y="0"/>
              <a:ext cx="318925" cy="318925"/>
              <a:chOff x="0" y="0"/>
              <a:chExt cx="495300" cy="4953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1" name="Freeform 51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</p:grpSp>
      <p:grpSp>
        <p:nvGrpSpPr>
          <p:cNvPr id="52" name="Group 52"/>
          <p:cNvGrpSpPr/>
          <p:nvPr/>
        </p:nvGrpSpPr>
        <p:grpSpPr>
          <a:xfrm>
            <a:off x="13510653" y="2840510"/>
            <a:ext cx="1026320" cy="245675"/>
            <a:chOff x="0" y="0"/>
            <a:chExt cx="1368427" cy="327567"/>
          </a:xfrm>
        </p:grpSpPr>
        <p:grpSp>
          <p:nvGrpSpPr>
            <p:cNvPr id="53" name="Group 53"/>
            <p:cNvGrpSpPr>
              <a:grpSpLocks noChangeAspect="1"/>
            </p:cNvGrpSpPr>
            <p:nvPr/>
          </p:nvGrpSpPr>
          <p:grpSpPr>
            <a:xfrm>
              <a:off x="0" y="0"/>
              <a:ext cx="327567" cy="327567"/>
              <a:chOff x="0" y="0"/>
              <a:chExt cx="495300" cy="4953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5" name="Freeform 55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  <p:grpSp>
          <p:nvGrpSpPr>
            <p:cNvPr id="56" name="Group 56"/>
            <p:cNvGrpSpPr>
              <a:grpSpLocks noChangeAspect="1"/>
            </p:cNvGrpSpPr>
            <p:nvPr/>
          </p:nvGrpSpPr>
          <p:grpSpPr>
            <a:xfrm>
              <a:off x="1049501" y="8641"/>
              <a:ext cx="318925" cy="318925"/>
              <a:chOff x="0" y="0"/>
              <a:chExt cx="495300" cy="495300"/>
            </a:xfrm>
          </p:grpSpPr>
          <p:sp>
            <p:nvSpPr>
              <p:cNvPr id="57" name="Freeform 57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8" name="Freeform 58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D1F3C8"/>
              </a:solidFill>
            </p:spPr>
          </p:sp>
        </p:grpSp>
        <p:grpSp>
          <p:nvGrpSpPr>
            <p:cNvPr id="59" name="Group 59"/>
            <p:cNvGrpSpPr>
              <a:grpSpLocks noChangeAspect="1"/>
            </p:cNvGrpSpPr>
            <p:nvPr/>
          </p:nvGrpSpPr>
          <p:grpSpPr>
            <a:xfrm>
              <a:off x="529071" y="4321"/>
              <a:ext cx="318925" cy="318925"/>
              <a:chOff x="0" y="0"/>
              <a:chExt cx="495300" cy="49530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61" name="Freeform 61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</p:grpSp>
      <p:graphicFrame>
        <p:nvGraphicFramePr>
          <p:cNvPr id="62" name="Table 62"/>
          <p:cNvGraphicFramePr>
            <a:graphicFrameLocks noGrp="1"/>
          </p:cNvGraphicFramePr>
          <p:nvPr/>
        </p:nvGraphicFramePr>
        <p:xfrm>
          <a:off x="857250" y="3820004"/>
          <a:ext cx="9475868" cy="5438295"/>
        </p:xfrm>
        <a:graphic>
          <a:graphicData uri="http://schemas.openxmlformats.org/drawingml/2006/table">
            <a:tbl>
              <a:tblPr/>
              <a:tblGrid>
                <a:gridCol w="2368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7659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grandir Wide"/>
                          <a:ea typeface="Agrandir Wide"/>
                          <a:cs typeface="Agrandir Wide"/>
                          <a:sym typeface="Agrandir Wide"/>
                        </a:rPr>
                        <a:t>评估指标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grandir Wide"/>
                          <a:ea typeface="Agrandir Wide"/>
                          <a:cs typeface="Agrandir Wide"/>
                          <a:sym typeface="Agrandir Wide"/>
                        </a:rPr>
                        <a:t>微调前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grandir Wide"/>
                          <a:ea typeface="Agrandir Wide"/>
                          <a:cs typeface="Agrandir Wide"/>
                          <a:sym typeface="Agrandir Wide"/>
                        </a:rPr>
                        <a:t>微调后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grandir Wide"/>
                          <a:ea typeface="Agrandir Wide"/>
                          <a:cs typeface="Agrandir Wide"/>
                          <a:sym typeface="Agrandir Wide"/>
                        </a:rPr>
                        <a:t>性能提升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7659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grandir Wide"/>
                          <a:ea typeface="Agrandir Wide"/>
                          <a:cs typeface="Agrandir Wide"/>
                          <a:sym typeface="Agrandir Wide"/>
                        </a:rPr>
                        <a:t>ROUGE-1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grandir Wide"/>
                          <a:ea typeface="Agrandir Wide"/>
                          <a:cs typeface="Agrandir Wide"/>
                          <a:sym typeface="Agrandir Wide"/>
                        </a:rPr>
                        <a:t>23.84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grandir Wide"/>
                          <a:ea typeface="Agrandir Wide"/>
                          <a:cs typeface="Agrandir Wide"/>
                          <a:sym typeface="Agrandir Wide"/>
                        </a:rPr>
                        <a:t>32.68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Agrandir Wide Bold"/>
                          <a:ea typeface="Agrandir Wide Bold"/>
                          <a:cs typeface="Agrandir Wide Bold"/>
                          <a:sym typeface="Agrandir Wide Bold"/>
                        </a:rPr>
                        <a:t>+8.84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7659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grandir Wide"/>
                          <a:ea typeface="Agrandir Wide"/>
                          <a:cs typeface="Agrandir Wide"/>
                          <a:sym typeface="Agrandir Wide"/>
                        </a:rPr>
                        <a:t>ROUGE-2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grandir Wide"/>
                          <a:ea typeface="Agrandir Wide"/>
                          <a:cs typeface="Agrandir Wide"/>
                          <a:sym typeface="Agrandir Wide"/>
                        </a:rPr>
                        <a:t>7.55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grandir Wide"/>
                          <a:ea typeface="Agrandir Wide"/>
                          <a:cs typeface="Agrandir Wide"/>
                          <a:sym typeface="Agrandir Wide"/>
                        </a:rPr>
                        <a:t>11.44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Agrandir Wide Bold"/>
                          <a:ea typeface="Agrandir Wide Bold"/>
                          <a:cs typeface="Agrandir Wide Bold"/>
                          <a:sym typeface="Agrandir Wide Bold"/>
                        </a:rPr>
                        <a:t>+3.89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7659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grandir Wide"/>
                          <a:ea typeface="Agrandir Wide"/>
                          <a:cs typeface="Agrandir Wide"/>
                          <a:sym typeface="Agrandir Wide"/>
                        </a:rPr>
                        <a:t>ROUGE-L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grandir Wide"/>
                          <a:ea typeface="Agrandir Wide"/>
                          <a:cs typeface="Agrandir Wide"/>
                          <a:sym typeface="Agrandir Wide"/>
                        </a:rPr>
                        <a:t>16.43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grandir Wide"/>
                          <a:ea typeface="Agrandir Wide"/>
                          <a:cs typeface="Agrandir Wide"/>
                          <a:sym typeface="Agrandir Wide"/>
                        </a:rPr>
                        <a:t>23.81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Agrandir Wide Bold"/>
                          <a:ea typeface="Agrandir Wide Bold"/>
                          <a:cs typeface="Agrandir Wide Bold"/>
                          <a:sym typeface="Agrandir Wide Bold"/>
                        </a:rPr>
                        <a:t>+7.38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7659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grandir Wide"/>
                          <a:ea typeface="Agrandir Wide"/>
                          <a:cs typeface="Agrandir Wide"/>
                          <a:sym typeface="Agrandir Wide"/>
                        </a:rPr>
                        <a:t>BLEU-4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grandir Wide"/>
                          <a:ea typeface="Agrandir Wide"/>
                          <a:cs typeface="Agrandir Wide"/>
                          <a:sym typeface="Agrandir Wide"/>
                        </a:rPr>
                        <a:t>7.68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grandir Wide"/>
                          <a:ea typeface="Agrandir Wide"/>
                          <a:cs typeface="Agrandir Wide"/>
                          <a:sym typeface="Agrandir Wide"/>
                        </a:rPr>
                        <a:t>14.82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Agrandir Wide Bold"/>
                          <a:ea typeface="Agrandir Wide Bold"/>
                          <a:cs typeface="Agrandir Wide Bold"/>
                          <a:sym typeface="Agrandir Wide Bold"/>
                        </a:rPr>
                        <a:t>+7.14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TextBox 63"/>
          <p:cNvSpPr txBox="1"/>
          <p:nvPr/>
        </p:nvSpPr>
        <p:spPr>
          <a:xfrm>
            <a:off x="740894" y="952269"/>
            <a:ext cx="9293178" cy="799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4999" b="1" spc="249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生成模型微调结果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1653333" y="4017842"/>
            <a:ext cx="5615492" cy="5326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2255" lvl="1" indent="-246128" algn="l">
              <a:lnSpc>
                <a:spcPts val="3192"/>
              </a:lnSpc>
              <a:buAutoNum type="arabicPeriod"/>
            </a:pPr>
            <a:r>
              <a:rPr lang="en-US" sz="2280" b="1" spc="114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高效微调：</a:t>
            </a:r>
            <a:r>
              <a:rPr lang="en-US" sz="2280" spc="114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基于 LLaMA-Factory 训练框架，采用监督式微结合低秩适应技术，对基础大语言模型 DeepS eek-R1-7B 进行参数高效微调，有效激发了DeepSeek-R1模型在目标任务上的潜力。</a:t>
            </a:r>
          </a:p>
          <a:p>
            <a:pPr marL="492255" lvl="1" indent="-246128" algn="l">
              <a:lnSpc>
                <a:spcPts val="3192"/>
              </a:lnSpc>
              <a:buAutoNum type="arabicPeriod"/>
            </a:pPr>
            <a:r>
              <a:rPr lang="en-US" sz="2280" b="1" spc="114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多指标量化评估</a:t>
            </a:r>
            <a:r>
              <a:rPr lang="en-US" sz="2280" spc="114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：微调后的模型相比于原模型，在ROUGE与BLEU指标上获得了不错的性能提升，在不改动模型原有结构和绝大多数参数的情况下，使其生成对应任务的文本的质量得到很大的提升。</a:t>
            </a:r>
          </a:p>
          <a:p>
            <a:pPr algn="l">
              <a:lnSpc>
                <a:spcPts val="3892"/>
              </a:lnSpc>
            </a:pPr>
            <a:endParaRPr lang="en-US" sz="2280" spc="114">
              <a:solidFill>
                <a:srgbClr val="000000"/>
              </a:solidFill>
              <a:latin typeface="Agrandir Wide"/>
              <a:ea typeface="Agrandir Wide"/>
              <a:cs typeface="Agrandir Wide"/>
              <a:sym typeface="Agrandir Wi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2478811" y="2739160"/>
            <a:ext cx="13330379" cy="5499433"/>
            <a:chOff x="0" y="0"/>
            <a:chExt cx="7653435" cy="3157416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7560724" cy="3064706"/>
            </a:xfrm>
            <a:custGeom>
              <a:avLst/>
              <a:gdLst/>
              <a:ahLst/>
              <a:cxnLst/>
              <a:rect l="l" t="t" r="r" b="b"/>
              <a:pathLst>
                <a:path w="7560724" h="3064706">
                  <a:moveTo>
                    <a:pt x="0" y="3010096"/>
                  </a:moveTo>
                  <a:lnTo>
                    <a:pt x="0" y="3064706"/>
                  </a:lnTo>
                  <a:lnTo>
                    <a:pt x="7560724" y="3064706"/>
                  </a:lnTo>
                  <a:lnTo>
                    <a:pt x="7560724" y="0"/>
                  </a:lnTo>
                  <a:lnTo>
                    <a:pt x="7506115" y="0"/>
                  </a:lnTo>
                  <a:lnTo>
                    <a:pt x="7506115" y="3010096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7586124" cy="3090106"/>
            </a:xfrm>
            <a:custGeom>
              <a:avLst/>
              <a:gdLst/>
              <a:ahLst/>
              <a:cxnLst/>
              <a:rect l="l" t="t" r="r" b="b"/>
              <a:pathLst>
                <a:path w="7586124" h="3090106">
                  <a:moveTo>
                    <a:pt x="7518815" y="0"/>
                  </a:moveTo>
                  <a:lnTo>
                    <a:pt x="7518815" y="12700"/>
                  </a:lnTo>
                  <a:lnTo>
                    <a:pt x="7573424" y="12700"/>
                  </a:lnTo>
                  <a:lnTo>
                    <a:pt x="7573424" y="3077406"/>
                  </a:lnTo>
                  <a:lnTo>
                    <a:pt x="12700" y="3077406"/>
                  </a:lnTo>
                  <a:lnTo>
                    <a:pt x="12700" y="3022796"/>
                  </a:lnTo>
                  <a:lnTo>
                    <a:pt x="0" y="3022796"/>
                  </a:lnTo>
                  <a:lnTo>
                    <a:pt x="0" y="3090106"/>
                  </a:lnTo>
                  <a:lnTo>
                    <a:pt x="7586124" y="3090106"/>
                  </a:lnTo>
                  <a:lnTo>
                    <a:pt x="758612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7560725" cy="3064706"/>
            </a:xfrm>
            <a:custGeom>
              <a:avLst/>
              <a:gdLst/>
              <a:ahLst/>
              <a:cxnLst/>
              <a:rect l="l" t="t" r="r" b="b"/>
              <a:pathLst>
                <a:path w="7560725" h="3064706">
                  <a:moveTo>
                    <a:pt x="0" y="0"/>
                  </a:moveTo>
                  <a:lnTo>
                    <a:pt x="7560725" y="0"/>
                  </a:lnTo>
                  <a:lnTo>
                    <a:pt x="7560725" y="3064706"/>
                  </a:lnTo>
                  <a:lnTo>
                    <a:pt x="0" y="30647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7586125" cy="3090106"/>
            </a:xfrm>
            <a:custGeom>
              <a:avLst/>
              <a:gdLst/>
              <a:ahLst/>
              <a:cxnLst/>
              <a:rect l="l" t="t" r="r" b="b"/>
              <a:pathLst>
                <a:path w="7586125" h="3090106">
                  <a:moveTo>
                    <a:pt x="80010" y="3090106"/>
                  </a:moveTo>
                  <a:lnTo>
                    <a:pt x="7586125" y="3090106"/>
                  </a:lnTo>
                  <a:lnTo>
                    <a:pt x="7586125" y="80010"/>
                  </a:lnTo>
                  <a:lnTo>
                    <a:pt x="7586125" y="67310"/>
                  </a:lnTo>
                  <a:lnTo>
                    <a:pt x="7586125" y="0"/>
                  </a:lnTo>
                  <a:lnTo>
                    <a:pt x="0" y="0"/>
                  </a:lnTo>
                  <a:lnTo>
                    <a:pt x="0" y="3090106"/>
                  </a:lnTo>
                  <a:lnTo>
                    <a:pt x="67310" y="3090106"/>
                  </a:lnTo>
                  <a:lnTo>
                    <a:pt x="80010" y="3090106"/>
                  </a:lnTo>
                  <a:close/>
                  <a:moveTo>
                    <a:pt x="12700" y="12700"/>
                  </a:moveTo>
                  <a:lnTo>
                    <a:pt x="7573425" y="12700"/>
                  </a:lnTo>
                  <a:lnTo>
                    <a:pt x="7573425" y="3077406"/>
                  </a:lnTo>
                  <a:lnTo>
                    <a:pt x="12700" y="307740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3343115" y="5143500"/>
            <a:ext cx="11601769" cy="2666594"/>
            <a:chOff x="0" y="0"/>
            <a:chExt cx="15469026" cy="3555459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257175"/>
              <a:ext cx="15469026" cy="2085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800"/>
                </a:lnSpc>
              </a:pPr>
              <a:r>
                <a:rPr lang="en-US" sz="9000" b="1" spc="450">
                  <a:solidFill>
                    <a:srgbClr val="000000"/>
                  </a:solidFill>
                  <a:latin typeface="Agrandir Wide Bold"/>
                  <a:ea typeface="Agrandir Wide Bold"/>
                  <a:cs typeface="Agrandir Wide Bold"/>
                  <a:sym typeface="Agrandir Wide Bold"/>
                </a:rPr>
                <a:t>实操演示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3049374"/>
              <a:ext cx="15469026" cy="506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8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2478811" y="2739160"/>
            <a:ext cx="13330379" cy="5499433"/>
            <a:chOff x="0" y="0"/>
            <a:chExt cx="7653435" cy="3157416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7560724" cy="3064706"/>
            </a:xfrm>
            <a:custGeom>
              <a:avLst/>
              <a:gdLst/>
              <a:ahLst/>
              <a:cxnLst/>
              <a:rect l="l" t="t" r="r" b="b"/>
              <a:pathLst>
                <a:path w="7560724" h="3064706">
                  <a:moveTo>
                    <a:pt x="0" y="3010096"/>
                  </a:moveTo>
                  <a:lnTo>
                    <a:pt x="0" y="3064706"/>
                  </a:lnTo>
                  <a:lnTo>
                    <a:pt x="7560724" y="3064706"/>
                  </a:lnTo>
                  <a:lnTo>
                    <a:pt x="7560724" y="0"/>
                  </a:lnTo>
                  <a:lnTo>
                    <a:pt x="7506115" y="0"/>
                  </a:lnTo>
                  <a:lnTo>
                    <a:pt x="7506115" y="3010096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7586124" cy="3090106"/>
            </a:xfrm>
            <a:custGeom>
              <a:avLst/>
              <a:gdLst/>
              <a:ahLst/>
              <a:cxnLst/>
              <a:rect l="l" t="t" r="r" b="b"/>
              <a:pathLst>
                <a:path w="7586124" h="3090106">
                  <a:moveTo>
                    <a:pt x="7518815" y="0"/>
                  </a:moveTo>
                  <a:lnTo>
                    <a:pt x="7518815" y="12700"/>
                  </a:lnTo>
                  <a:lnTo>
                    <a:pt x="7573424" y="12700"/>
                  </a:lnTo>
                  <a:lnTo>
                    <a:pt x="7573424" y="3077406"/>
                  </a:lnTo>
                  <a:lnTo>
                    <a:pt x="12700" y="3077406"/>
                  </a:lnTo>
                  <a:lnTo>
                    <a:pt x="12700" y="3022796"/>
                  </a:lnTo>
                  <a:lnTo>
                    <a:pt x="0" y="3022796"/>
                  </a:lnTo>
                  <a:lnTo>
                    <a:pt x="0" y="3090106"/>
                  </a:lnTo>
                  <a:lnTo>
                    <a:pt x="7586124" y="3090106"/>
                  </a:lnTo>
                  <a:lnTo>
                    <a:pt x="758612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7560725" cy="3064706"/>
            </a:xfrm>
            <a:custGeom>
              <a:avLst/>
              <a:gdLst/>
              <a:ahLst/>
              <a:cxnLst/>
              <a:rect l="l" t="t" r="r" b="b"/>
              <a:pathLst>
                <a:path w="7560725" h="3064706">
                  <a:moveTo>
                    <a:pt x="0" y="0"/>
                  </a:moveTo>
                  <a:lnTo>
                    <a:pt x="7560725" y="0"/>
                  </a:lnTo>
                  <a:lnTo>
                    <a:pt x="7560725" y="3064706"/>
                  </a:lnTo>
                  <a:lnTo>
                    <a:pt x="0" y="30647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7586125" cy="3090106"/>
            </a:xfrm>
            <a:custGeom>
              <a:avLst/>
              <a:gdLst/>
              <a:ahLst/>
              <a:cxnLst/>
              <a:rect l="l" t="t" r="r" b="b"/>
              <a:pathLst>
                <a:path w="7586125" h="3090106">
                  <a:moveTo>
                    <a:pt x="80010" y="3090106"/>
                  </a:moveTo>
                  <a:lnTo>
                    <a:pt x="7586125" y="3090106"/>
                  </a:lnTo>
                  <a:lnTo>
                    <a:pt x="7586125" y="80010"/>
                  </a:lnTo>
                  <a:lnTo>
                    <a:pt x="7586125" y="67310"/>
                  </a:lnTo>
                  <a:lnTo>
                    <a:pt x="7586125" y="0"/>
                  </a:lnTo>
                  <a:lnTo>
                    <a:pt x="0" y="0"/>
                  </a:lnTo>
                  <a:lnTo>
                    <a:pt x="0" y="3090106"/>
                  </a:lnTo>
                  <a:lnTo>
                    <a:pt x="67310" y="3090106"/>
                  </a:lnTo>
                  <a:lnTo>
                    <a:pt x="80010" y="3090106"/>
                  </a:lnTo>
                  <a:close/>
                  <a:moveTo>
                    <a:pt x="12700" y="12700"/>
                  </a:moveTo>
                  <a:lnTo>
                    <a:pt x="7573425" y="12700"/>
                  </a:lnTo>
                  <a:lnTo>
                    <a:pt x="7573425" y="3077406"/>
                  </a:lnTo>
                  <a:lnTo>
                    <a:pt x="12700" y="307740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3343115" y="5274468"/>
            <a:ext cx="11601769" cy="2283212"/>
            <a:chOff x="0" y="-161925"/>
            <a:chExt cx="15469026" cy="3044283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161925"/>
              <a:ext cx="15469026" cy="1162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840"/>
                </a:lnSpc>
              </a:pPr>
              <a:r>
                <a:rPr lang="en-US" sz="5700" spc="285" dirty="0">
                  <a:solidFill>
                    <a:srgbClr val="000000"/>
                  </a:solidFill>
                  <a:latin typeface="Agrandir Wide"/>
                  <a:ea typeface="Agrandir Wide"/>
                  <a:cs typeface="Agrandir Wide"/>
                  <a:sym typeface="Agrandir Wide"/>
                  <a:hlinkClick r:id="rId2"/>
                </a:rPr>
                <a:t>http://127.0.0.1:5000</a:t>
              </a:r>
              <a:endParaRPr lang="en-US" sz="5700" spc="285" dirty="0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376274"/>
              <a:ext cx="15469026" cy="506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8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3051866" y="2729740"/>
            <a:ext cx="10825707" cy="5984020"/>
            <a:chOff x="0" y="0"/>
            <a:chExt cx="6215415" cy="3435634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6122705" cy="3342924"/>
            </a:xfrm>
            <a:custGeom>
              <a:avLst/>
              <a:gdLst/>
              <a:ahLst/>
              <a:cxnLst/>
              <a:rect l="l" t="t" r="r" b="b"/>
              <a:pathLst>
                <a:path w="6122705" h="3342924">
                  <a:moveTo>
                    <a:pt x="0" y="3288314"/>
                  </a:moveTo>
                  <a:lnTo>
                    <a:pt x="0" y="3342924"/>
                  </a:lnTo>
                  <a:lnTo>
                    <a:pt x="6122705" y="3342924"/>
                  </a:lnTo>
                  <a:lnTo>
                    <a:pt x="6122705" y="0"/>
                  </a:lnTo>
                  <a:lnTo>
                    <a:pt x="6068095" y="0"/>
                  </a:lnTo>
                  <a:lnTo>
                    <a:pt x="6068095" y="3288314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6148105" cy="3368324"/>
            </a:xfrm>
            <a:custGeom>
              <a:avLst/>
              <a:gdLst/>
              <a:ahLst/>
              <a:cxnLst/>
              <a:rect l="l" t="t" r="r" b="b"/>
              <a:pathLst>
                <a:path w="6148105" h="3368324">
                  <a:moveTo>
                    <a:pt x="6080795" y="0"/>
                  </a:moveTo>
                  <a:lnTo>
                    <a:pt x="6080795" y="12700"/>
                  </a:lnTo>
                  <a:lnTo>
                    <a:pt x="6135405" y="12700"/>
                  </a:lnTo>
                  <a:lnTo>
                    <a:pt x="6135405" y="3355624"/>
                  </a:lnTo>
                  <a:lnTo>
                    <a:pt x="12700" y="3355624"/>
                  </a:lnTo>
                  <a:lnTo>
                    <a:pt x="12700" y="3301014"/>
                  </a:lnTo>
                  <a:lnTo>
                    <a:pt x="0" y="3301014"/>
                  </a:lnTo>
                  <a:lnTo>
                    <a:pt x="0" y="3368324"/>
                  </a:lnTo>
                  <a:lnTo>
                    <a:pt x="6148105" y="3368324"/>
                  </a:lnTo>
                  <a:lnTo>
                    <a:pt x="614810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6122705" cy="3342924"/>
            </a:xfrm>
            <a:custGeom>
              <a:avLst/>
              <a:gdLst/>
              <a:ahLst/>
              <a:cxnLst/>
              <a:rect l="l" t="t" r="r" b="b"/>
              <a:pathLst>
                <a:path w="6122705" h="3342924">
                  <a:moveTo>
                    <a:pt x="0" y="0"/>
                  </a:moveTo>
                  <a:lnTo>
                    <a:pt x="6122705" y="0"/>
                  </a:lnTo>
                  <a:lnTo>
                    <a:pt x="6122705" y="3342924"/>
                  </a:lnTo>
                  <a:lnTo>
                    <a:pt x="0" y="33429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6148105" cy="3368324"/>
            </a:xfrm>
            <a:custGeom>
              <a:avLst/>
              <a:gdLst/>
              <a:ahLst/>
              <a:cxnLst/>
              <a:rect l="l" t="t" r="r" b="b"/>
              <a:pathLst>
                <a:path w="6148105" h="3368324">
                  <a:moveTo>
                    <a:pt x="80010" y="3368324"/>
                  </a:moveTo>
                  <a:lnTo>
                    <a:pt x="6148105" y="3368324"/>
                  </a:lnTo>
                  <a:lnTo>
                    <a:pt x="6148105" y="80010"/>
                  </a:lnTo>
                  <a:lnTo>
                    <a:pt x="6148105" y="67310"/>
                  </a:lnTo>
                  <a:lnTo>
                    <a:pt x="6148105" y="0"/>
                  </a:lnTo>
                  <a:lnTo>
                    <a:pt x="0" y="0"/>
                  </a:lnTo>
                  <a:lnTo>
                    <a:pt x="0" y="3368324"/>
                  </a:lnTo>
                  <a:lnTo>
                    <a:pt x="67310" y="3368324"/>
                  </a:lnTo>
                  <a:lnTo>
                    <a:pt x="80010" y="3368324"/>
                  </a:lnTo>
                  <a:close/>
                  <a:moveTo>
                    <a:pt x="12700" y="12700"/>
                  </a:moveTo>
                  <a:lnTo>
                    <a:pt x="6135405" y="12700"/>
                  </a:lnTo>
                  <a:lnTo>
                    <a:pt x="6135405" y="3355624"/>
                  </a:lnTo>
                  <a:lnTo>
                    <a:pt x="12700" y="335562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3999089" y="4674327"/>
            <a:ext cx="7704301" cy="180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 b="1" spc="500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谢谢大家！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2519012" y="4351562"/>
            <a:ext cx="2717122" cy="2740375"/>
            <a:chOff x="0" y="0"/>
            <a:chExt cx="1588770" cy="1602367"/>
          </a:xfrm>
        </p:grpSpPr>
        <p:sp>
          <p:nvSpPr>
            <p:cNvPr id="14" name="Freeform 14"/>
            <p:cNvSpPr/>
            <p:nvPr/>
          </p:nvSpPr>
          <p:spPr>
            <a:xfrm>
              <a:off x="6350" y="6350"/>
              <a:ext cx="1576070" cy="1589667"/>
            </a:xfrm>
            <a:custGeom>
              <a:avLst/>
              <a:gdLst/>
              <a:ahLst/>
              <a:cxnLst/>
              <a:rect l="l" t="t" r="r" b="b"/>
              <a:pathLst>
                <a:path w="1576070" h="1589667">
                  <a:moveTo>
                    <a:pt x="1576070" y="271780"/>
                  </a:moveTo>
                  <a:lnTo>
                    <a:pt x="1576070" y="1589667"/>
                  </a:lnTo>
                  <a:lnTo>
                    <a:pt x="0" y="1589667"/>
                  </a:lnTo>
                  <a:lnTo>
                    <a:pt x="0" y="0"/>
                  </a:lnTo>
                  <a:lnTo>
                    <a:pt x="1304290" y="0"/>
                  </a:lnTo>
                  <a:close/>
                </a:path>
              </a:pathLst>
            </a:custGeom>
            <a:solidFill>
              <a:srgbClr val="FFFFAA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1588770" cy="1602367"/>
            </a:xfrm>
            <a:custGeom>
              <a:avLst/>
              <a:gdLst/>
              <a:ahLst/>
              <a:cxnLst/>
              <a:rect l="l" t="t" r="r" b="b"/>
              <a:pathLst>
                <a:path w="1588770" h="1602367">
                  <a:moveTo>
                    <a:pt x="1588770" y="1602367"/>
                  </a:moveTo>
                  <a:lnTo>
                    <a:pt x="0" y="1602367"/>
                  </a:lnTo>
                  <a:lnTo>
                    <a:pt x="0" y="0"/>
                  </a:lnTo>
                  <a:lnTo>
                    <a:pt x="1313180" y="0"/>
                  </a:lnTo>
                  <a:lnTo>
                    <a:pt x="1588770" y="275590"/>
                  </a:lnTo>
                  <a:cubicBezTo>
                    <a:pt x="1588770" y="275590"/>
                    <a:pt x="1588770" y="1602367"/>
                    <a:pt x="1588770" y="1602367"/>
                  </a:cubicBezTo>
                  <a:close/>
                  <a:moveTo>
                    <a:pt x="12700" y="1589667"/>
                  </a:moveTo>
                  <a:lnTo>
                    <a:pt x="1576070" y="1589667"/>
                  </a:lnTo>
                  <a:lnTo>
                    <a:pt x="1576070" y="280670"/>
                  </a:lnTo>
                  <a:lnTo>
                    <a:pt x="1308100" y="12700"/>
                  </a:lnTo>
                  <a:lnTo>
                    <a:pt x="12700" y="12700"/>
                  </a:lnTo>
                  <a:lnTo>
                    <a:pt x="12700" y="158966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2965223" y="5341151"/>
            <a:ext cx="1824700" cy="713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50"/>
              </a:lnSpc>
            </a:pPr>
            <a:r>
              <a:rPr lang="en-US" sz="2115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Thank you for participating.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028700" y="2720215"/>
            <a:ext cx="6959664" cy="6538085"/>
            <a:chOff x="0" y="0"/>
            <a:chExt cx="3995786" cy="3753742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3903076" cy="3661032"/>
            </a:xfrm>
            <a:custGeom>
              <a:avLst/>
              <a:gdLst/>
              <a:ahLst/>
              <a:cxnLst/>
              <a:rect l="l" t="t" r="r" b="b"/>
              <a:pathLst>
                <a:path w="3903076" h="3661032">
                  <a:moveTo>
                    <a:pt x="0" y="3606422"/>
                  </a:moveTo>
                  <a:lnTo>
                    <a:pt x="0" y="3661032"/>
                  </a:lnTo>
                  <a:lnTo>
                    <a:pt x="3903076" y="3661032"/>
                  </a:lnTo>
                  <a:lnTo>
                    <a:pt x="3903076" y="0"/>
                  </a:lnTo>
                  <a:lnTo>
                    <a:pt x="3848465" y="0"/>
                  </a:lnTo>
                  <a:lnTo>
                    <a:pt x="3848465" y="3606422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3928476" cy="3686432"/>
            </a:xfrm>
            <a:custGeom>
              <a:avLst/>
              <a:gdLst/>
              <a:ahLst/>
              <a:cxnLst/>
              <a:rect l="l" t="t" r="r" b="b"/>
              <a:pathLst>
                <a:path w="3928476" h="3686432">
                  <a:moveTo>
                    <a:pt x="3861165" y="0"/>
                  </a:moveTo>
                  <a:lnTo>
                    <a:pt x="3861165" y="12700"/>
                  </a:lnTo>
                  <a:lnTo>
                    <a:pt x="3915776" y="12700"/>
                  </a:lnTo>
                  <a:lnTo>
                    <a:pt x="3915776" y="3673732"/>
                  </a:lnTo>
                  <a:lnTo>
                    <a:pt x="12700" y="3673732"/>
                  </a:lnTo>
                  <a:lnTo>
                    <a:pt x="12700" y="3619122"/>
                  </a:lnTo>
                  <a:lnTo>
                    <a:pt x="0" y="3619122"/>
                  </a:lnTo>
                  <a:lnTo>
                    <a:pt x="0" y="3686432"/>
                  </a:lnTo>
                  <a:lnTo>
                    <a:pt x="3928476" y="3686432"/>
                  </a:lnTo>
                  <a:lnTo>
                    <a:pt x="392847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3903075" cy="3661032"/>
            </a:xfrm>
            <a:custGeom>
              <a:avLst/>
              <a:gdLst/>
              <a:ahLst/>
              <a:cxnLst/>
              <a:rect l="l" t="t" r="r" b="b"/>
              <a:pathLst>
                <a:path w="3903075" h="3661032">
                  <a:moveTo>
                    <a:pt x="0" y="0"/>
                  </a:moveTo>
                  <a:lnTo>
                    <a:pt x="3903075" y="0"/>
                  </a:lnTo>
                  <a:lnTo>
                    <a:pt x="3903075" y="3661032"/>
                  </a:lnTo>
                  <a:lnTo>
                    <a:pt x="0" y="3661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3928476" cy="3686432"/>
            </a:xfrm>
            <a:custGeom>
              <a:avLst/>
              <a:gdLst/>
              <a:ahLst/>
              <a:cxnLst/>
              <a:rect l="l" t="t" r="r" b="b"/>
              <a:pathLst>
                <a:path w="3928476" h="3686432">
                  <a:moveTo>
                    <a:pt x="80010" y="3686432"/>
                  </a:moveTo>
                  <a:lnTo>
                    <a:pt x="3928476" y="3686432"/>
                  </a:lnTo>
                  <a:lnTo>
                    <a:pt x="3928476" y="80010"/>
                  </a:lnTo>
                  <a:lnTo>
                    <a:pt x="3928476" y="67310"/>
                  </a:lnTo>
                  <a:lnTo>
                    <a:pt x="3928476" y="0"/>
                  </a:lnTo>
                  <a:lnTo>
                    <a:pt x="0" y="0"/>
                  </a:lnTo>
                  <a:lnTo>
                    <a:pt x="0" y="3686432"/>
                  </a:lnTo>
                  <a:lnTo>
                    <a:pt x="67310" y="3686432"/>
                  </a:lnTo>
                  <a:lnTo>
                    <a:pt x="80010" y="3686432"/>
                  </a:lnTo>
                  <a:close/>
                  <a:moveTo>
                    <a:pt x="12700" y="12700"/>
                  </a:moveTo>
                  <a:lnTo>
                    <a:pt x="3915775" y="12700"/>
                  </a:lnTo>
                  <a:lnTo>
                    <a:pt x="3915775" y="3673732"/>
                  </a:lnTo>
                  <a:lnTo>
                    <a:pt x="12700" y="367373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795848" y="3450929"/>
            <a:ext cx="5425368" cy="2321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b="1" spc="349" dirty="0" err="1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目录</a:t>
            </a:r>
            <a:endParaRPr lang="en-US" sz="6999" b="1" spc="349" dirty="0">
              <a:solidFill>
                <a:srgbClr val="000000"/>
              </a:solidFill>
              <a:latin typeface="Agrandir Wide Bold"/>
              <a:ea typeface="Agrandir Wide Bold"/>
              <a:cs typeface="Agrandir Wide Bold"/>
              <a:sym typeface="Agrandir Wide Bold"/>
            </a:endParaRPr>
          </a:p>
          <a:p>
            <a:pPr algn="l">
              <a:lnSpc>
                <a:spcPts val="8399"/>
              </a:lnSpc>
            </a:pPr>
            <a:r>
              <a:rPr lang="en-US" sz="6999" b="1" spc="349" dirty="0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Content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8386206" y="2720215"/>
            <a:ext cx="8873094" cy="6538085"/>
            <a:chOff x="0" y="0"/>
            <a:chExt cx="5094352" cy="3753742"/>
          </a:xfrm>
        </p:grpSpPr>
        <p:sp>
          <p:nvSpPr>
            <p:cNvPr id="14" name="Freeform 14"/>
            <p:cNvSpPr/>
            <p:nvPr/>
          </p:nvSpPr>
          <p:spPr>
            <a:xfrm>
              <a:off x="80010" y="80010"/>
              <a:ext cx="5001642" cy="3661032"/>
            </a:xfrm>
            <a:custGeom>
              <a:avLst/>
              <a:gdLst/>
              <a:ahLst/>
              <a:cxnLst/>
              <a:rect l="l" t="t" r="r" b="b"/>
              <a:pathLst>
                <a:path w="5001642" h="3661032">
                  <a:moveTo>
                    <a:pt x="0" y="3606422"/>
                  </a:moveTo>
                  <a:lnTo>
                    <a:pt x="0" y="3661032"/>
                  </a:lnTo>
                  <a:lnTo>
                    <a:pt x="5001642" y="3661032"/>
                  </a:lnTo>
                  <a:lnTo>
                    <a:pt x="5001642" y="0"/>
                  </a:lnTo>
                  <a:lnTo>
                    <a:pt x="4947032" y="0"/>
                  </a:lnTo>
                  <a:lnTo>
                    <a:pt x="4947032" y="3606422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67310" y="67310"/>
              <a:ext cx="5027042" cy="3686432"/>
            </a:xfrm>
            <a:custGeom>
              <a:avLst/>
              <a:gdLst/>
              <a:ahLst/>
              <a:cxnLst/>
              <a:rect l="l" t="t" r="r" b="b"/>
              <a:pathLst>
                <a:path w="5027042" h="3686432">
                  <a:moveTo>
                    <a:pt x="4959732" y="0"/>
                  </a:moveTo>
                  <a:lnTo>
                    <a:pt x="4959732" y="12700"/>
                  </a:lnTo>
                  <a:lnTo>
                    <a:pt x="5014342" y="12700"/>
                  </a:lnTo>
                  <a:lnTo>
                    <a:pt x="5014342" y="3673732"/>
                  </a:lnTo>
                  <a:lnTo>
                    <a:pt x="12700" y="3673732"/>
                  </a:lnTo>
                  <a:lnTo>
                    <a:pt x="12700" y="3619122"/>
                  </a:lnTo>
                  <a:lnTo>
                    <a:pt x="0" y="3619122"/>
                  </a:lnTo>
                  <a:lnTo>
                    <a:pt x="0" y="3686432"/>
                  </a:lnTo>
                  <a:lnTo>
                    <a:pt x="5027042" y="3686432"/>
                  </a:lnTo>
                  <a:lnTo>
                    <a:pt x="502704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12700" y="12700"/>
              <a:ext cx="5001642" cy="3661032"/>
            </a:xfrm>
            <a:custGeom>
              <a:avLst/>
              <a:gdLst/>
              <a:ahLst/>
              <a:cxnLst/>
              <a:rect l="l" t="t" r="r" b="b"/>
              <a:pathLst>
                <a:path w="5001642" h="3661032">
                  <a:moveTo>
                    <a:pt x="0" y="0"/>
                  </a:moveTo>
                  <a:lnTo>
                    <a:pt x="5001642" y="0"/>
                  </a:lnTo>
                  <a:lnTo>
                    <a:pt x="5001642" y="3661032"/>
                  </a:lnTo>
                  <a:lnTo>
                    <a:pt x="0" y="3661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5027042" cy="3686432"/>
            </a:xfrm>
            <a:custGeom>
              <a:avLst/>
              <a:gdLst/>
              <a:ahLst/>
              <a:cxnLst/>
              <a:rect l="l" t="t" r="r" b="b"/>
              <a:pathLst>
                <a:path w="5027042" h="3686432">
                  <a:moveTo>
                    <a:pt x="80010" y="3686432"/>
                  </a:moveTo>
                  <a:lnTo>
                    <a:pt x="5027042" y="3686432"/>
                  </a:lnTo>
                  <a:lnTo>
                    <a:pt x="5027042" y="80010"/>
                  </a:lnTo>
                  <a:lnTo>
                    <a:pt x="5027042" y="67310"/>
                  </a:lnTo>
                  <a:lnTo>
                    <a:pt x="5027042" y="0"/>
                  </a:lnTo>
                  <a:lnTo>
                    <a:pt x="0" y="0"/>
                  </a:lnTo>
                  <a:lnTo>
                    <a:pt x="0" y="3686432"/>
                  </a:lnTo>
                  <a:lnTo>
                    <a:pt x="67310" y="3686432"/>
                  </a:lnTo>
                  <a:lnTo>
                    <a:pt x="80010" y="3686432"/>
                  </a:lnTo>
                  <a:close/>
                  <a:moveTo>
                    <a:pt x="12700" y="12700"/>
                  </a:moveTo>
                  <a:lnTo>
                    <a:pt x="5014342" y="12700"/>
                  </a:lnTo>
                  <a:lnTo>
                    <a:pt x="5014342" y="3673732"/>
                  </a:lnTo>
                  <a:lnTo>
                    <a:pt x="12700" y="367373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9802594" y="3649801"/>
            <a:ext cx="843068" cy="833495"/>
            <a:chOff x="0" y="0"/>
            <a:chExt cx="1124091" cy="111132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124091" cy="1111327"/>
            </a:xfrm>
            <a:custGeom>
              <a:avLst/>
              <a:gdLst/>
              <a:ahLst/>
              <a:cxnLst/>
              <a:rect l="l" t="t" r="r" b="b"/>
              <a:pathLst>
                <a:path w="1124091" h="1111327">
                  <a:moveTo>
                    <a:pt x="0" y="0"/>
                  </a:moveTo>
                  <a:lnTo>
                    <a:pt x="1124091" y="0"/>
                  </a:lnTo>
                  <a:lnTo>
                    <a:pt x="1124091" y="1111327"/>
                  </a:lnTo>
                  <a:lnTo>
                    <a:pt x="0" y="1111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114" b="-114"/>
              </a:stretch>
            </a:blipFill>
          </p:spPr>
        </p:sp>
        <p:sp>
          <p:nvSpPr>
            <p:cNvPr id="20" name="TextBox 20"/>
            <p:cNvSpPr txBox="1"/>
            <p:nvPr/>
          </p:nvSpPr>
          <p:spPr>
            <a:xfrm>
              <a:off x="247126" y="94527"/>
              <a:ext cx="594774" cy="848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 b="1">
                  <a:solidFill>
                    <a:srgbClr val="FFFFFF"/>
                  </a:solidFill>
                  <a:latin typeface="Agrandir Wide Medium"/>
                  <a:ea typeface="Agrandir Wide Medium"/>
                  <a:cs typeface="Agrandir Wide Medium"/>
                  <a:sym typeface="Agrandir Wide Medium"/>
                </a:rPr>
                <a:t>1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1234487" y="3831449"/>
            <a:ext cx="4608425" cy="41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19"/>
              </a:lnSpc>
            </a:pPr>
            <a:r>
              <a:rPr lang="en-US" sz="23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模型架构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9802594" y="4930971"/>
            <a:ext cx="843068" cy="835404"/>
            <a:chOff x="0" y="0"/>
            <a:chExt cx="1124091" cy="111387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124091" cy="1113872"/>
            </a:xfrm>
            <a:custGeom>
              <a:avLst/>
              <a:gdLst/>
              <a:ahLst/>
              <a:cxnLst/>
              <a:rect l="l" t="t" r="r" b="b"/>
              <a:pathLst>
                <a:path w="1124091" h="1113872">
                  <a:moveTo>
                    <a:pt x="0" y="0"/>
                  </a:moveTo>
                  <a:lnTo>
                    <a:pt x="1124091" y="0"/>
                  </a:lnTo>
                  <a:lnTo>
                    <a:pt x="1124091" y="1113872"/>
                  </a:lnTo>
                  <a:lnTo>
                    <a:pt x="0" y="1113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TextBox 24"/>
            <p:cNvSpPr txBox="1"/>
            <p:nvPr/>
          </p:nvSpPr>
          <p:spPr>
            <a:xfrm>
              <a:off x="247126" y="94527"/>
              <a:ext cx="594774" cy="8508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 b="1">
                  <a:solidFill>
                    <a:srgbClr val="FFFFFF"/>
                  </a:solidFill>
                  <a:latin typeface="Agrandir Wide Medium"/>
                  <a:ea typeface="Agrandir Wide Medium"/>
                  <a:cs typeface="Agrandir Wide Medium"/>
                  <a:sym typeface="Agrandir Wide Medium"/>
                </a:rPr>
                <a:t>2</a:t>
              </a: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1234487" y="5112619"/>
            <a:ext cx="4608425" cy="41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19"/>
              </a:lnSpc>
            </a:pPr>
            <a:r>
              <a:rPr lang="en-US" sz="23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模块介绍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9802594" y="6212141"/>
            <a:ext cx="843068" cy="835404"/>
            <a:chOff x="0" y="0"/>
            <a:chExt cx="1124091" cy="111387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124091" cy="1113872"/>
            </a:xfrm>
            <a:custGeom>
              <a:avLst/>
              <a:gdLst/>
              <a:ahLst/>
              <a:cxnLst/>
              <a:rect l="l" t="t" r="r" b="b"/>
              <a:pathLst>
                <a:path w="1124091" h="1113872">
                  <a:moveTo>
                    <a:pt x="0" y="0"/>
                  </a:moveTo>
                  <a:lnTo>
                    <a:pt x="1124091" y="0"/>
                  </a:lnTo>
                  <a:lnTo>
                    <a:pt x="1124091" y="1113872"/>
                  </a:lnTo>
                  <a:lnTo>
                    <a:pt x="0" y="1113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TextBox 28"/>
            <p:cNvSpPr txBox="1"/>
            <p:nvPr/>
          </p:nvSpPr>
          <p:spPr>
            <a:xfrm>
              <a:off x="247126" y="94527"/>
              <a:ext cx="594774" cy="8508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 b="1">
                  <a:solidFill>
                    <a:srgbClr val="FFFFFF"/>
                  </a:solidFill>
                  <a:latin typeface="Agrandir Wide Medium"/>
                  <a:ea typeface="Agrandir Wide Medium"/>
                  <a:cs typeface="Agrandir Wide Medium"/>
                  <a:sym typeface="Agrandir Wide Medium"/>
                </a:rPr>
                <a:t>3</a:t>
              </a:r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1234487" y="6393789"/>
            <a:ext cx="4608425" cy="41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19"/>
              </a:lnSpc>
            </a:pPr>
            <a:r>
              <a:rPr lang="en-US" sz="23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优化分析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9802594" y="7493310"/>
            <a:ext cx="843068" cy="835404"/>
            <a:chOff x="0" y="0"/>
            <a:chExt cx="1124091" cy="1113872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124091" cy="1113872"/>
            </a:xfrm>
            <a:custGeom>
              <a:avLst/>
              <a:gdLst/>
              <a:ahLst/>
              <a:cxnLst/>
              <a:rect l="l" t="t" r="r" b="b"/>
              <a:pathLst>
                <a:path w="1124091" h="1113872">
                  <a:moveTo>
                    <a:pt x="0" y="0"/>
                  </a:moveTo>
                  <a:lnTo>
                    <a:pt x="1124091" y="0"/>
                  </a:lnTo>
                  <a:lnTo>
                    <a:pt x="1124091" y="1113872"/>
                  </a:lnTo>
                  <a:lnTo>
                    <a:pt x="0" y="1113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" name="TextBox 32"/>
            <p:cNvSpPr txBox="1"/>
            <p:nvPr/>
          </p:nvSpPr>
          <p:spPr>
            <a:xfrm>
              <a:off x="247126" y="94527"/>
              <a:ext cx="594774" cy="8508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 b="1">
                  <a:solidFill>
                    <a:srgbClr val="FFFFFF"/>
                  </a:solidFill>
                  <a:latin typeface="Agrandir Wide Medium"/>
                  <a:ea typeface="Agrandir Wide Medium"/>
                  <a:cs typeface="Agrandir Wide Medium"/>
                  <a:sym typeface="Agrandir Wide Medium"/>
                </a:rPr>
                <a:t>4</a:t>
              </a: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1234487" y="7674959"/>
            <a:ext cx="4608425" cy="41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19"/>
              </a:lnSpc>
            </a:pPr>
            <a:r>
              <a:rPr lang="en-US" sz="23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实操演示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875029" y="6333098"/>
            <a:ext cx="205740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/>
            <a:r>
              <a:rPr lang="en-US" sz="8000" dirty="0" err="1">
                <a:latin typeface="Telegraf"/>
                <a:ea typeface="Telegraf"/>
                <a:cs typeface="Telegraf"/>
                <a:sym typeface="Telegraf"/>
              </a:rPr>
              <a:t>宋史</a:t>
            </a:r>
            <a:endParaRPr lang="en-US" sz="8000" dirty="0"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/>
            <a:r>
              <a:rPr lang="en-US" sz="8000" dirty="0" err="1">
                <a:latin typeface="Telegraf"/>
                <a:ea typeface="Telegraf"/>
                <a:cs typeface="Telegraf"/>
                <a:sym typeface="Telegraf"/>
              </a:rPr>
              <a:t>探微</a:t>
            </a:r>
            <a:endParaRPr lang="en-US" sz="8000" dirty="0">
              <a:latin typeface="Telegraf"/>
              <a:ea typeface="Telegraf"/>
              <a:cs typeface="Telegraf"/>
              <a:sym typeface="Telegra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2478811" y="2739160"/>
            <a:ext cx="13330379" cy="5499433"/>
            <a:chOff x="0" y="0"/>
            <a:chExt cx="7653435" cy="3157416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7560724" cy="3064706"/>
            </a:xfrm>
            <a:custGeom>
              <a:avLst/>
              <a:gdLst/>
              <a:ahLst/>
              <a:cxnLst/>
              <a:rect l="l" t="t" r="r" b="b"/>
              <a:pathLst>
                <a:path w="7560724" h="3064706">
                  <a:moveTo>
                    <a:pt x="0" y="3010096"/>
                  </a:moveTo>
                  <a:lnTo>
                    <a:pt x="0" y="3064706"/>
                  </a:lnTo>
                  <a:lnTo>
                    <a:pt x="7560724" y="3064706"/>
                  </a:lnTo>
                  <a:lnTo>
                    <a:pt x="7560724" y="0"/>
                  </a:lnTo>
                  <a:lnTo>
                    <a:pt x="7506115" y="0"/>
                  </a:lnTo>
                  <a:lnTo>
                    <a:pt x="7506115" y="3010096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7586124" cy="3090106"/>
            </a:xfrm>
            <a:custGeom>
              <a:avLst/>
              <a:gdLst/>
              <a:ahLst/>
              <a:cxnLst/>
              <a:rect l="l" t="t" r="r" b="b"/>
              <a:pathLst>
                <a:path w="7586124" h="3090106">
                  <a:moveTo>
                    <a:pt x="7518815" y="0"/>
                  </a:moveTo>
                  <a:lnTo>
                    <a:pt x="7518815" y="12700"/>
                  </a:lnTo>
                  <a:lnTo>
                    <a:pt x="7573424" y="12700"/>
                  </a:lnTo>
                  <a:lnTo>
                    <a:pt x="7573424" y="3077406"/>
                  </a:lnTo>
                  <a:lnTo>
                    <a:pt x="12700" y="3077406"/>
                  </a:lnTo>
                  <a:lnTo>
                    <a:pt x="12700" y="3022796"/>
                  </a:lnTo>
                  <a:lnTo>
                    <a:pt x="0" y="3022796"/>
                  </a:lnTo>
                  <a:lnTo>
                    <a:pt x="0" y="3090106"/>
                  </a:lnTo>
                  <a:lnTo>
                    <a:pt x="7586124" y="3090106"/>
                  </a:lnTo>
                  <a:lnTo>
                    <a:pt x="758612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7560725" cy="3064706"/>
            </a:xfrm>
            <a:custGeom>
              <a:avLst/>
              <a:gdLst/>
              <a:ahLst/>
              <a:cxnLst/>
              <a:rect l="l" t="t" r="r" b="b"/>
              <a:pathLst>
                <a:path w="7560725" h="3064706">
                  <a:moveTo>
                    <a:pt x="0" y="0"/>
                  </a:moveTo>
                  <a:lnTo>
                    <a:pt x="7560725" y="0"/>
                  </a:lnTo>
                  <a:lnTo>
                    <a:pt x="7560725" y="3064706"/>
                  </a:lnTo>
                  <a:lnTo>
                    <a:pt x="0" y="30647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7586125" cy="3090106"/>
            </a:xfrm>
            <a:custGeom>
              <a:avLst/>
              <a:gdLst/>
              <a:ahLst/>
              <a:cxnLst/>
              <a:rect l="l" t="t" r="r" b="b"/>
              <a:pathLst>
                <a:path w="7586125" h="3090106">
                  <a:moveTo>
                    <a:pt x="80010" y="3090106"/>
                  </a:moveTo>
                  <a:lnTo>
                    <a:pt x="7586125" y="3090106"/>
                  </a:lnTo>
                  <a:lnTo>
                    <a:pt x="7586125" y="80010"/>
                  </a:lnTo>
                  <a:lnTo>
                    <a:pt x="7586125" y="67310"/>
                  </a:lnTo>
                  <a:lnTo>
                    <a:pt x="7586125" y="0"/>
                  </a:lnTo>
                  <a:lnTo>
                    <a:pt x="0" y="0"/>
                  </a:lnTo>
                  <a:lnTo>
                    <a:pt x="0" y="3090106"/>
                  </a:lnTo>
                  <a:lnTo>
                    <a:pt x="67310" y="3090106"/>
                  </a:lnTo>
                  <a:lnTo>
                    <a:pt x="80010" y="3090106"/>
                  </a:lnTo>
                  <a:close/>
                  <a:moveTo>
                    <a:pt x="12700" y="12700"/>
                  </a:moveTo>
                  <a:lnTo>
                    <a:pt x="7573425" y="12700"/>
                  </a:lnTo>
                  <a:lnTo>
                    <a:pt x="7573425" y="3077406"/>
                  </a:lnTo>
                  <a:lnTo>
                    <a:pt x="12700" y="307740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3343115" y="5143500"/>
            <a:ext cx="11601769" cy="2666594"/>
            <a:chOff x="0" y="0"/>
            <a:chExt cx="15469026" cy="3555459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257175"/>
              <a:ext cx="15469026" cy="2085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800"/>
                </a:lnSpc>
              </a:pPr>
              <a:r>
                <a:rPr lang="en-US" sz="9000" b="1" spc="450">
                  <a:solidFill>
                    <a:srgbClr val="000000"/>
                  </a:solidFill>
                  <a:latin typeface="Agrandir Wide Bold"/>
                  <a:ea typeface="Agrandir Wide Bold"/>
                  <a:cs typeface="Agrandir Wide Bold"/>
                  <a:sym typeface="Agrandir Wide Bold"/>
                </a:rPr>
                <a:t>模型架构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3049374"/>
              <a:ext cx="15469026" cy="506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8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028700" y="186244"/>
            <a:ext cx="16230600" cy="1717603"/>
            <a:chOff x="0" y="0"/>
            <a:chExt cx="9318553" cy="986136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9225843" cy="893426"/>
            </a:xfrm>
            <a:custGeom>
              <a:avLst/>
              <a:gdLst/>
              <a:ahLst/>
              <a:cxnLst/>
              <a:rect l="l" t="t" r="r" b="b"/>
              <a:pathLst>
                <a:path w="9225843" h="893426">
                  <a:moveTo>
                    <a:pt x="0" y="838816"/>
                  </a:moveTo>
                  <a:lnTo>
                    <a:pt x="0" y="893426"/>
                  </a:lnTo>
                  <a:lnTo>
                    <a:pt x="9225843" y="893426"/>
                  </a:lnTo>
                  <a:lnTo>
                    <a:pt x="9225843" y="0"/>
                  </a:lnTo>
                  <a:lnTo>
                    <a:pt x="9171233" y="0"/>
                  </a:lnTo>
                  <a:lnTo>
                    <a:pt x="9171233" y="838816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9251243" cy="918826"/>
            </a:xfrm>
            <a:custGeom>
              <a:avLst/>
              <a:gdLst/>
              <a:ahLst/>
              <a:cxnLst/>
              <a:rect l="l" t="t" r="r" b="b"/>
              <a:pathLst>
                <a:path w="9251243" h="918826">
                  <a:moveTo>
                    <a:pt x="9183933" y="0"/>
                  </a:moveTo>
                  <a:lnTo>
                    <a:pt x="9183933" y="12700"/>
                  </a:lnTo>
                  <a:lnTo>
                    <a:pt x="9238543" y="12700"/>
                  </a:lnTo>
                  <a:lnTo>
                    <a:pt x="9238543" y="906126"/>
                  </a:lnTo>
                  <a:lnTo>
                    <a:pt x="12700" y="906126"/>
                  </a:lnTo>
                  <a:lnTo>
                    <a:pt x="12700" y="851516"/>
                  </a:lnTo>
                  <a:lnTo>
                    <a:pt x="0" y="851516"/>
                  </a:lnTo>
                  <a:lnTo>
                    <a:pt x="0" y="918826"/>
                  </a:lnTo>
                  <a:lnTo>
                    <a:pt x="9251243" y="918826"/>
                  </a:lnTo>
                  <a:lnTo>
                    <a:pt x="92512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9225843" cy="893426"/>
            </a:xfrm>
            <a:custGeom>
              <a:avLst/>
              <a:gdLst/>
              <a:ahLst/>
              <a:cxnLst/>
              <a:rect l="l" t="t" r="r" b="b"/>
              <a:pathLst>
                <a:path w="9225843" h="893426">
                  <a:moveTo>
                    <a:pt x="0" y="0"/>
                  </a:moveTo>
                  <a:lnTo>
                    <a:pt x="9225843" y="0"/>
                  </a:lnTo>
                  <a:lnTo>
                    <a:pt x="9225843" y="893426"/>
                  </a:lnTo>
                  <a:lnTo>
                    <a:pt x="0" y="89342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9251243" cy="918826"/>
            </a:xfrm>
            <a:custGeom>
              <a:avLst/>
              <a:gdLst/>
              <a:ahLst/>
              <a:cxnLst/>
              <a:rect l="l" t="t" r="r" b="b"/>
              <a:pathLst>
                <a:path w="9251243" h="918826">
                  <a:moveTo>
                    <a:pt x="80010" y="918826"/>
                  </a:moveTo>
                  <a:lnTo>
                    <a:pt x="9251243" y="918826"/>
                  </a:lnTo>
                  <a:lnTo>
                    <a:pt x="9251243" y="80010"/>
                  </a:lnTo>
                  <a:lnTo>
                    <a:pt x="9251243" y="67310"/>
                  </a:lnTo>
                  <a:lnTo>
                    <a:pt x="9251243" y="0"/>
                  </a:lnTo>
                  <a:lnTo>
                    <a:pt x="0" y="0"/>
                  </a:lnTo>
                  <a:lnTo>
                    <a:pt x="0" y="918826"/>
                  </a:lnTo>
                  <a:lnTo>
                    <a:pt x="67310" y="918826"/>
                  </a:lnTo>
                  <a:lnTo>
                    <a:pt x="80010" y="918826"/>
                  </a:lnTo>
                  <a:close/>
                  <a:moveTo>
                    <a:pt x="12700" y="12700"/>
                  </a:moveTo>
                  <a:lnTo>
                    <a:pt x="9238543" y="12700"/>
                  </a:lnTo>
                  <a:lnTo>
                    <a:pt x="9238543" y="906126"/>
                  </a:lnTo>
                  <a:lnTo>
                    <a:pt x="12700" y="90612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2040976"/>
            <a:ext cx="16230600" cy="8056840"/>
            <a:chOff x="0" y="0"/>
            <a:chExt cx="7267674" cy="3607660"/>
          </a:xfrm>
        </p:grpSpPr>
        <p:sp>
          <p:nvSpPr>
            <p:cNvPr id="13" name="Freeform 13"/>
            <p:cNvSpPr/>
            <p:nvPr/>
          </p:nvSpPr>
          <p:spPr>
            <a:xfrm>
              <a:off x="80010" y="80010"/>
              <a:ext cx="7174964" cy="3514950"/>
            </a:xfrm>
            <a:custGeom>
              <a:avLst/>
              <a:gdLst/>
              <a:ahLst/>
              <a:cxnLst/>
              <a:rect l="l" t="t" r="r" b="b"/>
              <a:pathLst>
                <a:path w="7174964" h="3514950">
                  <a:moveTo>
                    <a:pt x="0" y="3460340"/>
                  </a:moveTo>
                  <a:lnTo>
                    <a:pt x="0" y="3514950"/>
                  </a:lnTo>
                  <a:lnTo>
                    <a:pt x="7174964" y="3514950"/>
                  </a:lnTo>
                  <a:lnTo>
                    <a:pt x="7174964" y="0"/>
                  </a:lnTo>
                  <a:lnTo>
                    <a:pt x="7120354" y="0"/>
                  </a:lnTo>
                  <a:lnTo>
                    <a:pt x="7120354" y="3460340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67310" y="67310"/>
              <a:ext cx="7200364" cy="3540350"/>
            </a:xfrm>
            <a:custGeom>
              <a:avLst/>
              <a:gdLst/>
              <a:ahLst/>
              <a:cxnLst/>
              <a:rect l="l" t="t" r="r" b="b"/>
              <a:pathLst>
                <a:path w="7200364" h="3540350">
                  <a:moveTo>
                    <a:pt x="7133054" y="0"/>
                  </a:moveTo>
                  <a:lnTo>
                    <a:pt x="7133054" y="12700"/>
                  </a:lnTo>
                  <a:lnTo>
                    <a:pt x="7187664" y="12700"/>
                  </a:lnTo>
                  <a:lnTo>
                    <a:pt x="7187664" y="3527650"/>
                  </a:lnTo>
                  <a:lnTo>
                    <a:pt x="12700" y="3527650"/>
                  </a:lnTo>
                  <a:lnTo>
                    <a:pt x="12700" y="3473040"/>
                  </a:lnTo>
                  <a:lnTo>
                    <a:pt x="0" y="3473040"/>
                  </a:lnTo>
                  <a:lnTo>
                    <a:pt x="0" y="3540350"/>
                  </a:lnTo>
                  <a:lnTo>
                    <a:pt x="7200364" y="3540350"/>
                  </a:lnTo>
                  <a:lnTo>
                    <a:pt x="720036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2700" y="12700"/>
              <a:ext cx="7174964" cy="3514950"/>
            </a:xfrm>
            <a:custGeom>
              <a:avLst/>
              <a:gdLst/>
              <a:ahLst/>
              <a:cxnLst/>
              <a:rect l="l" t="t" r="r" b="b"/>
              <a:pathLst>
                <a:path w="7174964" h="3514950">
                  <a:moveTo>
                    <a:pt x="0" y="0"/>
                  </a:moveTo>
                  <a:lnTo>
                    <a:pt x="7174964" y="0"/>
                  </a:lnTo>
                  <a:lnTo>
                    <a:pt x="7174964" y="3514950"/>
                  </a:lnTo>
                  <a:lnTo>
                    <a:pt x="0" y="35149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7200364" cy="3540350"/>
            </a:xfrm>
            <a:custGeom>
              <a:avLst/>
              <a:gdLst/>
              <a:ahLst/>
              <a:cxnLst/>
              <a:rect l="l" t="t" r="r" b="b"/>
              <a:pathLst>
                <a:path w="7200364" h="3540350">
                  <a:moveTo>
                    <a:pt x="80010" y="3540350"/>
                  </a:moveTo>
                  <a:lnTo>
                    <a:pt x="7200364" y="3540350"/>
                  </a:lnTo>
                  <a:lnTo>
                    <a:pt x="7200364" y="80010"/>
                  </a:lnTo>
                  <a:lnTo>
                    <a:pt x="7200364" y="67310"/>
                  </a:lnTo>
                  <a:lnTo>
                    <a:pt x="7200364" y="0"/>
                  </a:lnTo>
                  <a:lnTo>
                    <a:pt x="0" y="0"/>
                  </a:lnTo>
                  <a:lnTo>
                    <a:pt x="0" y="3540350"/>
                  </a:lnTo>
                  <a:lnTo>
                    <a:pt x="67310" y="3540350"/>
                  </a:lnTo>
                  <a:lnTo>
                    <a:pt x="80010" y="3540350"/>
                  </a:lnTo>
                  <a:close/>
                  <a:moveTo>
                    <a:pt x="12700" y="12700"/>
                  </a:moveTo>
                  <a:lnTo>
                    <a:pt x="7187664" y="12700"/>
                  </a:lnTo>
                  <a:lnTo>
                    <a:pt x="7187664" y="3527650"/>
                  </a:lnTo>
                  <a:lnTo>
                    <a:pt x="12700" y="352765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028700" y="2040976"/>
            <a:ext cx="16082596" cy="596227"/>
            <a:chOff x="0" y="0"/>
            <a:chExt cx="21443461" cy="794969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1443461" cy="794969"/>
              <a:chOff x="0" y="0"/>
              <a:chExt cx="117684955" cy="4362911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72390" y="72390"/>
                <a:ext cx="117540177" cy="4218131"/>
              </a:xfrm>
              <a:custGeom>
                <a:avLst/>
                <a:gdLst/>
                <a:ahLst/>
                <a:cxnLst/>
                <a:rect l="l" t="t" r="r" b="b"/>
                <a:pathLst>
                  <a:path w="117540177" h="4218131">
                    <a:moveTo>
                      <a:pt x="0" y="0"/>
                    </a:moveTo>
                    <a:lnTo>
                      <a:pt x="117540177" y="0"/>
                    </a:lnTo>
                    <a:lnTo>
                      <a:pt x="117540177" y="4218131"/>
                    </a:lnTo>
                    <a:lnTo>
                      <a:pt x="0" y="4218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F3C8"/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0" y="0"/>
                <a:ext cx="117684959" cy="4362911"/>
              </a:xfrm>
              <a:custGeom>
                <a:avLst/>
                <a:gdLst/>
                <a:ahLst/>
                <a:cxnLst/>
                <a:rect l="l" t="t" r="r" b="b"/>
                <a:pathLst>
                  <a:path w="117684959" h="4362911">
                    <a:moveTo>
                      <a:pt x="117540174" y="4218131"/>
                    </a:moveTo>
                    <a:lnTo>
                      <a:pt x="117684959" y="4218131"/>
                    </a:lnTo>
                    <a:lnTo>
                      <a:pt x="117684959" y="4362911"/>
                    </a:lnTo>
                    <a:lnTo>
                      <a:pt x="117540174" y="4362911"/>
                    </a:lnTo>
                    <a:lnTo>
                      <a:pt x="117540174" y="4218131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218131"/>
                    </a:lnTo>
                    <a:lnTo>
                      <a:pt x="0" y="4218131"/>
                    </a:lnTo>
                    <a:lnTo>
                      <a:pt x="0" y="144780"/>
                    </a:lnTo>
                    <a:close/>
                    <a:moveTo>
                      <a:pt x="0" y="4218131"/>
                    </a:moveTo>
                    <a:lnTo>
                      <a:pt x="144780" y="4218131"/>
                    </a:lnTo>
                    <a:lnTo>
                      <a:pt x="144780" y="4362911"/>
                    </a:lnTo>
                    <a:lnTo>
                      <a:pt x="0" y="4362911"/>
                    </a:lnTo>
                    <a:lnTo>
                      <a:pt x="0" y="4218131"/>
                    </a:lnTo>
                    <a:close/>
                    <a:moveTo>
                      <a:pt x="117540174" y="144780"/>
                    </a:moveTo>
                    <a:lnTo>
                      <a:pt x="117684959" y="144780"/>
                    </a:lnTo>
                    <a:lnTo>
                      <a:pt x="117684959" y="4218131"/>
                    </a:lnTo>
                    <a:lnTo>
                      <a:pt x="117540174" y="4218131"/>
                    </a:lnTo>
                    <a:lnTo>
                      <a:pt x="117540174" y="144780"/>
                    </a:lnTo>
                    <a:close/>
                    <a:moveTo>
                      <a:pt x="144780" y="4218131"/>
                    </a:moveTo>
                    <a:lnTo>
                      <a:pt x="117540174" y="4218131"/>
                    </a:lnTo>
                    <a:lnTo>
                      <a:pt x="117540174" y="4362911"/>
                    </a:lnTo>
                    <a:lnTo>
                      <a:pt x="144780" y="4362911"/>
                    </a:lnTo>
                    <a:lnTo>
                      <a:pt x="144780" y="4218131"/>
                    </a:lnTo>
                    <a:close/>
                    <a:moveTo>
                      <a:pt x="117540174" y="0"/>
                    </a:moveTo>
                    <a:lnTo>
                      <a:pt x="117684959" y="0"/>
                    </a:lnTo>
                    <a:lnTo>
                      <a:pt x="117684959" y="144780"/>
                    </a:lnTo>
                    <a:lnTo>
                      <a:pt x="117540174" y="144780"/>
                    </a:lnTo>
                    <a:lnTo>
                      <a:pt x="117540174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117540174" y="0"/>
                    </a:lnTo>
                    <a:lnTo>
                      <a:pt x="117540174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1" name="TextBox 21"/>
            <p:cNvSpPr txBox="1"/>
            <p:nvPr/>
          </p:nvSpPr>
          <p:spPr>
            <a:xfrm>
              <a:off x="6221299" y="195976"/>
              <a:ext cx="14203972" cy="4458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4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333243" y="2217873"/>
            <a:ext cx="1040736" cy="242434"/>
            <a:chOff x="0" y="0"/>
            <a:chExt cx="1387648" cy="323246"/>
          </a:xfrm>
        </p:grpSpPr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id="29" name="Group 29"/>
            <p:cNvGrpSpPr>
              <a:grpSpLocks noChangeAspect="1"/>
            </p:cNvGrpSpPr>
            <p:nvPr/>
          </p:nvGrpSpPr>
          <p:grpSpPr>
            <a:xfrm>
              <a:off x="0" y="0"/>
              <a:ext cx="318925" cy="318925"/>
              <a:chOff x="0" y="0"/>
              <a:chExt cx="495300" cy="4953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1" name="Freeform 31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sp>
        <p:nvSpPr>
          <p:cNvPr id="32" name="Freeform 32"/>
          <p:cNvSpPr/>
          <p:nvPr/>
        </p:nvSpPr>
        <p:spPr>
          <a:xfrm>
            <a:off x="1840158" y="2751503"/>
            <a:ext cx="14459680" cy="7117963"/>
          </a:xfrm>
          <a:custGeom>
            <a:avLst/>
            <a:gdLst/>
            <a:ahLst/>
            <a:cxnLst/>
            <a:rect l="l" t="t" r="r" b="b"/>
            <a:pathLst>
              <a:path w="14459680" h="7117963">
                <a:moveTo>
                  <a:pt x="0" y="0"/>
                </a:moveTo>
                <a:lnTo>
                  <a:pt x="14459680" y="0"/>
                </a:lnTo>
                <a:lnTo>
                  <a:pt x="14459680" y="7117963"/>
                </a:lnTo>
                <a:lnTo>
                  <a:pt x="0" y="71179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8"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1550315" y="305441"/>
            <a:ext cx="7264305" cy="1256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b="1" spc="349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模型架构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2478811" y="2739160"/>
            <a:ext cx="13330379" cy="5499433"/>
            <a:chOff x="0" y="0"/>
            <a:chExt cx="7653435" cy="3157416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7560724" cy="3064706"/>
            </a:xfrm>
            <a:custGeom>
              <a:avLst/>
              <a:gdLst/>
              <a:ahLst/>
              <a:cxnLst/>
              <a:rect l="l" t="t" r="r" b="b"/>
              <a:pathLst>
                <a:path w="7560724" h="3064706">
                  <a:moveTo>
                    <a:pt x="0" y="3010096"/>
                  </a:moveTo>
                  <a:lnTo>
                    <a:pt x="0" y="3064706"/>
                  </a:lnTo>
                  <a:lnTo>
                    <a:pt x="7560724" y="3064706"/>
                  </a:lnTo>
                  <a:lnTo>
                    <a:pt x="7560724" y="0"/>
                  </a:lnTo>
                  <a:lnTo>
                    <a:pt x="7506115" y="0"/>
                  </a:lnTo>
                  <a:lnTo>
                    <a:pt x="7506115" y="3010096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7586124" cy="3090106"/>
            </a:xfrm>
            <a:custGeom>
              <a:avLst/>
              <a:gdLst/>
              <a:ahLst/>
              <a:cxnLst/>
              <a:rect l="l" t="t" r="r" b="b"/>
              <a:pathLst>
                <a:path w="7586124" h="3090106">
                  <a:moveTo>
                    <a:pt x="7518815" y="0"/>
                  </a:moveTo>
                  <a:lnTo>
                    <a:pt x="7518815" y="12700"/>
                  </a:lnTo>
                  <a:lnTo>
                    <a:pt x="7573424" y="12700"/>
                  </a:lnTo>
                  <a:lnTo>
                    <a:pt x="7573424" y="3077406"/>
                  </a:lnTo>
                  <a:lnTo>
                    <a:pt x="12700" y="3077406"/>
                  </a:lnTo>
                  <a:lnTo>
                    <a:pt x="12700" y="3022796"/>
                  </a:lnTo>
                  <a:lnTo>
                    <a:pt x="0" y="3022796"/>
                  </a:lnTo>
                  <a:lnTo>
                    <a:pt x="0" y="3090106"/>
                  </a:lnTo>
                  <a:lnTo>
                    <a:pt x="7586124" y="3090106"/>
                  </a:lnTo>
                  <a:lnTo>
                    <a:pt x="758612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7560725" cy="3064706"/>
            </a:xfrm>
            <a:custGeom>
              <a:avLst/>
              <a:gdLst/>
              <a:ahLst/>
              <a:cxnLst/>
              <a:rect l="l" t="t" r="r" b="b"/>
              <a:pathLst>
                <a:path w="7560725" h="3064706">
                  <a:moveTo>
                    <a:pt x="0" y="0"/>
                  </a:moveTo>
                  <a:lnTo>
                    <a:pt x="7560725" y="0"/>
                  </a:lnTo>
                  <a:lnTo>
                    <a:pt x="7560725" y="3064706"/>
                  </a:lnTo>
                  <a:lnTo>
                    <a:pt x="0" y="30647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7586125" cy="3090106"/>
            </a:xfrm>
            <a:custGeom>
              <a:avLst/>
              <a:gdLst/>
              <a:ahLst/>
              <a:cxnLst/>
              <a:rect l="l" t="t" r="r" b="b"/>
              <a:pathLst>
                <a:path w="7586125" h="3090106">
                  <a:moveTo>
                    <a:pt x="80010" y="3090106"/>
                  </a:moveTo>
                  <a:lnTo>
                    <a:pt x="7586125" y="3090106"/>
                  </a:lnTo>
                  <a:lnTo>
                    <a:pt x="7586125" y="80010"/>
                  </a:lnTo>
                  <a:lnTo>
                    <a:pt x="7586125" y="67310"/>
                  </a:lnTo>
                  <a:lnTo>
                    <a:pt x="7586125" y="0"/>
                  </a:lnTo>
                  <a:lnTo>
                    <a:pt x="0" y="0"/>
                  </a:lnTo>
                  <a:lnTo>
                    <a:pt x="0" y="3090106"/>
                  </a:lnTo>
                  <a:lnTo>
                    <a:pt x="67310" y="3090106"/>
                  </a:lnTo>
                  <a:lnTo>
                    <a:pt x="80010" y="3090106"/>
                  </a:lnTo>
                  <a:close/>
                  <a:moveTo>
                    <a:pt x="12700" y="12700"/>
                  </a:moveTo>
                  <a:lnTo>
                    <a:pt x="7573425" y="12700"/>
                  </a:lnTo>
                  <a:lnTo>
                    <a:pt x="7573425" y="3077406"/>
                  </a:lnTo>
                  <a:lnTo>
                    <a:pt x="12700" y="307740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3343115" y="5143500"/>
            <a:ext cx="11601769" cy="2666594"/>
            <a:chOff x="0" y="0"/>
            <a:chExt cx="15469026" cy="3555459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257175"/>
              <a:ext cx="15469026" cy="2085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800"/>
                </a:lnSpc>
              </a:pPr>
              <a:r>
                <a:rPr lang="en-US" sz="9000" b="1" spc="450">
                  <a:solidFill>
                    <a:srgbClr val="000000"/>
                  </a:solidFill>
                  <a:latin typeface="Agrandir Wide Bold"/>
                  <a:ea typeface="Agrandir Wide Bold"/>
                  <a:cs typeface="Agrandir Wide Bold"/>
                  <a:sym typeface="Agrandir Wide Bold"/>
                </a:rPr>
                <a:t>模块介绍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3049374"/>
              <a:ext cx="15469026" cy="506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8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028700" y="1028700"/>
            <a:ext cx="8115300" cy="3891229"/>
            <a:chOff x="0" y="0"/>
            <a:chExt cx="4659276" cy="2234090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4566566" cy="2141380"/>
            </a:xfrm>
            <a:custGeom>
              <a:avLst/>
              <a:gdLst/>
              <a:ahLst/>
              <a:cxnLst/>
              <a:rect l="l" t="t" r="r" b="b"/>
              <a:pathLst>
                <a:path w="4566566" h="2141380">
                  <a:moveTo>
                    <a:pt x="0" y="2086770"/>
                  </a:moveTo>
                  <a:lnTo>
                    <a:pt x="0" y="2141380"/>
                  </a:lnTo>
                  <a:lnTo>
                    <a:pt x="4566566" y="2141380"/>
                  </a:lnTo>
                  <a:lnTo>
                    <a:pt x="4566566" y="0"/>
                  </a:lnTo>
                  <a:lnTo>
                    <a:pt x="4511957" y="0"/>
                  </a:lnTo>
                  <a:lnTo>
                    <a:pt x="4511957" y="2086770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4591966" cy="2166780"/>
            </a:xfrm>
            <a:custGeom>
              <a:avLst/>
              <a:gdLst/>
              <a:ahLst/>
              <a:cxnLst/>
              <a:rect l="l" t="t" r="r" b="b"/>
              <a:pathLst>
                <a:path w="4591966" h="2166780">
                  <a:moveTo>
                    <a:pt x="4524657" y="0"/>
                  </a:moveTo>
                  <a:lnTo>
                    <a:pt x="4524657" y="12700"/>
                  </a:lnTo>
                  <a:lnTo>
                    <a:pt x="4579266" y="12700"/>
                  </a:lnTo>
                  <a:lnTo>
                    <a:pt x="4579266" y="2154080"/>
                  </a:lnTo>
                  <a:lnTo>
                    <a:pt x="12700" y="2154080"/>
                  </a:lnTo>
                  <a:lnTo>
                    <a:pt x="12700" y="2099470"/>
                  </a:lnTo>
                  <a:lnTo>
                    <a:pt x="0" y="2099470"/>
                  </a:lnTo>
                  <a:lnTo>
                    <a:pt x="0" y="2166780"/>
                  </a:lnTo>
                  <a:lnTo>
                    <a:pt x="4591966" y="2166780"/>
                  </a:lnTo>
                  <a:lnTo>
                    <a:pt x="45919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4566567" cy="2141380"/>
            </a:xfrm>
            <a:custGeom>
              <a:avLst/>
              <a:gdLst/>
              <a:ahLst/>
              <a:cxnLst/>
              <a:rect l="l" t="t" r="r" b="b"/>
              <a:pathLst>
                <a:path w="4566567" h="2141380">
                  <a:moveTo>
                    <a:pt x="0" y="0"/>
                  </a:moveTo>
                  <a:lnTo>
                    <a:pt x="4566567" y="0"/>
                  </a:lnTo>
                  <a:lnTo>
                    <a:pt x="4566567" y="2141380"/>
                  </a:lnTo>
                  <a:lnTo>
                    <a:pt x="0" y="21413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4591967" cy="2166780"/>
            </a:xfrm>
            <a:custGeom>
              <a:avLst/>
              <a:gdLst/>
              <a:ahLst/>
              <a:cxnLst/>
              <a:rect l="l" t="t" r="r" b="b"/>
              <a:pathLst>
                <a:path w="4591967" h="2166780">
                  <a:moveTo>
                    <a:pt x="80010" y="2166780"/>
                  </a:moveTo>
                  <a:lnTo>
                    <a:pt x="4591967" y="2166780"/>
                  </a:lnTo>
                  <a:lnTo>
                    <a:pt x="4591967" y="80010"/>
                  </a:lnTo>
                  <a:lnTo>
                    <a:pt x="4591967" y="67310"/>
                  </a:lnTo>
                  <a:lnTo>
                    <a:pt x="4591967" y="0"/>
                  </a:lnTo>
                  <a:lnTo>
                    <a:pt x="0" y="0"/>
                  </a:lnTo>
                  <a:lnTo>
                    <a:pt x="0" y="2166780"/>
                  </a:lnTo>
                  <a:lnTo>
                    <a:pt x="67310" y="2166780"/>
                  </a:lnTo>
                  <a:lnTo>
                    <a:pt x="80010" y="2166780"/>
                  </a:lnTo>
                  <a:close/>
                  <a:moveTo>
                    <a:pt x="12700" y="12700"/>
                  </a:moveTo>
                  <a:lnTo>
                    <a:pt x="4579267" y="12700"/>
                  </a:lnTo>
                  <a:lnTo>
                    <a:pt x="4579267" y="2154080"/>
                  </a:lnTo>
                  <a:lnTo>
                    <a:pt x="12700" y="215408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5272347"/>
            <a:ext cx="8115300" cy="3985953"/>
            <a:chOff x="0" y="0"/>
            <a:chExt cx="4659276" cy="2288474"/>
          </a:xfrm>
        </p:grpSpPr>
        <p:sp>
          <p:nvSpPr>
            <p:cNvPr id="13" name="Freeform 13"/>
            <p:cNvSpPr/>
            <p:nvPr/>
          </p:nvSpPr>
          <p:spPr>
            <a:xfrm>
              <a:off x="80010" y="80010"/>
              <a:ext cx="4566566" cy="2195764"/>
            </a:xfrm>
            <a:custGeom>
              <a:avLst/>
              <a:gdLst/>
              <a:ahLst/>
              <a:cxnLst/>
              <a:rect l="l" t="t" r="r" b="b"/>
              <a:pathLst>
                <a:path w="4566566" h="2195764">
                  <a:moveTo>
                    <a:pt x="0" y="2141154"/>
                  </a:moveTo>
                  <a:lnTo>
                    <a:pt x="0" y="2195764"/>
                  </a:lnTo>
                  <a:lnTo>
                    <a:pt x="4566566" y="2195764"/>
                  </a:lnTo>
                  <a:lnTo>
                    <a:pt x="4566566" y="0"/>
                  </a:lnTo>
                  <a:lnTo>
                    <a:pt x="4511957" y="0"/>
                  </a:lnTo>
                  <a:lnTo>
                    <a:pt x="4511957" y="214115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67310" y="67310"/>
              <a:ext cx="4591966" cy="2221164"/>
            </a:xfrm>
            <a:custGeom>
              <a:avLst/>
              <a:gdLst/>
              <a:ahLst/>
              <a:cxnLst/>
              <a:rect l="l" t="t" r="r" b="b"/>
              <a:pathLst>
                <a:path w="4591966" h="2221164">
                  <a:moveTo>
                    <a:pt x="4524657" y="0"/>
                  </a:moveTo>
                  <a:lnTo>
                    <a:pt x="4524657" y="12700"/>
                  </a:lnTo>
                  <a:lnTo>
                    <a:pt x="4579266" y="12700"/>
                  </a:lnTo>
                  <a:lnTo>
                    <a:pt x="4579266" y="2208464"/>
                  </a:lnTo>
                  <a:lnTo>
                    <a:pt x="12700" y="2208464"/>
                  </a:lnTo>
                  <a:lnTo>
                    <a:pt x="12700" y="2153854"/>
                  </a:lnTo>
                  <a:lnTo>
                    <a:pt x="0" y="2153854"/>
                  </a:lnTo>
                  <a:lnTo>
                    <a:pt x="0" y="2221164"/>
                  </a:lnTo>
                  <a:lnTo>
                    <a:pt x="4591966" y="2221164"/>
                  </a:lnTo>
                  <a:lnTo>
                    <a:pt x="45919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2700" y="12700"/>
              <a:ext cx="4566567" cy="2195764"/>
            </a:xfrm>
            <a:custGeom>
              <a:avLst/>
              <a:gdLst/>
              <a:ahLst/>
              <a:cxnLst/>
              <a:rect l="l" t="t" r="r" b="b"/>
              <a:pathLst>
                <a:path w="4566567" h="2195764">
                  <a:moveTo>
                    <a:pt x="0" y="0"/>
                  </a:moveTo>
                  <a:lnTo>
                    <a:pt x="4566567" y="0"/>
                  </a:lnTo>
                  <a:lnTo>
                    <a:pt x="4566567" y="2195764"/>
                  </a:lnTo>
                  <a:lnTo>
                    <a:pt x="0" y="21957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4591967" cy="2221164"/>
            </a:xfrm>
            <a:custGeom>
              <a:avLst/>
              <a:gdLst/>
              <a:ahLst/>
              <a:cxnLst/>
              <a:rect l="l" t="t" r="r" b="b"/>
              <a:pathLst>
                <a:path w="4591967" h="2221164">
                  <a:moveTo>
                    <a:pt x="80010" y="2221164"/>
                  </a:moveTo>
                  <a:lnTo>
                    <a:pt x="4591967" y="2221164"/>
                  </a:lnTo>
                  <a:lnTo>
                    <a:pt x="4591967" y="80010"/>
                  </a:lnTo>
                  <a:lnTo>
                    <a:pt x="4591967" y="67310"/>
                  </a:lnTo>
                  <a:lnTo>
                    <a:pt x="4591967" y="0"/>
                  </a:lnTo>
                  <a:lnTo>
                    <a:pt x="0" y="0"/>
                  </a:lnTo>
                  <a:lnTo>
                    <a:pt x="0" y="2221164"/>
                  </a:lnTo>
                  <a:lnTo>
                    <a:pt x="67310" y="2221164"/>
                  </a:lnTo>
                  <a:lnTo>
                    <a:pt x="80010" y="2221164"/>
                  </a:lnTo>
                  <a:close/>
                  <a:moveTo>
                    <a:pt x="12700" y="12700"/>
                  </a:moveTo>
                  <a:lnTo>
                    <a:pt x="4579267" y="12700"/>
                  </a:lnTo>
                  <a:lnTo>
                    <a:pt x="4579267" y="2208464"/>
                  </a:lnTo>
                  <a:lnTo>
                    <a:pt x="12700" y="220846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9653233" y="1028700"/>
            <a:ext cx="7606067" cy="8229600"/>
            <a:chOff x="0" y="0"/>
            <a:chExt cx="4720989" cy="5108008"/>
          </a:xfrm>
        </p:grpSpPr>
        <p:sp>
          <p:nvSpPr>
            <p:cNvPr id="18" name="Freeform 18"/>
            <p:cNvSpPr/>
            <p:nvPr/>
          </p:nvSpPr>
          <p:spPr>
            <a:xfrm>
              <a:off x="80010" y="80010"/>
              <a:ext cx="4628279" cy="5015298"/>
            </a:xfrm>
            <a:custGeom>
              <a:avLst/>
              <a:gdLst/>
              <a:ahLst/>
              <a:cxnLst/>
              <a:rect l="l" t="t" r="r" b="b"/>
              <a:pathLst>
                <a:path w="4628279" h="5015298">
                  <a:moveTo>
                    <a:pt x="0" y="4960688"/>
                  </a:moveTo>
                  <a:lnTo>
                    <a:pt x="0" y="5015298"/>
                  </a:lnTo>
                  <a:lnTo>
                    <a:pt x="4628279" y="5015298"/>
                  </a:lnTo>
                  <a:lnTo>
                    <a:pt x="4628279" y="0"/>
                  </a:lnTo>
                  <a:lnTo>
                    <a:pt x="4573669" y="0"/>
                  </a:lnTo>
                  <a:lnTo>
                    <a:pt x="4573669" y="4960688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67310" y="67310"/>
              <a:ext cx="4653679" cy="5040698"/>
            </a:xfrm>
            <a:custGeom>
              <a:avLst/>
              <a:gdLst/>
              <a:ahLst/>
              <a:cxnLst/>
              <a:rect l="l" t="t" r="r" b="b"/>
              <a:pathLst>
                <a:path w="4653679" h="5040698">
                  <a:moveTo>
                    <a:pt x="4586369" y="0"/>
                  </a:moveTo>
                  <a:lnTo>
                    <a:pt x="4586369" y="12700"/>
                  </a:lnTo>
                  <a:lnTo>
                    <a:pt x="4640979" y="12700"/>
                  </a:lnTo>
                  <a:lnTo>
                    <a:pt x="4640979" y="5027998"/>
                  </a:lnTo>
                  <a:lnTo>
                    <a:pt x="12700" y="5027998"/>
                  </a:lnTo>
                  <a:lnTo>
                    <a:pt x="12700" y="4973388"/>
                  </a:lnTo>
                  <a:lnTo>
                    <a:pt x="0" y="4973388"/>
                  </a:lnTo>
                  <a:lnTo>
                    <a:pt x="0" y="5040698"/>
                  </a:lnTo>
                  <a:lnTo>
                    <a:pt x="4653679" y="5040698"/>
                  </a:lnTo>
                  <a:lnTo>
                    <a:pt x="465367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2700" y="12700"/>
              <a:ext cx="4628279" cy="5015298"/>
            </a:xfrm>
            <a:custGeom>
              <a:avLst/>
              <a:gdLst/>
              <a:ahLst/>
              <a:cxnLst/>
              <a:rect l="l" t="t" r="r" b="b"/>
              <a:pathLst>
                <a:path w="4628279" h="5015298">
                  <a:moveTo>
                    <a:pt x="0" y="0"/>
                  </a:moveTo>
                  <a:lnTo>
                    <a:pt x="4628279" y="0"/>
                  </a:lnTo>
                  <a:lnTo>
                    <a:pt x="4628279" y="5015298"/>
                  </a:lnTo>
                  <a:lnTo>
                    <a:pt x="0" y="50152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4653679" cy="5040698"/>
            </a:xfrm>
            <a:custGeom>
              <a:avLst/>
              <a:gdLst/>
              <a:ahLst/>
              <a:cxnLst/>
              <a:rect l="l" t="t" r="r" b="b"/>
              <a:pathLst>
                <a:path w="4653679" h="5040698">
                  <a:moveTo>
                    <a:pt x="80010" y="5040698"/>
                  </a:moveTo>
                  <a:lnTo>
                    <a:pt x="4653679" y="5040698"/>
                  </a:lnTo>
                  <a:lnTo>
                    <a:pt x="4653679" y="80010"/>
                  </a:lnTo>
                  <a:lnTo>
                    <a:pt x="4653679" y="67310"/>
                  </a:lnTo>
                  <a:lnTo>
                    <a:pt x="4653679" y="0"/>
                  </a:lnTo>
                  <a:lnTo>
                    <a:pt x="0" y="0"/>
                  </a:lnTo>
                  <a:lnTo>
                    <a:pt x="0" y="5040698"/>
                  </a:lnTo>
                  <a:lnTo>
                    <a:pt x="67310" y="5040698"/>
                  </a:lnTo>
                  <a:lnTo>
                    <a:pt x="80010" y="5040698"/>
                  </a:lnTo>
                  <a:close/>
                  <a:moveTo>
                    <a:pt x="12700" y="12700"/>
                  </a:moveTo>
                  <a:lnTo>
                    <a:pt x="4640979" y="12700"/>
                  </a:lnTo>
                  <a:lnTo>
                    <a:pt x="4640979" y="5027998"/>
                  </a:lnTo>
                  <a:lnTo>
                    <a:pt x="12700" y="502799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9653233" y="1028700"/>
            <a:ext cx="7468260" cy="646539"/>
            <a:chOff x="0" y="0"/>
            <a:chExt cx="9957680" cy="862052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9957680" cy="862052"/>
              <a:chOff x="0" y="0"/>
              <a:chExt cx="51220024" cy="4434198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72390" y="72390"/>
                <a:ext cx="51075245" cy="4289418"/>
              </a:xfrm>
              <a:custGeom>
                <a:avLst/>
                <a:gdLst/>
                <a:ahLst/>
                <a:cxnLst/>
                <a:rect l="l" t="t" r="r" b="b"/>
                <a:pathLst>
                  <a:path w="51075245" h="4289418">
                    <a:moveTo>
                      <a:pt x="0" y="0"/>
                    </a:moveTo>
                    <a:lnTo>
                      <a:pt x="51075245" y="0"/>
                    </a:lnTo>
                    <a:lnTo>
                      <a:pt x="51075245" y="4289418"/>
                    </a:lnTo>
                    <a:lnTo>
                      <a:pt x="0" y="4289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3F9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0"/>
                <a:ext cx="51220024" cy="4434198"/>
              </a:xfrm>
              <a:custGeom>
                <a:avLst/>
                <a:gdLst/>
                <a:ahLst/>
                <a:cxnLst/>
                <a:rect l="l" t="t" r="r" b="b"/>
                <a:pathLst>
                  <a:path w="51220024" h="4434198">
                    <a:moveTo>
                      <a:pt x="51075245" y="4289418"/>
                    </a:moveTo>
                    <a:lnTo>
                      <a:pt x="51220024" y="4289418"/>
                    </a:lnTo>
                    <a:lnTo>
                      <a:pt x="51220024" y="4434198"/>
                    </a:lnTo>
                    <a:lnTo>
                      <a:pt x="51075245" y="4434198"/>
                    </a:lnTo>
                    <a:lnTo>
                      <a:pt x="51075245" y="4289418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289418"/>
                    </a:lnTo>
                    <a:lnTo>
                      <a:pt x="0" y="4289418"/>
                    </a:lnTo>
                    <a:lnTo>
                      <a:pt x="0" y="144780"/>
                    </a:lnTo>
                    <a:close/>
                    <a:moveTo>
                      <a:pt x="0" y="4289418"/>
                    </a:moveTo>
                    <a:lnTo>
                      <a:pt x="144780" y="4289418"/>
                    </a:lnTo>
                    <a:lnTo>
                      <a:pt x="144780" y="4434198"/>
                    </a:lnTo>
                    <a:lnTo>
                      <a:pt x="0" y="4434198"/>
                    </a:lnTo>
                    <a:lnTo>
                      <a:pt x="0" y="4289418"/>
                    </a:lnTo>
                    <a:close/>
                    <a:moveTo>
                      <a:pt x="51075245" y="144780"/>
                    </a:moveTo>
                    <a:lnTo>
                      <a:pt x="51220024" y="144780"/>
                    </a:lnTo>
                    <a:lnTo>
                      <a:pt x="51220024" y="4289418"/>
                    </a:lnTo>
                    <a:lnTo>
                      <a:pt x="51075245" y="4289418"/>
                    </a:lnTo>
                    <a:lnTo>
                      <a:pt x="51075245" y="144780"/>
                    </a:lnTo>
                    <a:close/>
                    <a:moveTo>
                      <a:pt x="144780" y="4289418"/>
                    </a:moveTo>
                    <a:lnTo>
                      <a:pt x="51075245" y="4289418"/>
                    </a:lnTo>
                    <a:lnTo>
                      <a:pt x="51075245" y="4434198"/>
                    </a:lnTo>
                    <a:lnTo>
                      <a:pt x="144780" y="4434198"/>
                    </a:lnTo>
                    <a:lnTo>
                      <a:pt x="144780" y="4289418"/>
                    </a:lnTo>
                    <a:close/>
                    <a:moveTo>
                      <a:pt x="51075245" y="0"/>
                    </a:moveTo>
                    <a:lnTo>
                      <a:pt x="51220024" y="0"/>
                    </a:lnTo>
                    <a:lnTo>
                      <a:pt x="51220024" y="144780"/>
                    </a:lnTo>
                    <a:lnTo>
                      <a:pt x="51075245" y="144780"/>
                    </a:lnTo>
                    <a:lnTo>
                      <a:pt x="51075245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51075245" y="0"/>
                    </a:lnTo>
                    <a:lnTo>
                      <a:pt x="51075245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6" name="TextBox 26"/>
            <p:cNvSpPr txBox="1"/>
            <p:nvPr/>
          </p:nvSpPr>
          <p:spPr>
            <a:xfrm>
              <a:off x="3015979" y="209735"/>
              <a:ext cx="6595885" cy="488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>
                  <a:solidFill>
                    <a:srgbClr val="000000"/>
                  </a:solidFill>
                  <a:latin typeface="Telegraf Medium"/>
                  <a:ea typeface="Telegraf Medium"/>
                  <a:cs typeface="Telegraf Medium"/>
                  <a:sym typeface="Telegraf Medium"/>
                </a:rPr>
                <a:t>方法实现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978166" y="1222637"/>
            <a:ext cx="1110414" cy="258666"/>
            <a:chOff x="0" y="0"/>
            <a:chExt cx="1480552" cy="344888"/>
          </a:xfrm>
        </p:grpSpPr>
        <p:grpSp>
          <p:nvGrpSpPr>
            <p:cNvPr id="28" name="Group 28"/>
            <p:cNvGrpSpPr>
              <a:grpSpLocks noChangeAspect="1"/>
            </p:cNvGrpSpPr>
            <p:nvPr/>
          </p:nvGrpSpPr>
          <p:grpSpPr>
            <a:xfrm>
              <a:off x="1140274" y="4610"/>
              <a:ext cx="340278" cy="340278"/>
              <a:chOff x="0" y="0"/>
              <a:chExt cx="495300" cy="4953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id="31" name="Group 31"/>
            <p:cNvGrpSpPr>
              <a:grpSpLocks noChangeAspect="1"/>
            </p:cNvGrpSpPr>
            <p:nvPr/>
          </p:nvGrpSpPr>
          <p:grpSpPr>
            <a:xfrm>
              <a:off x="585092" y="0"/>
              <a:ext cx="340278" cy="340278"/>
              <a:chOff x="0" y="0"/>
              <a:chExt cx="495300" cy="4953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id="34" name="Group 34"/>
            <p:cNvGrpSpPr>
              <a:grpSpLocks noChangeAspect="1"/>
            </p:cNvGrpSpPr>
            <p:nvPr/>
          </p:nvGrpSpPr>
          <p:grpSpPr>
            <a:xfrm>
              <a:off x="0" y="0"/>
              <a:ext cx="340278" cy="340278"/>
              <a:chOff x="0" y="0"/>
              <a:chExt cx="495300" cy="4953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sp>
        <p:nvSpPr>
          <p:cNvPr id="37" name="Freeform 37"/>
          <p:cNvSpPr/>
          <p:nvPr/>
        </p:nvSpPr>
        <p:spPr>
          <a:xfrm>
            <a:off x="1384728" y="5705259"/>
            <a:ext cx="7403243" cy="3120130"/>
          </a:xfrm>
          <a:custGeom>
            <a:avLst/>
            <a:gdLst/>
            <a:ahLst/>
            <a:cxnLst/>
            <a:rect l="l" t="t" r="r" b="b"/>
            <a:pathLst>
              <a:path w="7403243" h="3120130">
                <a:moveTo>
                  <a:pt x="0" y="0"/>
                </a:moveTo>
                <a:lnTo>
                  <a:pt x="7403244" y="0"/>
                </a:lnTo>
                <a:lnTo>
                  <a:pt x="7403244" y="3120129"/>
                </a:lnTo>
                <a:lnTo>
                  <a:pt x="0" y="31201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50069" b="-192224"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7406612" y="7972522"/>
            <a:ext cx="1088991" cy="969931"/>
          </a:xfrm>
          <a:custGeom>
            <a:avLst/>
            <a:gdLst/>
            <a:ahLst/>
            <a:cxnLst/>
            <a:rect l="l" t="t" r="r" b="b"/>
            <a:pathLst>
              <a:path w="1088991" h="969931">
                <a:moveTo>
                  <a:pt x="0" y="0"/>
                </a:moveTo>
                <a:lnTo>
                  <a:pt x="1088991" y="0"/>
                </a:lnTo>
                <a:lnTo>
                  <a:pt x="1088991" y="969931"/>
                </a:lnTo>
                <a:lnTo>
                  <a:pt x="0" y="9699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78676" r="-256652"/>
            </a:stretch>
          </a:blipFill>
        </p:spPr>
      </p:sp>
      <p:sp>
        <p:nvSpPr>
          <p:cNvPr id="39" name="TextBox 39"/>
          <p:cNvSpPr txBox="1"/>
          <p:nvPr/>
        </p:nvSpPr>
        <p:spPr>
          <a:xfrm>
            <a:off x="1677097" y="758959"/>
            <a:ext cx="6818506" cy="4240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81"/>
              </a:lnSpc>
            </a:pPr>
            <a:endParaRPr/>
          </a:p>
          <a:p>
            <a:pPr algn="l">
              <a:lnSpc>
                <a:spcPts val="7981"/>
              </a:lnSpc>
            </a:pPr>
            <a:r>
              <a:rPr lang="en-US" sz="6651" b="1" spc="332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数据处理</a:t>
            </a:r>
          </a:p>
          <a:p>
            <a:pPr algn="l">
              <a:lnSpc>
                <a:spcPts val="7981"/>
              </a:lnSpc>
            </a:pPr>
            <a:r>
              <a:rPr lang="en-US" sz="6651" b="1" spc="332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与知识库</a:t>
            </a:r>
          </a:p>
          <a:p>
            <a:pPr algn="l">
              <a:lnSpc>
                <a:spcPts val="7981"/>
              </a:lnSpc>
            </a:pPr>
            <a:endParaRPr lang="en-US" sz="6651" b="1" spc="332">
              <a:solidFill>
                <a:srgbClr val="000000"/>
              </a:solidFill>
              <a:latin typeface="Agrandir Wide Bold"/>
              <a:ea typeface="Agrandir Wide Bold"/>
              <a:cs typeface="Agrandir Wide Bold"/>
              <a:sym typeface="Agrandir Wide Bold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0373531" y="1894713"/>
            <a:ext cx="6165471" cy="4723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endParaRPr dirty="0"/>
          </a:p>
          <a:p>
            <a:pPr marL="0" lvl="0" indent="0" algn="l">
              <a:lnSpc>
                <a:spcPts val="3752"/>
              </a:lnSpc>
            </a:pPr>
            <a:r>
              <a:rPr lang="en-US" sz="2680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● </a:t>
            </a:r>
            <a:r>
              <a:rPr lang="en-US" sz="2680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支持处理用户上传的</a:t>
            </a:r>
            <a:r>
              <a:rPr lang="en-US" sz="2680" b="1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多种格式</a:t>
            </a:r>
            <a:r>
              <a:rPr lang="en-US" sz="2680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本地文档（如PDF</a:t>
            </a:r>
            <a:r>
              <a:rPr lang="en-US" sz="26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, DOCX, </a:t>
            </a:r>
            <a:r>
              <a:rPr lang="en-US" sz="26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TXT等</a:t>
            </a:r>
            <a:r>
              <a:rPr lang="en-US" sz="26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） </a:t>
            </a:r>
          </a:p>
          <a:p>
            <a:pPr marL="0" lvl="0" indent="0" algn="l">
              <a:lnSpc>
                <a:spcPts val="3752"/>
              </a:lnSpc>
            </a:pPr>
            <a:r>
              <a:rPr lang="en-US" sz="26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● </a:t>
            </a:r>
            <a:r>
              <a:rPr lang="en-US" sz="26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实现了围绕特定主题（宋代历史）的</a:t>
            </a:r>
            <a:r>
              <a:rPr lang="en-US" sz="2680" b="1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定向</a:t>
            </a:r>
            <a:r>
              <a:rPr lang="en-US" sz="26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网络数据爬取</a:t>
            </a:r>
            <a:r>
              <a:rPr lang="en-US" sz="26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</a:t>
            </a:r>
          </a:p>
          <a:p>
            <a:pPr marL="0" lvl="0" indent="0" algn="l">
              <a:lnSpc>
                <a:spcPts val="3752"/>
              </a:lnSpc>
            </a:pPr>
            <a:r>
              <a:rPr lang="en-US" sz="26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● </a:t>
            </a:r>
            <a:r>
              <a:rPr lang="en-US" sz="26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对获取的原始文本进行</a:t>
            </a:r>
            <a:r>
              <a:rPr lang="en-US" sz="2680" b="1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深度清洗</a:t>
            </a:r>
            <a:r>
              <a:rPr lang="en-US" sz="26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和安</a:t>
            </a:r>
            <a:r>
              <a:rPr lang="en-US" sz="2680" b="1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全过滤</a:t>
            </a:r>
            <a:r>
              <a:rPr lang="en-US" sz="26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</a:t>
            </a:r>
          </a:p>
          <a:p>
            <a:pPr marL="0" lvl="0" indent="0" algn="l">
              <a:lnSpc>
                <a:spcPts val="3752"/>
              </a:lnSpc>
            </a:pPr>
            <a:r>
              <a:rPr lang="en-US" sz="26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● </a:t>
            </a:r>
            <a:r>
              <a:rPr lang="en-US" sz="26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对长文本进行智能分块处理</a:t>
            </a:r>
            <a:r>
              <a:rPr lang="en-US" sz="26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。 </a:t>
            </a:r>
          </a:p>
          <a:p>
            <a:pPr marL="0" lvl="0" indent="0" algn="l">
              <a:lnSpc>
                <a:spcPts val="3892"/>
              </a:lnSpc>
            </a:pPr>
            <a:endParaRPr lang="en-US" sz="26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028700" y="1028700"/>
            <a:ext cx="8115300" cy="3891229"/>
            <a:chOff x="0" y="0"/>
            <a:chExt cx="4659276" cy="2234090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4566566" cy="2141380"/>
            </a:xfrm>
            <a:custGeom>
              <a:avLst/>
              <a:gdLst/>
              <a:ahLst/>
              <a:cxnLst/>
              <a:rect l="l" t="t" r="r" b="b"/>
              <a:pathLst>
                <a:path w="4566566" h="2141380">
                  <a:moveTo>
                    <a:pt x="0" y="2086770"/>
                  </a:moveTo>
                  <a:lnTo>
                    <a:pt x="0" y="2141380"/>
                  </a:lnTo>
                  <a:lnTo>
                    <a:pt x="4566566" y="2141380"/>
                  </a:lnTo>
                  <a:lnTo>
                    <a:pt x="4566566" y="0"/>
                  </a:lnTo>
                  <a:lnTo>
                    <a:pt x="4511957" y="0"/>
                  </a:lnTo>
                  <a:lnTo>
                    <a:pt x="4511957" y="2086770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4591966" cy="2166780"/>
            </a:xfrm>
            <a:custGeom>
              <a:avLst/>
              <a:gdLst/>
              <a:ahLst/>
              <a:cxnLst/>
              <a:rect l="l" t="t" r="r" b="b"/>
              <a:pathLst>
                <a:path w="4591966" h="2166780">
                  <a:moveTo>
                    <a:pt x="4524657" y="0"/>
                  </a:moveTo>
                  <a:lnTo>
                    <a:pt x="4524657" y="12700"/>
                  </a:lnTo>
                  <a:lnTo>
                    <a:pt x="4579266" y="12700"/>
                  </a:lnTo>
                  <a:lnTo>
                    <a:pt x="4579266" y="2154080"/>
                  </a:lnTo>
                  <a:lnTo>
                    <a:pt x="12700" y="2154080"/>
                  </a:lnTo>
                  <a:lnTo>
                    <a:pt x="12700" y="2099470"/>
                  </a:lnTo>
                  <a:lnTo>
                    <a:pt x="0" y="2099470"/>
                  </a:lnTo>
                  <a:lnTo>
                    <a:pt x="0" y="2166780"/>
                  </a:lnTo>
                  <a:lnTo>
                    <a:pt x="4591966" y="2166780"/>
                  </a:lnTo>
                  <a:lnTo>
                    <a:pt x="45919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4566567" cy="2141380"/>
            </a:xfrm>
            <a:custGeom>
              <a:avLst/>
              <a:gdLst/>
              <a:ahLst/>
              <a:cxnLst/>
              <a:rect l="l" t="t" r="r" b="b"/>
              <a:pathLst>
                <a:path w="4566567" h="2141380">
                  <a:moveTo>
                    <a:pt x="0" y="0"/>
                  </a:moveTo>
                  <a:lnTo>
                    <a:pt x="4566567" y="0"/>
                  </a:lnTo>
                  <a:lnTo>
                    <a:pt x="4566567" y="2141380"/>
                  </a:lnTo>
                  <a:lnTo>
                    <a:pt x="0" y="21413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4591967" cy="2166780"/>
            </a:xfrm>
            <a:custGeom>
              <a:avLst/>
              <a:gdLst/>
              <a:ahLst/>
              <a:cxnLst/>
              <a:rect l="l" t="t" r="r" b="b"/>
              <a:pathLst>
                <a:path w="4591967" h="2166780">
                  <a:moveTo>
                    <a:pt x="80010" y="2166780"/>
                  </a:moveTo>
                  <a:lnTo>
                    <a:pt x="4591967" y="2166780"/>
                  </a:lnTo>
                  <a:lnTo>
                    <a:pt x="4591967" y="80010"/>
                  </a:lnTo>
                  <a:lnTo>
                    <a:pt x="4591967" y="67310"/>
                  </a:lnTo>
                  <a:lnTo>
                    <a:pt x="4591967" y="0"/>
                  </a:lnTo>
                  <a:lnTo>
                    <a:pt x="0" y="0"/>
                  </a:lnTo>
                  <a:lnTo>
                    <a:pt x="0" y="2166780"/>
                  </a:lnTo>
                  <a:lnTo>
                    <a:pt x="67310" y="2166780"/>
                  </a:lnTo>
                  <a:lnTo>
                    <a:pt x="80010" y="2166780"/>
                  </a:lnTo>
                  <a:close/>
                  <a:moveTo>
                    <a:pt x="12700" y="12700"/>
                  </a:moveTo>
                  <a:lnTo>
                    <a:pt x="4579267" y="12700"/>
                  </a:lnTo>
                  <a:lnTo>
                    <a:pt x="4579267" y="2154080"/>
                  </a:lnTo>
                  <a:lnTo>
                    <a:pt x="12700" y="215408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5272347"/>
            <a:ext cx="8115300" cy="3985953"/>
            <a:chOff x="0" y="0"/>
            <a:chExt cx="4659276" cy="2288474"/>
          </a:xfrm>
        </p:grpSpPr>
        <p:sp>
          <p:nvSpPr>
            <p:cNvPr id="13" name="Freeform 13"/>
            <p:cNvSpPr/>
            <p:nvPr/>
          </p:nvSpPr>
          <p:spPr>
            <a:xfrm>
              <a:off x="80010" y="80010"/>
              <a:ext cx="4566566" cy="2195764"/>
            </a:xfrm>
            <a:custGeom>
              <a:avLst/>
              <a:gdLst/>
              <a:ahLst/>
              <a:cxnLst/>
              <a:rect l="l" t="t" r="r" b="b"/>
              <a:pathLst>
                <a:path w="4566566" h="2195764">
                  <a:moveTo>
                    <a:pt x="0" y="2141154"/>
                  </a:moveTo>
                  <a:lnTo>
                    <a:pt x="0" y="2195764"/>
                  </a:lnTo>
                  <a:lnTo>
                    <a:pt x="4566566" y="2195764"/>
                  </a:lnTo>
                  <a:lnTo>
                    <a:pt x="4566566" y="0"/>
                  </a:lnTo>
                  <a:lnTo>
                    <a:pt x="4511957" y="0"/>
                  </a:lnTo>
                  <a:lnTo>
                    <a:pt x="4511957" y="214115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67310" y="67310"/>
              <a:ext cx="4591966" cy="2221164"/>
            </a:xfrm>
            <a:custGeom>
              <a:avLst/>
              <a:gdLst/>
              <a:ahLst/>
              <a:cxnLst/>
              <a:rect l="l" t="t" r="r" b="b"/>
              <a:pathLst>
                <a:path w="4591966" h="2221164">
                  <a:moveTo>
                    <a:pt x="4524657" y="0"/>
                  </a:moveTo>
                  <a:lnTo>
                    <a:pt x="4524657" y="12700"/>
                  </a:lnTo>
                  <a:lnTo>
                    <a:pt x="4579266" y="12700"/>
                  </a:lnTo>
                  <a:lnTo>
                    <a:pt x="4579266" y="2208464"/>
                  </a:lnTo>
                  <a:lnTo>
                    <a:pt x="12700" y="2208464"/>
                  </a:lnTo>
                  <a:lnTo>
                    <a:pt x="12700" y="2153854"/>
                  </a:lnTo>
                  <a:lnTo>
                    <a:pt x="0" y="2153854"/>
                  </a:lnTo>
                  <a:lnTo>
                    <a:pt x="0" y="2221164"/>
                  </a:lnTo>
                  <a:lnTo>
                    <a:pt x="4591966" y="2221164"/>
                  </a:lnTo>
                  <a:lnTo>
                    <a:pt x="45919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2700" y="12700"/>
              <a:ext cx="4566567" cy="2195764"/>
            </a:xfrm>
            <a:custGeom>
              <a:avLst/>
              <a:gdLst/>
              <a:ahLst/>
              <a:cxnLst/>
              <a:rect l="l" t="t" r="r" b="b"/>
              <a:pathLst>
                <a:path w="4566567" h="2195764">
                  <a:moveTo>
                    <a:pt x="0" y="0"/>
                  </a:moveTo>
                  <a:lnTo>
                    <a:pt x="4566567" y="0"/>
                  </a:lnTo>
                  <a:lnTo>
                    <a:pt x="4566567" y="2195764"/>
                  </a:lnTo>
                  <a:lnTo>
                    <a:pt x="0" y="21957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4591967" cy="2221164"/>
            </a:xfrm>
            <a:custGeom>
              <a:avLst/>
              <a:gdLst/>
              <a:ahLst/>
              <a:cxnLst/>
              <a:rect l="l" t="t" r="r" b="b"/>
              <a:pathLst>
                <a:path w="4591967" h="2221164">
                  <a:moveTo>
                    <a:pt x="80010" y="2221164"/>
                  </a:moveTo>
                  <a:lnTo>
                    <a:pt x="4591967" y="2221164"/>
                  </a:lnTo>
                  <a:lnTo>
                    <a:pt x="4591967" y="80010"/>
                  </a:lnTo>
                  <a:lnTo>
                    <a:pt x="4591967" y="67310"/>
                  </a:lnTo>
                  <a:lnTo>
                    <a:pt x="4591967" y="0"/>
                  </a:lnTo>
                  <a:lnTo>
                    <a:pt x="0" y="0"/>
                  </a:lnTo>
                  <a:lnTo>
                    <a:pt x="0" y="2221164"/>
                  </a:lnTo>
                  <a:lnTo>
                    <a:pt x="67310" y="2221164"/>
                  </a:lnTo>
                  <a:lnTo>
                    <a:pt x="80010" y="2221164"/>
                  </a:lnTo>
                  <a:close/>
                  <a:moveTo>
                    <a:pt x="12700" y="12700"/>
                  </a:moveTo>
                  <a:lnTo>
                    <a:pt x="4579267" y="12700"/>
                  </a:lnTo>
                  <a:lnTo>
                    <a:pt x="4579267" y="2208464"/>
                  </a:lnTo>
                  <a:lnTo>
                    <a:pt x="12700" y="220846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9634183" y="1028700"/>
            <a:ext cx="7606067" cy="8229600"/>
            <a:chOff x="0" y="0"/>
            <a:chExt cx="4720989" cy="5108008"/>
          </a:xfrm>
        </p:grpSpPr>
        <p:sp>
          <p:nvSpPr>
            <p:cNvPr id="18" name="Freeform 18"/>
            <p:cNvSpPr/>
            <p:nvPr/>
          </p:nvSpPr>
          <p:spPr>
            <a:xfrm>
              <a:off x="80010" y="80010"/>
              <a:ext cx="4628279" cy="5015298"/>
            </a:xfrm>
            <a:custGeom>
              <a:avLst/>
              <a:gdLst/>
              <a:ahLst/>
              <a:cxnLst/>
              <a:rect l="l" t="t" r="r" b="b"/>
              <a:pathLst>
                <a:path w="4628279" h="5015298">
                  <a:moveTo>
                    <a:pt x="0" y="4960688"/>
                  </a:moveTo>
                  <a:lnTo>
                    <a:pt x="0" y="5015298"/>
                  </a:lnTo>
                  <a:lnTo>
                    <a:pt x="4628279" y="5015298"/>
                  </a:lnTo>
                  <a:lnTo>
                    <a:pt x="4628279" y="0"/>
                  </a:lnTo>
                  <a:lnTo>
                    <a:pt x="4573669" y="0"/>
                  </a:lnTo>
                  <a:lnTo>
                    <a:pt x="4573669" y="4960688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67310" y="67310"/>
              <a:ext cx="4653679" cy="5040698"/>
            </a:xfrm>
            <a:custGeom>
              <a:avLst/>
              <a:gdLst/>
              <a:ahLst/>
              <a:cxnLst/>
              <a:rect l="l" t="t" r="r" b="b"/>
              <a:pathLst>
                <a:path w="4653679" h="5040698">
                  <a:moveTo>
                    <a:pt x="4586369" y="0"/>
                  </a:moveTo>
                  <a:lnTo>
                    <a:pt x="4586369" y="12700"/>
                  </a:lnTo>
                  <a:lnTo>
                    <a:pt x="4640979" y="12700"/>
                  </a:lnTo>
                  <a:lnTo>
                    <a:pt x="4640979" y="5027998"/>
                  </a:lnTo>
                  <a:lnTo>
                    <a:pt x="12700" y="5027998"/>
                  </a:lnTo>
                  <a:lnTo>
                    <a:pt x="12700" y="4973388"/>
                  </a:lnTo>
                  <a:lnTo>
                    <a:pt x="0" y="4973388"/>
                  </a:lnTo>
                  <a:lnTo>
                    <a:pt x="0" y="5040698"/>
                  </a:lnTo>
                  <a:lnTo>
                    <a:pt x="4653679" y="5040698"/>
                  </a:lnTo>
                  <a:lnTo>
                    <a:pt x="465367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2700" y="12700"/>
              <a:ext cx="4628279" cy="5015298"/>
            </a:xfrm>
            <a:custGeom>
              <a:avLst/>
              <a:gdLst/>
              <a:ahLst/>
              <a:cxnLst/>
              <a:rect l="l" t="t" r="r" b="b"/>
              <a:pathLst>
                <a:path w="4628279" h="5015298">
                  <a:moveTo>
                    <a:pt x="0" y="0"/>
                  </a:moveTo>
                  <a:lnTo>
                    <a:pt x="4628279" y="0"/>
                  </a:lnTo>
                  <a:lnTo>
                    <a:pt x="4628279" y="5015298"/>
                  </a:lnTo>
                  <a:lnTo>
                    <a:pt x="0" y="50152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4653679" cy="5040698"/>
            </a:xfrm>
            <a:custGeom>
              <a:avLst/>
              <a:gdLst/>
              <a:ahLst/>
              <a:cxnLst/>
              <a:rect l="l" t="t" r="r" b="b"/>
              <a:pathLst>
                <a:path w="4653679" h="5040698">
                  <a:moveTo>
                    <a:pt x="80010" y="5040698"/>
                  </a:moveTo>
                  <a:lnTo>
                    <a:pt x="4653679" y="5040698"/>
                  </a:lnTo>
                  <a:lnTo>
                    <a:pt x="4653679" y="80010"/>
                  </a:lnTo>
                  <a:lnTo>
                    <a:pt x="4653679" y="67310"/>
                  </a:lnTo>
                  <a:lnTo>
                    <a:pt x="4653679" y="0"/>
                  </a:lnTo>
                  <a:lnTo>
                    <a:pt x="0" y="0"/>
                  </a:lnTo>
                  <a:lnTo>
                    <a:pt x="0" y="5040698"/>
                  </a:lnTo>
                  <a:lnTo>
                    <a:pt x="67310" y="5040698"/>
                  </a:lnTo>
                  <a:lnTo>
                    <a:pt x="80010" y="5040698"/>
                  </a:lnTo>
                  <a:close/>
                  <a:moveTo>
                    <a:pt x="12700" y="12700"/>
                  </a:moveTo>
                  <a:lnTo>
                    <a:pt x="4640979" y="12700"/>
                  </a:lnTo>
                  <a:lnTo>
                    <a:pt x="4640979" y="5027998"/>
                  </a:lnTo>
                  <a:lnTo>
                    <a:pt x="12700" y="502799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9653233" y="1028700"/>
            <a:ext cx="7468260" cy="646539"/>
            <a:chOff x="0" y="0"/>
            <a:chExt cx="9957680" cy="862052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9957680" cy="862052"/>
              <a:chOff x="0" y="0"/>
              <a:chExt cx="51220024" cy="4434198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72390" y="72390"/>
                <a:ext cx="51075245" cy="4289418"/>
              </a:xfrm>
              <a:custGeom>
                <a:avLst/>
                <a:gdLst/>
                <a:ahLst/>
                <a:cxnLst/>
                <a:rect l="l" t="t" r="r" b="b"/>
                <a:pathLst>
                  <a:path w="51075245" h="4289418">
                    <a:moveTo>
                      <a:pt x="0" y="0"/>
                    </a:moveTo>
                    <a:lnTo>
                      <a:pt x="51075245" y="0"/>
                    </a:lnTo>
                    <a:lnTo>
                      <a:pt x="51075245" y="4289418"/>
                    </a:lnTo>
                    <a:lnTo>
                      <a:pt x="0" y="4289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3F9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0"/>
                <a:ext cx="51220024" cy="4434198"/>
              </a:xfrm>
              <a:custGeom>
                <a:avLst/>
                <a:gdLst/>
                <a:ahLst/>
                <a:cxnLst/>
                <a:rect l="l" t="t" r="r" b="b"/>
                <a:pathLst>
                  <a:path w="51220024" h="4434198">
                    <a:moveTo>
                      <a:pt x="51075245" y="4289418"/>
                    </a:moveTo>
                    <a:lnTo>
                      <a:pt x="51220024" y="4289418"/>
                    </a:lnTo>
                    <a:lnTo>
                      <a:pt x="51220024" y="4434198"/>
                    </a:lnTo>
                    <a:lnTo>
                      <a:pt x="51075245" y="4434198"/>
                    </a:lnTo>
                    <a:lnTo>
                      <a:pt x="51075245" y="4289418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289418"/>
                    </a:lnTo>
                    <a:lnTo>
                      <a:pt x="0" y="4289418"/>
                    </a:lnTo>
                    <a:lnTo>
                      <a:pt x="0" y="144780"/>
                    </a:lnTo>
                    <a:close/>
                    <a:moveTo>
                      <a:pt x="0" y="4289418"/>
                    </a:moveTo>
                    <a:lnTo>
                      <a:pt x="144780" y="4289418"/>
                    </a:lnTo>
                    <a:lnTo>
                      <a:pt x="144780" y="4434198"/>
                    </a:lnTo>
                    <a:lnTo>
                      <a:pt x="0" y="4434198"/>
                    </a:lnTo>
                    <a:lnTo>
                      <a:pt x="0" y="4289418"/>
                    </a:lnTo>
                    <a:close/>
                    <a:moveTo>
                      <a:pt x="51075245" y="144780"/>
                    </a:moveTo>
                    <a:lnTo>
                      <a:pt x="51220024" y="144780"/>
                    </a:lnTo>
                    <a:lnTo>
                      <a:pt x="51220024" y="4289418"/>
                    </a:lnTo>
                    <a:lnTo>
                      <a:pt x="51075245" y="4289418"/>
                    </a:lnTo>
                    <a:lnTo>
                      <a:pt x="51075245" y="144780"/>
                    </a:lnTo>
                    <a:close/>
                    <a:moveTo>
                      <a:pt x="144780" y="4289418"/>
                    </a:moveTo>
                    <a:lnTo>
                      <a:pt x="51075245" y="4289418"/>
                    </a:lnTo>
                    <a:lnTo>
                      <a:pt x="51075245" y="4434198"/>
                    </a:lnTo>
                    <a:lnTo>
                      <a:pt x="144780" y="4434198"/>
                    </a:lnTo>
                    <a:lnTo>
                      <a:pt x="144780" y="4289418"/>
                    </a:lnTo>
                    <a:close/>
                    <a:moveTo>
                      <a:pt x="51075245" y="0"/>
                    </a:moveTo>
                    <a:lnTo>
                      <a:pt x="51220024" y="0"/>
                    </a:lnTo>
                    <a:lnTo>
                      <a:pt x="51220024" y="144780"/>
                    </a:lnTo>
                    <a:lnTo>
                      <a:pt x="51075245" y="144780"/>
                    </a:lnTo>
                    <a:lnTo>
                      <a:pt x="51075245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51075245" y="0"/>
                    </a:lnTo>
                    <a:lnTo>
                      <a:pt x="51075245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6" name="TextBox 26"/>
            <p:cNvSpPr txBox="1"/>
            <p:nvPr/>
          </p:nvSpPr>
          <p:spPr>
            <a:xfrm>
              <a:off x="3015979" y="209735"/>
              <a:ext cx="6595885" cy="488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>
                  <a:solidFill>
                    <a:srgbClr val="000000"/>
                  </a:solidFill>
                  <a:latin typeface="Telegraf Medium"/>
                  <a:ea typeface="Telegraf Medium"/>
                  <a:cs typeface="Telegraf Medium"/>
                  <a:sym typeface="Telegraf Medium"/>
                </a:rPr>
                <a:t>方法实现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978166" y="1222637"/>
            <a:ext cx="1110414" cy="258666"/>
            <a:chOff x="0" y="0"/>
            <a:chExt cx="1480552" cy="344888"/>
          </a:xfrm>
        </p:grpSpPr>
        <p:grpSp>
          <p:nvGrpSpPr>
            <p:cNvPr id="28" name="Group 28"/>
            <p:cNvGrpSpPr>
              <a:grpSpLocks noChangeAspect="1"/>
            </p:cNvGrpSpPr>
            <p:nvPr/>
          </p:nvGrpSpPr>
          <p:grpSpPr>
            <a:xfrm>
              <a:off x="1140274" y="4610"/>
              <a:ext cx="340278" cy="340278"/>
              <a:chOff x="0" y="0"/>
              <a:chExt cx="495300" cy="4953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id="31" name="Group 31"/>
            <p:cNvGrpSpPr>
              <a:grpSpLocks noChangeAspect="1"/>
            </p:cNvGrpSpPr>
            <p:nvPr/>
          </p:nvGrpSpPr>
          <p:grpSpPr>
            <a:xfrm>
              <a:off x="585092" y="0"/>
              <a:ext cx="340278" cy="340278"/>
              <a:chOff x="0" y="0"/>
              <a:chExt cx="495300" cy="4953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id="34" name="Group 34"/>
            <p:cNvGrpSpPr>
              <a:grpSpLocks noChangeAspect="1"/>
            </p:cNvGrpSpPr>
            <p:nvPr/>
          </p:nvGrpSpPr>
          <p:grpSpPr>
            <a:xfrm>
              <a:off x="0" y="0"/>
              <a:ext cx="340278" cy="340278"/>
              <a:chOff x="0" y="0"/>
              <a:chExt cx="495300" cy="4953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sp>
        <p:nvSpPr>
          <p:cNvPr id="37" name="Freeform 37"/>
          <p:cNvSpPr/>
          <p:nvPr/>
        </p:nvSpPr>
        <p:spPr>
          <a:xfrm>
            <a:off x="7406612" y="7972522"/>
            <a:ext cx="1088991" cy="969931"/>
          </a:xfrm>
          <a:custGeom>
            <a:avLst/>
            <a:gdLst/>
            <a:ahLst/>
            <a:cxnLst/>
            <a:rect l="l" t="t" r="r" b="b"/>
            <a:pathLst>
              <a:path w="1088991" h="969931">
                <a:moveTo>
                  <a:pt x="0" y="0"/>
                </a:moveTo>
                <a:lnTo>
                  <a:pt x="1088991" y="0"/>
                </a:lnTo>
                <a:lnTo>
                  <a:pt x="1088991" y="969931"/>
                </a:lnTo>
                <a:lnTo>
                  <a:pt x="0" y="9699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78676" r="-256652"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1910717" y="5520766"/>
            <a:ext cx="6351265" cy="3406247"/>
          </a:xfrm>
          <a:custGeom>
            <a:avLst/>
            <a:gdLst/>
            <a:ahLst/>
            <a:cxnLst/>
            <a:rect l="l" t="t" r="r" b="b"/>
            <a:pathLst>
              <a:path w="6351265" h="3406247">
                <a:moveTo>
                  <a:pt x="0" y="0"/>
                </a:moveTo>
                <a:lnTo>
                  <a:pt x="6351266" y="0"/>
                </a:lnTo>
                <a:lnTo>
                  <a:pt x="6351266" y="3406247"/>
                </a:lnTo>
                <a:lnTo>
                  <a:pt x="0" y="34062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2450" r="-96569" b="-156227"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2373663" y="7671078"/>
            <a:ext cx="1102555" cy="1271375"/>
          </a:xfrm>
          <a:custGeom>
            <a:avLst/>
            <a:gdLst/>
            <a:ahLst/>
            <a:cxnLst/>
            <a:rect l="l" t="t" r="r" b="b"/>
            <a:pathLst>
              <a:path w="1102555" h="1271375">
                <a:moveTo>
                  <a:pt x="0" y="0"/>
                </a:moveTo>
                <a:lnTo>
                  <a:pt x="1102555" y="0"/>
                </a:lnTo>
                <a:lnTo>
                  <a:pt x="1102555" y="1271375"/>
                </a:lnTo>
                <a:lnTo>
                  <a:pt x="0" y="1271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64721" r="-360997" b="-16786"/>
            </a:stretch>
          </a:blipFill>
        </p:spPr>
      </p:sp>
      <p:sp>
        <p:nvSpPr>
          <p:cNvPr id="40" name="TextBox 40"/>
          <p:cNvSpPr txBox="1"/>
          <p:nvPr/>
        </p:nvSpPr>
        <p:spPr>
          <a:xfrm>
            <a:off x="1677097" y="1696312"/>
            <a:ext cx="6818506" cy="321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81"/>
              </a:lnSpc>
            </a:pPr>
            <a:r>
              <a:rPr lang="en-US" sz="6651" b="1" spc="332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微调数据集</a:t>
            </a:r>
          </a:p>
          <a:p>
            <a:pPr algn="l">
              <a:lnSpc>
                <a:spcPts val="7981"/>
              </a:lnSpc>
            </a:pPr>
            <a:r>
              <a:rPr lang="en-US" sz="6651" b="1" spc="332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与模型优化</a:t>
            </a:r>
          </a:p>
          <a:p>
            <a:pPr algn="l">
              <a:lnSpc>
                <a:spcPts val="7981"/>
              </a:lnSpc>
            </a:pPr>
            <a:endParaRPr lang="en-US" sz="6651" b="1" spc="332">
              <a:solidFill>
                <a:srgbClr val="000000"/>
              </a:solidFill>
              <a:latin typeface="Agrandir Wide Bold"/>
              <a:ea typeface="Agrandir Wide Bold"/>
              <a:cs typeface="Agrandir Wide Bold"/>
              <a:sym typeface="Agrandir Wide Bold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10138775" y="2186496"/>
            <a:ext cx="6497175" cy="582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endParaRPr lang="zh-CN" altLang="en-US" dirty="0"/>
          </a:p>
          <a:p>
            <a:pPr marL="0" lvl="0" indent="0" algn="l">
              <a:lnSpc>
                <a:spcPts val="3892"/>
              </a:lnSpc>
            </a:pPr>
            <a:r>
              <a:rPr lang="zh-CN" altLang="en-US" sz="2780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● 搭建了利用大模型从原始文本自动化生成“</a:t>
            </a:r>
            <a:r>
              <a:rPr lang="zh-CN" altLang="en-US" sz="2780" b="1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问题</a:t>
            </a:r>
            <a:r>
              <a:rPr lang="en-US" altLang="zh-CN" sz="2780" b="1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-</a:t>
            </a:r>
            <a:r>
              <a:rPr lang="zh-CN" altLang="en-US" sz="2780" b="1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答案</a:t>
            </a:r>
            <a:r>
              <a:rPr lang="zh-CN" altLang="en-US" sz="2780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”对数据集的流程 </a:t>
            </a:r>
            <a:r>
              <a:rPr lang="zh-CN" alt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。</a:t>
            </a:r>
          </a:p>
          <a:p>
            <a:pPr marL="0" lvl="0" indent="0" algn="l">
              <a:lnSpc>
                <a:spcPts val="3892"/>
              </a:lnSpc>
            </a:pPr>
            <a:r>
              <a:rPr lang="zh-CN" altLang="en-US" sz="2780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●</a:t>
            </a:r>
            <a:r>
              <a:rPr lang="zh-CN" alt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在自建的</a:t>
            </a:r>
            <a:r>
              <a:rPr lang="zh-CN" altLang="en-US" sz="2780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宋史数据</a:t>
            </a:r>
            <a:r>
              <a:rPr lang="zh-CN" alt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集上，</a:t>
            </a:r>
            <a:r>
              <a:rPr lang="zh-CN" altLang="en-US" sz="2780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对</a:t>
            </a:r>
            <a:r>
              <a:rPr lang="en-US" altLang="zh-CN" sz="2780" b="1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Bi-encoder</a:t>
            </a:r>
            <a:r>
              <a:rPr lang="zh-CN" altLang="en-US" sz="2780" b="1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嵌入模型</a:t>
            </a:r>
            <a:r>
              <a:rPr lang="zh-CN" alt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（</a:t>
            </a:r>
            <a:r>
              <a:rPr lang="en-US" altLang="zh-CN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bge-large-zh-v1.5</a:t>
            </a:r>
            <a:r>
              <a:rPr lang="zh-CN" alt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）</a:t>
            </a:r>
            <a:r>
              <a:rPr lang="zh-CN" altLang="en-US" sz="2780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进行</a:t>
            </a:r>
            <a:r>
              <a:rPr lang="zh-CN" alt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了微调</a:t>
            </a:r>
            <a:r>
              <a:rPr lang="zh-CN" altLang="en-US" sz="2780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</a:t>
            </a:r>
            <a:r>
              <a:rPr lang="zh-CN" alt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。</a:t>
            </a:r>
          </a:p>
          <a:p>
            <a:pPr marL="0" lvl="0" indent="0" algn="l">
              <a:lnSpc>
                <a:spcPts val="3892"/>
              </a:lnSpc>
            </a:pPr>
            <a:r>
              <a:rPr lang="zh-CN" altLang="en-US" sz="2780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●</a:t>
            </a:r>
            <a:r>
              <a:rPr lang="zh-CN" alt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使用</a:t>
            </a:r>
            <a:r>
              <a:rPr lang="en-US" altLang="zh-CN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LoRA</a:t>
            </a:r>
            <a:r>
              <a:rPr lang="zh-CN" alt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方法</a:t>
            </a:r>
            <a:r>
              <a:rPr lang="zh-CN" altLang="en-US" sz="2780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对</a:t>
            </a:r>
            <a:r>
              <a:rPr lang="zh-CN" altLang="en-US" sz="2780" b="1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生成式大模型</a:t>
            </a:r>
            <a:r>
              <a:rPr lang="zh-CN" alt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（</a:t>
            </a:r>
            <a:r>
              <a:rPr lang="en-US" altLang="zh-CN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deepseek-r1-7b</a:t>
            </a:r>
            <a:r>
              <a:rPr lang="zh-CN" alt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）</a:t>
            </a:r>
            <a:r>
              <a:rPr lang="zh-CN" altLang="en-US" sz="2780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进行了</a:t>
            </a:r>
            <a:r>
              <a:rPr lang="zh-CN" alt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指令微调</a:t>
            </a:r>
            <a:r>
              <a:rPr lang="zh-CN" altLang="en-US" sz="2780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</a:t>
            </a:r>
            <a:r>
              <a:rPr lang="zh-CN" alt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。</a:t>
            </a:r>
          </a:p>
          <a:p>
            <a:pPr marL="0" lvl="0" indent="0" algn="l">
              <a:lnSpc>
                <a:spcPts val="3892"/>
              </a:lnSpc>
            </a:pPr>
            <a:r>
              <a:rPr lang="zh-CN" altLang="en-US" sz="2780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●</a:t>
            </a:r>
            <a:r>
              <a:rPr lang="zh-CN" alt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设计</a:t>
            </a:r>
            <a:r>
              <a:rPr lang="zh-CN" altLang="en-US" sz="2780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了</a:t>
            </a:r>
            <a:r>
              <a:rPr lang="zh-CN" alt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包含难负样本的测试集，并对微调</a:t>
            </a:r>
            <a:r>
              <a:rPr lang="zh-CN" altLang="en-US" sz="2780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后的</a:t>
            </a:r>
            <a:r>
              <a:rPr lang="zh-CN" alt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模型进行了多维度</a:t>
            </a:r>
            <a:r>
              <a:rPr lang="zh-CN" altLang="en-US" sz="2780" b="1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性能评测</a:t>
            </a:r>
            <a:r>
              <a:rPr lang="zh-CN" altLang="en-US" sz="2780" b="1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</a:t>
            </a:r>
            <a:r>
              <a:rPr lang="zh-CN" alt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。</a:t>
            </a:r>
          </a:p>
          <a:p>
            <a:pPr marL="0" lvl="0" indent="0" algn="l">
              <a:lnSpc>
                <a:spcPts val="3892"/>
              </a:lnSpc>
            </a:pPr>
            <a:endParaRPr lang="zh-CN" alt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028700" y="1028700"/>
            <a:ext cx="8115300" cy="3891229"/>
            <a:chOff x="0" y="0"/>
            <a:chExt cx="4659276" cy="2234090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4566566" cy="2141380"/>
            </a:xfrm>
            <a:custGeom>
              <a:avLst/>
              <a:gdLst/>
              <a:ahLst/>
              <a:cxnLst/>
              <a:rect l="l" t="t" r="r" b="b"/>
              <a:pathLst>
                <a:path w="4566566" h="2141380">
                  <a:moveTo>
                    <a:pt x="0" y="2086770"/>
                  </a:moveTo>
                  <a:lnTo>
                    <a:pt x="0" y="2141380"/>
                  </a:lnTo>
                  <a:lnTo>
                    <a:pt x="4566566" y="2141380"/>
                  </a:lnTo>
                  <a:lnTo>
                    <a:pt x="4566566" y="0"/>
                  </a:lnTo>
                  <a:lnTo>
                    <a:pt x="4511957" y="0"/>
                  </a:lnTo>
                  <a:lnTo>
                    <a:pt x="4511957" y="2086770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4591966" cy="2166780"/>
            </a:xfrm>
            <a:custGeom>
              <a:avLst/>
              <a:gdLst/>
              <a:ahLst/>
              <a:cxnLst/>
              <a:rect l="l" t="t" r="r" b="b"/>
              <a:pathLst>
                <a:path w="4591966" h="2166780">
                  <a:moveTo>
                    <a:pt x="4524657" y="0"/>
                  </a:moveTo>
                  <a:lnTo>
                    <a:pt x="4524657" y="12700"/>
                  </a:lnTo>
                  <a:lnTo>
                    <a:pt x="4579266" y="12700"/>
                  </a:lnTo>
                  <a:lnTo>
                    <a:pt x="4579266" y="2154080"/>
                  </a:lnTo>
                  <a:lnTo>
                    <a:pt x="12700" y="2154080"/>
                  </a:lnTo>
                  <a:lnTo>
                    <a:pt x="12700" y="2099470"/>
                  </a:lnTo>
                  <a:lnTo>
                    <a:pt x="0" y="2099470"/>
                  </a:lnTo>
                  <a:lnTo>
                    <a:pt x="0" y="2166780"/>
                  </a:lnTo>
                  <a:lnTo>
                    <a:pt x="4591966" y="2166780"/>
                  </a:lnTo>
                  <a:lnTo>
                    <a:pt x="45919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4566567" cy="2141380"/>
            </a:xfrm>
            <a:custGeom>
              <a:avLst/>
              <a:gdLst/>
              <a:ahLst/>
              <a:cxnLst/>
              <a:rect l="l" t="t" r="r" b="b"/>
              <a:pathLst>
                <a:path w="4566567" h="2141380">
                  <a:moveTo>
                    <a:pt x="0" y="0"/>
                  </a:moveTo>
                  <a:lnTo>
                    <a:pt x="4566567" y="0"/>
                  </a:lnTo>
                  <a:lnTo>
                    <a:pt x="4566567" y="2141380"/>
                  </a:lnTo>
                  <a:lnTo>
                    <a:pt x="0" y="21413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4591967" cy="2166780"/>
            </a:xfrm>
            <a:custGeom>
              <a:avLst/>
              <a:gdLst/>
              <a:ahLst/>
              <a:cxnLst/>
              <a:rect l="l" t="t" r="r" b="b"/>
              <a:pathLst>
                <a:path w="4591967" h="2166780">
                  <a:moveTo>
                    <a:pt x="80010" y="2166780"/>
                  </a:moveTo>
                  <a:lnTo>
                    <a:pt x="4591967" y="2166780"/>
                  </a:lnTo>
                  <a:lnTo>
                    <a:pt x="4591967" y="80010"/>
                  </a:lnTo>
                  <a:lnTo>
                    <a:pt x="4591967" y="67310"/>
                  </a:lnTo>
                  <a:lnTo>
                    <a:pt x="4591967" y="0"/>
                  </a:lnTo>
                  <a:lnTo>
                    <a:pt x="0" y="0"/>
                  </a:lnTo>
                  <a:lnTo>
                    <a:pt x="0" y="2166780"/>
                  </a:lnTo>
                  <a:lnTo>
                    <a:pt x="67310" y="2166780"/>
                  </a:lnTo>
                  <a:lnTo>
                    <a:pt x="80010" y="2166780"/>
                  </a:lnTo>
                  <a:close/>
                  <a:moveTo>
                    <a:pt x="12700" y="12700"/>
                  </a:moveTo>
                  <a:lnTo>
                    <a:pt x="4579267" y="12700"/>
                  </a:lnTo>
                  <a:lnTo>
                    <a:pt x="4579267" y="2154080"/>
                  </a:lnTo>
                  <a:lnTo>
                    <a:pt x="12700" y="215408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5272347"/>
            <a:ext cx="8115300" cy="3985953"/>
            <a:chOff x="0" y="0"/>
            <a:chExt cx="4659276" cy="2288474"/>
          </a:xfrm>
        </p:grpSpPr>
        <p:sp>
          <p:nvSpPr>
            <p:cNvPr id="13" name="Freeform 13"/>
            <p:cNvSpPr/>
            <p:nvPr/>
          </p:nvSpPr>
          <p:spPr>
            <a:xfrm>
              <a:off x="80010" y="80010"/>
              <a:ext cx="4566566" cy="2195764"/>
            </a:xfrm>
            <a:custGeom>
              <a:avLst/>
              <a:gdLst/>
              <a:ahLst/>
              <a:cxnLst/>
              <a:rect l="l" t="t" r="r" b="b"/>
              <a:pathLst>
                <a:path w="4566566" h="2195764">
                  <a:moveTo>
                    <a:pt x="0" y="2141154"/>
                  </a:moveTo>
                  <a:lnTo>
                    <a:pt x="0" y="2195764"/>
                  </a:lnTo>
                  <a:lnTo>
                    <a:pt x="4566566" y="2195764"/>
                  </a:lnTo>
                  <a:lnTo>
                    <a:pt x="4566566" y="0"/>
                  </a:lnTo>
                  <a:lnTo>
                    <a:pt x="4511957" y="0"/>
                  </a:lnTo>
                  <a:lnTo>
                    <a:pt x="4511957" y="214115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67310" y="67310"/>
              <a:ext cx="4591966" cy="2221164"/>
            </a:xfrm>
            <a:custGeom>
              <a:avLst/>
              <a:gdLst/>
              <a:ahLst/>
              <a:cxnLst/>
              <a:rect l="l" t="t" r="r" b="b"/>
              <a:pathLst>
                <a:path w="4591966" h="2221164">
                  <a:moveTo>
                    <a:pt x="4524657" y="0"/>
                  </a:moveTo>
                  <a:lnTo>
                    <a:pt x="4524657" y="12700"/>
                  </a:lnTo>
                  <a:lnTo>
                    <a:pt x="4579266" y="12700"/>
                  </a:lnTo>
                  <a:lnTo>
                    <a:pt x="4579266" y="2208464"/>
                  </a:lnTo>
                  <a:lnTo>
                    <a:pt x="12700" y="2208464"/>
                  </a:lnTo>
                  <a:lnTo>
                    <a:pt x="12700" y="2153854"/>
                  </a:lnTo>
                  <a:lnTo>
                    <a:pt x="0" y="2153854"/>
                  </a:lnTo>
                  <a:lnTo>
                    <a:pt x="0" y="2221164"/>
                  </a:lnTo>
                  <a:lnTo>
                    <a:pt x="4591966" y="2221164"/>
                  </a:lnTo>
                  <a:lnTo>
                    <a:pt x="45919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2700" y="12700"/>
              <a:ext cx="4566567" cy="2195764"/>
            </a:xfrm>
            <a:custGeom>
              <a:avLst/>
              <a:gdLst/>
              <a:ahLst/>
              <a:cxnLst/>
              <a:rect l="l" t="t" r="r" b="b"/>
              <a:pathLst>
                <a:path w="4566567" h="2195764">
                  <a:moveTo>
                    <a:pt x="0" y="0"/>
                  </a:moveTo>
                  <a:lnTo>
                    <a:pt x="4566567" y="0"/>
                  </a:lnTo>
                  <a:lnTo>
                    <a:pt x="4566567" y="2195764"/>
                  </a:lnTo>
                  <a:lnTo>
                    <a:pt x="0" y="21957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4591967" cy="2221164"/>
            </a:xfrm>
            <a:custGeom>
              <a:avLst/>
              <a:gdLst/>
              <a:ahLst/>
              <a:cxnLst/>
              <a:rect l="l" t="t" r="r" b="b"/>
              <a:pathLst>
                <a:path w="4591967" h="2221164">
                  <a:moveTo>
                    <a:pt x="80010" y="2221164"/>
                  </a:moveTo>
                  <a:lnTo>
                    <a:pt x="4591967" y="2221164"/>
                  </a:lnTo>
                  <a:lnTo>
                    <a:pt x="4591967" y="80010"/>
                  </a:lnTo>
                  <a:lnTo>
                    <a:pt x="4591967" y="67310"/>
                  </a:lnTo>
                  <a:lnTo>
                    <a:pt x="4591967" y="0"/>
                  </a:lnTo>
                  <a:lnTo>
                    <a:pt x="0" y="0"/>
                  </a:lnTo>
                  <a:lnTo>
                    <a:pt x="0" y="2221164"/>
                  </a:lnTo>
                  <a:lnTo>
                    <a:pt x="67310" y="2221164"/>
                  </a:lnTo>
                  <a:lnTo>
                    <a:pt x="80010" y="2221164"/>
                  </a:lnTo>
                  <a:close/>
                  <a:moveTo>
                    <a:pt x="12700" y="12700"/>
                  </a:moveTo>
                  <a:lnTo>
                    <a:pt x="4579267" y="12700"/>
                  </a:lnTo>
                  <a:lnTo>
                    <a:pt x="4579267" y="2208464"/>
                  </a:lnTo>
                  <a:lnTo>
                    <a:pt x="12700" y="220846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9634183" y="1028700"/>
            <a:ext cx="7606067" cy="8229600"/>
            <a:chOff x="0" y="0"/>
            <a:chExt cx="4720989" cy="5108008"/>
          </a:xfrm>
        </p:grpSpPr>
        <p:sp>
          <p:nvSpPr>
            <p:cNvPr id="18" name="Freeform 18"/>
            <p:cNvSpPr/>
            <p:nvPr/>
          </p:nvSpPr>
          <p:spPr>
            <a:xfrm>
              <a:off x="80010" y="80010"/>
              <a:ext cx="4628279" cy="5015298"/>
            </a:xfrm>
            <a:custGeom>
              <a:avLst/>
              <a:gdLst/>
              <a:ahLst/>
              <a:cxnLst/>
              <a:rect l="l" t="t" r="r" b="b"/>
              <a:pathLst>
                <a:path w="4628279" h="5015298">
                  <a:moveTo>
                    <a:pt x="0" y="4960688"/>
                  </a:moveTo>
                  <a:lnTo>
                    <a:pt x="0" y="5015298"/>
                  </a:lnTo>
                  <a:lnTo>
                    <a:pt x="4628279" y="5015298"/>
                  </a:lnTo>
                  <a:lnTo>
                    <a:pt x="4628279" y="0"/>
                  </a:lnTo>
                  <a:lnTo>
                    <a:pt x="4573669" y="0"/>
                  </a:lnTo>
                  <a:lnTo>
                    <a:pt x="4573669" y="4960688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67310" y="67310"/>
              <a:ext cx="4653679" cy="5040698"/>
            </a:xfrm>
            <a:custGeom>
              <a:avLst/>
              <a:gdLst/>
              <a:ahLst/>
              <a:cxnLst/>
              <a:rect l="l" t="t" r="r" b="b"/>
              <a:pathLst>
                <a:path w="4653679" h="5040698">
                  <a:moveTo>
                    <a:pt x="4586369" y="0"/>
                  </a:moveTo>
                  <a:lnTo>
                    <a:pt x="4586369" y="12700"/>
                  </a:lnTo>
                  <a:lnTo>
                    <a:pt x="4640979" y="12700"/>
                  </a:lnTo>
                  <a:lnTo>
                    <a:pt x="4640979" y="5027998"/>
                  </a:lnTo>
                  <a:lnTo>
                    <a:pt x="12700" y="5027998"/>
                  </a:lnTo>
                  <a:lnTo>
                    <a:pt x="12700" y="4973388"/>
                  </a:lnTo>
                  <a:lnTo>
                    <a:pt x="0" y="4973388"/>
                  </a:lnTo>
                  <a:lnTo>
                    <a:pt x="0" y="5040698"/>
                  </a:lnTo>
                  <a:lnTo>
                    <a:pt x="4653679" y="5040698"/>
                  </a:lnTo>
                  <a:lnTo>
                    <a:pt x="465367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2700" y="12700"/>
              <a:ext cx="4628279" cy="5015298"/>
            </a:xfrm>
            <a:custGeom>
              <a:avLst/>
              <a:gdLst/>
              <a:ahLst/>
              <a:cxnLst/>
              <a:rect l="l" t="t" r="r" b="b"/>
              <a:pathLst>
                <a:path w="4628279" h="5015298">
                  <a:moveTo>
                    <a:pt x="0" y="0"/>
                  </a:moveTo>
                  <a:lnTo>
                    <a:pt x="4628279" y="0"/>
                  </a:lnTo>
                  <a:lnTo>
                    <a:pt x="4628279" y="5015298"/>
                  </a:lnTo>
                  <a:lnTo>
                    <a:pt x="0" y="50152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4653679" cy="5040698"/>
            </a:xfrm>
            <a:custGeom>
              <a:avLst/>
              <a:gdLst/>
              <a:ahLst/>
              <a:cxnLst/>
              <a:rect l="l" t="t" r="r" b="b"/>
              <a:pathLst>
                <a:path w="4653679" h="5040698">
                  <a:moveTo>
                    <a:pt x="80010" y="5040698"/>
                  </a:moveTo>
                  <a:lnTo>
                    <a:pt x="4653679" y="5040698"/>
                  </a:lnTo>
                  <a:lnTo>
                    <a:pt x="4653679" y="80010"/>
                  </a:lnTo>
                  <a:lnTo>
                    <a:pt x="4653679" y="67310"/>
                  </a:lnTo>
                  <a:lnTo>
                    <a:pt x="4653679" y="0"/>
                  </a:lnTo>
                  <a:lnTo>
                    <a:pt x="0" y="0"/>
                  </a:lnTo>
                  <a:lnTo>
                    <a:pt x="0" y="5040698"/>
                  </a:lnTo>
                  <a:lnTo>
                    <a:pt x="67310" y="5040698"/>
                  </a:lnTo>
                  <a:lnTo>
                    <a:pt x="80010" y="5040698"/>
                  </a:lnTo>
                  <a:close/>
                  <a:moveTo>
                    <a:pt x="12700" y="12700"/>
                  </a:moveTo>
                  <a:lnTo>
                    <a:pt x="4640979" y="12700"/>
                  </a:lnTo>
                  <a:lnTo>
                    <a:pt x="4640979" y="5027998"/>
                  </a:lnTo>
                  <a:lnTo>
                    <a:pt x="12700" y="502799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9653233" y="1028700"/>
            <a:ext cx="7468260" cy="646539"/>
            <a:chOff x="0" y="0"/>
            <a:chExt cx="9957680" cy="862052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9957680" cy="862052"/>
              <a:chOff x="0" y="0"/>
              <a:chExt cx="51220024" cy="4434198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72390" y="72390"/>
                <a:ext cx="51075245" cy="4289418"/>
              </a:xfrm>
              <a:custGeom>
                <a:avLst/>
                <a:gdLst/>
                <a:ahLst/>
                <a:cxnLst/>
                <a:rect l="l" t="t" r="r" b="b"/>
                <a:pathLst>
                  <a:path w="51075245" h="4289418">
                    <a:moveTo>
                      <a:pt x="0" y="0"/>
                    </a:moveTo>
                    <a:lnTo>
                      <a:pt x="51075245" y="0"/>
                    </a:lnTo>
                    <a:lnTo>
                      <a:pt x="51075245" y="4289418"/>
                    </a:lnTo>
                    <a:lnTo>
                      <a:pt x="0" y="4289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3F9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0"/>
                <a:ext cx="51220024" cy="4434198"/>
              </a:xfrm>
              <a:custGeom>
                <a:avLst/>
                <a:gdLst/>
                <a:ahLst/>
                <a:cxnLst/>
                <a:rect l="l" t="t" r="r" b="b"/>
                <a:pathLst>
                  <a:path w="51220024" h="4434198">
                    <a:moveTo>
                      <a:pt x="51075245" y="4289418"/>
                    </a:moveTo>
                    <a:lnTo>
                      <a:pt x="51220024" y="4289418"/>
                    </a:lnTo>
                    <a:lnTo>
                      <a:pt x="51220024" y="4434198"/>
                    </a:lnTo>
                    <a:lnTo>
                      <a:pt x="51075245" y="4434198"/>
                    </a:lnTo>
                    <a:lnTo>
                      <a:pt x="51075245" y="4289418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289418"/>
                    </a:lnTo>
                    <a:lnTo>
                      <a:pt x="0" y="4289418"/>
                    </a:lnTo>
                    <a:lnTo>
                      <a:pt x="0" y="144780"/>
                    </a:lnTo>
                    <a:close/>
                    <a:moveTo>
                      <a:pt x="0" y="4289418"/>
                    </a:moveTo>
                    <a:lnTo>
                      <a:pt x="144780" y="4289418"/>
                    </a:lnTo>
                    <a:lnTo>
                      <a:pt x="144780" y="4434198"/>
                    </a:lnTo>
                    <a:lnTo>
                      <a:pt x="0" y="4434198"/>
                    </a:lnTo>
                    <a:lnTo>
                      <a:pt x="0" y="4289418"/>
                    </a:lnTo>
                    <a:close/>
                    <a:moveTo>
                      <a:pt x="51075245" y="144780"/>
                    </a:moveTo>
                    <a:lnTo>
                      <a:pt x="51220024" y="144780"/>
                    </a:lnTo>
                    <a:lnTo>
                      <a:pt x="51220024" y="4289418"/>
                    </a:lnTo>
                    <a:lnTo>
                      <a:pt x="51075245" y="4289418"/>
                    </a:lnTo>
                    <a:lnTo>
                      <a:pt x="51075245" y="144780"/>
                    </a:lnTo>
                    <a:close/>
                    <a:moveTo>
                      <a:pt x="144780" y="4289418"/>
                    </a:moveTo>
                    <a:lnTo>
                      <a:pt x="51075245" y="4289418"/>
                    </a:lnTo>
                    <a:lnTo>
                      <a:pt x="51075245" y="4434198"/>
                    </a:lnTo>
                    <a:lnTo>
                      <a:pt x="144780" y="4434198"/>
                    </a:lnTo>
                    <a:lnTo>
                      <a:pt x="144780" y="4289418"/>
                    </a:lnTo>
                    <a:close/>
                    <a:moveTo>
                      <a:pt x="51075245" y="0"/>
                    </a:moveTo>
                    <a:lnTo>
                      <a:pt x="51220024" y="0"/>
                    </a:lnTo>
                    <a:lnTo>
                      <a:pt x="51220024" y="144780"/>
                    </a:lnTo>
                    <a:lnTo>
                      <a:pt x="51075245" y="144780"/>
                    </a:lnTo>
                    <a:lnTo>
                      <a:pt x="51075245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51075245" y="0"/>
                    </a:lnTo>
                    <a:lnTo>
                      <a:pt x="51075245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6" name="TextBox 26"/>
            <p:cNvSpPr txBox="1"/>
            <p:nvPr/>
          </p:nvSpPr>
          <p:spPr>
            <a:xfrm>
              <a:off x="3015979" y="209735"/>
              <a:ext cx="6595885" cy="488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>
                  <a:solidFill>
                    <a:srgbClr val="000000"/>
                  </a:solidFill>
                  <a:latin typeface="Telegraf Medium"/>
                  <a:ea typeface="Telegraf Medium"/>
                  <a:cs typeface="Telegraf Medium"/>
                  <a:sym typeface="Telegraf Medium"/>
                </a:rPr>
                <a:t>方法实现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978166" y="1222637"/>
            <a:ext cx="1110414" cy="258666"/>
            <a:chOff x="0" y="0"/>
            <a:chExt cx="1480552" cy="344888"/>
          </a:xfrm>
        </p:grpSpPr>
        <p:grpSp>
          <p:nvGrpSpPr>
            <p:cNvPr id="28" name="Group 28"/>
            <p:cNvGrpSpPr>
              <a:grpSpLocks noChangeAspect="1"/>
            </p:cNvGrpSpPr>
            <p:nvPr/>
          </p:nvGrpSpPr>
          <p:grpSpPr>
            <a:xfrm>
              <a:off x="1140274" y="4610"/>
              <a:ext cx="340278" cy="340278"/>
              <a:chOff x="0" y="0"/>
              <a:chExt cx="495300" cy="4953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id="31" name="Group 31"/>
            <p:cNvGrpSpPr>
              <a:grpSpLocks noChangeAspect="1"/>
            </p:cNvGrpSpPr>
            <p:nvPr/>
          </p:nvGrpSpPr>
          <p:grpSpPr>
            <a:xfrm>
              <a:off x="585092" y="0"/>
              <a:ext cx="340278" cy="340278"/>
              <a:chOff x="0" y="0"/>
              <a:chExt cx="495300" cy="4953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id="34" name="Group 34"/>
            <p:cNvGrpSpPr>
              <a:grpSpLocks noChangeAspect="1"/>
            </p:cNvGrpSpPr>
            <p:nvPr/>
          </p:nvGrpSpPr>
          <p:grpSpPr>
            <a:xfrm>
              <a:off x="0" y="0"/>
              <a:ext cx="340278" cy="340278"/>
              <a:chOff x="0" y="0"/>
              <a:chExt cx="495300" cy="4953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sp>
        <p:nvSpPr>
          <p:cNvPr id="37" name="Freeform 37"/>
          <p:cNvSpPr/>
          <p:nvPr/>
        </p:nvSpPr>
        <p:spPr>
          <a:xfrm>
            <a:off x="7406612" y="7972522"/>
            <a:ext cx="1088991" cy="969931"/>
          </a:xfrm>
          <a:custGeom>
            <a:avLst/>
            <a:gdLst/>
            <a:ahLst/>
            <a:cxnLst/>
            <a:rect l="l" t="t" r="r" b="b"/>
            <a:pathLst>
              <a:path w="1088991" h="969931">
                <a:moveTo>
                  <a:pt x="0" y="0"/>
                </a:moveTo>
                <a:lnTo>
                  <a:pt x="1088991" y="0"/>
                </a:lnTo>
                <a:lnTo>
                  <a:pt x="1088991" y="969931"/>
                </a:lnTo>
                <a:lnTo>
                  <a:pt x="0" y="9699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78676" r="-256652"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2373663" y="7671078"/>
            <a:ext cx="1102555" cy="1271375"/>
          </a:xfrm>
          <a:custGeom>
            <a:avLst/>
            <a:gdLst/>
            <a:ahLst/>
            <a:cxnLst/>
            <a:rect l="l" t="t" r="r" b="b"/>
            <a:pathLst>
              <a:path w="1102555" h="1271375">
                <a:moveTo>
                  <a:pt x="0" y="0"/>
                </a:moveTo>
                <a:lnTo>
                  <a:pt x="1102555" y="0"/>
                </a:lnTo>
                <a:lnTo>
                  <a:pt x="1102555" y="1271375"/>
                </a:lnTo>
                <a:lnTo>
                  <a:pt x="0" y="12713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64721" r="-360997" b="-16786"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2834275" y="5604742"/>
            <a:ext cx="4504150" cy="3321164"/>
          </a:xfrm>
          <a:custGeom>
            <a:avLst/>
            <a:gdLst/>
            <a:ahLst/>
            <a:cxnLst/>
            <a:rect l="l" t="t" r="r" b="b"/>
            <a:pathLst>
              <a:path w="4504150" h="3321164">
                <a:moveTo>
                  <a:pt x="0" y="0"/>
                </a:moveTo>
                <a:lnTo>
                  <a:pt x="4504150" y="0"/>
                </a:lnTo>
                <a:lnTo>
                  <a:pt x="4504150" y="3321164"/>
                </a:lnTo>
                <a:lnTo>
                  <a:pt x="0" y="33211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8825" r="-75603" b="-143412"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4922074" y="7773319"/>
            <a:ext cx="2770789" cy="1292138"/>
          </a:xfrm>
          <a:custGeom>
            <a:avLst/>
            <a:gdLst/>
            <a:ahLst/>
            <a:cxnLst/>
            <a:rect l="l" t="t" r="r" b="b"/>
            <a:pathLst>
              <a:path w="2770789" h="1292138">
                <a:moveTo>
                  <a:pt x="0" y="0"/>
                </a:moveTo>
                <a:lnTo>
                  <a:pt x="2770789" y="0"/>
                </a:lnTo>
                <a:lnTo>
                  <a:pt x="2770789" y="1292138"/>
                </a:lnTo>
                <a:lnTo>
                  <a:pt x="0" y="12921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7927"/>
            </a:stretch>
          </a:blipFill>
        </p:spPr>
      </p:sp>
      <p:sp>
        <p:nvSpPr>
          <p:cNvPr id="41" name="TextBox 41"/>
          <p:cNvSpPr txBox="1"/>
          <p:nvPr/>
        </p:nvSpPr>
        <p:spPr>
          <a:xfrm>
            <a:off x="1677097" y="2278989"/>
            <a:ext cx="6818506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81"/>
              </a:lnSpc>
            </a:pPr>
            <a:r>
              <a:rPr lang="en-US" sz="6651" b="1" spc="332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向量与索引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0040127" y="1723521"/>
            <a:ext cx="6794180" cy="7330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endParaRPr dirty="0"/>
          </a:p>
          <a:p>
            <a:pPr algn="l">
              <a:lnSpc>
                <a:spcPts val="3892"/>
              </a:lnSpc>
            </a:pPr>
            <a:r>
              <a:rPr lang="en-US" sz="2780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● </a:t>
            </a:r>
            <a:r>
              <a:rPr lang="en-US" sz="2780" b="1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FAISS</a:t>
            </a:r>
            <a:r>
              <a:rPr lang="en-US" sz="2780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:</a:t>
            </a: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</a:t>
            </a:r>
            <a:r>
              <a:rPr lang="en-US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用作系统的核心向量数据库，在内</a:t>
            </a: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</a:t>
            </a:r>
            <a:r>
              <a:rPr lang="en-US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存中进行高效的相似度搜索</a:t>
            </a: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。</a:t>
            </a:r>
          </a:p>
          <a:p>
            <a:pPr algn="l">
              <a:lnSpc>
                <a:spcPts val="3892"/>
              </a:lnSpc>
            </a:pP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● </a:t>
            </a:r>
            <a:r>
              <a:rPr lang="en-US" sz="2780" b="1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BM25</a:t>
            </a: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(rank-bm25库): </a:t>
            </a:r>
            <a:r>
              <a:rPr lang="en-US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一种经典的基于词频的稀疏向量检索算法</a:t>
            </a: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，</a:t>
            </a:r>
          </a:p>
          <a:p>
            <a:pPr algn="l">
              <a:lnSpc>
                <a:spcPts val="3892"/>
              </a:lnSpc>
            </a:pP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● bge-large-zh-v1.5: </a:t>
            </a:r>
            <a:r>
              <a:rPr lang="en-US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用于将文本块转换为</a:t>
            </a:r>
            <a:r>
              <a:rPr lang="en-US" sz="2780" b="1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向量</a:t>
            </a:r>
            <a:r>
              <a:rPr lang="en-US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的</a:t>
            </a:r>
            <a:r>
              <a:rPr lang="en-US" sz="2780" b="1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嵌入模型</a:t>
            </a: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(Embedding Model)。</a:t>
            </a:r>
          </a:p>
          <a:p>
            <a:pPr algn="l">
              <a:lnSpc>
                <a:spcPts val="3892"/>
              </a:lnSpc>
            </a:pP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● </a:t>
            </a:r>
            <a:r>
              <a:rPr lang="en-US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bge</a:t>
            </a: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-</a:t>
            </a:r>
            <a:r>
              <a:rPr lang="en-US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reranker</a:t>
            </a: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-large: </a:t>
            </a:r>
            <a:r>
              <a:rPr lang="en-US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用于对初步检索到的结果进行</a:t>
            </a:r>
            <a:r>
              <a:rPr lang="en-US" sz="2780" b="1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智能重排序</a:t>
            </a:r>
            <a:r>
              <a:rPr lang="en-US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的交叉编码器模型</a:t>
            </a: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(Cross-Encoder)，</a:t>
            </a:r>
            <a:r>
              <a:rPr lang="en-US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以提高最终上下文的质量</a:t>
            </a: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。</a:t>
            </a:r>
          </a:p>
          <a:p>
            <a:pPr marL="0" lvl="0" indent="0"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sp>
        <p:nvSpPr>
          <p:cNvPr id="43" name="Freeform 43"/>
          <p:cNvSpPr/>
          <p:nvPr/>
        </p:nvSpPr>
        <p:spPr>
          <a:xfrm>
            <a:off x="2834275" y="8790053"/>
            <a:ext cx="2770789" cy="152400"/>
          </a:xfrm>
          <a:custGeom>
            <a:avLst/>
            <a:gdLst/>
            <a:ahLst/>
            <a:cxnLst/>
            <a:rect l="l" t="t" r="r" b="b"/>
            <a:pathLst>
              <a:path w="2770789" h="152400">
                <a:moveTo>
                  <a:pt x="0" y="0"/>
                </a:moveTo>
                <a:lnTo>
                  <a:pt x="2770789" y="0"/>
                </a:lnTo>
                <a:lnTo>
                  <a:pt x="2770789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747859" b="-67212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028700" y="1028700"/>
            <a:ext cx="8115300" cy="3891229"/>
            <a:chOff x="0" y="0"/>
            <a:chExt cx="4659276" cy="2234090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4566566" cy="2141380"/>
            </a:xfrm>
            <a:custGeom>
              <a:avLst/>
              <a:gdLst/>
              <a:ahLst/>
              <a:cxnLst/>
              <a:rect l="l" t="t" r="r" b="b"/>
              <a:pathLst>
                <a:path w="4566566" h="2141380">
                  <a:moveTo>
                    <a:pt x="0" y="2086770"/>
                  </a:moveTo>
                  <a:lnTo>
                    <a:pt x="0" y="2141380"/>
                  </a:lnTo>
                  <a:lnTo>
                    <a:pt x="4566566" y="2141380"/>
                  </a:lnTo>
                  <a:lnTo>
                    <a:pt x="4566566" y="0"/>
                  </a:lnTo>
                  <a:lnTo>
                    <a:pt x="4511957" y="0"/>
                  </a:lnTo>
                  <a:lnTo>
                    <a:pt x="4511957" y="2086770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4591966" cy="2166780"/>
            </a:xfrm>
            <a:custGeom>
              <a:avLst/>
              <a:gdLst/>
              <a:ahLst/>
              <a:cxnLst/>
              <a:rect l="l" t="t" r="r" b="b"/>
              <a:pathLst>
                <a:path w="4591966" h="2166780">
                  <a:moveTo>
                    <a:pt x="4524657" y="0"/>
                  </a:moveTo>
                  <a:lnTo>
                    <a:pt x="4524657" y="12700"/>
                  </a:lnTo>
                  <a:lnTo>
                    <a:pt x="4579266" y="12700"/>
                  </a:lnTo>
                  <a:lnTo>
                    <a:pt x="4579266" y="2154080"/>
                  </a:lnTo>
                  <a:lnTo>
                    <a:pt x="12700" y="2154080"/>
                  </a:lnTo>
                  <a:lnTo>
                    <a:pt x="12700" y="2099470"/>
                  </a:lnTo>
                  <a:lnTo>
                    <a:pt x="0" y="2099470"/>
                  </a:lnTo>
                  <a:lnTo>
                    <a:pt x="0" y="2166780"/>
                  </a:lnTo>
                  <a:lnTo>
                    <a:pt x="4591966" y="2166780"/>
                  </a:lnTo>
                  <a:lnTo>
                    <a:pt x="45919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4566567" cy="2141380"/>
            </a:xfrm>
            <a:custGeom>
              <a:avLst/>
              <a:gdLst/>
              <a:ahLst/>
              <a:cxnLst/>
              <a:rect l="l" t="t" r="r" b="b"/>
              <a:pathLst>
                <a:path w="4566567" h="2141380">
                  <a:moveTo>
                    <a:pt x="0" y="0"/>
                  </a:moveTo>
                  <a:lnTo>
                    <a:pt x="4566567" y="0"/>
                  </a:lnTo>
                  <a:lnTo>
                    <a:pt x="4566567" y="2141380"/>
                  </a:lnTo>
                  <a:lnTo>
                    <a:pt x="0" y="21413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4591967" cy="2166780"/>
            </a:xfrm>
            <a:custGeom>
              <a:avLst/>
              <a:gdLst/>
              <a:ahLst/>
              <a:cxnLst/>
              <a:rect l="l" t="t" r="r" b="b"/>
              <a:pathLst>
                <a:path w="4591967" h="2166780">
                  <a:moveTo>
                    <a:pt x="80010" y="2166780"/>
                  </a:moveTo>
                  <a:lnTo>
                    <a:pt x="4591967" y="2166780"/>
                  </a:lnTo>
                  <a:lnTo>
                    <a:pt x="4591967" y="80010"/>
                  </a:lnTo>
                  <a:lnTo>
                    <a:pt x="4591967" y="67310"/>
                  </a:lnTo>
                  <a:lnTo>
                    <a:pt x="4591967" y="0"/>
                  </a:lnTo>
                  <a:lnTo>
                    <a:pt x="0" y="0"/>
                  </a:lnTo>
                  <a:lnTo>
                    <a:pt x="0" y="2166780"/>
                  </a:lnTo>
                  <a:lnTo>
                    <a:pt x="67310" y="2166780"/>
                  </a:lnTo>
                  <a:lnTo>
                    <a:pt x="80010" y="2166780"/>
                  </a:lnTo>
                  <a:close/>
                  <a:moveTo>
                    <a:pt x="12700" y="12700"/>
                  </a:moveTo>
                  <a:lnTo>
                    <a:pt x="4579267" y="12700"/>
                  </a:lnTo>
                  <a:lnTo>
                    <a:pt x="4579267" y="2154080"/>
                  </a:lnTo>
                  <a:lnTo>
                    <a:pt x="12700" y="215408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5272347"/>
            <a:ext cx="8115300" cy="3985953"/>
            <a:chOff x="0" y="0"/>
            <a:chExt cx="4659276" cy="2288474"/>
          </a:xfrm>
        </p:grpSpPr>
        <p:sp>
          <p:nvSpPr>
            <p:cNvPr id="13" name="Freeform 13"/>
            <p:cNvSpPr/>
            <p:nvPr/>
          </p:nvSpPr>
          <p:spPr>
            <a:xfrm>
              <a:off x="80010" y="80010"/>
              <a:ext cx="4566566" cy="2195764"/>
            </a:xfrm>
            <a:custGeom>
              <a:avLst/>
              <a:gdLst/>
              <a:ahLst/>
              <a:cxnLst/>
              <a:rect l="l" t="t" r="r" b="b"/>
              <a:pathLst>
                <a:path w="4566566" h="2195764">
                  <a:moveTo>
                    <a:pt x="0" y="2141154"/>
                  </a:moveTo>
                  <a:lnTo>
                    <a:pt x="0" y="2195764"/>
                  </a:lnTo>
                  <a:lnTo>
                    <a:pt x="4566566" y="2195764"/>
                  </a:lnTo>
                  <a:lnTo>
                    <a:pt x="4566566" y="0"/>
                  </a:lnTo>
                  <a:lnTo>
                    <a:pt x="4511957" y="0"/>
                  </a:lnTo>
                  <a:lnTo>
                    <a:pt x="4511957" y="214115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67310" y="67310"/>
              <a:ext cx="4591966" cy="2221164"/>
            </a:xfrm>
            <a:custGeom>
              <a:avLst/>
              <a:gdLst/>
              <a:ahLst/>
              <a:cxnLst/>
              <a:rect l="l" t="t" r="r" b="b"/>
              <a:pathLst>
                <a:path w="4591966" h="2221164">
                  <a:moveTo>
                    <a:pt x="4524657" y="0"/>
                  </a:moveTo>
                  <a:lnTo>
                    <a:pt x="4524657" y="12700"/>
                  </a:lnTo>
                  <a:lnTo>
                    <a:pt x="4579266" y="12700"/>
                  </a:lnTo>
                  <a:lnTo>
                    <a:pt x="4579266" y="2208464"/>
                  </a:lnTo>
                  <a:lnTo>
                    <a:pt x="12700" y="2208464"/>
                  </a:lnTo>
                  <a:lnTo>
                    <a:pt x="12700" y="2153854"/>
                  </a:lnTo>
                  <a:lnTo>
                    <a:pt x="0" y="2153854"/>
                  </a:lnTo>
                  <a:lnTo>
                    <a:pt x="0" y="2221164"/>
                  </a:lnTo>
                  <a:lnTo>
                    <a:pt x="4591966" y="2221164"/>
                  </a:lnTo>
                  <a:lnTo>
                    <a:pt x="45919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2700" y="12700"/>
              <a:ext cx="4566567" cy="2195764"/>
            </a:xfrm>
            <a:custGeom>
              <a:avLst/>
              <a:gdLst/>
              <a:ahLst/>
              <a:cxnLst/>
              <a:rect l="l" t="t" r="r" b="b"/>
              <a:pathLst>
                <a:path w="4566567" h="2195764">
                  <a:moveTo>
                    <a:pt x="0" y="0"/>
                  </a:moveTo>
                  <a:lnTo>
                    <a:pt x="4566567" y="0"/>
                  </a:lnTo>
                  <a:lnTo>
                    <a:pt x="4566567" y="2195764"/>
                  </a:lnTo>
                  <a:lnTo>
                    <a:pt x="0" y="21957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4591967" cy="2221164"/>
            </a:xfrm>
            <a:custGeom>
              <a:avLst/>
              <a:gdLst/>
              <a:ahLst/>
              <a:cxnLst/>
              <a:rect l="l" t="t" r="r" b="b"/>
              <a:pathLst>
                <a:path w="4591967" h="2221164">
                  <a:moveTo>
                    <a:pt x="80010" y="2221164"/>
                  </a:moveTo>
                  <a:lnTo>
                    <a:pt x="4591967" y="2221164"/>
                  </a:lnTo>
                  <a:lnTo>
                    <a:pt x="4591967" y="80010"/>
                  </a:lnTo>
                  <a:lnTo>
                    <a:pt x="4591967" y="67310"/>
                  </a:lnTo>
                  <a:lnTo>
                    <a:pt x="4591967" y="0"/>
                  </a:lnTo>
                  <a:lnTo>
                    <a:pt x="0" y="0"/>
                  </a:lnTo>
                  <a:lnTo>
                    <a:pt x="0" y="2221164"/>
                  </a:lnTo>
                  <a:lnTo>
                    <a:pt x="67310" y="2221164"/>
                  </a:lnTo>
                  <a:lnTo>
                    <a:pt x="80010" y="2221164"/>
                  </a:lnTo>
                  <a:close/>
                  <a:moveTo>
                    <a:pt x="12700" y="12700"/>
                  </a:moveTo>
                  <a:lnTo>
                    <a:pt x="4579267" y="12700"/>
                  </a:lnTo>
                  <a:lnTo>
                    <a:pt x="4579267" y="2208464"/>
                  </a:lnTo>
                  <a:lnTo>
                    <a:pt x="12700" y="220846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9634183" y="1028700"/>
            <a:ext cx="7606067" cy="8229600"/>
            <a:chOff x="0" y="0"/>
            <a:chExt cx="4720989" cy="5108008"/>
          </a:xfrm>
        </p:grpSpPr>
        <p:sp>
          <p:nvSpPr>
            <p:cNvPr id="18" name="Freeform 18"/>
            <p:cNvSpPr/>
            <p:nvPr/>
          </p:nvSpPr>
          <p:spPr>
            <a:xfrm>
              <a:off x="80010" y="80010"/>
              <a:ext cx="4628279" cy="5015298"/>
            </a:xfrm>
            <a:custGeom>
              <a:avLst/>
              <a:gdLst/>
              <a:ahLst/>
              <a:cxnLst/>
              <a:rect l="l" t="t" r="r" b="b"/>
              <a:pathLst>
                <a:path w="4628279" h="5015298">
                  <a:moveTo>
                    <a:pt x="0" y="4960688"/>
                  </a:moveTo>
                  <a:lnTo>
                    <a:pt x="0" y="5015298"/>
                  </a:lnTo>
                  <a:lnTo>
                    <a:pt x="4628279" y="5015298"/>
                  </a:lnTo>
                  <a:lnTo>
                    <a:pt x="4628279" y="0"/>
                  </a:lnTo>
                  <a:lnTo>
                    <a:pt x="4573669" y="0"/>
                  </a:lnTo>
                  <a:lnTo>
                    <a:pt x="4573669" y="4960688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67310" y="67310"/>
              <a:ext cx="4653679" cy="5040698"/>
            </a:xfrm>
            <a:custGeom>
              <a:avLst/>
              <a:gdLst/>
              <a:ahLst/>
              <a:cxnLst/>
              <a:rect l="l" t="t" r="r" b="b"/>
              <a:pathLst>
                <a:path w="4653679" h="5040698">
                  <a:moveTo>
                    <a:pt x="4586369" y="0"/>
                  </a:moveTo>
                  <a:lnTo>
                    <a:pt x="4586369" y="12700"/>
                  </a:lnTo>
                  <a:lnTo>
                    <a:pt x="4640979" y="12700"/>
                  </a:lnTo>
                  <a:lnTo>
                    <a:pt x="4640979" y="5027998"/>
                  </a:lnTo>
                  <a:lnTo>
                    <a:pt x="12700" y="5027998"/>
                  </a:lnTo>
                  <a:lnTo>
                    <a:pt x="12700" y="4973388"/>
                  </a:lnTo>
                  <a:lnTo>
                    <a:pt x="0" y="4973388"/>
                  </a:lnTo>
                  <a:lnTo>
                    <a:pt x="0" y="5040698"/>
                  </a:lnTo>
                  <a:lnTo>
                    <a:pt x="4653679" y="5040698"/>
                  </a:lnTo>
                  <a:lnTo>
                    <a:pt x="465367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2700" y="12700"/>
              <a:ext cx="4628279" cy="5015298"/>
            </a:xfrm>
            <a:custGeom>
              <a:avLst/>
              <a:gdLst/>
              <a:ahLst/>
              <a:cxnLst/>
              <a:rect l="l" t="t" r="r" b="b"/>
              <a:pathLst>
                <a:path w="4628279" h="5015298">
                  <a:moveTo>
                    <a:pt x="0" y="0"/>
                  </a:moveTo>
                  <a:lnTo>
                    <a:pt x="4628279" y="0"/>
                  </a:lnTo>
                  <a:lnTo>
                    <a:pt x="4628279" y="5015298"/>
                  </a:lnTo>
                  <a:lnTo>
                    <a:pt x="0" y="50152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4653679" cy="5040698"/>
            </a:xfrm>
            <a:custGeom>
              <a:avLst/>
              <a:gdLst/>
              <a:ahLst/>
              <a:cxnLst/>
              <a:rect l="l" t="t" r="r" b="b"/>
              <a:pathLst>
                <a:path w="4653679" h="5040698">
                  <a:moveTo>
                    <a:pt x="80010" y="5040698"/>
                  </a:moveTo>
                  <a:lnTo>
                    <a:pt x="4653679" y="5040698"/>
                  </a:lnTo>
                  <a:lnTo>
                    <a:pt x="4653679" y="80010"/>
                  </a:lnTo>
                  <a:lnTo>
                    <a:pt x="4653679" y="67310"/>
                  </a:lnTo>
                  <a:lnTo>
                    <a:pt x="4653679" y="0"/>
                  </a:lnTo>
                  <a:lnTo>
                    <a:pt x="0" y="0"/>
                  </a:lnTo>
                  <a:lnTo>
                    <a:pt x="0" y="5040698"/>
                  </a:lnTo>
                  <a:lnTo>
                    <a:pt x="67310" y="5040698"/>
                  </a:lnTo>
                  <a:lnTo>
                    <a:pt x="80010" y="5040698"/>
                  </a:lnTo>
                  <a:close/>
                  <a:moveTo>
                    <a:pt x="12700" y="12700"/>
                  </a:moveTo>
                  <a:lnTo>
                    <a:pt x="4640979" y="12700"/>
                  </a:lnTo>
                  <a:lnTo>
                    <a:pt x="4640979" y="5027998"/>
                  </a:lnTo>
                  <a:lnTo>
                    <a:pt x="12700" y="502799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9653233" y="1028700"/>
            <a:ext cx="7468260" cy="646539"/>
            <a:chOff x="0" y="0"/>
            <a:chExt cx="9957680" cy="862052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9957680" cy="862052"/>
              <a:chOff x="0" y="0"/>
              <a:chExt cx="51220024" cy="4434198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72390" y="72390"/>
                <a:ext cx="51075245" cy="4289418"/>
              </a:xfrm>
              <a:custGeom>
                <a:avLst/>
                <a:gdLst/>
                <a:ahLst/>
                <a:cxnLst/>
                <a:rect l="l" t="t" r="r" b="b"/>
                <a:pathLst>
                  <a:path w="51075245" h="4289418">
                    <a:moveTo>
                      <a:pt x="0" y="0"/>
                    </a:moveTo>
                    <a:lnTo>
                      <a:pt x="51075245" y="0"/>
                    </a:lnTo>
                    <a:lnTo>
                      <a:pt x="51075245" y="4289418"/>
                    </a:lnTo>
                    <a:lnTo>
                      <a:pt x="0" y="4289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3F9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0"/>
                <a:ext cx="51220024" cy="4434198"/>
              </a:xfrm>
              <a:custGeom>
                <a:avLst/>
                <a:gdLst/>
                <a:ahLst/>
                <a:cxnLst/>
                <a:rect l="l" t="t" r="r" b="b"/>
                <a:pathLst>
                  <a:path w="51220024" h="4434198">
                    <a:moveTo>
                      <a:pt x="51075245" y="4289418"/>
                    </a:moveTo>
                    <a:lnTo>
                      <a:pt x="51220024" y="4289418"/>
                    </a:lnTo>
                    <a:lnTo>
                      <a:pt x="51220024" y="4434198"/>
                    </a:lnTo>
                    <a:lnTo>
                      <a:pt x="51075245" y="4434198"/>
                    </a:lnTo>
                    <a:lnTo>
                      <a:pt x="51075245" y="4289418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289418"/>
                    </a:lnTo>
                    <a:lnTo>
                      <a:pt x="0" y="4289418"/>
                    </a:lnTo>
                    <a:lnTo>
                      <a:pt x="0" y="144780"/>
                    </a:lnTo>
                    <a:close/>
                    <a:moveTo>
                      <a:pt x="0" y="4289418"/>
                    </a:moveTo>
                    <a:lnTo>
                      <a:pt x="144780" y="4289418"/>
                    </a:lnTo>
                    <a:lnTo>
                      <a:pt x="144780" y="4434198"/>
                    </a:lnTo>
                    <a:lnTo>
                      <a:pt x="0" y="4434198"/>
                    </a:lnTo>
                    <a:lnTo>
                      <a:pt x="0" y="4289418"/>
                    </a:lnTo>
                    <a:close/>
                    <a:moveTo>
                      <a:pt x="51075245" y="144780"/>
                    </a:moveTo>
                    <a:lnTo>
                      <a:pt x="51220024" y="144780"/>
                    </a:lnTo>
                    <a:lnTo>
                      <a:pt x="51220024" y="4289418"/>
                    </a:lnTo>
                    <a:lnTo>
                      <a:pt x="51075245" y="4289418"/>
                    </a:lnTo>
                    <a:lnTo>
                      <a:pt x="51075245" y="144780"/>
                    </a:lnTo>
                    <a:close/>
                    <a:moveTo>
                      <a:pt x="144780" y="4289418"/>
                    </a:moveTo>
                    <a:lnTo>
                      <a:pt x="51075245" y="4289418"/>
                    </a:lnTo>
                    <a:lnTo>
                      <a:pt x="51075245" y="4434198"/>
                    </a:lnTo>
                    <a:lnTo>
                      <a:pt x="144780" y="4434198"/>
                    </a:lnTo>
                    <a:lnTo>
                      <a:pt x="144780" y="4289418"/>
                    </a:lnTo>
                    <a:close/>
                    <a:moveTo>
                      <a:pt x="51075245" y="0"/>
                    </a:moveTo>
                    <a:lnTo>
                      <a:pt x="51220024" y="0"/>
                    </a:lnTo>
                    <a:lnTo>
                      <a:pt x="51220024" y="144780"/>
                    </a:lnTo>
                    <a:lnTo>
                      <a:pt x="51075245" y="144780"/>
                    </a:lnTo>
                    <a:lnTo>
                      <a:pt x="51075245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51075245" y="0"/>
                    </a:lnTo>
                    <a:lnTo>
                      <a:pt x="51075245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6" name="TextBox 26"/>
            <p:cNvSpPr txBox="1"/>
            <p:nvPr/>
          </p:nvSpPr>
          <p:spPr>
            <a:xfrm>
              <a:off x="3015979" y="209735"/>
              <a:ext cx="6595885" cy="488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>
                  <a:solidFill>
                    <a:srgbClr val="000000"/>
                  </a:solidFill>
                  <a:latin typeface="Telegraf Medium"/>
                  <a:ea typeface="Telegraf Medium"/>
                  <a:cs typeface="Telegraf Medium"/>
                  <a:sym typeface="Telegraf Medium"/>
                </a:rPr>
                <a:t>方法实现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978166" y="1222637"/>
            <a:ext cx="1110414" cy="258666"/>
            <a:chOff x="0" y="0"/>
            <a:chExt cx="1480552" cy="344888"/>
          </a:xfrm>
        </p:grpSpPr>
        <p:grpSp>
          <p:nvGrpSpPr>
            <p:cNvPr id="28" name="Group 28"/>
            <p:cNvGrpSpPr>
              <a:grpSpLocks noChangeAspect="1"/>
            </p:cNvGrpSpPr>
            <p:nvPr/>
          </p:nvGrpSpPr>
          <p:grpSpPr>
            <a:xfrm>
              <a:off x="1140274" y="4610"/>
              <a:ext cx="340278" cy="340278"/>
              <a:chOff x="0" y="0"/>
              <a:chExt cx="495300" cy="4953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id="31" name="Group 31"/>
            <p:cNvGrpSpPr>
              <a:grpSpLocks noChangeAspect="1"/>
            </p:cNvGrpSpPr>
            <p:nvPr/>
          </p:nvGrpSpPr>
          <p:grpSpPr>
            <a:xfrm>
              <a:off x="585092" y="0"/>
              <a:ext cx="340278" cy="340278"/>
              <a:chOff x="0" y="0"/>
              <a:chExt cx="495300" cy="4953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id="34" name="Group 34"/>
            <p:cNvGrpSpPr>
              <a:grpSpLocks noChangeAspect="1"/>
            </p:cNvGrpSpPr>
            <p:nvPr/>
          </p:nvGrpSpPr>
          <p:grpSpPr>
            <a:xfrm>
              <a:off x="0" y="0"/>
              <a:ext cx="340278" cy="340278"/>
              <a:chOff x="0" y="0"/>
              <a:chExt cx="495300" cy="4953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sp>
        <p:nvSpPr>
          <p:cNvPr id="37" name="Freeform 37"/>
          <p:cNvSpPr/>
          <p:nvPr/>
        </p:nvSpPr>
        <p:spPr>
          <a:xfrm>
            <a:off x="2373663" y="7671078"/>
            <a:ext cx="1102555" cy="1271375"/>
          </a:xfrm>
          <a:custGeom>
            <a:avLst/>
            <a:gdLst/>
            <a:ahLst/>
            <a:cxnLst/>
            <a:rect l="l" t="t" r="r" b="b"/>
            <a:pathLst>
              <a:path w="1102555" h="1271375">
                <a:moveTo>
                  <a:pt x="0" y="0"/>
                </a:moveTo>
                <a:lnTo>
                  <a:pt x="1102555" y="0"/>
                </a:lnTo>
                <a:lnTo>
                  <a:pt x="1102555" y="1271375"/>
                </a:lnTo>
                <a:lnTo>
                  <a:pt x="0" y="12713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4721" r="-360997" b="-16786"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1907608" y="5526135"/>
            <a:ext cx="5854902" cy="3416318"/>
          </a:xfrm>
          <a:custGeom>
            <a:avLst/>
            <a:gdLst/>
            <a:ahLst/>
            <a:cxnLst/>
            <a:rect l="l" t="t" r="r" b="b"/>
            <a:pathLst>
              <a:path w="5854902" h="3416318">
                <a:moveTo>
                  <a:pt x="0" y="0"/>
                </a:moveTo>
                <a:lnTo>
                  <a:pt x="5854902" y="0"/>
                </a:lnTo>
                <a:lnTo>
                  <a:pt x="5854902" y="3416318"/>
                </a:lnTo>
                <a:lnTo>
                  <a:pt x="0" y="34163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378" t="-145684" r="-256134" b="-58605"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1640572" y="5317061"/>
            <a:ext cx="1466181" cy="516096"/>
          </a:xfrm>
          <a:custGeom>
            <a:avLst/>
            <a:gdLst/>
            <a:ahLst/>
            <a:cxnLst/>
            <a:rect l="l" t="t" r="r" b="b"/>
            <a:pathLst>
              <a:path w="1466181" h="516096">
                <a:moveTo>
                  <a:pt x="0" y="0"/>
                </a:moveTo>
                <a:lnTo>
                  <a:pt x="1466181" y="0"/>
                </a:lnTo>
                <a:lnTo>
                  <a:pt x="1466181" y="516095"/>
                </a:lnTo>
                <a:lnTo>
                  <a:pt x="0" y="5160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0" name="TextBox 40"/>
          <p:cNvSpPr txBox="1"/>
          <p:nvPr/>
        </p:nvSpPr>
        <p:spPr>
          <a:xfrm>
            <a:off x="1677097" y="1774164"/>
            <a:ext cx="6818506" cy="220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81"/>
              </a:lnSpc>
            </a:pPr>
            <a:r>
              <a:rPr lang="en-US" sz="6651" b="1" spc="332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前后端交互</a:t>
            </a:r>
          </a:p>
          <a:p>
            <a:pPr algn="l">
              <a:lnSpc>
                <a:spcPts val="7981"/>
              </a:lnSpc>
            </a:pPr>
            <a:r>
              <a:rPr lang="en-US" sz="6651" b="1" spc="332">
                <a:solidFill>
                  <a:srgbClr val="000000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与用户输入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9978166" y="2064564"/>
            <a:ext cx="6984410" cy="8189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前端</a:t>
            </a:r>
            <a:endParaRPr lang="en-US" sz="4800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algn="l">
              <a:lnSpc>
                <a:spcPts val="3892"/>
              </a:lnSpc>
            </a:pPr>
            <a:r>
              <a:rPr lang="en-US" sz="2780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● </a:t>
            </a:r>
            <a:r>
              <a:rPr lang="en-US" sz="2780" b="1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JavaScript</a:t>
            </a: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</a:t>
            </a:r>
            <a:r>
              <a:rPr lang="en-US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负责实现所有的前端交互逻辑</a:t>
            </a: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algn="l">
              <a:lnSpc>
                <a:spcPts val="3892"/>
              </a:lnSpc>
            </a:pP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● </a:t>
            </a:r>
            <a:r>
              <a:rPr lang="en-US" sz="2780" b="1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HTML5 / CSS3</a:t>
            </a: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: </a:t>
            </a:r>
            <a:r>
              <a:rPr lang="en-US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构建网页结构和定义页面样式</a:t>
            </a: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。</a:t>
            </a:r>
          </a:p>
          <a:p>
            <a:pPr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algn="l">
              <a:lnSpc>
                <a:spcPts val="6719"/>
              </a:lnSpc>
            </a:pPr>
            <a:r>
              <a:rPr lang="en-US" sz="480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后端</a:t>
            </a:r>
            <a:endParaRPr lang="en-US" sz="480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3892"/>
              </a:lnSpc>
            </a:pPr>
            <a:r>
              <a:rPr lang="en-US" sz="2780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●</a:t>
            </a: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Web </a:t>
            </a:r>
            <a:r>
              <a:rPr lang="en-US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框架</a:t>
            </a:r>
            <a:r>
              <a:rPr lang="en-US" sz="2780" b="1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: </a:t>
            </a:r>
            <a:r>
              <a:rPr lang="en-US" sz="2780" b="1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Flask</a:t>
            </a:r>
            <a:r>
              <a:rPr lang="en-US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作为核心的后端Web服务框架，用于构建API接口和提供Web页面</a:t>
            </a: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。</a:t>
            </a:r>
          </a:p>
          <a:p>
            <a:pPr marL="0" lvl="0" indent="0" algn="l">
              <a:lnSpc>
                <a:spcPts val="3892"/>
              </a:lnSpc>
            </a:pP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● </a:t>
            </a:r>
            <a:r>
              <a:rPr lang="en-US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数据库</a:t>
            </a: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: </a:t>
            </a:r>
            <a:r>
              <a:rPr lang="en-US" sz="2780" b="1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SQLite:</a:t>
            </a: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</a:t>
            </a:r>
            <a:r>
              <a:rPr lang="en-US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一个轻量级的服务器无感知数据库，用于存储和管理对话历史记录</a:t>
            </a: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。</a:t>
            </a:r>
          </a:p>
          <a:p>
            <a:pPr marL="0" lvl="0" indent="0" algn="l">
              <a:lnSpc>
                <a:spcPts val="3892"/>
              </a:lnSpc>
            </a:pPr>
            <a:r>
              <a:rPr lang="en-US" sz="278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● </a:t>
            </a:r>
            <a:r>
              <a:rPr lang="en-US" sz="2780" u="none" dirty="0" err="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数据处理与文件解析</a:t>
            </a: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0" lvl="0" indent="0" algn="l">
              <a:lnSpc>
                <a:spcPts val="3892"/>
              </a:lnSpc>
            </a:pPr>
            <a:endParaRPr lang="en-US" sz="2780" u="none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sp>
        <p:nvSpPr>
          <p:cNvPr id="42" name="Freeform 42"/>
          <p:cNvSpPr/>
          <p:nvPr/>
        </p:nvSpPr>
        <p:spPr>
          <a:xfrm>
            <a:off x="2683159" y="6347446"/>
            <a:ext cx="675994" cy="2595007"/>
          </a:xfrm>
          <a:custGeom>
            <a:avLst/>
            <a:gdLst/>
            <a:ahLst/>
            <a:cxnLst/>
            <a:rect l="l" t="t" r="r" b="b"/>
            <a:pathLst>
              <a:path w="675994" h="2595007">
                <a:moveTo>
                  <a:pt x="0" y="0"/>
                </a:moveTo>
                <a:lnTo>
                  <a:pt x="675994" y="0"/>
                </a:lnTo>
                <a:lnTo>
                  <a:pt x="675994" y="2595007"/>
                </a:lnTo>
                <a:lnTo>
                  <a:pt x="0" y="25950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36658" r="-25391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610</Words>
  <Application>Microsoft Office PowerPoint</Application>
  <PresentationFormat>自定义</PresentationFormat>
  <Paragraphs>243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Agrandir Wide Bold</vt:lpstr>
      <vt:lpstr>Telegraf Bold</vt:lpstr>
      <vt:lpstr>Arial</vt:lpstr>
      <vt:lpstr>Telegraf Medium Bold</vt:lpstr>
      <vt:lpstr>Telegraf Medium</vt:lpstr>
      <vt:lpstr>Calibri</vt:lpstr>
      <vt:lpstr>Agrandir Wide</vt:lpstr>
      <vt:lpstr>Telegraf</vt:lpstr>
      <vt:lpstr>Agrandir Wide Medium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宋史探微</dc:title>
  <cp:lastModifiedBy>泽锋 何</cp:lastModifiedBy>
  <cp:revision>19</cp:revision>
  <dcterms:created xsi:type="dcterms:W3CDTF">2006-08-16T00:00:00Z</dcterms:created>
  <dcterms:modified xsi:type="dcterms:W3CDTF">2025-06-26T16:40:52Z</dcterms:modified>
  <dc:identifier>DAGq4PTTUck</dc:identifier>
</cp:coreProperties>
</file>