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57" r:id="rId3"/>
    <p:sldId id="276" r:id="rId4"/>
    <p:sldId id="277" r:id="rId5"/>
    <p:sldId id="278" r:id="rId6"/>
    <p:sldId id="263" r:id="rId7"/>
    <p:sldId id="258" r:id="rId8"/>
    <p:sldId id="279" r:id="rId9"/>
    <p:sldId id="281" r:id="rId10"/>
    <p:sldId id="280" r:id="rId11"/>
    <p:sldId id="259" r:id="rId12"/>
    <p:sldId id="282" r:id="rId13"/>
    <p:sldId id="283" r:id="rId14"/>
    <p:sldId id="260" r:id="rId15"/>
    <p:sldId id="285" r:id="rId16"/>
    <p:sldId id="286" r:id="rId17"/>
    <p:sldId id="287" r:id="rId18"/>
    <p:sldId id="288" r:id="rId19"/>
    <p:sldId id="289" r:id="rId20"/>
    <p:sldId id="275" r:id="rId21"/>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p:cViewPr varScale="1">
        <p:scale>
          <a:sx n="69" d="100"/>
          <a:sy n="69" d="100"/>
        </p:scale>
        <p:origin x="552" y="78"/>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2023/5/18</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1686937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2023/5/18</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3724889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8</a:t>
            </a:fld>
            <a:endParaRPr lang="zh-CN" altLang="en-US"/>
          </a:p>
        </p:txBody>
      </p:sp>
    </p:spTree>
    <p:extLst>
      <p:ext uri="{BB962C8B-B14F-4D97-AF65-F5344CB8AC3E}">
        <p14:creationId xmlns:p14="http://schemas.microsoft.com/office/powerpoint/2010/main" val="345394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2023/5/18</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2023/5/18</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2023/5/18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lvl1pPr marL="273050" indent="-273050">
              <a:buFont typeface="Wingdings" pitchFamily="2" charset="2"/>
              <a:buChar char="n"/>
              <a:defRPr/>
            </a:lvl1pPr>
            <a:lvl2pPr marL="547688" indent="-273050">
              <a:buFont typeface="Wingdings" pitchFamily="2" charset="2"/>
              <a:buChar char="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2023/5/18</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2023/5/18</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2023/5/18</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2023/5/18</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2023/5/18</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2023/5/18</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2023/5/18</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2023/5/18</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2023/5/18</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pitchFamily="2" charset="2"/>
        <a:buChar char="l"/>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dirty="0"/>
              <a:t>第十章 线性方程组的求解</a:t>
            </a:r>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10.2.2 </a:t>
            </a:r>
            <a:r>
              <a:rPr lang="zh-CN" altLang="en-US" dirty="0"/>
              <a:t>三对角方程组奇偶归约求解法</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zh-CN" sz="2400" dirty="0"/>
                  <a:t>奇偶归约法原理</a:t>
                </a:r>
                <a:endParaRPr lang="en-US" altLang="zh-CN" sz="2400" dirty="0"/>
              </a:p>
              <a:p>
                <a:pPr lvl="1">
                  <a:defRPr/>
                </a:pPr>
                <a:r>
                  <a:rPr lang="zh-CN" altLang="en-US" sz="2200" dirty="0"/>
                  <a:t>三对角方程可以写成如下形式</a:t>
                </a:r>
                <a:endParaRPr lang="en-US" altLang="zh-CN" sz="2200" dirty="0"/>
              </a:p>
              <a:p>
                <a:pPr lvl="2">
                  <a:defRPr/>
                </a:pPr>
                <a:r>
                  <a:rPr lang="en-US" altLang="zh-CN" i="1" dirty="0"/>
                  <a:t>f</a:t>
                </a:r>
                <a:r>
                  <a:rPr lang="en-US" altLang="zh-CN" i="1" baseline="-25000" dirty="0"/>
                  <a:t>i</a:t>
                </a:r>
                <a:r>
                  <a:rPr lang="en-US" altLang="zh-CN" i="1" dirty="0"/>
                  <a:t>x</a:t>
                </a:r>
                <a:r>
                  <a:rPr lang="en-US" altLang="zh-CN" i="1" baseline="-25000" dirty="0"/>
                  <a:t>i</a:t>
                </a:r>
                <a:r>
                  <a:rPr lang="en-US" altLang="zh-CN" baseline="-25000" dirty="0"/>
                  <a:t>-1</a:t>
                </a:r>
                <a:r>
                  <a:rPr lang="en-US" altLang="zh-CN" dirty="0"/>
                  <a:t>+</a:t>
                </a:r>
                <a:r>
                  <a:rPr lang="en-US" altLang="zh-CN" i="1" dirty="0"/>
                  <a:t>g</a:t>
                </a:r>
                <a:r>
                  <a:rPr lang="en-US" altLang="zh-CN" i="1" baseline="-25000" dirty="0"/>
                  <a:t>i</a:t>
                </a:r>
                <a:r>
                  <a:rPr lang="en-US" altLang="zh-CN" i="1" dirty="0"/>
                  <a:t>x</a:t>
                </a:r>
                <a:r>
                  <a:rPr lang="en-US" altLang="zh-CN" i="1" baseline="-25000" dirty="0"/>
                  <a:t>i</a:t>
                </a:r>
                <a:r>
                  <a:rPr lang="en-US" altLang="zh-CN" dirty="0"/>
                  <a:t>+</a:t>
                </a:r>
                <a:r>
                  <a:rPr lang="en-US" altLang="zh-CN" i="1" dirty="0"/>
                  <a:t>h</a:t>
                </a:r>
                <a:r>
                  <a:rPr lang="en-US" altLang="zh-CN" i="1" baseline="-25000" dirty="0"/>
                  <a:t>i</a:t>
                </a:r>
                <a:r>
                  <a:rPr lang="en-US" altLang="zh-CN" i="1" dirty="0"/>
                  <a:t>x</a:t>
                </a:r>
                <a:r>
                  <a:rPr lang="en-US" altLang="zh-CN" i="1" baseline="-25000" dirty="0"/>
                  <a:t>i</a:t>
                </a:r>
                <a:r>
                  <a:rPr lang="en-US" altLang="zh-CN" baseline="-25000" dirty="0"/>
                  <a:t>+1</a:t>
                </a:r>
                <a:r>
                  <a:rPr lang="en-US" altLang="zh-CN" dirty="0"/>
                  <a:t>=</a:t>
                </a:r>
                <a:r>
                  <a:rPr lang="en-US" altLang="zh-CN" i="1" dirty="0"/>
                  <a:t>b</a:t>
                </a:r>
                <a:r>
                  <a:rPr lang="en-US" altLang="zh-CN" i="1" baseline="-25000" dirty="0"/>
                  <a:t>i</a:t>
                </a:r>
                <a:r>
                  <a:rPr lang="en-US" altLang="zh-CN" dirty="0"/>
                  <a:t>, 1≤</a:t>
                </a:r>
                <a:r>
                  <a:rPr lang="en-US" altLang="zh-CN" i="1" dirty="0"/>
                  <a:t>i</a:t>
                </a:r>
                <a:r>
                  <a:rPr lang="en-US" altLang="zh-CN" dirty="0"/>
                  <a:t>≤</a:t>
                </a:r>
                <a:r>
                  <a:rPr lang="en-US" altLang="zh-CN" i="1" dirty="0"/>
                  <a:t>n</a:t>
                </a:r>
                <a:r>
                  <a:rPr lang="en-US" altLang="zh-CN" dirty="0"/>
                  <a:t>, </a:t>
                </a:r>
                <a:r>
                  <a:rPr lang="en-US" altLang="zh-CN" i="1" dirty="0"/>
                  <a:t>f</a:t>
                </a:r>
                <a:r>
                  <a:rPr lang="en-US" altLang="zh-CN" baseline="-25000" dirty="0"/>
                  <a:t>1</a:t>
                </a:r>
                <a:r>
                  <a:rPr lang="en-US" altLang="zh-CN" dirty="0"/>
                  <a:t>=</a:t>
                </a:r>
                <a:r>
                  <a:rPr lang="en-US" altLang="zh-CN" i="1" dirty="0" err="1"/>
                  <a:t>h</a:t>
                </a:r>
                <a:r>
                  <a:rPr lang="en-US" altLang="zh-CN" i="1" baseline="-25000" dirty="0" err="1"/>
                  <a:t>n</a:t>
                </a:r>
                <a:r>
                  <a:rPr lang="en-US" altLang="zh-CN" dirty="0"/>
                  <a:t>=0</a:t>
                </a:r>
              </a:p>
              <a:p>
                <a:pPr lvl="1"/>
                <a:r>
                  <a:rPr lang="zh-CN" altLang="zh-CN" sz="2200" dirty="0"/>
                  <a:t>将原三对角方程组分解成了仅含奇下标变量的子方程组和仅含偶下标变量的子方程组</a:t>
                </a:r>
                <a:endParaRPr lang="en-US" altLang="zh-CN" sz="2200" dirty="0"/>
              </a:p>
              <a:p>
                <a:pPr lvl="2"/>
                <a:endParaRPr lang="en-US" altLang="zh-CN" sz="1900" dirty="0"/>
              </a:p>
              <a:p>
                <a:pPr lvl="2"/>
                <a:endParaRPr lang="en-US" altLang="zh-CN" sz="1900" dirty="0"/>
              </a:p>
              <a:p>
                <a:pPr lvl="2"/>
                <a:endParaRPr lang="en-US" altLang="zh-CN" sz="1900" dirty="0"/>
              </a:p>
              <a:p>
                <a:pPr lvl="2"/>
                <a:r>
                  <a:rPr lang="en-US" altLang="zh-CN" dirty="0"/>
                  <a:t>-</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den>
                    </m:f>
                  </m:oMath>
                </a14:m>
                <a:r>
                  <a:rPr lang="en-US" altLang="zh-CN" dirty="0"/>
                  <a:t>(</a:t>
                </a:r>
                <a:r>
                  <a:rPr lang="en-US" altLang="zh-CN" i="1" dirty="0"/>
                  <a:t>i</a:t>
                </a:r>
                <a:r>
                  <a:rPr lang="en-US" altLang="zh-CN" dirty="0"/>
                  <a:t>-1)+(</a:t>
                </a:r>
                <a:r>
                  <a:rPr lang="en-US" altLang="zh-CN" i="1" dirty="0" err="1"/>
                  <a:t>i</a:t>
                </a:r>
                <a:r>
                  <a:rPr lang="en-US" altLang="zh-CN" dirty="0"/>
                  <a:t>)-</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sub>
                        </m:sSub>
                      </m:den>
                    </m:f>
                  </m:oMath>
                </a14:m>
                <a:r>
                  <a:rPr lang="en-US" altLang="zh-CN" dirty="0"/>
                  <a:t>(</a:t>
                </a:r>
                <a:r>
                  <a:rPr lang="en-US" altLang="zh-CN" i="1" dirty="0"/>
                  <a:t>i</a:t>
                </a:r>
                <a:r>
                  <a:rPr lang="en-US" altLang="zh-CN" dirty="0"/>
                  <a:t>+1)</a:t>
                </a:r>
                <a:r>
                  <a:rPr lang="zh-CN" altLang="en-US" dirty="0"/>
                  <a:t>，可得</a:t>
                </a:r>
                <a:endParaRPr lang="en-US" altLang="zh-CN" dirty="0"/>
              </a:p>
              <a:p>
                <a:pPr marL="593725" lvl="2" indent="0" algn="ctr">
                  <a:buNone/>
                </a:pPr>
                <a:r>
                  <a:rPr lang="en-US" altLang="zh-CN" dirty="0"/>
                  <a:t>-</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i="1">
                                <a:latin typeface="Cambria Math" panose="02040503050406030204" pitchFamily="18" charset="0"/>
                              </a:rPr>
                              <m:t>−1</m:t>
                            </m:r>
                          </m:sub>
                        </m:sSub>
                      </m:den>
                    </m:f>
                  </m:oMath>
                </a14:m>
                <a:r>
                  <a:rPr lang="en-US" altLang="zh-CN" i="1" dirty="0"/>
                  <a:t>x</a:t>
                </a:r>
                <a:r>
                  <a:rPr lang="en-US" altLang="zh-CN" i="1" baseline="-25000" dirty="0"/>
                  <a:t>i</a:t>
                </a:r>
                <a:r>
                  <a:rPr lang="en-US" altLang="zh-CN" baseline="-25000" dirty="0"/>
                  <a:t>-2</a:t>
                </a:r>
                <a:r>
                  <a:rPr lang="en-US" altLang="zh-CN" dirty="0"/>
                  <a:t>+(-</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𝑖</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i="1">
                                <a:latin typeface="Cambria Math" panose="02040503050406030204" pitchFamily="18" charset="0"/>
                              </a:rPr>
                              <m:t>−1</m:t>
                            </m:r>
                          </m:sub>
                        </m:sSub>
                      </m:den>
                    </m:f>
                  </m:oMath>
                </a14:m>
                <a:r>
                  <a:rPr lang="en-US" altLang="zh-CN" dirty="0"/>
                  <a:t>+</a:t>
                </a:r>
                <a:r>
                  <a:rPr lang="en-US" altLang="zh-CN" i="1" dirty="0" err="1"/>
                  <a:t>g</a:t>
                </a:r>
                <a:r>
                  <a:rPr lang="en-US" altLang="zh-CN" i="1" baseline="-25000" dirty="0" err="1"/>
                  <a:t>i</a:t>
                </a:r>
                <a:r>
                  <a:rPr lang="en-US" altLang="zh-CN" dirty="0"/>
                  <a:t>-</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sub>
                        </m:sSub>
                      </m:den>
                    </m:f>
                  </m:oMath>
                </a14:m>
                <a:r>
                  <a:rPr lang="en-US" altLang="zh-CN" dirty="0"/>
                  <a:t>)</a:t>
                </a:r>
                <a:r>
                  <a:rPr lang="en-US" altLang="zh-CN" i="1" dirty="0"/>
                  <a:t>x</a:t>
                </a:r>
                <a:r>
                  <a:rPr lang="en-US" altLang="zh-CN" i="1" baseline="-25000" dirty="0"/>
                  <a:t>i</a:t>
                </a:r>
                <a:r>
                  <a:rPr lang="en-US" altLang="zh-CN" dirty="0"/>
                  <a:t>-</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sub>
                        </m:sSub>
                      </m:den>
                    </m:f>
                  </m:oMath>
                </a14:m>
                <a:r>
                  <a:rPr lang="en-US" altLang="zh-CN" i="1" dirty="0"/>
                  <a:t>x</a:t>
                </a:r>
                <a:r>
                  <a:rPr lang="en-US" altLang="zh-CN" i="1" baseline="-25000" dirty="0"/>
                  <a:t>i</a:t>
                </a:r>
                <a:r>
                  <a:rPr lang="en-US" altLang="zh-CN" baseline="-25000" dirty="0"/>
                  <a:t>+2</a:t>
                </a:r>
                <a:r>
                  <a:rPr lang="en-US" altLang="zh-CN" dirty="0"/>
                  <a:t>=-</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𝑖</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i="1">
                                <a:latin typeface="Cambria Math" panose="02040503050406030204" pitchFamily="18" charset="0"/>
                              </a:rPr>
                              <m:t>−1</m:t>
                            </m:r>
                          </m:sub>
                        </m:sSub>
                      </m:den>
                    </m:f>
                  </m:oMath>
                </a14:m>
                <a:r>
                  <a:rPr lang="en-US" altLang="zh-CN" dirty="0"/>
                  <a:t>+</a:t>
                </a:r>
                <a:r>
                  <a:rPr lang="en-US" altLang="zh-CN" i="1" dirty="0"/>
                  <a:t>b</a:t>
                </a:r>
                <a:r>
                  <a:rPr lang="en-US" altLang="zh-CN" i="1" baseline="-25000" dirty="0"/>
                  <a:t>i</a:t>
                </a:r>
                <a:r>
                  <a:rPr lang="en-US" altLang="zh-CN" dirty="0"/>
                  <a:t>-</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𝑖</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i="1">
                                <a:latin typeface="Cambria Math" panose="02040503050406030204" pitchFamily="18" charset="0"/>
                              </a:rPr>
                              <m:t>+1</m:t>
                            </m:r>
                          </m:sub>
                        </m:sSub>
                      </m:den>
                    </m:f>
                  </m:oMath>
                </a14:m>
                <a:r>
                  <a:rPr lang="en-US" altLang="zh-CN" dirty="0"/>
                  <a:t>, 1≤</a:t>
                </a:r>
                <a:r>
                  <a:rPr lang="en-US" altLang="zh-CN" i="1" dirty="0"/>
                  <a:t>i</a:t>
                </a:r>
                <a:r>
                  <a:rPr lang="en-US" altLang="zh-CN" dirty="0"/>
                  <a:t>≤</a:t>
                </a:r>
                <a:r>
                  <a:rPr lang="en-US" altLang="zh-CN" i="1" dirty="0"/>
                  <a:t>n</a:t>
                </a:r>
              </a:p>
              <a:p>
                <a:pPr lvl="1"/>
                <a:r>
                  <a:rPr lang="zh-CN" altLang="zh-CN" sz="2200" dirty="0"/>
                  <a:t>继续递归地运用在各自规模减半了的子方程组上</a:t>
                </a:r>
                <a:endParaRPr lang="zh-CN" altLang="en-US" sz="2200" dirty="0"/>
              </a:p>
              <a:p>
                <a:pPr marL="593725" lvl="2" indent="0">
                  <a:buNone/>
                </a:pP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444"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10</a:t>
            </a:fld>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1198160488"/>
              </p:ext>
            </p:extLst>
          </p:nvPr>
        </p:nvGraphicFramePr>
        <p:xfrm>
          <a:off x="1979712" y="3180576"/>
          <a:ext cx="5580560" cy="111252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gridCol w="900000">
                  <a:extLst>
                    <a:ext uri="{9D8B030D-6E8A-4147-A177-3AD203B41FA5}">
                      <a16:colId xmlns:a16="http://schemas.microsoft.com/office/drawing/2014/main" val="20004"/>
                    </a:ext>
                  </a:extLst>
                </a:gridCol>
                <a:gridCol w="720560">
                  <a:extLst>
                    <a:ext uri="{9D8B030D-6E8A-4147-A177-3AD203B41FA5}">
                      <a16:colId xmlns:a16="http://schemas.microsoft.com/office/drawing/2014/main" val="20005"/>
                    </a:ext>
                  </a:extLst>
                </a:gridCol>
                <a:gridCol w="540000">
                  <a:extLst>
                    <a:ext uri="{9D8B030D-6E8A-4147-A177-3AD203B41FA5}">
                      <a16:colId xmlns:a16="http://schemas.microsoft.com/office/drawing/2014/main" val="20006"/>
                    </a:ext>
                  </a:extLst>
                </a:gridCol>
              </a:tblGrid>
              <a:tr h="370840">
                <a:tc>
                  <a:txBody>
                    <a:bodyPr/>
                    <a:lstStyle/>
                    <a:p>
                      <a:r>
                        <a:rPr lang="en-US" altLang="zh-CN" sz="2000" i="1" dirty="0"/>
                        <a:t>f</a:t>
                      </a:r>
                      <a:r>
                        <a:rPr lang="en-US" altLang="zh-CN" sz="2000" i="1" baseline="-25000" dirty="0"/>
                        <a:t>i</a:t>
                      </a:r>
                      <a:r>
                        <a:rPr lang="en-US" altLang="zh-CN" sz="2000" i="0" baseline="-25000" dirty="0"/>
                        <a:t>-1</a:t>
                      </a:r>
                      <a:r>
                        <a:rPr lang="en-US" altLang="zh-CN" sz="2000" i="1" dirty="0"/>
                        <a:t>x</a:t>
                      </a:r>
                      <a:r>
                        <a:rPr lang="en-US" altLang="zh-CN" sz="2000" i="1" baseline="-25000" dirty="0"/>
                        <a:t>i</a:t>
                      </a:r>
                      <a:r>
                        <a:rPr lang="en-US" altLang="zh-CN" sz="2000" baseline="-25000" dirty="0"/>
                        <a:t>-2</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mn-lt"/>
                        </a:rPr>
                        <a:t>+</a:t>
                      </a:r>
                      <a:r>
                        <a:rPr lang="en-US" altLang="zh-CN" sz="2000" i="1" dirty="0"/>
                        <a:t>g</a:t>
                      </a:r>
                      <a:r>
                        <a:rPr lang="en-US" altLang="zh-CN" sz="2000" i="1" baseline="-25000" dirty="0"/>
                        <a:t>i</a:t>
                      </a:r>
                      <a:r>
                        <a:rPr lang="en-US" altLang="zh-CN" sz="2000" i="0" baseline="-25000" dirty="0"/>
                        <a:t>-1</a:t>
                      </a:r>
                      <a:r>
                        <a:rPr lang="en-US" altLang="zh-CN" sz="2000" i="1" dirty="0"/>
                        <a:t>x</a:t>
                      </a:r>
                      <a:r>
                        <a:rPr lang="en-US" altLang="zh-CN" sz="2000" i="1" baseline="-25000" dirty="0"/>
                        <a:t>i</a:t>
                      </a:r>
                      <a:r>
                        <a:rPr lang="en-US" altLang="zh-CN" sz="2000" i="0" baseline="-25000" dirty="0"/>
                        <a:t>-1</a:t>
                      </a:r>
                      <a:endParaRPr lang="zh-CN" altLang="en-US" sz="2000" i="0" baseline="-25000" dirty="0">
                        <a:latin typeface="+mn-lt"/>
                      </a:endParaRPr>
                    </a:p>
                  </a:txBody>
                  <a:tcPr marL="0" marR="0" marT="0" marB="0"/>
                </a:tc>
                <a:tc>
                  <a:txBody>
                    <a:bodyPr/>
                    <a:lstStyle/>
                    <a:p>
                      <a:r>
                        <a:rPr lang="en-US" altLang="zh-CN" sz="2000" i="1" baseline="0" dirty="0"/>
                        <a:t>+h</a:t>
                      </a:r>
                      <a:r>
                        <a:rPr lang="en-US" altLang="zh-CN" sz="2000" i="1" baseline="-25000" dirty="0"/>
                        <a:t>i</a:t>
                      </a:r>
                      <a:r>
                        <a:rPr lang="en-US" altLang="zh-CN" sz="2000" i="0" baseline="-25000" dirty="0"/>
                        <a:t>-1</a:t>
                      </a:r>
                      <a:r>
                        <a:rPr lang="en-US" altLang="zh-CN" sz="2000" i="1" dirty="0"/>
                        <a:t>x</a:t>
                      </a:r>
                      <a:r>
                        <a:rPr lang="en-US" altLang="zh-CN" sz="2000" i="1" baseline="-25000" dirty="0"/>
                        <a:t>i</a:t>
                      </a:r>
                      <a:endParaRPr lang="zh-CN" altLang="en-US" sz="2000" dirty="0">
                        <a:latin typeface="+mn-lt"/>
                      </a:endParaRPr>
                    </a:p>
                  </a:txBody>
                  <a:tcPr marL="0" marR="0" marT="0" marB="0"/>
                </a:tc>
                <a:tc>
                  <a:txBody>
                    <a:bodyPr/>
                    <a:lstStyle/>
                    <a:p>
                      <a:endParaRPr lang="zh-CN" altLang="en-US" sz="2000" dirty="0">
                        <a:latin typeface="+mn-lt"/>
                      </a:endParaRPr>
                    </a:p>
                  </a:txBody>
                  <a:tcPr marL="0" marR="0" marT="0" marB="0"/>
                </a:tc>
                <a:tc>
                  <a:txBody>
                    <a:bodyPr/>
                    <a:lstStyle/>
                    <a:p>
                      <a:endParaRPr lang="zh-CN" altLang="en-US" sz="2000" dirty="0">
                        <a:latin typeface="+mn-lt"/>
                      </a:endParaRPr>
                    </a:p>
                  </a:txBody>
                  <a:tcPr marL="0" marR="0" marT="0" marB="0"/>
                </a:tc>
                <a:tc>
                  <a:txBody>
                    <a:bodyPr/>
                    <a:lstStyle/>
                    <a:p>
                      <a:r>
                        <a:rPr lang="en-US" altLang="zh-CN" sz="2000" dirty="0">
                          <a:latin typeface="+mn-lt"/>
                        </a:rPr>
                        <a:t>=</a:t>
                      </a:r>
                      <a:r>
                        <a:rPr lang="en-US" altLang="zh-CN" sz="2000" i="1" dirty="0"/>
                        <a:t>b</a:t>
                      </a:r>
                      <a:r>
                        <a:rPr lang="en-US" altLang="zh-CN" sz="2000" i="1" baseline="-25000" dirty="0"/>
                        <a:t>i</a:t>
                      </a:r>
                      <a:r>
                        <a:rPr lang="en-US" altLang="zh-CN" sz="2000" i="0" baseline="-25000" dirty="0"/>
                        <a:t>-1</a:t>
                      </a:r>
                      <a:endParaRPr lang="zh-CN" altLang="en-US" sz="2000" i="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a:t>
                      </a:r>
                      <a:r>
                        <a:rPr kumimoji="0" lang="en-US" altLang="zh-CN" sz="2000" i="1" kern="1200" dirty="0">
                          <a:solidFill>
                            <a:schemeClr val="tx1"/>
                          </a:solidFill>
                          <a:effectLst/>
                          <a:latin typeface="+mn-lt"/>
                          <a:ea typeface="+mn-ea"/>
                          <a:cs typeface="+mn-cs"/>
                        </a:rPr>
                        <a:t>i</a:t>
                      </a:r>
                      <a:r>
                        <a:rPr kumimoji="0" lang="en-US" altLang="zh-CN" sz="2000" i="0" kern="1200" dirty="0">
                          <a:solidFill>
                            <a:schemeClr val="tx1"/>
                          </a:solidFill>
                          <a:effectLst/>
                          <a:latin typeface="+mn-lt"/>
                          <a:ea typeface="+mn-ea"/>
                          <a:cs typeface="+mn-cs"/>
                        </a:rPr>
                        <a:t>-1</a:t>
                      </a:r>
                      <a:r>
                        <a:rPr kumimoji="0" lang="en-US" altLang="zh-CN" sz="2000" kern="1200" dirty="0">
                          <a:solidFill>
                            <a:schemeClr val="tx1"/>
                          </a:solidFill>
                          <a:effectLst/>
                          <a:latin typeface="+mn-lt"/>
                          <a:ea typeface="+mn-ea"/>
                          <a:cs typeface="+mn-cs"/>
                        </a:rPr>
                        <a:t>)</a:t>
                      </a:r>
                      <a:endParaRPr lang="zh-CN" altLang="en-US" sz="2000" dirty="0">
                        <a:latin typeface="+mn-lt"/>
                      </a:endParaRPr>
                    </a:p>
                  </a:txBody>
                  <a:tcPr marL="0" marR="0" marT="0" marB="0"/>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latin typeface="+mn-lt"/>
                      </a:endParaRPr>
                    </a:p>
                  </a:txBody>
                  <a:tcPr marL="0" marR="0" marT="0" marB="0"/>
                </a:tc>
                <a:tc>
                  <a:txBody>
                    <a:bodyPr/>
                    <a:lstStyle/>
                    <a:p>
                      <a:r>
                        <a:rPr lang="en-US" altLang="zh-CN" sz="2000" i="1" dirty="0"/>
                        <a:t>f</a:t>
                      </a:r>
                      <a:r>
                        <a:rPr lang="en-US" altLang="zh-CN" sz="2000" i="1" baseline="-25000" dirty="0"/>
                        <a:t>i</a:t>
                      </a:r>
                      <a:r>
                        <a:rPr lang="en-US" altLang="zh-CN" sz="2000" i="1" dirty="0"/>
                        <a:t>x</a:t>
                      </a:r>
                      <a:r>
                        <a:rPr lang="en-US" altLang="zh-CN" sz="2000" i="1" baseline="-25000" dirty="0"/>
                        <a:t>i</a:t>
                      </a:r>
                      <a:r>
                        <a:rPr lang="en-US" altLang="zh-CN" sz="2000" baseline="-25000" dirty="0"/>
                        <a:t>-1</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mn-lt"/>
                        </a:rPr>
                        <a:t>+</a:t>
                      </a:r>
                      <a:r>
                        <a:rPr lang="en-US" altLang="zh-CN" sz="2000" i="1" dirty="0" err="1"/>
                        <a:t>g</a:t>
                      </a:r>
                      <a:r>
                        <a:rPr lang="en-US" altLang="zh-CN" sz="2000" i="1" baseline="-25000" dirty="0" err="1"/>
                        <a:t>i</a:t>
                      </a:r>
                      <a:r>
                        <a:rPr lang="en-US" altLang="zh-CN" sz="2000" i="1" dirty="0" err="1"/>
                        <a:t>x</a:t>
                      </a:r>
                      <a:r>
                        <a:rPr lang="en-US" altLang="zh-CN" sz="2000" i="1" baseline="-25000" dirty="0" err="1"/>
                        <a:t>i</a:t>
                      </a:r>
                      <a:endParaRPr lang="zh-CN" altLang="en-US" sz="2000" baseline="-25000" dirty="0">
                        <a:latin typeface="+mn-lt"/>
                      </a:endParaRPr>
                    </a:p>
                  </a:txBody>
                  <a:tcPr marL="0" marR="0" marT="0" marB="0"/>
                </a:tc>
                <a:tc>
                  <a:txBody>
                    <a:bodyPr/>
                    <a:lstStyle/>
                    <a:p>
                      <a:r>
                        <a:rPr lang="en-US" altLang="zh-CN" sz="2000" i="0" dirty="0"/>
                        <a:t>+</a:t>
                      </a:r>
                      <a:r>
                        <a:rPr lang="en-US" altLang="zh-CN" sz="2000" i="1" dirty="0"/>
                        <a:t>h</a:t>
                      </a:r>
                      <a:r>
                        <a:rPr lang="en-US" altLang="zh-CN" sz="2000" i="1" baseline="-25000" dirty="0"/>
                        <a:t>i</a:t>
                      </a:r>
                      <a:r>
                        <a:rPr lang="en-US" altLang="zh-CN" sz="2000" i="1" dirty="0"/>
                        <a:t>x</a:t>
                      </a:r>
                      <a:r>
                        <a:rPr lang="en-US" altLang="zh-CN" sz="2000" i="1" baseline="-25000" dirty="0"/>
                        <a:t>i</a:t>
                      </a:r>
                      <a:r>
                        <a:rPr lang="en-US" altLang="zh-CN" sz="2000" baseline="-25000" dirty="0"/>
                        <a:t>+1</a:t>
                      </a:r>
                      <a:endParaRPr lang="zh-CN" altLang="en-US" sz="2000" dirty="0">
                        <a:latin typeface="+mn-lt"/>
                      </a:endParaRPr>
                    </a:p>
                  </a:txBody>
                  <a:tcPr marL="0" marR="0" marT="0" marB="0"/>
                </a:tc>
                <a:tc>
                  <a:txBody>
                    <a:bodyPr/>
                    <a:lstStyle/>
                    <a:p>
                      <a:endParaRPr lang="zh-CN" altLang="en-US" sz="2000" dirty="0">
                        <a:latin typeface="+mn-lt"/>
                      </a:endParaRPr>
                    </a:p>
                  </a:txBody>
                  <a:tcPr marL="0" marR="0" marT="0" marB="0"/>
                </a:tc>
                <a:tc>
                  <a:txBody>
                    <a:bodyPr/>
                    <a:lstStyle/>
                    <a:p>
                      <a:r>
                        <a:rPr lang="en-US" altLang="zh-CN" sz="2000" dirty="0">
                          <a:latin typeface="+mn-lt"/>
                        </a:rPr>
                        <a:t>=</a:t>
                      </a:r>
                      <a:r>
                        <a:rPr lang="en-US" altLang="zh-CN" sz="2000" i="1" dirty="0"/>
                        <a:t>b</a:t>
                      </a:r>
                      <a:r>
                        <a:rPr lang="en-US" altLang="zh-CN" sz="2000" i="1" baseline="-25000" dirty="0"/>
                        <a:t>i</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a:t>
                      </a:r>
                      <a:r>
                        <a:rPr kumimoji="0" lang="en-US" altLang="zh-CN" sz="2000" i="1" kern="1200" dirty="0" err="1">
                          <a:solidFill>
                            <a:schemeClr val="tx1"/>
                          </a:solidFill>
                          <a:effectLst/>
                          <a:latin typeface="+mn-lt"/>
                          <a:ea typeface="+mn-ea"/>
                          <a:cs typeface="+mn-cs"/>
                        </a:rPr>
                        <a:t>i</a:t>
                      </a:r>
                      <a:r>
                        <a:rPr kumimoji="0" lang="en-US" altLang="zh-CN" sz="2000" kern="1200" dirty="0">
                          <a:solidFill>
                            <a:schemeClr val="tx1"/>
                          </a:solidFill>
                          <a:effectLst/>
                          <a:latin typeface="+mn-lt"/>
                          <a:ea typeface="+mn-ea"/>
                          <a:cs typeface="+mn-cs"/>
                        </a:rPr>
                        <a:t>)</a:t>
                      </a:r>
                      <a:endParaRPr lang="zh-CN" altLang="en-US" sz="2000" dirty="0">
                        <a:latin typeface="+mn-lt"/>
                      </a:endParaRPr>
                    </a:p>
                  </a:txBody>
                  <a:tcPr marL="0" marR="0" marT="0" marB="0"/>
                </a:tc>
                <a:extLst>
                  <a:ext uri="{0D108BD9-81ED-4DB2-BD59-A6C34878D82A}">
                    <a16:rowId xmlns:a16="http://schemas.microsoft.com/office/drawing/2014/main" val="10001"/>
                  </a:ext>
                </a:extLst>
              </a:tr>
              <a:tr h="370840">
                <a:tc>
                  <a:txBody>
                    <a:bodyPr/>
                    <a:lstStyle/>
                    <a:p>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latin typeface="+mn-lt"/>
                      </a:endParaRPr>
                    </a:p>
                  </a:txBody>
                  <a:tcPr marL="0" marR="0" marT="0" marB="0"/>
                </a:tc>
                <a:tc>
                  <a:txBody>
                    <a:bodyPr/>
                    <a:lstStyle/>
                    <a:p>
                      <a:r>
                        <a:rPr lang="en-US" altLang="zh-CN" sz="2000" i="1" dirty="0"/>
                        <a:t>f</a:t>
                      </a:r>
                      <a:r>
                        <a:rPr lang="en-US" altLang="zh-CN" sz="2000" i="1" baseline="-25000" dirty="0"/>
                        <a:t>i</a:t>
                      </a:r>
                      <a:r>
                        <a:rPr lang="en-US" altLang="zh-CN" sz="2000" i="0" baseline="-25000" dirty="0"/>
                        <a:t>+1</a:t>
                      </a:r>
                      <a:r>
                        <a:rPr lang="en-US" altLang="zh-CN" sz="2000" i="1" dirty="0"/>
                        <a:t>x</a:t>
                      </a:r>
                      <a:r>
                        <a:rPr lang="en-US" altLang="zh-CN" sz="2000" i="1" baseline="-25000" dirty="0"/>
                        <a:t>i</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mn-lt"/>
                        </a:rPr>
                        <a:t>+</a:t>
                      </a:r>
                      <a:r>
                        <a:rPr lang="en-US" altLang="zh-CN" sz="2000" i="1" dirty="0"/>
                        <a:t>g</a:t>
                      </a:r>
                      <a:r>
                        <a:rPr lang="en-US" altLang="zh-CN" sz="2000" i="1" baseline="-25000" dirty="0"/>
                        <a:t>i</a:t>
                      </a:r>
                      <a:r>
                        <a:rPr lang="en-US" altLang="zh-CN" sz="2000" i="0" baseline="-25000" dirty="0"/>
                        <a:t>+1</a:t>
                      </a:r>
                      <a:r>
                        <a:rPr lang="en-US" altLang="zh-CN" sz="2000" i="1" dirty="0"/>
                        <a:t>x</a:t>
                      </a:r>
                      <a:r>
                        <a:rPr lang="en-US" altLang="zh-CN" sz="2000" i="1" baseline="-25000" dirty="0"/>
                        <a:t>i</a:t>
                      </a:r>
                      <a:r>
                        <a:rPr lang="en-US" altLang="zh-CN" sz="2000" i="0" baseline="-25000" dirty="0"/>
                        <a:t>+1</a:t>
                      </a:r>
                      <a:endParaRPr lang="zh-CN" altLang="en-US" sz="2000" i="0" baseline="-25000" dirty="0">
                        <a:latin typeface="+mn-lt"/>
                      </a:endParaRPr>
                    </a:p>
                  </a:txBody>
                  <a:tcPr marL="0" marR="0" marT="0" marB="0"/>
                </a:tc>
                <a:tc>
                  <a:txBody>
                    <a:bodyPr/>
                    <a:lstStyle/>
                    <a:p>
                      <a:r>
                        <a:rPr lang="en-US" altLang="zh-CN" sz="2000" i="1" baseline="0" dirty="0"/>
                        <a:t>+h</a:t>
                      </a:r>
                      <a:r>
                        <a:rPr lang="en-US" altLang="zh-CN" sz="2000" i="1" baseline="-25000" dirty="0"/>
                        <a:t>i</a:t>
                      </a:r>
                      <a:r>
                        <a:rPr lang="en-US" altLang="zh-CN" sz="2000" i="0" baseline="-25000" dirty="0"/>
                        <a:t>+1</a:t>
                      </a:r>
                      <a:r>
                        <a:rPr lang="en-US" altLang="zh-CN" sz="2000" i="1" dirty="0"/>
                        <a:t>x</a:t>
                      </a:r>
                      <a:r>
                        <a:rPr lang="en-US" altLang="zh-CN" sz="2000" i="1" baseline="-25000" dirty="0"/>
                        <a:t>i</a:t>
                      </a:r>
                      <a:r>
                        <a:rPr lang="en-US" altLang="zh-CN" sz="2000" i="0" baseline="-25000" dirty="0"/>
                        <a:t>+2</a:t>
                      </a:r>
                      <a:endParaRPr lang="zh-CN" altLang="en-US" sz="2000" i="0" dirty="0">
                        <a:latin typeface="+mn-lt"/>
                      </a:endParaRPr>
                    </a:p>
                  </a:txBody>
                  <a:tcPr marL="0" marR="0" marT="0" marB="0"/>
                </a:tc>
                <a:tc>
                  <a:txBody>
                    <a:bodyPr/>
                    <a:lstStyle/>
                    <a:p>
                      <a:r>
                        <a:rPr lang="en-US" altLang="zh-CN" sz="2000" dirty="0">
                          <a:latin typeface="+mn-lt"/>
                        </a:rPr>
                        <a:t>=</a:t>
                      </a:r>
                      <a:r>
                        <a:rPr lang="en-US" altLang="zh-CN" sz="2000" i="1" dirty="0"/>
                        <a:t>b</a:t>
                      </a:r>
                      <a:r>
                        <a:rPr lang="en-US" altLang="zh-CN" sz="2000" i="1" baseline="-25000" dirty="0"/>
                        <a:t>i</a:t>
                      </a:r>
                      <a:r>
                        <a:rPr lang="en-US" altLang="zh-CN" sz="2000" i="0" baseline="-25000" dirty="0"/>
                        <a:t>+1</a:t>
                      </a:r>
                      <a:endParaRPr lang="zh-CN" altLang="en-US" sz="2000" i="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a:t>
                      </a:r>
                      <a:r>
                        <a:rPr kumimoji="0" lang="en-US" altLang="zh-CN" sz="2000" i="1" kern="1200" dirty="0">
                          <a:solidFill>
                            <a:schemeClr val="tx1"/>
                          </a:solidFill>
                          <a:effectLst/>
                          <a:latin typeface="+mn-lt"/>
                          <a:ea typeface="+mn-ea"/>
                          <a:cs typeface="+mn-cs"/>
                        </a:rPr>
                        <a:t>i</a:t>
                      </a:r>
                      <a:r>
                        <a:rPr kumimoji="0" lang="en-US" altLang="zh-CN" sz="2000" i="0" kern="1200" dirty="0">
                          <a:solidFill>
                            <a:schemeClr val="tx1"/>
                          </a:solidFill>
                          <a:effectLst/>
                          <a:latin typeface="+mn-lt"/>
                          <a:ea typeface="+mn-ea"/>
                          <a:cs typeface="+mn-cs"/>
                        </a:rPr>
                        <a:t>+1</a:t>
                      </a:r>
                      <a:r>
                        <a:rPr kumimoji="0" lang="en-US" altLang="zh-CN" sz="2000" kern="1200" dirty="0">
                          <a:solidFill>
                            <a:schemeClr val="tx1"/>
                          </a:solidFill>
                          <a:effectLst/>
                          <a:latin typeface="+mn-lt"/>
                          <a:ea typeface="+mn-ea"/>
                          <a:cs typeface="+mn-cs"/>
                        </a:rPr>
                        <a:t>)</a:t>
                      </a:r>
                      <a:endParaRPr lang="zh-CN" altLang="en-US" sz="2000" dirty="0">
                        <a:latin typeface="+mn-lt"/>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7985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第十章 线性方程组的求解</a:t>
            </a:r>
            <a:endParaRPr lang="zh-CN" altLang="en-US" dirty="0"/>
          </a:p>
        </p:txBody>
      </p:sp>
      <p:sp>
        <p:nvSpPr>
          <p:cNvPr id="3" name="内容占位符 2"/>
          <p:cNvSpPr>
            <a:spLocks noGrp="1"/>
          </p:cNvSpPr>
          <p:nvPr>
            <p:ph sz="quarter" idx="1"/>
          </p:nvPr>
        </p:nvSpPr>
        <p:spPr/>
        <p:txBody>
          <a:bodyPr/>
          <a:lstStyle/>
          <a:p>
            <a:r>
              <a:rPr lang="en-US" altLang="zh-CN" dirty="0"/>
              <a:t>10.1 </a:t>
            </a:r>
            <a:r>
              <a:rPr lang="zh-CN" altLang="en-US" dirty="0"/>
              <a:t>三角形方程组的求解</a:t>
            </a:r>
            <a:endParaRPr lang="en-US" altLang="zh-CN" dirty="0"/>
          </a:p>
          <a:p>
            <a:r>
              <a:rPr lang="en-US" altLang="zh-CN" dirty="0"/>
              <a:t>10.2 </a:t>
            </a:r>
            <a:r>
              <a:rPr lang="zh-CN" altLang="en-US" dirty="0"/>
              <a:t>三对角方程组的求解</a:t>
            </a:r>
            <a:endParaRPr lang="en-US" altLang="zh-CN" dirty="0"/>
          </a:p>
          <a:p>
            <a:r>
              <a:rPr lang="en-US" altLang="zh-CN" dirty="0">
                <a:solidFill>
                  <a:srgbClr val="FF0000"/>
                </a:solidFill>
              </a:rPr>
              <a:t>10.3 </a:t>
            </a:r>
            <a:r>
              <a:rPr lang="zh-CN" altLang="en-US" dirty="0">
                <a:solidFill>
                  <a:srgbClr val="FF0000"/>
                </a:solidFill>
              </a:rPr>
              <a:t>稠密线性方程组的求解</a:t>
            </a:r>
            <a:endParaRPr lang="en-US" altLang="zh-CN" dirty="0">
              <a:solidFill>
                <a:srgbClr val="FF0000"/>
              </a:solidFill>
            </a:endParaRPr>
          </a:p>
          <a:p>
            <a:r>
              <a:rPr lang="en-US" altLang="zh-CN" dirty="0"/>
              <a:t>10.4 </a:t>
            </a:r>
            <a:r>
              <a:rPr lang="zh-CN" altLang="en-US" dirty="0"/>
              <a:t>稀疏线性方程组的求解</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10.3.1 </a:t>
            </a:r>
            <a:r>
              <a:rPr lang="zh-CN" altLang="en-US" dirty="0"/>
              <a:t>有回代的高斯消去法</a:t>
            </a:r>
          </a:p>
        </p:txBody>
      </p:sp>
      <p:sp>
        <p:nvSpPr>
          <p:cNvPr id="3" name="内容占位符 2"/>
          <p:cNvSpPr>
            <a:spLocks noGrp="1"/>
          </p:cNvSpPr>
          <p:nvPr>
            <p:ph sz="quarter" idx="1"/>
          </p:nvPr>
        </p:nvSpPr>
        <p:spPr>
          <a:xfrm>
            <a:off x="457200" y="1219200"/>
            <a:ext cx="4762872" cy="4937760"/>
          </a:xfrm>
        </p:spPr>
        <p:txBody>
          <a:bodyPr/>
          <a:lstStyle/>
          <a:p>
            <a:pPr>
              <a:lnSpc>
                <a:spcPct val="90000"/>
              </a:lnSpc>
              <a:defRPr/>
            </a:pPr>
            <a:r>
              <a:rPr lang="zh-CN" altLang="en-US" sz="2400" dirty="0"/>
              <a:t>算法基本原理</a:t>
            </a:r>
          </a:p>
          <a:p>
            <a:pPr lvl="1">
              <a:lnSpc>
                <a:spcPct val="90000"/>
              </a:lnSpc>
              <a:defRPr/>
            </a:pPr>
            <a:r>
              <a:rPr lang="zh-CN" altLang="en-US" sz="2200" dirty="0"/>
              <a:t>求解过程分为消元和回代两个阶段，消元是将系数矩阵</a:t>
            </a:r>
            <a:r>
              <a:rPr lang="en-US" altLang="zh-CN" sz="2200" b="1" i="1" dirty="0"/>
              <a:t>A</a:t>
            </a:r>
            <a:r>
              <a:rPr lang="zh-CN" altLang="en-US" sz="2200" dirty="0"/>
              <a:t>化为上三角阵</a:t>
            </a:r>
            <a:r>
              <a:rPr lang="en-US" altLang="zh-CN" sz="2200" b="1" i="1" dirty="0"/>
              <a:t>T</a:t>
            </a:r>
            <a:r>
              <a:rPr lang="zh-CN" altLang="en-US" sz="2200" dirty="0"/>
              <a:t>，然后对</a:t>
            </a:r>
            <a:r>
              <a:rPr lang="en-US" altLang="zh-CN" sz="2200" b="1" i="1" dirty="0" err="1"/>
              <a:t>Tx</a:t>
            </a:r>
            <a:r>
              <a:rPr lang="en-US" altLang="zh-CN" sz="2200" dirty="0"/>
              <a:t>=</a:t>
            </a:r>
            <a:r>
              <a:rPr lang="en-US" altLang="zh-CN" sz="2200" b="1" i="1" dirty="0"/>
              <a:t>c</a:t>
            </a:r>
            <a:r>
              <a:rPr lang="zh-CN" altLang="en-US" sz="2200" dirty="0"/>
              <a:t>进行回代求解</a:t>
            </a:r>
          </a:p>
          <a:p>
            <a:pPr lvl="1">
              <a:lnSpc>
                <a:spcPct val="90000"/>
              </a:lnSpc>
              <a:defRPr/>
            </a:pPr>
            <a:r>
              <a:rPr lang="zh-CN" altLang="en-US" sz="2200" dirty="0"/>
              <a:t>消元过程中可以应用选主元方法，增加算法的数值稳定性</a:t>
            </a:r>
            <a:endParaRPr lang="en-US" altLang="zh-CN" sz="2200" dirty="0"/>
          </a:p>
          <a:p>
            <a:pPr>
              <a:lnSpc>
                <a:spcPct val="90000"/>
              </a:lnSpc>
              <a:defRPr/>
            </a:pPr>
            <a:r>
              <a:rPr lang="zh-CN" altLang="en-US" sz="2400" dirty="0"/>
              <a:t>并行化分析</a:t>
            </a:r>
          </a:p>
          <a:p>
            <a:pPr lvl="1">
              <a:lnSpc>
                <a:spcPct val="90000"/>
              </a:lnSpc>
              <a:defRPr/>
            </a:pPr>
            <a:r>
              <a:rPr lang="zh-CN" altLang="en-US" sz="2200" dirty="0"/>
              <a:t>消元和回代均可以并行</a:t>
            </a:r>
          </a:p>
          <a:p>
            <a:pPr lvl="1">
              <a:lnSpc>
                <a:spcPct val="90000"/>
              </a:lnSpc>
              <a:defRPr/>
            </a:pPr>
            <a:r>
              <a:rPr lang="zh-CN" altLang="en-US" sz="2200" dirty="0"/>
              <a:t>选主元也可以并行化</a:t>
            </a:r>
            <a:endParaRPr lang="en-US" altLang="zh-CN" sz="2200" dirty="0"/>
          </a:p>
          <a:p>
            <a:pPr lvl="1">
              <a:lnSpc>
                <a:spcPct val="90000"/>
              </a:lnSpc>
              <a:defRPr/>
            </a:pPr>
            <a:r>
              <a:rPr lang="zh-CN" altLang="en-US" sz="2000" dirty="0"/>
              <a:t>处理器按行划分</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12</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180929600"/>
              </p:ext>
            </p:extLst>
          </p:nvPr>
        </p:nvGraphicFramePr>
        <p:xfrm>
          <a:off x="6012065" y="534288"/>
          <a:ext cx="2736000" cy="148336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468000">
                  <a:extLst>
                    <a:ext uri="{9D8B030D-6E8A-4147-A177-3AD203B41FA5}">
                      <a16:colId xmlns:a16="http://schemas.microsoft.com/office/drawing/2014/main" val="20004"/>
                    </a:ext>
                  </a:extLst>
                </a:gridCol>
                <a:gridCol w="288000">
                  <a:extLst>
                    <a:ext uri="{9D8B030D-6E8A-4147-A177-3AD203B41FA5}">
                      <a16:colId xmlns:a16="http://schemas.microsoft.com/office/drawing/2014/main" val="20005"/>
                    </a:ext>
                  </a:extLst>
                </a:gridCol>
              </a:tblGrid>
              <a:tr h="370840">
                <a:tc>
                  <a:txBody>
                    <a:bodyPr/>
                    <a:lstStyle/>
                    <a:p>
                      <a:pPr algn="r"/>
                      <a:r>
                        <a:rPr lang="en-US" altLang="zh-CN" sz="2000" i="1" dirty="0"/>
                        <a:t>x</a:t>
                      </a:r>
                      <a:r>
                        <a:rPr lang="en-US" altLang="zh-CN" sz="2000" baseline="-25000" dirty="0"/>
                        <a:t>1</a:t>
                      </a:r>
                      <a:endParaRPr lang="zh-CN" altLang="en-US" sz="2000" baseline="-250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a:t>
                      </a:r>
                      <a:r>
                        <a:rPr lang="en-US" altLang="zh-CN" sz="2000" i="1" dirty="0"/>
                        <a:t>x</a:t>
                      </a:r>
                      <a:r>
                        <a:rPr lang="en-US" altLang="zh-CN" sz="2000" baseline="-25000" dirty="0"/>
                        <a:t>2</a:t>
                      </a:r>
                      <a:endParaRPr lang="zh-CN" altLang="en-US" sz="2000" baseline="-25000" dirty="0"/>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dirty="0"/>
                        <a:t>-</a:t>
                      </a:r>
                      <a:r>
                        <a:rPr lang="en-US" altLang="zh-CN" sz="2000" i="1" dirty="0"/>
                        <a:t>x</a:t>
                      </a:r>
                      <a:r>
                        <a:rPr lang="en-US" altLang="zh-CN" sz="2000" baseline="-25000" dirty="0"/>
                        <a:t>3</a:t>
                      </a:r>
                      <a:endParaRPr lang="zh-CN" altLang="en-US" sz="2000" dirty="0"/>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dirty="0"/>
                        <a:t>+4</a:t>
                      </a:r>
                      <a:r>
                        <a:rPr lang="en-US" altLang="zh-CN" sz="2000" i="1" dirty="0"/>
                        <a:t>x</a:t>
                      </a:r>
                      <a:r>
                        <a:rPr lang="en-US" altLang="zh-CN" sz="2000" baseline="-25000" dirty="0"/>
                        <a:t>4</a:t>
                      </a:r>
                      <a:endParaRPr lang="zh-CN" altLang="en-US" sz="2000" dirty="0"/>
                    </a:p>
                  </a:txBody>
                  <a:tcPr marL="0" marR="0" marT="0" marB="0">
                    <a:lnT w="12700" cap="flat" cmpd="sng" algn="ctr">
                      <a:solidFill>
                        <a:schemeClr val="tx1"/>
                      </a:solidFill>
                      <a:prstDash val="solid"/>
                      <a:round/>
                      <a:headEnd type="none" w="med" len="med"/>
                      <a:tailEnd type="none" w="med" len="med"/>
                    </a:lnT>
                  </a:tcPr>
                </a:tc>
                <a:tc>
                  <a:txBody>
                    <a:bodyPr/>
                    <a:lstStyle/>
                    <a:p>
                      <a:r>
                        <a:rPr lang="en-US" altLang="zh-CN" sz="2000" dirty="0"/>
                        <a:t>=8</a:t>
                      </a:r>
                      <a:endParaRPr lang="zh-CN" altLang="en-US" sz="2000" dirty="0"/>
                    </a:p>
                  </a:txBody>
                  <a:tcPr marL="0" marR="0" marT="0" marB="0">
                    <a:lnT w="12700" cap="flat" cmpd="sng" algn="ctr">
                      <a:solidFill>
                        <a:schemeClr val="tx1"/>
                      </a:solidFill>
                      <a:prstDash val="solid"/>
                      <a:round/>
                      <a:headEnd type="none" w="med" len="med"/>
                      <a:tailEnd type="none" w="med" len="med"/>
                    </a:lnT>
                  </a:tcPr>
                </a:tc>
                <a:tc>
                  <a:txBody>
                    <a:bodyPr/>
                    <a:lstStyle/>
                    <a:p>
                      <a:r>
                        <a:rPr kumimoji="0" lang="en-US" altLang="zh-CN" sz="2000" kern="1200" dirty="0">
                          <a:solidFill>
                            <a:schemeClr val="tx1"/>
                          </a:solidFill>
                          <a:effectLst/>
                          <a:latin typeface="+mn-lt"/>
                          <a:ea typeface="+mn-ea"/>
                          <a:cs typeface="+mn-cs"/>
                        </a:rPr>
                        <a:t>➀</a:t>
                      </a:r>
                      <a:endParaRPr lang="zh-CN" altLang="en-US" sz="2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rPr>
                        <a:t>2</a:t>
                      </a:r>
                      <a:r>
                        <a:rPr lang="en-US" altLang="zh-CN" sz="2000" i="1" dirty="0">
                          <a:solidFill>
                            <a:srgbClr val="FF0000"/>
                          </a:solidFill>
                        </a:rPr>
                        <a:t>x</a:t>
                      </a:r>
                      <a:r>
                        <a:rPr lang="en-US" altLang="zh-CN" sz="2000" baseline="-25000" dirty="0">
                          <a:solidFill>
                            <a:srgbClr val="FF0000"/>
                          </a:solidFill>
                        </a:rPr>
                        <a:t>1</a:t>
                      </a:r>
                      <a:endParaRPr lang="zh-CN" altLang="en-US" sz="2000" baseline="-25000" dirty="0">
                        <a:solidFill>
                          <a:srgbClr val="FF0000"/>
                        </a:solidFill>
                      </a:endParaRPr>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rPr>
                        <a:t>-2</a:t>
                      </a:r>
                      <a:r>
                        <a:rPr lang="en-US" altLang="zh-CN" sz="2000" i="1" dirty="0">
                          <a:solidFill>
                            <a:srgbClr val="FF0000"/>
                          </a:solidFill>
                        </a:rPr>
                        <a:t>x</a:t>
                      </a:r>
                      <a:r>
                        <a:rPr lang="en-US" altLang="zh-CN" sz="2000" baseline="-25000" dirty="0">
                          <a:solidFill>
                            <a:srgbClr val="FF0000"/>
                          </a:solidFill>
                        </a:rPr>
                        <a:t>2</a:t>
                      </a:r>
                      <a:endParaRPr lang="zh-CN" altLang="en-US" sz="2000" baseline="-25000" dirty="0">
                        <a:solidFill>
                          <a:srgbClr val="FF0000"/>
                        </a:solidFill>
                      </a:endParaRPr>
                    </a:p>
                  </a:txBody>
                  <a:tcPr marL="0" marR="0" marT="0" marB="0"/>
                </a:tc>
                <a:tc>
                  <a:txBody>
                    <a:bodyPr/>
                    <a:lstStyle/>
                    <a:p>
                      <a:pPr algn="r"/>
                      <a:r>
                        <a:rPr lang="en-US" altLang="zh-CN" sz="2000" dirty="0">
                          <a:solidFill>
                            <a:srgbClr val="FF0000"/>
                          </a:solidFill>
                        </a:rPr>
                        <a:t>-3</a:t>
                      </a:r>
                      <a:r>
                        <a:rPr lang="en-US" altLang="zh-CN" sz="2000" i="1" dirty="0">
                          <a:solidFill>
                            <a:srgbClr val="FF0000"/>
                          </a:solidFill>
                        </a:rPr>
                        <a:t>x</a:t>
                      </a:r>
                      <a:r>
                        <a:rPr lang="en-US" altLang="zh-CN" sz="2000" baseline="-25000" dirty="0">
                          <a:solidFill>
                            <a:srgbClr val="FF0000"/>
                          </a:solidFill>
                        </a:rPr>
                        <a:t>3</a:t>
                      </a:r>
                      <a:endParaRPr lang="zh-CN" altLang="en-US" sz="2000" dirty="0">
                        <a:solidFill>
                          <a:srgbClr val="FF0000"/>
                        </a:solidFill>
                      </a:endParaRPr>
                    </a:p>
                  </a:txBody>
                  <a:tcPr marL="0" marR="0" marT="0" marB="0"/>
                </a:tc>
                <a:tc>
                  <a:txBody>
                    <a:bodyPr/>
                    <a:lstStyle/>
                    <a:p>
                      <a:pPr algn="r"/>
                      <a:r>
                        <a:rPr lang="en-US" altLang="zh-CN" sz="2000" dirty="0">
                          <a:solidFill>
                            <a:srgbClr val="FF0000"/>
                          </a:solidFill>
                        </a:rPr>
                        <a:t>+</a:t>
                      </a:r>
                      <a:r>
                        <a:rPr lang="en-US" altLang="zh-CN" sz="2000" i="1" dirty="0">
                          <a:solidFill>
                            <a:srgbClr val="FF0000"/>
                          </a:solidFill>
                        </a:rPr>
                        <a:t>x</a:t>
                      </a:r>
                      <a:r>
                        <a:rPr lang="en-US" altLang="zh-CN" sz="2000" baseline="-25000" dirty="0">
                          <a:solidFill>
                            <a:srgbClr val="FF0000"/>
                          </a:solidFill>
                        </a:rPr>
                        <a:t>4</a:t>
                      </a:r>
                      <a:endParaRPr lang="zh-CN" altLang="en-US" sz="2000" dirty="0">
                        <a:solidFill>
                          <a:srgbClr val="FF0000"/>
                        </a:solidFill>
                      </a:endParaRPr>
                    </a:p>
                  </a:txBody>
                  <a:tcPr marL="0" marR="0" marT="0" marB="0"/>
                </a:tc>
                <a:tc>
                  <a:txBody>
                    <a:bodyPr/>
                    <a:lstStyle/>
                    <a:p>
                      <a:r>
                        <a:rPr lang="en-US" altLang="zh-CN" sz="2000" dirty="0">
                          <a:solidFill>
                            <a:srgbClr val="FF0000"/>
                          </a:solidFill>
                        </a:rPr>
                        <a:t>=23</a:t>
                      </a:r>
                      <a:endParaRPr lang="zh-CN" altLang="en-US" sz="2000" dirty="0">
                        <a:solidFill>
                          <a:srgbClr val="FF0000"/>
                        </a:solidFill>
                      </a:endParaRPr>
                    </a:p>
                  </a:txBody>
                  <a:tcPr marL="0" marR="0" marT="0" marB="0"/>
                </a:tc>
                <a:tc>
                  <a:txBody>
                    <a:bodyPr/>
                    <a:lstStyle/>
                    <a:p>
                      <a:r>
                        <a:rPr kumimoji="0" lang="en-US" altLang="zh-CN" sz="2000" kern="1200" dirty="0">
                          <a:solidFill>
                            <a:srgbClr val="FF0000"/>
                          </a:solidFill>
                          <a:effectLst/>
                          <a:latin typeface="+mn-lt"/>
                          <a:ea typeface="+mn-ea"/>
                          <a:cs typeface="+mn-cs"/>
                        </a:rPr>
                        <a:t>➁</a:t>
                      </a:r>
                      <a:endParaRPr lang="zh-CN" altLang="en-US" sz="2000" dirty="0">
                        <a:solidFill>
                          <a:srgbClr val="FF0000"/>
                        </a:solidFill>
                      </a:endParaRPr>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i="1" dirty="0"/>
                        <a:t>x</a:t>
                      </a:r>
                      <a:r>
                        <a:rPr lang="en-US" altLang="zh-CN" sz="2000" baseline="-25000" dirty="0"/>
                        <a:t>1</a:t>
                      </a:r>
                      <a:endParaRPr lang="zh-CN" altLang="en-US" sz="2000" baseline="-25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+3</a:t>
                      </a:r>
                      <a:r>
                        <a:rPr lang="en-US" altLang="zh-CN" sz="2000" i="1" dirty="0"/>
                        <a:t>x</a:t>
                      </a:r>
                      <a:r>
                        <a:rPr lang="en-US" altLang="zh-CN" sz="2000" baseline="-25000" dirty="0"/>
                        <a:t>2</a:t>
                      </a:r>
                      <a:endParaRPr lang="zh-CN" altLang="en-US" sz="2000" baseline="-25000" dirty="0"/>
                    </a:p>
                  </a:txBody>
                  <a:tcPr marL="0" marR="0" marT="0" marB="0"/>
                </a:tc>
                <a:tc>
                  <a:txBody>
                    <a:bodyPr/>
                    <a:lstStyle/>
                    <a:p>
                      <a:pPr algn="r"/>
                      <a:r>
                        <a:rPr lang="en-US" altLang="zh-CN" sz="2000" dirty="0"/>
                        <a:t>+2</a:t>
                      </a:r>
                      <a:r>
                        <a:rPr lang="en-US" altLang="zh-CN" sz="2000" i="1" dirty="0"/>
                        <a:t>x</a:t>
                      </a:r>
                      <a:r>
                        <a:rPr lang="en-US" altLang="zh-CN" sz="2000" baseline="-25000" dirty="0"/>
                        <a:t>3</a:t>
                      </a:r>
                      <a:endParaRPr lang="zh-CN" altLang="en-US" sz="2000" dirty="0"/>
                    </a:p>
                  </a:txBody>
                  <a:tcPr marL="0" marR="0" marT="0" marB="0"/>
                </a:tc>
                <a:tc>
                  <a:txBody>
                    <a:bodyPr/>
                    <a:lstStyle/>
                    <a:p>
                      <a:pPr algn="r"/>
                      <a:r>
                        <a:rPr lang="en-US" altLang="zh-CN" sz="2000" dirty="0"/>
                        <a:t>-3</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=-9</a:t>
                      </a:r>
                      <a:endParaRPr lang="zh-CN" altLang="en-US" sz="2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➂</a:t>
                      </a:r>
                      <a:endParaRPr lang="zh-CN" altLang="en-US" sz="2000" dirty="0"/>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i="1" dirty="0"/>
                        <a:t>x</a:t>
                      </a:r>
                      <a:r>
                        <a:rPr lang="en-US" altLang="zh-CN" sz="2000" baseline="-25000" dirty="0"/>
                        <a:t>1</a:t>
                      </a:r>
                      <a:endParaRPr lang="zh-CN" altLang="en-US" sz="2000" baseline="-25000"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2</a:t>
                      </a:r>
                      <a:endParaRPr lang="zh-CN" altLang="en-US" sz="2000" baseline="-25000" dirty="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a:t>
                      </a:r>
                      <a:r>
                        <a:rPr lang="en-US" altLang="zh-CN" sz="2000" i="1" dirty="0"/>
                        <a:t>x</a:t>
                      </a:r>
                      <a:r>
                        <a:rPr lang="en-US" altLang="zh-CN" sz="2000" baseline="-25000" dirty="0"/>
                        <a:t>3</a:t>
                      </a:r>
                      <a:endParaRPr lang="zh-CN" altLang="en-US" sz="2000" dirty="0"/>
                    </a:p>
                  </a:txBody>
                  <a:tcPr marL="0" marR="0" marT="0" marB="0">
                    <a:lnB w="12700" cap="flat" cmpd="sng" algn="ctr">
                      <a:solidFill>
                        <a:schemeClr val="tx1"/>
                      </a:solidFill>
                      <a:prstDash val="solid"/>
                      <a:round/>
                      <a:headEnd type="none" w="med" len="med"/>
                      <a:tailEnd type="none" w="med" len="med"/>
                    </a:lnB>
                  </a:tcPr>
                </a:tc>
                <a:tc>
                  <a:txBody>
                    <a:bodyPr/>
                    <a:lstStyle/>
                    <a:p>
                      <a:pPr algn="r"/>
                      <a:r>
                        <a:rPr lang="en-US" altLang="zh-CN" sz="2000" dirty="0"/>
                        <a:t>+2</a:t>
                      </a:r>
                      <a:r>
                        <a:rPr lang="en-US" altLang="zh-CN" sz="2000" i="1" dirty="0"/>
                        <a:t>x</a:t>
                      </a:r>
                      <a:r>
                        <a:rPr lang="en-US" altLang="zh-CN" sz="2000" baseline="-25000" dirty="0"/>
                        <a:t>4</a:t>
                      </a:r>
                      <a:endParaRPr lang="zh-CN" altLang="en-US" sz="2000" dirty="0"/>
                    </a:p>
                  </a:txBody>
                  <a:tcPr marL="0" marR="0" marT="0" marB="0">
                    <a:lnB w="12700" cap="flat" cmpd="sng" algn="ctr">
                      <a:solidFill>
                        <a:schemeClr val="tx1"/>
                      </a:solidFill>
                      <a:prstDash val="solid"/>
                      <a:round/>
                      <a:headEnd type="none" w="med" len="med"/>
                      <a:tailEnd type="none" w="med" len="med"/>
                    </a:lnB>
                  </a:tcPr>
                </a:tc>
                <a:tc>
                  <a:txBody>
                    <a:bodyPr/>
                    <a:lstStyle/>
                    <a:p>
                      <a:r>
                        <a:rPr lang="en-US" altLang="zh-CN" sz="2000" dirty="0"/>
                        <a:t>=4</a:t>
                      </a:r>
                      <a:endParaRPr lang="zh-CN" altLang="en-US" sz="2000" dirty="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endParaRPr lang="zh-CN" altLang="en-US" sz="2000" dirty="0"/>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extLst>
                  <p:ext uri="{D42A27DB-BD31-4B8C-83A1-F6EECF244321}">
                    <p14:modId xmlns:p14="http://schemas.microsoft.com/office/powerpoint/2010/main" val="3049195702"/>
                  </p:ext>
                </p:extLst>
              </p:nvPr>
            </p:nvGraphicFramePr>
            <p:xfrm>
              <a:off x="5148065" y="2108861"/>
              <a:ext cx="3600000" cy="1483360"/>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gridCol w="468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➀-</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oMath>
                          </a14:m>
                          <a:r>
                            <a:rPr kumimoji="0" lang="en-US" altLang="zh-CN" sz="2000" kern="1200" dirty="0">
                              <a:solidFill>
                                <a:schemeClr val="tx1"/>
                              </a:solidFill>
                              <a:effectLst/>
                              <a:latin typeface="+mn-lt"/>
                              <a:ea typeface="+mn-ea"/>
                              <a:cs typeface="+mn-cs"/>
                            </a:rPr>
                            <a:t>➁:</a:t>
                          </a:r>
                          <a:endParaRPr lang="zh-CN" altLang="en-US" sz="20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endParaRPr lang="zh-CN" altLang="en-US" sz="2000" baseline="-25000" dirty="0"/>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2</a:t>
                          </a:r>
                          <a:endParaRPr lang="zh-CN" altLang="en-US" sz="2000" baseline="-25000" dirty="0"/>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i="0" dirty="0">
                              <a:latin typeface="+mn-lt"/>
                            </a:rPr>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oMath>
                          </a14:m>
                          <a:r>
                            <a:rPr lang="en-US" altLang="zh-CN" sz="2000" i="1" dirty="0"/>
                            <a:t>x</a:t>
                          </a:r>
                          <a:r>
                            <a:rPr lang="en-US" altLang="zh-CN" sz="2000" baseline="-25000" dirty="0"/>
                            <a:t>3</a:t>
                          </a:r>
                          <a:endParaRPr lang="zh-CN" altLang="en-US" sz="2000" dirty="0"/>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7</m:t>
                                      </m:r>
                                    </m:num>
                                    <m:den>
                                      <m:r>
                                        <a:rPr lang="en-US" altLang="zh-CN" sz="2000" b="0" i="1" smtClean="0">
                                          <a:latin typeface="Cambria Math" panose="02040503050406030204" pitchFamily="18" charset="0"/>
                                        </a:rPr>
                                        <m:t>2</m:t>
                                      </m:r>
                                    </m:den>
                                  </m:f>
                                </m:e>
                              </m:box>
                            </m:oMath>
                          </a14:m>
                          <a:r>
                            <a:rPr lang="en-US" altLang="zh-CN" sz="2000" i="1" dirty="0"/>
                            <a:t>x</a:t>
                          </a:r>
                          <a:r>
                            <a:rPr lang="en-US" altLang="zh-CN" sz="2000" baseline="-25000" dirty="0"/>
                            <a:t>4</a:t>
                          </a:r>
                          <a:endParaRPr lang="zh-CN" altLang="en-US" sz="2000" dirty="0"/>
                        </a:p>
                      </a:txBody>
                      <a:tcPr marL="0" marR="0" marT="0" marB="0">
                        <a:lnT w="12700" cap="flat" cmpd="sng" algn="ctr">
                          <a:solidFill>
                            <a:schemeClr val="tx1"/>
                          </a:solidFill>
                          <a:prstDash val="solid"/>
                          <a:round/>
                          <a:headEnd type="none" w="med" len="med"/>
                          <a:tailEnd type="none" w="med" len="med"/>
                        </a:lnT>
                      </a:tcPr>
                    </a:tc>
                    <a:tc>
                      <a:txBody>
                        <a:bodyPr/>
                        <a:lstStyle/>
                        <a:p>
                          <a:r>
                            <a:rPr lang="en-US" altLang="zh-CN" sz="200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7</m:t>
                                      </m:r>
                                    </m:num>
                                    <m:den>
                                      <m:r>
                                        <a:rPr lang="en-US" altLang="zh-CN" sz="2000" b="0" i="1" smtClean="0">
                                          <a:latin typeface="Cambria Math" panose="02040503050406030204" pitchFamily="18" charset="0"/>
                                        </a:rPr>
                                        <m:t>2</m:t>
                                      </m:r>
                                    </m:den>
                                  </m:f>
                                </m:e>
                              </m:box>
                            </m:oMath>
                          </a14:m>
                          <a:endParaRPr lang="zh-CN" altLang="en-US" sz="2000" dirty="0"/>
                        </a:p>
                      </a:txBody>
                      <a:tcPr marL="0" marR="0" marT="0" marB="0">
                        <a:lnT w="12700" cap="flat" cmpd="sng" algn="ctr">
                          <a:solidFill>
                            <a:schemeClr val="tx1"/>
                          </a:solidFill>
                          <a:prstDash val="solid"/>
                          <a:round/>
                          <a:headEnd type="none" w="med" len="med"/>
                          <a:tailEnd type="none" w="med" len="med"/>
                        </a:lnT>
                      </a:tcPr>
                    </a:tc>
                    <a:tc>
                      <a:txBody>
                        <a:bodyPr/>
                        <a:lstStyle/>
                        <a:p>
                          <a:r>
                            <a:rPr kumimoji="0" lang="en-US" altLang="zh-CN" sz="2000" kern="1200" dirty="0">
                              <a:solidFill>
                                <a:schemeClr val="tx1"/>
                              </a:solidFill>
                              <a:effectLst/>
                              <a:latin typeface="+mn-lt"/>
                              <a:ea typeface="+mn-ea"/>
                              <a:cs typeface="+mn-cs"/>
                            </a:rPr>
                            <a:t>➀</a:t>
                          </a:r>
                          <a:endParaRPr lang="zh-CN" altLang="en-US" sz="2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2</a:t>
                          </a:r>
                          <a:endParaRPr lang="zh-CN" altLang="en-US" sz="2000" baseline="-25000" dirty="0"/>
                        </a:p>
                      </a:txBody>
                      <a:tcPr marL="0" marR="0" marT="0" marB="0"/>
                    </a:tc>
                    <a:tc>
                      <a:txBody>
                        <a:bodyPr/>
                        <a:lstStyle/>
                        <a:p>
                          <a:pPr algn="r"/>
                          <a:r>
                            <a:rPr lang="en-US" altLang="zh-CN" sz="2000" dirty="0"/>
                            <a:t>-3</a:t>
                          </a:r>
                          <a:r>
                            <a:rPr lang="en-US" altLang="zh-CN" sz="2000" i="1" dirty="0"/>
                            <a:t>x</a:t>
                          </a:r>
                          <a:r>
                            <a:rPr lang="en-US" altLang="zh-CN" sz="2000" baseline="-25000" dirty="0"/>
                            <a:t>3</a:t>
                          </a:r>
                          <a:endParaRPr lang="zh-CN" altLang="en-US" sz="2000" dirty="0"/>
                        </a:p>
                      </a:txBody>
                      <a:tcPr marL="0" marR="0" marT="0" marB="0"/>
                    </a:tc>
                    <a:tc>
                      <a:txBody>
                        <a:bodyPr/>
                        <a:lstStyle/>
                        <a:p>
                          <a:pPr algn="r"/>
                          <a:r>
                            <a:rPr lang="en-US" altLang="zh-CN" sz="2000" dirty="0"/>
                            <a:t>+</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=23</a:t>
                          </a:r>
                          <a:endParaRPr lang="zh-CN" altLang="en-US" sz="2000" dirty="0"/>
                        </a:p>
                      </a:txBody>
                      <a:tcPr marL="0" marR="0" marT="0" marB="0"/>
                    </a:tc>
                    <a:tc>
                      <a:txBody>
                        <a:bodyPr/>
                        <a:lstStyle/>
                        <a:p>
                          <a:r>
                            <a:rPr kumimoji="0" lang="en-US" altLang="zh-CN" sz="2000" kern="1200" dirty="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➂-</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oMath>
                          </a14:m>
                          <a:r>
                            <a:rPr kumimoji="0" lang="en-US" altLang="zh-CN" sz="2000" kern="1200" dirty="0">
                              <a:solidFill>
                                <a:schemeClr val="tx1"/>
                              </a:solidFill>
                              <a:effectLst/>
                              <a:latin typeface="+mn-lt"/>
                              <a:ea typeface="+mn-ea"/>
                              <a:cs typeface="+mn-cs"/>
                            </a:rPr>
                            <a:t>➁:</a:t>
                          </a:r>
                          <a:endParaRPr lang="zh-CN" altLang="en-US" sz="2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rPr>
                            <a:t>4</a:t>
                          </a:r>
                          <a:r>
                            <a:rPr lang="en-US" altLang="zh-CN" sz="2000" i="1" dirty="0">
                              <a:solidFill>
                                <a:srgbClr val="FF0000"/>
                              </a:solidFill>
                            </a:rPr>
                            <a:t>x</a:t>
                          </a:r>
                          <a:r>
                            <a:rPr lang="en-US" altLang="zh-CN" sz="2000" baseline="-25000" dirty="0">
                              <a:solidFill>
                                <a:srgbClr val="FF0000"/>
                              </a:solidFill>
                            </a:rPr>
                            <a:t>2</a:t>
                          </a:r>
                          <a:endParaRPr lang="zh-CN" altLang="en-US" sz="2000" baseline="-25000" dirty="0">
                            <a:solidFill>
                              <a:srgbClr val="FF0000"/>
                            </a:solidFill>
                          </a:endParaRPr>
                        </a:p>
                      </a:txBody>
                      <a:tcPr marL="0" marR="0" marT="0" marB="0"/>
                    </a:tc>
                    <a:tc>
                      <a:txBody>
                        <a:bodyPr/>
                        <a:lstStyle/>
                        <a:p>
                          <a:pPr algn="r"/>
                          <a:r>
                            <a:rPr lang="en-US" altLang="zh-CN" sz="2000" dirty="0">
                              <a:solidFill>
                                <a:srgbClr val="FF0000"/>
                              </a:solidFill>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7</m:t>
                                      </m:r>
                                    </m:num>
                                    <m:den>
                                      <m:r>
                                        <a:rPr lang="en-US" altLang="zh-CN" sz="2000" b="0" i="1" smtClean="0">
                                          <a:solidFill>
                                            <a:srgbClr val="FF0000"/>
                                          </a:solidFill>
                                          <a:latin typeface="Cambria Math" panose="02040503050406030204" pitchFamily="18" charset="0"/>
                                        </a:rPr>
                                        <m:t>2</m:t>
                                      </m:r>
                                    </m:den>
                                  </m:f>
                                </m:e>
                              </m:box>
                            </m:oMath>
                          </a14:m>
                          <a:r>
                            <a:rPr lang="en-US" altLang="zh-CN" sz="2000" i="1" dirty="0">
                              <a:solidFill>
                                <a:srgbClr val="FF0000"/>
                              </a:solidFill>
                            </a:rPr>
                            <a:t>x</a:t>
                          </a:r>
                          <a:r>
                            <a:rPr lang="en-US" altLang="zh-CN" sz="2000" baseline="-25000" dirty="0">
                              <a:solidFill>
                                <a:srgbClr val="FF0000"/>
                              </a:solidFill>
                            </a:rPr>
                            <a:t>3</a:t>
                          </a:r>
                          <a:endParaRPr lang="zh-CN" altLang="en-US" sz="2000" dirty="0">
                            <a:solidFill>
                              <a:srgbClr val="FF0000"/>
                            </a:solidFill>
                          </a:endParaRPr>
                        </a:p>
                      </a:txBody>
                      <a:tcPr marL="0" marR="0" marT="0" marB="0"/>
                    </a:tc>
                    <a:tc>
                      <a:txBody>
                        <a:bodyPr/>
                        <a:lstStyle/>
                        <a:p>
                          <a:pPr algn="r"/>
                          <a:r>
                            <a:rPr lang="en-US" altLang="zh-CN" sz="2000" dirty="0">
                              <a:solidFill>
                                <a:srgbClr val="FF0000"/>
                              </a:solidFill>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7</m:t>
                                      </m:r>
                                    </m:num>
                                    <m:den>
                                      <m:r>
                                        <a:rPr lang="en-US" altLang="zh-CN" sz="2000" b="0" i="1" smtClean="0">
                                          <a:solidFill>
                                            <a:srgbClr val="FF0000"/>
                                          </a:solidFill>
                                          <a:latin typeface="Cambria Math" panose="02040503050406030204" pitchFamily="18" charset="0"/>
                                        </a:rPr>
                                        <m:t>2</m:t>
                                      </m:r>
                                    </m:den>
                                  </m:f>
                                </m:e>
                              </m:box>
                            </m:oMath>
                          </a14:m>
                          <a:r>
                            <a:rPr lang="en-US" altLang="zh-CN" sz="2000" i="1" dirty="0">
                              <a:solidFill>
                                <a:srgbClr val="FF0000"/>
                              </a:solidFill>
                            </a:rPr>
                            <a:t>x</a:t>
                          </a:r>
                          <a:r>
                            <a:rPr lang="en-US" altLang="zh-CN" sz="2000" baseline="-25000" dirty="0">
                              <a:solidFill>
                                <a:srgbClr val="FF0000"/>
                              </a:solidFill>
                            </a:rPr>
                            <a:t>4</a:t>
                          </a:r>
                          <a:endParaRPr lang="zh-CN" altLang="en-US" sz="2000" dirty="0">
                            <a:solidFill>
                              <a:srgbClr val="FF0000"/>
                            </a:solidFill>
                          </a:endParaRPr>
                        </a:p>
                      </a:txBody>
                      <a:tcPr marL="0" marR="0" marT="0" marB="0"/>
                    </a:tc>
                    <a:tc>
                      <a:txBody>
                        <a:bodyPr/>
                        <a:lstStyle/>
                        <a:p>
                          <a:r>
                            <a:rPr lang="en-US" altLang="zh-CN" sz="2000" dirty="0">
                              <a:solidFill>
                                <a:srgbClr val="FF0000"/>
                              </a:solidFill>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41</m:t>
                                      </m:r>
                                    </m:num>
                                    <m:den>
                                      <m:r>
                                        <a:rPr lang="en-US" altLang="zh-CN" sz="2000" b="0" i="1" smtClean="0">
                                          <a:solidFill>
                                            <a:srgbClr val="FF0000"/>
                                          </a:solidFill>
                                          <a:latin typeface="Cambria Math" panose="02040503050406030204" pitchFamily="18" charset="0"/>
                                        </a:rPr>
                                        <m:t>2</m:t>
                                      </m:r>
                                    </m:den>
                                  </m:f>
                                </m:e>
                              </m:box>
                            </m:oMath>
                          </a14:m>
                          <a:endParaRPr lang="zh-CN" altLang="en-US" sz="2000" dirty="0">
                            <a:solidFill>
                              <a:srgbClr val="FF0000"/>
                            </a:solidFill>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rgbClr val="FF0000"/>
                              </a:solidFill>
                              <a:effectLst/>
                              <a:latin typeface="+mn-lt"/>
                              <a:ea typeface="+mn-ea"/>
                              <a:cs typeface="+mn-cs"/>
                            </a:rPr>
                            <a:t>➂</a:t>
                          </a:r>
                          <a:endParaRPr lang="zh-CN" altLang="en-US" sz="2000" dirty="0">
                            <a:solidFill>
                              <a:srgbClr val="FF0000"/>
                            </a:solidFill>
                          </a:endParaRPr>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oMath>
                          </a14:m>
                          <a:r>
                            <a:rPr kumimoji="0" lang="en-US" altLang="zh-CN" sz="2000" kern="1200" dirty="0">
                              <a:solidFill>
                                <a:schemeClr val="tx1"/>
                              </a:solidFill>
                              <a:effectLst/>
                              <a:latin typeface="+mn-lt"/>
                              <a:ea typeface="+mn-ea"/>
                              <a:cs typeface="+mn-cs"/>
                            </a:rPr>
                            <a:t>➁:</a:t>
                          </a:r>
                          <a:endParaRPr lang="zh-CN" altLang="en-US" sz="2000"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i="0" dirty="0"/>
                            <a:t>3</a:t>
                          </a:r>
                          <a:r>
                            <a:rPr lang="en-US" altLang="zh-CN" sz="2000" i="1" dirty="0"/>
                            <a:t>x</a:t>
                          </a:r>
                          <a:r>
                            <a:rPr lang="en-US" altLang="zh-CN" sz="2000" baseline="-25000" dirty="0"/>
                            <a:t>2</a:t>
                          </a:r>
                          <a:endParaRPr lang="zh-CN" altLang="en-US" sz="2000" baseline="-25000" dirty="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b="0" i="1" smtClean="0">
                                          <a:latin typeface="Cambria Math" panose="02040503050406030204" pitchFamily="18" charset="0"/>
                                        </a:rPr>
                                        <m:t>2</m:t>
                                      </m:r>
                                    </m:den>
                                  </m:f>
                                </m:e>
                              </m:box>
                            </m:oMath>
                          </a14:m>
                          <a:r>
                            <a:rPr lang="en-US" altLang="zh-CN" sz="2000" i="1" dirty="0"/>
                            <a:t>x</a:t>
                          </a:r>
                          <a:r>
                            <a:rPr lang="en-US" altLang="zh-CN" sz="2000" baseline="-25000" dirty="0"/>
                            <a:t>3</a:t>
                          </a:r>
                          <a:endParaRPr lang="zh-CN" altLang="en-US" sz="2000" dirty="0"/>
                        </a:p>
                      </a:txBody>
                      <a:tcPr marL="0" marR="0" marT="0" marB="0">
                        <a:lnB w="12700" cap="flat" cmpd="sng" algn="ctr">
                          <a:solidFill>
                            <a:schemeClr val="tx1"/>
                          </a:solidFill>
                          <a:prstDash val="solid"/>
                          <a:round/>
                          <a:headEnd type="none" w="med" len="med"/>
                          <a:tailEnd type="none" w="med" len="med"/>
                        </a:lnB>
                      </a:tcPr>
                    </a:tc>
                    <a:tc>
                      <a:txBody>
                        <a:bodyPr/>
                        <a:lstStyle/>
                        <a:p>
                          <a:pPr algn="r"/>
                          <a:r>
                            <a:rPr lang="en-US" altLang="zh-CN" sz="200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2</m:t>
                                      </m:r>
                                    </m:den>
                                  </m:f>
                                </m:e>
                              </m:box>
                            </m:oMath>
                          </a14:m>
                          <a:r>
                            <a:rPr lang="en-US" altLang="zh-CN" sz="2000" i="1" dirty="0"/>
                            <a:t>x</a:t>
                          </a:r>
                          <a:r>
                            <a:rPr lang="en-US" altLang="zh-CN" sz="2000" baseline="-25000" dirty="0"/>
                            <a:t>4</a:t>
                          </a:r>
                          <a:endParaRPr lang="zh-CN" altLang="en-US" sz="2000" dirty="0"/>
                        </a:p>
                      </a:txBody>
                      <a:tcPr marL="0" marR="0" marT="0" marB="0">
                        <a:lnB w="12700" cap="flat" cmpd="sng" algn="ctr">
                          <a:solidFill>
                            <a:schemeClr val="tx1"/>
                          </a:solidFill>
                          <a:prstDash val="solid"/>
                          <a:round/>
                          <a:headEnd type="none" w="med" len="med"/>
                          <a:tailEnd type="none" w="med" len="med"/>
                        </a:lnB>
                      </a:tcPr>
                    </a:tc>
                    <a:tc>
                      <a:txBody>
                        <a:bodyPr/>
                        <a:lstStyle/>
                        <a:p>
                          <a:r>
                            <a:rPr lang="en-US" altLang="zh-CN" sz="200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15</m:t>
                                      </m:r>
                                    </m:num>
                                    <m:den>
                                      <m:r>
                                        <a:rPr lang="en-US" altLang="zh-CN" sz="2000" b="0" i="1" smtClean="0">
                                          <a:latin typeface="Cambria Math" panose="02040503050406030204" pitchFamily="18" charset="0"/>
                                        </a:rPr>
                                        <m:t>2</m:t>
                                      </m:r>
                                    </m:den>
                                  </m:f>
                                </m:e>
                              </m:box>
                            </m:oMath>
                          </a14:m>
                          <a:endParaRPr lang="zh-CN" altLang="en-US" sz="2000" dirty="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endParaRPr lang="zh-CN" altLang="en-US" sz="2000" dirty="0"/>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3049195702"/>
                  </p:ext>
                </p:extLst>
              </p:nvPr>
            </p:nvGraphicFramePr>
            <p:xfrm>
              <a:off x="5148065" y="2108861"/>
              <a:ext cx="3600000" cy="1483360"/>
            </p:xfrm>
            <a:graphic>
              <a:graphicData uri="http://schemas.openxmlformats.org/drawingml/2006/table">
                <a:tbl>
                  <a:tblPr firstRow="1" bandRow="1">
                    <a:tableStyleId>{2D5ABB26-0587-4C30-8999-92F81FD0307C}</a:tableStyleId>
                  </a:tblPr>
                  <a:tblGrid>
                    <a:gridCol w="864000"/>
                    <a:gridCol w="360000"/>
                    <a:gridCol w="540000"/>
                    <a:gridCol w="540000"/>
                    <a:gridCol w="540000"/>
                    <a:gridCol w="468000"/>
                    <a:gridCol w="288000"/>
                  </a:tblGrid>
                  <a:tr h="370840">
                    <a:tc>
                      <a:txBody>
                        <a:bodyPr/>
                        <a:lstStyle/>
                        <a:p>
                          <a:endParaRPr lang="zh-CN"/>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rotWithShape="0">
                          <a:blip r:embed="rId2"/>
                          <a:stretch>
                            <a:fillRect l="-704" t="-24590" r="-318310" b="-324590"/>
                          </a:stretch>
                        </a:blipFill>
                      </a:tcPr>
                    </a:tc>
                    <a:tc>
                      <a:txBody>
                        <a:bodyPr/>
                        <a:lstStyle/>
                        <a:p>
                          <a:pPr algn="r"/>
                          <a:endParaRPr lang="zh-CN" altLang="en-US" sz="2000" baseline="-25000" dirty="0"/>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2</a:t>
                          </a:r>
                          <a:endParaRPr lang="zh-CN" altLang="en-US" sz="2000" baseline="-25000" dirty="0" smtClean="0"/>
                        </a:p>
                      </a:txBody>
                      <a:tcPr marL="0" marR="0" marT="0" marB="0">
                        <a:lnT w="12700" cap="flat" cmpd="sng" algn="ctr">
                          <a:solidFill>
                            <a:schemeClr val="tx1"/>
                          </a:solidFill>
                          <a:prstDash val="solid"/>
                          <a:round/>
                          <a:headEnd type="none" w="med" len="med"/>
                          <a:tailEnd type="none" w="med" len="med"/>
                        </a:lnT>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2"/>
                          <a:stretch>
                            <a:fillRect l="-326966" t="-24590" r="-241573" b="-324590"/>
                          </a:stretch>
                        </a:blipFill>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2"/>
                          <a:stretch>
                            <a:fillRect l="-426966" t="-24590" r="-141573" b="-324590"/>
                          </a:stretch>
                        </a:blipFill>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2"/>
                          <a:stretch>
                            <a:fillRect l="-609091" t="-24590" r="-63636" b="-324590"/>
                          </a:stretch>
                        </a:blipFill>
                      </a:tcPr>
                    </a:tc>
                    <a:tc>
                      <a:txBody>
                        <a:bodyPr/>
                        <a:lstStyle/>
                        <a:p>
                          <a:r>
                            <a:rPr kumimoji="0" lang="en-US" altLang="zh-CN" sz="2000" kern="1200" dirty="0" smtClean="0">
                              <a:solidFill>
                                <a:schemeClr val="tx1"/>
                              </a:solidFill>
                              <a:effectLst/>
                              <a:latin typeface="+mn-lt"/>
                              <a:ea typeface="+mn-ea"/>
                              <a:cs typeface="+mn-cs"/>
                            </a:rPr>
                            <a:t>➀</a:t>
                          </a:r>
                          <a:endParaRPr lang="zh-CN" altLang="en-US" sz="2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1</a:t>
                          </a: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2</a:t>
                          </a:r>
                          <a:endParaRPr lang="zh-CN" altLang="en-US" sz="2000" baseline="-25000" dirty="0" smtClean="0"/>
                        </a:p>
                      </a:txBody>
                      <a:tcPr marL="0" marR="0" marT="0" marB="0"/>
                    </a:tc>
                    <a:tc>
                      <a:txBody>
                        <a:bodyPr/>
                        <a:lstStyle/>
                        <a:p>
                          <a:pPr algn="r"/>
                          <a:r>
                            <a:rPr lang="en-US" altLang="zh-CN" sz="2000" dirty="0" smtClean="0"/>
                            <a:t>-3</a:t>
                          </a:r>
                          <a:r>
                            <a:rPr lang="en-US" altLang="zh-CN" sz="2000" i="1" dirty="0" smtClean="0"/>
                            <a:t>x</a:t>
                          </a:r>
                          <a:r>
                            <a:rPr lang="en-US" altLang="zh-CN" sz="2000" baseline="-25000" dirty="0" smtClean="0"/>
                            <a:t>3</a:t>
                          </a:r>
                          <a:endParaRPr lang="zh-CN" altLang="en-US" sz="2000" dirty="0"/>
                        </a:p>
                      </a:txBody>
                      <a:tcPr marL="0" marR="0" marT="0" marB="0"/>
                    </a:tc>
                    <a:tc>
                      <a:txBody>
                        <a:bodyPr/>
                        <a:lstStyle/>
                        <a:p>
                          <a:pPr algn="r"/>
                          <a:r>
                            <a:rPr lang="en-US" altLang="zh-CN" sz="2000" dirty="0" smtClean="0"/>
                            <a:t>+</a:t>
                          </a:r>
                          <a:r>
                            <a:rPr lang="en-US" altLang="zh-CN" sz="2000" i="1" dirty="0" smtClean="0"/>
                            <a:t>x</a:t>
                          </a:r>
                          <a:r>
                            <a:rPr lang="en-US" altLang="zh-CN" sz="2000" baseline="-25000" dirty="0" smtClean="0"/>
                            <a:t>4</a:t>
                          </a:r>
                          <a:endParaRPr lang="zh-CN" altLang="en-US" sz="2000" dirty="0"/>
                        </a:p>
                      </a:txBody>
                      <a:tcPr marL="0" marR="0" marT="0" marB="0"/>
                    </a:tc>
                    <a:tc>
                      <a:txBody>
                        <a:bodyPr/>
                        <a:lstStyle/>
                        <a:p>
                          <a:r>
                            <a:rPr lang="en-US" altLang="zh-CN" sz="2000" dirty="0" smtClean="0"/>
                            <a:t>=23</a:t>
                          </a:r>
                          <a:endParaRPr lang="zh-CN" altLang="en-US" sz="2000" dirty="0"/>
                        </a:p>
                      </a:txBody>
                      <a:tcPr marL="0" marR="0" marT="0" marB="0"/>
                    </a:tc>
                    <a:tc>
                      <a:txBody>
                        <a:bodyPr/>
                        <a:lstStyle/>
                        <a:p>
                          <a:r>
                            <a:rPr kumimoji="0" lang="en-US" altLang="zh-CN" sz="2000" kern="1200" dirty="0" smtClean="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tr>
                  <a:tr h="370840">
                    <a:tc>
                      <a:txBody>
                        <a:bodyPr/>
                        <a:lstStyle/>
                        <a:p>
                          <a:endParaRPr lang="zh-CN"/>
                        </a:p>
                      </a:txBody>
                      <a:tcPr marL="0" marR="0" marT="0" marB="0">
                        <a:lnL w="12700" cap="flat" cmpd="sng" algn="ctr">
                          <a:solidFill>
                            <a:schemeClr val="tx1"/>
                          </a:solidFill>
                          <a:prstDash val="solid"/>
                          <a:round/>
                          <a:headEnd type="none" w="med" len="med"/>
                          <a:tailEnd type="none" w="med" len="med"/>
                        </a:lnL>
                        <a:blipFill rotWithShape="0">
                          <a:blip r:embed="rId2"/>
                          <a:stretch>
                            <a:fillRect l="-704" t="-226230" r="-318310" b="-122951"/>
                          </a:stretch>
                        </a:blip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0000"/>
                              </a:solidFill>
                            </a:rPr>
                            <a:t>4</a:t>
                          </a:r>
                          <a:r>
                            <a:rPr lang="en-US" altLang="zh-CN" sz="2000" i="1" dirty="0" smtClean="0">
                              <a:solidFill>
                                <a:srgbClr val="FF0000"/>
                              </a:solidFill>
                            </a:rPr>
                            <a:t>x</a:t>
                          </a:r>
                          <a:r>
                            <a:rPr lang="en-US" altLang="zh-CN" sz="2000" baseline="-25000" dirty="0" smtClean="0">
                              <a:solidFill>
                                <a:srgbClr val="FF0000"/>
                              </a:solidFill>
                            </a:rPr>
                            <a:t>2</a:t>
                          </a:r>
                          <a:endParaRPr lang="zh-CN" altLang="en-US" sz="2000" baseline="-25000" dirty="0" smtClean="0">
                            <a:solidFill>
                              <a:srgbClr val="FF0000"/>
                            </a:solidFill>
                          </a:endParaRPr>
                        </a:p>
                      </a:txBody>
                      <a:tcPr marL="0" marR="0" marT="0" marB="0"/>
                    </a:tc>
                    <a:tc>
                      <a:txBody>
                        <a:bodyPr/>
                        <a:lstStyle/>
                        <a:p>
                          <a:endParaRPr lang="zh-CN"/>
                        </a:p>
                      </a:txBody>
                      <a:tcPr marL="0" marR="0" marT="0" marB="0">
                        <a:blipFill rotWithShape="0">
                          <a:blip r:embed="rId2"/>
                          <a:stretch>
                            <a:fillRect l="-326966" t="-226230" r="-241573" b="-122951"/>
                          </a:stretch>
                        </a:blipFill>
                      </a:tcPr>
                    </a:tc>
                    <a:tc>
                      <a:txBody>
                        <a:bodyPr/>
                        <a:lstStyle/>
                        <a:p>
                          <a:endParaRPr lang="zh-CN"/>
                        </a:p>
                      </a:txBody>
                      <a:tcPr marL="0" marR="0" marT="0" marB="0">
                        <a:blipFill rotWithShape="0">
                          <a:blip r:embed="rId2"/>
                          <a:stretch>
                            <a:fillRect l="-426966" t="-226230" r="-141573" b="-122951"/>
                          </a:stretch>
                        </a:blipFill>
                      </a:tcPr>
                    </a:tc>
                    <a:tc>
                      <a:txBody>
                        <a:bodyPr/>
                        <a:lstStyle/>
                        <a:p>
                          <a:endParaRPr lang="zh-CN"/>
                        </a:p>
                      </a:txBody>
                      <a:tcPr marL="0" marR="0" marT="0" marB="0">
                        <a:blipFill rotWithShape="0">
                          <a:blip r:embed="rId2"/>
                          <a:stretch>
                            <a:fillRect l="-609091" t="-226230" r="-63636" b="-12295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rgbClr val="FF0000"/>
                              </a:solidFill>
                              <a:effectLst/>
                              <a:latin typeface="+mn-lt"/>
                              <a:ea typeface="+mn-ea"/>
                              <a:cs typeface="+mn-cs"/>
                            </a:rPr>
                            <a:t>➂</a:t>
                          </a:r>
                          <a:endParaRPr lang="zh-CN" altLang="en-US" sz="2000" dirty="0">
                            <a:solidFill>
                              <a:srgbClr val="FF0000"/>
                            </a:solidFill>
                          </a:endParaRPr>
                        </a:p>
                      </a:txBody>
                      <a:tcPr marL="0" marR="0" marT="0" marB="0">
                        <a:lnR w="12700" cap="flat" cmpd="sng" algn="ctr">
                          <a:solidFill>
                            <a:schemeClr val="tx1"/>
                          </a:solidFill>
                          <a:prstDash val="solid"/>
                          <a:round/>
                          <a:headEnd type="none" w="med" len="med"/>
                          <a:tailEnd type="none" w="med" len="med"/>
                        </a:lnR>
                      </a:tcPr>
                    </a:tc>
                  </a:tr>
                  <a:tr h="370840">
                    <a:tc>
                      <a:txBody>
                        <a:bodyPr/>
                        <a:lstStyle/>
                        <a:p>
                          <a:endParaRPr lang="zh-CN"/>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rotWithShape="0">
                          <a:blip r:embed="rId2"/>
                          <a:stretch>
                            <a:fillRect l="-704" t="-326230" r="-318310" b="-22951"/>
                          </a:stretch>
                        </a:blip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i="0" dirty="0" smtClean="0"/>
                            <a:t>3</a:t>
                          </a:r>
                          <a:r>
                            <a:rPr lang="en-US" altLang="zh-CN" sz="2000" i="1" dirty="0" smtClean="0"/>
                            <a:t>x</a:t>
                          </a:r>
                          <a:r>
                            <a:rPr lang="en-US" altLang="zh-CN" sz="2000" baseline="-25000" dirty="0" smtClean="0"/>
                            <a:t>2</a:t>
                          </a:r>
                          <a:endParaRPr lang="zh-CN" altLang="en-US" sz="2000" baseline="-25000" dirty="0" smtClean="0"/>
                        </a:p>
                      </a:txBody>
                      <a:tcPr marL="0" marR="0" marT="0" marB="0">
                        <a:lnB w="12700" cap="flat" cmpd="sng" algn="ctr">
                          <a:solidFill>
                            <a:schemeClr val="tx1"/>
                          </a:solidFill>
                          <a:prstDash val="solid"/>
                          <a:round/>
                          <a:headEnd type="none" w="med" len="med"/>
                          <a:tailEnd type="none" w="med" len="med"/>
                        </a:lnB>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2"/>
                          <a:stretch>
                            <a:fillRect l="-326966" t="-326230" r="-241573" b="-22951"/>
                          </a:stretch>
                        </a:blipFill>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2"/>
                          <a:stretch>
                            <a:fillRect l="-426966" t="-326230" r="-141573" b="-22951"/>
                          </a:stretch>
                        </a:blipFill>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2"/>
                          <a:stretch>
                            <a:fillRect l="-609091" t="-326230" r="-63636" b="-2295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➃</a:t>
                          </a:r>
                          <a:endParaRPr lang="zh-CN" altLang="en-US" sz="2000" dirty="0" smtClean="0"/>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2990799948"/>
                  </p:ext>
                </p:extLst>
              </p:nvPr>
            </p:nvGraphicFramePr>
            <p:xfrm>
              <a:off x="5148065" y="3683434"/>
              <a:ext cx="3600000" cy="1483360"/>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gridCol w="468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➀-</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oMath>
                          </a14:m>
                          <a:r>
                            <a:rPr kumimoji="0" lang="en-US" altLang="zh-CN" sz="2000" kern="1200" dirty="0">
                              <a:solidFill>
                                <a:schemeClr val="tx1"/>
                              </a:solidFill>
                              <a:effectLst/>
                              <a:latin typeface="+mn-lt"/>
                              <a:ea typeface="+mn-ea"/>
                              <a:cs typeface="+mn-cs"/>
                            </a:rPr>
                            <a:t>➂:</a:t>
                          </a:r>
                          <a:endParaRPr lang="zh-CN" altLang="en-US" sz="20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endParaRPr lang="zh-CN" altLang="en-US" sz="2000" baseline="-25000" dirty="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i="0" dirty="0">
                              <a:solidFill>
                                <a:srgbClr val="FF0000"/>
                              </a:solidFill>
                              <a:latin typeface="+mn-lt"/>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5</m:t>
                                      </m:r>
                                    </m:num>
                                    <m:den>
                                      <m:r>
                                        <a:rPr lang="en-US" altLang="zh-CN" sz="2000" b="0" i="1" smtClean="0">
                                          <a:solidFill>
                                            <a:srgbClr val="FF0000"/>
                                          </a:solidFill>
                                          <a:latin typeface="Cambria Math" panose="02040503050406030204" pitchFamily="18" charset="0"/>
                                        </a:rPr>
                                        <m:t>4</m:t>
                                      </m:r>
                                    </m:den>
                                  </m:f>
                                </m:e>
                              </m:box>
                            </m:oMath>
                          </a14:m>
                          <a:r>
                            <a:rPr lang="en-US" altLang="zh-CN" sz="2000" i="1" dirty="0">
                              <a:solidFill>
                                <a:srgbClr val="FF0000"/>
                              </a:solidFill>
                            </a:rPr>
                            <a:t>x</a:t>
                          </a:r>
                          <a:r>
                            <a:rPr lang="en-US" altLang="zh-CN" sz="2000" baseline="-25000" dirty="0">
                              <a:solidFill>
                                <a:srgbClr val="FF0000"/>
                              </a:solidFill>
                            </a:rPr>
                            <a:t>3</a:t>
                          </a:r>
                          <a:endParaRPr lang="zh-CN" altLang="en-US" sz="2000" dirty="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dirty="0">
                              <a:solidFill>
                                <a:srgbClr val="FF0000"/>
                              </a:solidFill>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21</m:t>
                                      </m:r>
                                    </m:num>
                                    <m:den>
                                      <m:r>
                                        <a:rPr lang="en-US" altLang="zh-CN" sz="2000" b="0" i="1" smtClean="0">
                                          <a:solidFill>
                                            <a:srgbClr val="FF0000"/>
                                          </a:solidFill>
                                          <a:latin typeface="Cambria Math" panose="02040503050406030204" pitchFamily="18" charset="0"/>
                                        </a:rPr>
                                        <m:t>4</m:t>
                                      </m:r>
                                    </m:den>
                                  </m:f>
                                </m:e>
                              </m:box>
                            </m:oMath>
                          </a14:m>
                          <a:r>
                            <a:rPr lang="en-US" altLang="zh-CN" sz="2000" i="1" dirty="0">
                              <a:solidFill>
                                <a:srgbClr val="FF0000"/>
                              </a:solidFill>
                            </a:rPr>
                            <a:t>x</a:t>
                          </a:r>
                          <a:r>
                            <a:rPr lang="en-US" altLang="zh-CN" sz="2000" baseline="-25000" dirty="0">
                              <a:solidFill>
                                <a:srgbClr val="FF0000"/>
                              </a:solidFill>
                            </a:rPr>
                            <a:t>4</a:t>
                          </a:r>
                          <a:endParaRPr lang="zh-CN" altLang="en-US" sz="2000" dirty="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r>
                            <a:rPr lang="en-US" altLang="zh-CN" sz="2000" dirty="0">
                              <a:solidFill>
                                <a:srgbClr val="FF0000"/>
                              </a:solidFill>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27</m:t>
                                      </m:r>
                                    </m:num>
                                    <m:den>
                                      <m:r>
                                        <a:rPr lang="en-US" altLang="zh-CN" sz="2000" b="0" i="1" smtClean="0">
                                          <a:solidFill>
                                            <a:srgbClr val="FF0000"/>
                                          </a:solidFill>
                                          <a:latin typeface="Cambria Math" panose="02040503050406030204" pitchFamily="18" charset="0"/>
                                        </a:rPr>
                                        <m:t>4</m:t>
                                      </m:r>
                                    </m:den>
                                  </m:f>
                                </m:e>
                              </m:box>
                            </m:oMath>
                          </a14:m>
                          <a:endParaRPr lang="zh-CN" altLang="en-US" sz="2000" dirty="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r>
                            <a:rPr kumimoji="0" lang="en-US" altLang="zh-CN" sz="2000" kern="1200" dirty="0">
                              <a:solidFill>
                                <a:srgbClr val="FF0000"/>
                              </a:solidFill>
                              <a:effectLst/>
                              <a:latin typeface="+mn-lt"/>
                              <a:ea typeface="+mn-ea"/>
                              <a:cs typeface="+mn-cs"/>
                            </a:rPr>
                            <a:t>➀</a:t>
                          </a:r>
                          <a:endParaRPr lang="zh-CN" altLang="en-US" sz="2000" dirty="0">
                            <a:solidFill>
                              <a:srgbClr val="FF0000"/>
                            </a:solidFill>
                          </a:endParaRPr>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2</a:t>
                          </a:r>
                          <a:endParaRPr lang="zh-CN" altLang="en-US" sz="2000" baseline="-25000" dirty="0"/>
                        </a:p>
                      </a:txBody>
                      <a:tcPr marL="0" marR="0" marT="0" marB="0"/>
                    </a:tc>
                    <a:tc>
                      <a:txBody>
                        <a:bodyPr/>
                        <a:lstStyle/>
                        <a:p>
                          <a:pPr algn="r"/>
                          <a:r>
                            <a:rPr lang="en-US" altLang="zh-CN" sz="2000" dirty="0"/>
                            <a:t>-3</a:t>
                          </a:r>
                          <a:r>
                            <a:rPr lang="en-US" altLang="zh-CN" sz="2000" i="1" dirty="0"/>
                            <a:t>x</a:t>
                          </a:r>
                          <a:r>
                            <a:rPr lang="en-US" altLang="zh-CN" sz="2000" baseline="-25000" dirty="0"/>
                            <a:t>3</a:t>
                          </a:r>
                          <a:endParaRPr lang="zh-CN" altLang="en-US" sz="2000" dirty="0"/>
                        </a:p>
                      </a:txBody>
                      <a:tcPr marL="0" marR="0" marT="0" marB="0"/>
                    </a:tc>
                    <a:tc>
                      <a:txBody>
                        <a:bodyPr/>
                        <a:lstStyle/>
                        <a:p>
                          <a:pPr algn="r"/>
                          <a:r>
                            <a:rPr lang="en-US" altLang="zh-CN" sz="2000" dirty="0"/>
                            <a:t>+</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=23</a:t>
                          </a:r>
                          <a:endParaRPr lang="zh-CN" altLang="en-US" sz="2000" dirty="0"/>
                        </a:p>
                      </a:txBody>
                      <a:tcPr marL="0" marR="0" marT="0" marB="0"/>
                    </a:tc>
                    <a:tc>
                      <a:txBody>
                        <a:bodyPr/>
                        <a:lstStyle/>
                        <a:p>
                          <a:r>
                            <a:rPr kumimoji="0" lang="en-US" altLang="zh-CN" sz="2000" kern="1200" dirty="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4</a:t>
                          </a:r>
                          <a:r>
                            <a:rPr lang="en-US" altLang="zh-CN" sz="2000" i="1" dirty="0">
                              <a:solidFill>
                                <a:schemeClr val="tx1"/>
                              </a:solidFill>
                            </a:rPr>
                            <a:t>x</a:t>
                          </a:r>
                          <a:r>
                            <a:rPr lang="en-US" altLang="zh-CN" sz="2000" baseline="-25000" dirty="0">
                              <a:solidFill>
                                <a:schemeClr val="tx1"/>
                              </a:solidFill>
                            </a:rPr>
                            <a:t>2</a:t>
                          </a:r>
                          <a:endParaRPr lang="zh-CN" altLang="en-US" sz="2000" baseline="-25000" dirty="0">
                            <a:solidFill>
                              <a:schemeClr val="tx1"/>
                            </a:solidFill>
                          </a:endParaRPr>
                        </a:p>
                      </a:txBody>
                      <a:tcPr marL="0" marR="0" marT="0" marB="0"/>
                    </a:tc>
                    <a:tc>
                      <a:txBody>
                        <a:bodyPr/>
                        <a:lstStyle/>
                        <a:p>
                          <a:pPr algn="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7</m:t>
                                      </m:r>
                                    </m:num>
                                    <m:den>
                                      <m:r>
                                        <a:rPr lang="en-US" altLang="zh-CN" sz="2000" b="0" i="1" smtClean="0">
                                          <a:solidFill>
                                            <a:schemeClr val="tx1"/>
                                          </a:solidFill>
                                          <a:latin typeface="Cambria Math" panose="02040503050406030204" pitchFamily="18" charset="0"/>
                                        </a:rPr>
                                        <m:t>2</m:t>
                                      </m:r>
                                    </m:den>
                                  </m:f>
                                </m:e>
                              </m:box>
                            </m:oMath>
                          </a14:m>
                          <a:r>
                            <a:rPr lang="en-US" altLang="zh-CN" sz="2000" i="1" dirty="0">
                              <a:solidFill>
                                <a:schemeClr val="tx1"/>
                              </a:solidFill>
                            </a:rPr>
                            <a:t>x</a:t>
                          </a:r>
                          <a:r>
                            <a:rPr lang="en-US" altLang="zh-CN" sz="2000" baseline="-25000" dirty="0">
                              <a:solidFill>
                                <a:schemeClr val="tx1"/>
                              </a:solidFill>
                            </a:rPr>
                            <a:t>3</a:t>
                          </a:r>
                          <a:endParaRPr lang="zh-CN" altLang="en-US" sz="2000" dirty="0">
                            <a:solidFill>
                              <a:schemeClr val="tx1"/>
                            </a:solidFill>
                          </a:endParaRPr>
                        </a:p>
                      </a:txBody>
                      <a:tcPr marL="0" marR="0" marT="0" marB="0"/>
                    </a:tc>
                    <a:tc>
                      <a:txBody>
                        <a:bodyPr/>
                        <a:lstStyle/>
                        <a:p>
                          <a:pPr algn="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7</m:t>
                                      </m:r>
                                    </m:num>
                                    <m:den>
                                      <m:r>
                                        <a:rPr lang="en-US" altLang="zh-CN" sz="2000" b="0" i="1" smtClean="0">
                                          <a:solidFill>
                                            <a:schemeClr val="tx1"/>
                                          </a:solidFill>
                                          <a:latin typeface="Cambria Math" panose="02040503050406030204" pitchFamily="18" charset="0"/>
                                        </a:rPr>
                                        <m:t>2</m:t>
                                      </m:r>
                                    </m:den>
                                  </m:f>
                                </m:e>
                              </m:box>
                            </m:oMath>
                          </a14:m>
                          <a:r>
                            <a:rPr lang="en-US" altLang="zh-CN" sz="2000" i="1" dirty="0">
                              <a:solidFill>
                                <a:schemeClr val="tx1"/>
                              </a:solidFill>
                            </a:rPr>
                            <a:t>x</a:t>
                          </a:r>
                          <a:r>
                            <a:rPr lang="en-US" altLang="zh-CN" sz="2000" baseline="-25000" dirty="0">
                              <a:solidFill>
                                <a:schemeClr val="tx1"/>
                              </a:solidFill>
                            </a:rPr>
                            <a:t>4</a:t>
                          </a:r>
                          <a:endParaRPr lang="zh-CN" altLang="en-US" sz="2000" dirty="0">
                            <a:solidFill>
                              <a:schemeClr val="tx1"/>
                            </a:solidFill>
                          </a:endParaRPr>
                        </a:p>
                      </a:txBody>
                      <a:tcPr marL="0" marR="0" marT="0" marB="0"/>
                    </a:tc>
                    <a:tc>
                      <a:txBody>
                        <a:bodyPr/>
                        <a:lstStyle/>
                        <a:p>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41</m:t>
                                      </m:r>
                                    </m:num>
                                    <m:den>
                                      <m:r>
                                        <a:rPr lang="en-US" altLang="zh-CN" sz="2000" b="0" i="1" smtClean="0">
                                          <a:solidFill>
                                            <a:schemeClr val="tx1"/>
                                          </a:solidFill>
                                          <a:latin typeface="Cambria Math" panose="02040503050406030204" pitchFamily="18" charset="0"/>
                                        </a:rPr>
                                        <m:t>2</m:t>
                                      </m:r>
                                    </m:den>
                                  </m:f>
                                </m:e>
                              </m:box>
                            </m:oMath>
                          </a14:m>
                          <a:endParaRPr lang="zh-CN" altLang="en-US" sz="2000" dirty="0">
                            <a:solidFill>
                              <a:schemeClr val="tx1"/>
                            </a:solidFill>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➂</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4</m:t>
                                      </m:r>
                                    </m:den>
                                  </m:f>
                                </m:e>
                              </m:box>
                            </m:oMath>
                          </a14:m>
                          <a:r>
                            <a:rPr kumimoji="0" lang="en-US" altLang="zh-CN" sz="2000" kern="1200" dirty="0">
                              <a:solidFill>
                                <a:schemeClr val="tx1"/>
                              </a:solidFill>
                              <a:effectLst/>
                              <a:latin typeface="+mn-lt"/>
                              <a:ea typeface="+mn-ea"/>
                              <a:cs typeface="+mn-cs"/>
                            </a:rPr>
                            <a:t>➂:</a:t>
                          </a:r>
                          <a:endParaRPr lang="zh-CN" altLang="en-US" sz="2000"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1</m:t>
                                      </m:r>
                                    </m:num>
                                    <m:den>
                                      <m:r>
                                        <a:rPr lang="en-US" altLang="zh-CN" sz="2000" b="0" i="1" smtClean="0">
                                          <a:solidFill>
                                            <a:schemeClr val="tx1"/>
                                          </a:solidFill>
                                          <a:latin typeface="Cambria Math" panose="02040503050406030204" pitchFamily="18" charset="0"/>
                                        </a:rPr>
                                        <m:t>8</m:t>
                                      </m:r>
                                    </m:den>
                                  </m:f>
                                </m:e>
                              </m:box>
                            </m:oMath>
                          </a14:m>
                          <a:r>
                            <a:rPr lang="en-US" altLang="zh-CN" sz="2000" i="1" dirty="0">
                              <a:solidFill>
                                <a:schemeClr val="tx1"/>
                              </a:solidFill>
                            </a:rPr>
                            <a:t>x</a:t>
                          </a:r>
                          <a:r>
                            <a:rPr lang="en-US" altLang="zh-CN" sz="2000" baseline="-25000" dirty="0">
                              <a:solidFill>
                                <a:schemeClr val="tx1"/>
                              </a:solidFill>
                            </a:rPr>
                            <a:t>3</a:t>
                          </a:r>
                          <a:endParaRPr lang="zh-CN" altLang="en-US" sz="2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algn="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33</m:t>
                                      </m:r>
                                    </m:num>
                                    <m:den>
                                      <m:r>
                                        <a:rPr lang="en-US" altLang="zh-CN" sz="2000" b="0" i="1" smtClean="0">
                                          <a:solidFill>
                                            <a:schemeClr val="tx1"/>
                                          </a:solidFill>
                                          <a:latin typeface="Cambria Math" panose="02040503050406030204" pitchFamily="18" charset="0"/>
                                        </a:rPr>
                                        <m:t>8</m:t>
                                      </m:r>
                                    </m:den>
                                  </m:f>
                                </m:e>
                              </m:box>
                            </m:oMath>
                          </a14:m>
                          <a:r>
                            <a:rPr lang="en-US" altLang="zh-CN" sz="2000" i="1" dirty="0">
                              <a:solidFill>
                                <a:schemeClr val="tx1"/>
                              </a:solidFill>
                            </a:rPr>
                            <a:t>x</a:t>
                          </a:r>
                          <a:r>
                            <a:rPr lang="en-US" altLang="zh-CN" sz="2000" baseline="-25000" dirty="0">
                              <a:solidFill>
                                <a:schemeClr val="tx1"/>
                              </a:solidFill>
                            </a:rPr>
                            <a:t>4</a:t>
                          </a:r>
                          <a:endParaRPr lang="zh-CN" altLang="en-US" sz="2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63</m:t>
                                      </m:r>
                                    </m:num>
                                    <m:den>
                                      <m:r>
                                        <a:rPr lang="en-US" altLang="zh-CN" sz="2000" b="0" i="1" smtClean="0">
                                          <a:solidFill>
                                            <a:schemeClr val="tx1"/>
                                          </a:solidFill>
                                          <a:latin typeface="Cambria Math" panose="02040503050406030204" pitchFamily="18" charset="0"/>
                                        </a:rPr>
                                        <m:t>8</m:t>
                                      </m:r>
                                    </m:den>
                                  </m:f>
                                </m:e>
                              </m:box>
                            </m:oMath>
                          </a14:m>
                          <a:endParaRPr lang="zh-CN" altLang="en-US" sz="2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2990799948"/>
                  </p:ext>
                </p:extLst>
              </p:nvPr>
            </p:nvGraphicFramePr>
            <p:xfrm>
              <a:off x="5148065" y="3683434"/>
              <a:ext cx="3600000" cy="1483360"/>
            </p:xfrm>
            <a:graphic>
              <a:graphicData uri="http://schemas.openxmlformats.org/drawingml/2006/table">
                <a:tbl>
                  <a:tblPr firstRow="1" bandRow="1">
                    <a:tableStyleId>{2D5ABB26-0587-4C30-8999-92F81FD0307C}</a:tableStyleId>
                  </a:tblPr>
                  <a:tblGrid>
                    <a:gridCol w="864000"/>
                    <a:gridCol w="360000"/>
                    <a:gridCol w="540000"/>
                    <a:gridCol w="540000"/>
                    <a:gridCol w="540000"/>
                    <a:gridCol w="468000"/>
                    <a:gridCol w="288000"/>
                  </a:tblGrid>
                  <a:tr h="370840">
                    <a:tc>
                      <a:txBody>
                        <a:bodyPr/>
                        <a:lstStyle/>
                        <a:p>
                          <a:endParaRPr lang="zh-CN"/>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rotWithShape="0">
                          <a:blip r:embed="rId3"/>
                          <a:stretch>
                            <a:fillRect l="-704" t="-26230" r="-318310" b="-322951"/>
                          </a:stretch>
                        </a:blipFill>
                      </a:tcPr>
                    </a:tc>
                    <a:tc>
                      <a:txBody>
                        <a:bodyPr/>
                        <a:lstStyle/>
                        <a:p>
                          <a:pPr algn="r"/>
                          <a:endParaRPr lang="zh-CN" altLang="en-US" sz="2000" baseline="-25000" dirty="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3"/>
                          <a:stretch>
                            <a:fillRect l="-326966" t="-26230" r="-241573" b="-322951"/>
                          </a:stretch>
                        </a:blipFill>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3"/>
                          <a:stretch>
                            <a:fillRect l="-426966" t="-26230" r="-141573" b="-322951"/>
                          </a:stretch>
                        </a:blipFill>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3"/>
                          <a:stretch>
                            <a:fillRect l="-609091" t="-26230" r="-63636" b="-322951"/>
                          </a:stretch>
                        </a:blipFill>
                      </a:tcPr>
                    </a:tc>
                    <a:tc>
                      <a:txBody>
                        <a:bodyPr/>
                        <a:lstStyle/>
                        <a:p>
                          <a:r>
                            <a:rPr kumimoji="0" lang="en-US" altLang="zh-CN" sz="2000" kern="1200" dirty="0" smtClean="0">
                              <a:solidFill>
                                <a:srgbClr val="FF0000"/>
                              </a:solidFill>
                              <a:effectLst/>
                              <a:latin typeface="+mn-lt"/>
                              <a:ea typeface="+mn-ea"/>
                              <a:cs typeface="+mn-cs"/>
                            </a:rPr>
                            <a:t>➀</a:t>
                          </a:r>
                          <a:endParaRPr lang="zh-CN" altLang="en-US" sz="2000" dirty="0">
                            <a:solidFill>
                              <a:srgbClr val="FF0000"/>
                            </a:solidFill>
                          </a:endParaRPr>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1</a:t>
                          </a: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2</a:t>
                          </a:r>
                          <a:endParaRPr lang="zh-CN" altLang="en-US" sz="2000" baseline="-25000" dirty="0" smtClean="0"/>
                        </a:p>
                      </a:txBody>
                      <a:tcPr marL="0" marR="0" marT="0" marB="0"/>
                    </a:tc>
                    <a:tc>
                      <a:txBody>
                        <a:bodyPr/>
                        <a:lstStyle/>
                        <a:p>
                          <a:pPr algn="r"/>
                          <a:r>
                            <a:rPr lang="en-US" altLang="zh-CN" sz="2000" dirty="0" smtClean="0"/>
                            <a:t>-3</a:t>
                          </a:r>
                          <a:r>
                            <a:rPr lang="en-US" altLang="zh-CN" sz="2000" i="1" dirty="0" smtClean="0"/>
                            <a:t>x</a:t>
                          </a:r>
                          <a:r>
                            <a:rPr lang="en-US" altLang="zh-CN" sz="2000" baseline="-25000" dirty="0" smtClean="0"/>
                            <a:t>3</a:t>
                          </a:r>
                          <a:endParaRPr lang="zh-CN" altLang="en-US" sz="2000" dirty="0"/>
                        </a:p>
                      </a:txBody>
                      <a:tcPr marL="0" marR="0" marT="0" marB="0"/>
                    </a:tc>
                    <a:tc>
                      <a:txBody>
                        <a:bodyPr/>
                        <a:lstStyle/>
                        <a:p>
                          <a:pPr algn="r"/>
                          <a:r>
                            <a:rPr lang="en-US" altLang="zh-CN" sz="2000" dirty="0" smtClean="0"/>
                            <a:t>+</a:t>
                          </a:r>
                          <a:r>
                            <a:rPr lang="en-US" altLang="zh-CN" sz="2000" i="1" dirty="0" smtClean="0"/>
                            <a:t>x</a:t>
                          </a:r>
                          <a:r>
                            <a:rPr lang="en-US" altLang="zh-CN" sz="2000" baseline="-25000" dirty="0" smtClean="0"/>
                            <a:t>4</a:t>
                          </a:r>
                          <a:endParaRPr lang="zh-CN" altLang="en-US" sz="2000" dirty="0"/>
                        </a:p>
                      </a:txBody>
                      <a:tcPr marL="0" marR="0" marT="0" marB="0"/>
                    </a:tc>
                    <a:tc>
                      <a:txBody>
                        <a:bodyPr/>
                        <a:lstStyle/>
                        <a:p>
                          <a:r>
                            <a:rPr lang="en-US" altLang="zh-CN" sz="2000" dirty="0" smtClean="0"/>
                            <a:t>=23</a:t>
                          </a:r>
                          <a:endParaRPr lang="zh-CN" altLang="en-US" sz="2000" dirty="0"/>
                        </a:p>
                      </a:txBody>
                      <a:tcPr marL="0" marR="0" marT="0" marB="0"/>
                    </a:tc>
                    <a:tc>
                      <a:txBody>
                        <a:bodyPr/>
                        <a:lstStyle/>
                        <a:p>
                          <a:r>
                            <a:rPr kumimoji="0" lang="en-US" altLang="zh-CN" sz="2000" kern="1200" dirty="0" smtClean="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smtClean="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4</a:t>
                          </a:r>
                          <a:r>
                            <a:rPr lang="en-US" altLang="zh-CN" sz="2000" i="1" dirty="0" smtClean="0">
                              <a:solidFill>
                                <a:schemeClr val="tx1"/>
                              </a:solidFill>
                            </a:rPr>
                            <a:t>x</a:t>
                          </a:r>
                          <a:r>
                            <a:rPr lang="en-US" altLang="zh-CN" sz="2000" baseline="-25000" dirty="0" smtClean="0">
                              <a:solidFill>
                                <a:schemeClr val="tx1"/>
                              </a:solidFill>
                            </a:rPr>
                            <a:t>2</a:t>
                          </a:r>
                          <a:endParaRPr lang="zh-CN" altLang="en-US" sz="2000" baseline="-25000" dirty="0" smtClean="0">
                            <a:solidFill>
                              <a:schemeClr val="tx1"/>
                            </a:solidFill>
                          </a:endParaRPr>
                        </a:p>
                      </a:txBody>
                      <a:tcPr marL="0" marR="0" marT="0" marB="0"/>
                    </a:tc>
                    <a:tc>
                      <a:txBody>
                        <a:bodyPr/>
                        <a:lstStyle/>
                        <a:p>
                          <a:endParaRPr lang="zh-CN"/>
                        </a:p>
                      </a:txBody>
                      <a:tcPr marL="0" marR="0" marT="0" marB="0">
                        <a:blipFill rotWithShape="0">
                          <a:blip r:embed="rId3"/>
                          <a:stretch>
                            <a:fillRect l="-326966" t="-226230" r="-241573" b="-122951"/>
                          </a:stretch>
                        </a:blipFill>
                      </a:tcPr>
                    </a:tc>
                    <a:tc>
                      <a:txBody>
                        <a:bodyPr/>
                        <a:lstStyle/>
                        <a:p>
                          <a:endParaRPr lang="zh-CN"/>
                        </a:p>
                      </a:txBody>
                      <a:tcPr marL="0" marR="0" marT="0" marB="0">
                        <a:blipFill rotWithShape="0">
                          <a:blip r:embed="rId3"/>
                          <a:stretch>
                            <a:fillRect l="-426966" t="-226230" r="-141573" b="-122951"/>
                          </a:stretch>
                        </a:blipFill>
                      </a:tcPr>
                    </a:tc>
                    <a:tc>
                      <a:txBody>
                        <a:bodyPr/>
                        <a:lstStyle/>
                        <a:p>
                          <a:endParaRPr lang="zh-CN"/>
                        </a:p>
                      </a:txBody>
                      <a:tcPr marL="0" marR="0" marT="0" marB="0">
                        <a:blipFill rotWithShape="0">
                          <a:blip r:embed="rId3"/>
                          <a:stretch>
                            <a:fillRect l="-609091" t="-226230" r="-63636" b="-12295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➂</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tcPr>
                    </a:tc>
                  </a:tr>
                  <a:tr h="370840">
                    <a:tc>
                      <a:txBody>
                        <a:bodyPr/>
                        <a:lstStyle/>
                        <a:p>
                          <a:endParaRPr lang="zh-CN"/>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rotWithShape="0">
                          <a:blip r:embed="rId3"/>
                          <a:stretch>
                            <a:fillRect l="-704" t="-326230" r="-318310" b="-22951"/>
                          </a:stretch>
                        </a:blip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3"/>
                          <a:stretch>
                            <a:fillRect l="-326966" t="-326230" r="-241573" b="-22951"/>
                          </a:stretch>
                        </a:blipFill>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3"/>
                          <a:stretch>
                            <a:fillRect l="-426966" t="-326230" r="-141573" b="-22951"/>
                          </a:stretch>
                        </a:blipFill>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3"/>
                          <a:stretch>
                            <a:fillRect l="-609091" t="-326230" r="-63636" b="-2295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➃</a:t>
                          </a:r>
                          <a:endParaRPr lang="zh-CN" altLang="en-US" sz="2000" dirty="0" smtClean="0">
                            <a:solidFill>
                              <a:schemeClr val="tx1"/>
                            </a:solidFill>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6" name="表格 15"/>
              <p:cNvGraphicFramePr>
                <a:graphicFrameLocks noGrp="1"/>
              </p:cNvGraphicFramePr>
              <p:nvPr>
                <p:extLst>
                  <p:ext uri="{D42A27DB-BD31-4B8C-83A1-F6EECF244321}">
                    <p14:modId xmlns:p14="http://schemas.microsoft.com/office/powerpoint/2010/main" val="2560218129"/>
                  </p:ext>
                </p:extLst>
              </p:nvPr>
            </p:nvGraphicFramePr>
            <p:xfrm>
              <a:off x="5148065" y="5258008"/>
              <a:ext cx="3600000" cy="1483360"/>
            </p:xfrm>
            <a:graphic>
              <a:graphicData uri="http://schemas.openxmlformats.org/drawingml/2006/table">
                <a:tbl>
                  <a:tblPr firstRow="1" bandRow="1">
                    <a:tableStyleId>{2D5ABB26-0587-4C30-8999-92F81FD0307C}</a:tableStyleId>
                  </a:tblPr>
                  <a:tblGrid>
                    <a:gridCol w="864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gridCol w="468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endParaRPr lang="zh-CN" altLang="en-US" sz="2000" baseline="-25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i="0" dirty="0">
                              <a:solidFill>
                                <a:schemeClr val="tx1"/>
                              </a:solidFill>
                              <a:latin typeface="+mn-lt"/>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5</m:t>
                                      </m:r>
                                    </m:num>
                                    <m:den>
                                      <m:r>
                                        <a:rPr lang="en-US" altLang="zh-CN" sz="2000" b="0" i="1" smtClean="0">
                                          <a:solidFill>
                                            <a:schemeClr val="tx1"/>
                                          </a:solidFill>
                                          <a:latin typeface="Cambria Math" panose="02040503050406030204" pitchFamily="18" charset="0"/>
                                        </a:rPr>
                                        <m:t>4</m:t>
                                      </m:r>
                                    </m:den>
                                  </m:f>
                                </m:e>
                              </m:box>
                            </m:oMath>
                          </a14:m>
                          <a:r>
                            <a:rPr lang="en-US" altLang="zh-CN" sz="2000" i="1" dirty="0">
                              <a:solidFill>
                                <a:schemeClr val="tx1"/>
                              </a:solidFill>
                            </a:rPr>
                            <a:t>x</a:t>
                          </a:r>
                          <a:r>
                            <a:rPr lang="en-US" altLang="zh-CN" sz="2000" baseline="-25000" dirty="0">
                              <a:solidFill>
                                <a:schemeClr val="tx1"/>
                              </a:solidFill>
                            </a:rPr>
                            <a:t>3</a:t>
                          </a:r>
                          <a:endParaRPr lang="zh-CN" altLang="en-US" sz="2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21</m:t>
                                      </m:r>
                                    </m:num>
                                    <m:den>
                                      <m:r>
                                        <a:rPr lang="en-US" altLang="zh-CN" sz="2000" b="0" i="1" smtClean="0">
                                          <a:solidFill>
                                            <a:schemeClr val="tx1"/>
                                          </a:solidFill>
                                          <a:latin typeface="Cambria Math" panose="02040503050406030204" pitchFamily="18" charset="0"/>
                                        </a:rPr>
                                        <m:t>4</m:t>
                                      </m:r>
                                    </m:den>
                                  </m:f>
                                </m:e>
                              </m:box>
                            </m:oMath>
                          </a14:m>
                          <a:r>
                            <a:rPr lang="en-US" altLang="zh-CN" sz="2000" i="1" dirty="0">
                              <a:solidFill>
                                <a:schemeClr val="tx1"/>
                              </a:solidFill>
                            </a:rPr>
                            <a:t>x</a:t>
                          </a:r>
                          <a:r>
                            <a:rPr lang="en-US" altLang="zh-CN" sz="2000" baseline="-25000" dirty="0">
                              <a:solidFill>
                                <a:schemeClr val="tx1"/>
                              </a:solidFill>
                            </a:rPr>
                            <a:t>4</a:t>
                          </a:r>
                          <a:endParaRPr lang="zh-CN" altLang="en-US" sz="2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27</m:t>
                                      </m:r>
                                    </m:num>
                                    <m:den>
                                      <m:r>
                                        <a:rPr lang="en-US" altLang="zh-CN" sz="2000" b="0" i="1" smtClean="0">
                                          <a:solidFill>
                                            <a:schemeClr val="tx1"/>
                                          </a:solidFill>
                                          <a:latin typeface="Cambria Math" panose="02040503050406030204" pitchFamily="18" charset="0"/>
                                        </a:rPr>
                                        <m:t>4</m:t>
                                      </m:r>
                                    </m:den>
                                  </m:f>
                                </m:e>
                              </m:box>
                            </m:oMath>
                          </a14:m>
                          <a:endParaRPr lang="zh-CN" altLang="en-US" sz="2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r>
                            <a:rPr kumimoji="0" lang="en-US" altLang="zh-CN" sz="2000" kern="1200" dirty="0">
                              <a:solidFill>
                                <a:schemeClr val="tx1"/>
                              </a:solidFill>
                              <a:effectLst/>
                              <a:latin typeface="+mn-lt"/>
                              <a:ea typeface="+mn-ea"/>
                              <a:cs typeface="+mn-cs"/>
                            </a:rPr>
                            <a:t>➀</a:t>
                          </a:r>
                          <a:endParaRPr lang="zh-CN" altLang="en-US" sz="2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2</a:t>
                          </a:r>
                          <a:endParaRPr lang="zh-CN" altLang="en-US" sz="2000" baseline="-25000" dirty="0"/>
                        </a:p>
                      </a:txBody>
                      <a:tcPr marL="0" marR="0" marT="0" marB="0"/>
                    </a:tc>
                    <a:tc>
                      <a:txBody>
                        <a:bodyPr/>
                        <a:lstStyle/>
                        <a:p>
                          <a:pPr algn="r"/>
                          <a:r>
                            <a:rPr lang="en-US" altLang="zh-CN" sz="2000" dirty="0"/>
                            <a:t>-3</a:t>
                          </a:r>
                          <a:r>
                            <a:rPr lang="en-US" altLang="zh-CN" sz="2000" i="1" dirty="0"/>
                            <a:t>x</a:t>
                          </a:r>
                          <a:r>
                            <a:rPr lang="en-US" altLang="zh-CN" sz="2000" baseline="-25000" dirty="0"/>
                            <a:t>3</a:t>
                          </a:r>
                          <a:endParaRPr lang="zh-CN" altLang="en-US" sz="2000" dirty="0"/>
                        </a:p>
                      </a:txBody>
                      <a:tcPr marL="0" marR="0" marT="0" marB="0"/>
                    </a:tc>
                    <a:tc>
                      <a:txBody>
                        <a:bodyPr/>
                        <a:lstStyle/>
                        <a:p>
                          <a:pPr algn="r"/>
                          <a:r>
                            <a:rPr lang="en-US" altLang="zh-CN" sz="2000" dirty="0"/>
                            <a:t>+</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=23</a:t>
                          </a:r>
                          <a:endParaRPr lang="zh-CN" altLang="en-US" sz="2000" dirty="0"/>
                        </a:p>
                      </a:txBody>
                      <a:tcPr marL="0" marR="0" marT="0" marB="0"/>
                    </a:tc>
                    <a:tc>
                      <a:txBody>
                        <a:bodyPr/>
                        <a:lstStyle/>
                        <a:p>
                          <a:r>
                            <a:rPr kumimoji="0" lang="en-US" altLang="zh-CN" sz="2000" kern="1200" dirty="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4</a:t>
                          </a:r>
                          <a:r>
                            <a:rPr lang="en-US" altLang="zh-CN" sz="2000" i="1" dirty="0">
                              <a:solidFill>
                                <a:schemeClr val="tx1"/>
                              </a:solidFill>
                            </a:rPr>
                            <a:t>x</a:t>
                          </a:r>
                          <a:r>
                            <a:rPr lang="en-US" altLang="zh-CN" sz="2000" baseline="-25000" dirty="0">
                              <a:solidFill>
                                <a:schemeClr val="tx1"/>
                              </a:solidFill>
                            </a:rPr>
                            <a:t>2</a:t>
                          </a:r>
                          <a:endParaRPr lang="zh-CN" altLang="en-US" sz="2000" baseline="-25000" dirty="0">
                            <a:solidFill>
                              <a:schemeClr val="tx1"/>
                            </a:solidFill>
                          </a:endParaRPr>
                        </a:p>
                      </a:txBody>
                      <a:tcPr marL="0" marR="0" marT="0" marB="0"/>
                    </a:tc>
                    <a:tc>
                      <a:txBody>
                        <a:bodyPr/>
                        <a:lstStyle/>
                        <a:p>
                          <a:pPr algn="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7</m:t>
                                      </m:r>
                                    </m:num>
                                    <m:den>
                                      <m:r>
                                        <a:rPr lang="en-US" altLang="zh-CN" sz="2000" b="0" i="1" smtClean="0">
                                          <a:solidFill>
                                            <a:schemeClr val="tx1"/>
                                          </a:solidFill>
                                          <a:latin typeface="Cambria Math" panose="02040503050406030204" pitchFamily="18" charset="0"/>
                                        </a:rPr>
                                        <m:t>2</m:t>
                                      </m:r>
                                    </m:den>
                                  </m:f>
                                </m:e>
                              </m:box>
                            </m:oMath>
                          </a14:m>
                          <a:r>
                            <a:rPr lang="en-US" altLang="zh-CN" sz="2000" i="1" dirty="0">
                              <a:solidFill>
                                <a:schemeClr val="tx1"/>
                              </a:solidFill>
                            </a:rPr>
                            <a:t>x</a:t>
                          </a:r>
                          <a:r>
                            <a:rPr lang="en-US" altLang="zh-CN" sz="2000" baseline="-25000" dirty="0">
                              <a:solidFill>
                                <a:schemeClr val="tx1"/>
                              </a:solidFill>
                            </a:rPr>
                            <a:t>3</a:t>
                          </a:r>
                          <a:endParaRPr lang="zh-CN" altLang="en-US" sz="2000" dirty="0">
                            <a:solidFill>
                              <a:schemeClr val="tx1"/>
                            </a:solidFill>
                          </a:endParaRPr>
                        </a:p>
                      </a:txBody>
                      <a:tcPr marL="0" marR="0" marT="0" marB="0"/>
                    </a:tc>
                    <a:tc>
                      <a:txBody>
                        <a:bodyPr/>
                        <a:lstStyle/>
                        <a:p>
                          <a:pPr algn="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7</m:t>
                                      </m:r>
                                    </m:num>
                                    <m:den>
                                      <m:r>
                                        <a:rPr lang="en-US" altLang="zh-CN" sz="2000" b="0" i="1" smtClean="0">
                                          <a:solidFill>
                                            <a:schemeClr val="tx1"/>
                                          </a:solidFill>
                                          <a:latin typeface="Cambria Math" panose="02040503050406030204" pitchFamily="18" charset="0"/>
                                        </a:rPr>
                                        <m:t>2</m:t>
                                      </m:r>
                                    </m:den>
                                  </m:f>
                                </m:e>
                              </m:box>
                            </m:oMath>
                          </a14:m>
                          <a:r>
                            <a:rPr lang="en-US" altLang="zh-CN" sz="2000" i="1" dirty="0">
                              <a:solidFill>
                                <a:schemeClr val="tx1"/>
                              </a:solidFill>
                            </a:rPr>
                            <a:t>x</a:t>
                          </a:r>
                          <a:r>
                            <a:rPr lang="en-US" altLang="zh-CN" sz="2000" baseline="-25000" dirty="0">
                              <a:solidFill>
                                <a:schemeClr val="tx1"/>
                              </a:solidFill>
                            </a:rPr>
                            <a:t>4</a:t>
                          </a:r>
                          <a:endParaRPr lang="zh-CN" altLang="en-US" sz="2000" dirty="0">
                            <a:solidFill>
                              <a:schemeClr val="tx1"/>
                            </a:solidFill>
                          </a:endParaRPr>
                        </a:p>
                      </a:txBody>
                      <a:tcPr marL="0" marR="0" marT="0" marB="0"/>
                    </a:tc>
                    <a:tc>
                      <a:txBody>
                        <a:bodyPr/>
                        <a:lstStyle/>
                        <a:p>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41</m:t>
                                      </m:r>
                                    </m:num>
                                    <m:den>
                                      <m:r>
                                        <a:rPr lang="en-US" altLang="zh-CN" sz="2000" b="0" i="1" smtClean="0">
                                          <a:solidFill>
                                            <a:schemeClr val="tx1"/>
                                          </a:solidFill>
                                          <a:latin typeface="Cambria Math" panose="02040503050406030204" pitchFamily="18" charset="0"/>
                                        </a:rPr>
                                        <m:t>2</m:t>
                                      </m:r>
                                    </m:den>
                                  </m:f>
                                </m:e>
                              </m:box>
                            </m:oMath>
                          </a14:m>
                          <a:endParaRPr lang="zh-CN" altLang="en-US" sz="2000" dirty="0">
                            <a:solidFill>
                              <a:schemeClr val="tx1"/>
                            </a:solidFill>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➂</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10</m:t>
                                      </m:r>
                                    </m:den>
                                  </m:f>
                                </m:e>
                              </m:box>
                            </m:oMath>
                          </a14:m>
                          <a:r>
                            <a:rPr kumimoji="0" lang="en-US" altLang="zh-CN" sz="2000" kern="1200" dirty="0">
                              <a:solidFill>
                                <a:schemeClr val="tx1"/>
                              </a:solidFill>
                              <a:effectLst/>
                              <a:latin typeface="+mn-lt"/>
                              <a:ea typeface="+mn-ea"/>
                              <a:cs typeface="+mn-cs"/>
                            </a:rPr>
                            <a:t>➀:</a:t>
                          </a:r>
                          <a:endParaRPr lang="zh-CN" altLang="en-US" sz="2000"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algn="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18</m:t>
                                      </m:r>
                                    </m:num>
                                    <m:den>
                                      <m:r>
                                        <a:rPr lang="en-US" altLang="zh-CN" sz="2000" b="0" i="1" smtClean="0">
                                          <a:solidFill>
                                            <a:schemeClr val="tx1"/>
                                          </a:solidFill>
                                          <a:latin typeface="Cambria Math" panose="02040503050406030204" pitchFamily="18" charset="0"/>
                                        </a:rPr>
                                        <m:t>5</m:t>
                                      </m:r>
                                    </m:den>
                                  </m:f>
                                </m:e>
                              </m:box>
                            </m:oMath>
                          </a14:m>
                          <a:r>
                            <a:rPr lang="en-US" altLang="zh-CN" sz="2000" i="1" dirty="0">
                              <a:solidFill>
                                <a:schemeClr val="tx1"/>
                              </a:solidFill>
                            </a:rPr>
                            <a:t>x</a:t>
                          </a:r>
                          <a:r>
                            <a:rPr lang="en-US" altLang="zh-CN" sz="2000" baseline="-25000" dirty="0">
                              <a:solidFill>
                                <a:schemeClr val="tx1"/>
                              </a:solidFill>
                            </a:rPr>
                            <a:t>4</a:t>
                          </a:r>
                          <a:endParaRPr lang="zh-CN" altLang="en-US" sz="2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36</m:t>
                                      </m:r>
                                    </m:num>
                                    <m:den>
                                      <m:r>
                                        <a:rPr lang="en-US" altLang="zh-CN" sz="2000" b="0" i="1" smtClean="0">
                                          <a:solidFill>
                                            <a:schemeClr val="tx1"/>
                                          </a:solidFill>
                                          <a:latin typeface="Cambria Math" panose="02040503050406030204" pitchFamily="18" charset="0"/>
                                        </a:rPr>
                                        <m:t>5</m:t>
                                      </m:r>
                                    </m:den>
                                  </m:f>
                                </m:e>
                              </m:box>
                            </m:oMath>
                          </a14:m>
                          <a:endParaRPr lang="zh-CN" altLang="en-US" sz="2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16" name="表格 15"/>
              <p:cNvGraphicFramePr>
                <a:graphicFrameLocks noGrp="1"/>
              </p:cNvGraphicFramePr>
              <p:nvPr>
                <p:extLst>
                  <p:ext uri="{D42A27DB-BD31-4B8C-83A1-F6EECF244321}">
                    <p14:modId xmlns:p14="http://schemas.microsoft.com/office/powerpoint/2010/main" val="2560218129"/>
                  </p:ext>
                </p:extLst>
              </p:nvPr>
            </p:nvGraphicFramePr>
            <p:xfrm>
              <a:off x="5148065" y="5258008"/>
              <a:ext cx="3600000" cy="1483360"/>
            </p:xfrm>
            <a:graphic>
              <a:graphicData uri="http://schemas.openxmlformats.org/drawingml/2006/table">
                <a:tbl>
                  <a:tblPr firstRow="1" bandRow="1">
                    <a:tableStyleId>{2D5ABB26-0587-4C30-8999-92F81FD0307C}</a:tableStyleId>
                  </a:tblPr>
                  <a:tblGrid>
                    <a:gridCol w="864000"/>
                    <a:gridCol w="360000"/>
                    <a:gridCol w="540000"/>
                    <a:gridCol w="540000"/>
                    <a:gridCol w="540000"/>
                    <a:gridCol w="468000"/>
                    <a:gridCol w="288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smtClean="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endParaRPr lang="zh-CN" altLang="en-US" sz="2000" baseline="-25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4"/>
                          <a:stretch>
                            <a:fillRect l="-326966" t="-22951" r="-241573" b="-324590"/>
                          </a:stretch>
                        </a:blipFill>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4"/>
                          <a:stretch>
                            <a:fillRect l="-426966" t="-22951" r="-141573" b="-324590"/>
                          </a:stretch>
                        </a:blipFill>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4"/>
                          <a:stretch>
                            <a:fillRect l="-609091" t="-22951" r="-63636" b="-324590"/>
                          </a:stretch>
                        </a:blipFill>
                      </a:tcPr>
                    </a:tc>
                    <a:tc>
                      <a:txBody>
                        <a:bodyPr/>
                        <a:lstStyle/>
                        <a:p>
                          <a:r>
                            <a:rPr kumimoji="0" lang="en-US" altLang="zh-CN" sz="2000" kern="1200" dirty="0" smtClean="0">
                              <a:solidFill>
                                <a:schemeClr val="tx1"/>
                              </a:solidFill>
                              <a:effectLst/>
                              <a:latin typeface="+mn-lt"/>
                              <a:ea typeface="+mn-ea"/>
                              <a:cs typeface="+mn-cs"/>
                            </a:rPr>
                            <a:t>➀</a:t>
                          </a:r>
                          <a:endParaRPr lang="zh-CN" altLang="en-US" sz="2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1</a:t>
                          </a: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2</a:t>
                          </a:r>
                          <a:endParaRPr lang="zh-CN" altLang="en-US" sz="2000" baseline="-25000" dirty="0" smtClean="0"/>
                        </a:p>
                      </a:txBody>
                      <a:tcPr marL="0" marR="0" marT="0" marB="0"/>
                    </a:tc>
                    <a:tc>
                      <a:txBody>
                        <a:bodyPr/>
                        <a:lstStyle/>
                        <a:p>
                          <a:pPr algn="r"/>
                          <a:r>
                            <a:rPr lang="en-US" altLang="zh-CN" sz="2000" dirty="0" smtClean="0"/>
                            <a:t>-3</a:t>
                          </a:r>
                          <a:r>
                            <a:rPr lang="en-US" altLang="zh-CN" sz="2000" i="1" dirty="0" smtClean="0"/>
                            <a:t>x</a:t>
                          </a:r>
                          <a:r>
                            <a:rPr lang="en-US" altLang="zh-CN" sz="2000" baseline="-25000" dirty="0" smtClean="0"/>
                            <a:t>3</a:t>
                          </a:r>
                          <a:endParaRPr lang="zh-CN" altLang="en-US" sz="2000" dirty="0"/>
                        </a:p>
                      </a:txBody>
                      <a:tcPr marL="0" marR="0" marT="0" marB="0"/>
                    </a:tc>
                    <a:tc>
                      <a:txBody>
                        <a:bodyPr/>
                        <a:lstStyle/>
                        <a:p>
                          <a:pPr algn="r"/>
                          <a:r>
                            <a:rPr lang="en-US" altLang="zh-CN" sz="2000" dirty="0" smtClean="0"/>
                            <a:t>+</a:t>
                          </a:r>
                          <a:r>
                            <a:rPr lang="en-US" altLang="zh-CN" sz="2000" i="1" dirty="0" smtClean="0"/>
                            <a:t>x</a:t>
                          </a:r>
                          <a:r>
                            <a:rPr lang="en-US" altLang="zh-CN" sz="2000" baseline="-25000" dirty="0" smtClean="0"/>
                            <a:t>4</a:t>
                          </a:r>
                          <a:endParaRPr lang="zh-CN" altLang="en-US" sz="2000" dirty="0"/>
                        </a:p>
                      </a:txBody>
                      <a:tcPr marL="0" marR="0" marT="0" marB="0"/>
                    </a:tc>
                    <a:tc>
                      <a:txBody>
                        <a:bodyPr/>
                        <a:lstStyle/>
                        <a:p>
                          <a:r>
                            <a:rPr lang="en-US" altLang="zh-CN" sz="2000" dirty="0" smtClean="0"/>
                            <a:t>=23</a:t>
                          </a:r>
                          <a:endParaRPr lang="zh-CN" altLang="en-US" sz="2000" dirty="0"/>
                        </a:p>
                      </a:txBody>
                      <a:tcPr marL="0" marR="0" marT="0" marB="0"/>
                    </a:tc>
                    <a:tc>
                      <a:txBody>
                        <a:bodyPr/>
                        <a:lstStyle/>
                        <a:p>
                          <a:r>
                            <a:rPr kumimoji="0" lang="en-US" altLang="zh-CN" sz="2000" kern="1200" dirty="0" smtClean="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smtClean="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4</a:t>
                          </a:r>
                          <a:r>
                            <a:rPr lang="en-US" altLang="zh-CN" sz="2000" i="1" dirty="0" smtClean="0">
                              <a:solidFill>
                                <a:schemeClr val="tx1"/>
                              </a:solidFill>
                            </a:rPr>
                            <a:t>x</a:t>
                          </a:r>
                          <a:r>
                            <a:rPr lang="en-US" altLang="zh-CN" sz="2000" baseline="-25000" dirty="0" smtClean="0">
                              <a:solidFill>
                                <a:schemeClr val="tx1"/>
                              </a:solidFill>
                            </a:rPr>
                            <a:t>2</a:t>
                          </a:r>
                          <a:endParaRPr lang="zh-CN" altLang="en-US" sz="2000" baseline="-25000" dirty="0" smtClean="0">
                            <a:solidFill>
                              <a:schemeClr val="tx1"/>
                            </a:solidFill>
                          </a:endParaRPr>
                        </a:p>
                      </a:txBody>
                      <a:tcPr marL="0" marR="0" marT="0" marB="0"/>
                    </a:tc>
                    <a:tc>
                      <a:txBody>
                        <a:bodyPr/>
                        <a:lstStyle/>
                        <a:p>
                          <a:endParaRPr lang="zh-CN"/>
                        </a:p>
                      </a:txBody>
                      <a:tcPr marL="0" marR="0" marT="0" marB="0">
                        <a:blipFill rotWithShape="0">
                          <a:blip r:embed="rId4"/>
                          <a:stretch>
                            <a:fillRect l="-326966" t="-222951" r="-241573" b="-124590"/>
                          </a:stretch>
                        </a:blipFill>
                      </a:tcPr>
                    </a:tc>
                    <a:tc>
                      <a:txBody>
                        <a:bodyPr/>
                        <a:lstStyle/>
                        <a:p>
                          <a:endParaRPr lang="zh-CN"/>
                        </a:p>
                      </a:txBody>
                      <a:tcPr marL="0" marR="0" marT="0" marB="0">
                        <a:blipFill rotWithShape="0">
                          <a:blip r:embed="rId4"/>
                          <a:stretch>
                            <a:fillRect l="-426966" t="-222951" r="-141573" b="-124590"/>
                          </a:stretch>
                        </a:blipFill>
                      </a:tcPr>
                    </a:tc>
                    <a:tc>
                      <a:txBody>
                        <a:bodyPr/>
                        <a:lstStyle/>
                        <a:p>
                          <a:endParaRPr lang="zh-CN"/>
                        </a:p>
                      </a:txBody>
                      <a:tcPr marL="0" marR="0" marT="0" marB="0">
                        <a:blipFill rotWithShape="0">
                          <a:blip r:embed="rId4"/>
                          <a:stretch>
                            <a:fillRect l="-609091" t="-222951" r="-63636" b="-12459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➂</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tcPr>
                    </a:tc>
                  </a:tr>
                  <a:tr h="370840">
                    <a:tc>
                      <a:txBody>
                        <a:bodyPr/>
                        <a:lstStyle/>
                        <a:p>
                          <a:endParaRPr lang="zh-CN"/>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rotWithShape="0">
                          <a:blip r:embed="rId4"/>
                          <a:stretch>
                            <a:fillRect l="-704" t="-322951" r="-318310" b="-24590"/>
                          </a:stretch>
                        </a:blip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dirty="0" smtClean="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4"/>
                          <a:stretch>
                            <a:fillRect l="-426966" t="-322951" r="-141573" b="-24590"/>
                          </a:stretch>
                        </a:blipFill>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4"/>
                          <a:stretch>
                            <a:fillRect l="-609091" t="-322951" r="-63636" b="-2459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➃</a:t>
                          </a:r>
                          <a:endParaRPr lang="zh-CN" altLang="en-US" sz="2000" dirty="0" smtClean="0">
                            <a:solidFill>
                              <a:schemeClr val="tx1"/>
                            </a:solidFill>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283601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10.3.2 </a:t>
            </a:r>
            <a:r>
              <a:rPr lang="zh-CN" altLang="en-US" dirty="0"/>
              <a:t>无回代的高斯</a:t>
            </a:r>
            <a:r>
              <a:rPr lang="en-US" altLang="zh-CN" dirty="0"/>
              <a:t>-</a:t>
            </a:r>
            <a:r>
              <a:rPr lang="zh-CN" altLang="en-US" dirty="0"/>
              <a:t>约旦法</a:t>
            </a:r>
          </a:p>
        </p:txBody>
      </p:sp>
      <p:sp>
        <p:nvSpPr>
          <p:cNvPr id="3" name="内容占位符 2"/>
          <p:cNvSpPr>
            <a:spLocks noGrp="1"/>
          </p:cNvSpPr>
          <p:nvPr>
            <p:ph sz="quarter" idx="1"/>
          </p:nvPr>
        </p:nvSpPr>
        <p:spPr>
          <a:xfrm>
            <a:off x="561017" y="1170472"/>
            <a:ext cx="8229600" cy="4937760"/>
          </a:xfrm>
        </p:spPr>
        <p:txBody>
          <a:bodyPr/>
          <a:lstStyle/>
          <a:p>
            <a:r>
              <a:rPr lang="en-US" altLang="zh-CN" sz="2400" dirty="0"/>
              <a:t>PRAM</a:t>
            </a:r>
            <a:r>
              <a:rPr lang="zh-CN" altLang="en-US" sz="2400" dirty="0"/>
              <a:t>上高斯</a:t>
            </a:r>
            <a:r>
              <a:rPr lang="en-US" altLang="zh-CN" sz="2400" dirty="0"/>
              <a:t>-</a:t>
            </a:r>
            <a:r>
              <a:rPr lang="zh-CN" altLang="en-US" sz="2400" dirty="0"/>
              <a:t>约旦消去法</a:t>
            </a:r>
            <a:endParaRPr lang="en-US" altLang="zh-CN" sz="2400" dirty="0"/>
          </a:p>
          <a:p>
            <a:pPr lvl="1"/>
            <a:r>
              <a:rPr lang="en-US" altLang="zh-CN" i="1" dirty="0"/>
              <a:t>p</a:t>
            </a:r>
            <a:r>
              <a:rPr lang="en-US" altLang="zh-CN" dirty="0"/>
              <a:t>(</a:t>
            </a:r>
            <a:r>
              <a:rPr lang="en-US" altLang="zh-CN" i="1" dirty="0"/>
              <a:t>n</a:t>
            </a:r>
            <a:r>
              <a:rPr lang="en-US" altLang="zh-CN" dirty="0"/>
              <a:t>)=</a:t>
            </a:r>
            <a:r>
              <a:rPr lang="en-US" altLang="zh-CN" i="1" dirty="0"/>
              <a:t>n</a:t>
            </a:r>
            <a:r>
              <a:rPr lang="en-US" altLang="zh-CN" baseline="30000" dirty="0"/>
              <a:t>2</a:t>
            </a:r>
            <a:r>
              <a:rPr lang="en-US" altLang="zh-CN" dirty="0"/>
              <a:t>+</a:t>
            </a:r>
            <a:r>
              <a:rPr lang="en-US" altLang="zh-CN" i="1" dirty="0"/>
              <a:t>n</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13</a:t>
            </a:fld>
            <a:endParaRPr lang="zh-CN" altLang="en-US"/>
          </a:p>
        </p:txBody>
      </p:sp>
      <p:sp>
        <p:nvSpPr>
          <p:cNvPr id="8" name="矩形 7"/>
          <p:cNvSpPr/>
          <p:nvPr/>
        </p:nvSpPr>
        <p:spPr>
          <a:xfrm>
            <a:off x="827584" y="1988840"/>
            <a:ext cx="3240360" cy="4401205"/>
          </a:xfrm>
          <a:prstGeom prst="rect">
            <a:avLst/>
          </a:prstGeom>
        </p:spPr>
        <p:txBody>
          <a:bodyPr wrap="square">
            <a:spAutoFit/>
          </a:bodyPr>
          <a:lstStyle/>
          <a:p>
            <a:pPr>
              <a:spcAft>
                <a:spcPts val="0"/>
              </a:spcAft>
            </a:pPr>
            <a:r>
              <a:rPr lang="en-US" altLang="zh-CN" sz="2000" b="1" kern="100" dirty="0">
                <a:latin typeface="+mn-lt"/>
                <a:ea typeface="宋体" panose="02010600030101010101" pitchFamily="2" charset="-122"/>
                <a:cs typeface="Times New Roman" panose="02020603050405020304" pitchFamily="18" charset="0"/>
              </a:rPr>
              <a:t>Begin</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(1) </a:t>
            </a:r>
            <a:r>
              <a:rPr lang="en-US" altLang="zh-CN" sz="2000" b="1" kern="100" dirty="0">
                <a:latin typeface="+mn-lt"/>
                <a:ea typeface="宋体" panose="02010600030101010101" pitchFamily="2" charset="-122"/>
                <a:cs typeface="Times New Roman" panose="02020603050405020304" pitchFamily="18" charset="0"/>
              </a:rPr>
              <a:t>for</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j</a:t>
            </a:r>
            <a:r>
              <a:rPr lang="en-US" altLang="zh-CN" sz="2000" kern="100" dirty="0">
                <a:latin typeface="+mn-lt"/>
                <a:ea typeface="宋体" panose="02010600030101010101" pitchFamily="2" charset="-122"/>
                <a:cs typeface="Times New Roman" panose="02020603050405020304" pitchFamily="18" charset="0"/>
              </a:rPr>
              <a:t>=l </a:t>
            </a:r>
            <a:r>
              <a:rPr lang="en-US" altLang="zh-CN" sz="2000" b="1" kern="100" dirty="0">
                <a:latin typeface="+mn-lt"/>
                <a:ea typeface="宋体" panose="02010600030101010101" pitchFamily="2" charset="-122"/>
                <a:cs typeface="Times New Roman" panose="02020603050405020304" pitchFamily="18" charset="0"/>
              </a:rPr>
              <a:t>to</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n</a:t>
            </a: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do</a:t>
            </a: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for</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=l </a:t>
            </a:r>
            <a:r>
              <a:rPr lang="en-US" altLang="zh-CN" sz="2000" b="1" kern="100" dirty="0">
                <a:latin typeface="+mn-lt"/>
                <a:ea typeface="宋体" panose="02010600030101010101" pitchFamily="2" charset="-122"/>
                <a:cs typeface="Times New Roman" panose="02020603050405020304" pitchFamily="18" charset="0"/>
              </a:rPr>
              <a:t>to</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n</a:t>
            </a: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par-do</a:t>
            </a: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for</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k</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a:latin typeface="+mn-lt"/>
                <a:ea typeface="宋体" panose="02010600030101010101" pitchFamily="2" charset="-122"/>
                <a:cs typeface="Times New Roman" panose="02020603050405020304" pitchFamily="18" charset="0"/>
              </a:rPr>
              <a:t>j</a:t>
            </a: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to</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err="1">
                <a:latin typeface="+mn-lt"/>
                <a:ea typeface="宋体" panose="02010600030101010101" pitchFamily="2" charset="-122"/>
                <a:cs typeface="Times New Roman" panose="02020603050405020304" pitchFamily="18" charset="0"/>
              </a:rPr>
              <a:t>n</a:t>
            </a:r>
            <a:r>
              <a:rPr lang="en-US" altLang="zh-CN" sz="2000" kern="100" dirty="0" err="1">
                <a:latin typeface="+mn-lt"/>
                <a:ea typeface="宋体" panose="02010600030101010101" pitchFamily="2" charset="-122"/>
                <a:cs typeface="Times New Roman" panose="02020603050405020304" pitchFamily="18" charset="0"/>
              </a:rPr>
              <a:t>+l</a:t>
            </a: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par-do</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if</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err="1">
                <a:latin typeface="+mn-lt"/>
                <a:ea typeface="宋体" panose="02010600030101010101" pitchFamily="2" charset="-122"/>
                <a:cs typeface="Times New Roman" panose="02020603050405020304" pitchFamily="18" charset="0"/>
              </a:rPr>
              <a:t>i</a:t>
            </a:r>
            <a:r>
              <a:rPr lang="zh-CN" altLang="zh-CN" sz="2000" kern="100" dirty="0">
                <a:latin typeface="+mn-lt"/>
                <a:ea typeface="宋体" panose="02010600030101010101" pitchFamily="2" charset="-122"/>
                <a:cs typeface="Times New Roman" panose="02020603050405020304" pitchFamily="18" charset="0"/>
              </a:rPr>
              <a:t>≠</a:t>
            </a:r>
            <a:r>
              <a:rPr lang="en-US" altLang="zh-CN" sz="2000" i="1" kern="100" dirty="0">
                <a:latin typeface="+mn-lt"/>
                <a:ea typeface="宋体" panose="02010600030101010101" pitchFamily="2" charset="-122"/>
                <a:cs typeface="Times New Roman" panose="02020603050405020304" pitchFamily="18" charset="0"/>
              </a:rPr>
              <a:t>j</a:t>
            </a: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then</a:t>
            </a: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err="1">
                <a:latin typeface="+mn-lt"/>
                <a:ea typeface="宋体" panose="02010600030101010101" pitchFamily="2" charset="-122"/>
                <a:cs typeface="Times New Roman" panose="02020603050405020304" pitchFamily="18" charset="0"/>
              </a:rPr>
              <a:t>a</a:t>
            </a:r>
            <a:r>
              <a:rPr lang="en-US" altLang="zh-CN" sz="2000" i="1" kern="100" baseline="-25000" dirty="0" err="1">
                <a:latin typeface="+mn-lt"/>
                <a:ea typeface="宋体" panose="02010600030101010101" pitchFamily="2" charset="-122"/>
                <a:cs typeface="Times New Roman" panose="02020603050405020304" pitchFamily="18" charset="0"/>
              </a:rPr>
              <a:t>ik</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err="1">
                <a:latin typeface="+mn-lt"/>
                <a:ea typeface="宋体" panose="02010600030101010101" pitchFamily="2" charset="-122"/>
                <a:cs typeface="Times New Roman" panose="02020603050405020304" pitchFamily="18" charset="0"/>
              </a:rPr>
              <a:t>a</a:t>
            </a:r>
            <a:r>
              <a:rPr lang="en-US" altLang="zh-CN" sz="2000" i="1" kern="100" baseline="-25000" dirty="0" err="1">
                <a:latin typeface="+mn-lt"/>
                <a:ea typeface="宋体" panose="02010600030101010101" pitchFamily="2" charset="-122"/>
                <a:cs typeface="Times New Roman" panose="02020603050405020304" pitchFamily="18" charset="0"/>
              </a:rPr>
              <a:t>ik</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err="1">
                <a:latin typeface="+mn-lt"/>
                <a:ea typeface="宋体" panose="02010600030101010101" pitchFamily="2" charset="-122"/>
                <a:cs typeface="Times New Roman" panose="02020603050405020304" pitchFamily="18" charset="0"/>
              </a:rPr>
              <a:t>a</a:t>
            </a:r>
            <a:r>
              <a:rPr lang="en-US" altLang="zh-CN" sz="2000" i="1" kern="100" baseline="-25000" dirty="0" err="1">
                <a:latin typeface="+mn-lt"/>
                <a:ea typeface="宋体" panose="02010600030101010101" pitchFamily="2" charset="-122"/>
                <a:cs typeface="Times New Roman" panose="02020603050405020304" pitchFamily="18" charset="0"/>
              </a:rPr>
              <a:t>ij</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err="1">
                <a:latin typeface="+mn-lt"/>
                <a:ea typeface="宋体" panose="02010600030101010101" pitchFamily="2" charset="-122"/>
                <a:cs typeface="Times New Roman" panose="02020603050405020304" pitchFamily="18" charset="0"/>
              </a:rPr>
              <a:t>a</a:t>
            </a:r>
            <a:r>
              <a:rPr lang="en-US" altLang="zh-CN" sz="2000" i="1" kern="100" baseline="-25000" dirty="0" err="1">
                <a:latin typeface="+mn-lt"/>
                <a:ea typeface="宋体" panose="02010600030101010101" pitchFamily="2" charset="-122"/>
                <a:cs typeface="Times New Roman" panose="02020603050405020304" pitchFamily="18" charset="0"/>
              </a:rPr>
              <a:t>jj</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err="1">
                <a:latin typeface="+mn-lt"/>
                <a:ea typeface="宋体" panose="02010600030101010101" pitchFamily="2" charset="-122"/>
                <a:cs typeface="Times New Roman" panose="02020603050405020304" pitchFamily="18" charset="0"/>
              </a:rPr>
              <a:t>a</a:t>
            </a:r>
            <a:r>
              <a:rPr lang="en-US" altLang="zh-CN" sz="2000" i="1" kern="100" baseline="-25000" dirty="0" err="1">
                <a:latin typeface="+mn-lt"/>
                <a:ea typeface="宋体" panose="02010600030101010101" pitchFamily="2" charset="-122"/>
                <a:cs typeface="Times New Roman" panose="02020603050405020304" pitchFamily="18" charset="0"/>
              </a:rPr>
              <a:t>jk</a:t>
            </a:r>
            <a:endParaRPr lang="zh-CN" altLang="zh-CN" sz="2000" i="1" kern="100" baseline="-250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err="1">
                <a:latin typeface="+mn-lt"/>
                <a:ea typeface="宋体" panose="02010600030101010101" pitchFamily="2" charset="-122"/>
                <a:cs typeface="Times New Roman" panose="02020603050405020304" pitchFamily="18" charset="0"/>
              </a:rPr>
              <a:t>endif</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err="1">
                <a:latin typeface="+mn-lt"/>
                <a:ea typeface="宋体" panose="02010600030101010101" pitchFamily="2" charset="-122"/>
                <a:cs typeface="Times New Roman" panose="02020603050405020304" pitchFamily="18" charset="0"/>
              </a:rPr>
              <a:t>endfor</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err="1">
                <a:latin typeface="+mn-lt"/>
                <a:ea typeface="宋体" panose="02010600030101010101" pitchFamily="2" charset="-122"/>
                <a:cs typeface="Times New Roman" panose="02020603050405020304" pitchFamily="18" charset="0"/>
              </a:rPr>
              <a:t>endfor</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err="1">
                <a:latin typeface="+mn-lt"/>
                <a:ea typeface="宋体" panose="02010600030101010101" pitchFamily="2" charset="-122"/>
                <a:cs typeface="Times New Roman" panose="02020603050405020304" pitchFamily="18" charset="0"/>
              </a:rPr>
              <a:t>endfor</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(2) </a:t>
            </a:r>
            <a:r>
              <a:rPr lang="en-US" altLang="zh-CN" sz="2000" b="1" kern="100" dirty="0">
                <a:latin typeface="+mn-lt"/>
                <a:ea typeface="宋体" panose="02010600030101010101" pitchFamily="2" charset="-122"/>
                <a:cs typeface="Times New Roman" panose="02020603050405020304" pitchFamily="18" charset="0"/>
              </a:rPr>
              <a:t>for</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a:t>
            </a:r>
            <a:r>
              <a:rPr lang="en-US" altLang="zh-CN" sz="2000" kern="100">
                <a:latin typeface="+mn-lt"/>
                <a:ea typeface="宋体" panose="02010600030101010101" pitchFamily="2" charset="-122"/>
                <a:cs typeface="Times New Roman" panose="02020603050405020304" pitchFamily="18" charset="0"/>
              </a:rPr>
              <a:t>l </a:t>
            </a:r>
            <a:r>
              <a:rPr lang="en-US" altLang="zh-CN" sz="2000" b="1" kern="100" dirty="0">
                <a:latin typeface="+mn-lt"/>
                <a:ea typeface="宋体" panose="02010600030101010101" pitchFamily="2" charset="-122"/>
                <a:cs typeface="Times New Roman" panose="02020603050405020304" pitchFamily="18" charset="0"/>
              </a:rPr>
              <a:t>to</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n</a:t>
            </a: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par-do</a:t>
            </a: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x</a:t>
            </a:r>
            <a:r>
              <a:rPr lang="en-US" altLang="zh-CN" sz="2000" i="1" kern="100" baseline="-25000" dirty="0">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a:latin typeface="+mn-lt"/>
                <a:ea typeface="宋体" panose="02010600030101010101" pitchFamily="2" charset="-122"/>
                <a:cs typeface="Times New Roman" panose="02020603050405020304" pitchFamily="18" charset="0"/>
              </a:rPr>
              <a:t>a</a:t>
            </a:r>
            <a:r>
              <a:rPr lang="en-US" altLang="zh-CN" sz="2000" i="1" kern="100" baseline="-25000" dirty="0">
                <a:latin typeface="+mn-lt"/>
                <a:ea typeface="宋体" panose="02010600030101010101" pitchFamily="2" charset="-122"/>
                <a:cs typeface="Times New Roman" panose="02020603050405020304" pitchFamily="18" charset="0"/>
              </a:rPr>
              <a:t>i</a:t>
            </a:r>
            <a:r>
              <a:rPr lang="en-US" altLang="zh-CN" sz="2000" kern="100" baseline="-25000" dirty="0">
                <a:latin typeface="+mn-lt"/>
                <a:ea typeface="宋体" panose="02010600030101010101" pitchFamily="2" charset="-122"/>
                <a:cs typeface="Times New Roman" panose="02020603050405020304" pitchFamily="18" charset="0"/>
              </a:rPr>
              <a:t>,</a:t>
            </a:r>
            <a:r>
              <a:rPr lang="en-US" altLang="zh-CN" sz="2000" i="1" kern="100" baseline="-25000" dirty="0">
                <a:latin typeface="+mn-lt"/>
                <a:ea typeface="宋体" panose="02010600030101010101" pitchFamily="2" charset="-122"/>
                <a:cs typeface="Times New Roman" panose="02020603050405020304" pitchFamily="18" charset="0"/>
              </a:rPr>
              <a:t>n</a:t>
            </a:r>
            <a:r>
              <a:rPr lang="en-US" altLang="zh-CN" sz="2000" kern="100" baseline="-25000" dirty="0">
                <a:latin typeface="+mn-lt"/>
                <a:ea typeface="宋体" panose="02010600030101010101" pitchFamily="2" charset="-122"/>
                <a:cs typeface="Times New Roman" panose="02020603050405020304" pitchFamily="18" charset="0"/>
              </a:rPr>
              <a:t>+1</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err="1">
                <a:latin typeface="+mn-lt"/>
                <a:ea typeface="宋体" panose="02010600030101010101" pitchFamily="2" charset="-122"/>
                <a:cs typeface="Times New Roman" panose="02020603050405020304" pitchFamily="18" charset="0"/>
              </a:rPr>
              <a:t>a</a:t>
            </a:r>
            <a:r>
              <a:rPr lang="en-US" altLang="zh-CN" sz="2000" i="1" kern="100" baseline="-25000" dirty="0" err="1">
                <a:latin typeface="+mn-lt"/>
                <a:ea typeface="宋体" panose="02010600030101010101" pitchFamily="2" charset="-122"/>
                <a:cs typeface="Times New Roman" panose="02020603050405020304" pitchFamily="18" charset="0"/>
              </a:rPr>
              <a:t>ii</a:t>
            </a:r>
            <a:endParaRPr lang="en-US" altLang="zh-CN" sz="2000" i="1" kern="100" baseline="-250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err="1">
                <a:latin typeface="+mn-lt"/>
                <a:ea typeface="宋体" panose="02010600030101010101" pitchFamily="2" charset="-122"/>
                <a:cs typeface="Times New Roman" panose="02020603050405020304" pitchFamily="18" charset="0"/>
              </a:rPr>
              <a:t>endfor</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b="1" kern="100" dirty="0">
                <a:latin typeface="+mn-lt"/>
                <a:ea typeface="宋体" panose="02010600030101010101" pitchFamily="2" charset="-122"/>
                <a:cs typeface="Times New Roman" panose="02020603050405020304" pitchFamily="18" charset="0"/>
              </a:rPr>
              <a:t>End</a:t>
            </a:r>
            <a:endParaRPr lang="zh-CN" altLang="zh-CN" sz="2000" b="1" kern="100" dirty="0">
              <a:effectLst/>
              <a:latin typeface="+mn-lt"/>
              <a:ea typeface="宋体" panose="02010600030101010101" pitchFamily="2"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2627526343"/>
              </p:ext>
            </p:extLst>
          </p:nvPr>
        </p:nvGraphicFramePr>
        <p:xfrm>
          <a:off x="2771800" y="5258008"/>
          <a:ext cx="2486000" cy="148336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0000"/>
                    </a:ext>
                  </a:extLst>
                </a:gridCol>
                <a:gridCol w="483182">
                  <a:extLst>
                    <a:ext uri="{9D8B030D-6E8A-4147-A177-3AD203B41FA5}">
                      <a16:colId xmlns:a16="http://schemas.microsoft.com/office/drawing/2014/main" val="20001"/>
                    </a:ext>
                  </a:extLst>
                </a:gridCol>
                <a:gridCol w="483182">
                  <a:extLst>
                    <a:ext uri="{9D8B030D-6E8A-4147-A177-3AD203B41FA5}">
                      <a16:colId xmlns:a16="http://schemas.microsoft.com/office/drawing/2014/main" val="20002"/>
                    </a:ext>
                  </a:extLst>
                </a:gridCol>
                <a:gridCol w="483182">
                  <a:extLst>
                    <a:ext uri="{9D8B030D-6E8A-4147-A177-3AD203B41FA5}">
                      <a16:colId xmlns:a16="http://schemas.microsoft.com/office/drawing/2014/main" val="20003"/>
                    </a:ext>
                  </a:extLst>
                </a:gridCol>
                <a:gridCol w="418757">
                  <a:extLst>
                    <a:ext uri="{9D8B030D-6E8A-4147-A177-3AD203B41FA5}">
                      <a16:colId xmlns:a16="http://schemas.microsoft.com/office/drawing/2014/main" val="20004"/>
                    </a:ext>
                  </a:extLst>
                </a:gridCol>
                <a:gridCol w="257697">
                  <a:extLst>
                    <a:ext uri="{9D8B030D-6E8A-4147-A177-3AD203B41FA5}">
                      <a16:colId xmlns:a16="http://schemas.microsoft.com/office/drawing/2014/main" val="20005"/>
                    </a:ext>
                  </a:extLst>
                </a:gridCol>
              </a:tblGrid>
              <a:tr h="370840">
                <a:tc>
                  <a:txBody>
                    <a:bodyPr/>
                    <a:lstStyle/>
                    <a:p>
                      <a:pPr algn="r"/>
                      <a:r>
                        <a:rPr lang="en-US" altLang="zh-CN" sz="2000" i="1" dirty="0"/>
                        <a:t>x</a:t>
                      </a:r>
                      <a:r>
                        <a:rPr lang="en-US" altLang="zh-CN" sz="2000" baseline="-25000" dirty="0"/>
                        <a:t>1</a:t>
                      </a:r>
                      <a:endParaRPr lang="zh-CN" altLang="en-US" sz="2000" baseline="-25000" dirty="0"/>
                    </a:p>
                  </a:txBody>
                  <a:tcPr marL="0" marR="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a:t>
                      </a:r>
                      <a:r>
                        <a:rPr lang="en-US" altLang="zh-CN" sz="2000" i="1" dirty="0"/>
                        <a:t>x</a:t>
                      </a:r>
                      <a:r>
                        <a:rPr lang="en-US" altLang="zh-CN" sz="2000" baseline="-25000" dirty="0"/>
                        <a:t>2</a:t>
                      </a:r>
                      <a:endParaRPr lang="zh-CN" altLang="en-US" sz="2000" baseline="-25000" dirty="0"/>
                    </a:p>
                  </a:txBody>
                  <a:tcPr marL="0" marR="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a:r>
                        <a:rPr lang="en-US" altLang="zh-CN" sz="2000" dirty="0"/>
                        <a:t>-</a:t>
                      </a:r>
                      <a:r>
                        <a:rPr lang="en-US" altLang="zh-CN" sz="2000" i="1" dirty="0"/>
                        <a:t>x</a:t>
                      </a:r>
                      <a:r>
                        <a:rPr lang="en-US" altLang="zh-CN" sz="2000" baseline="-25000" dirty="0"/>
                        <a:t>3</a:t>
                      </a:r>
                      <a:endParaRPr lang="zh-CN" altLang="en-US" sz="2000" dirty="0"/>
                    </a:p>
                  </a:txBody>
                  <a:tcPr marL="0" marR="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a:r>
                        <a:rPr lang="en-US" altLang="zh-CN" sz="2000" dirty="0"/>
                        <a:t>+4</a:t>
                      </a:r>
                      <a:r>
                        <a:rPr lang="en-US" altLang="zh-CN" sz="2000" i="1" dirty="0"/>
                        <a:t>x</a:t>
                      </a:r>
                      <a:r>
                        <a:rPr lang="en-US" altLang="zh-CN" sz="2000" baseline="-25000" dirty="0"/>
                        <a:t>4</a:t>
                      </a:r>
                      <a:endParaRPr lang="zh-CN" altLang="en-US" sz="2000" dirty="0"/>
                    </a:p>
                  </a:txBody>
                  <a:tcPr marL="0" marR="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altLang="zh-CN" sz="2000" dirty="0"/>
                        <a:t>=8</a:t>
                      </a:r>
                      <a:endParaRPr lang="zh-CN" altLang="en-US" sz="2000" dirty="0"/>
                    </a:p>
                  </a:txBody>
                  <a:tcPr marL="0" marR="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kumimoji="0" lang="en-US" altLang="zh-CN" sz="2000" kern="1200" dirty="0">
                          <a:solidFill>
                            <a:schemeClr val="tx1"/>
                          </a:solidFill>
                          <a:effectLst/>
                          <a:latin typeface="+mn-lt"/>
                          <a:ea typeface="+mn-ea"/>
                          <a:cs typeface="+mn-cs"/>
                        </a:rPr>
                        <a:t>➀</a:t>
                      </a:r>
                      <a:endParaRPr lang="zh-CN" altLang="en-US" sz="2000" dirty="0"/>
                    </a:p>
                  </a:txBody>
                  <a:tcPr marL="0" marR="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rPr>
                        <a:t>2</a:t>
                      </a:r>
                      <a:r>
                        <a:rPr lang="en-US" altLang="zh-CN" sz="2000" i="1" dirty="0">
                          <a:solidFill>
                            <a:srgbClr val="FF0000"/>
                          </a:solidFill>
                        </a:rPr>
                        <a:t>x</a:t>
                      </a:r>
                      <a:r>
                        <a:rPr lang="en-US" altLang="zh-CN" sz="2000" baseline="-25000" dirty="0">
                          <a:solidFill>
                            <a:srgbClr val="FF0000"/>
                          </a:solidFill>
                        </a:rPr>
                        <a:t>1</a:t>
                      </a:r>
                      <a:endParaRPr lang="zh-CN" altLang="en-US" sz="2000" baseline="-25000" dirty="0">
                        <a:solidFill>
                          <a:srgbClr val="FF0000"/>
                        </a:solidFill>
                      </a:endParaRPr>
                    </a:p>
                  </a:txBody>
                  <a:tcPr marL="0" marR="0"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rPr>
                        <a:t>-2</a:t>
                      </a:r>
                      <a:r>
                        <a:rPr lang="en-US" altLang="zh-CN" sz="2000" i="1" dirty="0">
                          <a:solidFill>
                            <a:srgbClr val="FF0000"/>
                          </a:solidFill>
                        </a:rPr>
                        <a:t>x</a:t>
                      </a:r>
                      <a:r>
                        <a:rPr lang="en-US" altLang="zh-CN" sz="2000" baseline="-25000" dirty="0">
                          <a:solidFill>
                            <a:srgbClr val="FF0000"/>
                          </a:solidFill>
                        </a:rPr>
                        <a:t>2</a:t>
                      </a:r>
                      <a:endParaRPr lang="zh-CN" altLang="en-US" sz="2000" baseline="-25000" dirty="0">
                        <a:solidFill>
                          <a:srgbClr val="FF0000"/>
                        </a:solidFill>
                      </a:endParaRPr>
                    </a:p>
                  </a:txBody>
                  <a:tcPr marL="0" marR="0" marT="0" marB="0">
                    <a:lnL>
                      <a:noFill/>
                    </a:lnL>
                    <a:lnR>
                      <a:noFill/>
                    </a:lnR>
                    <a:lnT>
                      <a:noFill/>
                    </a:lnT>
                    <a:lnB>
                      <a:noFill/>
                    </a:lnB>
                    <a:lnTlToBr w="12700" cmpd="sng">
                      <a:noFill/>
                      <a:prstDash val="solid"/>
                    </a:lnTlToBr>
                    <a:lnBlToTr w="12700" cmpd="sng">
                      <a:noFill/>
                      <a:prstDash val="solid"/>
                    </a:lnBlToTr>
                  </a:tcPr>
                </a:tc>
                <a:tc>
                  <a:txBody>
                    <a:bodyPr/>
                    <a:lstStyle/>
                    <a:p>
                      <a:pPr algn="r"/>
                      <a:r>
                        <a:rPr lang="en-US" altLang="zh-CN" sz="2000" dirty="0">
                          <a:solidFill>
                            <a:srgbClr val="FF0000"/>
                          </a:solidFill>
                        </a:rPr>
                        <a:t>-3</a:t>
                      </a:r>
                      <a:r>
                        <a:rPr lang="en-US" altLang="zh-CN" sz="2000" i="1" dirty="0">
                          <a:solidFill>
                            <a:srgbClr val="FF0000"/>
                          </a:solidFill>
                        </a:rPr>
                        <a:t>x</a:t>
                      </a:r>
                      <a:r>
                        <a:rPr lang="en-US" altLang="zh-CN" sz="2000" baseline="-25000" dirty="0">
                          <a:solidFill>
                            <a:srgbClr val="FF0000"/>
                          </a:solidFill>
                        </a:rPr>
                        <a:t>3</a:t>
                      </a:r>
                      <a:endParaRPr lang="zh-CN" altLang="en-US" sz="2000" dirty="0">
                        <a:solidFill>
                          <a:srgbClr val="FF0000"/>
                        </a:solidFill>
                      </a:endParaRPr>
                    </a:p>
                  </a:txBody>
                  <a:tcPr marL="0" marR="0" marT="0" marB="0">
                    <a:lnL>
                      <a:noFill/>
                    </a:lnL>
                    <a:lnR>
                      <a:noFill/>
                    </a:lnR>
                    <a:lnT>
                      <a:noFill/>
                    </a:lnT>
                    <a:lnB>
                      <a:noFill/>
                    </a:lnB>
                    <a:lnTlToBr w="12700" cmpd="sng">
                      <a:noFill/>
                      <a:prstDash val="solid"/>
                    </a:lnTlToBr>
                    <a:lnBlToTr w="12700" cmpd="sng">
                      <a:noFill/>
                      <a:prstDash val="solid"/>
                    </a:lnBlToTr>
                  </a:tcPr>
                </a:tc>
                <a:tc>
                  <a:txBody>
                    <a:bodyPr/>
                    <a:lstStyle/>
                    <a:p>
                      <a:pPr algn="r"/>
                      <a:r>
                        <a:rPr lang="en-US" altLang="zh-CN" sz="2000" dirty="0">
                          <a:solidFill>
                            <a:srgbClr val="FF0000"/>
                          </a:solidFill>
                        </a:rPr>
                        <a:t>+</a:t>
                      </a:r>
                      <a:r>
                        <a:rPr lang="en-US" altLang="zh-CN" sz="2000" i="1" dirty="0">
                          <a:solidFill>
                            <a:srgbClr val="FF0000"/>
                          </a:solidFill>
                        </a:rPr>
                        <a:t>x</a:t>
                      </a:r>
                      <a:r>
                        <a:rPr lang="en-US" altLang="zh-CN" sz="2000" baseline="-25000" dirty="0">
                          <a:solidFill>
                            <a:srgbClr val="FF0000"/>
                          </a:solidFill>
                        </a:rPr>
                        <a:t>4</a:t>
                      </a:r>
                      <a:endParaRPr lang="zh-CN" altLang="en-US" sz="2000" dirty="0">
                        <a:solidFill>
                          <a:srgbClr val="FF0000"/>
                        </a:solidFill>
                      </a:endParaRPr>
                    </a:p>
                  </a:txBody>
                  <a:tcPr marL="0" marR="0" marT="0" marB="0">
                    <a:lnL>
                      <a:noFill/>
                    </a:lnL>
                    <a:lnR>
                      <a:noFill/>
                    </a:lnR>
                    <a:lnT>
                      <a:noFill/>
                    </a:lnT>
                    <a:lnB>
                      <a:noFill/>
                    </a:lnB>
                    <a:lnTlToBr w="12700" cmpd="sng">
                      <a:noFill/>
                      <a:prstDash val="solid"/>
                    </a:lnTlToBr>
                    <a:lnBlToTr w="12700" cmpd="sng">
                      <a:noFill/>
                      <a:prstDash val="solid"/>
                    </a:lnBlToTr>
                  </a:tcPr>
                </a:tc>
                <a:tc>
                  <a:txBody>
                    <a:bodyPr/>
                    <a:lstStyle/>
                    <a:p>
                      <a:r>
                        <a:rPr lang="en-US" altLang="zh-CN" sz="2000" dirty="0">
                          <a:solidFill>
                            <a:srgbClr val="FF0000"/>
                          </a:solidFill>
                        </a:rPr>
                        <a:t>=23</a:t>
                      </a:r>
                      <a:endParaRPr lang="zh-CN" altLang="en-US" sz="2000" dirty="0">
                        <a:solidFill>
                          <a:srgbClr val="FF0000"/>
                        </a:solidFill>
                      </a:endParaRPr>
                    </a:p>
                  </a:txBody>
                  <a:tcPr marL="0" marR="0" marT="0" marB="0">
                    <a:lnL>
                      <a:noFill/>
                    </a:lnL>
                    <a:lnR>
                      <a:noFill/>
                    </a:lnR>
                    <a:lnT>
                      <a:noFill/>
                    </a:lnT>
                    <a:lnB>
                      <a:noFill/>
                    </a:lnB>
                    <a:lnTlToBr w="12700" cmpd="sng">
                      <a:noFill/>
                      <a:prstDash val="solid"/>
                    </a:lnTlToBr>
                    <a:lnBlToTr w="12700" cmpd="sng">
                      <a:noFill/>
                      <a:prstDash val="solid"/>
                    </a:lnBlToTr>
                  </a:tcPr>
                </a:tc>
                <a:tc>
                  <a:txBody>
                    <a:bodyPr/>
                    <a:lstStyle/>
                    <a:p>
                      <a:r>
                        <a:rPr kumimoji="0" lang="en-US" altLang="zh-CN" sz="2000" kern="1200" dirty="0">
                          <a:solidFill>
                            <a:srgbClr val="FF0000"/>
                          </a:solidFill>
                          <a:effectLst/>
                          <a:latin typeface="+mn-lt"/>
                          <a:ea typeface="+mn-ea"/>
                          <a:cs typeface="+mn-cs"/>
                        </a:rPr>
                        <a:t>➁</a:t>
                      </a:r>
                      <a:endParaRPr lang="zh-CN" altLang="en-US" sz="2000" dirty="0">
                        <a:solidFill>
                          <a:srgbClr val="FF0000"/>
                        </a:solidFill>
                      </a:endParaRPr>
                    </a:p>
                  </a:txBody>
                  <a:tcPr marL="0" marR="0"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i="1" dirty="0"/>
                        <a:t>x</a:t>
                      </a:r>
                      <a:r>
                        <a:rPr lang="en-US" altLang="zh-CN" sz="2000" baseline="-25000" dirty="0"/>
                        <a:t>1</a:t>
                      </a:r>
                      <a:endParaRPr lang="zh-CN" altLang="en-US" sz="2000" baseline="-25000" dirty="0"/>
                    </a:p>
                  </a:txBody>
                  <a:tcPr marL="0" marR="0"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+3</a:t>
                      </a:r>
                      <a:r>
                        <a:rPr lang="en-US" altLang="zh-CN" sz="2000" i="1" dirty="0"/>
                        <a:t>x</a:t>
                      </a:r>
                      <a:r>
                        <a:rPr lang="en-US" altLang="zh-CN" sz="2000" baseline="-25000" dirty="0"/>
                        <a:t>2</a:t>
                      </a:r>
                      <a:endParaRPr lang="zh-CN" altLang="en-US" sz="2000" baseline="-25000" dirty="0"/>
                    </a:p>
                  </a:txBody>
                  <a:tcPr marL="0" marR="0" marT="0" marB="0">
                    <a:lnL>
                      <a:noFill/>
                    </a:lnL>
                    <a:lnR>
                      <a:noFill/>
                    </a:lnR>
                    <a:lnT>
                      <a:noFill/>
                    </a:lnT>
                    <a:lnB>
                      <a:noFill/>
                    </a:lnB>
                    <a:lnTlToBr w="12700" cmpd="sng">
                      <a:noFill/>
                      <a:prstDash val="solid"/>
                    </a:lnTlToBr>
                    <a:lnBlToTr w="12700" cmpd="sng">
                      <a:noFill/>
                      <a:prstDash val="solid"/>
                    </a:lnBlToTr>
                  </a:tcPr>
                </a:tc>
                <a:tc>
                  <a:txBody>
                    <a:bodyPr/>
                    <a:lstStyle/>
                    <a:p>
                      <a:pPr algn="r"/>
                      <a:r>
                        <a:rPr lang="en-US" altLang="zh-CN" sz="2000" dirty="0"/>
                        <a:t>+2</a:t>
                      </a:r>
                      <a:r>
                        <a:rPr lang="en-US" altLang="zh-CN" sz="2000" i="1" dirty="0"/>
                        <a:t>x</a:t>
                      </a:r>
                      <a:r>
                        <a:rPr lang="en-US" altLang="zh-CN" sz="2000" baseline="-25000" dirty="0"/>
                        <a:t>3</a:t>
                      </a:r>
                      <a:endParaRPr lang="zh-CN" altLang="en-US" sz="2000" dirty="0"/>
                    </a:p>
                  </a:txBody>
                  <a:tcPr marL="0" marR="0" marT="0" marB="0">
                    <a:lnL>
                      <a:noFill/>
                    </a:lnL>
                    <a:lnR>
                      <a:noFill/>
                    </a:lnR>
                    <a:lnT>
                      <a:noFill/>
                    </a:lnT>
                    <a:lnB>
                      <a:noFill/>
                    </a:lnB>
                    <a:lnTlToBr w="12700" cmpd="sng">
                      <a:noFill/>
                      <a:prstDash val="solid"/>
                    </a:lnTlToBr>
                    <a:lnBlToTr w="12700" cmpd="sng">
                      <a:noFill/>
                      <a:prstDash val="solid"/>
                    </a:lnBlToTr>
                  </a:tcPr>
                </a:tc>
                <a:tc>
                  <a:txBody>
                    <a:bodyPr/>
                    <a:lstStyle/>
                    <a:p>
                      <a:pPr algn="r"/>
                      <a:r>
                        <a:rPr lang="en-US" altLang="zh-CN" sz="2000" dirty="0"/>
                        <a:t>-3</a:t>
                      </a:r>
                      <a:r>
                        <a:rPr lang="en-US" altLang="zh-CN" sz="2000" i="1" dirty="0"/>
                        <a:t>x</a:t>
                      </a:r>
                      <a:r>
                        <a:rPr lang="en-US" altLang="zh-CN" sz="2000" baseline="-25000" dirty="0"/>
                        <a:t>4</a:t>
                      </a:r>
                      <a:endParaRPr lang="zh-CN" altLang="en-US" sz="2000" dirty="0"/>
                    </a:p>
                  </a:txBody>
                  <a:tcPr marL="0" marR="0" marT="0" marB="0">
                    <a:lnL>
                      <a:noFill/>
                    </a:lnL>
                    <a:lnR>
                      <a:noFill/>
                    </a:lnR>
                    <a:lnT>
                      <a:noFill/>
                    </a:lnT>
                    <a:lnB>
                      <a:noFill/>
                    </a:lnB>
                    <a:lnTlToBr w="12700" cmpd="sng">
                      <a:noFill/>
                      <a:prstDash val="solid"/>
                    </a:lnTlToBr>
                    <a:lnBlToTr w="12700" cmpd="sng">
                      <a:noFill/>
                      <a:prstDash val="solid"/>
                    </a:lnBlToTr>
                  </a:tcPr>
                </a:tc>
                <a:tc>
                  <a:txBody>
                    <a:bodyPr/>
                    <a:lstStyle/>
                    <a:p>
                      <a:r>
                        <a:rPr lang="en-US" altLang="zh-CN" sz="2000" dirty="0"/>
                        <a:t>=-9</a:t>
                      </a:r>
                      <a:endParaRPr lang="zh-CN" altLang="en-US" sz="2000" dirty="0"/>
                    </a:p>
                  </a:txBody>
                  <a:tcPr marL="0" marR="0" marT="0" marB="0">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➂</a:t>
                      </a:r>
                      <a:endParaRPr lang="zh-CN" altLang="en-US" sz="2000" dirty="0"/>
                    </a:p>
                  </a:txBody>
                  <a:tcPr marL="0" marR="0"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i="1" dirty="0"/>
                        <a:t>x</a:t>
                      </a:r>
                      <a:r>
                        <a:rPr lang="en-US" altLang="zh-CN" sz="2000" baseline="-25000" dirty="0"/>
                        <a:t>1</a:t>
                      </a:r>
                      <a:endParaRPr lang="zh-CN" altLang="en-US" sz="2000" baseline="-25000" dirty="0"/>
                    </a:p>
                  </a:txBody>
                  <a:tcPr marL="0" marR="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2</a:t>
                      </a:r>
                      <a:endParaRPr lang="zh-CN" altLang="en-US" sz="2000" baseline="-25000" dirty="0"/>
                    </a:p>
                  </a:txBody>
                  <a:tcPr marL="0" marR="0" marT="0" marB="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a:t>
                      </a:r>
                      <a:r>
                        <a:rPr lang="en-US" altLang="zh-CN" sz="2000" i="1" dirty="0"/>
                        <a:t>x</a:t>
                      </a:r>
                      <a:r>
                        <a:rPr lang="en-US" altLang="zh-CN" sz="2000" baseline="-25000" dirty="0"/>
                        <a:t>3</a:t>
                      </a:r>
                      <a:endParaRPr lang="zh-CN" altLang="en-US" sz="2000" dirty="0"/>
                    </a:p>
                  </a:txBody>
                  <a:tcPr marL="0" marR="0" marT="0" marB="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sz="2000" dirty="0"/>
                        <a:t>+2</a:t>
                      </a:r>
                      <a:r>
                        <a:rPr lang="en-US" altLang="zh-CN" sz="2000" i="1" dirty="0"/>
                        <a:t>x</a:t>
                      </a:r>
                      <a:r>
                        <a:rPr lang="en-US" altLang="zh-CN" sz="2000" baseline="-25000" dirty="0"/>
                        <a:t>4</a:t>
                      </a:r>
                      <a:endParaRPr lang="zh-CN" altLang="en-US" sz="2000" dirty="0"/>
                    </a:p>
                  </a:txBody>
                  <a:tcPr marL="0" marR="0" marT="0" marB="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000" dirty="0"/>
                        <a:t>=4</a:t>
                      </a:r>
                      <a:endParaRPr lang="zh-CN" altLang="en-US" sz="2000" dirty="0"/>
                    </a:p>
                  </a:txBody>
                  <a:tcPr marL="0" marR="0" marT="0" marB="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endParaRPr lang="zh-CN" altLang="en-US" sz="2000" dirty="0"/>
                    </a:p>
                  </a:txBody>
                  <a:tcPr marL="0" marR="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1772062876"/>
                  </p:ext>
                </p:extLst>
              </p:nvPr>
            </p:nvGraphicFramePr>
            <p:xfrm>
              <a:off x="5436096" y="476672"/>
              <a:ext cx="3708000" cy="1483360"/>
            </p:xfrm>
            <a:graphic>
              <a:graphicData uri="http://schemas.openxmlformats.org/drawingml/2006/table">
                <a:tbl>
                  <a:tblPr firstRow="1" bandRow="1">
                    <a:tableStyleId>{2D5ABB26-0587-4C30-8999-92F81FD0307C}</a:tableStyleId>
                  </a:tblPr>
                  <a:tblGrid>
                    <a:gridCol w="936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gridCol w="504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➀-</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oMath>
                          </a14:m>
                          <a:r>
                            <a:rPr kumimoji="0" lang="en-US" altLang="zh-CN" sz="2000" kern="1200" dirty="0">
                              <a:solidFill>
                                <a:schemeClr val="tx1"/>
                              </a:solidFill>
                              <a:effectLst/>
                              <a:latin typeface="+mn-lt"/>
                              <a:ea typeface="+mn-ea"/>
                              <a:cs typeface="+mn-cs"/>
                            </a:rPr>
                            <a:t>➁:</a:t>
                          </a:r>
                          <a:endParaRPr lang="zh-CN" altLang="en-US" sz="20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endParaRPr lang="zh-CN" altLang="en-US" sz="2000" baseline="-25000" dirty="0"/>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2</a:t>
                          </a:r>
                          <a:endParaRPr lang="zh-CN" altLang="en-US" sz="2000" baseline="-25000" dirty="0"/>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i="0" dirty="0">
                              <a:latin typeface="+mn-lt"/>
                            </a:rPr>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oMath>
                          </a14:m>
                          <a:r>
                            <a:rPr lang="en-US" altLang="zh-CN" sz="2000" i="1" dirty="0"/>
                            <a:t>x</a:t>
                          </a:r>
                          <a:r>
                            <a:rPr lang="en-US" altLang="zh-CN" sz="2000" baseline="-25000" dirty="0"/>
                            <a:t>3</a:t>
                          </a:r>
                          <a:endParaRPr lang="zh-CN" altLang="en-US" sz="2000" dirty="0"/>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7</m:t>
                                      </m:r>
                                    </m:num>
                                    <m:den>
                                      <m:r>
                                        <a:rPr lang="en-US" altLang="zh-CN" sz="2000" b="0" i="1" smtClean="0">
                                          <a:latin typeface="Cambria Math" panose="02040503050406030204" pitchFamily="18" charset="0"/>
                                        </a:rPr>
                                        <m:t>2</m:t>
                                      </m:r>
                                    </m:den>
                                  </m:f>
                                </m:e>
                              </m:box>
                            </m:oMath>
                          </a14:m>
                          <a:r>
                            <a:rPr lang="en-US" altLang="zh-CN" sz="2000" i="1" dirty="0"/>
                            <a:t>x</a:t>
                          </a:r>
                          <a:r>
                            <a:rPr lang="en-US" altLang="zh-CN" sz="2000" baseline="-25000" dirty="0"/>
                            <a:t>4</a:t>
                          </a:r>
                          <a:endParaRPr lang="zh-CN" altLang="en-US" sz="2000" dirty="0"/>
                        </a:p>
                      </a:txBody>
                      <a:tcPr marL="0" marR="0" marT="0" marB="0">
                        <a:lnT w="12700" cap="flat" cmpd="sng" algn="ctr">
                          <a:solidFill>
                            <a:schemeClr val="tx1"/>
                          </a:solidFill>
                          <a:prstDash val="solid"/>
                          <a:round/>
                          <a:headEnd type="none" w="med" len="med"/>
                          <a:tailEnd type="none" w="med" len="med"/>
                        </a:lnT>
                      </a:tcPr>
                    </a:tc>
                    <a:tc>
                      <a:txBody>
                        <a:bodyPr/>
                        <a:lstStyle/>
                        <a:p>
                          <a:r>
                            <a:rPr lang="en-US" altLang="zh-CN" sz="200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7</m:t>
                                      </m:r>
                                    </m:num>
                                    <m:den>
                                      <m:r>
                                        <a:rPr lang="en-US" altLang="zh-CN" sz="2000" b="0" i="1" smtClean="0">
                                          <a:latin typeface="Cambria Math" panose="02040503050406030204" pitchFamily="18" charset="0"/>
                                        </a:rPr>
                                        <m:t>2</m:t>
                                      </m:r>
                                    </m:den>
                                  </m:f>
                                </m:e>
                              </m:box>
                            </m:oMath>
                          </a14:m>
                          <a:endParaRPr lang="zh-CN" altLang="en-US" sz="2000" dirty="0"/>
                        </a:p>
                      </a:txBody>
                      <a:tcPr marL="0" marR="0" marT="0" marB="0">
                        <a:lnT w="12700" cap="flat" cmpd="sng" algn="ctr">
                          <a:solidFill>
                            <a:schemeClr val="tx1"/>
                          </a:solidFill>
                          <a:prstDash val="solid"/>
                          <a:round/>
                          <a:headEnd type="none" w="med" len="med"/>
                          <a:tailEnd type="none" w="med" len="med"/>
                        </a:lnT>
                      </a:tcPr>
                    </a:tc>
                    <a:tc>
                      <a:txBody>
                        <a:bodyPr/>
                        <a:lstStyle/>
                        <a:p>
                          <a:r>
                            <a:rPr kumimoji="0" lang="en-US" altLang="zh-CN" sz="2000" kern="1200" dirty="0">
                              <a:solidFill>
                                <a:schemeClr val="tx1"/>
                              </a:solidFill>
                              <a:effectLst/>
                              <a:latin typeface="+mn-lt"/>
                              <a:ea typeface="+mn-ea"/>
                              <a:cs typeface="+mn-cs"/>
                            </a:rPr>
                            <a:t>➀</a:t>
                          </a:r>
                          <a:endParaRPr lang="zh-CN" altLang="en-US" sz="2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2</a:t>
                          </a:r>
                          <a:endParaRPr lang="zh-CN" altLang="en-US" sz="2000" baseline="-25000" dirty="0"/>
                        </a:p>
                      </a:txBody>
                      <a:tcPr marL="0" marR="0" marT="0" marB="0"/>
                    </a:tc>
                    <a:tc>
                      <a:txBody>
                        <a:bodyPr/>
                        <a:lstStyle/>
                        <a:p>
                          <a:pPr algn="r"/>
                          <a:r>
                            <a:rPr lang="en-US" altLang="zh-CN" sz="2000" dirty="0"/>
                            <a:t>-3</a:t>
                          </a:r>
                          <a:r>
                            <a:rPr lang="en-US" altLang="zh-CN" sz="2000" i="1" dirty="0"/>
                            <a:t>x</a:t>
                          </a:r>
                          <a:r>
                            <a:rPr lang="en-US" altLang="zh-CN" sz="2000" baseline="-25000" dirty="0"/>
                            <a:t>3</a:t>
                          </a:r>
                          <a:endParaRPr lang="zh-CN" altLang="en-US" sz="2000" dirty="0"/>
                        </a:p>
                      </a:txBody>
                      <a:tcPr marL="0" marR="0" marT="0" marB="0"/>
                    </a:tc>
                    <a:tc>
                      <a:txBody>
                        <a:bodyPr/>
                        <a:lstStyle/>
                        <a:p>
                          <a:pPr algn="r"/>
                          <a:r>
                            <a:rPr lang="en-US" altLang="zh-CN" sz="2000" dirty="0"/>
                            <a:t>+</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=23</a:t>
                          </a:r>
                          <a:endParaRPr lang="zh-CN" altLang="en-US" sz="2000" dirty="0"/>
                        </a:p>
                      </a:txBody>
                      <a:tcPr marL="0" marR="0" marT="0" marB="0"/>
                    </a:tc>
                    <a:tc>
                      <a:txBody>
                        <a:bodyPr/>
                        <a:lstStyle/>
                        <a:p>
                          <a:r>
                            <a:rPr kumimoji="0" lang="en-US" altLang="zh-CN" sz="2000" kern="1200" dirty="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➂-</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oMath>
                          </a14:m>
                          <a:r>
                            <a:rPr kumimoji="0" lang="en-US" altLang="zh-CN" sz="2000" kern="1200" dirty="0">
                              <a:solidFill>
                                <a:schemeClr val="tx1"/>
                              </a:solidFill>
                              <a:effectLst/>
                              <a:latin typeface="+mn-lt"/>
                              <a:ea typeface="+mn-ea"/>
                              <a:cs typeface="+mn-cs"/>
                            </a:rPr>
                            <a:t>➁:</a:t>
                          </a:r>
                          <a:endParaRPr lang="zh-CN" altLang="en-US" sz="2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rPr>
                            <a:t>4</a:t>
                          </a:r>
                          <a:r>
                            <a:rPr lang="en-US" altLang="zh-CN" sz="2000" i="1" dirty="0">
                              <a:solidFill>
                                <a:srgbClr val="FF0000"/>
                              </a:solidFill>
                            </a:rPr>
                            <a:t>x</a:t>
                          </a:r>
                          <a:r>
                            <a:rPr lang="en-US" altLang="zh-CN" sz="2000" baseline="-25000" dirty="0">
                              <a:solidFill>
                                <a:srgbClr val="FF0000"/>
                              </a:solidFill>
                            </a:rPr>
                            <a:t>2</a:t>
                          </a:r>
                          <a:endParaRPr lang="zh-CN" altLang="en-US" sz="2000" baseline="-25000" dirty="0">
                            <a:solidFill>
                              <a:srgbClr val="FF0000"/>
                            </a:solidFill>
                          </a:endParaRPr>
                        </a:p>
                      </a:txBody>
                      <a:tcPr marL="0" marR="0" marT="0" marB="0"/>
                    </a:tc>
                    <a:tc>
                      <a:txBody>
                        <a:bodyPr/>
                        <a:lstStyle/>
                        <a:p>
                          <a:pPr algn="r"/>
                          <a:r>
                            <a:rPr lang="en-US" altLang="zh-CN" sz="2000" dirty="0">
                              <a:solidFill>
                                <a:srgbClr val="FF0000"/>
                              </a:solidFill>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7</m:t>
                                      </m:r>
                                    </m:num>
                                    <m:den>
                                      <m:r>
                                        <a:rPr lang="en-US" altLang="zh-CN" sz="2000" b="0" i="1" smtClean="0">
                                          <a:solidFill>
                                            <a:srgbClr val="FF0000"/>
                                          </a:solidFill>
                                          <a:latin typeface="Cambria Math" panose="02040503050406030204" pitchFamily="18" charset="0"/>
                                        </a:rPr>
                                        <m:t>2</m:t>
                                      </m:r>
                                    </m:den>
                                  </m:f>
                                </m:e>
                              </m:box>
                            </m:oMath>
                          </a14:m>
                          <a:r>
                            <a:rPr lang="en-US" altLang="zh-CN" sz="2000" i="1" dirty="0">
                              <a:solidFill>
                                <a:srgbClr val="FF0000"/>
                              </a:solidFill>
                            </a:rPr>
                            <a:t>x</a:t>
                          </a:r>
                          <a:r>
                            <a:rPr lang="en-US" altLang="zh-CN" sz="2000" baseline="-25000" dirty="0">
                              <a:solidFill>
                                <a:srgbClr val="FF0000"/>
                              </a:solidFill>
                            </a:rPr>
                            <a:t>3</a:t>
                          </a:r>
                          <a:endParaRPr lang="zh-CN" altLang="en-US" sz="2000" dirty="0">
                            <a:solidFill>
                              <a:srgbClr val="FF0000"/>
                            </a:solidFill>
                          </a:endParaRPr>
                        </a:p>
                      </a:txBody>
                      <a:tcPr marL="0" marR="0" marT="0" marB="0"/>
                    </a:tc>
                    <a:tc>
                      <a:txBody>
                        <a:bodyPr/>
                        <a:lstStyle/>
                        <a:p>
                          <a:pPr algn="r"/>
                          <a:r>
                            <a:rPr lang="en-US" altLang="zh-CN" sz="2000" dirty="0">
                              <a:solidFill>
                                <a:srgbClr val="FF0000"/>
                              </a:solidFill>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7</m:t>
                                      </m:r>
                                    </m:num>
                                    <m:den>
                                      <m:r>
                                        <a:rPr lang="en-US" altLang="zh-CN" sz="2000" b="0" i="1" smtClean="0">
                                          <a:solidFill>
                                            <a:srgbClr val="FF0000"/>
                                          </a:solidFill>
                                          <a:latin typeface="Cambria Math" panose="02040503050406030204" pitchFamily="18" charset="0"/>
                                        </a:rPr>
                                        <m:t>2</m:t>
                                      </m:r>
                                    </m:den>
                                  </m:f>
                                </m:e>
                              </m:box>
                            </m:oMath>
                          </a14:m>
                          <a:r>
                            <a:rPr lang="en-US" altLang="zh-CN" sz="2000" i="1" dirty="0">
                              <a:solidFill>
                                <a:srgbClr val="FF0000"/>
                              </a:solidFill>
                            </a:rPr>
                            <a:t>x</a:t>
                          </a:r>
                          <a:r>
                            <a:rPr lang="en-US" altLang="zh-CN" sz="2000" baseline="-25000" dirty="0">
                              <a:solidFill>
                                <a:srgbClr val="FF0000"/>
                              </a:solidFill>
                            </a:rPr>
                            <a:t>4</a:t>
                          </a:r>
                          <a:endParaRPr lang="zh-CN" altLang="en-US" sz="2000" dirty="0">
                            <a:solidFill>
                              <a:srgbClr val="FF0000"/>
                            </a:solidFill>
                          </a:endParaRPr>
                        </a:p>
                      </a:txBody>
                      <a:tcPr marL="0" marR="0" marT="0" marB="0"/>
                    </a:tc>
                    <a:tc>
                      <a:txBody>
                        <a:bodyPr/>
                        <a:lstStyle/>
                        <a:p>
                          <a:r>
                            <a:rPr lang="en-US" altLang="zh-CN" sz="2000" dirty="0">
                              <a:solidFill>
                                <a:srgbClr val="FF0000"/>
                              </a:solidFill>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41</m:t>
                                      </m:r>
                                    </m:num>
                                    <m:den>
                                      <m:r>
                                        <a:rPr lang="en-US" altLang="zh-CN" sz="2000" b="0" i="1" smtClean="0">
                                          <a:solidFill>
                                            <a:srgbClr val="FF0000"/>
                                          </a:solidFill>
                                          <a:latin typeface="Cambria Math" panose="02040503050406030204" pitchFamily="18" charset="0"/>
                                        </a:rPr>
                                        <m:t>2</m:t>
                                      </m:r>
                                    </m:den>
                                  </m:f>
                                </m:e>
                              </m:box>
                            </m:oMath>
                          </a14:m>
                          <a:endParaRPr lang="zh-CN" altLang="en-US" sz="2000" dirty="0">
                            <a:solidFill>
                              <a:srgbClr val="FF0000"/>
                            </a:solidFill>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rgbClr val="FF0000"/>
                              </a:solidFill>
                              <a:effectLst/>
                              <a:latin typeface="+mn-lt"/>
                              <a:ea typeface="+mn-ea"/>
                              <a:cs typeface="+mn-cs"/>
                            </a:rPr>
                            <a:t>➂</a:t>
                          </a:r>
                          <a:endParaRPr lang="zh-CN" altLang="en-US" sz="2000" dirty="0">
                            <a:solidFill>
                              <a:srgbClr val="FF0000"/>
                            </a:solidFill>
                          </a:endParaRPr>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oMath>
                          </a14:m>
                          <a:r>
                            <a:rPr kumimoji="0" lang="en-US" altLang="zh-CN" sz="2000" kern="1200" dirty="0">
                              <a:solidFill>
                                <a:schemeClr val="tx1"/>
                              </a:solidFill>
                              <a:effectLst/>
                              <a:latin typeface="+mn-lt"/>
                              <a:ea typeface="+mn-ea"/>
                              <a:cs typeface="+mn-cs"/>
                            </a:rPr>
                            <a:t>➁:</a:t>
                          </a:r>
                          <a:endParaRPr lang="zh-CN" altLang="en-US" sz="2000"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i="0" dirty="0"/>
                            <a:t>3</a:t>
                          </a:r>
                          <a:r>
                            <a:rPr lang="en-US" altLang="zh-CN" sz="2000" i="1" dirty="0"/>
                            <a:t>x</a:t>
                          </a:r>
                          <a:r>
                            <a:rPr lang="en-US" altLang="zh-CN" sz="2000" baseline="-25000" dirty="0"/>
                            <a:t>2</a:t>
                          </a:r>
                          <a:endParaRPr lang="zh-CN" altLang="en-US" sz="2000" baseline="-25000" dirty="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b="0" i="1" smtClean="0">
                                          <a:latin typeface="Cambria Math" panose="02040503050406030204" pitchFamily="18" charset="0"/>
                                        </a:rPr>
                                        <m:t>2</m:t>
                                      </m:r>
                                    </m:den>
                                  </m:f>
                                </m:e>
                              </m:box>
                            </m:oMath>
                          </a14:m>
                          <a:r>
                            <a:rPr lang="en-US" altLang="zh-CN" sz="2000" i="1" dirty="0"/>
                            <a:t>x</a:t>
                          </a:r>
                          <a:r>
                            <a:rPr lang="en-US" altLang="zh-CN" sz="2000" baseline="-25000" dirty="0"/>
                            <a:t>3</a:t>
                          </a:r>
                          <a:endParaRPr lang="zh-CN" altLang="en-US" sz="2000" dirty="0"/>
                        </a:p>
                      </a:txBody>
                      <a:tcPr marL="0" marR="0" marT="0" marB="0">
                        <a:lnB w="12700" cap="flat" cmpd="sng" algn="ctr">
                          <a:solidFill>
                            <a:schemeClr val="tx1"/>
                          </a:solidFill>
                          <a:prstDash val="solid"/>
                          <a:round/>
                          <a:headEnd type="none" w="med" len="med"/>
                          <a:tailEnd type="none" w="med" len="med"/>
                        </a:lnB>
                      </a:tcPr>
                    </a:tc>
                    <a:tc>
                      <a:txBody>
                        <a:bodyPr/>
                        <a:lstStyle/>
                        <a:p>
                          <a:pPr algn="r"/>
                          <a:r>
                            <a:rPr lang="en-US" altLang="zh-CN" sz="200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2</m:t>
                                      </m:r>
                                    </m:den>
                                  </m:f>
                                </m:e>
                              </m:box>
                            </m:oMath>
                          </a14:m>
                          <a:r>
                            <a:rPr lang="en-US" altLang="zh-CN" sz="2000" i="1" dirty="0"/>
                            <a:t>x</a:t>
                          </a:r>
                          <a:r>
                            <a:rPr lang="en-US" altLang="zh-CN" sz="2000" baseline="-25000" dirty="0"/>
                            <a:t>4</a:t>
                          </a:r>
                          <a:endParaRPr lang="zh-CN" altLang="en-US" sz="2000" dirty="0"/>
                        </a:p>
                      </a:txBody>
                      <a:tcPr marL="0" marR="0" marT="0" marB="0">
                        <a:lnB w="12700" cap="flat" cmpd="sng" algn="ctr">
                          <a:solidFill>
                            <a:schemeClr val="tx1"/>
                          </a:solidFill>
                          <a:prstDash val="solid"/>
                          <a:round/>
                          <a:headEnd type="none" w="med" len="med"/>
                          <a:tailEnd type="none" w="med" len="med"/>
                        </a:lnB>
                      </a:tcPr>
                    </a:tc>
                    <a:tc>
                      <a:txBody>
                        <a:bodyPr/>
                        <a:lstStyle/>
                        <a:p>
                          <a:r>
                            <a:rPr lang="en-US" altLang="zh-CN" sz="200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15</m:t>
                                      </m:r>
                                    </m:num>
                                    <m:den>
                                      <m:r>
                                        <a:rPr lang="en-US" altLang="zh-CN" sz="2000" b="0" i="1" smtClean="0">
                                          <a:latin typeface="Cambria Math" panose="02040503050406030204" pitchFamily="18" charset="0"/>
                                        </a:rPr>
                                        <m:t>2</m:t>
                                      </m:r>
                                    </m:den>
                                  </m:f>
                                </m:e>
                              </m:box>
                            </m:oMath>
                          </a14:m>
                          <a:endParaRPr lang="zh-CN" altLang="en-US" sz="2000" dirty="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endParaRPr lang="zh-CN" altLang="en-US" sz="2000" dirty="0"/>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1772062876"/>
                  </p:ext>
                </p:extLst>
              </p:nvPr>
            </p:nvGraphicFramePr>
            <p:xfrm>
              <a:off x="5436096" y="476672"/>
              <a:ext cx="3708000" cy="1483360"/>
            </p:xfrm>
            <a:graphic>
              <a:graphicData uri="http://schemas.openxmlformats.org/drawingml/2006/table">
                <a:tbl>
                  <a:tblPr firstRow="1" bandRow="1">
                    <a:tableStyleId>{2D5ABB26-0587-4C30-8999-92F81FD0307C}</a:tableStyleId>
                  </a:tblPr>
                  <a:tblGrid>
                    <a:gridCol w="936000"/>
                    <a:gridCol w="360000"/>
                    <a:gridCol w="540000"/>
                    <a:gridCol w="540000"/>
                    <a:gridCol w="540000"/>
                    <a:gridCol w="504000"/>
                    <a:gridCol w="288000"/>
                  </a:tblGrid>
                  <a:tr h="370840">
                    <a:tc>
                      <a:txBody>
                        <a:bodyPr/>
                        <a:lstStyle/>
                        <a:p>
                          <a:endParaRPr lang="zh-CN"/>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rotWithShape="0">
                          <a:blip r:embed="rId2"/>
                          <a:stretch>
                            <a:fillRect l="-649" t="-26230" r="-297403" b="-322951"/>
                          </a:stretch>
                        </a:blipFill>
                      </a:tcPr>
                    </a:tc>
                    <a:tc>
                      <a:txBody>
                        <a:bodyPr/>
                        <a:lstStyle/>
                        <a:p>
                          <a:pPr algn="r"/>
                          <a:endParaRPr lang="zh-CN" altLang="en-US" sz="2000" baseline="-25000" dirty="0"/>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2</a:t>
                          </a:r>
                          <a:endParaRPr lang="zh-CN" altLang="en-US" sz="2000" baseline="-25000" dirty="0" smtClean="0"/>
                        </a:p>
                      </a:txBody>
                      <a:tcPr marL="0" marR="0" marT="0" marB="0">
                        <a:lnT w="12700" cap="flat" cmpd="sng" algn="ctr">
                          <a:solidFill>
                            <a:schemeClr val="tx1"/>
                          </a:solidFill>
                          <a:prstDash val="solid"/>
                          <a:round/>
                          <a:headEnd type="none" w="med" len="med"/>
                          <a:tailEnd type="none" w="med" len="med"/>
                        </a:lnT>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2"/>
                          <a:stretch>
                            <a:fillRect l="-340449" t="-26230" r="-248315" b="-322951"/>
                          </a:stretch>
                        </a:blipFill>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2"/>
                          <a:stretch>
                            <a:fillRect l="-440449" t="-26230" r="-148315" b="-322951"/>
                          </a:stretch>
                        </a:blipFill>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2"/>
                          <a:stretch>
                            <a:fillRect l="-579518" t="-26230" r="-59036" b="-322951"/>
                          </a:stretch>
                        </a:blipFill>
                      </a:tcPr>
                    </a:tc>
                    <a:tc>
                      <a:txBody>
                        <a:bodyPr/>
                        <a:lstStyle/>
                        <a:p>
                          <a:r>
                            <a:rPr kumimoji="0" lang="en-US" altLang="zh-CN" sz="2000" kern="1200" dirty="0" smtClean="0">
                              <a:solidFill>
                                <a:schemeClr val="tx1"/>
                              </a:solidFill>
                              <a:effectLst/>
                              <a:latin typeface="+mn-lt"/>
                              <a:ea typeface="+mn-ea"/>
                              <a:cs typeface="+mn-cs"/>
                            </a:rPr>
                            <a:t>➀</a:t>
                          </a:r>
                          <a:endParaRPr lang="zh-CN" altLang="en-US" sz="2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1</a:t>
                          </a: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2</a:t>
                          </a:r>
                          <a:endParaRPr lang="zh-CN" altLang="en-US" sz="2000" baseline="-25000" dirty="0" smtClean="0"/>
                        </a:p>
                      </a:txBody>
                      <a:tcPr marL="0" marR="0" marT="0" marB="0"/>
                    </a:tc>
                    <a:tc>
                      <a:txBody>
                        <a:bodyPr/>
                        <a:lstStyle/>
                        <a:p>
                          <a:pPr algn="r"/>
                          <a:r>
                            <a:rPr lang="en-US" altLang="zh-CN" sz="2000" dirty="0" smtClean="0"/>
                            <a:t>-3</a:t>
                          </a:r>
                          <a:r>
                            <a:rPr lang="en-US" altLang="zh-CN" sz="2000" i="1" dirty="0" smtClean="0"/>
                            <a:t>x</a:t>
                          </a:r>
                          <a:r>
                            <a:rPr lang="en-US" altLang="zh-CN" sz="2000" baseline="-25000" dirty="0" smtClean="0"/>
                            <a:t>3</a:t>
                          </a:r>
                          <a:endParaRPr lang="zh-CN" altLang="en-US" sz="2000" dirty="0"/>
                        </a:p>
                      </a:txBody>
                      <a:tcPr marL="0" marR="0" marT="0" marB="0"/>
                    </a:tc>
                    <a:tc>
                      <a:txBody>
                        <a:bodyPr/>
                        <a:lstStyle/>
                        <a:p>
                          <a:pPr algn="r"/>
                          <a:r>
                            <a:rPr lang="en-US" altLang="zh-CN" sz="2000" dirty="0" smtClean="0"/>
                            <a:t>+</a:t>
                          </a:r>
                          <a:r>
                            <a:rPr lang="en-US" altLang="zh-CN" sz="2000" i="1" dirty="0" smtClean="0"/>
                            <a:t>x</a:t>
                          </a:r>
                          <a:r>
                            <a:rPr lang="en-US" altLang="zh-CN" sz="2000" baseline="-25000" dirty="0" smtClean="0"/>
                            <a:t>4</a:t>
                          </a:r>
                          <a:endParaRPr lang="zh-CN" altLang="en-US" sz="2000" dirty="0"/>
                        </a:p>
                      </a:txBody>
                      <a:tcPr marL="0" marR="0" marT="0" marB="0"/>
                    </a:tc>
                    <a:tc>
                      <a:txBody>
                        <a:bodyPr/>
                        <a:lstStyle/>
                        <a:p>
                          <a:r>
                            <a:rPr lang="en-US" altLang="zh-CN" sz="2000" dirty="0" smtClean="0"/>
                            <a:t>=23</a:t>
                          </a:r>
                          <a:endParaRPr lang="zh-CN" altLang="en-US" sz="2000" dirty="0"/>
                        </a:p>
                      </a:txBody>
                      <a:tcPr marL="0" marR="0" marT="0" marB="0"/>
                    </a:tc>
                    <a:tc>
                      <a:txBody>
                        <a:bodyPr/>
                        <a:lstStyle/>
                        <a:p>
                          <a:r>
                            <a:rPr kumimoji="0" lang="en-US" altLang="zh-CN" sz="2000" kern="1200" dirty="0" smtClean="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tr>
                  <a:tr h="370840">
                    <a:tc>
                      <a:txBody>
                        <a:bodyPr/>
                        <a:lstStyle/>
                        <a:p>
                          <a:endParaRPr lang="zh-CN"/>
                        </a:p>
                      </a:txBody>
                      <a:tcPr marL="0" marR="0" marT="0" marB="0">
                        <a:lnL w="12700" cap="flat" cmpd="sng" algn="ctr">
                          <a:solidFill>
                            <a:schemeClr val="tx1"/>
                          </a:solidFill>
                          <a:prstDash val="solid"/>
                          <a:round/>
                          <a:headEnd type="none" w="med" len="med"/>
                          <a:tailEnd type="none" w="med" len="med"/>
                        </a:lnL>
                        <a:blipFill rotWithShape="0">
                          <a:blip r:embed="rId2"/>
                          <a:stretch>
                            <a:fillRect l="-649" t="-226230" r="-297403" b="-122951"/>
                          </a:stretch>
                        </a:blip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0000"/>
                              </a:solidFill>
                            </a:rPr>
                            <a:t>4</a:t>
                          </a:r>
                          <a:r>
                            <a:rPr lang="en-US" altLang="zh-CN" sz="2000" i="1" dirty="0" smtClean="0">
                              <a:solidFill>
                                <a:srgbClr val="FF0000"/>
                              </a:solidFill>
                            </a:rPr>
                            <a:t>x</a:t>
                          </a:r>
                          <a:r>
                            <a:rPr lang="en-US" altLang="zh-CN" sz="2000" baseline="-25000" dirty="0" smtClean="0">
                              <a:solidFill>
                                <a:srgbClr val="FF0000"/>
                              </a:solidFill>
                            </a:rPr>
                            <a:t>2</a:t>
                          </a:r>
                          <a:endParaRPr lang="zh-CN" altLang="en-US" sz="2000" baseline="-25000" dirty="0" smtClean="0">
                            <a:solidFill>
                              <a:srgbClr val="FF0000"/>
                            </a:solidFill>
                          </a:endParaRPr>
                        </a:p>
                      </a:txBody>
                      <a:tcPr marL="0" marR="0" marT="0" marB="0"/>
                    </a:tc>
                    <a:tc>
                      <a:txBody>
                        <a:bodyPr/>
                        <a:lstStyle/>
                        <a:p>
                          <a:endParaRPr lang="zh-CN"/>
                        </a:p>
                      </a:txBody>
                      <a:tcPr marL="0" marR="0" marT="0" marB="0">
                        <a:blipFill rotWithShape="0">
                          <a:blip r:embed="rId2"/>
                          <a:stretch>
                            <a:fillRect l="-340449" t="-226230" r="-248315" b="-122951"/>
                          </a:stretch>
                        </a:blipFill>
                      </a:tcPr>
                    </a:tc>
                    <a:tc>
                      <a:txBody>
                        <a:bodyPr/>
                        <a:lstStyle/>
                        <a:p>
                          <a:endParaRPr lang="zh-CN"/>
                        </a:p>
                      </a:txBody>
                      <a:tcPr marL="0" marR="0" marT="0" marB="0">
                        <a:blipFill rotWithShape="0">
                          <a:blip r:embed="rId2"/>
                          <a:stretch>
                            <a:fillRect l="-440449" t="-226230" r="-148315" b="-122951"/>
                          </a:stretch>
                        </a:blipFill>
                      </a:tcPr>
                    </a:tc>
                    <a:tc>
                      <a:txBody>
                        <a:bodyPr/>
                        <a:lstStyle/>
                        <a:p>
                          <a:endParaRPr lang="zh-CN"/>
                        </a:p>
                      </a:txBody>
                      <a:tcPr marL="0" marR="0" marT="0" marB="0">
                        <a:blipFill rotWithShape="0">
                          <a:blip r:embed="rId2"/>
                          <a:stretch>
                            <a:fillRect l="-579518" t="-226230" r="-59036" b="-12295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rgbClr val="FF0000"/>
                              </a:solidFill>
                              <a:effectLst/>
                              <a:latin typeface="+mn-lt"/>
                              <a:ea typeface="+mn-ea"/>
                              <a:cs typeface="+mn-cs"/>
                            </a:rPr>
                            <a:t>➂</a:t>
                          </a:r>
                          <a:endParaRPr lang="zh-CN" altLang="en-US" sz="2000" dirty="0">
                            <a:solidFill>
                              <a:srgbClr val="FF0000"/>
                            </a:solidFill>
                          </a:endParaRPr>
                        </a:p>
                      </a:txBody>
                      <a:tcPr marL="0" marR="0" marT="0" marB="0">
                        <a:lnR w="12700" cap="flat" cmpd="sng" algn="ctr">
                          <a:solidFill>
                            <a:schemeClr val="tx1"/>
                          </a:solidFill>
                          <a:prstDash val="solid"/>
                          <a:round/>
                          <a:headEnd type="none" w="med" len="med"/>
                          <a:tailEnd type="none" w="med" len="med"/>
                        </a:lnR>
                      </a:tcPr>
                    </a:tc>
                  </a:tr>
                  <a:tr h="370840">
                    <a:tc>
                      <a:txBody>
                        <a:bodyPr/>
                        <a:lstStyle/>
                        <a:p>
                          <a:endParaRPr lang="zh-CN"/>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rotWithShape="0">
                          <a:blip r:embed="rId2"/>
                          <a:stretch>
                            <a:fillRect l="-649" t="-326230" r="-297403" b="-22951"/>
                          </a:stretch>
                        </a:blip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i="0" dirty="0" smtClean="0"/>
                            <a:t>3</a:t>
                          </a:r>
                          <a:r>
                            <a:rPr lang="en-US" altLang="zh-CN" sz="2000" i="1" dirty="0" smtClean="0"/>
                            <a:t>x</a:t>
                          </a:r>
                          <a:r>
                            <a:rPr lang="en-US" altLang="zh-CN" sz="2000" baseline="-25000" dirty="0" smtClean="0"/>
                            <a:t>2</a:t>
                          </a:r>
                          <a:endParaRPr lang="zh-CN" altLang="en-US" sz="2000" baseline="-25000" dirty="0" smtClean="0"/>
                        </a:p>
                      </a:txBody>
                      <a:tcPr marL="0" marR="0" marT="0" marB="0">
                        <a:lnB w="12700" cap="flat" cmpd="sng" algn="ctr">
                          <a:solidFill>
                            <a:schemeClr val="tx1"/>
                          </a:solidFill>
                          <a:prstDash val="solid"/>
                          <a:round/>
                          <a:headEnd type="none" w="med" len="med"/>
                          <a:tailEnd type="none" w="med" len="med"/>
                        </a:lnB>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2"/>
                          <a:stretch>
                            <a:fillRect l="-340449" t="-326230" r="-248315" b="-22951"/>
                          </a:stretch>
                        </a:blipFill>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2"/>
                          <a:stretch>
                            <a:fillRect l="-440449" t="-326230" r="-148315" b="-22951"/>
                          </a:stretch>
                        </a:blipFill>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2"/>
                          <a:stretch>
                            <a:fillRect l="-579518" t="-326230" r="-59036" b="-2295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➃</a:t>
                          </a:r>
                          <a:endParaRPr lang="zh-CN" altLang="en-US" sz="2000" dirty="0" smtClean="0"/>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4179273012"/>
                  </p:ext>
                </p:extLst>
              </p:nvPr>
            </p:nvGraphicFramePr>
            <p:xfrm>
              <a:off x="5436096" y="2070451"/>
              <a:ext cx="3708000" cy="1483360"/>
            </p:xfrm>
            <a:graphic>
              <a:graphicData uri="http://schemas.openxmlformats.org/drawingml/2006/table">
                <a:tbl>
                  <a:tblPr firstRow="1" bandRow="1">
                    <a:tableStyleId>{2D5ABB26-0587-4C30-8999-92F81FD0307C}</a:tableStyleId>
                  </a:tblPr>
                  <a:tblGrid>
                    <a:gridCol w="936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gridCol w="504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➀-</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oMath>
                          </a14:m>
                          <a:r>
                            <a:rPr kumimoji="0" lang="en-US" altLang="zh-CN" sz="2000" kern="1200" dirty="0">
                              <a:solidFill>
                                <a:schemeClr val="tx1"/>
                              </a:solidFill>
                              <a:effectLst/>
                              <a:latin typeface="+mn-lt"/>
                              <a:ea typeface="+mn-ea"/>
                              <a:cs typeface="+mn-cs"/>
                            </a:rPr>
                            <a:t>➂:</a:t>
                          </a:r>
                          <a:endParaRPr lang="zh-CN" altLang="en-US" sz="20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endParaRPr lang="zh-CN" altLang="en-US" sz="2000" baseline="-25000" dirty="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i="0" dirty="0">
                              <a:solidFill>
                                <a:srgbClr val="FF0000"/>
                              </a:solidFill>
                              <a:latin typeface="+mn-lt"/>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5</m:t>
                                      </m:r>
                                    </m:num>
                                    <m:den>
                                      <m:r>
                                        <a:rPr lang="en-US" altLang="zh-CN" sz="2000" b="0" i="1" smtClean="0">
                                          <a:solidFill>
                                            <a:srgbClr val="FF0000"/>
                                          </a:solidFill>
                                          <a:latin typeface="Cambria Math" panose="02040503050406030204" pitchFamily="18" charset="0"/>
                                        </a:rPr>
                                        <m:t>4</m:t>
                                      </m:r>
                                    </m:den>
                                  </m:f>
                                </m:e>
                              </m:box>
                            </m:oMath>
                          </a14:m>
                          <a:r>
                            <a:rPr lang="en-US" altLang="zh-CN" sz="2000" i="1" dirty="0">
                              <a:solidFill>
                                <a:srgbClr val="FF0000"/>
                              </a:solidFill>
                            </a:rPr>
                            <a:t>x</a:t>
                          </a:r>
                          <a:r>
                            <a:rPr lang="en-US" altLang="zh-CN" sz="2000" baseline="-25000" dirty="0">
                              <a:solidFill>
                                <a:srgbClr val="FF0000"/>
                              </a:solidFill>
                            </a:rPr>
                            <a:t>3</a:t>
                          </a:r>
                          <a:endParaRPr lang="zh-CN" altLang="en-US" sz="2000" dirty="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dirty="0">
                              <a:solidFill>
                                <a:srgbClr val="FF0000"/>
                              </a:solidFill>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21</m:t>
                                      </m:r>
                                    </m:num>
                                    <m:den>
                                      <m:r>
                                        <a:rPr lang="en-US" altLang="zh-CN" sz="2000" b="0" i="1" smtClean="0">
                                          <a:solidFill>
                                            <a:srgbClr val="FF0000"/>
                                          </a:solidFill>
                                          <a:latin typeface="Cambria Math" panose="02040503050406030204" pitchFamily="18" charset="0"/>
                                        </a:rPr>
                                        <m:t>4</m:t>
                                      </m:r>
                                    </m:den>
                                  </m:f>
                                </m:e>
                              </m:box>
                            </m:oMath>
                          </a14:m>
                          <a:r>
                            <a:rPr lang="en-US" altLang="zh-CN" sz="2000" i="1" dirty="0">
                              <a:solidFill>
                                <a:srgbClr val="FF0000"/>
                              </a:solidFill>
                            </a:rPr>
                            <a:t>x</a:t>
                          </a:r>
                          <a:r>
                            <a:rPr lang="en-US" altLang="zh-CN" sz="2000" baseline="-25000" dirty="0">
                              <a:solidFill>
                                <a:srgbClr val="FF0000"/>
                              </a:solidFill>
                            </a:rPr>
                            <a:t>4</a:t>
                          </a:r>
                          <a:endParaRPr lang="zh-CN" altLang="en-US" sz="2000" dirty="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r>
                            <a:rPr lang="en-US" altLang="zh-CN" sz="2000" dirty="0">
                              <a:solidFill>
                                <a:srgbClr val="FF0000"/>
                              </a:solidFill>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27</m:t>
                                      </m:r>
                                    </m:num>
                                    <m:den>
                                      <m:r>
                                        <a:rPr lang="en-US" altLang="zh-CN" sz="2000" b="0" i="1" smtClean="0">
                                          <a:solidFill>
                                            <a:srgbClr val="FF0000"/>
                                          </a:solidFill>
                                          <a:latin typeface="Cambria Math" panose="02040503050406030204" pitchFamily="18" charset="0"/>
                                        </a:rPr>
                                        <m:t>4</m:t>
                                      </m:r>
                                    </m:den>
                                  </m:f>
                                </m:e>
                              </m:box>
                            </m:oMath>
                          </a14:m>
                          <a:endParaRPr lang="zh-CN" altLang="en-US" sz="2000" dirty="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r>
                            <a:rPr kumimoji="0" lang="en-US" altLang="zh-CN" sz="2000" kern="1200" dirty="0">
                              <a:solidFill>
                                <a:srgbClr val="FF0000"/>
                              </a:solidFill>
                              <a:effectLst/>
                              <a:latin typeface="+mn-lt"/>
                              <a:ea typeface="+mn-ea"/>
                              <a:cs typeface="+mn-cs"/>
                            </a:rPr>
                            <a:t>➀</a:t>
                          </a:r>
                          <a:endParaRPr lang="zh-CN" altLang="en-US" sz="2000" dirty="0">
                            <a:solidFill>
                              <a:srgbClr val="FF0000"/>
                            </a:solidFill>
                          </a:endParaRPr>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➁+</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oMath>
                          </a14:m>
                          <a:r>
                            <a:rPr kumimoji="0" lang="en-US" altLang="zh-CN" sz="2000" kern="1200" dirty="0">
                              <a:solidFill>
                                <a:schemeClr val="tx1"/>
                              </a:solidFill>
                              <a:effectLst/>
                              <a:latin typeface="+mn-lt"/>
                              <a:ea typeface="+mn-ea"/>
                              <a:cs typeface="+mn-cs"/>
                            </a:rPr>
                            <a:t>➂:</a:t>
                          </a:r>
                          <a:endParaRPr lang="zh-CN" altLang="en-US" sz="2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algn="r"/>
                          <a:r>
                            <a:rPr lang="en-US" altLang="zh-CN" sz="200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b="0" i="1" smtClean="0">
                                          <a:latin typeface="Cambria Math" panose="02040503050406030204" pitchFamily="18" charset="0"/>
                                        </a:rPr>
                                        <m:t>4</m:t>
                                      </m:r>
                                    </m:den>
                                  </m:f>
                                </m:e>
                              </m:box>
                            </m:oMath>
                          </a14:m>
                          <a:r>
                            <a:rPr lang="en-US" altLang="zh-CN" sz="2000" i="1" dirty="0"/>
                            <a:t>x</a:t>
                          </a:r>
                          <a:r>
                            <a:rPr lang="en-US" altLang="zh-CN" sz="2000" baseline="-25000" dirty="0"/>
                            <a:t>3</a:t>
                          </a:r>
                          <a:endParaRPr lang="zh-CN" altLang="en-US" sz="2000" dirty="0"/>
                        </a:p>
                      </a:txBody>
                      <a:tcPr marL="0" marR="0" marT="0" marB="0"/>
                    </a:tc>
                    <a:tc>
                      <a:txBody>
                        <a:bodyPr/>
                        <a:lstStyle/>
                        <a:p>
                          <a:pPr algn="r"/>
                          <a:r>
                            <a:rPr lang="en-US" altLang="zh-CN" sz="2000" i="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4</m:t>
                                      </m:r>
                                    </m:den>
                                  </m:f>
                                </m:e>
                              </m:box>
                            </m:oMath>
                          </a14:m>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51</m:t>
                                      </m:r>
                                    </m:num>
                                    <m:den>
                                      <m:r>
                                        <a:rPr lang="en-US" altLang="zh-CN" sz="2000" b="0" i="1" smtClean="0">
                                          <a:latin typeface="Cambria Math" panose="02040503050406030204" pitchFamily="18" charset="0"/>
                                        </a:rPr>
                                        <m:t>4</m:t>
                                      </m:r>
                                    </m:den>
                                  </m:f>
                                </m:e>
                              </m:box>
                            </m:oMath>
                          </a14:m>
                          <a:endParaRPr lang="zh-CN" altLang="en-US" sz="2000" dirty="0"/>
                        </a:p>
                      </a:txBody>
                      <a:tcPr marL="0" marR="0" marT="0" marB="0"/>
                    </a:tc>
                    <a:tc>
                      <a:txBody>
                        <a:bodyPr/>
                        <a:lstStyle/>
                        <a:p>
                          <a:r>
                            <a:rPr kumimoji="0" lang="en-US" altLang="zh-CN" sz="2000" kern="1200" dirty="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4</a:t>
                          </a:r>
                          <a:r>
                            <a:rPr lang="en-US" altLang="zh-CN" sz="2000" i="1" dirty="0">
                              <a:solidFill>
                                <a:schemeClr val="tx1"/>
                              </a:solidFill>
                            </a:rPr>
                            <a:t>x</a:t>
                          </a:r>
                          <a:r>
                            <a:rPr lang="en-US" altLang="zh-CN" sz="2000" baseline="-25000" dirty="0">
                              <a:solidFill>
                                <a:schemeClr val="tx1"/>
                              </a:solidFill>
                            </a:rPr>
                            <a:t>2</a:t>
                          </a:r>
                          <a:endParaRPr lang="zh-CN" altLang="en-US" sz="2000" baseline="-25000" dirty="0">
                            <a:solidFill>
                              <a:schemeClr val="tx1"/>
                            </a:solidFill>
                          </a:endParaRPr>
                        </a:p>
                      </a:txBody>
                      <a:tcPr marL="0" marR="0" marT="0" marB="0"/>
                    </a:tc>
                    <a:tc>
                      <a:txBody>
                        <a:bodyPr/>
                        <a:lstStyle/>
                        <a:p>
                          <a:pPr algn="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7</m:t>
                                      </m:r>
                                    </m:num>
                                    <m:den>
                                      <m:r>
                                        <a:rPr lang="en-US" altLang="zh-CN" sz="2000" b="0" i="1" smtClean="0">
                                          <a:solidFill>
                                            <a:schemeClr val="tx1"/>
                                          </a:solidFill>
                                          <a:latin typeface="Cambria Math" panose="02040503050406030204" pitchFamily="18" charset="0"/>
                                        </a:rPr>
                                        <m:t>2</m:t>
                                      </m:r>
                                    </m:den>
                                  </m:f>
                                </m:e>
                              </m:box>
                            </m:oMath>
                          </a14:m>
                          <a:r>
                            <a:rPr lang="en-US" altLang="zh-CN" sz="2000" i="1" dirty="0">
                              <a:solidFill>
                                <a:schemeClr val="tx1"/>
                              </a:solidFill>
                            </a:rPr>
                            <a:t>x</a:t>
                          </a:r>
                          <a:r>
                            <a:rPr lang="en-US" altLang="zh-CN" sz="2000" baseline="-25000" dirty="0">
                              <a:solidFill>
                                <a:schemeClr val="tx1"/>
                              </a:solidFill>
                            </a:rPr>
                            <a:t>3</a:t>
                          </a:r>
                          <a:endParaRPr lang="zh-CN" altLang="en-US" sz="2000" dirty="0">
                            <a:solidFill>
                              <a:schemeClr val="tx1"/>
                            </a:solidFill>
                          </a:endParaRPr>
                        </a:p>
                      </a:txBody>
                      <a:tcPr marL="0" marR="0" marT="0" marB="0"/>
                    </a:tc>
                    <a:tc>
                      <a:txBody>
                        <a:bodyPr/>
                        <a:lstStyle/>
                        <a:p>
                          <a:pPr algn="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7</m:t>
                                      </m:r>
                                    </m:num>
                                    <m:den>
                                      <m:r>
                                        <a:rPr lang="en-US" altLang="zh-CN" sz="2000" b="0" i="1" smtClean="0">
                                          <a:solidFill>
                                            <a:schemeClr val="tx1"/>
                                          </a:solidFill>
                                          <a:latin typeface="Cambria Math" panose="02040503050406030204" pitchFamily="18" charset="0"/>
                                        </a:rPr>
                                        <m:t>2</m:t>
                                      </m:r>
                                    </m:den>
                                  </m:f>
                                </m:e>
                              </m:box>
                            </m:oMath>
                          </a14:m>
                          <a:r>
                            <a:rPr lang="en-US" altLang="zh-CN" sz="2000" i="1" dirty="0">
                              <a:solidFill>
                                <a:schemeClr val="tx1"/>
                              </a:solidFill>
                            </a:rPr>
                            <a:t>x</a:t>
                          </a:r>
                          <a:r>
                            <a:rPr lang="en-US" altLang="zh-CN" sz="2000" baseline="-25000" dirty="0">
                              <a:solidFill>
                                <a:schemeClr val="tx1"/>
                              </a:solidFill>
                            </a:rPr>
                            <a:t>4</a:t>
                          </a:r>
                          <a:endParaRPr lang="zh-CN" altLang="en-US" sz="2000" dirty="0">
                            <a:solidFill>
                              <a:schemeClr val="tx1"/>
                            </a:solidFill>
                          </a:endParaRPr>
                        </a:p>
                      </a:txBody>
                      <a:tcPr marL="0" marR="0" marT="0" marB="0"/>
                    </a:tc>
                    <a:tc>
                      <a:txBody>
                        <a:bodyPr/>
                        <a:lstStyle/>
                        <a:p>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41</m:t>
                                      </m:r>
                                    </m:num>
                                    <m:den>
                                      <m:r>
                                        <a:rPr lang="en-US" altLang="zh-CN" sz="2000" b="0" i="1" smtClean="0">
                                          <a:solidFill>
                                            <a:schemeClr val="tx1"/>
                                          </a:solidFill>
                                          <a:latin typeface="Cambria Math" panose="02040503050406030204" pitchFamily="18" charset="0"/>
                                        </a:rPr>
                                        <m:t>2</m:t>
                                      </m:r>
                                    </m:den>
                                  </m:f>
                                </m:e>
                              </m:box>
                            </m:oMath>
                          </a14:m>
                          <a:endParaRPr lang="zh-CN" altLang="en-US" sz="2000" dirty="0">
                            <a:solidFill>
                              <a:schemeClr val="tx1"/>
                            </a:solidFill>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➂</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4</m:t>
                                      </m:r>
                                    </m:den>
                                  </m:f>
                                </m:e>
                              </m:box>
                            </m:oMath>
                          </a14:m>
                          <a:r>
                            <a:rPr kumimoji="0" lang="en-US" altLang="zh-CN" sz="2000" kern="1200" dirty="0">
                              <a:solidFill>
                                <a:schemeClr val="tx1"/>
                              </a:solidFill>
                              <a:effectLst/>
                              <a:latin typeface="+mn-lt"/>
                              <a:ea typeface="+mn-ea"/>
                              <a:cs typeface="+mn-cs"/>
                            </a:rPr>
                            <a:t>➂:</a:t>
                          </a:r>
                          <a:endParaRPr lang="zh-CN" altLang="en-US" sz="2000"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1</m:t>
                                      </m:r>
                                    </m:num>
                                    <m:den>
                                      <m:r>
                                        <a:rPr lang="en-US" altLang="zh-CN" sz="2000" b="0" i="1" smtClean="0">
                                          <a:solidFill>
                                            <a:schemeClr val="tx1"/>
                                          </a:solidFill>
                                          <a:latin typeface="Cambria Math" panose="02040503050406030204" pitchFamily="18" charset="0"/>
                                        </a:rPr>
                                        <m:t>8</m:t>
                                      </m:r>
                                    </m:den>
                                  </m:f>
                                </m:e>
                              </m:box>
                            </m:oMath>
                          </a14:m>
                          <a:r>
                            <a:rPr lang="en-US" altLang="zh-CN" sz="2000" i="1" dirty="0">
                              <a:solidFill>
                                <a:schemeClr val="tx1"/>
                              </a:solidFill>
                            </a:rPr>
                            <a:t>x</a:t>
                          </a:r>
                          <a:r>
                            <a:rPr lang="en-US" altLang="zh-CN" sz="2000" baseline="-25000" dirty="0">
                              <a:solidFill>
                                <a:schemeClr val="tx1"/>
                              </a:solidFill>
                            </a:rPr>
                            <a:t>3</a:t>
                          </a:r>
                          <a:endParaRPr lang="zh-CN" altLang="en-US" sz="2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algn="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33</m:t>
                                      </m:r>
                                    </m:num>
                                    <m:den>
                                      <m:r>
                                        <a:rPr lang="en-US" altLang="zh-CN" sz="2000" b="0" i="1" smtClean="0">
                                          <a:solidFill>
                                            <a:schemeClr val="tx1"/>
                                          </a:solidFill>
                                          <a:latin typeface="Cambria Math" panose="02040503050406030204" pitchFamily="18" charset="0"/>
                                        </a:rPr>
                                        <m:t>8</m:t>
                                      </m:r>
                                    </m:den>
                                  </m:f>
                                </m:e>
                              </m:box>
                            </m:oMath>
                          </a14:m>
                          <a:r>
                            <a:rPr lang="en-US" altLang="zh-CN" sz="2000" i="1" dirty="0">
                              <a:solidFill>
                                <a:schemeClr val="tx1"/>
                              </a:solidFill>
                            </a:rPr>
                            <a:t>x</a:t>
                          </a:r>
                          <a:r>
                            <a:rPr lang="en-US" altLang="zh-CN" sz="2000" baseline="-25000" dirty="0">
                              <a:solidFill>
                                <a:schemeClr val="tx1"/>
                              </a:solidFill>
                            </a:rPr>
                            <a:t>4</a:t>
                          </a:r>
                          <a:endParaRPr lang="zh-CN" altLang="en-US" sz="2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63</m:t>
                                      </m:r>
                                    </m:num>
                                    <m:den>
                                      <m:r>
                                        <a:rPr lang="en-US" altLang="zh-CN" sz="2000" b="0" i="1" smtClean="0">
                                          <a:solidFill>
                                            <a:schemeClr val="tx1"/>
                                          </a:solidFill>
                                          <a:latin typeface="Cambria Math" panose="02040503050406030204" pitchFamily="18" charset="0"/>
                                        </a:rPr>
                                        <m:t>8</m:t>
                                      </m:r>
                                    </m:den>
                                  </m:f>
                                </m:e>
                              </m:box>
                            </m:oMath>
                          </a14:m>
                          <a:endParaRPr lang="zh-CN" altLang="en-US" sz="2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4179273012"/>
                  </p:ext>
                </p:extLst>
              </p:nvPr>
            </p:nvGraphicFramePr>
            <p:xfrm>
              <a:off x="5436096" y="2070451"/>
              <a:ext cx="3708000" cy="1483360"/>
            </p:xfrm>
            <a:graphic>
              <a:graphicData uri="http://schemas.openxmlformats.org/drawingml/2006/table">
                <a:tbl>
                  <a:tblPr firstRow="1" bandRow="1">
                    <a:tableStyleId>{2D5ABB26-0587-4C30-8999-92F81FD0307C}</a:tableStyleId>
                  </a:tblPr>
                  <a:tblGrid>
                    <a:gridCol w="936000"/>
                    <a:gridCol w="360000"/>
                    <a:gridCol w="540000"/>
                    <a:gridCol w="540000"/>
                    <a:gridCol w="540000"/>
                    <a:gridCol w="504000"/>
                    <a:gridCol w="288000"/>
                  </a:tblGrid>
                  <a:tr h="370840">
                    <a:tc>
                      <a:txBody>
                        <a:bodyPr/>
                        <a:lstStyle/>
                        <a:p>
                          <a:endParaRPr lang="zh-CN"/>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rotWithShape="0">
                          <a:blip r:embed="rId3"/>
                          <a:stretch>
                            <a:fillRect l="-649" t="-24590" r="-297403" b="-324590"/>
                          </a:stretch>
                        </a:blipFill>
                      </a:tcPr>
                    </a:tc>
                    <a:tc>
                      <a:txBody>
                        <a:bodyPr/>
                        <a:lstStyle/>
                        <a:p>
                          <a:pPr algn="r"/>
                          <a:endParaRPr lang="zh-CN" altLang="en-US" sz="2000" baseline="-25000" dirty="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rgbClr val="FF0000"/>
                            </a:solidFill>
                          </a:endParaRPr>
                        </a:p>
                      </a:txBody>
                      <a:tcPr marL="0" marR="0" marT="0" marB="0">
                        <a:lnT w="12700" cap="flat" cmpd="sng" algn="ctr">
                          <a:solidFill>
                            <a:schemeClr val="tx1"/>
                          </a:solidFill>
                          <a:prstDash val="solid"/>
                          <a:round/>
                          <a:headEnd type="none" w="med" len="med"/>
                          <a:tailEnd type="none" w="med" len="med"/>
                        </a:lnT>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3"/>
                          <a:stretch>
                            <a:fillRect l="-340449" t="-24590" r="-248315" b="-324590"/>
                          </a:stretch>
                        </a:blipFill>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3"/>
                          <a:stretch>
                            <a:fillRect l="-440449" t="-24590" r="-148315" b="-324590"/>
                          </a:stretch>
                        </a:blipFill>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3"/>
                          <a:stretch>
                            <a:fillRect l="-579518" t="-24590" r="-59036" b="-324590"/>
                          </a:stretch>
                        </a:blipFill>
                      </a:tcPr>
                    </a:tc>
                    <a:tc>
                      <a:txBody>
                        <a:bodyPr/>
                        <a:lstStyle/>
                        <a:p>
                          <a:r>
                            <a:rPr kumimoji="0" lang="en-US" altLang="zh-CN" sz="2000" kern="1200" dirty="0" smtClean="0">
                              <a:solidFill>
                                <a:srgbClr val="FF0000"/>
                              </a:solidFill>
                              <a:effectLst/>
                              <a:latin typeface="+mn-lt"/>
                              <a:ea typeface="+mn-ea"/>
                              <a:cs typeface="+mn-cs"/>
                            </a:rPr>
                            <a:t>➀</a:t>
                          </a:r>
                          <a:endParaRPr lang="zh-CN" altLang="en-US" sz="2000" dirty="0">
                            <a:solidFill>
                              <a:srgbClr val="FF0000"/>
                            </a:solidFill>
                          </a:endParaRPr>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endParaRPr lang="zh-CN"/>
                        </a:p>
                      </a:txBody>
                      <a:tcPr marL="0" marR="0" marT="0" marB="0">
                        <a:lnL w="12700" cap="flat" cmpd="sng" algn="ctr">
                          <a:solidFill>
                            <a:schemeClr val="tx1"/>
                          </a:solidFill>
                          <a:prstDash val="solid"/>
                          <a:round/>
                          <a:headEnd type="none" w="med" len="med"/>
                          <a:tailEnd type="none" w="med" len="med"/>
                        </a:lnL>
                        <a:blipFill rotWithShape="0">
                          <a:blip r:embed="rId3"/>
                          <a:stretch>
                            <a:fillRect l="-649" t="-124590" r="-297403" b="-224590"/>
                          </a:stretch>
                        </a:blip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1</a:t>
                          </a: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tc>
                    <a:tc>
                      <a:txBody>
                        <a:bodyPr/>
                        <a:lstStyle/>
                        <a:p>
                          <a:endParaRPr lang="zh-CN"/>
                        </a:p>
                      </a:txBody>
                      <a:tcPr marL="0" marR="0" marT="0" marB="0">
                        <a:blipFill rotWithShape="0">
                          <a:blip r:embed="rId3"/>
                          <a:stretch>
                            <a:fillRect l="-340449" t="-124590" r="-248315" b="-224590"/>
                          </a:stretch>
                        </a:blipFill>
                      </a:tcPr>
                    </a:tc>
                    <a:tc>
                      <a:txBody>
                        <a:bodyPr/>
                        <a:lstStyle/>
                        <a:p>
                          <a:endParaRPr lang="zh-CN"/>
                        </a:p>
                      </a:txBody>
                      <a:tcPr marL="0" marR="0" marT="0" marB="0">
                        <a:blipFill rotWithShape="0">
                          <a:blip r:embed="rId3"/>
                          <a:stretch>
                            <a:fillRect l="-440449" t="-124590" r="-148315" b="-224590"/>
                          </a:stretch>
                        </a:blipFill>
                      </a:tcPr>
                    </a:tc>
                    <a:tc>
                      <a:txBody>
                        <a:bodyPr/>
                        <a:lstStyle/>
                        <a:p>
                          <a:endParaRPr lang="zh-CN"/>
                        </a:p>
                      </a:txBody>
                      <a:tcPr marL="0" marR="0" marT="0" marB="0">
                        <a:blipFill rotWithShape="0">
                          <a:blip r:embed="rId3"/>
                          <a:stretch>
                            <a:fillRect l="-579518" t="-124590" r="-59036" b="-224590"/>
                          </a:stretch>
                        </a:blipFill>
                      </a:tcPr>
                    </a:tc>
                    <a:tc>
                      <a:txBody>
                        <a:bodyPr/>
                        <a:lstStyle/>
                        <a:p>
                          <a:r>
                            <a:rPr kumimoji="0" lang="en-US" altLang="zh-CN" sz="2000" kern="1200" dirty="0" smtClean="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smtClean="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4</a:t>
                          </a:r>
                          <a:r>
                            <a:rPr lang="en-US" altLang="zh-CN" sz="2000" i="1" dirty="0" smtClean="0">
                              <a:solidFill>
                                <a:schemeClr val="tx1"/>
                              </a:solidFill>
                            </a:rPr>
                            <a:t>x</a:t>
                          </a:r>
                          <a:r>
                            <a:rPr lang="en-US" altLang="zh-CN" sz="2000" baseline="-25000" dirty="0" smtClean="0">
                              <a:solidFill>
                                <a:schemeClr val="tx1"/>
                              </a:solidFill>
                            </a:rPr>
                            <a:t>2</a:t>
                          </a:r>
                          <a:endParaRPr lang="zh-CN" altLang="en-US" sz="2000" baseline="-25000" dirty="0" smtClean="0">
                            <a:solidFill>
                              <a:schemeClr val="tx1"/>
                            </a:solidFill>
                          </a:endParaRPr>
                        </a:p>
                      </a:txBody>
                      <a:tcPr marL="0" marR="0" marT="0" marB="0"/>
                    </a:tc>
                    <a:tc>
                      <a:txBody>
                        <a:bodyPr/>
                        <a:lstStyle/>
                        <a:p>
                          <a:endParaRPr lang="zh-CN"/>
                        </a:p>
                      </a:txBody>
                      <a:tcPr marL="0" marR="0" marT="0" marB="0">
                        <a:blipFill rotWithShape="0">
                          <a:blip r:embed="rId3"/>
                          <a:stretch>
                            <a:fillRect l="-340449" t="-224590" r="-248315" b="-124590"/>
                          </a:stretch>
                        </a:blipFill>
                      </a:tcPr>
                    </a:tc>
                    <a:tc>
                      <a:txBody>
                        <a:bodyPr/>
                        <a:lstStyle/>
                        <a:p>
                          <a:endParaRPr lang="zh-CN"/>
                        </a:p>
                      </a:txBody>
                      <a:tcPr marL="0" marR="0" marT="0" marB="0">
                        <a:blipFill rotWithShape="0">
                          <a:blip r:embed="rId3"/>
                          <a:stretch>
                            <a:fillRect l="-440449" t="-224590" r="-148315" b="-124590"/>
                          </a:stretch>
                        </a:blipFill>
                      </a:tcPr>
                    </a:tc>
                    <a:tc>
                      <a:txBody>
                        <a:bodyPr/>
                        <a:lstStyle/>
                        <a:p>
                          <a:endParaRPr lang="zh-CN"/>
                        </a:p>
                      </a:txBody>
                      <a:tcPr marL="0" marR="0" marT="0" marB="0">
                        <a:blipFill rotWithShape="0">
                          <a:blip r:embed="rId3"/>
                          <a:stretch>
                            <a:fillRect l="-579518" t="-224590" r="-59036" b="-12459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➂</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tcPr>
                    </a:tc>
                  </a:tr>
                  <a:tr h="370840">
                    <a:tc>
                      <a:txBody>
                        <a:bodyPr/>
                        <a:lstStyle/>
                        <a:p>
                          <a:endParaRPr lang="zh-CN"/>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rotWithShape="0">
                          <a:blip r:embed="rId3"/>
                          <a:stretch>
                            <a:fillRect l="-649" t="-324590" r="-297403" b="-24590"/>
                          </a:stretch>
                        </a:blip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3"/>
                          <a:stretch>
                            <a:fillRect l="-340449" t="-324590" r="-248315" b="-24590"/>
                          </a:stretch>
                        </a:blipFill>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3"/>
                          <a:stretch>
                            <a:fillRect l="-440449" t="-324590" r="-148315" b="-24590"/>
                          </a:stretch>
                        </a:blipFill>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3"/>
                          <a:stretch>
                            <a:fillRect l="-579518" t="-324590" r="-59036" b="-2459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➃</a:t>
                          </a:r>
                          <a:endParaRPr lang="zh-CN" altLang="en-US" sz="2000" dirty="0" smtClean="0">
                            <a:solidFill>
                              <a:schemeClr val="tx1"/>
                            </a:solidFill>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extLst>
                  <p:ext uri="{D42A27DB-BD31-4B8C-83A1-F6EECF244321}">
                    <p14:modId xmlns:p14="http://schemas.microsoft.com/office/powerpoint/2010/main" val="41742555"/>
                  </p:ext>
                </p:extLst>
              </p:nvPr>
            </p:nvGraphicFramePr>
            <p:xfrm>
              <a:off x="5436096" y="3664230"/>
              <a:ext cx="3708000" cy="1483360"/>
            </p:xfrm>
            <a:graphic>
              <a:graphicData uri="http://schemas.openxmlformats.org/drawingml/2006/table">
                <a:tbl>
                  <a:tblPr firstRow="1" bandRow="1">
                    <a:tableStyleId>{2D5ABB26-0587-4C30-8999-92F81FD0307C}</a:tableStyleId>
                  </a:tblPr>
                  <a:tblGrid>
                    <a:gridCol w="936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gridCol w="504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endParaRPr lang="zh-CN" altLang="en-US" sz="2000" baseline="-25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i="0" dirty="0">
                              <a:solidFill>
                                <a:schemeClr val="tx1"/>
                              </a:solidFill>
                              <a:latin typeface="+mn-lt"/>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5</m:t>
                                      </m:r>
                                    </m:num>
                                    <m:den>
                                      <m:r>
                                        <a:rPr lang="en-US" altLang="zh-CN" sz="2000" b="0" i="1" smtClean="0">
                                          <a:solidFill>
                                            <a:schemeClr val="tx1"/>
                                          </a:solidFill>
                                          <a:latin typeface="Cambria Math" panose="02040503050406030204" pitchFamily="18" charset="0"/>
                                        </a:rPr>
                                        <m:t>4</m:t>
                                      </m:r>
                                    </m:den>
                                  </m:f>
                                </m:e>
                              </m:box>
                            </m:oMath>
                          </a14:m>
                          <a:r>
                            <a:rPr lang="en-US" altLang="zh-CN" sz="2000" i="1" dirty="0">
                              <a:solidFill>
                                <a:schemeClr val="tx1"/>
                              </a:solidFill>
                            </a:rPr>
                            <a:t>x</a:t>
                          </a:r>
                          <a:r>
                            <a:rPr lang="en-US" altLang="zh-CN" sz="2000" baseline="-25000" dirty="0">
                              <a:solidFill>
                                <a:schemeClr val="tx1"/>
                              </a:solidFill>
                            </a:rPr>
                            <a:t>3</a:t>
                          </a:r>
                          <a:endParaRPr lang="zh-CN" altLang="en-US" sz="2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21</m:t>
                                      </m:r>
                                    </m:num>
                                    <m:den>
                                      <m:r>
                                        <a:rPr lang="en-US" altLang="zh-CN" sz="2000" b="0" i="1" smtClean="0">
                                          <a:solidFill>
                                            <a:schemeClr val="tx1"/>
                                          </a:solidFill>
                                          <a:latin typeface="Cambria Math" panose="02040503050406030204" pitchFamily="18" charset="0"/>
                                        </a:rPr>
                                        <m:t>4</m:t>
                                      </m:r>
                                    </m:den>
                                  </m:f>
                                </m:e>
                              </m:box>
                            </m:oMath>
                          </a14:m>
                          <a:r>
                            <a:rPr lang="en-US" altLang="zh-CN" sz="2000" i="1" dirty="0">
                              <a:solidFill>
                                <a:schemeClr val="tx1"/>
                              </a:solidFill>
                            </a:rPr>
                            <a:t>x</a:t>
                          </a:r>
                          <a:r>
                            <a:rPr lang="en-US" altLang="zh-CN" sz="2000" baseline="-25000" dirty="0">
                              <a:solidFill>
                                <a:schemeClr val="tx1"/>
                              </a:solidFill>
                            </a:rPr>
                            <a:t>4</a:t>
                          </a:r>
                          <a:endParaRPr lang="zh-CN" altLang="en-US" sz="2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27</m:t>
                                      </m:r>
                                    </m:num>
                                    <m:den>
                                      <m:r>
                                        <a:rPr lang="en-US" altLang="zh-CN" sz="2000" b="0" i="1" smtClean="0">
                                          <a:solidFill>
                                            <a:schemeClr val="tx1"/>
                                          </a:solidFill>
                                          <a:latin typeface="Cambria Math" panose="02040503050406030204" pitchFamily="18" charset="0"/>
                                        </a:rPr>
                                        <m:t>4</m:t>
                                      </m:r>
                                    </m:den>
                                  </m:f>
                                </m:e>
                              </m:box>
                            </m:oMath>
                          </a14:m>
                          <a:endParaRPr lang="zh-CN" altLang="en-US" sz="2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r>
                            <a:rPr kumimoji="0" lang="en-US" altLang="zh-CN" sz="2000" kern="1200" dirty="0">
                              <a:solidFill>
                                <a:schemeClr val="tx1"/>
                              </a:solidFill>
                              <a:effectLst/>
                              <a:latin typeface="+mn-lt"/>
                              <a:ea typeface="+mn-ea"/>
                              <a:cs typeface="+mn-cs"/>
                            </a:rPr>
                            <a:t>➀</a:t>
                          </a:r>
                          <a:endParaRPr lang="zh-CN" altLang="en-US" sz="2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➁-➀:</a:t>
                          </a:r>
                          <a:endParaRPr lang="zh-CN" altLang="en-US" sz="2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algn="r"/>
                          <a:endParaRPr lang="zh-CN" altLang="en-US" sz="2000" dirty="0"/>
                        </a:p>
                      </a:txBody>
                      <a:tcPr marL="0" marR="0" marT="0" marB="0"/>
                    </a:tc>
                    <a:tc>
                      <a:txBody>
                        <a:bodyPr/>
                        <a:lstStyle/>
                        <a:p>
                          <a:pPr algn="r"/>
                          <a:r>
                            <a:rPr lang="en-US" altLang="zh-CN" sz="2000" i="0" dirty="0"/>
                            <a:t>-6</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=6</a:t>
                          </a:r>
                          <a:endParaRPr lang="zh-CN" altLang="en-US" sz="2000" dirty="0"/>
                        </a:p>
                      </a:txBody>
                      <a:tcPr marL="0" marR="0" marT="0" marB="0"/>
                    </a:tc>
                    <a:tc>
                      <a:txBody>
                        <a:bodyPr/>
                        <a:lstStyle/>
                        <a:p>
                          <a:r>
                            <a:rPr kumimoji="0" lang="en-US" altLang="zh-CN" sz="2000" kern="1200" dirty="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➂+</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14</m:t>
                                      </m:r>
                                    </m:num>
                                    <m:den>
                                      <m:r>
                                        <a:rPr lang="en-US" altLang="zh-CN" sz="2000" b="0" i="1" smtClean="0">
                                          <a:latin typeface="Cambria Math" panose="02040503050406030204" pitchFamily="18" charset="0"/>
                                        </a:rPr>
                                        <m:t>5</m:t>
                                      </m:r>
                                    </m:den>
                                  </m:f>
                                </m:e>
                              </m:box>
                            </m:oMath>
                          </a14:m>
                          <a:r>
                            <a:rPr kumimoji="0" lang="en-US" altLang="zh-CN" sz="2000" kern="1200" dirty="0">
                              <a:solidFill>
                                <a:schemeClr val="tx1"/>
                              </a:solidFill>
                              <a:effectLst/>
                              <a:latin typeface="+mn-lt"/>
                              <a:ea typeface="+mn-ea"/>
                              <a:cs typeface="+mn-cs"/>
                            </a:rPr>
                            <a:t>➀:</a:t>
                          </a:r>
                          <a:endParaRPr lang="zh-CN" altLang="en-US" sz="2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4</a:t>
                          </a:r>
                          <a:r>
                            <a:rPr lang="en-US" altLang="zh-CN" sz="2000" i="1" dirty="0">
                              <a:solidFill>
                                <a:schemeClr val="tx1"/>
                              </a:solidFill>
                            </a:rPr>
                            <a:t>x</a:t>
                          </a:r>
                          <a:r>
                            <a:rPr lang="en-US" altLang="zh-CN" sz="2000" baseline="-25000" dirty="0">
                              <a:solidFill>
                                <a:schemeClr val="tx1"/>
                              </a:solidFill>
                            </a:rPr>
                            <a:t>2</a:t>
                          </a:r>
                          <a:endParaRPr lang="zh-CN" altLang="en-US" sz="2000" baseline="-25000" dirty="0">
                            <a:solidFill>
                              <a:schemeClr val="tx1"/>
                            </a:solidFill>
                          </a:endParaRPr>
                        </a:p>
                      </a:txBody>
                      <a:tcPr marL="0" marR="0" marT="0" marB="0"/>
                    </a:tc>
                    <a:tc>
                      <a:txBody>
                        <a:bodyPr/>
                        <a:lstStyle/>
                        <a:p>
                          <a:pPr algn="r"/>
                          <a:endParaRPr lang="zh-CN" altLang="en-US" sz="2000" dirty="0">
                            <a:solidFill>
                              <a:schemeClr val="tx1"/>
                            </a:solidFill>
                          </a:endParaRPr>
                        </a:p>
                      </a:txBody>
                      <a:tcPr marL="0" marR="0" marT="0" marB="0"/>
                    </a:tc>
                    <a:tc>
                      <a:txBody>
                        <a:bodyPr/>
                        <a:lstStyle/>
                        <a:p>
                          <a:pPr algn="r"/>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56</m:t>
                                      </m:r>
                                    </m:num>
                                    <m:den>
                                      <m:r>
                                        <a:rPr lang="en-US" altLang="zh-CN" sz="2000" b="0" i="1" smtClean="0">
                                          <a:solidFill>
                                            <a:schemeClr val="tx1"/>
                                          </a:solidFill>
                                          <a:latin typeface="Cambria Math" panose="02040503050406030204" pitchFamily="18" charset="0"/>
                                        </a:rPr>
                                        <m:t>5</m:t>
                                      </m:r>
                                    </m:den>
                                  </m:f>
                                </m:e>
                              </m:box>
                            </m:oMath>
                          </a14:m>
                          <a:r>
                            <a:rPr lang="en-US" altLang="zh-CN" sz="2000" i="1" dirty="0">
                              <a:solidFill>
                                <a:schemeClr val="tx1"/>
                              </a:solidFill>
                            </a:rPr>
                            <a:t>x</a:t>
                          </a:r>
                          <a:r>
                            <a:rPr lang="en-US" altLang="zh-CN" sz="2000" baseline="-25000" dirty="0">
                              <a:solidFill>
                                <a:schemeClr val="tx1"/>
                              </a:solidFill>
                            </a:rPr>
                            <a:t>4</a:t>
                          </a:r>
                          <a:endParaRPr lang="zh-CN" altLang="en-US" sz="2000" dirty="0">
                            <a:solidFill>
                              <a:schemeClr val="tx1"/>
                            </a:solidFill>
                          </a:endParaRPr>
                        </a:p>
                      </a:txBody>
                      <a:tcPr marL="0" marR="0" marT="0" marB="0"/>
                    </a:tc>
                    <a:tc>
                      <a:txBody>
                        <a:bodyPr/>
                        <a:lstStyle/>
                        <a:p>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8</m:t>
                                      </m:r>
                                    </m:num>
                                    <m:den>
                                      <m:r>
                                        <a:rPr lang="en-US" altLang="zh-CN" sz="2000" b="0" i="1" smtClean="0">
                                          <a:solidFill>
                                            <a:schemeClr val="tx1"/>
                                          </a:solidFill>
                                          <a:latin typeface="Cambria Math" panose="02040503050406030204" pitchFamily="18" charset="0"/>
                                        </a:rPr>
                                        <m:t>5</m:t>
                                      </m:r>
                                    </m:den>
                                  </m:f>
                                </m:e>
                              </m:box>
                            </m:oMath>
                          </a14:m>
                          <a:endParaRPr lang="zh-CN" altLang="en-US" sz="2000" dirty="0">
                            <a:solidFill>
                              <a:schemeClr val="tx1"/>
                            </a:solidFill>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➂</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10</m:t>
                                      </m:r>
                                    </m:den>
                                  </m:f>
                                </m:e>
                              </m:box>
                            </m:oMath>
                          </a14:m>
                          <a:r>
                            <a:rPr kumimoji="0" lang="en-US" altLang="zh-CN" sz="2000" kern="1200" dirty="0">
                              <a:solidFill>
                                <a:schemeClr val="tx1"/>
                              </a:solidFill>
                              <a:effectLst/>
                              <a:latin typeface="+mn-lt"/>
                              <a:ea typeface="+mn-ea"/>
                              <a:cs typeface="+mn-cs"/>
                            </a:rPr>
                            <a:t>➀:</a:t>
                          </a:r>
                          <a:endParaRPr lang="zh-CN" altLang="en-US" sz="2000"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rgbClr val="FF0000"/>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rgbClr val="FF0000"/>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dirty="0">
                            <a:solidFill>
                              <a:srgbClr val="FF0000"/>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algn="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18</m:t>
                                      </m:r>
                                    </m:num>
                                    <m:den>
                                      <m:r>
                                        <a:rPr lang="en-US" altLang="zh-CN" sz="2000" b="0" i="1" smtClean="0">
                                          <a:solidFill>
                                            <a:srgbClr val="FF0000"/>
                                          </a:solidFill>
                                          <a:latin typeface="Cambria Math" panose="02040503050406030204" pitchFamily="18" charset="0"/>
                                        </a:rPr>
                                        <m:t>5</m:t>
                                      </m:r>
                                    </m:den>
                                  </m:f>
                                </m:e>
                              </m:box>
                            </m:oMath>
                          </a14:m>
                          <a:r>
                            <a:rPr lang="en-US" altLang="zh-CN" sz="2000" i="1" dirty="0">
                              <a:solidFill>
                                <a:srgbClr val="FF0000"/>
                              </a:solidFill>
                            </a:rPr>
                            <a:t>x</a:t>
                          </a:r>
                          <a:r>
                            <a:rPr lang="en-US" altLang="zh-CN" sz="2000" baseline="-25000" dirty="0">
                              <a:solidFill>
                                <a:srgbClr val="FF0000"/>
                              </a:solidFill>
                            </a:rPr>
                            <a:t>4</a:t>
                          </a:r>
                          <a:endParaRPr lang="zh-CN" altLang="en-US" sz="2000" dirty="0">
                            <a:solidFill>
                              <a:srgbClr val="FF0000"/>
                            </a:solidFill>
                          </a:endParaRPr>
                        </a:p>
                      </a:txBody>
                      <a:tcPr marL="0" marR="0" marT="0" marB="0">
                        <a:lnB w="12700" cap="flat" cmpd="sng" algn="ctr">
                          <a:solidFill>
                            <a:schemeClr val="tx1"/>
                          </a:solidFill>
                          <a:prstDash val="solid"/>
                          <a:round/>
                          <a:headEnd type="none" w="med" len="med"/>
                          <a:tailEnd type="none" w="med" len="med"/>
                        </a:lnB>
                      </a:tcPr>
                    </a:tc>
                    <a:tc>
                      <a:txBody>
                        <a:bodyPr/>
                        <a:lstStyle/>
                        <a:p>
                          <a:r>
                            <a:rPr lang="en-US" altLang="zh-CN" sz="2000" dirty="0">
                              <a:solidFill>
                                <a:srgbClr val="FF0000"/>
                              </a:solidFill>
                            </a:rPr>
                            <a:t>=</a:t>
                          </a:r>
                          <a14:m>
                            <m:oMath xmlns:m="http://schemas.openxmlformats.org/officeDocument/2006/math">
                              <m:box>
                                <m:boxPr>
                                  <m:ctrlPr>
                                    <a:rPr lang="en-US" altLang="zh-CN" sz="2000" i="1" smtClean="0">
                                      <a:solidFill>
                                        <a:srgbClr val="FF0000"/>
                                      </a:solidFill>
                                      <a:latin typeface="Cambria Math" panose="02040503050406030204" pitchFamily="18" charset="0"/>
                                    </a:rPr>
                                  </m:ctrlPr>
                                </m:boxPr>
                                <m:e>
                                  <m:argPr>
                                    <m:argSz m:val="-1"/>
                                  </m:argPr>
                                  <m:f>
                                    <m:fPr>
                                      <m:ctrlPr>
                                        <a:rPr lang="en-US" altLang="zh-CN" sz="200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36</m:t>
                                      </m:r>
                                    </m:num>
                                    <m:den>
                                      <m:r>
                                        <a:rPr lang="en-US" altLang="zh-CN" sz="2000" b="0" i="1" smtClean="0">
                                          <a:solidFill>
                                            <a:srgbClr val="FF0000"/>
                                          </a:solidFill>
                                          <a:latin typeface="Cambria Math" panose="02040503050406030204" pitchFamily="18" charset="0"/>
                                        </a:rPr>
                                        <m:t>5</m:t>
                                      </m:r>
                                    </m:den>
                                  </m:f>
                                </m:e>
                              </m:box>
                            </m:oMath>
                          </a14:m>
                          <a:endParaRPr lang="zh-CN" altLang="en-US" sz="2000" dirty="0">
                            <a:solidFill>
                              <a:srgbClr val="FF0000"/>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rgbClr val="FF0000"/>
                              </a:solidFill>
                              <a:effectLst/>
                              <a:latin typeface="+mn-lt"/>
                              <a:ea typeface="+mn-ea"/>
                              <a:cs typeface="+mn-cs"/>
                            </a:rPr>
                            <a:t>➃</a:t>
                          </a:r>
                          <a:endParaRPr lang="zh-CN" altLang="en-US" sz="2000" dirty="0">
                            <a:solidFill>
                              <a:srgbClr val="FF0000"/>
                            </a:solidFill>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12" name="表格 11"/>
              <p:cNvGraphicFramePr>
                <a:graphicFrameLocks noGrp="1"/>
              </p:cNvGraphicFramePr>
              <p:nvPr>
                <p:extLst>
                  <p:ext uri="{D42A27DB-BD31-4B8C-83A1-F6EECF244321}">
                    <p14:modId xmlns:p14="http://schemas.microsoft.com/office/powerpoint/2010/main" val="41742555"/>
                  </p:ext>
                </p:extLst>
              </p:nvPr>
            </p:nvGraphicFramePr>
            <p:xfrm>
              <a:off x="5436096" y="3664230"/>
              <a:ext cx="3708000" cy="1483360"/>
            </p:xfrm>
            <a:graphic>
              <a:graphicData uri="http://schemas.openxmlformats.org/drawingml/2006/table">
                <a:tbl>
                  <a:tblPr firstRow="1" bandRow="1">
                    <a:tableStyleId>{2D5ABB26-0587-4C30-8999-92F81FD0307C}</a:tableStyleId>
                  </a:tblPr>
                  <a:tblGrid>
                    <a:gridCol w="936000"/>
                    <a:gridCol w="360000"/>
                    <a:gridCol w="540000"/>
                    <a:gridCol w="540000"/>
                    <a:gridCol w="540000"/>
                    <a:gridCol w="504000"/>
                    <a:gridCol w="288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smtClean="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endParaRPr lang="zh-CN" altLang="en-US" sz="2000" baseline="-25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4"/>
                          <a:stretch>
                            <a:fillRect l="-340449" t="-24590" r="-248315" b="-322951"/>
                          </a:stretch>
                        </a:blipFill>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4"/>
                          <a:stretch>
                            <a:fillRect l="-440449" t="-24590" r="-148315" b="-322951"/>
                          </a:stretch>
                        </a:blipFill>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4"/>
                          <a:stretch>
                            <a:fillRect l="-579518" t="-24590" r="-59036" b="-322951"/>
                          </a:stretch>
                        </a:blipFill>
                      </a:tcPr>
                    </a:tc>
                    <a:tc>
                      <a:txBody>
                        <a:bodyPr/>
                        <a:lstStyle/>
                        <a:p>
                          <a:r>
                            <a:rPr kumimoji="0" lang="en-US" altLang="zh-CN" sz="2000" kern="1200" dirty="0" smtClean="0">
                              <a:solidFill>
                                <a:schemeClr val="tx1"/>
                              </a:solidFill>
                              <a:effectLst/>
                              <a:latin typeface="+mn-lt"/>
                              <a:ea typeface="+mn-ea"/>
                              <a:cs typeface="+mn-cs"/>
                            </a:rPr>
                            <a:t>➀</a:t>
                          </a:r>
                          <a:endParaRPr lang="zh-CN" altLang="en-US" sz="2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➁-➀:</a:t>
                          </a:r>
                          <a:endParaRPr lang="zh-CN" altLang="en-US" sz="2000" dirty="0" smtClean="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1</a:t>
                          </a: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tc>
                    <a:tc>
                      <a:txBody>
                        <a:bodyPr/>
                        <a:lstStyle/>
                        <a:p>
                          <a:pPr algn="r"/>
                          <a:endParaRPr lang="zh-CN" altLang="en-US" sz="2000" dirty="0"/>
                        </a:p>
                      </a:txBody>
                      <a:tcPr marL="0" marR="0" marT="0" marB="0"/>
                    </a:tc>
                    <a:tc>
                      <a:txBody>
                        <a:bodyPr/>
                        <a:lstStyle/>
                        <a:p>
                          <a:pPr algn="r"/>
                          <a:r>
                            <a:rPr lang="en-US" altLang="zh-CN" sz="2000" i="0" dirty="0" smtClean="0"/>
                            <a:t>-6</a:t>
                          </a:r>
                          <a:r>
                            <a:rPr lang="en-US" altLang="zh-CN" sz="2000" i="1" dirty="0" smtClean="0"/>
                            <a:t>x</a:t>
                          </a:r>
                          <a:r>
                            <a:rPr lang="en-US" altLang="zh-CN" sz="2000" baseline="-25000" dirty="0" smtClean="0"/>
                            <a:t>4</a:t>
                          </a:r>
                          <a:endParaRPr lang="zh-CN" altLang="en-US" sz="2000" dirty="0"/>
                        </a:p>
                      </a:txBody>
                      <a:tcPr marL="0" marR="0" marT="0" marB="0"/>
                    </a:tc>
                    <a:tc>
                      <a:txBody>
                        <a:bodyPr/>
                        <a:lstStyle/>
                        <a:p>
                          <a:r>
                            <a:rPr lang="en-US" altLang="zh-CN" sz="2000" dirty="0" smtClean="0"/>
                            <a:t>=6</a:t>
                          </a:r>
                          <a:endParaRPr lang="zh-CN" altLang="en-US" sz="2000" dirty="0"/>
                        </a:p>
                      </a:txBody>
                      <a:tcPr marL="0" marR="0" marT="0" marB="0"/>
                    </a:tc>
                    <a:tc>
                      <a:txBody>
                        <a:bodyPr/>
                        <a:lstStyle/>
                        <a:p>
                          <a:r>
                            <a:rPr kumimoji="0" lang="en-US" altLang="zh-CN" sz="2000" kern="1200" dirty="0" smtClean="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tr>
                  <a:tr h="370840">
                    <a:tc>
                      <a:txBody>
                        <a:bodyPr/>
                        <a:lstStyle/>
                        <a:p>
                          <a:endParaRPr lang="zh-CN"/>
                        </a:p>
                      </a:txBody>
                      <a:tcPr marL="0" marR="0" marT="0" marB="0">
                        <a:lnL w="12700" cap="flat" cmpd="sng" algn="ctr">
                          <a:solidFill>
                            <a:schemeClr val="tx1"/>
                          </a:solidFill>
                          <a:prstDash val="solid"/>
                          <a:round/>
                          <a:headEnd type="none" w="med" len="med"/>
                          <a:tailEnd type="none" w="med" len="med"/>
                        </a:lnL>
                        <a:blipFill rotWithShape="0">
                          <a:blip r:embed="rId4"/>
                          <a:stretch>
                            <a:fillRect l="-649" t="-224590" r="-297403" b="-122951"/>
                          </a:stretch>
                        </a:blip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4</a:t>
                          </a:r>
                          <a:r>
                            <a:rPr lang="en-US" altLang="zh-CN" sz="2000" i="1" dirty="0" smtClean="0">
                              <a:solidFill>
                                <a:schemeClr val="tx1"/>
                              </a:solidFill>
                            </a:rPr>
                            <a:t>x</a:t>
                          </a:r>
                          <a:r>
                            <a:rPr lang="en-US" altLang="zh-CN" sz="2000" baseline="-25000" dirty="0" smtClean="0">
                              <a:solidFill>
                                <a:schemeClr val="tx1"/>
                              </a:solidFill>
                            </a:rPr>
                            <a:t>2</a:t>
                          </a:r>
                          <a:endParaRPr lang="zh-CN" altLang="en-US" sz="2000" baseline="-25000" dirty="0" smtClean="0">
                            <a:solidFill>
                              <a:schemeClr val="tx1"/>
                            </a:solidFill>
                          </a:endParaRPr>
                        </a:p>
                      </a:txBody>
                      <a:tcPr marL="0" marR="0" marT="0" marB="0"/>
                    </a:tc>
                    <a:tc>
                      <a:txBody>
                        <a:bodyPr/>
                        <a:lstStyle/>
                        <a:p>
                          <a:pPr algn="r"/>
                          <a:endParaRPr lang="zh-CN" altLang="en-US" sz="2000" dirty="0">
                            <a:solidFill>
                              <a:schemeClr val="tx1"/>
                            </a:solidFill>
                          </a:endParaRPr>
                        </a:p>
                      </a:txBody>
                      <a:tcPr marL="0" marR="0" marT="0" marB="0"/>
                    </a:tc>
                    <a:tc>
                      <a:txBody>
                        <a:bodyPr/>
                        <a:lstStyle/>
                        <a:p>
                          <a:endParaRPr lang="zh-CN"/>
                        </a:p>
                      </a:txBody>
                      <a:tcPr marL="0" marR="0" marT="0" marB="0">
                        <a:blipFill rotWithShape="0">
                          <a:blip r:embed="rId4"/>
                          <a:stretch>
                            <a:fillRect l="-440449" t="-224590" r="-148315" b="-122951"/>
                          </a:stretch>
                        </a:blipFill>
                      </a:tcPr>
                    </a:tc>
                    <a:tc>
                      <a:txBody>
                        <a:bodyPr/>
                        <a:lstStyle/>
                        <a:p>
                          <a:endParaRPr lang="zh-CN"/>
                        </a:p>
                      </a:txBody>
                      <a:tcPr marL="0" marR="0" marT="0" marB="0">
                        <a:blipFill rotWithShape="0">
                          <a:blip r:embed="rId4"/>
                          <a:stretch>
                            <a:fillRect l="-579518" t="-224590" r="-59036" b="-12295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➂</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tcPr>
                    </a:tc>
                  </a:tr>
                  <a:tr h="370840">
                    <a:tc>
                      <a:txBody>
                        <a:bodyPr/>
                        <a:lstStyle/>
                        <a:p>
                          <a:endParaRPr lang="zh-CN"/>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rotWithShape="0">
                          <a:blip r:embed="rId4"/>
                          <a:stretch>
                            <a:fillRect l="-649" t="-324590" r="-297403" b="-22951"/>
                          </a:stretch>
                        </a:blip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rgbClr val="FF0000"/>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rgbClr val="FF0000"/>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dirty="0" smtClean="0">
                            <a:solidFill>
                              <a:srgbClr val="FF0000"/>
                            </a:solidFill>
                          </a:endParaRPr>
                        </a:p>
                      </a:txBody>
                      <a:tcPr marL="0" marR="0" marT="0" marB="0">
                        <a:lnB w="12700" cap="flat" cmpd="sng" algn="ctr">
                          <a:solidFill>
                            <a:schemeClr val="tx1"/>
                          </a:solidFill>
                          <a:prstDash val="solid"/>
                          <a:round/>
                          <a:headEnd type="none" w="med" len="med"/>
                          <a:tailEnd type="none" w="med" len="med"/>
                        </a:lnB>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4"/>
                          <a:stretch>
                            <a:fillRect l="-440449" t="-324590" r="-148315" b="-22951"/>
                          </a:stretch>
                        </a:blipFill>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4"/>
                          <a:stretch>
                            <a:fillRect l="-579518" t="-324590" r="-59036" b="-2295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rgbClr val="FF0000"/>
                              </a:solidFill>
                              <a:effectLst/>
                              <a:latin typeface="+mn-lt"/>
                              <a:ea typeface="+mn-ea"/>
                              <a:cs typeface="+mn-cs"/>
                            </a:rPr>
                            <a:t>➃</a:t>
                          </a:r>
                          <a:endParaRPr lang="zh-CN" altLang="en-US" sz="2000" dirty="0" smtClean="0">
                            <a:solidFill>
                              <a:srgbClr val="FF0000"/>
                            </a:solidFill>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4" name="表格 13"/>
              <p:cNvGraphicFramePr>
                <a:graphicFrameLocks noGrp="1"/>
              </p:cNvGraphicFramePr>
              <p:nvPr>
                <p:extLst>
                  <p:ext uri="{D42A27DB-BD31-4B8C-83A1-F6EECF244321}">
                    <p14:modId xmlns:p14="http://schemas.microsoft.com/office/powerpoint/2010/main" val="2216639002"/>
                  </p:ext>
                </p:extLst>
              </p:nvPr>
            </p:nvGraphicFramePr>
            <p:xfrm>
              <a:off x="5436096" y="5258008"/>
              <a:ext cx="3708000" cy="1483360"/>
            </p:xfrm>
            <a:graphic>
              <a:graphicData uri="http://schemas.openxmlformats.org/drawingml/2006/table">
                <a:tbl>
                  <a:tblPr firstRow="1" bandRow="1">
                    <a:tableStyleId>{2D5ABB26-0587-4C30-8999-92F81FD0307C}</a:tableStyleId>
                  </a:tblPr>
                  <a:tblGrid>
                    <a:gridCol w="936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gridCol w="504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➀-</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35</m:t>
                                      </m:r>
                                    </m:num>
                                    <m:den>
                                      <m:r>
                                        <a:rPr lang="en-US" altLang="zh-CN" sz="2000" b="0" i="1" smtClean="0">
                                          <a:latin typeface="Cambria Math" panose="02040503050406030204" pitchFamily="18" charset="0"/>
                                        </a:rPr>
                                        <m:t>24</m:t>
                                      </m:r>
                                    </m:den>
                                  </m:f>
                                </m:e>
                              </m:box>
                            </m:oMath>
                          </a14:m>
                          <a:r>
                            <a:rPr kumimoji="0" lang="en-US" altLang="zh-CN" sz="2000" kern="1200" dirty="0">
                              <a:solidFill>
                                <a:schemeClr val="tx1"/>
                              </a:solidFill>
                              <a:effectLst/>
                              <a:latin typeface="+mn-lt"/>
                              <a:ea typeface="+mn-ea"/>
                              <a:cs typeface="+mn-cs"/>
                            </a:rPr>
                            <a:t>➃:</a:t>
                          </a:r>
                          <a:endParaRPr lang="zh-CN" altLang="en-US" sz="2000" dirty="0"/>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endParaRPr lang="zh-CN" altLang="en-US" sz="2000" baseline="-25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algn="r"/>
                          <a:r>
                            <a:rPr lang="en-US" altLang="zh-CN" sz="2000" i="0" dirty="0">
                              <a:solidFill>
                                <a:schemeClr val="tx1"/>
                              </a:solidFill>
                              <a:latin typeface="+mn-lt"/>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5</m:t>
                                      </m:r>
                                    </m:num>
                                    <m:den>
                                      <m:r>
                                        <a:rPr lang="en-US" altLang="zh-CN" sz="2000" b="0" i="1" smtClean="0">
                                          <a:solidFill>
                                            <a:schemeClr val="tx1"/>
                                          </a:solidFill>
                                          <a:latin typeface="Cambria Math" panose="02040503050406030204" pitchFamily="18" charset="0"/>
                                        </a:rPr>
                                        <m:t>4</m:t>
                                      </m:r>
                                    </m:den>
                                  </m:f>
                                </m:e>
                              </m:box>
                            </m:oMath>
                          </a14:m>
                          <a:r>
                            <a:rPr lang="en-US" altLang="zh-CN" sz="2000" i="1" dirty="0">
                              <a:solidFill>
                                <a:schemeClr val="tx1"/>
                              </a:solidFill>
                            </a:rPr>
                            <a:t>x</a:t>
                          </a:r>
                          <a:r>
                            <a:rPr lang="en-US" altLang="zh-CN" sz="2000" baseline="-25000" dirty="0">
                              <a:solidFill>
                                <a:schemeClr val="tx1"/>
                              </a:solidFill>
                            </a:rPr>
                            <a:t>3</a:t>
                          </a:r>
                          <a:endParaRPr lang="zh-CN" altLang="en-US" sz="2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algn="r"/>
                          <a:endParaRPr lang="zh-CN" altLang="en-US" sz="2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15</m:t>
                                      </m:r>
                                    </m:num>
                                    <m:den>
                                      <m:r>
                                        <a:rPr lang="en-US" altLang="zh-CN" sz="2000" b="0" i="1" smtClean="0">
                                          <a:solidFill>
                                            <a:schemeClr val="tx1"/>
                                          </a:solidFill>
                                          <a:latin typeface="Cambria Math" panose="02040503050406030204" pitchFamily="18" charset="0"/>
                                        </a:rPr>
                                        <m:t>4</m:t>
                                      </m:r>
                                    </m:den>
                                  </m:f>
                                </m:e>
                              </m:box>
                            </m:oMath>
                          </a14:m>
                          <a:endParaRPr lang="zh-CN" altLang="en-US" sz="2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r>
                            <a:rPr kumimoji="0" lang="en-US" altLang="zh-CN" sz="2000" kern="1200" dirty="0">
                              <a:solidFill>
                                <a:schemeClr val="tx1"/>
                              </a:solidFill>
                              <a:effectLst/>
                              <a:latin typeface="+mn-lt"/>
                              <a:ea typeface="+mn-ea"/>
                              <a:cs typeface="+mn-cs"/>
                            </a:rPr>
                            <a:t>➀</a:t>
                          </a:r>
                          <a:endParaRPr lang="zh-CN" altLang="en-US" sz="2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➁+</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b="0" i="1" smtClean="0">
                                          <a:latin typeface="Cambria Math" panose="02040503050406030204" pitchFamily="18" charset="0"/>
                                        </a:rPr>
                                        <m:t>3</m:t>
                                      </m:r>
                                    </m:den>
                                  </m:f>
                                </m:e>
                              </m:box>
                            </m:oMath>
                          </a14:m>
                          <a:r>
                            <a:rPr kumimoji="0" lang="en-US" altLang="zh-CN" sz="2000" kern="1200" dirty="0">
                              <a:solidFill>
                                <a:schemeClr val="tx1"/>
                              </a:solidFill>
                              <a:effectLst/>
                              <a:latin typeface="+mn-lt"/>
                              <a:ea typeface="+mn-ea"/>
                              <a:cs typeface="+mn-cs"/>
                            </a:rPr>
                            <a:t>➃:</a:t>
                          </a:r>
                          <a:endParaRPr lang="zh-CN" altLang="en-US" sz="2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algn="r"/>
                          <a:endParaRPr lang="zh-CN" altLang="en-US" sz="2000" dirty="0"/>
                        </a:p>
                      </a:txBody>
                      <a:tcPr marL="0" marR="0" marT="0" marB="0"/>
                    </a:tc>
                    <a:tc>
                      <a:txBody>
                        <a:bodyPr/>
                        <a:lstStyle/>
                        <a:p>
                          <a:pPr algn="r"/>
                          <a:endParaRPr lang="zh-CN" altLang="en-US" sz="2000" dirty="0"/>
                        </a:p>
                      </a:txBody>
                      <a:tcPr marL="0" marR="0" marT="0" marB="0"/>
                    </a:tc>
                    <a:tc>
                      <a:txBody>
                        <a:bodyPr/>
                        <a:lstStyle/>
                        <a:p>
                          <a:r>
                            <a:rPr lang="en-US" altLang="zh-CN" sz="2000" dirty="0"/>
                            <a:t>=18</a:t>
                          </a:r>
                          <a:endParaRPr lang="zh-CN" altLang="en-US" sz="2000" dirty="0"/>
                        </a:p>
                      </a:txBody>
                      <a:tcPr marL="0" marR="0" marT="0" marB="0"/>
                    </a:tc>
                    <a:tc>
                      <a:txBody>
                        <a:bodyPr/>
                        <a:lstStyle/>
                        <a:p>
                          <a:r>
                            <a:rPr kumimoji="0" lang="en-US" altLang="zh-CN" sz="2000" kern="1200" dirty="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➂-</a:t>
                          </a:r>
                          <a14:m>
                            <m:oMath xmlns:m="http://schemas.openxmlformats.org/officeDocument/2006/math">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28</m:t>
                                      </m:r>
                                    </m:num>
                                    <m:den>
                                      <m:r>
                                        <a:rPr lang="en-US" altLang="zh-CN" sz="2000" b="0" i="1" smtClean="0">
                                          <a:latin typeface="Cambria Math" panose="02040503050406030204" pitchFamily="18" charset="0"/>
                                        </a:rPr>
                                        <m:t>9</m:t>
                                      </m:r>
                                    </m:den>
                                  </m:f>
                                </m:e>
                              </m:box>
                            </m:oMath>
                          </a14:m>
                          <a:r>
                            <a:rPr kumimoji="0" lang="en-US" altLang="zh-CN" sz="2000" kern="1200" dirty="0">
                              <a:solidFill>
                                <a:schemeClr val="tx1"/>
                              </a:solidFill>
                              <a:effectLst/>
                              <a:latin typeface="+mn-lt"/>
                              <a:ea typeface="+mn-ea"/>
                              <a:cs typeface="+mn-cs"/>
                            </a:rPr>
                            <a:t>➃:</a:t>
                          </a:r>
                          <a:endParaRPr lang="zh-CN" altLang="en-US" sz="2000" dirty="0"/>
                        </a:p>
                      </a:txBody>
                      <a:tcPr marL="0" marR="0" marT="0" marB="0">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4</a:t>
                          </a:r>
                          <a:r>
                            <a:rPr lang="en-US" altLang="zh-CN" sz="2000" i="1" dirty="0">
                              <a:solidFill>
                                <a:schemeClr val="tx1"/>
                              </a:solidFill>
                            </a:rPr>
                            <a:t>x</a:t>
                          </a:r>
                          <a:r>
                            <a:rPr lang="en-US" altLang="zh-CN" sz="2000" baseline="-25000" dirty="0">
                              <a:solidFill>
                                <a:schemeClr val="tx1"/>
                              </a:solidFill>
                            </a:rPr>
                            <a:t>2</a:t>
                          </a:r>
                          <a:endParaRPr lang="zh-CN" altLang="en-US" sz="2000" baseline="-25000" dirty="0">
                            <a:solidFill>
                              <a:schemeClr val="tx1"/>
                            </a:solidFill>
                          </a:endParaRPr>
                        </a:p>
                      </a:txBody>
                      <a:tcPr marL="0" marR="0" marT="0" marB="0"/>
                    </a:tc>
                    <a:tc>
                      <a:txBody>
                        <a:bodyPr/>
                        <a:lstStyle/>
                        <a:p>
                          <a:pPr algn="r"/>
                          <a:endParaRPr lang="zh-CN" altLang="en-US" sz="2000" dirty="0">
                            <a:solidFill>
                              <a:schemeClr val="tx1"/>
                            </a:solidFill>
                          </a:endParaRPr>
                        </a:p>
                      </a:txBody>
                      <a:tcPr marL="0" marR="0" marT="0" marB="0"/>
                    </a:tc>
                    <a:tc>
                      <a:txBody>
                        <a:bodyPr/>
                        <a:lstStyle/>
                        <a:p>
                          <a:pPr algn="r"/>
                          <a:endParaRPr lang="zh-CN" altLang="en-US" sz="2000" dirty="0">
                            <a:solidFill>
                              <a:schemeClr val="tx1"/>
                            </a:solidFill>
                          </a:endParaRPr>
                        </a:p>
                      </a:txBody>
                      <a:tcPr marL="0" marR="0" marT="0" marB="0"/>
                    </a:tc>
                    <a:tc>
                      <a:txBody>
                        <a:bodyPr/>
                        <a:lstStyle/>
                        <a:p>
                          <a:r>
                            <a:rPr lang="en-US" altLang="zh-CN" sz="2000" dirty="0">
                              <a:solidFill>
                                <a:schemeClr val="tx1"/>
                              </a:solidFill>
                            </a:rPr>
                            <a:t>=-24</a:t>
                          </a:r>
                          <a:endParaRPr lang="zh-CN" altLang="en-US" sz="2000" dirty="0">
                            <a:solidFill>
                              <a:schemeClr val="tx1"/>
                            </a:solidFill>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➂</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rgbClr val="FF0000"/>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algn="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18</m:t>
                                      </m:r>
                                    </m:num>
                                    <m:den>
                                      <m:r>
                                        <a:rPr lang="en-US" altLang="zh-CN" sz="2000" b="0" i="1" smtClean="0">
                                          <a:solidFill>
                                            <a:schemeClr val="tx1"/>
                                          </a:solidFill>
                                          <a:latin typeface="Cambria Math" panose="02040503050406030204" pitchFamily="18" charset="0"/>
                                        </a:rPr>
                                        <m:t>5</m:t>
                                      </m:r>
                                    </m:den>
                                  </m:f>
                                </m:e>
                              </m:box>
                            </m:oMath>
                          </a14:m>
                          <a:r>
                            <a:rPr lang="en-US" altLang="zh-CN" sz="2000" i="1" dirty="0">
                              <a:solidFill>
                                <a:schemeClr val="tx1"/>
                              </a:solidFill>
                            </a:rPr>
                            <a:t>x</a:t>
                          </a:r>
                          <a:r>
                            <a:rPr lang="en-US" altLang="zh-CN" sz="2000" baseline="-25000" dirty="0">
                              <a:solidFill>
                                <a:schemeClr val="tx1"/>
                              </a:solidFill>
                            </a:rPr>
                            <a:t>4</a:t>
                          </a:r>
                          <a:endParaRPr lang="zh-CN" altLang="en-US" sz="2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r>
                            <a:rPr lang="en-US" altLang="zh-CN" sz="2000" dirty="0">
                              <a:solidFill>
                                <a:schemeClr val="tx1"/>
                              </a:solidFill>
                            </a:rPr>
                            <a:t>=</a:t>
                          </a:r>
                          <a14:m>
                            <m:oMath xmlns:m="http://schemas.openxmlformats.org/officeDocument/2006/math">
                              <m:box>
                                <m:boxPr>
                                  <m:ctrlPr>
                                    <a:rPr lang="en-US" altLang="zh-CN" sz="2000" i="1" smtClean="0">
                                      <a:solidFill>
                                        <a:schemeClr val="tx1"/>
                                      </a:solidFill>
                                      <a:latin typeface="Cambria Math" panose="02040503050406030204" pitchFamily="18" charset="0"/>
                                    </a:rPr>
                                  </m:ctrlPr>
                                </m:boxPr>
                                <m:e>
                                  <m:argPr>
                                    <m:argSz m:val="-1"/>
                                  </m:argP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36</m:t>
                                      </m:r>
                                    </m:num>
                                    <m:den>
                                      <m:r>
                                        <a:rPr lang="en-US" altLang="zh-CN" sz="2000" b="0" i="1" smtClean="0">
                                          <a:solidFill>
                                            <a:schemeClr val="tx1"/>
                                          </a:solidFill>
                                          <a:latin typeface="Cambria Math" panose="02040503050406030204" pitchFamily="18" charset="0"/>
                                        </a:rPr>
                                        <m:t>5</m:t>
                                      </m:r>
                                    </m:den>
                                  </m:f>
                                </m:e>
                              </m:box>
                            </m:oMath>
                          </a14:m>
                          <a:endParaRPr lang="zh-CN" altLang="en-US" sz="2000" dirty="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➃</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14" name="表格 13"/>
              <p:cNvGraphicFramePr>
                <a:graphicFrameLocks noGrp="1"/>
              </p:cNvGraphicFramePr>
              <p:nvPr>
                <p:extLst>
                  <p:ext uri="{D42A27DB-BD31-4B8C-83A1-F6EECF244321}">
                    <p14:modId xmlns:p14="http://schemas.microsoft.com/office/powerpoint/2010/main" val="2216639002"/>
                  </p:ext>
                </p:extLst>
              </p:nvPr>
            </p:nvGraphicFramePr>
            <p:xfrm>
              <a:off x="5436096" y="5258008"/>
              <a:ext cx="3708000" cy="1483360"/>
            </p:xfrm>
            <a:graphic>
              <a:graphicData uri="http://schemas.openxmlformats.org/drawingml/2006/table">
                <a:tbl>
                  <a:tblPr firstRow="1" bandRow="1">
                    <a:tableStyleId>{2D5ABB26-0587-4C30-8999-92F81FD0307C}</a:tableStyleId>
                  </a:tblPr>
                  <a:tblGrid>
                    <a:gridCol w="936000"/>
                    <a:gridCol w="360000"/>
                    <a:gridCol w="540000"/>
                    <a:gridCol w="540000"/>
                    <a:gridCol w="540000"/>
                    <a:gridCol w="504000"/>
                    <a:gridCol w="288000"/>
                  </a:tblGrid>
                  <a:tr h="370840">
                    <a:tc>
                      <a:txBody>
                        <a:bodyPr/>
                        <a:lstStyle/>
                        <a:p>
                          <a:endParaRPr lang="zh-CN"/>
                        </a:p>
                      </a:txBody>
                      <a:tcPr marL="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rotWithShape="0">
                          <a:blip r:embed="rId5"/>
                          <a:stretch>
                            <a:fillRect l="-649" t="-24590" r="-297403" b="-324590"/>
                          </a:stretch>
                        </a:blipFill>
                      </a:tcPr>
                    </a:tc>
                    <a:tc>
                      <a:txBody>
                        <a:bodyPr/>
                        <a:lstStyle/>
                        <a:p>
                          <a:pPr algn="r"/>
                          <a:endParaRPr lang="zh-CN" altLang="en-US" sz="2000" baseline="-25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5"/>
                          <a:stretch>
                            <a:fillRect l="-340449" t="-24590" r="-248315" b="-324590"/>
                          </a:stretch>
                        </a:blipFill>
                      </a:tcPr>
                    </a:tc>
                    <a:tc>
                      <a:txBody>
                        <a:bodyPr/>
                        <a:lstStyle/>
                        <a:p>
                          <a:pPr algn="r"/>
                          <a:endParaRPr lang="zh-CN" altLang="en-US" sz="2000" dirty="0">
                            <a:solidFill>
                              <a:schemeClr val="tx1"/>
                            </a:solidFill>
                          </a:endParaRPr>
                        </a:p>
                      </a:txBody>
                      <a:tcPr marL="0" marR="0" marT="0" marB="0">
                        <a:lnT w="12700" cap="flat" cmpd="sng" algn="ctr">
                          <a:solidFill>
                            <a:schemeClr val="tx1"/>
                          </a:solidFill>
                          <a:prstDash val="solid"/>
                          <a:round/>
                          <a:headEnd type="none" w="med" len="med"/>
                          <a:tailEnd type="none" w="med" len="med"/>
                        </a:lnT>
                      </a:tcPr>
                    </a:tc>
                    <a:tc>
                      <a:txBody>
                        <a:bodyPr/>
                        <a:lstStyle/>
                        <a:p>
                          <a:endParaRPr lang="zh-CN"/>
                        </a:p>
                      </a:txBody>
                      <a:tcPr marL="0" marR="0" marT="0" marB="0">
                        <a:lnT w="12700" cap="flat" cmpd="sng" algn="ctr">
                          <a:solidFill>
                            <a:schemeClr val="tx1"/>
                          </a:solidFill>
                          <a:prstDash val="solid"/>
                          <a:round/>
                          <a:headEnd type="none" w="med" len="med"/>
                          <a:tailEnd type="none" w="med" len="med"/>
                        </a:lnT>
                        <a:blipFill rotWithShape="0">
                          <a:blip r:embed="rId5"/>
                          <a:stretch>
                            <a:fillRect l="-579518" t="-24590" r="-59036" b="-324590"/>
                          </a:stretch>
                        </a:blipFill>
                      </a:tcPr>
                    </a:tc>
                    <a:tc>
                      <a:txBody>
                        <a:bodyPr/>
                        <a:lstStyle/>
                        <a:p>
                          <a:r>
                            <a:rPr kumimoji="0" lang="en-US" altLang="zh-CN" sz="2000" kern="1200" dirty="0" smtClean="0">
                              <a:solidFill>
                                <a:schemeClr val="tx1"/>
                              </a:solidFill>
                              <a:effectLst/>
                              <a:latin typeface="+mn-lt"/>
                              <a:ea typeface="+mn-ea"/>
                              <a:cs typeface="+mn-cs"/>
                            </a:rPr>
                            <a:t>➀</a:t>
                          </a:r>
                          <a:endParaRPr lang="zh-CN" altLang="en-US" sz="2000" dirty="0"/>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endParaRPr lang="zh-CN"/>
                        </a:p>
                      </a:txBody>
                      <a:tcPr marL="0" marR="0" marT="0" marB="0">
                        <a:lnL w="12700" cap="flat" cmpd="sng" algn="ctr">
                          <a:solidFill>
                            <a:schemeClr val="tx1"/>
                          </a:solidFill>
                          <a:prstDash val="solid"/>
                          <a:round/>
                          <a:headEnd type="none" w="med" len="med"/>
                          <a:tailEnd type="none" w="med" len="med"/>
                        </a:lnL>
                        <a:blipFill rotWithShape="0">
                          <a:blip r:embed="rId5"/>
                          <a:stretch>
                            <a:fillRect l="-649" t="-124590" r="-297403" b="-224590"/>
                          </a:stretch>
                        </a:blip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t>2</a:t>
                          </a:r>
                          <a:r>
                            <a:rPr lang="en-US" altLang="zh-CN" sz="2000" i="1" dirty="0" smtClean="0"/>
                            <a:t>x</a:t>
                          </a:r>
                          <a:r>
                            <a:rPr lang="en-US" altLang="zh-CN" sz="2000" baseline="-25000" dirty="0" smtClean="0"/>
                            <a:t>1</a:t>
                          </a: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tc>
                    <a:tc>
                      <a:txBody>
                        <a:bodyPr/>
                        <a:lstStyle/>
                        <a:p>
                          <a:pPr algn="r"/>
                          <a:endParaRPr lang="zh-CN" altLang="en-US" sz="2000" dirty="0"/>
                        </a:p>
                      </a:txBody>
                      <a:tcPr marL="0" marR="0" marT="0" marB="0"/>
                    </a:tc>
                    <a:tc>
                      <a:txBody>
                        <a:bodyPr/>
                        <a:lstStyle/>
                        <a:p>
                          <a:pPr algn="r"/>
                          <a:endParaRPr lang="zh-CN" altLang="en-US" sz="2000" dirty="0"/>
                        </a:p>
                      </a:txBody>
                      <a:tcPr marL="0" marR="0" marT="0" marB="0"/>
                    </a:tc>
                    <a:tc>
                      <a:txBody>
                        <a:bodyPr/>
                        <a:lstStyle/>
                        <a:p>
                          <a:r>
                            <a:rPr lang="en-US" altLang="zh-CN" sz="2000" dirty="0" smtClean="0"/>
                            <a:t>=18</a:t>
                          </a:r>
                          <a:endParaRPr lang="zh-CN" altLang="en-US" sz="2000" dirty="0"/>
                        </a:p>
                      </a:txBody>
                      <a:tcPr marL="0" marR="0" marT="0" marB="0"/>
                    </a:tc>
                    <a:tc>
                      <a:txBody>
                        <a:bodyPr/>
                        <a:lstStyle/>
                        <a:p>
                          <a:r>
                            <a:rPr kumimoji="0" lang="en-US" altLang="zh-CN" sz="2000" kern="1200" dirty="0" smtClean="0">
                              <a:solidFill>
                                <a:schemeClr val="tx1"/>
                              </a:solidFill>
                              <a:effectLst/>
                              <a:latin typeface="+mn-lt"/>
                              <a:ea typeface="+mn-ea"/>
                              <a:cs typeface="+mn-cs"/>
                            </a:rPr>
                            <a:t>➁</a:t>
                          </a:r>
                          <a:endParaRPr lang="zh-CN" altLang="en-US" sz="2000" dirty="0"/>
                        </a:p>
                      </a:txBody>
                      <a:tcPr marL="0" marR="0" marT="0" marB="0">
                        <a:lnR w="12700" cap="flat" cmpd="sng" algn="ctr">
                          <a:solidFill>
                            <a:schemeClr val="tx1"/>
                          </a:solidFill>
                          <a:prstDash val="solid"/>
                          <a:round/>
                          <a:headEnd type="none" w="med" len="med"/>
                          <a:tailEnd type="none" w="med" len="med"/>
                        </a:lnR>
                      </a:tcPr>
                    </a:tc>
                  </a:tr>
                  <a:tr h="370840">
                    <a:tc>
                      <a:txBody>
                        <a:bodyPr/>
                        <a:lstStyle/>
                        <a:p>
                          <a:endParaRPr lang="zh-CN"/>
                        </a:p>
                      </a:txBody>
                      <a:tcPr marL="0" marR="0" marT="0" marB="0">
                        <a:lnL w="12700" cap="flat" cmpd="sng" algn="ctr">
                          <a:solidFill>
                            <a:schemeClr val="tx1"/>
                          </a:solidFill>
                          <a:prstDash val="solid"/>
                          <a:round/>
                          <a:headEnd type="none" w="med" len="med"/>
                          <a:tailEnd type="none" w="med" len="med"/>
                        </a:lnL>
                        <a:blipFill rotWithShape="0">
                          <a:blip r:embed="rId5"/>
                          <a:stretch>
                            <a:fillRect l="-649" t="-224590" r="-297403" b="-124590"/>
                          </a:stretch>
                        </a:blip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p>
                      </a:txBody>
                      <a:tcPr marL="0" marR="0" marT="0" marB="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4</a:t>
                          </a:r>
                          <a:r>
                            <a:rPr lang="en-US" altLang="zh-CN" sz="2000" i="1" dirty="0" smtClean="0">
                              <a:solidFill>
                                <a:schemeClr val="tx1"/>
                              </a:solidFill>
                            </a:rPr>
                            <a:t>x</a:t>
                          </a:r>
                          <a:r>
                            <a:rPr lang="en-US" altLang="zh-CN" sz="2000" baseline="-25000" dirty="0" smtClean="0">
                              <a:solidFill>
                                <a:schemeClr val="tx1"/>
                              </a:solidFill>
                            </a:rPr>
                            <a:t>2</a:t>
                          </a:r>
                          <a:endParaRPr lang="zh-CN" altLang="en-US" sz="2000" baseline="-25000" dirty="0" smtClean="0">
                            <a:solidFill>
                              <a:schemeClr val="tx1"/>
                            </a:solidFill>
                          </a:endParaRPr>
                        </a:p>
                      </a:txBody>
                      <a:tcPr marL="0" marR="0" marT="0" marB="0"/>
                    </a:tc>
                    <a:tc>
                      <a:txBody>
                        <a:bodyPr/>
                        <a:lstStyle/>
                        <a:p>
                          <a:pPr algn="r"/>
                          <a:endParaRPr lang="zh-CN" altLang="en-US" sz="2000" dirty="0">
                            <a:solidFill>
                              <a:schemeClr val="tx1"/>
                            </a:solidFill>
                          </a:endParaRPr>
                        </a:p>
                      </a:txBody>
                      <a:tcPr marL="0" marR="0" marT="0" marB="0"/>
                    </a:tc>
                    <a:tc>
                      <a:txBody>
                        <a:bodyPr/>
                        <a:lstStyle/>
                        <a:p>
                          <a:pPr algn="r"/>
                          <a:endParaRPr lang="zh-CN" altLang="en-US" sz="2000" dirty="0">
                            <a:solidFill>
                              <a:schemeClr val="tx1"/>
                            </a:solidFill>
                          </a:endParaRPr>
                        </a:p>
                      </a:txBody>
                      <a:tcPr marL="0" marR="0" marT="0" marB="0"/>
                    </a:tc>
                    <a:tc>
                      <a:txBody>
                        <a:bodyPr/>
                        <a:lstStyle/>
                        <a:p>
                          <a:r>
                            <a:rPr lang="en-US" altLang="zh-CN" sz="2000" dirty="0" smtClean="0">
                              <a:solidFill>
                                <a:schemeClr val="tx1"/>
                              </a:solidFill>
                            </a:rPr>
                            <a:t>=-24</a:t>
                          </a:r>
                          <a:endParaRPr lang="zh-CN" altLang="en-US" sz="2000" dirty="0">
                            <a:solidFill>
                              <a:schemeClr val="tx1"/>
                            </a:solidFill>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➂</a:t>
                          </a:r>
                          <a:endParaRPr lang="zh-CN" altLang="en-US" sz="2000" dirty="0">
                            <a:solidFill>
                              <a:schemeClr val="tx1"/>
                            </a:solidFill>
                          </a:endParaRPr>
                        </a:p>
                      </a:txBody>
                      <a:tcPr marL="0" marR="0" marT="0" marB="0">
                        <a:lnR w="12700" cap="flat" cmpd="sng" algn="ctr">
                          <a:solidFill>
                            <a:schemeClr val="tx1"/>
                          </a:solidFill>
                          <a:prstDash val="solid"/>
                          <a:round/>
                          <a:headEnd type="none" w="med" len="med"/>
                          <a:tailEnd type="none" w="med" len="med"/>
                        </a:lnR>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smtClean="0"/>
                        </a:p>
                      </a:txBody>
                      <a:tcPr marL="0" marR="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rgbClr val="FF0000"/>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2000" dirty="0" smtClean="0">
                            <a:solidFill>
                              <a:schemeClr val="tx1"/>
                            </a:solidFill>
                          </a:endParaRPr>
                        </a:p>
                      </a:txBody>
                      <a:tcPr marL="0" marR="0" marT="0" marB="0">
                        <a:lnB w="12700" cap="flat" cmpd="sng" algn="ctr">
                          <a:solidFill>
                            <a:schemeClr val="tx1"/>
                          </a:solidFill>
                          <a:prstDash val="solid"/>
                          <a:round/>
                          <a:headEnd type="none" w="med" len="med"/>
                          <a:tailEnd type="none" w="med" len="med"/>
                        </a:lnB>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5"/>
                          <a:stretch>
                            <a:fillRect l="-440449" t="-324590" r="-148315" b="-24590"/>
                          </a:stretch>
                        </a:blipFill>
                      </a:tcPr>
                    </a:tc>
                    <a:tc>
                      <a:txBody>
                        <a:bodyPr/>
                        <a:lstStyle/>
                        <a:p>
                          <a:endParaRPr lang="zh-CN"/>
                        </a:p>
                      </a:txBody>
                      <a:tcPr marL="0" marR="0" marT="0" marB="0">
                        <a:lnB w="12700" cap="flat" cmpd="sng" algn="ctr">
                          <a:solidFill>
                            <a:schemeClr val="tx1"/>
                          </a:solidFill>
                          <a:prstDash val="solid"/>
                          <a:round/>
                          <a:headEnd type="none" w="med" len="med"/>
                          <a:tailEnd type="none" w="med" len="med"/>
                        </a:lnB>
                        <a:blipFill rotWithShape="0">
                          <a:blip r:embed="rId5"/>
                          <a:stretch>
                            <a:fillRect l="-579518" t="-324590" r="-59036" b="-2459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➃</a:t>
                          </a:r>
                          <a:endParaRPr lang="zh-CN" altLang="en-US" sz="2000" dirty="0" smtClean="0">
                            <a:solidFill>
                              <a:schemeClr val="tx1"/>
                            </a:solidFill>
                          </a:endParaRPr>
                        </a:p>
                      </a:txBody>
                      <a:tcPr marL="0" marR="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229663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第十章 线性方程组的求解</a:t>
            </a:r>
            <a:endParaRPr lang="zh-CN" altLang="en-US" dirty="0"/>
          </a:p>
        </p:txBody>
      </p:sp>
      <p:sp>
        <p:nvSpPr>
          <p:cNvPr id="3" name="内容占位符 2"/>
          <p:cNvSpPr>
            <a:spLocks noGrp="1"/>
          </p:cNvSpPr>
          <p:nvPr>
            <p:ph sz="quarter" idx="1"/>
          </p:nvPr>
        </p:nvSpPr>
        <p:spPr/>
        <p:txBody>
          <a:bodyPr/>
          <a:lstStyle/>
          <a:p>
            <a:r>
              <a:rPr lang="en-US" altLang="zh-CN" dirty="0"/>
              <a:t>10.1 </a:t>
            </a:r>
            <a:r>
              <a:rPr lang="zh-CN" altLang="en-US" dirty="0"/>
              <a:t>三角形方程组的求解</a:t>
            </a:r>
            <a:endParaRPr lang="en-US" altLang="zh-CN" dirty="0"/>
          </a:p>
          <a:p>
            <a:r>
              <a:rPr lang="en-US" altLang="zh-CN" dirty="0"/>
              <a:t>10.2 </a:t>
            </a:r>
            <a:r>
              <a:rPr lang="zh-CN" altLang="en-US" dirty="0"/>
              <a:t>三对角方程组的求解</a:t>
            </a:r>
            <a:endParaRPr lang="en-US" altLang="zh-CN" dirty="0"/>
          </a:p>
          <a:p>
            <a:r>
              <a:rPr lang="en-US" altLang="zh-CN" dirty="0"/>
              <a:t>10.3 </a:t>
            </a:r>
            <a:r>
              <a:rPr lang="zh-CN" altLang="en-US" dirty="0"/>
              <a:t>稠密线性方程组的求解</a:t>
            </a:r>
            <a:endParaRPr lang="en-US" altLang="zh-CN" dirty="0"/>
          </a:p>
          <a:p>
            <a:r>
              <a:rPr lang="en-US" altLang="zh-CN" dirty="0">
                <a:solidFill>
                  <a:srgbClr val="FF0000"/>
                </a:solidFill>
              </a:rPr>
              <a:t>10.4 </a:t>
            </a:r>
            <a:r>
              <a:rPr lang="zh-CN" altLang="en-US" dirty="0">
                <a:solidFill>
                  <a:srgbClr val="FF0000"/>
                </a:solidFill>
              </a:rPr>
              <a:t>稀疏线性方程组的求解</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10.4.2 </a:t>
            </a:r>
            <a:r>
              <a:rPr lang="zh-CN" altLang="zh-CN" dirty="0"/>
              <a:t>雅可比迭代法</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sz="quarter" idx="1"/>
              </p:nvPr>
            </p:nvSpPr>
            <p:spPr>
              <a:xfrm>
                <a:off x="457200" y="1219200"/>
                <a:ext cx="4762872" cy="4937760"/>
              </a:xfrm>
            </p:spPr>
            <p:txBody>
              <a:bodyPr/>
              <a:lstStyle/>
              <a:p>
                <a:r>
                  <a:rPr lang="zh-CN" altLang="en-US" sz="2400" dirty="0"/>
                  <a:t>迭代法</a:t>
                </a:r>
                <a:endParaRPr lang="en-US" altLang="zh-CN" sz="2400" dirty="0"/>
              </a:p>
              <a:p>
                <a:pPr lvl="1"/>
                <a:r>
                  <a:rPr lang="zh-CN" altLang="en-US" sz="2100" dirty="0"/>
                  <a:t>常用来求解大型、稀疏线性方程组</a:t>
                </a:r>
                <a:endParaRPr lang="en-US" altLang="zh-CN" sz="2100" dirty="0"/>
              </a:p>
              <a:p>
                <a:pPr lvl="1"/>
                <a:r>
                  <a:rPr lang="zh-CN" altLang="en-US" sz="2100" dirty="0"/>
                  <a:t>方法简单、占用存储空间小</a:t>
                </a:r>
                <a:endParaRPr lang="en-US" altLang="zh-CN" sz="2100" dirty="0"/>
              </a:p>
              <a:p>
                <a:pPr lvl="1"/>
                <a:r>
                  <a:rPr lang="zh-CN" altLang="zh-CN" sz="2100" dirty="0"/>
                  <a:t>有限迭代步数后</a:t>
                </a:r>
                <a:r>
                  <a:rPr lang="zh-CN" altLang="en-US" sz="2100" dirty="0"/>
                  <a:t>可</a:t>
                </a:r>
                <a:r>
                  <a:rPr lang="zh-CN" altLang="zh-CN" sz="2100" dirty="0"/>
                  <a:t>得到</a:t>
                </a:r>
                <a:r>
                  <a:rPr lang="zh-CN" altLang="en-US" sz="2100" dirty="0"/>
                  <a:t>足够好的近似解</a:t>
                </a:r>
                <a:endParaRPr lang="en-US" altLang="zh-CN" sz="2100" dirty="0"/>
              </a:p>
              <a:p>
                <a:r>
                  <a:rPr lang="zh-CN" altLang="zh-CN" sz="2400" dirty="0"/>
                  <a:t>雅可比迭代法</a:t>
                </a:r>
                <a:r>
                  <a:rPr lang="zh-CN" altLang="en-US" sz="2400" dirty="0"/>
                  <a:t>原理</a:t>
                </a:r>
                <a:endParaRPr lang="zh-CN" altLang="zh-CN" sz="2400" dirty="0"/>
              </a:p>
              <a:p>
                <a:pPr lvl="1"/>
                <a:r>
                  <a:rPr lang="zh-CN" altLang="zh-CN" sz="2100" dirty="0"/>
                  <a:t>对于</a:t>
                </a:r>
                <a:r>
                  <a:rPr lang="en-US" altLang="zh-CN" sz="2100" b="1" i="1" dirty="0"/>
                  <a:t>Ax</a:t>
                </a:r>
                <a:r>
                  <a:rPr lang="en-US" altLang="zh-CN" sz="2100" dirty="0"/>
                  <a:t>=</a:t>
                </a:r>
                <a:r>
                  <a:rPr lang="en-US" altLang="zh-CN" sz="2100" b="1" i="1" dirty="0"/>
                  <a:t>b</a:t>
                </a:r>
                <a:r>
                  <a:rPr lang="zh-CN" altLang="zh-CN" sz="2100" dirty="0"/>
                  <a:t>，</a:t>
                </a:r>
                <a:r>
                  <a:rPr lang="en-US" altLang="zh-CN" sz="2100" b="1" i="1" dirty="0"/>
                  <a:t>x</a:t>
                </a:r>
                <a:r>
                  <a:rPr lang="zh-CN" altLang="zh-CN" sz="2100" dirty="0"/>
                  <a:t>可写成</a:t>
                </a:r>
                <a:endParaRPr lang="en-US" altLang="zh-CN" sz="2100" dirty="0"/>
              </a:p>
              <a:p>
                <a:pPr marL="274638" lvl="1" indent="0" algn="ctr">
                  <a:buNone/>
                </a:pPr>
                <a:r>
                  <a:rPr lang="en-US" altLang="zh-CN" sz="2100" i="1" dirty="0"/>
                  <a:t>x</a:t>
                </a:r>
                <a:r>
                  <a:rPr lang="en-US" altLang="zh-CN" sz="2100" i="1" baseline="-25000" dirty="0"/>
                  <a:t>i</a:t>
                </a:r>
                <a:r>
                  <a:rPr lang="en-US" altLang="zh-CN" sz="2100" dirty="0"/>
                  <a:t>=</a:t>
                </a:r>
                <a14:m>
                  <m:oMath xmlns:m="http://schemas.openxmlformats.org/officeDocument/2006/math">
                    <m:f>
                      <m:fPr>
                        <m:ctrlPr>
                          <a:rPr lang="en-US" altLang="zh-CN" sz="2100" i="1" smtClean="0">
                            <a:latin typeface="Cambria Math" panose="02040503050406030204" pitchFamily="18" charset="0"/>
                          </a:rPr>
                        </m:ctrlPr>
                      </m:fPr>
                      <m:num>
                        <m:r>
                          <a:rPr lang="en-US" altLang="zh-CN" sz="2100" b="0" i="1" smtClean="0">
                            <a:latin typeface="Cambria Math" panose="02040503050406030204" pitchFamily="18" charset="0"/>
                          </a:rPr>
                          <m:t>1</m:t>
                        </m:r>
                      </m:num>
                      <m:den>
                        <m:sSub>
                          <m:sSubPr>
                            <m:ctrlPr>
                              <a:rPr lang="en-US" altLang="zh-CN" sz="2100" i="1" smtClean="0">
                                <a:latin typeface="Cambria Math" panose="02040503050406030204" pitchFamily="18" charset="0"/>
                              </a:rPr>
                            </m:ctrlPr>
                          </m:sSubPr>
                          <m:e>
                            <m:r>
                              <a:rPr lang="en-US" altLang="zh-CN" sz="2100" b="0" i="1" smtClean="0">
                                <a:latin typeface="Cambria Math" panose="02040503050406030204" pitchFamily="18" charset="0"/>
                              </a:rPr>
                              <m:t>𝑎</m:t>
                            </m:r>
                          </m:e>
                          <m:sub>
                            <m:r>
                              <a:rPr lang="en-US" altLang="zh-CN" sz="2100" b="0" i="1" smtClean="0">
                                <a:latin typeface="Cambria Math" panose="02040503050406030204" pitchFamily="18" charset="0"/>
                              </a:rPr>
                              <m:t>𝑖𝑖</m:t>
                            </m:r>
                          </m:sub>
                        </m:sSub>
                      </m:den>
                    </m:f>
                  </m:oMath>
                </a14:m>
                <a:r>
                  <a:rPr lang="en-US" altLang="zh-CN" sz="2100" dirty="0"/>
                  <a:t>(</a:t>
                </a:r>
                <a:r>
                  <a:rPr lang="en-US" altLang="zh-CN" sz="2100" i="1" dirty="0" err="1"/>
                  <a:t>b</a:t>
                </a:r>
                <a:r>
                  <a:rPr lang="en-US" altLang="zh-CN" sz="2100" i="1" baseline="-25000" dirty="0" err="1"/>
                  <a:t>i</a:t>
                </a:r>
                <a:r>
                  <a:rPr lang="en-US" altLang="zh-CN" sz="2100" dirty="0" err="1"/>
                  <a:t>-Σ</a:t>
                </a:r>
                <a:r>
                  <a:rPr lang="en-US" altLang="zh-CN" sz="2100" i="1" baseline="-25000" dirty="0" err="1"/>
                  <a:t>j</a:t>
                </a:r>
                <a:r>
                  <a:rPr lang="en-US" altLang="zh-CN" sz="2100" baseline="-25000" dirty="0" err="1"/>
                  <a:t>≠</a:t>
                </a:r>
                <a:r>
                  <a:rPr lang="en-US" altLang="zh-CN" sz="2100" i="1" baseline="-25000" dirty="0" err="1"/>
                  <a:t>i</a:t>
                </a:r>
                <a:r>
                  <a:rPr lang="en-US" altLang="zh-CN" sz="2100" i="1" dirty="0" err="1"/>
                  <a:t>a</a:t>
                </a:r>
                <a:r>
                  <a:rPr lang="en-US" altLang="zh-CN" sz="2100" i="1" baseline="-25000" dirty="0" err="1"/>
                  <a:t>ij</a:t>
                </a:r>
                <a:r>
                  <a:rPr lang="en-US" altLang="zh-CN" sz="2100" i="1" dirty="0" err="1"/>
                  <a:t>x</a:t>
                </a:r>
                <a:r>
                  <a:rPr lang="en-US" altLang="zh-CN" sz="2100" i="1" baseline="-25000" dirty="0" err="1"/>
                  <a:t>j</a:t>
                </a:r>
                <a:r>
                  <a:rPr lang="en-US" altLang="zh-CN" sz="2100" dirty="0"/>
                  <a:t>)</a:t>
                </a:r>
                <a:endParaRPr lang="en-US" altLang="zh-CN" sz="2100" i="1" baseline="-25000" dirty="0"/>
              </a:p>
              <a:p>
                <a:pPr lvl="1"/>
                <a:r>
                  <a:rPr lang="zh-CN" altLang="zh-CN" sz="2100" dirty="0"/>
                  <a:t>使用第</a:t>
                </a:r>
                <a:r>
                  <a:rPr lang="en-US" altLang="zh-CN" sz="2100" i="1" dirty="0"/>
                  <a:t>k</a:t>
                </a:r>
                <a:r>
                  <a:rPr lang="en-US" altLang="zh-CN" sz="2100" dirty="0"/>
                  <a:t>-l</a:t>
                </a:r>
                <a:r>
                  <a:rPr lang="zh-CN" altLang="zh-CN" sz="2100" dirty="0"/>
                  <a:t>步所计算的变量</a:t>
                </a:r>
                <a:r>
                  <a:rPr lang="en-US" altLang="zh-CN" sz="2100" i="1" dirty="0"/>
                  <a:t>x</a:t>
                </a:r>
                <a:r>
                  <a:rPr lang="en-US" altLang="zh-CN" sz="2100" i="1" baseline="-25000" dirty="0"/>
                  <a:t>i</a:t>
                </a:r>
                <a:r>
                  <a:rPr lang="en-US" altLang="zh-CN" sz="2100" dirty="0"/>
                  <a:t>(</a:t>
                </a:r>
                <a:r>
                  <a:rPr lang="en-US" altLang="zh-CN" sz="2100" i="1" dirty="0"/>
                  <a:t>k</a:t>
                </a:r>
                <a:r>
                  <a:rPr lang="en-US" altLang="zh-CN" sz="2100" dirty="0"/>
                  <a:t>-1)</a:t>
                </a:r>
                <a:r>
                  <a:rPr lang="zh-CN" altLang="zh-CN" sz="2100" dirty="0"/>
                  <a:t>，来计算第</a:t>
                </a:r>
                <a:r>
                  <a:rPr lang="en-US" altLang="zh-CN" sz="2100" i="1" dirty="0"/>
                  <a:t>k</a:t>
                </a:r>
                <a:r>
                  <a:rPr lang="zh-CN" altLang="zh-CN" sz="2100" dirty="0"/>
                  <a:t>步的</a:t>
                </a:r>
                <a:r>
                  <a:rPr lang="en-US" altLang="zh-CN" sz="2100" i="1" dirty="0"/>
                  <a:t>x</a:t>
                </a:r>
                <a:r>
                  <a:rPr lang="en-US" altLang="zh-CN" sz="2100" i="1" baseline="-25000" dirty="0"/>
                  <a:t>i</a:t>
                </a:r>
                <a:r>
                  <a:rPr lang="en-US" altLang="zh-CN" sz="2100" dirty="0"/>
                  <a:t>(</a:t>
                </a:r>
                <a:r>
                  <a:rPr lang="en-US" altLang="zh-CN" sz="2100" i="1" dirty="0"/>
                  <a:t>k</a:t>
                </a:r>
                <a:r>
                  <a:rPr lang="en-US" altLang="zh-CN" sz="2100" dirty="0"/>
                  <a:t>)</a:t>
                </a:r>
                <a:r>
                  <a:rPr lang="zh-CN" altLang="zh-CN" sz="2100" dirty="0"/>
                  <a:t>之值</a:t>
                </a:r>
                <a:endParaRPr lang="en-US" altLang="zh-CN" sz="2100" dirty="0"/>
              </a:p>
              <a:p>
                <a:pPr marL="274638" lvl="1" indent="0" algn="ctr">
                  <a:buNone/>
                </a:pPr>
                <a:r>
                  <a:rPr lang="en-US" altLang="zh-CN" sz="2100" i="1" dirty="0"/>
                  <a:t>x</a:t>
                </a:r>
                <a:r>
                  <a:rPr lang="en-US" altLang="zh-CN" sz="2100" i="1" baseline="-25000" dirty="0"/>
                  <a:t>i</a:t>
                </a:r>
                <a:r>
                  <a:rPr lang="en-US" altLang="zh-CN" sz="2100" dirty="0"/>
                  <a:t>(</a:t>
                </a:r>
                <a:r>
                  <a:rPr lang="en-US" altLang="zh-CN" sz="2100" i="1" dirty="0"/>
                  <a:t>k</a:t>
                </a:r>
                <a:r>
                  <a:rPr lang="en-US" altLang="zh-CN" sz="2100" dirty="0"/>
                  <a:t>)=</a:t>
                </a:r>
                <a14:m>
                  <m:oMath xmlns:m="http://schemas.openxmlformats.org/officeDocument/2006/math">
                    <m:f>
                      <m:fPr>
                        <m:ctrlPr>
                          <a:rPr lang="en-US" altLang="zh-CN" sz="2100" i="1">
                            <a:latin typeface="Cambria Math" panose="02040503050406030204" pitchFamily="18" charset="0"/>
                          </a:rPr>
                        </m:ctrlPr>
                      </m:fPr>
                      <m:num>
                        <m:r>
                          <a:rPr lang="en-US" altLang="zh-CN" sz="2100" i="1">
                            <a:latin typeface="Cambria Math" panose="02040503050406030204" pitchFamily="18" charset="0"/>
                          </a:rPr>
                          <m:t>1</m:t>
                        </m:r>
                      </m:num>
                      <m:den>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𝑎</m:t>
                            </m:r>
                          </m:e>
                          <m:sub>
                            <m:r>
                              <a:rPr lang="en-US" altLang="zh-CN" sz="2100" i="1">
                                <a:latin typeface="Cambria Math" panose="02040503050406030204" pitchFamily="18" charset="0"/>
                              </a:rPr>
                              <m:t>𝑖𝑖</m:t>
                            </m:r>
                          </m:sub>
                        </m:sSub>
                      </m:den>
                    </m:f>
                  </m:oMath>
                </a14:m>
                <a:r>
                  <a:rPr lang="en-US" altLang="zh-CN" sz="2100" dirty="0"/>
                  <a:t>[</a:t>
                </a:r>
                <a:r>
                  <a:rPr lang="en-US" altLang="zh-CN" sz="2100" i="1" dirty="0" err="1"/>
                  <a:t>b</a:t>
                </a:r>
                <a:r>
                  <a:rPr lang="en-US" altLang="zh-CN" sz="2100" i="1" baseline="-25000" dirty="0" err="1"/>
                  <a:t>i</a:t>
                </a:r>
                <a:r>
                  <a:rPr lang="en-US" altLang="zh-CN" sz="2100" dirty="0" err="1"/>
                  <a:t>-Σ</a:t>
                </a:r>
                <a:r>
                  <a:rPr lang="en-US" altLang="zh-CN" sz="2100" i="1" baseline="-25000" dirty="0" err="1"/>
                  <a:t>j</a:t>
                </a:r>
                <a:r>
                  <a:rPr lang="en-US" altLang="zh-CN" sz="2100" baseline="-25000" dirty="0" err="1"/>
                  <a:t>≠</a:t>
                </a:r>
                <a:r>
                  <a:rPr lang="en-US" altLang="zh-CN" sz="2100" i="1" baseline="-25000" dirty="0" err="1"/>
                  <a:t>i</a:t>
                </a:r>
                <a:r>
                  <a:rPr lang="en-US" altLang="zh-CN" sz="2100" i="1" dirty="0" err="1"/>
                  <a:t>a</a:t>
                </a:r>
                <a:r>
                  <a:rPr lang="en-US" altLang="zh-CN" sz="2100" i="1" baseline="-25000" dirty="0" err="1"/>
                  <a:t>ij</a:t>
                </a:r>
                <a:r>
                  <a:rPr lang="en-US" altLang="zh-CN" sz="2100" i="1" dirty="0" err="1"/>
                  <a:t>x</a:t>
                </a:r>
                <a:r>
                  <a:rPr lang="en-US" altLang="zh-CN" sz="2100" i="1" baseline="-25000" dirty="0" err="1"/>
                  <a:t>j</a:t>
                </a:r>
                <a:r>
                  <a:rPr lang="en-US" altLang="zh-CN" sz="2100" dirty="0"/>
                  <a:t>(</a:t>
                </a:r>
                <a:r>
                  <a:rPr lang="en-US" altLang="zh-CN" sz="2100" i="1" dirty="0"/>
                  <a:t>k</a:t>
                </a:r>
                <a:r>
                  <a:rPr lang="en-US" altLang="zh-CN" sz="2100" dirty="0"/>
                  <a:t>-1)]</a:t>
                </a:r>
              </a:p>
              <a:p>
                <a:pPr lvl="1"/>
                <a:r>
                  <a:rPr lang="zh-CN" altLang="zh-CN" sz="2100" dirty="0"/>
                  <a:t>为了确保该算法总能收敛，要求</a:t>
                </a:r>
                <a:r>
                  <a:rPr lang="en-US" altLang="zh-CN" sz="2100" b="1" i="1" dirty="0"/>
                  <a:t>A</a:t>
                </a:r>
                <a:r>
                  <a:rPr lang="zh-CN" altLang="zh-CN" sz="2100" dirty="0"/>
                  <a:t>是对角占优的，即</a:t>
                </a:r>
                <a:r>
                  <a:rPr lang="en-US" altLang="zh-CN" sz="2100" dirty="0"/>
                  <a:t>|</a:t>
                </a:r>
                <a:r>
                  <a:rPr lang="en-US" altLang="zh-CN" sz="2100" i="1" dirty="0" err="1"/>
                  <a:t>a</a:t>
                </a:r>
                <a:r>
                  <a:rPr lang="en-US" altLang="zh-CN" sz="2100" i="1" baseline="-25000" dirty="0" err="1"/>
                  <a:t>ii</a:t>
                </a:r>
                <a:r>
                  <a:rPr lang="en-US" altLang="zh-CN" sz="2100" dirty="0"/>
                  <a:t>|&gt;</a:t>
                </a:r>
                <a:r>
                  <a:rPr lang="en-US" altLang="zh-CN" sz="2100" dirty="0" err="1"/>
                  <a:t>Σ</a:t>
                </a:r>
                <a:r>
                  <a:rPr lang="en-US" altLang="zh-CN" sz="2100" i="1" baseline="-25000" dirty="0" err="1"/>
                  <a:t>j</a:t>
                </a:r>
                <a:r>
                  <a:rPr lang="en-US" altLang="zh-CN" sz="2100" baseline="-25000" dirty="0" err="1"/>
                  <a:t>≠</a:t>
                </a:r>
                <a:r>
                  <a:rPr lang="en-US" altLang="zh-CN" sz="2100" i="1" baseline="-25000" dirty="0" err="1"/>
                  <a:t>i</a:t>
                </a:r>
                <a:r>
                  <a:rPr lang="en-US" altLang="zh-CN" sz="2100" i="1" dirty="0" err="1"/>
                  <a:t>a</a:t>
                </a:r>
                <a:r>
                  <a:rPr lang="en-US" altLang="zh-CN" sz="2100" i="1" baseline="-25000" dirty="0" err="1"/>
                  <a:t>ij</a:t>
                </a:r>
                <a:endParaRPr lang="en-US" altLang="zh-CN" sz="2100" i="1" baseline="-25000" dirty="0"/>
              </a:p>
            </p:txBody>
          </p:sp>
        </mc:Choice>
        <mc:Fallback xmlns="">
          <p:sp>
            <p:nvSpPr>
              <p:cNvPr id="7" name="内容占位符 6"/>
              <p:cNvSpPr>
                <a:spLocks noGrp="1" noRot="1" noChangeAspect="1" noMove="1" noResize="1" noEditPoints="1" noAdjustHandles="1" noChangeArrowheads="1" noChangeShapeType="1" noTextEdit="1"/>
              </p:cNvSpPr>
              <p:nvPr>
                <p:ph sz="quarter" idx="1"/>
              </p:nvPr>
            </p:nvSpPr>
            <p:spPr>
              <a:xfrm>
                <a:off x="457200" y="1219200"/>
                <a:ext cx="4762872" cy="4937760"/>
              </a:xfrm>
              <a:blipFill rotWithShape="0">
                <a:blip r:embed="rId2"/>
                <a:stretch>
                  <a:fillRect l="-768" t="-1358" r="-1280" b="-938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15</a:t>
            </a:fld>
            <a:endParaRPr lang="zh-CN" altLang="en-US"/>
          </a:p>
        </p:txBody>
      </p:sp>
      <p:sp>
        <p:nvSpPr>
          <p:cNvPr id="11" name="矩形 10"/>
          <p:cNvSpPr/>
          <p:nvPr/>
        </p:nvSpPr>
        <p:spPr>
          <a:xfrm>
            <a:off x="5292080" y="93975"/>
            <a:ext cx="3726160" cy="6863417"/>
          </a:xfrm>
          <a:prstGeom prst="rect">
            <a:avLst/>
          </a:prstGeom>
        </p:spPr>
        <p:txBody>
          <a:bodyPr wrap="square">
            <a:spAutoFit/>
          </a:bodyPr>
          <a:lstStyle/>
          <a:p>
            <a:pPr>
              <a:spcAft>
                <a:spcPts val="0"/>
              </a:spcAft>
            </a:pPr>
            <a:r>
              <a:rPr lang="en-US" altLang="zh-CN" sz="2000" b="1" kern="100" dirty="0">
                <a:latin typeface="+mn-lt"/>
                <a:ea typeface="宋体" panose="02010600030101010101" pitchFamily="2" charset="-122"/>
                <a:cs typeface="Times New Roman" panose="02020603050405020304" pitchFamily="18" charset="0"/>
              </a:rPr>
              <a:t>Begin</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(1) </a:t>
            </a:r>
            <a:r>
              <a:rPr lang="en-US" altLang="zh-CN" sz="2000" b="1" kern="100" dirty="0">
                <a:latin typeface="+mn-lt"/>
                <a:ea typeface="宋体" panose="02010600030101010101" pitchFamily="2" charset="-122"/>
                <a:cs typeface="Times New Roman" panose="02020603050405020304" pitchFamily="18" charset="0"/>
              </a:rPr>
              <a:t>for</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=l </a:t>
            </a:r>
            <a:r>
              <a:rPr lang="en-US" altLang="zh-CN" sz="2000" b="1" kern="100" dirty="0">
                <a:latin typeface="+mn-lt"/>
                <a:ea typeface="宋体" panose="02010600030101010101" pitchFamily="2" charset="-122"/>
                <a:cs typeface="Times New Roman" panose="02020603050405020304" pitchFamily="18" charset="0"/>
              </a:rPr>
              <a:t>to</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n</a:t>
            </a: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do</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x</a:t>
            </a:r>
            <a:r>
              <a:rPr lang="en-US" altLang="zh-CN" sz="2000" i="1" kern="100" baseline="-25000" dirty="0">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a:latin typeface="+mn-lt"/>
                <a:ea typeface="宋体" panose="02010600030101010101" pitchFamily="2" charset="-122"/>
                <a:cs typeface="Times New Roman" panose="02020603050405020304" pitchFamily="18" charset="0"/>
              </a:rPr>
              <a:t>b</a:t>
            </a:r>
            <a:r>
              <a:rPr lang="en-US" altLang="zh-CN" sz="2000" i="1" kern="100" baseline="-25000" dirty="0">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err="1">
                <a:latin typeface="+mn-lt"/>
                <a:ea typeface="宋体" panose="02010600030101010101" pitchFamily="2" charset="-122"/>
                <a:cs typeface="Times New Roman" panose="02020603050405020304" pitchFamily="18" charset="0"/>
              </a:rPr>
              <a:t>a</a:t>
            </a:r>
            <a:r>
              <a:rPr lang="en-US" altLang="zh-CN" sz="2000" i="1" kern="100" baseline="-25000" dirty="0" err="1">
                <a:latin typeface="+mn-lt"/>
                <a:ea typeface="宋体" panose="02010600030101010101" pitchFamily="2" charset="-122"/>
                <a:cs typeface="Times New Roman" panose="02020603050405020304" pitchFamily="18" charset="0"/>
              </a:rPr>
              <a:t>ii</a:t>
            </a:r>
            <a:endParaRPr lang="zh-CN" altLang="zh-CN" sz="2000" i="1" kern="100" baseline="-250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err="1">
                <a:latin typeface="+mn-lt"/>
                <a:ea typeface="宋体" panose="02010600030101010101" pitchFamily="2" charset="-122"/>
                <a:cs typeface="Times New Roman" panose="02020603050405020304" pitchFamily="18" charset="0"/>
              </a:rPr>
              <a:t>endfor</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(2) </a:t>
            </a:r>
            <a:r>
              <a:rPr lang="en-US" altLang="zh-CN" sz="2000" i="1" kern="100" dirty="0">
                <a:latin typeface="+mn-lt"/>
                <a:ea typeface="宋体" panose="02010600030101010101" pitchFamily="2" charset="-122"/>
                <a:cs typeface="Times New Roman" panose="02020603050405020304" pitchFamily="18" charset="0"/>
              </a:rPr>
              <a:t>diff</a:t>
            </a:r>
            <a:r>
              <a:rPr lang="en-US" altLang="zh-CN" sz="2000" kern="100" dirty="0">
                <a:latin typeface="+mn-lt"/>
                <a:ea typeface="宋体" panose="02010600030101010101" pitchFamily="2" charset="-122"/>
                <a:cs typeface="Times New Roman" panose="02020603050405020304" pitchFamily="18" charset="0"/>
              </a:rPr>
              <a:t>=</a:t>
            </a:r>
            <a:r>
              <a:rPr lang="en-US" altLang="zh-CN" sz="2000" i="1" dirty="0">
                <a:latin typeface="+mn-lt"/>
              </a:rPr>
              <a:t>ε</a:t>
            </a:r>
            <a:endParaRPr lang="zh-CN" altLang="zh-CN" sz="2000" i="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(3) </a:t>
            </a:r>
            <a:r>
              <a:rPr lang="en-US" altLang="zh-CN" sz="2000" b="1" kern="100" dirty="0">
                <a:latin typeface="+mn-lt"/>
                <a:ea typeface="宋体" panose="02010600030101010101" pitchFamily="2" charset="-122"/>
                <a:cs typeface="Times New Roman" panose="02020603050405020304" pitchFamily="18" charset="0"/>
              </a:rPr>
              <a:t>while</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err="1">
                <a:latin typeface="+mn-lt"/>
                <a:ea typeface="宋体" panose="02010600030101010101" pitchFamily="2" charset="-122"/>
                <a:cs typeface="Times New Roman" panose="02020603050405020304" pitchFamily="18" charset="0"/>
              </a:rPr>
              <a:t>diff</a:t>
            </a:r>
            <a:r>
              <a:rPr lang="en-US" altLang="zh-CN" sz="2000" dirty="0" err="1">
                <a:latin typeface="+mn-lt"/>
              </a:rPr>
              <a:t>≥</a:t>
            </a:r>
            <a:r>
              <a:rPr lang="en-US" altLang="zh-CN" sz="2000" i="1" dirty="0" err="1">
                <a:latin typeface="+mn-lt"/>
              </a:rPr>
              <a:t>ε</a:t>
            </a: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do</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(3.1) </a:t>
            </a:r>
            <a:r>
              <a:rPr lang="en-US" altLang="zh-CN" sz="2000" i="1" kern="100" dirty="0">
                <a:latin typeface="+mn-lt"/>
                <a:ea typeface="宋体" panose="02010600030101010101" pitchFamily="2" charset="-122"/>
                <a:cs typeface="Times New Roman" panose="02020603050405020304" pitchFamily="18" charset="0"/>
              </a:rPr>
              <a:t>diff</a:t>
            </a:r>
            <a:r>
              <a:rPr lang="en-US" altLang="zh-CN" sz="2000" kern="100" dirty="0">
                <a:latin typeface="+mn-lt"/>
                <a:ea typeface="宋体" panose="02010600030101010101" pitchFamily="2" charset="-122"/>
                <a:cs typeface="Times New Roman" panose="02020603050405020304" pitchFamily="18" charset="0"/>
              </a:rPr>
              <a:t>=0</a:t>
            </a:r>
            <a:endParaRPr lang="zh-CN" altLang="zh-CN" sz="2000"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(3.2) </a:t>
            </a:r>
            <a:r>
              <a:rPr lang="en-US" altLang="zh-CN" sz="2000" b="1" kern="100" dirty="0">
                <a:latin typeface="+mn-lt"/>
                <a:ea typeface="宋体" panose="02010600030101010101" pitchFamily="2" charset="-122"/>
                <a:cs typeface="Times New Roman" panose="02020603050405020304" pitchFamily="18" charset="0"/>
              </a:rPr>
              <a:t>for</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=l </a:t>
            </a:r>
            <a:r>
              <a:rPr lang="en-US" altLang="zh-CN" sz="2000" b="1" kern="100" dirty="0">
                <a:latin typeface="+mn-lt"/>
                <a:ea typeface="宋体" panose="02010600030101010101" pitchFamily="2" charset="-122"/>
                <a:cs typeface="Times New Roman" panose="02020603050405020304" pitchFamily="18" charset="0"/>
              </a:rPr>
              <a:t>to</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n</a:t>
            </a: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do</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kern="1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err="1">
                <a:latin typeface="+mn-lt"/>
                <a:ea typeface="宋体" panose="02010600030101010101" pitchFamily="2" charset="-122"/>
                <a:cs typeface="Times New Roman" panose="02020603050405020304" pitchFamily="18" charset="0"/>
              </a:rPr>
              <a:t>newx</a:t>
            </a:r>
            <a:r>
              <a:rPr lang="en-US" altLang="zh-CN" sz="2000" i="1" kern="100" baseline="-250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a:latin typeface="+mn-lt"/>
                <a:ea typeface="宋体" panose="02010600030101010101" pitchFamily="2" charset="-122"/>
                <a:cs typeface="Times New Roman" panose="02020603050405020304" pitchFamily="18" charset="0"/>
              </a:rPr>
              <a:t>b</a:t>
            </a:r>
            <a:r>
              <a:rPr lang="en-US" altLang="zh-CN" sz="2000" i="1" kern="100" baseline="-25000" dirty="0">
                <a:latin typeface="+mn-lt"/>
                <a:ea typeface="宋体" panose="02010600030101010101" pitchFamily="2" charset="-122"/>
                <a:cs typeface="Times New Roman" panose="02020603050405020304" pitchFamily="18" charset="0"/>
              </a:rPr>
              <a:t>i</a:t>
            </a:r>
            <a:endParaRPr lang="zh-CN" altLang="zh-CN" sz="2000" i="1" kern="100" baseline="-250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(ii)       </a:t>
            </a:r>
            <a:r>
              <a:rPr lang="en-US" altLang="zh-CN" sz="2000" b="1" kern="100" dirty="0">
                <a:latin typeface="+mn-lt"/>
                <a:ea typeface="宋体" panose="02010600030101010101" pitchFamily="2" charset="-122"/>
                <a:cs typeface="Times New Roman" panose="02020603050405020304" pitchFamily="18" charset="0"/>
              </a:rPr>
              <a:t>for</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j</a:t>
            </a:r>
            <a:r>
              <a:rPr lang="en-US" altLang="zh-CN" sz="2000" kern="100" dirty="0">
                <a:latin typeface="+mn-lt"/>
                <a:ea typeface="宋体" panose="02010600030101010101" pitchFamily="2" charset="-122"/>
                <a:cs typeface="Times New Roman" panose="02020603050405020304" pitchFamily="18" charset="0"/>
              </a:rPr>
              <a:t>=l </a:t>
            </a:r>
            <a:r>
              <a:rPr lang="en-US" altLang="zh-CN" sz="2000" b="1" kern="100" dirty="0">
                <a:latin typeface="+mn-lt"/>
                <a:ea typeface="宋体" panose="02010600030101010101" pitchFamily="2" charset="-122"/>
                <a:cs typeface="Times New Roman" panose="02020603050405020304" pitchFamily="18" charset="0"/>
              </a:rPr>
              <a:t>to</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n</a:t>
            </a: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do</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if</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j</a:t>
            </a:r>
            <a:r>
              <a:rPr lang="zh-CN" altLang="zh-CN" sz="2000" kern="100" dirty="0">
                <a:latin typeface="+mn-lt"/>
                <a:ea typeface="宋体" panose="02010600030101010101" pitchFamily="2" charset="-122"/>
                <a:cs typeface="Times New Roman" panose="02020603050405020304" pitchFamily="18" charset="0"/>
              </a:rPr>
              <a:t>≠</a:t>
            </a:r>
            <a:r>
              <a:rPr lang="en-US" altLang="zh-CN" sz="2000" i="1" kern="1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then</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err="1">
                <a:latin typeface="+mn-lt"/>
                <a:ea typeface="宋体" panose="02010600030101010101" pitchFamily="2" charset="-122"/>
                <a:cs typeface="Times New Roman" panose="02020603050405020304" pitchFamily="18" charset="0"/>
              </a:rPr>
              <a:t>newx</a:t>
            </a:r>
            <a:r>
              <a:rPr lang="en-US" altLang="zh-CN" sz="2000" i="1" kern="100" baseline="-250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err="1">
                <a:latin typeface="+mn-lt"/>
                <a:ea typeface="宋体" panose="02010600030101010101" pitchFamily="2" charset="-122"/>
                <a:cs typeface="Times New Roman" panose="02020603050405020304" pitchFamily="18" charset="0"/>
              </a:rPr>
              <a:t>newx</a:t>
            </a:r>
            <a:r>
              <a:rPr lang="en-US" altLang="zh-CN" sz="2000" i="1" kern="100" baseline="-25000" dirty="0" err="1">
                <a:latin typeface="+mn-lt"/>
                <a:ea typeface="宋体" panose="02010600030101010101" pitchFamily="2" charset="-122"/>
                <a:cs typeface="Times New Roman" panose="02020603050405020304" pitchFamily="18" charset="0"/>
              </a:rPr>
              <a:t>i</a:t>
            </a:r>
            <a:r>
              <a:rPr lang="en-US" altLang="zh-CN" sz="2000" kern="100" dirty="0" err="1">
                <a:latin typeface="+mn-lt"/>
                <a:ea typeface="宋体" panose="02010600030101010101" pitchFamily="2" charset="-122"/>
                <a:cs typeface="Times New Roman" panose="02020603050405020304" pitchFamily="18" charset="0"/>
              </a:rPr>
              <a:t>-</a:t>
            </a:r>
            <a:r>
              <a:rPr lang="en-US" altLang="zh-CN" sz="2000" i="1" kern="100" dirty="0" err="1">
                <a:latin typeface="+mn-lt"/>
                <a:ea typeface="宋体" panose="02010600030101010101" pitchFamily="2" charset="-122"/>
                <a:cs typeface="Times New Roman" panose="02020603050405020304" pitchFamily="18" charset="0"/>
              </a:rPr>
              <a:t>a</a:t>
            </a:r>
            <a:r>
              <a:rPr lang="en-US" altLang="zh-CN" sz="2000" i="1" kern="100" baseline="-25000" dirty="0" err="1">
                <a:latin typeface="+mn-lt"/>
                <a:ea typeface="宋体" panose="02010600030101010101" pitchFamily="2" charset="-122"/>
                <a:cs typeface="Times New Roman" panose="02020603050405020304" pitchFamily="18" charset="0"/>
              </a:rPr>
              <a:t>ij</a:t>
            </a:r>
            <a:r>
              <a:rPr lang="en-US" altLang="zh-CN" sz="2000" i="1" kern="100" dirty="0" err="1">
                <a:latin typeface="+mn-lt"/>
                <a:ea typeface="宋体" panose="02010600030101010101" pitchFamily="2" charset="-122"/>
                <a:cs typeface="Times New Roman" panose="02020603050405020304" pitchFamily="18" charset="0"/>
              </a:rPr>
              <a:t>x</a:t>
            </a:r>
            <a:r>
              <a:rPr lang="en-US" altLang="zh-CN" sz="2000" i="1" kern="100" baseline="-25000" dirty="0" err="1">
                <a:latin typeface="+mn-lt"/>
                <a:ea typeface="宋体" panose="02010600030101010101" pitchFamily="2" charset="-122"/>
                <a:cs typeface="Times New Roman" panose="02020603050405020304" pitchFamily="18" charset="0"/>
              </a:rPr>
              <a:t>j</a:t>
            </a:r>
            <a:endParaRPr lang="zh-CN" altLang="zh-CN" sz="2000" i="1" kern="100" baseline="-250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err="1">
                <a:latin typeface="+mn-lt"/>
                <a:ea typeface="宋体" panose="02010600030101010101" pitchFamily="2" charset="-122"/>
                <a:cs typeface="Times New Roman" panose="02020603050405020304" pitchFamily="18" charset="0"/>
              </a:rPr>
              <a:t>endif</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err="1">
                <a:latin typeface="+mn-lt"/>
                <a:ea typeface="宋体" panose="02010600030101010101" pitchFamily="2" charset="-122"/>
                <a:cs typeface="Times New Roman" panose="02020603050405020304" pitchFamily="18" charset="0"/>
              </a:rPr>
              <a:t>endfor</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(iii)      </a:t>
            </a:r>
            <a:r>
              <a:rPr lang="en-US" altLang="zh-CN" sz="2000" i="1" kern="100" dirty="0" err="1">
                <a:latin typeface="+mn-lt"/>
                <a:ea typeface="宋体" panose="02010600030101010101" pitchFamily="2" charset="-122"/>
                <a:cs typeface="Times New Roman" panose="02020603050405020304" pitchFamily="18" charset="0"/>
              </a:rPr>
              <a:t>newx</a:t>
            </a:r>
            <a:r>
              <a:rPr lang="en-US" altLang="zh-CN" sz="2000" i="1" kern="100" baseline="-250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err="1">
                <a:latin typeface="+mn-lt"/>
                <a:ea typeface="宋体" panose="02010600030101010101" pitchFamily="2" charset="-122"/>
                <a:cs typeface="Times New Roman" panose="02020603050405020304" pitchFamily="18" charset="0"/>
              </a:rPr>
              <a:t>newx</a:t>
            </a:r>
            <a:r>
              <a:rPr lang="en-US" altLang="zh-CN" sz="2000" i="1" kern="100" baseline="-250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err="1">
                <a:latin typeface="+mn-lt"/>
                <a:ea typeface="宋体" panose="02010600030101010101" pitchFamily="2" charset="-122"/>
                <a:cs typeface="Times New Roman" panose="02020603050405020304" pitchFamily="18" charset="0"/>
              </a:rPr>
              <a:t>a</a:t>
            </a:r>
            <a:r>
              <a:rPr lang="en-US" altLang="zh-CN" sz="2000" i="1" kern="100" baseline="-25000" dirty="0" err="1">
                <a:latin typeface="+mn-lt"/>
                <a:ea typeface="宋体" panose="02010600030101010101" pitchFamily="2" charset="-122"/>
                <a:cs typeface="Times New Roman" panose="02020603050405020304" pitchFamily="18" charset="0"/>
              </a:rPr>
              <a:t>ii</a:t>
            </a:r>
            <a:endParaRPr lang="zh-CN" altLang="zh-CN" sz="2000" i="1" kern="100" baseline="-250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err="1">
                <a:latin typeface="+mn-lt"/>
                <a:ea typeface="宋体" panose="02010600030101010101" pitchFamily="2" charset="-122"/>
                <a:cs typeface="Times New Roman" panose="02020603050405020304" pitchFamily="18" charset="0"/>
              </a:rPr>
              <a:t>endfor</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(3.3) </a:t>
            </a:r>
            <a:r>
              <a:rPr lang="en-US" altLang="zh-CN" sz="2000" b="1" kern="100" dirty="0">
                <a:latin typeface="+mn-lt"/>
                <a:ea typeface="宋体" panose="02010600030101010101" pitchFamily="2" charset="-122"/>
                <a:cs typeface="Times New Roman" panose="02020603050405020304" pitchFamily="18" charset="0"/>
              </a:rPr>
              <a:t>for</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=l </a:t>
            </a:r>
            <a:r>
              <a:rPr lang="en-US" altLang="zh-CN" sz="2000" b="1" kern="100" dirty="0">
                <a:latin typeface="+mn-lt"/>
                <a:ea typeface="宋体" panose="02010600030101010101" pitchFamily="2" charset="-122"/>
                <a:cs typeface="Times New Roman" panose="02020603050405020304" pitchFamily="18" charset="0"/>
              </a:rPr>
              <a:t>to</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n</a:t>
            </a: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a:latin typeface="+mn-lt"/>
                <a:ea typeface="宋体" panose="02010600030101010101" pitchFamily="2" charset="-122"/>
                <a:cs typeface="Times New Roman" panose="02020603050405020304" pitchFamily="18" charset="0"/>
              </a:rPr>
              <a:t>do</a:t>
            </a:r>
            <a:endParaRPr lang="zh-CN"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kern="1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diff</a:t>
            </a:r>
            <a:r>
              <a:rPr lang="en-US" altLang="zh-CN" sz="2000" kern="100" dirty="0">
                <a:latin typeface="+mn-lt"/>
                <a:ea typeface="宋体" panose="02010600030101010101" pitchFamily="2" charset="-122"/>
                <a:cs typeface="Times New Roman" panose="02020603050405020304" pitchFamily="18" charset="0"/>
              </a:rPr>
              <a:t>=max{</a:t>
            </a:r>
            <a:r>
              <a:rPr lang="en-US" altLang="zh-CN" sz="2000" i="1" kern="100" dirty="0">
                <a:latin typeface="+mn-lt"/>
                <a:ea typeface="宋体" panose="02010600030101010101" pitchFamily="2" charset="-122"/>
                <a:cs typeface="Times New Roman" panose="02020603050405020304" pitchFamily="18" charset="0"/>
              </a:rPr>
              <a:t>diff</a:t>
            </a:r>
            <a:r>
              <a:rPr lang="en-US" altLang="zh-CN" sz="2000" kern="100" dirty="0">
                <a:latin typeface="+mn-lt"/>
                <a:ea typeface="宋体" panose="02010600030101010101" pitchFamily="2" charset="-122"/>
                <a:cs typeface="Times New Roman" panose="02020603050405020304" pitchFamily="18" charset="0"/>
              </a:rPr>
              <a:t>, |</a:t>
            </a:r>
            <a:r>
              <a:rPr lang="en-US" altLang="zh-CN" sz="2000" i="1" kern="100" dirty="0">
                <a:latin typeface="+mn-lt"/>
                <a:ea typeface="宋体" panose="02010600030101010101" pitchFamily="2" charset="-122"/>
                <a:cs typeface="Times New Roman" panose="02020603050405020304" pitchFamily="18" charset="0"/>
              </a:rPr>
              <a:t>x</a:t>
            </a:r>
            <a:r>
              <a:rPr lang="en-US" altLang="zh-CN" sz="2000" i="1" kern="100" baseline="-25000" dirty="0">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err="1">
                <a:latin typeface="+mn-lt"/>
                <a:ea typeface="宋体" panose="02010600030101010101" pitchFamily="2" charset="-122"/>
                <a:cs typeface="Times New Roman" panose="02020603050405020304" pitchFamily="18" charset="0"/>
              </a:rPr>
              <a:t>newx</a:t>
            </a:r>
            <a:r>
              <a:rPr lang="en-US" altLang="zh-CN" sz="2000" i="1" kern="100" baseline="-25000" dirty="0" err="1">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a:t>
            </a:r>
            <a:endParaRPr lang="zh-CN" altLang="zh-CN" sz="2000"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(ii)       </a:t>
            </a:r>
            <a:r>
              <a:rPr lang="en-US" altLang="zh-CN" sz="2000" i="1" kern="100" dirty="0">
                <a:latin typeface="+mn-lt"/>
                <a:ea typeface="宋体" panose="02010600030101010101" pitchFamily="2" charset="-122"/>
                <a:cs typeface="Times New Roman" panose="02020603050405020304" pitchFamily="18" charset="0"/>
              </a:rPr>
              <a:t>x</a:t>
            </a:r>
            <a:r>
              <a:rPr lang="en-US" altLang="zh-CN" sz="2000" i="1" kern="100" baseline="-25000" dirty="0">
                <a:latin typeface="+mn-lt"/>
                <a:ea typeface="宋体" panose="02010600030101010101" pitchFamily="2" charset="-122"/>
                <a:cs typeface="Times New Roman" panose="02020603050405020304" pitchFamily="18" charset="0"/>
              </a:rPr>
              <a:t>i</a:t>
            </a:r>
            <a:r>
              <a:rPr lang="en-US" altLang="zh-CN" sz="2000" kern="100" dirty="0">
                <a:latin typeface="+mn-lt"/>
                <a:ea typeface="宋体" panose="02010600030101010101" pitchFamily="2" charset="-122"/>
                <a:cs typeface="Times New Roman" panose="02020603050405020304" pitchFamily="18" charset="0"/>
              </a:rPr>
              <a:t>=</a:t>
            </a:r>
            <a:r>
              <a:rPr lang="en-US" altLang="zh-CN" sz="2000" i="1" kern="100" dirty="0" err="1">
                <a:latin typeface="+mn-lt"/>
                <a:ea typeface="宋体" panose="02010600030101010101" pitchFamily="2" charset="-122"/>
                <a:cs typeface="Times New Roman" panose="02020603050405020304" pitchFamily="18" charset="0"/>
              </a:rPr>
              <a:t>newx</a:t>
            </a:r>
            <a:r>
              <a:rPr lang="en-US" altLang="zh-CN" sz="2000" i="1" kern="100" baseline="-25000" dirty="0" err="1">
                <a:latin typeface="+mn-lt"/>
                <a:ea typeface="宋体" panose="02010600030101010101" pitchFamily="2" charset="-122"/>
                <a:cs typeface="Times New Roman" panose="02020603050405020304" pitchFamily="18" charset="0"/>
              </a:rPr>
              <a:t>i</a:t>
            </a:r>
            <a:endParaRPr lang="zh-CN" altLang="zh-CN" sz="2000" i="1" kern="100" baseline="-250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latin typeface="+mn-lt"/>
                <a:ea typeface="宋体" panose="02010600030101010101" pitchFamily="2" charset="-122"/>
                <a:cs typeface="Times New Roman" panose="02020603050405020304" pitchFamily="18" charset="0"/>
              </a:rPr>
              <a:t>           </a:t>
            </a:r>
            <a:r>
              <a:rPr lang="en-US" altLang="zh-CN" sz="2000" b="1" kern="100" dirty="0" err="1">
                <a:latin typeface="+mn-lt"/>
                <a:ea typeface="宋体" panose="02010600030101010101" pitchFamily="2" charset="-122"/>
                <a:cs typeface="Times New Roman" panose="02020603050405020304" pitchFamily="18" charset="0"/>
              </a:rPr>
              <a:t>endfor</a:t>
            </a:r>
            <a:endParaRPr lang="en-US" altLang="zh-CN" sz="2000" b="1" kern="100" dirty="0">
              <a:latin typeface="+mn-lt"/>
              <a:ea typeface="宋体" panose="02010600030101010101" pitchFamily="2" charset="-122"/>
              <a:cs typeface="Times New Roman" panose="02020603050405020304" pitchFamily="18" charset="0"/>
            </a:endParaRPr>
          </a:p>
          <a:p>
            <a:pPr>
              <a:spcAft>
                <a:spcPts val="0"/>
              </a:spcAft>
            </a:pPr>
            <a:r>
              <a:rPr lang="en-US" altLang="zh-CN" sz="2000" kern="100" dirty="0">
                <a:effectLst/>
                <a:latin typeface="+mn-lt"/>
                <a:ea typeface="宋体" panose="02010600030101010101" pitchFamily="2" charset="-122"/>
                <a:cs typeface="Times New Roman" panose="02020603050405020304" pitchFamily="18" charset="0"/>
              </a:rPr>
              <a:t>        </a:t>
            </a:r>
            <a:r>
              <a:rPr lang="en-US" altLang="zh-CN" sz="2000" b="1" kern="100" dirty="0" err="1">
                <a:effectLst/>
                <a:latin typeface="+mn-lt"/>
                <a:ea typeface="宋体" panose="02010600030101010101" pitchFamily="2" charset="-122"/>
                <a:cs typeface="Times New Roman" panose="02020603050405020304" pitchFamily="18" charset="0"/>
              </a:rPr>
              <a:t>endwhile</a:t>
            </a:r>
            <a:endParaRPr lang="en-US" altLang="zh-CN" sz="2000" b="1" kern="100" dirty="0">
              <a:effectLst/>
              <a:latin typeface="+mn-lt"/>
              <a:ea typeface="宋体" panose="02010600030101010101" pitchFamily="2" charset="-122"/>
              <a:cs typeface="Times New Roman" panose="02020603050405020304" pitchFamily="18" charset="0"/>
            </a:endParaRPr>
          </a:p>
          <a:p>
            <a:pPr>
              <a:spcAft>
                <a:spcPts val="0"/>
              </a:spcAft>
            </a:pPr>
            <a:r>
              <a:rPr lang="en-US" altLang="zh-CN" sz="2000" b="1" kern="100" dirty="0">
                <a:latin typeface="+mn-lt"/>
                <a:ea typeface="宋体" panose="02010600030101010101" pitchFamily="2" charset="-122"/>
                <a:cs typeface="Times New Roman" panose="02020603050405020304" pitchFamily="18" charset="0"/>
              </a:rPr>
              <a:t>End</a:t>
            </a:r>
            <a:endParaRPr lang="zh-CN" altLang="zh-CN" sz="2000" b="1" kern="100" dirty="0">
              <a:effectLst/>
              <a:latin typeface="+mn-l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9513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10.4.2 </a:t>
            </a:r>
            <a:r>
              <a:rPr lang="zh-CN" altLang="zh-CN" dirty="0"/>
              <a:t>雅可比迭代法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zh-CN" sz="2400" dirty="0"/>
                  <a:t>偏微分方程的差分解法</a:t>
                </a:r>
                <a:endParaRPr lang="en-US" altLang="zh-CN" sz="2400" dirty="0"/>
              </a:p>
              <a:p>
                <a:pPr lvl="1"/>
                <a:r>
                  <a:rPr lang="zh-CN" altLang="zh-CN" sz="2100" dirty="0"/>
                  <a:t>迭代法的一种特殊应用就是求解稀疏线性方程组，这样的方程组出现在求解偏微分方程组的方程中</a:t>
                </a:r>
                <a:endParaRPr lang="en-US" altLang="zh-CN" sz="2100" dirty="0"/>
              </a:p>
              <a:p>
                <a:pPr lvl="1"/>
                <a:r>
                  <a:rPr lang="zh-CN" altLang="zh-CN" sz="2100" dirty="0"/>
                  <a:t>考虑拉普拉斯方程的第一边值问题</a:t>
                </a:r>
                <a:r>
                  <a:rPr lang="zh-CN" altLang="en-US" sz="2100" dirty="0"/>
                  <a:t>：</a:t>
                </a:r>
                <a:endParaRPr lang="en-US" altLang="zh-CN" sz="2100" dirty="0"/>
              </a:p>
              <a:p>
                <a:pPr marL="274638" lvl="1" indent="0" algn="ctr">
                  <a:buNone/>
                </a:pPr>
                <a14:m>
                  <m:oMath xmlns:m="http://schemas.openxmlformats.org/officeDocument/2006/math">
                    <m:f>
                      <m:fPr>
                        <m:ctrlPr>
                          <a:rPr lang="en-US" altLang="zh-CN" sz="2100" i="1" smtClean="0">
                            <a:latin typeface="Cambria Math" panose="02040503050406030204" pitchFamily="18" charset="0"/>
                          </a:rPr>
                        </m:ctrlPr>
                      </m:fPr>
                      <m:num>
                        <m:r>
                          <a:rPr lang="en-US" altLang="zh-CN" sz="2100" i="1" smtClean="0">
                            <a:latin typeface="Cambria Math" panose="02040503050406030204" pitchFamily="18" charset="0"/>
                          </a:rPr>
                          <m:t>𝜕</m:t>
                        </m:r>
                        <m:r>
                          <a:rPr lang="en-US" altLang="zh-CN" sz="2100" b="0" i="1" baseline="30000" smtClean="0">
                            <a:latin typeface="Cambria Math" panose="02040503050406030204" pitchFamily="18" charset="0"/>
                          </a:rPr>
                          <m:t>2</m:t>
                        </m:r>
                        <m:r>
                          <a:rPr lang="en-US" altLang="zh-CN" sz="2100" b="0" i="1" smtClean="0">
                            <a:latin typeface="Cambria Math" panose="02040503050406030204" pitchFamily="18" charset="0"/>
                          </a:rPr>
                          <m:t>𝑢</m:t>
                        </m:r>
                      </m:num>
                      <m:den>
                        <m:r>
                          <a:rPr lang="en-US" altLang="zh-CN" sz="2100" i="1" smtClean="0">
                            <a:latin typeface="Cambria Math" panose="02040503050406030204" pitchFamily="18" charset="0"/>
                          </a:rPr>
                          <m:t>𝜕</m:t>
                        </m:r>
                        <m:r>
                          <a:rPr lang="en-US" altLang="zh-CN" sz="2100" i="1" smtClean="0">
                            <a:latin typeface="Cambria Math" panose="02040503050406030204" pitchFamily="18" charset="0"/>
                          </a:rPr>
                          <m:t>𝑥</m:t>
                        </m:r>
                        <m:r>
                          <a:rPr lang="en-US" altLang="zh-CN" sz="2100" b="0" i="1" baseline="30000" smtClean="0">
                            <a:latin typeface="Cambria Math" panose="02040503050406030204" pitchFamily="18" charset="0"/>
                          </a:rPr>
                          <m:t>2</m:t>
                        </m:r>
                      </m:den>
                    </m:f>
                  </m:oMath>
                </a14:m>
                <a:r>
                  <a:rPr lang="en-US" altLang="zh-CN" sz="2100" dirty="0"/>
                  <a:t>+</a:t>
                </a:r>
                <a14:m>
                  <m:oMath xmlns:m="http://schemas.openxmlformats.org/officeDocument/2006/math">
                    <m:f>
                      <m:fPr>
                        <m:ctrlPr>
                          <a:rPr lang="en-US" altLang="zh-CN" sz="2100" i="1">
                            <a:latin typeface="Cambria Math" panose="02040503050406030204" pitchFamily="18" charset="0"/>
                          </a:rPr>
                        </m:ctrlPr>
                      </m:fPr>
                      <m:num>
                        <m:r>
                          <a:rPr lang="en-US" altLang="zh-CN" sz="2100" i="1">
                            <a:latin typeface="Cambria Math" panose="02040503050406030204" pitchFamily="18" charset="0"/>
                          </a:rPr>
                          <m:t>𝜕</m:t>
                        </m:r>
                        <m:r>
                          <a:rPr lang="en-US" altLang="zh-CN" sz="2100" i="1" baseline="30000">
                            <a:latin typeface="Cambria Math" panose="02040503050406030204" pitchFamily="18" charset="0"/>
                          </a:rPr>
                          <m:t>2</m:t>
                        </m:r>
                        <m:r>
                          <a:rPr lang="en-US" altLang="zh-CN" sz="2100" i="1">
                            <a:latin typeface="Cambria Math" panose="02040503050406030204" pitchFamily="18" charset="0"/>
                          </a:rPr>
                          <m:t>𝑢</m:t>
                        </m:r>
                      </m:num>
                      <m:den>
                        <m:r>
                          <a:rPr lang="en-US" altLang="zh-CN" sz="2100" i="1">
                            <a:latin typeface="Cambria Math" panose="02040503050406030204" pitchFamily="18" charset="0"/>
                          </a:rPr>
                          <m:t>𝜕</m:t>
                        </m:r>
                        <m:r>
                          <a:rPr lang="en-US" altLang="zh-CN" sz="2100" b="0" i="1" smtClean="0">
                            <a:latin typeface="Cambria Math" panose="02040503050406030204" pitchFamily="18" charset="0"/>
                          </a:rPr>
                          <m:t>𝑦</m:t>
                        </m:r>
                        <m:r>
                          <a:rPr lang="en-US" altLang="zh-CN" sz="2100" i="1" baseline="30000">
                            <a:latin typeface="Cambria Math" panose="02040503050406030204" pitchFamily="18" charset="0"/>
                          </a:rPr>
                          <m:t>2</m:t>
                        </m:r>
                      </m:den>
                    </m:f>
                  </m:oMath>
                </a14:m>
                <a:r>
                  <a:rPr lang="en-US" altLang="zh-CN" sz="2100" dirty="0"/>
                  <a:t>=0, </a:t>
                </a:r>
                <a:r>
                  <a:rPr lang="en-US" altLang="zh-CN" sz="2100" i="1" dirty="0" err="1"/>
                  <a:t>u</a:t>
                </a:r>
                <a:r>
                  <a:rPr lang="en-US" altLang="zh-CN" sz="2100" dirty="0" err="1"/>
                  <a:t>|</a:t>
                </a:r>
                <a:r>
                  <a:rPr lang="en-US" altLang="zh-CN" sz="2100" i="1" baseline="-25000" dirty="0" err="1"/>
                  <a:t>s</a:t>
                </a:r>
                <a:r>
                  <a:rPr lang="en-US" altLang="zh-CN" sz="2100" dirty="0"/>
                  <a:t>=</a:t>
                </a:r>
                <a:r>
                  <a:rPr lang="en-US" altLang="zh-CN" sz="2100" i="1" dirty="0"/>
                  <a:t>μ</a:t>
                </a:r>
                <a:r>
                  <a:rPr lang="en-US" altLang="zh-CN" sz="2100" dirty="0"/>
                  <a:t>(</a:t>
                </a:r>
                <a:r>
                  <a:rPr lang="en-US" altLang="zh-CN" sz="2100" i="1" dirty="0"/>
                  <a:t>x</a:t>
                </a:r>
                <a:r>
                  <a:rPr lang="en-US" altLang="zh-CN" sz="2100" dirty="0"/>
                  <a:t>, </a:t>
                </a:r>
                <a:r>
                  <a:rPr lang="en-US" altLang="zh-CN" sz="2100" i="1" dirty="0"/>
                  <a:t>y</a:t>
                </a:r>
                <a:r>
                  <a:rPr lang="en-US" altLang="zh-CN" sz="2100" dirty="0"/>
                  <a:t>)</a:t>
                </a:r>
              </a:p>
              <a:p>
                <a:pPr marL="593725" lvl="2" indent="0">
                  <a:buNone/>
                </a:pPr>
                <a:r>
                  <a:rPr lang="zh-CN" altLang="zh-CN" sz="2100" dirty="0"/>
                  <a:t>其中，</a:t>
                </a:r>
                <a:r>
                  <a:rPr lang="en-US" altLang="zh-CN" sz="2100" i="1" dirty="0"/>
                  <a:t>μ</a:t>
                </a:r>
                <a:r>
                  <a:rPr lang="en-US" altLang="zh-CN" sz="2100" dirty="0"/>
                  <a:t>(</a:t>
                </a:r>
                <a:r>
                  <a:rPr lang="en-US" altLang="zh-CN" sz="2100" i="1" dirty="0"/>
                  <a:t>x</a:t>
                </a:r>
                <a:r>
                  <a:rPr lang="en-US" altLang="zh-CN" sz="2100" dirty="0"/>
                  <a:t>, </a:t>
                </a:r>
                <a:r>
                  <a:rPr lang="en-US" altLang="zh-CN" sz="2100" i="1" dirty="0"/>
                  <a:t>y</a:t>
                </a:r>
                <a:r>
                  <a:rPr lang="en-US" altLang="zh-CN" sz="2100" dirty="0"/>
                  <a:t>)</a:t>
                </a:r>
                <a:r>
                  <a:rPr lang="zh-CN" altLang="zh-CN" sz="2100" dirty="0"/>
                  <a:t>为有界区域</a:t>
                </a:r>
                <a:r>
                  <a:rPr lang="en-US" altLang="zh-CN" sz="2100" i="1" dirty="0"/>
                  <a:t>D</a:t>
                </a:r>
                <a:r>
                  <a:rPr lang="zh-CN" altLang="zh-CN" sz="2100" dirty="0"/>
                  <a:t>的边界</a:t>
                </a:r>
                <a:r>
                  <a:rPr lang="en-US" altLang="zh-CN" sz="2100" i="1" dirty="0"/>
                  <a:t>S</a:t>
                </a:r>
                <a:r>
                  <a:rPr lang="zh-CN" altLang="zh-CN" sz="2100" dirty="0"/>
                  <a:t>上的已知函数</a:t>
                </a:r>
                <a:endParaRPr lang="en-US" altLang="zh-CN" sz="2100" dirty="0"/>
              </a:p>
              <a:p>
                <a:pPr lvl="1"/>
                <a:r>
                  <a:rPr lang="zh-CN" altLang="zh-CN" sz="2100" dirty="0"/>
                  <a:t>用差商代替偏导数，得到相应的差分方程，通过解差分方程就可得到偏微分方程的近似解</a:t>
                </a:r>
                <a:endParaRPr lang="en-US" altLang="zh-CN" sz="2100" dirty="0"/>
              </a:p>
              <a:p>
                <a:pPr lvl="2"/>
                <a:r>
                  <a:rPr lang="zh-CN" altLang="en-US" dirty="0"/>
                  <a:t>在</a:t>
                </a:r>
                <a:r>
                  <a:rPr lang="zh-CN" altLang="zh-CN" dirty="0"/>
                  <a:t>以</a:t>
                </a:r>
                <a:r>
                  <a:rPr lang="en-US" altLang="zh-CN" i="1" dirty="0"/>
                  <a:t>S</a:t>
                </a:r>
                <a:r>
                  <a:rPr lang="zh-CN" altLang="zh-CN" dirty="0"/>
                  <a:t>为边界的有界区域</a:t>
                </a:r>
                <a:r>
                  <a:rPr lang="en-US" altLang="zh-CN" i="1" dirty="0"/>
                  <a:t>D</a:t>
                </a:r>
                <a:r>
                  <a:rPr lang="zh-CN" altLang="zh-CN" dirty="0"/>
                  <a:t>上</a:t>
                </a:r>
                <a:r>
                  <a:rPr lang="zh-CN" altLang="en-US" dirty="0"/>
                  <a:t>构造</a:t>
                </a:r>
                <a:r>
                  <a:rPr lang="zh-CN" altLang="zh-CN" dirty="0"/>
                  <a:t>一个等间距正方网格</a:t>
                </a:r>
                <a:endParaRPr lang="en-US" altLang="zh-CN" dirty="0"/>
              </a:p>
              <a:p>
                <a:pPr lvl="2"/>
                <a:r>
                  <a:rPr lang="zh-CN" altLang="zh-CN" dirty="0"/>
                  <a:t>在</a:t>
                </a:r>
                <a:r>
                  <a:rPr lang="en-US" altLang="zh-CN" i="1" dirty="0"/>
                  <a:t>S</a:t>
                </a:r>
                <a:r>
                  <a:rPr lang="zh-CN" altLang="zh-CN" dirty="0"/>
                  <a:t>上的格点称为边界格点</a:t>
                </a:r>
                <a:r>
                  <a:rPr lang="zh-CN" altLang="en-US" dirty="0"/>
                  <a:t>，其他格点为</a:t>
                </a:r>
                <a:r>
                  <a:rPr lang="zh-CN" altLang="zh-CN" dirty="0"/>
                  <a:t>内格点</a:t>
                </a:r>
                <a:endParaRPr lang="en-US" altLang="zh-CN" dirty="0"/>
              </a:p>
              <a:p>
                <a:pPr lvl="2"/>
                <a:r>
                  <a:rPr lang="zh-CN" altLang="zh-CN" dirty="0"/>
                  <a:t>所有内格点上，函数</a:t>
                </a:r>
                <a:r>
                  <a:rPr lang="en-US" altLang="zh-CN" i="1" dirty="0"/>
                  <a:t>u</a:t>
                </a:r>
                <a:r>
                  <a:rPr lang="en-US" altLang="zh-CN" dirty="0"/>
                  <a:t>(</a:t>
                </a:r>
                <a:r>
                  <a:rPr lang="en-US" altLang="zh-CN" i="1" dirty="0"/>
                  <a:t>x</a:t>
                </a:r>
                <a:r>
                  <a:rPr lang="en-US" altLang="zh-CN" dirty="0"/>
                  <a:t>, </a:t>
                </a:r>
                <a:r>
                  <a:rPr lang="en-US" altLang="zh-CN" i="1" dirty="0"/>
                  <a:t>y</a:t>
                </a:r>
                <a:r>
                  <a:rPr lang="en-US" altLang="zh-CN" dirty="0"/>
                  <a:t>)</a:t>
                </a:r>
                <a:r>
                  <a:rPr lang="zh-CN" altLang="zh-CN" dirty="0"/>
                  <a:t>的偏导数可用差商代替</a:t>
                </a:r>
                <a:endParaRPr lang="en-US" altLang="zh-CN" dirty="0"/>
              </a:p>
              <a:p>
                <a:pPr lvl="2"/>
                <a:r>
                  <a:rPr lang="zh-CN" altLang="en-US" dirty="0"/>
                  <a:t>可得</a:t>
                </a:r>
                <a:r>
                  <a:rPr lang="en-US" altLang="zh-CN" dirty="0"/>
                  <a:t>5</a:t>
                </a:r>
                <a:r>
                  <a:rPr lang="zh-CN" altLang="zh-CN" dirty="0"/>
                  <a:t>点格式</a:t>
                </a:r>
                <a:r>
                  <a:rPr lang="zh-CN" altLang="en-US" dirty="0"/>
                  <a:t>，</a:t>
                </a:r>
                <a:r>
                  <a:rPr lang="zh-CN" altLang="zh-CN" dirty="0"/>
                  <a:t>即任一格点</a:t>
                </a:r>
                <a:r>
                  <a:rPr lang="en-US" altLang="zh-CN" dirty="0"/>
                  <a:t>(</a:t>
                </a:r>
                <a:r>
                  <a:rPr lang="en-US" altLang="zh-CN" i="1" dirty="0" err="1"/>
                  <a:t>i</a:t>
                </a:r>
                <a:r>
                  <a:rPr lang="en-US" altLang="zh-CN" dirty="0"/>
                  <a:t>, </a:t>
                </a:r>
                <a:r>
                  <a:rPr lang="en-US" altLang="zh-CN" i="1" dirty="0"/>
                  <a:t>j</a:t>
                </a:r>
                <a:r>
                  <a:rPr lang="en-US" altLang="zh-CN" dirty="0"/>
                  <a:t>)</a:t>
                </a:r>
                <a:r>
                  <a:rPr lang="zh-CN" altLang="zh-CN" dirty="0"/>
                  <a:t>上</a:t>
                </a:r>
                <a:r>
                  <a:rPr lang="en-US" altLang="zh-CN" i="1" dirty="0" err="1"/>
                  <a:t>u</a:t>
                </a:r>
                <a:r>
                  <a:rPr lang="en-US" altLang="zh-CN" i="1" baseline="-25000" dirty="0" err="1"/>
                  <a:t>ij</a:t>
                </a:r>
                <a:r>
                  <a:rPr lang="zh-CN" altLang="zh-CN" dirty="0"/>
                  <a:t>的值等于周围相邻四格点上解的值</a:t>
                </a:r>
                <a:r>
                  <a:rPr lang="zh-CN" altLang="zh-CN" sz="2000" dirty="0"/>
                  <a:t>的算术平均</a:t>
                </a:r>
                <a:endParaRPr lang="en-US" altLang="zh-CN" sz="2000" dirty="0"/>
              </a:p>
              <a:p>
                <a:pPr marL="593725" lvl="2" indent="0" algn="ctr">
                  <a:buNone/>
                </a:pPr>
                <a:r>
                  <a:rPr lang="en-US" altLang="zh-CN" i="1" dirty="0" err="1"/>
                  <a:t>u</a:t>
                </a:r>
                <a:r>
                  <a:rPr lang="en-US" altLang="zh-CN" i="1" baseline="-25000" dirty="0" err="1"/>
                  <a:t>ij</a:t>
                </a:r>
                <a:r>
                  <a:rPr lang="en-US" altLang="zh-CN" dirty="0"/>
                  <a:t>=(</a:t>
                </a:r>
                <a:r>
                  <a:rPr lang="en-US" altLang="zh-CN" i="1" dirty="0" err="1"/>
                  <a:t>u</a:t>
                </a:r>
                <a:r>
                  <a:rPr lang="en-US" altLang="zh-CN" i="1" baseline="-25000" dirty="0" err="1"/>
                  <a:t>i</a:t>
                </a:r>
                <a:r>
                  <a:rPr lang="en-US" altLang="zh-CN" baseline="-25000" dirty="0" err="1"/>
                  <a:t>+l</a:t>
                </a:r>
                <a:r>
                  <a:rPr lang="en-US" altLang="zh-CN" baseline="-25000" dirty="0"/>
                  <a:t>, </a:t>
                </a:r>
                <a:r>
                  <a:rPr lang="en-US" altLang="zh-CN" i="1" baseline="-25000" dirty="0" err="1"/>
                  <a:t>j</a:t>
                </a:r>
                <a:r>
                  <a:rPr lang="en-US" altLang="zh-CN" dirty="0" err="1"/>
                  <a:t>+</a:t>
                </a:r>
                <a:r>
                  <a:rPr lang="en-US" altLang="zh-CN" i="1" dirty="0" err="1"/>
                  <a:t>u</a:t>
                </a:r>
                <a:r>
                  <a:rPr lang="en-US" altLang="zh-CN" i="1" baseline="-25000" dirty="0" err="1"/>
                  <a:t>i</a:t>
                </a:r>
                <a:r>
                  <a:rPr lang="en-US" altLang="zh-CN" baseline="-25000" dirty="0" err="1"/>
                  <a:t>-l</a:t>
                </a:r>
                <a:r>
                  <a:rPr lang="en-US" altLang="zh-CN" baseline="-25000" dirty="0"/>
                  <a:t>, </a:t>
                </a:r>
                <a:r>
                  <a:rPr lang="en-US" altLang="zh-CN" i="1" baseline="-25000" dirty="0" err="1"/>
                  <a:t>j</a:t>
                </a:r>
                <a:r>
                  <a:rPr lang="en-US" altLang="zh-CN" dirty="0" err="1"/>
                  <a:t>+</a:t>
                </a:r>
                <a:r>
                  <a:rPr lang="en-US" altLang="zh-CN" i="1" dirty="0" err="1"/>
                  <a:t>u</a:t>
                </a:r>
                <a:r>
                  <a:rPr lang="en-US" altLang="zh-CN" i="1" baseline="-25000" dirty="0" err="1"/>
                  <a:t>i</a:t>
                </a:r>
                <a:r>
                  <a:rPr lang="en-US" altLang="zh-CN" baseline="-25000" dirty="0"/>
                  <a:t>, </a:t>
                </a:r>
                <a:r>
                  <a:rPr lang="en-US" altLang="zh-CN" i="1" baseline="-25000" dirty="0" err="1"/>
                  <a:t>j</a:t>
                </a:r>
                <a:r>
                  <a:rPr lang="en-US" altLang="zh-CN" baseline="-25000" dirty="0" err="1"/>
                  <a:t>+l</a:t>
                </a:r>
                <a:r>
                  <a:rPr lang="en-US" altLang="zh-CN" dirty="0" err="1"/>
                  <a:t>+</a:t>
                </a:r>
                <a:r>
                  <a:rPr lang="en-US" altLang="zh-CN" i="1" dirty="0" err="1"/>
                  <a:t>u</a:t>
                </a:r>
                <a:r>
                  <a:rPr lang="en-US" altLang="zh-CN" i="1" baseline="-25000" dirty="0" err="1"/>
                  <a:t>i</a:t>
                </a:r>
                <a:r>
                  <a:rPr lang="en-US" altLang="zh-CN" baseline="-25000" dirty="0"/>
                  <a:t>, </a:t>
                </a:r>
                <a:r>
                  <a:rPr lang="en-US" altLang="zh-CN" i="1" baseline="-25000" dirty="0"/>
                  <a:t>j</a:t>
                </a:r>
                <a:r>
                  <a:rPr lang="en-US" altLang="zh-CN" baseline="-25000" dirty="0"/>
                  <a:t>-l</a:t>
                </a:r>
                <a:r>
                  <a:rPr lang="en-US" altLang="zh-CN" dirty="0"/>
                  <a:t>)/4</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444" t="-1358" r="-741" b="-1049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16</a:t>
            </a:fld>
            <a:endParaRPr lang="zh-CN" altLang="en-US"/>
          </a:p>
        </p:txBody>
      </p:sp>
    </p:spTree>
    <p:extLst>
      <p:ext uri="{BB962C8B-B14F-4D97-AF65-F5344CB8AC3E}">
        <p14:creationId xmlns:p14="http://schemas.microsoft.com/office/powerpoint/2010/main" val="184223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10.4.2 </a:t>
            </a:r>
            <a:r>
              <a:rPr lang="zh-CN" altLang="zh-CN" dirty="0"/>
              <a:t>雅可比迭代法</a:t>
            </a:r>
            <a:endParaRPr lang="zh-CN" altLang="en-US" dirty="0"/>
          </a:p>
        </p:txBody>
      </p:sp>
      <p:sp>
        <p:nvSpPr>
          <p:cNvPr id="3" name="内容占位符 2"/>
          <p:cNvSpPr>
            <a:spLocks noGrp="1"/>
          </p:cNvSpPr>
          <p:nvPr>
            <p:ph sz="quarter" idx="1"/>
          </p:nvPr>
        </p:nvSpPr>
        <p:spPr>
          <a:xfrm>
            <a:off x="457200" y="1219200"/>
            <a:ext cx="4402832" cy="4937760"/>
          </a:xfrm>
        </p:spPr>
        <p:txBody>
          <a:bodyPr/>
          <a:lstStyle/>
          <a:p>
            <a:r>
              <a:rPr lang="zh-CN" altLang="zh-CN" sz="2400" dirty="0"/>
              <a:t>求解拉普拉斯方程稀疏矩阵</a:t>
            </a:r>
            <a:endParaRPr lang="en-US" altLang="zh-CN" sz="2400" dirty="0"/>
          </a:p>
          <a:p>
            <a:pPr lvl="1"/>
            <a:r>
              <a:rPr lang="zh-CN" altLang="zh-CN" sz="2100" dirty="0"/>
              <a:t>假定有限求解区域</a:t>
            </a:r>
            <a:r>
              <a:rPr lang="en-US" altLang="zh-CN" sz="2100" i="1" dirty="0"/>
              <a:t>D</a:t>
            </a:r>
            <a:r>
              <a:rPr lang="zh-CN" altLang="zh-CN" sz="2100" dirty="0"/>
              <a:t>为</a:t>
            </a:r>
            <a:r>
              <a:rPr lang="en-US" altLang="zh-CN" sz="2100" i="1" dirty="0" err="1"/>
              <a:t>n</a:t>
            </a:r>
            <a:r>
              <a:rPr lang="en-US" altLang="zh-CN" sz="2100" dirty="0" err="1"/>
              <a:t>×</a:t>
            </a:r>
            <a:r>
              <a:rPr lang="en-US" altLang="zh-CN" sz="2100" i="1" dirty="0" err="1"/>
              <a:t>n</a:t>
            </a:r>
            <a:r>
              <a:rPr lang="zh-CN" altLang="zh-CN" sz="2100" dirty="0"/>
              <a:t>的正方形，且假定解的格点</a:t>
            </a:r>
            <a:r>
              <a:rPr lang="en-US" altLang="zh-CN" sz="2100" i="1" dirty="0"/>
              <a:t>u</a:t>
            </a:r>
            <a:r>
              <a:rPr lang="zh-CN" altLang="zh-CN" sz="2100" dirty="0"/>
              <a:t>是行主编号的</a:t>
            </a:r>
            <a:endParaRPr lang="en-US" altLang="zh-CN" sz="2100" dirty="0"/>
          </a:p>
          <a:p>
            <a:pPr lvl="1"/>
            <a:r>
              <a:rPr lang="en-US" altLang="zh-CN" sz="2000" i="1" dirty="0" err="1"/>
              <a:t>u</a:t>
            </a:r>
            <a:r>
              <a:rPr lang="en-US" altLang="zh-CN" sz="2000" i="1" baseline="-25000" dirty="0" err="1"/>
              <a:t>i</a:t>
            </a:r>
            <a:r>
              <a:rPr lang="en-US" altLang="zh-CN" sz="2000" baseline="-25000" dirty="0"/>
              <a:t>-</a:t>
            </a:r>
            <a:r>
              <a:rPr lang="en-US" altLang="zh-CN" sz="2000" i="1" baseline="-25000" dirty="0"/>
              <a:t>n</a:t>
            </a:r>
            <a:r>
              <a:rPr lang="en-US" altLang="zh-CN" sz="2000" dirty="0"/>
              <a:t>+ </a:t>
            </a:r>
            <a:r>
              <a:rPr lang="en-US" altLang="zh-CN" sz="2000" i="1" dirty="0"/>
              <a:t>u</a:t>
            </a:r>
            <a:r>
              <a:rPr lang="en-US" altLang="zh-CN" sz="2000" i="1" baseline="-25000" dirty="0"/>
              <a:t>i</a:t>
            </a:r>
            <a:r>
              <a:rPr lang="en-US" altLang="zh-CN" sz="2000" baseline="-25000" dirty="0"/>
              <a:t>-1</a:t>
            </a:r>
            <a:r>
              <a:rPr lang="en-US" altLang="zh-CN" sz="2000" dirty="0"/>
              <a:t>- 4</a:t>
            </a:r>
            <a:r>
              <a:rPr lang="en-US" altLang="zh-CN" sz="2000" i="1" dirty="0"/>
              <a:t>u</a:t>
            </a:r>
            <a:r>
              <a:rPr lang="en-US" altLang="zh-CN" sz="2000" i="1" baseline="-25000" dirty="0"/>
              <a:t>i</a:t>
            </a:r>
            <a:r>
              <a:rPr lang="en-US" altLang="zh-CN" sz="2000" dirty="0"/>
              <a:t>+</a:t>
            </a:r>
            <a:r>
              <a:rPr lang="en-US" altLang="zh-CN" sz="2000" i="1" dirty="0"/>
              <a:t>u</a:t>
            </a:r>
            <a:r>
              <a:rPr lang="en-US" altLang="zh-CN" sz="2000" i="1" baseline="-25000" dirty="0"/>
              <a:t>i</a:t>
            </a:r>
            <a:r>
              <a:rPr lang="en-US" altLang="zh-CN" sz="2000" baseline="-25000" dirty="0"/>
              <a:t>+1</a:t>
            </a:r>
            <a:r>
              <a:rPr lang="en-US" altLang="zh-CN" sz="2000" dirty="0"/>
              <a:t>+</a:t>
            </a:r>
            <a:r>
              <a:rPr lang="en-US" altLang="zh-CN" sz="2000" i="1" dirty="0"/>
              <a:t>u</a:t>
            </a:r>
            <a:r>
              <a:rPr lang="en-US" altLang="zh-CN" sz="2000" i="1" baseline="-25000" dirty="0"/>
              <a:t>i</a:t>
            </a:r>
            <a:r>
              <a:rPr lang="en-US" altLang="zh-CN" sz="2000" baseline="-25000" dirty="0"/>
              <a:t>+</a:t>
            </a:r>
            <a:r>
              <a:rPr lang="en-US" altLang="zh-CN" sz="2000" i="1" baseline="-25000" dirty="0"/>
              <a:t>n </a:t>
            </a:r>
            <a:r>
              <a:rPr lang="en-US" altLang="zh-CN" sz="2000" dirty="0"/>
              <a:t>=0</a:t>
            </a:r>
          </a:p>
          <a:p>
            <a:r>
              <a:rPr lang="zh-CN" altLang="zh-CN" sz="2400" dirty="0"/>
              <a:t>雅可比算法用于求解稀疏线性方程组</a:t>
            </a:r>
            <a:endParaRPr lang="en-US" altLang="zh-CN" sz="2400"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17</a:t>
            </a:fld>
            <a:endParaRPr lang="zh-CN" altLang="en-US"/>
          </a:p>
        </p:txBody>
      </p:sp>
      <p:pic>
        <p:nvPicPr>
          <p:cNvPr id="8" name="图片 7"/>
          <p:cNvPicPr>
            <a:picLocks noChangeAspect="1"/>
          </p:cNvPicPr>
          <p:nvPr/>
        </p:nvPicPr>
        <p:blipFill>
          <a:blip r:embed="rId2"/>
          <a:stretch>
            <a:fillRect/>
          </a:stretch>
        </p:blipFill>
        <p:spPr>
          <a:xfrm>
            <a:off x="793775" y="3871242"/>
            <a:ext cx="3600400" cy="2986758"/>
          </a:xfrm>
          <a:prstGeom prst="rect">
            <a:avLst/>
          </a:prstGeom>
        </p:spPr>
      </p:pic>
      <p:sp>
        <p:nvSpPr>
          <p:cNvPr id="5" name="矩形 4"/>
          <p:cNvSpPr/>
          <p:nvPr/>
        </p:nvSpPr>
        <p:spPr>
          <a:xfrm>
            <a:off x="4716016" y="332656"/>
            <a:ext cx="4320480" cy="6786473"/>
          </a:xfrm>
          <a:prstGeom prst="rect">
            <a:avLst/>
          </a:prstGeom>
        </p:spPr>
        <p:txBody>
          <a:bodyPr wrap="square">
            <a:spAutoFit/>
          </a:bodyPr>
          <a:lstStyle/>
          <a:p>
            <a:pPr>
              <a:lnSpc>
                <a:spcPts val="1800"/>
              </a:lnSpc>
              <a:spcAft>
                <a:spcPts val="0"/>
              </a:spcAft>
            </a:pPr>
            <a:r>
              <a:rPr lang="en-US" altLang="zh-CN" b="1" kern="100" dirty="0">
                <a:latin typeface="+mn-lt"/>
                <a:ea typeface="宋体" panose="02010600030101010101" pitchFamily="2" charset="-122"/>
                <a:cs typeface="Times New Roman" panose="02020603050405020304" pitchFamily="18" charset="0"/>
              </a:rPr>
              <a:t>Begin</a:t>
            </a:r>
            <a:endParaRPr lang="zh-CN" altLang="zh-CN" b="1" kern="1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(1) </a:t>
            </a:r>
            <a:r>
              <a:rPr lang="en-US" altLang="zh-CN" b="1" kern="100" dirty="0">
                <a:latin typeface="+mn-lt"/>
                <a:ea typeface="宋体" panose="02010600030101010101" pitchFamily="2" charset="-122"/>
                <a:cs typeface="Times New Roman" panose="02020603050405020304" pitchFamily="18" charset="0"/>
              </a:rPr>
              <a:t>for</a:t>
            </a:r>
            <a:r>
              <a:rPr lang="en-US" altLang="zh-CN" kern="100" dirty="0">
                <a:latin typeface="+mn-lt"/>
                <a:ea typeface="宋体" panose="02010600030101010101" pitchFamily="2" charset="-122"/>
                <a:cs typeface="Times New Roman" panose="02020603050405020304" pitchFamily="18" charset="0"/>
              </a:rPr>
              <a:t> </a:t>
            </a:r>
            <a:r>
              <a:rPr lang="en-US" altLang="zh-CN" i="1" kern="100" dirty="0" err="1">
                <a:latin typeface="+mn-lt"/>
                <a:ea typeface="宋体" panose="02010600030101010101" pitchFamily="2" charset="-122"/>
                <a:cs typeface="Times New Roman" panose="02020603050405020304" pitchFamily="18" charset="0"/>
              </a:rPr>
              <a:t>i</a:t>
            </a:r>
            <a:r>
              <a:rPr lang="en-US" altLang="zh-CN" kern="100" dirty="0">
                <a:latin typeface="+mn-lt"/>
                <a:ea typeface="宋体" panose="02010600030101010101" pitchFamily="2" charset="-122"/>
                <a:cs typeface="Times New Roman" panose="02020603050405020304" pitchFamily="18" charset="0"/>
              </a:rPr>
              <a:t>=l </a:t>
            </a:r>
            <a:r>
              <a:rPr lang="en-US" altLang="zh-CN" b="1" kern="100" dirty="0">
                <a:latin typeface="+mn-lt"/>
                <a:ea typeface="宋体" panose="02010600030101010101" pitchFamily="2" charset="-122"/>
                <a:cs typeface="Times New Roman" panose="02020603050405020304" pitchFamily="18" charset="0"/>
              </a:rPr>
              <a:t>to</a:t>
            </a:r>
            <a:r>
              <a:rPr lang="en-US" altLang="zh-CN" kern="100" dirty="0">
                <a:latin typeface="+mn-lt"/>
                <a:ea typeface="宋体" panose="02010600030101010101" pitchFamily="2" charset="-122"/>
                <a:cs typeface="Times New Roman" panose="02020603050405020304" pitchFamily="18" charset="0"/>
              </a:rPr>
              <a:t> </a:t>
            </a:r>
            <a:r>
              <a:rPr lang="en-US" altLang="zh-CN" i="1" kern="100" dirty="0">
                <a:latin typeface="+mn-lt"/>
                <a:ea typeface="宋体" panose="02010600030101010101" pitchFamily="2" charset="-122"/>
                <a:cs typeface="Times New Roman" panose="02020603050405020304" pitchFamily="18" charset="0"/>
              </a:rPr>
              <a:t>n</a:t>
            </a:r>
            <a:r>
              <a:rPr lang="en-US" altLang="zh-CN" kern="100" dirty="0">
                <a:latin typeface="+mn-lt"/>
                <a:ea typeface="宋体" panose="02010600030101010101" pitchFamily="2" charset="-122"/>
                <a:cs typeface="Times New Roman" panose="02020603050405020304" pitchFamily="18" charset="0"/>
              </a:rPr>
              <a:t> </a:t>
            </a:r>
            <a:r>
              <a:rPr lang="en-US" altLang="zh-CN" b="1" kern="100" dirty="0">
                <a:latin typeface="+mn-lt"/>
                <a:ea typeface="宋体" panose="02010600030101010101" pitchFamily="2" charset="-122"/>
                <a:cs typeface="Times New Roman" panose="02020603050405020304" pitchFamily="18" charset="0"/>
              </a:rPr>
              <a:t>do</a:t>
            </a: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a:t>
            </a:r>
            <a:r>
              <a:rPr lang="en-US" altLang="zh-CN" i="1" kern="100" dirty="0">
                <a:latin typeface="+mn-lt"/>
                <a:ea typeface="宋体" panose="02010600030101010101" pitchFamily="2" charset="-122"/>
                <a:cs typeface="Times New Roman" panose="02020603050405020304" pitchFamily="18" charset="0"/>
              </a:rPr>
              <a:t>x</a:t>
            </a:r>
            <a:r>
              <a:rPr lang="en-US" altLang="zh-CN" kern="100" baseline="-25000" dirty="0">
                <a:latin typeface="+mn-lt"/>
                <a:ea typeface="宋体" panose="02010600030101010101" pitchFamily="2" charset="-122"/>
                <a:cs typeface="Times New Roman" panose="02020603050405020304" pitchFamily="18" charset="0"/>
              </a:rPr>
              <a:t>0, </a:t>
            </a:r>
            <a:r>
              <a:rPr lang="en-US" altLang="zh-CN" i="1" kern="100" baseline="-25000" dirty="0" err="1">
                <a:latin typeface="+mn-lt"/>
                <a:ea typeface="宋体" panose="02010600030101010101" pitchFamily="2" charset="-122"/>
                <a:cs typeface="Times New Roman" panose="02020603050405020304" pitchFamily="18" charset="0"/>
              </a:rPr>
              <a:t>i</a:t>
            </a:r>
            <a:r>
              <a:rPr lang="en-US" altLang="zh-CN" kern="100" dirty="0">
                <a:latin typeface="+mn-lt"/>
                <a:ea typeface="宋体" panose="02010600030101010101" pitchFamily="2" charset="-122"/>
                <a:cs typeface="Times New Roman" panose="02020603050405020304" pitchFamily="18" charset="0"/>
              </a:rPr>
              <a:t>=</a:t>
            </a:r>
            <a:r>
              <a:rPr lang="en-US" altLang="zh-CN" kern="100" dirty="0" err="1">
                <a:latin typeface="+mn-lt"/>
                <a:ea typeface="宋体" panose="02010600030101010101" pitchFamily="2" charset="-122"/>
                <a:cs typeface="Times New Roman" panose="02020603050405020304" pitchFamily="18" charset="0"/>
              </a:rPr>
              <a:t>north</a:t>
            </a:r>
            <a:r>
              <a:rPr lang="en-US" altLang="zh-CN" i="1" kern="100" baseline="-25000" dirty="0" err="1">
                <a:latin typeface="+mn-lt"/>
                <a:ea typeface="宋体" panose="02010600030101010101" pitchFamily="2" charset="-122"/>
                <a:cs typeface="Times New Roman" panose="02020603050405020304" pitchFamily="18" charset="0"/>
              </a:rPr>
              <a:t>i</a:t>
            </a:r>
            <a:endParaRPr lang="zh-CN" altLang="zh-CN" i="1" kern="100" baseline="-250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a:t>
            </a:r>
            <a:r>
              <a:rPr lang="en-US" altLang="zh-CN" i="1" kern="100" dirty="0">
                <a:latin typeface="+mn-lt"/>
                <a:ea typeface="宋体" panose="02010600030101010101" pitchFamily="2" charset="-122"/>
                <a:cs typeface="Times New Roman" panose="02020603050405020304" pitchFamily="18" charset="0"/>
              </a:rPr>
              <a:t>x</a:t>
            </a:r>
            <a:r>
              <a:rPr lang="en-US" altLang="zh-CN" i="1" kern="100" baseline="-25000" dirty="0">
                <a:latin typeface="+mn-lt"/>
                <a:ea typeface="宋体" panose="02010600030101010101" pitchFamily="2" charset="-122"/>
                <a:cs typeface="Times New Roman" panose="02020603050405020304" pitchFamily="18" charset="0"/>
              </a:rPr>
              <a:t>n</a:t>
            </a:r>
            <a:r>
              <a:rPr lang="en-US" altLang="zh-CN" kern="100" baseline="-25000" dirty="0">
                <a:latin typeface="+mn-lt"/>
                <a:ea typeface="宋体" panose="02010600030101010101" pitchFamily="2" charset="-122"/>
                <a:cs typeface="Times New Roman" panose="02020603050405020304" pitchFamily="18" charset="0"/>
              </a:rPr>
              <a:t>+1, </a:t>
            </a:r>
            <a:r>
              <a:rPr lang="en-US" altLang="zh-CN" i="1" kern="100" baseline="-25000" dirty="0" err="1">
                <a:latin typeface="+mn-lt"/>
                <a:ea typeface="宋体" panose="02010600030101010101" pitchFamily="2" charset="-122"/>
                <a:cs typeface="Times New Roman" panose="02020603050405020304" pitchFamily="18" charset="0"/>
              </a:rPr>
              <a:t>i</a:t>
            </a:r>
            <a:r>
              <a:rPr lang="en-US" altLang="zh-CN" kern="100" dirty="0">
                <a:latin typeface="+mn-lt"/>
                <a:ea typeface="宋体" panose="02010600030101010101" pitchFamily="2" charset="-122"/>
                <a:cs typeface="Times New Roman" panose="02020603050405020304" pitchFamily="18" charset="0"/>
              </a:rPr>
              <a:t>=</a:t>
            </a:r>
            <a:r>
              <a:rPr lang="en-US" altLang="zh-CN" kern="100" dirty="0" err="1">
                <a:latin typeface="+mn-lt"/>
                <a:ea typeface="宋体" panose="02010600030101010101" pitchFamily="2" charset="-122"/>
                <a:cs typeface="Times New Roman" panose="02020603050405020304" pitchFamily="18" charset="0"/>
              </a:rPr>
              <a:t>south</a:t>
            </a:r>
            <a:r>
              <a:rPr lang="en-US" altLang="zh-CN" i="1" kern="100" baseline="-25000" dirty="0" err="1">
                <a:latin typeface="+mn-lt"/>
                <a:ea typeface="宋体" panose="02010600030101010101" pitchFamily="2" charset="-122"/>
                <a:cs typeface="Times New Roman" panose="02020603050405020304" pitchFamily="18" charset="0"/>
              </a:rPr>
              <a:t>i</a:t>
            </a:r>
            <a:endParaRPr lang="en-US" altLang="zh-CN" i="1" kern="100" baseline="-250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a:t>
            </a:r>
            <a:r>
              <a:rPr lang="en-US" altLang="zh-CN" i="1" kern="100" dirty="0">
                <a:latin typeface="+mn-lt"/>
                <a:ea typeface="宋体" panose="02010600030101010101" pitchFamily="2" charset="-122"/>
                <a:cs typeface="Times New Roman" panose="02020603050405020304" pitchFamily="18" charset="0"/>
              </a:rPr>
              <a:t>x</a:t>
            </a:r>
            <a:r>
              <a:rPr lang="en-US" altLang="zh-CN" i="1" kern="100" baseline="-25000" dirty="0">
                <a:latin typeface="+mn-lt"/>
                <a:ea typeface="宋体" panose="02010600030101010101" pitchFamily="2" charset="-122"/>
                <a:cs typeface="Times New Roman" panose="02020603050405020304" pitchFamily="18" charset="0"/>
              </a:rPr>
              <a:t>i</a:t>
            </a:r>
            <a:r>
              <a:rPr lang="en-US" altLang="zh-CN" kern="100" baseline="-25000" dirty="0">
                <a:latin typeface="+mn-lt"/>
                <a:ea typeface="宋体" panose="02010600030101010101" pitchFamily="2" charset="-122"/>
                <a:cs typeface="Times New Roman" panose="02020603050405020304" pitchFamily="18" charset="0"/>
              </a:rPr>
              <a:t>, 0</a:t>
            </a:r>
            <a:r>
              <a:rPr lang="en-US" altLang="zh-CN" kern="100" dirty="0">
                <a:latin typeface="+mn-lt"/>
                <a:ea typeface="宋体" panose="02010600030101010101" pitchFamily="2" charset="-122"/>
                <a:cs typeface="Times New Roman" panose="02020603050405020304" pitchFamily="18" charset="0"/>
              </a:rPr>
              <a:t>=</a:t>
            </a:r>
            <a:r>
              <a:rPr lang="en-US" altLang="zh-CN" kern="100" dirty="0" err="1">
                <a:latin typeface="+mn-lt"/>
                <a:ea typeface="宋体" panose="02010600030101010101" pitchFamily="2" charset="-122"/>
                <a:cs typeface="Times New Roman" panose="02020603050405020304" pitchFamily="18" charset="0"/>
              </a:rPr>
              <a:t>west</a:t>
            </a:r>
            <a:r>
              <a:rPr lang="en-US" altLang="zh-CN" i="1" kern="100" baseline="-25000" dirty="0" err="1">
                <a:latin typeface="+mn-lt"/>
                <a:ea typeface="宋体" panose="02010600030101010101" pitchFamily="2" charset="-122"/>
                <a:cs typeface="Times New Roman" panose="02020603050405020304" pitchFamily="18" charset="0"/>
              </a:rPr>
              <a:t>i</a:t>
            </a:r>
            <a:endParaRPr lang="zh-CN" altLang="zh-CN" i="1" kern="100" baseline="-250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a:t>
            </a:r>
            <a:r>
              <a:rPr lang="en-US" altLang="zh-CN" i="1" kern="100" dirty="0">
                <a:latin typeface="+mn-lt"/>
                <a:ea typeface="宋体" panose="02010600030101010101" pitchFamily="2" charset="-122"/>
                <a:cs typeface="Times New Roman" panose="02020603050405020304" pitchFamily="18" charset="0"/>
              </a:rPr>
              <a:t>x</a:t>
            </a:r>
            <a:r>
              <a:rPr lang="en-US" altLang="zh-CN" i="1" kern="100" baseline="-25000" dirty="0">
                <a:latin typeface="+mn-lt"/>
                <a:ea typeface="宋体" panose="02010600030101010101" pitchFamily="2" charset="-122"/>
                <a:cs typeface="Times New Roman" panose="02020603050405020304" pitchFamily="18" charset="0"/>
              </a:rPr>
              <a:t>i</a:t>
            </a:r>
            <a:r>
              <a:rPr lang="en-US" altLang="zh-CN" kern="100" baseline="-25000" dirty="0">
                <a:latin typeface="+mn-lt"/>
                <a:ea typeface="宋体" panose="02010600030101010101" pitchFamily="2" charset="-122"/>
                <a:cs typeface="Times New Roman" panose="02020603050405020304" pitchFamily="18" charset="0"/>
              </a:rPr>
              <a:t>, </a:t>
            </a:r>
            <a:r>
              <a:rPr lang="en-US" altLang="zh-CN" i="1" kern="100" baseline="-25000" dirty="0" err="1">
                <a:latin typeface="+mn-lt"/>
                <a:ea typeface="宋体" panose="02010600030101010101" pitchFamily="2" charset="-122"/>
                <a:cs typeface="Times New Roman" panose="02020603050405020304" pitchFamily="18" charset="0"/>
              </a:rPr>
              <a:t>n</a:t>
            </a:r>
            <a:r>
              <a:rPr lang="en-US" altLang="zh-CN" kern="100" baseline="-25000" dirty="0" err="1">
                <a:latin typeface="+mn-lt"/>
                <a:ea typeface="宋体" panose="02010600030101010101" pitchFamily="2" charset="-122"/>
                <a:cs typeface="Times New Roman" panose="02020603050405020304" pitchFamily="18" charset="0"/>
              </a:rPr>
              <a:t>+l</a:t>
            </a:r>
            <a:r>
              <a:rPr lang="en-US" altLang="zh-CN" kern="100" dirty="0">
                <a:latin typeface="+mn-lt"/>
                <a:ea typeface="宋体" panose="02010600030101010101" pitchFamily="2" charset="-122"/>
                <a:cs typeface="Times New Roman" panose="02020603050405020304" pitchFamily="18" charset="0"/>
              </a:rPr>
              <a:t>=</a:t>
            </a:r>
            <a:r>
              <a:rPr lang="en-US" altLang="zh-CN" kern="100" dirty="0" err="1">
                <a:latin typeface="+mn-lt"/>
                <a:ea typeface="宋体" panose="02010600030101010101" pitchFamily="2" charset="-122"/>
                <a:cs typeface="Times New Roman" panose="02020603050405020304" pitchFamily="18" charset="0"/>
              </a:rPr>
              <a:t>east</a:t>
            </a:r>
            <a:r>
              <a:rPr lang="en-US" altLang="zh-CN" i="1" kern="100" baseline="-25000" dirty="0" err="1">
                <a:latin typeface="+mn-lt"/>
                <a:ea typeface="宋体" panose="02010600030101010101" pitchFamily="2" charset="-122"/>
                <a:cs typeface="Times New Roman" panose="02020603050405020304" pitchFamily="18" charset="0"/>
              </a:rPr>
              <a:t>i</a:t>
            </a:r>
            <a:endParaRPr lang="zh-CN" altLang="zh-CN" i="1" kern="100" baseline="-250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a:t>
            </a:r>
            <a:r>
              <a:rPr lang="en-US" altLang="zh-CN" b="1" kern="100" dirty="0" err="1">
                <a:latin typeface="+mn-lt"/>
                <a:ea typeface="宋体" panose="02010600030101010101" pitchFamily="2" charset="-122"/>
                <a:cs typeface="Times New Roman" panose="02020603050405020304" pitchFamily="18" charset="0"/>
              </a:rPr>
              <a:t>endfor</a:t>
            </a:r>
            <a:endParaRPr lang="zh-CN" altLang="zh-CN" b="1" kern="1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(2) </a:t>
            </a:r>
            <a:r>
              <a:rPr lang="en-US" altLang="zh-CN" b="1" kern="100" dirty="0">
                <a:latin typeface="+mn-lt"/>
                <a:ea typeface="宋体" panose="02010600030101010101" pitchFamily="2" charset="-122"/>
                <a:cs typeface="Times New Roman" panose="02020603050405020304" pitchFamily="18" charset="0"/>
              </a:rPr>
              <a:t>for</a:t>
            </a:r>
            <a:r>
              <a:rPr lang="en-US" altLang="zh-CN" kern="100" dirty="0">
                <a:latin typeface="+mn-lt"/>
                <a:ea typeface="宋体" panose="02010600030101010101" pitchFamily="2" charset="-122"/>
                <a:cs typeface="Times New Roman" panose="02020603050405020304" pitchFamily="18" charset="0"/>
              </a:rPr>
              <a:t> </a:t>
            </a:r>
            <a:r>
              <a:rPr lang="en-US" altLang="zh-CN" i="1" kern="100" dirty="0" err="1">
                <a:latin typeface="+mn-lt"/>
                <a:ea typeface="宋体" panose="02010600030101010101" pitchFamily="2" charset="-122"/>
                <a:cs typeface="Times New Roman" panose="02020603050405020304" pitchFamily="18" charset="0"/>
              </a:rPr>
              <a:t>i</a:t>
            </a:r>
            <a:r>
              <a:rPr lang="en-US" altLang="zh-CN" kern="100" dirty="0">
                <a:latin typeface="+mn-lt"/>
                <a:ea typeface="宋体" panose="02010600030101010101" pitchFamily="2" charset="-122"/>
                <a:cs typeface="Times New Roman" panose="02020603050405020304" pitchFamily="18" charset="0"/>
              </a:rPr>
              <a:t>=l </a:t>
            </a:r>
            <a:r>
              <a:rPr lang="en-US" altLang="zh-CN" b="1" kern="100" dirty="0">
                <a:latin typeface="+mn-lt"/>
                <a:ea typeface="宋体" panose="02010600030101010101" pitchFamily="2" charset="-122"/>
                <a:cs typeface="Times New Roman" panose="02020603050405020304" pitchFamily="18" charset="0"/>
              </a:rPr>
              <a:t>to</a:t>
            </a:r>
            <a:r>
              <a:rPr lang="en-US" altLang="zh-CN" kern="100" dirty="0">
                <a:latin typeface="+mn-lt"/>
                <a:ea typeface="宋体" panose="02010600030101010101" pitchFamily="2" charset="-122"/>
                <a:cs typeface="Times New Roman" panose="02020603050405020304" pitchFamily="18" charset="0"/>
              </a:rPr>
              <a:t> </a:t>
            </a:r>
            <a:r>
              <a:rPr lang="en-US" altLang="zh-CN" i="1" kern="100" dirty="0">
                <a:latin typeface="+mn-lt"/>
                <a:ea typeface="宋体" panose="02010600030101010101" pitchFamily="2" charset="-122"/>
                <a:cs typeface="Times New Roman" panose="02020603050405020304" pitchFamily="18" charset="0"/>
              </a:rPr>
              <a:t>n</a:t>
            </a:r>
            <a:r>
              <a:rPr lang="en-US" altLang="zh-CN" kern="100" dirty="0">
                <a:latin typeface="+mn-lt"/>
                <a:ea typeface="宋体" panose="02010600030101010101" pitchFamily="2" charset="-122"/>
                <a:cs typeface="Times New Roman" panose="02020603050405020304" pitchFamily="18" charset="0"/>
              </a:rPr>
              <a:t> </a:t>
            </a:r>
            <a:r>
              <a:rPr lang="en-US" altLang="zh-CN" b="1" kern="100" dirty="0">
                <a:latin typeface="+mn-lt"/>
                <a:ea typeface="宋体" panose="02010600030101010101" pitchFamily="2" charset="-122"/>
                <a:cs typeface="Times New Roman" panose="02020603050405020304" pitchFamily="18" charset="0"/>
              </a:rPr>
              <a:t>do</a:t>
            </a: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a:t>
            </a:r>
            <a:r>
              <a:rPr lang="en-US" altLang="zh-CN" b="1" kern="100" dirty="0">
                <a:latin typeface="+mn-lt"/>
                <a:ea typeface="宋体" panose="02010600030101010101" pitchFamily="2" charset="-122"/>
                <a:cs typeface="Times New Roman" panose="02020603050405020304" pitchFamily="18" charset="0"/>
              </a:rPr>
              <a:t>for</a:t>
            </a:r>
            <a:r>
              <a:rPr lang="en-US" altLang="zh-CN" kern="100" dirty="0">
                <a:latin typeface="+mn-lt"/>
                <a:ea typeface="宋体" panose="02010600030101010101" pitchFamily="2" charset="-122"/>
                <a:cs typeface="Times New Roman" panose="02020603050405020304" pitchFamily="18" charset="0"/>
              </a:rPr>
              <a:t> </a:t>
            </a:r>
            <a:r>
              <a:rPr lang="en-US" altLang="zh-CN" i="1" kern="100" dirty="0">
                <a:latin typeface="+mn-lt"/>
                <a:ea typeface="宋体" panose="02010600030101010101" pitchFamily="2" charset="-122"/>
                <a:cs typeface="Times New Roman" panose="02020603050405020304" pitchFamily="18" charset="0"/>
              </a:rPr>
              <a:t>j</a:t>
            </a:r>
            <a:r>
              <a:rPr lang="en-US" altLang="zh-CN" kern="100" dirty="0">
                <a:latin typeface="+mn-lt"/>
                <a:ea typeface="宋体" panose="02010600030101010101" pitchFamily="2" charset="-122"/>
                <a:cs typeface="Times New Roman" panose="02020603050405020304" pitchFamily="18" charset="0"/>
              </a:rPr>
              <a:t>=1 </a:t>
            </a:r>
            <a:r>
              <a:rPr lang="en-US" altLang="zh-CN" b="1" kern="100" dirty="0">
                <a:latin typeface="+mn-lt"/>
                <a:ea typeface="宋体" panose="02010600030101010101" pitchFamily="2" charset="-122"/>
                <a:cs typeface="Times New Roman" panose="02020603050405020304" pitchFamily="18" charset="0"/>
              </a:rPr>
              <a:t>to</a:t>
            </a:r>
            <a:r>
              <a:rPr lang="en-US" altLang="zh-CN" kern="100" dirty="0">
                <a:latin typeface="+mn-lt"/>
                <a:ea typeface="宋体" panose="02010600030101010101" pitchFamily="2" charset="-122"/>
                <a:cs typeface="Times New Roman" panose="02020603050405020304" pitchFamily="18" charset="0"/>
              </a:rPr>
              <a:t> </a:t>
            </a:r>
            <a:r>
              <a:rPr lang="en-US" altLang="zh-CN" i="1" kern="100" dirty="0">
                <a:latin typeface="+mn-lt"/>
                <a:ea typeface="宋体" panose="02010600030101010101" pitchFamily="2" charset="-122"/>
                <a:cs typeface="Times New Roman" panose="02020603050405020304" pitchFamily="18" charset="0"/>
              </a:rPr>
              <a:t>n</a:t>
            </a:r>
            <a:r>
              <a:rPr lang="en-US" altLang="zh-CN" kern="100" dirty="0">
                <a:latin typeface="+mn-lt"/>
                <a:ea typeface="宋体" panose="02010600030101010101" pitchFamily="2" charset="-122"/>
                <a:cs typeface="Times New Roman" panose="02020603050405020304" pitchFamily="18" charset="0"/>
              </a:rPr>
              <a:t> </a:t>
            </a:r>
            <a:r>
              <a:rPr lang="en-US" altLang="zh-CN" b="1" kern="100" dirty="0">
                <a:latin typeface="+mn-lt"/>
                <a:ea typeface="宋体" panose="02010600030101010101" pitchFamily="2" charset="-122"/>
                <a:cs typeface="Times New Roman" panose="02020603050405020304" pitchFamily="18" charset="0"/>
              </a:rPr>
              <a:t>do</a:t>
            </a:r>
            <a:endParaRPr lang="zh-CN" altLang="zh-CN" b="1" kern="1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a:t>
            </a:r>
            <a:r>
              <a:rPr lang="en-US" altLang="zh-CN" i="1" kern="100" dirty="0" err="1">
                <a:latin typeface="+mn-lt"/>
                <a:ea typeface="宋体" panose="02010600030101010101" pitchFamily="2" charset="-122"/>
                <a:cs typeface="Times New Roman" panose="02020603050405020304" pitchFamily="18" charset="0"/>
              </a:rPr>
              <a:t>x</a:t>
            </a:r>
            <a:r>
              <a:rPr lang="en-US" altLang="zh-CN" i="1" kern="100" baseline="-25000" dirty="0" err="1">
                <a:latin typeface="+mn-lt"/>
                <a:ea typeface="宋体" panose="02010600030101010101" pitchFamily="2" charset="-122"/>
                <a:cs typeface="Times New Roman" panose="02020603050405020304" pitchFamily="18" charset="0"/>
              </a:rPr>
              <a:t>ij</a:t>
            </a:r>
            <a:r>
              <a:rPr lang="en-US" altLang="zh-CN" kern="100" dirty="0">
                <a:latin typeface="+mn-lt"/>
                <a:ea typeface="宋体" panose="02010600030101010101" pitchFamily="2" charset="-122"/>
                <a:cs typeface="Times New Roman" panose="02020603050405020304" pitchFamily="18" charset="0"/>
              </a:rPr>
              <a:t>=</a:t>
            </a:r>
            <a:r>
              <a:rPr lang="en-US" altLang="zh-CN" i="1" kern="100" dirty="0">
                <a:latin typeface="+mn-lt"/>
                <a:ea typeface="宋体" panose="02010600030101010101" pitchFamily="2" charset="-122"/>
                <a:cs typeface="Times New Roman" panose="02020603050405020304" pitchFamily="18" charset="0"/>
              </a:rPr>
              <a:t>c</a:t>
            </a:r>
            <a:endParaRPr lang="zh-CN" altLang="zh-CN" i="1" kern="1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a:t>
            </a:r>
            <a:r>
              <a:rPr lang="en-US" altLang="zh-CN" b="1" kern="100" dirty="0" err="1">
                <a:latin typeface="+mn-lt"/>
                <a:ea typeface="宋体" panose="02010600030101010101" pitchFamily="2" charset="-122"/>
                <a:cs typeface="Times New Roman" panose="02020603050405020304" pitchFamily="18" charset="0"/>
              </a:rPr>
              <a:t>endfor</a:t>
            </a:r>
            <a:endParaRPr lang="zh-CN" altLang="zh-CN" b="1" kern="1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a:t>
            </a:r>
            <a:r>
              <a:rPr lang="en-US" altLang="zh-CN" b="1" kern="100" dirty="0" err="1">
                <a:latin typeface="+mn-lt"/>
                <a:ea typeface="宋体" panose="02010600030101010101" pitchFamily="2" charset="-122"/>
                <a:cs typeface="Times New Roman" panose="02020603050405020304" pitchFamily="18" charset="0"/>
              </a:rPr>
              <a:t>endfor</a:t>
            </a:r>
            <a:endParaRPr lang="zh-CN" altLang="zh-CN" b="1" kern="1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(3) diff=</a:t>
            </a:r>
            <a:r>
              <a:rPr lang="en-US" altLang="zh-CN" i="1" dirty="0">
                <a:latin typeface="+mn-lt"/>
              </a:rPr>
              <a:t>ε</a:t>
            </a:r>
            <a:endParaRPr lang="zh-CN" altLang="zh-CN" i="1" kern="1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(4) </a:t>
            </a:r>
            <a:r>
              <a:rPr lang="en-US" altLang="zh-CN" b="1" kern="100" dirty="0">
                <a:latin typeface="+mn-lt"/>
                <a:ea typeface="宋体" panose="02010600030101010101" pitchFamily="2" charset="-122"/>
                <a:cs typeface="Times New Roman" panose="02020603050405020304" pitchFamily="18" charset="0"/>
              </a:rPr>
              <a:t>while</a:t>
            </a:r>
            <a:r>
              <a:rPr lang="en-US" altLang="zh-CN" kern="100" dirty="0">
                <a:latin typeface="+mn-lt"/>
                <a:ea typeface="宋体" panose="02010600030101010101" pitchFamily="2" charset="-122"/>
                <a:cs typeface="Times New Roman" panose="02020603050405020304" pitchFamily="18" charset="0"/>
              </a:rPr>
              <a:t> </a:t>
            </a:r>
            <a:r>
              <a:rPr lang="en-US" altLang="zh-CN" kern="100" dirty="0" err="1">
                <a:latin typeface="+mn-lt"/>
                <a:ea typeface="宋体" panose="02010600030101010101" pitchFamily="2" charset="-122"/>
                <a:cs typeface="Times New Roman" panose="02020603050405020304" pitchFamily="18" charset="0"/>
              </a:rPr>
              <a:t>diff</a:t>
            </a:r>
            <a:r>
              <a:rPr lang="en-US" altLang="zh-CN" dirty="0" err="1">
                <a:latin typeface="+mn-lt"/>
              </a:rPr>
              <a:t>≥</a:t>
            </a:r>
            <a:r>
              <a:rPr lang="en-US" altLang="zh-CN" i="1" dirty="0" err="1">
                <a:latin typeface="+mn-lt"/>
              </a:rPr>
              <a:t>ε</a:t>
            </a:r>
            <a:r>
              <a:rPr lang="en-US" altLang="zh-CN" kern="100" dirty="0">
                <a:latin typeface="+mn-lt"/>
                <a:ea typeface="宋体" panose="02010600030101010101" pitchFamily="2" charset="-122"/>
                <a:cs typeface="Times New Roman" panose="02020603050405020304" pitchFamily="18" charset="0"/>
              </a:rPr>
              <a:t> </a:t>
            </a:r>
            <a:r>
              <a:rPr lang="en-US" altLang="zh-CN" b="1" kern="100" dirty="0">
                <a:latin typeface="+mn-lt"/>
                <a:ea typeface="宋体" panose="02010600030101010101" pitchFamily="2" charset="-122"/>
                <a:cs typeface="Times New Roman" panose="02020603050405020304" pitchFamily="18" charset="0"/>
              </a:rPr>
              <a:t>do</a:t>
            </a:r>
            <a:endParaRPr lang="zh-CN" altLang="zh-CN" b="1" kern="1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kern="100" dirty="0">
                <a:latin typeface="+mn-lt"/>
                <a:ea typeface="宋体" panose="02010600030101010101" pitchFamily="2" charset="-122"/>
                <a:cs typeface="Times New Roman" panose="02020603050405020304" pitchFamily="18" charset="0"/>
              </a:rPr>
              <a:t>  (4.1) diff=0</a:t>
            </a:r>
            <a:endParaRPr lang="zh-CN" altLang="zh-CN" kern="100" dirty="0">
              <a:latin typeface="+mn-lt"/>
              <a:ea typeface="宋体" panose="02010600030101010101" pitchFamily="2" charset="-122"/>
              <a:cs typeface="Times New Roman" panose="02020603050405020304" pitchFamily="18" charset="0"/>
            </a:endParaRPr>
          </a:p>
          <a:p>
            <a:pPr>
              <a:lnSpc>
                <a:spcPts val="1800"/>
              </a:lnSpc>
              <a:spcAft>
                <a:spcPts val="0"/>
              </a:spcAft>
            </a:pPr>
            <a:r>
              <a:rPr lang="en-US" altLang="zh-CN" dirty="0">
                <a:latin typeface="+mn-lt"/>
                <a:ea typeface="宋体" panose="02010600030101010101" pitchFamily="2" charset="-122"/>
                <a:cs typeface="Times New Roman" panose="02020603050405020304" pitchFamily="18" charset="0"/>
              </a:rPr>
              <a:t>  (4.2) </a:t>
            </a:r>
            <a:r>
              <a:rPr lang="en-US" altLang="zh-CN" b="1" dirty="0">
                <a:latin typeface="+mn-lt"/>
                <a:ea typeface="宋体" panose="02010600030101010101" pitchFamily="2" charset="-122"/>
                <a:cs typeface="Times New Roman" panose="02020603050405020304" pitchFamily="18" charset="0"/>
              </a:rPr>
              <a:t>for</a:t>
            </a:r>
            <a:r>
              <a:rPr lang="en-US" altLang="zh-CN" dirty="0">
                <a:latin typeface="+mn-lt"/>
                <a:ea typeface="宋体" panose="02010600030101010101" pitchFamily="2" charset="-122"/>
                <a:cs typeface="Times New Roman" panose="02020603050405020304" pitchFamily="18" charset="0"/>
              </a:rPr>
              <a:t> </a:t>
            </a:r>
            <a:r>
              <a:rPr lang="en-US" altLang="zh-CN" i="1" dirty="0" err="1">
                <a:latin typeface="+mn-lt"/>
                <a:ea typeface="宋体" panose="02010600030101010101" pitchFamily="2" charset="-122"/>
                <a:cs typeface="Times New Roman" panose="02020603050405020304" pitchFamily="18" charset="0"/>
              </a:rPr>
              <a:t>i</a:t>
            </a:r>
            <a:r>
              <a:rPr lang="en-US" altLang="zh-CN" dirty="0">
                <a:latin typeface="+mn-lt"/>
                <a:ea typeface="宋体" panose="02010600030101010101" pitchFamily="2" charset="-122"/>
                <a:cs typeface="Times New Roman" panose="02020603050405020304" pitchFamily="18" charset="0"/>
              </a:rPr>
              <a:t>=l </a:t>
            </a:r>
            <a:r>
              <a:rPr lang="en-US" altLang="zh-CN" b="1" dirty="0">
                <a:latin typeface="+mn-lt"/>
                <a:ea typeface="宋体" panose="02010600030101010101" pitchFamily="2" charset="-122"/>
                <a:cs typeface="Times New Roman" panose="02020603050405020304" pitchFamily="18" charset="0"/>
              </a:rPr>
              <a:t>to</a:t>
            </a:r>
            <a:r>
              <a:rPr lang="en-US" altLang="zh-CN" dirty="0">
                <a:latin typeface="+mn-lt"/>
                <a:ea typeface="宋体" panose="02010600030101010101" pitchFamily="2" charset="-122"/>
                <a:cs typeface="Times New Roman" panose="02020603050405020304" pitchFamily="18" charset="0"/>
              </a:rPr>
              <a:t> </a:t>
            </a:r>
            <a:r>
              <a:rPr lang="en-US" altLang="zh-CN" i="1" dirty="0">
                <a:latin typeface="+mn-lt"/>
                <a:ea typeface="宋体" panose="02010600030101010101" pitchFamily="2" charset="-122"/>
                <a:cs typeface="Times New Roman" panose="02020603050405020304" pitchFamily="18" charset="0"/>
              </a:rPr>
              <a:t>n</a:t>
            </a:r>
            <a:r>
              <a:rPr lang="en-US" altLang="zh-CN" dirty="0">
                <a:latin typeface="+mn-lt"/>
                <a:ea typeface="宋体" panose="02010600030101010101" pitchFamily="2" charset="-122"/>
                <a:cs typeface="Times New Roman" panose="02020603050405020304" pitchFamily="18" charset="0"/>
              </a:rPr>
              <a:t> </a:t>
            </a:r>
            <a:r>
              <a:rPr lang="en-US" altLang="zh-CN" b="1" dirty="0">
                <a:latin typeface="+mn-lt"/>
                <a:ea typeface="宋体" panose="02010600030101010101" pitchFamily="2" charset="-122"/>
                <a:cs typeface="Times New Roman" panose="02020603050405020304" pitchFamily="18" charset="0"/>
              </a:rPr>
              <a:t>do </a:t>
            </a:r>
          </a:p>
          <a:p>
            <a:pPr>
              <a:lnSpc>
                <a:spcPts val="1800"/>
              </a:lnSpc>
              <a:spcAft>
                <a:spcPts val="0"/>
              </a:spcAft>
            </a:pPr>
            <a:r>
              <a:rPr lang="en-US" altLang="zh-CN" dirty="0">
                <a:latin typeface="+mn-lt"/>
              </a:rPr>
              <a:t>              </a:t>
            </a:r>
            <a:r>
              <a:rPr lang="en-US" altLang="zh-CN" b="1" dirty="0">
                <a:latin typeface="+mn-lt"/>
              </a:rPr>
              <a:t>for</a:t>
            </a:r>
            <a:r>
              <a:rPr lang="en-US" altLang="zh-CN" dirty="0">
                <a:latin typeface="+mn-lt"/>
              </a:rPr>
              <a:t> </a:t>
            </a:r>
            <a:r>
              <a:rPr lang="en-US" altLang="zh-CN" i="1" dirty="0">
                <a:latin typeface="+mn-lt"/>
              </a:rPr>
              <a:t>j</a:t>
            </a:r>
            <a:r>
              <a:rPr lang="en-US" altLang="zh-CN" dirty="0">
                <a:latin typeface="+mn-lt"/>
              </a:rPr>
              <a:t>=l </a:t>
            </a:r>
            <a:r>
              <a:rPr lang="en-US" altLang="zh-CN" b="1" dirty="0">
                <a:latin typeface="+mn-lt"/>
              </a:rPr>
              <a:t>to</a:t>
            </a:r>
            <a:r>
              <a:rPr lang="en-US" altLang="zh-CN" dirty="0">
                <a:latin typeface="+mn-lt"/>
              </a:rPr>
              <a:t> </a:t>
            </a:r>
            <a:r>
              <a:rPr lang="en-US" altLang="zh-CN" i="1" dirty="0">
                <a:latin typeface="+mn-lt"/>
              </a:rPr>
              <a:t>n</a:t>
            </a:r>
            <a:r>
              <a:rPr lang="en-US" altLang="zh-CN" dirty="0">
                <a:latin typeface="+mn-lt"/>
              </a:rPr>
              <a:t> </a:t>
            </a:r>
            <a:r>
              <a:rPr lang="en-US" altLang="zh-CN" b="1" dirty="0">
                <a:latin typeface="+mn-lt"/>
              </a:rPr>
              <a:t>do</a:t>
            </a:r>
            <a:endParaRPr lang="zh-CN" altLang="zh-CN" b="1" dirty="0">
              <a:latin typeface="+mn-lt"/>
            </a:endParaRPr>
          </a:p>
          <a:p>
            <a:pPr>
              <a:lnSpc>
                <a:spcPts val="1800"/>
              </a:lnSpc>
              <a:spcAft>
                <a:spcPts val="0"/>
              </a:spcAft>
            </a:pPr>
            <a:r>
              <a:rPr lang="en-US" altLang="zh-CN" dirty="0">
                <a:latin typeface="+mn-lt"/>
              </a:rPr>
              <a:t>                  </a:t>
            </a:r>
            <a:r>
              <a:rPr lang="en-US" altLang="zh-CN" dirty="0" err="1">
                <a:latin typeface="+mn-lt"/>
              </a:rPr>
              <a:t>new</a:t>
            </a:r>
            <a:r>
              <a:rPr lang="en-US" altLang="zh-CN" i="1" dirty="0" err="1">
                <a:latin typeface="+mn-lt"/>
              </a:rPr>
              <a:t>x</a:t>
            </a:r>
            <a:r>
              <a:rPr lang="en-US" altLang="zh-CN" i="1" baseline="-25000" dirty="0" err="1">
                <a:latin typeface="+mn-lt"/>
              </a:rPr>
              <a:t>ij</a:t>
            </a:r>
            <a:r>
              <a:rPr lang="en-US" altLang="zh-CN" dirty="0">
                <a:latin typeface="+mn-lt"/>
              </a:rPr>
              <a:t>=(</a:t>
            </a:r>
            <a:r>
              <a:rPr lang="en-US" altLang="zh-CN" i="1" dirty="0">
                <a:latin typeface="+mn-lt"/>
              </a:rPr>
              <a:t>x</a:t>
            </a:r>
            <a:r>
              <a:rPr lang="en-US" altLang="zh-CN" i="1" baseline="-25000" dirty="0">
                <a:latin typeface="+mn-lt"/>
              </a:rPr>
              <a:t>i</a:t>
            </a:r>
            <a:r>
              <a:rPr lang="en-US" altLang="zh-CN" baseline="-25000" dirty="0">
                <a:latin typeface="+mn-lt"/>
              </a:rPr>
              <a:t>-1, </a:t>
            </a:r>
            <a:r>
              <a:rPr lang="en-US" altLang="zh-CN" i="1" baseline="-25000" dirty="0">
                <a:latin typeface="+mn-lt"/>
              </a:rPr>
              <a:t>j</a:t>
            </a:r>
            <a:r>
              <a:rPr lang="en-US" altLang="zh-CN" dirty="0">
                <a:latin typeface="+mn-lt"/>
              </a:rPr>
              <a:t>+</a:t>
            </a:r>
            <a:r>
              <a:rPr lang="en-US" altLang="zh-CN" i="1" dirty="0">
                <a:latin typeface="+mn-lt"/>
              </a:rPr>
              <a:t>x</a:t>
            </a:r>
            <a:r>
              <a:rPr lang="en-US" altLang="zh-CN" i="1" baseline="-25000" dirty="0">
                <a:latin typeface="+mn-lt"/>
              </a:rPr>
              <a:t>i</a:t>
            </a:r>
            <a:r>
              <a:rPr lang="en-US" altLang="zh-CN" baseline="-25000" dirty="0">
                <a:latin typeface="+mn-lt"/>
              </a:rPr>
              <a:t>+1, </a:t>
            </a:r>
            <a:r>
              <a:rPr lang="en-US" altLang="zh-CN" i="1" baseline="-25000" dirty="0" err="1">
                <a:latin typeface="+mn-lt"/>
              </a:rPr>
              <a:t>j</a:t>
            </a:r>
            <a:r>
              <a:rPr lang="en-US" altLang="zh-CN" dirty="0" err="1">
                <a:latin typeface="+mn-lt"/>
              </a:rPr>
              <a:t>+</a:t>
            </a:r>
            <a:r>
              <a:rPr lang="en-US" altLang="zh-CN" i="1" dirty="0" err="1">
                <a:latin typeface="+mn-lt"/>
              </a:rPr>
              <a:t>x</a:t>
            </a:r>
            <a:r>
              <a:rPr lang="en-US" altLang="zh-CN" i="1" baseline="-25000" dirty="0" err="1">
                <a:latin typeface="+mn-lt"/>
              </a:rPr>
              <a:t>i</a:t>
            </a:r>
            <a:r>
              <a:rPr lang="en-US" altLang="zh-CN" baseline="-25000" dirty="0">
                <a:latin typeface="+mn-lt"/>
              </a:rPr>
              <a:t>, </a:t>
            </a:r>
            <a:r>
              <a:rPr lang="en-US" altLang="zh-CN" i="1" baseline="-25000" dirty="0">
                <a:latin typeface="+mn-lt"/>
              </a:rPr>
              <a:t>j</a:t>
            </a:r>
            <a:r>
              <a:rPr lang="en-US" altLang="zh-CN" baseline="-25000" dirty="0">
                <a:latin typeface="+mn-lt"/>
              </a:rPr>
              <a:t>-1</a:t>
            </a:r>
            <a:r>
              <a:rPr lang="en-US" altLang="zh-CN" dirty="0">
                <a:latin typeface="+mn-lt"/>
              </a:rPr>
              <a:t>+</a:t>
            </a:r>
            <a:r>
              <a:rPr lang="en-US" altLang="zh-CN" i="1" dirty="0">
                <a:latin typeface="+mn-lt"/>
              </a:rPr>
              <a:t>x</a:t>
            </a:r>
            <a:r>
              <a:rPr lang="en-US" altLang="zh-CN" i="1" baseline="-25000" dirty="0">
                <a:latin typeface="+mn-lt"/>
              </a:rPr>
              <a:t>i</a:t>
            </a:r>
            <a:r>
              <a:rPr lang="en-US" altLang="zh-CN" baseline="-25000" dirty="0">
                <a:latin typeface="+mn-lt"/>
              </a:rPr>
              <a:t>, </a:t>
            </a:r>
            <a:r>
              <a:rPr lang="en-US" altLang="zh-CN" i="1" baseline="-25000" dirty="0">
                <a:latin typeface="+mn-lt"/>
              </a:rPr>
              <a:t>j</a:t>
            </a:r>
            <a:r>
              <a:rPr lang="en-US" altLang="zh-CN" baseline="-25000" dirty="0">
                <a:latin typeface="+mn-lt"/>
              </a:rPr>
              <a:t>+1</a:t>
            </a:r>
            <a:r>
              <a:rPr lang="en-US" altLang="zh-CN" dirty="0">
                <a:latin typeface="+mn-lt"/>
              </a:rPr>
              <a:t>)/4</a:t>
            </a:r>
            <a:endParaRPr lang="zh-CN" altLang="zh-CN" dirty="0">
              <a:latin typeface="+mn-lt"/>
            </a:endParaRPr>
          </a:p>
          <a:p>
            <a:pPr>
              <a:lnSpc>
                <a:spcPts val="1800"/>
              </a:lnSpc>
              <a:spcAft>
                <a:spcPts val="0"/>
              </a:spcAft>
            </a:pPr>
            <a:r>
              <a:rPr lang="en-US" altLang="zh-CN" dirty="0">
                <a:latin typeface="+mn-lt"/>
              </a:rPr>
              <a:t>              </a:t>
            </a:r>
            <a:r>
              <a:rPr lang="en-US" altLang="zh-CN" b="1" dirty="0" err="1">
                <a:latin typeface="+mn-lt"/>
              </a:rPr>
              <a:t>endfor</a:t>
            </a:r>
            <a:endParaRPr lang="zh-CN" altLang="zh-CN" b="1" dirty="0">
              <a:latin typeface="+mn-lt"/>
            </a:endParaRPr>
          </a:p>
          <a:p>
            <a:pPr>
              <a:lnSpc>
                <a:spcPts val="1800"/>
              </a:lnSpc>
              <a:spcAft>
                <a:spcPts val="0"/>
              </a:spcAft>
            </a:pPr>
            <a:r>
              <a:rPr lang="en-US" altLang="zh-CN" dirty="0">
                <a:latin typeface="+mn-lt"/>
              </a:rPr>
              <a:t>           </a:t>
            </a:r>
            <a:r>
              <a:rPr lang="en-US" altLang="zh-CN" b="1" dirty="0" err="1">
                <a:latin typeface="+mn-lt"/>
              </a:rPr>
              <a:t>endfor</a:t>
            </a:r>
            <a:endParaRPr lang="en-US" altLang="zh-CN" b="1" dirty="0">
              <a:latin typeface="+mn-lt"/>
            </a:endParaRPr>
          </a:p>
          <a:p>
            <a:pPr>
              <a:lnSpc>
                <a:spcPts val="1800"/>
              </a:lnSpc>
              <a:spcAft>
                <a:spcPts val="0"/>
              </a:spcAft>
            </a:pPr>
            <a:r>
              <a:rPr lang="en-US" altLang="zh-CN" b="1" dirty="0">
                <a:latin typeface="+mn-lt"/>
              </a:rPr>
              <a:t>  </a:t>
            </a:r>
            <a:r>
              <a:rPr lang="en-US" altLang="zh-CN" dirty="0">
                <a:latin typeface="+mn-lt"/>
              </a:rPr>
              <a:t>(4.3) </a:t>
            </a:r>
            <a:r>
              <a:rPr lang="en-US" altLang="zh-CN" b="1" dirty="0">
                <a:latin typeface="+mn-lt"/>
              </a:rPr>
              <a:t>for</a:t>
            </a:r>
            <a:r>
              <a:rPr lang="en-US" altLang="zh-CN" dirty="0">
                <a:latin typeface="+mn-lt"/>
              </a:rPr>
              <a:t> </a:t>
            </a:r>
            <a:r>
              <a:rPr lang="en-US" altLang="zh-CN" i="1" dirty="0" err="1">
                <a:latin typeface="+mn-lt"/>
              </a:rPr>
              <a:t>i</a:t>
            </a:r>
            <a:r>
              <a:rPr lang="en-US" altLang="zh-CN" dirty="0">
                <a:latin typeface="+mn-lt"/>
              </a:rPr>
              <a:t>=l </a:t>
            </a:r>
            <a:r>
              <a:rPr lang="en-US" altLang="zh-CN" b="1" dirty="0">
                <a:latin typeface="+mn-lt"/>
              </a:rPr>
              <a:t>to</a:t>
            </a:r>
            <a:r>
              <a:rPr lang="en-US" altLang="zh-CN" dirty="0">
                <a:latin typeface="+mn-lt"/>
              </a:rPr>
              <a:t> </a:t>
            </a:r>
            <a:r>
              <a:rPr lang="en-US" altLang="zh-CN" i="1" dirty="0">
                <a:latin typeface="+mn-lt"/>
              </a:rPr>
              <a:t>n</a:t>
            </a:r>
            <a:r>
              <a:rPr lang="en-US" altLang="zh-CN" dirty="0">
                <a:latin typeface="+mn-lt"/>
              </a:rPr>
              <a:t> </a:t>
            </a:r>
            <a:r>
              <a:rPr lang="en-US" altLang="zh-CN" b="1" dirty="0">
                <a:latin typeface="+mn-lt"/>
              </a:rPr>
              <a:t>do</a:t>
            </a:r>
            <a:endParaRPr lang="zh-CN" altLang="zh-CN" b="1" dirty="0">
              <a:latin typeface="+mn-lt"/>
            </a:endParaRPr>
          </a:p>
          <a:p>
            <a:pPr>
              <a:lnSpc>
                <a:spcPts val="1800"/>
              </a:lnSpc>
              <a:spcAft>
                <a:spcPts val="0"/>
              </a:spcAft>
            </a:pPr>
            <a:r>
              <a:rPr lang="en-US" altLang="zh-CN" dirty="0">
                <a:latin typeface="+mn-lt"/>
              </a:rPr>
              <a:t>              </a:t>
            </a:r>
            <a:r>
              <a:rPr lang="en-US" altLang="zh-CN" b="1" dirty="0">
                <a:latin typeface="+mn-lt"/>
              </a:rPr>
              <a:t>for</a:t>
            </a:r>
            <a:r>
              <a:rPr lang="en-US" altLang="zh-CN" dirty="0">
                <a:latin typeface="+mn-lt"/>
              </a:rPr>
              <a:t> </a:t>
            </a:r>
            <a:r>
              <a:rPr lang="en-US" altLang="zh-CN" i="1" dirty="0">
                <a:latin typeface="+mn-lt"/>
              </a:rPr>
              <a:t>j</a:t>
            </a:r>
            <a:r>
              <a:rPr lang="en-US" altLang="zh-CN" dirty="0">
                <a:latin typeface="+mn-lt"/>
              </a:rPr>
              <a:t>=l </a:t>
            </a:r>
            <a:r>
              <a:rPr lang="en-US" altLang="zh-CN" b="1" dirty="0">
                <a:latin typeface="+mn-lt"/>
              </a:rPr>
              <a:t>to</a:t>
            </a:r>
            <a:r>
              <a:rPr lang="en-US" altLang="zh-CN" dirty="0">
                <a:latin typeface="+mn-lt"/>
              </a:rPr>
              <a:t> </a:t>
            </a:r>
            <a:r>
              <a:rPr lang="en-US" altLang="zh-CN" i="1" dirty="0">
                <a:latin typeface="+mn-lt"/>
              </a:rPr>
              <a:t>n</a:t>
            </a:r>
            <a:r>
              <a:rPr lang="en-US" altLang="zh-CN" dirty="0">
                <a:latin typeface="+mn-lt"/>
              </a:rPr>
              <a:t> </a:t>
            </a:r>
            <a:r>
              <a:rPr lang="en-US" altLang="zh-CN" b="1" dirty="0">
                <a:latin typeface="+mn-lt"/>
              </a:rPr>
              <a:t>do</a:t>
            </a:r>
            <a:endParaRPr lang="zh-CN" altLang="zh-CN" b="1" dirty="0">
              <a:latin typeface="+mn-lt"/>
            </a:endParaRPr>
          </a:p>
          <a:p>
            <a:pPr>
              <a:lnSpc>
                <a:spcPts val="1800"/>
              </a:lnSpc>
              <a:spcAft>
                <a:spcPts val="0"/>
              </a:spcAft>
            </a:pPr>
            <a:r>
              <a:rPr lang="en-US" altLang="zh-CN" dirty="0">
                <a:latin typeface="+mn-lt"/>
              </a:rPr>
              <a:t>                  diff=max{diff, |</a:t>
            </a:r>
            <a:r>
              <a:rPr lang="en-US" altLang="zh-CN" dirty="0" err="1">
                <a:latin typeface="+mn-lt"/>
              </a:rPr>
              <a:t>new</a:t>
            </a:r>
            <a:r>
              <a:rPr lang="en-US" altLang="zh-CN" i="1" dirty="0" err="1">
                <a:latin typeface="+mn-lt"/>
              </a:rPr>
              <a:t>x</a:t>
            </a:r>
            <a:r>
              <a:rPr lang="en-US" altLang="zh-CN" i="1" baseline="-25000" dirty="0" err="1">
                <a:latin typeface="+mn-lt"/>
              </a:rPr>
              <a:t>ij</a:t>
            </a:r>
            <a:r>
              <a:rPr lang="en-US" altLang="zh-CN" dirty="0" err="1">
                <a:latin typeface="+mn-lt"/>
              </a:rPr>
              <a:t>-</a:t>
            </a:r>
            <a:r>
              <a:rPr lang="en-US" altLang="zh-CN" i="1" dirty="0" err="1">
                <a:latin typeface="+mn-lt"/>
              </a:rPr>
              <a:t>x</a:t>
            </a:r>
            <a:r>
              <a:rPr lang="en-US" altLang="zh-CN" i="1" baseline="-25000" dirty="0" err="1">
                <a:latin typeface="+mn-lt"/>
              </a:rPr>
              <a:t>ij</a:t>
            </a:r>
            <a:r>
              <a:rPr lang="en-US" altLang="zh-CN" dirty="0">
                <a:latin typeface="+mn-lt"/>
              </a:rPr>
              <a:t>|}</a:t>
            </a:r>
            <a:endParaRPr lang="zh-CN" altLang="zh-CN" dirty="0">
              <a:latin typeface="+mn-lt"/>
            </a:endParaRPr>
          </a:p>
          <a:p>
            <a:pPr>
              <a:lnSpc>
                <a:spcPts val="1800"/>
              </a:lnSpc>
              <a:spcAft>
                <a:spcPts val="0"/>
              </a:spcAft>
            </a:pPr>
            <a:r>
              <a:rPr lang="en-US" altLang="zh-CN" dirty="0">
                <a:latin typeface="+mn-lt"/>
              </a:rPr>
              <a:t>                  </a:t>
            </a:r>
            <a:r>
              <a:rPr lang="en-US" altLang="zh-CN" i="1" dirty="0" err="1">
                <a:latin typeface="+mn-lt"/>
              </a:rPr>
              <a:t>x</a:t>
            </a:r>
            <a:r>
              <a:rPr lang="en-US" altLang="zh-CN" i="1" baseline="-25000" dirty="0" err="1">
                <a:latin typeface="+mn-lt"/>
              </a:rPr>
              <a:t>ij</a:t>
            </a:r>
            <a:r>
              <a:rPr lang="en-US" altLang="zh-CN" dirty="0">
                <a:latin typeface="+mn-lt"/>
              </a:rPr>
              <a:t>=</a:t>
            </a:r>
            <a:r>
              <a:rPr lang="en-US" altLang="zh-CN" dirty="0" err="1">
                <a:latin typeface="+mn-lt"/>
              </a:rPr>
              <a:t>new</a:t>
            </a:r>
            <a:r>
              <a:rPr lang="en-US" altLang="zh-CN" i="1" dirty="0" err="1">
                <a:latin typeface="+mn-lt"/>
              </a:rPr>
              <a:t>x</a:t>
            </a:r>
            <a:r>
              <a:rPr lang="en-US" altLang="zh-CN" i="1" baseline="-25000" dirty="0" err="1">
                <a:latin typeface="+mn-lt"/>
              </a:rPr>
              <a:t>ij</a:t>
            </a:r>
            <a:endParaRPr lang="zh-CN" altLang="zh-CN" i="1" baseline="-25000" dirty="0">
              <a:latin typeface="+mn-lt"/>
            </a:endParaRPr>
          </a:p>
          <a:p>
            <a:pPr>
              <a:lnSpc>
                <a:spcPts val="1800"/>
              </a:lnSpc>
              <a:spcAft>
                <a:spcPts val="0"/>
              </a:spcAft>
            </a:pPr>
            <a:r>
              <a:rPr lang="en-US" altLang="zh-CN" dirty="0">
                <a:latin typeface="+mn-lt"/>
              </a:rPr>
              <a:t>               </a:t>
            </a:r>
            <a:r>
              <a:rPr lang="en-US" altLang="zh-CN" b="1" dirty="0" err="1">
                <a:latin typeface="+mn-lt"/>
              </a:rPr>
              <a:t>endfor</a:t>
            </a:r>
            <a:endParaRPr lang="zh-CN" altLang="zh-CN" b="1" dirty="0">
              <a:latin typeface="+mn-lt"/>
            </a:endParaRPr>
          </a:p>
          <a:p>
            <a:pPr>
              <a:lnSpc>
                <a:spcPts val="1800"/>
              </a:lnSpc>
              <a:spcAft>
                <a:spcPts val="0"/>
              </a:spcAft>
            </a:pPr>
            <a:r>
              <a:rPr lang="en-US" altLang="zh-CN" dirty="0">
                <a:latin typeface="+mn-lt"/>
              </a:rPr>
              <a:t>            </a:t>
            </a:r>
            <a:r>
              <a:rPr lang="en-US" altLang="zh-CN" b="1" dirty="0" err="1">
                <a:latin typeface="+mn-lt"/>
              </a:rPr>
              <a:t>endfor</a:t>
            </a:r>
            <a:endParaRPr lang="zh-CN" altLang="zh-CN" b="1" dirty="0">
              <a:latin typeface="+mn-lt"/>
            </a:endParaRPr>
          </a:p>
          <a:p>
            <a:pPr>
              <a:lnSpc>
                <a:spcPts val="1800"/>
              </a:lnSpc>
              <a:spcAft>
                <a:spcPts val="0"/>
              </a:spcAft>
            </a:pPr>
            <a:r>
              <a:rPr lang="en-US" altLang="zh-CN" dirty="0">
                <a:latin typeface="+mn-lt"/>
              </a:rPr>
              <a:t>        </a:t>
            </a:r>
            <a:r>
              <a:rPr lang="en-US" altLang="zh-CN" b="1" dirty="0" err="1">
                <a:latin typeface="+mn-lt"/>
              </a:rPr>
              <a:t>endwhile</a:t>
            </a:r>
            <a:endParaRPr lang="zh-CN" altLang="zh-CN" b="1" dirty="0">
              <a:latin typeface="+mn-lt"/>
            </a:endParaRPr>
          </a:p>
          <a:p>
            <a:pPr>
              <a:lnSpc>
                <a:spcPts val="1800"/>
              </a:lnSpc>
              <a:spcAft>
                <a:spcPts val="0"/>
              </a:spcAft>
            </a:pPr>
            <a:r>
              <a:rPr lang="en-US" altLang="zh-CN" b="1" dirty="0">
                <a:latin typeface="+mn-lt"/>
              </a:rPr>
              <a:t>End</a:t>
            </a:r>
            <a:endParaRPr lang="zh-CN" altLang="en-US" b="1" dirty="0">
              <a:latin typeface="+mn-lt"/>
            </a:endParaRPr>
          </a:p>
        </p:txBody>
      </p:sp>
    </p:spTree>
    <p:extLst>
      <p:ext uri="{BB962C8B-B14F-4D97-AF65-F5344CB8AC3E}">
        <p14:creationId xmlns:p14="http://schemas.microsoft.com/office/powerpoint/2010/main" val="1961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10.4.2 </a:t>
            </a:r>
            <a:r>
              <a:rPr lang="zh-CN" altLang="zh-CN" dirty="0"/>
              <a:t>雅可比迭代法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zh-CN" sz="2400" dirty="0"/>
                  <a:t>求解拉普</a:t>
                </a:r>
                <a:r>
                  <a:rPr lang="zh-CN" altLang="en-US" sz="2400" dirty="0"/>
                  <a:t>拉</a:t>
                </a:r>
                <a:r>
                  <a:rPr lang="zh-CN" altLang="zh-CN" sz="2400" dirty="0"/>
                  <a:t>斯方程雅可比迭代算法并行化分析</a:t>
                </a:r>
                <a:endParaRPr lang="en-US" altLang="zh-CN" sz="2400" dirty="0"/>
              </a:p>
              <a:p>
                <a:pPr lvl="1"/>
                <a:r>
                  <a:rPr lang="zh-CN" altLang="zh-CN" sz="2100" dirty="0"/>
                  <a:t>每次迭代计算</a:t>
                </a:r>
                <a:r>
                  <a:rPr lang="en-US" altLang="zh-CN" sz="2100" dirty="0" err="1"/>
                  <a:t>new</a:t>
                </a:r>
                <a:r>
                  <a:rPr lang="en-US" altLang="zh-CN" sz="2100" i="1" dirty="0" err="1"/>
                  <a:t>x</a:t>
                </a:r>
                <a:r>
                  <a:rPr lang="en-US" altLang="zh-CN" sz="2100" i="1" baseline="-25000" dirty="0" err="1"/>
                  <a:t>ij</a:t>
                </a:r>
                <a:r>
                  <a:rPr lang="zh-CN" altLang="zh-CN" sz="2100" dirty="0"/>
                  <a:t>时</a:t>
                </a:r>
                <a:r>
                  <a:rPr lang="zh-CN" altLang="en-US" sz="2100" dirty="0"/>
                  <a:t>的</a:t>
                </a:r>
                <a:r>
                  <a:rPr lang="zh-CN" altLang="zh-CN" sz="2100" dirty="0"/>
                  <a:t>通信时间</a:t>
                </a:r>
                <a:r>
                  <a:rPr lang="en-US" altLang="zh-CN" sz="2100" dirty="0"/>
                  <a:t>(λ:</a:t>
                </a:r>
                <a:r>
                  <a:rPr lang="zh-CN" altLang="zh-CN" sz="2100" dirty="0"/>
                  <a:t>延迟</a:t>
                </a:r>
                <a:r>
                  <a:rPr lang="en-US" altLang="zh-CN" sz="2100" dirty="0"/>
                  <a:t>, </a:t>
                </a:r>
                <a:r>
                  <a:rPr lang="en-US" altLang="zh-CN" sz="2100" i="1" dirty="0"/>
                  <a:t>β</a:t>
                </a:r>
                <a:r>
                  <a:rPr lang="en-US" altLang="zh-CN" sz="2100" dirty="0"/>
                  <a:t>:</a:t>
                </a:r>
                <a:r>
                  <a:rPr lang="zh-CN" altLang="zh-CN" sz="2100" dirty="0"/>
                  <a:t>传送</a:t>
                </a:r>
                <a:r>
                  <a:rPr lang="zh-CN" altLang="en-US" sz="2100" dirty="0"/>
                  <a:t>单</a:t>
                </a:r>
                <a:r>
                  <a:rPr lang="zh-CN" altLang="zh-CN" sz="2100" dirty="0"/>
                  <a:t>个</a:t>
                </a:r>
                <a:r>
                  <a:rPr lang="zh-CN" altLang="en-US" sz="2100" dirty="0"/>
                  <a:t>元素</a:t>
                </a:r>
                <a:r>
                  <a:rPr lang="zh-CN" altLang="zh-CN" sz="2100" dirty="0"/>
                  <a:t>时间</a:t>
                </a:r>
                <a:r>
                  <a:rPr lang="en-US" altLang="zh-CN" sz="2100" dirty="0"/>
                  <a:t>)</a:t>
                </a:r>
              </a:p>
              <a:p>
                <a:pPr lvl="2"/>
                <a:r>
                  <a:rPr lang="zh-CN" altLang="zh-CN" dirty="0"/>
                  <a:t>在处理器按行分配时，每个处理器负责</a:t>
                </a:r>
                <a:r>
                  <a:rPr lang="en-US" altLang="zh-CN" dirty="0"/>
                  <a:t>(</a:t>
                </a:r>
                <a:r>
                  <a:rPr lang="en-US" altLang="zh-CN" i="1" dirty="0"/>
                  <a:t>n</a:t>
                </a:r>
                <a:r>
                  <a:rPr lang="en-US" altLang="zh-CN" dirty="0"/>
                  <a:t>/</a:t>
                </a:r>
                <a:r>
                  <a:rPr lang="en-US" altLang="zh-CN" i="1" dirty="0"/>
                  <a:t>p</a:t>
                </a:r>
                <a:r>
                  <a:rPr lang="en-US" altLang="zh-CN" dirty="0"/>
                  <a:t>)×</a:t>
                </a:r>
                <a:r>
                  <a:rPr lang="en-US" altLang="zh-CN" i="1" dirty="0"/>
                  <a:t>n</a:t>
                </a:r>
                <a:r>
                  <a:rPr lang="zh-CN" altLang="zh-CN" dirty="0"/>
                  <a:t>个元素，要</a:t>
                </a:r>
                <a:r>
                  <a:rPr lang="zh-CN" altLang="en-US" dirty="0"/>
                  <a:t>发</a:t>
                </a:r>
                <a:r>
                  <a:rPr lang="zh-CN" altLang="zh-CN" dirty="0"/>
                  <a:t>送</a:t>
                </a:r>
                <a:r>
                  <a:rPr lang="en-US" altLang="zh-CN" dirty="0"/>
                  <a:t>2</a:t>
                </a:r>
                <a:r>
                  <a:rPr lang="zh-CN" altLang="en-US" dirty="0"/>
                  <a:t>次</a:t>
                </a:r>
                <a:r>
                  <a:rPr lang="en-US" altLang="zh-CN" i="1" dirty="0"/>
                  <a:t>n</a:t>
                </a:r>
                <a:r>
                  <a:rPr lang="zh-CN" altLang="zh-CN" dirty="0"/>
                  <a:t>个元素</a:t>
                </a:r>
                <a:r>
                  <a:rPr lang="zh-CN" altLang="en-US" dirty="0"/>
                  <a:t>和</a:t>
                </a:r>
                <a:r>
                  <a:rPr lang="zh-CN" altLang="zh-CN" dirty="0"/>
                  <a:t>接收</a:t>
                </a:r>
                <a:r>
                  <a:rPr lang="en-US" altLang="zh-CN" dirty="0"/>
                  <a:t>2</a:t>
                </a:r>
                <a:r>
                  <a:rPr lang="zh-CN" altLang="en-US" dirty="0"/>
                  <a:t>次</a:t>
                </a:r>
                <a:r>
                  <a:rPr lang="en-US" altLang="zh-CN" i="1" dirty="0"/>
                  <a:t>n</a:t>
                </a:r>
                <a:r>
                  <a:rPr lang="zh-CN" altLang="zh-CN" dirty="0"/>
                  <a:t>个元素，通信时间为</a:t>
                </a:r>
                <a:r>
                  <a:rPr lang="en-US" altLang="zh-CN" dirty="0"/>
                  <a:t>4(</a:t>
                </a:r>
                <a:r>
                  <a:rPr lang="en-US" altLang="zh-CN" i="1" dirty="0" err="1"/>
                  <a:t>λ</a:t>
                </a:r>
                <a:r>
                  <a:rPr lang="en-US" altLang="zh-CN" dirty="0" err="1"/>
                  <a:t>+</a:t>
                </a:r>
                <a:r>
                  <a:rPr lang="en-US" altLang="zh-CN" i="1" dirty="0" err="1"/>
                  <a:t>n</a:t>
                </a:r>
                <a:r>
                  <a:rPr lang="en-US" altLang="zh-CN" i="1" dirty="0"/>
                  <a:t>β</a:t>
                </a:r>
                <a:r>
                  <a:rPr lang="en-US" altLang="zh-CN" dirty="0"/>
                  <a:t>)</a:t>
                </a:r>
              </a:p>
              <a:p>
                <a:pPr lvl="2"/>
                <a:r>
                  <a:rPr lang="zh-CN" altLang="zh-CN" dirty="0"/>
                  <a:t>在处理器按块分配时，每个处理器负责</a:t>
                </a:r>
                <a:r>
                  <a:rPr lang="en-US" altLang="zh-CN" dirty="0"/>
                  <a:t>(</a:t>
                </a:r>
                <a:r>
                  <a:rPr lang="en-US" altLang="zh-CN" i="1" dirty="0"/>
                  <a:t>n</a:t>
                </a:r>
                <a:r>
                  <a:rPr lang="en-US" altLang="zh-CN" dirty="0"/>
                  <a:t>/</a:t>
                </a:r>
                <a14:m>
                  <m:oMath xmlns:m="http://schemas.openxmlformats.org/officeDocument/2006/math">
                    <m:rad>
                      <m:radPr>
                        <m:degHide m:val="on"/>
                        <m:ctrlPr>
                          <a:rPr lang="en-US" altLang="zh-CN" i="1" dirty="0" smtClean="0">
                            <a:latin typeface="Cambria Math" panose="02040503050406030204" pitchFamily="18" charset="0"/>
                          </a:rPr>
                        </m:ctrlPr>
                      </m:radPr>
                      <m:deg/>
                      <m:e>
                        <m:r>
                          <a:rPr lang="en-US" altLang="zh-CN" b="0" i="1" dirty="0" smtClean="0">
                            <a:latin typeface="Cambria Math" panose="02040503050406030204" pitchFamily="18" charset="0"/>
                          </a:rPr>
                          <m:t>𝑝</m:t>
                        </m:r>
                      </m:e>
                    </m:rad>
                  </m:oMath>
                </a14:m>
                <a:r>
                  <a:rPr lang="en-US" altLang="zh-CN" dirty="0"/>
                  <a:t>)× (</a:t>
                </a:r>
                <a:r>
                  <a:rPr lang="en-US" altLang="zh-CN" i="1" dirty="0"/>
                  <a:t>n</a:t>
                </a:r>
                <a:r>
                  <a:rPr lang="en-US" altLang="zh-CN" dirty="0"/>
                  <a:t>/</a:t>
                </a:r>
                <a14:m>
                  <m:oMath xmlns:m="http://schemas.openxmlformats.org/officeDocument/2006/math">
                    <m:rad>
                      <m:radPr>
                        <m:degHide m:val="on"/>
                        <m:ctrlPr>
                          <a:rPr lang="en-US" altLang="zh-CN" i="1" dirty="0">
                            <a:latin typeface="Cambria Math" panose="02040503050406030204" pitchFamily="18" charset="0"/>
                          </a:rPr>
                        </m:ctrlPr>
                      </m:radPr>
                      <m:deg/>
                      <m:e>
                        <m:r>
                          <a:rPr lang="en-US" altLang="zh-CN" i="1" dirty="0">
                            <a:latin typeface="Cambria Math" panose="02040503050406030204" pitchFamily="18" charset="0"/>
                          </a:rPr>
                          <m:t>𝑝</m:t>
                        </m:r>
                      </m:e>
                    </m:rad>
                  </m:oMath>
                </a14:m>
                <a:r>
                  <a:rPr lang="en-US" altLang="zh-CN" dirty="0"/>
                  <a:t>)</a:t>
                </a:r>
                <a:r>
                  <a:rPr lang="zh-CN" altLang="zh-CN" dirty="0"/>
                  <a:t>个元素，通信时间为</a:t>
                </a:r>
                <a:r>
                  <a:rPr lang="en-US" altLang="zh-CN" dirty="0"/>
                  <a:t>8(</a:t>
                </a:r>
                <a:r>
                  <a:rPr lang="en-US" altLang="zh-CN" i="1" dirty="0" err="1"/>
                  <a:t>λ</a:t>
                </a:r>
                <a:r>
                  <a:rPr lang="en-US" altLang="zh-CN" dirty="0" err="1"/>
                  <a:t>+</a:t>
                </a:r>
                <a:r>
                  <a:rPr lang="en-US" altLang="zh-CN" i="1" dirty="0" err="1"/>
                  <a:t>n</a:t>
                </a:r>
                <a:r>
                  <a:rPr lang="en-US" altLang="zh-CN" i="1" dirty="0"/>
                  <a:t>β</a:t>
                </a:r>
                <a:r>
                  <a:rPr lang="en-US" altLang="zh-CN" dirty="0"/>
                  <a:t>/</a:t>
                </a:r>
                <a14:m>
                  <m:oMath xmlns:m="http://schemas.openxmlformats.org/officeDocument/2006/math">
                    <m:rad>
                      <m:radPr>
                        <m:degHide m:val="on"/>
                        <m:ctrlPr>
                          <a:rPr lang="en-US" altLang="zh-CN" i="1" dirty="0">
                            <a:latin typeface="Cambria Math" panose="02040503050406030204" pitchFamily="18" charset="0"/>
                          </a:rPr>
                        </m:ctrlPr>
                      </m:radPr>
                      <m:deg/>
                      <m:e>
                        <m:r>
                          <a:rPr lang="en-US" altLang="zh-CN" i="1" dirty="0">
                            <a:latin typeface="Cambria Math" panose="02040503050406030204" pitchFamily="18" charset="0"/>
                          </a:rPr>
                          <m:t>𝑝</m:t>
                        </m:r>
                      </m:e>
                    </m:rad>
                  </m:oMath>
                </a14:m>
                <a:r>
                  <a:rPr lang="en-US" altLang="zh-CN" dirty="0"/>
                  <a:t>)</a:t>
                </a:r>
                <a:endParaRPr lang="zh-CN" altLang="zh-CN" dirty="0"/>
              </a:p>
              <a:p>
                <a:pPr lvl="1"/>
                <a:r>
                  <a:rPr lang="zh-CN" altLang="zh-CN" sz="2100" dirty="0"/>
                  <a:t>每次迭代计算</a:t>
                </a:r>
                <a:r>
                  <a:rPr lang="zh-CN" altLang="en-US" sz="2100" dirty="0"/>
                  <a:t>全局</a:t>
                </a:r>
                <a:r>
                  <a:rPr lang="en-US" altLang="zh-CN" sz="2100" dirty="0"/>
                  <a:t>diff</a:t>
                </a:r>
                <a:r>
                  <a:rPr lang="zh-CN" altLang="zh-CN" sz="2100" dirty="0"/>
                  <a:t>时</a:t>
                </a:r>
                <a:r>
                  <a:rPr lang="zh-CN" altLang="en-US" sz="2100" dirty="0"/>
                  <a:t>的</a:t>
                </a:r>
                <a:r>
                  <a:rPr lang="zh-CN" altLang="zh-CN" sz="2100" dirty="0"/>
                  <a:t>通信时间</a:t>
                </a:r>
                <a:endParaRPr lang="en-US" altLang="zh-CN" sz="2100" dirty="0"/>
              </a:p>
              <a:p>
                <a:pPr lvl="2"/>
                <a:r>
                  <a:rPr lang="zh-CN" altLang="zh-CN" dirty="0"/>
                  <a:t>为了减少此</a:t>
                </a:r>
                <a:r>
                  <a:rPr lang="zh-CN" altLang="en-US" dirty="0"/>
                  <a:t>通信</a:t>
                </a:r>
                <a:r>
                  <a:rPr lang="zh-CN" altLang="zh-CN" dirty="0"/>
                  <a:t>时间，可每迭代</a:t>
                </a:r>
                <a:r>
                  <a:rPr lang="en-US" altLang="zh-CN" i="1" dirty="0"/>
                  <a:t>k</a:t>
                </a:r>
                <a:r>
                  <a:rPr lang="zh-CN" altLang="zh-CN" dirty="0"/>
                  <a:t>次才计算一次</a:t>
                </a:r>
                <a:r>
                  <a:rPr lang="en-US" altLang="zh-CN" dirty="0"/>
                  <a:t>diff</a:t>
                </a:r>
                <a:r>
                  <a:rPr lang="zh-CN" altLang="zh-CN" dirty="0"/>
                  <a:t>的全局值</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444"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18</a:t>
            </a:fld>
            <a:endParaRPr lang="zh-CN" altLang="en-US"/>
          </a:p>
        </p:txBody>
      </p:sp>
      <p:pic>
        <p:nvPicPr>
          <p:cNvPr id="5" name="图片 4"/>
          <p:cNvPicPr>
            <a:picLocks noChangeAspect="1"/>
          </p:cNvPicPr>
          <p:nvPr/>
        </p:nvPicPr>
        <p:blipFill>
          <a:blip r:embed="rId3"/>
          <a:stretch>
            <a:fillRect/>
          </a:stretch>
        </p:blipFill>
        <p:spPr>
          <a:xfrm>
            <a:off x="1979712" y="4131339"/>
            <a:ext cx="5447289" cy="2726661"/>
          </a:xfrm>
          <a:prstGeom prst="rect">
            <a:avLst/>
          </a:prstGeom>
        </p:spPr>
      </p:pic>
    </p:spTree>
    <p:extLst>
      <p:ext uri="{BB962C8B-B14F-4D97-AF65-F5344CB8AC3E}">
        <p14:creationId xmlns:p14="http://schemas.microsoft.com/office/powerpoint/2010/main" val="359752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10.4.3 </a:t>
            </a:r>
            <a:r>
              <a:rPr lang="zh-CN" altLang="en-US" dirty="0"/>
              <a:t>高斯</a:t>
            </a:r>
            <a:r>
              <a:rPr lang="en-US" altLang="zh-CN" dirty="0"/>
              <a:t>-</a:t>
            </a:r>
            <a:r>
              <a:rPr lang="zh-CN" altLang="en-US" dirty="0"/>
              <a:t>赛德尔迭代法</a:t>
            </a:r>
          </a:p>
        </p:txBody>
      </p:sp>
      <p:sp>
        <p:nvSpPr>
          <p:cNvPr id="3" name="内容占位符 2"/>
          <p:cNvSpPr>
            <a:spLocks noGrp="1"/>
          </p:cNvSpPr>
          <p:nvPr>
            <p:ph sz="quarter" idx="1"/>
          </p:nvPr>
        </p:nvSpPr>
        <p:spPr/>
        <p:txBody>
          <a:bodyPr/>
          <a:lstStyle/>
          <a:p>
            <a:r>
              <a:rPr lang="zh-CN" altLang="en-US" sz="2400" dirty="0"/>
              <a:t>基本原理</a:t>
            </a:r>
            <a:endParaRPr lang="en-US" altLang="zh-CN" sz="2400" dirty="0"/>
          </a:p>
          <a:p>
            <a:pPr lvl="1"/>
            <a:r>
              <a:rPr lang="en-US" altLang="zh-CN" sz="2100" i="1" dirty="0"/>
              <a:t>x</a:t>
            </a:r>
            <a:r>
              <a:rPr lang="en-US" altLang="zh-CN" sz="2100" i="1" baseline="-25000" dirty="0"/>
              <a:t>i</a:t>
            </a:r>
            <a:r>
              <a:rPr lang="en-US" altLang="zh-CN" sz="2100" dirty="0"/>
              <a:t>(</a:t>
            </a:r>
            <a:r>
              <a:rPr lang="en-US" altLang="zh-CN" sz="2100" i="1" dirty="0"/>
              <a:t>k</a:t>
            </a:r>
            <a:r>
              <a:rPr lang="en-US" altLang="zh-CN" sz="2100" dirty="0"/>
              <a:t>)=[</a:t>
            </a:r>
            <a:r>
              <a:rPr lang="en-US" altLang="zh-CN" sz="2100" i="1" dirty="0"/>
              <a:t>b</a:t>
            </a:r>
            <a:r>
              <a:rPr lang="en-US" altLang="zh-CN" sz="2100" i="1" baseline="-25000" dirty="0"/>
              <a:t>i</a:t>
            </a:r>
            <a:r>
              <a:rPr lang="en-US" altLang="zh-CN" sz="2100" dirty="0"/>
              <a:t>-</a:t>
            </a:r>
            <a:r>
              <a:rPr lang="en-US" altLang="zh-CN" sz="2100" dirty="0" err="1"/>
              <a:t>Σ</a:t>
            </a:r>
            <a:r>
              <a:rPr lang="en-US" altLang="zh-CN" sz="2100" i="1" baseline="-25000" dirty="0" err="1"/>
              <a:t>j</a:t>
            </a:r>
            <a:r>
              <a:rPr lang="en-US" altLang="zh-CN" sz="2100" baseline="-25000" dirty="0"/>
              <a:t>&lt;</a:t>
            </a:r>
            <a:r>
              <a:rPr lang="en-US" altLang="zh-CN" sz="2100" i="1" baseline="-25000" dirty="0" err="1"/>
              <a:t>i</a:t>
            </a:r>
            <a:r>
              <a:rPr lang="en-US" altLang="zh-CN" sz="2100" i="1" dirty="0" err="1"/>
              <a:t>a</a:t>
            </a:r>
            <a:r>
              <a:rPr lang="en-US" altLang="zh-CN" sz="2100" i="1" baseline="-25000" dirty="0" err="1"/>
              <a:t>ij</a:t>
            </a:r>
            <a:r>
              <a:rPr lang="en-US" altLang="zh-CN" sz="2100" i="1" dirty="0" err="1"/>
              <a:t>x</a:t>
            </a:r>
            <a:r>
              <a:rPr lang="en-US" altLang="zh-CN" sz="2100" i="1" baseline="-25000" dirty="0" err="1"/>
              <a:t>j</a:t>
            </a:r>
            <a:r>
              <a:rPr lang="en-US" altLang="zh-CN" sz="2100" dirty="0"/>
              <a:t>(</a:t>
            </a:r>
            <a:r>
              <a:rPr lang="en-US" altLang="zh-CN" sz="2100" i="1" dirty="0"/>
              <a:t>k</a:t>
            </a:r>
            <a:r>
              <a:rPr lang="en-US" altLang="zh-CN" sz="2100" dirty="0"/>
              <a:t>)-</a:t>
            </a:r>
            <a:r>
              <a:rPr lang="en-US" altLang="zh-CN" sz="2100" dirty="0" err="1"/>
              <a:t>Σ</a:t>
            </a:r>
            <a:r>
              <a:rPr lang="en-US" altLang="zh-CN" sz="2100" i="1" baseline="-25000" dirty="0" err="1"/>
              <a:t>j</a:t>
            </a:r>
            <a:r>
              <a:rPr lang="en-US" altLang="zh-CN" sz="2100" baseline="-25000" dirty="0"/>
              <a:t>&gt;</a:t>
            </a:r>
            <a:r>
              <a:rPr lang="en-US" altLang="zh-CN" sz="2100" i="1" baseline="-25000" dirty="0" err="1"/>
              <a:t>i</a:t>
            </a:r>
            <a:r>
              <a:rPr lang="en-US" altLang="zh-CN" sz="2100" i="1" dirty="0" err="1"/>
              <a:t>a</a:t>
            </a:r>
            <a:r>
              <a:rPr lang="en-US" altLang="zh-CN" sz="2100" i="1" baseline="-25000" dirty="0" err="1"/>
              <a:t>ij</a:t>
            </a:r>
            <a:r>
              <a:rPr lang="en-US" altLang="zh-CN" sz="2100" i="1" dirty="0" err="1"/>
              <a:t>x</a:t>
            </a:r>
            <a:r>
              <a:rPr lang="en-US" altLang="zh-CN" sz="2100" i="1" baseline="-25000" dirty="0" err="1"/>
              <a:t>j</a:t>
            </a:r>
            <a:r>
              <a:rPr lang="en-US" altLang="zh-CN" sz="2100" dirty="0"/>
              <a:t>(</a:t>
            </a:r>
            <a:r>
              <a:rPr lang="en-US" altLang="zh-CN" sz="2100" i="1" dirty="0"/>
              <a:t>k</a:t>
            </a:r>
            <a:r>
              <a:rPr lang="en-US" altLang="zh-CN" sz="2100" dirty="0"/>
              <a:t>-1)]/</a:t>
            </a:r>
            <a:r>
              <a:rPr lang="en-US" altLang="zh-CN" sz="2100" i="1" dirty="0" err="1"/>
              <a:t>a</a:t>
            </a:r>
            <a:r>
              <a:rPr lang="en-US" altLang="zh-CN" sz="2100" i="1" baseline="-25000" dirty="0" err="1"/>
              <a:t>ii</a:t>
            </a:r>
            <a:endParaRPr lang="en-US" altLang="zh-CN" sz="2100" i="1" baseline="-25000" dirty="0"/>
          </a:p>
          <a:p>
            <a:pPr lvl="1"/>
            <a:r>
              <a:rPr lang="zh-CN" altLang="zh-CN" sz="2100" dirty="0"/>
              <a:t>加快收敛速度</a:t>
            </a:r>
            <a:endParaRPr lang="en-US" altLang="zh-CN" sz="2100" dirty="0"/>
          </a:p>
          <a:p>
            <a:pPr lvl="1"/>
            <a:r>
              <a:rPr lang="zh-CN" altLang="zh-CN" sz="2100" dirty="0"/>
              <a:t>计算的顺序性</a:t>
            </a:r>
            <a:endParaRPr lang="en-US" altLang="zh-CN" sz="2100" dirty="0"/>
          </a:p>
          <a:p>
            <a:pPr lvl="2"/>
            <a:r>
              <a:rPr lang="zh-CN" altLang="zh-CN" dirty="0"/>
              <a:t>在第</a:t>
            </a:r>
            <a:r>
              <a:rPr lang="en-US" altLang="zh-CN" i="1" dirty="0"/>
              <a:t>k</a:t>
            </a:r>
            <a:r>
              <a:rPr lang="zh-CN" altLang="zh-CN" dirty="0"/>
              <a:t>次迭代时，只有当</a:t>
            </a:r>
            <a:r>
              <a:rPr lang="en-US" altLang="zh-CN" i="1" dirty="0"/>
              <a:t>x</a:t>
            </a:r>
            <a:r>
              <a:rPr lang="en-US" altLang="zh-CN" i="1" baseline="-25000" dirty="0"/>
              <a:t>i</a:t>
            </a:r>
            <a:r>
              <a:rPr lang="en-US" altLang="zh-CN" baseline="-25000" dirty="0"/>
              <a:t>-l</a:t>
            </a:r>
            <a:r>
              <a:rPr lang="en-US" altLang="zh-CN" dirty="0"/>
              <a:t>(</a:t>
            </a:r>
            <a:r>
              <a:rPr lang="en-US" altLang="zh-CN" i="1" dirty="0"/>
              <a:t>k</a:t>
            </a:r>
            <a:r>
              <a:rPr lang="en-US" altLang="zh-CN" dirty="0"/>
              <a:t>)</a:t>
            </a:r>
            <a:r>
              <a:rPr lang="zh-CN" altLang="zh-CN" dirty="0"/>
              <a:t>计算完成后才能开始计算</a:t>
            </a:r>
            <a:r>
              <a:rPr lang="en-US" altLang="zh-CN" i="1" dirty="0"/>
              <a:t>x</a:t>
            </a:r>
            <a:r>
              <a:rPr lang="en-US" altLang="zh-CN" i="1" baseline="-25000" dirty="0"/>
              <a:t>i</a:t>
            </a:r>
            <a:r>
              <a:rPr lang="en-US" altLang="zh-CN" dirty="0"/>
              <a:t>(</a:t>
            </a:r>
            <a:r>
              <a:rPr lang="en-US" altLang="zh-CN" i="1" dirty="0"/>
              <a:t>k</a:t>
            </a:r>
            <a:r>
              <a:rPr lang="en-US" altLang="zh-CN" dirty="0"/>
              <a:t>)</a:t>
            </a:r>
          </a:p>
          <a:p>
            <a:r>
              <a:rPr lang="zh-CN" altLang="zh-CN" sz="2400" dirty="0"/>
              <a:t>并行化讨论</a:t>
            </a:r>
          </a:p>
          <a:p>
            <a:pPr lvl="1"/>
            <a:r>
              <a:rPr lang="zh-CN" altLang="zh-CN" sz="2000" dirty="0"/>
              <a:t>拉普拉斯方程</a:t>
            </a:r>
            <a:r>
              <a:rPr lang="zh-CN" altLang="en-US" sz="2000" dirty="0"/>
              <a:t>迭代：</a:t>
            </a:r>
            <a:r>
              <a:rPr lang="en-US" altLang="zh-CN" sz="2100" i="1" dirty="0"/>
              <a:t>x</a:t>
            </a:r>
            <a:r>
              <a:rPr lang="en-US" altLang="zh-CN" sz="2100" i="1" baseline="-25000" dirty="0"/>
              <a:t>i</a:t>
            </a:r>
            <a:r>
              <a:rPr lang="en-US" altLang="zh-CN" sz="2100" baseline="-25000" dirty="0"/>
              <a:t>, </a:t>
            </a:r>
            <a:r>
              <a:rPr lang="en-US" altLang="zh-CN" sz="2100" i="1" baseline="-25000" dirty="0"/>
              <a:t>j</a:t>
            </a:r>
            <a:r>
              <a:rPr lang="en-US" altLang="zh-CN" sz="2100" dirty="0"/>
              <a:t>(</a:t>
            </a:r>
            <a:r>
              <a:rPr lang="en-US" altLang="zh-CN" sz="2100" i="1" dirty="0"/>
              <a:t>k</a:t>
            </a:r>
            <a:r>
              <a:rPr lang="en-US" altLang="zh-CN" sz="2100" dirty="0"/>
              <a:t>)=[</a:t>
            </a:r>
            <a:r>
              <a:rPr lang="en-US" altLang="zh-CN" sz="2100" i="1" dirty="0"/>
              <a:t>x</a:t>
            </a:r>
            <a:r>
              <a:rPr lang="en-US" altLang="zh-CN" sz="2100" i="1" baseline="-25000" dirty="0"/>
              <a:t>i</a:t>
            </a:r>
            <a:r>
              <a:rPr lang="en-US" altLang="zh-CN" sz="2100" baseline="-25000" dirty="0"/>
              <a:t>-l, </a:t>
            </a:r>
            <a:r>
              <a:rPr lang="en-US" altLang="zh-CN" sz="2100" i="1" baseline="-25000" dirty="0"/>
              <a:t>j</a:t>
            </a:r>
            <a:r>
              <a:rPr lang="en-US" altLang="zh-CN" sz="2100" dirty="0"/>
              <a:t>(</a:t>
            </a:r>
            <a:r>
              <a:rPr lang="en-US" altLang="zh-CN" sz="2100" i="1" dirty="0"/>
              <a:t>k</a:t>
            </a:r>
            <a:r>
              <a:rPr lang="en-US" altLang="zh-CN" sz="2100" dirty="0"/>
              <a:t>)+</a:t>
            </a:r>
            <a:r>
              <a:rPr lang="en-US" altLang="zh-CN" sz="2100" i="1" dirty="0"/>
              <a:t>x</a:t>
            </a:r>
            <a:r>
              <a:rPr lang="en-US" altLang="zh-CN" sz="2100" i="1" baseline="-25000" dirty="0"/>
              <a:t>i</a:t>
            </a:r>
            <a:r>
              <a:rPr lang="en-US" altLang="zh-CN" sz="2100" baseline="-25000" dirty="0"/>
              <a:t>, </a:t>
            </a:r>
            <a:r>
              <a:rPr lang="en-US" altLang="zh-CN" sz="2100" i="1" baseline="-25000" dirty="0"/>
              <a:t>j</a:t>
            </a:r>
            <a:r>
              <a:rPr lang="en-US" altLang="zh-CN" sz="2100" baseline="-25000" dirty="0"/>
              <a:t>-l</a:t>
            </a:r>
            <a:r>
              <a:rPr lang="en-US" altLang="zh-CN" sz="2100" dirty="0"/>
              <a:t>(</a:t>
            </a:r>
            <a:r>
              <a:rPr lang="en-US" altLang="zh-CN" sz="2100" i="1" dirty="0"/>
              <a:t>k</a:t>
            </a:r>
            <a:r>
              <a:rPr lang="en-US" altLang="zh-CN" sz="2100" dirty="0"/>
              <a:t>)+</a:t>
            </a:r>
            <a:r>
              <a:rPr lang="en-US" altLang="zh-CN" sz="2100" i="1" dirty="0"/>
              <a:t>x</a:t>
            </a:r>
            <a:r>
              <a:rPr lang="en-US" altLang="zh-CN" sz="2100" i="1" baseline="-25000" dirty="0"/>
              <a:t>i</a:t>
            </a:r>
            <a:r>
              <a:rPr lang="en-US" altLang="zh-CN" sz="2100" baseline="-25000" dirty="0"/>
              <a:t>+1, </a:t>
            </a:r>
            <a:r>
              <a:rPr lang="en-US" altLang="zh-CN" sz="2100" i="1" baseline="-25000" dirty="0"/>
              <a:t>j</a:t>
            </a:r>
            <a:r>
              <a:rPr lang="en-US" altLang="zh-CN" sz="2100" dirty="0"/>
              <a:t>(</a:t>
            </a:r>
            <a:r>
              <a:rPr lang="en-US" altLang="zh-CN" sz="2100" i="1" dirty="0"/>
              <a:t>k</a:t>
            </a:r>
            <a:r>
              <a:rPr lang="en-US" altLang="zh-CN" sz="2100" dirty="0"/>
              <a:t>-1)+</a:t>
            </a:r>
            <a:r>
              <a:rPr lang="en-US" altLang="zh-CN" sz="2100" i="1" dirty="0"/>
              <a:t>x</a:t>
            </a:r>
            <a:r>
              <a:rPr lang="en-US" altLang="zh-CN" sz="2100" i="1" baseline="-25000" dirty="0"/>
              <a:t>i</a:t>
            </a:r>
            <a:r>
              <a:rPr lang="en-US" altLang="zh-CN" sz="2100" baseline="-25000" dirty="0"/>
              <a:t>, </a:t>
            </a:r>
            <a:r>
              <a:rPr lang="en-US" altLang="zh-CN" sz="2100" i="1" baseline="-25000" dirty="0" err="1"/>
              <a:t>j</a:t>
            </a:r>
            <a:r>
              <a:rPr lang="en-US" altLang="zh-CN" sz="2100" baseline="-25000" dirty="0" err="1"/>
              <a:t>+l</a:t>
            </a:r>
            <a:r>
              <a:rPr lang="en-US" altLang="zh-CN" sz="2100" dirty="0"/>
              <a:t>(</a:t>
            </a:r>
            <a:r>
              <a:rPr lang="en-US" altLang="zh-CN" sz="2100" i="1" dirty="0"/>
              <a:t>k</a:t>
            </a:r>
            <a:r>
              <a:rPr lang="en-US" altLang="zh-CN" sz="2100" dirty="0"/>
              <a:t>-1)]/4</a:t>
            </a:r>
            <a:endParaRPr lang="zh-CN" altLang="en-US" sz="2100"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19</a:t>
            </a:fld>
            <a:endParaRPr lang="zh-CN" altLang="en-US"/>
          </a:p>
        </p:txBody>
      </p:sp>
      <p:graphicFrame>
        <p:nvGraphicFramePr>
          <p:cNvPr id="5" name="Object 5"/>
          <p:cNvGraphicFramePr>
            <a:graphicFrameLocks noChangeAspect="1"/>
          </p:cNvGraphicFramePr>
          <p:nvPr>
            <p:extLst>
              <p:ext uri="{D42A27DB-BD31-4B8C-83A1-F6EECF244321}">
                <p14:modId xmlns:p14="http://schemas.microsoft.com/office/powerpoint/2010/main" val="356397843"/>
              </p:ext>
            </p:extLst>
          </p:nvPr>
        </p:nvGraphicFramePr>
        <p:xfrm>
          <a:off x="328738" y="3713769"/>
          <a:ext cx="4963342" cy="3315631"/>
        </p:xfrm>
        <a:graphic>
          <a:graphicData uri="http://schemas.openxmlformats.org/presentationml/2006/ole">
            <mc:AlternateContent xmlns:mc="http://schemas.openxmlformats.org/markup-compatibility/2006">
              <mc:Choice xmlns:v="urn:schemas-microsoft-com:vml" Requires="v">
                <p:oleObj name="Visio" r:id="rId2" imgW="5615330" imgH="3751174" progId="Visio.Drawing.11">
                  <p:embed/>
                </p:oleObj>
              </mc:Choice>
              <mc:Fallback>
                <p:oleObj name="Visio" r:id="rId2" imgW="5615330" imgH="3751174"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38" y="3713769"/>
                        <a:ext cx="4963342" cy="3315631"/>
                      </a:xfrm>
                      <a:prstGeom prst="rect">
                        <a:avLst/>
                      </a:prstGeom>
                      <a:noFill/>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2954848655"/>
              </p:ext>
            </p:extLst>
          </p:nvPr>
        </p:nvGraphicFramePr>
        <p:xfrm>
          <a:off x="3823778" y="3713769"/>
          <a:ext cx="4963160" cy="3315631"/>
        </p:xfrm>
        <a:graphic>
          <a:graphicData uri="http://schemas.openxmlformats.org/presentationml/2006/ole">
            <mc:AlternateContent xmlns:mc="http://schemas.openxmlformats.org/markup-compatibility/2006">
              <mc:Choice xmlns:v="urn:schemas-microsoft-com:vml" Requires="v">
                <p:oleObj name="Visio" r:id="rId4" imgW="6632304" imgH="4430700" progId="Visio.Drawing.11">
                  <p:embed/>
                </p:oleObj>
              </mc:Choice>
              <mc:Fallback>
                <p:oleObj name="Visio" r:id="rId4" imgW="6632304" imgH="443070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3778" y="3713769"/>
                        <a:ext cx="4963160" cy="3315631"/>
                      </a:xfrm>
                      <a:prstGeom prst="rect">
                        <a:avLst/>
                      </a:prstGeom>
                      <a:noFill/>
                    </p:spPr>
                  </p:pic>
                </p:oleObj>
              </mc:Fallback>
            </mc:AlternateContent>
          </a:graphicData>
        </a:graphic>
      </p:graphicFrame>
      <p:sp>
        <p:nvSpPr>
          <p:cNvPr id="9" name="文本框 8"/>
          <p:cNvSpPr txBox="1"/>
          <p:nvPr/>
        </p:nvSpPr>
        <p:spPr>
          <a:xfrm>
            <a:off x="7608997" y="4717887"/>
            <a:ext cx="461665" cy="1477328"/>
          </a:xfrm>
          <a:prstGeom prst="rect">
            <a:avLst/>
          </a:prstGeom>
          <a:noFill/>
        </p:spPr>
        <p:txBody>
          <a:bodyPr vert="eaVert" wrap="none" rtlCol="0">
            <a:spAutoFit/>
          </a:bodyPr>
          <a:lstStyle/>
          <a:p>
            <a:r>
              <a:rPr lang="zh-CN" altLang="en-US" dirty="0"/>
              <a:t>小规模并行化</a:t>
            </a:r>
          </a:p>
        </p:txBody>
      </p:sp>
      <p:sp>
        <p:nvSpPr>
          <p:cNvPr id="10" name="文本框 9"/>
          <p:cNvSpPr txBox="1"/>
          <p:nvPr/>
        </p:nvSpPr>
        <p:spPr>
          <a:xfrm>
            <a:off x="971600" y="4774793"/>
            <a:ext cx="461665" cy="1246495"/>
          </a:xfrm>
          <a:prstGeom prst="rect">
            <a:avLst/>
          </a:prstGeom>
          <a:noFill/>
        </p:spPr>
        <p:txBody>
          <a:bodyPr vert="eaVert" wrap="none" rtlCol="0">
            <a:spAutoFit/>
          </a:bodyPr>
          <a:lstStyle/>
          <a:p>
            <a:r>
              <a:rPr lang="zh-CN" altLang="en-US" dirty="0"/>
              <a:t>难以并行化</a:t>
            </a:r>
          </a:p>
        </p:txBody>
      </p:sp>
    </p:spTree>
    <p:extLst>
      <p:ext uri="{BB962C8B-B14F-4D97-AF65-F5344CB8AC3E}">
        <p14:creationId xmlns:p14="http://schemas.microsoft.com/office/powerpoint/2010/main" val="245079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第十章 线性方程组的求解</a:t>
            </a:r>
            <a:endParaRPr lang="zh-CN" altLang="en-US" dirty="0"/>
          </a:p>
        </p:txBody>
      </p:sp>
      <p:sp>
        <p:nvSpPr>
          <p:cNvPr id="3" name="内容占位符 2"/>
          <p:cNvSpPr>
            <a:spLocks noGrp="1"/>
          </p:cNvSpPr>
          <p:nvPr>
            <p:ph sz="quarter" idx="1"/>
          </p:nvPr>
        </p:nvSpPr>
        <p:spPr/>
        <p:txBody>
          <a:bodyPr/>
          <a:lstStyle/>
          <a:p>
            <a:r>
              <a:rPr lang="en-US" altLang="zh-CN" dirty="0">
                <a:solidFill>
                  <a:srgbClr val="FF0000"/>
                </a:solidFill>
              </a:rPr>
              <a:t>10.1 </a:t>
            </a:r>
            <a:r>
              <a:rPr lang="zh-CN" altLang="en-US" dirty="0">
                <a:solidFill>
                  <a:srgbClr val="FF0000"/>
                </a:solidFill>
              </a:rPr>
              <a:t>三角形方程组的求解</a:t>
            </a:r>
            <a:endParaRPr lang="en-US" altLang="zh-CN" dirty="0">
              <a:solidFill>
                <a:srgbClr val="FF0000"/>
              </a:solidFill>
            </a:endParaRPr>
          </a:p>
          <a:p>
            <a:r>
              <a:rPr lang="en-US" altLang="zh-CN" dirty="0"/>
              <a:t>10.2 </a:t>
            </a:r>
            <a:r>
              <a:rPr lang="zh-CN" altLang="en-US" dirty="0"/>
              <a:t>三对角方程组的求解</a:t>
            </a:r>
            <a:endParaRPr lang="en-US" altLang="zh-CN" dirty="0"/>
          </a:p>
          <a:p>
            <a:r>
              <a:rPr lang="en-US" altLang="zh-CN" dirty="0"/>
              <a:t>10.3 </a:t>
            </a:r>
            <a:r>
              <a:rPr lang="zh-CN" altLang="en-US" dirty="0"/>
              <a:t>稠密线性方程组的求解</a:t>
            </a:r>
            <a:endParaRPr lang="en-US" altLang="zh-CN" dirty="0"/>
          </a:p>
          <a:p>
            <a:r>
              <a:rPr lang="en-US" altLang="zh-CN" dirty="0"/>
              <a:t>10.4 </a:t>
            </a:r>
            <a:r>
              <a:rPr lang="zh-CN" altLang="en-US" dirty="0"/>
              <a:t>稀疏线性方程组的求解</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10.4.3 </a:t>
            </a:r>
            <a:r>
              <a:rPr lang="zh-CN" altLang="en-US" dirty="0"/>
              <a:t>高斯</a:t>
            </a:r>
            <a:r>
              <a:rPr lang="en-US" altLang="zh-CN" dirty="0"/>
              <a:t>-</a:t>
            </a:r>
            <a:r>
              <a:rPr lang="zh-CN" altLang="en-US" dirty="0"/>
              <a:t>赛德尔迭代法</a:t>
            </a:r>
          </a:p>
        </p:txBody>
      </p:sp>
      <p:sp>
        <p:nvSpPr>
          <p:cNvPr id="3" name="内容占位符 2"/>
          <p:cNvSpPr>
            <a:spLocks noGrp="1"/>
          </p:cNvSpPr>
          <p:nvPr>
            <p:ph sz="quarter" idx="1"/>
          </p:nvPr>
        </p:nvSpPr>
        <p:spPr/>
        <p:txBody>
          <a:bodyPr/>
          <a:lstStyle/>
          <a:p>
            <a:pPr>
              <a:defRPr/>
            </a:pPr>
            <a:r>
              <a:rPr lang="zh-CN" altLang="en-US" sz="2400" dirty="0"/>
              <a:t>红黑着色法</a:t>
            </a:r>
            <a:endParaRPr lang="en-US" altLang="zh-CN" sz="2400" dirty="0"/>
          </a:p>
          <a:p>
            <a:pPr lvl="1">
              <a:defRPr/>
            </a:pPr>
            <a:r>
              <a:rPr lang="zh-CN" altLang="zh-CN" sz="2100" dirty="0"/>
              <a:t>第一步，同时计算所有的红点</a:t>
            </a:r>
            <a:endParaRPr lang="en-US" altLang="zh-CN" sz="2100" dirty="0"/>
          </a:p>
          <a:p>
            <a:pPr marL="274638" lvl="1" indent="0" algn="ctr">
              <a:buNone/>
              <a:defRPr/>
            </a:pPr>
            <a:r>
              <a:rPr lang="en-US" altLang="zh-CN" sz="2100" i="1" dirty="0"/>
              <a:t>x</a:t>
            </a:r>
            <a:r>
              <a:rPr lang="en-US" altLang="zh-CN" sz="2100" i="1" baseline="-25000" dirty="0"/>
              <a:t>i</a:t>
            </a:r>
            <a:r>
              <a:rPr lang="en-US" altLang="zh-CN" sz="2100" baseline="-25000" dirty="0"/>
              <a:t>, </a:t>
            </a:r>
            <a:r>
              <a:rPr lang="en-US" altLang="zh-CN" sz="2100" i="1" baseline="-25000" dirty="0"/>
              <a:t>j</a:t>
            </a:r>
            <a:r>
              <a:rPr lang="en-US" altLang="zh-CN" sz="2100" dirty="0"/>
              <a:t>(</a:t>
            </a:r>
            <a:r>
              <a:rPr lang="en-US" altLang="zh-CN" sz="2100" i="1" dirty="0"/>
              <a:t>k</a:t>
            </a:r>
            <a:r>
              <a:rPr lang="en-US" altLang="zh-CN" sz="2100" dirty="0"/>
              <a:t>)=[</a:t>
            </a:r>
            <a:r>
              <a:rPr lang="en-US" altLang="zh-CN" sz="2100" i="1" dirty="0"/>
              <a:t>x</a:t>
            </a:r>
            <a:r>
              <a:rPr lang="en-US" altLang="zh-CN" sz="2100" i="1" baseline="-25000" dirty="0"/>
              <a:t>i</a:t>
            </a:r>
            <a:r>
              <a:rPr lang="en-US" altLang="zh-CN" sz="2100" baseline="-25000" dirty="0"/>
              <a:t>-l, </a:t>
            </a:r>
            <a:r>
              <a:rPr lang="en-US" altLang="zh-CN" sz="2100" i="1" baseline="-25000" dirty="0"/>
              <a:t>j</a:t>
            </a:r>
            <a:r>
              <a:rPr lang="en-US" altLang="zh-CN" sz="2100" dirty="0"/>
              <a:t>(</a:t>
            </a:r>
            <a:r>
              <a:rPr lang="en-US" altLang="zh-CN" sz="2100" i="1" dirty="0"/>
              <a:t>k</a:t>
            </a:r>
            <a:r>
              <a:rPr lang="en-US" altLang="zh-CN" sz="2100" dirty="0"/>
              <a:t>-1)+</a:t>
            </a:r>
            <a:r>
              <a:rPr lang="en-US" altLang="zh-CN" sz="2100" i="1" dirty="0"/>
              <a:t>x</a:t>
            </a:r>
            <a:r>
              <a:rPr lang="en-US" altLang="zh-CN" sz="2100" i="1" baseline="-25000" dirty="0"/>
              <a:t>i</a:t>
            </a:r>
            <a:r>
              <a:rPr lang="en-US" altLang="zh-CN" sz="2100" baseline="-25000" dirty="0"/>
              <a:t>, </a:t>
            </a:r>
            <a:r>
              <a:rPr lang="en-US" altLang="zh-CN" sz="2100" i="1" baseline="-25000" dirty="0"/>
              <a:t>j</a:t>
            </a:r>
            <a:r>
              <a:rPr lang="en-US" altLang="zh-CN" sz="2100" baseline="-25000" dirty="0"/>
              <a:t>-l</a:t>
            </a:r>
            <a:r>
              <a:rPr lang="en-US" altLang="zh-CN" sz="2100" dirty="0"/>
              <a:t>(</a:t>
            </a:r>
            <a:r>
              <a:rPr lang="en-US" altLang="zh-CN" sz="2100" i="1" dirty="0"/>
              <a:t>k</a:t>
            </a:r>
            <a:r>
              <a:rPr lang="en-US" altLang="zh-CN" sz="2100" dirty="0"/>
              <a:t>-1)+</a:t>
            </a:r>
            <a:r>
              <a:rPr lang="en-US" altLang="zh-CN" sz="2100" i="1" dirty="0"/>
              <a:t>x</a:t>
            </a:r>
            <a:r>
              <a:rPr lang="en-US" altLang="zh-CN" sz="2100" i="1" baseline="-25000" dirty="0"/>
              <a:t>i</a:t>
            </a:r>
            <a:r>
              <a:rPr lang="en-US" altLang="zh-CN" sz="2100" baseline="-25000" dirty="0"/>
              <a:t>+1, </a:t>
            </a:r>
            <a:r>
              <a:rPr lang="en-US" altLang="zh-CN" sz="2100" i="1" baseline="-25000" dirty="0"/>
              <a:t>j</a:t>
            </a:r>
            <a:r>
              <a:rPr lang="en-US" altLang="zh-CN" sz="2100" dirty="0"/>
              <a:t>(</a:t>
            </a:r>
            <a:r>
              <a:rPr lang="en-US" altLang="zh-CN" sz="2100" i="1" dirty="0"/>
              <a:t>k</a:t>
            </a:r>
            <a:r>
              <a:rPr lang="en-US" altLang="zh-CN" sz="2100" dirty="0"/>
              <a:t>-1)+</a:t>
            </a:r>
            <a:r>
              <a:rPr lang="en-US" altLang="zh-CN" sz="2100" i="1" dirty="0"/>
              <a:t>x</a:t>
            </a:r>
            <a:r>
              <a:rPr lang="en-US" altLang="zh-CN" sz="2100" i="1" baseline="-25000" dirty="0"/>
              <a:t>i</a:t>
            </a:r>
            <a:r>
              <a:rPr lang="en-US" altLang="zh-CN" sz="2100" baseline="-25000" dirty="0"/>
              <a:t>, </a:t>
            </a:r>
            <a:r>
              <a:rPr lang="en-US" altLang="zh-CN" sz="2100" i="1" baseline="-25000" dirty="0" err="1"/>
              <a:t>j</a:t>
            </a:r>
            <a:r>
              <a:rPr lang="en-US" altLang="zh-CN" sz="2100" baseline="-25000" dirty="0" err="1"/>
              <a:t>+l</a:t>
            </a:r>
            <a:r>
              <a:rPr lang="en-US" altLang="zh-CN" sz="2100" dirty="0"/>
              <a:t>(</a:t>
            </a:r>
            <a:r>
              <a:rPr lang="en-US" altLang="zh-CN" sz="2100" i="1" dirty="0"/>
              <a:t>k</a:t>
            </a:r>
            <a:r>
              <a:rPr lang="en-US" altLang="zh-CN" sz="2100" dirty="0"/>
              <a:t>-1)]/4</a:t>
            </a:r>
          </a:p>
          <a:p>
            <a:pPr lvl="1">
              <a:defRPr/>
            </a:pPr>
            <a:r>
              <a:rPr lang="zh-CN" altLang="zh-CN" sz="2100" dirty="0"/>
              <a:t>第二步，同时计算所有的黑点</a:t>
            </a:r>
            <a:endParaRPr lang="en-US" altLang="zh-CN" sz="2100" dirty="0"/>
          </a:p>
          <a:p>
            <a:pPr marL="274638" lvl="1" indent="0" algn="ctr">
              <a:buNone/>
              <a:defRPr/>
            </a:pPr>
            <a:r>
              <a:rPr lang="en-US" altLang="zh-CN" sz="2100" i="1" dirty="0"/>
              <a:t>x</a:t>
            </a:r>
            <a:r>
              <a:rPr lang="en-US" altLang="zh-CN" sz="2100" i="1" baseline="-25000" dirty="0"/>
              <a:t>i</a:t>
            </a:r>
            <a:r>
              <a:rPr lang="en-US" altLang="zh-CN" sz="2100" baseline="-25000" dirty="0"/>
              <a:t>, </a:t>
            </a:r>
            <a:r>
              <a:rPr lang="en-US" altLang="zh-CN" sz="2100" i="1" baseline="-25000" dirty="0"/>
              <a:t>j</a:t>
            </a:r>
            <a:r>
              <a:rPr lang="en-US" altLang="zh-CN" sz="2100" dirty="0"/>
              <a:t>(</a:t>
            </a:r>
            <a:r>
              <a:rPr lang="en-US" altLang="zh-CN" sz="2100" i="1" dirty="0"/>
              <a:t>k</a:t>
            </a:r>
            <a:r>
              <a:rPr lang="en-US" altLang="zh-CN" sz="2100" dirty="0"/>
              <a:t>)=[</a:t>
            </a:r>
            <a:r>
              <a:rPr lang="en-US" altLang="zh-CN" sz="2100" i="1" dirty="0"/>
              <a:t>x</a:t>
            </a:r>
            <a:r>
              <a:rPr lang="en-US" altLang="zh-CN" sz="2100" i="1" baseline="-25000" dirty="0"/>
              <a:t>i</a:t>
            </a:r>
            <a:r>
              <a:rPr lang="en-US" altLang="zh-CN" sz="2100" baseline="-25000" dirty="0"/>
              <a:t>-l, </a:t>
            </a:r>
            <a:r>
              <a:rPr lang="en-US" altLang="zh-CN" sz="2100" i="1" baseline="-25000" dirty="0"/>
              <a:t>j</a:t>
            </a:r>
            <a:r>
              <a:rPr lang="en-US" altLang="zh-CN" sz="2100" dirty="0"/>
              <a:t>(</a:t>
            </a:r>
            <a:r>
              <a:rPr lang="en-US" altLang="zh-CN" sz="2100" i="1" dirty="0"/>
              <a:t>k</a:t>
            </a:r>
            <a:r>
              <a:rPr lang="en-US" altLang="zh-CN" sz="2100" dirty="0"/>
              <a:t>)+</a:t>
            </a:r>
            <a:r>
              <a:rPr lang="en-US" altLang="zh-CN" sz="2100" i="1" dirty="0"/>
              <a:t>x</a:t>
            </a:r>
            <a:r>
              <a:rPr lang="en-US" altLang="zh-CN" sz="2100" i="1" baseline="-25000" dirty="0"/>
              <a:t>i</a:t>
            </a:r>
            <a:r>
              <a:rPr lang="en-US" altLang="zh-CN" sz="2100" baseline="-25000" dirty="0"/>
              <a:t>, </a:t>
            </a:r>
            <a:r>
              <a:rPr lang="en-US" altLang="zh-CN" sz="2100" i="1" baseline="-25000" dirty="0"/>
              <a:t>j</a:t>
            </a:r>
            <a:r>
              <a:rPr lang="en-US" altLang="zh-CN" sz="2100" baseline="-25000" dirty="0"/>
              <a:t>-l</a:t>
            </a:r>
            <a:r>
              <a:rPr lang="en-US" altLang="zh-CN" sz="2100" dirty="0"/>
              <a:t>(</a:t>
            </a:r>
            <a:r>
              <a:rPr lang="en-US" altLang="zh-CN" sz="2100" i="1" dirty="0"/>
              <a:t>k</a:t>
            </a:r>
            <a:r>
              <a:rPr lang="en-US" altLang="zh-CN" sz="2100" dirty="0"/>
              <a:t>)+</a:t>
            </a:r>
            <a:r>
              <a:rPr lang="en-US" altLang="zh-CN" sz="2100" i="1" dirty="0"/>
              <a:t>x</a:t>
            </a:r>
            <a:r>
              <a:rPr lang="en-US" altLang="zh-CN" sz="2100" i="1" baseline="-25000" dirty="0"/>
              <a:t>i</a:t>
            </a:r>
            <a:r>
              <a:rPr lang="en-US" altLang="zh-CN" sz="2100" baseline="-25000" dirty="0"/>
              <a:t>+1, </a:t>
            </a:r>
            <a:r>
              <a:rPr lang="en-US" altLang="zh-CN" sz="2100" i="1" baseline="-25000" dirty="0"/>
              <a:t>j</a:t>
            </a:r>
            <a:r>
              <a:rPr lang="en-US" altLang="zh-CN" sz="2100" dirty="0"/>
              <a:t>(</a:t>
            </a:r>
            <a:r>
              <a:rPr lang="en-US" altLang="zh-CN" sz="2100" i="1" dirty="0"/>
              <a:t>k</a:t>
            </a:r>
            <a:r>
              <a:rPr lang="en-US" altLang="zh-CN" sz="2100" dirty="0"/>
              <a:t>)+</a:t>
            </a:r>
            <a:r>
              <a:rPr lang="en-US" altLang="zh-CN" sz="2100" i="1" dirty="0"/>
              <a:t>x</a:t>
            </a:r>
            <a:r>
              <a:rPr lang="en-US" altLang="zh-CN" sz="2100" i="1" baseline="-25000" dirty="0"/>
              <a:t>i</a:t>
            </a:r>
            <a:r>
              <a:rPr lang="en-US" altLang="zh-CN" sz="2100" baseline="-25000" dirty="0"/>
              <a:t>, </a:t>
            </a:r>
            <a:r>
              <a:rPr lang="en-US" altLang="zh-CN" sz="2100" i="1" baseline="-25000" dirty="0" err="1"/>
              <a:t>j</a:t>
            </a:r>
            <a:r>
              <a:rPr lang="en-US" altLang="zh-CN" sz="2100" baseline="-25000" dirty="0" err="1"/>
              <a:t>+l</a:t>
            </a:r>
            <a:r>
              <a:rPr lang="en-US" altLang="zh-CN" sz="2100" dirty="0"/>
              <a:t>(</a:t>
            </a:r>
            <a:r>
              <a:rPr lang="en-US" altLang="zh-CN" sz="2100" i="1" dirty="0"/>
              <a:t>k</a:t>
            </a:r>
            <a:r>
              <a:rPr lang="en-US" altLang="zh-CN" sz="2100" dirty="0"/>
              <a:t>)]/4</a:t>
            </a:r>
          </a:p>
          <a:p>
            <a:pPr lvl="2">
              <a:defRPr/>
            </a:pPr>
            <a:r>
              <a:rPr lang="zh-CN" altLang="zh-CN" dirty="0"/>
              <a:t>计算黑点时所用到的红点值均已在第一步计算出</a:t>
            </a:r>
            <a:endParaRPr lang="en-US" altLang="zh-CN" dirty="0"/>
          </a:p>
          <a:p>
            <a:pPr marL="274638" lvl="1" indent="0" algn="ctr">
              <a:buNone/>
              <a:defRPr/>
            </a:pPr>
            <a:endParaRPr lang="zh-CN" altLang="en-US" sz="2100"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20</a:t>
            </a:fld>
            <a:endParaRPr lang="zh-CN" altLang="en-US"/>
          </a:p>
        </p:txBody>
      </p:sp>
      <p:graphicFrame>
        <p:nvGraphicFramePr>
          <p:cNvPr id="165890" name="Object 4"/>
          <p:cNvGraphicFramePr>
            <a:graphicFrameLocks noChangeAspect="1"/>
          </p:cNvGraphicFramePr>
          <p:nvPr>
            <p:extLst>
              <p:ext uri="{D42A27DB-BD31-4B8C-83A1-F6EECF244321}">
                <p14:modId xmlns:p14="http://schemas.microsoft.com/office/powerpoint/2010/main" val="3907133180"/>
              </p:ext>
            </p:extLst>
          </p:nvPr>
        </p:nvGraphicFramePr>
        <p:xfrm>
          <a:off x="1752600" y="3284984"/>
          <a:ext cx="5638800" cy="3767137"/>
        </p:xfrm>
        <a:graphic>
          <a:graphicData uri="http://schemas.openxmlformats.org/presentationml/2006/ole">
            <mc:AlternateContent xmlns:mc="http://schemas.openxmlformats.org/markup-compatibility/2006">
              <mc:Choice xmlns:v="urn:schemas-microsoft-com:vml" Requires="v">
                <p:oleObj name="Visio" r:id="rId2" imgW="5615330" imgH="3751174" progId="Visio.Drawing.11">
                  <p:embed/>
                </p:oleObj>
              </mc:Choice>
              <mc:Fallback>
                <p:oleObj name="Visio" r:id="rId2" imgW="5615330" imgH="3751174"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284984"/>
                        <a:ext cx="5638800" cy="3767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10.1.1 </a:t>
            </a:r>
            <a:r>
              <a:rPr lang="zh-CN" altLang="en-US" dirty="0"/>
              <a:t>基本术语</a:t>
            </a:r>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lstStyle/>
              <a:p>
                <a:r>
                  <a:rPr lang="zh-CN" altLang="zh-CN" sz="2200" b="1" dirty="0"/>
                  <a:t>定义</a:t>
                </a:r>
                <a:r>
                  <a:rPr lang="en-US" altLang="zh-CN" sz="2200" b="1" dirty="0"/>
                  <a:t>10.1 </a:t>
                </a:r>
                <a:r>
                  <a:rPr lang="zh-CN" altLang="en-US" sz="2200" dirty="0"/>
                  <a:t>一</a:t>
                </a:r>
                <a:r>
                  <a:rPr lang="zh-CN" altLang="zh-CN" sz="2200" dirty="0"/>
                  <a:t>个</a:t>
                </a:r>
                <a:r>
                  <a:rPr lang="en-US" altLang="zh-CN" sz="2200" i="1" dirty="0"/>
                  <a:t>n</a:t>
                </a:r>
                <a:r>
                  <a:rPr lang="zh-CN" altLang="zh-CN" sz="2200" dirty="0"/>
                  <a:t>个变量</a:t>
                </a:r>
                <a:r>
                  <a:rPr lang="en-US" altLang="zh-CN" sz="2200" i="1" dirty="0"/>
                  <a:t>x</a:t>
                </a:r>
                <a:r>
                  <a:rPr lang="en-US" altLang="zh-CN" sz="2200" baseline="-25000" dirty="0"/>
                  <a:t>1</a:t>
                </a:r>
                <a:r>
                  <a:rPr lang="en-US" altLang="zh-CN" sz="2200" dirty="0"/>
                  <a:t>, </a:t>
                </a:r>
                <a:r>
                  <a:rPr lang="en-US" altLang="zh-CN" sz="2200" i="1" dirty="0"/>
                  <a:t>x</a:t>
                </a:r>
                <a:r>
                  <a:rPr lang="en-US" altLang="zh-CN" sz="2200" baseline="-25000" dirty="0"/>
                  <a:t>2</a:t>
                </a:r>
                <a:r>
                  <a:rPr lang="en-US" altLang="zh-CN" sz="2200" dirty="0"/>
                  <a:t>,…, </a:t>
                </a:r>
                <a:r>
                  <a:rPr lang="en-US" altLang="zh-CN" sz="2200" i="1" dirty="0" err="1"/>
                  <a:t>x</a:t>
                </a:r>
                <a:r>
                  <a:rPr lang="en-US" altLang="zh-CN" sz="2200" i="1" baseline="-25000" dirty="0" err="1"/>
                  <a:t>n</a:t>
                </a:r>
                <a:r>
                  <a:rPr lang="zh-CN" altLang="zh-CN" sz="2200" dirty="0"/>
                  <a:t>的</a:t>
                </a:r>
                <a:r>
                  <a:rPr lang="zh-CN" altLang="zh-CN" sz="2200" b="1" dirty="0"/>
                  <a:t>线性方程</a:t>
                </a:r>
                <a:r>
                  <a:rPr lang="zh-CN" altLang="zh-CN" sz="2200" dirty="0"/>
                  <a:t>可表示为</a:t>
                </a:r>
                <a:r>
                  <a:rPr lang="en-US" altLang="zh-CN" sz="2200" i="1" dirty="0"/>
                  <a:t>a</a:t>
                </a:r>
                <a:r>
                  <a:rPr lang="en-US" altLang="zh-CN" sz="2200" baseline="-25000" dirty="0"/>
                  <a:t>1</a:t>
                </a:r>
                <a:r>
                  <a:rPr lang="en-US" altLang="zh-CN" sz="2200" i="1" dirty="0"/>
                  <a:t>x</a:t>
                </a:r>
                <a:r>
                  <a:rPr lang="en-US" altLang="zh-CN" sz="2200" baseline="-25000" dirty="0"/>
                  <a:t>1</a:t>
                </a:r>
                <a:r>
                  <a:rPr lang="en-US" altLang="zh-CN" sz="2200" dirty="0"/>
                  <a:t>+</a:t>
                </a:r>
                <a:r>
                  <a:rPr lang="en-US" altLang="zh-CN" sz="2200" i="1" dirty="0"/>
                  <a:t>a</a:t>
                </a:r>
                <a:r>
                  <a:rPr lang="en-US" altLang="zh-CN" sz="2200" baseline="-25000" dirty="0"/>
                  <a:t>2</a:t>
                </a:r>
                <a:r>
                  <a:rPr lang="en-US" altLang="zh-CN" sz="2200" i="1" dirty="0"/>
                  <a:t>x</a:t>
                </a:r>
                <a:r>
                  <a:rPr lang="en-US" altLang="zh-CN" sz="2200" baseline="-25000" dirty="0"/>
                  <a:t>2</a:t>
                </a:r>
                <a:r>
                  <a:rPr lang="en-US" altLang="zh-CN" sz="2200" dirty="0"/>
                  <a:t>+</a:t>
                </a:r>
                <a:r>
                  <a:rPr lang="zh-CN" altLang="zh-CN" sz="2200" dirty="0"/>
                  <a:t>…</a:t>
                </a:r>
                <a:r>
                  <a:rPr lang="en-US" altLang="zh-CN" sz="2200" dirty="0"/>
                  <a:t>+</a:t>
                </a:r>
                <a:r>
                  <a:rPr lang="en-US" altLang="zh-CN" sz="2200" i="1" dirty="0" err="1"/>
                  <a:t>a</a:t>
                </a:r>
                <a:r>
                  <a:rPr lang="en-US" altLang="zh-CN" sz="2200" i="1" baseline="-25000" dirty="0" err="1"/>
                  <a:t>n</a:t>
                </a:r>
                <a:r>
                  <a:rPr lang="en-US" altLang="zh-CN" sz="2200" i="1" dirty="0" err="1"/>
                  <a:t>x</a:t>
                </a:r>
                <a:r>
                  <a:rPr lang="en-US" altLang="zh-CN" sz="2200" i="1" baseline="-25000" dirty="0" err="1"/>
                  <a:t>n</a:t>
                </a:r>
                <a:r>
                  <a:rPr lang="en-US" altLang="zh-CN" sz="2200" dirty="0"/>
                  <a:t>=</a:t>
                </a:r>
                <a:r>
                  <a:rPr lang="en-US" altLang="zh-CN" sz="2200" i="1" dirty="0"/>
                  <a:t>b</a:t>
                </a:r>
                <a:r>
                  <a:rPr lang="zh-CN" altLang="en-US" sz="2200" dirty="0"/>
                  <a:t>，</a:t>
                </a:r>
                <a:r>
                  <a:rPr lang="zh-CN" altLang="zh-CN" sz="2200" dirty="0"/>
                  <a:t>其中，</a:t>
                </a:r>
                <a:r>
                  <a:rPr lang="en-US" altLang="zh-CN" sz="2200" i="1" dirty="0"/>
                  <a:t>a</a:t>
                </a:r>
                <a:r>
                  <a:rPr lang="en-US" altLang="zh-CN" sz="2200" baseline="-25000" dirty="0"/>
                  <a:t>1</a:t>
                </a:r>
                <a:r>
                  <a:rPr lang="en-US" altLang="zh-CN" sz="2200" dirty="0"/>
                  <a:t>, </a:t>
                </a:r>
                <a:r>
                  <a:rPr lang="en-US" altLang="zh-CN" sz="2200" i="1" dirty="0"/>
                  <a:t>a</a:t>
                </a:r>
                <a:r>
                  <a:rPr lang="en-US" altLang="zh-CN" sz="2200" baseline="-25000" dirty="0"/>
                  <a:t>2</a:t>
                </a:r>
                <a:r>
                  <a:rPr lang="en-US" altLang="zh-CN" sz="2200" dirty="0"/>
                  <a:t>,</a:t>
                </a:r>
                <a:r>
                  <a:rPr lang="zh-CN" altLang="zh-CN" sz="2200" dirty="0"/>
                  <a:t>…</a:t>
                </a:r>
                <a:r>
                  <a:rPr lang="en-US" altLang="zh-CN" sz="2200" dirty="0"/>
                  <a:t>, </a:t>
                </a:r>
                <a:r>
                  <a:rPr lang="en-US" altLang="zh-CN" sz="2200" i="1" dirty="0"/>
                  <a:t>a</a:t>
                </a:r>
                <a:r>
                  <a:rPr lang="en-US" altLang="zh-CN" sz="2200" i="1" baseline="-25000" dirty="0"/>
                  <a:t>n</a:t>
                </a:r>
                <a:r>
                  <a:rPr lang="zh-CN" altLang="zh-CN" sz="2200" dirty="0"/>
                  <a:t>和</a:t>
                </a:r>
                <a:r>
                  <a:rPr lang="en-US" altLang="zh-CN" sz="2200" i="1" dirty="0"/>
                  <a:t>b</a:t>
                </a:r>
                <a:r>
                  <a:rPr lang="zh-CN" altLang="zh-CN" sz="2200" dirty="0"/>
                  <a:t>均为常数</a:t>
                </a:r>
                <a:endParaRPr lang="en-US" altLang="zh-CN" sz="2200" dirty="0"/>
              </a:p>
              <a:p>
                <a:r>
                  <a:rPr lang="zh-CN" altLang="zh-CN" sz="2200" b="1" dirty="0"/>
                  <a:t>定义</a:t>
                </a:r>
                <a:r>
                  <a:rPr lang="en-US" altLang="zh-CN" sz="2200" b="1" dirty="0"/>
                  <a:t>10.2 </a:t>
                </a:r>
                <a:r>
                  <a:rPr lang="zh-CN" altLang="zh-CN" sz="2200" dirty="0"/>
                  <a:t>变量</a:t>
                </a:r>
                <a:r>
                  <a:rPr lang="en-US" altLang="zh-CN" sz="2200" i="1" dirty="0"/>
                  <a:t>x</a:t>
                </a:r>
                <a:r>
                  <a:rPr lang="en-US" altLang="zh-CN" sz="2200" baseline="-25000" dirty="0"/>
                  <a:t>1</a:t>
                </a:r>
                <a:r>
                  <a:rPr lang="en-US" altLang="zh-CN" sz="2200" dirty="0"/>
                  <a:t>, </a:t>
                </a:r>
                <a:r>
                  <a:rPr lang="en-US" altLang="zh-CN" sz="2200" i="1" dirty="0"/>
                  <a:t>x</a:t>
                </a:r>
                <a:r>
                  <a:rPr lang="en-US" altLang="zh-CN" sz="2200" baseline="-25000" dirty="0"/>
                  <a:t>2</a:t>
                </a:r>
                <a:r>
                  <a:rPr lang="en-US" altLang="zh-CN" sz="2200" dirty="0"/>
                  <a:t>,…, </a:t>
                </a:r>
                <a:r>
                  <a:rPr lang="en-US" altLang="zh-CN" sz="2200" i="1" dirty="0" err="1"/>
                  <a:t>x</a:t>
                </a:r>
                <a:r>
                  <a:rPr lang="en-US" altLang="zh-CN" sz="2200" i="1" baseline="-25000" dirty="0" err="1"/>
                  <a:t>n</a:t>
                </a:r>
                <a:r>
                  <a:rPr lang="zh-CN" altLang="zh-CN" sz="2200" dirty="0"/>
                  <a:t>的一组线性方程称为</a:t>
                </a:r>
                <a:r>
                  <a:rPr lang="en-US" altLang="zh-CN" sz="2200" b="1" i="1" dirty="0"/>
                  <a:t>n</a:t>
                </a:r>
                <a:r>
                  <a:rPr lang="zh-CN" altLang="zh-CN" sz="2200" b="1" dirty="0"/>
                  <a:t>元线性方程组</a:t>
                </a:r>
                <a:r>
                  <a:rPr lang="zh-CN" altLang="zh-CN" sz="2200" dirty="0"/>
                  <a:t>，也详称为</a:t>
                </a:r>
                <a:r>
                  <a:rPr lang="en-US" altLang="zh-CN" sz="2200" i="1" dirty="0"/>
                  <a:t>n</a:t>
                </a:r>
                <a:r>
                  <a:rPr lang="zh-CN" altLang="zh-CN" sz="2200" dirty="0"/>
                  <a:t>个变量</a:t>
                </a:r>
                <a:r>
                  <a:rPr lang="en-US" altLang="zh-CN" sz="2200" i="1" dirty="0"/>
                  <a:t>n</a:t>
                </a:r>
                <a:r>
                  <a:rPr lang="zh-CN" altLang="zh-CN" sz="2200" dirty="0"/>
                  <a:t>个方程线性联立方程组，简称为</a:t>
                </a:r>
                <a:r>
                  <a:rPr lang="zh-CN" altLang="zh-CN" sz="2200" b="1" dirty="0"/>
                  <a:t>线性系</a:t>
                </a:r>
                <a:r>
                  <a:rPr lang="zh-CN" altLang="en-US" sz="2200" dirty="0"/>
                  <a:t>，</a:t>
                </a:r>
                <a:r>
                  <a:rPr lang="zh-CN" altLang="zh-CN" sz="2200" dirty="0"/>
                  <a:t>可表示为</a:t>
                </a:r>
                <a:endParaRPr lang="en-US" altLang="zh-CN" sz="2200" dirty="0"/>
              </a:p>
              <a:p>
                <a:pPr marL="0" indent="0">
                  <a:buNone/>
                </a:pPr>
                <a:r>
                  <a:rPr lang="en-US" altLang="zh-CN" sz="2200" b="1" dirty="0"/>
                  <a:t>	</a:t>
                </a:r>
                <a:r>
                  <a:rPr lang="en-US" altLang="zh-CN" sz="2200" i="1" dirty="0"/>
                  <a:t>a</a:t>
                </a:r>
                <a:r>
                  <a:rPr lang="en-US" altLang="zh-CN" sz="2200" baseline="-25000" dirty="0"/>
                  <a:t>11</a:t>
                </a:r>
                <a:r>
                  <a:rPr lang="en-US" altLang="zh-CN" sz="2200" i="1" dirty="0"/>
                  <a:t>x</a:t>
                </a:r>
                <a:r>
                  <a:rPr lang="en-US" altLang="zh-CN" sz="2200" baseline="-25000" dirty="0"/>
                  <a:t>1</a:t>
                </a:r>
                <a:r>
                  <a:rPr lang="en-US" altLang="zh-CN" sz="2200" dirty="0"/>
                  <a:t>+</a:t>
                </a:r>
                <a:r>
                  <a:rPr lang="en-US" altLang="zh-CN" sz="2200" i="1" dirty="0"/>
                  <a:t>a</a:t>
                </a:r>
                <a:r>
                  <a:rPr lang="en-US" altLang="zh-CN" sz="2200" baseline="-25000" dirty="0"/>
                  <a:t>12</a:t>
                </a:r>
                <a:r>
                  <a:rPr lang="en-US" altLang="zh-CN" sz="2200" i="1" dirty="0"/>
                  <a:t>x</a:t>
                </a:r>
                <a:r>
                  <a:rPr lang="en-US" altLang="zh-CN" sz="2200" baseline="-25000" dirty="0"/>
                  <a:t>2</a:t>
                </a:r>
                <a:r>
                  <a:rPr lang="en-US" altLang="zh-CN" sz="2200" dirty="0"/>
                  <a:t>+</a:t>
                </a:r>
                <a:r>
                  <a:rPr lang="zh-CN" altLang="zh-CN" sz="2200" dirty="0"/>
                  <a:t>…</a:t>
                </a:r>
                <a:r>
                  <a:rPr lang="en-US" altLang="zh-CN" sz="2200" dirty="0"/>
                  <a:t>+</a:t>
                </a:r>
                <a:r>
                  <a:rPr lang="en-US" altLang="zh-CN" sz="2200" i="1" dirty="0"/>
                  <a:t>a</a:t>
                </a:r>
                <a:r>
                  <a:rPr lang="en-US" altLang="zh-CN" sz="2200" baseline="-25000" dirty="0"/>
                  <a:t>1</a:t>
                </a:r>
                <a:r>
                  <a:rPr lang="en-US" altLang="zh-CN" sz="2200" i="1" baseline="-25000" dirty="0"/>
                  <a:t>n</a:t>
                </a:r>
                <a:r>
                  <a:rPr lang="en-US" altLang="zh-CN" sz="2200" i="1" dirty="0"/>
                  <a:t>x</a:t>
                </a:r>
                <a:r>
                  <a:rPr lang="en-US" altLang="zh-CN" sz="2200" i="1" baseline="-25000" dirty="0"/>
                  <a:t>n</a:t>
                </a:r>
                <a:r>
                  <a:rPr lang="en-US" altLang="zh-CN" sz="2200" dirty="0"/>
                  <a:t>=</a:t>
                </a:r>
                <a:r>
                  <a:rPr lang="en-US" altLang="zh-CN" sz="2200" i="1" dirty="0"/>
                  <a:t>b</a:t>
                </a:r>
                <a:r>
                  <a:rPr lang="en-US" altLang="zh-CN" sz="2200" baseline="-25000" dirty="0"/>
                  <a:t>1</a:t>
                </a:r>
              </a:p>
              <a:p>
                <a:pPr marL="0" indent="0">
                  <a:buNone/>
                </a:pPr>
                <a:r>
                  <a:rPr lang="en-US" altLang="zh-CN" sz="2200" i="1" dirty="0"/>
                  <a:t>	a</a:t>
                </a:r>
                <a:r>
                  <a:rPr lang="en-US" altLang="zh-CN" sz="2200" baseline="-25000" dirty="0"/>
                  <a:t>21</a:t>
                </a:r>
                <a:r>
                  <a:rPr lang="en-US" altLang="zh-CN" sz="2200" i="1" dirty="0"/>
                  <a:t>x</a:t>
                </a:r>
                <a:r>
                  <a:rPr lang="en-US" altLang="zh-CN" sz="2200" baseline="-25000" dirty="0"/>
                  <a:t>1</a:t>
                </a:r>
                <a:r>
                  <a:rPr lang="en-US" altLang="zh-CN" sz="2200" dirty="0"/>
                  <a:t>+</a:t>
                </a:r>
                <a:r>
                  <a:rPr lang="en-US" altLang="zh-CN" sz="2200" i="1" dirty="0"/>
                  <a:t>a</a:t>
                </a:r>
                <a:r>
                  <a:rPr lang="en-US" altLang="zh-CN" sz="2200" baseline="-25000" dirty="0"/>
                  <a:t>22</a:t>
                </a:r>
                <a:r>
                  <a:rPr lang="en-US" altLang="zh-CN" sz="2200" i="1" dirty="0"/>
                  <a:t>x</a:t>
                </a:r>
                <a:r>
                  <a:rPr lang="en-US" altLang="zh-CN" sz="2200" baseline="-25000" dirty="0"/>
                  <a:t>2</a:t>
                </a:r>
                <a:r>
                  <a:rPr lang="en-US" altLang="zh-CN" sz="2200" dirty="0"/>
                  <a:t>+</a:t>
                </a:r>
                <a:r>
                  <a:rPr lang="zh-CN" altLang="zh-CN" sz="2200" dirty="0"/>
                  <a:t>…</a:t>
                </a:r>
                <a:r>
                  <a:rPr lang="en-US" altLang="zh-CN" sz="2200" dirty="0"/>
                  <a:t>+</a:t>
                </a:r>
                <a:r>
                  <a:rPr lang="en-US" altLang="zh-CN" sz="2200" i="1" dirty="0"/>
                  <a:t>a</a:t>
                </a:r>
                <a:r>
                  <a:rPr lang="en-US" altLang="zh-CN" sz="2200" baseline="-25000" dirty="0"/>
                  <a:t>2</a:t>
                </a:r>
                <a:r>
                  <a:rPr lang="en-US" altLang="zh-CN" sz="2200" i="1" baseline="-25000" dirty="0"/>
                  <a:t>n</a:t>
                </a:r>
                <a:r>
                  <a:rPr lang="en-US" altLang="zh-CN" sz="2200" i="1" dirty="0"/>
                  <a:t>x</a:t>
                </a:r>
                <a:r>
                  <a:rPr lang="en-US" altLang="zh-CN" sz="2200" i="1" baseline="-25000" dirty="0"/>
                  <a:t>n</a:t>
                </a:r>
                <a:r>
                  <a:rPr lang="en-US" altLang="zh-CN" sz="2200" dirty="0"/>
                  <a:t>=</a:t>
                </a:r>
                <a:r>
                  <a:rPr lang="en-US" altLang="zh-CN" sz="2200" i="1" dirty="0"/>
                  <a:t>b</a:t>
                </a:r>
                <a:r>
                  <a:rPr lang="en-US" altLang="zh-CN" sz="2200" baseline="-25000" dirty="0"/>
                  <a:t>2</a:t>
                </a:r>
                <a:endParaRPr lang="en-US" altLang="zh-CN" sz="2200" b="1" baseline="-25000" dirty="0"/>
              </a:p>
              <a:p>
                <a:pPr marL="0" indent="0">
                  <a:buNone/>
                </a:pPr>
                <a:r>
                  <a:rPr lang="en-US" altLang="zh-CN" sz="2200" b="1" baseline="-25000" dirty="0"/>
                  <a:t>	…</a:t>
                </a:r>
              </a:p>
              <a:p>
                <a:pPr marL="0" indent="0">
                  <a:buNone/>
                </a:pPr>
                <a:r>
                  <a:rPr lang="en-US" altLang="zh-CN" sz="2200" i="1" dirty="0"/>
                  <a:t>	a</a:t>
                </a:r>
                <a:r>
                  <a:rPr lang="en-US" altLang="zh-CN" sz="2200" i="1" baseline="-25000" dirty="0"/>
                  <a:t>n</a:t>
                </a:r>
                <a:r>
                  <a:rPr lang="en-US" altLang="zh-CN" sz="2200" baseline="-25000" dirty="0"/>
                  <a:t>1</a:t>
                </a:r>
                <a:r>
                  <a:rPr lang="en-US" altLang="zh-CN" sz="2200" i="1" dirty="0"/>
                  <a:t>x</a:t>
                </a:r>
                <a:r>
                  <a:rPr lang="en-US" altLang="zh-CN" sz="2200" baseline="-25000" dirty="0"/>
                  <a:t>1</a:t>
                </a:r>
                <a:r>
                  <a:rPr lang="en-US" altLang="zh-CN" sz="2200" dirty="0"/>
                  <a:t>+</a:t>
                </a:r>
                <a:r>
                  <a:rPr lang="en-US" altLang="zh-CN" sz="2200" i="1" dirty="0"/>
                  <a:t>a</a:t>
                </a:r>
                <a:r>
                  <a:rPr lang="en-US" altLang="zh-CN" sz="2200" i="1" baseline="-25000" dirty="0"/>
                  <a:t>n</a:t>
                </a:r>
                <a:r>
                  <a:rPr lang="en-US" altLang="zh-CN" sz="2200" baseline="-25000" dirty="0"/>
                  <a:t>2</a:t>
                </a:r>
                <a:r>
                  <a:rPr lang="en-US" altLang="zh-CN" sz="2200" i="1" dirty="0"/>
                  <a:t>x</a:t>
                </a:r>
                <a:r>
                  <a:rPr lang="en-US" altLang="zh-CN" sz="2200" baseline="-25000" dirty="0"/>
                  <a:t>2</a:t>
                </a:r>
                <a:r>
                  <a:rPr lang="en-US" altLang="zh-CN" sz="2200" dirty="0"/>
                  <a:t>+</a:t>
                </a:r>
                <a:r>
                  <a:rPr lang="zh-CN" altLang="zh-CN" sz="2200" dirty="0"/>
                  <a:t>…</a:t>
                </a:r>
                <a:r>
                  <a:rPr lang="en-US" altLang="zh-CN" sz="2200" dirty="0"/>
                  <a:t>+</a:t>
                </a:r>
                <a:r>
                  <a:rPr lang="en-US" altLang="zh-CN" sz="2200" i="1" dirty="0" err="1"/>
                  <a:t>a</a:t>
                </a:r>
                <a:r>
                  <a:rPr lang="en-US" altLang="zh-CN" sz="2200" i="1" baseline="-25000" dirty="0" err="1"/>
                  <a:t>nn</a:t>
                </a:r>
                <a:r>
                  <a:rPr lang="en-US" altLang="zh-CN" sz="2200" i="1" dirty="0" err="1"/>
                  <a:t>x</a:t>
                </a:r>
                <a:r>
                  <a:rPr lang="en-US" altLang="zh-CN" sz="2200" i="1" baseline="-25000" dirty="0" err="1"/>
                  <a:t>n</a:t>
                </a:r>
                <a:r>
                  <a:rPr lang="en-US" altLang="zh-CN" sz="2200" dirty="0"/>
                  <a:t>=</a:t>
                </a:r>
                <a:r>
                  <a:rPr lang="en-US" altLang="zh-CN" sz="2200" i="1" dirty="0" err="1"/>
                  <a:t>b</a:t>
                </a:r>
                <a:r>
                  <a:rPr lang="en-US" altLang="zh-CN" sz="2200" i="1" baseline="-25000" dirty="0" err="1"/>
                  <a:t>n</a:t>
                </a:r>
                <a:endParaRPr lang="en-US" altLang="zh-CN" sz="2200" i="1" baseline="-25000" dirty="0"/>
              </a:p>
              <a:p>
                <a:pPr marL="274638" lvl="1" indent="0">
                  <a:buNone/>
                </a:pPr>
                <a:r>
                  <a:rPr lang="zh-CN" altLang="en-US" sz="2200" dirty="0">
                    <a:solidFill>
                      <a:schemeClr val="tx1"/>
                    </a:solidFill>
                  </a:rPr>
                  <a:t>它</a:t>
                </a:r>
                <a:r>
                  <a:rPr lang="zh-CN" altLang="zh-CN" sz="2200" dirty="0">
                    <a:solidFill>
                      <a:schemeClr val="tx1"/>
                    </a:solidFill>
                  </a:rPr>
                  <a:t>通常也可写</a:t>
                </a:r>
                <a:r>
                  <a:rPr lang="zh-CN" altLang="zh-CN" sz="2200">
                    <a:solidFill>
                      <a:schemeClr val="tx1"/>
                    </a:solidFill>
                  </a:rPr>
                  <a:t>成矩阵向量</a:t>
                </a:r>
                <a:r>
                  <a:rPr lang="zh-CN" altLang="zh-CN" sz="2200" dirty="0">
                    <a:solidFill>
                      <a:schemeClr val="tx1"/>
                    </a:solidFill>
                  </a:rPr>
                  <a:t>形式</a:t>
                </a:r>
                <a14:m>
                  <m:oMath xmlns:m="http://schemas.openxmlformats.org/officeDocument/2006/math">
                    <m:d>
                      <m:dPr>
                        <m:begChr m:val="["/>
                        <m:endChr m:val="]"/>
                        <m:ctrlPr>
                          <a:rPr lang="en-US" altLang="zh-CN" sz="2200" b="0" i="1" smtClean="0">
                            <a:solidFill>
                              <a:schemeClr val="tx1"/>
                            </a:solidFill>
                            <a:latin typeface="Cambria Math" panose="02040503050406030204" pitchFamily="18" charset="0"/>
                          </a:rPr>
                        </m:ctrlPr>
                      </m:dPr>
                      <m:e>
                        <m:m>
                          <m:mPr>
                            <m:mcs>
                              <m:mc>
                                <m:mcPr>
                                  <m:count m:val="3"/>
                                  <m:mcJc m:val="center"/>
                                </m:mcPr>
                              </m:mc>
                            </m:mcs>
                            <m:ctrlPr>
                              <a:rPr lang="en-US" altLang="zh-CN" sz="2200" b="0" i="1" smtClean="0">
                                <a:solidFill>
                                  <a:schemeClr val="tx1"/>
                                </a:solidFill>
                                <a:latin typeface="Cambria Math" panose="02040503050406030204" pitchFamily="18" charset="0"/>
                              </a:rPr>
                            </m:ctrlPr>
                          </m:mPr>
                          <m:mr>
                            <m:e>
                              <m:sSub>
                                <m:sSubPr>
                                  <m:ctrlPr>
                                    <a:rPr lang="en-US" altLang="zh-CN" sz="2200" b="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𝑎</m:t>
                                  </m:r>
                                </m:e>
                                <m:sub>
                                  <m:r>
                                    <a:rPr lang="en-US" altLang="zh-CN" sz="2200" b="0" i="1" smtClean="0">
                                      <a:solidFill>
                                        <a:schemeClr val="tx1"/>
                                      </a:solidFill>
                                      <a:latin typeface="Cambria Math" panose="02040503050406030204" pitchFamily="18" charset="0"/>
                                    </a:rPr>
                                    <m:t>11</m:t>
                                  </m:r>
                                </m:sub>
                              </m:sSub>
                            </m:e>
                            <m:e>
                              <m:r>
                                <a:rPr lang="en-US" altLang="zh-CN" sz="2200" i="1" smtClean="0">
                                  <a:solidFill>
                                    <a:schemeClr val="tx1"/>
                                  </a:solidFill>
                                  <a:latin typeface="Cambria Math" panose="02040503050406030204" pitchFamily="18" charset="0"/>
                                </a:rPr>
                                <m:t>⋯</m:t>
                              </m:r>
                            </m:e>
                            <m:e>
                              <m:sSub>
                                <m:sSubPr>
                                  <m:ctrlPr>
                                    <a:rPr lang="en-US" altLang="zh-CN" sz="2200" i="1" smtClean="0">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𝑎</m:t>
                                  </m:r>
                                </m:e>
                                <m:sub>
                                  <m:r>
                                    <a:rPr lang="en-US" altLang="zh-CN" sz="2200" i="1">
                                      <a:solidFill>
                                        <a:schemeClr val="tx1"/>
                                      </a:solidFill>
                                      <a:latin typeface="Cambria Math" panose="02040503050406030204" pitchFamily="18" charset="0"/>
                                    </a:rPr>
                                    <m:t>1</m:t>
                                  </m:r>
                                  <m:r>
                                    <a:rPr lang="en-US" altLang="zh-CN" sz="2200" b="0" i="1" smtClean="0">
                                      <a:solidFill>
                                        <a:schemeClr val="tx1"/>
                                      </a:solidFill>
                                      <a:latin typeface="Cambria Math" panose="02040503050406030204" pitchFamily="18" charset="0"/>
                                    </a:rPr>
                                    <m:t>𝑛</m:t>
                                  </m:r>
                                </m:sub>
                              </m:sSub>
                            </m:e>
                          </m:mr>
                          <m:mr>
                            <m:e>
                              <m:r>
                                <a:rPr lang="en-US" altLang="zh-CN" sz="2200" i="1" smtClean="0">
                                  <a:solidFill>
                                    <a:schemeClr val="tx1"/>
                                  </a:solidFill>
                                  <a:latin typeface="Cambria Math" panose="02040503050406030204" pitchFamily="18" charset="0"/>
                                </a:rPr>
                                <m:t>⋮</m:t>
                              </m:r>
                            </m:e>
                            <m:e>
                              <m:r>
                                <a:rPr lang="en-US" altLang="zh-CN" sz="2200" i="1" smtClean="0">
                                  <a:solidFill>
                                    <a:schemeClr val="tx1"/>
                                  </a:solidFill>
                                  <a:latin typeface="Cambria Math" panose="02040503050406030204" pitchFamily="18" charset="0"/>
                                </a:rPr>
                                <m:t>⋱</m:t>
                              </m:r>
                            </m:e>
                            <m:e>
                              <m:r>
                                <a:rPr lang="en-US" altLang="zh-CN" sz="2200" i="1" smtClean="0">
                                  <a:solidFill>
                                    <a:schemeClr val="tx1"/>
                                  </a:solidFill>
                                  <a:latin typeface="Cambria Math" panose="02040503050406030204" pitchFamily="18" charset="0"/>
                                </a:rPr>
                                <m:t>⋮</m:t>
                              </m:r>
                            </m:e>
                          </m:mr>
                          <m:mr>
                            <m:e>
                              <m:sSub>
                                <m:sSubPr>
                                  <m:ctrlPr>
                                    <a:rPr lang="en-US" altLang="zh-CN" sz="2200" i="1" smtClean="0">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𝑎</m:t>
                                  </m:r>
                                </m:e>
                                <m:sub>
                                  <m:r>
                                    <a:rPr lang="en-US" altLang="zh-CN" sz="2200" b="0" i="1" smtClean="0">
                                      <a:solidFill>
                                        <a:schemeClr val="tx1"/>
                                      </a:solidFill>
                                      <a:latin typeface="Cambria Math" panose="02040503050406030204" pitchFamily="18" charset="0"/>
                                    </a:rPr>
                                    <m:t>𝑛</m:t>
                                  </m:r>
                                  <m:r>
                                    <a:rPr lang="en-US" altLang="zh-CN" sz="2200" i="1">
                                      <a:solidFill>
                                        <a:schemeClr val="tx1"/>
                                      </a:solidFill>
                                      <a:latin typeface="Cambria Math" panose="02040503050406030204" pitchFamily="18" charset="0"/>
                                    </a:rPr>
                                    <m:t>1</m:t>
                                  </m:r>
                                </m:sub>
                              </m:sSub>
                            </m:e>
                            <m:e>
                              <m:r>
                                <a:rPr lang="en-US" altLang="zh-CN" sz="2200" i="1" smtClean="0">
                                  <a:solidFill>
                                    <a:schemeClr val="tx1"/>
                                  </a:solidFill>
                                  <a:latin typeface="Cambria Math" panose="02040503050406030204" pitchFamily="18" charset="0"/>
                                </a:rPr>
                                <m:t>⋯</m:t>
                              </m:r>
                            </m:e>
                            <m:e>
                              <m:sSub>
                                <m:sSubPr>
                                  <m:ctrlPr>
                                    <a:rPr lang="en-US" altLang="zh-CN" sz="2200" i="1" smtClean="0">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𝑎</m:t>
                                  </m:r>
                                </m:e>
                                <m:sub>
                                  <m:r>
                                    <a:rPr lang="en-US" altLang="zh-CN" sz="2200" b="0" i="1" smtClean="0">
                                      <a:solidFill>
                                        <a:schemeClr val="tx1"/>
                                      </a:solidFill>
                                      <a:latin typeface="Cambria Math" panose="02040503050406030204" pitchFamily="18" charset="0"/>
                                    </a:rPr>
                                    <m:t>𝑛𝑛</m:t>
                                  </m:r>
                                </m:sub>
                              </m:sSub>
                            </m:e>
                          </m:mr>
                        </m:m>
                      </m:e>
                    </m:d>
                    <m:d>
                      <m:dPr>
                        <m:begChr m:val="["/>
                        <m:endChr m:val="]"/>
                        <m:ctrlPr>
                          <a:rPr lang="en-US" altLang="zh-CN" sz="2200" b="0" i="1" smtClean="0">
                            <a:solidFill>
                              <a:schemeClr val="tx1"/>
                            </a:solidFill>
                            <a:latin typeface="Cambria Math" panose="02040503050406030204" pitchFamily="18" charset="0"/>
                          </a:rPr>
                        </m:ctrlPr>
                      </m:dPr>
                      <m:e>
                        <m:m>
                          <m:mPr>
                            <m:mcs>
                              <m:mc>
                                <m:mcPr>
                                  <m:count m:val="1"/>
                                  <m:mcJc m:val="center"/>
                                </m:mcPr>
                              </m:mc>
                            </m:mcs>
                            <m:ctrlPr>
                              <a:rPr lang="en-US" altLang="zh-CN" sz="2200" b="0" i="1" smtClean="0">
                                <a:solidFill>
                                  <a:schemeClr val="tx1"/>
                                </a:solidFill>
                                <a:latin typeface="Cambria Math" panose="02040503050406030204" pitchFamily="18" charset="0"/>
                              </a:rPr>
                            </m:ctrlPr>
                          </m:mPr>
                          <m:mr>
                            <m:e>
                              <m:sSub>
                                <m:sSubPr>
                                  <m:ctrlPr>
                                    <a:rPr lang="en-US" altLang="zh-CN" sz="2200" i="1" smtClean="0">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1</m:t>
                                  </m:r>
                                </m:sub>
                              </m:sSub>
                            </m:e>
                          </m:mr>
                          <m:mr>
                            <m:e>
                              <m:r>
                                <a:rPr lang="en-US" altLang="zh-CN" sz="2200" i="1">
                                  <a:solidFill>
                                    <a:schemeClr val="tx1"/>
                                  </a:solidFill>
                                  <a:latin typeface="Cambria Math" panose="02040503050406030204" pitchFamily="18" charset="0"/>
                                </a:rPr>
                                <m:t>⋮</m:t>
                              </m:r>
                            </m:e>
                          </m:mr>
                          <m:mr>
                            <m:e>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b="0" i="1" smtClean="0">
                                      <a:solidFill>
                                        <a:schemeClr val="tx1"/>
                                      </a:solidFill>
                                      <a:latin typeface="Cambria Math" panose="02040503050406030204" pitchFamily="18" charset="0"/>
                                    </a:rPr>
                                    <m:t>𝑛</m:t>
                                  </m:r>
                                </m:sub>
                              </m:sSub>
                            </m:e>
                          </m:mr>
                        </m:m>
                      </m:e>
                    </m:d>
                  </m:oMath>
                </a14:m>
                <a:r>
                  <a:rPr lang="en-US" altLang="zh-CN" sz="2200" b="1" i="1" baseline="-25000" dirty="0">
                    <a:solidFill>
                      <a:schemeClr val="tx1"/>
                    </a:solidFill>
                  </a:rPr>
                  <a:t>=</a:t>
                </a:r>
                <a14:m>
                  <m:oMath xmlns:m="http://schemas.openxmlformats.org/officeDocument/2006/math">
                    <m:d>
                      <m:dPr>
                        <m:begChr m:val="["/>
                        <m:endChr m:val="]"/>
                        <m:ctrlPr>
                          <a:rPr lang="en-US" altLang="zh-CN" sz="2200" i="1">
                            <a:solidFill>
                              <a:schemeClr val="tx1"/>
                            </a:solidFill>
                            <a:latin typeface="Cambria Math" panose="02040503050406030204" pitchFamily="18" charset="0"/>
                          </a:rPr>
                        </m:ctrlPr>
                      </m:dPr>
                      <m:e>
                        <m:m>
                          <m:mPr>
                            <m:mcs>
                              <m:mc>
                                <m:mcPr>
                                  <m:count m:val="1"/>
                                  <m:mcJc m:val="center"/>
                                </m:mcPr>
                              </m:mc>
                            </m:mcs>
                            <m:ctrlPr>
                              <a:rPr lang="en-US" altLang="zh-CN" sz="2200" i="1">
                                <a:solidFill>
                                  <a:schemeClr val="tx1"/>
                                </a:solidFill>
                                <a:latin typeface="Cambria Math" panose="02040503050406030204" pitchFamily="18" charset="0"/>
                              </a:rPr>
                            </m:ctrlPr>
                          </m:mPr>
                          <m:mr>
                            <m:e>
                              <m:sSub>
                                <m:sSubPr>
                                  <m:ctrlPr>
                                    <a:rPr lang="en-US" altLang="zh-CN" sz="2200" i="1">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𝑏</m:t>
                                  </m:r>
                                </m:e>
                                <m:sub>
                                  <m:r>
                                    <a:rPr lang="en-US" altLang="zh-CN" sz="2200" i="1">
                                      <a:solidFill>
                                        <a:schemeClr val="tx1"/>
                                      </a:solidFill>
                                      <a:latin typeface="Cambria Math" panose="02040503050406030204" pitchFamily="18" charset="0"/>
                                    </a:rPr>
                                    <m:t>1</m:t>
                                  </m:r>
                                </m:sub>
                              </m:sSub>
                            </m:e>
                          </m:mr>
                          <m:mr>
                            <m:e>
                              <m:r>
                                <a:rPr lang="en-US" altLang="zh-CN" sz="2200" i="1">
                                  <a:solidFill>
                                    <a:schemeClr val="tx1"/>
                                  </a:solidFill>
                                  <a:latin typeface="Cambria Math" panose="02040503050406030204" pitchFamily="18" charset="0"/>
                                </a:rPr>
                                <m:t>⋮</m:t>
                              </m:r>
                            </m:e>
                          </m:mr>
                          <m:mr>
                            <m:e>
                              <m:sSub>
                                <m:sSubPr>
                                  <m:ctrlPr>
                                    <a:rPr lang="en-US" altLang="zh-CN" sz="2200" i="1">
                                      <a:solidFill>
                                        <a:schemeClr val="tx1"/>
                                      </a:solidFill>
                                      <a:latin typeface="Cambria Math" panose="02040503050406030204" pitchFamily="18" charset="0"/>
                                    </a:rPr>
                                  </m:ctrlPr>
                                </m:sSubPr>
                                <m:e>
                                  <m:r>
                                    <a:rPr lang="en-US" altLang="zh-CN" sz="2200" b="0" i="1" smtClean="0">
                                      <a:solidFill>
                                        <a:schemeClr val="tx1"/>
                                      </a:solidFill>
                                      <a:latin typeface="Cambria Math" panose="02040503050406030204" pitchFamily="18" charset="0"/>
                                    </a:rPr>
                                    <m:t>𝑏</m:t>
                                  </m:r>
                                </m:e>
                                <m:sub>
                                  <m:r>
                                    <a:rPr lang="en-US" altLang="zh-CN" sz="2200" i="1">
                                      <a:solidFill>
                                        <a:schemeClr val="tx1"/>
                                      </a:solidFill>
                                      <a:latin typeface="Cambria Math" panose="02040503050406030204" pitchFamily="18" charset="0"/>
                                    </a:rPr>
                                    <m:t>𝑛</m:t>
                                  </m:r>
                                </m:sub>
                              </m:sSub>
                            </m:e>
                          </m:mr>
                        </m:m>
                      </m:e>
                    </m:d>
                  </m:oMath>
                </a14:m>
                <a:r>
                  <a:rPr lang="zh-CN" altLang="en-US" sz="2200" b="1" baseline="-25000" dirty="0">
                    <a:solidFill>
                      <a:schemeClr val="tx1"/>
                    </a:solidFill>
                  </a:rPr>
                  <a:t>，</a:t>
                </a:r>
                <a:r>
                  <a:rPr lang="zh-CN" altLang="zh-CN" sz="2200" dirty="0"/>
                  <a:t>简记之为</a:t>
                </a:r>
                <a:r>
                  <a:rPr lang="en-US" altLang="zh-CN" sz="2200" b="1" i="1" dirty="0"/>
                  <a:t>Ax</a:t>
                </a:r>
                <a:r>
                  <a:rPr lang="en-US" altLang="zh-CN" sz="2200" dirty="0"/>
                  <a:t>=</a:t>
                </a:r>
                <a:r>
                  <a:rPr lang="en-US" altLang="zh-CN" sz="2200" b="1" i="1" dirty="0"/>
                  <a:t>b</a:t>
                </a:r>
                <a:r>
                  <a:rPr lang="zh-CN" altLang="zh-CN" sz="2200" dirty="0"/>
                  <a:t>。其中，矩阵</a:t>
                </a:r>
                <a:r>
                  <a:rPr lang="en-US" altLang="zh-CN" sz="2200" b="1" i="1" dirty="0"/>
                  <a:t>A</a:t>
                </a:r>
                <a:r>
                  <a:rPr lang="zh-CN" altLang="zh-CN" sz="2200" dirty="0"/>
                  <a:t>中非零元素的位置和值决定了求解</a:t>
                </a:r>
                <a:r>
                  <a:rPr lang="en-US" altLang="zh-CN" sz="2200" b="1" i="1" dirty="0"/>
                  <a:t>x</a:t>
                </a:r>
                <a:r>
                  <a:rPr lang="zh-CN" altLang="zh-CN" sz="2200" dirty="0"/>
                  <a:t>的困难复杂程度。通常一个顺序求解</a:t>
                </a:r>
                <a:r>
                  <a:rPr lang="en-US" altLang="zh-CN" sz="2200" b="1" i="1" dirty="0"/>
                  <a:t>Ax</a:t>
                </a:r>
                <a:r>
                  <a:rPr lang="en-US" altLang="zh-CN" sz="2200" dirty="0"/>
                  <a:t>=</a:t>
                </a:r>
                <a:r>
                  <a:rPr lang="en-US" altLang="zh-CN" sz="2200" b="1" i="1" dirty="0"/>
                  <a:t>b</a:t>
                </a:r>
                <a:r>
                  <a:rPr lang="zh-CN" altLang="zh-CN" sz="2200" dirty="0"/>
                  <a:t>的算法的时间复杂度为</a:t>
                </a:r>
                <a:r>
                  <a:rPr lang="en-US" altLang="zh-CN" sz="2200" i="1" dirty="0"/>
                  <a:t>O</a:t>
                </a:r>
                <a:r>
                  <a:rPr lang="en-US" altLang="zh-CN" sz="2200" dirty="0"/>
                  <a:t>(</a:t>
                </a:r>
                <a:r>
                  <a:rPr lang="en-US" altLang="zh-CN" sz="2200" i="1" dirty="0"/>
                  <a:t>n</a:t>
                </a:r>
                <a:r>
                  <a:rPr lang="en-US" altLang="zh-CN" sz="2200" baseline="30000" dirty="0"/>
                  <a:t>3</a:t>
                </a:r>
                <a:r>
                  <a:rPr lang="en-US" altLang="zh-CN" sz="2200" dirty="0"/>
                  <a:t>)</a:t>
                </a:r>
                <a:endParaRPr lang="en-US" altLang="zh-CN" sz="2200" b="1" i="1" baseline="-25000" dirty="0">
                  <a:solidFill>
                    <a:schemeClr val="tx1"/>
                  </a:solidFill>
                </a:endParaRPr>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296" t="-1235" r="-370" b="-1185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a:t>
            </a:fld>
            <a:endParaRPr lang="zh-CN" altLang="en-US"/>
          </a:p>
        </p:txBody>
      </p:sp>
    </p:spTree>
    <p:extLst>
      <p:ext uri="{BB962C8B-B14F-4D97-AF65-F5344CB8AC3E}">
        <p14:creationId xmlns:p14="http://schemas.microsoft.com/office/powerpoint/2010/main" val="67633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10.1.1 </a:t>
            </a:r>
            <a:r>
              <a:rPr lang="zh-CN" altLang="en-US" dirty="0"/>
              <a:t>基本术语</a:t>
            </a:r>
          </a:p>
        </p:txBody>
      </p:sp>
      <p:sp>
        <p:nvSpPr>
          <p:cNvPr id="3" name="内容占位符 2"/>
          <p:cNvSpPr>
            <a:spLocks noGrp="1"/>
          </p:cNvSpPr>
          <p:nvPr>
            <p:ph sz="quarter" idx="1"/>
          </p:nvPr>
        </p:nvSpPr>
        <p:spPr/>
        <p:txBody>
          <a:bodyPr/>
          <a:lstStyle/>
          <a:p>
            <a:r>
              <a:rPr lang="zh-CN" altLang="zh-CN" sz="2200" b="1" dirty="0"/>
              <a:t>定义</a:t>
            </a:r>
            <a:r>
              <a:rPr lang="en-US" altLang="zh-CN" sz="2200" b="1" dirty="0"/>
              <a:t>10.3 </a:t>
            </a:r>
            <a:r>
              <a:rPr lang="zh-CN" altLang="en-US" sz="2200" dirty="0"/>
              <a:t>一</a:t>
            </a:r>
            <a:r>
              <a:rPr lang="zh-CN" altLang="zh-CN" sz="2200" dirty="0"/>
              <a:t>个</a:t>
            </a:r>
            <a:r>
              <a:rPr lang="en-US" altLang="zh-CN" sz="2200" i="1" dirty="0" err="1"/>
              <a:t>n</a:t>
            </a:r>
            <a:r>
              <a:rPr lang="en-US" altLang="zh-CN" sz="2200" dirty="0" err="1"/>
              <a:t>×</a:t>
            </a:r>
            <a:r>
              <a:rPr lang="en-US" altLang="zh-CN" sz="2200" i="1" dirty="0" err="1"/>
              <a:t>n</a:t>
            </a:r>
            <a:r>
              <a:rPr lang="zh-CN" altLang="zh-CN" sz="2200" dirty="0"/>
              <a:t>的矩阵是上三角的，如果</a:t>
            </a:r>
            <a:r>
              <a:rPr lang="en-US" altLang="zh-CN" sz="2200" i="1" dirty="0" err="1"/>
              <a:t>i</a:t>
            </a:r>
            <a:r>
              <a:rPr lang="en-US" altLang="zh-CN" sz="2200" dirty="0"/>
              <a:t>&gt;</a:t>
            </a:r>
            <a:r>
              <a:rPr lang="en-US" altLang="zh-CN" sz="2200" i="1" dirty="0"/>
              <a:t>j</a:t>
            </a:r>
            <a:r>
              <a:rPr lang="zh-CN" altLang="zh-CN" sz="2200" dirty="0"/>
              <a:t>时，</a:t>
            </a:r>
            <a:r>
              <a:rPr lang="en-US" altLang="zh-CN" sz="2200" i="1" dirty="0" err="1"/>
              <a:t>a</a:t>
            </a:r>
            <a:r>
              <a:rPr lang="en-US" altLang="zh-CN" sz="2200" i="1" baseline="-25000" dirty="0" err="1"/>
              <a:t>ij</a:t>
            </a:r>
            <a:r>
              <a:rPr lang="en-US" altLang="zh-CN" sz="2200" dirty="0"/>
              <a:t>=0</a:t>
            </a:r>
            <a:endParaRPr lang="zh-CN" altLang="zh-CN" sz="2200" dirty="0"/>
          </a:p>
          <a:p>
            <a:r>
              <a:rPr lang="zh-CN" altLang="zh-CN" sz="2200" b="1" dirty="0"/>
              <a:t>定义</a:t>
            </a:r>
            <a:r>
              <a:rPr lang="en-US" altLang="zh-CN" sz="2200" b="1" dirty="0"/>
              <a:t>10.4 </a:t>
            </a:r>
            <a:r>
              <a:rPr lang="zh-CN" altLang="en-US" sz="2200" dirty="0"/>
              <a:t>一</a:t>
            </a:r>
            <a:r>
              <a:rPr lang="zh-CN" altLang="zh-CN" sz="2200" dirty="0"/>
              <a:t>个</a:t>
            </a:r>
            <a:r>
              <a:rPr lang="en-US" altLang="zh-CN" sz="2200" i="1" dirty="0" err="1"/>
              <a:t>n</a:t>
            </a:r>
            <a:r>
              <a:rPr lang="en-US" altLang="zh-CN" sz="2200" dirty="0" err="1"/>
              <a:t>×</a:t>
            </a:r>
            <a:r>
              <a:rPr lang="en-US" altLang="zh-CN" sz="2200" i="1" dirty="0" err="1"/>
              <a:t>n</a:t>
            </a:r>
            <a:r>
              <a:rPr lang="zh-CN" altLang="zh-CN" sz="2200" dirty="0"/>
              <a:t>的矩阵是下三角的，如果</a:t>
            </a:r>
            <a:r>
              <a:rPr lang="en-US" altLang="zh-CN" sz="2200" i="1" dirty="0" err="1"/>
              <a:t>i</a:t>
            </a:r>
            <a:r>
              <a:rPr lang="en-US" altLang="zh-CN" sz="2200" dirty="0"/>
              <a:t>&lt;</a:t>
            </a:r>
            <a:r>
              <a:rPr lang="en-US" altLang="zh-CN" sz="2200" i="1" dirty="0"/>
              <a:t>j</a:t>
            </a:r>
            <a:r>
              <a:rPr lang="zh-CN" altLang="zh-CN" sz="2200" dirty="0"/>
              <a:t>时，</a:t>
            </a:r>
            <a:r>
              <a:rPr lang="en-US" altLang="zh-CN" sz="2200" i="1" dirty="0" err="1"/>
              <a:t>a</a:t>
            </a:r>
            <a:r>
              <a:rPr lang="en-US" altLang="zh-CN" sz="2200" i="1" baseline="-25000" dirty="0" err="1"/>
              <a:t>ij</a:t>
            </a:r>
            <a:r>
              <a:rPr lang="en-US" altLang="zh-CN" sz="2200" dirty="0"/>
              <a:t>=0</a:t>
            </a:r>
            <a:endParaRPr lang="zh-CN" altLang="zh-CN" sz="2200" dirty="0"/>
          </a:p>
          <a:p>
            <a:r>
              <a:rPr lang="zh-CN" altLang="zh-CN" sz="2200" b="1" dirty="0"/>
              <a:t>定义</a:t>
            </a:r>
            <a:r>
              <a:rPr lang="en-US" altLang="zh-CN" sz="2200" b="1" dirty="0"/>
              <a:t>10.5 </a:t>
            </a:r>
            <a:r>
              <a:rPr lang="zh-CN" altLang="en-US" sz="2200" dirty="0"/>
              <a:t>一</a:t>
            </a:r>
            <a:r>
              <a:rPr lang="zh-CN" altLang="zh-CN" sz="2200" dirty="0"/>
              <a:t>个</a:t>
            </a:r>
            <a:r>
              <a:rPr lang="en-US" altLang="zh-CN" sz="2200" i="1" dirty="0" err="1"/>
              <a:t>n</a:t>
            </a:r>
            <a:r>
              <a:rPr lang="en-US" altLang="zh-CN" sz="2200" dirty="0" err="1"/>
              <a:t>×</a:t>
            </a:r>
            <a:r>
              <a:rPr lang="en-US" altLang="zh-CN" sz="2200" i="1" dirty="0" err="1"/>
              <a:t>n</a:t>
            </a:r>
            <a:r>
              <a:rPr lang="zh-CN" altLang="zh-CN" sz="2200" dirty="0"/>
              <a:t>的矩阵是三对角的，当且仅当</a:t>
            </a:r>
            <a:r>
              <a:rPr lang="en-US" altLang="zh-CN" sz="2200" dirty="0"/>
              <a:t>|</a:t>
            </a:r>
            <a:r>
              <a:rPr lang="en-US" altLang="zh-CN" sz="2200" i="1" dirty="0" err="1"/>
              <a:t>i</a:t>
            </a:r>
            <a:r>
              <a:rPr lang="en-US" altLang="zh-CN" sz="2200" dirty="0"/>
              <a:t>-</a:t>
            </a:r>
            <a:r>
              <a:rPr lang="en-US" altLang="zh-CN" sz="2200" i="1" dirty="0"/>
              <a:t>j</a:t>
            </a:r>
            <a:r>
              <a:rPr lang="en-US" altLang="zh-CN" sz="2200" dirty="0"/>
              <a:t>|&gt;1</a:t>
            </a:r>
            <a:r>
              <a:rPr lang="zh-CN" altLang="zh-CN" sz="2200" dirty="0"/>
              <a:t>时，</a:t>
            </a:r>
            <a:r>
              <a:rPr lang="en-US" altLang="zh-CN" sz="2200" i="1" dirty="0" err="1"/>
              <a:t>a</a:t>
            </a:r>
            <a:r>
              <a:rPr lang="en-US" altLang="zh-CN" sz="2200" i="1" baseline="-25000" dirty="0" err="1"/>
              <a:t>ij</a:t>
            </a:r>
            <a:r>
              <a:rPr lang="en-US" altLang="zh-CN" sz="2200" dirty="0"/>
              <a:t>=0</a:t>
            </a:r>
            <a:endParaRPr lang="zh-CN" altLang="zh-CN" sz="2200" dirty="0"/>
          </a:p>
          <a:p>
            <a:r>
              <a:rPr lang="zh-CN" altLang="zh-CN" sz="2200" dirty="0"/>
              <a:t>在</a:t>
            </a:r>
            <a:r>
              <a:rPr lang="en-US" altLang="zh-CN" sz="2200" b="1" i="1" dirty="0"/>
              <a:t>Ax</a:t>
            </a:r>
            <a:r>
              <a:rPr lang="en-US" altLang="zh-CN" sz="2200" dirty="0"/>
              <a:t>=</a:t>
            </a:r>
            <a:r>
              <a:rPr lang="en-US" altLang="zh-CN" sz="2200" b="1" i="1" dirty="0"/>
              <a:t>b</a:t>
            </a:r>
            <a:r>
              <a:rPr lang="zh-CN" altLang="zh-CN" sz="2200" dirty="0"/>
              <a:t>中，若系数矩阵</a:t>
            </a:r>
            <a:r>
              <a:rPr lang="en-US" altLang="zh-CN" sz="2200" b="1" i="1" dirty="0"/>
              <a:t>A</a:t>
            </a:r>
            <a:r>
              <a:rPr lang="zh-CN" altLang="zh-CN" sz="2200" dirty="0"/>
              <a:t>是上（下）三角的，则称其为</a:t>
            </a:r>
            <a:r>
              <a:rPr lang="zh-CN" altLang="zh-CN" sz="2200" b="1" dirty="0"/>
              <a:t>上（下）三角线性方程组</a:t>
            </a:r>
            <a:r>
              <a:rPr lang="zh-CN" altLang="zh-CN" sz="2200" dirty="0"/>
              <a:t>；若系数矩阵</a:t>
            </a:r>
            <a:r>
              <a:rPr lang="en-US" altLang="zh-CN" sz="2200" b="1" i="1" dirty="0"/>
              <a:t>A</a:t>
            </a:r>
            <a:r>
              <a:rPr lang="zh-CN" altLang="zh-CN" sz="2200" dirty="0"/>
              <a:t>是三对角的，则称其为</a:t>
            </a:r>
            <a:r>
              <a:rPr lang="zh-CN" altLang="zh-CN" sz="2200" b="1" dirty="0"/>
              <a:t>三对角线性方程组</a:t>
            </a:r>
            <a:endParaRPr lang="zh-CN" altLang="zh-CN" sz="2200" dirty="0"/>
          </a:p>
          <a:p>
            <a:pPr lvl="1"/>
            <a:r>
              <a:rPr lang="zh-CN" altLang="zh-CN" sz="2000" dirty="0"/>
              <a:t>上（下）三角线性方程组</a:t>
            </a:r>
            <a:r>
              <a:rPr lang="en-US" altLang="zh-CN" sz="2000" dirty="0"/>
              <a:t>:</a:t>
            </a:r>
            <a:r>
              <a:rPr lang="en-US" altLang="zh-CN" sz="2000" i="1" dirty="0"/>
              <a:t>O</a:t>
            </a:r>
            <a:r>
              <a:rPr lang="en-US" altLang="zh-CN" sz="2000" dirty="0"/>
              <a:t>(</a:t>
            </a:r>
            <a:r>
              <a:rPr lang="en-US" altLang="zh-CN" sz="2000" i="1" dirty="0"/>
              <a:t>n</a:t>
            </a:r>
            <a:r>
              <a:rPr lang="en-US" altLang="zh-CN" sz="2000" baseline="30000" dirty="0"/>
              <a:t>2</a:t>
            </a:r>
            <a:r>
              <a:rPr lang="en-US" altLang="zh-CN" sz="2000" dirty="0"/>
              <a:t>)</a:t>
            </a:r>
            <a:r>
              <a:rPr lang="zh-CN" altLang="en-US" sz="2000" dirty="0"/>
              <a:t>，</a:t>
            </a:r>
            <a:r>
              <a:rPr lang="zh-CN" altLang="zh-CN" sz="2000" dirty="0"/>
              <a:t>三对角线性方程组</a:t>
            </a:r>
            <a:r>
              <a:rPr lang="en-US" altLang="zh-CN" sz="2000" dirty="0"/>
              <a:t>:</a:t>
            </a:r>
            <a:r>
              <a:rPr lang="en-US" altLang="zh-CN" sz="2000" i="1" dirty="0"/>
              <a:t>O</a:t>
            </a:r>
            <a:r>
              <a:rPr lang="en-US" altLang="zh-CN" sz="2000" dirty="0"/>
              <a:t>(</a:t>
            </a:r>
            <a:r>
              <a:rPr lang="en-US" altLang="zh-CN" sz="2000" i="1" dirty="0"/>
              <a:t>n</a:t>
            </a:r>
            <a:r>
              <a:rPr lang="en-US" altLang="zh-CN" sz="2000" dirty="0"/>
              <a:t>)</a:t>
            </a:r>
          </a:p>
          <a:p>
            <a:r>
              <a:rPr lang="zh-CN" altLang="zh-CN" sz="2200" b="1" dirty="0"/>
              <a:t>定义</a:t>
            </a:r>
            <a:r>
              <a:rPr lang="en-US" altLang="zh-CN" sz="2200" b="1" dirty="0"/>
              <a:t>10.6 </a:t>
            </a:r>
            <a:r>
              <a:rPr lang="zh-CN" altLang="en-US" sz="2200" dirty="0"/>
              <a:t>一</a:t>
            </a:r>
            <a:r>
              <a:rPr lang="zh-CN" altLang="zh-CN" sz="2200" dirty="0"/>
              <a:t>个</a:t>
            </a:r>
            <a:r>
              <a:rPr lang="en-US" altLang="zh-CN" sz="2200" i="1" dirty="0" err="1"/>
              <a:t>n</a:t>
            </a:r>
            <a:r>
              <a:rPr lang="en-US" altLang="zh-CN" sz="2200" dirty="0" err="1"/>
              <a:t>×</a:t>
            </a:r>
            <a:r>
              <a:rPr lang="en-US" altLang="zh-CN" sz="2200" i="1" dirty="0" err="1"/>
              <a:t>n</a:t>
            </a:r>
            <a:r>
              <a:rPr lang="zh-CN" altLang="zh-CN" sz="2200" dirty="0"/>
              <a:t>的矩阵是</a:t>
            </a:r>
            <a:r>
              <a:rPr lang="zh-CN" altLang="zh-CN" sz="2200" b="1" dirty="0"/>
              <a:t>对角占优</a:t>
            </a:r>
            <a:r>
              <a:rPr lang="zh-CN" altLang="en-US" sz="2200" dirty="0"/>
              <a:t>的</a:t>
            </a:r>
            <a:r>
              <a:rPr lang="zh-CN" altLang="zh-CN" sz="2200" dirty="0"/>
              <a:t>，如果</a:t>
            </a:r>
            <a:r>
              <a:rPr lang="en-US" altLang="zh-CN" sz="2200" dirty="0"/>
              <a:t>|</a:t>
            </a:r>
            <a:r>
              <a:rPr lang="en-US" altLang="zh-CN" sz="2200" i="1" dirty="0" err="1"/>
              <a:t>a</a:t>
            </a:r>
            <a:r>
              <a:rPr lang="en-US" altLang="zh-CN" sz="2200" i="1" baseline="-25000" dirty="0" err="1"/>
              <a:t>ii</a:t>
            </a:r>
            <a:r>
              <a:rPr lang="en-US" altLang="zh-CN" sz="2200" dirty="0"/>
              <a:t>|&gt;</a:t>
            </a:r>
            <a:r>
              <a:rPr lang="en-US" altLang="zh-CN" sz="2200" dirty="0" err="1"/>
              <a:t>Σ</a:t>
            </a:r>
            <a:r>
              <a:rPr lang="en-US" altLang="zh-CN" sz="2200" i="1" baseline="-25000" dirty="0" err="1"/>
              <a:t>j</a:t>
            </a:r>
            <a:r>
              <a:rPr lang="en-US" altLang="zh-CN" sz="2200" baseline="-25000" dirty="0" err="1"/>
              <a:t>≠</a:t>
            </a:r>
            <a:r>
              <a:rPr lang="en-US" altLang="zh-CN" sz="2200" i="1" baseline="-25000" dirty="0" err="1"/>
              <a:t>i</a:t>
            </a:r>
            <a:r>
              <a:rPr lang="en-US" altLang="zh-CN" sz="2200" dirty="0" err="1"/>
              <a:t>|</a:t>
            </a:r>
            <a:r>
              <a:rPr lang="en-US" altLang="zh-CN" sz="2200" i="1" dirty="0" err="1"/>
              <a:t>a</a:t>
            </a:r>
            <a:r>
              <a:rPr lang="en-US" altLang="zh-CN" sz="2200" i="1" baseline="-25000" dirty="0" err="1"/>
              <a:t>ij</a:t>
            </a:r>
            <a:r>
              <a:rPr lang="en-US" altLang="zh-CN" sz="2200" dirty="0"/>
              <a:t>|</a:t>
            </a:r>
          </a:p>
          <a:p>
            <a:r>
              <a:rPr lang="zh-CN" altLang="zh-CN" sz="2200" b="1" dirty="0"/>
              <a:t>定义</a:t>
            </a:r>
            <a:r>
              <a:rPr lang="en-US" altLang="zh-CN" sz="2200" b="1" dirty="0"/>
              <a:t>10.7 </a:t>
            </a:r>
            <a:r>
              <a:rPr lang="zh-CN" altLang="en-US" sz="2200" dirty="0"/>
              <a:t>一</a:t>
            </a:r>
            <a:r>
              <a:rPr lang="zh-CN" altLang="zh-CN" sz="2200" dirty="0"/>
              <a:t>个</a:t>
            </a:r>
            <a:r>
              <a:rPr lang="en-US" altLang="zh-CN" sz="2200" i="1" dirty="0" err="1"/>
              <a:t>n</a:t>
            </a:r>
            <a:r>
              <a:rPr lang="en-US" altLang="zh-CN" sz="2200" dirty="0" err="1"/>
              <a:t>×</a:t>
            </a:r>
            <a:r>
              <a:rPr lang="en-US" altLang="zh-CN" sz="2200" i="1" dirty="0" err="1"/>
              <a:t>n</a:t>
            </a:r>
            <a:r>
              <a:rPr lang="zh-CN" altLang="zh-CN" sz="2200" dirty="0"/>
              <a:t>的矩阵是</a:t>
            </a:r>
            <a:r>
              <a:rPr lang="zh-CN" altLang="zh-CN" sz="2200" b="1" dirty="0"/>
              <a:t>对称</a:t>
            </a:r>
            <a:r>
              <a:rPr lang="zh-CN" altLang="zh-CN" sz="2200" dirty="0"/>
              <a:t>的，如果</a:t>
            </a:r>
            <a:r>
              <a:rPr lang="en-US" altLang="zh-CN" sz="2200" i="1" dirty="0" err="1"/>
              <a:t>a</a:t>
            </a:r>
            <a:r>
              <a:rPr lang="en-US" altLang="zh-CN" sz="2200" i="1" baseline="-25000" dirty="0" err="1"/>
              <a:t>ji</a:t>
            </a:r>
            <a:r>
              <a:rPr lang="en-US" altLang="zh-CN" sz="2200" dirty="0"/>
              <a:t>=</a:t>
            </a:r>
            <a:r>
              <a:rPr lang="en-US" altLang="zh-CN" sz="2200" i="1" dirty="0" err="1"/>
              <a:t>a</a:t>
            </a:r>
            <a:r>
              <a:rPr lang="en-US" altLang="zh-CN" sz="2200" i="1" baseline="-25000" dirty="0" err="1"/>
              <a:t>ij</a:t>
            </a:r>
            <a:r>
              <a:rPr lang="en-US" altLang="zh-CN" sz="2200" dirty="0"/>
              <a:t>, 1≤</a:t>
            </a:r>
            <a:r>
              <a:rPr lang="en-US" altLang="zh-CN" sz="2200" i="1" dirty="0"/>
              <a:t>i</a:t>
            </a:r>
            <a:r>
              <a:rPr lang="en-US" altLang="zh-CN" sz="2200" dirty="0"/>
              <a:t>, </a:t>
            </a:r>
            <a:r>
              <a:rPr lang="en-US" altLang="zh-CN" sz="2200" i="1" dirty="0" err="1"/>
              <a:t>j</a:t>
            </a:r>
            <a:r>
              <a:rPr lang="en-US" altLang="zh-CN" sz="2200" dirty="0" err="1"/>
              <a:t>≤</a:t>
            </a:r>
            <a:r>
              <a:rPr lang="en-US" altLang="zh-CN" sz="2200" i="1" dirty="0" err="1"/>
              <a:t>n</a:t>
            </a:r>
            <a:endParaRPr lang="zh-CN" altLang="zh-CN" sz="2200" i="1" dirty="0"/>
          </a:p>
          <a:p>
            <a:r>
              <a:rPr lang="zh-CN" altLang="zh-CN" sz="2200" b="1" dirty="0"/>
              <a:t>定义</a:t>
            </a:r>
            <a:r>
              <a:rPr lang="en-US" altLang="zh-CN" sz="2200" b="1" dirty="0"/>
              <a:t>10.8 </a:t>
            </a:r>
            <a:r>
              <a:rPr lang="zh-CN" altLang="en-US" sz="2200" dirty="0"/>
              <a:t>一</a:t>
            </a:r>
            <a:r>
              <a:rPr lang="zh-CN" altLang="zh-CN" sz="2200" dirty="0"/>
              <a:t>个</a:t>
            </a:r>
            <a:r>
              <a:rPr lang="en-US" altLang="zh-CN" sz="2200" i="1" dirty="0" err="1"/>
              <a:t>n</a:t>
            </a:r>
            <a:r>
              <a:rPr lang="en-US" altLang="zh-CN" sz="2200" dirty="0" err="1"/>
              <a:t>×</a:t>
            </a:r>
            <a:r>
              <a:rPr lang="en-US" altLang="zh-CN" sz="2200" i="1" dirty="0" err="1"/>
              <a:t>n</a:t>
            </a:r>
            <a:r>
              <a:rPr lang="zh-CN" altLang="zh-CN" sz="2200" dirty="0"/>
              <a:t>的矩阵称为</a:t>
            </a:r>
            <a:r>
              <a:rPr lang="zh-CN" altLang="zh-CN" sz="2200" b="1" dirty="0"/>
              <a:t>正定</a:t>
            </a:r>
            <a:r>
              <a:rPr lang="zh-CN" altLang="zh-CN" sz="2200" dirty="0"/>
              <a:t>的，如果对于非零向量</a:t>
            </a:r>
            <a:r>
              <a:rPr lang="en-US" altLang="zh-CN" sz="2200" b="1" i="1" dirty="0"/>
              <a:t>X</a:t>
            </a:r>
            <a:r>
              <a:rPr lang="zh-CN" altLang="zh-CN" sz="2200" dirty="0"/>
              <a:t>及其转置</a:t>
            </a:r>
            <a:r>
              <a:rPr lang="en-US" altLang="zh-CN" sz="2200" b="1" i="1" dirty="0"/>
              <a:t>X</a:t>
            </a:r>
            <a:r>
              <a:rPr lang="en-US" altLang="zh-CN" sz="2200" baseline="30000" dirty="0"/>
              <a:t>T</a:t>
            </a:r>
            <a:r>
              <a:rPr lang="zh-CN" altLang="zh-CN" sz="2200" dirty="0"/>
              <a:t>，则乘积</a:t>
            </a:r>
            <a:r>
              <a:rPr lang="en-US" altLang="zh-CN" sz="2200" b="1" i="1" dirty="0"/>
              <a:t>X</a:t>
            </a:r>
            <a:r>
              <a:rPr lang="en-US" altLang="zh-CN" sz="2200" baseline="30000" dirty="0"/>
              <a:t>T</a:t>
            </a:r>
            <a:r>
              <a:rPr lang="en-US" altLang="zh-CN" sz="2200" b="1" i="1" dirty="0"/>
              <a:t>AX</a:t>
            </a:r>
            <a:r>
              <a:rPr lang="en-US" altLang="zh-CN" sz="2200" dirty="0"/>
              <a:t>&gt;0</a:t>
            </a:r>
            <a:endParaRPr lang="zh-CN" altLang="zh-CN" sz="2200" dirty="0"/>
          </a:p>
          <a:p>
            <a:pPr lvl="1"/>
            <a:r>
              <a:rPr lang="zh-CN" altLang="zh-CN" sz="2000" dirty="0"/>
              <a:t>所有对称的、对角占优的且</a:t>
            </a:r>
            <a:r>
              <a:rPr lang="en-US" altLang="zh-CN" sz="2000" i="1" dirty="0" err="1"/>
              <a:t>a</a:t>
            </a:r>
            <a:r>
              <a:rPr lang="en-US" altLang="zh-CN" sz="2000" i="1" baseline="-25000" dirty="0" err="1"/>
              <a:t>ij</a:t>
            </a:r>
            <a:r>
              <a:rPr lang="en-US" altLang="zh-CN" sz="2000" dirty="0"/>
              <a:t> &gt;0</a:t>
            </a:r>
            <a:r>
              <a:rPr lang="zh-CN" altLang="zh-CN" sz="2000" dirty="0"/>
              <a:t>的矩阵都是正定的</a:t>
            </a:r>
            <a:endParaRPr lang="zh-CN" altLang="en-US" sz="2000"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a:t>
            </a:fld>
            <a:endParaRPr lang="zh-CN" altLang="en-US" dirty="0"/>
          </a:p>
        </p:txBody>
      </p:sp>
    </p:spTree>
    <p:extLst>
      <p:ext uri="{BB962C8B-B14F-4D97-AF65-F5344CB8AC3E}">
        <p14:creationId xmlns:p14="http://schemas.microsoft.com/office/powerpoint/2010/main" val="140115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10.1.2 </a:t>
            </a:r>
            <a:r>
              <a:rPr lang="zh-CN" altLang="en-US" dirty="0"/>
              <a:t>上三角方程组的求解</a:t>
            </a:r>
          </a:p>
        </p:txBody>
      </p:sp>
      <p:sp>
        <p:nvSpPr>
          <p:cNvPr id="3" name="内容占位符 2"/>
          <p:cNvSpPr>
            <a:spLocks noGrp="1"/>
          </p:cNvSpPr>
          <p:nvPr>
            <p:ph sz="quarter" idx="1"/>
          </p:nvPr>
        </p:nvSpPr>
        <p:spPr/>
        <p:txBody>
          <a:bodyPr/>
          <a:lstStyle/>
          <a:p>
            <a:r>
              <a:rPr lang="en-US" altLang="zh-CN" sz="2400" dirty="0"/>
              <a:t>SISD</a:t>
            </a:r>
            <a:r>
              <a:rPr lang="zh-CN" altLang="zh-CN" sz="2400" dirty="0"/>
              <a:t>上回代解法</a:t>
            </a:r>
            <a:endParaRPr lang="en-US" altLang="zh-CN" sz="2400" dirty="0"/>
          </a:p>
          <a:p>
            <a:endParaRPr lang="en-US" altLang="zh-CN" sz="2400" dirty="0"/>
          </a:p>
          <a:p>
            <a:endParaRPr lang="en-US" altLang="zh-CN" sz="2400" dirty="0"/>
          </a:p>
          <a:p>
            <a:endParaRPr lang="en-US" altLang="zh-CN" sz="2400" dirty="0"/>
          </a:p>
          <a:p>
            <a:pPr>
              <a:defRPr/>
            </a:pPr>
            <a:r>
              <a:rPr lang="en-US" altLang="zh-CN" sz="2400" dirty="0"/>
              <a:t>SISD</a:t>
            </a:r>
            <a:r>
              <a:rPr lang="zh-CN" altLang="en-US" sz="2400" dirty="0"/>
              <a:t>上回代求解上三角方程组算法</a:t>
            </a:r>
            <a:endParaRPr lang="en-US" altLang="zh-CN" sz="2400"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5</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28225100"/>
              </p:ext>
            </p:extLst>
          </p:nvPr>
        </p:nvGraphicFramePr>
        <p:xfrm>
          <a:off x="323526" y="1628800"/>
          <a:ext cx="2232250" cy="148336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561664">
                  <a:extLst>
                    <a:ext uri="{9D8B030D-6E8A-4147-A177-3AD203B41FA5}">
                      <a16:colId xmlns:a16="http://schemas.microsoft.com/office/drawing/2014/main" val="20003"/>
                    </a:ext>
                  </a:extLst>
                </a:gridCol>
                <a:gridCol w="446450">
                  <a:extLst>
                    <a:ext uri="{9D8B030D-6E8A-4147-A177-3AD203B41FA5}">
                      <a16:colId xmlns:a16="http://schemas.microsoft.com/office/drawing/2014/main" val="20004"/>
                    </a:ext>
                  </a:extLst>
                </a:gridCol>
              </a:tblGrid>
              <a:tr h="370840">
                <a:tc>
                  <a:txBody>
                    <a:bodyPr/>
                    <a:lstStyle/>
                    <a:p>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a:t>
                      </a:r>
                      <a:r>
                        <a:rPr lang="en-US" altLang="zh-CN" sz="2000" i="1" dirty="0"/>
                        <a:t>x</a:t>
                      </a:r>
                      <a:r>
                        <a:rPr lang="en-US" altLang="zh-CN" sz="2000" baseline="-25000" dirty="0"/>
                        <a:t>2</a:t>
                      </a:r>
                      <a:endParaRPr lang="zh-CN" altLang="en-US" sz="2000" baseline="-25000" dirty="0"/>
                    </a:p>
                  </a:txBody>
                  <a:tcPr marL="0" marR="0" marT="0" marB="0"/>
                </a:tc>
                <a:tc>
                  <a:txBody>
                    <a:bodyPr/>
                    <a:lstStyle/>
                    <a:p>
                      <a:r>
                        <a:rPr lang="en-US" altLang="zh-CN" sz="2000" dirty="0"/>
                        <a:t>-</a:t>
                      </a:r>
                      <a:r>
                        <a:rPr lang="en-US" altLang="zh-CN" sz="2000" i="1" dirty="0"/>
                        <a:t>x</a:t>
                      </a:r>
                      <a:r>
                        <a:rPr lang="en-US" altLang="zh-CN" sz="2000" baseline="-25000" dirty="0"/>
                        <a:t>3</a:t>
                      </a:r>
                      <a:endParaRPr lang="zh-CN" altLang="en-US" sz="2000" dirty="0"/>
                    </a:p>
                  </a:txBody>
                  <a:tcPr marL="0" marR="0" marT="0" marB="0"/>
                </a:tc>
                <a:tc>
                  <a:txBody>
                    <a:bodyPr/>
                    <a:lstStyle/>
                    <a:p>
                      <a:r>
                        <a:rPr lang="en-US" altLang="zh-CN" sz="2000" dirty="0"/>
                        <a:t>+4</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=8</a:t>
                      </a:r>
                      <a:endParaRPr lang="zh-CN" altLang="en-US" sz="2000" dirty="0"/>
                    </a:p>
                  </a:txBody>
                  <a:tcPr marL="0" marR="0" marT="0" marB="0"/>
                </a:tc>
                <a:extLst>
                  <a:ext uri="{0D108BD9-81ED-4DB2-BD59-A6C34878D82A}">
                    <a16:rowId xmlns:a16="http://schemas.microsoft.com/office/drawing/2014/main" val="10000"/>
                  </a:ext>
                </a:extLst>
              </a:tr>
              <a:tr h="370840">
                <a:tc>
                  <a:txBody>
                    <a:bodyPr/>
                    <a:lstStyle/>
                    <a:p>
                      <a:endParaRPr lang="zh-CN" altLang="en-US" sz="200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2</a:t>
                      </a:r>
                      <a:endParaRPr lang="zh-CN" altLang="en-US" sz="2000" baseline="-25000" dirty="0"/>
                    </a:p>
                  </a:txBody>
                  <a:tcPr marL="0" marR="0" marT="0" marB="0"/>
                </a:tc>
                <a:tc>
                  <a:txBody>
                    <a:bodyPr/>
                    <a:lstStyle/>
                    <a:p>
                      <a:r>
                        <a:rPr lang="en-US" altLang="zh-CN" sz="2000" dirty="0"/>
                        <a:t>-3</a:t>
                      </a:r>
                      <a:r>
                        <a:rPr lang="en-US" altLang="zh-CN" sz="2000" i="1" dirty="0"/>
                        <a:t>x</a:t>
                      </a:r>
                      <a:r>
                        <a:rPr lang="en-US" altLang="zh-CN" sz="2000" baseline="-25000" dirty="0"/>
                        <a:t>3</a:t>
                      </a:r>
                      <a:endParaRPr lang="zh-CN" altLang="en-US" sz="2000" dirty="0"/>
                    </a:p>
                  </a:txBody>
                  <a:tcPr marL="0" marR="0" marT="0" marB="0"/>
                </a:tc>
                <a:tc>
                  <a:txBody>
                    <a:bodyPr/>
                    <a:lstStyle/>
                    <a:p>
                      <a:r>
                        <a:rPr lang="en-US" altLang="zh-CN" sz="2000" dirty="0"/>
                        <a:t>+</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=5</a:t>
                      </a:r>
                      <a:endParaRPr lang="zh-CN" altLang="en-US" sz="2000" dirty="0"/>
                    </a:p>
                  </a:txBody>
                  <a:tcPr marL="0" marR="0" marT="0" marB="0"/>
                </a:tc>
                <a:extLst>
                  <a:ext uri="{0D108BD9-81ED-4DB2-BD59-A6C34878D82A}">
                    <a16:rowId xmlns:a16="http://schemas.microsoft.com/office/drawing/2014/main" val="10001"/>
                  </a:ext>
                </a:extLst>
              </a:tr>
              <a:tr h="370840">
                <a:tc>
                  <a:txBody>
                    <a:bodyPr/>
                    <a:lstStyle/>
                    <a:p>
                      <a:endParaRPr lang="zh-CN" altLang="en-US" sz="2000"/>
                    </a:p>
                  </a:txBody>
                  <a:tcPr marL="0" marR="0" marT="0" marB="0"/>
                </a:tc>
                <a:tc>
                  <a:txBody>
                    <a:bodyPr/>
                    <a:lstStyle/>
                    <a:p>
                      <a:endParaRPr lang="zh-CN" altLang="en-US" sz="2000"/>
                    </a:p>
                  </a:txBody>
                  <a:tcPr marL="0" marR="0" marT="0" marB="0"/>
                </a:tc>
                <a:tc>
                  <a:txBody>
                    <a:bodyPr/>
                    <a:lstStyle/>
                    <a:p>
                      <a:r>
                        <a:rPr lang="en-US" altLang="zh-CN" sz="2000" dirty="0"/>
                        <a:t>2</a:t>
                      </a:r>
                      <a:r>
                        <a:rPr lang="en-US" altLang="zh-CN" sz="2000" i="1" dirty="0"/>
                        <a:t>x</a:t>
                      </a:r>
                      <a:r>
                        <a:rPr lang="en-US" altLang="zh-CN" sz="2000" baseline="-25000" dirty="0"/>
                        <a:t>3</a:t>
                      </a:r>
                      <a:endParaRPr lang="zh-CN" altLang="en-US" sz="2000" dirty="0"/>
                    </a:p>
                  </a:txBody>
                  <a:tcPr marL="0" marR="0" marT="0" marB="0"/>
                </a:tc>
                <a:tc>
                  <a:txBody>
                    <a:bodyPr/>
                    <a:lstStyle/>
                    <a:p>
                      <a:r>
                        <a:rPr lang="en-US" altLang="zh-CN" sz="2000" dirty="0"/>
                        <a:t>-3</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=0</a:t>
                      </a:r>
                      <a:endParaRPr lang="zh-CN" altLang="en-US" sz="2000" dirty="0"/>
                    </a:p>
                  </a:txBody>
                  <a:tcPr marL="0" marR="0" marT="0" marB="0"/>
                </a:tc>
                <a:extLst>
                  <a:ext uri="{0D108BD9-81ED-4DB2-BD59-A6C34878D82A}">
                    <a16:rowId xmlns:a16="http://schemas.microsoft.com/office/drawing/2014/main" val="10002"/>
                  </a:ext>
                </a:extLst>
              </a:tr>
              <a:tr h="370840">
                <a:tc>
                  <a:txBody>
                    <a:bodyPr/>
                    <a:lstStyle/>
                    <a:p>
                      <a:endParaRPr lang="zh-CN" altLang="en-US" sz="2000"/>
                    </a:p>
                  </a:txBody>
                  <a:tcPr marL="0" marR="0" marT="0" marB="0"/>
                </a:tc>
                <a:tc>
                  <a:txBody>
                    <a:bodyPr/>
                    <a:lstStyle/>
                    <a:p>
                      <a:endParaRPr lang="zh-CN" altLang="en-US" sz="2000" dirty="0"/>
                    </a:p>
                  </a:txBody>
                  <a:tcPr marL="0" marR="0" marT="0" marB="0"/>
                </a:tc>
                <a:tc>
                  <a:txBody>
                    <a:bodyPr/>
                    <a:lstStyle/>
                    <a:p>
                      <a:endParaRPr lang="zh-CN" altLang="en-US" sz="2000"/>
                    </a:p>
                  </a:txBody>
                  <a:tcPr marL="0" marR="0" marT="0" marB="0"/>
                </a:tc>
                <a:tc>
                  <a:txBody>
                    <a:bodyPr/>
                    <a:lstStyle/>
                    <a:p>
                      <a:r>
                        <a:rPr lang="en-US" altLang="zh-CN" sz="2000" dirty="0"/>
                        <a:t>2</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=4</a:t>
                      </a:r>
                      <a:endParaRPr lang="zh-CN" altLang="en-US" sz="2000" dirty="0"/>
                    </a:p>
                  </a:txBody>
                  <a:tcPr marL="0" marR="0" marT="0" marB="0"/>
                </a:tc>
                <a:extLst>
                  <a:ext uri="{0D108BD9-81ED-4DB2-BD59-A6C34878D82A}">
                    <a16:rowId xmlns:a16="http://schemas.microsoft.com/office/drawing/2014/main" val="1000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924354630"/>
              </p:ext>
            </p:extLst>
          </p:nvPr>
        </p:nvGraphicFramePr>
        <p:xfrm>
          <a:off x="2627784" y="1628800"/>
          <a:ext cx="2016224" cy="1483360"/>
        </p:xfrm>
        <a:graphic>
          <a:graphicData uri="http://schemas.openxmlformats.org/drawingml/2006/table">
            <a:tbl>
              <a:tblPr firstRow="1" bandRow="1">
                <a:tableStyleId>{2D5ABB26-0587-4C30-8999-92F81FD0307C}</a:tableStyleId>
              </a:tblPr>
              <a:tblGrid>
                <a:gridCol w="278100">
                  <a:extLst>
                    <a:ext uri="{9D8B030D-6E8A-4147-A177-3AD203B41FA5}">
                      <a16:colId xmlns:a16="http://schemas.microsoft.com/office/drawing/2014/main" val="20000"/>
                    </a:ext>
                  </a:extLst>
                </a:gridCol>
                <a:gridCol w="417150">
                  <a:extLst>
                    <a:ext uri="{9D8B030D-6E8A-4147-A177-3AD203B41FA5}">
                      <a16:colId xmlns:a16="http://schemas.microsoft.com/office/drawing/2014/main" val="20001"/>
                    </a:ext>
                  </a:extLst>
                </a:gridCol>
                <a:gridCol w="475461">
                  <a:extLst>
                    <a:ext uri="{9D8B030D-6E8A-4147-A177-3AD203B41FA5}">
                      <a16:colId xmlns:a16="http://schemas.microsoft.com/office/drawing/2014/main" val="20002"/>
                    </a:ext>
                  </a:extLst>
                </a:gridCol>
                <a:gridCol w="413465">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tblGrid>
              <a:tr h="370840">
                <a:tc>
                  <a:txBody>
                    <a:bodyPr/>
                    <a:lstStyle/>
                    <a:p>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a:t>
                      </a:r>
                      <a:r>
                        <a:rPr lang="en-US" altLang="zh-CN" sz="2000" i="1" dirty="0"/>
                        <a:t>x</a:t>
                      </a:r>
                      <a:r>
                        <a:rPr lang="en-US" altLang="zh-CN" sz="2000" baseline="-25000" dirty="0"/>
                        <a:t>2</a:t>
                      </a:r>
                      <a:endParaRPr lang="zh-CN" altLang="en-US" sz="2000" baseline="-25000" dirty="0"/>
                    </a:p>
                  </a:txBody>
                  <a:tcPr marL="0" marR="0" marT="0" marB="0"/>
                </a:tc>
                <a:tc>
                  <a:txBody>
                    <a:bodyPr/>
                    <a:lstStyle/>
                    <a:p>
                      <a:r>
                        <a:rPr lang="en-US" altLang="zh-CN" sz="2000" dirty="0"/>
                        <a:t>-</a:t>
                      </a:r>
                      <a:r>
                        <a:rPr lang="en-US" altLang="zh-CN" sz="2000" i="1" dirty="0"/>
                        <a:t>x</a:t>
                      </a:r>
                      <a:r>
                        <a:rPr lang="en-US" altLang="zh-CN" sz="2000" baseline="-25000" dirty="0"/>
                        <a:t>3</a:t>
                      </a:r>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=0</a:t>
                      </a:r>
                      <a:endParaRPr lang="zh-CN" altLang="en-US" sz="2000" dirty="0"/>
                    </a:p>
                  </a:txBody>
                  <a:tcPr marL="0" marR="0" marT="0" marB="0"/>
                </a:tc>
                <a:extLst>
                  <a:ext uri="{0D108BD9-81ED-4DB2-BD59-A6C34878D82A}">
                    <a16:rowId xmlns:a16="http://schemas.microsoft.com/office/drawing/2014/main" val="10000"/>
                  </a:ext>
                </a:extLst>
              </a:tr>
              <a:tr h="370840">
                <a:tc>
                  <a:txBody>
                    <a:bodyPr/>
                    <a:lstStyle/>
                    <a:p>
                      <a:endParaRPr lang="zh-CN" altLang="en-US" sz="2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2</a:t>
                      </a:r>
                      <a:endParaRPr lang="zh-CN" altLang="en-US" sz="2000" baseline="-25000" dirty="0"/>
                    </a:p>
                  </a:txBody>
                  <a:tcPr marL="0" marR="0" marT="0" marB="0"/>
                </a:tc>
                <a:tc>
                  <a:txBody>
                    <a:bodyPr/>
                    <a:lstStyle/>
                    <a:p>
                      <a:r>
                        <a:rPr lang="en-US" altLang="zh-CN" sz="2000" dirty="0"/>
                        <a:t>-3</a:t>
                      </a:r>
                      <a:r>
                        <a:rPr lang="en-US" altLang="zh-CN" sz="2000" i="1" dirty="0"/>
                        <a:t>x</a:t>
                      </a:r>
                      <a:r>
                        <a:rPr lang="en-US" altLang="zh-CN" sz="2000" baseline="-25000" dirty="0"/>
                        <a:t>3</a:t>
                      </a:r>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=3</a:t>
                      </a:r>
                      <a:endParaRPr lang="zh-CN" altLang="en-US" sz="2000" dirty="0"/>
                    </a:p>
                  </a:txBody>
                  <a:tcPr marL="0" marR="0" marT="0" marB="0"/>
                </a:tc>
                <a:extLst>
                  <a:ext uri="{0D108BD9-81ED-4DB2-BD59-A6C34878D82A}">
                    <a16:rowId xmlns:a16="http://schemas.microsoft.com/office/drawing/2014/main" val="10001"/>
                  </a:ext>
                </a:extLst>
              </a:tr>
              <a:tr h="370840">
                <a:tc>
                  <a:txBody>
                    <a:bodyPr/>
                    <a:lstStyle/>
                    <a:p>
                      <a:endParaRPr lang="zh-CN" altLang="en-US" sz="2000" dirty="0"/>
                    </a:p>
                  </a:txBody>
                  <a:tcPr marL="0" marR="0" marT="0" marB="0"/>
                </a:tc>
                <a:tc>
                  <a:txBody>
                    <a:bodyPr/>
                    <a:lstStyle/>
                    <a:p>
                      <a:endParaRPr lang="zh-CN" altLang="en-US" sz="2000"/>
                    </a:p>
                  </a:txBody>
                  <a:tcPr marL="0" marR="0" marT="0" marB="0"/>
                </a:tc>
                <a:tc>
                  <a:txBody>
                    <a:bodyPr/>
                    <a:lstStyle/>
                    <a:p>
                      <a:r>
                        <a:rPr lang="en-US" altLang="zh-CN" sz="2000" dirty="0"/>
                        <a:t>2</a:t>
                      </a:r>
                      <a:r>
                        <a:rPr lang="en-US" altLang="zh-CN" sz="2000" i="1" dirty="0"/>
                        <a:t>x</a:t>
                      </a:r>
                      <a:r>
                        <a:rPr lang="en-US" altLang="zh-CN" sz="2000" baseline="-25000" dirty="0"/>
                        <a:t>3</a:t>
                      </a:r>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=6</a:t>
                      </a:r>
                      <a:endParaRPr lang="zh-CN" altLang="en-US" sz="2000" dirty="0"/>
                    </a:p>
                  </a:txBody>
                  <a:tcPr marL="0" marR="0" marT="0" marB="0"/>
                </a:tc>
                <a:extLst>
                  <a:ext uri="{0D108BD9-81ED-4DB2-BD59-A6C34878D82A}">
                    <a16:rowId xmlns:a16="http://schemas.microsoft.com/office/drawing/2014/main" val="10002"/>
                  </a:ext>
                </a:extLst>
              </a:tr>
              <a:tr h="370840">
                <a:tc>
                  <a:txBody>
                    <a:bodyPr/>
                    <a:lstStyle/>
                    <a:p>
                      <a:endParaRPr lang="zh-CN" altLang="en-US" sz="2000"/>
                    </a:p>
                  </a:txBody>
                  <a:tcPr marL="0" marR="0" marT="0" marB="0"/>
                </a:tc>
                <a:tc>
                  <a:txBody>
                    <a:bodyPr/>
                    <a:lstStyle/>
                    <a:p>
                      <a:endParaRPr lang="zh-CN" altLang="en-US" sz="2000"/>
                    </a:p>
                  </a:txBody>
                  <a:tcPr marL="0" marR="0" marT="0" marB="0"/>
                </a:tc>
                <a:tc>
                  <a:txBody>
                    <a:bodyPr/>
                    <a:lstStyle/>
                    <a:p>
                      <a:endParaRPr lang="zh-CN" altLang="en-US" sz="2000" dirty="0"/>
                    </a:p>
                  </a:txBody>
                  <a:tcPr marL="0" marR="0" marT="0" marB="0"/>
                </a:tc>
                <a:tc>
                  <a:txBody>
                    <a:bodyPr/>
                    <a:lstStyle/>
                    <a:p>
                      <a:r>
                        <a:rPr lang="en-US" altLang="zh-CN" sz="2000" dirty="0"/>
                        <a:t>2</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=4</a:t>
                      </a:r>
                      <a:endParaRPr lang="zh-CN" altLang="en-US" sz="2000" dirty="0"/>
                    </a:p>
                  </a:txBody>
                  <a:tcPr marL="0" marR="0" marT="0" marB="0"/>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0574227"/>
              </p:ext>
            </p:extLst>
          </p:nvPr>
        </p:nvGraphicFramePr>
        <p:xfrm>
          <a:off x="4716016" y="1628800"/>
          <a:ext cx="1944216" cy="1483360"/>
        </p:xfrm>
        <a:graphic>
          <a:graphicData uri="http://schemas.openxmlformats.org/drawingml/2006/table">
            <a:tbl>
              <a:tblPr firstRow="1" bandRow="1">
                <a:tableStyleId>{2D5ABB26-0587-4C30-8999-92F81FD0307C}</a:tableStyleId>
              </a:tblPr>
              <a:tblGrid>
                <a:gridCol w="293129">
                  <a:extLst>
                    <a:ext uri="{9D8B030D-6E8A-4147-A177-3AD203B41FA5}">
                      <a16:colId xmlns:a16="http://schemas.microsoft.com/office/drawing/2014/main" val="20000"/>
                    </a:ext>
                  </a:extLst>
                </a:gridCol>
                <a:gridCol w="4269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tblGrid>
              <a:tr h="370840">
                <a:tc>
                  <a:txBody>
                    <a:bodyPr/>
                    <a:lstStyle/>
                    <a:p>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a:t>
                      </a:r>
                      <a:r>
                        <a:rPr lang="en-US" altLang="zh-CN" sz="2000" i="1" dirty="0"/>
                        <a:t>x</a:t>
                      </a:r>
                      <a:r>
                        <a:rPr lang="en-US" altLang="zh-CN" sz="2000" baseline="-25000" dirty="0"/>
                        <a:t>2</a:t>
                      </a:r>
                      <a:endParaRPr lang="zh-CN" altLang="en-US" sz="2000" baseline="-25000" dirty="0"/>
                    </a:p>
                  </a:txBody>
                  <a:tcPr marL="0" marR="0" marT="0" marB="0"/>
                </a:tc>
                <a:tc>
                  <a:txBody>
                    <a:bodyPr/>
                    <a:lstStyle/>
                    <a:p>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=3</a:t>
                      </a:r>
                      <a:endParaRPr lang="zh-CN" altLang="en-US" sz="2000" dirty="0"/>
                    </a:p>
                  </a:txBody>
                  <a:tcPr marL="0" marR="0" marT="0" marB="0"/>
                </a:tc>
                <a:extLst>
                  <a:ext uri="{0D108BD9-81ED-4DB2-BD59-A6C34878D82A}">
                    <a16:rowId xmlns:a16="http://schemas.microsoft.com/office/drawing/2014/main" val="10000"/>
                  </a:ext>
                </a:extLst>
              </a:tr>
              <a:tr h="370840">
                <a:tc>
                  <a:txBody>
                    <a:bodyPr/>
                    <a:lstStyle/>
                    <a:p>
                      <a:endParaRPr lang="zh-CN" altLang="en-US" sz="200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2</a:t>
                      </a:r>
                      <a:endParaRPr lang="zh-CN" altLang="en-US" sz="2000" baseline="-25000" dirty="0"/>
                    </a:p>
                  </a:txBody>
                  <a:tcPr marL="0" marR="0" marT="0" marB="0"/>
                </a:tc>
                <a:tc>
                  <a:txBody>
                    <a:bodyPr/>
                    <a:lstStyle/>
                    <a:p>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=12</a:t>
                      </a:r>
                      <a:endParaRPr lang="zh-CN" altLang="en-US" sz="2000" dirty="0"/>
                    </a:p>
                  </a:txBody>
                  <a:tcPr marL="0" marR="0" marT="0" marB="0"/>
                </a:tc>
                <a:extLst>
                  <a:ext uri="{0D108BD9-81ED-4DB2-BD59-A6C34878D82A}">
                    <a16:rowId xmlns:a16="http://schemas.microsoft.com/office/drawing/2014/main" val="10001"/>
                  </a:ext>
                </a:extLst>
              </a:tr>
              <a:tr h="370840">
                <a:tc>
                  <a:txBody>
                    <a:bodyPr/>
                    <a:lstStyle/>
                    <a:p>
                      <a:endParaRPr lang="zh-CN" altLang="en-US" sz="2000"/>
                    </a:p>
                  </a:txBody>
                  <a:tcPr marL="0" marR="0" marT="0" marB="0"/>
                </a:tc>
                <a:tc>
                  <a:txBody>
                    <a:bodyPr/>
                    <a:lstStyle/>
                    <a:p>
                      <a:endParaRPr lang="zh-CN" altLang="en-US" sz="2000" dirty="0"/>
                    </a:p>
                  </a:txBody>
                  <a:tcPr marL="0" marR="0" marT="0" marB="0"/>
                </a:tc>
                <a:tc>
                  <a:txBody>
                    <a:bodyPr/>
                    <a:lstStyle/>
                    <a:p>
                      <a:r>
                        <a:rPr lang="en-US" altLang="zh-CN" sz="2000" dirty="0"/>
                        <a:t>2</a:t>
                      </a:r>
                      <a:r>
                        <a:rPr lang="en-US" altLang="zh-CN" sz="2000" i="1" dirty="0"/>
                        <a:t>x</a:t>
                      </a:r>
                      <a:r>
                        <a:rPr lang="en-US" altLang="zh-CN" sz="2000" baseline="-25000" dirty="0"/>
                        <a:t>3</a:t>
                      </a:r>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=6</a:t>
                      </a:r>
                      <a:endParaRPr lang="zh-CN" altLang="en-US" sz="2000" dirty="0"/>
                    </a:p>
                  </a:txBody>
                  <a:tcPr marL="0" marR="0" marT="0" marB="0"/>
                </a:tc>
                <a:extLst>
                  <a:ext uri="{0D108BD9-81ED-4DB2-BD59-A6C34878D82A}">
                    <a16:rowId xmlns:a16="http://schemas.microsoft.com/office/drawing/2014/main" val="10002"/>
                  </a:ext>
                </a:extLst>
              </a:tr>
              <a:tr h="370840">
                <a:tc>
                  <a:txBody>
                    <a:bodyPr/>
                    <a:lstStyle/>
                    <a:p>
                      <a:endParaRPr lang="zh-CN" altLang="en-US" sz="2000"/>
                    </a:p>
                  </a:txBody>
                  <a:tcPr marL="0" marR="0" marT="0" marB="0"/>
                </a:tc>
                <a:tc>
                  <a:txBody>
                    <a:bodyPr/>
                    <a:lstStyle/>
                    <a:p>
                      <a:endParaRPr lang="zh-CN" altLang="en-US" sz="2000"/>
                    </a:p>
                  </a:txBody>
                  <a:tcPr marL="0" marR="0" marT="0" marB="0"/>
                </a:tc>
                <a:tc>
                  <a:txBody>
                    <a:bodyPr/>
                    <a:lstStyle/>
                    <a:p>
                      <a:endParaRPr lang="zh-CN" altLang="en-US" sz="2000" dirty="0"/>
                    </a:p>
                  </a:txBody>
                  <a:tcPr marL="0" marR="0" marT="0" marB="0"/>
                </a:tc>
                <a:tc>
                  <a:txBody>
                    <a:bodyPr/>
                    <a:lstStyle/>
                    <a:p>
                      <a:r>
                        <a:rPr lang="en-US" altLang="zh-CN" sz="2000" dirty="0"/>
                        <a:t>2</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=4</a:t>
                      </a:r>
                      <a:endParaRPr lang="zh-CN" altLang="en-US" sz="2000" dirty="0"/>
                    </a:p>
                  </a:txBody>
                  <a:tcPr marL="0" marR="0" marT="0" marB="0"/>
                </a:tc>
                <a:extLst>
                  <a:ext uri="{0D108BD9-81ED-4DB2-BD59-A6C34878D82A}">
                    <a16:rowId xmlns:a16="http://schemas.microsoft.com/office/drawing/2014/main" val="10003"/>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445522540"/>
              </p:ext>
            </p:extLst>
          </p:nvPr>
        </p:nvGraphicFramePr>
        <p:xfrm>
          <a:off x="6876256" y="1628800"/>
          <a:ext cx="1872209" cy="1483360"/>
        </p:xfrm>
        <a:graphic>
          <a:graphicData uri="http://schemas.openxmlformats.org/drawingml/2006/table">
            <a:tbl>
              <a:tblPr firstRow="1" bandRow="1">
                <a:tableStyleId>{2D5ABB26-0587-4C30-8999-92F81FD0307C}</a:tableStyleId>
              </a:tblPr>
              <a:tblGrid>
                <a:gridCol w="277364">
                  <a:extLst>
                    <a:ext uri="{9D8B030D-6E8A-4147-A177-3AD203B41FA5}">
                      <a16:colId xmlns:a16="http://schemas.microsoft.com/office/drawing/2014/main" val="20000"/>
                    </a:ext>
                  </a:extLst>
                </a:gridCol>
                <a:gridCol w="458146">
                  <a:extLst>
                    <a:ext uri="{9D8B030D-6E8A-4147-A177-3AD203B41FA5}">
                      <a16:colId xmlns:a16="http://schemas.microsoft.com/office/drawing/2014/main" val="20001"/>
                    </a:ext>
                  </a:extLst>
                </a:gridCol>
                <a:gridCol w="344609">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50">
                  <a:extLst>
                    <a:ext uri="{9D8B030D-6E8A-4147-A177-3AD203B41FA5}">
                      <a16:colId xmlns:a16="http://schemas.microsoft.com/office/drawing/2014/main" val="20004"/>
                    </a:ext>
                  </a:extLst>
                </a:gridCol>
              </a:tblGrid>
              <a:tr h="370840">
                <a:tc>
                  <a:txBody>
                    <a:bodyPr/>
                    <a:lstStyle/>
                    <a:p>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=9</a:t>
                      </a:r>
                      <a:endParaRPr lang="zh-CN" altLang="en-US" sz="2000" dirty="0"/>
                    </a:p>
                  </a:txBody>
                  <a:tcPr marL="0" marR="0" marT="0" marB="0"/>
                </a:tc>
                <a:extLst>
                  <a:ext uri="{0D108BD9-81ED-4DB2-BD59-A6C34878D82A}">
                    <a16:rowId xmlns:a16="http://schemas.microsoft.com/office/drawing/2014/main" val="10000"/>
                  </a:ext>
                </a:extLst>
              </a:tr>
              <a:tr h="370840">
                <a:tc>
                  <a:txBody>
                    <a:bodyPr/>
                    <a:lstStyle/>
                    <a:p>
                      <a:endParaRPr lang="zh-CN" altLang="en-US" sz="200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-2</a:t>
                      </a:r>
                      <a:r>
                        <a:rPr lang="en-US" altLang="zh-CN" sz="2000" i="1" dirty="0"/>
                        <a:t>x</a:t>
                      </a:r>
                      <a:r>
                        <a:rPr lang="en-US" altLang="zh-CN" sz="2000" baseline="-25000" dirty="0"/>
                        <a:t>2</a:t>
                      </a:r>
                      <a:endParaRPr lang="zh-CN" altLang="en-US" sz="2000" baseline="-25000" dirty="0"/>
                    </a:p>
                  </a:txBody>
                  <a:tcPr marL="0" marR="0" marT="0" marB="0"/>
                </a:tc>
                <a:tc>
                  <a:txBody>
                    <a:bodyPr/>
                    <a:lstStyle/>
                    <a:p>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=12</a:t>
                      </a:r>
                      <a:endParaRPr lang="zh-CN" altLang="en-US" sz="2000" dirty="0"/>
                    </a:p>
                  </a:txBody>
                  <a:tcPr marL="0" marR="0" marT="0" marB="0"/>
                </a:tc>
                <a:extLst>
                  <a:ext uri="{0D108BD9-81ED-4DB2-BD59-A6C34878D82A}">
                    <a16:rowId xmlns:a16="http://schemas.microsoft.com/office/drawing/2014/main" val="10001"/>
                  </a:ext>
                </a:extLst>
              </a:tr>
              <a:tr h="370840">
                <a:tc>
                  <a:txBody>
                    <a:bodyPr/>
                    <a:lstStyle/>
                    <a:p>
                      <a:endParaRPr lang="zh-CN" altLang="en-US" sz="2000"/>
                    </a:p>
                  </a:txBody>
                  <a:tcPr marL="0" marR="0" marT="0" marB="0"/>
                </a:tc>
                <a:tc>
                  <a:txBody>
                    <a:bodyPr/>
                    <a:lstStyle/>
                    <a:p>
                      <a:endParaRPr lang="zh-CN" altLang="en-US" sz="2000"/>
                    </a:p>
                  </a:txBody>
                  <a:tcPr marL="0" marR="0" marT="0" marB="0"/>
                </a:tc>
                <a:tc>
                  <a:txBody>
                    <a:bodyPr/>
                    <a:lstStyle/>
                    <a:p>
                      <a:r>
                        <a:rPr lang="en-US" altLang="zh-CN" sz="2000" dirty="0"/>
                        <a:t>2</a:t>
                      </a:r>
                      <a:r>
                        <a:rPr lang="en-US" altLang="zh-CN" sz="2000" i="1" dirty="0"/>
                        <a:t>x</a:t>
                      </a:r>
                      <a:r>
                        <a:rPr lang="en-US" altLang="zh-CN" sz="2000" baseline="-25000" dirty="0"/>
                        <a:t>3</a:t>
                      </a:r>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=6</a:t>
                      </a:r>
                      <a:endParaRPr lang="zh-CN" altLang="en-US" sz="2000" dirty="0"/>
                    </a:p>
                  </a:txBody>
                  <a:tcPr marL="0" marR="0" marT="0" marB="0"/>
                </a:tc>
                <a:extLst>
                  <a:ext uri="{0D108BD9-81ED-4DB2-BD59-A6C34878D82A}">
                    <a16:rowId xmlns:a16="http://schemas.microsoft.com/office/drawing/2014/main" val="10002"/>
                  </a:ext>
                </a:extLst>
              </a:tr>
              <a:tr h="370840">
                <a:tc>
                  <a:txBody>
                    <a:bodyPr/>
                    <a:lstStyle/>
                    <a:p>
                      <a:endParaRPr lang="zh-CN" altLang="en-US" sz="2000"/>
                    </a:p>
                  </a:txBody>
                  <a:tcPr marL="0" marR="0" marT="0" marB="0"/>
                </a:tc>
                <a:tc>
                  <a:txBody>
                    <a:bodyPr/>
                    <a:lstStyle/>
                    <a:p>
                      <a:endParaRPr lang="zh-CN" altLang="en-US" sz="2000"/>
                    </a:p>
                  </a:txBody>
                  <a:tcPr marL="0" marR="0" marT="0" marB="0"/>
                </a:tc>
                <a:tc>
                  <a:txBody>
                    <a:bodyPr/>
                    <a:lstStyle/>
                    <a:p>
                      <a:endParaRPr lang="zh-CN" altLang="en-US" sz="2000" dirty="0"/>
                    </a:p>
                  </a:txBody>
                  <a:tcPr marL="0" marR="0" marT="0" marB="0"/>
                </a:tc>
                <a:tc>
                  <a:txBody>
                    <a:bodyPr/>
                    <a:lstStyle/>
                    <a:p>
                      <a:r>
                        <a:rPr lang="en-US" altLang="zh-CN" sz="2000" dirty="0"/>
                        <a:t>2</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=4</a:t>
                      </a:r>
                      <a:endParaRPr lang="zh-CN" altLang="en-US" sz="2000" dirty="0"/>
                    </a:p>
                  </a:txBody>
                  <a:tcPr marL="0" marR="0" marT="0" marB="0"/>
                </a:tc>
                <a:extLst>
                  <a:ext uri="{0D108BD9-81ED-4DB2-BD59-A6C34878D82A}">
                    <a16:rowId xmlns:a16="http://schemas.microsoft.com/office/drawing/2014/main" val="10003"/>
                  </a:ext>
                </a:extLst>
              </a:tr>
            </a:tbl>
          </a:graphicData>
        </a:graphic>
      </p:graphicFrame>
      <p:sp>
        <p:nvSpPr>
          <p:cNvPr id="9" name="矩形 8"/>
          <p:cNvSpPr/>
          <p:nvPr/>
        </p:nvSpPr>
        <p:spPr>
          <a:xfrm>
            <a:off x="2339752" y="2196238"/>
            <a:ext cx="385042" cy="369332"/>
          </a:xfrm>
          <a:prstGeom prst="rect">
            <a:avLst/>
          </a:prstGeom>
        </p:spPr>
        <p:txBody>
          <a:bodyPr wrap="none">
            <a:spAutoFit/>
          </a:bodyPr>
          <a:lstStyle/>
          <a:p>
            <a:r>
              <a:rPr lang="en-US" altLang="zh-CN" dirty="0">
                <a:latin typeface="Cambria Math" panose="02040503050406030204" pitchFamily="18" charset="0"/>
                <a:ea typeface="宋体" panose="02010600030101010101" pitchFamily="2" charset="-122"/>
                <a:cs typeface="Cambria Math" panose="02040503050406030204" pitchFamily="18" charset="0"/>
              </a:rPr>
              <a:t>⇒</a:t>
            </a:r>
            <a:endParaRPr lang="zh-CN" altLang="en-US" dirty="0"/>
          </a:p>
        </p:txBody>
      </p:sp>
      <p:sp>
        <p:nvSpPr>
          <p:cNvPr id="10" name="矩形 9"/>
          <p:cNvSpPr/>
          <p:nvPr/>
        </p:nvSpPr>
        <p:spPr>
          <a:xfrm>
            <a:off x="4474990" y="2196238"/>
            <a:ext cx="385042" cy="369332"/>
          </a:xfrm>
          <a:prstGeom prst="rect">
            <a:avLst/>
          </a:prstGeom>
        </p:spPr>
        <p:txBody>
          <a:bodyPr wrap="none">
            <a:spAutoFit/>
          </a:bodyPr>
          <a:lstStyle/>
          <a:p>
            <a:r>
              <a:rPr lang="en-US" altLang="zh-CN" dirty="0">
                <a:latin typeface="Cambria Math" panose="02040503050406030204" pitchFamily="18" charset="0"/>
                <a:ea typeface="宋体" panose="02010600030101010101" pitchFamily="2" charset="-122"/>
                <a:cs typeface="Cambria Math" panose="02040503050406030204" pitchFamily="18" charset="0"/>
              </a:rPr>
              <a:t>⇒</a:t>
            </a:r>
            <a:endParaRPr lang="zh-CN" altLang="en-US" dirty="0"/>
          </a:p>
        </p:txBody>
      </p:sp>
      <p:sp>
        <p:nvSpPr>
          <p:cNvPr id="11" name="矩形 10"/>
          <p:cNvSpPr/>
          <p:nvPr/>
        </p:nvSpPr>
        <p:spPr>
          <a:xfrm>
            <a:off x="6588224" y="2196238"/>
            <a:ext cx="385042" cy="369332"/>
          </a:xfrm>
          <a:prstGeom prst="rect">
            <a:avLst/>
          </a:prstGeom>
        </p:spPr>
        <p:txBody>
          <a:bodyPr wrap="none">
            <a:spAutoFit/>
          </a:bodyPr>
          <a:lstStyle/>
          <a:p>
            <a:r>
              <a:rPr lang="en-US" altLang="zh-CN" dirty="0">
                <a:latin typeface="Cambria Math" panose="02040503050406030204" pitchFamily="18" charset="0"/>
                <a:ea typeface="宋体" panose="02010600030101010101" pitchFamily="2" charset="-122"/>
                <a:cs typeface="Cambria Math" panose="02040503050406030204" pitchFamily="18" charset="0"/>
              </a:rPr>
              <a:t>⇒</a:t>
            </a:r>
            <a:endParaRPr lang="zh-CN" altLang="en-US" dirty="0"/>
          </a:p>
        </p:txBody>
      </p:sp>
      <p:sp>
        <p:nvSpPr>
          <p:cNvPr id="12" name="矩形 11"/>
          <p:cNvSpPr/>
          <p:nvPr/>
        </p:nvSpPr>
        <p:spPr>
          <a:xfrm>
            <a:off x="955545" y="3399591"/>
            <a:ext cx="3616455" cy="2800767"/>
          </a:xfrm>
          <a:prstGeom prst="rect">
            <a:avLst/>
          </a:prstGeom>
        </p:spPr>
        <p:txBody>
          <a:bodyPr wrap="square">
            <a:spAutoFit/>
          </a:bodyPr>
          <a:lstStyle/>
          <a:p>
            <a:pPr marL="0" lvl="2">
              <a:buNone/>
              <a:defRPr/>
            </a:pPr>
            <a:r>
              <a:rPr lang="en-US" altLang="zh-CN" sz="2200" dirty="0">
                <a:latin typeface="+mn-lt"/>
              </a:rPr>
              <a:t>Begin</a:t>
            </a:r>
          </a:p>
          <a:p>
            <a:pPr marL="0" lvl="2">
              <a:buNone/>
              <a:defRPr/>
            </a:pPr>
            <a:r>
              <a:rPr lang="en-US" altLang="zh-CN" sz="2200" dirty="0">
                <a:latin typeface="+mn-lt"/>
              </a:rPr>
              <a:t>(1) for </a:t>
            </a:r>
            <a:r>
              <a:rPr lang="en-US" altLang="zh-CN" sz="2200" i="1" dirty="0" err="1">
                <a:latin typeface="+mn-lt"/>
              </a:rPr>
              <a:t>i</a:t>
            </a:r>
            <a:r>
              <a:rPr lang="en-US" altLang="zh-CN" sz="2200" dirty="0">
                <a:latin typeface="+mn-lt"/>
              </a:rPr>
              <a:t>=</a:t>
            </a:r>
            <a:r>
              <a:rPr lang="en-US" altLang="zh-CN" sz="2200" i="1" dirty="0">
                <a:latin typeface="+mn-lt"/>
              </a:rPr>
              <a:t>n</a:t>
            </a:r>
            <a:r>
              <a:rPr lang="en-US" altLang="zh-CN" sz="2200" dirty="0">
                <a:latin typeface="+mn-lt"/>
              </a:rPr>
              <a:t> to 1 do</a:t>
            </a:r>
          </a:p>
          <a:p>
            <a:pPr marL="0" lvl="2">
              <a:buNone/>
              <a:defRPr/>
            </a:pPr>
            <a:r>
              <a:rPr lang="en-US" altLang="zh-CN" sz="2200" dirty="0">
                <a:latin typeface="+mn-lt"/>
              </a:rPr>
              <a:t>	(1.1) </a:t>
            </a:r>
            <a:r>
              <a:rPr lang="en-US" altLang="zh-CN" sz="2200" i="1" dirty="0">
                <a:latin typeface="+mn-lt"/>
              </a:rPr>
              <a:t>x</a:t>
            </a:r>
            <a:r>
              <a:rPr lang="en-US" altLang="zh-CN" sz="2200" i="1" baseline="-25000" dirty="0">
                <a:latin typeface="+mn-lt"/>
              </a:rPr>
              <a:t>i</a:t>
            </a:r>
            <a:r>
              <a:rPr lang="en-US" altLang="zh-CN" sz="2200" dirty="0">
                <a:latin typeface="+mn-lt"/>
              </a:rPr>
              <a:t>=</a:t>
            </a:r>
            <a:r>
              <a:rPr lang="en-US" altLang="zh-CN" sz="2200" i="1" dirty="0">
                <a:latin typeface="+mn-lt"/>
              </a:rPr>
              <a:t>b</a:t>
            </a:r>
            <a:r>
              <a:rPr lang="en-US" altLang="zh-CN" sz="2200" i="1" baseline="-25000" dirty="0">
                <a:latin typeface="+mn-lt"/>
              </a:rPr>
              <a:t>i</a:t>
            </a:r>
            <a:r>
              <a:rPr lang="en-US" altLang="zh-CN" sz="2200" dirty="0">
                <a:latin typeface="+mn-lt"/>
              </a:rPr>
              <a:t>/</a:t>
            </a:r>
            <a:r>
              <a:rPr lang="en-US" altLang="zh-CN" sz="2200" i="1" dirty="0" err="1">
                <a:latin typeface="+mn-lt"/>
              </a:rPr>
              <a:t>a</a:t>
            </a:r>
            <a:r>
              <a:rPr lang="en-US" altLang="zh-CN" sz="2200" i="1" baseline="-25000" dirty="0" err="1">
                <a:latin typeface="+mn-lt"/>
              </a:rPr>
              <a:t>ii</a:t>
            </a:r>
            <a:endParaRPr lang="en-US" altLang="zh-CN" sz="2200" i="1" dirty="0">
              <a:latin typeface="+mn-lt"/>
            </a:endParaRPr>
          </a:p>
          <a:p>
            <a:pPr marL="0" lvl="2">
              <a:buNone/>
              <a:defRPr/>
            </a:pPr>
            <a:r>
              <a:rPr lang="en-US" altLang="zh-CN" sz="2200" dirty="0">
                <a:latin typeface="+mn-lt"/>
              </a:rPr>
              <a:t>	(1.2) for </a:t>
            </a:r>
            <a:r>
              <a:rPr lang="en-US" altLang="zh-CN" sz="2200" i="1" dirty="0">
                <a:latin typeface="+mn-lt"/>
              </a:rPr>
              <a:t>j</a:t>
            </a:r>
            <a:r>
              <a:rPr lang="en-US" altLang="zh-CN" sz="2200" dirty="0">
                <a:latin typeface="+mn-lt"/>
              </a:rPr>
              <a:t>=1 to </a:t>
            </a:r>
            <a:r>
              <a:rPr lang="en-US" altLang="zh-CN" sz="2200" i="1" dirty="0">
                <a:latin typeface="+mn-lt"/>
              </a:rPr>
              <a:t>i</a:t>
            </a:r>
            <a:r>
              <a:rPr lang="en-US" altLang="zh-CN" sz="2200" dirty="0">
                <a:latin typeface="+mn-lt"/>
              </a:rPr>
              <a:t>-1 do</a:t>
            </a:r>
          </a:p>
          <a:p>
            <a:pPr marL="0" lvl="3">
              <a:buNone/>
              <a:defRPr/>
            </a:pPr>
            <a:r>
              <a:rPr lang="en-US" altLang="zh-CN" sz="2200" dirty="0">
                <a:latin typeface="+mn-lt"/>
              </a:rPr>
              <a:t>		</a:t>
            </a:r>
            <a:r>
              <a:rPr lang="en-US" altLang="zh-CN" sz="2200" i="1" dirty="0" err="1">
                <a:latin typeface="+mn-lt"/>
              </a:rPr>
              <a:t>b</a:t>
            </a:r>
            <a:r>
              <a:rPr lang="en-US" altLang="zh-CN" sz="2200" i="1" baseline="-25000" dirty="0" err="1">
                <a:latin typeface="+mn-lt"/>
              </a:rPr>
              <a:t>j</a:t>
            </a:r>
            <a:r>
              <a:rPr lang="en-US" altLang="zh-CN" sz="2200" dirty="0">
                <a:latin typeface="+mn-lt"/>
              </a:rPr>
              <a:t>=</a:t>
            </a:r>
            <a:r>
              <a:rPr lang="en-US" altLang="zh-CN" sz="2200" i="1" dirty="0" err="1">
                <a:latin typeface="+mn-lt"/>
              </a:rPr>
              <a:t>b</a:t>
            </a:r>
            <a:r>
              <a:rPr lang="en-US" altLang="zh-CN" sz="2200" i="1" baseline="-25000" dirty="0" err="1">
                <a:latin typeface="+mn-lt"/>
              </a:rPr>
              <a:t>j</a:t>
            </a:r>
            <a:r>
              <a:rPr lang="en-US" altLang="zh-CN" sz="2200" dirty="0" err="1">
                <a:latin typeface="+mn-lt"/>
              </a:rPr>
              <a:t>-</a:t>
            </a:r>
            <a:r>
              <a:rPr lang="en-US" altLang="zh-CN" sz="2200" i="1" dirty="0" err="1">
                <a:latin typeface="+mn-lt"/>
              </a:rPr>
              <a:t>a</a:t>
            </a:r>
            <a:r>
              <a:rPr lang="en-US" altLang="zh-CN" sz="2200" i="1" baseline="-25000" dirty="0" err="1">
                <a:latin typeface="+mn-lt"/>
              </a:rPr>
              <a:t>ji</a:t>
            </a:r>
            <a:r>
              <a:rPr lang="en-US" altLang="zh-CN" sz="2200" i="1" dirty="0" err="1">
                <a:latin typeface="+mn-lt"/>
              </a:rPr>
              <a:t>x</a:t>
            </a:r>
            <a:r>
              <a:rPr lang="en-US" altLang="zh-CN" sz="2200" i="1" baseline="-25000" dirty="0" err="1">
                <a:latin typeface="+mn-lt"/>
              </a:rPr>
              <a:t>i</a:t>
            </a:r>
            <a:endParaRPr lang="en-US" altLang="zh-CN" sz="2200" i="1" baseline="-25000" dirty="0">
              <a:latin typeface="+mn-lt"/>
            </a:endParaRPr>
          </a:p>
          <a:p>
            <a:pPr marL="0" lvl="3">
              <a:buNone/>
              <a:defRPr/>
            </a:pPr>
            <a:r>
              <a:rPr lang="en-US" altLang="zh-CN" sz="2200" dirty="0">
                <a:latin typeface="+mn-lt"/>
              </a:rPr>
              <a:t>       </a:t>
            </a:r>
            <a:r>
              <a:rPr lang="en-US" altLang="zh-CN" sz="2200" dirty="0" err="1">
                <a:latin typeface="+mn-lt"/>
              </a:rPr>
              <a:t>endfor</a:t>
            </a:r>
            <a:endParaRPr lang="en-US" altLang="zh-CN" sz="2200" dirty="0">
              <a:latin typeface="+mn-lt"/>
            </a:endParaRPr>
          </a:p>
          <a:p>
            <a:pPr marL="0" lvl="2">
              <a:buNone/>
              <a:defRPr/>
            </a:pPr>
            <a:r>
              <a:rPr lang="en-US" altLang="zh-CN" sz="2200" dirty="0">
                <a:latin typeface="+mn-lt"/>
              </a:rPr>
              <a:t>    </a:t>
            </a:r>
            <a:r>
              <a:rPr lang="en-US" altLang="zh-CN" sz="2200" dirty="0" err="1">
                <a:latin typeface="+mn-lt"/>
              </a:rPr>
              <a:t>endfor</a:t>
            </a:r>
            <a:endParaRPr lang="en-US" altLang="zh-CN" sz="2200" dirty="0">
              <a:latin typeface="+mn-lt"/>
            </a:endParaRPr>
          </a:p>
          <a:p>
            <a:pPr marL="0" lvl="2">
              <a:buNone/>
              <a:defRPr/>
            </a:pPr>
            <a:r>
              <a:rPr lang="en-US" altLang="zh-CN" sz="2200" dirty="0">
                <a:latin typeface="+mn-lt"/>
              </a:rPr>
              <a:t>End</a:t>
            </a:r>
            <a:endParaRPr lang="zh-CN" altLang="en-US" sz="2200" dirty="0">
              <a:latin typeface="+mn-lt"/>
            </a:endParaRPr>
          </a:p>
        </p:txBody>
      </p:sp>
    </p:spTree>
    <p:extLst>
      <p:ext uri="{BB962C8B-B14F-4D97-AF65-F5344CB8AC3E}">
        <p14:creationId xmlns:p14="http://schemas.microsoft.com/office/powerpoint/2010/main" val="164872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10.1.2 </a:t>
            </a:r>
            <a:r>
              <a:rPr lang="zh-CN" altLang="en-US"/>
              <a:t>上三角方程组的求解</a:t>
            </a:r>
            <a:endParaRPr lang="zh-CN" altLang="en-US" dirty="0"/>
          </a:p>
        </p:txBody>
      </p:sp>
      <p:sp>
        <p:nvSpPr>
          <p:cNvPr id="3" name="内容占位符 2"/>
          <p:cNvSpPr>
            <a:spLocks noGrp="1"/>
          </p:cNvSpPr>
          <p:nvPr>
            <p:ph sz="quarter" idx="1"/>
          </p:nvPr>
        </p:nvSpPr>
        <p:spPr/>
        <p:txBody>
          <a:bodyPr/>
          <a:lstStyle/>
          <a:p>
            <a:r>
              <a:rPr lang="en-US" altLang="zh-CN" dirty="0"/>
              <a:t>UMA</a:t>
            </a:r>
            <a:r>
              <a:rPr lang="zh-CN" altLang="en-US" dirty="0"/>
              <a:t>上回代求解上三角方程组算法</a:t>
            </a:r>
            <a:endParaRPr lang="en-US" altLang="zh-CN" dirty="0"/>
          </a:p>
          <a:p>
            <a:pPr lvl="1"/>
            <a:r>
              <a:rPr lang="zh-CN" altLang="en-US" dirty="0"/>
              <a:t>划分</a:t>
            </a:r>
            <a:r>
              <a:rPr lang="en-US" altLang="zh-CN" dirty="0"/>
              <a:t>: </a:t>
            </a:r>
            <a:r>
              <a:rPr lang="en-US" altLang="zh-CN" i="1" dirty="0"/>
              <a:t>p</a:t>
            </a:r>
            <a:r>
              <a:rPr lang="zh-CN" altLang="en-US" dirty="0"/>
              <a:t>个处理器行循环带状划分</a:t>
            </a:r>
            <a:endParaRPr lang="en-US" altLang="zh-CN" dirty="0"/>
          </a:p>
          <a:p>
            <a:pPr lvl="1"/>
            <a:r>
              <a:rPr lang="en-US" altLang="zh-CN" i="1" dirty="0"/>
              <a:t>p</a:t>
            </a:r>
            <a:r>
              <a:rPr lang="en-US" altLang="zh-CN" dirty="0"/>
              <a:t>(</a:t>
            </a:r>
            <a:r>
              <a:rPr lang="en-US" altLang="zh-CN" i="1" dirty="0"/>
              <a:t>n</a:t>
            </a:r>
            <a:r>
              <a:rPr lang="en-US" altLang="zh-CN" dirty="0"/>
              <a:t>)=</a:t>
            </a:r>
            <a:r>
              <a:rPr lang="en-US" altLang="zh-CN" i="1" dirty="0"/>
              <a:t>p</a:t>
            </a:r>
            <a:r>
              <a:rPr lang="en-US" altLang="zh-CN" dirty="0"/>
              <a:t>, </a:t>
            </a:r>
            <a:r>
              <a:rPr lang="en-US" altLang="zh-CN" i="1" dirty="0"/>
              <a:t>t</a:t>
            </a:r>
            <a:r>
              <a:rPr lang="en-US" altLang="zh-CN" dirty="0"/>
              <a:t>(</a:t>
            </a:r>
            <a:r>
              <a:rPr lang="en-US" altLang="zh-CN" i="1" dirty="0"/>
              <a:t>n</a:t>
            </a:r>
            <a:r>
              <a:rPr lang="en-US" altLang="zh-CN" dirty="0"/>
              <a:t>)=</a:t>
            </a:r>
            <a:r>
              <a:rPr lang="en-US" altLang="zh-CN" i="1" dirty="0"/>
              <a:t>O</a:t>
            </a:r>
            <a:r>
              <a:rPr lang="en-US" altLang="zh-CN" dirty="0"/>
              <a:t>(</a:t>
            </a:r>
            <a:r>
              <a:rPr lang="en-US" altLang="zh-CN" i="1" dirty="0"/>
              <a:t>n</a:t>
            </a:r>
            <a:r>
              <a:rPr lang="en-US" altLang="zh-CN" dirty="0"/>
              <a:t>)</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6</a:t>
            </a:fld>
            <a:endParaRPr lang="zh-CN" altLang="en-US"/>
          </a:p>
        </p:txBody>
      </p:sp>
      <p:graphicFrame>
        <p:nvGraphicFramePr>
          <p:cNvPr id="156674" name="Object 6"/>
          <p:cNvGraphicFramePr>
            <a:graphicFrameLocks noChangeAspect="1"/>
          </p:cNvGraphicFramePr>
          <p:nvPr/>
        </p:nvGraphicFramePr>
        <p:xfrm>
          <a:off x="4788024" y="2737767"/>
          <a:ext cx="4065587" cy="3211513"/>
        </p:xfrm>
        <a:graphic>
          <a:graphicData uri="http://schemas.openxmlformats.org/presentationml/2006/ole">
            <mc:AlternateContent xmlns:mc="http://schemas.openxmlformats.org/markup-compatibility/2006">
              <mc:Choice xmlns:v="urn:schemas-microsoft-com:vml" Requires="v">
                <p:oleObj name="Visio" r:id="rId2" imgW="4496105" imgH="3551530" progId="Visio.Drawing.11">
                  <p:embed/>
                </p:oleObj>
              </mc:Choice>
              <mc:Fallback>
                <p:oleObj name="Visio" r:id="rId2" imgW="4496105" imgH="3551530" progId="Visio.Drawing.11">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737767"/>
                        <a:ext cx="4065587"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p:cNvSpPr/>
          <p:nvPr/>
        </p:nvSpPr>
        <p:spPr>
          <a:xfrm>
            <a:off x="948805" y="2539921"/>
            <a:ext cx="3672408" cy="3816429"/>
          </a:xfrm>
          <a:prstGeom prst="rect">
            <a:avLst/>
          </a:prstGeom>
        </p:spPr>
        <p:txBody>
          <a:bodyPr wrap="square">
            <a:spAutoFit/>
          </a:bodyPr>
          <a:lstStyle/>
          <a:p>
            <a:pPr marL="0" lvl="1">
              <a:buNone/>
              <a:defRPr/>
            </a:pPr>
            <a:r>
              <a:rPr lang="en-US" altLang="zh-CN" sz="2200" dirty="0">
                <a:latin typeface="+mn-lt"/>
              </a:rPr>
              <a:t>Begin</a:t>
            </a:r>
          </a:p>
          <a:p>
            <a:pPr marL="0" lvl="1">
              <a:buNone/>
              <a:defRPr/>
            </a:pPr>
            <a:r>
              <a:rPr lang="en-US" altLang="zh-CN" sz="2200" dirty="0">
                <a:latin typeface="+mn-lt"/>
              </a:rPr>
              <a:t>    for </a:t>
            </a:r>
            <a:r>
              <a:rPr lang="en-US" altLang="zh-CN" sz="2200" i="1" dirty="0" err="1">
                <a:latin typeface="+mn-lt"/>
              </a:rPr>
              <a:t>i</a:t>
            </a:r>
            <a:r>
              <a:rPr lang="en-US" altLang="zh-CN" sz="2200" dirty="0">
                <a:latin typeface="+mn-lt"/>
              </a:rPr>
              <a:t>=</a:t>
            </a:r>
            <a:r>
              <a:rPr lang="en-US" altLang="zh-CN" sz="2200" i="1" dirty="0">
                <a:latin typeface="+mn-lt"/>
              </a:rPr>
              <a:t>n</a:t>
            </a:r>
            <a:r>
              <a:rPr lang="en-US" altLang="zh-CN" sz="2200" dirty="0">
                <a:latin typeface="+mn-lt"/>
              </a:rPr>
              <a:t> to 1 do</a:t>
            </a:r>
          </a:p>
          <a:p>
            <a:pPr marL="0" lvl="1">
              <a:buNone/>
              <a:defRPr/>
            </a:pPr>
            <a:r>
              <a:rPr lang="en-US" altLang="zh-CN" sz="2200" dirty="0">
                <a:latin typeface="+mn-lt"/>
              </a:rPr>
              <a:t>        </a:t>
            </a:r>
            <a:r>
              <a:rPr lang="en-US" altLang="zh-CN" sz="2200" i="1" dirty="0">
                <a:latin typeface="+mn-lt"/>
              </a:rPr>
              <a:t>x</a:t>
            </a:r>
            <a:r>
              <a:rPr lang="en-US" altLang="zh-CN" sz="2200" i="1" baseline="-25000" dirty="0">
                <a:latin typeface="+mn-lt"/>
              </a:rPr>
              <a:t>i</a:t>
            </a:r>
            <a:r>
              <a:rPr lang="en-US" altLang="zh-CN" sz="2200" dirty="0">
                <a:latin typeface="+mn-lt"/>
              </a:rPr>
              <a:t>=</a:t>
            </a:r>
            <a:r>
              <a:rPr lang="en-US" altLang="zh-CN" sz="2200" i="1" dirty="0">
                <a:latin typeface="+mn-lt"/>
              </a:rPr>
              <a:t>b</a:t>
            </a:r>
            <a:r>
              <a:rPr lang="en-US" altLang="zh-CN" sz="2200" i="1" baseline="-25000" dirty="0">
                <a:latin typeface="+mn-lt"/>
              </a:rPr>
              <a:t>i</a:t>
            </a:r>
            <a:r>
              <a:rPr lang="en-US" altLang="zh-CN" sz="2200" dirty="0">
                <a:latin typeface="+mn-lt"/>
              </a:rPr>
              <a:t>/</a:t>
            </a:r>
            <a:r>
              <a:rPr lang="en-US" altLang="zh-CN" sz="2200" i="1" dirty="0" err="1">
                <a:latin typeface="+mn-lt"/>
              </a:rPr>
              <a:t>a</a:t>
            </a:r>
            <a:r>
              <a:rPr lang="en-US" altLang="zh-CN" sz="2200" i="1" baseline="-25000" dirty="0" err="1">
                <a:latin typeface="+mn-lt"/>
              </a:rPr>
              <a:t>ii</a:t>
            </a:r>
            <a:endParaRPr lang="en-US" altLang="zh-CN" sz="2200" i="1" baseline="-25000" dirty="0">
              <a:latin typeface="+mn-lt"/>
            </a:endParaRPr>
          </a:p>
          <a:p>
            <a:pPr marL="0" lvl="1">
              <a:buNone/>
              <a:defRPr/>
            </a:pPr>
            <a:r>
              <a:rPr lang="en-US" altLang="zh-CN" sz="2200" dirty="0">
                <a:latin typeface="+mn-lt"/>
              </a:rPr>
              <a:t>        for all </a:t>
            </a:r>
            <a:r>
              <a:rPr lang="en-US" altLang="zh-CN" sz="2200" i="1" dirty="0" err="1">
                <a:latin typeface="+mn-lt"/>
              </a:rPr>
              <a:t>P</a:t>
            </a:r>
            <a:r>
              <a:rPr lang="en-US" altLang="zh-CN" sz="2200" i="1" baseline="-25000" dirty="0" err="1">
                <a:latin typeface="+mn-lt"/>
              </a:rPr>
              <a:t>j</a:t>
            </a:r>
            <a:r>
              <a:rPr lang="en-US" altLang="zh-CN" sz="2200" dirty="0">
                <a:latin typeface="+mn-lt"/>
              </a:rPr>
              <a:t>, where 1≤</a:t>
            </a:r>
            <a:r>
              <a:rPr lang="en-US" altLang="zh-CN" sz="2200" i="1" dirty="0">
                <a:latin typeface="+mn-lt"/>
              </a:rPr>
              <a:t>j</a:t>
            </a:r>
            <a:r>
              <a:rPr lang="en-US" altLang="zh-CN" sz="2200" dirty="0">
                <a:latin typeface="+mn-lt"/>
              </a:rPr>
              <a:t>≤</a:t>
            </a:r>
            <a:r>
              <a:rPr lang="en-US" altLang="zh-CN" sz="2200" i="1" dirty="0">
                <a:latin typeface="+mn-lt"/>
              </a:rPr>
              <a:t>p</a:t>
            </a:r>
            <a:r>
              <a:rPr lang="en-US" altLang="zh-CN" sz="2200" dirty="0">
                <a:latin typeface="+mn-lt"/>
              </a:rPr>
              <a:t> do</a:t>
            </a:r>
          </a:p>
          <a:p>
            <a:pPr marL="0" lvl="1">
              <a:buNone/>
              <a:defRPr/>
            </a:pPr>
            <a:r>
              <a:rPr lang="en-US" altLang="zh-CN" sz="2200" dirty="0">
                <a:latin typeface="+mn-lt"/>
              </a:rPr>
              <a:t>            for </a:t>
            </a:r>
            <a:r>
              <a:rPr lang="en-US" altLang="zh-CN" sz="2200" i="1" dirty="0">
                <a:latin typeface="+mn-lt"/>
              </a:rPr>
              <a:t>k</a:t>
            </a:r>
            <a:r>
              <a:rPr lang="en-US" altLang="zh-CN" sz="2200" dirty="0">
                <a:latin typeface="+mn-lt"/>
              </a:rPr>
              <a:t>=</a:t>
            </a:r>
            <a:r>
              <a:rPr lang="en-US" altLang="zh-CN" sz="2200" i="1" dirty="0">
                <a:latin typeface="+mn-lt"/>
              </a:rPr>
              <a:t>j</a:t>
            </a:r>
            <a:r>
              <a:rPr lang="en-US" altLang="zh-CN" sz="2200" dirty="0">
                <a:latin typeface="+mn-lt"/>
              </a:rPr>
              <a:t> to </a:t>
            </a:r>
            <a:r>
              <a:rPr lang="en-US" altLang="zh-CN" sz="2200" i="1" dirty="0">
                <a:latin typeface="+mn-lt"/>
              </a:rPr>
              <a:t>i</a:t>
            </a:r>
            <a:r>
              <a:rPr lang="en-US" altLang="zh-CN" sz="2200" dirty="0">
                <a:latin typeface="+mn-lt"/>
              </a:rPr>
              <a:t>-1 step </a:t>
            </a:r>
            <a:r>
              <a:rPr lang="en-US" altLang="zh-CN" sz="2200" i="1" dirty="0">
                <a:latin typeface="+mn-lt"/>
              </a:rPr>
              <a:t>p</a:t>
            </a:r>
            <a:r>
              <a:rPr lang="en-US" altLang="zh-CN" sz="2200" dirty="0">
                <a:latin typeface="+mn-lt"/>
              </a:rPr>
              <a:t> do</a:t>
            </a:r>
          </a:p>
          <a:p>
            <a:pPr marL="0" lvl="1">
              <a:buNone/>
              <a:defRPr/>
            </a:pPr>
            <a:r>
              <a:rPr lang="en-US" altLang="zh-CN" sz="2200" dirty="0">
                <a:latin typeface="+mn-lt"/>
              </a:rPr>
              <a:t>                </a:t>
            </a:r>
            <a:r>
              <a:rPr lang="en-US" altLang="zh-CN" sz="2200" i="1" dirty="0" err="1">
                <a:latin typeface="+mn-lt"/>
              </a:rPr>
              <a:t>b</a:t>
            </a:r>
            <a:r>
              <a:rPr lang="en-US" altLang="zh-CN" sz="2200" i="1" baseline="-25000" dirty="0" err="1">
                <a:latin typeface="+mn-lt"/>
              </a:rPr>
              <a:t>k</a:t>
            </a:r>
            <a:r>
              <a:rPr lang="en-US" altLang="zh-CN" sz="2200" dirty="0">
                <a:latin typeface="+mn-lt"/>
              </a:rPr>
              <a:t>=</a:t>
            </a:r>
            <a:r>
              <a:rPr lang="en-US" altLang="zh-CN" sz="2200" i="1" dirty="0" err="1">
                <a:latin typeface="+mn-lt"/>
              </a:rPr>
              <a:t>b</a:t>
            </a:r>
            <a:r>
              <a:rPr lang="en-US" altLang="zh-CN" sz="2200" i="1" baseline="-25000" dirty="0" err="1">
                <a:latin typeface="+mn-lt"/>
              </a:rPr>
              <a:t>k</a:t>
            </a:r>
            <a:r>
              <a:rPr lang="en-US" altLang="zh-CN" sz="2200" dirty="0" err="1">
                <a:latin typeface="+mn-lt"/>
              </a:rPr>
              <a:t>-</a:t>
            </a:r>
            <a:r>
              <a:rPr lang="en-US" altLang="zh-CN" sz="2200" i="1" dirty="0" err="1">
                <a:latin typeface="+mn-lt"/>
              </a:rPr>
              <a:t>a</a:t>
            </a:r>
            <a:r>
              <a:rPr lang="en-US" altLang="zh-CN" sz="2200" i="1" baseline="-25000" dirty="0" err="1">
                <a:latin typeface="+mn-lt"/>
              </a:rPr>
              <a:t>ki</a:t>
            </a:r>
            <a:r>
              <a:rPr lang="en-US" altLang="zh-CN" sz="2200" i="1" dirty="0" err="1">
                <a:latin typeface="+mn-lt"/>
              </a:rPr>
              <a:t>x</a:t>
            </a:r>
            <a:r>
              <a:rPr lang="en-US" altLang="zh-CN" sz="2200" i="1" baseline="-25000" dirty="0" err="1">
                <a:latin typeface="+mn-lt"/>
              </a:rPr>
              <a:t>i</a:t>
            </a:r>
            <a:endParaRPr lang="en-US" altLang="zh-CN" sz="2200" i="1" baseline="-25000" dirty="0">
              <a:latin typeface="+mn-lt"/>
            </a:endParaRPr>
          </a:p>
          <a:p>
            <a:pPr marL="0" lvl="3">
              <a:buNone/>
              <a:defRPr/>
            </a:pPr>
            <a:r>
              <a:rPr lang="en-US" altLang="zh-CN" sz="2200" dirty="0">
                <a:latin typeface="+mn-lt"/>
              </a:rPr>
              <a:t>                </a:t>
            </a:r>
            <a:r>
              <a:rPr lang="en-US" altLang="zh-CN" sz="2200" i="1" dirty="0" err="1">
                <a:latin typeface="+mn-lt"/>
              </a:rPr>
              <a:t>a</a:t>
            </a:r>
            <a:r>
              <a:rPr lang="en-US" altLang="zh-CN" sz="2200" i="1" baseline="-25000" dirty="0" err="1">
                <a:latin typeface="+mn-lt"/>
              </a:rPr>
              <a:t>ki</a:t>
            </a:r>
            <a:r>
              <a:rPr lang="en-US" altLang="zh-CN" sz="2200" dirty="0">
                <a:latin typeface="+mn-lt"/>
              </a:rPr>
              <a:t>=0</a:t>
            </a:r>
          </a:p>
          <a:p>
            <a:pPr marL="0" lvl="3">
              <a:buNone/>
              <a:defRPr/>
            </a:pPr>
            <a:r>
              <a:rPr lang="en-US" altLang="zh-CN" sz="2200" dirty="0">
                <a:latin typeface="+mn-lt"/>
              </a:rPr>
              <a:t>            </a:t>
            </a:r>
            <a:r>
              <a:rPr lang="en-US" altLang="zh-CN" sz="2200" dirty="0" err="1">
                <a:latin typeface="+mn-lt"/>
              </a:rPr>
              <a:t>endfor</a:t>
            </a:r>
            <a:endParaRPr lang="en-US" altLang="zh-CN" sz="2200" dirty="0">
              <a:latin typeface="+mn-lt"/>
            </a:endParaRPr>
          </a:p>
          <a:p>
            <a:pPr marL="0" lvl="3">
              <a:buNone/>
              <a:defRPr/>
            </a:pPr>
            <a:r>
              <a:rPr lang="en-US" altLang="zh-CN" sz="2200" dirty="0">
                <a:latin typeface="+mn-lt"/>
              </a:rPr>
              <a:t>        </a:t>
            </a:r>
            <a:r>
              <a:rPr lang="en-US" altLang="zh-CN" sz="2200" dirty="0" err="1">
                <a:latin typeface="+mn-lt"/>
              </a:rPr>
              <a:t>endfor</a:t>
            </a:r>
            <a:endParaRPr lang="en-US" altLang="zh-CN" sz="2200" dirty="0">
              <a:latin typeface="+mn-lt"/>
            </a:endParaRPr>
          </a:p>
          <a:p>
            <a:pPr marL="0" lvl="3">
              <a:buNone/>
              <a:defRPr/>
            </a:pPr>
            <a:r>
              <a:rPr lang="en-US" altLang="zh-CN" sz="2200" dirty="0">
                <a:latin typeface="+mn-lt"/>
              </a:rPr>
              <a:t>    </a:t>
            </a:r>
            <a:r>
              <a:rPr lang="en-US" altLang="zh-CN" sz="2200" dirty="0" err="1">
                <a:latin typeface="+mn-lt"/>
              </a:rPr>
              <a:t>endfor</a:t>
            </a:r>
            <a:endParaRPr lang="en-US" altLang="zh-CN" sz="2200" dirty="0">
              <a:latin typeface="+mn-lt"/>
            </a:endParaRPr>
          </a:p>
          <a:p>
            <a:pPr>
              <a:buNone/>
              <a:defRPr/>
            </a:pPr>
            <a:r>
              <a:rPr lang="en-US" altLang="zh-CN" sz="2200" dirty="0">
                <a:latin typeface="+mn-lt"/>
              </a:rPr>
              <a:t>End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第十章 线性方程组的求解</a:t>
            </a:r>
            <a:endParaRPr lang="zh-CN" altLang="en-US" dirty="0"/>
          </a:p>
        </p:txBody>
      </p:sp>
      <p:sp>
        <p:nvSpPr>
          <p:cNvPr id="3" name="内容占位符 2"/>
          <p:cNvSpPr>
            <a:spLocks noGrp="1"/>
          </p:cNvSpPr>
          <p:nvPr>
            <p:ph sz="quarter" idx="1"/>
          </p:nvPr>
        </p:nvSpPr>
        <p:spPr/>
        <p:txBody>
          <a:bodyPr/>
          <a:lstStyle/>
          <a:p>
            <a:r>
              <a:rPr lang="en-US" altLang="zh-CN" dirty="0"/>
              <a:t>10.1 </a:t>
            </a:r>
            <a:r>
              <a:rPr lang="zh-CN" altLang="en-US" dirty="0"/>
              <a:t>三角形方程组的求解</a:t>
            </a:r>
            <a:endParaRPr lang="en-US" altLang="zh-CN" dirty="0"/>
          </a:p>
          <a:p>
            <a:r>
              <a:rPr lang="en-US" altLang="zh-CN" dirty="0">
                <a:solidFill>
                  <a:srgbClr val="FF0000"/>
                </a:solidFill>
              </a:rPr>
              <a:t>10.2 </a:t>
            </a:r>
            <a:r>
              <a:rPr lang="zh-CN" altLang="en-US" dirty="0">
                <a:solidFill>
                  <a:srgbClr val="FF0000"/>
                </a:solidFill>
              </a:rPr>
              <a:t>三对角方程组的求解</a:t>
            </a:r>
            <a:endParaRPr lang="en-US" altLang="zh-CN" dirty="0">
              <a:solidFill>
                <a:srgbClr val="FF0000"/>
              </a:solidFill>
            </a:endParaRPr>
          </a:p>
          <a:p>
            <a:r>
              <a:rPr lang="en-US" altLang="zh-CN" dirty="0"/>
              <a:t>10.3 </a:t>
            </a:r>
            <a:r>
              <a:rPr lang="zh-CN" altLang="en-US" dirty="0"/>
              <a:t>稠密线性方程组的求解</a:t>
            </a:r>
            <a:endParaRPr lang="en-US" altLang="zh-CN" dirty="0"/>
          </a:p>
          <a:p>
            <a:r>
              <a:rPr lang="en-US" altLang="zh-CN" dirty="0"/>
              <a:t>10.4 </a:t>
            </a:r>
            <a:r>
              <a:rPr lang="zh-CN" altLang="en-US" dirty="0"/>
              <a:t>稀疏线性方程组的求解</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10.2.1 </a:t>
            </a:r>
            <a:r>
              <a:rPr lang="zh-CN" altLang="en-US" dirty="0"/>
              <a:t>三对角方程组直接求解法</a:t>
            </a:r>
          </a:p>
        </p:txBody>
      </p:sp>
      <p:sp>
        <p:nvSpPr>
          <p:cNvPr id="3" name="内容占位符 2"/>
          <p:cNvSpPr>
            <a:spLocks noGrp="1"/>
          </p:cNvSpPr>
          <p:nvPr>
            <p:ph sz="quarter" idx="1"/>
          </p:nvPr>
        </p:nvSpPr>
        <p:spPr/>
        <p:txBody>
          <a:bodyPr/>
          <a:lstStyle/>
          <a:p>
            <a:r>
              <a:rPr lang="zh-CN" altLang="zh-CN" sz="2400" dirty="0"/>
              <a:t>三对角方程组的一般形式</a:t>
            </a:r>
            <a:endParaRPr lang="en-US" altLang="zh-CN" sz="2400" dirty="0"/>
          </a:p>
          <a:p>
            <a:endParaRPr lang="en-US" altLang="zh-CN" sz="2400" dirty="0"/>
          </a:p>
          <a:p>
            <a:pPr marL="0" indent="0">
              <a:buNone/>
            </a:pPr>
            <a:endParaRPr lang="en-US" altLang="zh-CN" sz="2400" dirty="0"/>
          </a:p>
          <a:p>
            <a:r>
              <a:rPr lang="en-US" altLang="zh-CN" sz="2400" dirty="0"/>
              <a:t> SISD</a:t>
            </a:r>
            <a:r>
              <a:rPr lang="zh-CN" altLang="zh-CN" sz="2400" dirty="0"/>
              <a:t>上直接求解三对角方程组算法</a:t>
            </a:r>
            <a:endParaRPr lang="en-US" altLang="zh-CN" sz="2400"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8</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032152269"/>
              </p:ext>
            </p:extLst>
          </p:nvPr>
        </p:nvGraphicFramePr>
        <p:xfrm>
          <a:off x="5652120" y="1196752"/>
          <a:ext cx="2714601" cy="1483360"/>
        </p:xfrm>
        <a:graphic>
          <a:graphicData uri="http://schemas.openxmlformats.org/drawingml/2006/table">
            <a:tbl>
              <a:tblPr firstRow="1" bandRow="1">
                <a:tableStyleId>{2D5ABB26-0587-4C30-8999-92F81FD0307C}</a:tableStyleId>
              </a:tblPr>
              <a:tblGrid>
                <a:gridCol w="468000">
                  <a:extLst>
                    <a:ext uri="{9D8B030D-6E8A-4147-A177-3AD203B41FA5}">
                      <a16:colId xmlns:a16="http://schemas.microsoft.com/office/drawing/2014/main" val="20000"/>
                    </a:ext>
                  </a:extLst>
                </a:gridCol>
                <a:gridCol w="604867">
                  <a:extLst>
                    <a:ext uri="{9D8B030D-6E8A-4147-A177-3AD203B41FA5}">
                      <a16:colId xmlns:a16="http://schemas.microsoft.com/office/drawing/2014/main" val="20001"/>
                    </a:ext>
                  </a:extLst>
                </a:gridCol>
                <a:gridCol w="604867">
                  <a:extLst>
                    <a:ext uri="{9D8B030D-6E8A-4147-A177-3AD203B41FA5}">
                      <a16:colId xmlns:a16="http://schemas.microsoft.com/office/drawing/2014/main" val="20002"/>
                    </a:ext>
                  </a:extLst>
                </a:gridCol>
                <a:gridCol w="604867">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tblGrid>
              <a:tr h="370840">
                <a:tc>
                  <a:txBody>
                    <a:bodyPr/>
                    <a:lstStyle/>
                    <a:p>
                      <a:r>
                        <a:rPr lang="en-US" altLang="zh-CN" sz="2000" i="0" dirty="0"/>
                        <a:t>16</a:t>
                      </a:r>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+4</a:t>
                      </a:r>
                      <a:r>
                        <a:rPr lang="en-US" altLang="zh-CN" sz="2000" i="1" dirty="0"/>
                        <a:t>x</a:t>
                      </a:r>
                      <a:r>
                        <a:rPr lang="en-US" altLang="zh-CN" sz="2000" baseline="-25000" dirty="0"/>
                        <a:t>2</a:t>
                      </a:r>
                      <a:endParaRPr lang="zh-CN" altLang="en-US" sz="2000" baseline="-25000" dirty="0"/>
                    </a:p>
                  </a:txBody>
                  <a:tcPr marL="0" marR="0" marT="0" marB="0"/>
                </a:tc>
                <a:tc>
                  <a:txBody>
                    <a:bodyPr/>
                    <a:lstStyle/>
                    <a:p>
                      <a:endParaRPr lang="zh-CN" altLang="en-US" dirty="0"/>
                    </a:p>
                  </a:txBody>
                  <a:tcPr marL="0" marR="0" marT="0" marB="0"/>
                </a:tc>
                <a:tc>
                  <a:txBody>
                    <a:bodyPr/>
                    <a:lstStyle/>
                    <a:p>
                      <a:endParaRPr lang="zh-CN" altLang="en-US" dirty="0"/>
                    </a:p>
                  </a:txBody>
                  <a:tcPr marL="0" marR="0" marT="0" marB="0"/>
                </a:tc>
                <a:tc>
                  <a:txBody>
                    <a:bodyPr/>
                    <a:lstStyle/>
                    <a:p>
                      <a:r>
                        <a:rPr lang="en-US" altLang="zh-CN" sz="2000" dirty="0"/>
                        <a:t>=8</a:t>
                      </a:r>
                      <a:endParaRPr lang="zh-CN" altLang="en-US" sz="2000" dirty="0"/>
                    </a:p>
                  </a:txBody>
                  <a:tcPr marL="0" marR="0" marT="0" marB="0"/>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t>4</a:t>
                      </a:r>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t>+11</a:t>
                      </a:r>
                      <a:r>
                        <a:rPr lang="en-US" altLang="zh-CN" sz="2000" i="1" dirty="0"/>
                        <a:t>x</a:t>
                      </a:r>
                      <a:r>
                        <a:rPr lang="en-US" altLang="zh-CN" sz="2000" baseline="-25000" dirty="0"/>
                        <a:t>2</a:t>
                      </a:r>
                      <a:endParaRPr lang="zh-CN" altLang="en-US" sz="2000" baseline="-25000" dirty="0"/>
                    </a:p>
                  </a:txBody>
                  <a:tcPr marL="0" marR="0" marT="0" marB="0"/>
                </a:tc>
                <a:tc>
                  <a:txBody>
                    <a:bodyPr/>
                    <a:lstStyle/>
                    <a:p>
                      <a:r>
                        <a:rPr lang="en-US" altLang="zh-CN" sz="2000" dirty="0"/>
                        <a:t>-5</a:t>
                      </a:r>
                      <a:r>
                        <a:rPr lang="en-US" altLang="zh-CN" sz="2000" i="1" dirty="0"/>
                        <a:t>x</a:t>
                      </a:r>
                      <a:r>
                        <a:rPr lang="en-US" altLang="zh-CN" sz="2000" baseline="-25000" dirty="0"/>
                        <a:t>3</a:t>
                      </a:r>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=7</a:t>
                      </a:r>
                      <a:endParaRPr lang="zh-CN" altLang="en-US" sz="2000" dirty="0"/>
                    </a:p>
                  </a:txBody>
                  <a:tcPr marL="0" marR="0" marT="0" marB="0"/>
                </a:tc>
                <a:extLst>
                  <a:ext uri="{0D108BD9-81ED-4DB2-BD59-A6C34878D82A}">
                    <a16:rowId xmlns:a16="http://schemas.microsoft.com/office/drawing/2014/main" val="10001"/>
                  </a:ext>
                </a:extLst>
              </a:tr>
              <a:tr h="370840">
                <a:tc>
                  <a:txBody>
                    <a:bodyPr/>
                    <a:lstStyle/>
                    <a:p>
                      <a:endParaRPr lang="zh-CN" altLang="en-US" sz="200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t>2</a:t>
                      </a:r>
                      <a:r>
                        <a:rPr lang="en-US" altLang="zh-CN" sz="2000" i="1" dirty="0"/>
                        <a:t>x</a:t>
                      </a:r>
                      <a:r>
                        <a:rPr lang="en-US" altLang="zh-CN" sz="2000" baseline="-25000" dirty="0"/>
                        <a:t>2</a:t>
                      </a:r>
                      <a:endParaRPr lang="zh-CN" altLang="en-US" sz="2000" baseline="-25000" dirty="0"/>
                    </a:p>
                  </a:txBody>
                  <a:tcPr marL="0" marR="0" marT="0" marB="0"/>
                </a:tc>
                <a:tc>
                  <a:txBody>
                    <a:bodyPr/>
                    <a:lstStyle/>
                    <a:p>
                      <a:r>
                        <a:rPr lang="en-US" altLang="zh-CN" sz="2000" i="0" dirty="0"/>
                        <a:t>+14</a:t>
                      </a:r>
                      <a:r>
                        <a:rPr lang="en-US" altLang="zh-CN" sz="2000" i="1" dirty="0"/>
                        <a:t>x</a:t>
                      </a:r>
                      <a:r>
                        <a:rPr lang="en-US" altLang="zh-CN" sz="2000" baseline="-25000" dirty="0"/>
                        <a:t>3</a:t>
                      </a:r>
                      <a:endParaRPr lang="zh-CN" altLang="en-US" sz="2000" dirty="0"/>
                    </a:p>
                  </a:txBody>
                  <a:tcPr marL="0" marR="0" marT="0" marB="0"/>
                </a:tc>
                <a:tc>
                  <a:txBody>
                    <a:bodyPr/>
                    <a:lstStyle/>
                    <a:p>
                      <a:r>
                        <a:rPr lang="en-US" altLang="zh-CN" sz="2000" dirty="0"/>
                        <a:t>-6</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=13</a:t>
                      </a:r>
                      <a:endParaRPr lang="zh-CN" altLang="en-US" sz="2000" dirty="0"/>
                    </a:p>
                  </a:txBody>
                  <a:tcPr marL="0" marR="0" marT="0" marB="0"/>
                </a:tc>
                <a:extLst>
                  <a:ext uri="{0D108BD9-81ED-4DB2-BD59-A6C34878D82A}">
                    <a16:rowId xmlns:a16="http://schemas.microsoft.com/office/drawing/2014/main" val="10002"/>
                  </a:ext>
                </a:extLst>
              </a:tr>
              <a:tr h="370840">
                <a:tc>
                  <a:txBody>
                    <a:bodyPr/>
                    <a:lstStyle/>
                    <a:p>
                      <a:endParaRPr lang="zh-CN" altLang="en-US" sz="2000" dirty="0"/>
                    </a:p>
                  </a:txBody>
                  <a:tcPr marL="0" marR="0" marT="0" marB="0"/>
                </a:tc>
                <a:tc>
                  <a:txBody>
                    <a:bodyPr/>
                    <a:lstStyle/>
                    <a:p>
                      <a:endParaRPr lang="zh-CN" altLang="en-US" sz="2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t>5</a:t>
                      </a:r>
                      <a:r>
                        <a:rPr lang="en-US" altLang="zh-CN" sz="2000" i="1" dirty="0"/>
                        <a:t>x</a:t>
                      </a:r>
                      <a:r>
                        <a:rPr lang="en-US" altLang="zh-CN" sz="2000" baseline="-25000" dirty="0"/>
                        <a:t>3</a:t>
                      </a:r>
                      <a:endParaRPr lang="zh-CN" altLang="en-US" sz="2000" dirty="0"/>
                    </a:p>
                  </a:txBody>
                  <a:tcPr marL="0" marR="0" marT="0" marB="0"/>
                </a:tc>
                <a:tc>
                  <a:txBody>
                    <a:bodyPr/>
                    <a:lstStyle/>
                    <a:p>
                      <a:r>
                        <a:rPr lang="en-US" altLang="zh-CN" sz="2000" i="0" dirty="0"/>
                        <a:t>+18</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=4</a:t>
                      </a:r>
                      <a:endParaRPr lang="zh-CN" altLang="en-US" sz="2000" dirty="0"/>
                    </a:p>
                  </a:txBody>
                  <a:tcPr marL="0" marR="0" marT="0" marB="0"/>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622299226"/>
              </p:ext>
            </p:extLst>
          </p:nvPr>
        </p:nvGraphicFramePr>
        <p:xfrm>
          <a:off x="5652120" y="2588907"/>
          <a:ext cx="2714601" cy="1483360"/>
        </p:xfrm>
        <a:graphic>
          <a:graphicData uri="http://schemas.openxmlformats.org/drawingml/2006/table">
            <a:tbl>
              <a:tblPr firstRow="1" bandRow="1">
                <a:tableStyleId>{2D5ABB26-0587-4C30-8999-92F81FD0307C}</a:tableStyleId>
              </a:tblPr>
              <a:tblGrid>
                <a:gridCol w="468000">
                  <a:extLst>
                    <a:ext uri="{9D8B030D-6E8A-4147-A177-3AD203B41FA5}">
                      <a16:colId xmlns:a16="http://schemas.microsoft.com/office/drawing/2014/main" val="20000"/>
                    </a:ext>
                  </a:extLst>
                </a:gridCol>
                <a:gridCol w="604867">
                  <a:extLst>
                    <a:ext uri="{9D8B030D-6E8A-4147-A177-3AD203B41FA5}">
                      <a16:colId xmlns:a16="http://schemas.microsoft.com/office/drawing/2014/main" val="20001"/>
                    </a:ext>
                  </a:extLst>
                </a:gridCol>
                <a:gridCol w="604867">
                  <a:extLst>
                    <a:ext uri="{9D8B030D-6E8A-4147-A177-3AD203B41FA5}">
                      <a16:colId xmlns:a16="http://schemas.microsoft.com/office/drawing/2014/main" val="20002"/>
                    </a:ext>
                  </a:extLst>
                </a:gridCol>
                <a:gridCol w="604867">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tblGrid>
              <a:tr h="370840">
                <a:tc>
                  <a:txBody>
                    <a:bodyPr/>
                    <a:lstStyle/>
                    <a:p>
                      <a:r>
                        <a:rPr lang="en-US" altLang="zh-CN" sz="2000" i="0" dirty="0"/>
                        <a:t>16</a:t>
                      </a:r>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+4</a:t>
                      </a:r>
                      <a:r>
                        <a:rPr lang="en-US" altLang="zh-CN" sz="2000" i="1" dirty="0"/>
                        <a:t>x</a:t>
                      </a:r>
                      <a:r>
                        <a:rPr lang="en-US" altLang="zh-CN" sz="2000" baseline="-25000" dirty="0"/>
                        <a:t>2</a:t>
                      </a:r>
                      <a:endParaRPr lang="zh-CN" altLang="en-US" sz="2000" baseline="-25000" dirty="0"/>
                    </a:p>
                  </a:txBody>
                  <a:tcPr marL="0" marR="0" marT="0" marB="0"/>
                </a:tc>
                <a:tc>
                  <a:txBody>
                    <a:bodyPr/>
                    <a:lstStyle/>
                    <a:p>
                      <a:endParaRPr lang="zh-CN" altLang="en-US" dirty="0"/>
                    </a:p>
                  </a:txBody>
                  <a:tcPr marL="0" marR="0" marT="0" marB="0"/>
                </a:tc>
                <a:tc>
                  <a:txBody>
                    <a:bodyPr/>
                    <a:lstStyle/>
                    <a:p>
                      <a:endParaRPr lang="zh-CN" altLang="en-US" dirty="0"/>
                    </a:p>
                  </a:txBody>
                  <a:tcPr marL="0" marR="0" marT="0" marB="0"/>
                </a:tc>
                <a:tc>
                  <a:txBody>
                    <a:bodyPr/>
                    <a:lstStyle/>
                    <a:p>
                      <a:r>
                        <a:rPr lang="en-US" altLang="zh-CN" sz="2000" dirty="0"/>
                        <a:t>=8</a:t>
                      </a:r>
                      <a:endParaRPr lang="zh-CN" altLang="en-US" sz="2000" dirty="0"/>
                    </a:p>
                  </a:txBody>
                  <a:tcPr marL="0" marR="0" marT="0" marB="0"/>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t>10</a:t>
                      </a:r>
                      <a:r>
                        <a:rPr lang="en-US" altLang="zh-CN" sz="2000" i="1" dirty="0"/>
                        <a:t>x</a:t>
                      </a:r>
                      <a:r>
                        <a:rPr lang="en-US" altLang="zh-CN" sz="2000" baseline="-25000" dirty="0"/>
                        <a:t>2</a:t>
                      </a:r>
                      <a:endParaRPr lang="zh-CN" altLang="en-US" sz="2000" baseline="-25000" dirty="0"/>
                    </a:p>
                  </a:txBody>
                  <a:tcPr marL="0" marR="0" marT="0" marB="0"/>
                </a:tc>
                <a:tc>
                  <a:txBody>
                    <a:bodyPr/>
                    <a:lstStyle/>
                    <a:p>
                      <a:r>
                        <a:rPr lang="en-US" altLang="zh-CN" sz="2000" dirty="0"/>
                        <a:t>-5</a:t>
                      </a:r>
                      <a:r>
                        <a:rPr lang="en-US" altLang="zh-CN" sz="2000" i="1" dirty="0"/>
                        <a:t>x</a:t>
                      </a:r>
                      <a:r>
                        <a:rPr lang="en-US" altLang="zh-CN" sz="2000" baseline="-25000" dirty="0"/>
                        <a:t>3</a:t>
                      </a:r>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=5</a:t>
                      </a:r>
                      <a:endParaRPr lang="zh-CN" altLang="en-US" sz="2000" dirty="0"/>
                    </a:p>
                  </a:txBody>
                  <a:tcPr marL="0" marR="0" marT="0" marB="0"/>
                </a:tc>
                <a:extLst>
                  <a:ext uri="{0D108BD9-81ED-4DB2-BD59-A6C34878D82A}">
                    <a16:rowId xmlns:a16="http://schemas.microsoft.com/office/drawing/2014/main" val="10001"/>
                  </a:ext>
                </a:extLst>
              </a:tr>
              <a:tr h="370840">
                <a:tc>
                  <a:txBody>
                    <a:bodyPr/>
                    <a:lstStyle/>
                    <a:p>
                      <a:endParaRPr lang="zh-CN" altLang="en-US" sz="200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t>2</a:t>
                      </a:r>
                      <a:r>
                        <a:rPr lang="en-US" altLang="zh-CN" sz="2000" i="1" dirty="0"/>
                        <a:t>x</a:t>
                      </a:r>
                      <a:r>
                        <a:rPr lang="en-US" altLang="zh-CN" sz="2000" baseline="-25000" dirty="0"/>
                        <a:t>2</a:t>
                      </a:r>
                      <a:endParaRPr lang="zh-CN" altLang="en-US" sz="2000" baseline="-25000" dirty="0"/>
                    </a:p>
                  </a:txBody>
                  <a:tcPr marL="0" marR="0" marT="0" marB="0"/>
                </a:tc>
                <a:tc>
                  <a:txBody>
                    <a:bodyPr/>
                    <a:lstStyle/>
                    <a:p>
                      <a:r>
                        <a:rPr lang="en-US" altLang="zh-CN" sz="2000" i="0" dirty="0"/>
                        <a:t>+14</a:t>
                      </a:r>
                      <a:r>
                        <a:rPr lang="en-US" altLang="zh-CN" sz="2000" i="1" dirty="0"/>
                        <a:t>x</a:t>
                      </a:r>
                      <a:r>
                        <a:rPr lang="en-US" altLang="zh-CN" sz="2000" baseline="-25000" dirty="0"/>
                        <a:t>3</a:t>
                      </a:r>
                      <a:endParaRPr lang="zh-CN" altLang="en-US" sz="2000" dirty="0"/>
                    </a:p>
                  </a:txBody>
                  <a:tcPr marL="0" marR="0" marT="0" marB="0"/>
                </a:tc>
                <a:tc>
                  <a:txBody>
                    <a:bodyPr/>
                    <a:lstStyle/>
                    <a:p>
                      <a:r>
                        <a:rPr lang="en-US" altLang="zh-CN" sz="2000" dirty="0"/>
                        <a:t>-6</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=13</a:t>
                      </a:r>
                      <a:endParaRPr lang="zh-CN" altLang="en-US" sz="2000" dirty="0"/>
                    </a:p>
                  </a:txBody>
                  <a:tcPr marL="0" marR="0" marT="0" marB="0"/>
                </a:tc>
                <a:extLst>
                  <a:ext uri="{0D108BD9-81ED-4DB2-BD59-A6C34878D82A}">
                    <a16:rowId xmlns:a16="http://schemas.microsoft.com/office/drawing/2014/main" val="10002"/>
                  </a:ext>
                </a:extLst>
              </a:tr>
              <a:tr h="370840">
                <a:tc>
                  <a:txBody>
                    <a:bodyPr/>
                    <a:lstStyle/>
                    <a:p>
                      <a:endParaRPr lang="zh-CN" altLang="en-US" sz="2000" dirty="0"/>
                    </a:p>
                  </a:txBody>
                  <a:tcPr marL="0" marR="0" marT="0" marB="0"/>
                </a:tc>
                <a:tc>
                  <a:txBody>
                    <a:bodyPr/>
                    <a:lstStyle/>
                    <a:p>
                      <a:endParaRPr lang="zh-CN" altLang="en-US" sz="2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t>5</a:t>
                      </a:r>
                      <a:r>
                        <a:rPr lang="en-US" altLang="zh-CN" sz="2000" i="1" dirty="0"/>
                        <a:t>x</a:t>
                      </a:r>
                      <a:r>
                        <a:rPr lang="en-US" altLang="zh-CN" sz="2000" baseline="-25000" dirty="0"/>
                        <a:t>3</a:t>
                      </a:r>
                      <a:endParaRPr lang="zh-CN" altLang="en-US" sz="2000" dirty="0"/>
                    </a:p>
                  </a:txBody>
                  <a:tcPr marL="0" marR="0" marT="0" marB="0"/>
                </a:tc>
                <a:tc>
                  <a:txBody>
                    <a:bodyPr/>
                    <a:lstStyle/>
                    <a:p>
                      <a:r>
                        <a:rPr lang="en-US" altLang="zh-CN" sz="2000" i="0" dirty="0"/>
                        <a:t>+18</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=4</a:t>
                      </a:r>
                      <a:endParaRPr lang="zh-CN" altLang="en-US" sz="2000" dirty="0"/>
                    </a:p>
                  </a:txBody>
                  <a:tcPr marL="0" marR="0" marT="0" marB="0"/>
                </a:tc>
                <a:extLst>
                  <a:ext uri="{0D108BD9-81ED-4DB2-BD59-A6C34878D82A}">
                    <a16:rowId xmlns:a16="http://schemas.microsoft.com/office/drawing/2014/main" val="10003"/>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838500278"/>
              </p:ext>
            </p:extLst>
          </p:nvPr>
        </p:nvGraphicFramePr>
        <p:xfrm>
          <a:off x="5652120" y="3981062"/>
          <a:ext cx="2714601" cy="1483360"/>
        </p:xfrm>
        <a:graphic>
          <a:graphicData uri="http://schemas.openxmlformats.org/drawingml/2006/table">
            <a:tbl>
              <a:tblPr firstRow="1" bandRow="1">
                <a:tableStyleId>{2D5ABB26-0587-4C30-8999-92F81FD0307C}</a:tableStyleId>
              </a:tblPr>
              <a:tblGrid>
                <a:gridCol w="468000">
                  <a:extLst>
                    <a:ext uri="{9D8B030D-6E8A-4147-A177-3AD203B41FA5}">
                      <a16:colId xmlns:a16="http://schemas.microsoft.com/office/drawing/2014/main" val="20000"/>
                    </a:ext>
                  </a:extLst>
                </a:gridCol>
                <a:gridCol w="604867">
                  <a:extLst>
                    <a:ext uri="{9D8B030D-6E8A-4147-A177-3AD203B41FA5}">
                      <a16:colId xmlns:a16="http://schemas.microsoft.com/office/drawing/2014/main" val="20001"/>
                    </a:ext>
                  </a:extLst>
                </a:gridCol>
                <a:gridCol w="604867">
                  <a:extLst>
                    <a:ext uri="{9D8B030D-6E8A-4147-A177-3AD203B41FA5}">
                      <a16:colId xmlns:a16="http://schemas.microsoft.com/office/drawing/2014/main" val="20002"/>
                    </a:ext>
                  </a:extLst>
                </a:gridCol>
                <a:gridCol w="604867">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tblGrid>
              <a:tr h="370840">
                <a:tc>
                  <a:txBody>
                    <a:bodyPr/>
                    <a:lstStyle/>
                    <a:p>
                      <a:r>
                        <a:rPr lang="en-US" altLang="zh-CN" sz="2000" i="0" dirty="0"/>
                        <a:t>16</a:t>
                      </a:r>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+4</a:t>
                      </a:r>
                      <a:r>
                        <a:rPr lang="en-US" altLang="zh-CN" sz="2000" i="1" dirty="0"/>
                        <a:t>x</a:t>
                      </a:r>
                      <a:r>
                        <a:rPr lang="en-US" altLang="zh-CN" sz="2000" baseline="-25000" dirty="0"/>
                        <a:t>2</a:t>
                      </a:r>
                      <a:endParaRPr lang="zh-CN" altLang="en-US" sz="2000" baseline="-25000" dirty="0"/>
                    </a:p>
                  </a:txBody>
                  <a:tcPr marL="0" marR="0" marT="0" marB="0"/>
                </a:tc>
                <a:tc>
                  <a:txBody>
                    <a:bodyPr/>
                    <a:lstStyle/>
                    <a:p>
                      <a:endParaRPr lang="zh-CN" altLang="en-US" dirty="0"/>
                    </a:p>
                  </a:txBody>
                  <a:tcPr marL="0" marR="0" marT="0" marB="0"/>
                </a:tc>
                <a:tc>
                  <a:txBody>
                    <a:bodyPr/>
                    <a:lstStyle/>
                    <a:p>
                      <a:endParaRPr lang="zh-CN" altLang="en-US" dirty="0"/>
                    </a:p>
                  </a:txBody>
                  <a:tcPr marL="0" marR="0" marT="0" marB="0"/>
                </a:tc>
                <a:tc>
                  <a:txBody>
                    <a:bodyPr/>
                    <a:lstStyle/>
                    <a:p>
                      <a:r>
                        <a:rPr lang="en-US" altLang="zh-CN" sz="2000" dirty="0"/>
                        <a:t>=8</a:t>
                      </a:r>
                      <a:endParaRPr lang="zh-CN" altLang="en-US" sz="2000" dirty="0"/>
                    </a:p>
                  </a:txBody>
                  <a:tcPr marL="0" marR="0" marT="0" marB="0"/>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t>10</a:t>
                      </a:r>
                      <a:r>
                        <a:rPr lang="en-US" altLang="zh-CN" sz="2000" i="1" dirty="0"/>
                        <a:t>x</a:t>
                      </a:r>
                      <a:r>
                        <a:rPr lang="en-US" altLang="zh-CN" sz="2000" baseline="-25000" dirty="0"/>
                        <a:t>2</a:t>
                      </a:r>
                      <a:endParaRPr lang="zh-CN" altLang="en-US" sz="2000" baseline="-25000" dirty="0"/>
                    </a:p>
                  </a:txBody>
                  <a:tcPr marL="0" marR="0" marT="0" marB="0"/>
                </a:tc>
                <a:tc>
                  <a:txBody>
                    <a:bodyPr/>
                    <a:lstStyle/>
                    <a:p>
                      <a:r>
                        <a:rPr lang="en-US" altLang="zh-CN" sz="2000" dirty="0"/>
                        <a:t>-5</a:t>
                      </a:r>
                      <a:r>
                        <a:rPr lang="en-US" altLang="zh-CN" sz="2000" i="1" dirty="0"/>
                        <a:t>x</a:t>
                      </a:r>
                      <a:r>
                        <a:rPr lang="en-US" altLang="zh-CN" sz="2000" baseline="-25000" dirty="0"/>
                        <a:t>3</a:t>
                      </a:r>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=5</a:t>
                      </a:r>
                      <a:endParaRPr lang="zh-CN" altLang="en-US" sz="2000" dirty="0"/>
                    </a:p>
                  </a:txBody>
                  <a:tcPr marL="0" marR="0" marT="0" marB="0"/>
                </a:tc>
                <a:extLst>
                  <a:ext uri="{0D108BD9-81ED-4DB2-BD59-A6C34878D82A}">
                    <a16:rowId xmlns:a16="http://schemas.microsoft.com/office/drawing/2014/main" val="10001"/>
                  </a:ext>
                </a:extLst>
              </a:tr>
              <a:tr h="370840">
                <a:tc>
                  <a:txBody>
                    <a:bodyPr/>
                    <a:lstStyle/>
                    <a:p>
                      <a:endParaRPr lang="zh-CN" altLang="en-US" sz="200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r>
                        <a:rPr lang="en-US" altLang="zh-CN" sz="2000" i="0" dirty="0"/>
                        <a:t>15</a:t>
                      </a:r>
                      <a:r>
                        <a:rPr lang="en-US" altLang="zh-CN" sz="2000" i="1" dirty="0"/>
                        <a:t>x</a:t>
                      </a:r>
                      <a:r>
                        <a:rPr lang="en-US" altLang="zh-CN" sz="2000" baseline="-25000" dirty="0"/>
                        <a:t>3</a:t>
                      </a:r>
                      <a:endParaRPr lang="zh-CN" altLang="en-US" sz="2000" dirty="0"/>
                    </a:p>
                  </a:txBody>
                  <a:tcPr marL="0" marR="0" marT="0" marB="0"/>
                </a:tc>
                <a:tc>
                  <a:txBody>
                    <a:bodyPr/>
                    <a:lstStyle/>
                    <a:p>
                      <a:r>
                        <a:rPr lang="en-US" altLang="zh-CN" sz="2000" dirty="0"/>
                        <a:t>-6</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=12</a:t>
                      </a:r>
                      <a:endParaRPr lang="zh-CN" altLang="en-US" sz="2000" dirty="0"/>
                    </a:p>
                  </a:txBody>
                  <a:tcPr marL="0" marR="0" marT="0" marB="0"/>
                </a:tc>
                <a:extLst>
                  <a:ext uri="{0D108BD9-81ED-4DB2-BD59-A6C34878D82A}">
                    <a16:rowId xmlns:a16="http://schemas.microsoft.com/office/drawing/2014/main" val="10002"/>
                  </a:ext>
                </a:extLst>
              </a:tr>
              <a:tr h="370840">
                <a:tc>
                  <a:txBody>
                    <a:bodyPr/>
                    <a:lstStyle/>
                    <a:p>
                      <a:endParaRPr lang="zh-CN" altLang="en-US" sz="2000" dirty="0"/>
                    </a:p>
                  </a:txBody>
                  <a:tcPr marL="0" marR="0" marT="0" marB="0"/>
                </a:tc>
                <a:tc>
                  <a:txBody>
                    <a:bodyPr/>
                    <a:lstStyle/>
                    <a:p>
                      <a:endParaRPr lang="zh-CN" altLang="en-US" sz="2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t>5</a:t>
                      </a:r>
                      <a:r>
                        <a:rPr lang="en-US" altLang="zh-CN" sz="2000" i="1" dirty="0"/>
                        <a:t>x</a:t>
                      </a:r>
                      <a:r>
                        <a:rPr lang="en-US" altLang="zh-CN" sz="2000" baseline="-25000" dirty="0"/>
                        <a:t>3</a:t>
                      </a:r>
                      <a:endParaRPr lang="zh-CN" altLang="en-US" sz="2000" dirty="0"/>
                    </a:p>
                  </a:txBody>
                  <a:tcPr marL="0" marR="0" marT="0" marB="0"/>
                </a:tc>
                <a:tc>
                  <a:txBody>
                    <a:bodyPr/>
                    <a:lstStyle/>
                    <a:p>
                      <a:r>
                        <a:rPr lang="en-US" altLang="zh-CN" sz="2000" i="0" dirty="0"/>
                        <a:t>+18</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=4</a:t>
                      </a:r>
                      <a:endParaRPr lang="zh-CN" altLang="en-US" sz="2000" dirty="0"/>
                    </a:p>
                  </a:txBody>
                  <a:tcPr marL="0" marR="0" marT="0" marB="0"/>
                </a:tc>
                <a:extLst>
                  <a:ext uri="{0D108BD9-81ED-4DB2-BD59-A6C34878D82A}">
                    <a16:rowId xmlns:a16="http://schemas.microsoft.com/office/drawing/2014/main" val="10003"/>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060062269"/>
              </p:ext>
            </p:extLst>
          </p:nvPr>
        </p:nvGraphicFramePr>
        <p:xfrm>
          <a:off x="5652120" y="5373216"/>
          <a:ext cx="2714601" cy="1483360"/>
        </p:xfrm>
        <a:graphic>
          <a:graphicData uri="http://schemas.openxmlformats.org/drawingml/2006/table">
            <a:tbl>
              <a:tblPr firstRow="1" bandRow="1">
                <a:tableStyleId>{2D5ABB26-0587-4C30-8999-92F81FD0307C}</a:tableStyleId>
              </a:tblPr>
              <a:tblGrid>
                <a:gridCol w="468000">
                  <a:extLst>
                    <a:ext uri="{9D8B030D-6E8A-4147-A177-3AD203B41FA5}">
                      <a16:colId xmlns:a16="http://schemas.microsoft.com/office/drawing/2014/main" val="20000"/>
                    </a:ext>
                  </a:extLst>
                </a:gridCol>
                <a:gridCol w="604867">
                  <a:extLst>
                    <a:ext uri="{9D8B030D-6E8A-4147-A177-3AD203B41FA5}">
                      <a16:colId xmlns:a16="http://schemas.microsoft.com/office/drawing/2014/main" val="20001"/>
                    </a:ext>
                  </a:extLst>
                </a:gridCol>
                <a:gridCol w="604867">
                  <a:extLst>
                    <a:ext uri="{9D8B030D-6E8A-4147-A177-3AD203B41FA5}">
                      <a16:colId xmlns:a16="http://schemas.microsoft.com/office/drawing/2014/main" val="20002"/>
                    </a:ext>
                  </a:extLst>
                </a:gridCol>
                <a:gridCol w="604867">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tblGrid>
              <a:tr h="370840">
                <a:tc>
                  <a:txBody>
                    <a:bodyPr/>
                    <a:lstStyle/>
                    <a:p>
                      <a:r>
                        <a:rPr lang="en-US" altLang="zh-CN" sz="2000" i="0" dirty="0"/>
                        <a:t>16</a:t>
                      </a:r>
                      <a:r>
                        <a:rPr lang="en-US" altLang="zh-CN" sz="2000" i="1" dirty="0"/>
                        <a:t>x</a:t>
                      </a:r>
                      <a:r>
                        <a:rPr lang="en-US" altLang="zh-CN" sz="2000" baseline="-25000" dirty="0"/>
                        <a:t>1</a:t>
                      </a:r>
                      <a:endParaRPr lang="zh-CN" altLang="en-US" sz="2000" baseline="-25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+4</a:t>
                      </a:r>
                      <a:r>
                        <a:rPr lang="en-US" altLang="zh-CN" sz="2000" i="1" dirty="0"/>
                        <a:t>x</a:t>
                      </a:r>
                      <a:r>
                        <a:rPr lang="en-US" altLang="zh-CN" sz="2000" baseline="-25000" dirty="0"/>
                        <a:t>2</a:t>
                      </a:r>
                      <a:endParaRPr lang="zh-CN" altLang="en-US" sz="2000" baseline="-25000" dirty="0"/>
                    </a:p>
                  </a:txBody>
                  <a:tcPr marL="0" marR="0" marT="0" marB="0"/>
                </a:tc>
                <a:tc>
                  <a:txBody>
                    <a:bodyPr/>
                    <a:lstStyle/>
                    <a:p>
                      <a:endParaRPr lang="zh-CN" altLang="en-US" dirty="0"/>
                    </a:p>
                  </a:txBody>
                  <a:tcPr marL="0" marR="0" marT="0" marB="0"/>
                </a:tc>
                <a:tc>
                  <a:txBody>
                    <a:bodyPr/>
                    <a:lstStyle/>
                    <a:p>
                      <a:endParaRPr lang="zh-CN" altLang="en-US" dirty="0"/>
                    </a:p>
                  </a:txBody>
                  <a:tcPr marL="0" marR="0" marT="0" marB="0"/>
                </a:tc>
                <a:tc>
                  <a:txBody>
                    <a:bodyPr/>
                    <a:lstStyle/>
                    <a:p>
                      <a:r>
                        <a:rPr lang="en-US" altLang="zh-CN" sz="2000" dirty="0"/>
                        <a:t>=8</a:t>
                      </a:r>
                      <a:endParaRPr lang="zh-CN" altLang="en-US" sz="2000" dirty="0"/>
                    </a:p>
                  </a:txBody>
                  <a:tcPr marL="0" marR="0" marT="0" marB="0"/>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t>10</a:t>
                      </a:r>
                      <a:r>
                        <a:rPr lang="en-US" altLang="zh-CN" sz="2000" i="1" dirty="0"/>
                        <a:t>x</a:t>
                      </a:r>
                      <a:r>
                        <a:rPr lang="en-US" altLang="zh-CN" sz="2000" baseline="-25000" dirty="0"/>
                        <a:t>2</a:t>
                      </a:r>
                      <a:endParaRPr lang="zh-CN" altLang="en-US" sz="2000" baseline="-25000" dirty="0"/>
                    </a:p>
                  </a:txBody>
                  <a:tcPr marL="0" marR="0" marT="0" marB="0"/>
                </a:tc>
                <a:tc>
                  <a:txBody>
                    <a:bodyPr/>
                    <a:lstStyle/>
                    <a:p>
                      <a:r>
                        <a:rPr lang="en-US" altLang="zh-CN" sz="2000" dirty="0"/>
                        <a:t>-5</a:t>
                      </a:r>
                      <a:r>
                        <a:rPr lang="en-US" altLang="zh-CN" sz="2000" i="1" dirty="0"/>
                        <a:t>x</a:t>
                      </a:r>
                      <a:r>
                        <a:rPr lang="en-US" altLang="zh-CN" sz="2000" baseline="-25000" dirty="0"/>
                        <a:t>3</a:t>
                      </a:r>
                      <a:endParaRPr lang="zh-CN" altLang="en-US" sz="2000" dirty="0"/>
                    </a:p>
                  </a:txBody>
                  <a:tcPr marL="0" marR="0" marT="0" marB="0"/>
                </a:tc>
                <a:tc>
                  <a:txBody>
                    <a:bodyPr/>
                    <a:lstStyle/>
                    <a:p>
                      <a:endParaRPr lang="zh-CN" altLang="en-US" sz="2000" dirty="0"/>
                    </a:p>
                  </a:txBody>
                  <a:tcPr marL="0" marR="0" marT="0" marB="0"/>
                </a:tc>
                <a:tc>
                  <a:txBody>
                    <a:bodyPr/>
                    <a:lstStyle/>
                    <a:p>
                      <a:r>
                        <a:rPr lang="en-US" altLang="zh-CN" sz="2000" dirty="0"/>
                        <a:t>=5</a:t>
                      </a:r>
                      <a:endParaRPr lang="zh-CN" altLang="en-US" sz="2000" dirty="0"/>
                    </a:p>
                  </a:txBody>
                  <a:tcPr marL="0" marR="0" marT="0" marB="0"/>
                </a:tc>
                <a:extLst>
                  <a:ext uri="{0D108BD9-81ED-4DB2-BD59-A6C34878D82A}">
                    <a16:rowId xmlns:a16="http://schemas.microsoft.com/office/drawing/2014/main" val="10001"/>
                  </a:ext>
                </a:extLst>
              </a:tr>
              <a:tr h="370840">
                <a:tc>
                  <a:txBody>
                    <a:bodyPr/>
                    <a:lstStyle/>
                    <a:p>
                      <a:endParaRPr lang="zh-CN" altLang="en-US" sz="200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p>
                  </a:txBody>
                  <a:tcPr marL="0" marR="0" marT="0" marB="0"/>
                </a:tc>
                <a:tc>
                  <a:txBody>
                    <a:bodyPr/>
                    <a:lstStyle/>
                    <a:p>
                      <a:r>
                        <a:rPr lang="en-US" altLang="zh-CN" sz="2000" i="0" dirty="0"/>
                        <a:t>15</a:t>
                      </a:r>
                      <a:r>
                        <a:rPr lang="en-US" altLang="zh-CN" sz="2000" i="1" dirty="0"/>
                        <a:t>x</a:t>
                      </a:r>
                      <a:r>
                        <a:rPr lang="en-US" altLang="zh-CN" sz="2000" baseline="-25000" dirty="0"/>
                        <a:t>3</a:t>
                      </a:r>
                      <a:endParaRPr lang="zh-CN" altLang="en-US" sz="2000" dirty="0"/>
                    </a:p>
                  </a:txBody>
                  <a:tcPr marL="0" marR="0" marT="0" marB="0"/>
                </a:tc>
                <a:tc>
                  <a:txBody>
                    <a:bodyPr/>
                    <a:lstStyle/>
                    <a:p>
                      <a:r>
                        <a:rPr lang="en-US" altLang="zh-CN" sz="2000" dirty="0"/>
                        <a:t>-6</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=12</a:t>
                      </a:r>
                      <a:endParaRPr lang="zh-CN" altLang="en-US" sz="2000" dirty="0"/>
                    </a:p>
                  </a:txBody>
                  <a:tcPr marL="0" marR="0" marT="0" marB="0"/>
                </a:tc>
                <a:extLst>
                  <a:ext uri="{0D108BD9-81ED-4DB2-BD59-A6C34878D82A}">
                    <a16:rowId xmlns:a16="http://schemas.microsoft.com/office/drawing/2014/main" val="10002"/>
                  </a:ext>
                </a:extLst>
              </a:tr>
              <a:tr h="370840">
                <a:tc>
                  <a:txBody>
                    <a:bodyPr/>
                    <a:lstStyle/>
                    <a:p>
                      <a:endParaRPr lang="zh-CN" altLang="en-US" sz="2000" dirty="0"/>
                    </a:p>
                  </a:txBody>
                  <a:tcPr marL="0" marR="0" marT="0" marB="0"/>
                </a:tc>
                <a:tc>
                  <a:txBody>
                    <a:bodyPr/>
                    <a:lstStyle/>
                    <a:p>
                      <a:endParaRPr lang="zh-CN" altLang="en-US" sz="20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a:p>
                  </a:txBody>
                  <a:tcPr marL="0" marR="0" marT="0" marB="0"/>
                </a:tc>
                <a:tc>
                  <a:txBody>
                    <a:bodyPr/>
                    <a:lstStyle/>
                    <a:p>
                      <a:r>
                        <a:rPr lang="en-US" altLang="zh-CN" sz="2000" i="0" dirty="0"/>
                        <a:t>20</a:t>
                      </a:r>
                      <a:r>
                        <a:rPr lang="en-US" altLang="zh-CN" sz="2000" i="1" dirty="0"/>
                        <a:t>x</a:t>
                      </a:r>
                      <a:r>
                        <a:rPr lang="en-US" altLang="zh-CN" sz="2000" baseline="-25000" dirty="0"/>
                        <a:t>4</a:t>
                      </a:r>
                      <a:endParaRPr lang="zh-CN" altLang="en-US" sz="2000" dirty="0"/>
                    </a:p>
                  </a:txBody>
                  <a:tcPr marL="0" marR="0" marT="0" marB="0"/>
                </a:tc>
                <a:tc>
                  <a:txBody>
                    <a:bodyPr/>
                    <a:lstStyle/>
                    <a:p>
                      <a:r>
                        <a:rPr lang="en-US" altLang="zh-CN" sz="2000" dirty="0"/>
                        <a:t>=20</a:t>
                      </a:r>
                      <a:endParaRPr lang="zh-CN" altLang="en-US" sz="2000" dirty="0"/>
                    </a:p>
                  </a:txBody>
                  <a:tcPr marL="0" marR="0" marT="0" marB="0"/>
                </a:tc>
                <a:extLst>
                  <a:ext uri="{0D108BD9-81ED-4DB2-BD59-A6C34878D82A}">
                    <a16:rowId xmlns:a16="http://schemas.microsoft.com/office/drawing/2014/main" val="10003"/>
                  </a:ext>
                </a:extLst>
              </a:tr>
            </a:tbl>
          </a:graphicData>
        </a:graphic>
      </p:graphicFrame>
      <p:sp>
        <p:nvSpPr>
          <p:cNvPr id="10" name="矩形 9"/>
          <p:cNvSpPr/>
          <p:nvPr/>
        </p:nvSpPr>
        <p:spPr>
          <a:xfrm>
            <a:off x="1132868" y="1530914"/>
            <a:ext cx="3528392" cy="1107996"/>
          </a:xfrm>
          <a:prstGeom prst="rect">
            <a:avLst/>
          </a:prstGeom>
        </p:spPr>
        <p:txBody>
          <a:bodyPr wrap="square">
            <a:spAutoFit/>
          </a:bodyPr>
          <a:lstStyle/>
          <a:p>
            <a:pPr algn="just">
              <a:spcAft>
                <a:spcPts val="0"/>
              </a:spcAft>
            </a:pPr>
            <a:r>
              <a:rPr lang="en-US" altLang="zh-CN" sz="2200" i="1" kern="100" dirty="0">
                <a:latin typeface="+mn-lt"/>
                <a:ea typeface="宋体" panose="02010600030101010101" pitchFamily="2" charset="-122"/>
                <a:cs typeface="Times New Roman" panose="02020603050405020304" pitchFamily="18" charset="0"/>
              </a:rPr>
              <a:t>g</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i="1" kern="100" dirty="0">
                <a:latin typeface="+mn-lt"/>
                <a:ea typeface="宋体" panose="02010600030101010101" pitchFamily="2" charset="-122"/>
                <a:cs typeface="Times New Roman" panose="02020603050405020304" pitchFamily="18" charset="0"/>
              </a:rPr>
              <a:t>x</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h</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i="1" kern="100" dirty="0">
                <a:latin typeface="+mn-lt"/>
                <a:ea typeface="宋体" panose="02010600030101010101" pitchFamily="2" charset="-122"/>
                <a:cs typeface="Times New Roman" panose="02020603050405020304" pitchFamily="18" charset="0"/>
              </a:rPr>
              <a:t>x</a:t>
            </a:r>
            <a:r>
              <a:rPr lang="en-US" altLang="zh-CN" sz="2200" kern="100" baseline="-25000" dirty="0">
                <a:latin typeface="+mn-lt"/>
                <a:ea typeface="宋体" panose="02010600030101010101" pitchFamily="2" charset="-122"/>
                <a:cs typeface="Times New Roman" panose="02020603050405020304" pitchFamily="18" charset="0"/>
              </a:rPr>
              <a:t>2</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b</a:t>
            </a:r>
            <a:r>
              <a:rPr lang="en-US" altLang="zh-CN" sz="2200" kern="100" baseline="-25000" dirty="0">
                <a:latin typeface="+mn-lt"/>
                <a:ea typeface="宋体" panose="02010600030101010101" pitchFamily="2" charset="-122"/>
                <a:cs typeface="Times New Roman" panose="02020603050405020304" pitchFamily="18" charset="0"/>
              </a:rPr>
              <a:t>1</a:t>
            </a:r>
          </a:p>
          <a:p>
            <a:pPr algn="just">
              <a:spcAft>
                <a:spcPts val="0"/>
              </a:spcAft>
            </a:pPr>
            <a:r>
              <a:rPr lang="en-US" altLang="zh-CN" sz="2200" i="1" kern="100" dirty="0">
                <a:latin typeface="+mn-lt"/>
                <a:ea typeface="宋体" panose="02010600030101010101" pitchFamily="2" charset="-122"/>
                <a:cs typeface="Times New Roman" panose="02020603050405020304" pitchFamily="18" charset="0"/>
              </a:rPr>
              <a:t>f</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i="1" kern="100" dirty="0">
                <a:latin typeface="+mn-lt"/>
                <a:ea typeface="宋体" panose="02010600030101010101" pitchFamily="2" charset="-122"/>
                <a:cs typeface="Times New Roman" panose="02020603050405020304" pitchFamily="18" charset="0"/>
              </a:rPr>
              <a:t>x</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baseline="-25000" dirty="0">
                <a:latin typeface="+mn-lt"/>
                <a:ea typeface="宋体" panose="02010600030101010101" pitchFamily="2" charset="-122"/>
                <a:cs typeface="Times New Roman" panose="02020603050405020304" pitchFamily="18" charset="0"/>
              </a:rPr>
              <a:t>-l</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g</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i="1" kern="100" dirty="0">
                <a:latin typeface="+mn-lt"/>
                <a:ea typeface="宋体" panose="02010600030101010101" pitchFamily="2" charset="-122"/>
                <a:cs typeface="Times New Roman" panose="02020603050405020304" pitchFamily="18" charset="0"/>
              </a:rPr>
              <a:t>x</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h</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i="1" kern="100" dirty="0">
                <a:latin typeface="+mn-lt"/>
                <a:ea typeface="宋体" panose="02010600030101010101" pitchFamily="2" charset="-122"/>
                <a:cs typeface="Times New Roman" panose="02020603050405020304" pitchFamily="18" charset="0"/>
              </a:rPr>
              <a:t>x</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b</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dirty="0">
                <a:latin typeface="+mn-lt"/>
                <a:ea typeface="宋体" panose="02010600030101010101" pitchFamily="2" charset="-122"/>
                <a:cs typeface="Times New Roman" panose="02020603050405020304" pitchFamily="18" charset="0"/>
              </a:rPr>
              <a:t>, 2</a:t>
            </a:r>
            <a:r>
              <a:rPr lang="zh-CN" altLang="zh-CN" sz="2200" kern="100" dirty="0">
                <a:latin typeface="+mn-lt"/>
                <a:ea typeface="宋体" panose="02010600030101010101" pitchFamily="2" charset="-122"/>
                <a:cs typeface="Times New Roman" panose="02020603050405020304" pitchFamily="18" charset="0"/>
              </a:rPr>
              <a:t>≤</a:t>
            </a:r>
            <a:r>
              <a:rPr lang="en-US" altLang="zh-CN" sz="2200" i="1" kern="100" dirty="0" err="1">
                <a:latin typeface="+mn-lt"/>
                <a:ea typeface="宋体" panose="02010600030101010101" pitchFamily="2" charset="-122"/>
                <a:cs typeface="Times New Roman" panose="02020603050405020304" pitchFamily="18" charset="0"/>
              </a:rPr>
              <a:t>i</a:t>
            </a:r>
            <a:r>
              <a:rPr lang="zh-CN"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n</a:t>
            </a:r>
            <a:r>
              <a:rPr lang="en-US" altLang="zh-CN" sz="2200" kern="100" dirty="0">
                <a:latin typeface="+mn-lt"/>
                <a:ea typeface="宋体" panose="02010600030101010101" pitchFamily="2" charset="-122"/>
                <a:cs typeface="Times New Roman" panose="02020603050405020304" pitchFamily="18" charset="0"/>
              </a:rPr>
              <a:t>-1</a:t>
            </a:r>
          </a:p>
          <a:p>
            <a:pPr algn="just">
              <a:spcAft>
                <a:spcPts val="0"/>
              </a:spcAft>
            </a:pPr>
            <a:r>
              <a:rPr lang="en-US" altLang="zh-CN" sz="2200" i="1" kern="100" dirty="0">
                <a:latin typeface="+mn-lt"/>
                <a:ea typeface="宋体" panose="02010600030101010101" pitchFamily="2" charset="-122"/>
                <a:cs typeface="Times New Roman" panose="02020603050405020304" pitchFamily="18" charset="0"/>
              </a:rPr>
              <a:t>f</a:t>
            </a:r>
            <a:r>
              <a:rPr lang="en-US" altLang="zh-CN" sz="2200" i="1" kern="100" baseline="-25000" dirty="0">
                <a:latin typeface="+mn-lt"/>
                <a:ea typeface="宋体" panose="02010600030101010101" pitchFamily="2" charset="-122"/>
                <a:cs typeface="Times New Roman" panose="02020603050405020304" pitchFamily="18" charset="0"/>
              </a:rPr>
              <a:t>n</a:t>
            </a:r>
            <a:r>
              <a:rPr lang="en-US" altLang="zh-CN" sz="2200" i="1" kern="100" dirty="0">
                <a:latin typeface="+mn-lt"/>
                <a:ea typeface="宋体" panose="02010600030101010101" pitchFamily="2" charset="-122"/>
                <a:cs typeface="Times New Roman" panose="02020603050405020304" pitchFamily="18" charset="0"/>
              </a:rPr>
              <a:t>x</a:t>
            </a:r>
            <a:r>
              <a:rPr lang="en-US" altLang="zh-CN" sz="2200" i="1" kern="100" baseline="-25000" dirty="0">
                <a:latin typeface="+mn-lt"/>
                <a:ea typeface="宋体" panose="02010600030101010101" pitchFamily="2" charset="-122"/>
                <a:cs typeface="Times New Roman" panose="02020603050405020304" pitchFamily="18" charset="0"/>
              </a:rPr>
              <a:t>n</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g</a:t>
            </a:r>
            <a:r>
              <a:rPr lang="en-US" altLang="zh-CN" sz="2200" i="1" kern="100" baseline="-25000" dirty="0">
                <a:latin typeface="+mn-lt"/>
                <a:ea typeface="宋体" panose="02010600030101010101" pitchFamily="2" charset="-122"/>
                <a:cs typeface="Times New Roman" panose="02020603050405020304" pitchFamily="18" charset="0"/>
              </a:rPr>
              <a:t>n</a:t>
            </a:r>
            <a:r>
              <a:rPr lang="en-US" altLang="zh-CN" sz="2200" i="1" kern="100" dirty="0">
                <a:latin typeface="+mn-lt"/>
                <a:ea typeface="宋体" panose="02010600030101010101" pitchFamily="2" charset="-122"/>
                <a:cs typeface="Times New Roman" panose="02020603050405020304" pitchFamily="18" charset="0"/>
              </a:rPr>
              <a:t>x</a:t>
            </a:r>
            <a:r>
              <a:rPr lang="en-US" altLang="zh-CN" sz="2200" i="1" kern="100" baseline="-25000" dirty="0">
                <a:latin typeface="+mn-lt"/>
                <a:ea typeface="宋体" panose="02010600030101010101" pitchFamily="2" charset="-122"/>
                <a:cs typeface="Times New Roman" panose="02020603050405020304" pitchFamily="18" charset="0"/>
              </a:rPr>
              <a:t>n</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err="1">
                <a:latin typeface="+mn-lt"/>
                <a:ea typeface="宋体" panose="02010600030101010101" pitchFamily="2" charset="-122"/>
                <a:cs typeface="Times New Roman" panose="02020603050405020304" pitchFamily="18" charset="0"/>
              </a:rPr>
              <a:t>b</a:t>
            </a:r>
            <a:r>
              <a:rPr lang="en-US" altLang="zh-CN" sz="2200" i="1" kern="100" baseline="-25000" dirty="0" err="1">
                <a:latin typeface="+mn-lt"/>
                <a:ea typeface="宋体" panose="02010600030101010101" pitchFamily="2" charset="-122"/>
                <a:cs typeface="Times New Roman" panose="02020603050405020304" pitchFamily="18" charset="0"/>
              </a:rPr>
              <a:t>n</a:t>
            </a:r>
            <a:endParaRPr lang="zh-CN" altLang="zh-CN" sz="2200" i="1" kern="100" baseline="-25000" dirty="0">
              <a:latin typeface="+mn-lt"/>
              <a:ea typeface="宋体" panose="02010600030101010101" pitchFamily="2" charset="-122"/>
              <a:cs typeface="Times New Roman" panose="02020603050405020304" pitchFamily="18" charset="0"/>
            </a:endParaRPr>
          </a:p>
        </p:txBody>
      </p:sp>
      <p:sp>
        <p:nvSpPr>
          <p:cNvPr id="11" name="矩形 10"/>
          <p:cNvSpPr/>
          <p:nvPr/>
        </p:nvSpPr>
        <p:spPr>
          <a:xfrm>
            <a:off x="1008112" y="2924939"/>
            <a:ext cx="4572000" cy="3816429"/>
          </a:xfrm>
          <a:prstGeom prst="rect">
            <a:avLst/>
          </a:prstGeom>
        </p:spPr>
        <p:txBody>
          <a:bodyPr>
            <a:spAutoFit/>
          </a:bodyPr>
          <a:lstStyle/>
          <a:p>
            <a:pPr algn="just">
              <a:spcAft>
                <a:spcPts val="0"/>
              </a:spcAft>
            </a:pPr>
            <a:r>
              <a:rPr lang="en-US" altLang="zh-CN" sz="2200" kern="100" dirty="0">
                <a:latin typeface="+mn-lt"/>
                <a:ea typeface="宋体" panose="02010600030101010101" pitchFamily="2" charset="-122"/>
                <a:cs typeface="Times New Roman" panose="02020603050405020304" pitchFamily="18" charset="0"/>
              </a:rPr>
              <a:t>Begin</a:t>
            </a:r>
          </a:p>
          <a:p>
            <a:pPr algn="just">
              <a:spcAft>
                <a:spcPts val="0"/>
              </a:spcAft>
            </a:pPr>
            <a:r>
              <a:rPr lang="en-US" altLang="zh-CN" sz="2200" kern="100" dirty="0">
                <a:latin typeface="+mn-lt"/>
                <a:ea typeface="宋体" panose="02010600030101010101" pitchFamily="2" charset="-122"/>
                <a:cs typeface="Times New Roman" panose="02020603050405020304" pitchFamily="18" charset="0"/>
              </a:rPr>
              <a:t>  (1) for </a:t>
            </a:r>
            <a:r>
              <a:rPr lang="en-US" altLang="zh-CN" sz="2200" i="1" kern="100" dirty="0" err="1">
                <a:latin typeface="+mn-lt"/>
                <a:ea typeface="宋体" panose="02010600030101010101" pitchFamily="2" charset="-122"/>
                <a:cs typeface="Times New Roman" panose="02020603050405020304" pitchFamily="18" charset="0"/>
              </a:rPr>
              <a:t>i</a:t>
            </a:r>
            <a:r>
              <a:rPr lang="en-US" altLang="zh-CN" sz="2200" kern="100" dirty="0">
                <a:latin typeface="+mn-lt"/>
                <a:ea typeface="宋体" panose="02010600030101010101" pitchFamily="2" charset="-122"/>
                <a:cs typeface="Times New Roman" panose="02020603050405020304" pitchFamily="18" charset="0"/>
              </a:rPr>
              <a:t>=l to </a:t>
            </a:r>
            <a:r>
              <a:rPr lang="en-US" altLang="zh-CN" sz="2200" i="1" kern="100" dirty="0">
                <a:latin typeface="+mn-lt"/>
                <a:ea typeface="宋体" panose="02010600030101010101" pitchFamily="2" charset="-122"/>
                <a:cs typeface="Times New Roman" panose="02020603050405020304" pitchFamily="18" charset="0"/>
              </a:rPr>
              <a:t>n</a:t>
            </a:r>
            <a:r>
              <a:rPr lang="en-US" altLang="zh-CN" sz="2200" kern="100" dirty="0">
                <a:latin typeface="+mn-lt"/>
                <a:ea typeface="宋体" panose="02010600030101010101" pitchFamily="2" charset="-122"/>
                <a:cs typeface="Times New Roman" panose="02020603050405020304" pitchFamily="18" charset="0"/>
              </a:rPr>
              <a:t>-l do</a:t>
            </a:r>
          </a:p>
          <a:p>
            <a:pPr algn="just">
              <a:spcAft>
                <a:spcPts val="0"/>
              </a:spcAft>
            </a:pPr>
            <a:r>
              <a:rPr lang="en-US" altLang="zh-CN" sz="2200" kern="100" dirty="0">
                <a:latin typeface="+mn-lt"/>
                <a:ea typeface="宋体" panose="02010600030101010101" pitchFamily="2" charset="-122"/>
                <a:cs typeface="Times New Roman" panose="02020603050405020304" pitchFamily="18" charset="0"/>
              </a:rPr>
              <a:t>          </a:t>
            </a:r>
            <a:r>
              <a:rPr lang="en-US" altLang="zh-CN" sz="2200" i="1" kern="100" dirty="0">
                <a:latin typeface="+mn-lt"/>
                <a:ea typeface="宋体" panose="02010600030101010101" pitchFamily="2" charset="-122"/>
                <a:cs typeface="Times New Roman" panose="02020603050405020304" pitchFamily="18" charset="0"/>
              </a:rPr>
              <a:t>g</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g</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f</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err="1">
                <a:latin typeface="+mn-lt"/>
                <a:ea typeface="宋体" panose="02010600030101010101" pitchFamily="2" charset="-122"/>
                <a:cs typeface="Times New Roman" panose="02020603050405020304" pitchFamily="18" charset="0"/>
              </a:rPr>
              <a:t>g</a:t>
            </a:r>
            <a:r>
              <a:rPr lang="en-US" altLang="zh-CN" sz="2200" i="1" kern="100" baseline="-25000" dirty="0" err="1">
                <a:latin typeface="+mn-lt"/>
                <a:ea typeface="宋体" panose="02010600030101010101" pitchFamily="2" charset="-122"/>
                <a:cs typeface="Times New Roman" panose="02020603050405020304" pitchFamily="18" charset="0"/>
              </a:rPr>
              <a:t>i</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h</a:t>
            </a:r>
            <a:r>
              <a:rPr lang="en-US" altLang="zh-CN" sz="2200" i="1" kern="100" baseline="-25000" dirty="0">
                <a:latin typeface="+mn-lt"/>
                <a:ea typeface="宋体" panose="02010600030101010101" pitchFamily="2" charset="-122"/>
                <a:cs typeface="Times New Roman" panose="02020603050405020304" pitchFamily="18" charset="0"/>
              </a:rPr>
              <a:t>i</a:t>
            </a:r>
            <a:endParaRPr lang="zh-CN" altLang="zh-CN" sz="2200" i="1" kern="100" baseline="-25000" dirty="0">
              <a:latin typeface="+mn-lt"/>
              <a:ea typeface="宋体" panose="02010600030101010101" pitchFamily="2" charset="-122"/>
              <a:cs typeface="Times New Roman" panose="02020603050405020304" pitchFamily="18" charset="0"/>
            </a:endParaRPr>
          </a:p>
          <a:p>
            <a:pPr algn="just">
              <a:spcAft>
                <a:spcPts val="0"/>
              </a:spcAft>
            </a:pPr>
            <a:r>
              <a:rPr lang="en-US" altLang="zh-CN" sz="2200" kern="100" dirty="0">
                <a:latin typeface="+mn-lt"/>
                <a:ea typeface="宋体" panose="02010600030101010101" pitchFamily="2" charset="-122"/>
                <a:cs typeface="Times New Roman" panose="02020603050405020304" pitchFamily="18" charset="0"/>
              </a:rPr>
              <a:t>          </a:t>
            </a:r>
            <a:r>
              <a:rPr lang="en-US" altLang="zh-CN" sz="2200" i="1" kern="100" dirty="0">
                <a:latin typeface="+mn-lt"/>
                <a:ea typeface="宋体" panose="02010600030101010101" pitchFamily="2" charset="-122"/>
                <a:cs typeface="Times New Roman" panose="02020603050405020304" pitchFamily="18" charset="0"/>
              </a:rPr>
              <a:t>b</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b</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f</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err="1">
                <a:latin typeface="+mn-lt"/>
                <a:ea typeface="宋体" panose="02010600030101010101" pitchFamily="2" charset="-122"/>
                <a:cs typeface="Times New Roman" panose="02020603050405020304" pitchFamily="18" charset="0"/>
              </a:rPr>
              <a:t>g</a:t>
            </a:r>
            <a:r>
              <a:rPr lang="en-US" altLang="zh-CN" sz="2200" i="1" kern="100" baseline="-25000" dirty="0" err="1">
                <a:latin typeface="+mn-lt"/>
                <a:ea typeface="宋体" panose="02010600030101010101" pitchFamily="2" charset="-122"/>
                <a:cs typeface="Times New Roman" panose="02020603050405020304" pitchFamily="18" charset="0"/>
              </a:rPr>
              <a:t>i</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b</a:t>
            </a:r>
            <a:r>
              <a:rPr lang="en-US" altLang="zh-CN" sz="2200" i="1" kern="100" baseline="-25000" dirty="0">
                <a:latin typeface="+mn-lt"/>
                <a:ea typeface="宋体" panose="02010600030101010101" pitchFamily="2" charset="-122"/>
                <a:cs typeface="Times New Roman" panose="02020603050405020304" pitchFamily="18" charset="0"/>
              </a:rPr>
              <a:t>i</a:t>
            </a:r>
            <a:endParaRPr lang="zh-CN" altLang="zh-CN" sz="2200" kern="100" dirty="0">
              <a:latin typeface="+mn-lt"/>
              <a:ea typeface="宋体" panose="02010600030101010101" pitchFamily="2" charset="-122"/>
              <a:cs typeface="Times New Roman" panose="02020603050405020304" pitchFamily="18" charset="0"/>
            </a:endParaRPr>
          </a:p>
          <a:p>
            <a:pPr algn="just">
              <a:spcAft>
                <a:spcPts val="0"/>
              </a:spcAft>
            </a:pPr>
            <a:r>
              <a:rPr lang="en-US" altLang="zh-CN" sz="2200" kern="100" dirty="0">
                <a:latin typeface="+mn-lt"/>
                <a:ea typeface="宋体" panose="02010600030101010101" pitchFamily="2" charset="-122"/>
                <a:cs typeface="Times New Roman" panose="02020603050405020304" pitchFamily="18" charset="0"/>
              </a:rPr>
              <a:t>        </a:t>
            </a:r>
            <a:r>
              <a:rPr lang="en-US" altLang="zh-CN" sz="2200" kern="100" dirty="0" err="1">
                <a:latin typeface="+mn-lt"/>
                <a:ea typeface="宋体" panose="02010600030101010101" pitchFamily="2" charset="-122"/>
                <a:cs typeface="Times New Roman" panose="02020603050405020304" pitchFamily="18" charset="0"/>
              </a:rPr>
              <a:t>endfor</a:t>
            </a:r>
            <a:endParaRPr lang="zh-CN" altLang="zh-CN" sz="2200" kern="100" dirty="0">
              <a:latin typeface="+mn-lt"/>
              <a:ea typeface="宋体" panose="02010600030101010101" pitchFamily="2" charset="-122"/>
              <a:cs typeface="Times New Roman" panose="02020603050405020304" pitchFamily="18" charset="0"/>
            </a:endParaRPr>
          </a:p>
          <a:p>
            <a:pPr algn="just">
              <a:spcAft>
                <a:spcPts val="0"/>
              </a:spcAft>
            </a:pPr>
            <a:r>
              <a:rPr lang="en-US" altLang="zh-CN" sz="2200" kern="100" dirty="0">
                <a:latin typeface="+mn-lt"/>
                <a:ea typeface="宋体" panose="02010600030101010101" pitchFamily="2" charset="-122"/>
                <a:cs typeface="Times New Roman" panose="02020603050405020304" pitchFamily="18" charset="0"/>
              </a:rPr>
              <a:t>  (2) for </a:t>
            </a:r>
            <a:r>
              <a:rPr lang="en-US" altLang="zh-CN" sz="2200" i="1" kern="100" dirty="0" err="1">
                <a:latin typeface="+mn-lt"/>
                <a:ea typeface="宋体" panose="02010600030101010101" pitchFamily="2" charset="-122"/>
                <a:cs typeface="Times New Roman" panose="02020603050405020304" pitchFamily="18" charset="0"/>
              </a:rPr>
              <a:t>i</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n</a:t>
            </a:r>
            <a:r>
              <a:rPr lang="en-US" altLang="zh-CN" sz="2200" kern="100" dirty="0">
                <a:latin typeface="+mn-lt"/>
                <a:ea typeface="宋体" panose="02010600030101010101" pitchFamily="2" charset="-122"/>
                <a:cs typeface="Times New Roman" panose="02020603050405020304" pitchFamily="18" charset="0"/>
              </a:rPr>
              <a:t> to 2 do</a:t>
            </a:r>
            <a:endParaRPr lang="zh-CN" altLang="zh-CN" sz="2200" kern="100" dirty="0">
              <a:latin typeface="+mn-lt"/>
              <a:ea typeface="宋体" panose="02010600030101010101" pitchFamily="2" charset="-122"/>
              <a:cs typeface="Times New Roman" panose="02020603050405020304" pitchFamily="18" charset="0"/>
            </a:endParaRPr>
          </a:p>
          <a:p>
            <a:pPr algn="just">
              <a:spcAft>
                <a:spcPts val="0"/>
              </a:spcAft>
            </a:pPr>
            <a:r>
              <a:rPr lang="en-US" altLang="zh-CN" sz="2200" kern="100" dirty="0">
                <a:latin typeface="+mn-lt"/>
                <a:ea typeface="宋体" panose="02010600030101010101" pitchFamily="2" charset="-122"/>
                <a:cs typeface="Times New Roman" panose="02020603050405020304" pitchFamily="18" charset="0"/>
              </a:rPr>
              <a:t>          </a:t>
            </a:r>
            <a:r>
              <a:rPr lang="en-US" altLang="zh-CN" sz="2200" i="1" kern="100" dirty="0">
                <a:latin typeface="+mn-lt"/>
                <a:ea typeface="宋体" panose="02010600030101010101" pitchFamily="2" charset="-122"/>
                <a:cs typeface="Times New Roman" panose="02020603050405020304" pitchFamily="18" charset="0"/>
              </a:rPr>
              <a:t>x</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b</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err="1">
                <a:latin typeface="+mn-lt"/>
                <a:ea typeface="宋体" panose="02010600030101010101" pitchFamily="2" charset="-122"/>
                <a:cs typeface="Times New Roman" panose="02020603050405020304" pitchFamily="18" charset="0"/>
              </a:rPr>
              <a:t>g</a:t>
            </a:r>
            <a:r>
              <a:rPr lang="en-US" altLang="zh-CN" sz="2200" i="1" kern="100" baseline="-25000" dirty="0" err="1">
                <a:latin typeface="+mn-lt"/>
                <a:ea typeface="宋体" panose="02010600030101010101" pitchFamily="2" charset="-122"/>
                <a:cs typeface="Times New Roman" panose="02020603050405020304" pitchFamily="18" charset="0"/>
              </a:rPr>
              <a:t>i</a:t>
            </a:r>
            <a:endParaRPr lang="zh-CN" altLang="zh-CN" sz="2200" i="1" kern="100" baseline="-25000" dirty="0">
              <a:latin typeface="+mn-lt"/>
              <a:ea typeface="宋体" panose="02010600030101010101" pitchFamily="2" charset="-122"/>
              <a:cs typeface="Times New Roman" panose="02020603050405020304" pitchFamily="18" charset="0"/>
            </a:endParaRPr>
          </a:p>
          <a:p>
            <a:pPr algn="just">
              <a:spcAft>
                <a:spcPts val="0"/>
              </a:spcAft>
            </a:pPr>
            <a:r>
              <a:rPr lang="en-US" altLang="zh-CN" sz="2200" i="1" kern="100" dirty="0">
                <a:latin typeface="+mn-lt"/>
                <a:ea typeface="宋体" panose="02010600030101010101" pitchFamily="2" charset="-122"/>
                <a:cs typeface="Times New Roman" panose="02020603050405020304" pitchFamily="18" charset="0"/>
              </a:rPr>
              <a:t>          b</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b</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x</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i="1" kern="100" dirty="0">
                <a:latin typeface="+mn-lt"/>
                <a:ea typeface="宋体" panose="02010600030101010101" pitchFamily="2" charset="-122"/>
                <a:cs typeface="Times New Roman" panose="02020603050405020304" pitchFamily="18" charset="0"/>
              </a:rPr>
              <a:t>h</a:t>
            </a:r>
            <a:r>
              <a:rPr lang="en-US" altLang="zh-CN" sz="2200" i="1" kern="100" baseline="-25000" dirty="0">
                <a:latin typeface="+mn-lt"/>
                <a:ea typeface="宋体" panose="02010600030101010101" pitchFamily="2" charset="-122"/>
                <a:cs typeface="Times New Roman" panose="02020603050405020304" pitchFamily="18" charset="0"/>
              </a:rPr>
              <a:t>i</a:t>
            </a:r>
            <a:r>
              <a:rPr lang="en-US" altLang="zh-CN" sz="2200" kern="100" baseline="-25000" dirty="0">
                <a:latin typeface="+mn-lt"/>
                <a:ea typeface="宋体" panose="02010600030101010101" pitchFamily="2" charset="-122"/>
                <a:cs typeface="Times New Roman" panose="02020603050405020304" pitchFamily="18" charset="0"/>
              </a:rPr>
              <a:t>-1</a:t>
            </a:r>
            <a:endParaRPr lang="en-US" altLang="zh-CN" sz="2200" kern="100" dirty="0">
              <a:latin typeface="+mn-lt"/>
              <a:ea typeface="宋体" panose="02010600030101010101" pitchFamily="2" charset="-122"/>
              <a:cs typeface="Times New Roman" panose="02020603050405020304" pitchFamily="18" charset="0"/>
            </a:endParaRPr>
          </a:p>
          <a:p>
            <a:pPr algn="just">
              <a:spcAft>
                <a:spcPts val="0"/>
              </a:spcAft>
            </a:pPr>
            <a:r>
              <a:rPr lang="en-US" altLang="zh-CN" sz="2200" kern="100" dirty="0">
                <a:latin typeface="+mn-lt"/>
                <a:ea typeface="宋体" panose="02010600030101010101" pitchFamily="2" charset="-122"/>
                <a:cs typeface="Times New Roman" panose="02020603050405020304" pitchFamily="18" charset="0"/>
              </a:rPr>
              <a:t>       </a:t>
            </a:r>
            <a:r>
              <a:rPr lang="en-US" altLang="zh-CN" sz="2200" kern="100" dirty="0" err="1">
                <a:latin typeface="+mn-lt"/>
                <a:ea typeface="宋体" panose="02010600030101010101" pitchFamily="2" charset="-122"/>
                <a:cs typeface="Times New Roman" panose="02020603050405020304" pitchFamily="18" charset="0"/>
              </a:rPr>
              <a:t>endfor</a:t>
            </a:r>
            <a:endParaRPr lang="zh-CN" altLang="zh-CN" sz="2200" kern="100" dirty="0">
              <a:latin typeface="+mn-lt"/>
              <a:ea typeface="宋体" panose="02010600030101010101" pitchFamily="2" charset="-122"/>
              <a:cs typeface="Times New Roman" panose="02020603050405020304" pitchFamily="18" charset="0"/>
            </a:endParaRPr>
          </a:p>
          <a:p>
            <a:pPr algn="just">
              <a:spcAft>
                <a:spcPts val="0"/>
              </a:spcAft>
            </a:pPr>
            <a:r>
              <a:rPr lang="en-US" altLang="zh-CN" sz="2200" kern="100" dirty="0">
                <a:latin typeface="+mn-lt"/>
                <a:ea typeface="宋体" panose="02010600030101010101" pitchFamily="2" charset="-122"/>
                <a:cs typeface="Times New Roman" panose="02020603050405020304" pitchFamily="18" charset="0"/>
              </a:rPr>
              <a:t>  (3) </a:t>
            </a:r>
            <a:r>
              <a:rPr lang="en-US" altLang="zh-CN" sz="2200" i="1" kern="100" dirty="0">
                <a:latin typeface="+mn-lt"/>
                <a:ea typeface="宋体" panose="02010600030101010101" pitchFamily="2" charset="-122"/>
                <a:cs typeface="Times New Roman" panose="02020603050405020304" pitchFamily="18" charset="0"/>
              </a:rPr>
              <a:t>x</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b</a:t>
            </a:r>
            <a:r>
              <a:rPr lang="en-US" altLang="zh-CN" sz="2200" kern="100" baseline="-25000" dirty="0">
                <a:latin typeface="+mn-lt"/>
                <a:ea typeface="宋体" panose="02010600030101010101" pitchFamily="2" charset="-122"/>
                <a:cs typeface="Times New Roman" panose="02020603050405020304" pitchFamily="18" charset="0"/>
              </a:rPr>
              <a:t>1</a:t>
            </a:r>
            <a:r>
              <a:rPr lang="en-US" altLang="zh-CN" sz="2200" kern="100" dirty="0">
                <a:latin typeface="+mn-lt"/>
                <a:ea typeface="宋体" panose="02010600030101010101" pitchFamily="2" charset="-122"/>
                <a:cs typeface="Times New Roman" panose="02020603050405020304" pitchFamily="18" charset="0"/>
              </a:rPr>
              <a:t>/</a:t>
            </a:r>
            <a:r>
              <a:rPr lang="en-US" altLang="zh-CN" sz="2200" i="1" kern="100" dirty="0">
                <a:latin typeface="+mn-lt"/>
                <a:ea typeface="宋体" panose="02010600030101010101" pitchFamily="2" charset="-122"/>
                <a:cs typeface="Times New Roman" panose="02020603050405020304" pitchFamily="18" charset="0"/>
              </a:rPr>
              <a:t>g</a:t>
            </a:r>
            <a:r>
              <a:rPr lang="en-US" altLang="zh-CN" sz="2200" kern="100" baseline="-25000" dirty="0">
                <a:latin typeface="+mn-lt"/>
                <a:ea typeface="宋体" panose="02010600030101010101" pitchFamily="2" charset="-122"/>
                <a:cs typeface="Times New Roman" panose="02020603050405020304" pitchFamily="18" charset="0"/>
              </a:rPr>
              <a:t>1</a:t>
            </a:r>
            <a:endParaRPr lang="zh-CN" altLang="zh-CN" sz="2200" kern="100" baseline="-25000" dirty="0">
              <a:latin typeface="+mn-lt"/>
              <a:ea typeface="宋体" panose="02010600030101010101" pitchFamily="2" charset="-122"/>
              <a:cs typeface="Times New Roman" panose="02020603050405020304" pitchFamily="18" charset="0"/>
            </a:endParaRPr>
          </a:p>
          <a:p>
            <a:pPr algn="just">
              <a:spcAft>
                <a:spcPts val="0"/>
              </a:spcAft>
            </a:pPr>
            <a:r>
              <a:rPr lang="en-US" altLang="zh-CN" sz="2200" kern="100" dirty="0">
                <a:latin typeface="+mn-lt"/>
                <a:ea typeface="宋体" panose="02010600030101010101" pitchFamily="2" charset="-122"/>
                <a:cs typeface="Times New Roman" panose="02020603050405020304" pitchFamily="18" charset="0"/>
              </a:rPr>
              <a:t>End</a:t>
            </a:r>
            <a:endParaRPr lang="zh-CN" altLang="en-US" sz="2200" dirty="0">
              <a:latin typeface="+mn-lt"/>
            </a:endParaRPr>
          </a:p>
        </p:txBody>
      </p:sp>
    </p:spTree>
    <p:extLst>
      <p:ext uri="{BB962C8B-B14F-4D97-AF65-F5344CB8AC3E}">
        <p14:creationId xmlns:p14="http://schemas.microsoft.com/office/powerpoint/2010/main" val="398934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10.2.2 </a:t>
            </a:r>
            <a:r>
              <a:rPr lang="zh-CN" altLang="en-US" dirty="0"/>
              <a:t>三对角方程组奇偶归约求解法</a:t>
            </a:r>
          </a:p>
        </p:txBody>
      </p:sp>
      <p:sp>
        <p:nvSpPr>
          <p:cNvPr id="3" name="内容占位符 2"/>
          <p:cNvSpPr>
            <a:spLocks noGrp="1"/>
          </p:cNvSpPr>
          <p:nvPr>
            <p:ph sz="quarter" idx="1"/>
          </p:nvPr>
        </p:nvSpPr>
        <p:spPr/>
        <p:txBody>
          <a:bodyPr/>
          <a:lstStyle/>
          <a:p>
            <a:r>
              <a:rPr lang="zh-CN" altLang="zh-CN" dirty="0"/>
              <a:t>例示奇偶求解方法</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9</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9240535"/>
              </p:ext>
            </p:extLst>
          </p:nvPr>
        </p:nvGraphicFramePr>
        <p:xfrm>
          <a:off x="3552262" y="1286768"/>
          <a:ext cx="3384530" cy="1854200"/>
        </p:xfrm>
        <a:graphic>
          <a:graphicData uri="http://schemas.openxmlformats.org/drawingml/2006/table">
            <a:tbl>
              <a:tblPr firstRow="1" bandRow="1">
                <a:tableStyleId>{2D5ABB26-0587-4C30-8999-92F81FD0307C}</a:tableStyleId>
              </a:tblPr>
              <a:tblGrid>
                <a:gridCol w="373835">
                  <a:extLst>
                    <a:ext uri="{9D8B030D-6E8A-4147-A177-3AD203B41FA5}">
                      <a16:colId xmlns:a16="http://schemas.microsoft.com/office/drawing/2014/main" val="20000"/>
                    </a:ext>
                  </a:extLst>
                </a:gridCol>
                <a:gridCol w="619565">
                  <a:extLst>
                    <a:ext uri="{9D8B030D-6E8A-4147-A177-3AD203B41FA5}">
                      <a16:colId xmlns:a16="http://schemas.microsoft.com/office/drawing/2014/main" val="20001"/>
                    </a:ext>
                  </a:extLst>
                </a:gridCol>
                <a:gridCol w="619565">
                  <a:extLst>
                    <a:ext uri="{9D8B030D-6E8A-4147-A177-3AD203B41FA5}">
                      <a16:colId xmlns:a16="http://schemas.microsoft.com/office/drawing/2014/main" val="20002"/>
                    </a:ext>
                  </a:extLst>
                </a:gridCol>
                <a:gridCol w="619565">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68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tblGrid>
              <a:tr h="370840">
                <a:tc>
                  <a:txBody>
                    <a:bodyPr/>
                    <a:lstStyle/>
                    <a:p>
                      <a:r>
                        <a:rPr lang="en-US" altLang="zh-CN" sz="2000" i="0" dirty="0">
                          <a:latin typeface="+mn-lt"/>
                        </a:rPr>
                        <a:t>4</a:t>
                      </a:r>
                      <a:r>
                        <a:rPr lang="en-US" altLang="zh-CN" sz="2000" i="1" dirty="0">
                          <a:latin typeface="+mn-lt"/>
                        </a:rPr>
                        <a:t>x</a:t>
                      </a:r>
                      <a:r>
                        <a:rPr lang="en-US" altLang="zh-CN" sz="2000" baseline="-25000" dirty="0">
                          <a:latin typeface="+mn-lt"/>
                        </a:rPr>
                        <a:t>1</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mn-lt"/>
                        </a:rPr>
                        <a:t>+</a:t>
                      </a:r>
                      <a:r>
                        <a:rPr lang="en-US" altLang="zh-CN" sz="2000" i="1" dirty="0">
                          <a:latin typeface="+mn-lt"/>
                        </a:rPr>
                        <a:t>x</a:t>
                      </a:r>
                      <a:r>
                        <a:rPr lang="en-US" altLang="zh-CN" sz="2000" baseline="-25000" dirty="0">
                          <a:latin typeface="+mn-lt"/>
                        </a:rPr>
                        <a:t>2</a:t>
                      </a:r>
                      <a:endParaRPr lang="zh-CN" altLang="en-US" sz="2000" baseline="-25000" dirty="0">
                        <a:latin typeface="+mn-lt"/>
                      </a:endParaRPr>
                    </a:p>
                  </a:txBody>
                  <a:tcPr marL="0" marR="0" marT="0" marB="0"/>
                </a:tc>
                <a:tc>
                  <a:txBody>
                    <a:bodyPr/>
                    <a:lstStyle/>
                    <a:p>
                      <a:endParaRPr lang="zh-CN" altLang="en-US" sz="2000" dirty="0">
                        <a:latin typeface="+mn-lt"/>
                      </a:endParaRPr>
                    </a:p>
                  </a:txBody>
                  <a:tcPr marL="0" marR="0" marT="0" marB="0"/>
                </a:tc>
                <a:tc>
                  <a:txBody>
                    <a:bodyPr/>
                    <a:lstStyle/>
                    <a:p>
                      <a:endParaRPr lang="zh-CN" altLang="en-US" sz="2000" dirty="0">
                        <a:latin typeface="+mn-lt"/>
                      </a:endParaRPr>
                    </a:p>
                  </a:txBody>
                  <a:tcPr marL="0" marR="0" marT="0" marB="0"/>
                </a:tc>
                <a:tc>
                  <a:txBody>
                    <a:bodyPr/>
                    <a:lstStyle/>
                    <a:p>
                      <a:endParaRPr lang="zh-CN" altLang="en-US" sz="2000" dirty="0">
                        <a:latin typeface="+mn-lt"/>
                      </a:endParaRPr>
                    </a:p>
                  </a:txBody>
                  <a:tcPr marL="0" marR="0" marT="0" marB="0"/>
                </a:tc>
                <a:tc>
                  <a:txBody>
                    <a:bodyPr/>
                    <a:lstStyle/>
                    <a:p>
                      <a:r>
                        <a:rPr lang="en-US" altLang="zh-CN" sz="2000" dirty="0">
                          <a:latin typeface="+mn-lt"/>
                        </a:rPr>
                        <a:t>=2</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➀</a:t>
                      </a:r>
                      <a:endParaRPr lang="zh-CN" altLang="en-US" sz="2000" dirty="0">
                        <a:latin typeface="+mn-lt"/>
                      </a:endParaRPr>
                    </a:p>
                  </a:txBody>
                  <a:tcPr marL="0" marR="0" marT="0" marB="0"/>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4</a:t>
                      </a:r>
                      <a:r>
                        <a:rPr lang="en-US" altLang="zh-CN" sz="2000" i="1" dirty="0">
                          <a:latin typeface="+mn-lt"/>
                        </a:rPr>
                        <a:t>x</a:t>
                      </a:r>
                      <a:r>
                        <a:rPr lang="en-US" altLang="zh-CN" sz="2000" baseline="-25000" dirty="0">
                          <a:latin typeface="+mn-lt"/>
                        </a:rPr>
                        <a:t>1</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+11</a:t>
                      </a:r>
                      <a:r>
                        <a:rPr lang="en-US" altLang="zh-CN" sz="2000" i="1" dirty="0">
                          <a:latin typeface="+mn-lt"/>
                        </a:rPr>
                        <a:t>x</a:t>
                      </a:r>
                      <a:r>
                        <a:rPr lang="en-US" altLang="zh-CN" sz="2000" baseline="-25000" dirty="0">
                          <a:latin typeface="+mn-lt"/>
                        </a:rPr>
                        <a:t>2</a:t>
                      </a:r>
                      <a:endParaRPr lang="zh-CN" altLang="en-US" sz="2000" baseline="-25000" dirty="0">
                        <a:latin typeface="+mn-lt"/>
                      </a:endParaRPr>
                    </a:p>
                  </a:txBody>
                  <a:tcPr marL="0" marR="0" marT="0" marB="0"/>
                </a:tc>
                <a:tc>
                  <a:txBody>
                    <a:bodyPr/>
                    <a:lstStyle/>
                    <a:p>
                      <a:r>
                        <a:rPr lang="en-US" altLang="zh-CN" sz="2000" dirty="0">
                          <a:latin typeface="+mn-lt"/>
                        </a:rPr>
                        <a:t>-5</a:t>
                      </a:r>
                      <a:r>
                        <a:rPr lang="en-US" altLang="zh-CN" sz="2000" i="1" dirty="0">
                          <a:latin typeface="+mn-lt"/>
                        </a:rPr>
                        <a:t>x</a:t>
                      </a:r>
                      <a:r>
                        <a:rPr lang="en-US" altLang="zh-CN" sz="2000" baseline="-25000" dirty="0">
                          <a:latin typeface="+mn-lt"/>
                        </a:rPr>
                        <a:t>3</a:t>
                      </a:r>
                      <a:endParaRPr lang="zh-CN" altLang="en-US" sz="2000" dirty="0">
                        <a:latin typeface="+mn-lt"/>
                      </a:endParaRPr>
                    </a:p>
                  </a:txBody>
                  <a:tcPr marL="0" marR="0" marT="0" marB="0"/>
                </a:tc>
                <a:tc>
                  <a:txBody>
                    <a:bodyPr/>
                    <a:lstStyle/>
                    <a:p>
                      <a:endParaRPr lang="zh-CN" altLang="en-US" sz="2000" dirty="0">
                        <a:latin typeface="+mn-lt"/>
                      </a:endParaRPr>
                    </a:p>
                  </a:txBody>
                  <a:tcPr marL="0" marR="0" marT="0" marB="0"/>
                </a:tc>
                <a:tc>
                  <a:txBody>
                    <a:bodyPr/>
                    <a:lstStyle/>
                    <a:p>
                      <a:endParaRPr lang="zh-CN" altLang="en-US" sz="2000" dirty="0">
                        <a:latin typeface="+mn-lt"/>
                      </a:endParaRPr>
                    </a:p>
                  </a:txBody>
                  <a:tcPr marL="0" marR="0" marT="0" marB="0"/>
                </a:tc>
                <a:tc>
                  <a:txBody>
                    <a:bodyPr/>
                    <a:lstStyle/>
                    <a:p>
                      <a:r>
                        <a:rPr lang="en-US" altLang="zh-CN" sz="2000" dirty="0">
                          <a:latin typeface="+mn-lt"/>
                        </a:rPr>
                        <a:t>=7</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➁</a:t>
                      </a:r>
                      <a:endParaRPr lang="zh-CN" altLang="en-US" sz="2000" dirty="0">
                        <a:latin typeface="+mn-lt"/>
                      </a:endParaRPr>
                    </a:p>
                  </a:txBody>
                  <a:tcPr marL="0" marR="0" marT="0" marB="0"/>
                </a:tc>
                <a:extLst>
                  <a:ext uri="{0D108BD9-81ED-4DB2-BD59-A6C34878D82A}">
                    <a16:rowId xmlns:a16="http://schemas.microsoft.com/office/drawing/2014/main" val="10001"/>
                  </a:ext>
                </a:extLst>
              </a:tr>
              <a:tr h="370840">
                <a:tc>
                  <a:txBody>
                    <a:bodyPr/>
                    <a:lstStyle/>
                    <a:p>
                      <a:endParaRPr lang="zh-CN" altLang="en-US" sz="200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2</a:t>
                      </a:r>
                      <a:r>
                        <a:rPr lang="en-US" altLang="zh-CN" sz="2000" i="1" dirty="0">
                          <a:latin typeface="+mn-lt"/>
                        </a:rPr>
                        <a:t>x</a:t>
                      </a:r>
                      <a:r>
                        <a:rPr lang="en-US" altLang="zh-CN" sz="2000" baseline="-25000" dirty="0">
                          <a:latin typeface="+mn-lt"/>
                        </a:rPr>
                        <a:t>2</a:t>
                      </a:r>
                      <a:endParaRPr lang="zh-CN" altLang="en-US" sz="2000" baseline="-25000" dirty="0">
                        <a:latin typeface="+mn-lt"/>
                      </a:endParaRPr>
                    </a:p>
                  </a:txBody>
                  <a:tcPr marL="0" marR="0" marT="0" marB="0"/>
                </a:tc>
                <a:tc>
                  <a:txBody>
                    <a:bodyPr/>
                    <a:lstStyle/>
                    <a:p>
                      <a:r>
                        <a:rPr lang="en-US" altLang="zh-CN" sz="2000" i="0" dirty="0">
                          <a:latin typeface="+mn-lt"/>
                        </a:rPr>
                        <a:t>+14</a:t>
                      </a:r>
                      <a:r>
                        <a:rPr lang="en-US" altLang="zh-CN" sz="2000" i="1" dirty="0">
                          <a:latin typeface="+mn-lt"/>
                        </a:rPr>
                        <a:t>x</a:t>
                      </a:r>
                      <a:r>
                        <a:rPr lang="en-US" altLang="zh-CN" sz="2000" baseline="-25000" dirty="0">
                          <a:latin typeface="+mn-lt"/>
                        </a:rPr>
                        <a:t>3</a:t>
                      </a:r>
                      <a:endParaRPr lang="zh-CN" altLang="en-US" sz="2000" dirty="0">
                        <a:latin typeface="+mn-lt"/>
                      </a:endParaRPr>
                    </a:p>
                  </a:txBody>
                  <a:tcPr marL="0" marR="0" marT="0" marB="0"/>
                </a:tc>
                <a:tc>
                  <a:txBody>
                    <a:bodyPr/>
                    <a:lstStyle/>
                    <a:p>
                      <a:r>
                        <a:rPr lang="en-US" altLang="zh-CN" sz="2000" dirty="0">
                          <a:latin typeface="+mn-lt"/>
                        </a:rPr>
                        <a:t>-6</a:t>
                      </a:r>
                      <a:r>
                        <a:rPr lang="en-US" altLang="zh-CN" sz="2000" i="1" dirty="0">
                          <a:latin typeface="+mn-lt"/>
                        </a:rPr>
                        <a:t>x</a:t>
                      </a:r>
                      <a:r>
                        <a:rPr lang="en-US" altLang="zh-CN" sz="2000" baseline="-25000" dirty="0">
                          <a:latin typeface="+mn-lt"/>
                        </a:rPr>
                        <a:t>4</a:t>
                      </a:r>
                      <a:endParaRPr lang="zh-CN" altLang="en-US" sz="2000" dirty="0">
                        <a:latin typeface="+mn-lt"/>
                      </a:endParaRPr>
                    </a:p>
                  </a:txBody>
                  <a:tcPr marL="0" marR="0" marT="0" marB="0"/>
                </a:tc>
                <a:tc>
                  <a:txBody>
                    <a:bodyPr/>
                    <a:lstStyle/>
                    <a:p>
                      <a:endParaRPr lang="zh-CN" altLang="en-US" sz="2000" dirty="0">
                        <a:latin typeface="+mn-lt"/>
                      </a:endParaRPr>
                    </a:p>
                  </a:txBody>
                  <a:tcPr marL="0" marR="0" marT="0" marB="0"/>
                </a:tc>
                <a:tc>
                  <a:txBody>
                    <a:bodyPr/>
                    <a:lstStyle/>
                    <a:p>
                      <a:r>
                        <a:rPr lang="en-US" altLang="zh-CN" sz="2000" dirty="0">
                          <a:latin typeface="+mn-lt"/>
                        </a:rPr>
                        <a:t>=13</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➂</a:t>
                      </a:r>
                      <a:endParaRPr lang="zh-CN" altLang="en-US" sz="2000" dirty="0">
                        <a:latin typeface="+mn-lt"/>
                      </a:endParaRPr>
                    </a:p>
                  </a:txBody>
                  <a:tcPr marL="0" marR="0" marT="0" marB="0"/>
                </a:tc>
                <a:extLst>
                  <a:ext uri="{0D108BD9-81ED-4DB2-BD59-A6C34878D82A}">
                    <a16:rowId xmlns:a16="http://schemas.microsoft.com/office/drawing/2014/main" val="10002"/>
                  </a:ext>
                </a:extLst>
              </a:tr>
              <a:tr h="370840">
                <a:tc>
                  <a:txBody>
                    <a:bodyPr/>
                    <a:lstStyle/>
                    <a:p>
                      <a:endParaRPr lang="zh-CN" altLang="en-US" sz="2000" dirty="0">
                        <a:latin typeface="+mn-lt"/>
                      </a:endParaRPr>
                    </a:p>
                  </a:txBody>
                  <a:tcPr marL="0" marR="0" marT="0" marB="0"/>
                </a:tc>
                <a:tc>
                  <a:txBody>
                    <a:bodyPr/>
                    <a:lstStyle/>
                    <a:p>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5</a:t>
                      </a:r>
                      <a:r>
                        <a:rPr lang="en-US" altLang="zh-CN" sz="2000" i="1" dirty="0">
                          <a:latin typeface="+mn-lt"/>
                        </a:rPr>
                        <a:t>x</a:t>
                      </a:r>
                      <a:r>
                        <a:rPr lang="en-US" altLang="zh-CN" sz="2000" baseline="-25000" dirty="0">
                          <a:latin typeface="+mn-lt"/>
                        </a:rPr>
                        <a:t>3</a:t>
                      </a:r>
                      <a:endParaRPr lang="zh-CN" altLang="en-US" sz="2000" dirty="0">
                        <a:latin typeface="+mn-lt"/>
                      </a:endParaRPr>
                    </a:p>
                  </a:txBody>
                  <a:tcPr marL="0" marR="0" marT="0" marB="0"/>
                </a:tc>
                <a:tc>
                  <a:txBody>
                    <a:bodyPr/>
                    <a:lstStyle/>
                    <a:p>
                      <a:r>
                        <a:rPr lang="en-US" altLang="zh-CN" sz="2000" i="0" dirty="0">
                          <a:latin typeface="+mn-lt"/>
                        </a:rPr>
                        <a:t>+18</a:t>
                      </a:r>
                      <a:r>
                        <a:rPr lang="en-US" altLang="zh-CN" sz="2000" i="1" dirty="0">
                          <a:latin typeface="+mn-lt"/>
                        </a:rPr>
                        <a:t>x</a:t>
                      </a:r>
                      <a:r>
                        <a:rPr lang="en-US" altLang="zh-CN" sz="2000" baseline="-25000" dirty="0">
                          <a:latin typeface="+mn-lt"/>
                        </a:rPr>
                        <a:t>4</a:t>
                      </a:r>
                      <a:endParaRPr lang="zh-CN" altLang="en-US" sz="2000" dirty="0">
                        <a:latin typeface="+mn-lt"/>
                      </a:endParaRPr>
                    </a:p>
                  </a:txBody>
                  <a:tcPr marL="0" marR="0" marT="0" marB="0"/>
                </a:tc>
                <a:tc>
                  <a:txBody>
                    <a:bodyPr/>
                    <a:lstStyle/>
                    <a:p>
                      <a:r>
                        <a:rPr lang="en-US" altLang="zh-CN" sz="2000" dirty="0">
                          <a:latin typeface="+mn-lt"/>
                        </a:rPr>
                        <a:t>-2</a:t>
                      </a:r>
                      <a:r>
                        <a:rPr lang="en-US" altLang="zh-CN" sz="2000" i="1" dirty="0">
                          <a:latin typeface="+mn-lt"/>
                        </a:rPr>
                        <a:t>x</a:t>
                      </a:r>
                      <a:r>
                        <a:rPr lang="en-US" altLang="zh-CN" sz="2000" baseline="-25000" dirty="0">
                          <a:latin typeface="+mn-lt"/>
                        </a:rPr>
                        <a:t>5</a:t>
                      </a:r>
                      <a:endParaRPr lang="zh-CN" altLang="en-US" sz="2000" baseline="-25000" dirty="0">
                        <a:latin typeface="+mn-lt"/>
                      </a:endParaRPr>
                    </a:p>
                  </a:txBody>
                  <a:tcPr marL="0" marR="0" marT="0" marB="0"/>
                </a:tc>
                <a:tc>
                  <a:txBody>
                    <a:bodyPr/>
                    <a:lstStyle/>
                    <a:p>
                      <a:r>
                        <a:rPr lang="en-US" altLang="zh-CN" sz="2000" dirty="0">
                          <a:latin typeface="+mn-lt"/>
                        </a:rPr>
                        <a:t>=20</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➃</a:t>
                      </a:r>
                      <a:endParaRPr lang="zh-CN" altLang="en-US" sz="2000" dirty="0">
                        <a:latin typeface="+mn-lt"/>
                      </a:endParaRPr>
                    </a:p>
                  </a:txBody>
                  <a:tcPr marL="0" marR="0" marT="0" marB="0"/>
                </a:tc>
                <a:extLst>
                  <a:ext uri="{0D108BD9-81ED-4DB2-BD59-A6C34878D82A}">
                    <a16:rowId xmlns:a16="http://schemas.microsoft.com/office/drawing/2014/main" val="10003"/>
                  </a:ext>
                </a:extLst>
              </a:tr>
              <a:tr h="370840">
                <a:tc>
                  <a:txBody>
                    <a:bodyPr/>
                    <a:lstStyle/>
                    <a:p>
                      <a:endParaRPr lang="zh-CN" altLang="en-US" sz="2000" dirty="0">
                        <a:latin typeface="+mn-lt"/>
                      </a:endParaRPr>
                    </a:p>
                  </a:txBody>
                  <a:tcPr marL="0" marR="0" marT="0" marB="0"/>
                </a:tc>
                <a:tc>
                  <a:txBody>
                    <a:bodyPr/>
                    <a:lstStyle/>
                    <a:p>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2</a:t>
                      </a:r>
                      <a:r>
                        <a:rPr lang="en-US" altLang="zh-CN" sz="2000" i="1" dirty="0">
                          <a:latin typeface="+mn-lt"/>
                        </a:rPr>
                        <a:t>x</a:t>
                      </a:r>
                      <a:r>
                        <a:rPr lang="en-US" altLang="zh-CN" sz="2000" baseline="-25000" dirty="0">
                          <a:latin typeface="+mn-lt"/>
                        </a:rPr>
                        <a:t>4</a:t>
                      </a:r>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mn-lt"/>
                        </a:rPr>
                        <a:t>-</a:t>
                      </a:r>
                      <a:r>
                        <a:rPr lang="en-US" altLang="zh-CN" sz="2000" i="1" dirty="0">
                          <a:latin typeface="+mn-lt"/>
                        </a:rPr>
                        <a:t>x</a:t>
                      </a:r>
                      <a:r>
                        <a:rPr lang="en-US" altLang="zh-CN" sz="2000" baseline="-25000" dirty="0">
                          <a:latin typeface="+mn-lt"/>
                        </a:rPr>
                        <a:t>5</a:t>
                      </a:r>
                      <a:endParaRPr lang="zh-CN" altLang="en-US" sz="2000" baseline="-25000" dirty="0">
                        <a:latin typeface="+mn-lt"/>
                      </a:endParaRPr>
                    </a:p>
                  </a:txBody>
                  <a:tcPr marL="0" marR="0" marT="0" marB="0"/>
                </a:tc>
                <a:tc>
                  <a:txBody>
                    <a:bodyPr/>
                    <a:lstStyle/>
                    <a:p>
                      <a:r>
                        <a:rPr lang="en-US" altLang="zh-CN" sz="2000" dirty="0">
                          <a:latin typeface="+mn-lt"/>
                        </a:rPr>
                        <a:t>=0</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➄</a:t>
                      </a:r>
                      <a:endParaRPr lang="zh-CN" altLang="en-US" sz="2000" dirty="0">
                        <a:latin typeface="+mn-lt"/>
                      </a:endParaRPr>
                    </a:p>
                  </a:txBody>
                  <a:tcPr marL="0" marR="0" marT="0" marB="0"/>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063388641"/>
                  </p:ext>
                </p:extLst>
              </p:nvPr>
            </p:nvGraphicFramePr>
            <p:xfrm>
              <a:off x="395536" y="4725144"/>
              <a:ext cx="3672216" cy="741680"/>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791928">
                      <a:extLst>
                        <a:ext uri="{9D8B030D-6E8A-4147-A177-3AD203B41FA5}">
                          <a16:colId xmlns:a16="http://schemas.microsoft.com/office/drawing/2014/main" val="20003"/>
                        </a:ext>
                      </a:extLst>
                    </a:gridCol>
                    <a:gridCol w="288000">
                      <a:extLst>
                        <a:ext uri="{9D8B030D-6E8A-4147-A177-3AD203B41FA5}">
                          <a16:colId xmlns:a16="http://schemas.microsoft.com/office/drawing/2014/main" val="2000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➅-</a:t>
                          </a:r>
                          <a14:m>
                            <m:oMath xmlns:m="http://schemas.openxmlformats.org/officeDocument/2006/math">
                              <m:box>
                                <m:boxPr>
                                  <m:ctrlPr>
                                    <a:rPr kumimoji="0" lang="en-US" altLang="zh-CN" sz="2000" i="1" kern="1200" smtClean="0">
                                      <a:solidFill>
                                        <a:schemeClr val="tx1"/>
                                      </a:solidFill>
                                      <a:effectLst/>
                                      <a:latin typeface="Cambria Math" panose="02040503050406030204" pitchFamily="18" charset="0"/>
                                      <a:ea typeface="+mn-ea"/>
                                      <a:cs typeface="+mn-cs"/>
                                    </a:rPr>
                                  </m:ctrlPr>
                                </m:boxPr>
                                <m:e>
                                  <m:argPr>
                                    <m:argSz m:val="-1"/>
                                  </m:argPr>
                                  <m:f>
                                    <m:fPr>
                                      <m:ctrlPr>
                                        <a:rPr kumimoji="0" lang="en-US" altLang="zh-CN" sz="2000" i="1" kern="1200" smtClean="0">
                                          <a:solidFill>
                                            <a:schemeClr val="tx1"/>
                                          </a:solidFill>
                                          <a:effectLst/>
                                          <a:latin typeface="Cambria Math" panose="02040503050406030204" pitchFamily="18" charset="0"/>
                                          <a:ea typeface="+mn-ea"/>
                                          <a:cs typeface="+mn-cs"/>
                                        </a:rPr>
                                      </m:ctrlPr>
                                    </m:fPr>
                                    <m:num>
                                      <m:r>
                                        <a:rPr kumimoji="0" lang="en-US" altLang="zh-CN" sz="2000" b="0" i="1" kern="1200" smtClean="0">
                                          <a:solidFill>
                                            <a:schemeClr val="tx1"/>
                                          </a:solidFill>
                                          <a:effectLst/>
                                          <a:latin typeface="Cambria Math" panose="02040503050406030204" pitchFamily="18" charset="0"/>
                                          <a:ea typeface="+mn-ea"/>
                                          <a:cs typeface="+mn-cs"/>
                                        </a:rPr>
                                        <m:t>1</m:t>
                                      </m:r>
                                    </m:num>
                                    <m:den>
                                      <m:r>
                                        <a:rPr kumimoji="0" lang="en-US" altLang="zh-CN" sz="2000" b="0" i="1" kern="1200" smtClean="0">
                                          <a:solidFill>
                                            <a:schemeClr val="tx1"/>
                                          </a:solidFill>
                                          <a:effectLst/>
                                          <a:latin typeface="Cambria Math" panose="02040503050406030204" pitchFamily="18" charset="0"/>
                                          <a:ea typeface="+mn-ea"/>
                                          <a:cs typeface="+mn-cs"/>
                                        </a:rPr>
                                        <m:t>547</m:t>
                                      </m:r>
                                    </m:den>
                                  </m:f>
                                </m:e>
                              </m:box>
                            </m:oMath>
                          </a14:m>
                          <a:r>
                            <a:rPr kumimoji="0" lang="en-US" altLang="zh-CN" sz="2000" kern="1200" dirty="0">
                              <a:solidFill>
                                <a:schemeClr val="tx1"/>
                              </a:solidFill>
                              <a:effectLst/>
                              <a:latin typeface="+mn-lt"/>
                              <a:ea typeface="+mn-ea"/>
                              <a:cs typeface="+mn-cs"/>
                            </a:rPr>
                            <a:t>➆:</a:t>
                          </a:r>
                          <a:endParaRPr lang="zh-CN" altLang="en-US" sz="2000" dirty="0">
                            <a:latin typeface="+mn-lt"/>
                          </a:endParaRPr>
                        </a:p>
                      </a:txBody>
                      <a:tcPr marL="0" marR="0" marT="0" marB="0"/>
                    </a:tc>
                    <a:tc>
                      <a:txBody>
                        <a:bodyPr/>
                        <a:lstStyle/>
                        <a:p>
                          <a:r>
                            <a:rPr lang="en-US" altLang="zh-CN" sz="2000" i="0" dirty="0">
                              <a:latin typeface="+mn-lt"/>
                            </a:rPr>
                            <a:t>200</a:t>
                          </a:r>
                          <a:r>
                            <a:rPr lang="en-US" altLang="zh-CN" sz="2000" i="1" dirty="0">
                              <a:latin typeface="+mn-lt"/>
                            </a:rPr>
                            <a:t>x</a:t>
                          </a:r>
                          <a:r>
                            <a:rPr lang="en-US" altLang="zh-CN" sz="2000" i="0" baseline="-25000" dirty="0">
                              <a:latin typeface="+mn-lt"/>
                            </a:rPr>
                            <a:t>1</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a:t>
                          </a:r>
                          <a:r>
                            <a:rPr lang="en-US" altLang="zh-CN" sz="2000" i="1" dirty="0">
                              <a:latin typeface="+mn-lt"/>
                            </a:rPr>
                            <a:t>x</a:t>
                          </a:r>
                          <a:r>
                            <a:rPr lang="en-US" altLang="zh-CN" sz="2000" i="0" baseline="-25000" dirty="0">
                              <a:latin typeface="+mn-lt"/>
                            </a:rPr>
                            <a:t>5</a:t>
                          </a:r>
                          <a:endParaRPr lang="zh-CN" altLang="en-US" sz="2000" baseline="-25000" dirty="0">
                            <a:latin typeface="+mn-lt"/>
                          </a:endParaRPr>
                        </a:p>
                      </a:txBody>
                      <a:tcPr marL="0" marR="0" marT="0" marB="0"/>
                    </a:tc>
                    <a:tc>
                      <a:txBody>
                        <a:bodyPr/>
                        <a:lstStyle/>
                        <a:p>
                          <a:r>
                            <a:rPr lang="en-US" altLang="zh-CN" sz="2000" dirty="0">
                              <a:latin typeface="+mn-lt"/>
                            </a:rPr>
                            <a:t>=47</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⑪</a:t>
                          </a:r>
                          <a:endParaRPr lang="zh-CN" altLang="en-US" sz="2000" dirty="0">
                            <a:latin typeface="+mn-lt"/>
                          </a:endParaRPr>
                        </a:p>
                      </a:txBody>
                      <a:tcPr marL="0" marR="0" marT="0" marB="0"/>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box>
                                <m:boxPr>
                                  <m:ctrlPr>
                                    <a:rPr kumimoji="0" lang="en-US" altLang="zh-CN" sz="2000" i="1" kern="1200" smtClean="0">
                                      <a:solidFill>
                                        <a:schemeClr val="tx1"/>
                                      </a:solidFill>
                                      <a:effectLst/>
                                      <a:latin typeface="Cambria Math" panose="02040503050406030204" pitchFamily="18" charset="0"/>
                                      <a:ea typeface="+mn-ea"/>
                                      <a:cs typeface="+mn-cs"/>
                                    </a:rPr>
                                  </m:ctrlPr>
                                </m:boxPr>
                                <m:e>
                                  <m:argPr>
                                    <m:argSz m:val="-1"/>
                                  </m:argPr>
                                  <m:f>
                                    <m:fPr>
                                      <m:ctrlPr>
                                        <a:rPr kumimoji="0" lang="en-US" altLang="zh-CN" sz="2000" i="1" kern="1200" smtClean="0">
                                          <a:solidFill>
                                            <a:schemeClr val="tx1"/>
                                          </a:solidFill>
                                          <a:effectLst/>
                                          <a:latin typeface="Cambria Math" panose="02040503050406030204" pitchFamily="18" charset="0"/>
                                          <a:ea typeface="+mn-ea"/>
                                          <a:cs typeface="+mn-cs"/>
                                        </a:rPr>
                                      </m:ctrlPr>
                                    </m:fPr>
                                    <m:num>
                                      <m:r>
                                        <a:rPr kumimoji="0" lang="en-US" altLang="zh-CN" sz="2000" b="0" i="1" kern="1200" smtClean="0">
                                          <a:solidFill>
                                            <a:schemeClr val="tx1"/>
                                          </a:solidFill>
                                          <a:effectLst/>
                                          <a:latin typeface="Cambria Math" panose="02040503050406030204" pitchFamily="18" charset="0"/>
                                          <a:ea typeface="+mn-ea"/>
                                          <a:cs typeface="+mn-cs"/>
                                        </a:rPr>
                                        <m:t>5</m:t>
                                      </m:r>
                                    </m:num>
                                    <m:den>
                                      <m:r>
                                        <a:rPr kumimoji="0" lang="en-US" altLang="zh-CN" sz="2000" b="0" i="1" kern="1200" smtClean="0">
                                          <a:solidFill>
                                            <a:schemeClr val="tx1"/>
                                          </a:solidFill>
                                          <a:effectLst/>
                                          <a:latin typeface="Cambria Math" panose="02040503050406030204" pitchFamily="18" charset="0"/>
                                          <a:ea typeface="+mn-ea"/>
                                          <a:cs typeface="+mn-cs"/>
                                        </a:rPr>
                                        <m:t>547</m:t>
                                      </m:r>
                                    </m:den>
                                  </m:f>
                                </m:e>
                              </m:box>
                            </m:oMath>
                          </a14:m>
                          <a:r>
                            <a:rPr kumimoji="0" lang="en-US" altLang="zh-CN" sz="2000" kern="1200" dirty="0">
                              <a:solidFill>
                                <a:schemeClr val="tx1"/>
                              </a:solidFill>
                              <a:effectLst/>
                              <a:latin typeface="+mn-lt"/>
                              <a:ea typeface="+mn-ea"/>
                              <a:cs typeface="+mn-cs"/>
                            </a:rPr>
                            <a:t>➆+➇:</a:t>
                          </a:r>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-40</a:t>
                          </a:r>
                          <a:r>
                            <a:rPr lang="en-US" altLang="zh-CN" sz="2000" i="1" dirty="0">
                              <a:latin typeface="+mn-lt"/>
                            </a:rPr>
                            <a:t>x</a:t>
                          </a:r>
                          <a:r>
                            <a:rPr lang="en-US" altLang="zh-CN" sz="2000" i="0" baseline="-25000" dirty="0">
                              <a:latin typeface="+mn-lt"/>
                            </a:rPr>
                            <a:t>1</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-1313</a:t>
                          </a:r>
                          <a:r>
                            <a:rPr lang="en-US" altLang="zh-CN" sz="2000" i="1" dirty="0">
                              <a:latin typeface="+mn-lt"/>
                            </a:rPr>
                            <a:t>x</a:t>
                          </a:r>
                          <a:r>
                            <a:rPr lang="en-US" altLang="zh-CN" sz="2000" i="0" baseline="-25000" dirty="0">
                              <a:latin typeface="+mn-lt"/>
                            </a:rPr>
                            <a:t>5</a:t>
                          </a:r>
                          <a:endParaRPr lang="zh-CN" altLang="en-US" sz="2000" baseline="-25000" dirty="0">
                            <a:latin typeface="+mn-lt"/>
                          </a:endParaRPr>
                        </a:p>
                      </a:txBody>
                      <a:tcPr marL="0" marR="0" marT="0" marB="0"/>
                    </a:tc>
                    <a:tc>
                      <a:txBody>
                        <a:bodyPr/>
                        <a:lstStyle/>
                        <a:p>
                          <a:r>
                            <a:rPr lang="en-US" altLang="zh-CN" sz="2000" dirty="0">
                              <a:latin typeface="+mn-lt"/>
                            </a:rPr>
                            <a:t>=-2635</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⑫</a:t>
                          </a:r>
                          <a:endParaRPr lang="zh-CN" altLang="en-US" sz="2000" dirty="0">
                            <a:latin typeface="+mn-lt"/>
                          </a:endParaRPr>
                        </a:p>
                      </a:txBody>
                      <a:tcPr marL="0" marR="0" marT="0" marB="0"/>
                    </a:tc>
                    <a:extLst>
                      <a:ext uri="{0D108BD9-81ED-4DB2-BD59-A6C34878D82A}">
                        <a16:rowId xmlns:a16="http://schemas.microsoft.com/office/drawing/2014/main" val="10001"/>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063388641"/>
                  </p:ext>
                </p:extLst>
              </p:nvPr>
            </p:nvGraphicFramePr>
            <p:xfrm>
              <a:off x="395536" y="4725144"/>
              <a:ext cx="3672216" cy="741680"/>
            </p:xfrm>
            <a:graphic>
              <a:graphicData uri="http://schemas.openxmlformats.org/drawingml/2006/table">
                <a:tbl>
                  <a:tblPr firstRow="1" bandRow="1">
                    <a:tableStyleId>{2D5ABB26-0587-4C30-8999-92F81FD0307C}</a:tableStyleId>
                  </a:tblPr>
                  <a:tblGrid>
                    <a:gridCol w="1080120"/>
                    <a:gridCol w="648072"/>
                    <a:gridCol w="864096"/>
                    <a:gridCol w="791928"/>
                    <a:gridCol w="288000"/>
                  </a:tblGrid>
                  <a:tr h="370840">
                    <a:tc>
                      <a:txBody>
                        <a:bodyPr/>
                        <a:lstStyle/>
                        <a:p>
                          <a:endParaRPr lang="zh-CN"/>
                        </a:p>
                      </a:txBody>
                      <a:tcPr marL="0" marR="0" marT="0" marB="0">
                        <a:blipFill rotWithShape="0">
                          <a:blip r:embed="rId2"/>
                          <a:stretch>
                            <a:fillRect t="-26230" r="-239326" b="-122951"/>
                          </a:stretch>
                        </a:blipFill>
                      </a:tcPr>
                    </a:tc>
                    <a:tc>
                      <a:txBody>
                        <a:bodyPr/>
                        <a:lstStyle/>
                        <a:p>
                          <a:r>
                            <a:rPr lang="en-US" altLang="zh-CN" sz="2000" i="0" dirty="0" smtClean="0">
                              <a:latin typeface="+mn-lt"/>
                            </a:rPr>
                            <a:t>200</a:t>
                          </a:r>
                          <a:r>
                            <a:rPr lang="en-US" altLang="zh-CN" sz="2000" i="1" dirty="0" smtClean="0">
                              <a:latin typeface="+mn-lt"/>
                            </a:rPr>
                            <a:t>x</a:t>
                          </a:r>
                          <a:r>
                            <a:rPr lang="en-US" altLang="zh-CN" sz="2000" i="0" baseline="-25000" dirty="0" smtClean="0">
                              <a:latin typeface="+mn-lt"/>
                            </a:rPr>
                            <a:t>1</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rPr>
                            <a:t>+</a:t>
                          </a:r>
                          <a:r>
                            <a:rPr lang="en-US" altLang="zh-CN" sz="2000" i="1" dirty="0" smtClean="0">
                              <a:latin typeface="+mn-lt"/>
                            </a:rPr>
                            <a:t>x</a:t>
                          </a:r>
                          <a:r>
                            <a:rPr lang="en-US" altLang="zh-CN" sz="2000" i="0" baseline="-25000" dirty="0" smtClean="0">
                              <a:latin typeface="+mn-lt"/>
                            </a:rPr>
                            <a:t>5</a:t>
                          </a:r>
                          <a:endParaRPr lang="zh-CN" altLang="en-US" sz="2000" baseline="-25000" dirty="0" smtClean="0">
                            <a:latin typeface="+mn-lt"/>
                          </a:endParaRPr>
                        </a:p>
                      </a:txBody>
                      <a:tcPr marL="0" marR="0" marT="0" marB="0"/>
                    </a:tc>
                    <a:tc>
                      <a:txBody>
                        <a:bodyPr/>
                        <a:lstStyle/>
                        <a:p>
                          <a:r>
                            <a:rPr lang="en-US" altLang="zh-CN" sz="2000" dirty="0" smtClean="0">
                              <a:latin typeface="+mn-lt"/>
                            </a:rPr>
                            <a:t>=47</a:t>
                          </a:r>
                          <a:endParaRPr lang="zh-CN" altLang="en-US" sz="2000" dirty="0">
                            <a:latin typeface="+mn-lt"/>
                          </a:endParaRPr>
                        </a:p>
                      </a:txBody>
                      <a:tcPr marL="0" marR="0" marT="0" marB="0"/>
                    </a:tc>
                    <a:tc>
                      <a:txBody>
                        <a:bodyPr/>
                        <a:lstStyle/>
                        <a:p>
                          <a:r>
                            <a:rPr kumimoji="0" lang="en-US" altLang="zh-CN" sz="2000" kern="1200" dirty="0" smtClean="0">
                              <a:solidFill>
                                <a:schemeClr val="tx1"/>
                              </a:solidFill>
                              <a:effectLst/>
                              <a:latin typeface="+mn-lt"/>
                              <a:ea typeface="+mn-ea"/>
                              <a:cs typeface="+mn-cs"/>
                            </a:rPr>
                            <a:t>⑪</a:t>
                          </a:r>
                          <a:endParaRPr lang="zh-CN" altLang="en-US" sz="2000" dirty="0">
                            <a:latin typeface="+mn-lt"/>
                          </a:endParaRPr>
                        </a:p>
                      </a:txBody>
                      <a:tcPr marL="0" marR="0" marT="0" marB="0"/>
                    </a:tc>
                  </a:tr>
                  <a:tr h="370840">
                    <a:tc>
                      <a:txBody>
                        <a:bodyPr/>
                        <a:lstStyle/>
                        <a:p>
                          <a:endParaRPr lang="zh-CN"/>
                        </a:p>
                      </a:txBody>
                      <a:tcPr marL="0" marR="0" marT="0" marB="0">
                        <a:blipFill rotWithShape="0">
                          <a:blip r:embed="rId2"/>
                          <a:stretch>
                            <a:fillRect t="-126230" r="-239326" b="-2295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rPr>
                            <a:t>-40</a:t>
                          </a:r>
                          <a:r>
                            <a:rPr lang="en-US" altLang="zh-CN" sz="2000" i="1" dirty="0" smtClean="0">
                              <a:latin typeface="+mn-lt"/>
                            </a:rPr>
                            <a:t>x</a:t>
                          </a:r>
                          <a:r>
                            <a:rPr lang="en-US" altLang="zh-CN" sz="2000" i="0" baseline="-25000" dirty="0" smtClean="0">
                              <a:latin typeface="+mn-lt"/>
                            </a:rPr>
                            <a:t>1</a:t>
                          </a:r>
                          <a:endParaRPr lang="zh-CN" altLang="en-US" sz="2000" baseline="-25000" dirty="0" smtClean="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rPr>
                            <a:t>-1313</a:t>
                          </a:r>
                          <a:r>
                            <a:rPr lang="en-US" altLang="zh-CN" sz="2000" i="1" dirty="0" smtClean="0">
                              <a:latin typeface="+mn-lt"/>
                            </a:rPr>
                            <a:t>x</a:t>
                          </a:r>
                          <a:r>
                            <a:rPr lang="en-US" altLang="zh-CN" sz="2000" i="0" baseline="-25000" dirty="0" smtClean="0">
                              <a:latin typeface="+mn-lt"/>
                            </a:rPr>
                            <a:t>5</a:t>
                          </a:r>
                          <a:endParaRPr lang="zh-CN" altLang="en-US" sz="2000" baseline="-25000" dirty="0" smtClean="0">
                            <a:latin typeface="+mn-lt"/>
                          </a:endParaRPr>
                        </a:p>
                      </a:txBody>
                      <a:tcPr marL="0" marR="0" marT="0" marB="0"/>
                    </a:tc>
                    <a:tc>
                      <a:txBody>
                        <a:bodyPr/>
                        <a:lstStyle/>
                        <a:p>
                          <a:r>
                            <a:rPr lang="en-US" altLang="zh-CN" sz="2000" dirty="0" smtClean="0">
                              <a:latin typeface="+mn-lt"/>
                            </a:rPr>
                            <a:t>=-2635</a:t>
                          </a:r>
                          <a:endParaRPr lang="zh-CN" altLang="en-US" sz="2000" dirty="0">
                            <a:latin typeface="+mn-lt"/>
                          </a:endParaRPr>
                        </a:p>
                      </a:txBody>
                      <a:tcPr marL="0" marR="0" marT="0" marB="0"/>
                    </a:tc>
                    <a:tc>
                      <a:txBody>
                        <a:bodyPr/>
                        <a:lstStyle/>
                        <a:p>
                          <a:r>
                            <a:rPr kumimoji="0" lang="en-US" altLang="zh-CN" sz="2000" kern="1200" dirty="0" smtClean="0">
                              <a:solidFill>
                                <a:schemeClr val="tx1"/>
                              </a:solidFill>
                              <a:effectLst/>
                              <a:latin typeface="+mn-lt"/>
                              <a:ea typeface="+mn-ea"/>
                              <a:cs typeface="+mn-cs"/>
                            </a:rPr>
                            <a:t>⑫</a:t>
                          </a:r>
                          <a:endParaRPr lang="zh-CN" altLang="en-US" sz="2000" dirty="0">
                            <a:latin typeface="+mn-lt"/>
                          </a:endParaRPr>
                        </a:p>
                      </a:txBody>
                      <a:tcPr marL="0" marR="0" marT="0" marB="0"/>
                    </a:tc>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2529974999"/>
                  </p:ext>
                </p:extLst>
              </p:nvPr>
            </p:nvGraphicFramePr>
            <p:xfrm>
              <a:off x="467543" y="3356992"/>
              <a:ext cx="4248473" cy="1112520"/>
            </p:xfrm>
            <a:graphic>
              <a:graphicData uri="http://schemas.openxmlformats.org/drawingml/2006/table">
                <a:tbl>
                  <a:tblPr firstRow="1" bandRow="1">
                    <a:tableStyleId>{2D5ABB26-0587-4C30-8999-92F81FD0307C}</a:tableStyleId>
                  </a:tblPr>
                  <a:tblGrid>
                    <a:gridCol w="1525014">
                      <a:extLst>
                        <a:ext uri="{9D8B030D-6E8A-4147-A177-3AD203B41FA5}">
                          <a16:colId xmlns:a16="http://schemas.microsoft.com/office/drawing/2014/main" val="20000"/>
                        </a:ext>
                      </a:extLst>
                    </a:gridCol>
                    <a:gridCol w="544866">
                      <a:extLst>
                        <a:ext uri="{9D8B030D-6E8A-4147-A177-3AD203B41FA5}">
                          <a16:colId xmlns:a16="http://schemas.microsoft.com/office/drawing/2014/main" val="20001"/>
                        </a:ext>
                      </a:extLst>
                    </a:gridCol>
                    <a:gridCol w="762508">
                      <a:extLst>
                        <a:ext uri="{9D8B030D-6E8A-4147-A177-3AD203B41FA5}">
                          <a16:colId xmlns:a16="http://schemas.microsoft.com/office/drawing/2014/main" val="20002"/>
                        </a:ext>
                      </a:extLst>
                    </a:gridCol>
                    <a:gridCol w="580958">
                      <a:extLst>
                        <a:ext uri="{9D8B030D-6E8A-4147-A177-3AD203B41FA5}">
                          <a16:colId xmlns:a16="http://schemas.microsoft.com/office/drawing/2014/main" val="20003"/>
                        </a:ext>
                      </a:extLst>
                    </a:gridCol>
                    <a:gridCol w="580958">
                      <a:extLst>
                        <a:ext uri="{9D8B030D-6E8A-4147-A177-3AD203B41FA5}">
                          <a16:colId xmlns:a16="http://schemas.microsoft.com/office/drawing/2014/main" val="20004"/>
                        </a:ext>
                      </a:extLst>
                    </a:gridCol>
                    <a:gridCol w="254169">
                      <a:extLst>
                        <a:ext uri="{9D8B030D-6E8A-4147-A177-3AD203B41FA5}">
                          <a16:colId xmlns:a16="http://schemas.microsoft.com/office/drawing/2014/main" val="20005"/>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➀-</a:t>
                          </a:r>
                          <a14:m>
                            <m:oMath xmlns:m="http://schemas.openxmlformats.org/officeDocument/2006/math">
                              <m:box>
                                <m:boxPr>
                                  <m:ctrlPr>
                                    <a:rPr kumimoji="0" lang="en-US" altLang="zh-CN" sz="2000" i="1" kern="1200" smtClean="0">
                                      <a:solidFill>
                                        <a:schemeClr val="tx1"/>
                                      </a:solidFill>
                                      <a:effectLst/>
                                      <a:latin typeface="Cambria Math" panose="02040503050406030204" pitchFamily="18" charset="0"/>
                                      <a:ea typeface="+mn-ea"/>
                                      <a:cs typeface="+mn-cs"/>
                                    </a:rPr>
                                  </m:ctrlPr>
                                </m:boxPr>
                                <m:e>
                                  <m:argPr>
                                    <m:argSz m:val="-1"/>
                                  </m:argPr>
                                  <m:f>
                                    <m:fPr>
                                      <m:ctrlPr>
                                        <a:rPr kumimoji="0" lang="en-US" altLang="zh-CN" sz="2000" i="1" kern="1200" smtClean="0">
                                          <a:solidFill>
                                            <a:schemeClr val="tx1"/>
                                          </a:solidFill>
                                          <a:effectLst/>
                                          <a:latin typeface="Cambria Math" panose="02040503050406030204" pitchFamily="18" charset="0"/>
                                          <a:ea typeface="+mn-ea"/>
                                          <a:cs typeface="+mn-cs"/>
                                        </a:rPr>
                                      </m:ctrlPr>
                                    </m:fPr>
                                    <m:num>
                                      <m:r>
                                        <a:rPr kumimoji="0" lang="en-US" altLang="zh-CN" sz="2000" b="0" i="1" kern="1200" smtClean="0">
                                          <a:solidFill>
                                            <a:schemeClr val="tx1"/>
                                          </a:solidFill>
                                          <a:effectLst/>
                                          <a:latin typeface="Cambria Math" panose="02040503050406030204" pitchFamily="18" charset="0"/>
                                          <a:ea typeface="+mn-ea"/>
                                          <a:cs typeface="+mn-cs"/>
                                        </a:rPr>
                                        <m:t>1</m:t>
                                      </m:r>
                                    </m:num>
                                    <m:den>
                                      <m:r>
                                        <a:rPr kumimoji="0" lang="en-US" altLang="zh-CN" sz="2000" b="0" i="1" kern="1200" smtClean="0">
                                          <a:solidFill>
                                            <a:schemeClr val="tx1"/>
                                          </a:solidFill>
                                          <a:effectLst/>
                                          <a:latin typeface="Cambria Math" panose="02040503050406030204" pitchFamily="18" charset="0"/>
                                          <a:ea typeface="+mn-ea"/>
                                          <a:cs typeface="+mn-cs"/>
                                        </a:rPr>
                                        <m:t>11</m:t>
                                      </m:r>
                                    </m:den>
                                  </m:f>
                                </m:e>
                              </m:box>
                            </m:oMath>
                          </a14:m>
                          <a:r>
                            <a:rPr kumimoji="0" lang="en-US" altLang="zh-CN" sz="2000" kern="1200" dirty="0">
                              <a:solidFill>
                                <a:schemeClr val="tx1"/>
                              </a:solidFill>
                              <a:effectLst/>
                              <a:latin typeface="+mn-lt"/>
                              <a:ea typeface="+mn-ea"/>
                              <a:cs typeface="+mn-cs"/>
                            </a:rPr>
                            <a:t>➁:</a:t>
                          </a:r>
                          <a:endParaRPr lang="zh-CN" altLang="en-US" sz="2000" dirty="0">
                            <a:latin typeface="+mn-lt"/>
                          </a:endParaRPr>
                        </a:p>
                      </a:txBody>
                      <a:tcPr marL="0" marR="0" marT="0" marB="0"/>
                    </a:tc>
                    <a:tc>
                      <a:txBody>
                        <a:bodyPr/>
                        <a:lstStyle/>
                        <a:p>
                          <a:r>
                            <a:rPr lang="en-US" altLang="zh-CN" sz="2000" i="0" dirty="0">
                              <a:latin typeface="+mn-lt"/>
                            </a:rPr>
                            <a:t>8</a:t>
                          </a:r>
                          <a:r>
                            <a:rPr lang="en-US" altLang="zh-CN" sz="2000" i="1" dirty="0">
                              <a:latin typeface="+mn-lt"/>
                            </a:rPr>
                            <a:t>x</a:t>
                          </a:r>
                          <a:r>
                            <a:rPr lang="en-US" altLang="zh-CN" sz="2000" i="0" baseline="-25000" dirty="0">
                              <a:latin typeface="+mn-lt"/>
                            </a:rPr>
                            <a:t>1</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1" dirty="0">
                              <a:latin typeface="+mn-lt"/>
                            </a:rPr>
                            <a:t>+x</a:t>
                          </a:r>
                          <a:r>
                            <a:rPr lang="en-US" altLang="zh-CN" sz="2000" i="0" baseline="-25000" dirty="0">
                              <a:latin typeface="+mn-lt"/>
                            </a:rPr>
                            <a:t>3</a:t>
                          </a:r>
                          <a:endParaRPr lang="zh-CN" altLang="en-US" sz="2000" baseline="-25000" dirty="0">
                            <a:latin typeface="+mn-lt"/>
                          </a:endParaRPr>
                        </a:p>
                      </a:txBody>
                      <a:tcPr marL="0" marR="0" marT="0" marB="0"/>
                    </a:tc>
                    <a:tc>
                      <a:txBody>
                        <a:bodyPr/>
                        <a:lstStyle/>
                        <a:p>
                          <a:endParaRPr lang="zh-CN" altLang="en-US" sz="2000" dirty="0">
                            <a:latin typeface="+mn-lt"/>
                          </a:endParaRPr>
                        </a:p>
                      </a:txBody>
                      <a:tcPr marL="0" marR="0" marT="0" marB="0"/>
                    </a:tc>
                    <a:tc>
                      <a:txBody>
                        <a:bodyPr/>
                        <a:lstStyle/>
                        <a:p>
                          <a:r>
                            <a:rPr lang="en-US" altLang="zh-CN" sz="2000" dirty="0">
                              <a:latin typeface="+mn-lt"/>
                            </a:rPr>
                            <a:t>=3</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➅</a:t>
                          </a:r>
                          <a:endParaRPr lang="zh-CN" altLang="en-US" sz="2000" dirty="0">
                            <a:latin typeface="+mn-lt"/>
                          </a:endParaRPr>
                        </a:p>
                      </a:txBody>
                      <a:tcPr marL="0" marR="0" marT="0" marB="0"/>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ea typeface="+mn-ea"/>
                              <a:cs typeface="+mn-cs"/>
                            </a:rPr>
                            <a:t>-</a:t>
                          </a:r>
                          <a14:m>
                            <m:oMath xmlns:m="http://schemas.openxmlformats.org/officeDocument/2006/math">
                              <m:box>
                                <m:boxPr>
                                  <m:ctrlPr>
                                    <a:rPr kumimoji="0" lang="en-US" altLang="zh-CN" sz="2000" i="1" kern="1200" smtClean="0">
                                      <a:solidFill>
                                        <a:schemeClr val="tx1"/>
                                      </a:solidFill>
                                      <a:effectLst/>
                                      <a:latin typeface="Cambria Math" panose="02040503050406030204" pitchFamily="18" charset="0"/>
                                      <a:ea typeface="+mn-ea"/>
                                      <a:cs typeface="+mn-cs"/>
                                    </a:rPr>
                                  </m:ctrlPr>
                                </m:boxPr>
                                <m:e>
                                  <m:argPr>
                                    <m:argSz m:val="-1"/>
                                  </m:argPr>
                                  <m:f>
                                    <m:fPr>
                                      <m:ctrlPr>
                                        <a:rPr kumimoji="0" lang="en-US" altLang="zh-CN" sz="2000" i="1" kern="1200" smtClean="0">
                                          <a:solidFill>
                                            <a:schemeClr val="tx1"/>
                                          </a:solidFill>
                                          <a:effectLst/>
                                          <a:latin typeface="Cambria Math" panose="02040503050406030204" pitchFamily="18" charset="0"/>
                                          <a:ea typeface="+mn-ea"/>
                                          <a:cs typeface="+mn-cs"/>
                                        </a:rPr>
                                      </m:ctrlPr>
                                    </m:fPr>
                                    <m:num>
                                      <m:r>
                                        <a:rPr kumimoji="0" lang="en-US" altLang="zh-CN" sz="2000" b="0" i="1" kern="1200" smtClean="0">
                                          <a:solidFill>
                                            <a:schemeClr val="tx1"/>
                                          </a:solidFill>
                                          <a:effectLst/>
                                          <a:latin typeface="Cambria Math" panose="02040503050406030204" pitchFamily="18" charset="0"/>
                                          <a:ea typeface="+mn-ea"/>
                                          <a:cs typeface="+mn-cs"/>
                                        </a:rPr>
                                        <m:t>2</m:t>
                                      </m:r>
                                    </m:num>
                                    <m:den>
                                      <m:r>
                                        <a:rPr kumimoji="0" lang="en-US" altLang="zh-CN" sz="2000" b="0" i="1" kern="1200" smtClean="0">
                                          <a:solidFill>
                                            <a:schemeClr val="tx1"/>
                                          </a:solidFill>
                                          <a:effectLst/>
                                          <a:latin typeface="Cambria Math" panose="02040503050406030204" pitchFamily="18" charset="0"/>
                                          <a:ea typeface="+mn-ea"/>
                                          <a:cs typeface="+mn-cs"/>
                                        </a:rPr>
                                        <m:t>11</m:t>
                                      </m:r>
                                    </m:den>
                                  </m:f>
                                </m:e>
                              </m:box>
                            </m:oMath>
                          </a14:m>
                          <a:r>
                            <a:rPr kumimoji="0" lang="en-US" altLang="zh-CN" sz="2000" kern="1200" dirty="0">
                              <a:solidFill>
                                <a:schemeClr val="tx1"/>
                              </a:solidFill>
                              <a:effectLst/>
                              <a:latin typeface="+mn-lt"/>
                              <a:ea typeface="+mn-ea"/>
                              <a:cs typeface="+mn-cs"/>
                            </a:rPr>
                            <a:t>➁</a:t>
                          </a:r>
                          <a:r>
                            <a:rPr lang="en-US" altLang="zh-CN" sz="2000" dirty="0">
                              <a:latin typeface="+mn-lt"/>
                            </a:rPr>
                            <a:t>+</a:t>
                          </a:r>
                          <a:r>
                            <a:rPr kumimoji="0" lang="en-US" altLang="zh-CN" sz="2000" kern="1200" dirty="0">
                              <a:solidFill>
                                <a:schemeClr val="tx1"/>
                              </a:solidFill>
                              <a:effectLst/>
                              <a:latin typeface="+mn-lt"/>
                              <a:ea typeface="+mn-ea"/>
                              <a:cs typeface="+mn-cs"/>
                            </a:rPr>
                            <a:t>➂+</a:t>
                          </a:r>
                          <a14:m>
                            <m:oMath xmlns:m="http://schemas.openxmlformats.org/officeDocument/2006/math">
                              <m:box>
                                <m:boxPr>
                                  <m:ctrlPr>
                                    <a:rPr kumimoji="0" lang="en-US" altLang="zh-CN" sz="2000" i="1" kern="1200" smtClean="0">
                                      <a:solidFill>
                                        <a:schemeClr val="tx1"/>
                                      </a:solidFill>
                                      <a:effectLst/>
                                      <a:latin typeface="Cambria Math" panose="02040503050406030204" pitchFamily="18" charset="0"/>
                                      <a:ea typeface="+mn-ea"/>
                                      <a:cs typeface="+mn-cs"/>
                                    </a:rPr>
                                  </m:ctrlPr>
                                </m:boxPr>
                                <m:e>
                                  <m:argPr>
                                    <m:argSz m:val="-1"/>
                                  </m:argPr>
                                  <m:f>
                                    <m:fPr>
                                      <m:ctrlPr>
                                        <a:rPr kumimoji="0" lang="en-US" altLang="zh-CN" sz="2000" i="1" kern="1200" smtClean="0">
                                          <a:solidFill>
                                            <a:schemeClr val="tx1"/>
                                          </a:solidFill>
                                          <a:effectLst/>
                                          <a:latin typeface="Cambria Math" panose="02040503050406030204" pitchFamily="18" charset="0"/>
                                          <a:ea typeface="+mn-ea"/>
                                          <a:cs typeface="+mn-cs"/>
                                        </a:rPr>
                                      </m:ctrlPr>
                                    </m:fPr>
                                    <m:num>
                                      <m:r>
                                        <a:rPr kumimoji="0" lang="en-US" altLang="zh-CN" sz="2000" b="0" i="1" kern="1200" smtClean="0">
                                          <a:solidFill>
                                            <a:schemeClr val="tx1"/>
                                          </a:solidFill>
                                          <a:effectLst/>
                                          <a:latin typeface="Cambria Math" panose="02040503050406030204" pitchFamily="18" charset="0"/>
                                          <a:ea typeface="+mn-ea"/>
                                          <a:cs typeface="+mn-cs"/>
                                        </a:rPr>
                                        <m:t>1</m:t>
                                      </m:r>
                                    </m:num>
                                    <m:den>
                                      <m:r>
                                        <a:rPr kumimoji="0" lang="en-US" altLang="zh-CN" sz="2000" b="0" i="1" kern="1200" smtClean="0">
                                          <a:solidFill>
                                            <a:schemeClr val="tx1"/>
                                          </a:solidFill>
                                          <a:effectLst/>
                                          <a:latin typeface="Cambria Math" panose="02040503050406030204" pitchFamily="18" charset="0"/>
                                          <a:ea typeface="+mn-ea"/>
                                          <a:cs typeface="+mn-cs"/>
                                        </a:rPr>
                                        <m:t>3</m:t>
                                      </m:r>
                                    </m:den>
                                  </m:f>
                                </m:e>
                              </m:box>
                            </m:oMath>
                          </a14:m>
                          <a:r>
                            <a:rPr kumimoji="0" lang="en-US" altLang="zh-CN" sz="2000" kern="1200" dirty="0">
                              <a:solidFill>
                                <a:schemeClr val="tx1"/>
                              </a:solidFill>
                              <a:effectLst/>
                              <a:latin typeface="+mn-lt"/>
                              <a:ea typeface="+mn-ea"/>
                              <a:cs typeface="+mn-cs"/>
                            </a:rPr>
                            <a:t>➃:</a:t>
                          </a:r>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-24</a:t>
                          </a:r>
                          <a:r>
                            <a:rPr lang="en-US" altLang="zh-CN" sz="2000" i="1" dirty="0">
                              <a:latin typeface="+mn-lt"/>
                            </a:rPr>
                            <a:t>x</a:t>
                          </a:r>
                          <a:r>
                            <a:rPr lang="en-US" altLang="zh-CN" sz="2000" i="0" baseline="-25000" dirty="0">
                              <a:latin typeface="+mn-lt"/>
                            </a:rPr>
                            <a:t>1</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+547</a:t>
                          </a:r>
                          <a:r>
                            <a:rPr lang="en-US" altLang="zh-CN" sz="2000" i="1" dirty="0">
                              <a:latin typeface="+mn-lt"/>
                            </a:rPr>
                            <a:t>x</a:t>
                          </a:r>
                          <a:r>
                            <a:rPr lang="en-US" altLang="zh-CN" sz="2000" i="0" baseline="-25000" dirty="0">
                              <a:latin typeface="+mn-lt"/>
                            </a:rPr>
                            <a:t>3</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mn-lt"/>
                            </a:rPr>
                            <a:t>-22</a:t>
                          </a:r>
                          <a:r>
                            <a:rPr lang="en-US" altLang="zh-CN" sz="2000" i="1" dirty="0">
                              <a:latin typeface="+mn-lt"/>
                            </a:rPr>
                            <a:t>x</a:t>
                          </a:r>
                          <a:r>
                            <a:rPr lang="en-US" altLang="zh-CN" sz="2000" baseline="-25000" dirty="0">
                              <a:latin typeface="+mn-lt"/>
                            </a:rPr>
                            <a:t>5</a:t>
                          </a:r>
                          <a:endParaRPr lang="zh-CN" altLang="en-US" sz="2000" baseline="-25000" dirty="0">
                            <a:latin typeface="+mn-lt"/>
                          </a:endParaRPr>
                        </a:p>
                      </a:txBody>
                      <a:tcPr marL="0" marR="0" marT="0" marB="0"/>
                    </a:tc>
                    <a:tc>
                      <a:txBody>
                        <a:bodyPr/>
                        <a:lstStyle/>
                        <a:p>
                          <a:r>
                            <a:rPr lang="en-US" altLang="zh-CN" sz="2000" dirty="0">
                              <a:latin typeface="+mn-lt"/>
                            </a:rPr>
                            <a:t>=607</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➆</a:t>
                          </a:r>
                          <a:endParaRPr lang="zh-CN" altLang="en-US" sz="2000" dirty="0">
                            <a:latin typeface="+mn-lt"/>
                          </a:endParaRPr>
                        </a:p>
                      </a:txBody>
                      <a:tcPr marL="0" marR="0" marT="0" marB="0"/>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ea typeface="+mn-ea"/>
                              <a:cs typeface="+mn-cs"/>
                            </a:rPr>
                            <a:t>-</a:t>
                          </a:r>
                          <a14:m>
                            <m:oMath xmlns:m="http://schemas.openxmlformats.org/officeDocument/2006/math">
                              <m:box>
                                <m:boxPr>
                                  <m:ctrlPr>
                                    <a:rPr kumimoji="0" lang="en-US" altLang="zh-CN" sz="2000" i="1" kern="1200" smtClean="0">
                                      <a:solidFill>
                                        <a:schemeClr val="tx1"/>
                                      </a:solidFill>
                                      <a:effectLst/>
                                      <a:latin typeface="Cambria Math" panose="02040503050406030204" pitchFamily="18" charset="0"/>
                                      <a:ea typeface="+mn-ea"/>
                                      <a:cs typeface="+mn-cs"/>
                                    </a:rPr>
                                  </m:ctrlPr>
                                </m:boxPr>
                                <m:e>
                                  <m:argPr>
                                    <m:argSz m:val="-1"/>
                                  </m:argPr>
                                  <m:f>
                                    <m:fPr>
                                      <m:ctrlPr>
                                        <a:rPr kumimoji="0" lang="en-US" altLang="zh-CN" sz="2000" i="1" kern="1200" smtClean="0">
                                          <a:solidFill>
                                            <a:schemeClr val="tx1"/>
                                          </a:solidFill>
                                          <a:effectLst/>
                                          <a:latin typeface="Cambria Math" panose="02040503050406030204" pitchFamily="18" charset="0"/>
                                          <a:ea typeface="+mn-ea"/>
                                          <a:cs typeface="+mn-cs"/>
                                        </a:rPr>
                                      </m:ctrlPr>
                                    </m:fPr>
                                    <m:num>
                                      <m:r>
                                        <a:rPr kumimoji="0" lang="en-US" altLang="zh-CN" sz="2000" b="0" i="1" kern="1200" smtClean="0">
                                          <a:solidFill>
                                            <a:schemeClr val="tx1"/>
                                          </a:solidFill>
                                          <a:effectLst/>
                                          <a:latin typeface="Cambria Math" panose="02040503050406030204" pitchFamily="18" charset="0"/>
                                          <a:ea typeface="+mn-ea"/>
                                          <a:cs typeface="+mn-cs"/>
                                        </a:rPr>
                                        <m:t>1</m:t>
                                      </m:r>
                                    </m:num>
                                    <m:den>
                                      <m:r>
                                        <a:rPr kumimoji="0" lang="en-US" altLang="zh-CN" sz="2000" b="0" i="1" kern="1200" smtClean="0">
                                          <a:solidFill>
                                            <a:schemeClr val="tx1"/>
                                          </a:solidFill>
                                          <a:effectLst/>
                                          <a:latin typeface="Cambria Math" panose="02040503050406030204" pitchFamily="18" charset="0"/>
                                          <a:ea typeface="+mn-ea"/>
                                          <a:cs typeface="+mn-cs"/>
                                        </a:rPr>
                                        <m:t>9</m:t>
                                      </m:r>
                                    </m:den>
                                  </m:f>
                                </m:e>
                              </m:box>
                            </m:oMath>
                          </a14:m>
                          <a:r>
                            <a:rPr kumimoji="0" lang="en-US" altLang="zh-CN" sz="2000" kern="1200" dirty="0">
                              <a:solidFill>
                                <a:schemeClr val="tx1"/>
                              </a:solidFill>
                              <a:effectLst/>
                              <a:latin typeface="+mn-lt"/>
                              <a:ea typeface="+mn-ea"/>
                              <a:cs typeface="+mn-cs"/>
                            </a:rPr>
                            <a:t>➃</a:t>
                          </a:r>
                          <a:r>
                            <a:rPr lang="en-US" altLang="zh-CN" sz="2000" dirty="0">
                              <a:latin typeface="+mn-lt"/>
                            </a:rPr>
                            <a:t>+</a:t>
                          </a:r>
                          <a:r>
                            <a:rPr kumimoji="0" lang="en-US" altLang="zh-CN" sz="2000" kern="1200" dirty="0">
                              <a:solidFill>
                                <a:schemeClr val="tx1"/>
                              </a:solidFill>
                              <a:effectLst/>
                              <a:latin typeface="+mn-lt"/>
                              <a:ea typeface="+mn-ea"/>
                              <a:cs typeface="+mn-cs"/>
                            </a:rPr>
                            <a:t>➄:</a:t>
                          </a:r>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-5</a:t>
                          </a:r>
                          <a:r>
                            <a:rPr lang="en-US" altLang="zh-CN" sz="2000" i="1" dirty="0">
                              <a:latin typeface="+mn-lt"/>
                            </a:rPr>
                            <a:t>x</a:t>
                          </a:r>
                          <a:r>
                            <a:rPr lang="en-US" altLang="zh-CN" sz="2000" i="0" baseline="-25000" dirty="0">
                              <a:latin typeface="+mn-lt"/>
                            </a:rPr>
                            <a:t>3</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mn-lt"/>
                            </a:rPr>
                            <a:t>-7</a:t>
                          </a:r>
                          <a:r>
                            <a:rPr lang="en-US" altLang="zh-CN" sz="2000" i="1" dirty="0">
                              <a:latin typeface="+mn-lt"/>
                            </a:rPr>
                            <a:t>x</a:t>
                          </a:r>
                          <a:r>
                            <a:rPr lang="en-US" altLang="zh-CN" sz="2000" baseline="-25000" dirty="0">
                              <a:latin typeface="+mn-lt"/>
                            </a:rPr>
                            <a:t>5</a:t>
                          </a:r>
                          <a:endParaRPr lang="zh-CN" altLang="en-US" sz="2000" baseline="-25000" dirty="0">
                            <a:latin typeface="+mn-lt"/>
                          </a:endParaRPr>
                        </a:p>
                      </a:txBody>
                      <a:tcPr marL="0" marR="0" marT="0" marB="0"/>
                    </a:tc>
                    <a:tc>
                      <a:txBody>
                        <a:bodyPr/>
                        <a:lstStyle/>
                        <a:p>
                          <a:r>
                            <a:rPr lang="en-US" altLang="zh-CN" sz="2000" dirty="0">
                              <a:latin typeface="+mn-lt"/>
                            </a:rPr>
                            <a:t>=-20</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➇</a:t>
                          </a:r>
                          <a:endParaRPr lang="zh-CN" altLang="en-US" sz="2000" dirty="0">
                            <a:latin typeface="+mn-lt"/>
                          </a:endParaRPr>
                        </a:p>
                      </a:txBody>
                      <a:tcPr marL="0" marR="0" marT="0" marB="0"/>
                    </a:tc>
                    <a:extLst>
                      <a:ext uri="{0D108BD9-81ED-4DB2-BD59-A6C34878D82A}">
                        <a16:rowId xmlns:a16="http://schemas.microsoft.com/office/drawing/2014/main" val="10002"/>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2529974999"/>
                  </p:ext>
                </p:extLst>
              </p:nvPr>
            </p:nvGraphicFramePr>
            <p:xfrm>
              <a:off x="467543" y="3356992"/>
              <a:ext cx="4248473" cy="1112520"/>
            </p:xfrm>
            <a:graphic>
              <a:graphicData uri="http://schemas.openxmlformats.org/drawingml/2006/table">
                <a:tbl>
                  <a:tblPr firstRow="1" bandRow="1">
                    <a:tableStyleId>{2D5ABB26-0587-4C30-8999-92F81FD0307C}</a:tableStyleId>
                  </a:tblPr>
                  <a:tblGrid>
                    <a:gridCol w="1525014"/>
                    <a:gridCol w="544866"/>
                    <a:gridCol w="762508"/>
                    <a:gridCol w="580958"/>
                    <a:gridCol w="580958"/>
                    <a:gridCol w="254169"/>
                  </a:tblGrid>
                  <a:tr h="370840">
                    <a:tc>
                      <a:txBody>
                        <a:bodyPr/>
                        <a:lstStyle/>
                        <a:p>
                          <a:endParaRPr lang="zh-CN"/>
                        </a:p>
                      </a:txBody>
                      <a:tcPr marL="0" marR="0" marT="0" marB="0">
                        <a:blipFill rotWithShape="0">
                          <a:blip r:embed="rId3"/>
                          <a:stretch>
                            <a:fillRect t="-24590" r="-178088" b="-224590"/>
                          </a:stretch>
                        </a:blipFill>
                      </a:tcPr>
                    </a:tc>
                    <a:tc>
                      <a:txBody>
                        <a:bodyPr/>
                        <a:lstStyle/>
                        <a:p>
                          <a:r>
                            <a:rPr lang="en-US" altLang="zh-CN" sz="2000" i="0" dirty="0" smtClean="0">
                              <a:latin typeface="+mn-lt"/>
                            </a:rPr>
                            <a:t>8</a:t>
                          </a:r>
                          <a:r>
                            <a:rPr lang="en-US" altLang="zh-CN" sz="2000" i="1" dirty="0" smtClean="0">
                              <a:latin typeface="+mn-lt"/>
                            </a:rPr>
                            <a:t>x</a:t>
                          </a:r>
                          <a:r>
                            <a:rPr lang="en-US" altLang="zh-CN" sz="2000" i="0" baseline="-25000" dirty="0" smtClean="0">
                              <a:latin typeface="+mn-lt"/>
                            </a:rPr>
                            <a:t>1</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1" dirty="0" smtClean="0">
                              <a:latin typeface="+mn-lt"/>
                            </a:rPr>
                            <a:t>+x</a:t>
                          </a:r>
                          <a:r>
                            <a:rPr lang="en-US" altLang="zh-CN" sz="2000" i="0" baseline="-25000" dirty="0" smtClean="0">
                              <a:latin typeface="+mn-lt"/>
                            </a:rPr>
                            <a:t>3</a:t>
                          </a:r>
                          <a:endParaRPr lang="zh-CN" altLang="en-US" sz="2000" baseline="-25000" dirty="0" smtClean="0">
                            <a:latin typeface="+mn-lt"/>
                          </a:endParaRPr>
                        </a:p>
                      </a:txBody>
                      <a:tcPr marL="0" marR="0" marT="0" marB="0"/>
                    </a:tc>
                    <a:tc>
                      <a:txBody>
                        <a:bodyPr/>
                        <a:lstStyle/>
                        <a:p>
                          <a:endParaRPr lang="zh-CN" altLang="en-US" sz="2000" dirty="0">
                            <a:latin typeface="+mn-lt"/>
                          </a:endParaRPr>
                        </a:p>
                      </a:txBody>
                      <a:tcPr marL="0" marR="0" marT="0" marB="0"/>
                    </a:tc>
                    <a:tc>
                      <a:txBody>
                        <a:bodyPr/>
                        <a:lstStyle/>
                        <a:p>
                          <a:r>
                            <a:rPr lang="en-US" altLang="zh-CN" sz="2000" dirty="0" smtClean="0">
                              <a:latin typeface="+mn-lt"/>
                            </a:rPr>
                            <a:t>=3</a:t>
                          </a:r>
                          <a:endParaRPr lang="zh-CN" altLang="en-US" sz="2000" dirty="0">
                            <a:latin typeface="+mn-lt"/>
                          </a:endParaRPr>
                        </a:p>
                      </a:txBody>
                      <a:tcPr marL="0" marR="0" marT="0" marB="0"/>
                    </a:tc>
                    <a:tc>
                      <a:txBody>
                        <a:bodyPr/>
                        <a:lstStyle/>
                        <a:p>
                          <a:r>
                            <a:rPr kumimoji="0" lang="en-US" altLang="zh-CN" sz="2000" kern="1200" dirty="0" smtClean="0">
                              <a:solidFill>
                                <a:schemeClr val="tx1"/>
                              </a:solidFill>
                              <a:effectLst/>
                              <a:latin typeface="+mn-lt"/>
                              <a:ea typeface="+mn-ea"/>
                              <a:cs typeface="+mn-cs"/>
                            </a:rPr>
                            <a:t>➅</a:t>
                          </a:r>
                          <a:endParaRPr lang="zh-CN" altLang="en-US" sz="2000" dirty="0">
                            <a:latin typeface="+mn-lt"/>
                          </a:endParaRPr>
                        </a:p>
                      </a:txBody>
                      <a:tcPr marL="0" marR="0" marT="0" marB="0"/>
                    </a:tc>
                  </a:tr>
                  <a:tr h="370840">
                    <a:tc>
                      <a:txBody>
                        <a:bodyPr/>
                        <a:lstStyle/>
                        <a:p>
                          <a:endParaRPr lang="zh-CN"/>
                        </a:p>
                      </a:txBody>
                      <a:tcPr marL="0" marR="0" marT="0" marB="0">
                        <a:blipFill rotWithShape="0">
                          <a:blip r:embed="rId3"/>
                          <a:stretch>
                            <a:fillRect t="-122581" r="-178088" b="-120968"/>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rPr>
                            <a:t>-24</a:t>
                          </a:r>
                          <a:r>
                            <a:rPr lang="en-US" altLang="zh-CN" sz="2000" i="1" dirty="0" smtClean="0">
                              <a:latin typeface="+mn-lt"/>
                            </a:rPr>
                            <a:t>x</a:t>
                          </a:r>
                          <a:r>
                            <a:rPr lang="en-US" altLang="zh-CN" sz="2000" i="0" baseline="-25000" dirty="0" smtClean="0">
                              <a:latin typeface="+mn-lt"/>
                            </a:rPr>
                            <a:t>1</a:t>
                          </a:r>
                          <a:endParaRPr lang="zh-CN" altLang="en-US" sz="2000" baseline="-25000" dirty="0" smtClean="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rPr>
                            <a:t>+547</a:t>
                          </a:r>
                          <a:r>
                            <a:rPr lang="en-US" altLang="zh-CN" sz="2000" i="1" dirty="0" smtClean="0">
                              <a:latin typeface="+mn-lt"/>
                            </a:rPr>
                            <a:t>x</a:t>
                          </a:r>
                          <a:r>
                            <a:rPr lang="en-US" altLang="zh-CN" sz="2000" i="0" baseline="-25000" dirty="0" smtClean="0">
                              <a:latin typeface="+mn-lt"/>
                            </a:rPr>
                            <a:t>3</a:t>
                          </a:r>
                          <a:endParaRPr lang="zh-CN" altLang="en-US" sz="2000" baseline="-25000" dirty="0" smtClean="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n-lt"/>
                            </a:rPr>
                            <a:t>-22</a:t>
                          </a:r>
                          <a:r>
                            <a:rPr lang="en-US" altLang="zh-CN" sz="2000" i="1" dirty="0" smtClean="0">
                              <a:latin typeface="+mn-lt"/>
                            </a:rPr>
                            <a:t>x</a:t>
                          </a:r>
                          <a:r>
                            <a:rPr lang="en-US" altLang="zh-CN" sz="2000" baseline="-25000" dirty="0" smtClean="0">
                              <a:latin typeface="+mn-lt"/>
                            </a:rPr>
                            <a:t>5</a:t>
                          </a:r>
                          <a:endParaRPr lang="zh-CN" altLang="en-US" sz="2000" baseline="-25000" dirty="0" smtClean="0">
                            <a:latin typeface="+mn-lt"/>
                          </a:endParaRPr>
                        </a:p>
                      </a:txBody>
                      <a:tcPr marL="0" marR="0" marT="0" marB="0"/>
                    </a:tc>
                    <a:tc>
                      <a:txBody>
                        <a:bodyPr/>
                        <a:lstStyle/>
                        <a:p>
                          <a:r>
                            <a:rPr lang="en-US" altLang="zh-CN" sz="2000" dirty="0" smtClean="0">
                              <a:latin typeface="+mn-lt"/>
                            </a:rPr>
                            <a:t>=607</a:t>
                          </a:r>
                          <a:endParaRPr lang="zh-CN" altLang="en-US" sz="2000" dirty="0">
                            <a:latin typeface="+mn-lt"/>
                          </a:endParaRPr>
                        </a:p>
                      </a:txBody>
                      <a:tcPr marL="0" marR="0" marT="0" marB="0"/>
                    </a:tc>
                    <a:tc>
                      <a:txBody>
                        <a:bodyPr/>
                        <a:lstStyle/>
                        <a:p>
                          <a:r>
                            <a:rPr kumimoji="0" lang="en-US" altLang="zh-CN" sz="2000" kern="1200" dirty="0" smtClean="0">
                              <a:solidFill>
                                <a:schemeClr val="tx1"/>
                              </a:solidFill>
                              <a:effectLst/>
                              <a:latin typeface="+mn-lt"/>
                              <a:ea typeface="+mn-ea"/>
                              <a:cs typeface="+mn-cs"/>
                            </a:rPr>
                            <a:t>➆</a:t>
                          </a:r>
                          <a:endParaRPr lang="zh-CN" altLang="en-US" sz="2000" dirty="0">
                            <a:latin typeface="+mn-lt"/>
                          </a:endParaRPr>
                        </a:p>
                      </a:txBody>
                      <a:tcPr marL="0" marR="0" marT="0" marB="0"/>
                    </a:tc>
                  </a:tr>
                  <a:tr h="370840">
                    <a:tc>
                      <a:txBody>
                        <a:bodyPr/>
                        <a:lstStyle/>
                        <a:p>
                          <a:endParaRPr lang="zh-CN"/>
                        </a:p>
                      </a:txBody>
                      <a:tcPr marL="0" marR="0" marT="0" marB="0">
                        <a:blipFill rotWithShape="0">
                          <a:blip r:embed="rId3"/>
                          <a:stretch>
                            <a:fillRect t="-226230" r="-178088" b="-2295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aseline="-25000" dirty="0" smtClean="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rPr>
                            <a:t>-5</a:t>
                          </a:r>
                          <a:r>
                            <a:rPr lang="en-US" altLang="zh-CN" sz="2000" i="1" dirty="0" smtClean="0">
                              <a:latin typeface="+mn-lt"/>
                            </a:rPr>
                            <a:t>x</a:t>
                          </a:r>
                          <a:r>
                            <a:rPr lang="en-US" altLang="zh-CN" sz="2000" i="0" baseline="-25000" dirty="0" smtClean="0">
                              <a:latin typeface="+mn-lt"/>
                            </a:rPr>
                            <a:t>3</a:t>
                          </a:r>
                          <a:endParaRPr lang="zh-CN" altLang="en-US" sz="2000" baseline="-25000" dirty="0" smtClean="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n-lt"/>
                            </a:rPr>
                            <a:t>-7</a:t>
                          </a:r>
                          <a:r>
                            <a:rPr lang="en-US" altLang="zh-CN" sz="2000" i="1" dirty="0" smtClean="0">
                              <a:latin typeface="+mn-lt"/>
                            </a:rPr>
                            <a:t>x</a:t>
                          </a:r>
                          <a:r>
                            <a:rPr lang="en-US" altLang="zh-CN" sz="2000" baseline="-25000" dirty="0" smtClean="0">
                              <a:latin typeface="+mn-lt"/>
                            </a:rPr>
                            <a:t>5</a:t>
                          </a:r>
                          <a:endParaRPr lang="zh-CN" altLang="en-US" sz="2000" baseline="-25000" dirty="0" smtClean="0">
                            <a:latin typeface="+mn-lt"/>
                          </a:endParaRPr>
                        </a:p>
                      </a:txBody>
                      <a:tcPr marL="0" marR="0" marT="0" marB="0"/>
                    </a:tc>
                    <a:tc>
                      <a:txBody>
                        <a:bodyPr/>
                        <a:lstStyle/>
                        <a:p>
                          <a:r>
                            <a:rPr lang="en-US" altLang="zh-CN" sz="2000" dirty="0" smtClean="0">
                              <a:latin typeface="+mn-lt"/>
                            </a:rPr>
                            <a:t>=-20</a:t>
                          </a:r>
                          <a:endParaRPr lang="zh-CN" altLang="en-US" sz="2000" dirty="0">
                            <a:latin typeface="+mn-lt"/>
                          </a:endParaRPr>
                        </a:p>
                      </a:txBody>
                      <a:tcPr marL="0" marR="0" marT="0" marB="0"/>
                    </a:tc>
                    <a:tc>
                      <a:txBody>
                        <a:bodyPr/>
                        <a:lstStyle/>
                        <a:p>
                          <a:r>
                            <a:rPr kumimoji="0" lang="en-US" altLang="zh-CN" sz="2000" kern="1200" dirty="0" smtClean="0">
                              <a:solidFill>
                                <a:schemeClr val="tx1"/>
                              </a:solidFill>
                              <a:effectLst/>
                              <a:latin typeface="+mn-lt"/>
                              <a:ea typeface="+mn-ea"/>
                              <a:cs typeface="+mn-cs"/>
                            </a:rPr>
                            <a:t>➇</a:t>
                          </a:r>
                          <a:endParaRPr lang="zh-CN" altLang="en-US" sz="2000" dirty="0">
                            <a:latin typeface="+mn-lt"/>
                          </a:endParaRPr>
                        </a:p>
                      </a:txBody>
                      <a:tcPr marL="0" marR="0" marT="0" marB="0"/>
                    </a:tc>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extLst>
                  <p:ext uri="{D42A27DB-BD31-4B8C-83A1-F6EECF244321}">
                    <p14:modId xmlns:p14="http://schemas.microsoft.com/office/powerpoint/2010/main" val="3634104503"/>
                  </p:ext>
                </p:extLst>
              </p:nvPr>
            </p:nvGraphicFramePr>
            <p:xfrm>
              <a:off x="5148064" y="3501008"/>
              <a:ext cx="3636216" cy="741680"/>
            </p:xfrm>
            <a:graphic>
              <a:graphicData uri="http://schemas.openxmlformats.org/drawingml/2006/table">
                <a:tbl>
                  <a:tblPr firstRow="1" bandRow="1">
                    <a:tableStyleId>{2D5ABB26-0587-4C30-8999-92F81FD0307C}</a:tableStyleId>
                  </a:tblPr>
                  <a:tblGrid>
                    <a:gridCol w="1512000">
                      <a:extLst>
                        <a:ext uri="{9D8B030D-6E8A-4147-A177-3AD203B41FA5}">
                          <a16:colId xmlns:a16="http://schemas.microsoft.com/office/drawing/2014/main" val="20000"/>
                        </a:ext>
                      </a:extLst>
                    </a:gridCol>
                    <a:gridCol w="540216">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gridCol w="576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-➀+➁+</a:t>
                          </a:r>
                          <a14:m>
                            <m:oMath xmlns:m="http://schemas.openxmlformats.org/officeDocument/2006/math">
                              <m:box>
                                <m:boxPr>
                                  <m:ctrlPr>
                                    <a:rPr kumimoji="0" lang="en-US" altLang="zh-CN" sz="2000" i="1" kern="1200" smtClean="0">
                                      <a:solidFill>
                                        <a:schemeClr val="tx1"/>
                                      </a:solidFill>
                                      <a:effectLst/>
                                      <a:latin typeface="Cambria Math" panose="02040503050406030204" pitchFamily="18" charset="0"/>
                                      <a:ea typeface="+mn-ea"/>
                                      <a:cs typeface="+mn-cs"/>
                                    </a:rPr>
                                  </m:ctrlPr>
                                </m:boxPr>
                                <m:e>
                                  <m:argPr>
                                    <m:argSz m:val="-1"/>
                                  </m:argPr>
                                  <m:f>
                                    <m:fPr>
                                      <m:ctrlPr>
                                        <a:rPr kumimoji="0" lang="en-US" altLang="zh-CN" sz="2000" i="1" kern="1200" smtClean="0">
                                          <a:solidFill>
                                            <a:schemeClr val="tx1"/>
                                          </a:solidFill>
                                          <a:effectLst/>
                                          <a:latin typeface="Cambria Math" panose="02040503050406030204" pitchFamily="18" charset="0"/>
                                          <a:ea typeface="+mn-ea"/>
                                          <a:cs typeface="+mn-cs"/>
                                        </a:rPr>
                                      </m:ctrlPr>
                                    </m:fPr>
                                    <m:num>
                                      <m:r>
                                        <a:rPr kumimoji="0" lang="en-US" altLang="zh-CN" sz="2000" b="0" i="1" kern="1200" smtClean="0">
                                          <a:solidFill>
                                            <a:schemeClr val="tx1"/>
                                          </a:solidFill>
                                          <a:effectLst/>
                                          <a:latin typeface="Cambria Math" panose="02040503050406030204" pitchFamily="18" charset="0"/>
                                          <a:ea typeface="+mn-ea"/>
                                          <a:cs typeface="+mn-cs"/>
                                        </a:rPr>
                                        <m:t>5</m:t>
                                      </m:r>
                                    </m:num>
                                    <m:den>
                                      <m:r>
                                        <a:rPr kumimoji="0" lang="en-US" altLang="zh-CN" sz="2000" b="0" i="1" kern="1200" smtClean="0">
                                          <a:solidFill>
                                            <a:schemeClr val="tx1"/>
                                          </a:solidFill>
                                          <a:effectLst/>
                                          <a:latin typeface="Cambria Math" panose="02040503050406030204" pitchFamily="18" charset="0"/>
                                          <a:ea typeface="+mn-ea"/>
                                          <a:cs typeface="+mn-cs"/>
                                        </a:rPr>
                                        <m:t>14</m:t>
                                      </m:r>
                                    </m:den>
                                  </m:f>
                                </m:e>
                              </m:box>
                            </m:oMath>
                          </a14:m>
                          <a:r>
                            <a:rPr kumimoji="0" lang="en-US" altLang="zh-CN" sz="2000" kern="1200" dirty="0">
                              <a:solidFill>
                                <a:schemeClr val="tx1"/>
                              </a:solidFill>
                              <a:effectLst/>
                              <a:latin typeface="+mn-lt"/>
                              <a:ea typeface="+mn-ea"/>
                              <a:cs typeface="+mn-cs"/>
                            </a:rPr>
                            <a:t>➂:</a:t>
                          </a:r>
                          <a:endParaRPr lang="zh-CN" altLang="en-US" sz="2000" dirty="0">
                            <a:latin typeface="+mn-lt"/>
                          </a:endParaRPr>
                        </a:p>
                      </a:txBody>
                      <a:tcPr marL="0" marR="0" marT="0" marB="0"/>
                    </a:tc>
                    <a:tc>
                      <a:txBody>
                        <a:bodyPr/>
                        <a:lstStyle/>
                        <a:p>
                          <a:r>
                            <a:rPr lang="en-US" altLang="zh-CN" sz="2000" i="0" dirty="0">
                              <a:latin typeface="+mn-lt"/>
                            </a:rPr>
                            <a:t>10</a:t>
                          </a:r>
                          <a:r>
                            <a:rPr lang="en-US" altLang="zh-CN" sz="2000" i="1" dirty="0">
                              <a:latin typeface="+mn-lt"/>
                            </a:rPr>
                            <a:t>x</a:t>
                          </a:r>
                          <a:r>
                            <a:rPr lang="en-US" altLang="zh-CN" sz="2000" i="0" baseline="-25000" dirty="0">
                              <a:latin typeface="+mn-lt"/>
                            </a:rPr>
                            <a:t>2</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-2</a:t>
                          </a:r>
                          <a:r>
                            <a:rPr lang="en-US" altLang="zh-CN" sz="2000" i="1" dirty="0">
                              <a:latin typeface="+mn-lt"/>
                            </a:rPr>
                            <a:t>x</a:t>
                          </a:r>
                          <a:r>
                            <a:rPr lang="en-US" altLang="zh-CN" sz="2000" i="0" baseline="-25000" dirty="0">
                              <a:latin typeface="+mn-lt"/>
                            </a:rPr>
                            <a:t>4</a:t>
                          </a:r>
                          <a:endParaRPr lang="zh-CN" altLang="en-US" sz="2000" baseline="-25000" dirty="0">
                            <a:latin typeface="+mn-lt"/>
                          </a:endParaRPr>
                        </a:p>
                      </a:txBody>
                      <a:tcPr marL="0" marR="0" marT="0" marB="0"/>
                    </a:tc>
                    <a:tc>
                      <a:txBody>
                        <a:bodyPr/>
                        <a:lstStyle/>
                        <a:p>
                          <a:r>
                            <a:rPr lang="en-US" altLang="zh-CN" sz="2000" dirty="0">
                              <a:latin typeface="+mn-lt"/>
                            </a:rPr>
                            <a:t>=9</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➈</a:t>
                          </a:r>
                          <a:endParaRPr lang="zh-CN" altLang="en-US" sz="2000" dirty="0">
                            <a:latin typeface="+mn-lt"/>
                          </a:endParaRPr>
                        </a:p>
                      </a:txBody>
                      <a:tcPr marL="0" marR="0" marT="0" marB="0"/>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ea typeface="+mn-ea"/>
                              <a:cs typeface="+mn-cs"/>
                            </a:rPr>
                            <a:t>-</a:t>
                          </a:r>
                          <a14:m>
                            <m:oMath xmlns:m="http://schemas.openxmlformats.org/officeDocument/2006/math">
                              <m:box>
                                <m:boxPr>
                                  <m:ctrlPr>
                                    <a:rPr kumimoji="0" lang="en-US" altLang="zh-CN" sz="2000" i="1" kern="1200" smtClean="0">
                                      <a:solidFill>
                                        <a:schemeClr val="tx1"/>
                                      </a:solidFill>
                                      <a:effectLst/>
                                      <a:latin typeface="Cambria Math" panose="02040503050406030204" pitchFamily="18" charset="0"/>
                                      <a:ea typeface="+mn-ea"/>
                                      <a:cs typeface="+mn-cs"/>
                                    </a:rPr>
                                  </m:ctrlPr>
                                </m:boxPr>
                                <m:e>
                                  <m:argPr>
                                    <m:argSz m:val="-1"/>
                                  </m:argPr>
                                  <m:f>
                                    <m:fPr>
                                      <m:ctrlPr>
                                        <a:rPr kumimoji="0" lang="en-US" altLang="zh-CN" sz="2000" i="1" kern="1200" smtClean="0">
                                          <a:solidFill>
                                            <a:schemeClr val="tx1"/>
                                          </a:solidFill>
                                          <a:effectLst/>
                                          <a:latin typeface="Cambria Math" panose="02040503050406030204" pitchFamily="18" charset="0"/>
                                          <a:ea typeface="+mn-ea"/>
                                          <a:cs typeface="+mn-cs"/>
                                        </a:rPr>
                                      </m:ctrlPr>
                                    </m:fPr>
                                    <m:num>
                                      <m:r>
                                        <a:rPr kumimoji="0" lang="en-US" altLang="zh-CN" sz="2000" b="0" i="1" kern="1200" smtClean="0">
                                          <a:solidFill>
                                            <a:schemeClr val="tx1"/>
                                          </a:solidFill>
                                          <a:effectLst/>
                                          <a:latin typeface="Cambria Math" panose="02040503050406030204" pitchFamily="18" charset="0"/>
                                          <a:ea typeface="+mn-ea"/>
                                          <a:cs typeface="+mn-cs"/>
                                        </a:rPr>
                                        <m:t>5</m:t>
                                      </m:r>
                                    </m:num>
                                    <m:den>
                                      <m:r>
                                        <a:rPr kumimoji="0" lang="en-US" altLang="zh-CN" sz="2000" b="0" i="1" kern="1200" smtClean="0">
                                          <a:solidFill>
                                            <a:schemeClr val="tx1"/>
                                          </a:solidFill>
                                          <a:effectLst/>
                                          <a:latin typeface="Cambria Math" panose="02040503050406030204" pitchFamily="18" charset="0"/>
                                          <a:ea typeface="+mn-ea"/>
                                          <a:cs typeface="+mn-cs"/>
                                        </a:rPr>
                                        <m:t>14</m:t>
                                      </m:r>
                                    </m:den>
                                  </m:f>
                                </m:e>
                              </m:box>
                            </m:oMath>
                          </a14:m>
                          <a:r>
                            <a:rPr kumimoji="0" lang="en-US" altLang="zh-CN" sz="2000" kern="1200" dirty="0">
                              <a:solidFill>
                                <a:schemeClr val="tx1"/>
                              </a:solidFill>
                              <a:effectLst/>
                              <a:latin typeface="+mn-lt"/>
                              <a:ea typeface="+mn-ea"/>
                              <a:cs typeface="+mn-cs"/>
                            </a:rPr>
                            <a:t>➂</a:t>
                          </a:r>
                          <a:r>
                            <a:rPr lang="en-US" altLang="zh-CN" sz="2000" dirty="0">
                              <a:latin typeface="+mn-lt"/>
                            </a:rPr>
                            <a:t>+</a:t>
                          </a:r>
                          <a:r>
                            <a:rPr kumimoji="0" lang="en-US" altLang="zh-CN" sz="2000" kern="1200" dirty="0">
                              <a:solidFill>
                                <a:schemeClr val="tx1"/>
                              </a:solidFill>
                              <a:effectLst/>
                              <a:latin typeface="+mn-lt"/>
                              <a:ea typeface="+mn-ea"/>
                              <a:cs typeface="+mn-cs"/>
                            </a:rPr>
                            <a:t>➃-2➄:</a:t>
                          </a:r>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-10</a:t>
                          </a:r>
                          <a:r>
                            <a:rPr lang="en-US" altLang="zh-CN" sz="2000" i="1" dirty="0">
                              <a:latin typeface="+mn-lt"/>
                            </a:rPr>
                            <a:t>x</a:t>
                          </a:r>
                          <a:r>
                            <a:rPr lang="en-US" altLang="zh-CN" sz="2000" i="0" baseline="-25000" dirty="0">
                              <a:latin typeface="+mn-lt"/>
                            </a:rPr>
                            <a:t>2</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a:latin typeface="+mn-lt"/>
                            </a:rPr>
                            <a:t>+226</a:t>
                          </a:r>
                          <a:r>
                            <a:rPr lang="en-US" altLang="zh-CN" sz="2000" i="1" dirty="0">
                              <a:latin typeface="+mn-lt"/>
                            </a:rPr>
                            <a:t>x</a:t>
                          </a:r>
                          <a:r>
                            <a:rPr lang="en-US" altLang="zh-CN" sz="2000" i="0" baseline="-25000" dirty="0">
                              <a:latin typeface="+mn-lt"/>
                            </a:rPr>
                            <a:t>4</a:t>
                          </a:r>
                          <a:endParaRPr lang="zh-CN" altLang="en-US" sz="2000" baseline="-25000" dirty="0">
                            <a:latin typeface="+mn-lt"/>
                          </a:endParaRPr>
                        </a:p>
                      </a:txBody>
                      <a:tcPr marL="0" marR="0" marT="0" marB="0"/>
                    </a:tc>
                    <a:tc>
                      <a:txBody>
                        <a:bodyPr/>
                        <a:lstStyle/>
                        <a:p>
                          <a:r>
                            <a:rPr lang="en-US" altLang="zh-CN" sz="2000" dirty="0">
                              <a:latin typeface="+mn-lt"/>
                            </a:rPr>
                            <a:t>=215</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➉</a:t>
                          </a:r>
                          <a:endParaRPr lang="zh-CN" altLang="en-US" sz="2000" dirty="0">
                            <a:latin typeface="+mn-lt"/>
                          </a:endParaRPr>
                        </a:p>
                      </a:txBody>
                      <a:tcPr marL="0" marR="0" marT="0" marB="0"/>
                    </a:tc>
                    <a:extLst>
                      <a:ext uri="{0D108BD9-81ED-4DB2-BD59-A6C34878D82A}">
                        <a16:rowId xmlns:a16="http://schemas.microsoft.com/office/drawing/2014/main" val="10001"/>
                      </a:ext>
                    </a:extLst>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3634104503"/>
                  </p:ext>
                </p:extLst>
              </p:nvPr>
            </p:nvGraphicFramePr>
            <p:xfrm>
              <a:off x="5148064" y="3501008"/>
              <a:ext cx="3636216" cy="741680"/>
            </p:xfrm>
            <a:graphic>
              <a:graphicData uri="http://schemas.openxmlformats.org/drawingml/2006/table">
                <a:tbl>
                  <a:tblPr firstRow="1" bandRow="1">
                    <a:tableStyleId>{2D5ABB26-0587-4C30-8999-92F81FD0307C}</a:tableStyleId>
                  </a:tblPr>
                  <a:tblGrid>
                    <a:gridCol w="1512000"/>
                    <a:gridCol w="540216"/>
                    <a:gridCol w="756000"/>
                    <a:gridCol w="576000"/>
                    <a:gridCol w="252000"/>
                  </a:tblGrid>
                  <a:tr h="370840">
                    <a:tc>
                      <a:txBody>
                        <a:bodyPr/>
                        <a:lstStyle/>
                        <a:p>
                          <a:endParaRPr lang="zh-CN"/>
                        </a:p>
                      </a:txBody>
                      <a:tcPr marL="0" marR="0" marT="0" marB="0">
                        <a:blipFill rotWithShape="0">
                          <a:blip r:embed="rId4"/>
                          <a:stretch>
                            <a:fillRect t="-26230" r="-140726" b="-124590"/>
                          </a:stretch>
                        </a:blipFill>
                      </a:tcPr>
                    </a:tc>
                    <a:tc>
                      <a:txBody>
                        <a:bodyPr/>
                        <a:lstStyle/>
                        <a:p>
                          <a:r>
                            <a:rPr lang="en-US" altLang="zh-CN" sz="2000" i="0" dirty="0" smtClean="0">
                              <a:latin typeface="+mn-lt"/>
                            </a:rPr>
                            <a:t>10</a:t>
                          </a:r>
                          <a:r>
                            <a:rPr lang="en-US" altLang="zh-CN" sz="2000" i="1" dirty="0" smtClean="0">
                              <a:latin typeface="+mn-lt"/>
                            </a:rPr>
                            <a:t>x</a:t>
                          </a:r>
                          <a:r>
                            <a:rPr lang="en-US" altLang="zh-CN" sz="2000" i="0" baseline="-25000" dirty="0" smtClean="0">
                              <a:latin typeface="+mn-lt"/>
                            </a:rPr>
                            <a:t>2</a:t>
                          </a:r>
                          <a:endParaRPr lang="zh-CN" altLang="en-US" sz="2000" baseline="-25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rPr>
                            <a:t>-2</a:t>
                          </a:r>
                          <a:r>
                            <a:rPr lang="en-US" altLang="zh-CN" sz="2000" i="1" dirty="0" smtClean="0">
                              <a:latin typeface="+mn-lt"/>
                            </a:rPr>
                            <a:t>x</a:t>
                          </a:r>
                          <a:r>
                            <a:rPr lang="en-US" altLang="zh-CN" sz="2000" i="0" baseline="-25000" dirty="0" smtClean="0">
                              <a:latin typeface="+mn-lt"/>
                            </a:rPr>
                            <a:t>4</a:t>
                          </a:r>
                          <a:endParaRPr lang="zh-CN" altLang="en-US" sz="2000" baseline="-25000" dirty="0" smtClean="0">
                            <a:latin typeface="+mn-lt"/>
                          </a:endParaRPr>
                        </a:p>
                      </a:txBody>
                      <a:tcPr marL="0" marR="0" marT="0" marB="0"/>
                    </a:tc>
                    <a:tc>
                      <a:txBody>
                        <a:bodyPr/>
                        <a:lstStyle/>
                        <a:p>
                          <a:r>
                            <a:rPr lang="en-US" altLang="zh-CN" sz="2000" dirty="0" smtClean="0">
                              <a:latin typeface="+mn-lt"/>
                            </a:rPr>
                            <a:t>=9</a:t>
                          </a:r>
                          <a:endParaRPr lang="zh-CN" altLang="en-US" sz="2000" dirty="0">
                            <a:latin typeface="+mn-lt"/>
                          </a:endParaRPr>
                        </a:p>
                      </a:txBody>
                      <a:tcPr marL="0" marR="0" marT="0" marB="0"/>
                    </a:tc>
                    <a:tc>
                      <a:txBody>
                        <a:bodyPr/>
                        <a:lstStyle/>
                        <a:p>
                          <a:r>
                            <a:rPr kumimoji="0" lang="en-US" altLang="zh-CN" sz="2000" kern="1200" dirty="0" smtClean="0">
                              <a:solidFill>
                                <a:schemeClr val="tx1"/>
                              </a:solidFill>
                              <a:effectLst/>
                              <a:latin typeface="+mn-lt"/>
                              <a:ea typeface="+mn-ea"/>
                              <a:cs typeface="+mn-cs"/>
                            </a:rPr>
                            <a:t>➈</a:t>
                          </a:r>
                          <a:endParaRPr lang="zh-CN" altLang="en-US" sz="2000" dirty="0">
                            <a:latin typeface="+mn-lt"/>
                          </a:endParaRPr>
                        </a:p>
                      </a:txBody>
                      <a:tcPr marL="0" marR="0" marT="0" marB="0"/>
                    </a:tc>
                  </a:tr>
                  <a:tr h="370840">
                    <a:tc>
                      <a:txBody>
                        <a:bodyPr/>
                        <a:lstStyle/>
                        <a:p>
                          <a:endParaRPr lang="zh-CN"/>
                        </a:p>
                      </a:txBody>
                      <a:tcPr marL="0" marR="0" marT="0" marB="0">
                        <a:blipFill rotWithShape="0">
                          <a:blip r:embed="rId4"/>
                          <a:stretch>
                            <a:fillRect t="-126230" r="-140726" b="-2459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rPr>
                            <a:t>-10</a:t>
                          </a:r>
                          <a:r>
                            <a:rPr lang="en-US" altLang="zh-CN" sz="2000" i="1" dirty="0" smtClean="0">
                              <a:latin typeface="+mn-lt"/>
                            </a:rPr>
                            <a:t>x</a:t>
                          </a:r>
                          <a:r>
                            <a:rPr lang="en-US" altLang="zh-CN" sz="2000" i="0" baseline="-25000" dirty="0" smtClean="0">
                              <a:latin typeface="+mn-lt"/>
                            </a:rPr>
                            <a:t>2</a:t>
                          </a:r>
                          <a:endParaRPr lang="zh-CN" altLang="en-US" sz="2000" baseline="-25000" dirty="0" smtClean="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rPr>
                            <a:t>+226</a:t>
                          </a:r>
                          <a:r>
                            <a:rPr lang="en-US" altLang="zh-CN" sz="2000" i="1" dirty="0" smtClean="0">
                              <a:latin typeface="+mn-lt"/>
                            </a:rPr>
                            <a:t>x</a:t>
                          </a:r>
                          <a:r>
                            <a:rPr lang="en-US" altLang="zh-CN" sz="2000" i="0" baseline="-25000" dirty="0" smtClean="0">
                              <a:latin typeface="+mn-lt"/>
                            </a:rPr>
                            <a:t>4</a:t>
                          </a:r>
                          <a:endParaRPr lang="zh-CN" altLang="en-US" sz="2000" baseline="-25000" dirty="0" smtClean="0">
                            <a:latin typeface="+mn-lt"/>
                          </a:endParaRPr>
                        </a:p>
                      </a:txBody>
                      <a:tcPr marL="0" marR="0" marT="0" marB="0"/>
                    </a:tc>
                    <a:tc>
                      <a:txBody>
                        <a:bodyPr/>
                        <a:lstStyle/>
                        <a:p>
                          <a:r>
                            <a:rPr lang="en-US" altLang="zh-CN" sz="2000" dirty="0" smtClean="0">
                              <a:latin typeface="+mn-lt"/>
                            </a:rPr>
                            <a:t>=215</a:t>
                          </a:r>
                          <a:endParaRPr lang="zh-CN" altLang="en-US" sz="2000" dirty="0">
                            <a:latin typeface="+mn-lt"/>
                          </a:endParaRPr>
                        </a:p>
                      </a:txBody>
                      <a:tcPr marL="0" marR="0" marT="0" marB="0"/>
                    </a:tc>
                    <a:tc>
                      <a:txBody>
                        <a:bodyPr/>
                        <a:lstStyle/>
                        <a:p>
                          <a:r>
                            <a:rPr kumimoji="0" lang="en-US" altLang="zh-CN" sz="2000" kern="1200" dirty="0" smtClean="0">
                              <a:solidFill>
                                <a:schemeClr val="tx1"/>
                              </a:solidFill>
                              <a:effectLst/>
                              <a:latin typeface="+mn-lt"/>
                              <a:ea typeface="+mn-ea"/>
                              <a:cs typeface="+mn-cs"/>
                            </a:rPr>
                            <a:t>➉</a:t>
                          </a:r>
                          <a:endParaRPr lang="zh-CN" altLang="en-US" sz="2000" dirty="0">
                            <a:latin typeface="+mn-lt"/>
                          </a:endParaRPr>
                        </a:p>
                      </a:txBody>
                      <a:tcPr marL="0" marR="0" marT="0" marB="0"/>
                    </a:tc>
                  </a:tr>
                </a:tbl>
              </a:graphicData>
            </a:graphic>
          </p:graphicFrame>
        </mc:Fallback>
      </mc:AlternateContent>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778444367"/>
                  </p:ext>
                </p:extLst>
              </p:nvPr>
            </p:nvGraphicFramePr>
            <p:xfrm>
              <a:off x="4891281" y="5949280"/>
              <a:ext cx="2196000" cy="370840"/>
            </p:xfrm>
            <a:graphic>
              <a:graphicData uri="http://schemas.openxmlformats.org/drawingml/2006/table">
                <a:tbl>
                  <a:tblPr firstRow="1" bandRow="1">
                    <a:tableStyleId>{2D5ABB26-0587-4C30-8999-92F81FD0307C}</a:tableStyleId>
                  </a:tblPr>
                  <a:tblGrid>
                    <a:gridCol w="1008000">
                      <a:extLst>
                        <a:ext uri="{9D8B030D-6E8A-4147-A177-3AD203B41FA5}">
                          <a16:colId xmlns:a16="http://schemas.microsoft.com/office/drawing/2014/main" val="20000"/>
                        </a:ext>
                      </a:extLst>
                    </a:gridCol>
                    <a:gridCol w="468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➈+</a:t>
                          </a:r>
                          <a14:m>
                            <m:oMath xmlns:m="http://schemas.openxmlformats.org/officeDocument/2006/math">
                              <m:box>
                                <m:boxPr>
                                  <m:ctrlPr>
                                    <a:rPr kumimoji="0" lang="en-US" altLang="zh-CN" sz="2000" i="1" kern="1200" smtClean="0">
                                      <a:solidFill>
                                        <a:schemeClr val="tx1"/>
                                      </a:solidFill>
                                      <a:effectLst/>
                                      <a:latin typeface="Cambria Math" panose="02040503050406030204" pitchFamily="18" charset="0"/>
                                      <a:ea typeface="+mn-ea"/>
                                      <a:cs typeface="+mn-cs"/>
                                    </a:rPr>
                                  </m:ctrlPr>
                                </m:boxPr>
                                <m:e>
                                  <m:argPr>
                                    <m:argSz m:val="-1"/>
                                  </m:argPr>
                                  <m:f>
                                    <m:fPr>
                                      <m:ctrlPr>
                                        <a:rPr kumimoji="0" lang="en-US" altLang="zh-CN" sz="2000" i="1" kern="1200" smtClean="0">
                                          <a:solidFill>
                                            <a:schemeClr val="tx1"/>
                                          </a:solidFill>
                                          <a:effectLst/>
                                          <a:latin typeface="Cambria Math" panose="02040503050406030204" pitchFamily="18" charset="0"/>
                                          <a:ea typeface="+mn-ea"/>
                                          <a:cs typeface="+mn-cs"/>
                                        </a:rPr>
                                      </m:ctrlPr>
                                    </m:fPr>
                                    <m:num>
                                      <m:r>
                                        <a:rPr kumimoji="0" lang="en-US" altLang="zh-CN" sz="2000" b="0" i="1" kern="1200" smtClean="0">
                                          <a:solidFill>
                                            <a:schemeClr val="tx1"/>
                                          </a:solidFill>
                                          <a:effectLst/>
                                          <a:latin typeface="Cambria Math" panose="02040503050406030204" pitchFamily="18" charset="0"/>
                                          <a:ea typeface="+mn-ea"/>
                                          <a:cs typeface="+mn-cs"/>
                                        </a:rPr>
                                        <m:t>1</m:t>
                                      </m:r>
                                    </m:num>
                                    <m:den>
                                      <m:r>
                                        <a:rPr kumimoji="0" lang="en-US" altLang="zh-CN" sz="2000" b="0" i="1" kern="1200" smtClean="0">
                                          <a:solidFill>
                                            <a:schemeClr val="tx1"/>
                                          </a:solidFill>
                                          <a:effectLst/>
                                          <a:latin typeface="Cambria Math" panose="02040503050406030204" pitchFamily="18" charset="0"/>
                                          <a:ea typeface="+mn-ea"/>
                                          <a:cs typeface="+mn-cs"/>
                                        </a:rPr>
                                        <m:t>113</m:t>
                                      </m:r>
                                    </m:den>
                                  </m:f>
                                </m:e>
                              </m:box>
                            </m:oMath>
                          </a14:m>
                          <a:r>
                            <a:rPr kumimoji="0" lang="en-US" altLang="zh-CN" sz="2000" kern="1200" dirty="0">
                              <a:solidFill>
                                <a:schemeClr val="tx1"/>
                              </a:solidFill>
                              <a:effectLst/>
                              <a:latin typeface="+mn-lt"/>
                              <a:ea typeface="+mn-ea"/>
                              <a:cs typeface="+mn-cs"/>
                            </a:rPr>
                            <a:t>➉:</a:t>
                          </a:r>
                          <a:endParaRPr lang="zh-CN" altLang="en-US" sz="2000" dirty="0">
                            <a:latin typeface="+mn-lt"/>
                          </a:endParaRPr>
                        </a:p>
                      </a:txBody>
                      <a:tcPr marL="0" marR="0" marT="0" marB="0"/>
                    </a:tc>
                    <a:tc>
                      <a:txBody>
                        <a:bodyPr/>
                        <a:lstStyle/>
                        <a:p>
                          <a:r>
                            <a:rPr lang="en-US" altLang="zh-CN" sz="2000" i="0" dirty="0">
                              <a:latin typeface="+mn-lt"/>
                            </a:rPr>
                            <a:t>10</a:t>
                          </a:r>
                          <a:r>
                            <a:rPr lang="en-US" altLang="zh-CN" sz="2000" i="1" dirty="0">
                              <a:latin typeface="+mn-lt"/>
                            </a:rPr>
                            <a:t>x</a:t>
                          </a:r>
                          <a:r>
                            <a:rPr lang="en-US" altLang="zh-CN" sz="2000" i="0" baseline="-25000" dirty="0">
                              <a:latin typeface="+mn-lt"/>
                            </a:rPr>
                            <a:t>2</a:t>
                          </a:r>
                          <a:endParaRPr lang="zh-CN" altLang="en-US" sz="2000" baseline="-25000" dirty="0">
                            <a:latin typeface="+mn-lt"/>
                          </a:endParaRPr>
                        </a:p>
                      </a:txBody>
                      <a:tcPr marL="0" marR="0" marT="0" marB="0"/>
                    </a:tc>
                    <a:tc>
                      <a:txBody>
                        <a:bodyPr/>
                        <a:lstStyle/>
                        <a:p>
                          <a:r>
                            <a:rPr lang="en-US" altLang="zh-CN" sz="2000" dirty="0">
                              <a:latin typeface="+mn-lt"/>
                            </a:rPr>
                            <a:t>=11</a:t>
                          </a:r>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⑭</a:t>
                          </a:r>
                          <a:endParaRPr lang="zh-CN" altLang="en-US" sz="2000" dirty="0">
                            <a:latin typeface="+mn-lt"/>
                          </a:endParaRPr>
                        </a:p>
                      </a:txBody>
                      <a:tcPr marL="0" marR="0" marT="0" marB="0"/>
                    </a:tc>
                    <a:extLst>
                      <a:ext uri="{0D108BD9-81ED-4DB2-BD59-A6C34878D82A}">
                        <a16:rowId xmlns:a16="http://schemas.microsoft.com/office/drawing/2014/main" val="10000"/>
                      </a:ext>
                    </a:extLst>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778444367"/>
                  </p:ext>
                </p:extLst>
              </p:nvPr>
            </p:nvGraphicFramePr>
            <p:xfrm>
              <a:off x="4891281" y="5949280"/>
              <a:ext cx="2196000" cy="370840"/>
            </p:xfrm>
            <a:graphic>
              <a:graphicData uri="http://schemas.openxmlformats.org/drawingml/2006/table">
                <a:tbl>
                  <a:tblPr firstRow="1" bandRow="1">
                    <a:tableStyleId>{2D5ABB26-0587-4C30-8999-92F81FD0307C}</a:tableStyleId>
                  </a:tblPr>
                  <a:tblGrid>
                    <a:gridCol w="1008000"/>
                    <a:gridCol w="468000"/>
                    <a:gridCol w="432000"/>
                    <a:gridCol w="288000"/>
                  </a:tblGrid>
                  <a:tr h="370840">
                    <a:tc>
                      <a:txBody>
                        <a:bodyPr/>
                        <a:lstStyle/>
                        <a:p>
                          <a:endParaRPr lang="zh-CN"/>
                        </a:p>
                      </a:txBody>
                      <a:tcPr marL="0" marR="0" marT="0" marB="0">
                        <a:blipFill rotWithShape="0">
                          <a:blip r:embed="rId5"/>
                          <a:stretch>
                            <a:fillRect t="-24194" r="-117470" b="-22581"/>
                          </a:stretch>
                        </a:blipFill>
                      </a:tcPr>
                    </a:tc>
                    <a:tc>
                      <a:txBody>
                        <a:bodyPr/>
                        <a:lstStyle/>
                        <a:p>
                          <a:r>
                            <a:rPr lang="en-US" altLang="zh-CN" sz="2000" i="0" dirty="0" smtClean="0">
                              <a:latin typeface="+mn-lt"/>
                            </a:rPr>
                            <a:t>10</a:t>
                          </a:r>
                          <a:r>
                            <a:rPr lang="en-US" altLang="zh-CN" sz="2000" i="1" dirty="0" smtClean="0">
                              <a:latin typeface="+mn-lt"/>
                            </a:rPr>
                            <a:t>x</a:t>
                          </a:r>
                          <a:r>
                            <a:rPr lang="en-US" altLang="zh-CN" sz="2000" i="0" baseline="-25000" dirty="0" smtClean="0">
                              <a:latin typeface="+mn-lt"/>
                            </a:rPr>
                            <a:t>2</a:t>
                          </a:r>
                          <a:endParaRPr lang="zh-CN" altLang="en-US" sz="2000" baseline="-25000" dirty="0">
                            <a:latin typeface="+mn-lt"/>
                          </a:endParaRPr>
                        </a:p>
                      </a:txBody>
                      <a:tcPr marL="0" marR="0" marT="0" marB="0"/>
                    </a:tc>
                    <a:tc>
                      <a:txBody>
                        <a:bodyPr/>
                        <a:lstStyle/>
                        <a:p>
                          <a:r>
                            <a:rPr lang="en-US" altLang="zh-CN" sz="2000" dirty="0" smtClean="0">
                              <a:latin typeface="+mn-lt"/>
                            </a:rPr>
                            <a:t>=11</a:t>
                          </a:r>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⑭</a:t>
                          </a:r>
                          <a:endParaRPr lang="zh-CN" altLang="en-US" sz="2000" dirty="0">
                            <a:latin typeface="+mn-lt"/>
                          </a:endParaRPr>
                        </a:p>
                      </a:txBody>
                      <a:tcPr marL="0" marR="0" marT="0" marB="0"/>
                    </a:tc>
                  </a:tr>
                </a:tbl>
              </a:graphicData>
            </a:graphic>
          </p:graphicFrame>
        </mc:Fallback>
      </mc:AlternateContent>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2293500854"/>
                  </p:ext>
                </p:extLst>
              </p:nvPr>
            </p:nvGraphicFramePr>
            <p:xfrm>
              <a:off x="4283968" y="4725144"/>
              <a:ext cx="2412000" cy="370840"/>
            </p:xfrm>
            <a:graphic>
              <a:graphicData uri="http://schemas.openxmlformats.org/drawingml/2006/table">
                <a:tbl>
                  <a:tblPr firstRow="1" bandRow="1">
                    <a:tableStyleId>{2D5ABB26-0587-4C30-8999-92F81FD0307C}</a:tableStyleId>
                  </a:tblPr>
                  <a:tblGrid>
                    <a:gridCol w="1404000">
                      <a:extLst>
                        <a:ext uri="{9D8B030D-6E8A-4147-A177-3AD203B41FA5}">
                          <a16:colId xmlns:a16="http://schemas.microsoft.com/office/drawing/2014/main" val="20000"/>
                        </a:ext>
                      </a:extLst>
                    </a:gridCol>
                    <a:gridCol w="396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3➅+➆-</a:t>
                          </a:r>
                          <a14:m>
                            <m:oMath xmlns:m="http://schemas.openxmlformats.org/officeDocument/2006/math">
                              <m:box>
                                <m:boxPr>
                                  <m:ctrlPr>
                                    <a:rPr kumimoji="0" lang="en-US" altLang="zh-CN" sz="2000" i="1" kern="1200" smtClean="0">
                                      <a:solidFill>
                                        <a:schemeClr val="tx1"/>
                                      </a:solidFill>
                                      <a:effectLst/>
                                      <a:latin typeface="Cambria Math" panose="02040503050406030204" pitchFamily="18" charset="0"/>
                                      <a:ea typeface="+mn-ea"/>
                                      <a:cs typeface="+mn-cs"/>
                                    </a:rPr>
                                  </m:ctrlPr>
                                </m:boxPr>
                                <m:e>
                                  <m:argPr>
                                    <m:argSz m:val="-1"/>
                                  </m:argPr>
                                  <m:f>
                                    <m:fPr>
                                      <m:ctrlPr>
                                        <a:rPr kumimoji="0" lang="en-US" altLang="zh-CN" sz="2000" i="1" kern="1200" smtClean="0">
                                          <a:solidFill>
                                            <a:schemeClr val="tx1"/>
                                          </a:solidFill>
                                          <a:effectLst/>
                                          <a:latin typeface="Cambria Math" panose="02040503050406030204" pitchFamily="18" charset="0"/>
                                          <a:ea typeface="+mn-ea"/>
                                          <a:cs typeface="+mn-cs"/>
                                        </a:rPr>
                                      </m:ctrlPr>
                                    </m:fPr>
                                    <m:num>
                                      <m:r>
                                        <a:rPr kumimoji="0" lang="en-US" altLang="zh-CN" sz="2000" b="0" i="1" kern="1200" smtClean="0">
                                          <a:solidFill>
                                            <a:schemeClr val="tx1"/>
                                          </a:solidFill>
                                          <a:effectLst/>
                                          <a:latin typeface="Cambria Math" panose="02040503050406030204" pitchFamily="18" charset="0"/>
                                          <a:ea typeface="+mn-ea"/>
                                          <a:cs typeface="+mn-cs"/>
                                        </a:rPr>
                                        <m:t>22</m:t>
                                      </m:r>
                                    </m:num>
                                    <m:den>
                                      <m:r>
                                        <a:rPr kumimoji="0" lang="en-US" altLang="zh-CN" sz="2000" b="0" i="1" kern="1200" smtClean="0">
                                          <a:solidFill>
                                            <a:schemeClr val="tx1"/>
                                          </a:solidFill>
                                          <a:effectLst/>
                                          <a:latin typeface="Cambria Math" panose="02040503050406030204" pitchFamily="18" charset="0"/>
                                          <a:ea typeface="+mn-ea"/>
                                          <a:cs typeface="+mn-cs"/>
                                        </a:rPr>
                                        <m:t>7</m:t>
                                      </m:r>
                                    </m:den>
                                  </m:f>
                                </m:e>
                              </m:box>
                            </m:oMath>
                          </a14:m>
                          <a:r>
                            <a:rPr kumimoji="0" lang="en-US" altLang="zh-CN" sz="2000" kern="1200" dirty="0">
                              <a:solidFill>
                                <a:schemeClr val="tx1"/>
                              </a:solidFill>
                              <a:effectLst/>
                              <a:latin typeface="+mn-lt"/>
                              <a:ea typeface="+mn-ea"/>
                              <a:cs typeface="+mn-cs"/>
                            </a:rPr>
                            <a:t>➇:</a:t>
                          </a:r>
                          <a:endParaRPr lang="zh-CN" altLang="en-US" sz="2000" dirty="0">
                            <a:latin typeface="+mn-lt"/>
                          </a:endParaRPr>
                        </a:p>
                      </a:txBody>
                      <a:tcPr marL="0" marR="0" marT="0" marB="0"/>
                    </a:tc>
                    <a:tc>
                      <a:txBody>
                        <a:bodyPr/>
                        <a:lstStyle/>
                        <a:p>
                          <a:r>
                            <a:rPr lang="en-US" altLang="zh-CN" sz="2000" i="0" dirty="0">
                              <a:latin typeface="+mn-lt"/>
                            </a:rPr>
                            <a:t>5</a:t>
                          </a:r>
                          <a:r>
                            <a:rPr lang="en-US" altLang="zh-CN" sz="2000" i="1" dirty="0">
                              <a:latin typeface="+mn-lt"/>
                            </a:rPr>
                            <a:t>x</a:t>
                          </a:r>
                          <a:r>
                            <a:rPr lang="en-US" altLang="zh-CN" sz="2000" i="0" baseline="-25000" dirty="0">
                              <a:latin typeface="+mn-lt"/>
                            </a:rPr>
                            <a:t>3</a:t>
                          </a:r>
                          <a:endParaRPr lang="zh-CN" altLang="en-US" sz="2000" baseline="-25000" dirty="0">
                            <a:latin typeface="+mn-lt"/>
                          </a:endParaRPr>
                        </a:p>
                      </a:txBody>
                      <a:tcPr marL="0" marR="0" marT="0" marB="0"/>
                    </a:tc>
                    <a:tc>
                      <a:txBody>
                        <a:bodyPr/>
                        <a:lstStyle/>
                        <a:p>
                          <a:r>
                            <a:rPr lang="en-US" altLang="zh-CN" sz="2000" dirty="0">
                              <a:latin typeface="+mn-lt"/>
                            </a:rPr>
                            <a:t>=6</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⑬</a:t>
                          </a:r>
                          <a:endParaRPr lang="zh-CN" altLang="en-US" sz="2000" dirty="0">
                            <a:latin typeface="+mn-lt"/>
                          </a:endParaRPr>
                        </a:p>
                      </a:txBody>
                      <a:tcPr marL="0" marR="0" marT="0" marB="0"/>
                    </a:tc>
                    <a:extLst>
                      <a:ext uri="{0D108BD9-81ED-4DB2-BD59-A6C34878D82A}">
                        <a16:rowId xmlns:a16="http://schemas.microsoft.com/office/drawing/2014/main" val="10000"/>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2293500854"/>
                  </p:ext>
                </p:extLst>
              </p:nvPr>
            </p:nvGraphicFramePr>
            <p:xfrm>
              <a:off x="4283968" y="4725144"/>
              <a:ext cx="2412000" cy="370840"/>
            </p:xfrm>
            <a:graphic>
              <a:graphicData uri="http://schemas.openxmlformats.org/drawingml/2006/table">
                <a:tbl>
                  <a:tblPr firstRow="1" bandRow="1">
                    <a:tableStyleId>{2D5ABB26-0587-4C30-8999-92F81FD0307C}</a:tableStyleId>
                  </a:tblPr>
                  <a:tblGrid>
                    <a:gridCol w="1404000"/>
                    <a:gridCol w="396000"/>
                    <a:gridCol w="324000"/>
                    <a:gridCol w="288000"/>
                  </a:tblGrid>
                  <a:tr h="370840">
                    <a:tc>
                      <a:txBody>
                        <a:bodyPr/>
                        <a:lstStyle/>
                        <a:p>
                          <a:endParaRPr lang="zh-CN"/>
                        </a:p>
                      </a:txBody>
                      <a:tcPr marL="0" marR="0" marT="0" marB="0">
                        <a:blipFill rotWithShape="0">
                          <a:blip r:embed="rId6"/>
                          <a:stretch>
                            <a:fillRect t="-26230" r="-71861" b="-24590"/>
                          </a:stretch>
                        </a:blipFill>
                      </a:tcPr>
                    </a:tc>
                    <a:tc>
                      <a:txBody>
                        <a:bodyPr/>
                        <a:lstStyle/>
                        <a:p>
                          <a:r>
                            <a:rPr lang="en-US" altLang="zh-CN" sz="2000" i="0" dirty="0" smtClean="0">
                              <a:latin typeface="+mn-lt"/>
                            </a:rPr>
                            <a:t>5</a:t>
                          </a:r>
                          <a:r>
                            <a:rPr lang="en-US" altLang="zh-CN" sz="2000" i="1" dirty="0" smtClean="0">
                              <a:latin typeface="+mn-lt"/>
                            </a:rPr>
                            <a:t>x</a:t>
                          </a:r>
                          <a:r>
                            <a:rPr lang="en-US" altLang="zh-CN" sz="2000" i="0" baseline="-25000" dirty="0" smtClean="0">
                              <a:latin typeface="+mn-lt"/>
                            </a:rPr>
                            <a:t>3</a:t>
                          </a:r>
                          <a:endParaRPr lang="zh-CN" altLang="en-US" sz="2000" baseline="-25000" dirty="0">
                            <a:latin typeface="+mn-lt"/>
                          </a:endParaRPr>
                        </a:p>
                      </a:txBody>
                      <a:tcPr marL="0" marR="0" marT="0" marB="0"/>
                    </a:tc>
                    <a:tc>
                      <a:txBody>
                        <a:bodyPr/>
                        <a:lstStyle/>
                        <a:p>
                          <a:r>
                            <a:rPr lang="en-US" altLang="zh-CN" sz="2000" dirty="0" smtClean="0">
                              <a:latin typeface="+mn-lt"/>
                            </a:rPr>
                            <a:t>=6</a:t>
                          </a:r>
                          <a:endParaRPr lang="zh-CN" altLang="en-US" sz="2000" dirty="0">
                            <a:latin typeface="+mn-lt"/>
                          </a:endParaRPr>
                        </a:p>
                      </a:txBody>
                      <a:tcPr marL="0" marR="0" marT="0" marB="0"/>
                    </a:tc>
                    <a:tc>
                      <a:txBody>
                        <a:bodyPr/>
                        <a:lstStyle/>
                        <a:p>
                          <a:r>
                            <a:rPr kumimoji="0" lang="en-US" altLang="zh-CN" sz="2000" kern="1200" dirty="0" smtClean="0">
                              <a:solidFill>
                                <a:schemeClr val="tx1"/>
                              </a:solidFill>
                              <a:effectLst/>
                              <a:latin typeface="+mn-lt"/>
                              <a:ea typeface="+mn-ea"/>
                              <a:cs typeface="+mn-cs"/>
                            </a:rPr>
                            <a:t>⑬</a:t>
                          </a:r>
                          <a:endParaRPr lang="zh-CN" altLang="en-US" sz="2000" dirty="0" smtClean="0">
                            <a:latin typeface="+mn-lt"/>
                          </a:endParaRPr>
                        </a:p>
                      </a:txBody>
                      <a:tcPr marL="0" marR="0" marT="0" marB="0"/>
                    </a:tc>
                  </a:tr>
                </a:tbl>
              </a:graphicData>
            </a:graphic>
          </p:graphicFrame>
        </mc:Fallback>
      </mc:AlternateContent>
      <p:graphicFrame>
        <p:nvGraphicFramePr>
          <p:cNvPr id="12" name="表格 11"/>
          <p:cNvGraphicFramePr>
            <a:graphicFrameLocks noGrp="1"/>
          </p:cNvGraphicFramePr>
          <p:nvPr>
            <p:extLst>
              <p:ext uri="{D42A27DB-BD31-4B8C-83A1-F6EECF244321}">
                <p14:modId xmlns:p14="http://schemas.microsoft.com/office/powerpoint/2010/main" val="1589126942"/>
              </p:ext>
            </p:extLst>
          </p:nvPr>
        </p:nvGraphicFramePr>
        <p:xfrm>
          <a:off x="7308480" y="5949280"/>
          <a:ext cx="1584000" cy="370840"/>
        </p:xfrm>
        <a:graphic>
          <a:graphicData uri="http://schemas.openxmlformats.org/drawingml/2006/table">
            <a:tbl>
              <a:tblPr firstRow="1" bandRow="1">
                <a:tableStyleId>{2D5ABB26-0587-4C30-8999-92F81FD0307C}</a:tableStyleId>
              </a:tblPr>
              <a:tblGrid>
                <a:gridCol w="756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88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➈+➉:</a:t>
                      </a:r>
                      <a:endParaRPr lang="zh-CN" altLang="en-US" sz="2000" dirty="0">
                        <a:latin typeface="+mn-lt"/>
                      </a:endParaRPr>
                    </a:p>
                  </a:txBody>
                  <a:tcPr marL="0" marR="0" marT="0" marB="0"/>
                </a:tc>
                <a:tc>
                  <a:txBody>
                    <a:bodyPr/>
                    <a:lstStyle/>
                    <a:p>
                      <a:r>
                        <a:rPr lang="en-US" altLang="zh-CN" sz="2000" i="1" dirty="0">
                          <a:latin typeface="+mn-lt"/>
                        </a:rPr>
                        <a:t>x</a:t>
                      </a:r>
                      <a:r>
                        <a:rPr lang="en-US" altLang="zh-CN" sz="2000" i="0" baseline="-25000" dirty="0">
                          <a:latin typeface="+mn-lt"/>
                        </a:rPr>
                        <a:t>4</a:t>
                      </a:r>
                      <a:endParaRPr lang="zh-CN" altLang="en-US" sz="2000" baseline="-25000" dirty="0">
                        <a:latin typeface="+mn-lt"/>
                      </a:endParaRPr>
                    </a:p>
                  </a:txBody>
                  <a:tcPr marL="0" marR="0" marT="0" marB="0"/>
                </a:tc>
                <a:tc>
                  <a:txBody>
                    <a:bodyPr/>
                    <a:lstStyle/>
                    <a:p>
                      <a:r>
                        <a:rPr lang="en-US" altLang="zh-CN" sz="2000" dirty="0">
                          <a:latin typeface="+mn-lt"/>
                        </a:rPr>
                        <a:t>=1</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⑮</a:t>
                      </a:r>
                      <a:endParaRPr lang="zh-CN" altLang="en-US" sz="2000" dirty="0">
                        <a:latin typeface="+mn-lt"/>
                      </a:endParaRPr>
                    </a:p>
                  </a:txBody>
                  <a:tcPr marL="0" marR="0" marT="0" marB="0"/>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extLst>
                  <p:ext uri="{D42A27DB-BD31-4B8C-83A1-F6EECF244321}">
                    <p14:modId xmlns:p14="http://schemas.microsoft.com/office/powerpoint/2010/main" val="584279775"/>
                  </p:ext>
                </p:extLst>
              </p:nvPr>
            </p:nvGraphicFramePr>
            <p:xfrm>
              <a:off x="380883" y="5949280"/>
              <a:ext cx="2268000" cy="370840"/>
            </p:xfrm>
            <a:graphic>
              <a:graphicData uri="http://schemas.openxmlformats.org/drawingml/2006/table">
                <a:tbl>
                  <a:tblPr firstRow="1" bandRow="1">
                    <a:tableStyleId>{2D5ABB26-0587-4C30-8999-92F81FD0307C}</a:tableStyleId>
                  </a:tblPr>
                  <a:tblGrid>
                    <a:gridCol w="1224000">
                      <a:extLst>
                        <a:ext uri="{9D8B030D-6E8A-4147-A177-3AD203B41FA5}">
                          <a16:colId xmlns:a16="http://schemas.microsoft.com/office/drawing/2014/main" val="20000"/>
                        </a:ext>
                      </a:extLst>
                    </a:gridCol>
                    <a:gridCol w="468000">
                      <a:extLst>
                        <a:ext uri="{9D8B030D-6E8A-4147-A177-3AD203B41FA5}">
                          <a16:colId xmlns:a16="http://schemas.microsoft.com/office/drawing/2014/main" val="20001"/>
                        </a:ext>
                      </a:extLst>
                    </a:gridCol>
                    <a:gridCol w="288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⑪+</a:t>
                          </a:r>
                          <a14:m>
                            <m:oMath xmlns:m="http://schemas.openxmlformats.org/officeDocument/2006/math">
                              <m:box>
                                <m:boxPr>
                                  <m:ctrlPr>
                                    <a:rPr kumimoji="0" lang="en-US" altLang="zh-CN" sz="2000" i="1" kern="1200" smtClean="0">
                                      <a:solidFill>
                                        <a:schemeClr val="tx1"/>
                                      </a:solidFill>
                                      <a:effectLst/>
                                      <a:latin typeface="Cambria Math" panose="02040503050406030204" pitchFamily="18" charset="0"/>
                                      <a:ea typeface="+mn-ea"/>
                                      <a:cs typeface="+mn-cs"/>
                                    </a:rPr>
                                  </m:ctrlPr>
                                </m:boxPr>
                                <m:e>
                                  <m:argPr>
                                    <m:argSz m:val="-1"/>
                                  </m:argPr>
                                  <m:f>
                                    <m:fPr>
                                      <m:ctrlPr>
                                        <a:rPr kumimoji="0" lang="en-US" altLang="zh-CN" sz="2000" i="1" kern="1200" smtClean="0">
                                          <a:solidFill>
                                            <a:schemeClr val="tx1"/>
                                          </a:solidFill>
                                          <a:effectLst/>
                                          <a:latin typeface="Cambria Math" panose="02040503050406030204" pitchFamily="18" charset="0"/>
                                          <a:ea typeface="+mn-ea"/>
                                          <a:cs typeface="+mn-cs"/>
                                        </a:rPr>
                                      </m:ctrlPr>
                                    </m:fPr>
                                    <m:num>
                                      <m:r>
                                        <a:rPr kumimoji="0" lang="en-US" altLang="zh-CN" sz="2000" b="0" i="1" kern="1200" smtClean="0">
                                          <a:solidFill>
                                            <a:schemeClr val="tx1"/>
                                          </a:solidFill>
                                          <a:effectLst/>
                                          <a:latin typeface="Cambria Math" panose="02040503050406030204" pitchFamily="18" charset="0"/>
                                          <a:ea typeface="+mn-ea"/>
                                          <a:cs typeface="+mn-cs"/>
                                        </a:rPr>
                                        <m:t>1</m:t>
                                      </m:r>
                                    </m:num>
                                    <m:den>
                                      <m:r>
                                        <a:rPr kumimoji="0" lang="en-US" altLang="zh-CN" sz="2000" b="0" i="1" kern="1200" smtClean="0">
                                          <a:solidFill>
                                            <a:schemeClr val="tx1"/>
                                          </a:solidFill>
                                          <a:effectLst/>
                                          <a:latin typeface="Cambria Math" panose="02040503050406030204" pitchFamily="18" charset="0"/>
                                          <a:ea typeface="+mn-ea"/>
                                          <a:cs typeface="+mn-cs"/>
                                        </a:rPr>
                                        <m:t>1313</m:t>
                                      </m:r>
                                    </m:den>
                                  </m:f>
                                </m:e>
                              </m:box>
                            </m:oMath>
                          </a14:m>
                          <a:r>
                            <a:rPr kumimoji="0" lang="en-US" altLang="zh-CN" sz="2000" kern="1200" dirty="0">
                              <a:solidFill>
                                <a:schemeClr val="tx1"/>
                              </a:solidFill>
                              <a:effectLst/>
                              <a:latin typeface="+mn-lt"/>
                              <a:ea typeface="+mn-ea"/>
                              <a:cs typeface="+mn-cs"/>
                            </a:rPr>
                            <a:t>⑫:</a:t>
                          </a:r>
                          <a:endParaRPr lang="zh-CN" altLang="en-US" sz="2000" dirty="0">
                            <a:latin typeface="+mn-lt"/>
                          </a:endParaRPr>
                        </a:p>
                      </a:txBody>
                      <a:tcPr marL="0" marR="0" marT="0" marB="0"/>
                    </a:tc>
                    <a:tc>
                      <a:txBody>
                        <a:bodyPr/>
                        <a:lstStyle/>
                        <a:p>
                          <a:r>
                            <a:rPr lang="en-US" altLang="zh-CN" sz="2000" i="0" dirty="0">
                              <a:latin typeface="+mn-lt"/>
                            </a:rPr>
                            <a:t>40</a:t>
                          </a:r>
                          <a:r>
                            <a:rPr lang="en-US" altLang="zh-CN" sz="2000" i="1" dirty="0">
                              <a:latin typeface="+mn-lt"/>
                            </a:rPr>
                            <a:t>x</a:t>
                          </a:r>
                          <a:r>
                            <a:rPr lang="en-US" altLang="zh-CN" sz="2000" i="0" baseline="-25000" dirty="0">
                              <a:latin typeface="+mn-lt"/>
                            </a:rPr>
                            <a:t>1</a:t>
                          </a:r>
                          <a:endParaRPr lang="zh-CN" altLang="en-US" sz="2000" baseline="-25000" dirty="0">
                            <a:latin typeface="+mn-lt"/>
                          </a:endParaRPr>
                        </a:p>
                      </a:txBody>
                      <a:tcPr marL="0" marR="0" marT="0" marB="0"/>
                    </a:tc>
                    <a:tc>
                      <a:txBody>
                        <a:bodyPr/>
                        <a:lstStyle/>
                        <a:p>
                          <a:r>
                            <a:rPr lang="en-US" altLang="zh-CN" sz="2000" dirty="0">
                              <a:latin typeface="+mn-lt"/>
                            </a:rPr>
                            <a:t>=9</a:t>
                          </a:r>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a:solidFill>
                                <a:schemeClr val="tx1"/>
                              </a:solidFill>
                              <a:effectLst/>
                              <a:latin typeface="+mn-lt"/>
                              <a:ea typeface="+mn-ea"/>
                              <a:cs typeface="+mn-cs"/>
                            </a:rPr>
                            <a:t>⑯</a:t>
                          </a:r>
                          <a:endParaRPr lang="zh-CN" altLang="en-US" sz="2000" dirty="0">
                            <a:latin typeface="+mn-lt"/>
                          </a:endParaRPr>
                        </a:p>
                      </a:txBody>
                      <a:tcPr marL="0" marR="0" marT="0" marB="0"/>
                    </a:tc>
                    <a:extLst>
                      <a:ext uri="{0D108BD9-81ED-4DB2-BD59-A6C34878D82A}">
                        <a16:rowId xmlns:a16="http://schemas.microsoft.com/office/drawing/2014/main" val="10000"/>
                      </a:ext>
                    </a:extLst>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584279775"/>
                  </p:ext>
                </p:extLst>
              </p:nvPr>
            </p:nvGraphicFramePr>
            <p:xfrm>
              <a:off x="380883" y="5949280"/>
              <a:ext cx="2268000" cy="370840"/>
            </p:xfrm>
            <a:graphic>
              <a:graphicData uri="http://schemas.openxmlformats.org/drawingml/2006/table">
                <a:tbl>
                  <a:tblPr firstRow="1" bandRow="1">
                    <a:tableStyleId>{2D5ABB26-0587-4C30-8999-92F81FD0307C}</a:tableStyleId>
                  </a:tblPr>
                  <a:tblGrid>
                    <a:gridCol w="1224000"/>
                    <a:gridCol w="468000"/>
                    <a:gridCol w="288000"/>
                    <a:gridCol w="288000"/>
                  </a:tblGrid>
                  <a:tr h="370840">
                    <a:tc>
                      <a:txBody>
                        <a:bodyPr/>
                        <a:lstStyle/>
                        <a:p>
                          <a:endParaRPr lang="zh-CN"/>
                        </a:p>
                      </a:txBody>
                      <a:tcPr marL="0" marR="0" marT="0" marB="0">
                        <a:blipFill rotWithShape="0">
                          <a:blip r:embed="rId7"/>
                          <a:stretch>
                            <a:fillRect t="-20968" r="-85572" b="-22581"/>
                          </a:stretch>
                        </a:blipFill>
                      </a:tcPr>
                    </a:tc>
                    <a:tc>
                      <a:txBody>
                        <a:bodyPr/>
                        <a:lstStyle/>
                        <a:p>
                          <a:r>
                            <a:rPr lang="en-US" altLang="zh-CN" sz="2000" i="0" dirty="0" smtClean="0">
                              <a:latin typeface="+mn-lt"/>
                            </a:rPr>
                            <a:t>40</a:t>
                          </a:r>
                          <a:r>
                            <a:rPr lang="en-US" altLang="zh-CN" sz="2000" i="1" dirty="0" smtClean="0">
                              <a:latin typeface="+mn-lt"/>
                            </a:rPr>
                            <a:t>x</a:t>
                          </a:r>
                          <a:r>
                            <a:rPr lang="en-US" altLang="zh-CN" sz="2000" i="0" baseline="-25000" dirty="0" smtClean="0">
                              <a:latin typeface="+mn-lt"/>
                            </a:rPr>
                            <a:t>1</a:t>
                          </a:r>
                          <a:endParaRPr lang="zh-CN" altLang="en-US" sz="2000" baseline="-25000" dirty="0">
                            <a:latin typeface="+mn-lt"/>
                          </a:endParaRPr>
                        </a:p>
                      </a:txBody>
                      <a:tcPr marL="0" marR="0" marT="0" marB="0"/>
                    </a:tc>
                    <a:tc>
                      <a:txBody>
                        <a:bodyPr/>
                        <a:lstStyle/>
                        <a:p>
                          <a:r>
                            <a:rPr lang="en-US" altLang="zh-CN" sz="2000" dirty="0" smtClean="0">
                              <a:latin typeface="+mn-lt"/>
                            </a:rPr>
                            <a:t>=9</a:t>
                          </a:r>
                          <a:endParaRPr lang="zh-CN" altLang="en-US" sz="2000" dirty="0">
                            <a:latin typeface="+mn-lt"/>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000" kern="1200" dirty="0" smtClean="0">
                              <a:solidFill>
                                <a:schemeClr val="tx1"/>
                              </a:solidFill>
                              <a:effectLst/>
                              <a:latin typeface="+mn-lt"/>
                              <a:ea typeface="+mn-ea"/>
                              <a:cs typeface="+mn-cs"/>
                            </a:rPr>
                            <a:t>⑯</a:t>
                          </a:r>
                          <a:endParaRPr lang="zh-CN" altLang="en-US" sz="2000" dirty="0">
                            <a:latin typeface="+mn-lt"/>
                          </a:endParaRPr>
                        </a:p>
                      </a:txBody>
                      <a:tcPr marL="0" marR="0" marT="0" marB="0"/>
                    </a:tc>
                  </a:tr>
                </a:tbl>
              </a:graphicData>
            </a:graphic>
          </p:graphicFrame>
        </mc:Fallback>
      </mc:AlternateContent>
      <mc:AlternateContent xmlns:mc="http://schemas.openxmlformats.org/markup-compatibility/2006" xmlns:a14="http://schemas.microsoft.com/office/drawing/2010/main">
        <mc:Choice Requires="a14">
          <p:graphicFrame>
            <p:nvGraphicFramePr>
              <p:cNvPr id="14" name="表格 13"/>
              <p:cNvGraphicFramePr>
                <a:graphicFrameLocks noGrp="1"/>
              </p:cNvGraphicFramePr>
              <p:nvPr>
                <p:extLst>
                  <p:ext uri="{D42A27DB-BD31-4B8C-83A1-F6EECF244321}">
                    <p14:modId xmlns:p14="http://schemas.microsoft.com/office/powerpoint/2010/main" val="961868434"/>
                  </p:ext>
                </p:extLst>
              </p:nvPr>
            </p:nvGraphicFramePr>
            <p:xfrm>
              <a:off x="2870082" y="5949280"/>
              <a:ext cx="1800000" cy="370840"/>
            </p:xfrm>
            <a:graphic>
              <a:graphicData uri="http://schemas.openxmlformats.org/drawingml/2006/table">
                <a:tbl>
                  <a:tblPr firstRow="1" bandRow="1">
                    <a:tableStyleId>{2D5ABB26-0587-4C30-8999-92F81FD0307C}</a:tableStyleId>
                  </a:tblPr>
                  <a:tblGrid>
                    <a:gridCol w="97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88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box>
                                <m:boxPr>
                                  <m:ctrlPr>
                                    <a:rPr kumimoji="0" lang="en-US" altLang="zh-CN" sz="2000" i="1" kern="1200" smtClean="0">
                                      <a:solidFill>
                                        <a:schemeClr val="tx1"/>
                                      </a:solidFill>
                                      <a:effectLst/>
                                      <a:latin typeface="Cambria Math" panose="02040503050406030204" pitchFamily="18" charset="0"/>
                                      <a:ea typeface="+mn-ea"/>
                                      <a:cs typeface="+mn-cs"/>
                                    </a:rPr>
                                  </m:ctrlPr>
                                </m:boxPr>
                                <m:e>
                                  <m:argPr>
                                    <m:argSz m:val="-1"/>
                                  </m:argPr>
                                  <m:f>
                                    <m:fPr>
                                      <m:ctrlPr>
                                        <a:rPr kumimoji="0" lang="en-US" altLang="zh-CN" sz="2000" i="1" kern="1200" smtClean="0">
                                          <a:solidFill>
                                            <a:schemeClr val="tx1"/>
                                          </a:solidFill>
                                          <a:effectLst/>
                                          <a:latin typeface="Cambria Math" panose="02040503050406030204" pitchFamily="18" charset="0"/>
                                          <a:ea typeface="+mn-ea"/>
                                          <a:cs typeface="+mn-cs"/>
                                        </a:rPr>
                                      </m:ctrlPr>
                                    </m:fPr>
                                    <m:num>
                                      <m:r>
                                        <a:rPr kumimoji="0" lang="en-US" altLang="zh-CN" sz="2000" b="0" i="1" kern="1200" smtClean="0">
                                          <a:solidFill>
                                            <a:schemeClr val="tx1"/>
                                          </a:solidFill>
                                          <a:effectLst/>
                                          <a:latin typeface="Cambria Math" panose="02040503050406030204" pitchFamily="18" charset="0"/>
                                          <a:ea typeface="+mn-ea"/>
                                          <a:cs typeface="+mn-cs"/>
                                        </a:rPr>
                                        <m:t>1</m:t>
                                      </m:r>
                                    </m:num>
                                    <m:den>
                                      <m:r>
                                        <a:rPr kumimoji="0" lang="en-US" altLang="zh-CN" sz="2000" b="0" i="1" kern="1200" smtClean="0">
                                          <a:solidFill>
                                            <a:schemeClr val="tx1"/>
                                          </a:solidFill>
                                          <a:effectLst/>
                                          <a:latin typeface="Cambria Math" panose="02040503050406030204" pitchFamily="18" charset="0"/>
                                          <a:ea typeface="+mn-ea"/>
                                          <a:cs typeface="+mn-cs"/>
                                        </a:rPr>
                                        <m:t>5</m:t>
                                      </m:r>
                                    </m:den>
                                  </m:f>
                                </m:e>
                              </m:box>
                            </m:oMath>
                          </a14:m>
                          <a:r>
                            <a:rPr kumimoji="0" lang="en-US" altLang="zh-CN" sz="2000" kern="1200" dirty="0">
                              <a:solidFill>
                                <a:schemeClr val="tx1"/>
                              </a:solidFill>
                              <a:effectLst/>
                              <a:latin typeface="+mn-lt"/>
                              <a:ea typeface="+mn-ea"/>
                              <a:cs typeface="+mn-cs"/>
                            </a:rPr>
                            <a:t>⑪+⑫:</a:t>
                          </a:r>
                          <a:endParaRPr lang="zh-CN" altLang="en-US" sz="2000" dirty="0">
                            <a:latin typeface="+mn-lt"/>
                          </a:endParaRPr>
                        </a:p>
                      </a:txBody>
                      <a:tcPr marL="0" marR="0" marT="0" marB="0"/>
                    </a:tc>
                    <a:tc>
                      <a:txBody>
                        <a:bodyPr/>
                        <a:lstStyle/>
                        <a:p>
                          <a:r>
                            <a:rPr lang="en-US" altLang="zh-CN" sz="2000" i="1" dirty="0">
                              <a:latin typeface="+mn-lt"/>
                            </a:rPr>
                            <a:t>x</a:t>
                          </a:r>
                          <a:r>
                            <a:rPr lang="en-US" altLang="zh-CN" sz="2000" i="0" baseline="-25000" dirty="0">
                              <a:latin typeface="+mn-lt"/>
                            </a:rPr>
                            <a:t>5</a:t>
                          </a:r>
                          <a:endParaRPr lang="zh-CN" altLang="en-US" sz="2000" baseline="-25000" dirty="0">
                            <a:latin typeface="+mn-lt"/>
                          </a:endParaRPr>
                        </a:p>
                      </a:txBody>
                      <a:tcPr marL="0" marR="0" marT="0" marB="0"/>
                    </a:tc>
                    <a:tc>
                      <a:txBody>
                        <a:bodyPr/>
                        <a:lstStyle/>
                        <a:p>
                          <a:r>
                            <a:rPr lang="en-US" altLang="zh-CN" sz="2000" dirty="0">
                              <a:latin typeface="+mn-lt"/>
                            </a:rPr>
                            <a:t>=2</a:t>
                          </a:r>
                          <a:endParaRPr lang="zh-CN" altLang="en-US" sz="2000" dirty="0">
                            <a:latin typeface="+mn-lt"/>
                          </a:endParaRPr>
                        </a:p>
                      </a:txBody>
                      <a:tcPr marL="0" marR="0" marT="0" marB="0"/>
                    </a:tc>
                    <a:tc>
                      <a:txBody>
                        <a:bodyPr/>
                        <a:lstStyle/>
                        <a:p>
                          <a:r>
                            <a:rPr kumimoji="0" lang="en-US" altLang="zh-CN" sz="2000" kern="1200" dirty="0">
                              <a:solidFill>
                                <a:schemeClr val="tx1"/>
                              </a:solidFill>
                              <a:effectLst/>
                              <a:latin typeface="+mn-lt"/>
                              <a:ea typeface="+mn-ea"/>
                              <a:cs typeface="+mn-cs"/>
                            </a:rPr>
                            <a:t>⑰</a:t>
                          </a:r>
                          <a:endParaRPr lang="zh-CN" altLang="en-US" sz="2000" dirty="0">
                            <a:latin typeface="+mn-lt"/>
                          </a:endParaRPr>
                        </a:p>
                      </a:txBody>
                      <a:tcPr marL="0" marR="0" marT="0" marB="0"/>
                    </a:tc>
                    <a:extLst>
                      <a:ext uri="{0D108BD9-81ED-4DB2-BD59-A6C34878D82A}">
                        <a16:rowId xmlns:a16="http://schemas.microsoft.com/office/drawing/2014/main" val="10000"/>
                      </a:ext>
                    </a:extLst>
                  </a:tr>
                </a:tbl>
              </a:graphicData>
            </a:graphic>
          </p:graphicFrame>
        </mc:Choice>
        <mc:Fallback xmlns="">
          <p:graphicFrame>
            <p:nvGraphicFramePr>
              <p:cNvPr id="14" name="表格 13"/>
              <p:cNvGraphicFramePr>
                <a:graphicFrameLocks noGrp="1"/>
              </p:cNvGraphicFramePr>
              <p:nvPr>
                <p:extLst>
                  <p:ext uri="{D42A27DB-BD31-4B8C-83A1-F6EECF244321}">
                    <p14:modId xmlns:p14="http://schemas.microsoft.com/office/powerpoint/2010/main" val="961868434"/>
                  </p:ext>
                </p:extLst>
              </p:nvPr>
            </p:nvGraphicFramePr>
            <p:xfrm>
              <a:off x="2870082" y="5949280"/>
              <a:ext cx="1800000" cy="370840"/>
            </p:xfrm>
            <a:graphic>
              <a:graphicData uri="http://schemas.openxmlformats.org/drawingml/2006/table">
                <a:tbl>
                  <a:tblPr firstRow="1" bandRow="1">
                    <a:tableStyleId>{2D5ABB26-0587-4C30-8999-92F81FD0307C}</a:tableStyleId>
                  </a:tblPr>
                  <a:tblGrid>
                    <a:gridCol w="972000"/>
                    <a:gridCol w="252000"/>
                    <a:gridCol w="288000"/>
                    <a:gridCol w="288000"/>
                  </a:tblGrid>
                  <a:tr h="370840">
                    <a:tc>
                      <a:txBody>
                        <a:bodyPr/>
                        <a:lstStyle/>
                        <a:p>
                          <a:endParaRPr lang="zh-CN"/>
                        </a:p>
                      </a:txBody>
                      <a:tcPr marL="0" marR="0" marT="0" marB="0">
                        <a:blipFill rotWithShape="0">
                          <a:blip r:embed="rId8"/>
                          <a:stretch>
                            <a:fillRect t="-20968" r="-85625" b="-22581"/>
                          </a:stretch>
                        </a:blipFill>
                      </a:tcPr>
                    </a:tc>
                    <a:tc>
                      <a:txBody>
                        <a:bodyPr/>
                        <a:lstStyle/>
                        <a:p>
                          <a:r>
                            <a:rPr lang="en-US" altLang="zh-CN" sz="2000" i="1" dirty="0" smtClean="0">
                              <a:latin typeface="+mn-lt"/>
                            </a:rPr>
                            <a:t>x</a:t>
                          </a:r>
                          <a:r>
                            <a:rPr lang="en-US" altLang="zh-CN" sz="2000" i="0" baseline="-25000" dirty="0" smtClean="0">
                              <a:latin typeface="+mn-lt"/>
                            </a:rPr>
                            <a:t>5</a:t>
                          </a:r>
                          <a:endParaRPr lang="zh-CN" altLang="en-US" sz="2000" baseline="-25000" dirty="0">
                            <a:latin typeface="+mn-lt"/>
                          </a:endParaRPr>
                        </a:p>
                      </a:txBody>
                      <a:tcPr marL="0" marR="0" marT="0" marB="0"/>
                    </a:tc>
                    <a:tc>
                      <a:txBody>
                        <a:bodyPr/>
                        <a:lstStyle/>
                        <a:p>
                          <a:r>
                            <a:rPr lang="en-US" altLang="zh-CN" sz="2000" dirty="0" smtClean="0">
                              <a:latin typeface="+mn-lt"/>
                            </a:rPr>
                            <a:t>=2</a:t>
                          </a:r>
                          <a:endParaRPr lang="zh-CN" altLang="en-US" sz="2000" dirty="0">
                            <a:latin typeface="+mn-lt"/>
                          </a:endParaRPr>
                        </a:p>
                      </a:txBody>
                      <a:tcPr marL="0" marR="0" marT="0" marB="0"/>
                    </a:tc>
                    <a:tc>
                      <a:txBody>
                        <a:bodyPr/>
                        <a:lstStyle/>
                        <a:p>
                          <a:r>
                            <a:rPr kumimoji="0" lang="en-US" altLang="zh-CN" sz="2000" kern="1200" dirty="0" smtClean="0">
                              <a:solidFill>
                                <a:schemeClr val="tx1"/>
                              </a:solidFill>
                              <a:effectLst/>
                              <a:latin typeface="+mn-lt"/>
                              <a:ea typeface="+mn-ea"/>
                              <a:cs typeface="+mn-cs"/>
                            </a:rPr>
                            <a:t>⑰</a:t>
                          </a:r>
                          <a:endParaRPr lang="zh-CN" altLang="en-US" sz="2000" dirty="0">
                            <a:latin typeface="+mn-lt"/>
                          </a:endParaRPr>
                        </a:p>
                      </a:txBody>
                      <a:tcPr marL="0" marR="0" marT="0" marB="0"/>
                    </a:tc>
                  </a:tr>
                </a:tbl>
              </a:graphicData>
            </a:graphic>
          </p:graphicFrame>
        </mc:Fallback>
      </mc:AlternateContent>
      <p:sp>
        <p:nvSpPr>
          <p:cNvPr id="15" name="左大括号 14"/>
          <p:cNvSpPr/>
          <p:nvPr/>
        </p:nvSpPr>
        <p:spPr>
          <a:xfrm rot="5400000">
            <a:off x="5076056" y="1268760"/>
            <a:ext cx="288032" cy="3888432"/>
          </a:xfrm>
          <a:prstGeom prst="lef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大括号 15"/>
          <p:cNvSpPr/>
          <p:nvPr/>
        </p:nvSpPr>
        <p:spPr>
          <a:xfrm rot="5400000">
            <a:off x="3604205" y="2971215"/>
            <a:ext cx="288032" cy="3231734"/>
          </a:xfrm>
          <a:prstGeom prst="leftBrace">
            <a:avLst/>
          </a:prstGeom>
          <a:ln w="158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左大括号 16"/>
          <p:cNvSpPr/>
          <p:nvPr/>
        </p:nvSpPr>
        <p:spPr>
          <a:xfrm rot="5400000">
            <a:off x="2339752" y="4278448"/>
            <a:ext cx="288032" cy="2736304"/>
          </a:xfrm>
          <a:prstGeom prst="leftBrace">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rot="5400000">
            <a:off x="6509996" y="3782820"/>
            <a:ext cx="1726380" cy="2664296"/>
          </a:xfrm>
          <a:prstGeom prst="leftBrace">
            <a:avLst/>
          </a:prstGeom>
          <a:ln w="158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97600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2764</TotalTime>
  <Words>2911</Words>
  <Application>Microsoft Office PowerPoint</Application>
  <PresentationFormat>全屏显示(4:3)</PresentationFormat>
  <Paragraphs>628</Paragraphs>
  <Slides>20</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8" baseType="lpstr">
      <vt:lpstr>Arial</vt:lpstr>
      <vt:lpstr>Calibri</vt:lpstr>
      <vt:lpstr>Cambria Math</vt:lpstr>
      <vt:lpstr>Times New Roman</vt:lpstr>
      <vt:lpstr>Wingdings</vt:lpstr>
      <vt:lpstr>Wingdings 3</vt:lpstr>
      <vt:lpstr>质朴</vt:lpstr>
      <vt:lpstr>Visio</vt:lpstr>
      <vt:lpstr>第十章 线性方程组的求解</vt:lpstr>
      <vt:lpstr>第十章 线性方程组的求解</vt:lpstr>
      <vt:lpstr>10.1.1 基本术语</vt:lpstr>
      <vt:lpstr>10.1.1 基本术语</vt:lpstr>
      <vt:lpstr>10.1.2 上三角方程组的求解</vt:lpstr>
      <vt:lpstr>10.1.2 上三角方程组的求解</vt:lpstr>
      <vt:lpstr>第十章 线性方程组的求解</vt:lpstr>
      <vt:lpstr>10.2.1 三对角方程组直接求解法</vt:lpstr>
      <vt:lpstr>10.2.2 三对角方程组奇偶归约求解法</vt:lpstr>
      <vt:lpstr>10.2.2 三对角方程组奇偶归约求解法</vt:lpstr>
      <vt:lpstr>第十章 线性方程组的求解</vt:lpstr>
      <vt:lpstr>10.3.1 有回代的高斯消去法</vt:lpstr>
      <vt:lpstr>10.3.2 无回代的高斯-约旦法</vt:lpstr>
      <vt:lpstr>第十章 线性方程组的求解</vt:lpstr>
      <vt:lpstr>10.4.2 雅可比迭代法</vt:lpstr>
      <vt:lpstr>10.4.2 雅可比迭代法</vt:lpstr>
      <vt:lpstr>10.4.2 雅可比迭代法</vt:lpstr>
      <vt:lpstr>10.4.2 雅可比迭代法</vt:lpstr>
      <vt:lpstr>10.4.3 高斯-赛德尔迭代法</vt:lpstr>
      <vt:lpstr>10.4.3 高斯-赛德尔迭代法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陆 克中</cp:lastModifiedBy>
  <cp:revision>327</cp:revision>
  <dcterms:created xsi:type="dcterms:W3CDTF">2011-11-25T07:51:30Z</dcterms:created>
  <dcterms:modified xsi:type="dcterms:W3CDTF">2023-05-18T07:28:35Z</dcterms:modified>
</cp:coreProperties>
</file>