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5" r:id="rId20"/>
    <p:sldId id="276" r:id="rId21"/>
    <p:sldId id="277" r:id="rId22"/>
    <p:sldId id="278" r:id="rId23"/>
    <p:sldId id="284" r:id="rId24"/>
    <p:sldId id="285" r:id="rId25"/>
    <p:sldId id="280" r:id="rId26"/>
    <p:sldId id="309" r:id="rId27"/>
    <p:sldId id="311" r:id="rId28"/>
    <p:sldId id="312" r:id="rId29"/>
    <p:sldId id="313" r:id="rId30"/>
    <p:sldId id="314" r:id="rId31"/>
    <p:sldId id="279" r:id="rId32"/>
    <p:sldId id="287" r:id="rId33"/>
    <p:sldId id="295" r:id="rId34"/>
    <p:sldId id="296" r:id="rId35"/>
    <p:sldId id="281" r:id="rId36"/>
    <p:sldId id="298" r:id="rId37"/>
    <p:sldId id="282" r:id="rId38"/>
    <p:sldId id="299" r:id="rId39"/>
    <p:sldId id="300" r:id="rId40"/>
    <p:sldId id="301" r:id="rId41"/>
    <p:sldId id="302" r:id="rId42"/>
    <p:sldId id="303" r:id="rId43"/>
    <p:sldId id="304" r:id="rId44"/>
    <p:sldId id="283" r:id="rId45"/>
    <p:sldId id="305" r:id="rId46"/>
    <p:sldId id="306" r:id="rId47"/>
    <p:sldId id="307" r:id="rId48"/>
    <p:sldId id="308" r:id="rId49"/>
  </p:sldIdLst>
  <p:sldSz cx="9144000" cy="6858000" type="screen4x3"/>
  <p:notesSz cx="6807200" cy="993933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1">
          <p15:clr>
            <a:srgbClr val="A4A3A4"/>
          </p15:clr>
        </p15:guide>
        <p15:guide id="2" pos="214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912" autoAdjust="0"/>
  </p:normalViewPr>
  <p:slideViewPr>
    <p:cSldViewPr>
      <p:cViewPr varScale="1">
        <p:scale>
          <a:sx n="61" d="100"/>
          <a:sy n="61" d="100"/>
        </p:scale>
        <p:origin x="786" y="72"/>
      </p:cViewPr>
      <p:guideLst>
        <p:guide orient="horz" pos="2160"/>
        <p:guide pos="2880"/>
      </p:guideLst>
    </p:cSldViewPr>
  </p:slideViewPr>
  <p:notesTextViewPr>
    <p:cViewPr>
      <p:scale>
        <a:sx n="100" d="100"/>
        <a:sy n="100" d="100"/>
      </p:scale>
      <p:origin x="0" y="0"/>
    </p:cViewPr>
  </p:notesTextViewPr>
  <p:notesViewPr>
    <p:cSldViewPr>
      <p:cViewPr varScale="1">
        <p:scale>
          <a:sx n="87" d="100"/>
          <a:sy n="87" d="100"/>
        </p:scale>
        <p:origin x="-3810" y="-7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3.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6.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20.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2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23.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26.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27.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28.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6.v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image" Target="../media/image7.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image" Target="../media/image1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sz="quarter"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072E2F36-B05C-43D6-A775-8D89ACA5FC12}" type="datetimeFigureOut">
              <a:rPr lang="zh-CN" altLang="en-US"/>
              <a:pPr>
                <a:defRPr/>
              </a:pPr>
              <a:t>2024/4/8</a:t>
            </a:fld>
            <a:endParaRPr lang="zh-CN" altLang="en-US"/>
          </a:p>
        </p:txBody>
      </p:sp>
      <p:sp>
        <p:nvSpPr>
          <p:cNvPr id="4" name="页脚占位符 3"/>
          <p:cNvSpPr>
            <a:spLocks noGrp="1"/>
          </p:cNvSpPr>
          <p:nvPr>
            <p:ph type="ftr" sz="quarter" idx="2"/>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5" name="灯片编号占位符 4"/>
          <p:cNvSpPr>
            <a:spLocks noGrp="1"/>
          </p:cNvSpPr>
          <p:nvPr>
            <p:ph type="sldNum" sz="quarter" idx="3"/>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FECAEA6E-527E-444D-A09A-53A8BC0F9285}" type="slidenum">
              <a:rPr lang="zh-CN" altLang="en-US"/>
              <a:pPr>
                <a:defRPr/>
              </a:pPr>
              <a:t>‹#›</a:t>
            </a:fld>
            <a:endParaRPr lang="zh-CN" altLang="en-US"/>
          </a:p>
        </p:txBody>
      </p:sp>
    </p:spTree>
    <p:extLst>
      <p:ext uri="{BB962C8B-B14F-4D97-AF65-F5344CB8AC3E}">
        <p14:creationId xmlns:p14="http://schemas.microsoft.com/office/powerpoint/2010/main" val="11664994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9787" cy="496967"/>
          </a:xfrm>
          <a:prstGeom prst="rect">
            <a:avLst/>
          </a:prstGeom>
        </p:spPr>
        <p:txBody>
          <a:bodyPr vert="horz" lIns="91440" tIns="45720" rIns="91440" bIns="45720"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55838" y="0"/>
            <a:ext cx="2949787" cy="496967"/>
          </a:xfrm>
          <a:prstGeom prst="rect">
            <a:avLst/>
          </a:prstGeom>
        </p:spPr>
        <p:txBody>
          <a:bodyPr vert="horz" lIns="91440" tIns="45720" rIns="91440" bIns="45720" rtlCol="0"/>
          <a:lstStyle>
            <a:lvl1pPr algn="r" fontAlgn="auto">
              <a:spcBef>
                <a:spcPts val="0"/>
              </a:spcBef>
              <a:spcAft>
                <a:spcPts val="0"/>
              </a:spcAft>
              <a:defRPr sz="1200">
                <a:latin typeface="+mn-lt"/>
                <a:ea typeface="+mn-ea"/>
              </a:defRPr>
            </a:lvl1pPr>
          </a:lstStyle>
          <a:p>
            <a:pPr>
              <a:defRPr/>
            </a:pPr>
            <a:fld id="{6A533B9E-F083-40AD-8C0A-C6D313CF0DF9}" type="datetimeFigureOut">
              <a:rPr lang="zh-CN" altLang="en-US"/>
              <a:pPr>
                <a:defRPr/>
              </a:pPr>
              <a:t>2024/4/8</a:t>
            </a:fld>
            <a:endParaRPr lang="zh-CN" altLang="en-US"/>
          </a:p>
        </p:txBody>
      </p:sp>
      <p:sp>
        <p:nvSpPr>
          <p:cNvPr id="4" name="幻灯片图像占位符 3"/>
          <p:cNvSpPr>
            <a:spLocks noGrp="1" noRot="1" noChangeAspect="1"/>
          </p:cNvSpPr>
          <p:nvPr>
            <p:ph type="sldImg" idx="2"/>
          </p:nvPr>
        </p:nvSpPr>
        <p:spPr>
          <a:xfrm>
            <a:off x="920750" y="746125"/>
            <a:ext cx="4965700" cy="3725863"/>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0720" y="4721186"/>
            <a:ext cx="5445760" cy="4472702"/>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40646"/>
            <a:ext cx="2949787" cy="49696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55838" y="9440646"/>
            <a:ext cx="2949787" cy="496967"/>
          </a:xfrm>
          <a:prstGeom prst="rect">
            <a:avLst/>
          </a:prstGeom>
        </p:spPr>
        <p:txBody>
          <a:bodyPr vert="horz" lIns="91440" tIns="45720" rIns="91440" bIns="45720" rtlCol="0" anchor="b"/>
          <a:lstStyle>
            <a:lvl1pPr algn="r" fontAlgn="auto">
              <a:spcBef>
                <a:spcPts val="0"/>
              </a:spcBef>
              <a:spcAft>
                <a:spcPts val="0"/>
              </a:spcAft>
              <a:defRPr sz="1200">
                <a:latin typeface="+mn-lt"/>
                <a:ea typeface="+mn-ea"/>
              </a:defRPr>
            </a:lvl1pPr>
          </a:lstStyle>
          <a:p>
            <a:pPr>
              <a:defRPr/>
            </a:pPr>
            <a:fld id="{51FA25E6-B19D-4B8C-B1AA-28847F8B0476}" type="slidenum">
              <a:rPr lang="zh-CN" altLang="en-US"/>
              <a:pPr>
                <a:defRPr/>
              </a:pPr>
              <a:t>‹#›</a:t>
            </a:fld>
            <a:endParaRPr lang="zh-CN" altLang="en-US"/>
          </a:p>
        </p:txBody>
      </p:sp>
    </p:spTree>
    <p:extLst>
      <p:ext uri="{BB962C8B-B14F-4D97-AF65-F5344CB8AC3E}">
        <p14:creationId xmlns:p14="http://schemas.microsoft.com/office/powerpoint/2010/main" val="19139590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14</a:t>
            </a:fld>
            <a:endParaRPr lang="zh-CN" altLang="en-US"/>
          </a:p>
        </p:txBody>
      </p:sp>
    </p:spTree>
    <p:extLst>
      <p:ext uri="{BB962C8B-B14F-4D97-AF65-F5344CB8AC3E}">
        <p14:creationId xmlns:p14="http://schemas.microsoft.com/office/powerpoint/2010/main" val="9084671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计算时忽略了包头的接收时间，通信隧道</a:t>
            </a:r>
          </a:p>
        </p:txBody>
      </p:sp>
      <p:sp>
        <p:nvSpPr>
          <p:cNvPr id="4" name="灯片编号占位符 3"/>
          <p:cNvSpPr>
            <a:spLocks noGrp="1"/>
          </p:cNvSpPr>
          <p:nvPr>
            <p:ph type="sldNum" sz="quarter" idx="10"/>
          </p:nvPr>
        </p:nvSpPr>
        <p:spPr/>
        <p:txBody>
          <a:bodyPr/>
          <a:lstStyle/>
          <a:p>
            <a:pPr>
              <a:defRPr/>
            </a:pPr>
            <a:fld id="{51FA25E6-B19D-4B8C-B1AA-28847F8B0476}" type="slidenum">
              <a:rPr lang="zh-CN" altLang="en-US" smtClean="0"/>
              <a:pPr>
                <a:defRPr/>
              </a:pPr>
              <a:t>34</a:t>
            </a:fld>
            <a:endParaRPr lang="zh-CN" altLang="en-US"/>
          </a:p>
        </p:txBody>
      </p:sp>
    </p:spTree>
    <p:extLst>
      <p:ext uri="{BB962C8B-B14F-4D97-AF65-F5344CB8AC3E}">
        <p14:creationId xmlns:p14="http://schemas.microsoft.com/office/powerpoint/2010/main" val="24437548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第一步</a:t>
            </a:r>
            <a:r>
              <a:rPr lang="en-US" altLang="zh-CN" dirty="0"/>
              <a:t>0-&gt;1</a:t>
            </a:r>
            <a:r>
              <a:rPr lang="zh-CN" altLang="en-US" dirty="0"/>
              <a:t>，从低维到高维</a:t>
            </a:r>
            <a:endParaRPr lang="en-US" altLang="zh-CN" dirty="0"/>
          </a:p>
        </p:txBody>
      </p:sp>
      <p:sp>
        <p:nvSpPr>
          <p:cNvPr id="4" name="灯片编号占位符 3"/>
          <p:cNvSpPr>
            <a:spLocks noGrp="1"/>
          </p:cNvSpPr>
          <p:nvPr>
            <p:ph type="sldNum" sz="quarter" idx="5"/>
          </p:nvPr>
        </p:nvSpPr>
        <p:spPr/>
        <p:txBody>
          <a:bodyPr/>
          <a:lstStyle/>
          <a:p>
            <a:pPr>
              <a:defRPr/>
            </a:pPr>
            <a:fld id="{51FA25E6-B19D-4B8C-B1AA-28847F8B0476}" type="slidenum">
              <a:rPr lang="zh-CN" altLang="en-US" smtClean="0"/>
              <a:pPr>
                <a:defRPr/>
              </a:pPr>
              <a:t>41</a:t>
            </a:fld>
            <a:endParaRPr lang="zh-CN" altLang="en-US"/>
          </a:p>
        </p:txBody>
      </p:sp>
    </p:spTree>
    <p:extLst>
      <p:ext uri="{BB962C8B-B14F-4D97-AF65-F5344CB8AC3E}">
        <p14:creationId xmlns:p14="http://schemas.microsoft.com/office/powerpoint/2010/main" val="6903672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矩形 3"/>
          <p:cNvSpPr/>
          <p:nvPr/>
        </p:nvSpPr>
        <p:spPr>
          <a:xfrm>
            <a:off x="904875" y="3648075"/>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矩形 5"/>
          <p:cNvSpPr/>
          <p:nvPr/>
        </p:nvSpPr>
        <p:spPr>
          <a:xfrm>
            <a:off x="904875" y="3648075"/>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8" name="标题 7"/>
          <p:cNvSpPr>
            <a:spLocks noGrp="1"/>
          </p:cNvSpPr>
          <p:nvPr>
            <p:ph type="ctrTitle"/>
          </p:nvPr>
        </p:nvSpPr>
        <p:spPr>
          <a:xfrm>
            <a:off x="1219200" y="3886200"/>
            <a:ext cx="6858000" cy="990600"/>
          </a:xfrm>
        </p:spPr>
        <p:txBody>
          <a:bodyPr anchor="t"/>
          <a:lstStyle>
            <a:lvl1pPr algn="r">
              <a:defRPr sz="3200">
                <a:solidFill>
                  <a:schemeClr val="tx1"/>
                </a:solidFill>
              </a:defRPr>
            </a:lvl1pPr>
          </a:lstStyle>
          <a:p>
            <a:r>
              <a:rPr lang="zh-CN" altLang="en-US" dirty="0"/>
              <a:t>单击此处编辑母版标题样式</a:t>
            </a:r>
            <a:endParaRPr lang="en-US" dirty="0"/>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CN" altLang="en-US" dirty="0"/>
              <a:t>单击此处编辑母版副标题样式</a:t>
            </a:r>
            <a:endParaRPr lang="en-US" dirty="0"/>
          </a:p>
        </p:txBody>
      </p:sp>
      <p:sp>
        <p:nvSpPr>
          <p:cNvPr id="10" name="日期占位符 27"/>
          <p:cNvSpPr>
            <a:spLocks noGrp="1"/>
          </p:cNvSpPr>
          <p:nvPr>
            <p:ph type="dt" sz="half" idx="10"/>
          </p:nvPr>
        </p:nvSpPr>
        <p:spPr>
          <a:xfrm>
            <a:off x="6400800" y="6354763"/>
            <a:ext cx="2286000" cy="366712"/>
          </a:xfrm>
        </p:spPr>
        <p:txBody>
          <a:bodyPr/>
          <a:lstStyle>
            <a:lvl1pPr>
              <a:defRPr sz="1400"/>
            </a:lvl1pPr>
          </a:lstStyle>
          <a:p>
            <a:pPr>
              <a:defRPr/>
            </a:pPr>
            <a:fld id="{6073D01C-7BBC-4F55-8F40-83FF0CF9F4A7}" type="datetime1">
              <a:rPr lang="zh-CN" altLang="en-US"/>
              <a:pPr>
                <a:defRPr/>
              </a:pPr>
              <a:t>2024/4/8</a:t>
            </a:fld>
            <a:endParaRPr lang="zh-CN" altLang="en-US"/>
          </a:p>
        </p:txBody>
      </p:sp>
      <p:sp>
        <p:nvSpPr>
          <p:cNvPr id="11" name="页脚占位符 16"/>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12" name="灯片编号占位符 28"/>
          <p:cNvSpPr>
            <a:spLocks noGrp="1"/>
          </p:cNvSpPr>
          <p:nvPr>
            <p:ph type="sldNum" sz="quarter" idx="12"/>
          </p:nvPr>
        </p:nvSpPr>
        <p:spPr>
          <a:xfrm>
            <a:off x="1216025" y="6354763"/>
            <a:ext cx="1219200" cy="366712"/>
          </a:xfrm>
        </p:spPr>
        <p:txBody>
          <a:bodyPr/>
          <a:lstStyle>
            <a:lvl1pPr>
              <a:defRPr/>
            </a:lvl1pPr>
          </a:lstStyle>
          <a:p>
            <a:pPr>
              <a:defRPr/>
            </a:pPr>
            <a:fld id="{735860E4-BF51-464C-B7B1-2B4EC60F08AD}" type="slidenum">
              <a:rPr lang="zh-CN" altLang="en-US"/>
              <a:pPr>
                <a:defRPr/>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日期占位符 13"/>
          <p:cNvSpPr>
            <a:spLocks noGrp="1"/>
          </p:cNvSpPr>
          <p:nvPr>
            <p:ph type="dt" sz="half" idx="10"/>
          </p:nvPr>
        </p:nvSpPr>
        <p:spPr/>
        <p:txBody>
          <a:bodyPr/>
          <a:lstStyle>
            <a:lvl1pPr>
              <a:defRPr/>
            </a:lvl1pPr>
          </a:lstStyle>
          <a:p>
            <a:pPr>
              <a:defRPr/>
            </a:pPr>
            <a:fld id="{ED9C0225-605D-4DC6-A98A-1E2EE446AE85}" type="datetime1">
              <a:rPr lang="zh-CN" altLang="en-US"/>
              <a:pPr>
                <a:defRPr/>
              </a:pPr>
              <a:t>2024/4/8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CE190F94-92D6-46CF-91E2-D8F24BE72D0F}"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4" name="直接连接符 3"/>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5" name="等腰三角形 4"/>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6" name="直接连接符 5"/>
          <p:cNvSpPr>
            <a:spLocks noChangeShapeType="1"/>
          </p:cNvSpPr>
          <p:nvPr/>
        </p:nvSpPr>
        <p:spPr bwMode="auto">
          <a:xfrm rot="5400000">
            <a:off x="3630612"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3"/>
          <p:cNvSpPr>
            <a:spLocks noGrp="1"/>
          </p:cNvSpPr>
          <p:nvPr>
            <p:ph type="dt" sz="half" idx="10"/>
          </p:nvPr>
        </p:nvSpPr>
        <p:spPr/>
        <p:txBody>
          <a:bodyPr/>
          <a:lstStyle>
            <a:lvl1pPr>
              <a:defRPr/>
            </a:lvl1pPr>
          </a:lstStyle>
          <a:p>
            <a:pPr>
              <a:defRPr/>
            </a:pPr>
            <a:fld id="{C91D7B53-929C-45FF-B947-61F823D64252}" type="datetime1">
              <a:rPr lang="zh-CN" altLang="en-US"/>
              <a:pPr>
                <a:defRPr/>
              </a:pPr>
              <a:t>2024/4/8</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00F6598F-0BF5-449A-8EDF-6BEF83E8BEA6}"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8" name="内容占位符 7"/>
          <p:cNvSpPr>
            <a:spLocks noGrp="1"/>
          </p:cNvSpPr>
          <p:nvPr>
            <p:ph sz="quarter" idx="1"/>
          </p:nvPr>
        </p:nvSpPr>
        <p:spPr>
          <a:xfrm>
            <a:off x="457200" y="1219200"/>
            <a:ext cx="8229600" cy="493776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日期占位符 13"/>
          <p:cNvSpPr>
            <a:spLocks noGrp="1"/>
          </p:cNvSpPr>
          <p:nvPr>
            <p:ph type="dt" sz="half" idx="10"/>
          </p:nvPr>
        </p:nvSpPr>
        <p:spPr/>
        <p:txBody>
          <a:bodyPr/>
          <a:lstStyle>
            <a:lvl1pPr>
              <a:defRPr/>
            </a:lvl1pPr>
          </a:lstStyle>
          <a:p>
            <a:pPr>
              <a:defRPr/>
            </a:pPr>
            <a:fld id="{FD949071-1427-4118-B7EC-DA91802B7E77}" type="datetime1">
              <a:rPr lang="zh-CN" altLang="en-US"/>
              <a:pPr>
                <a:defRPr/>
              </a:pPr>
              <a:t>2024/4/8</a:t>
            </a:fld>
            <a:endParaRPr lang="zh-CN" altLang="en-US" dirty="0"/>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22"/>
          <p:cNvSpPr>
            <a:spLocks noGrp="1"/>
          </p:cNvSpPr>
          <p:nvPr>
            <p:ph type="sldNum" sz="quarter" idx="12"/>
          </p:nvPr>
        </p:nvSpPr>
        <p:spPr/>
        <p:txBody>
          <a:bodyPr/>
          <a:lstStyle>
            <a:lvl1pPr>
              <a:defRPr/>
            </a:lvl1pPr>
          </a:lstStyle>
          <a:p>
            <a:pPr>
              <a:defRPr/>
            </a:pPr>
            <a:fld id="{FEB03361-FB3C-4B11-9CA7-B53FACB5A640}"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4" name="矩形 3"/>
          <p:cNvSpPr/>
          <p:nvPr/>
        </p:nvSpPr>
        <p:spPr>
          <a:xfrm>
            <a:off x="914400" y="2819400"/>
            <a:ext cx="73152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矩形 4"/>
          <p:cNvSpPr/>
          <p:nvPr/>
        </p:nvSpPr>
        <p:spPr>
          <a:xfrm>
            <a:off x="914400" y="2819400"/>
            <a:ext cx="2286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1219200" y="2971800"/>
            <a:ext cx="6858000" cy="1066800"/>
          </a:xfrm>
        </p:spPr>
        <p:txBody>
          <a:bodyPr anchor="t"/>
          <a:lstStyle>
            <a:lvl1pPr algn="r">
              <a:buNone/>
              <a:defRPr sz="3200" b="0" cap="none" baseline="0"/>
            </a:lvl1pPr>
          </a:lstStyle>
          <a:p>
            <a:r>
              <a:rPr lang="zh-CN" altLang="en-US"/>
              <a:t>单击此处编辑母版标题样式</a:t>
            </a:r>
            <a:endParaRPr lang="en-US"/>
          </a:p>
        </p:txBody>
      </p:sp>
      <p:sp>
        <p:nvSpPr>
          <p:cNvPr id="3" name="文本占位符 2"/>
          <p:cNvSpPr>
            <a:spLocks noGrp="1"/>
          </p:cNvSpPr>
          <p:nvPr>
            <p:ph type="body" idx="1"/>
          </p:nvPr>
        </p:nvSpPr>
        <p:spPr>
          <a:xfrm>
            <a:off x="1295400" y="4267200"/>
            <a:ext cx="67818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CN" altLang="en-US"/>
              <a:t>单击此处编辑母版文本样式</a:t>
            </a:r>
          </a:p>
        </p:txBody>
      </p:sp>
      <p:sp>
        <p:nvSpPr>
          <p:cNvPr id="6" name="日期占位符 3"/>
          <p:cNvSpPr>
            <a:spLocks noGrp="1"/>
          </p:cNvSpPr>
          <p:nvPr>
            <p:ph type="dt" sz="half" idx="10"/>
          </p:nvPr>
        </p:nvSpPr>
        <p:spPr>
          <a:xfrm>
            <a:off x="6400800" y="6354763"/>
            <a:ext cx="2286000" cy="366712"/>
          </a:xfrm>
        </p:spPr>
        <p:txBody>
          <a:bodyPr/>
          <a:lstStyle>
            <a:lvl1pPr>
              <a:defRPr/>
            </a:lvl1pPr>
          </a:lstStyle>
          <a:p>
            <a:pPr>
              <a:defRPr/>
            </a:pPr>
            <a:fld id="{97434B10-1DF8-4D9F-92DF-9BF502B3629C}" type="datetime1">
              <a:rPr lang="zh-CN" altLang="en-US"/>
              <a:pPr>
                <a:defRPr/>
              </a:pPr>
              <a:t>2024/4/8</a:t>
            </a:fld>
            <a:endParaRPr lang="zh-CN" altLang="en-US"/>
          </a:p>
        </p:txBody>
      </p:sp>
      <p:sp>
        <p:nvSpPr>
          <p:cNvPr id="7" name="页脚占位符 4"/>
          <p:cNvSpPr>
            <a:spLocks noGrp="1"/>
          </p:cNvSpPr>
          <p:nvPr>
            <p:ph type="ftr" sz="quarter" idx="11"/>
          </p:nvPr>
        </p:nvSpPr>
        <p:spPr>
          <a:xfrm>
            <a:off x="2898775" y="6354763"/>
            <a:ext cx="3475038" cy="366712"/>
          </a:xfrm>
        </p:spPr>
        <p:txBody>
          <a:bodyPr/>
          <a:lstStyle>
            <a:lvl1pPr>
              <a:defRPr/>
            </a:lvl1pPr>
          </a:lstStyle>
          <a:p>
            <a:pPr>
              <a:defRPr/>
            </a:pPr>
            <a:endParaRPr lang="zh-CN" altLang="en-US"/>
          </a:p>
        </p:txBody>
      </p:sp>
      <p:sp>
        <p:nvSpPr>
          <p:cNvPr id="8" name="灯片编号占位符 5"/>
          <p:cNvSpPr>
            <a:spLocks noGrp="1"/>
          </p:cNvSpPr>
          <p:nvPr>
            <p:ph type="sldNum" sz="quarter" idx="12"/>
          </p:nvPr>
        </p:nvSpPr>
        <p:spPr>
          <a:xfrm>
            <a:off x="1069975" y="6354763"/>
            <a:ext cx="1520825" cy="366712"/>
          </a:xfrm>
        </p:spPr>
        <p:txBody>
          <a:bodyPr/>
          <a:lstStyle>
            <a:lvl1pPr>
              <a:defRPr/>
            </a:lvl1pPr>
          </a:lstStyle>
          <a:p>
            <a:pPr>
              <a:defRPr/>
            </a:pPr>
            <a:fld id="{66D69854-D157-42A2-A866-1C7B9A67B81C}"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9" name="内容占位符 8"/>
          <p:cNvSpPr>
            <a:spLocks noGrp="1"/>
          </p:cNvSpPr>
          <p:nvPr>
            <p:ph sz="quarter" idx="1"/>
          </p:nvPr>
        </p:nvSpPr>
        <p:spPr>
          <a:xfrm>
            <a:off x="457200" y="1219200"/>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1" name="内容占位符 10"/>
          <p:cNvSpPr>
            <a:spLocks noGrp="1"/>
          </p:cNvSpPr>
          <p:nvPr>
            <p:ph sz="quarter" idx="2"/>
          </p:nvPr>
        </p:nvSpPr>
        <p:spPr>
          <a:xfrm>
            <a:off x="4632198" y="1216152"/>
            <a:ext cx="4041648" cy="493776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日期占位符 13"/>
          <p:cNvSpPr>
            <a:spLocks noGrp="1"/>
          </p:cNvSpPr>
          <p:nvPr>
            <p:ph type="dt" sz="half" idx="10"/>
          </p:nvPr>
        </p:nvSpPr>
        <p:spPr/>
        <p:txBody>
          <a:bodyPr/>
          <a:lstStyle>
            <a:lvl1pPr>
              <a:defRPr/>
            </a:lvl1pPr>
          </a:lstStyle>
          <a:p>
            <a:pPr>
              <a:defRPr/>
            </a:pPr>
            <a:fld id="{E00749D5-6485-4496-94D6-638348289512}" type="datetime1">
              <a:rPr lang="zh-CN" altLang="en-US"/>
              <a:pPr>
                <a:defRPr/>
              </a:pPr>
              <a:t>2024/4/8</a:t>
            </a:fld>
            <a:endParaRPr lang="zh-CN" altLang="en-US" dirty="0"/>
          </a:p>
        </p:txBody>
      </p:sp>
      <p:sp>
        <p:nvSpPr>
          <p:cNvPr id="6" name="页脚占位符 2"/>
          <p:cNvSpPr>
            <a:spLocks noGrp="1"/>
          </p:cNvSpPr>
          <p:nvPr>
            <p:ph type="ftr" sz="quarter" idx="11"/>
          </p:nvPr>
        </p:nvSpPr>
        <p:spPr/>
        <p:txBody>
          <a:bodyPr/>
          <a:lstStyle>
            <a:lvl1pPr>
              <a:defRPr/>
            </a:lvl1pPr>
          </a:lstStyle>
          <a:p>
            <a:pPr>
              <a:defRPr/>
            </a:pPr>
            <a:endParaRPr lang="zh-CN" altLang="en-US"/>
          </a:p>
        </p:txBody>
      </p:sp>
      <p:sp>
        <p:nvSpPr>
          <p:cNvPr id="7" name="灯片编号占位符 22"/>
          <p:cNvSpPr>
            <a:spLocks noGrp="1"/>
          </p:cNvSpPr>
          <p:nvPr>
            <p:ph type="sldNum" sz="quarter" idx="12"/>
          </p:nvPr>
        </p:nvSpPr>
        <p:spPr/>
        <p:txBody>
          <a:bodyPr/>
          <a:lstStyle>
            <a:lvl1pPr>
              <a:defRPr/>
            </a:lvl1pPr>
          </a:lstStyle>
          <a:p>
            <a:pPr>
              <a:defRPr/>
            </a:pPr>
            <a:fld id="{A1D70FC3-B512-4147-AEBF-F5B19CF24925}"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lang="zh-CN" altLang="en-US"/>
              <a:t>单击此处编辑母版标题样式</a:t>
            </a:r>
            <a:endParaRPr lang="en-US"/>
          </a:p>
        </p:txBody>
      </p:sp>
      <p:sp>
        <p:nvSpPr>
          <p:cNvPr id="3" name="文本占位符 2"/>
          <p:cNvSpPr>
            <a:spLocks noGrp="1"/>
          </p:cNvSpPr>
          <p:nvPr>
            <p:ph type="body" idx="1"/>
          </p:nvPr>
        </p:nvSpPr>
        <p:spPr>
          <a:xfrm>
            <a:off x="457200" y="1285875"/>
            <a:ext cx="4040188"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CN" altLang="en-US"/>
              <a:t>单击此处编辑母版文本样式</a:t>
            </a:r>
          </a:p>
        </p:txBody>
      </p:sp>
      <p:sp>
        <p:nvSpPr>
          <p:cNvPr id="11" name="内容占位符 10"/>
          <p:cNvSpPr>
            <a:spLocks noGrp="1"/>
          </p:cNvSpPr>
          <p:nvPr>
            <p:ph sz="quarter" idx="2"/>
          </p:nvPr>
        </p:nvSpPr>
        <p:spPr>
          <a:xfrm>
            <a:off x="457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13" name="内容占位符 12"/>
          <p:cNvSpPr>
            <a:spLocks noGrp="1"/>
          </p:cNvSpPr>
          <p:nvPr>
            <p:ph sz="quarter" idx="4"/>
          </p:nvPr>
        </p:nvSpPr>
        <p:spPr>
          <a:xfrm>
            <a:off x="4648200" y="2133600"/>
            <a:ext cx="4038600" cy="40386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日期占位符 13"/>
          <p:cNvSpPr>
            <a:spLocks noGrp="1"/>
          </p:cNvSpPr>
          <p:nvPr>
            <p:ph type="dt" sz="half" idx="10"/>
          </p:nvPr>
        </p:nvSpPr>
        <p:spPr/>
        <p:txBody>
          <a:bodyPr/>
          <a:lstStyle>
            <a:lvl1pPr>
              <a:defRPr/>
            </a:lvl1pPr>
          </a:lstStyle>
          <a:p>
            <a:pPr>
              <a:defRPr/>
            </a:pPr>
            <a:fld id="{3238A625-A5CE-4B0A-B260-F8E1A7BF0184}" type="datetime1">
              <a:rPr lang="zh-CN" altLang="en-US"/>
              <a:pPr>
                <a:defRPr/>
              </a:pPr>
              <a:t>2024/4/8</a:t>
            </a:fld>
            <a:endParaRPr lang="zh-CN" altLang="en-US" dirty="0"/>
          </a:p>
        </p:txBody>
      </p:sp>
      <p:sp>
        <p:nvSpPr>
          <p:cNvPr id="8" name="页脚占位符 2"/>
          <p:cNvSpPr>
            <a:spLocks noGrp="1"/>
          </p:cNvSpPr>
          <p:nvPr>
            <p:ph type="ftr" sz="quarter" idx="11"/>
          </p:nvPr>
        </p:nvSpPr>
        <p:spPr/>
        <p:txBody>
          <a:bodyPr/>
          <a:lstStyle>
            <a:lvl1pPr>
              <a:defRPr/>
            </a:lvl1pPr>
          </a:lstStyle>
          <a:p>
            <a:pPr>
              <a:defRPr/>
            </a:pPr>
            <a:endParaRPr lang="zh-CN" altLang="en-US"/>
          </a:p>
        </p:txBody>
      </p:sp>
      <p:sp>
        <p:nvSpPr>
          <p:cNvPr id="9" name="灯片编号占位符 22"/>
          <p:cNvSpPr>
            <a:spLocks noGrp="1"/>
          </p:cNvSpPr>
          <p:nvPr>
            <p:ph type="sldNum" sz="quarter" idx="12"/>
          </p:nvPr>
        </p:nvSpPr>
        <p:spPr/>
        <p:txBody>
          <a:bodyPr/>
          <a:lstStyle>
            <a:lvl1pPr>
              <a:defRPr/>
            </a:lvl1pPr>
          </a:lstStyle>
          <a:p>
            <a:pPr>
              <a:defRPr/>
            </a:pPr>
            <a:fld id="{70E2EA54-8B54-451C-899B-E9EE9685206D}"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228600"/>
            <a:ext cx="8229600" cy="914400"/>
          </a:xfrm>
        </p:spPr>
        <p:txBody>
          <a:bodyPr/>
          <a:lstStyle/>
          <a:p>
            <a:r>
              <a:rPr lang="zh-CN" altLang="en-US"/>
              <a:t>单击此处编辑母版标题样式</a:t>
            </a:r>
            <a:endParaRPr lang="en-US"/>
          </a:p>
        </p:txBody>
      </p:sp>
      <p:sp>
        <p:nvSpPr>
          <p:cNvPr id="4" name="日期占位符 2"/>
          <p:cNvSpPr>
            <a:spLocks noGrp="1"/>
          </p:cNvSpPr>
          <p:nvPr>
            <p:ph type="dt" sz="half" idx="10"/>
          </p:nvPr>
        </p:nvSpPr>
        <p:spPr/>
        <p:txBody>
          <a:bodyPr/>
          <a:lstStyle>
            <a:lvl1pPr>
              <a:defRPr/>
            </a:lvl1pPr>
          </a:lstStyle>
          <a:p>
            <a:pPr>
              <a:defRPr/>
            </a:pPr>
            <a:fld id="{BFA03F1E-9BA3-4019-8515-FD27CF6213A5}" type="datetime1">
              <a:rPr lang="zh-CN" altLang="en-US"/>
              <a:pPr>
                <a:defRPr/>
              </a:pPr>
              <a:t>2024/4/8</a:t>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pPr>
              <a:defRPr/>
            </a:pPr>
            <a:fld id="{413E796C-C9C7-4556-BE62-F848C8F52EB2}"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接连接符 1"/>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3" name="等腰三角形 2"/>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日期占位符 1"/>
          <p:cNvSpPr>
            <a:spLocks noGrp="1"/>
          </p:cNvSpPr>
          <p:nvPr>
            <p:ph type="dt" sz="half" idx="10"/>
          </p:nvPr>
        </p:nvSpPr>
        <p:spPr/>
        <p:txBody>
          <a:bodyPr/>
          <a:lstStyle>
            <a:lvl1pPr>
              <a:defRPr/>
            </a:lvl1pPr>
          </a:lstStyle>
          <a:p>
            <a:pPr>
              <a:defRPr/>
            </a:pPr>
            <a:fld id="{C376EA1B-EFBA-4320-8A7B-19ADF6C20C32}" type="datetime1">
              <a:rPr lang="zh-CN" altLang="en-US"/>
              <a:pPr>
                <a:defRPr/>
              </a:pPr>
              <a:t>2024/4/8</a:t>
            </a:fld>
            <a:endParaRPr lang="zh-CN" altLang="en-US"/>
          </a:p>
        </p:txBody>
      </p:sp>
      <p:sp>
        <p:nvSpPr>
          <p:cNvPr id="5" name="页脚占位符 2"/>
          <p:cNvSpPr>
            <a:spLocks noGrp="1"/>
          </p:cNvSpPr>
          <p:nvPr>
            <p:ph type="ftr" sz="quarter" idx="11"/>
          </p:nvPr>
        </p:nvSpPr>
        <p:spPr/>
        <p:txBody>
          <a:bodyPr/>
          <a:lstStyle>
            <a:lvl1pPr>
              <a:defRPr/>
            </a:lvl1pPr>
          </a:lstStyle>
          <a:p>
            <a:pPr>
              <a:defRPr/>
            </a:pPr>
            <a:endParaRPr lang="zh-CN" altLang="en-US"/>
          </a:p>
        </p:txBody>
      </p:sp>
      <p:sp>
        <p:nvSpPr>
          <p:cNvPr id="6" name="灯片编号占位符 3"/>
          <p:cNvSpPr>
            <a:spLocks noGrp="1"/>
          </p:cNvSpPr>
          <p:nvPr>
            <p:ph type="sldNum" sz="quarter" idx="12"/>
          </p:nvPr>
        </p:nvSpPr>
        <p:spPr/>
        <p:txBody>
          <a:bodyPr/>
          <a:lstStyle>
            <a:lvl1pPr>
              <a:defRPr/>
            </a:lvl1pPr>
          </a:lstStyle>
          <a:p>
            <a:pPr>
              <a:defRPr/>
            </a:pPr>
            <a:fld id="{E61266C7-A767-45A8-B155-97A0CA59D503}"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直接连接符 5"/>
          <p:cNvSpPr>
            <a:spLocks noChangeShapeType="1"/>
          </p:cNvSpPr>
          <p:nvPr/>
        </p:nvSpPr>
        <p:spPr bwMode="auto">
          <a:xfrm rot="5400000">
            <a:off x="316071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dirty="0">
              <a:latin typeface="+mn-lt"/>
              <a:ea typeface="+mn-ea"/>
            </a:endParaRPr>
          </a:p>
        </p:txBody>
      </p:sp>
      <p:sp>
        <p:nvSpPr>
          <p:cNvPr id="7" name="等腰三角形 6"/>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6324600" y="304800"/>
            <a:ext cx="2514600" cy="838200"/>
          </a:xfrm>
        </p:spPr>
        <p:txBody>
          <a:bodyPr>
            <a:noAutofit/>
          </a:bodyPr>
          <a:lstStyle>
            <a:lvl1pPr algn="l">
              <a:buNone/>
              <a:defRPr sz="2000" b="1">
                <a:solidFill>
                  <a:schemeClr val="tx2"/>
                </a:solidFill>
                <a:latin typeface="+mn-lt"/>
                <a:ea typeface="+mn-ea"/>
                <a:cs typeface="+mn-cs"/>
              </a:defRPr>
            </a:lvl1pPr>
          </a:lstStyle>
          <a:p>
            <a:r>
              <a:rPr lang="zh-CN" altLang="en-US"/>
              <a:t>单击此处编辑母版标题样式</a:t>
            </a:r>
            <a:endParaRPr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CN" altLang="en-US"/>
              <a:t>单击此处编辑母版文本样式</a:t>
            </a:r>
          </a:p>
        </p:txBody>
      </p:sp>
      <p:sp>
        <p:nvSpPr>
          <p:cNvPr id="12" name="内容占位符 11"/>
          <p:cNvSpPr>
            <a:spLocks noGrp="1"/>
          </p:cNvSpPr>
          <p:nvPr>
            <p:ph sz="quarter" idx="1"/>
          </p:nvPr>
        </p:nvSpPr>
        <p:spPr>
          <a:xfrm>
            <a:off x="304800" y="304800"/>
            <a:ext cx="5715000" cy="57150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8" name="日期占位符 4"/>
          <p:cNvSpPr>
            <a:spLocks noGrp="1"/>
          </p:cNvSpPr>
          <p:nvPr>
            <p:ph type="dt" sz="half" idx="10"/>
          </p:nvPr>
        </p:nvSpPr>
        <p:spPr/>
        <p:txBody>
          <a:bodyPr/>
          <a:lstStyle>
            <a:lvl1pPr>
              <a:defRPr/>
            </a:lvl1pPr>
          </a:lstStyle>
          <a:p>
            <a:pPr>
              <a:defRPr/>
            </a:pPr>
            <a:fld id="{1CB57D31-C779-4736-B52A-EBE2B5E95C4E}" type="datetime1">
              <a:rPr lang="zh-CN" altLang="en-US"/>
              <a:pPr>
                <a:defRPr/>
              </a:pPr>
              <a:t>2024/4/8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4B1DF117-857D-4139-85B7-DE232AECEFBF}"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6" name="等腰三角形 5"/>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7" name="矩形 6"/>
          <p:cNvSpPr/>
          <p:nvPr/>
        </p:nvSpPr>
        <p:spPr>
          <a:xfrm>
            <a:off x="457200" y="500063"/>
            <a:ext cx="182563"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lang="zh-CN" altLang="en-US"/>
              <a:t>单击此处编辑母版标题样式</a:t>
            </a:r>
            <a:endParaRPr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CN" altLang="en-US" noProof="0"/>
              <a:t>单击图标添加图片</a:t>
            </a:r>
            <a:endParaRPr lang="en-US" noProof="0" dirty="0"/>
          </a:p>
        </p:txBody>
      </p:sp>
      <p:sp>
        <p:nvSpPr>
          <p:cNvPr id="4" name="文本占位符 3"/>
          <p:cNvSpPr>
            <a:spLocks noGrp="1"/>
          </p:cNvSpPr>
          <p:nvPr>
            <p:ph type="body" sz="half" idx="2"/>
          </p:nvPr>
        </p:nvSpPr>
        <p:spPr>
          <a:xfrm>
            <a:off x="457200" y="1219200"/>
            <a:ext cx="82296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CN" altLang="en-US"/>
              <a:t>单击此处编辑母版文本样式</a:t>
            </a:r>
          </a:p>
        </p:txBody>
      </p:sp>
      <p:sp>
        <p:nvSpPr>
          <p:cNvPr id="8" name="日期占位符 4"/>
          <p:cNvSpPr>
            <a:spLocks noGrp="1"/>
          </p:cNvSpPr>
          <p:nvPr>
            <p:ph type="dt" sz="half" idx="10"/>
          </p:nvPr>
        </p:nvSpPr>
        <p:spPr/>
        <p:txBody>
          <a:bodyPr/>
          <a:lstStyle>
            <a:lvl1pPr>
              <a:defRPr/>
            </a:lvl1pPr>
          </a:lstStyle>
          <a:p>
            <a:pPr>
              <a:defRPr/>
            </a:pPr>
            <a:fld id="{8AD793D3-557E-4C6B-945C-B1E34A7CF1E3}" type="datetime1">
              <a:rPr lang="zh-CN" altLang="en-US"/>
              <a:pPr>
                <a:defRPr/>
              </a:pPr>
              <a:t>2024/4/8</a:t>
            </a:fld>
            <a:endParaRPr lang="zh-CN" altLang="en-US"/>
          </a:p>
        </p:txBody>
      </p:sp>
      <p:sp>
        <p:nvSpPr>
          <p:cNvPr id="9" name="页脚占位符 5"/>
          <p:cNvSpPr>
            <a:spLocks noGrp="1"/>
          </p:cNvSpPr>
          <p:nvPr>
            <p:ph type="ftr" sz="quarter" idx="11"/>
          </p:nvPr>
        </p:nvSpPr>
        <p:spPr/>
        <p:txBody>
          <a:bodyPr/>
          <a:lstStyle>
            <a:lvl1pPr>
              <a:defRPr/>
            </a:lvl1pPr>
          </a:lstStyle>
          <a:p>
            <a:pPr>
              <a:defRPr/>
            </a:pPr>
            <a:endParaRPr lang="zh-CN" altLang="en-US"/>
          </a:p>
        </p:txBody>
      </p:sp>
      <p:sp>
        <p:nvSpPr>
          <p:cNvPr id="10" name="灯片编号占位符 6"/>
          <p:cNvSpPr>
            <a:spLocks noGrp="1"/>
          </p:cNvSpPr>
          <p:nvPr>
            <p:ph type="sldNum" sz="quarter" idx="12"/>
          </p:nvPr>
        </p:nvSpPr>
        <p:spPr/>
        <p:txBody>
          <a:bodyPr/>
          <a:lstStyle>
            <a:lvl1pPr>
              <a:defRPr/>
            </a:lvl1pPr>
          </a:lstStyle>
          <a:p>
            <a:pPr>
              <a:defRPr/>
            </a:pPr>
            <a:fld id="{CC3B4F8F-F7FC-4CB4-9E3A-D515CB334C35}" type="slidenum">
              <a:rPr lang="zh-CN" altLang="en-US"/>
              <a:pPr>
                <a:defRPr/>
              </a:pPr>
              <a:t>‹#›</a:t>
            </a:fld>
            <a:endParaRPr lang="zh-CN" alt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050" name="标题占位符 21"/>
          <p:cNvSpPr>
            <a:spLocks noGrp="1"/>
          </p:cNvSpPr>
          <p:nvPr>
            <p:ph type="title"/>
          </p:nvPr>
        </p:nvSpPr>
        <p:spPr bwMode="auto">
          <a:xfrm>
            <a:off x="457200" y="152400"/>
            <a:ext cx="82296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CN" altLang="en-US"/>
              <a:t>单击此处编辑母版标题样式</a:t>
            </a:r>
            <a:endParaRPr lang="en-US"/>
          </a:p>
        </p:txBody>
      </p:sp>
      <p:sp>
        <p:nvSpPr>
          <p:cNvPr id="2051" name="文本占位符 12"/>
          <p:cNvSpPr>
            <a:spLocks noGrp="1"/>
          </p:cNvSpPr>
          <p:nvPr>
            <p:ph type="body" idx="1"/>
          </p:nvPr>
        </p:nvSpPr>
        <p:spPr bwMode="auto">
          <a:xfrm>
            <a:off x="457200" y="1219200"/>
            <a:ext cx="82296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4" name="日期占位符 13"/>
          <p:cNvSpPr>
            <a:spLocks noGrp="1"/>
          </p:cNvSpPr>
          <p:nvPr>
            <p:ph type="dt" sz="half" idx="2"/>
          </p:nvPr>
        </p:nvSpPr>
        <p:spPr>
          <a:xfrm>
            <a:off x="6400800" y="6356350"/>
            <a:ext cx="2289175"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040EF442-EA6A-4082-BACA-34079FDED4D4}" type="datetime1">
              <a:rPr lang="zh-CN" altLang="en-US"/>
              <a:pPr>
                <a:defRPr/>
              </a:pPr>
              <a:t>2024/4/8</a:t>
            </a:fld>
            <a:endParaRPr lang="zh-CN" altLang="en-US" dirty="0"/>
          </a:p>
        </p:txBody>
      </p:sp>
      <p:sp>
        <p:nvSpPr>
          <p:cNvPr id="3" name="页脚占位符 2"/>
          <p:cNvSpPr>
            <a:spLocks noGrp="1"/>
          </p:cNvSpPr>
          <p:nvPr>
            <p:ph type="ftr" sz="quarter" idx="3"/>
          </p:nvPr>
        </p:nvSpPr>
        <p:spPr>
          <a:xfrm>
            <a:off x="2898775" y="6356350"/>
            <a:ext cx="3505200" cy="365125"/>
          </a:xfrm>
          <a:prstGeom prst="rect">
            <a:avLst/>
          </a:prstGeom>
        </p:spPr>
        <p:txBody>
          <a:bodyPr vert="horz"/>
          <a:lstStyle>
            <a:lvl1pPr algn="r" eaLnBrk="1" fontAlgn="auto" latinLnBrk="0" hangingPunct="1">
              <a:spcBef>
                <a:spcPts val="0"/>
              </a:spcBef>
              <a:spcAft>
                <a:spcPts val="0"/>
              </a:spcAft>
              <a:defRPr kumimoji="0" sz="1400">
                <a:solidFill>
                  <a:schemeClr val="tx2"/>
                </a:solidFill>
                <a:latin typeface="+mn-lt"/>
                <a:ea typeface="+mn-ea"/>
              </a:defRPr>
            </a:lvl1pPr>
          </a:lstStyle>
          <a:p>
            <a:pPr>
              <a:defRPr/>
            </a:pPr>
            <a:endParaRPr lang="zh-CN" altLang="en-US"/>
          </a:p>
        </p:txBody>
      </p:sp>
      <p:sp>
        <p:nvSpPr>
          <p:cNvPr id="23" name="灯片编号占位符 22"/>
          <p:cNvSpPr>
            <a:spLocks noGrp="1"/>
          </p:cNvSpPr>
          <p:nvPr>
            <p:ph type="sldNum" sz="quarter" idx="4"/>
          </p:nvPr>
        </p:nvSpPr>
        <p:spPr>
          <a:xfrm>
            <a:off x="612775" y="6356350"/>
            <a:ext cx="1981200" cy="365125"/>
          </a:xfrm>
          <a:prstGeom prst="rect">
            <a:avLst/>
          </a:prstGeom>
        </p:spPr>
        <p:txBody>
          <a:bodyPr vert="horz"/>
          <a:lstStyle>
            <a:lvl1pPr algn="l" eaLnBrk="1" fontAlgn="auto" latinLnBrk="0" hangingPunct="1">
              <a:spcBef>
                <a:spcPts val="0"/>
              </a:spcBef>
              <a:spcAft>
                <a:spcPts val="0"/>
              </a:spcAft>
              <a:defRPr kumimoji="0" sz="1400">
                <a:solidFill>
                  <a:schemeClr val="tx2"/>
                </a:solidFill>
                <a:latin typeface="+mn-lt"/>
                <a:ea typeface="+mn-ea"/>
              </a:defRPr>
            </a:lvl1pPr>
          </a:lstStyle>
          <a:p>
            <a:pPr>
              <a:defRPr/>
            </a:pPr>
            <a:fld id="{5F8762D5-A733-4E03-AD9C-76D5B4759891}" type="slidenum">
              <a:rPr lang="zh-CN" altLang="en-US"/>
              <a:pPr>
                <a:defRPr/>
              </a:pPr>
              <a:t>‹#›</a:t>
            </a:fld>
            <a:endParaRPr lang="zh-CN" altLang="en-US"/>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a:lstStyle/>
          <a:p>
            <a:pPr fontAlgn="auto">
              <a:spcBef>
                <a:spcPts val="0"/>
              </a:spcBef>
              <a:spcAft>
                <a:spcPts val="0"/>
              </a:spcAft>
              <a:defRPr/>
            </a:pPr>
            <a:endParaRPr lang="en-US">
              <a:latin typeface="+mn-lt"/>
              <a:ea typeface="+mn-ea"/>
            </a:endParaRPr>
          </a:p>
        </p:txBody>
      </p:sp>
      <p:sp>
        <p:nvSpPr>
          <p:cNvPr id="10" name="等腰三角形 9"/>
          <p:cNvSpPr>
            <a:spLocks noChangeAspect="1"/>
          </p:cNvSpPr>
          <p:nvPr/>
        </p:nvSpPr>
        <p:spPr>
          <a:xfrm rot="5400000">
            <a:off x="419100" y="6467475"/>
            <a:ext cx="190500" cy="120650"/>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endParaRPr lang="en-US"/>
          </a:p>
        </p:txBody>
      </p:sp>
    </p:spTree>
  </p:cSld>
  <p:clrMap bg1="lt1" tx1="dk1" bg2="lt2" tx2="dk2" accent1="accent1" accent2="accent2" accent3="accent3" accent4="accent4" accent5="accent5" accent6="accent6" hlink="hlink" folHlink="folHlink"/>
  <p:sldLayoutIdLst>
    <p:sldLayoutId id="2147483701" r:id="rId1"/>
    <p:sldLayoutId id="2147483697" r:id="rId2"/>
    <p:sldLayoutId id="2147483702" r:id="rId3"/>
    <p:sldLayoutId id="2147483698" r:id="rId4"/>
    <p:sldLayoutId id="2147483699" r:id="rId5"/>
    <p:sldLayoutId id="2147483703" r:id="rId6"/>
    <p:sldLayoutId id="2147483704" r:id="rId7"/>
    <p:sldLayoutId id="2147483705" r:id="rId8"/>
    <p:sldLayoutId id="2147483706" r:id="rId9"/>
    <p:sldLayoutId id="2147483700" r:id="rId10"/>
    <p:sldLayoutId id="2147483707" r:id="rId11"/>
  </p:sldLayoutIdLst>
  <p:hf hdr="0" ftr="0" dt="0"/>
  <p:txStyles>
    <p:titleStyle>
      <a:lvl1pPr algn="l" rtl="0" eaLnBrk="0" fontAlgn="base" hangingPunct="0">
        <a:spcBef>
          <a:spcPct val="0"/>
        </a:spcBef>
        <a:spcAft>
          <a:spcPct val="0"/>
        </a:spcAft>
        <a:defRPr sz="3200" kern="1200">
          <a:solidFill>
            <a:schemeClr val="tx2"/>
          </a:solidFill>
          <a:latin typeface="+mj-lt"/>
          <a:ea typeface="+mj-ea"/>
          <a:cs typeface="+mj-cs"/>
        </a:defRPr>
      </a:lvl1pPr>
      <a:lvl2pPr algn="l" rtl="0" eaLnBrk="0" fontAlgn="base" hangingPunct="0">
        <a:spcBef>
          <a:spcPct val="0"/>
        </a:spcBef>
        <a:spcAft>
          <a:spcPct val="0"/>
        </a:spcAft>
        <a:defRPr sz="3200">
          <a:solidFill>
            <a:schemeClr val="tx2"/>
          </a:solidFill>
          <a:latin typeface="Arial" charset="0"/>
          <a:ea typeface="黑体" pitchFamily="49" charset="-122"/>
        </a:defRPr>
      </a:lvl2pPr>
      <a:lvl3pPr algn="l" rtl="0" eaLnBrk="0" fontAlgn="base" hangingPunct="0">
        <a:spcBef>
          <a:spcPct val="0"/>
        </a:spcBef>
        <a:spcAft>
          <a:spcPct val="0"/>
        </a:spcAft>
        <a:defRPr sz="3200">
          <a:solidFill>
            <a:schemeClr val="tx2"/>
          </a:solidFill>
          <a:latin typeface="Arial" charset="0"/>
          <a:ea typeface="黑体" pitchFamily="49" charset="-122"/>
        </a:defRPr>
      </a:lvl3pPr>
      <a:lvl4pPr algn="l" rtl="0" eaLnBrk="0" fontAlgn="base" hangingPunct="0">
        <a:spcBef>
          <a:spcPct val="0"/>
        </a:spcBef>
        <a:spcAft>
          <a:spcPct val="0"/>
        </a:spcAft>
        <a:defRPr sz="3200">
          <a:solidFill>
            <a:schemeClr val="tx2"/>
          </a:solidFill>
          <a:latin typeface="Arial" charset="0"/>
          <a:ea typeface="黑体" pitchFamily="49" charset="-122"/>
        </a:defRPr>
      </a:lvl4pPr>
      <a:lvl5pPr algn="l" rtl="0" eaLnBrk="0" fontAlgn="base" hangingPunct="0">
        <a:spcBef>
          <a:spcPct val="0"/>
        </a:spcBef>
        <a:spcAft>
          <a:spcPct val="0"/>
        </a:spcAft>
        <a:defRPr sz="3200">
          <a:solidFill>
            <a:schemeClr val="tx2"/>
          </a:solidFill>
          <a:latin typeface="Arial" charset="0"/>
          <a:ea typeface="黑体" pitchFamily="49" charset="-122"/>
        </a:defRPr>
      </a:lvl5pPr>
      <a:lvl6pPr marL="457200" algn="l" rtl="0" fontAlgn="base">
        <a:spcBef>
          <a:spcPct val="0"/>
        </a:spcBef>
        <a:spcAft>
          <a:spcPct val="0"/>
        </a:spcAft>
        <a:defRPr sz="3200">
          <a:solidFill>
            <a:schemeClr val="tx2"/>
          </a:solidFill>
          <a:latin typeface="Arial" charset="0"/>
          <a:ea typeface="黑体" pitchFamily="49" charset="-122"/>
        </a:defRPr>
      </a:lvl6pPr>
      <a:lvl7pPr marL="914400" algn="l" rtl="0" fontAlgn="base">
        <a:spcBef>
          <a:spcPct val="0"/>
        </a:spcBef>
        <a:spcAft>
          <a:spcPct val="0"/>
        </a:spcAft>
        <a:defRPr sz="3200">
          <a:solidFill>
            <a:schemeClr val="tx2"/>
          </a:solidFill>
          <a:latin typeface="Arial" charset="0"/>
          <a:ea typeface="黑体" pitchFamily="49" charset="-122"/>
        </a:defRPr>
      </a:lvl7pPr>
      <a:lvl8pPr marL="1371600" algn="l" rtl="0" fontAlgn="base">
        <a:spcBef>
          <a:spcPct val="0"/>
        </a:spcBef>
        <a:spcAft>
          <a:spcPct val="0"/>
        </a:spcAft>
        <a:defRPr sz="3200">
          <a:solidFill>
            <a:schemeClr val="tx2"/>
          </a:solidFill>
          <a:latin typeface="Arial" charset="0"/>
          <a:ea typeface="黑体" pitchFamily="49" charset="-122"/>
        </a:defRPr>
      </a:lvl8pPr>
      <a:lvl9pPr marL="1828800" algn="l" rtl="0" fontAlgn="base">
        <a:spcBef>
          <a:spcPct val="0"/>
        </a:spcBef>
        <a:spcAft>
          <a:spcPct val="0"/>
        </a:spcAft>
        <a:defRPr sz="3200">
          <a:solidFill>
            <a:schemeClr val="tx2"/>
          </a:solidFill>
          <a:latin typeface="Arial" charset="0"/>
          <a:ea typeface="黑体" pitchFamily="49" charset="-122"/>
        </a:defRPr>
      </a:lvl9pPr>
    </p:titleStyle>
    <p:bodyStyle>
      <a:lvl1pPr marL="273050" indent="-273050" algn="l" rtl="0" eaLnBrk="0" fontAlgn="base" hangingPunct="0">
        <a:spcBef>
          <a:spcPts val="600"/>
        </a:spcBef>
        <a:spcAft>
          <a:spcPct val="0"/>
        </a:spcAft>
        <a:buClr>
          <a:schemeClr val="accent1"/>
        </a:buClr>
        <a:buSzPct val="76000"/>
        <a:buFont typeface="Wingdings" pitchFamily="2" charset="2"/>
        <a:buChar char="n"/>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anose="05040102010807070707" pitchFamily="18" charset="2"/>
        <a:buChar char="}"/>
        <a:defRPr sz="2300" kern="1200">
          <a:solidFill>
            <a:schemeClr val="tx1"/>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Arial" panose="020B0604020202020204" pitchFamily="34" charset="0"/>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ü"/>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5.vml"/><Relationship Id="rId4" Type="http://schemas.openxmlformats.org/officeDocument/2006/relationships/image" Target="../media/image6.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8.emf"/><Relationship Id="rId5" Type="http://schemas.openxmlformats.org/officeDocument/2006/relationships/oleObject" Target="../embeddings/oleObject7.bin"/><Relationship Id="rId4" Type="http://schemas.openxmlformats.org/officeDocument/2006/relationships/image" Target="../media/image7.emf"/></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9.emf"/><Relationship Id="rId4" Type="http://schemas.openxmlformats.org/officeDocument/2006/relationships/oleObject" Target="../embeddings/oleObject8.bin"/></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10.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12.emf"/><Relationship Id="rId5" Type="http://schemas.openxmlformats.org/officeDocument/2006/relationships/oleObject" Target="../embeddings/oleObject11.bin"/><Relationship Id="rId4" Type="http://schemas.openxmlformats.org/officeDocument/2006/relationships/image" Target="../media/image11.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10.vml"/><Relationship Id="rId4" Type="http://schemas.openxmlformats.org/officeDocument/2006/relationships/image" Target="../media/image13.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15.emf"/></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emf"/></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vmlDrawing" Target="../drawings/vmlDrawing13.vml"/><Relationship Id="rId5" Type="http://schemas.openxmlformats.org/officeDocument/2006/relationships/image" Target="../media/image16.emf"/><Relationship Id="rId4" Type="http://schemas.openxmlformats.org/officeDocument/2006/relationships/oleObject" Target="../embeddings/oleObject15.bin"/></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4.vml"/><Relationship Id="rId4" Type="http://schemas.openxmlformats.org/officeDocument/2006/relationships/image" Target="../media/image17.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18.emf"/><Relationship Id="rId4" Type="http://schemas.openxmlformats.org/officeDocument/2006/relationships/oleObject" Target="../embeddings/oleObject17.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image" Target="../media/image19.emf"/><Relationship Id="rId5" Type="http://schemas.openxmlformats.org/officeDocument/2006/relationships/oleObject" Target="../embeddings/oleObject18.bin"/><Relationship Id="rId4" Type="http://schemas.openxmlformats.org/officeDocument/2006/relationships/image" Target="../media/image2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20.emf"/><Relationship Id="rId4" Type="http://schemas.openxmlformats.org/officeDocument/2006/relationships/oleObject" Target="../embeddings/oleObject19.bin"/></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slideLayout" Target="../slideLayouts/slideLayout2.xml"/><Relationship Id="rId1" Type="http://schemas.openxmlformats.org/officeDocument/2006/relationships/vmlDrawing" Target="../drawings/vmlDrawing18.vml"/><Relationship Id="rId5" Type="http://schemas.openxmlformats.org/officeDocument/2006/relationships/image" Target="../media/image21.emf"/><Relationship Id="rId4" Type="http://schemas.openxmlformats.org/officeDocument/2006/relationships/oleObject" Target="../embeddings/oleObject20.bin"/></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3.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Layout" Target="../slideLayouts/slideLayout2.xml"/><Relationship Id="rId1" Type="http://schemas.openxmlformats.org/officeDocument/2006/relationships/vmlDrawing" Target="../drawings/vmlDrawing19.vml"/><Relationship Id="rId4" Type="http://schemas.openxmlformats.org/officeDocument/2006/relationships/image" Target="../media/image22.emf"/></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0.vml"/><Relationship Id="rId6" Type="http://schemas.openxmlformats.org/officeDocument/2006/relationships/image" Target="../media/image23.emf"/><Relationship Id="rId5" Type="http://schemas.openxmlformats.org/officeDocument/2006/relationships/oleObject" Target="../embeddings/oleObject22.bin"/><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21.vml"/><Relationship Id="rId5" Type="http://schemas.openxmlformats.org/officeDocument/2006/relationships/image" Target="../media/image31.png"/><Relationship Id="rId4" Type="http://schemas.openxmlformats.org/officeDocument/2006/relationships/image" Target="../media/image24.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Layout" Target="../slideLayouts/slideLayout2.xml"/><Relationship Id="rId1" Type="http://schemas.openxmlformats.org/officeDocument/2006/relationships/vmlDrawing" Target="../drawings/vmlDrawing22.vml"/><Relationship Id="rId4" Type="http://schemas.openxmlformats.org/officeDocument/2006/relationships/image" Target="../media/image25.emf"/></Relationships>
</file>

<file path=ppt/slides/_rels/slide4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slideLayout" Target="../slideLayouts/slideLayout2.xml"/><Relationship Id="rId1" Type="http://schemas.openxmlformats.org/officeDocument/2006/relationships/vmlDrawing" Target="../drawings/vmlDrawing23.vml"/><Relationship Id="rId5" Type="http://schemas.openxmlformats.org/officeDocument/2006/relationships/image" Target="../media/image26.emf"/><Relationship Id="rId4" Type="http://schemas.openxmlformats.org/officeDocument/2006/relationships/oleObject" Target="../embeddings/oleObject25.bin"/></Relationships>
</file>

<file path=ppt/slides/_rels/slide4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vmlDrawing" Target="../drawings/vmlDrawing24.vml"/><Relationship Id="rId5" Type="http://schemas.openxmlformats.org/officeDocument/2006/relationships/image" Target="../media/image27.emf"/><Relationship Id="rId4" Type="http://schemas.openxmlformats.org/officeDocument/2006/relationships/oleObject" Target="../embeddings/oleObject26.bin"/></Relationships>
</file>

<file path=ppt/slides/_rels/slide4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25.v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p:cNvSpPr>
            <a:spLocks noGrp="1"/>
          </p:cNvSpPr>
          <p:nvPr>
            <p:ph type="ctrTitle"/>
          </p:nvPr>
        </p:nvSpPr>
        <p:spPr/>
        <p:txBody>
          <a:bodyPr/>
          <a:lstStyle/>
          <a:p>
            <a:r>
              <a:rPr lang="zh-CN" altLang="en-US"/>
              <a:t>第二章 并行计算机系统互连与基本通信操作</a:t>
            </a:r>
            <a:endParaRPr lang="zh-CN" altLang="en-US" dirty="0"/>
          </a:p>
        </p:txBody>
      </p:sp>
      <p:sp>
        <p:nvSpPr>
          <p:cNvPr id="3" name="副标题 2"/>
          <p:cNvSpPr>
            <a:spLocks noGrp="1"/>
          </p:cNvSpPr>
          <p:nvPr>
            <p:ph type="subTitle" idx="1"/>
          </p:nvPr>
        </p:nvSpPr>
        <p:spPr/>
        <p:txBody>
          <a:bodyPr/>
          <a:lstStyle/>
          <a:p>
            <a:r>
              <a:rPr lang="zh-CN" altLang="en-US" dirty="0"/>
              <a:t>计算机与软件学院 陆克中</a:t>
            </a:r>
            <a:endParaRPr lang="en-US" altLang="zh-CN" dirty="0"/>
          </a:p>
        </p:txBody>
      </p:sp>
      <p:sp>
        <p:nvSpPr>
          <p:cNvPr id="9220" name="灯片编号占位符 3"/>
          <p:cNvSpPr>
            <a:spLocks noGrp="1"/>
          </p:cNvSpPr>
          <p:nvPr>
            <p:ph type="sldNum" sz="quarter" idx="12"/>
          </p:nvPr>
        </p:nvSpPr>
        <p:spPr/>
        <p:txBody>
          <a:bodyPr/>
          <a:lstStyle/>
          <a:p>
            <a:fld id="{3321B4DA-0706-41A1-834D-3EE5273DF4AE}" type="slidenum">
              <a:rPr lang="zh-CN" altLang="en-US" smtClean="0"/>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a:xfrm>
            <a:off x="457200" y="1219200"/>
            <a:ext cx="3754760" cy="4937760"/>
          </a:xfrm>
        </p:spPr>
        <p:txBody>
          <a:bodyPr/>
          <a:lstStyle/>
          <a:p>
            <a:r>
              <a:rPr lang="zh-CN" altLang="en-US" dirty="0"/>
              <a:t>超立方</a:t>
            </a:r>
          </a:p>
          <a:p>
            <a:pPr lvl="1"/>
            <a:r>
              <a:rPr lang="zh-CN" altLang="en-US" dirty="0"/>
              <a:t>一个</a:t>
            </a:r>
            <a:r>
              <a:rPr lang="en-US" altLang="zh-CN" i="1" dirty="0"/>
              <a:t>n</a:t>
            </a:r>
            <a:r>
              <a:rPr lang="en-US" altLang="zh-CN" dirty="0"/>
              <a:t>-</a:t>
            </a:r>
            <a:r>
              <a:rPr lang="zh-CN" altLang="en-US" dirty="0"/>
              <a:t>立方由</a:t>
            </a:r>
            <a:r>
              <a:rPr lang="en-US" altLang="zh-CN" i="1" dirty="0"/>
              <a:t>N</a:t>
            </a:r>
            <a:r>
              <a:rPr lang="en-US" altLang="zh-CN" dirty="0"/>
              <a:t>=2</a:t>
            </a:r>
            <a:r>
              <a:rPr lang="en-US" altLang="zh-CN" i="1" baseline="30000" dirty="0"/>
              <a:t>n</a:t>
            </a:r>
            <a:r>
              <a:rPr lang="zh-CN" altLang="en-US" dirty="0"/>
              <a:t>个顶点组成</a:t>
            </a:r>
            <a:endParaRPr lang="en-US" altLang="zh-CN" dirty="0"/>
          </a:p>
          <a:p>
            <a:pPr lvl="2"/>
            <a:r>
              <a:rPr lang="zh-CN" altLang="en-US" dirty="0"/>
              <a:t>节点度为</a:t>
            </a:r>
            <a:r>
              <a:rPr lang="en-US" altLang="zh-CN" i="1" dirty="0"/>
              <a:t>n</a:t>
            </a:r>
            <a:r>
              <a:rPr lang="en-US" altLang="zh-CN" dirty="0"/>
              <a:t>，</a:t>
            </a:r>
            <a:r>
              <a:rPr lang="zh-CN" altLang="en-US" dirty="0"/>
              <a:t>网络直径为</a:t>
            </a:r>
            <a:r>
              <a:rPr lang="en-US" altLang="zh-CN" i="1" dirty="0"/>
              <a:t>n</a:t>
            </a:r>
            <a:r>
              <a:rPr lang="en-US" altLang="zh-CN" dirty="0"/>
              <a:t>，</a:t>
            </a:r>
            <a:r>
              <a:rPr lang="zh-CN" altLang="en-US" dirty="0"/>
              <a:t>对剖宽度为</a:t>
            </a:r>
            <a:r>
              <a:rPr lang="en-US" altLang="zh-CN" i="1" dirty="0"/>
              <a:t>N</a:t>
            </a:r>
            <a:r>
              <a:rPr lang="en-US" altLang="zh-CN" dirty="0"/>
              <a:t>/2</a:t>
            </a:r>
            <a:endParaRPr lang="zh-CN" altLang="en-US" dirty="0"/>
          </a:p>
          <a:p>
            <a:pPr lvl="1"/>
            <a:r>
              <a:rPr lang="zh-CN" altLang="en-US" dirty="0"/>
              <a:t>3-立方环</a:t>
            </a:r>
            <a:endParaRPr lang="en-US" altLang="zh-CN" dirty="0"/>
          </a:p>
          <a:p>
            <a:pPr lvl="2"/>
            <a:r>
              <a:rPr lang="zh-CN" altLang="en-US" dirty="0"/>
              <a:t>将3-立方的每个顶点代之以一个环</a:t>
            </a:r>
            <a:endParaRPr lang="en-US" altLang="zh-CN" dirty="0"/>
          </a:p>
          <a:p>
            <a:pPr lvl="2"/>
            <a:r>
              <a:rPr lang="zh-CN" altLang="en-US" dirty="0"/>
              <a:t>节点度为3</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10</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3048280869"/>
              </p:ext>
            </p:extLst>
          </p:nvPr>
        </p:nvGraphicFramePr>
        <p:xfrm>
          <a:off x="4193933" y="1556792"/>
          <a:ext cx="4410515" cy="3762936"/>
        </p:xfrm>
        <a:graphic>
          <a:graphicData uri="http://schemas.openxmlformats.org/presentationml/2006/ole">
            <mc:AlternateContent xmlns:mc="http://schemas.openxmlformats.org/markup-compatibility/2006">
              <mc:Choice xmlns:v="urn:schemas-microsoft-com:vml" Requires="v">
                <p:oleObj spid="_x0000_s5123" name="Visio" r:id="rId3" imgW="3675429" imgH="3135780" progId="Visio.Drawing.11">
                  <p:embed/>
                </p:oleObj>
              </mc:Choice>
              <mc:Fallback>
                <p:oleObj name="Visio" r:id="rId3" imgW="3675429" imgH="3135780" progId="Visio.Drawing.11">
                  <p:embed/>
                  <p:pic>
                    <p:nvPicPr>
                      <p:cNvPr id="0" name=""/>
                      <p:cNvPicPr/>
                      <p:nvPr/>
                    </p:nvPicPr>
                    <p:blipFill>
                      <a:blip r:embed="rId4"/>
                      <a:stretch>
                        <a:fillRect/>
                      </a:stretch>
                    </p:blipFill>
                    <p:spPr>
                      <a:xfrm>
                        <a:off x="4193933" y="1556792"/>
                        <a:ext cx="4410515" cy="3762936"/>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将网络中的各节点映射到另一个网络中去</a:t>
            </a:r>
            <a:endParaRPr lang="en-US" altLang="zh-CN" dirty="0"/>
          </a:p>
          <a:p>
            <a:pPr lvl="1"/>
            <a:r>
              <a:rPr lang="zh-CN" altLang="en-US" dirty="0"/>
              <a:t>膨胀系数</a:t>
            </a:r>
            <a:endParaRPr lang="en-US" altLang="zh-CN" dirty="0"/>
          </a:p>
          <a:p>
            <a:pPr lvl="2"/>
            <a:r>
              <a:rPr lang="zh-CN" altLang="en-US" dirty="0"/>
              <a:t>描述嵌入的质量</a:t>
            </a:r>
            <a:endParaRPr lang="en-US" altLang="zh-CN" dirty="0"/>
          </a:p>
          <a:p>
            <a:pPr lvl="2"/>
            <a:r>
              <a:rPr lang="zh-CN" altLang="en-US" dirty="0"/>
              <a:t>被嵌入网络中的一条链路在所要嵌入的网络中对应所需的最大链路数</a:t>
            </a:r>
            <a:endParaRPr lang="en-US" altLang="zh-CN" dirty="0"/>
          </a:p>
          <a:p>
            <a:pPr lvl="1"/>
            <a:r>
              <a:rPr lang="zh-CN" altLang="en-US" dirty="0"/>
              <a:t>完美嵌入</a:t>
            </a:r>
            <a:endParaRPr lang="en-US" altLang="zh-CN" dirty="0"/>
          </a:p>
          <a:p>
            <a:pPr lvl="2"/>
            <a:r>
              <a:rPr lang="zh-CN" altLang="en-US" dirty="0"/>
              <a:t>膨胀系数系数为</a:t>
            </a:r>
            <a:r>
              <a:rPr lang="en-US" altLang="zh-CN" dirty="0"/>
              <a:t>1</a:t>
            </a:r>
            <a:endParaRPr lang="zh-CN" altLang="en-US" dirty="0"/>
          </a:p>
          <a:p>
            <a:pPr lvl="2"/>
            <a:r>
              <a:rPr lang="zh-CN" altLang="en-US" dirty="0"/>
              <a:t>环网可完美嵌入到</a:t>
            </a:r>
            <a:r>
              <a:rPr lang="en-US" altLang="zh-CN" dirty="0"/>
              <a:t>2-D</a:t>
            </a:r>
            <a:r>
              <a:rPr lang="zh-CN" altLang="en-US" dirty="0"/>
              <a:t>环绕网中</a:t>
            </a:r>
          </a:p>
          <a:p>
            <a:pPr lvl="2"/>
            <a:r>
              <a:rPr lang="zh-CN" altLang="en-US" dirty="0"/>
              <a:t>超立方网可完美嵌入到</a:t>
            </a:r>
            <a:r>
              <a:rPr lang="en-US" altLang="zh-CN" dirty="0"/>
              <a:t>2-D</a:t>
            </a:r>
            <a:r>
              <a:rPr lang="zh-CN" altLang="en-US" dirty="0"/>
              <a:t>环绕网中</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11</a:t>
            </a:fld>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3" name="内容占位符 2"/>
          <p:cNvSpPr>
            <a:spLocks noGrp="1"/>
          </p:cNvSpPr>
          <p:nvPr>
            <p:ph sz="quarter" idx="1"/>
          </p:nvPr>
        </p:nvSpPr>
        <p:spPr/>
        <p:txBody>
          <a:bodyPr/>
          <a:lstStyle/>
          <a:p>
            <a:r>
              <a:rPr lang="zh-CN" altLang="en-US" dirty="0"/>
              <a:t>嵌入</a:t>
            </a:r>
            <a:endParaRPr lang="en-US" altLang="zh-CN" dirty="0"/>
          </a:p>
          <a:p>
            <a:pPr lvl="1"/>
            <a:r>
              <a:rPr lang="zh-CN" altLang="en-US" dirty="0"/>
              <a:t>环网和超立方嵌入到</a:t>
            </a:r>
            <a:r>
              <a:rPr lang="en-US" altLang="zh-CN" dirty="0"/>
              <a:t>2-D</a:t>
            </a:r>
            <a:r>
              <a:rPr lang="zh-CN" altLang="en-US" dirty="0"/>
              <a:t>环绕网中</a:t>
            </a:r>
          </a:p>
          <a:p>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12</a:t>
            </a:fld>
            <a:endParaRPr lang="zh-CN" altLang="en-US"/>
          </a:p>
        </p:txBody>
      </p:sp>
      <p:graphicFrame>
        <p:nvGraphicFramePr>
          <p:cNvPr id="69636" name="Object 4"/>
          <p:cNvGraphicFramePr>
            <a:graphicFrameLocks noChangeAspect="1"/>
          </p:cNvGraphicFramePr>
          <p:nvPr>
            <p:extLst>
              <p:ext uri="{D42A27DB-BD31-4B8C-83A1-F6EECF244321}">
                <p14:modId xmlns:p14="http://schemas.microsoft.com/office/powerpoint/2010/main" val="1173103735"/>
              </p:ext>
            </p:extLst>
          </p:nvPr>
        </p:nvGraphicFramePr>
        <p:xfrm>
          <a:off x="-239713" y="1746225"/>
          <a:ext cx="4248151" cy="3482975"/>
        </p:xfrm>
        <a:graphic>
          <a:graphicData uri="http://schemas.openxmlformats.org/presentationml/2006/ole">
            <mc:AlternateContent xmlns:mc="http://schemas.openxmlformats.org/markup-compatibility/2006">
              <mc:Choice xmlns:v="urn:schemas-microsoft-com:vml" Requires="v">
                <p:oleObj spid="_x0000_s6148" name="Visio" r:id="rId3" imgW="2831804" imgH="2322540" progId="Visio.Drawing.11">
                  <p:embed/>
                </p:oleObj>
              </mc:Choice>
              <mc:Fallback>
                <p:oleObj name="Visio" r:id="rId3" imgW="2831804" imgH="2322540" progId="Visio.Drawing.11">
                  <p:embed/>
                  <p:pic>
                    <p:nvPicPr>
                      <p:cNvPr id="0" name="Picture 4"/>
                      <p:cNvPicPr>
                        <a:picLocks noChangeAspect="1" noChangeArrowheads="1"/>
                      </p:cNvPicPr>
                      <p:nvPr/>
                    </p:nvPicPr>
                    <p:blipFill>
                      <a:blip r:embed="rId4"/>
                      <a:srcRect/>
                      <a:stretch>
                        <a:fillRect/>
                      </a:stretch>
                    </p:blipFill>
                    <p:spPr bwMode="auto">
                      <a:xfrm>
                        <a:off x="-239713" y="1746225"/>
                        <a:ext cx="4248151" cy="3482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7" name="Object 5"/>
          <p:cNvGraphicFramePr>
            <a:graphicFrameLocks noChangeAspect="1"/>
          </p:cNvGraphicFramePr>
          <p:nvPr>
            <p:extLst>
              <p:ext uri="{D42A27DB-BD31-4B8C-83A1-F6EECF244321}">
                <p14:modId xmlns:p14="http://schemas.microsoft.com/office/powerpoint/2010/main" val="996741083"/>
              </p:ext>
            </p:extLst>
          </p:nvPr>
        </p:nvGraphicFramePr>
        <p:xfrm>
          <a:off x="3524748" y="3383865"/>
          <a:ext cx="5829300" cy="2806700"/>
        </p:xfrm>
        <a:graphic>
          <a:graphicData uri="http://schemas.openxmlformats.org/presentationml/2006/ole">
            <mc:AlternateContent xmlns:mc="http://schemas.openxmlformats.org/markup-compatibility/2006">
              <mc:Choice xmlns:v="urn:schemas-microsoft-com:vml" Requires="v">
                <p:oleObj spid="_x0000_s6149" name="Visio" r:id="rId5" imgW="5832170" imgH="2819340" progId="Visio.Drawing.11">
                  <p:embed/>
                </p:oleObj>
              </mc:Choice>
              <mc:Fallback>
                <p:oleObj name="Visio" r:id="rId5" imgW="5832170" imgH="2819340" progId="Visio.Drawing.11">
                  <p:embed/>
                  <p:pic>
                    <p:nvPicPr>
                      <p:cNvPr id="0" name="Picture 5"/>
                      <p:cNvPicPr>
                        <a:picLocks noChangeAspect="1" noChangeArrowheads="1"/>
                      </p:cNvPicPr>
                      <p:nvPr/>
                    </p:nvPicPr>
                    <p:blipFill>
                      <a:blip r:embed="rId6"/>
                      <a:srcRect/>
                      <a:stretch>
                        <a:fillRect/>
                      </a:stretch>
                    </p:blipFill>
                    <p:spPr bwMode="auto">
                      <a:xfrm>
                        <a:off x="3524748" y="3383865"/>
                        <a:ext cx="5829300" cy="2806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TextBox 4"/>
          <p:cNvSpPr txBox="1"/>
          <p:nvPr/>
        </p:nvSpPr>
        <p:spPr>
          <a:xfrm>
            <a:off x="827584" y="4869160"/>
            <a:ext cx="2361544" cy="338554"/>
          </a:xfrm>
          <a:prstGeom prst="rect">
            <a:avLst/>
          </a:prstGeom>
          <a:noFill/>
        </p:spPr>
        <p:txBody>
          <a:bodyPr wrap="none" rtlCol="0">
            <a:spAutoFit/>
          </a:bodyPr>
          <a:lstStyle/>
          <a:p>
            <a:r>
              <a:rPr lang="en-US" altLang="zh-CN" sz="1600" dirty="0">
                <a:latin typeface="+mn-lt"/>
              </a:rPr>
              <a:t>2-D</a:t>
            </a:r>
            <a:r>
              <a:rPr lang="zh-CN" altLang="en-US" sz="1600" dirty="0">
                <a:latin typeface="+mn-lt"/>
              </a:rPr>
              <a:t>环绕网中的葛莱编码</a:t>
            </a:r>
          </a:p>
        </p:txBody>
      </p:sp>
      <p:sp>
        <p:nvSpPr>
          <p:cNvPr id="8" name="TextBox 7"/>
          <p:cNvSpPr txBox="1"/>
          <p:nvPr/>
        </p:nvSpPr>
        <p:spPr>
          <a:xfrm>
            <a:off x="5220072" y="6021288"/>
            <a:ext cx="2031325" cy="338554"/>
          </a:xfrm>
          <a:prstGeom prst="rect">
            <a:avLst/>
          </a:prstGeom>
          <a:noFill/>
        </p:spPr>
        <p:txBody>
          <a:bodyPr wrap="none" rtlCol="0">
            <a:spAutoFit/>
          </a:bodyPr>
          <a:lstStyle/>
          <a:p>
            <a:r>
              <a:rPr lang="zh-CN" altLang="en-US" sz="1600" dirty="0"/>
              <a:t>超立方中节点的编码</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13</a:t>
            </a:fld>
            <a:endParaRPr lang="zh-CN" altLang="en-US"/>
          </a:p>
        </p:txBody>
      </p:sp>
      <mc:AlternateContent xmlns:mc="http://schemas.openxmlformats.org/markup-compatibility/2006" xmlns:a14="http://schemas.microsoft.com/office/drawing/2010/main">
        <mc:Choice Requires="a14">
          <p:graphicFrame>
            <p:nvGraphicFramePr>
              <p:cNvPr id="5" name="表格 4"/>
              <p:cNvGraphicFramePr>
                <a:graphicFrameLocks noGrp="1"/>
              </p:cNvGraphicFramePr>
              <p:nvPr>
                <p:extLst>
                  <p:ext uri="{D42A27DB-BD31-4B8C-83A1-F6EECF244321}">
                    <p14:modId xmlns:p14="http://schemas.microsoft.com/office/powerpoint/2010/main" val="3558778341"/>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extLst>
                        <a:ext uri="{9D8B030D-6E8A-4147-A177-3AD203B41FA5}">
                          <a16:colId xmlns:a16="http://schemas.microsoft.com/office/drawing/2014/main" val="20000"/>
                        </a:ext>
                      </a:extLst>
                    </a:gridCol>
                    <a:gridCol w="1800845">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432000">
                    <a:tc>
                      <a:txBody>
                        <a:bodyPr/>
                        <a:lstStyle/>
                        <a:p>
                          <a:pPr algn="l">
                            <a:spcBef>
                              <a:spcPts val="0"/>
                            </a:spcBef>
                          </a:pPr>
                          <a:r>
                            <a:rPr lang="zh-CN" altLang="en-US" sz="1600" dirty="0">
                              <a:latin typeface="+mn-lt"/>
                            </a:rPr>
                            <a:t>网络名称</a:t>
                          </a:r>
                        </a:p>
                      </a:txBody>
                      <a:tcPr/>
                    </a:tc>
                    <a:tc>
                      <a:txBody>
                        <a:bodyPr/>
                        <a:lstStyle/>
                        <a:p>
                          <a:pPr algn="l">
                            <a:spcBef>
                              <a:spcPts val="0"/>
                            </a:spcBef>
                          </a:pPr>
                          <a:r>
                            <a:rPr lang="zh-CN" altLang="en-US" sz="1600" dirty="0">
                              <a:latin typeface="+mn-lt"/>
                            </a:rPr>
                            <a:t>网络规模</a:t>
                          </a:r>
                        </a:p>
                      </a:txBody>
                      <a:tcPr/>
                    </a:tc>
                    <a:tc>
                      <a:txBody>
                        <a:bodyPr/>
                        <a:lstStyle/>
                        <a:p>
                          <a:pPr algn="l">
                            <a:spcBef>
                              <a:spcPts val="0"/>
                            </a:spcBef>
                          </a:pPr>
                          <a:r>
                            <a:rPr lang="zh-CN" altLang="en-US" sz="1600" dirty="0">
                              <a:latin typeface="+mn-lt"/>
                            </a:rPr>
                            <a:t>节点度</a:t>
                          </a:r>
                        </a:p>
                      </a:txBody>
                      <a:tcPr/>
                    </a:tc>
                    <a:tc>
                      <a:txBody>
                        <a:bodyPr/>
                        <a:lstStyle/>
                        <a:p>
                          <a:pPr algn="l">
                            <a:spcBef>
                              <a:spcPts val="0"/>
                            </a:spcBef>
                          </a:pPr>
                          <a:r>
                            <a:rPr lang="zh-CN" altLang="en-US" sz="1600" dirty="0">
                              <a:latin typeface="+mn-lt"/>
                            </a:rPr>
                            <a:t>网络直径</a:t>
                          </a:r>
                        </a:p>
                      </a:txBody>
                      <a:tcPr/>
                    </a:tc>
                    <a:tc>
                      <a:txBody>
                        <a:bodyPr/>
                        <a:lstStyle/>
                        <a:p>
                          <a:pPr algn="l">
                            <a:spcBef>
                              <a:spcPts val="0"/>
                            </a:spcBef>
                          </a:pPr>
                          <a:r>
                            <a:rPr lang="zh-CN" altLang="en-US" sz="1600" dirty="0">
                              <a:latin typeface="+mn-lt"/>
                            </a:rPr>
                            <a:t>对剖宽度</a:t>
                          </a:r>
                        </a:p>
                      </a:txBody>
                      <a:tcPr/>
                    </a:tc>
                    <a:tc>
                      <a:txBody>
                        <a:bodyPr/>
                        <a:lstStyle/>
                        <a:p>
                          <a:pPr algn="l">
                            <a:spcBef>
                              <a:spcPts val="0"/>
                            </a:spcBef>
                          </a:pPr>
                          <a:r>
                            <a:rPr lang="zh-CN" altLang="en-US" sz="1600" dirty="0">
                              <a:latin typeface="+mn-lt"/>
                            </a:rPr>
                            <a:t>对称</a:t>
                          </a:r>
                        </a:p>
                      </a:txBody>
                      <a:tcPr/>
                    </a:tc>
                    <a:tc>
                      <a:txBody>
                        <a:bodyPr/>
                        <a:lstStyle/>
                        <a:p>
                          <a:pPr algn="l">
                            <a:spcBef>
                              <a:spcPts val="0"/>
                            </a:spcBef>
                          </a:pPr>
                          <a:r>
                            <a:rPr lang="zh-CN" altLang="en-US" sz="1600" dirty="0">
                              <a:latin typeface="+mn-lt"/>
                            </a:rPr>
                            <a:t>链路数</a:t>
                          </a:r>
                        </a:p>
                      </a:txBody>
                      <a:tcPr/>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线性阵列</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latin typeface="+mn-lt"/>
                            </a:rPr>
                            <a:t>1</a:t>
                          </a:r>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1"/>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环形</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a:latin typeface="Cambria Math"/>
                                    </a:rPr>
                                    <m:t>𝑁</m:t>
                                  </m:r>
                                  <m:r>
                                    <a:rPr lang="en-US" altLang="zh-CN" sz="1600" i="1">
                                      <a:latin typeface="Cambria Math"/>
                                    </a:rPr>
                                    <m:t>/2</m:t>
                                  </m:r>
                                </m:e>
                              </m:d>
                            </m:oMath>
                          </a14:m>
                          <a:r>
                            <a:rPr lang="en-US" altLang="zh-CN" sz="1600" dirty="0">
                              <a:effectLst/>
                              <a:latin typeface="+mn-lt"/>
                            </a:rPr>
                            <a:t>(</a:t>
                          </a:r>
                          <a:r>
                            <a:rPr lang="zh-CN" altLang="en-US" sz="1600" dirty="0">
                              <a:effectLst/>
                              <a:latin typeface="+mn-lt"/>
                            </a:rPr>
                            <a:t>双向</a:t>
                          </a:r>
                          <a:r>
                            <a:rPr lang="en-US" altLang="zh-CN" sz="1600" dirty="0">
                              <a:effectLst/>
                              <a:latin typeface="+mn-lt"/>
                            </a:rPr>
                            <a:t>)</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zh-CN" altLang="en-US" sz="1600" dirty="0">
                              <a:latin typeface="+mn-lt"/>
                            </a:rPr>
                            <a:t>是</a:t>
                          </a:r>
                        </a:p>
                      </a:txBody>
                      <a:tcPr/>
                    </a:tc>
                    <a:tc>
                      <a:txBody>
                        <a:bodyPr/>
                        <a:lstStyle/>
                        <a:p>
                          <a:pPr algn="l">
                            <a:spcBef>
                              <a:spcPts val="0"/>
                            </a:spcBef>
                          </a:pPr>
                          <a:r>
                            <a:rPr lang="en-US" altLang="zh-CN" sz="1600" i="1" dirty="0">
                              <a:latin typeface="+mn-lt"/>
                            </a:rPr>
                            <a:t>N</a:t>
                          </a:r>
                          <a:endParaRPr lang="zh-CN" altLang="en-US" sz="1600" i="1" dirty="0">
                            <a:latin typeface="+mn-lt"/>
                          </a:endParaRPr>
                        </a:p>
                      </a:txBody>
                      <a:tcPr/>
                    </a:tc>
                    <a:extLst>
                      <a:ext uri="{0D108BD9-81ED-4DB2-BD59-A6C34878D82A}">
                        <a16:rowId xmlns:a16="http://schemas.microsoft.com/office/drawing/2014/main" val="10002"/>
                      </a:ext>
                    </a:extLst>
                  </a:tr>
                  <a:tr h="432000">
                    <a:tc>
                      <a:txBody>
                        <a:bodyPr/>
                        <a:lstStyle/>
                        <a:p>
                          <a:pPr algn="l">
                            <a:spcBef>
                              <a:spcPts val="0"/>
                            </a:spcBef>
                          </a:pPr>
                          <a:r>
                            <a:rPr lang="en-US" altLang="zh-CN" sz="1600" dirty="0">
                              <a:latin typeface="+mn-lt"/>
                            </a:rPr>
                            <a:t>2-D</a:t>
                          </a:r>
                          <a:r>
                            <a:rPr lang="zh-CN" altLang="en-US" sz="1600" dirty="0">
                              <a:latin typeface="+mn-lt"/>
                            </a:rPr>
                            <a:t>网孔</a:t>
                          </a:r>
                        </a:p>
                      </a:txBody>
                      <a:tcPr/>
                    </a:tc>
                    <a:tc>
                      <a:txBody>
                        <a:bodyPr/>
                        <a:lstStyle/>
                        <a:p>
                          <a:pPr algn="l">
                            <a:spcBef>
                              <a:spcPts val="0"/>
                            </a:spcBef>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m:oMathPara>
                          </a14:m>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r>
                            <a:rPr lang="en-US" altLang="zh-CN" sz="1600" i="1" dirty="0"/>
                            <a:t>N</a:t>
                          </a:r>
                          <a:r>
                            <a:rPr lang="en-US" altLang="zh-CN" sz="1600" dirty="0"/>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3"/>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effectLst/>
                              <a:latin typeface="+mn-lt"/>
                            </a:rPr>
                            <a:t>Illiac</a:t>
                          </a:r>
                          <a:r>
                            <a:rPr lang="zh-CN" altLang="en-US" sz="1600" dirty="0">
                              <a:effectLst/>
                              <a:latin typeface="+mn-lt"/>
                            </a:rPr>
                            <a:t>网孔</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是</a:t>
                          </a:r>
                          <a:endParaRPr kumimoji="0" lang="zh-CN" altLang="en-US" sz="1600" b="0" i="0" u="none" strike="noStrike" kern="1200" cap="none" spc="0" normalizeH="0" baseline="0" noProof="0" dirty="0">
                            <a:ln>
                              <a:noFill/>
                            </a:ln>
                            <a:solidFill>
                              <a:prstClr val="black"/>
                            </a:solidFill>
                            <a:effectLst/>
                            <a:uLnTx/>
                            <a:uFillTx/>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4"/>
                      </a:ext>
                    </a:extLst>
                  </a:tr>
                  <a:tr h="432000">
                    <a:tc>
                      <a:txBody>
                        <a:bodyPr/>
                        <a:lstStyle/>
                        <a:p>
                          <a:pPr algn="l">
                            <a:spcBef>
                              <a:spcPts val="0"/>
                            </a:spcBef>
                          </a:pPr>
                          <a:r>
                            <a:rPr lang="en-US" altLang="zh-CN" sz="1600" dirty="0">
                              <a:effectLst/>
                              <a:latin typeface="+mn-lt"/>
                            </a:rPr>
                            <a:t>2-D</a:t>
                          </a:r>
                          <a:r>
                            <a:rPr lang="zh-CN" altLang="en-US" sz="1600" dirty="0">
                              <a:effectLst/>
                              <a:latin typeface="+mn-lt"/>
                            </a:rPr>
                            <a:t>环绕</a:t>
                          </a:r>
                          <a:endParaRPr lang="zh-CN" altLang="en-US" sz="1600" dirty="0">
                            <a:latin typeface="+mn-lt"/>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latin typeface="+mn-lt"/>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kumimoji="0" lang="en-US" altLang="zh-CN" sz="1800" kern="1200" dirty="0">
                              <a:solidFill>
                                <a:schemeClr val="tx1"/>
                              </a:solidFill>
                              <a:effectLst/>
                              <a:latin typeface="+mn-lt"/>
                              <a:ea typeface="+mn-ea"/>
                              <a:cs typeface="+mn-cs"/>
                            </a:rPr>
                            <a:t>×</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r>
                            <a:rPr lang="en-US" altLang="zh-CN" sz="1600" dirty="0">
                              <a:latin typeface="+mn-lt"/>
                            </a:rPr>
                            <a:t>)</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a:latin typeface="Cambria Math" panose="02040503050406030204" pitchFamily="18" charset="0"/>
                                    </a:rPr>
                                  </m:ctrlPr>
                                </m:dPr>
                                <m:e>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rad>
                                <m:radPr>
                                  <m:degHide m:val="on"/>
                                  <m:ctrlPr>
                                    <a:rPr lang="zh-CN" altLang="en-US" sz="1600" i="1" smtClean="0">
                                      <a:latin typeface="Cambria Math" panose="02040503050406030204" pitchFamily="18" charset="0"/>
                                    </a:rPr>
                                  </m:ctrlPr>
                                </m:radPr>
                                <m:deg/>
                                <m:e>
                                  <m:r>
                                    <a:rPr lang="en-US" altLang="zh-CN" sz="1600" b="0" i="1" smtClean="0">
                                      <a:latin typeface="Cambria Math"/>
                                    </a:rPr>
                                    <m:t>𝑁</m:t>
                                  </m:r>
                                </m:e>
                              </m:ra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5"/>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二叉树</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t>2(</a:t>
                          </a:r>
                          <a14:m>
                            <m:oMath xmlns:m="http://schemas.openxmlformats.org/officeDocument/2006/math">
                              <m:d>
                                <m:dPr>
                                  <m:begChr m:val="⌈"/>
                                  <m:endChr m:val="⌉"/>
                                  <m:ctrlPr>
                                    <a:rPr lang="zh-CN" altLang="en-US" sz="1600" i="1" smtClean="0">
                                      <a:latin typeface="Cambria Math" panose="02040503050406030204" pitchFamily="18" charset="0"/>
                                    </a:rPr>
                                  </m:ctrlPr>
                                </m:dPr>
                                <m:e>
                                  <m:func>
                                    <m:funcPr>
                                      <m:ctrlPr>
                                        <a:rPr lang="en-US" altLang="zh-CN" sz="1600" b="0" i="1" smtClean="0">
                                          <a:latin typeface="Cambria Math" panose="02040503050406030204" pitchFamily="18" charset="0"/>
                                        </a:rPr>
                                      </m:ctrlPr>
                                    </m:funcPr>
                                    <m:fName>
                                      <m:r>
                                        <m:rPr>
                                          <m:sty m:val="p"/>
                                        </m:rPr>
                                        <a:rPr lang="en-US" altLang="zh-CN" sz="1600" b="0" i="0" smtClean="0">
                                          <a:latin typeface="Cambria Math"/>
                                        </a:rPr>
                                        <m:t>log</m:t>
                                      </m:r>
                                    </m:fName>
                                    <m:e>
                                      <m:r>
                                        <a:rPr lang="en-US" altLang="zh-CN" sz="1600" b="0" i="1" smtClean="0">
                                          <a:latin typeface="Cambria Math"/>
                                        </a:rPr>
                                        <m:t> </m:t>
                                      </m:r>
                                      <m:r>
                                        <a:rPr lang="en-US" altLang="zh-CN" sz="1600" b="0" i="1" smtClean="0">
                                          <a:latin typeface="Cambria Math"/>
                                        </a:rPr>
                                        <m:t>𝑁</m:t>
                                      </m:r>
                                    </m:e>
                                  </m:func>
                                </m:e>
                              </m:d>
                            </m:oMath>
                          </a14:m>
                          <a:r>
                            <a:rPr lang="en-US" altLang="zh-CN" sz="1600" dirty="0"/>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6"/>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星形</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14:m>
                            <m:oMathPara xmlns:m="http://schemas.openxmlformats.org/officeDocument/2006/math">
                              <m:oMathParaPr>
                                <m:jc m:val="left"/>
                              </m:oMathParaPr>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i="1" smtClean="0">
                                        <a:latin typeface="Cambria Math"/>
                                      </a:rPr>
                                      <m:t>𝑁</m:t>
                                    </m:r>
                                    <m:r>
                                      <a:rPr lang="en-US" altLang="zh-CN" sz="1600" i="1">
                                        <a:latin typeface="Cambria Math"/>
                                      </a:rPr>
                                      <m:t>/2</m:t>
                                    </m:r>
                                  </m:e>
                                </m:d>
                              </m:oMath>
                            </m:oMathPara>
                          </a14:m>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7"/>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超立方</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en-US" altLang="zh-CN" sz="1600" dirty="0">
                              <a:latin typeface="+mn-lt"/>
                            </a:rPr>
                            <a:t>=2</a:t>
                          </a:r>
                          <a:r>
                            <a:rPr lang="en-US" altLang="zh-CN" sz="1600" i="1" baseline="30000" dirty="0">
                              <a:latin typeface="+mn-lt"/>
                            </a:rPr>
                            <a:t>n</a:t>
                          </a:r>
                          <a:r>
                            <a:rPr lang="zh-CN" altLang="en-US" sz="1600" dirty="0">
                              <a:latin typeface="+mn-lt"/>
                            </a:rPr>
                            <a:t>个节点</a:t>
                          </a:r>
                        </a:p>
                      </a:txBody>
                      <a:tcPr/>
                    </a:tc>
                    <a:tc>
                      <a:txBody>
                        <a:bodyPr/>
                        <a:lstStyle/>
                        <a:p>
                          <a:pPr indent="0" algn="l">
                            <a:spcBef>
                              <a:spcPts val="0"/>
                            </a:spcBef>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i="1" dirty="0" err="1">
                              <a:latin typeface="+mn-lt"/>
                            </a:rPr>
                            <a:t>nN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8"/>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立方环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latin typeface="+mn-lt"/>
                            </a:rPr>
                            <a:t>=</a:t>
                          </a:r>
                          <a:r>
                            <a:rPr lang="en-US" altLang="zh-CN" sz="1600" i="1" dirty="0">
                              <a:latin typeface="+mn-lt"/>
                            </a:rPr>
                            <a:t>k</a:t>
                          </a:r>
                          <a:r>
                            <a:rPr lang="en-US" altLang="zh-CN" sz="1600" dirty="0">
                              <a:latin typeface="+mn-lt"/>
                            </a:rPr>
                            <a:t>2</a:t>
                          </a:r>
                          <a:r>
                            <a:rPr lang="en-US" altLang="zh-CN" sz="1600" i="1" baseline="30000" dirty="0">
                              <a:latin typeface="+mn-lt"/>
                            </a:rPr>
                            <a:t>k</a:t>
                          </a:r>
                          <a:r>
                            <a:rPr lang="zh-CN" altLang="en-US" sz="1600" dirty="0">
                              <a:latin typeface="+mn-lt"/>
                            </a:rPr>
                            <a:t>个节点</a:t>
                          </a:r>
                        </a:p>
                      </a:txBody>
                      <a:tcPr/>
                    </a:tc>
                    <a:tc>
                      <a:txBody>
                        <a:bodyPr/>
                        <a:lstStyle/>
                        <a:p>
                          <a:pPr indent="0" algn="l">
                            <a:spcBef>
                              <a:spcPts val="0"/>
                            </a:spcBef>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solidFill>
                                <a:schemeClr val="tx1"/>
                              </a:solidFill>
                              <a:effectLst/>
                              <a:latin typeface="+mn-lt"/>
                              <a:ea typeface="宋体" charset="-122"/>
                              <a:cs typeface="Times New Roman" pitchFamily="18" charset="0"/>
                            </a:rPr>
                            <a:t>2</a:t>
                          </a:r>
                          <a:r>
                            <a:rPr lang="en-US" altLang="zh-CN" sz="1600" i="1" dirty="0">
                              <a:solidFill>
                                <a:schemeClr val="tx1"/>
                              </a:solidFill>
                              <a:effectLst/>
                              <a:latin typeface="+mn-lt"/>
                              <a:ea typeface="宋体" charset="-122"/>
                              <a:cs typeface="Times New Roman" pitchFamily="18" charset="0"/>
                            </a:rPr>
                            <a:t>k</a:t>
                          </a:r>
                          <a:r>
                            <a:rPr lang="en-US" altLang="zh-CN" sz="1600" dirty="0">
                              <a:solidFill>
                                <a:schemeClr val="tx1"/>
                              </a:solidFill>
                              <a:effectLst/>
                              <a:latin typeface="+mn-lt"/>
                              <a:ea typeface="宋体" charset="-122"/>
                              <a:cs typeface="Times New Roman" pitchFamily="18" charset="0"/>
                            </a:rPr>
                            <a:t>-1+</a:t>
                          </a:r>
                          <a14:m>
                            <m:oMath xmlns:m="http://schemas.openxmlformats.org/officeDocument/2006/math">
                              <m:d>
                                <m:dPr>
                                  <m:begChr m:val="⌊"/>
                                  <m:endChr m:val="⌋"/>
                                  <m:ctrlPr>
                                    <a:rPr lang="zh-CN" altLang="en-US" sz="1600" i="1" smtClean="0">
                                      <a:latin typeface="Cambria Math" panose="02040503050406030204" pitchFamily="18" charset="0"/>
                                    </a:rPr>
                                  </m:ctrlPr>
                                </m:dPr>
                                <m:e>
                                  <m:r>
                                    <a:rPr lang="en-US" altLang="zh-CN" sz="1600" b="0" i="1" smtClean="0">
                                      <a:latin typeface="Cambria Math"/>
                                    </a:rPr>
                                    <m:t>𝑘</m:t>
                                  </m:r>
                                  <m:r>
                                    <a:rPr lang="en-US" altLang="zh-CN" sz="1600" i="1">
                                      <a:latin typeface="Cambria Math"/>
                                    </a:rPr>
                                    <m:t>/2</m:t>
                                  </m:r>
                                </m:e>
                              </m:d>
                            </m:oMath>
                          </a14:m>
                          <a:endParaRPr lang="zh-CN" altLang="en-US" sz="1600"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r>
                            <a:rPr lang="en-US" altLang="zh-CN" sz="1600" i="1" dirty="0">
                              <a:latin typeface="+mn-lt"/>
                            </a:rPr>
                            <a:t>k</a:t>
                          </a:r>
                          <a:r>
                            <a:rPr lang="en-US" altLang="zh-CN" sz="1600" dirty="0">
                              <a:latin typeface="+mn-lt"/>
                            </a:rPr>
                            <a:t>)</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dirty="0">
                              <a:latin typeface="+mn-lt"/>
                            </a:rPr>
                            <a:t>3</a:t>
                          </a:r>
                          <a:r>
                            <a:rPr lang="en-US" altLang="zh-CN" sz="1600" i="1" dirty="0">
                              <a:latin typeface="+mn-lt"/>
                            </a:rPr>
                            <a:t>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9"/>
                      </a:ext>
                    </a:extLst>
                  </a:tr>
                </a:tbl>
              </a:graphicData>
            </a:graphic>
          </p:graphicFrame>
        </mc:Choice>
        <mc:Fallback xmlns="">
          <p:graphicFrame>
            <p:nvGraphicFramePr>
              <p:cNvPr id="5" name="表格 4"/>
              <p:cNvGraphicFramePr>
                <a:graphicFrameLocks noGrp="1"/>
              </p:cNvGraphicFramePr>
              <p:nvPr>
                <p:extLst>
                  <p:ext uri="{D42A27DB-BD31-4B8C-83A1-F6EECF244321}">
                    <p14:modId xmlns:p14="http://schemas.microsoft.com/office/powerpoint/2010/main" val="3558778341"/>
                  </p:ext>
                </p:extLst>
              </p:nvPr>
            </p:nvGraphicFramePr>
            <p:xfrm>
              <a:off x="827584" y="1845304"/>
              <a:ext cx="7632848" cy="4320000"/>
            </p:xfrm>
            <a:graphic>
              <a:graphicData uri="http://schemas.openxmlformats.org/drawingml/2006/table">
                <a:tbl>
                  <a:tblPr firstRow="1" bandRow="1">
                    <a:tableStyleId>{5940675A-B579-460E-94D1-54222C63F5DA}</a:tableStyleId>
                  </a:tblPr>
                  <a:tblGrid>
                    <a:gridCol w="1079475">
                      <a:extLst>
                        <a:ext uri="{9D8B030D-6E8A-4147-A177-3AD203B41FA5}">
                          <a16:colId xmlns:a16="http://schemas.microsoft.com/office/drawing/2014/main" val="20000"/>
                        </a:ext>
                      </a:extLst>
                    </a:gridCol>
                    <a:gridCol w="1800845">
                      <a:extLst>
                        <a:ext uri="{9D8B030D-6E8A-4147-A177-3AD203B41FA5}">
                          <a16:colId xmlns:a16="http://schemas.microsoft.com/office/drawing/2014/main" val="20001"/>
                        </a:ext>
                      </a:extLst>
                    </a:gridCol>
                    <a:gridCol w="86409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008112">
                      <a:extLst>
                        <a:ext uri="{9D8B030D-6E8A-4147-A177-3AD203B41FA5}">
                          <a16:colId xmlns:a16="http://schemas.microsoft.com/office/drawing/2014/main" val="20004"/>
                        </a:ext>
                      </a:extLst>
                    </a:gridCol>
                    <a:gridCol w="648072">
                      <a:extLst>
                        <a:ext uri="{9D8B030D-6E8A-4147-A177-3AD203B41FA5}">
                          <a16:colId xmlns:a16="http://schemas.microsoft.com/office/drawing/2014/main" val="20005"/>
                        </a:ext>
                      </a:extLst>
                    </a:gridCol>
                    <a:gridCol w="1008112">
                      <a:extLst>
                        <a:ext uri="{9D8B030D-6E8A-4147-A177-3AD203B41FA5}">
                          <a16:colId xmlns:a16="http://schemas.microsoft.com/office/drawing/2014/main" val="20006"/>
                        </a:ext>
                      </a:extLst>
                    </a:gridCol>
                  </a:tblGrid>
                  <a:tr h="432000">
                    <a:tc>
                      <a:txBody>
                        <a:bodyPr/>
                        <a:lstStyle/>
                        <a:p>
                          <a:pPr algn="l">
                            <a:spcBef>
                              <a:spcPts val="0"/>
                            </a:spcBef>
                          </a:pPr>
                          <a:r>
                            <a:rPr lang="zh-CN" altLang="en-US" sz="1600" dirty="0">
                              <a:latin typeface="+mn-lt"/>
                            </a:rPr>
                            <a:t>网络名称</a:t>
                          </a:r>
                        </a:p>
                      </a:txBody>
                      <a:tcPr/>
                    </a:tc>
                    <a:tc>
                      <a:txBody>
                        <a:bodyPr/>
                        <a:lstStyle/>
                        <a:p>
                          <a:pPr algn="l">
                            <a:spcBef>
                              <a:spcPts val="0"/>
                            </a:spcBef>
                          </a:pPr>
                          <a:r>
                            <a:rPr lang="zh-CN" altLang="en-US" sz="1600" dirty="0">
                              <a:latin typeface="+mn-lt"/>
                            </a:rPr>
                            <a:t>网络规模</a:t>
                          </a:r>
                        </a:p>
                      </a:txBody>
                      <a:tcPr/>
                    </a:tc>
                    <a:tc>
                      <a:txBody>
                        <a:bodyPr/>
                        <a:lstStyle/>
                        <a:p>
                          <a:pPr algn="l">
                            <a:spcBef>
                              <a:spcPts val="0"/>
                            </a:spcBef>
                          </a:pPr>
                          <a:r>
                            <a:rPr lang="zh-CN" altLang="en-US" sz="1600" dirty="0">
                              <a:latin typeface="+mn-lt"/>
                            </a:rPr>
                            <a:t>节点度</a:t>
                          </a:r>
                        </a:p>
                      </a:txBody>
                      <a:tcPr/>
                    </a:tc>
                    <a:tc>
                      <a:txBody>
                        <a:bodyPr/>
                        <a:lstStyle/>
                        <a:p>
                          <a:pPr algn="l">
                            <a:spcBef>
                              <a:spcPts val="0"/>
                            </a:spcBef>
                          </a:pPr>
                          <a:r>
                            <a:rPr lang="zh-CN" altLang="en-US" sz="1600" dirty="0">
                              <a:latin typeface="+mn-lt"/>
                            </a:rPr>
                            <a:t>网络直径</a:t>
                          </a:r>
                        </a:p>
                      </a:txBody>
                      <a:tcPr/>
                    </a:tc>
                    <a:tc>
                      <a:txBody>
                        <a:bodyPr/>
                        <a:lstStyle/>
                        <a:p>
                          <a:pPr algn="l">
                            <a:spcBef>
                              <a:spcPts val="0"/>
                            </a:spcBef>
                          </a:pPr>
                          <a:r>
                            <a:rPr lang="zh-CN" altLang="en-US" sz="1600" dirty="0">
                              <a:latin typeface="+mn-lt"/>
                            </a:rPr>
                            <a:t>对剖宽度</a:t>
                          </a:r>
                        </a:p>
                      </a:txBody>
                      <a:tcPr/>
                    </a:tc>
                    <a:tc>
                      <a:txBody>
                        <a:bodyPr/>
                        <a:lstStyle/>
                        <a:p>
                          <a:pPr algn="l">
                            <a:spcBef>
                              <a:spcPts val="0"/>
                            </a:spcBef>
                          </a:pPr>
                          <a:r>
                            <a:rPr lang="zh-CN" altLang="en-US" sz="1600" dirty="0">
                              <a:latin typeface="+mn-lt"/>
                            </a:rPr>
                            <a:t>对称</a:t>
                          </a:r>
                        </a:p>
                      </a:txBody>
                      <a:tcPr/>
                    </a:tc>
                    <a:tc>
                      <a:txBody>
                        <a:bodyPr/>
                        <a:lstStyle/>
                        <a:p>
                          <a:pPr algn="l">
                            <a:spcBef>
                              <a:spcPts val="0"/>
                            </a:spcBef>
                          </a:pPr>
                          <a:r>
                            <a:rPr lang="zh-CN" altLang="en-US" sz="1600" dirty="0">
                              <a:latin typeface="+mn-lt"/>
                            </a:rPr>
                            <a:t>链路数</a:t>
                          </a:r>
                        </a:p>
                      </a:txBody>
                      <a:tcPr/>
                    </a:tc>
                    <a:extLst>
                      <a:ext uri="{0D108BD9-81ED-4DB2-BD59-A6C34878D82A}">
                        <a16:rowId xmlns:a16="http://schemas.microsoft.com/office/drawing/2014/main" val="10000"/>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线性阵列</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latin typeface="+mn-lt"/>
                            </a:rPr>
                            <a:t>1</a:t>
                          </a:r>
                          <a:endParaRPr lang="zh-CN" altLang="en-US" sz="1600" dirty="0">
                            <a:latin typeface="+mn-lt"/>
                          </a:endParaRPr>
                        </a:p>
                      </a:txBody>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1"/>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环形</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endParaRPr lang="zh-CN"/>
                        </a:p>
                      </a:txBody>
                      <a:tcPr>
                        <a:blipFill>
                          <a:blip r:embed="rId2"/>
                          <a:stretch>
                            <a:fillRect l="-306468" t="-204225" r="-218408" b="-702817"/>
                          </a:stretch>
                        </a:blipFill>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pPr algn="l">
                            <a:spcBef>
                              <a:spcPts val="0"/>
                            </a:spcBef>
                          </a:pPr>
                          <a:r>
                            <a:rPr lang="zh-CN" altLang="en-US" sz="1600" dirty="0">
                              <a:latin typeface="+mn-lt"/>
                            </a:rPr>
                            <a:t>是</a:t>
                          </a:r>
                        </a:p>
                      </a:txBody>
                      <a:tcPr/>
                    </a:tc>
                    <a:tc>
                      <a:txBody>
                        <a:bodyPr/>
                        <a:lstStyle/>
                        <a:p>
                          <a:pPr algn="l">
                            <a:spcBef>
                              <a:spcPts val="0"/>
                            </a:spcBef>
                          </a:pPr>
                          <a:r>
                            <a:rPr lang="en-US" altLang="zh-CN" sz="1600" i="1" dirty="0">
                              <a:latin typeface="+mn-lt"/>
                            </a:rPr>
                            <a:t>N</a:t>
                          </a:r>
                          <a:endParaRPr lang="zh-CN" altLang="en-US" sz="1600" i="1" dirty="0">
                            <a:latin typeface="+mn-lt"/>
                          </a:endParaRPr>
                        </a:p>
                      </a:txBody>
                      <a:tcPr/>
                    </a:tc>
                    <a:extLst>
                      <a:ext uri="{0D108BD9-81ED-4DB2-BD59-A6C34878D82A}">
                        <a16:rowId xmlns:a16="http://schemas.microsoft.com/office/drawing/2014/main" val="10002"/>
                      </a:ext>
                    </a:extLst>
                  </a:tr>
                  <a:tr h="432000">
                    <a:tc>
                      <a:txBody>
                        <a:bodyPr/>
                        <a:lstStyle/>
                        <a:p>
                          <a:pPr algn="l">
                            <a:spcBef>
                              <a:spcPts val="0"/>
                            </a:spcBef>
                          </a:pPr>
                          <a:r>
                            <a:rPr lang="en-US" altLang="zh-CN" sz="1600" dirty="0">
                              <a:latin typeface="+mn-lt"/>
                            </a:rPr>
                            <a:t>2-D</a:t>
                          </a:r>
                          <a:r>
                            <a:rPr lang="zh-CN" altLang="en-US" sz="1600" dirty="0">
                              <a:latin typeface="+mn-lt"/>
                            </a:rPr>
                            <a:t>网孔</a:t>
                          </a:r>
                        </a:p>
                      </a:txBody>
                      <a:tcPr/>
                    </a:tc>
                    <a:tc>
                      <a:txBody>
                        <a:bodyPr/>
                        <a:lstStyle/>
                        <a:p>
                          <a:endParaRPr lang="zh-CN"/>
                        </a:p>
                      </a:txBody>
                      <a:tcPr>
                        <a:blipFill>
                          <a:blip r:embed="rId2"/>
                          <a:stretch>
                            <a:fillRect l="-60135" t="-304225" r="-264189" b="-6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304225" r="-218408" b="-602817"/>
                          </a:stretch>
                        </a:blipFill>
                      </a:tcPr>
                    </a:tc>
                    <a:tc>
                      <a:txBody>
                        <a:bodyPr/>
                        <a:lstStyle/>
                        <a:p>
                          <a:endParaRPr lang="zh-CN"/>
                        </a:p>
                      </a:txBody>
                      <a:tcPr>
                        <a:blipFill>
                          <a:blip r:embed="rId2"/>
                          <a:stretch>
                            <a:fillRect l="-495152" t="-304225" r="-166061" b="-602817"/>
                          </a:stretch>
                        </a:blipFill>
                      </a:tcPr>
                    </a:tc>
                    <a:tc>
                      <a:txBody>
                        <a:bodyPr/>
                        <a:lstStyle/>
                        <a:p>
                          <a:pPr algn="l">
                            <a:spcBef>
                              <a:spcPts val="0"/>
                            </a:spcBef>
                          </a:pPr>
                          <a:r>
                            <a:rPr lang="zh-CN" altLang="en-US" sz="1600" dirty="0">
                              <a:latin typeface="+mn-lt"/>
                            </a:rPr>
                            <a:t>非</a:t>
                          </a:r>
                        </a:p>
                      </a:txBody>
                      <a:tcPr/>
                    </a:tc>
                    <a:tc>
                      <a:txBody>
                        <a:bodyPr/>
                        <a:lstStyle/>
                        <a:p>
                          <a:endParaRPr lang="zh-CN"/>
                        </a:p>
                      </a:txBody>
                      <a:tcPr>
                        <a:blipFill>
                          <a:blip r:embed="rId2"/>
                          <a:stretch>
                            <a:fillRect l="-660000" t="-304225" r="-1212" b="-602817"/>
                          </a:stretch>
                        </a:blipFill>
                      </a:tcPr>
                    </a:tc>
                    <a:extLst>
                      <a:ext uri="{0D108BD9-81ED-4DB2-BD59-A6C34878D82A}">
                        <a16:rowId xmlns:a16="http://schemas.microsoft.com/office/drawing/2014/main" val="10003"/>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err="1">
                              <a:effectLst/>
                              <a:latin typeface="+mn-lt"/>
                            </a:rPr>
                            <a:t>Illiac</a:t>
                          </a:r>
                          <a:r>
                            <a:rPr lang="zh-CN" altLang="en-US" sz="1600" dirty="0">
                              <a:effectLst/>
                              <a:latin typeface="+mn-lt"/>
                            </a:rPr>
                            <a:t>网孔</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60135" t="-404225" r="-264189" b="-5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404225" r="-218408" b="-502817"/>
                          </a:stretch>
                        </a:blipFill>
                      </a:tcPr>
                    </a:tc>
                    <a:tc>
                      <a:txBody>
                        <a:bodyPr/>
                        <a:lstStyle/>
                        <a:p>
                          <a:endParaRPr lang="zh-CN"/>
                        </a:p>
                      </a:txBody>
                      <a:tcPr>
                        <a:blipFill>
                          <a:blip r:embed="rId2"/>
                          <a:stretch>
                            <a:fillRect l="-495152" t="-404225" r="-166061" b="-502817"/>
                          </a:stretch>
                        </a:blip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black"/>
                              </a:solidFill>
                              <a:effectLst/>
                              <a:uLnTx/>
                              <a:uFillTx/>
                              <a:latin typeface="+mn-lt"/>
                              <a:ea typeface="+mn-ea"/>
                              <a:cs typeface="+mn-cs"/>
                            </a:rPr>
                            <a:t>是</a:t>
                          </a:r>
                          <a:endParaRPr kumimoji="0" lang="zh-CN" altLang="en-US" sz="1600" b="0" i="0" u="none" strike="noStrike" kern="1200" cap="none" spc="0" normalizeH="0" baseline="0" noProof="0" dirty="0">
                            <a:ln>
                              <a:noFill/>
                            </a:ln>
                            <a:solidFill>
                              <a:prstClr val="black"/>
                            </a:solidFill>
                            <a:effectLst/>
                            <a:uLnTx/>
                            <a:uFillTx/>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4"/>
                      </a:ext>
                    </a:extLst>
                  </a:tr>
                  <a:tr h="432000">
                    <a:tc>
                      <a:txBody>
                        <a:bodyPr/>
                        <a:lstStyle/>
                        <a:p>
                          <a:pPr algn="l">
                            <a:spcBef>
                              <a:spcPts val="0"/>
                            </a:spcBef>
                          </a:pPr>
                          <a:r>
                            <a:rPr lang="en-US" altLang="zh-CN" sz="1600" dirty="0">
                              <a:effectLst/>
                              <a:latin typeface="+mn-lt"/>
                            </a:rPr>
                            <a:t>2-D</a:t>
                          </a:r>
                          <a:r>
                            <a:rPr lang="zh-CN" altLang="en-US" sz="1600" dirty="0">
                              <a:effectLst/>
                              <a:latin typeface="+mn-lt"/>
                            </a:rPr>
                            <a:t>环绕</a:t>
                          </a:r>
                          <a:endParaRPr lang="zh-CN" altLang="en-US" sz="1600" dirty="0">
                            <a:latin typeface="+mn-lt"/>
                          </a:endParaRPr>
                        </a:p>
                      </a:txBody>
                      <a:tcPr/>
                    </a:tc>
                    <a:tc>
                      <a:txBody>
                        <a:bodyPr/>
                        <a:lstStyle/>
                        <a:p>
                          <a:endParaRPr lang="zh-CN"/>
                        </a:p>
                      </a:txBody>
                      <a:tcPr>
                        <a:blipFill>
                          <a:blip r:embed="rId2"/>
                          <a:stretch>
                            <a:fillRect l="-60135" t="-504225" r="-264189" b="-4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4</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504225" r="-218408" b="-402817"/>
                          </a:stretch>
                        </a:blipFill>
                      </a:tcPr>
                    </a:tc>
                    <a:tc>
                      <a:txBody>
                        <a:bodyPr/>
                        <a:lstStyle/>
                        <a:p>
                          <a:endParaRPr lang="zh-CN"/>
                        </a:p>
                      </a:txBody>
                      <a:tcPr>
                        <a:blipFill>
                          <a:blip r:embed="rId2"/>
                          <a:stretch>
                            <a:fillRect l="-495152" t="-504225" r="-166061" b="-4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2</a:t>
                          </a:r>
                          <a:r>
                            <a:rPr lang="en-US" altLang="zh-CN" sz="1600" i="1" dirty="0">
                              <a:latin typeface="+mn-lt"/>
                            </a:rPr>
                            <a:t>N</a:t>
                          </a:r>
                          <a:endParaRPr lang="zh-CN" altLang="en-US" sz="1600" i="1"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5"/>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二叉树</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zh-CN" altLang="en-US" sz="1600" dirty="0">
                              <a:latin typeface="+mn-lt"/>
                            </a:rPr>
                            <a:t>个节点</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604225" r="-218408" b="-302817"/>
                          </a:stretch>
                        </a:blip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zh-CN" altLang="en-US" sz="1600" dirty="0">
                              <a:latin typeface="+mn-lt"/>
                            </a:rPr>
                            <a:t>非</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effectLst/>
                              <a:latin typeface="+mn-lt"/>
                            </a:rPr>
                            <a:t>-1</a:t>
                          </a:r>
                          <a:endParaRPr lang="zh-CN" altLang="en-US" sz="1600" dirty="0">
                            <a:solidFill>
                              <a:schemeClr val="tx1"/>
                            </a:solidFill>
                            <a:effectLst/>
                            <a:latin typeface="+mn-lt"/>
                            <a:ea typeface="宋体" charset="-122"/>
                            <a:cs typeface="Times New Roman" pitchFamily="18" charset="0"/>
                          </a:endParaRPr>
                        </a:p>
                      </a:txBody>
                      <a:tcPr/>
                    </a:tc>
                    <a:extLst>
                      <a:ext uri="{0D108BD9-81ED-4DB2-BD59-A6C34878D82A}">
                        <a16:rowId xmlns:a16="http://schemas.microsoft.com/office/drawing/2014/main" val="10006"/>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星形</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zh-CN" altLang="en-US" sz="1600" dirty="0">
                              <a:latin typeface="+mn-lt"/>
                            </a:rPr>
                            <a:t>个节点</a:t>
                          </a:r>
                        </a:p>
                      </a:txBody>
                      <a:tcPr/>
                    </a:tc>
                    <a:tc>
                      <a:txBody>
                        <a:bodyPr/>
                        <a:lstStyle/>
                        <a:p>
                          <a:pPr algn="l">
                            <a:spcBef>
                              <a:spcPts val="0"/>
                            </a:spcBef>
                          </a:pPr>
                          <a:r>
                            <a:rPr lang="en-US" altLang="zh-CN" sz="1600" i="1" dirty="0">
                              <a:effectLst/>
                              <a:latin typeface="+mn-lt"/>
                            </a:rPr>
                            <a:t>N</a:t>
                          </a:r>
                          <a:r>
                            <a:rPr lang="en-US" altLang="zh-CN" sz="1600" dirty="0">
                              <a:effectLst/>
                              <a:latin typeface="+mn-lt"/>
                            </a:rPr>
                            <a:t>-1</a:t>
                          </a:r>
                          <a:endParaRPr lang="zh-CN" altLang="en-US" sz="1600" dirty="0">
                            <a:latin typeface="+mn-lt"/>
                          </a:endParaRPr>
                        </a:p>
                      </a:txBody>
                      <a:tcPr/>
                    </a:tc>
                    <a:tc>
                      <a:txBody>
                        <a:bodyPr/>
                        <a:lstStyle/>
                        <a:p>
                          <a:pPr algn="l">
                            <a:spcBef>
                              <a:spcPts val="0"/>
                            </a:spcBef>
                          </a:pPr>
                          <a:r>
                            <a:rPr lang="en-US" altLang="zh-CN" sz="1600" dirty="0">
                              <a:effectLst/>
                              <a:latin typeface="+mn-lt"/>
                            </a:rPr>
                            <a:t>2</a:t>
                          </a:r>
                          <a:endParaRPr lang="zh-CN" altLang="en-US" sz="1600" dirty="0">
                            <a:latin typeface="+mn-lt"/>
                          </a:endParaRPr>
                        </a:p>
                      </a:txBody>
                      <a:tcPr/>
                    </a:tc>
                    <a:tc>
                      <a:txBody>
                        <a:bodyPr/>
                        <a:lstStyle/>
                        <a:p>
                          <a:endParaRPr lang="zh-CN"/>
                        </a:p>
                      </a:txBody>
                      <a:tcPr>
                        <a:blipFill>
                          <a:blip r:embed="rId2"/>
                          <a:stretch>
                            <a:fillRect l="-495152" t="-704225" r="-166061" b="-202817"/>
                          </a:stretch>
                        </a:blipFill>
                      </a:tcPr>
                    </a:tc>
                    <a:tc>
                      <a:txBody>
                        <a:bodyPr/>
                        <a:lstStyle/>
                        <a:p>
                          <a:pPr algn="l">
                            <a:spcBef>
                              <a:spcPts val="0"/>
                            </a:spcBef>
                          </a:pPr>
                          <a:r>
                            <a:rPr lang="zh-CN" altLang="en-US" sz="1600" dirty="0">
                              <a:latin typeface="+mn-lt"/>
                            </a:rPr>
                            <a:t>非</a:t>
                          </a:r>
                        </a:p>
                      </a:txBody>
                      <a:tcPr/>
                    </a:tc>
                    <a:tc>
                      <a:txBody>
                        <a:bodyPr/>
                        <a:lstStyle/>
                        <a:p>
                          <a:pPr algn="l">
                            <a:spcBef>
                              <a:spcPts val="0"/>
                            </a:spcBef>
                          </a:pPr>
                          <a:r>
                            <a:rPr lang="en-US" altLang="zh-CN" sz="1600" i="1" dirty="0">
                              <a:latin typeface="+mn-lt"/>
                            </a:rPr>
                            <a:t>N</a:t>
                          </a:r>
                          <a:r>
                            <a:rPr lang="en-US" altLang="zh-CN" sz="1600" dirty="0">
                              <a:latin typeface="+mn-lt"/>
                            </a:rPr>
                            <a:t>-1</a:t>
                          </a:r>
                          <a:endParaRPr lang="zh-CN" altLang="en-US" sz="1600" dirty="0">
                            <a:latin typeface="+mn-lt"/>
                          </a:endParaRPr>
                        </a:p>
                      </a:txBody>
                      <a:tcPr/>
                    </a:tc>
                    <a:extLst>
                      <a:ext uri="{0D108BD9-81ED-4DB2-BD59-A6C34878D82A}">
                        <a16:rowId xmlns:a16="http://schemas.microsoft.com/office/drawing/2014/main" val="10007"/>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超立方</a:t>
                          </a:r>
                          <a:endParaRPr lang="zh-CN" altLang="en-US" sz="1600" dirty="0">
                            <a:solidFill>
                              <a:schemeClr val="tx1"/>
                            </a:solidFill>
                            <a:effectLst/>
                            <a:latin typeface="+mn-lt"/>
                            <a:ea typeface="宋体" charset="-122"/>
                            <a:cs typeface="Times New Roman" pitchFamily="18" charset="0"/>
                          </a:endParaRPr>
                        </a:p>
                      </a:txBody>
                      <a:tcPr/>
                    </a:tc>
                    <a:tc>
                      <a:txBody>
                        <a:bodyPr/>
                        <a:lstStyle/>
                        <a:p>
                          <a:pPr algn="l">
                            <a:spcBef>
                              <a:spcPts val="0"/>
                            </a:spcBef>
                          </a:pPr>
                          <a:r>
                            <a:rPr lang="en-US" altLang="zh-CN" sz="1600" i="1" dirty="0">
                              <a:latin typeface="+mn-lt"/>
                            </a:rPr>
                            <a:t>N</a:t>
                          </a:r>
                          <a:r>
                            <a:rPr lang="en-US" altLang="zh-CN" sz="1600" dirty="0">
                              <a:latin typeface="+mn-lt"/>
                            </a:rPr>
                            <a:t>=2</a:t>
                          </a:r>
                          <a:r>
                            <a:rPr lang="en-US" altLang="zh-CN" sz="1600" i="1" baseline="30000" dirty="0">
                              <a:latin typeface="+mn-lt"/>
                            </a:rPr>
                            <a:t>n</a:t>
                          </a:r>
                          <a:r>
                            <a:rPr lang="zh-CN" altLang="en-US" sz="1600" dirty="0">
                              <a:latin typeface="+mn-lt"/>
                            </a:rPr>
                            <a:t>个节点</a:t>
                          </a:r>
                        </a:p>
                      </a:txBody>
                      <a:tcPr/>
                    </a:tc>
                    <a:tc>
                      <a:txBody>
                        <a:bodyPr/>
                        <a:lstStyle/>
                        <a:p>
                          <a:pPr indent="0" algn="l">
                            <a:spcBef>
                              <a:spcPts val="0"/>
                            </a:spcBef>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effectLst/>
                              <a:latin typeface="+mn-lt"/>
                            </a:rPr>
                            <a:t>n</a:t>
                          </a:r>
                          <a:endParaRPr lang="zh-CN" altLang="en-US" sz="1600" i="1" dirty="0">
                            <a:solidFill>
                              <a:schemeClr val="tx1"/>
                            </a:solidFill>
                            <a:effectLst/>
                            <a:latin typeface="+mn-lt"/>
                            <a:ea typeface="宋体" charset="-122"/>
                            <a:cs typeface="Times New Roman" pitchFamily="18" charset="0"/>
                          </a:endParaRPr>
                        </a:p>
                      </a:txBody>
                      <a:tcPr/>
                    </a:tc>
                    <a:tc>
                      <a:txBody>
                        <a:bodyPr/>
                        <a:lstStyle/>
                        <a:p>
                          <a:pPr indent="0" algn="l">
                            <a:spcBef>
                              <a:spcPts val="0"/>
                            </a:spcBef>
                          </a:pPr>
                          <a:r>
                            <a:rPr lang="en-US" altLang="zh-CN" sz="1600" dirty="0">
                              <a:latin typeface="+mn-lt"/>
                            </a:rPr>
                            <a:t>N/2</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i="1" dirty="0" err="1">
                              <a:latin typeface="+mn-lt"/>
                            </a:rPr>
                            <a:t>nN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8"/>
                      </a:ext>
                    </a:extLst>
                  </a:tr>
                  <a:tr h="432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sz="1600" dirty="0">
                              <a:effectLst/>
                              <a:latin typeface="+mn-lt"/>
                            </a:rPr>
                            <a:t>立方环</a:t>
                          </a:r>
                          <a:endParaRPr lang="zh-CN" altLang="en-US" sz="1600" dirty="0">
                            <a:solidFill>
                              <a:schemeClr val="tx1"/>
                            </a:solidFill>
                            <a:effectLst/>
                            <a:latin typeface="+mn-lt"/>
                            <a:ea typeface="宋体" charset="-122"/>
                            <a:cs typeface="Times New Roman"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600" i="1" dirty="0">
                              <a:latin typeface="+mn-lt"/>
                            </a:rPr>
                            <a:t>N</a:t>
                          </a:r>
                          <a:r>
                            <a:rPr lang="en-US" altLang="zh-CN" sz="1600" dirty="0">
                              <a:latin typeface="+mn-lt"/>
                            </a:rPr>
                            <a:t>=</a:t>
                          </a:r>
                          <a:r>
                            <a:rPr lang="en-US" altLang="zh-CN" sz="1600" i="1" dirty="0">
                              <a:latin typeface="+mn-lt"/>
                            </a:rPr>
                            <a:t>k</a:t>
                          </a:r>
                          <a:r>
                            <a:rPr lang="en-US" altLang="zh-CN" sz="1600" dirty="0">
                              <a:latin typeface="+mn-lt"/>
                            </a:rPr>
                            <a:t>2</a:t>
                          </a:r>
                          <a:r>
                            <a:rPr lang="en-US" altLang="zh-CN" sz="1600" i="1" baseline="30000" dirty="0">
                              <a:latin typeface="+mn-lt"/>
                            </a:rPr>
                            <a:t>k</a:t>
                          </a:r>
                          <a:r>
                            <a:rPr lang="zh-CN" altLang="en-US" sz="1600" dirty="0">
                              <a:latin typeface="+mn-lt"/>
                            </a:rPr>
                            <a:t>个节点</a:t>
                          </a:r>
                        </a:p>
                      </a:txBody>
                      <a:tcPr/>
                    </a:tc>
                    <a:tc>
                      <a:txBody>
                        <a:bodyPr/>
                        <a:lstStyle/>
                        <a:p>
                          <a:pPr indent="0" algn="l">
                            <a:spcBef>
                              <a:spcPts val="0"/>
                            </a:spcBef>
                          </a:pPr>
                          <a:r>
                            <a:rPr lang="en-US" altLang="zh-CN" sz="1600" dirty="0">
                              <a:effectLst/>
                              <a:latin typeface="+mn-lt"/>
                            </a:rPr>
                            <a:t>3</a:t>
                          </a:r>
                          <a:endParaRPr lang="zh-CN" altLang="en-US" sz="1600" dirty="0">
                            <a:solidFill>
                              <a:schemeClr val="tx1"/>
                            </a:solidFill>
                            <a:effectLst/>
                            <a:latin typeface="+mn-lt"/>
                            <a:ea typeface="宋体" charset="-122"/>
                            <a:cs typeface="Times New Roman" pitchFamily="18" charset="0"/>
                          </a:endParaRPr>
                        </a:p>
                      </a:txBody>
                      <a:tcPr/>
                    </a:tc>
                    <a:tc>
                      <a:txBody>
                        <a:bodyPr/>
                        <a:lstStyle/>
                        <a:p>
                          <a:endParaRPr lang="zh-CN"/>
                        </a:p>
                      </a:txBody>
                      <a:tcPr>
                        <a:blipFill>
                          <a:blip r:embed="rId2"/>
                          <a:stretch>
                            <a:fillRect l="-306468" t="-904225" r="-218408" b="-2817"/>
                          </a:stretch>
                        </a:blipFill>
                      </a:tcPr>
                    </a:tc>
                    <a:tc>
                      <a:txBody>
                        <a:bodyPr/>
                        <a:lstStyle/>
                        <a:p>
                          <a:pPr indent="0" algn="l">
                            <a:spcBef>
                              <a:spcPts val="0"/>
                            </a:spcBef>
                          </a:pPr>
                          <a:r>
                            <a:rPr lang="en-US" altLang="zh-CN" sz="1600" dirty="0">
                              <a:latin typeface="+mn-lt"/>
                            </a:rPr>
                            <a:t>N/(2</a:t>
                          </a:r>
                          <a:r>
                            <a:rPr lang="en-US" altLang="zh-CN" sz="1600" i="1" dirty="0">
                              <a:latin typeface="+mn-lt"/>
                            </a:rPr>
                            <a:t>k</a:t>
                          </a:r>
                          <a:r>
                            <a:rPr lang="en-US" altLang="zh-CN" sz="1600" dirty="0">
                              <a:latin typeface="+mn-lt"/>
                            </a:rPr>
                            <a:t>)</a:t>
                          </a:r>
                          <a:endParaRPr lang="zh-CN" altLang="en-US" sz="1600" dirty="0">
                            <a:latin typeface="+mn-lt"/>
                          </a:endParaRPr>
                        </a:p>
                      </a:txBody>
                      <a:tcPr/>
                    </a:tc>
                    <a:tc>
                      <a:txBody>
                        <a:bodyPr/>
                        <a:lstStyle/>
                        <a:p>
                          <a:pPr indent="0" algn="l">
                            <a:spcBef>
                              <a:spcPts val="0"/>
                            </a:spcBef>
                          </a:pPr>
                          <a:r>
                            <a:rPr lang="zh-CN" altLang="en-US" sz="1600" dirty="0">
                              <a:latin typeface="+mn-lt"/>
                            </a:rPr>
                            <a:t>是</a:t>
                          </a:r>
                        </a:p>
                      </a:txBody>
                      <a:tcPr/>
                    </a:tc>
                    <a:tc>
                      <a:txBody>
                        <a:bodyPr/>
                        <a:lstStyle/>
                        <a:p>
                          <a:pPr indent="0" algn="l">
                            <a:spcBef>
                              <a:spcPts val="0"/>
                            </a:spcBef>
                          </a:pPr>
                          <a:r>
                            <a:rPr lang="en-US" altLang="zh-CN" sz="1600" dirty="0">
                              <a:latin typeface="+mn-lt"/>
                            </a:rPr>
                            <a:t>3</a:t>
                          </a:r>
                          <a:r>
                            <a:rPr lang="en-US" altLang="zh-CN" sz="1600" i="1" dirty="0">
                              <a:latin typeface="+mn-lt"/>
                            </a:rPr>
                            <a:t>N</a:t>
                          </a:r>
                          <a:r>
                            <a:rPr lang="en-US" altLang="zh-CN" sz="1600" dirty="0">
                              <a:latin typeface="+mn-lt"/>
                            </a:rPr>
                            <a:t>/2</a:t>
                          </a:r>
                          <a:endParaRPr lang="zh-CN" altLang="en-US" sz="1600" dirty="0">
                            <a:latin typeface="+mn-lt"/>
                          </a:endParaRPr>
                        </a:p>
                      </a:txBody>
                      <a:tcPr/>
                    </a:tc>
                    <a:extLst>
                      <a:ext uri="{0D108BD9-81ED-4DB2-BD59-A6C34878D82A}">
                        <a16:rowId xmlns:a16="http://schemas.microsoft.com/office/drawing/2014/main" val="10009"/>
                      </a:ext>
                    </a:extLst>
                  </a:tr>
                </a:tbl>
              </a:graphicData>
            </a:graphic>
          </p:graphicFrame>
        </mc:Fallback>
      </mc:AlternateContent>
      <p:sp>
        <p:nvSpPr>
          <p:cNvPr id="14" name="内容占位符 13"/>
          <p:cNvSpPr>
            <a:spLocks noGrp="1"/>
          </p:cNvSpPr>
          <p:nvPr>
            <p:ph sz="quarter" idx="1"/>
          </p:nvPr>
        </p:nvSpPr>
        <p:spPr/>
        <p:txBody>
          <a:bodyPr/>
          <a:lstStyle/>
          <a:p>
            <a:r>
              <a:rPr lang="zh-CN" altLang="en-US" dirty="0"/>
              <a:t>静态互连网络特性一览表</a:t>
            </a:r>
          </a:p>
        </p:txBody>
      </p:sp>
      <p:sp>
        <p:nvSpPr>
          <p:cNvPr id="72715" name="Rectangle 11"/>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1" name="Rectangle 17"/>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2724" name="Rectangle 2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a:xfrm>
            <a:off x="457200" y="1219200"/>
            <a:ext cx="3610744" cy="4937760"/>
          </a:xfrm>
        </p:spPr>
        <p:txBody>
          <a:bodyPr/>
          <a:lstStyle/>
          <a:p>
            <a:r>
              <a:rPr lang="zh-CN" altLang="en-US" dirty="0"/>
              <a:t>总线</a:t>
            </a:r>
            <a:endParaRPr lang="en-US" altLang="zh-CN" dirty="0"/>
          </a:p>
          <a:p>
            <a:pPr lvl="1"/>
            <a:r>
              <a:rPr lang="zh-CN" altLang="en-US" dirty="0"/>
              <a:t>总线标准</a:t>
            </a:r>
            <a:endParaRPr lang="en-US" altLang="zh-CN" dirty="0"/>
          </a:p>
          <a:p>
            <a:pPr lvl="2"/>
            <a:r>
              <a:rPr lang="en-US" altLang="zh-CN" dirty="0"/>
              <a:t>PCI, VME, </a:t>
            </a:r>
            <a:r>
              <a:rPr lang="en-US" altLang="zh-CN" dirty="0" err="1"/>
              <a:t>Multibus</a:t>
            </a:r>
            <a:r>
              <a:rPr lang="en-US" altLang="zh-CN" dirty="0"/>
              <a:t>, </a:t>
            </a:r>
            <a:r>
              <a:rPr lang="en-US" altLang="zh-CN" dirty="0" err="1"/>
              <a:t>Sbus</a:t>
            </a:r>
            <a:r>
              <a:rPr lang="en-US" altLang="zh-CN" dirty="0"/>
              <a:t>, </a:t>
            </a:r>
            <a:r>
              <a:rPr lang="en-US" altLang="zh-CN" dirty="0" err="1"/>
              <a:t>MicroChannel</a:t>
            </a:r>
            <a:r>
              <a:rPr lang="en-US" altLang="zh-CN" dirty="0"/>
              <a:t>, IEEE </a:t>
            </a:r>
            <a:r>
              <a:rPr lang="en-US" altLang="zh-CN" dirty="0" err="1"/>
              <a:t>Futurebus</a:t>
            </a:r>
            <a:endParaRPr lang="en-US" altLang="zh-CN" dirty="0"/>
          </a:p>
          <a:p>
            <a:pPr lvl="1"/>
            <a:r>
              <a:rPr lang="zh-CN" altLang="en-US" dirty="0"/>
              <a:t>主要问题</a:t>
            </a:r>
            <a:endParaRPr lang="en-US" altLang="zh-CN" dirty="0"/>
          </a:p>
          <a:p>
            <a:pPr lvl="2"/>
            <a:r>
              <a:rPr lang="zh-CN" altLang="en-US" dirty="0"/>
              <a:t>总线仲裁</a:t>
            </a:r>
            <a:endParaRPr lang="en-US" altLang="zh-CN" dirty="0"/>
          </a:p>
          <a:p>
            <a:pPr lvl="2"/>
            <a:r>
              <a:rPr lang="zh-CN" altLang="en-US" dirty="0"/>
              <a:t>中断处理</a:t>
            </a:r>
            <a:endParaRPr lang="en-US" altLang="zh-CN" dirty="0"/>
          </a:p>
          <a:p>
            <a:pPr lvl="2"/>
            <a:r>
              <a:rPr lang="zh-CN" altLang="en-US" dirty="0"/>
              <a:t>协议转换</a:t>
            </a:r>
            <a:endParaRPr lang="en-US" altLang="zh-CN" dirty="0"/>
          </a:p>
          <a:p>
            <a:pPr lvl="2"/>
            <a:r>
              <a:rPr lang="zh-CN" altLang="en-US" dirty="0"/>
              <a:t>快速同步</a:t>
            </a:r>
            <a:endParaRPr lang="en-US" altLang="zh-CN" dirty="0"/>
          </a:p>
          <a:p>
            <a:pPr lvl="2"/>
            <a:r>
              <a:rPr lang="zh-CN" altLang="en-US" dirty="0"/>
              <a:t>缓存一致性协议</a:t>
            </a:r>
            <a:endParaRPr lang="en-US" altLang="zh-CN" dirty="0"/>
          </a:p>
          <a:p>
            <a:pPr lvl="2"/>
            <a:r>
              <a:rPr lang="zh-CN" altLang="en-US" dirty="0"/>
              <a:t>总线桥接</a:t>
            </a:r>
            <a:endParaRPr lang="en-US" altLang="zh-CN" dirty="0"/>
          </a:p>
          <a:p>
            <a:pPr lvl="2"/>
            <a:r>
              <a:rPr lang="zh-CN" altLang="en-US" dirty="0"/>
              <a:t>层次总线的扩展</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14</a:t>
            </a:fld>
            <a:endParaRPr lang="zh-CN" altLang="en-US"/>
          </a:p>
        </p:txBody>
      </p:sp>
      <p:graphicFrame>
        <p:nvGraphicFramePr>
          <p:cNvPr id="70658" name="Object 2"/>
          <p:cNvGraphicFramePr>
            <a:graphicFrameLocks noChangeAspect="1"/>
          </p:cNvGraphicFramePr>
          <p:nvPr>
            <p:extLst>
              <p:ext uri="{D42A27DB-BD31-4B8C-83A1-F6EECF244321}">
                <p14:modId xmlns:p14="http://schemas.microsoft.com/office/powerpoint/2010/main" val="1693619346"/>
              </p:ext>
            </p:extLst>
          </p:nvPr>
        </p:nvGraphicFramePr>
        <p:xfrm>
          <a:off x="3059832" y="962255"/>
          <a:ext cx="6235105" cy="5635097"/>
        </p:xfrm>
        <a:graphic>
          <a:graphicData uri="http://schemas.openxmlformats.org/presentationml/2006/ole">
            <mc:AlternateContent xmlns:mc="http://schemas.openxmlformats.org/markup-compatibility/2006">
              <mc:Choice xmlns:v="urn:schemas-microsoft-com:vml" Requires="v">
                <p:oleObj spid="_x0000_s7171" name="Visio" r:id="rId4" imgW="3976897" imgH="3591270" progId="Visio.Drawing.11">
                  <p:embed/>
                </p:oleObj>
              </mc:Choice>
              <mc:Fallback>
                <p:oleObj name="Visio" r:id="rId4" imgW="3976897" imgH="3591270" progId="Visio.Drawing.11">
                  <p:embed/>
                  <p:pic>
                    <p:nvPicPr>
                      <p:cNvPr id="0" name="Picture 2"/>
                      <p:cNvPicPr>
                        <a:picLocks noChangeAspect="1" noChangeArrowheads="1"/>
                      </p:cNvPicPr>
                      <p:nvPr/>
                    </p:nvPicPr>
                    <p:blipFill>
                      <a:blip r:embed="rId5"/>
                      <a:srcRect/>
                      <a:stretch>
                        <a:fillRect/>
                      </a:stretch>
                    </p:blipFill>
                    <p:spPr bwMode="auto">
                      <a:xfrm>
                        <a:off x="3059832" y="962255"/>
                        <a:ext cx="6235105" cy="5635097"/>
                      </a:xfrm>
                      <a:prstGeom prst="rect">
                        <a:avLst/>
                      </a:prstGeom>
                      <a:noFill/>
                    </p:spPr>
                  </p:pic>
                </p:oleObj>
              </mc:Fallback>
            </mc:AlternateContent>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r>
              <a:rPr lang="zh-CN" altLang="en-US" dirty="0"/>
              <a:t>交叉开关</a:t>
            </a:r>
            <a:r>
              <a:rPr lang="en-US" altLang="zh-CN" dirty="0"/>
              <a:t>(Crossbar)</a:t>
            </a:r>
          </a:p>
          <a:p>
            <a:pPr lvl="1"/>
            <a:r>
              <a:rPr lang="zh-CN" altLang="en-US" dirty="0"/>
              <a:t>可由程序控制动态设置其处于“开”或“关”状态</a:t>
            </a:r>
            <a:endParaRPr lang="en-US" altLang="zh-CN" dirty="0"/>
          </a:p>
          <a:p>
            <a:pPr lvl="1"/>
            <a:r>
              <a:rPr lang="zh-CN" altLang="en-US" dirty="0"/>
              <a:t>能在 </a:t>
            </a:r>
            <a:r>
              <a:rPr lang="en-US" altLang="zh-CN" dirty="0"/>
              <a:t>(</a:t>
            </a:r>
            <a:r>
              <a:rPr lang="zh-CN" altLang="en-US" dirty="0"/>
              <a:t>源</a:t>
            </a:r>
            <a:r>
              <a:rPr lang="en-US" altLang="zh-CN" dirty="0"/>
              <a:t>, </a:t>
            </a:r>
            <a:r>
              <a:rPr lang="zh-CN" altLang="en-US" dirty="0"/>
              <a:t>目的</a:t>
            </a:r>
            <a:r>
              <a:rPr lang="en-US" altLang="zh-CN" dirty="0"/>
              <a:t>)</a:t>
            </a:r>
            <a:r>
              <a:rPr lang="zh-CN" altLang="en-US" dirty="0"/>
              <a:t>对之间建立动态连接</a:t>
            </a:r>
          </a:p>
          <a:p>
            <a:pPr lvl="1"/>
            <a:r>
              <a:rPr lang="zh-CN" altLang="en-US" dirty="0"/>
              <a:t>可为每个端口提供更高的带宽</a:t>
            </a:r>
            <a:endParaRPr lang="en-US" altLang="zh-CN" dirty="0"/>
          </a:p>
          <a:p>
            <a:pPr lvl="1"/>
            <a:r>
              <a:rPr lang="zh-CN" altLang="en-US" dirty="0"/>
              <a:t>交叉开关的使用方式</a:t>
            </a:r>
            <a:endParaRPr lang="en-US" altLang="zh-CN" dirty="0"/>
          </a:p>
          <a:p>
            <a:pPr lvl="2"/>
            <a:r>
              <a:rPr lang="zh-CN" altLang="en-US" dirty="0"/>
              <a:t>用于处理器之间的通信</a:t>
            </a:r>
            <a:endParaRPr lang="en-US" altLang="zh-CN" dirty="0"/>
          </a:p>
          <a:p>
            <a:pPr lvl="2"/>
            <a:r>
              <a:rPr lang="zh-CN" altLang="en-US" dirty="0"/>
              <a:t>用于处理器和存储模块之间的通信</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15</a:t>
            </a:fld>
            <a:endParaRPr lang="zh-CN" altLang="en-US" dirty="0"/>
          </a:p>
        </p:txBody>
      </p:sp>
      <p:graphicFrame>
        <p:nvGraphicFramePr>
          <p:cNvPr id="6" name="对象 5"/>
          <p:cNvGraphicFramePr>
            <a:graphicFrameLocks noChangeAspect="1"/>
          </p:cNvGraphicFramePr>
          <p:nvPr>
            <p:extLst>
              <p:ext uri="{D42A27DB-BD31-4B8C-83A1-F6EECF244321}">
                <p14:modId xmlns:p14="http://schemas.microsoft.com/office/powerpoint/2010/main" val="1085166539"/>
              </p:ext>
            </p:extLst>
          </p:nvPr>
        </p:nvGraphicFramePr>
        <p:xfrm>
          <a:off x="3006018" y="3501008"/>
          <a:ext cx="5166382" cy="3312368"/>
        </p:xfrm>
        <a:graphic>
          <a:graphicData uri="http://schemas.openxmlformats.org/presentationml/2006/ole">
            <mc:AlternateContent xmlns:mc="http://schemas.openxmlformats.org/markup-compatibility/2006">
              <mc:Choice xmlns:v="urn:schemas-microsoft-com:vml" Requires="v">
                <p:oleObj spid="_x0000_s8195" name="Visio" r:id="rId3" imgW="7192560" imgH="4611870" progId="Visio.Drawing.11">
                  <p:embed/>
                </p:oleObj>
              </mc:Choice>
              <mc:Fallback>
                <p:oleObj name="Visio" r:id="rId3" imgW="7192560" imgH="4611870" progId="Visio.Drawing.11">
                  <p:embed/>
                  <p:pic>
                    <p:nvPicPr>
                      <p:cNvPr id="0" name=""/>
                      <p:cNvPicPr/>
                      <p:nvPr/>
                    </p:nvPicPr>
                    <p:blipFill>
                      <a:blip r:embed="rId4"/>
                      <a:stretch>
                        <a:fillRect/>
                      </a:stretch>
                    </p:blipFill>
                    <p:spPr>
                      <a:xfrm>
                        <a:off x="3006018" y="3501008"/>
                        <a:ext cx="5166382" cy="3312368"/>
                      </a:xfrm>
                      <a:prstGeom prst="rect">
                        <a:avLst/>
                      </a:prstGeom>
                    </p:spPr>
                  </p:pic>
                </p:oleObj>
              </mc:Fallback>
            </mc:AlternateContent>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2.1.3 </a:t>
            </a:r>
            <a:r>
              <a:rPr lang="zh-CN" altLang="en-US" dirty="0"/>
              <a:t>动态互连网络</a:t>
            </a:r>
          </a:p>
        </p:txBody>
      </p:sp>
      <p:sp>
        <p:nvSpPr>
          <p:cNvPr id="3" name="内容占位符 2"/>
          <p:cNvSpPr>
            <a:spLocks noGrp="1"/>
          </p:cNvSpPr>
          <p:nvPr>
            <p:ph sz="quarter" idx="1"/>
          </p:nvPr>
        </p:nvSpPr>
        <p:spPr/>
        <p:txBody>
          <a:bodyPr/>
          <a:lstStyle/>
          <a:p>
            <a:r>
              <a:rPr lang="zh-CN" altLang="en-US" dirty="0"/>
              <a:t>多级互连网络</a:t>
            </a:r>
            <a:endParaRPr lang="en-US" altLang="zh-CN" dirty="0"/>
          </a:p>
          <a:p>
            <a:pPr lvl="1"/>
            <a:r>
              <a:rPr lang="zh-CN" altLang="en-US" dirty="0"/>
              <a:t>由单级交叉开关级联起来形成</a:t>
            </a:r>
            <a:endParaRPr lang="en-US" altLang="zh-CN" dirty="0"/>
          </a:p>
          <a:p>
            <a:pPr lvl="1"/>
            <a:r>
              <a:rPr lang="zh-CN" altLang="en-US" dirty="0"/>
              <a:t>开关单元</a:t>
            </a:r>
            <a:endParaRPr lang="en-US" altLang="zh-CN" dirty="0"/>
          </a:p>
          <a:p>
            <a:pPr lvl="1"/>
            <a:r>
              <a:rPr lang="zh-CN" altLang="en-US" dirty="0"/>
              <a:t>级间连接方式</a:t>
            </a:r>
            <a:endParaRPr lang="en-US" altLang="zh-CN" dirty="0"/>
          </a:p>
          <a:p>
            <a:pPr lvl="2"/>
            <a:r>
              <a:rPr lang="zh-CN" altLang="en-US" dirty="0"/>
              <a:t>均匀洗牌、蝶式、纵横交叉</a:t>
            </a:r>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16</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465748826"/>
              </p:ext>
            </p:extLst>
          </p:nvPr>
        </p:nvGraphicFramePr>
        <p:xfrm>
          <a:off x="4644008" y="2060848"/>
          <a:ext cx="4139620" cy="1800200"/>
        </p:xfrm>
        <a:graphic>
          <a:graphicData uri="http://schemas.openxmlformats.org/presentationml/2006/ole">
            <mc:AlternateContent xmlns:mc="http://schemas.openxmlformats.org/markup-compatibility/2006">
              <mc:Choice xmlns:v="urn:schemas-microsoft-com:vml" Requires="v">
                <p:oleObj spid="_x0000_s9220" name="Visio" r:id="rId3" imgW="2339892" imgH="1017360" progId="Visio.Drawing.11">
                  <p:embed/>
                </p:oleObj>
              </mc:Choice>
              <mc:Fallback>
                <p:oleObj name="Visio" r:id="rId3" imgW="2339892" imgH="1017360" progId="Visio.Drawing.11">
                  <p:embed/>
                  <p:pic>
                    <p:nvPicPr>
                      <p:cNvPr id="0" name=""/>
                      <p:cNvPicPr/>
                      <p:nvPr/>
                    </p:nvPicPr>
                    <p:blipFill>
                      <a:blip r:embed="rId4"/>
                      <a:stretch>
                        <a:fillRect/>
                      </a:stretch>
                    </p:blipFill>
                    <p:spPr>
                      <a:xfrm>
                        <a:off x="4644008" y="2060848"/>
                        <a:ext cx="4139620" cy="1800200"/>
                      </a:xfrm>
                      <a:prstGeom prst="rect">
                        <a:avLst/>
                      </a:prstGeom>
                    </p:spPr>
                  </p:pic>
                </p:oleObj>
              </mc:Fallback>
            </mc:AlternateContent>
          </a:graphicData>
        </a:graphic>
      </p:graphicFrame>
      <p:graphicFrame>
        <p:nvGraphicFramePr>
          <p:cNvPr id="7" name="对象 6"/>
          <p:cNvGraphicFramePr>
            <a:graphicFrameLocks noChangeAspect="1"/>
          </p:cNvGraphicFramePr>
          <p:nvPr>
            <p:extLst>
              <p:ext uri="{D42A27DB-BD31-4B8C-83A1-F6EECF244321}">
                <p14:modId xmlns:p14="http://schemas.microsoft.com/office/powerpoint/2010/main" val="751872360"/>
              </p:ext>
            </p:extLst>
          </p:nvPr>
        </p:nvGraphicFramePr>
        <p:xfrm>
          <a:off x="1028213" y="3688080"/>
          <a:ext cx="7689148" cy="2963015"/>
        </p:xfrm>
        <a:graphic>
          <a:graphicData uri="http://schemas.openxmlformats.org/presentationml/2006/ole">
            <mc:AlternateContent xmlns:mc="http://schemas.openxmlformats.org/markup-compatibility/2006">
              <mc:Choice xmlns:v="urn:schemas-microsoft-com:vml" Requires="v">
                <p:oleObj spid="_x0000_s9221" name="Visio" r:id="rId5" imgW="4486368" imgH="1729080" progId="Visio.Drawing.11">
                  <p:embed/>
                </p:oleObj>
              </mc:Choice>
              <mc:Fallback>
                <p:oleObj name="Visio" r:id="rId5" imgW="4486368" imgH="1729080" progId="Visio.Drawing.11">
                  <p:embed/>
                  <p:pic>
                    <p:nvPicPr>
                      <p:cNvPr id="0" name=""/>
                      <p:cNvPicPr/>
                      <p:nvPr/>
                    </p:nvPicPr>
                    <p:blipFill>
                      <a:blip r:embed="rId6"/>
                      <a:stretch>
                        <a:fillRect/>
                      </a:stretch>
                    </p:blipFill>
                    <p:spPr>
                      <a:xfrm>
                        <a:off x="1028213" y="3688080"/>
                        <a:ext cx="7689148" cy="2963015"/>
                      </a:xfrm>
                      <a:prstGeom prst="rect">
                        <a:avLst/>
                      </a:prstGeom>
                    </p:spPr>
                  </p:pic>
                </p:oleObj>
              </mc:Fallback>
            </mc:AlternateContent>
          </a:graphicData>
        </a:graphic>
      </p:graphicFrame>
      <p:sp>
        <p:nvSpPr>
          <p:cNvPr id="5" name="文本框 4"/>
          <p:cNvSpPr txBox="1"/>
          <p:nvPr/>
        </p:nvSpPr>
        <p:spPr>
          <a:xfrm>
            <a:off x="3059832" y="3933056"/>
            <a:ext cx="436338" cy="369332"/>
          </a:xfrm>
          <a:prstGeom prst="rect">
            <a:avLst/>
          </a:prstGeom>
          <a:noFill/>
        </p:spPr>
        <p:txBody>
          <a:bodyPr wrap="none" rtlCol="0">
            <a:spAutoFit/>
          </a:bodyPr>
          <a:lstStyle/>
          <a:p>
            <a:r>
              <a:rPr lang="en-US" altLang="zh-CN" i="1" dirty="0">
                <a:latin typeface="+mn-lt"/>
              </a:rPr>
              <a:t>C</a:t>
            </a:r>
            <a:r>
              <a:rPr lang="en-US" altLang="zh-CN" baseline="-25000" dirty="0"/>
              <a:t>0</a:t>
            </a:r>
            <a:endParaRPr lang="zh-CN" altLang="en-US" baseline="-25000" dirty="0"/>
          </a:p>
        </p:txBody>
      </p:sp>
      <p:sp>
        <p:nvSpPr>
          <p:cNvPr id="8" name="文本框 7"/>
          <p:cNvSpPr txBox="1"/>
          <p:nvPr/>
        </p:nvSpPr>
        <p:spPr>
          <a:xfrm>
            <a:off x="3059832" y="4546066"/>
            <a:ext cx="436338" cy="369332"/>
          </a:xfrm>
          <a:prstGeom prst="rect">
            <a:avLst/>
          </a:prstGeom>
          <a:noFill/>
        </p:spPr>
        <p:txBody>
          <a:bodyPr wrap="none" rtlCol="0">
            <a:spAutoFit/>
          </a:bodyPr>
          <a:lstStyle/>
          <a:p>
            <a:r>
              <a:rPr lang="en-US" altLang="zh-CN" i="1" dirty="0">
                <a:latin typeface="+mn-lt"/>
              </a:rPr>
              <a:t>C</a:t>
            </a:r>
            <a:r>
              <a:rPr lang="en-US" altLang="zh-CN" baseline="-25000" dirty="0"/>
              <a:t>1</a:t>
            </a:r>
            <a:endParaRPr lang="zh-CN" altLang="en-US" baseline="-25000" dirty="0"/>
          </a:p>
        </p:txBody>
      </p:sp>
      <p:sp>
        <p:nvSpPr>
          <p:cNvPr id="9" name="文本框 8"/>
          <p:cNvSpPr txBox="1"/>
          <p:nvPr/>
        </p:nvSpPr>
        <p:spPr>
          <a:xfrm>
            <a:off x="3065511" y="5159076"/>
            <a:ext cx="436338" cy="369332"/>
          </a:xfrm>
          <a:prstGeom prst="rect">
            <a:avLst/>
          </a:prstGeom>
          <a:noFill/>
        </p:spPr>
        <p:txBody>
          <a:bodyPr wrap="none" rtlCol="0">
            <a:spAutoFit/>
          </a:bodyPr>
          <a:lstStyle/>
          <a:p>
            <a:r>
              <a:rPr lang="en-US" altLang="zh-CN" i="1" dirty="0">
                <a:latin typeface="+mn-lt"/>
              </a:rPr>
              <a:t>C</a:t>
            </a:r>
            <a:r>
              <a:rPr lang="en-US" altLang="zh-CN" baseline="-25000" dirty="0"/>
              <a:t>2</a:t>
            </a:r>
            <a:endParaRPr lang="zh-CN" altLang="en-US" baseline="-25000" dirty="0"/>
          </a:p>
        </p:txBody>
      </p:sp>
      <p:sp>
        <p:nvSpPr>
          <p:cNvPr id="10" name="文本框 9"/>
          <p:cNvSpPr txBox="1"/>
          <p:nvPr/>
        </p:nvSpPr>
        <p:spPr>
          <a:xfrm>
            <a:off x="3059832" y="5744432"/>
            <a:ext cx="436338" cy="369332"/>
          </a:xfrm>
          <a:prstGeom prst="rect">
            <a:avLst/>
          </a:prstGeom>
          <a:noFill/>
        </p:spPr>
        <p:txBody>
          <a:bodyPr wrap="none" rtlCol="0">
            <a:spAutoFit/>
          </a:bodyPr>
          <a:lstStyle/>
          <a:p>
            <a:r>
              <a:rPr lang="en-US" altLang="zh-CN" i="1" dirty="0">
                <a:latin typeface="+mn-lt"/>
              </a:rPr>
              <a:t>C</a:t>
            </a:r>
            <a:r>
              <a:rPr lang="en-US" altLang="zh-CN" baseline="-25000" dirty="0"/>
              <a:t>3</a:t>
            </a:r>
            <a:endParaRPr lang="zh-CN" altLang="en-US" baseline="-25000" dirty="0"/>
          </a:p>
        </p:txBody>
      </p:sp>
      <p:sp>
        <p:nvSpPr>
          <p:cNvPr id="11" name="文本框 10"/>
          <p:cNvSpPr txBox="1"/>
          <p:nvPr/>
        </p:nvSpPr>
        <p:spPr>
          <a:xfrm>
            <a:off x="5052835" y="3919804"/>
            <a:ext cx="436338" cy="369332"/>
          </a:xfrm>
          <a:prstGeom prst="rect">
            <a:avLst/>
          </a:prstGeom>
          <a:noFill/>
        </p:spPr>
        <p:txBody>
          <a:bodyPr wrap="none" rtlCol="0">
            <a:spAutoFit/>
          </a:bodyPr>
          <a:lstStyle/>
          <a:p>
            <a:r>
              <a:rPr lang="en-US" altLang="zh-CN" i="1" dirty="0">
                <a:latin typeface="+mn-lt"/>
              </a:rPr>
              <a:t>C</a:t>
            </a:r>
            <a:r>
              <a:rPr lang="en-US" altLang="zh-CN" baseline="-25000" dirty="0"/>
              <a:t>4</a:t>
            </a:r>
            <a:endParaRPr lang="zh-CN" altLang="en-US" baseline="-25000" dirty="0"/>
          </a:p>
        </p:txBody>
      </p:sp>
      <p:sp>
        <p:nvSpPr>
          <p:cNvPr id="12" name="文本框 11"/>
          <p:cNvSpPr txBox="1"/>
          <p:nvPr/>
        </p:nvSpPr>
        <p:spPr>
          <a:xfrm>
            <a:off x="5052835" y="4532814"/>
            <a:ext cx="436338" cy="369332"/>
          </a:xfrm>
          <a:prstGeom prst="rect">
            <a:avLst/>
          </a:prstGeom>
          <a:noFill/>
        </p:spPr>
        <p:txBody>
          <a:bodyPr wrap="none" rtlCol="0">
            <a:spAutoFit/>
          </a:bodyPr>
          <a:lstStyle/>
          <a:p>
            <a:r>
              <a:rPr lang="en-US" altLang="zh-CN" i="1" dirty="0">
                <a:latin typeface="+mn-lt"/>
              </a:rPr>
              <a:t>C</a:t>
            </a:r>
            <a:r>
              <a:rPr lang="en-US" altLang="zh-CN" baseline="-25000" dirty="0"/>
              <a:t>5</a:t>
            </a:r>
            <a:endParaRPr lang="zh-CN" altLang="en-US" baseline="-25000" dirty="0"/>
          </a:p>
        </p:txBody>
      </p:sp>
      <p:sp>
        <p:nvSpPr>
          <p:cNvPr id="13" name="文本框 12"/>
          <p:cNvSpPr txBox="1"/>
          <p:nvPr/>
        </p:nvSpPr>
        <p:spPr>
          <a:xfrm>
            <a:off x="5058514" y="5145824"/>
            <a:ext cx="436338" cy="369332"/>
          </a:xfrm>
          <a:prstGeom prst="rect">
            <a:avLst/>
          </a:prstGeom>
          <a:noFill/>
        </p:spPr>
        <p:txBody>
          <a:bodyPr wrap="none" rtlCol="0">
            <a:spAutoFit/>
          </a:bodyPr>
          <a:lstStyle/>
          <a:p>
            <a:r>
              <a:rPr lang="en-US" altLang="zh-CN" i="1" dirty="0">
                <a:latin typeface="+mn-lt"/>
              </a:rPr>
              <a:t>C</a:t>
            </a:r>
            <a:r>
              <a:rPr lang="en-US" altLang="zh-CN" baseline="-25000" dirty="0"/>
              <a:t>6</a:t>
            </a:r>
            <a:endParaRPr lang="zh-CN" altLang="en-US" baseline="-25000" dirty="0"/>
          </a:p>
        </p:txBody>
      </p:sp>
      <p:sp>
        <p:nvSpPr>
          <p:cNvPr id="14" name="文本框 13"/>
          <p:cNvSpPr txBox="1"/>
          <p:nvPr/>
        </p:nvSpPr>
        <p:spPr>
          <a:xfrm>
            <a:off x="5052835" y="5731180"/>
            <a:ext cx="436338" cy="369332"/>
          </a:xfrm>
          <a:prstGeom prst="rect">
            <a:avLst/>
          </a:prstGeom>
          <a:noFill/>
        </p:spPr>
        <p:txBody>
          <a:bodyPr wrap="none" rtlCol="0">
            <a:spAutoFit/>
          </a:bodyPr>
          <a:lstStyle/>
          <a:p>
            <a:r>
              <a:rPr lang="en-US" altLang="zh-CN" i="1" dirty="0">
                <a:latin typeface="+mn-lt"/>
              </a:rPr>
              <a:t>C</a:t>
            </a:r>
            <a:r>
              <a:rPr lang="en-US" altLang="zh-CN" baseline="-25000" dirty="0"/>
              <a:t>7</a:t>
            </a:r>
            <a:endParaRPr lang="zh-CN" altLang="en-US" baseline="-25000" dirty="0"/>
          </a:p>
        </p:txBody>
      </p:sp>
      <p:sp>
        <p:nvSpPr>
          <p:cNvPr id="15" name="文本框 14"/>
          <p:cNvSpPr txBox="1"/>
          <p:nvPr/>
        </p:nvSpPr>
        <p:spPr>
          <a:xfrm>
            <a:off x="7002799" y="3946308"/>
            <a:ext cx="436338" cy="369332"/>
          </a:xfrm>
          <a:prstGeom prst="rect">
            <a:avLst/>
          </a:prstGeom>
          <a:noFill/>
        </p:spPr>
        <p:txBody>
          <a:bodyPr wrap="none" rtlCol="0">
            <a:spAutoFit/>
          </a:bodyPr>
          <a:lstStyle/>
          <a:p>
            <a:r>
              <a:rPr lang="en-US" altLang="zh-CN" i="1" dirty="0">
                <a:latin typeface="+mn-lt"/>
              </a:rPr>
              <a:t>C</a:t>
            </a:r>
            <a:r>
              <a:rPr lang="en-US" altLang="zh-CN" baseline="-25000" dirty="0"/>
              <a:t>8</a:t>
            </a:r>
            <a:endParaRPr lang="zh-CN" altLang="en-US" baseline="-25000" dirty="0"/>
          </a:p>
        </p:txBody>
      </p:sp>
      <p:sp>
        <p:nvSpPr>
          <p:cNvPr id="16" name="文本框 15"/>
          <p:cNvSpPr txBox="1"/>
          <p:nvPr/>
        </p:nvSpPr>
        <p:spPr>
          <a:xfrm>
            <a:off x="7002799" y="4559318"/>
            <a:ext cx="436338" cy="369332"/>
          </a:xfrm>
          <a:prstGeom prst="rect">
            <a:avLst/>
          </a:prstGeom>
          <a:noFill/>
        </p:spPr>
        <p:txBody>
          <a:bodyPr wrap="none" rtlCol="0">
            <a:spAutoFit/>
          </a:bodyPr>
          <a:lstStyle/>
          <a:p>
            <a:r>
              <a:rPr lang="en-US" altLang="zh-CN" i="1" dirty="0">
                <a:latin typeface="+mn-lt"/>
              </a:rPr>
              <a:t>C</a:t>
            </a:r>
            <a:r>
              <a:rPr lang="en-US" altLang="zh-CN" baseline="-25000" dirty="0"/>
              <a:t>9</a:t>
            </a:r>
            <a:endParaRPr lang="zh-CN" altLang="en-US" baseline="-25000" dirty="0"/>
          </a:p>
        </p:txBody>
      </p:sp>
      <p:sp>
        <p:nvSpPr>
          <p:cNvPr id="17" name="文本框 16"/>
          <p:cNvSpPr txBox="1"/>
          <p:nvPr/>
        </p:nvSpPr>
        <p:spPr>
          <a:xfrm>
            <a:off x="7008478" y="5172328"/>
            <a:ext cx="508473" cy="369332"/>
          </a:xfrm>
          <a:prstGeom prst="rect">
            <a:avLst/>
          </a:prstGeom>
          <a:noFill/>
        </p:spPr>
        <p:txBody>
          <a:bodyPr wrap="none" rtlCol="0">
            <a:spAutoFit/>
          </a:bodyPr>
          <a:lstStyle/>
          <a:p>
            <a:r>
              <a:rPr lang="en-US" altLang="zh-CN" i="1" dirty="0">
                <a:latin typeface="+mn-lt"/>
              </a:rPr>
              <a:t>C</a:t>
            </a:r>
            <a:r>
              <a:rPr lang="en-US" altLang="zh-CN" baseline="-25000" dirty="0"/>
              <a:t>10</a:t>
            </a:r>
            <a:endParaRPr lang="zh-CN" altLang="en-US" baseline="-25000" dirty="0"/>
          </a:p>
        </p:txBody>
      </p:sp>
      <p:sp>
        <p:nvSpPr>
          <p:cNvPr id="18" name="文本框 17"/>
          <p:cNvSpPr txBox="1"/>
          <p:nvPr/>
        </p:nvSpPr>
        <p:spPr>
          <a:xfrm>
            <a:off x="7002799" y="5757684"/>
            <a:ext cx="497059" cy="369332"/>
          </a:xfrm>
          <a:prstGeom prst="rect">
            <a:avLst/>
          </a:prstGeom>
          <a:noFill/>
        </p:spPr>
        <p:txBody>
          <a:bodyPr wrap="none" rtlCol="0">
            <a:spAutoFit/>
          </a:bodyPr>
          <a:lstStyle/>
          <a:p>
            <a:r>
              <a:rPr lang="en-US" altLang="zh-CN" i="1" dirty="0">
                <a:latin typeface="+mn-lt"/>
              </a:rPr>
              <a:t>C</a:t>
            </a:r>
            <a:r>
              <a:rPr lang="en-US" altLang="zh-CN" baseline="-25000" dirty="0"/>
              <a:t>11</a:t>
            </a:r>
            <a:endParaRPr lang="zh-CN" altLang="en-US" baseline="-25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2.1.3 </a:t>
            </a:r>
            <a:r>
              <a:rPr lang="zh-CN" altLang="en-US"/>
              <a:t>动态互连网络</a:t>
            </a:r>
            <a:endParaRPr lang="zh-CN" altLang="en-US" dirty="0"/>
          </a:p>
        </p:txBody>
      </p:sp>
      <p:sp>
        <p:nvSpPr>
          <p:cNvPr id="3" name="内容占位符 2"/>
          <p:cNvSpPr>
            <a:spLocks noGrp="1"/>
          </p:cNvSpPr>
          <p:nvPr>
            <p:ph sz="quarter" idx="1"/>
          </p:nvPr>
        </p:nvSpPr>
        <p:spPr/>
        <p:txBody>
          <a:bodyPr/>
          <a:lstStyle/>
          <a:p>
            <a:pPr lvl="0"/>
            <a:r>
              <a:rPr lang="zh-CN" altLang="en-US"/>
              <a:t>动态互连网络特性一览表</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17</a:t>
            </a:fld>
            <a:endParaRPr lang="zh-CN" altLang="en-US"/>
          </a:p>
        </p:txBody>
      </p:sp>
      <p:graphicFrame>
        <p:nvGraphicFramePr>
          <p:cNvPr id="8" name="表格 7"/>
          <p:cNvGraphicFramePr>
            <a:graphicFrameLocks noGrp="1"/>
          </p:cNvGraphicFramePr>
          <p:nvPr>
            <p:extLst>
              <p:ext uri="{D42A27DB-BD31-4B8C-83A1-F6EECF244321}">
                <p14:modId xmlns:p14="http://schemas.microsoft.com/office/powerpoint/2010/main" val="322770657"/>
              </p:ext>
            </p:extLst>
          </p:nvPr>
        </p:nvGraphicFramePr>
        <p:xfrm>
          <a:off x="684211" y="1773238"/>
          <a:ext cx="7560196" cy="4559745"/>
        </p:xfrm>
        <a:graphic>
          <a:graphicData uri="http://schemas.openxmlformats.org/drawingml/2006/table">
            <a:tbl>
              <a:tblPr firstRow="1" bandRow="1">
                <a:tableStyleId>{5940675A-B579-460E-94D1-54222C63F5DA}</a:tableStyleId>
              </a:tblPr>
              <a:tblGrid>
                <a:gridCol w="1890049">
                  <a:extLst>
                    <a:ext uri="{9D8B030D-6E8A-4147-A177-3AD203B41FA5}">
                      <a16:colId xmlns:a16="http://schemas.microsoft.com/office/drawing/2014/main" val="20000"/>
                    </a:ext>
                  </a:extLst>
                </a:gridCol>
                <a:gridCol w="1890049">
                  <a:extLst>
                    <a:ext uri="{9D8B030D-6E8A-4147-A177-3AD203B41FA5}">
                      <a16:colId xmlns:a16="http://schemas.microsoft.com/office/drawing/2014/main" val="20001"/>
                    </a:ext>
                  </a:extLst>
                </a:gridCol>
                <a:gridCol w="1890049">
                  <a:extLst>
                    <a:ext uri="{9D8B030D-6E8A-4147-A177-3AD203B41FA5}">
                      <a16:colId xmlns:a16="http://schemas.microsoft.com/office/drawing/2014/main" val="20002"/>
                    </a:ext>
                  </a:extLst>
                </a:gridCol>
                <a:gridCol w="1890049">
                  <a:extLst>
                    <a:ext uri="{9D8B030D-6E8A-4147-A177-3AD203B41FA5}">
                      <a16:colId xmlns:a16="http://schemas.microsoft.com/office/drawing/2014/main" val="20003"/>
                    </a:ext>
                  </a:extLst>
                </a:gridCol>
              </a:tblGrid>
              <a:tr h="822960">
                <a:tc>
                  <a:txBody>
                    <a:bodyPr/>
                    <a:lstStyle/>
                    <a:p>
                      <a:pPr algn="ctr"/>
                      <a:r>
                        <a:rPr lang="zh-CN" altLang="en-US" sz="1600" dirty="0"/>
                        <a:t>网络特性</a:t>
                      </a:r>
                      <a:endParaRPr lang="zh-CN" altLang="en-US" sz="1600" dirty="0">
                        <a:latin typeface="+mn-lt"/>
                      </a:endParaRPr>
                    </a:p>
                  </a:txBody>
                  <a:tcPr anchor="ctr"/>
                </a:tc>
                <a:tc>
                  <a:txBody>
                    <a:bodyPr/>
                    <a:lstStyle/>
                    <a:p>
                      <a:pPr algn="ctr"/>
                      <a:r>
                        <a:rPr lang="zh-CN" altLang="en-US" sz="1600" dirty="0"/>
                        <a:t>总线系统</a:t>
                      </a:r>
                      <a:endParaRPr lang="en-US" altLang="zh-CN" sz="1600" dirty="0"/>
                    </a:p>
                    <a:p>
                      <a:pPr algn="ctr"/>
                      <a:r>
                        <a:rPr lang="en-US" altLang="zh-CN" sz="1600" i="1" dirty="0"/>
                        <a:t>n</a:t>
                      </a:r>
                      <a:r>
                        <a:rPr lang="zh-CN" altLang="en-US" sz="1600" dirty="0"/>
                        <a:t>台处理器，总线宽度为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多级互连网络</a:t>
                      </a:r>
                      <a:endParaRPr lang="en-US" altLang="zh-CN" sz="1600" dirty="0"/>
                    </a:p>
                    <a:p>
                      <a:pPr algn="ctr"/>
                      <a:r>
                        <a:rPr lang="en-US" altLang="zh-CN" sz="1600" i="1" dirty="0" err="1"/>
                        <a:t>n</a:t>
                      </a:r>
                      <a:r>
                        <a:rPr lang="en-US" altLang="zh-CN" sz="1600" dirty="0" err="1"/>
                        <a:t>×</a:t>
                      </a:r>
                      <a:r>
                        <a:rPr lang="en-US" altLang="zh-CN" sz="1600" i="1" dirty="0" err="1"/>
                        <a:t>n</a:t>
                      </a:r>
                      <a:r>
                        <a:rPr lang="en-US" altLang="zh-CN" sz="1600" i="1" dirty="0"/>
                        <a:t> </a:t>
                      </a:r>
                      <a:r>
                        <a:rPr lang="en-US" altLang="zh-CN" sz="1600" dirty="0"/>
                        <a:t>MIN</a:t>
                      </a:r>
                      <a:r>
                        <a:rPr lang="zh-CN" altLang="en-US" sz="1600" dirty="0"/>
                        <a:t>采用</a:t>
                      </a:r>
                      <a:r>
                        <a:rPr lang="en-US" altLang="zh-CN" sz="1600" i="1" dirty="0" err="1"/>
                        <a:t>k</a:t>
                      </a:r>
                      <a:r>
                        <a:rPr lang="en-US" altLang="zh-CN" sz="1600" dirty="0" err="1"/>
                        <a:t>×</a:t>
                      </a:r>
                      <a:r>
                        <a:rPr lang="en-US" altLang="zh-CN" sz="1600" i="1" dirty="0" err="1"/>
                        <a:t>k</a:t>
                      </a:r>
                      <a:r>
                        <a:rPr lang="zh-CN" altLang="en-US" sz="1600" dirty="0"/>
                        <a:t>开关，线宽为</a:t>
                      </a:r>
                      <a:r>
                        <a:rPr lang="en-US" altLang="zh-CN" sz="1600" i="1" dirty="0"/>
                        <a:t>ω</a:t>
                      </a:r>
                      <a:r>
                        <a:rPr lang="zh-CN" altLang="en-US" sz="1600" dirty="0"/>
                        <a:t>位</a:t>
                      </a:r>
                      <a:endParaRPr lang="zh-CN" altLang="en-US" sz="1600" dirty="0">
                        <a:latin typeface="+mn-lt"/>
                      </a:endParaRPr>
                    </a:p>
                  </a:txBody>
                  <a:tcPr anchor="ctr"/>
                </a:tc>
                <a:tc>
                  <a:txBody>
                    <a:bodyPr/>
                    <a:lstStyle/>
                    <a:p>
                      <a:pPr algn="ctr"/>
                      <a:r>
                        <a:rPr lang="zh-CN" altLang="en-US" sz="1600" dirty="0"/>
                        <a:t>交叉开关</a:t>
                      </a:r>
                      <a:endParaRPr lang="en-US" altLang="zh-CN" sz="1600" dirty="0"/>
                    </a:p>
                    <a:p>
                      <a:pPr algn="ctr"/>
                      <a:r>
                        <a:rPr lang="en-US" altLang="zh-CN" sz="1600" i="1" dirty="0" err="1"/>
                        <a:t>n</a:t>
                      </a:r>
                      <a:r>
                        <a:rPr lang="en-US" altLang="zh-CN" sz="1600" dirty="0" err="1"/>
                        <a:t>×</a:t>
                      </a:r>
                      <a:r>
                        <a:rPr lang="en-US" altLang="zh-CN" sz="1600" i="1" dirty="0" err="1"/>
                        <a:t>n</a:t>
                      </a:r>
                      <a:r>
                        <a:rPr lang="zh-CN" altLang="en-US" sz="1600" dirty="0"/>
                        <a:t>交叉开关，线宽为</a:t>
                      </a:r>
                      <a:r>
                        <a:rPr lang="en-US" altLang="zh-CN" sz="1600" i="1" dirty="0"/>
                        <a:t>ω</a:t>
                      </a:r>
                      <a:r>
                        <a:rPr lang="zh-CN" altLang="en-US" sz="1600" dirty="0"/>
                        <a:t>位</a:t>
                      </a:r>
                      <a:endParaRPr lang="zh-CN" altLang="en-US" sz="1600" dirty="0">
                        <a:latin typeface="+mn-lt"/>
                      </a:endParaRPr>
                    </a:p>
                  </a:txBody>
                  <a:tcPr anchor="ctr"/>
                </a:tc>
                <a:extLst>
                  <a:ext uri="{0D108BD9-81ED-4DB2-BD59-A6C34878D82A}">
                    <a16:rowId xmlns:a16="http://schemas.microsoft.com/office/drawing/2014/main" val="10000"/>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最小延迟</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algn="ctr"/>
                      <a:r>
                        <a:rPr lang="zh-CN" altLang="en-US" sz="1600" dirty="0"/>
                        <a:t>恒定</a:t>
                      </a:r>
                      <a:r>
                        <a:rPr lang="en-US" altLang="zh-CN" sz="1600" dirty="0"/>
                        <a:t>(</a:t>
                      </a:r>
                      <a:r>
                        <a:rPr lang="zh-CN" altLang="en-US" sz="1600" dirty="0"/>
                        <a:t>轻负载</a:t>
                      </a:r>
                      <a:r>
                        <a:rPr lang="en-US" altLang="zh-CN" sz="1600" dirty="0"/>
                        <a:t>)</a:t>
                      </a:r>
                      <a:endParaRPr lang="zh-CN" altLang="en-US" sz="1600" dirty="0">
                        <a:latin typeface="+mn-lt"/>
                      </a:endParaRPr>
                    </a:p>
                  </a:txBody>
                  <a:tcPr anchor="ctr"/>
                </a:tc>
                <a:tc>
                  <a:txBody>
                    <a:bodyPr/>
                    <a:lstStyle/>
                    <a:p>
                      <a:pPr algn="ctr"/>
                      <a:r>
                        <a:rPr lang="en-US" altLang="zh-CN" sz="1600" dirty="0"/>
                        <a:t>O(</a:t>
                      </a:r>
                      <a:r>
                        <a:rPr lang="en-US" altLang="zh-CN" sz="1600" dirty="0" err="1"/>
                        <a:t>log</a:t>
                      </a:r>
                      <a:r>
                        <a:rPr lang="en-US" altLang="zh-CN" sz="1600" i="1" baseline="-25000" dirty="0" err="1"/>
                        <a:t>k</a:t>
                      </a:r>
                      <a:r>
                        <a:rPr lang="en-US" altLang="zh-CN" sz="1600" i="1" dirty="0" err="1"/>
                        <a:t>n</a:t>
                      </a:r>
                      <a:r>
                        <a:rPr lang="en-US" altLang="zh-CN" sz="1600" dirty="0"/>
                        <a:t>)</a:t>
                      </a:r>
                      <a:endParaRPr lang="zh-CN" altLang="en-US" sz="1600" dirty="0">
                        <a:latin typeface="+mn-lt"/>
                      </a:endParaRPr>
                    </a:p>
                  </a:txBody>
                  <a:tcPr anchor="ctr"/>
                </a:tc>
                <a:tc>
                  <a:txBody>
                    <a:bodyPr/>
                    <a:lstStyle/>
                    <a:p>
                      <a:pPr algn="ctr"/>
                      <a:r>
                        <a:rPr lang="zh-CN" altLang="en-US" sz="1600" dirty="0"/>
                        <a:t>恒定</a:t>
                      </a:r>
                      <a:endParaRPr lang="zh-CN" altLang="en-US" sz="1600" dirty="0">
                        <a:latin typeface="+mn-lt"/>
                      </a:endParaRPr>
                    </a:p>
                  </a:txBody>
                  <a:tcPr anchor="ctr"/>
                </a:tc>
                <a:extLst>
                  <a:ext uri="{0D108BD9-81ED-4DB2-BD59-A6C34878D82A}">
                    <a16:rowId xmlns:a16="http://schemas.microsoft.com/office/drawing/2014/main" val="10001"/>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每台处理器带宽</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i="1" dirty="0"/>
                        <a:t>n</a:t>
                      </a:r>
                      <a:r>
                        <a:rPr lang="en-US" altLang="zh-CN" sz="1600" dirty="0"/>
                        <a:t>)~</a:t>
                      </a: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r>
                        <a:rPr lang="en-US" altLang="zh-CN" sz="1600" dirty="0">
                          <a:effectLst/>
                        </a:rPr>
                        <a:t>O(</a:t>
                      </a:r>
                      <a:r>
                        <a:rPr lang="en-US" altLang="zh-CN" sz="1600" i="1" dirty="0" err="1">
                          <a:effectLst/>
                        </a:rPr>
                        <a:t>n</a:t>
                      </a:r>
                      <a:r>
                        <a:rPr lang="en-US" altLang="zh-CN" sz="1600" i="1" dirty="0" err="1"/>
                        <a:t>ω</a:t>
                      </a:r>
                      <a:r>
                        <a:rPr lang="en-US" altLang="zh-CN" sz="1600" dirty="0"/>
                        <a:t>)</a:t>
                      </a:r>
                      <a:endParaRPr lang="zh-CN" altLang="en-US" sz="1600" dirty="0">
                        <a:effectLst/>
                      </a:endParaRPr>
                    </a:p>
                    <a:p>
                      <a:pPr algn="ctr"/>
                      <a:endParaRPr lang="zh-CN" altLang="en-US" sz="1600" dirty="0">
                        <a:latin typeface="+mn-lt"/>
                      </a:endParaRPr>
                    </a:p>
                  </a:txBody>
                  <a:tcPr anchor="ctr"/>
                </a:tc>
                <a:extLst>
                  <a:ext uri="{0D108BD9-81ED-4DB2-BD59-A6C34878D82A}">
                    <a16:rowId xmlns:a16="http://schemas.microsoft.com/office/drawing/2014/main" val="10002"/>
                  </a:ext>
                </a:extLst>
              </a:tr>
              <a:tr h="747357">
                <a:tc>
                  <a:txBody>
                    <a:bodyPr/>
                    <a:lstStyle/>
                    <a:p>
                      <a:pPr algn="ctr"/>
                      <a:r>
                        <a:rPr lang="zh-CN" altLang="en-US" sz="1600" dirty="0"/>
                        <a:t>开关复杂性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3"/>
                  </a:ext>
                </a:extLst>
              </a:tr>
              <a:tr h="747357">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连线复杂性</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t>ω</a:t>
                      </a:r>
                      <a:r>
                        <a:rPr lang="en-US" altLang="zh-CN" sz="1600" dirty="0"/>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err="1">
                          <a:effectLst/>
                        </a:rPr>
                        <a:t>n</a:t>
                      </a:r>
                      <a:r>
                        <a:rPr lang="en-US" altLang="zh-CN" sz="1600" i="1" dirty="0" err="1"/>
                        <a:t>ω</a:t>
                      </a:r>
                      <a:r>
                        <a:rPr lang="en-US" altLang="zh-CN" sz="1600" dirty="0" err="1">
                          <a:effectLst/>
                        </a:rPr>
                        <a:t>log</a:t>
                      </a:r>
                      <a:r>
                        <a:rPr lang="en-US" altLang="zh-CN" sz="1600" i="1" baseline="-25000" dirty="0" err="1">
                          <a:effectLst/>
                        </a:rPr>
                        <a:t>k</a:t>
                      </a:r>
                      <a:r>
                        <a:rPr lang="en-US" altLang="zh-CN" sz="1600" i="1" dirty="0" err="1">
                          <a:effectLst/>
                        </a:rPr>
                        <a:t>n</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600" dirty="0">
                          <a:effectLst/>
                        </a:rPr>
                        <a:t>O(</a:t>
                      </a:r>
                      <a:r>
                        <a:rPr lang="en-US" altLang="zh-CN" sz="1600" i="1" dirty="0">
                          <a:effectLst/>
                        </a:rPr>
                        <a:t>n</a:t>
                      </a:r>
                      <a:r>
                        <a:rPr lang="en-US" altLang="zh-CN" sz="1600" baseline="30000" dirty="0">
                          <a:effectLst/>
                        </a:rPr>
                        <a:t>2</a:t>
                      </a:r>
                      <a:r>
                        <a:rPr lang="en-US" altLang="zh-CN" sz="1600" i="1" dirty="0"/>
                        <a:t>ω</a:t>
                      </a:r>
                      <a:r>
                        <a:rPr lang="en-US" altLang="zh-CN" sz="1600" dirty="0">
                          <a:effectLst/>
                        </a:rPr>
                        <a:t>)</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4"/>
                  </a:ext>
                </a:extLst>
              </a:tr>
              <a:tr h="747357">
                <a:tc>
                  <a:txBody>
                    <a:bodyPr/>
                    <a:lstStyle/>
                    <a:p>
                      <a:pPr algn="ctr"/>
                      <a:r>
                        <a:rPr lang="zh-CN" altLang="en-US" sz="1600" dirty="0"/>
                        <a:t>连接特性</a:t>
                      </a:r>
                      <a:endParaRPr lang="zh-CN" altLang="en-US" sz="1600" dirty="0">
                        <a:latin typeface="+mn-lt"/>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一次只能一对一</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是阻塞型网络</a:t>
                      </a:r>
                      <a:endParaRPr lang="zh-CN" altLang="en-US" sz="1600" dirty="0">
                        <a:solidFill>
                          <a:schemeClr val="tx1"/>
                        </a:solidFill>
                        <a:effectLst/>
                        <a:latin typeface="+mn-lt"/>
                        <a:ea typeface="宋体" charset="-122"/>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1600" dirty="0">
                          <a:effectLst/>
                        </a:rPr>
                        <a:t>全置换</a:t>
                      </a:r>
                      <a:endParaRPr lang="zh-CN" altLang="en-US" sz="1600" dirty="0">
                        <a:solidFill>
                          <a:schemeClr val="tx1"/>
                        </a:solidFill>
                        <a:effectLst/>
                        <a:latin typeface="+mn-lt"/>
                        <a:ea typeface="宋体" charset="-122"/>
                        <a:cs typeface="Times New Roman" pitchFamily="18" charset="0"/>
                      </a:endParaRPr>
                    </a:p>
                  </a:txBody>
                  <a:tcPr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光纤分布式数据接口</a:t>
            </a:r>
            <a:r>
              <a:rPr lang="en-US" altLang="zh-CN" dirty="0"/>
              <a:t>(FDDI )</a:t>
            </a:r>
          </a:p>
          <a:p>
            <a:pPr lvl="1"/>
            <a:r>
              <a:rPr lang="zh-CN" altLang="en-US" dirty="0"/>
              <a:t>采用双向光纤令牌环</a:t>
            </a:r>
            <a:endParaRPr lang="en-US" altLang="zh-CN" dirty="0"/>
          </a:p>
          <a:p>
            <a:pPr lvl="1"/>
            <a:r>
              <a:rPr lang="zh-CN" altLang="en-US" dirty="0"/>
              <a:t>提供100</a:t>
            </a:r>
            <a:r>
              <a:rPr lang="en-US" altLang="zh-CN" dirty="0"/>
              <a:t>~</a:t>
            </a:r>
            <a:r>
              <a:rPr lang="zh-CN" altLang="en-US" dirty="0"/>
              <a:t>200</a:t>
            </a:r>
            <a:r>
              <a:rPr lang="en-US" altLang="zh-CN" dirty="0"/>
              <a:t>Mbps</a:t>
            </a:r>
            <a:r>
              <a:rPr lang="zh-CN" altLang="en-US" dirty="0"/>
              <a:t>数据传输速率 </a:t>
            </a:r>
          </a:p>
          <a:p>
            <a:pPr lvl="1"/>
            <a:r>
              <a:rPr lang="zh-CN" altLang="en-US" dirty="0"/>
              <a:t>能够互连大量的设备</a:t>
            </a:r>
            <a:endParaRPr lang="en-US" altLang="zh-CN" dirty="0"/>
          </a:p>
          <a:p>
            <a:pPr lvl="1"/>
            <a:r>
              <a:rPr lang="zh-CN" altLang="en-US" dirty="0"/>
              <a:t>适用于</a:t>
            </a:r>
            <a:r>
              <a:rPr lang="en-US" altLang="zh-CN" dirty="0"/>
              <a:t>LAN</a:t>
            </a:r>
            <a:r>
              <a:rPr lang="zh-CN" altLang="en-US" dirty="0"/>
              <a:t>和</a:t>
            </a:r>
            <a:r>
              <a:rPr lang="en-US" altLang="zh-CN" dirty="0"/>
              <a:t>MAN</a:t>
            </a:r>
          </a:p>
          <a:p>
            <a:pPr lvl="1"/>
            <a:r>
              <a:rPr lang="zh-CN" altLang="en-US" dirty="0"/>
              <a:t>价格较贵</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a:t>快速以太网</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19</a:t>
            </a:fld>
            <a:endParaRPr lang="zh-CN" altLang="en-US"/>
          </a:p>
        </p:txBody>
      </p:sp>
      <p:graphicFrame>
        <p:nvGraphicFramePr>
          <p:cNvPr id="5" name="表格 4"/>
          <p:cNvGraphicFramePr>
            <a:graphicFrameLocks noGrp="1"/>
          </p:cNvGraphicFramePr>
          <p:nvPr>
            <p:extLst>
              <p:ext uri="{D42A27DB-BD31-4B8C-83A1-F6EECF244321}">
                <p14:modId xmlns:p14="http://schemas.microsoft.com/office/powerpoint/2010/main" val="2020775087"/>
              </p:ext>
            </p:extLst>
          </p:nvPr>
        </p:nvGraphicFramePr>
        <p:xfrm>
          <a:off x="684213" y="1773238"/>
          <a:ext cx="7704211" cy="4400842"/>
        </p:xfrm>
        <a:graphic>
          <a:graphicData uri="http://schemas.openxmlformats.org/drawingml/2006/table">
            <a:tbl>
              <a:tblPr firstRow="1" bandRow="1">
                <a:tableStyleId>{5940675A-B579-460E-94D1-54222C63F5DA}</a:tableStyleId>
              </a:tblPr>
              <a:tblGrid>
                <a:gridCol w="431403">
                  <a:extLst>
                    <a:ext uri="{9D8B030D-6E8A-4147-A177-3AD203B41FA5}">
                      <a16:colId xmlns:a16="http://schemas.microsoft.com/office/drawing/2014/main" val="20000"/>
                    </a:ext>
                  </a:extLst>
                </a:gridCol>
                <a:gridCol w="1944216">
                  <a:extLst>
                    <a:ext uri="{9D8B030D-6E8A-4147-A177-3AD203B41FA5}">
                      <a16:colId xmlns:a16="http://schemas.microsoft.com/office/drawing/2014/main" val="20001"/>
                    </a:ext>
                  </a:extLst>
                </a:gridCol>
                <a:gridCol w="1224136">
                  <a:extLst>
                    <a:ext uri="{9D8B030D-6E8A-4147-A177-3AD203B41FA5}">
                      <a16:colId xmlns:a16="http://schemas.microsoft.com/office/drawing/2014/main" val="20002"/>
                    </a:ext>
                  </a:extLst>
                </a:gridCol>
                <a:gridCol w="1224136">
                  <a:extLst>
                    <a:ext uri="{9D8B030D-6E8A-4147-A177-3AD203B41FA5}">
                      <a16:colId xmlns:a16="http://schemas.microsoft.com/office/drawing/2014/main" val="20003"/>
                    </a:ext>
                  </a:extLst>
                </a:gridCol>
                <a:gridCol w="1512168">
                  <a:extLst>
                    <a:ext uri="{9D8B030D-6E8A-4147-A177-3AD203B41FA5}">
                      <a16:colId xmlns:a16="http://schemas.microsoft.com/office/drawing/2014/main" val="20004"/>
                    </a:ext>
                  </a:extLst>
                </a:gridCol>
                <a:gridCol w="1368152">
                  <a:extLst>
                    <a:ext uri="{9D8B030D-6E8A-4147-A177-3AD203B41FA5}">
                      <a16:colId xmlns:a16="http://schemas.microsoft.com/office/drawing/2014/main" val="20005"/>
                    </a:ext>
                  </a:extLst>
                </a:gridCol>
              </a:tblGrid>
              <a:tr h="672582">
                <a:tc gridSpan="2">
                  <a:txBody>
                    <a:bodyPr/>
                    <a:lstStyle/>
                    <a:p>
                      <a:pPr algn="ctr"/>
                      <a:r>
                        <a:rPr kumimoji="0" lang="zh-CN" altLang="en-US" sz="1400" kern="1200" baseline="0" dirty="0">
                          <a:latin typeface="+mn-lt"/>
                          <a:ea typeface="+mn-ea"/>
                        </a:rPr>
                        <a:t>代别</a:t>
                      </a:r>
                      <a:r>
                        <a:rPr kumimoji="0" lang="en-US" altLang="zh-CN" sz="1400" kern="1200" baseline="0" dirty="0">
                          <a:latin typeface="+mn-lt"/>
                          <a:ea typeface="+mn-ea"/>
                        </a:rPr>
                        <a:t>(</a:t>
                      </a:r>
                      <a:r>
                        <a:rPr kumimoji="0" lang="zh-CN" altLang="en-US" sz="1400" kern="1200" baseline="0" dirty="0">
                          <a:latin typeface="+mn-lt"/>
                          <a:ea typeface="+mn-ea"/>
                        </a:rPr>
                        <a:t>类型</a:t>
                      </a:r>
                      <a:r>
                        <a:rPr kumimoji="0" lang="en-US" altLang="zh-CN" sz="1400" kern="1200" baseline="0" dirty="0">
                          <a:latin typeface="+mn-lt"/>
                          <a:ea typeface="+mn-ea"/>
                        </a:rPr>
                        <a:t>)</a:t>
                      </a:r>
                      <a:endParaRPr lang="zh-CN" altLang="en-US" sz="1400" dirty="0">
                        <a:latin typeface="+mn-lt"/>
                        <a:ea typeface="+mn-ea"/>
                      </a:endParaRPr>
                    </a:p>
                  </a:txBody>
                  <a:tcPr anchor="ctr"/>
                </a:tc>
                <a:tc hMerge="1">
                  <a:txBody>
                    <a:bodyPr/>
                    <a:lstStyle/>
                    <a:p>
                      <a:endParaRPr lang="zh-CN" altLang="en-US" sz="1200" dirty="0">
                        <a:latin typeface="+mn-lt"/>
                      </a:endParaRPr>
                    </a:p>
                  </a:txBody>
                  <a:tcPr/>
                </a:tc>
                <a:tc>
                  <a:txBody>
                    <a:bodyPr/>
                    <a:lstStyle/>
                    <a:p>
                      <a:pPr algn="ctr"/>
                      <a:r>
                        <a:rPr lang="zh-CN" altLang="en-US" sz="1400" dirty="0">
                          <a:latin typeface="+mn-lt"/>
                          <a:ea typeface="+mn-ea"/>
                        </a:rPr>
                        <a:t>第一代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以太网</a:t>
                      </a:r>
                      <a:r>
                        <a:rPr lang="en-US" altLang="zh-CN" sz="1400" dirty="0">
                          <a:latin typeface="+mn-lt"/>
                          <a:ea typeface="+mn-ea"/>
                        </a:rPr>
                        <a:t>)</a:t>
                      </a:r>
                    </a:p>
                    <a:p>
                      <a:pPr algn="ctr"/>
                      <a:r>
                        <a:rPr lang="en-US" altLang="zh-CN" sz="1400" dirty="0">
                          <a:latin typeface="+mn-lt"/>
                          <a:ea typeface="+mn-ea"/>
                        </a:rPr>
                        <a:t>10</a:t>
                      </a:r>
                      <a:r>
                        <a:rPr lang="en-US" altLang="zh-CN" sz="1400" baseline="0" dirty="0">
                          <a:latin typeface="+mn-lt"/>
                          <a:ea typeface="+mn-ea"/>
                        </a:rPr>
                        <a:t> </a:t>
                      </a:r>
                      <a:r>
                        <a:rPr lang="en-US" altLang="zh-CN" sz="1400" baseline="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第二代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快速以太网</a:t>
                      </a:r>
                      <a:r>
                        <a:rPr lang="en-US" altLang="zh-CN" sz="1400" dirty="0">
                          <a:latin typeface="+mn-lt"/>
                          <a:ea typeface="+mn-ea"/>
                        </a:rPr>
                        <a:t>)</a:t>
                      </a:r>
                    </a:p>
                    <a:p>
                      <a:pPr algn="ctr"/>
                      <a:r>
                        <a:rPr lang="en-US" altLang="zh-CN" sz="1400" dirty="0">
                          <a:latin typeface="+mn-lt"/>
                          <a:ea typeface="+mn-ea"/>
                        </a:rPr>
                        <a:t>100 </a:t>
                      </a:r>
                      <a:r>
                        <a:rPr lang="en-US" altLang="zh-CN" sz="1400" dirty="0" err="1">
                          <a:latin typeface="+mn-lt"/>
                          <a:ea typeface="+mn-ea"/>
                        </a:rPr>
                        <a:t>BaseT</a:t>
                      </a:r>
                      <a:endParaRPr lang="zh-CN" altLang="en-US" sz="1400" dirty="0">
                        <a:latin typeface="+mn-lt"/>
                        <a:ea typeface="+mn-ea"/>
                      </a:endParaRPr>
                    </a:p>
                  </a:txBody>
                  <a:tcPr anchor="ctr"/>
                </a:tc>
                <a:tc>
                  <a:txBody>
                    <a:bodyPr/>
                    <a:lstStyle/>
                    <a:p>
                      <a:pPr algn="ctr"/>
                      <a:r>
                        <a:rPr lang="zh-CN" altLang="en-US" sz="1400" dirty="0">
                          <a:latin typeface="+mn-lt"/>
                          <a:ea typeface="+mn-ea"/>
                        </a:rPr>
                        <a:t>第三代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千兆位以太网</a:t>
                      </a:r>
                      <a:r>
                        <a:rPr lang="en-US" altLang="zh-CN" sz="1400" dirty="0">
                          <a:latin typeface="+mn-lt"/>
                          <a:ea typeface="+mn-ea"/>
                        </a:rPr>
                        <a:t>)</a:t>
                      </a:r>
                    </a:p>
                    <a:p>
                      <a:pPr algn="ctr"/>
                      <a:r>
                        <a:rPr lang="en-US" altLang="zh-CN" sz="1400" dirty="0">
                          <a:latin typeface="+mn-lt"/>
                          <a:ea typeface="+mn-ea"/>
                        </a:rPr>
                        <a:t>1Gb</a:t>
                      </a:r>
                      <a:endParaRPr lang="zh-CN" altLang="en-US" sz="1400" dirty="0">
                        <a:latin typeface="+mn-lt"/>
                        <a:ea typeface="+mn-ea"/>
                      </a:endParaRPr>
                    </a:p>
                  </a:txBody>
                  <a:tcPr anchor="ctr"/>
                </a:tc>
                <a:tc>
                  <a:txBody>
                    <a:bodyPr/>
                    <a:lstStyle/>
                    <a:p>
                      <a:pPr algn="ctr"/>
                      <a:r>
                        <a:rPr lang="zh-CN" altLang="en-US" sz="1400" dirty="0">
                          <a:latin typeface="+mn-lt"/>
                          <a:ea typeface="+mn-ea"/>
                        </a:rPr>
                        <a:t>第四代</a:t>
                      </a:r>
                      <a:endParaRPr lang="en-US" altLang="zh-CN" sz="1400" dirty="0">
                        <a:latin typeface="+mn-lt"/>
                        <a:ea typeface="+mn-ea"/>
                      </a:endParaRPr>
                    </a:p>
                    <a:p>
                      <a:pPr algn="ctr"/>
                      <a:r>
                        <a:rPr lang="en-US" altLang="zh-CN" sz="1400" dirty="0">
                          <a:latin typeface="+mn-lt"/>
                          <a:ea typeface="+mn-ea"/>
                        </a:rPr>
                        <a:t>(</a:t>
                      </a:r>
                      <a:r>
                        <a:rPr lang="zh-CN" altLang="en-US" sz="1400" dirty="0">
                          <a:latin typeface="+mn-lt"/>
                          <a:ea typeface="+mn-ea"/>
                        </a:rPr>
                        <a:t>万兆位以太网</a:t>
                      </a:r>
                      <a:r>
                        <a:rPr lang="en-US" altLang="zh-CN" sz="1400" dirty="0">
                          <a:latin typeface="+mn-lt"/>
                          <a:ea typeface="+mn-ea"/>
                        </a:rPr>
                        <a:t>)</a:t>
                      </a:r>
                    </a:p>
                    <a:p>
                      <a:pPr algn="ctr"/>
                      <a:r>
                        <a:rPr lang="en-US" altLang="zh-CN" sz="1400" dirty="0">
                          <a:latin typeface="+mn-lt"/>
                          <a:ea typeface="+mn-ea"/>
                        </a:rPr>
                        <a:t>10Gb</a:t>
                      </a:r>
                      <a:endParaRPr lang="zh-CN" altLang="en-US" sz="1400" dirty="0">
                        <a:latin typeface="+mn-lt"/>
                        <a:ea typeface="+mn-ea"/>
                      </a:endParaRPr>
                    </a:p>
                  </a:txBody>
                  <a:tcPr anchor="ctr"/>
                </a:tc>
                <a:extLst>
                  <a:ext uri="{0D108BD9-81ED-4DB2-BD59-A6C34878D82A}">
                    <a16:rowId xmlns:a16="http://schemas.microsoft.com/office/drawing/2014/main" val="10000"/>
                  </a:ext>
                </a:extLst>
              </a:tr>
              <a:tr h="420186">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引入年代</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r>
                        <a:rPr kumimoji="0" lang="en-US" altLang="zh-CN" sz="1400" kern="1200" baseline="0" dirty="0">
                          <a:latin typeface="+mn-lt"/>
                          <a:ea typeface="+mn-ea"/>
                        </a:rPr>
                        <a:t>1982</a:t>
                      </a:r>
                      <a:endParaRPr lang="zh-CN" altLang="en-US" sz="1400" dirty="0">
                        <a:latin typeface="+mn-lt"/>
                        <a:ea typeface="+mn-ea"/>
                      </a:endParaRPr>
                    </a:p>
                  </a:txBody>
                  <a:tcPr anchor="ctr"/>
                </a:tc>
                <a:tc>
                  <a:txBody>
                    <a:bodyPr/>
                    <a:lstStyle/>
                    <a:p>
                      <a:pPr algn="ctr"/>
                      <a:r>
                        <a:rPr lang="en-US" altLang="zh-CN" sz="1400" dirty="0">
                          <a:latin typeface="+mn-lt"/>
                          <a:ea typeface="+mn-ea"/>
                        </a:rPr>
                        <a:t>1994</a:t>
                      </a:r>
                      <a:endParaRPr lang="zh-CN" altLang="en-US" sz="1400" dirty="0">
                        <a:latin typeface="+mn-lt"/>
                        <a:ea typeface="+mn-ea"/>
                      </a:endParaRPr>
                    </a:p>
                  </a:txBody>
                  <a:tcPr anchor="ctr"/>
                </a:tc>
                <a:tc>
                  <a:txBody>
                    <a:bodyPr/>
                    <a:lstStyle/>
                    <a:p>
                      <a:pPr algn="ctr"/>
                      <a:r>
                        <a:rPr lang="en-US" altLang="zh-CN" sz="1400" dirty="0">
                          <a:latin typeface="+mn-lt"/>
                          <a:ea typeface="+mn-ea"/>
                        </a:rPr>
                        <a:t>1997</a:t>
                      </a:r>
                      <a:endParaRPr lang="zh-CN" altLang="en-US" sz="1400" dirty="0">
                        <a:latin typeface="+mn-lt"/>
                        <a:ea typeface="+mn-ea"/>
                      </a:endParaRPr>
                    </a:p>
                  </a:txBody>
                  <a:tcPr anchor="ctr"/>
                </a:tc>
                <a:tc>
                  <a:txBody>
                    <a:bodyPr/>
                    <a:lstStyle/>
                    <a:p>
                      <a:pPr algn="ctr"/>
                      <a:r>
                        <a:rPr lang="en-US" altLang="zh-CN" sz="1400" dirty="0">
                          <a:latin typeface="+mn-lt"/>
                          <a:ea typeface="+mn-ea"/>
                        </a:rPr>
                        <a:t>2002</a:t>
                      </a:r>
                      <a:endParaRPr lang="zh-CN" altLang="en-US" sz="1400" dirty="0">
                        <a:latin typeface="+mn-lt"/>
                        <a:ea typeface="+mn-ea"/>
                      </a:endParaRPr>
                    </a:p>
                  </a:txBody>
                  <a:tcPr anchor="ctr"/>
                </a:tc>
                <a:extLst>
                  <a:ext uri="{0D108BD9-81ED-4DB2-BD59-A6C34878D82A}">
                    <a16:rowId xmlns:a16="http://schemas.microsoft.com/office/drawing/2014/main" val="10001"/>
                  </a:ext>
                </a:extLst>
              </a:tr>
              <a:tr h="432048">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速度</a:t>
                      </a:r>
                      <a:r>
                        <a:rPr kumimoji="0" lang="en-US" altLang="zh-CN" sz="1400" kern="1200" baseline="0" dirty="0">
                          <a:latin typeface="+mn-lt"/>
                          <a:ea typeface="+mn-ea"/>
                        </a:rPr>
                        <a:t>(</a:t>
                      </a:r>
                      <a:r>
                        <a:rPr kumimoji="0" lang="zh-CN" altLang="en-US" sz="1400" kern="1200" baseline="0" dirty="0">
                          <a:latin typeface="+mn-lt"/>
                          <a:ea typeface="+mn-ea"/>
                        </a:rPr>
                        <a:t>带宽</a:t>
                      </a:r>
                      <a:r>
                        <a:rPr kumimoji="0" lang="en-US" altLang="zh-CN" sz="1400" kern="1200" baseline="0" dirty="0">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algn="l"/>
                      <a:endParaRPr lang="zh-CN" altLang="en-US" sz="1200" dirty="0">
                        <a:latin typeface="+mn-lt"/>
                      </a:endParaRPr>
                    </a:p>
                  </a:txBody>
                  <a:tcPr/>
                </a:tc>
                <a:tc>
                  <a:txBody>
                    <a:bodyPr/>
                    <a:lstStyle/>
                    <a:p>
                      <a:pPr algn="ctr">
                        <a:spcBef>
                          <a:spcPct val="0"/>
                        </a:spcBef>
                      </a:pPr>
                      <a:r>
                        <a:rPr lang="en-US" altLang="zh-CN" sz="1400" dirty="0">
                          <a:effectLst/>
                          <a:latin typeface="+mn-lt"/>
                          <a:ea typeface="+mn-ea"/>
                        </a:rPr>
                        <a:t>10Mbps</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effectLst/>
                          <a:latin typeface="+mn-lt"/>
                          <a:ea typeface="+mn-ea"/>
                        </a:rPr>
                        <a:t>100Mbps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1Gbps</a:t>
                      </a:r>
                      <a:endParaRPr lang="zh-CN" altLang="en-US" sz="1400" dirty="0">
                        <a:latin typeface="+mn-lt"/>
                        <a:ea typeface="+mn-ea"/>
                      </a:endParaRPr>
                    </a:p>
                  </a:txBody>
                  <a:tcPr anchor="ctr"/>
                </a:tc>
                <a:tc>
                  <a:txBody>
                    <a:bodyPr/>
                    <a:lstStyle/>
                    <a:p>
                      <a:pPr algn="ctr"/>
                      <a:r>
                        <a:rPr lang="en-US" altLang="zh-CN" sz="1400" dirty="0">
                          <a:effectLst/>
                          <a:latin typeface="+mn-lt"/>
                          <a:ea typeface="+mn-ea"/>
                        </a:rPr>
                        <a:t>10Gbps</a:t>
                      </a:r>
                      <a:endParaRPr lang="zh-CN" altLang="en-US" sz="1400" i="1" dirty="0">
                        <a:latin typeface="+mn-lt"/>
                        <a:ea typeface="+mn-ea"/>
                      </a:endParaRPr>
                    </a:p>
                  </a:txBody>
                  <a:tcPr anchor="ctr"/>
                </a:tc>
                <a:extLst>
                  <a:ext uri="{0D108BD9-81ED-4DB2-BD59-A6C34878D82A}">
                    <a16:rowId xmlns:a16="http://schemas.microsoft.com/office/drawing/2014/main" val="10002"/>
                  </a:ext>
                </a:extLst>
              </a:tr>
              <a:tr h="432048">
                <a:tc rowSpan="4">
                  <a:txBody>
                    <a:bodyPr/>
                    <a:lstStyle/>
                    <a:p>
                      <a:pPr algn="ctr"/>
                      <a:r>
                        <a:rPr kumimoji="0" lang="zh-CN" altLang="en-US" sz="1400" kern="1200" baseline="0" dirty="0">
                          <a:latin typeface="+mn-lt"/>
                          <a:ea typeface="+mn-ea"/>
                        </a:rPr>
                        <a:t>最</a:t>
                      </a:r>
                      <a:endParaRPr kumimoji="0" lang="en-US" altLang="zh-CN" sz="1400" kern="1200" baseline="0" dirty="0">
                        <a:latin typeface="+mn-lt"/>
                        <a:ea typeface="+mn-ea"/>
                      </a:endParaRPr>
                    </a:p>
                    <a:p>
                      <a:pPr algn="ctr"/>
                      <a:r>
                        <a:rPr kumimoji="0" lang="zh-CN" altLang="en-US" sz="1400" kern="1200" baseline="0" dirty="0">
                          <a:latin typeface="+mn-lt"/>
                          <a:ea typeface="+mn-ea"/>
                        </a:rPr>
                        <a:t>大</a:t>
                      </a:r>
                      <a:endParaRPr kumimoji="0" lang="en-US" altLang="zh-CN" sz="1400" kern="1200" baseline="0" dirty="0">
                        <a:latin typeface="+mn-lt"/>
                        <a:ea typeface="+mn-ea"/>
                      </a:endParaRPr>
                    </a:p>
                    <a:p>
                      <a:pPr algn="ctr"/>
                      <a:r>
                        <a:rPr kumimoji="0" lang="zh-CN" altLang="en-US" sz="1400" kern="1200" baseline="0" dirty="0">
                          <a:latin typeface="+mn-lt"/>
                          <a:ea typeface="+mn-ea"/>
                        </a:rPr>
                        <a:t>距</a:t>
                      </a:r>
                      <a:endParaRPr kumimoji="0" lang="en-US" altLang="zh-CN" sz="1400" kern="1200" baseline="0" dirty="0">
                        <a:latin typeface="+mn-lt"/>
                        <a:ea typeface="+mn-ea"/>
                      </a:endParaRPr>
                    </a:p>
                    <a:p>
                      <a:pPr algn="ctr"/>
                      <a:r>
                        <a:rPr kumimoji="0" lang="zh-CN" altLang="en-US" sz="1400" kern="1200" baseline="0" dirty="0">
                          <a:latin typeface="+mn-lt"/>
                          <a:ea typeface="+mn-ea"/>
                        </a:rPr>
                        <a:t>离</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非屏蔽双绞线</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3"/>
                  </a:ext>
                </a:extLst>
              </a:tr>
              <a:tr h="43204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屏蔽双绞线</a:t>
                      </a:r>
                      <a:r>
                        <a:rPr kumimoji="0" lang="en-US" altLang="zh-CN" sz="1400" kern="1200" baseline="0" dirty="0">
                          <a:latin typeface="+mn-lt"/>
                          <a:ea typeface="+mn-ea"/>
                        </a:rPr>
                        <a:t>/</a:t>
                      </a:r>
                      <a:r>
                        <a:rPr kumimoji="0" lang="zh-CN" altLang="en-US" sz="1400" kern="1200" baseline="0" dirty="0">
                          <a:latin typeface="+mn-lt"/>
                          <a:ea typeface="+mn-ea"/>
                        </a:rPr>
                        <a:t>同轴电缆</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100m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25~100m</a:t>
                      </a:r>
                      <a:endParaRPr lang="zh-CN" altLang="en-US" sz="1400" dirty="0">
                        <a:latin typeface="+mn-lt"/>
                        <a:ea typeface="+mn-ea"/>
                      </a:endParaRPr>
                    </a:p>
                  </a:txBody>
                  <a:tcPr anchor="ctr"/>
                </a:tc>
                <a:tc>
                  <a:txBody>
                    <a:bodyPr/>
                    <a:lstStyle/>
                    <a:p>
                      <a:pPr algn="ctr"/>
                      <a:r>
                        <a:rPr lang="en-US" altLang="zh-CN" sz="1400" dirty="0">
                          <a:latin typeface="+mn-lt"/>
                          <a:ea typeface="+mn-ea"/>
                        </a:rPr>
                        <a:t>15m</a:t>
                      </a:r>
                      <a:endParaRPr lang="zh-CN" altLang="en-US" sz="1400" dirty="0">
                        <a:latin typeface="+mn-lt"/>
                        <a:ea typeface="+mn-ea"/>
                      </a:endParaRPr>
                    </a:p>
                  </a:txBody>
                  <a:tcPr anchor="ctr"/>
                </a:tc>
                <a:extLst>
                  <a:ext uri="{0D108BD9-81ED-4DB2-BD59-A6C34878D82A}">
                    <a16:rowId xmlns:a16="http://schemas.microsoft.com/office/drawing/2014/main" val="10004"/>
                  </a:ext>
                </a:extLst>
              </a:tr>
              <a:tr h="586344">
                <a:tc vMerge="1">
                  <a:txBody>
                    <a:bodyPr/>
                    <a:lstStyle/>
                    <a:p>
                      <a:endParaRPr lang="zh-CN" altLang="en-US" sz="1200" dirty="0">
                        <a:latin typeface="+mn-lt"/>
                      </a:endParaRPr>
                    </a:p>
                  </a:txBody>
                  <a:tcPr/>
                </a:tc>
                <a:tc>
                  <a:txBody>
                    <a:bodyPr/>
                    <a:lstStyle/>
                    <a:p>
                      <a:pPr algn="ctr"/>
                      <a:r>
                        <a:rPr kumimoji="0" lang="zh-CN" altLang="en-US" sz="1400" kern="1200" baseline="0" dirty="0">
                          <a:latin typeface="+mn-lt"/>
                          <a:ea typeface="+mn-ea"/>
                        </a:rPr>
                        <a:t>多模式光</a:t>
                      </a:r>
                      <a:r>
                        <a:rPr lang="zh-CN" altLang="en-US" sz="1400" dirty="0">
                          <a:latin typeface="+mn-lt"/>
                          <a:ea typeface="+mn-ea"/>
                        </a:rPr>
                        <a:t>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412m(</a:t>
                      </a:r>
                      <a:r>
                        <a:rPr lang="zh-CN" altLang="en-US" sz="1400" dirty="0">
                          <a:effectLst/>
                          <a:latin typeface="+mn-lt"/>
                          <a:ea typeface="+mn-ea"/>
                        </a:rPr>
                        <a:t>半双工</a:t>
                      </a:r>
                      <a:r>
                        <a:rPr lang="en-US" altLang="zh-CN" sz="1400" dirty="0">
                          <a:effectLst/>
                          <a:latin typeface="+mn-lt"/>
                          <a:ea typeface="+mn-ea"/>
                        </a:rPr>
                        <a:t>)</a:t>
                      </a:r>
                    </a:p>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2km(</a:t>
                      </a:r>
                      <a:r>
                        <a:rPr lang="zh-CN" altLang="en-US" sz="1400" dirty="0">
                          <a:effectLst/>
                          <a:latin typeface="+mn-lt"/>
                          <a:ea typeface="+mn-ea"/>
                        </a:rPr>
                        <a:t>全双</a:t>
                      </a:r>
                      <a:r>
                        <a:rPr lang="zh-CN" altLang="en-US" sz="1400" baseline="0" dirty="0">
                          <a:effectLst/>
                          <a:latin typeface="+mn-lt"/>
                          <a:ea typeface="+mn-ea"/>
                        </a:rPr>
                        <a:t>工</a:t>
                      </a:r>
                      <a:r>
                        <a:rPr lang="en-US" altLang="zh-CN" sz="1400" baseline="0" dirty="0">
                          <a:effectLst/>
                          <a:latin typeface="+mn-lt"/>
                          <a:ea typeface="+mn-ea"/>
                        </a:rPr>
                        <a:t>)</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500m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300m</a:t>
                      </a:r>
                      <a:endParaRPr lang="zh-CN" altLang="en-US" sz="1400" i="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5"/>
                  </a:ext>
                </a:extLst>
              </a:tr>
              <a:tr h="421768">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200" dirty="0">
                        <a:solidFill>
                          <a:schemeClr val="tx1"/>
                        </a:solidFill>
                        <a:effectLst/>
                        <a:latin typeface="+mn-lt"/>
                        <a:ea typeface="宋体" charset="-122"/>
                        <a:cs typeface="Times New Roman" pitchFamily="18" charset="0"/>
                      </a:endParaRPr>
                    </a:p>
                  </a:txBody>
                  <a:tcPr/>
                </a:tc>
                <a:tc>
                  <a:txBody>
                    <a:bodyPr/>
                    <a:lstStyle/>
                    <a:p>
                      <a:pPr algn="ctr"/>
                      <a:r>
                        <a:rPr lang="zh-CN" altLang="en-US" sz="1400" dirty="0">
                          <a:latin typeface="+mn-lt"/>
                          <a:ea typeface="+mn-ea"/>
                        </a:rPr>
                        <a:t>单模式光纤</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25km</a:t>
                      </a:r>
                      <a:endParaRPr lang="zh-CN" altLang="en-US" sz="1400" dirty="0">
                        <a:solidFill>
                          <a:schemeClr val="tx1"/>
                        </a:solidFill>
                        <a:effectLst/>
                        <a:latin typeface="+mn-lt"/>
                        <a:ea typeface="+mn-ea"/>
                        <a:cs typeface="Times New Roman" pitchFamily="18" charset="0"/>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20km</a:t>
                      </a:r>
                      <a:endParaRPr lang="zh-CN" altLang="en-US" sz="1400" dirty="0">
                        <a:solidFill>
                          <a:schemeClr val="tx1"/>
                        </a:solidFill>
                        <a:effectLst/>
                        <a:latin typeface="+mn-lt"/>
                        <a:ea typeface="+mn-ea"/>
                        <a:cs typeface="Times New Roman" pitchFamily="18" charset="0"/>
                      </a:endParaRPr>
                    </a:p>
                  </a:txBody>
                  <a:tcPr anchor="ctr"/>
                </a:tc>
                <a:tc>
                  <a:txBody>
                    <a:bodyPr/>
                    <a:lstStyle/>
                    <a:p>
                      <a:pPr algn="ctr"/>
                      <a:r>
                        <a:rPr lang="en-US" altLang="zh-CN" sz="1400" dirty="0">
                          <a:latin typeface="+mn-lt"/>
                          <a:ea typeface="+mn-ea"/>
                        </a:rPr>
                        <a:t>2km</a:t>
                      </a:r>
                      <a:endParaRPr lang="zh-CN" altLang="en-US" sz="1400" dirty="0">
                        <a:latin typeface="+mn-lt"/>
                        <a:ea typeface="+mn-ea"/>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400" dirty="0">
                          <a:effectLst/>
                          <a:latin typeface="+mn-lt"/>
                          <a:ea typeface="+mn-ea"/>
                        </a:rPr>
                        <a:t>40km</a:t>
                      </a:r>
                      <a:endParaRPr lang="zh-CN" altLang="en-US" sz="1400" dirty="0">
                        <a:solidFill>
                          <a:schemeClr val="tx1"/>
                        </a:solidFill>
                        <a:effectLst/>
                        <a:latin typeface="+mn-lt"/>
                        <a:ea typeface="+mn-ea"/>
                        <a:cs typeface="Times New Roman" pitchFamily="18" charset="0"/>
                      </a:endParaRPr>
                    </a:p>
                  </a:txBody>
                  <a:tcPr anchor="ctr"/>
                </a:tc>
                <a:extLst>
                  <a:ext uri="{0D108BD9-81ED-4DB2-BD59-A6C34878D82A}">
                    <a16:rowId xmlns:a16="http://schemas.microsoft.com/office/drawing/2014/main" val="10006"/>
                  </a:ext>
                </a:extLst>
              </a:tr>
              <a:tr h="586344">
                <a:tc grid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0" lang="zh-CN" altLang="en-US" sz="1400" kern="1200" baseline="0" dirty="0">
                          <a:latin typeface="+mn-lt"/>
                          <a:ea typeface="+mn-ea"/>
                        </a:rPr>
                        <a:t>主要应用领域</a:t>
                      </a:r>
                      <a:endParaRPr lang="zh-CN" altLang="en-US" sz="1400" dirty="0">
                        <a:solidFill>
                          <a:schemeClr val="tx1"/>
                        </a:solidFill>
                        <a:effectLst/>
                        <a:latin typeface="+mn-lt"/>
                        <a:ea typeface="+mn-ea"/>
                        <a:cs typeface="Times New Roman" pitchFamily="18" charset="0"/>
                      </a:endParaRPr>
                    </a:p>
                  </a:txBody>
                  <a:tcPr anchor="ctr"/>
                </a:tc>
                <a:tc h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schemeClr val="tx1"/>
                        </a:solidFill>
                        <a:effectLst/>
                        <a:latin typeface="+mn-lt"/>
                        <a:ea typeface="宋体" charset="-122"/>
                        <a:cs typeface="Times New Roman" pitchFamily="18" charset="0"/>
                      </a:endParaRPr>
                    </a:p>
                  </a:txBody>
                  <a:tcPr/>
                </a:tc>
                <a:tc>
                  <a:txBody>
                    <a:bodyPr/>
                    <a:lstStyle/>
                    <a:p>
                      <a:pPr algn="ctr"/>
                      <a:r>
                        <a:rPr kumimoji="0" lang="zh-CN" altLang="en-US" sz="1400" kern="1200" baseline="0" dirty="0">
                          <a:latin typeface="+mn-lt"/>
                          <a:ea typeface="+mn-ea"/>
                        </a:rPr>
                        <a:t>文件共享，打印机共享等</a:t>
                      </a:r>
                      <a:endParaRPr lang="zh-CN" altLang="en-US" sz="1400" dirty="0">
                        <a:latin typeface="+mn-lt"/>
                        <a:ea typeface="+mn-ea"/>
                      </a:endParaRPr>
                    </a:p>
                  </a:txBody>
                  <a:tcPr anchor="ctr"/>
                </a:tc>
                <a:tc>
                  <a:txBody>
                    <a:bodyPr/>
                    <a:lstStyle/>
                    <a:p>
                      <a:pPr algn="ctr"/>
                      <a:r>
                        <a:rPr kumimoji="0" lang="en-US" altLang="zh-CN" sz="1400" kern="1200" baseline="0" dirty="0">
                          <a:latin typeface="+mn-lt"/>
                          <a:ea typeface="+mn-ea"/>
                        </a:rPr>
                        <a:t>COW </a:t>
                      </a:r>
                      <a:r>
                        <a:rPr kumimoji="0" lang="zh-CN" altLang="en-US" sz="1400" kern="1200" baseline="0" dirty="0">
                          <a:latin typeface="+mn-lt"/>
                          <a:ea typeface="+mn-ea"/>
                        </a:rPr>
                        <a:t>计算，</a:t>
                      </a:r>
                      <a:r>
                        <a:rPr kumimoji="0" lang="en-US" altLang="zh-CN" sz="1400" kern="1200" baseline="0" dirty="0">
                          <a:latin typeface="+mn-lt"/>
                          <a:ea typeface="+mn-ea"/>
                        </a:rPr>
                        <a:t>C/S </a:t>
                      </a:r>
                      <a:r>
                        <a:rPr kumimoji="0" lang="zh-CN" altLang="en-US" sz="1400" kern="1200" baseline="0" dirty="0">
                          <a:latin typeface="+mn-lt"/>
                          <a:ea typeface="+mn-ea"/>
                        </a:rPr>
                        <a:t>结构，大型数据库等</a:t>
                      </a:r>
                      <a:endParaRPr lang="zh-CN" altLang="en-US" sz="1400" dirty="0">
                        <a:latin typeface="+mn-lt"/>
                        <a:ea typeface="+mn-ea"/>
                      </a:endParaRPr>
                    </a:p>
                  </a:txBody>
                  <a:tcPr anchor="ctr"/>
                </a:tc>
                <a:tc>
                  <a:txBody>
                    <a:bodyPr/>
                    <a:lstStyle/>
                    <a:p>
                      <a:pPr algn="ctr"/>
                      <a:r>
                        <a:rPr kumimoji="0" lang="zh-CN" altLang="en-US" sz="1400" kern="1200" baseline="0" dirty="0">
                          <a:latin typeface="+mn-lt"/>
                          <a:ea typeface="+mn-ea"/>
                        </a:rPr>
                        <a:t>大型图像文件，多媒体，因特网，内部网，数据仓库等</a:t>
                      </a:r>
                      <a:endParaRPr lang="zh-CN" altLang="en-US" sz="1400" dirty="0">
                        <a:latin typeface="+mn-lt"/>
                        <a:ea typeface="+mn-ea"/>
                      </a:endParaRPr>
                    </a:p>
                  </a:txBody>
                  <a:tcPr anchor="ctr"/>
                </a:tc>
                <a:tc>
                  <a:txBody>
                    <a:bodyPr/>
                    <a:lstStyle/>
                    <a:p>
                      <a:pPr algn="ctr"/>
                      <a:r>
                        <a:rPr lang="zh-CN" altLang="en-US" sz="1400" dirty="0">
                          <a:latin typeface="+mn-lt"/>
                          <a:ea typeface="+mn-ea"/>
                        </a:rPr>
                        <a:t>城域网，校园网，各种宽带业务</a:t>
                      </a:r>
                    </a:p>
                  </a:txBody>
                  <a:tcPr anchor="ctr"/>
                </a:tc>
                <a:extLst>
                  <a:ext uri="{0D108BD9-81ED-4DB2-BD59-A6C34878D82A}">
                    <a16:rowId xmlns:a16="http://schemas.microsoft.com/office/drawing/2014/main" val="10007"/>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solidFill>
                  <a:srgbClr val="FF0000"/>
                </a:solidFill>
              </a:rPr>
              <a:t>2.1 </a:t>
            </a:r>
            <a:r>
              <a:rPr lang="zh-CN" altLang="en-US" dirty="0">
                <a:solidFill>
                  <a:srgbClr val="FF0000"/>
                </a:solidFill>
              </a:rPr>
              <a:t>并行计算机互连网络</a:t>
            </a:r>
            <a:endParaRPr lang="en-US" altLang="zh-CN" dirty="0">
              <a:solidFill>
                <a:srgbClr val="FF0000"/>
              </a:solidFill>
            </a:endParaRPr>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Myrinet</a:t>
            </a:r>
            <a:endParaRPr lang="en-US" altLang="zh-CN" dirty="0"/>
          </a:p>
          <a:p>
            <a:pPr lvl="1"/>
            <a:r>
              <a:rPr lang="zh-CN" altLang="en-US" dirty="0"/>
              <a:t>由</a:t>
            </a:r>
            <a:r>
              <a:rPr lang="en-US" altLang="zh-CN" dirty="0" err="1"/>
              <a:t>Myricom</a:t>
            </a:r>
            <a:r>
              <a:rPr lang="zh-CN" altLang="en-US" dirty="0"/>
              <a:t>公司设计的千兆位包交换网络</a:t>
            </a:r>
            <a:endParaRPr lang="en-US" altLang="zh-CN" dirty="0"/>
          </a:p>
          <a:p>
            <a:pPr lvl="1"/>
            <a:r>
              <a:rPr lang="zh-CN" altLang="en-US" dirty="0"/>
              <a:t>其目的是互连商用产品以构筑计算机群</a:t>
            </a:r>
          </a:p>
          <a:p>
            <a:pPr lvl="1"/>
            <a:r>
              <a:rPr lang="zh-CN" altLang="en-US" dirty="0"/>
              <a:t>定义在数据链路层，包的长度可变</a:t>
            </a:r>
            <a:endParaRPr lang="en-US" altLang="zh-CN" dirty="0"/>
          </a:p>
          <a:p>
            <a:pPr lvl="1"/>
            <a:r>
              <a:rPr lang="zh-CN" altLang="en-US" dirty="0"/>
              <a:t>在每条链路上施行流控和差错控制</a:t>
            </a:r>
          </a:p>
          <a:p>
            <a:pPr lvl="1"/>
            <a:r>
              <a:rPr lang="en-US" altLang="zh-CN" dirty="0"/>
              <a:t>2002</a:t>
            </a:r>
            <a:r>
              <a:rPr lang="zh-CN" altLang="en-US" dirty="0"/>
              <a:t>年</a:t>
            </a:r>
            <a:r>
              <a:rPr lang="en-US" altLang="zh-CN" dirty="0"/>
              <a:t>12</a:t>
            </a:r>
            <a:r>
              <a:rPr lang="zh-CN" altLang="en-US" dirty="0"/>
              <a:t>月的</a:t>
            </a:r>
            <a:r>
              <a:rPr lang="en-US" altLang="zh-CN" dirty="0"/>
              <a:t>TOP500</a:t>
            </a:r>
            <a:r>
              <a:rPr lang="zh-CN" altLang="en-US" dirty="0"/>
              <a:t>中有</a:t>
            </a:r>
            <a:r>
              <a:rPr lang="en-US" altLang="zh-CN" dirty="0"/>
              <a:t>140</a:t>
            </a:r>
            <a:r>
              <a:rPr lang="zh-CN" altLang="en-US" dirty="0"/>
              <a:t>个使用</a:t>
            </a:r>
            <a:r>
              <a:rPr lang="en-US" altLang="zh-CN" dirty="0" err="1"/>
              <a:t>Myrinet</a:t>
            </a:r>
            <a:r>
              <a:rPr lang="zh-CN" altLang="en-US" dirty="0"/>
              <a:t>，</a:t>
            </a:r>
            <a:r>
              <a:rPr lang="en-US" altLang="zh-CN" dirty="0"/>
              <a:t>TOP100</a:t>
            </a:r>
            <a:r>
              <a:rPr lang="zh-CN" altLang="en-US" dirty="0"/>
              <a:t>中有</a:t>
            </a:r>
            <a:r>
              <a:rPr lang="en-US" altLang="zh-CN" dirty="0"/>
              <a:t>15</a:t>
            </a:r>
            <a:r>
              <a:rPr lang="zh-CN" altLang="en-US" dirty="0"/>
              <a:t>个使用</a:t>
            </a:r>
            <a:r>
              <a:rPr lang="en-US" altLang="zh-CN" dirty="0" err="1"/>
              <a:t>Myrinet</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20</a:t>
            </a:fld>
            <a:endParaRPr lang="zh-CN"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zh-CN" altLang="en-US" dirty="0"/>
              <a:t>可扩放一致性接口</a:t>
            </a:r>
            <a:r>
              <a:rPr lang="en-US" altLang="zh-CN" dirty="0"/>
              <a:t>(SCI)</a:t>
            </a:r>
          </a:p>
          <a:p>
            <a:pPr lvl="1"/>
            <a:r>
              <a:rPr lang="en-US" altLang="zh-CN" dirty="0"/>
              <a:t>ANSI/IEEE 1992</a:t>
            </a:r>
            <a:r>
              <a:rPr lang="zh-CN" altLang="zh-CN" dirty="0"/>
              <a:t>年批准的一个高速互连标准</a:t>
            </a:r>
            <a:endParaRPr lang="en-US" altLang="zh-CN" dirty="0"/>
          </a:p>
          <a:p>
            <a:pPr lvl="1"/>
            <a:r>
              <a:rPr lang="zh-CN" altLang="zh-CN" dirty="0"/>
              <a:t>可用于共享存储多计算机或消息传递并行计算机</a:t>
            </a:r>
            <a:endParaRPr lang="en-US" altLang="zh-CN" dirty="0"/>
          </a:p>
          <a:p>
            <a:pPr lvl="1"/>
            <a:r>
              <a:rPr lang="zh-CN" altLang="zh-CN" dirty="0"/>
              <a:t>其目的在于构建一个具有良好扩放性的系统互连架构</a:t>
            </a:r>
          </a:p>
          <a:p>
            <a:pPr lvl="1"/>
            <a:r>
              <a:rPr lang="zh-CN" altLang="zh-CN" dirty="0"/>
              <a:t>完全分布式和可扩放的</a:t>
            </a:r>
            <a:endParaRPr lang="en-US" altLang="zh-CN" dirty="0"/>
          </a:p>
          <a:p>
            <a:pPr lvl="1"/>
            <a:r>
              <a:rPr lang="zh-CN" altLang="zh-CN" dirty="0"/>
              <a:t>允许数据以</a:t>
            </a:r>
            <a:r>
              <a:rPr lang="en-US" altLang="zh-CN" dirty="0"/>
              <a:t>500MHz</a:t>
            </a:r>
            <a:r>
              <a:rPr lang="zh-CN" altLang="zh-CN" dirty="0"/>
              <a:t>的速度传输，传输速率达到</a:t>
            </a:r>
            <a:r>
              <a:rPr lang="en-US" altLang="zh-CN" dirty="0"/>
              <a:t>1GBps</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21</a:t>
            </a:fld>
            <a:endParaRPr lang="zh-CN"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2.1.4 </a:t>
            </a:r>
            <a:r>
              <a:rPr lang="zh-CN" altLang="en-US"/>
              <a:t>标准互连网络</a:t>
            </a:r>
            <a:endParaRPr lang="zh-CN" altLang="en-US" dirty="0"/>
          </a:p>
        </p:txBody>
      </p:sp>
      <p:sp>
        <p:nvSpPr>
          <p:cNvPr id="3" name="内容占位符 2"/>
          <p:cNvSpPr>
            <a:spLocks noGrp="1"/>
          </p:cNvSpPr>
          <p:nvPr>
            <p:ph sz="quarter" idx="1"/>
          </p:nvPr>
        </p:nvSpPr>
        <p:spPr/>
        <p:txBody>
          <a:bodyPr/>
          <a:lstStyle/>
          <a:p>
            <a:r>
              <a:rPr lang="en-US" altLang="zh-CN" dirty="0" err="1"/>
              <a:t>Infiniband</a:t>
            </a:r>
            <a:endParaRPr lang="zh-CN" altLang="zh-CN" dirty="0"/>
          </a:p>
          <a:p>
            <a:pPr lvl="1"/>
            <a:r>
              <a:rPr lang="zh-CN" altLang="zh-CN" dirty="0"/>
              <a:t>集合了整个业界的努力而开发出来的能够替代</a:t>
            </a:r>
            <a:r>
              <a:rPr lang="en-US" altLang="zh-CN" dirty="0"/>
              <a:t>PCI</a:t>
            </a:r>
            <a:r>
              <a:rPr lang="zh-CN" altLang="zh-CN" dirty="0"/>
              <a:t>总线的新标准</a:t>
            </a:r>
            <a:endParaRPr lang="en-US" altLang="zh-CN" dirty="0"/>
          </a:p>
          <a:p>
            <a:pPr lvl="1"/>
            <a:r>
              <a:rPr lang="zh-CN" altLang="zh-CN" dirty="0"/>
              <a:t>其特性主要包括</a:t>
            </a:r>
            <a:endParaRPr lang="en-US" altLang="zh-CN" dirty="0"/>
          </a:p>
          <a:p>
            <a:pPr lvl="2"/>
            <a:r>
              <a:rPr lang="zh-CN" altLang="zh-CN" dirty="0"/>
              <a:t>分层结构</a:t>
            </a:r>
            <a:endParaRPr lang="en-US" altLang="zh-CN" dirty="0"/>
          </a:p>
          <a:p>
            <a:pPr lvl="2"/>
            <a:r>
              <a:rPr lang="zh-CN" altLang="zh-CN" dirty="0"/>
              <a:t>基于信息包的通信机制</a:t>
            </a:r>
            <a:endParaRPr lang="en-US" altLang="zh-CN" dirty="0"/>
          </a:p>
          <a:p>
            <a:pPr lvl="2"/>
            <a:r>
              <a:rPr lang="zh-CN" altLang="zh-CN" dirty="0"/>
              <a:t>三种连接速度</a:t>
            </a:r>
            <a:r>
              <a:rPr lang="en-US" altLang="zh-CN" dirty="0"/>
              <a:t>1X</a:t>
            </a:r>
            <a:r>
              <a:rPr lang="zh-CN" altLang="zh-CN" dirty="0"/>
              <a:t>、</a:t>
            </a:r>
            <a:r>
              <a:rPr lang="en-US" altLang="zh-CN" dirty="0"/>
              <a:t>4X</a:t>
            </a:r>
            <a:r>
              <a:rPr lang="zh-CN" altLang="zh-CN" dirty="0"/>
              <a:t>和</a:t>
            </a:r>
            <a:r>
              <a:rPr lang="en-US" altLang="zh-CN" dirty="0"/>
              <a:t>12X</a:t>
            </a:r>
          </a:p>
          <a:p>
            <a:pPr lvl="2"/>
            <a:r>
              <a:rPr lang="zh-CN" altLang="zh-CN" dirty="0"/>
              <a:t>支持</a:t>
            </a:r>
            <a:r>
              <a:rPr lang="en-US" altLang="zh-CN" dirty="0"/>
              <a:t>PCB</a:t>
            </a:r>
            <a:r>
              <a:rPr lang="zh-CN" altLang="zh-CN" dirty="0"/>
              <a:t>、铜缆、光纤互连</a:t>
            </a:r>
            <a:endParaRPr lang="en-US" altLang="zh-CN" dirty="0"/>
          </a:p>
          <a:p>
            <a:pPr lvl="2"/>
            <a:r>
              <a:rPr lang="zh-CN" altLang="zh-CN" dirty="0"/>
              <a:t>子结构管理协议</a:t>
            </a:r>
            <a:endParaRPr lang="en-US" altLang="zh-CN" dirty="0"/>
          </a:p>
          <a:p>
            <a:pPr lvl="2"/>
            <a:r>
              <a:rPr lang="zh-CN" altLang="zh-CN" dirty="0"/>
              <a:t>远程</a:t>
            </a:r>
            <a:r>
              <a:rPr lang="en-US" altLang="zh-CN" dirty="0"/>
              <a:t>DMA</a:t>
            </a:r>
            <a:r>
              <a:rPr lang="zh-CN" altLang="zh-CN" dirty="0"/>
              <a:t>支持</a:t>
            </a:r>
            <a:endParaRPr lang="en-US" altLang="zh-CN" dirty="0"/>
          </a:p>
          <a:p>
            <a:pPr lvl="2"/>
            <a:r>
              <a:rPr lang="zh-CN" altLang="zh-CN" dirty="0"/>
              <a:t>支持多播以及广播</a:t>
            </a:r>
            <a:endParaRPr lang="en-US" altLang="zh-CN" dirty="0"/>
          </a:p>
          <a:p>
            <a:pPr lvl="2"/>
            <a:r>
              <a:rPr lang="zh-CN" altLang="zh-CN" dirty="0"/>
              <a:t>可靠的传输方法</a:t>
            </a:r>
            <a:r>
              <a:rPr lang="en-US" altLang="zh-CN" dirty="0"/>
              <a:t>—</a:t>
            </a:r>
            <a:r>
              <a:rPr lang="zh-CN" altLang="zh-CN" dirty="0"/>
              <a:t>消息队列机制</a:t>
            </a:r>
            <a:endParaRPr lang="en-US" altLang="zh-CN" dirty="0"/>
          </a:p>
          <a:p>
            <a:pPr lvl="2"/>
            <a:r>
              <a:rPr lang="zh-CN" altLang="zh-CN" dirty="0"/>
              <a:t>通信流控</a:t>
            </a:r>
            <a:r>
              <a:rPr lang="en-US" altLang="zh-CN" dirty="0"/>
              <a:t>—</a:t>
            </a:r>
            <a:r>
              <a:rPr lang="zh-CN" altLang="zh-CN" dirty="0"/>
              <a:t>链路层及终端到终端</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22</a:t>
            </a:fld>
            <a:endParaRPr lang="zh-CN"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err="1"/>
              <a:t>Infiniband</a:t>
            </a:r>
            <a:r>
              <a:rPr lang="zh-CN" altLang="zh-CN" dirty="0"/>
              <a:t>系统域网结构</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23</a:t>
            </a:fld>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3650923198"/>
              </p:ext>
            </p:extLst>
          </p:nvPr>
        </p:nvGraphicFramePr>
        <p:xfrm>
          <a:off x="1444425" y="1675203"/>
          <a:ext cx="6397079" cy="5195893"/>
        </p:xfrm>
        <a:graphic>
          <a:graphicData uri="http://schemas.openxmlformats.org/presentationml/2006/ole">
            <mc:AlternateContent xmlns:mc="http://schemas.openxmlformats.org/markup-compatibility/2006">
              <mc:Choice xmlns:v="urn:schemas-microsoft-com:vml" Requires="v">
                <p:oleObj spid="_x0000_s10243" name="Visio" r:id="rId3" imgW="7321876" imgH="5947177" progId="Visio.Drawing.11">
                  <p:embed/>
                </p:oleObj>
              </mc:Choice>
              <mc:Fallback>
                <p:oleObj name="Visio" r:id="rId3" imgW="7321876" imgH="5947177" progId="Visio.Drawing.11">
                  <p:embed/>
                  <p:pic>
                    <p:nvPicPr>
                      <p:cNvPr id="0" name=""/>
                      <p:cNvPicPr/>
                      <p:nvPr/>
                    </p:nvPicPr>
                    <p:blipFill>
                      <a:blip r:embed="rId4"/>
                      <a:stretch>
                        <a:fillRect/>
                      </a:stretch>
                    </p:blipFill>
                    <p:spPr>
                      <a:xfrm>
                        <a:off x="1444425" y="1675203"/>
                        <a:ext cx="6397079" cy="5195893"/>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2.1.4 </a:t>
            </a:r>
            <a:r>
              <a:rPr lang="zh-CN" altLang="en-US" dirty="0"/>
              <a:t>标准互连网络</a:t>
            </a:r>
          </a:p>
        </p:txBody>
      </p:sp>
      <p:sp>
        <p:nvSpPr>
          <p:cNvPr id="3" name="内容占位符 2"/>
          <p:cNvSpPr>
            <a:spLocks noGrp="1"/>
          </p:cNvSpPr>
          <p:nvPr>
            <p:ph sz="quarter" idx="1"/>
          </p:nvPr>
        </p:nvSpPr>
        <p:spPr/>
        <p:txBody>
          <a:bodyPr/>
          <a:lstStyle/>
          <a:p>
            <a:r>
              <a:rPr lang="en-US" altLang="zh-CN" dirty="0"/>
              <a:t>10Gbps </a:t>
            </a:r>
            <a:r>
              <a:rPr lang="en-US" altLang="zh-CN" dirty="0" err="1"/>
              <a:t>Infiniband</a:t>
            </a:r>
            <a:r>
              <a:rPr lang="en-US" altLang="zh-CN" dirty="0"/>
              <a:t> HPC</a:t>
            </a:r>
            <a:r>
              <a:rPr lang="zh-CN" altLang="zh-CN" dirty="0"/>
              <a:t>集群</a:t>
            </a:r>
            <a:endParaRPr lang="en-US" altLang="zh-CN" dirty="0"/>
          </a:p>
          <a:p>
            <a:pPr lvl="1"/>
            <a:r>
              <a:rPr lang="zh-CN" altLang="zh-CN" dirty="0"/>
              <a:t>通过</a:t>
            </a:r>
            <a:r>
              <a:rPr lang="en-US" altLang="zh-CN" dirty="0"/>
              <a:t>6</a:t>
            </a:r>
            <a:r>
              <a:rPr lang="zh-CN" altLang="zh-CN" dirty="0"/>
              <a:t>台</a:t>
            </a:r>
            <a:r>
              <a:rPr lang="en-US" altLang="zh-CN" dirty="0" err="1"/>
              <a:t>InfinIO</a:t>
            </a:r>
            <a:r>
              <a:rPr lang="en-US" altLang="zh-CN" dirty="0"/>
              <a:t> 9200</a:t>
            </a:r>
            <a:r>
              <a:rPr lang="zh-CN" altLang="zh-CN" dirty="0"/>
              <a:t>交换机</a:t>
            </a:r>
            <a:r>
              <a:rPr lang="en-US" altLang="zh-CN" dirty="0"/>
              <a:t>(288</a:t>
            </a:r>
            <a:r>
              <a:rPr lang="zh-CN" altLang="zh-CN" dirty="0"/>
              <a:t>端口交换机</a:t>
            </a:r>
            <a:r>
              <a:rPr lang="en-US" altLang="zh-CN" dirty="0"/>
              <a:t>)</a:t>
            </a:r>
            <a:r>
              <a:rPr lang="zh-CN" altLang="zh-CN" dirty="0"/>
              <a:t>搭建一套</a:t>
            </a:r>
            <a:r>
              <a:rPr lang="en-US" altLang="zh-CN" dirty="0"/>
              <a:t>576</a:t>
            </a:r>
            <a:r>
              <a:rPr lang="zh-CN" altLang="zh-CN" dirty="0"/>
              <a:t>节点</a:t>
            </a:r>
            <a:r>
              <a:rPr lang="zh-CN" altLang="en-US" dirty="0"/>
              <a:t>“</a:t>
            </a:r>
            <a:r>
              <a:rPr lang="zh-CN" altLang="zh-CN" dirty="0"/>
              <a:t>胖树</a:t>
            </a:r>
            <a:r>
              <a:rPr lang="zh-CN" altLang="en-US" dirty="0"/>
              <a:t>”</a:t>
            </a:r>
            <a:r>
              <a:rPr lang="zh-CN" altLang="zh-CN" dirty="0"/>
              <a:t>结构的</a:t>
            </a:r>
            <a:r>
              <a:rPr lang="en-US" altLang="zh-CN" dirty="0"/>
              <a:t>10Gb/s </a:t>
            </a:r>
            <a:r>
              <a:rPr lang="en-US" altLang="zh-CN" dirty="0" err="1"/>
              <a:t>Infiniband</a:t>
            </a:r>
            <a:r>
              <a:rPr lang="en-US" altLang="zh-CN" dirty="0"/>
              <a:t> HPC</a:t>
            </a:r>
            <a:r>
              <a:rPr lang="zh-CN" altLang="zh-CN" dirty="0"/>
              <a:t>集群，保证内部交换带宽与外部节点的带宽保持一致</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24</a:t>
            </a:fld>
            <a:endParaRPr lang="zh-CN" altLang="en-US"/>
          </a:p>
        </p:txBody>
      </p:sp>
      <p:graphicFrame>
        <p:nvGraphicFramePr>
          <p:cNvPr id="94210" name="Object 2"/>
          <p:cNvGraphicFramePr>
            <a:graphicFrameLocks noChangeAspect="1"/>
          </p:cNvGraphicFramePr>
          <p:nvPr>
            <p:extLst>
              <p:ext uri="{D42A27DB-BD31-4B8C-83A1-F6EECF244321}">
                <p14:modId xmlns:p14="http://schemas.microsoft.com/office/powerpoint/2010/main" val="2085673519"/>
              </p:ext>
            </p:extLst>
          </p:nvPr>
        </p:nvGraphicFramePr>
        <p:xfrm>
          <a:off x="2051050" y="2832100"/>
          <a:ext cx="5251450" cy="3836988"/>
        </p:xfrm>
        <a:graphic>
          <a:graphicData uri="http://schemas.openxmlformats.org/presentationml/2006/ole">
            <mc:AlternateContent xmlns:mc="http://schemas.openxmlformats.org/markup-compatibility/2006">
              <mc:Choice xmlns:v="urn:schemas-microsoft-com:vml" Requires="v">
                <p:oleObj spid="_x0000_s11267" name="Visio" r:id="rId3" imgW="5263000" imgH="3851550" progId="Visio.Drawing.11">
                  <p:embed/>
                </p:oleObj>
              </mc:Choice>
              <mc:Fallback>
                <p:oleObj name="Visio" r:id="rId3" imgW="5263000" imgH="3851550" progId="Visio.Drawing.11">
                  <p:embed/>
                  <p:pic>
                    <p:nvPicPr>
                      <p:cNvPr id="0" name="Picture 2"/>
                      <p:cNvPicPr>
                        <a:picLocks noChangeAspect="1" noChangeArrowheads="1"/>
                      </p:cNvPicPr>
                      <p:nvPr/>
                    </p:nvPicPr>
                    <p:blipFill>
                      <a:blip r:embed="rId4"/>
                      <a:srcRect/>
                      <a:stretch>
                        <a:fillRect/>
                      </a:stretch>
                    </p:blipFill>
                    <p:spPr bwMode="auto">
                      <a:xfrm>
                        <a:off x="2051050" y="2832100"/>
                        <a:ext cx="5251450" cy="3836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solidFill>
                  <a:srgbClr val="FF0000"/>
                </a:solidFill>
              </a:rPr>
              <a:t>2.2 </a:t>
            </a:r>
            <a:r>
              <a:rPr lang="zh-CN" altLang="en-US" dirty="0">
                <a:solidFill>
                  <a:srgbClr val="FF0000"/>
                </a:solidFill>
              </a:rPr>
              <a:t>选路方法与开关技术</a:t>
            </a:r>
            <a:endParaRPr lang="en-US" altLang="zh-CN" dirty="0">
              <a:solidFill>
                <a:srgbClr val="FF0000"/>
              </a:solidFill>
            </a:endParaRPr>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25</a:t>
            </a:fld>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zh-CN" altLang="en-US"/>
              <a:t>选路</a:t>
            </a:r>
            <a:r>
              <a:rPr lang="en-US" altLang="zh-CN"/>
              <a:t>(Routing)</a:t>
            </a:r>
          </a:p>
          <a:p>
            <a:pPr lvl="1"/>
            <a:r>
              <a:rPr lang="zh-CN" altLang="en-US"/>
              <a:t>消息从发源地到达目的地所取的走法，即行进的方法</a:t>
            </a:r>
            <a:endParaRPr lang="en-US" altLang="zh-CN"/>
          </a:p>
          <a:p>
            <a:r>
              <a:rPr lang="zh-CN" altLang="en-US"/>
              <a:t>分类</a:t>
            </a:r>
          </a:p>
          <a:p>
            <a:pPr lvl="1"/>
            <a:r>
              <a:rPr lang="zh-CN" altLang="en-US"/>
              <a:t>最短法和非最短法</a:t>
            </a:r>
            <a:r>
              <a:rPr lang="en-US" altLang="zh-CN"/>
              <a:t>(</a:t>
            </a:r>
            <a:r>
              <a:rPr lang="zh-CN" altLang="en-US"/>
              <a:t>贪心法</a:t>
            </a:r>
            <a:r>
              <a:rPr lang="en-US" altLang="zh-CN"/>
              <a:t>/</a:t>
            </a:r>
            <a:r>
              <a:rPr lang="zh-CN" altLang="en-US"/>
              <a:t>随机法</a:t>
            </a:r>
            <a:r>
              <a:rPr lang="en-US" altLang="zh-CN"/>
              <a:t>)</a:t>
            </a:r>
          </a:p>
          <a:p>
            <a:pPr lvl="2"/>
            <a:r>
              <a:rPr lang="zh-CN" altLang="en-US"/>
              <a:t>前者总在源和目的之间试图选择最短的路径</a:t>
            </a:r>
            <a:endParaRPr lang="en-US" altLang="zh-CN"/>
          </a:p>
          <a:p>
            <a:pPr lvl="1"/>
            <a:r>
              <a:rPr lang="zh-CN" altLang="en-US"/>
              <a:t>确定和自适应的</a:t>
            </a:r>
            <a:endParaRPr lang="en-US" altLang="zh-CN"/>
          </a:p>
          <a:p>
            <a:pPr lvl="2"/>
            <a:r>
              <a:rPr lang="zh-CN" altLang="en-US"/>
              <a:t>前者在源和目的之间确定一条唯一的路径</a:t>
            </a:r>
            <a:endParaRPr lang="en-US" altLang="zh-CN"/>
          </a:p>
          <a:p>
            <a:r>
              <a:rPr lang="zh-CN" altLang="en-US"/>
              <a:t>维序选路</a:t>
            </a:r>
            <a:endParaRPr lang="en-US" altLang="zh-CN"/>
          </a:p>
          <a:p>
            <a:pPr lvl="1"/>
            <a:r>
              <a:rPr lang="zh-CN" altLang="en-US"/>
              <a:t>一种最常用确定的最短选路法</a:t>
            </a:r>
          </a:p>
          <a:p>
            <a:pPr lvl="1"/>
            <a:r>
              <a:rPr lang="zh-CN" altLang="en-US"/>
              <a:t>二维网孔中的</a:t>
            </a:r>
            <a:r>
              <a:rPr lang="en-US" altLang="zh-CN"/>
              <a:t>X-Y</a:t>
            </a:r>
            <a:r>
              <a:rPr lang="zh-CN" altLang="en-US"/>
              <a:t>选路法</a:t>
            </a:r>
          </a:p>
          <a:p>
            <a:pPr lvl="1"/>
            <a:r>
              <a:rPr lang="zh-CN" altLang="en-US"/>
              <a:t>超立方网络中的</a:t>
            </a:r>
            <a:r>
              <a:rPr lang="en-US" altLang="zh-CN"/>
              <a:t>E-</a:t>
            </a:r>
            <a:r>
              <a:rPr lang="zh-CN" altLang="en-US"/>
              <a:t>立方选路法</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26</a:t>
            </a:fld>
            <a:endParaRPr lang="zh-CN" altLang="en-US"/>
          </a:p>
        </p:txBody>
      </p:sp>
    </p:spTree>
    <p:extLst>
      <p:ext uri="{BB962C8B-B14F-4D97-AF65-F5344CB8AC3E}">
        <p14:creationId xmlns:p14="http://schemas.microsoft.com/office/powerpoint/2010/main" val="32576060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dirty="0"/>
              <a:t>X-Y</a:t>
            </a:r>
            <a:r>
              <a:rPr lang="zh-CN" altLang="en-US" dirty="0"/>
              <a:t>选路法</a:t>
            </a:r>
          </a:p>
          <a:p>
            <a:pPr lvl="1"/>
            <a:r>
              <a:rPr lang="zh-CN" altLang="en-US" dirty="0"/>
              <a:t>算法</a:t>
            </a:r>
            <a:r>
              <a:rPr lang="en-US" altLang="zh-CN" dirty="0"/>
              <a:t>: </a:t>
            </a:r>
            <a:r>
              <a:rPr lang="zh-CN" altLang="en-US" dirty="0"/>
              <a:t>二维网孔上的</a:t>
            </a:r>
            <a:r>
              <a:rPr lang="en-US" altLang="zh-CN" dirty="0"/>
              <a:t>X-Y</a:t>
            </a:r>
            <a:r>
              <a:rPr lang="zh-CN" altLang="en-US" dirty="0"/>
              <a:t>选路算法</a:t>
            </a:r>
            <a:endParaRPr lang="en-US" altLang="zh-CN" dirty="0"/>
          </a:p>
          <a:p>
            <a:pPr lvl="1"/>
            <a:r>
              <a:rPr lang="zh-CN" altLang="en-US" dirty="0"/>
              <a:t>输入</a:t>
            </a:r>
            <a:r>
              <a:rPr lang="en-US" altLang="zh-CN" dirty="0"/>
              <a:t>: </a:t>
            </a:r>
            <a:r>
              <a:rPr lang="zh-CN" altLang="en-US" dirty="0"/>
              <a:t>待选路的信包处于源处理器中</a:t>
            </a:r>
            <a:endParaRPr lang="en-US" altLang="zh-CN" dirty="0"/>
          </a:p>
          <a:p>
            <a:pPr lvl="1"/>
            <a:r>
              <a:rPr lang="zh-CN" altLang="en-US" dirty="0"/>
              <a:t>输出</a:t>
            </a:r>
            <a:r>
              <a:rPr lang="en-US" altLang="zh-CN" dirty="0"/>
              <a:t>: </a:t>
            </a:r>
            <a:r>
              <a:rPr lang="zh-CN" altLang="en-US" dirty="0"/>
              <a:t>将各信包送至各自目的地中</a:t>
            </a:r>
            <a:endParaRPr lang="en-US" altLang="zh-CN" dirty="0"/>
          </a:p>
          <a:p>
            <a:pPr lvl="1"/>
            <a:r>
              <a:rPr lang="en-US" altLang="zh-CN" dirty="0"/>
              <a:t>Begin</a:t>
            </a:r>
          </a:p>
          <a:p>
            <a:pPr lvl="2"/>
            <a:r>
              <a:rPr lang="en-US" altLang="zh-CN" dirty="0"/>
              <a:t>(1)</a:t>
            </a:r>
            <a:r>
              <a:rPr lang="zh-CN" altLang="en-US" dirty="0"/>
              <a:t>沿</a:t>
            </a:r>
            <a:r>
              <a:rPr lang="en-US" altLang="zh-CN" i="1" dirty="0"/>
              <a:t>x</a:t>
            </a:r>
            <a:r>
              <a:rPr lang="zh-CN" altLang="en-US" dirty="0"/>
              <a:t>维将信包向左或向右选路至目的地处理器所在的列</a:t>
            </a:r>
            <a:endParaRPr lang="en-US" altLang="zh-CN" dirty="0"/>
          </a:p>
          <a:p>
            <a:pPr lvl="2"/>
            <a:r>
              <a:rPr lang="en-US" altLang="zh-CN" dirty="0"/>
              <a:t>(2)</a:t>
            </a:r>
            <a:r>
              <a:rPr lang="zh-CN" altLang="en-US" dirty="0"/>
              <a:t>沿</a:t>
            </a:r>
            <a:r>
              <a:rPr lang="en-US" altLang="zh-CN" i="1" dirty="0"/>
              <a:t>y</a:t>
            </a:r>
            <a:r>
              <a:rPr lang="zh-CN" altLang="en-US" dirty="0"/>
              <a:t>维将信包向上或向下选路至目的地处理器所在的行</a:t>
            </a:r>
            <a:endParaRPr lang="en-US" altLang="zh-CN" dirty="0"/>
          </a:p>
          <a:p>
            <a:pPr lvl="1"/>
            <a:r>
              <a:rPr lang="en-US" altLang="zh-CN" dirty="0"/>
              <a:t>End</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27</a:t>
            </a:fld>
            <a:endParaRPr lang="zh-CN" altLang="en-US"/>
          </a:p>
        </p:txBody>
      </p:sp>
    </p:spTree>
    <p:extLst>
      <p:ext uri="{BB962C8B-B14F-4D97-AF65-F5344CB8AC3E}">
        <p14:creationId xmlns:p14="http://schemas.microsoft.com/office/powerpoint/2010/main" val="5513222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p:sp>
        <p:nvSpPr>
          <p:cNvPr id="3" name="内容占位符 2"/>
          <p:cNvSpPr>
            <a:spLocks noGrp="1"/>
          </p:cNvSpPr>
          <p:nvPr>
            <p:ph sz="quarter" idx="1"/>
          </p:nvPr>
        </p:nvSpPr>
        <p:spPr/>
        <p:txBody>
          <a:bodyPr/>
          <a:lstStyle/>
          <a:p>
            <a:r>
              <a:rPr lang="en-US" altLang="zh-CN"/>
              <a:t>8×8</a:t>
            </a:r>
            <a:r>
              <a:rPr lang="zh-CN" altLang="en-US"/>
              <a:t>二维网孔中</a:t>
            </a:r>
            <a:r>
              <a:rPr lang="en-US" altLang="zh-CN"/>
              <a:t>4</a:t>
            </a:r>
            <a:r>
              <a:rPr lang="zh-CN" altLang="en-US"/>
              <a:t>个</a:t>
            </a:r>
            <a:r>
              <a:rPr lang="en-US" altLang="zh-CN"/>
              <a:t>(</a:t>
            </a:r>
            <a:r>
              <a:rPr lang="zh-CN" altLang="en-US"/>
              <a:t>源</a:t>
            </a:r>
            <a:r>
              <a:rPr lang="en-US" altLang="zh-CN"/>
              <a:t>;</a:t>
            </a:r>
            <a:r>
              <a:rPr lang="zh-CN" altLang="en-US"/>
              <a:t>目的</a:t>
            </a:r>
            <a:r>
              <a:rPr lang="en-US" altLang="zh-CN"/>
              <a:t>)</a:t>
            </a:r>
            <a:r>
              <a:rPr lang="zh-CN" altLang="en-US"/>
              <a:t>对的</a:t>
            </a:r>
            <a:r>
              <a:rPr lang="en-US" altLang="zh-CN"/>
              <a:t>X-Y</a:t>
            </a:r>
            <a:r>
              <a:rPr lang="zh-CN" altLang="en-US"/>
              <a:t>选路</a:t>
            </a:r>
            <a:endParaRPr lang="zh-CN" altLang="en-US"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28</a:t>
            </a:fld>
            <a:endParaRPr lang="zh-CN" altLang="en-US"/>
          </a:p>
        </p:txBody>
      </p:sp>
      <p:graphicFrame>
        <p:nvGraphicFramePr>
          <p:cNvPr id="96258" name="Object 2"/>
          <p:cNvGraphicFramePr>
            <a:graphicFrameLocks noChangeAspect="1"/>
          </p:cNvGraphicFramePr>
          <p:nvPr>
            <p:extLst>
              <p:ext uri="{D42A27DB-BD31-4B8C-83A1-F6EECF244321}">
                <p14:modId xmlns:p14="http://schemas.microsoft.com/office/powerpoint/2010/main" val="1529246083"/>
              </p:ext>
            </p:extLst>
          </p:nvPr>
        </p:nvGraphicFramePr>
        <p:xfrm>
          <a:off x="1265560" y="1124744"/>
          <a:ext cx="6114752" cy="6038731"/>
        </p:xfrm>
        <a:graphic>
          <a:graphicData uri="http://schemas.openxmlformats.org/presentationml/2006/ole">
            <mc:AlternateContent xmlns:mc="http://schemas.openxmlformats.org/markup-compatibility/2006">
              <mc:Choice xmlns:v="urn:schemas-microsoft-com:vml" Requires="v">
                <p:oleObj spid="_x0000_s12291" name="Visio" r:id="rId3" imgW="4197866" imgH="4149630" progId="Visio.Drawing.11">
                  <p:embed/>
                </p:oleObj>
              </mc:Choice>
              <mc:Fallback>
                <p:oleObj name="Visio" r:id="rId3" imgW="4197866" imgH="4149630" progId="Visio.Drawing.11">
                  <p:embed/>
                  <p:pic>
                    <p:nvPicPr>
                      <p:cNvPr id="0" name=""/>
                      <p:cNvPicPr>
                        <a:picLocks noChangeAspect="1" noChangeArrowheads="1"/>
                      </p:cNvPicPr>
                      <p:nvPr/>
                    </p:nvPicPr>
                    <p:blipFill>
                      <a:blip r:embed="rId4"/>
                      <a:srcRect/>
                      <a:stretch>
                        <a:fillRect/>
                      </a:stretch>
                    </p:blipFill>
                    <p:spPr bwMode="auto">
                      <a:xfrm>
                        <a:off x="1265560" y="1124744"/>
                        <a:ext cx="6114752" cy="6038731"/>
                      </a:xfrm>
                      <a:prstGeom prst="rect">
                        <a:avLst/>
                      </a:prstGeom>
                      <a:noFill/>
                    </p:spPr>
                  </p:pic>
                </p:oleObj>
              </mc:Fallback>
            </mc:AlternateContent>
          </a:graphicData>
        </a:graphic>
      </p:graphicFrame>
    </p:spTree>
    <p:extLst>
      <p:ext uri="{BB962C8B-B14F-4D97-AF65-F5344CB8AC3E}">
        <p14:creationId xmlns:p14="http://schemas.microsoft.com/office/powerpoint/2010/main" val="24150937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E-</a:t>
                </a:r>
                <a:r>
                  <a:rPr lang="zh-CN" altLang="en-US" dirty="0"/>
                  <a:t>立方选路法</a:t>
                </a:r>
              </a:p>
              <a:p>
                <a:pPr lvl="1"/>
                <a:r>
                  <a:rPr lang="zh-CN" altLang="en-US" dirty="0"/>
                  <a:t>令源节点的二进制编码为</a:t>
                </a:r>
                <a:r>
                  <a:rPr lang="en-US" altLang="zh-CN" i="1" dirty="0"/>
                  <a:t>S</a:t>
                </a:r>
                <a:r>
                  <a:rPr lang="en-US" altLang="zh-CN" dirty="0"/>
                  <a:t>=</a:t>
                </a: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r>
                  <a:rPr lang="zh-CN" altLang="en-US" dirty="0"/>
                  <a:t>，目的节点的二进制编码为</a:t>
                </a:r>
                <a:r>
                  <a:rPr lang="en-US" altLang="zh-CN" i="1" dirty="0"/>
                  <a:t>D</a:t>
                </a:r>
                <a:r>
                  <a:rPr lang="en-US" altLang="zh-CN" dirty="0"/>
                  <a:t>=</a:t>
                </a:r>
                <a:r>
                  <a:rPr lang="en-US" altLang="zh-CN" i="1" dirty="0"/>
                  <a:t>d</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p>
              <a:p>
                <a:pPr lvl="1" algn="just"/>
                <a:r>
                  <a:rPr lang="zh-CN" altLang="en-US" dirty="0"/>
                  <a:t>计算</a:t>
                </a:r>
                <a14:m>
                  <m:oMath xmlns:m="http://schemas.openxmlformats.org/officeDocument/2006/math">
                    <m:f>
                      <m:fPr>
                        <m:ctrlPr>
                          <a:rPr lang="en-US" altLang="zh-CN" i="1" smtClean="0">
                            <a:latin typeface="Cambria Math" panose="02040503050406030204" pitchFamily="18" charset="0"/>
                          </a:rPr>
                        </m:ctrlPr>
                      </m:fPr>
                      <m:num>
                        <m:eqArr>
                          <m:eqArrPr>
                            <m:ctrlPr>
                              <a:rPr lang="en-US" altLang="zh-CN" b="0" i="1" smtClean="0">
                                <a:latin typeface="Cambria Math" panose="02040503050406030204" pitchFamily="18" charset="0"/>
                              </a:rPr>
                            </m:ctrlPr>
                          </m:eqArrPr>
                          <m:e>
                            <m:sSub>
                              <m:sSubPr>
                                <m:ctrlPr>
                                  <a:rPr lang="en-US" altLang="zh-CN" b="0" i="1" smtClean="0">
                                    <a:latin typeface="Cambria Math" panose="02040503050406030204" pitchFamily="18" charset="0"/>
                                  </a:rPr>
                                </m:ctrlPr>
                              </m:sSubPr>
                              <m:e>
                                <m:r>
                                  <a:rPr lang="en-US" altLang="zh-CN" b="0" i="1" smtClean="0">
                                    <a:latin typeface="Cambria Math"/>
                                  </a:rPr>
                                  <m:t>       </m:t>
                                </m:r>
                                <m:r>
                                  <a:rPr lang="en-US" altLang="zh-CN" b="0" i="1" smtClean="0">
                                    <a:latin typeface="Cambria Math"/>
                                  </a:rPr>
                                  <m:t>𝑠</m:t>
                                </m:r>
                              </m:e>
                              <m:sub>
                                <m:r>
                                  <a:rPr lang="en-US" altLang="zh-CN" b="0" i="1" smtClean="0">
                                    <a:latin typeface="Cambria Math"/>
                                  </a:rPr>
                                  <m:t>𝑛</m:t>
                                </m:r>
                                <m:r>
                                  <a:rPr lang="en-US" altLang="zh-CN" b="0" i="1" smtClean="0">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  </m:t>
                                </m:r>
                                <m:r>
                                  <a:rPr lang="en-US" altLang="zh-CN" i="1">
                                    <a:latin typeface="Cambria Math"/>
                                  </a:rPr>
                                  <m:t>𝑠</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i="1">
                                    <a:latin typeface="Cambria Math"/>
                                  </a:rPr>
                                  <m:t>𝑠</m:t>
                                </m:r>
                              </m:e>
                              <m:sub>
                                <m:r>
                                  <a:rPr lang="en-US" altLang="zh-CN" b="0" i="1" smtClean="0">
                                    <a:latin typeface="Cambria Math"/>
                                  </a:rPr>
                                  <m:t>0</m:t>
                                </m:r>
                              </m:sub>
                            </m:sSub>
                          </m:e>
                          <m:e>
                            <m:sSub>
                              <m:sSubPr>
                                <m:ctrlPr>
                                  <a:rPr lang="en-US" altLang="zh-CN" i="1" smtClean="0">
                                    <a:latin typeface="Cambria Math" panose="02040503050406030204" pitchFamily="18" charset="0"/>
                                  </a:rPr>
                                </m:ctrlPr>
                              </m:sSubPr>
                              <m:e>
                                <m:r>
                                  <a:rPr lang="en-US" altLang="zh-CN" i="1">
                                    <a:latin typeface="Cambria Math"/>
                                  </a:rPr>
                                  <m:t>⊕</m:t>
                                </m:r>
                                <m:r>
                                  <a:rPr lang="en-US" altLang="zh-CN" b="0" i="1" smtClean="0">
                                    <a:latin typeface="Cambria Math"/>
                                  </a:rPr>
                                  <m:t>  </m:t>
                                </m:r>
                                <m:r>
                                  <a:rPr lang="en-US" altLang="zh-CN" b="0" i="1" smtClean="0">
                                    <a:latin typeface="Cambria Math"/>
                                  </a:rPr>
                                  <m:t>𝑑</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𝑑</m:t>
                                </m:r>
                              </m:e>
                              <m:sub>
                                <m:r>
                                  <a:rPr lang="en-US" altLang="zh-CN" i="1" smtClean="0">
                                    <a:latin typeface="Cambria Math"/>
                                  </a:rPr>
                                  <m:t>1</m:t>
                                </m:r>
                                <m:r>
                                  <a:rPr lang="en-US" altLang="zh-CN" b="0" i="1" smtClean="0">
                                    <a:latin typeface="Cambria Math"/>
                                  </a:rPr>
                                  <m:t> </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𝑑</m:t>
                                </m:r>
                              </m:e>
                              <m:sub>
                                <m:r>
                                  <a:rPr lang="en-US" altLang="zh-CN" i="1">
                                    <a:latin typeface="Cambria Math"/>
                                  </a:rPr>
                                  <m:t>0</m:t>
                                </m:r>
                              </m:sub>
                            </m:sSub>
                          </m:e>
                        </m:eqArr>
                      </m:num>
                      <m:den>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𝑛</m:t>
                            </m:r>
                            <m:r>
                              <a:rPr lang="en-US" altLang="zh-CN" i="1">
                                <a:latin typeface="Cambria Math"/>
                              </a:rPr>
                              <m:t>−1</m:t>
                            </m:r>
                          </m:sub>
                        </m:sSub>
                        <m:r>
                          <a:rPr lang="en-US" altLang="zh-CN" b="0" i="1" smtClean="0">
                            <a:latin typeface="Cambria Math"/>
                          </a:rPr>
                          <m:t>  </m:t>
                        </m:r>
                        <m:r>
                          <a:rPr lang="en-US" altLang="zh-CN" i="1">
                            <a:latin typeface="Cambria Math"/>
                          </a:rPr>
                          <m:t>…</m:t>
                        </m:r>
                        <m:sSub>
                          <m:sSubPr>
                            <m:ctrlPr>
                              <a:rPr lang="en-US" altLang="zh-CN" i="1">
                                <a:latin typeface="Cambria Math" panose="02040503050406030204" pitchFamily="18" charset="0"/>
                              </a:rPr>
                            </m:ctrlPr>
                          </m:sSubPr>
                          <m:e>
                            <m:r>
                              <a:rPr lang="en-US" altLang="zh-CN" b="0" i="1" smtClean="0">
                                <a:latin typeface="Cambria Math"/>
                              </a:rPr>
                              <m:t>  </m:t>
                            </m:r>
                            <m:r>
                              <a:rPr lang="en-US" altLang="zh-CN" b="0" i="1" smtClean="0">
                                <a:latin typeface="Cambria Math"/>
                              </a:rPr>
                              <m:t>𝑟</m:t>
                            </m:r>
                          </m:e>
                          <m:sub>
                            <m:r>
                              <a:rPr lang="en-US" altLang="zh-CN" i="1">
                                <a:latin typeface="Cambria Math"/>
                              </a:rPr>
                              <m:t>1</m:t>
                            </m:r>
                          </m:sub>
                        </m:sSub>
                        <m:r>
                          <a:rPr lang="en-US" altLang="zh-CN" b="0" i="1" smtClean="0">
                            <a:latin typeface="Cambria Math"/>
                          </a:rPr>
                          <m:t>  </m:t>
                        </m:r>
                        <m:sSub>
                          <m:sSubPr>
                            <m:ctrlPr>
                              <a:rPr lang="en-US" altLang="zh-CN" i="1">
                                <a:latin typeface="Cambria Math" panose="02040503050406030204" pitchFamily="18" charset="0"/>
                              </a:rPr>
                            </m:ctrlPr>
                          </m:sSubPr>
                          <m:e>
                            <m:r>
                              <a:rPr lang="en-US" altLang="zh-CN" b="0" i="1" smtClean="0">
                                <a:latin typeface="Cambria Math"/>
                              </a:rPr>
                              <m:t>𝑟</m:t>
                            </m:r>
                          </m:e>
                          <m:sub>
                            <m:r>
                              <a:rPr lang="en-US" altLang="zh-CN" i="1">
                                <a:latin typeface="Cambria Math"/>
                              </a:rPr>
                              <m:t>0</m:t>
                            </m:r>
                          </m:sub>
                        </m:sSub>
                      </m:den>
                    </m:f>
                  </m:oMath>
                </a14:m>
                <a:endParaRPr lang="en-US" altLang="zh-CN" dirty="0"/>
              </a:p>
              <a:p>
                <a:pPr lvl="1"/>
                <a:r>
                  <a:rPr lang="zh-CN" altLang="en-US" dirty="0"/>
                  <a:t>选路路径</a:t>
                </a:r>
                <a:endParaRPr lang="en-US" altLang="zh-CN" dirty="0"/>
              </a:p>
              <a:p>
                <a:pPr marL="274638" lvl="1" indent="0" algn="ctr">
                  <a:buNone/>
                </a:pPr>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s</a:t>
                </a:r>
                <a:r>
                  <a:rPr lang="en-US" altLang="zh-CN" baseline="-25000" dirty="0"/>
                  <a:t>0</a:t>
                </a:r>
                <a14:m>
                  <m:oMath xmlns:m="http://schemas.openxmlformats.org/officeDocument/2006/math">
                    <m:groupChr>
                      <m:groupChrPr>
                        <m:chr m:val="→"/>
                        <m:vertJc m:val="bot"/>
                        <m:ctrlPr>
                          <a:rPr lang="en-US" altLang="zh-CN" i="1" smtClean="0">
                            <a:latin typeface="Cambria Math" panose="02040503050406030204" pitchFamily="18" charset="0"/>
                          </a:rPr>
                        </m:ctrlPr>
                      </m:groupChrPr>
                      <m:e>
                        <m:r>
                          <m:rPr>
                            <m:brk m:alnAt="2"/>
                          </m:rPr>
                          <a:rPr lang="en-US" altLang="zh-CN" b="0" i="1" smtClean="0">
                            <a:latin typeface="Cambria Math"/>
                          </a:rPr>
                          <m:t>𝑖</m:t>
                        </m:r>
                        <m:r>
                          <a:rPr lang="en-US" altLang="zh-CN" b="0" i="1" smtClean="0">
                            <a:latin typeface="Cambria Math"/>
                          </a:rPr>
                          <m:t>𝑓</m:t>
                        </m:r>
                        <m:r>
                          <a:rPr lang="en-US" altLang="zh-CN" b="0" i="1" smtClean="0">
                            <a:latin typeface="Cambria Math"/>
                          </a:rPr>
                          <m:t> </m:t>
                        </m:r>
                        <m:sSub>
                          <m:sSubPr>
                            <m:ctrlPr>
                              <a:rPr lang="en-US" altLang="zh-CN" b="0" i="1" smtClean="0">
                                <a:latin typeface="Cambria Math" panose="02040503050406030204" pitchFamily="18" charset="0"/>
                              </a:rPr>
                            </m:ctrlPr>
                          </m:sSubPr>
                          <m:e>
                            <m:r>
                              <a:rPr lang="en-US" altLang="zh-CN" b="0" i="1" smtClean="0">
                                <a:latin typeface="Cambria Math"/>
                              </a:rPr>
                              <m:t>𝑟</m:t>
                            </m:r>
                          </m:e>
                          <m:sub>
                            <m:r>
                              <a:rPr lang="en-US" altLang="zh-CN" b="0" i="1" smtClean="0">
                                <a:latin typeface="Cambria Math"/>
                              </a:rPr>
                              <m:t>0</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s</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1</m:t>
                            </m:r>
                          </m:sub>
                        </m:sSub>
                      </m:e>
                    </m:groupChr>
                  </m:oMath>
                </a14:m>
                <a:r>
                  <a:rPr lang="en-US" altLang="zh-CN" i="1" dirty="0"/>
                  <a:t>s</a:t>
                </a:r>
                <a:r>
                  <a:rPr lang="en-US" altLang="zh-CN" i="1" baseline="-25000" dirty="0"/>
                  <a:t>n</a:t>
                </a:r>
                <a:r>
                  <a:rPr lang="en-US" altLang="zh-CN" baseline="-25000" dirty="0"/>
                  <a:t>-1</a:t>
                </a:r>
                <a:r>
                  <a:rPr lang="en-US" altLang="zh-CN" dirty="0"/>
                  <a:t>…</a:t>
                </a:r>
                <a:r>
                  <a:rPr lang="en-US" altLang="zh-CN" i="1" dirty="0"/>
                  <a:t>d</a:t>
                </a:r>
                <a:r>
                  <a:rPr lang="en-US" altLang="zh-CN" baseline="-25000" dirty="0"/>
                  <a:t>1</a:t>
                </a:r>
                <a:r>
                  <a:rPr lang="en-US" altLang="zh-CN" i="1" dirty="0"/>
                  <a:t>d</a:t>
                </a:r>
                <a:r>
                  <a:rPr lang="en-US" altLang="zh-CN" baseline="-25000" dirty="0"/>
                  <a:t>0</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2</m:t>
                            </m:r>
                          </m:sub>
                        </m:sSub>
                      </m:e>
                    </m:groupChr>
                  </m:oMath>
                </a14:m>
                <a:r>
                  <a:rPr lang="en-US" altLang="zh-CN" dirty="0"/>
                  <a:t>…</a:t>
                </a:r>
                <a14:m>
                  <m:oMath xmlns:m="http://schemas.openxmlformats.org/officeDocument/2006/math">
                    <m:groupChr>
                      <m:groupChrPr>
                        <m:chr m:val="→"/>
                        <m:vertJc m:val="bot"/>
                        <m:ctrlPr>
                          <a:rPr lang="en-US" altLang="zh-CN" i="1">
                            <a:latin typeface="Cambria Math" panose="02040503050406030204" pitchFamily="18" charset="0"/>
                          </a:rPr>
                        </m:ctrlPr>
                      </m:groupChrPr>
                      <m:e>
                        <m:r>
                          <m:rPr>
                            <m:brk m:alnAt="2"/>
                          </m:rPr>
                          <a:rPr lang="en-US" altLang="zh-CN" i="1">
                            <a:latin typeface="Cambria Math"/>
                          </a:rPr>
                          <m:t>𝑖</m:t>
                        </m:r>
                        <m:r>
                          <a:rPr lang="en-US" altLang="zh-CN" i="1">
                            <a:latin typeface="Cambria Math"/>
                          </a:rPr>
                          <m:t>𝑓</m:t>
                        </m:r>
                        <m:r>
                          <a:rPr lang="en-US" altLang="zh-CN" i="1">
                            <a:latin typeface="Cambria Math"/>
                          </a:rPr>
                          <m:t> </m:t>
                        </m:r>
                        <m:sSub>
                          <m:sSubPr>
                            <m:ctrlPr>
                              <a:rPr lang="en-US" altLang="zh-CN" i="1">
                                <a:latin typeface="Cambria Math" panose="02040503050406030204" pitchFamily="18" charset="0"/>
                              </a:rPr>
                            </m:ctrlPr>
                          </m:sSubPr>
                          <m:e>
                            <m:r>
                              <a:rPr lang="en-US" altLang="zh-CN" i="1">
                                <a:latin typeface="Cambria Math"/>
                              </a:rPr>
                              <m:t>𝑟</m:t>
                            </m:r>
                          </m:e>
                          <m:sub>
                            <m:r>
                              <a:rPr lang="en-US" altLang="zh-CN" b="0" i="1" smtClean="0">
                                <a:latin typeface="Cambria Math"/>
                              </a:rPr>
                              <m:t>𝑛</m:t>
                            </m:r>
                            <m:r>
                              <a:rPr lang="en-US" altLang="zh-CN" b="0" i="1" smtClean="0">
                                <a:latin typeface="Cambria Math"/>
                              </a:rPr>
                              <m:t>−1</m:t>
                            </m:r>
                          </m:sub>
                        </m:sSub>
                      </m:e>
                    </m:groupChr>
                    <m:r>
                      <m:rPr>
                        <m:nor/>
                      </m:rPr>
                      <a:rPr lang="en-US" altLang="zh-CN" i="1" dirty="0"/>
                      <m:t>d</m:t>
                    </m:r>
                    <m:r>
                      <m:rPr>
                        <m:nor/>
                      </m:rPr>
                      <a:rPr lang="en-US" altLang="zh-CN" i="1" baseline="-25000" dirty="0"/>
                      <m:t>n</m:t>
                    </m:r>
                    <m:r>
                      <m:rPr>
                        <m:nor/>
                      </m:rPr>
                      <a:rPr lang="en-US" altLang="zh-CN" baseline="-25000" dirty="0"/>
                      <m:t>−1</m:t>
                    </m:r>
                    <m:r>
                      <m:rPr>
                        <m:nor/>
                      </m:rPr>
                      <a:rPr lang="en-US" altLang="zh-CN" dirty="0"/>
                      <m:t>…</m:t>
                    </m:r>
                    <m:r>
                      <m:rPr>
                        <m:nor/>
                      </m:rPr>
                      <a:rPr lang="en-US" altLang="zh-CN" i="1" dirty="0"/>
                      <m:t>d</m:t>
                    </m:r>
                    <m:r>
                      <m:rPr>
                        <m:nor/>
                      </m:rPr>
                      <a:rPr lang="en-US" altLang="zh-CN" baseline="-25000" dirty="0"/>
                      <m:t>1</m:t>
                    </m:r>
                    <m:r>
                      <m:rPr>
                        <m:nor/>
                      </m:rPr>
                      <a:rPr lang="en-US" altLang="zh-CN" i="1" dirty="0"/>
                      <m:t>d</m:t>
                    </m:r>
                    <m:r>
                      <m:rPr>
                        <m:nor/>
                      </m:rPr>
                      <a:rPr lang="en-US" altLang="zh-CN" baseline="-25000" dirty="0"/>
                      <m:t>0</m:t>
                    </m:r>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29</a:t>
            </a:fld>
            <a:endParaRPr lang="zh-CN" altLang="en-US"/>
          </a:p>
        </p:txBody>
      </p:sp>
    </p:spTree>
    <p:extLst>
      <p:ext uri="{BB962C8B-B14F-4D97-AF65-F5344CB8AC3E}">
        <p14:creationId xmlns:p14="http://schemas.microsoft.com/office/powerpoint/2010/main" val="2133790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7" name="内容占位符 6"/>
          <p:cNvSpPr>
            <a:spLocks noGrp="1"/>
          </p:cNvSpPr>
          <p:nvPr>
            <p:ph sz="quarter" idx="1"/>
          </p:nvPr>
        </p:nvSpPr>
        <p:spPr/>
        <p:txBody>
          <a:bodyPr/>
          <a:lstStyle/>
          <a:p>
            <a:r>
              <a:rPr lang="zh-CN" altLang="en-US" dirty="0"/>
              <a:t> 系统互连和网络拓扑</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a:t>
            </a:fld>
            <a:endParaRPr lang="zh-CN" altLang="en-US"/>
          </a:p>
        </p:txBody>
      </p:sp>
      <p:graphicFrame>
        <p:nvGraphicFramePr>
          <p:cNvPr id="63490" name="Object 2"/>
          <p:cNvGraphicFramePr>
            <a:graphicFrameLocks noChangeAspect="1"/>
          </p:cNvGraphicFramePr>
          <p:nvPr>
            <p:extLst>
              <p:ext uri="{D42A27DB-BD31-4B8C-83A1-F6EECF244321}">
                <p14:modId xmlns:p14="http://schemas.microsoft.com/office/powerpoint/2010/main" val="1061592503"/>
              </p:ext>
            </p:extLst>
          </p:nvPr>
        </p:nvGraphicFramePr>
        <p:xfrm>
          <a:off x="2411760" y="1700808"/>
          <a:ext cx="4884273" cy="4680990"/>
        </p:xfrm>
        <a:graphic>
          <a:graphicData uri="http://schemas.openxmlformats.org/presentationml/2006/ole">
            <mc:AlternateContent xmlns:mc="http://schemas.openxmlformats.org/markup-compatibility/2006">
              <mc:Choice xmlns:v="urn:schemas-microsoft-com:vml" Requires="v">
                <p:oleObj spid="_x0000_s1027" name="Visio" r:id="rId3" imgW="3256182" imgH="3120660" progId="Visio.Drawing.11">
                  <p:embed/>
                </p:oleObj>
              </mc:Choice>
              <mc:Fallback>
                <p:oleObj name="Visio" r:id="rId3" imgW="3256182" imgH="3120660" progId="Visio.Drawing.11">
                  <p:embed/>
                  <p:pic>
                    <p:nvPicPr>
                      <p:cNvPr id="0" name="Picture 2"/>
                      <p:cNvPicPr>
                        <a:picLocks noChangeAspect="1" noChangeArrowheads="1"/>
                      </p:cNvPicPr>
                      <p:nvPr/>
                    </p:nvPicPr>
                    <p:blipFill>
                      <a:blip r:embed="rId4"/>
                      <a:srcRect/>
                      <a:stretch>
                        <a:fillRect/>
                      </a:stretch>
                    </p:blipFill>
                    <p:spPr bwMode="auto">
                      <a:xfrm>
                        <a:off x="2411760" y="1700808"/>
                        <a:ext cx="4884273" cy="4680990"/>
                      </a:xfrm>
                      <a:prstGeom prst="rect">
                        <a:avLst/>
                      </a:prstGeom>
                      <a:noFill/>
                    </p:spPr>
                  </p:pic>
                </p:oleObj>
              </mc:Fallback>
            </mc:AlternateContent>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2.2.1 </a:t>
            </a:r>
            <a:r>
              <a:rPr lang="zh-CN" altLang="en-US"/>
              <a:t>选路方法</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en-US" altLang="zh-CN" dirty="0"/>
                  <a:t>4</a:t>
                </a:r>
                <a:r>
                  <a:rPr lang="zh-CN" altLang="en-US" dirty="0"/>
                  <a:t>维超立方中的</a:t>
                </a:r>
                <a:r>
                  <a:rPr lang="en-US" altLang="zh-CN" dirty="0"/>
                  <a:t>E-</a:t>
                </a:r>
                <a:r>
                  <a:rPr lang="zh-CN" altLang="en-US" dirty="0"/>
                  <a:t>立方选路</a:t>
                </a:r>
                <a:endParaRPr lang="en-US" altLang="zh-CN" dirty="0"/>
              </a:p>
              <a:p>
                <a:pPr lvl="1"/>
                <a:r>
                  <a:rPr lang="zh-CN" altLang="en-US" dirty="0"/>
                  <a:t>源节点</a:t>
                </a:r>
                <a:r>
                  <a:rPr lang="en-US" altLang="zh-CN" dirty="0"/>
                  <a:t>=0110</a:t>
                </a:r>
                <a:r>
                  <a:rPr lang="zh-CN" altLang="en-US" dirty="0"/>
                  <a:t>，目的节点</a:t>
                </a:r>
                <a:r>
                  <a:rPr lang="en-US" altLang="zh-CN" dirty="0"/>
                  <a:t>=1101</a:t>
                </a:r>
              </a:p>
              <a:p>
                <a:pPr lvl="1"/>
                <a14:m>
                  <m:oMath xmlns:m="http://schemas.openxmlformats.org/officeDocument/2006/math">
                    <m:f>
                      <m:fPr>
                        <m:ctrlPr>
                          <a:rPr lang="en-US" altLang="zh-CN" i="1">
                            <a:latin typeface="Cambria Math" panose="02040503050406030204" pitchFamily="18" charset="0"/>
                          </a:rPr>
                        </m:ctrlPr>
                      </m:fPr>
                      <m:num>
                        <m:eqArr>
                          <m:eqArrPr>
                            <m:ctrlPr>
                              <a:rPr lang="en-US" altLang="zh-CN" i="1">
                                <a:latin typeface="Cambria Math" panose="02040503050406030204" pitchFamily="18" charset="0"/>
                              </a:rPr>
                            </m:ctrlPr>
                          </m:eqArrPr>
                          <m:e>
                            <m:r>
                              <a:rPr lang="en-US" altLang="zh-CN" b="0" i="1" smtClean="0">
                                <a:latin typeface="Cambria Math"/>
                              </a:rPr>
                              <m:t>      0110</m:t>
                            </m:r>
                          </m:e>
                          <m:e>
                            <m:r>
                              <a:rPr lang="en-US" altLang="zh-CN" i="1" smtClean="0">
                                <a:latin typeface="Cambria Math"/>
                              </a:rPr>
                              <m:t>⊕</m:t>
                            </m:r>
                            <m:r>
                              <a:rPr lang="en-US" altLang="zh-CN" b="0" i="1" smtClean="0">
                                <a:latin typeface="Cambria Math"/>
                              </a:rPr>
                              <m:t>  1101</m:t>
                            </m:r>
                          </m:e>
                        </m:eqArr>
                      </m:num>
                      <m:den>
                        <m:r>
                          <a:rPr lang="en-US" altLang="zh-CN" i="1">
                            <a:latin typeface="Cambria Math"/>
                          </a:rPr>
                          <m:t>      </m:t>
                        </m:r>
                        <m:r>
                          <a:rPr lang="en-US" altLang="zh-CN" b="0" i="1" smtClean="0">
                            <a:latin typeface="Cambria Math"/>
                          </a:rPr>
                          <m:t>1011</m:t>
                        </m:r>
                      </m:den>
                    </m:f>
                  </m:oMath>
                </a14:m>
                <a:endParaRPr lang="en-US" altLang="zh-CN" dirty="0"/>
              </a:p>
              <a:p>
                <a:pPr lvl="1"/>
                <a:r>
                  <a:rPr lang="en-US" altLang="zh-CN" dirty="0"/>
                  <a:t>0110→0111→0101→1101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30</a:t>
            </a:fld>
            <a:endParaRPr lang="zh-CN" altLang="en-US"/>
          </a:p>
        </p:txBody>
      </p:sp>
      <p:graphicFrame>
        <p:nvGraphicFramePr>
          <p:cNvPr id="97282" name="Object 2"/>
          <p:cNvGraphicFramePr>
            <a:graphicFrameLocks noChangeAspect="1"/>
          </p:cNvGraphicFramePr>
          <p:nvPr>
            <p:extLst>
              <p:ext uri="{D42A27DB-BD31-4B8C-83A1-F6EECF244321}">
                <p14:modId xmlns:p14="http://schemas.microsoft.com/office/powerpoint/2010/main" val="886230939"/>
              </p:ext>
            </p:extLst>
          </p:nvPr>
        </p:nvGraphicFramePr>
        <p:xfrm>
          <a:off x="1597992" y="3212976"/>
          <a:ext cx="6502400" cy="3352800"/>
        </p:xfrm>
        <a:graphic>
          <a:graphicData uri="http://schemas.openxmlformats.org/presentationml/2006/ole">
            <mc:AlternateContent xmlns:mc="http://schemas.openxmlformats.org/markup-compatibility/2006">
              <mc:Choice xmlns:v="urn:schemas-microsoft-com:vml" Requires="v">
                <p:oleObj spid="_x0000_s13315" name="Visio" r:id="rId4" imgW="3361534" imgH="1740960" progId="Visio.Drawing.11">
                  <p:embed/>
                </p:oleObj>
              </mc:Choice>
              <mc:Fallback>
                <p:oleObj name="Visio" r:id="rId4" imgW="3361534" imgH="1740960" progId="Visio.Drawing.11">
                  <p:embed/>
                  <p:pic>
                    <p:nvPicPr>
                      <p:cNvPr id="0" name=""/>
                      <p:cNvPicPr>
                        <a:picLocks noChangeAspect="1" noChangeArrowheads="1"/>
                      </p:cNvPicPr>
                      <p:nvPr/>
                    </p:nvPicPr>
                    <p:blipFill>
                      <a:blip r:embed="rId5"/>
                      <a:srcRect/>
                      <a:stretch>
                        <a:fillRect/>
                      </a:stretch>
                    </p:blipFill>
                    <p:spPr bwMode="auto">
                      <a:xfrm>
                        <a:off x="1597992" y="3212976"/>
                        <a:ext cx="6502400" cy="3352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8870398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2.2.2 </a:t>
            </a:r>
            <a:r>
              <a:rPr lang="zh-CN" altLang="en-US" dirty="0"/>
              <a:t>开关技术</a:t>
            </a:r>
          </a:p>
        </p:txBody>
      </p:sp>
      <p:sp>
        <p:nvSpPr>
          <p:cNvPr id="3" name="内容占位符 2"/>
          <p:cNvSpPr>
            <a:spLocks noGrp="1"/>
          </p:cNvSpPr>
          <p:nvPr>
            <p:ph sz="quarter" idx="1"/>
          </p:nvPr>
        </p:nvSpPr>
        <p:spPr/>
        <p:txBody>
          <a:bodyPr/>
          <a:lstStyle/>
          <a:p>
            <a:r>
              <a:rPr lang="zh-CN" altLang="en-US" dirty="0"/>
              <a:t>消息格式</a:t>
            </a:r>
            <a:endParaRPr lang="en-US" altLang="zh-CN" dirty="0"/>
          </a:p>
          <a:p>
            <a:pPr lvl="1"/>
            <a:r>
              <a:rPr lang="zh-CN" altLang="en-US" dirty="0"/>
              <a:t>消息</a:t>
            </a:r>
            <a:r>
              <a:rPr lang="en-US" altLang="zh-CN" dirty="0"/>
              <a:t>(Message)</a:t>
            </a:r>
          </a:p>
          <a:p>
            <a:pPr lvl="2"/>
            <a:r>
              <a:rPr lang="zh-CN" altLang="en-US" dirty="0"/>
              <a:t>节点间通信的逻辑单位，通常由一些定长的信包组成</a:t>
            </a:r>
            <a:endParaRPr lang="en-US" altLang="zh-CN" dirty="0"/>
          </a:p>
          <a:p>
            <a:pPr lvl="1"/>
            <a:r>
              <a:rPr lang="zh-CN" altLang="en-US" dirty="0"/>
              <a:t>信包</a:t>
            </a:r>
            <a:r>
              <a:rPr lang="en-US" altLang="zh-CN" dirty="0"/>
              <a:t>(Packet)</a:t>
            </a:r>
          </a:p>
          <a:p>
            <a:pPr lvl="2"/>
            <a:r>
              <a:rPr lang="zh-CN" altLang="en-US" dirty="0"/>
              <a:t>带有选路信息的基本通信单位，可分成一些定长的数据片，其中选路信息和顺序号作为包头，其余的是数据</a:t>
            </a:r>
            <a:endParaRPr lang="en-US" altLang="zh-CN" dirty="0"/>
          </a:p>
          <a:p>
            <a:pPr lvl="1"/>
            <a:r>
              <a:rPr lang="zh-CN" altLang="en-US" dirty="0"/>
              <a:t>片</a:t>
            </a:r>
            <a:r>
              <a:rPr lang="en-US" altLang="zh-CN" dirty="0"/>
              <a:t>(Flit)</a:t>
            </a:r>
          </a:p>
          <a:p>
            <a:pPr lvl="2"/>
            <a:r>
              <a:rPr lang="zh-CN" altLang="en-US" dirty="0"/>
              <a:t>长度固定，一般为</a:t>
            </a:r>
            <a:r>
              <a:rPr lang="en-US" altLang="zh-CN" dirty="0"/>
              <a:t>8</a:t>
            </a:r>
            <a:r>
              <a:rPr lang="zh-CN" altLang="en-US" dirty="0"/>
              <a:t>位</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31</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577375525"/>
              </p:ext>
            </p:extLst>
          </p:nvPr>
        </p:nvGraphicFramePr>
        <p:xfrm>
          <a:off x="1979712" y="4365104"/>
          <a:ext cx="5400600" cy="2125942"/>
        </p:xfrm>
        <a:graphic>
          <a:graphicData uri="http://schemas.openxmlformats.org/presentationml/2006/ole">
            <mc:AlternateContent xmlns:mc="http://schemas.openxmlformats.org/markup-compatibility/2006">
              <mc:Choice xmlns:v="urn:schemas-microsoft-com:vml" Requires="v">
                <p:oleObj spid="_x0000_s14339" name="Visio" r:id="rId3" imgW="3649766" imgH="1436940" progId="Visio.Drawing.11">
                  <p:embed/>
                </p:oleObj>
              </mc:Choice>
              <mc:Fallback>
                <p:oleObj name="Visio" r:id="rId3" imgW="3649766" imgH="1436940" progId="Visio.Drawing.11">
                  <p:embed/>
                  <p:pic>
                    <p:nvPicPr>
                      <p:cNvPr id="0" name=""/>
                      <p:cNvPicPr/>
                      <p:nvPr/>
                    </p:nvPicPr>
                    <p:blipFill>
                      <a:blip r:embed="rId4"/>
                      <a:stretch>
                        <a:fillRect/>
                      </a:stretch>
                    </p:blipFill>
                    <p:spPr>
                      <a:xfrm>
                        <a:off x="1979712" y="4365104"/>
                        <a:ext cx="5400600" cy="2125942"/>
                      </a:xfrm>
                      <a:prstGeom prst="rect">
                        <a:avLst/>
                      </a:prstGeom>
                    </p:spPr>
                  </p:pic>
                </p:oleObj>
              </mc:Fallback>
            </mc:AlternateContent>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p:sp>
        <p:nvSpPr>
          <p:cNvPr id="3" name="内容占位符 2"/>
          <p:cNvSpPr>
            <a:spLocks noGrp="1"/>
          </p:cNvSpPr>
          <p:nvPr>
            <p:ph sz="quarter" idx="1"/>
          </p:nvPr>
        </p:nvSpPr>
        <p:spPr>
          <a:xfrm>
            <a:off x="577271" y="1284907"/>
            <a:ext cx="8229600" cy="4937760"/>
          </a:xfrm>
        </p:spPr>
        <p:txBody>
          <a:bodyPr/>
          <a:lstStyle/>
          <a:p>
            <a:r>
              <a:rPr lang="zh-CN" altLang="en-US" dirty="0"/>
              <a:t>信包传输性能参数</a:t>
            </a:r>
          </a:p>
          <a:p>
            <a:pPr lvl="1"/>
            <a:r>
              <a:rPr lang="zh-CN" altLang="en-US" dirty="0"/>
              <a:t>启动时间</a:t>
            </a:r>
            <a:r>
              <a:rPr lang="en-US" altLang="zh-CN" i="1" dirty="0" err="1"/>
              <a:t>t</a:t>
            </a:r>
            <a:r>
              <a:rPr lang="en-US" altLang="zh-CN" i="1" baseline="-25000" dirty="0" err="1"/>
              <a:t>s</a:t>
            </a:r>
            <a:endParaRPr lang="en-US" altLang="zh-CN" i="1" dirty="0"/>
          </a:p>
          <a:p>
            <a:pPr lvl="2"/>
            <a:r>
              <a:rPr lang="zh-CN" altLang="en-US" dirty="0"/>
              <a:t>包括打包、执行选路算法和建立通信界面的时间</a:t>
            </a:r>
          </a:p>
          <a:p>
            <a:pPr lvl="1"/>
            <a:r>
              <a:rPr lang="zh-CN" altLang="en-US" dirty="0"/>
              <a:t>节点延迟时间</a:t>
            </a:r>
            <a:r>
              <a:rPr lang="en-US" altLang="zh-CN" i="1" dirty="0" err="1"/>
              <a:t>t</a:t>
            </a:r>
            <a:r>
              <a:rPr lang="en-US" altLang="zh-CN" i="1" baseline="-25000" dirty="0" err="1"/>
              <a:t>h</a:t>
            </a:r>
            <a:endParaRPr lang="en-US" altLang="zh-CN" i="1" baseline="-25000" dirty="0"/>
          </a:p>
          <a:p>
            <a:pPr lvl="2"/>
            <a:r>
              <a:rPr lang="zh-CN" altLang="en-US" dirty="0"/>
              <a:t>包头穿越网络中两直接相连的处理器所需的时间</a:t>
            </a:r>
          </a:p>
          <a:p>
            <a:pPr lvl="1"/>
            <a:r>
              <a:rPr lang="zh-CN" altLang="en-US" dirty="0"/>
              <a:t>字传输时间</a:t>
            </a:r>
            <a:r>
              <a:rPr lang="en-US" altLang="zh-CN" i="1" dirty="0" err="1"/>
              <a:t>t</a:t>
            </a:r>
            <a:r>
              <a:rPr lang="en-US" altLang="zh-CN" i="1" baseline="-25000" dirty="0" err="1"/>
              <a:t>w</a:t>
            </a:r>
            <a:endParaRPr lang="en-US" altLang="zh-CN" i="1" baseline="-25000" dirty="0"/>
          </a:p>
          <a:p>
            <a:pPr lvl="2"/>
            <a:r>
              <a:rPr lang="zh-CN" altLang="en-US" dirty="0"/>
              <a:t>传输每个字的时间，它是带宽的倒数</a:t>
            </a:r>
          </a:p>
          <a:p>
            <a:pPr lvl="1"/>
            <a:r>
              <a:rPr lang="zh-CN" altLang="en-US" dirty="0"/>
              <a:t>链路长度</a:t>
            </a:r>
            <a:r>
              <a:rPr lang="en-US" altLang="zh-CN" i="1" dirty="0"/>
              <a:t>l</a:t>
            </a:r>
          </a:p>
          <a:p>
            <a:pPr lvl="1"/>
            <a:r>
              <a:rPr lang="zh-CN" altLang="en-US" dirty="0"/>
              <a:t>信包长度</a:t>
            </a:r>
            <a:r>
              <a:rPr lang="en-US" altLang="zh-CN" i="1" dirty="0"/>
              <a:t>m</a:t>
            </a:r>
            <a:endParaRPr lang="zh-CN" altLang="en-US"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32</a:t>
            </a:fld>
            <a:endParaRPr lang="zh-CN" altLang="en-US"/>
          </a:p>
        </p:txBody>
      </p:sp>
      <p:cxnSp>
        <p:nvCxnSpPr>
          <p:cNvPr id="8" name="直接连接符 7"/>
          <p:cNvCxnSpPr/>
          <p:nvPr/>
        </p:nvCxnSpPr>
        <p:spPr>
          <a:xfrm>
            <a:off x="3635896" y="4869160"/>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 name="任意多边形: 形状 9"/>
          <p:cNvSpPr/>
          <p:nvPr/>
        </p:nvSpPr>
        <p:spPr>
          <a:xfrm>
            <a:off x="3640667"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10"/>
          <p:cNvSpPr/>
          <p:nvPr/>
        </p:nvSpPr>
        <p:spPr>
          <a:xfrm>
            <a:off x="405947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任意多边形: 形状 11"/>
          <p:cNvSpPr/>
          <p:nvPr/>
        </p:nvSpPr>
        <p:spPr>
          <a:xfrm>
            <a:off x="447828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形状 12"/>
          <p:cNvSpPr/>
          <p:nvPr/>
        </p:nvSpPr>
        <p:spPr>
          <a:xfrm>
            <a:off x="4901188" y="4555176"/>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形状 13"/>
          <p:cNvSpPr/>
          <p:nvPr/>
        </p:nvSpPr>
        <p:spPr>
          <a:xfrm>
            <a:off x="5320742"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任意多边形: 形状 14"/>
          <p:cNvSpPr/>
          <p:nvPr/>
        </p:nvSpPr>
        <p:spPr>
          <a:xfrm>
            <a:off x="574830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形状 15"/>
          <p:cNvSpPr/>
          <p:nvPr/>
        </p:nvSpPr>
        <p:spPr>
          <a:xfrm>
            <a:off x="6173273" y="4565723"/>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任意多边形: 形状 16"/>
          <p:cNvSpPr/>
          <p:nvPr/>
        </p:nvSpPr>
        <p:spPr>
          <a:xfrm>
            <a:off x="6598238" y="4725144"/>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0" name="直接连接符 19"/>
          <p:cNvCxnSpPr>
            <a:cxnSpLocks/>
          </p:cNvCxnSpPr>
          <p:nvPr/>
        </p:nvCxnSpPr>
        <p:spPr>
          <a:xfrm flipV="1">
            <a:off x="3635896" y="4365105"/>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7409459" y="4875368"/>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23" name="文本框 22"/>
          <p:cNvSpPr txBox="1"/>
          <p:nvPr/>
        </p:nvSpPr>
        <p:spPr>
          <a:xfrm>
            <a:off x="2428572" y="5183145"/>
            <a:ext cx="1107996" cy="369332"/>
          </a:xfrm>
          <a:prstGeom prst="rect">
            <a:avLst/>
          </a:prstGeom>
          <a:noFill/>
        </p:spPr>
        <p:txBody>
          <a:bodyPr wrap="none" rtlCol="0">
            <a:spAutoFit/>
          </a:bodyPr>
          <a:lstStyle/>
          <a:p>
            <a:r>
              <a:rPr lang="zh-CN" altLang="en-US" dirty="0"/>
              <a:t>调幅传输</a:t>
            </a:r>
          </a:p>
        </p:txBody>
      </p:sp>
      <p:sp>
        <p:nvSpPr>
          <p:cNvPr id="24" name="文本框 23"/>
          <p:cNvSpPr txBox="1"/>
          <p:nvPr/>
        </p:nvSpPr>
        <p:spPr>
          <a:xfrm>
            <a:off x="3745454" y="4255776"/>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5" name="文本框 24"/>
          <p:cNvSpPr txBox="1"/>
          <p:nvPr/>
        </p:nvSpPr>
        <p:spPr>
          <a:xfrm>
            <a:off x="4166619" y="4255776"/>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6" name="文本框 25"/>
          <p:cNvSpPr txBox="1"/>
          <p:nvPr/>
        </p:nvSpPr>
        <p:spPr>
          <a:xfrm>
            <a:off x="5851282" y="4250550"/>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27" name="文本框 26"/>
          <p:cNvSpPr txBox="1"/>
          <p:nvPr/>
        </p:nvSpPr>
        <p:spPr>
          <a:xfrm>
            <a:off x="5013184" y="4254691"/>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8" name="文本框 27"/>
          <p:cNvSpPr txBox="1"/>
          <p:nvPr/>
        </p:nvSpPr>
        <p:spPr>
          <a:xfrm>
            <a:off x="5425885" y="4256370"/>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29" name="文本框 28"/>
          <p:cNvSpPr txBox="1"/>
          <p:nvPr/>
        </p:nvSpPr>
        <p:spPr>
          <a:xfrm>
            <a:off x="4583551" y="4260375"/>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0" name="文本框 29"/>
          <p:cNvSpPr txBox="1"/>
          <p:nvPr/>
        </p:nvSpPr>
        <p:spPr>
          <a:xfrm>
            <a:off x="6272965" y="4254149"/>
            <a:ext cx="274434" cy="307777"/>
          </a:xfrm>
          <a:prstGeom prst="rect">
            <a:avLst/>
          </a:prstGeom>
          <a:noFill/>
        </p:spPr>
        <p:txBody>
          <a:bodyPr wrap="none" rtlCol="0">
            <a:spAutoFit/>
          </a:bodyPr>
          <a:lstStyle/>
          <a:p>
            <a:r>
              <a:rPr lang="en-US" altLang="zh-CN" sz="1400" dirty="0">
                <a:latin typeface="+mn-lt"/>
              </a:rPr>
              <a:t>1</a:t>
            </a:r>
            <a:endParaRPr lang="zh-CN" altLang="en-US" dirty="0">
              <a:latin typeface="+mn-lt"/>
            </a:endParaRPr>
          </a:p>
        </p:txBody>
      </p:sp>
      <p:sp>
        <p:nvSpPr>
          <p:cNvPr id="31" name="文本框 30"/>
          <p:cNvSpPr txBox="1"/>
          <p:nvPr/>
        </p:nvSpPr>
        <p:spPr>
          <a:xfrm>
            <a:off x="6703508" y="4260374"/>
            <a:ext cx="274434" cy="307777"/>
          </a:xfrm>
          <a:prstGeom prst="rect">
            <a:avLst/>
          </a:prstGeom>
          <a:noFill/>
        </p:spPr>
        <p:txBody>
          <a:bodyPr wrap="none" rtlCol="0">
            <a:spAutoFit/>
          </a:bodyPr>
          <a:lstStyle/>
          <a:p>
            <a:r>
              <a:rPr lang="en-US" altLang="zh-CN" sz="1400" dirty="0">
                <a:latin typeface="+mn-lt"/>
              </a:rPr>
              <a:t>0</a:t>
            </a:r>
            <a:endParaRPr lang="zh-CN" altLang="en-US" dirty="0">
              <a:latin typeface="+mn-lt"/>
            </a:endParaRPr>
          </a:p>
        </p:txBody>
      </p:sp>
      <p:sp>
        <p:nvSpPr>
          <p:cNvPr id="32" name="文本框 31"/>
          <p:cNvSpPr txBox="1"/>
          <p:nvPr/>
        </p:nvSpPr>
        <p:spPr>
          <a:xfrm>
            <a:off x="7588892" y="4648490"/>
            <a:ext cx="1095172" cy="369332"/>
          </a:xfrm>
          <a:prstGeom prst="rect">
            <a:avLst/>
          </a:prstGeom>
          <a:noFill/>
        </p:spPr>
        <p:txBody>
          <a:bodyPr wrap="none" rtlCol="0">
            <a:spAutoFit/>
          </a:bodyPr>
          <a:lstStyle/>
          <a:p>
            <a:r>
              <a:rPr lang="zh-CN" altLang="en-US" dirty="0"/>
              <a:t>发送端</a:t>
            </a:r>
            <a:r>
              <a:rPr lang="en-US" altLang="zh-CN" i="1" dirty="0">
                <a:latin typeface="+mn-lt"/>
              </a:rPr>
              <a:t>P</a:t>
            </a:r>
            <a:r>
              <a:rPr lang="en-US" altLang="zh-CN" baseline="-25000" dirty="0">
                <a:latin typeface="+mn-lt"/>
              </a:rPr>
              <a:t>0</a:t>
            </a:r>
            <a:endParaRPr lang="zh-CN" altLang="en-US" baseline="-25000" dirty="0">
              <a:latin typeface="+mn-lt"/>
            </a:endParaRPr>
          </a:p>
        </p:txBody>
      </p:sp>
      <p:cxnSp>
        <p:nvCxnSpPr>
          <p:cNvPr id="33" name="直接连接符 32"/>
          <p:cNvCxnSpPr/>
          <p:nvPr/>
        </p:nvCxnSpPr>
        <p:spPr>
          <a:xfrm>
            <a:off x="3635896" y="6021288"/>
            <a:ext cx="3960440" cy="0"/>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任意多边形: 形状 33"/>
          <p:cNvSpPr/>
          <p:nvPr/>
        </p:nvSpPr>
        <p:spPr>
          <a:xfrm>
            <a:off x="3826436"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任意多边形: 形状 34"/>
          <p:cNvSpPr/>
          <p:nvPr/>
        </p:nvSpPr>
        <p:spPr>
          <a:xfrm>
            <a:off x="424524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任意多边形: 形状 35"/>
          <p:cNvSpPr/>
          <p:nvPr/>
        </p:nvSpPr>
        <p:spPr>
          <a:xfrm>
            <a:off x="466405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任意多边形: 形状 36"/>
          <p:cNvSpPr/>
          <p:nvPr/>
        </p:nvSpPr>
        <p:spPr>
          <a:xfrm>
            <a:off x="5086957" y="5707304"/>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形状 37"/>
          <p:cNvSpPr/>
          <p:nvPr/>
        </p:nvSpPr>
        <p:spPr>
          <a:xfrm>
            <a:off x="5506511"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形状 38"/>
          <p:cNvSpPr/>
          <p:nvPr/>
        </p:nvSpPr>
        <p:spPr>
          <a:xfrm>
            <a:off x="593407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任意多边形: 形状 39"/>
          <p:cNvSpPr/>
          <p:nvPr/>
        </p:nvSpPr>
        <p:spPr>
          <a:xfrm>
            <a:off x="6359042" y="5717851"/>
            <a:ext cx="427566" cy="606874"/>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任意多边形: 形状 40"/>
          <p:cNvSpPr/>
          <p:nvPr/>
        </p:nvSpPr>
        <p:spPr>
          <a:xfrm>
            <a:off x="6784007" y="5877272"/>
            <a:ext cx="427566" cy="288032"/>
          </a:xfrm>
          <a:custGeom>
            <a:avLst/>
            <a:gdLst>
              <a:gd name="connsiteX0" fmla="*/ 0 w 427566"/>
              <a:gd name="connsiteY0" fmla="*/ 308841 h 606874"/>
              <a:gd name="connsiteX1" fmla="*/ 139700 w 427566"/>
              <a:gd name="connsiteY1" fmla="*/ 8275 h 606874"/>
              <a:gd name="connsiteX2" fmla="*/ 325966 w 427566"/>
              <a:gd name="connsiteY2" fmla="*/ 600941 h 606874"/>
              <a:gd name="connsiteX3" fmla="*/ 427566 w 427566"/>
              <a:gd name="connsiteY3" fmla="*/ 304608 h 606874"/>
            </a:gdLst>
            <a:ahLst/>
            <a:cxnLst>
              <a:cxn ang="0">
                <a:pos x="connsiteX0" y="connsiteY0"/>
              </a:cxn>
              <a:cxn ang="0">
                <a:pos x="connsiteX1" y="connsiteY1"/>
              </a:cxn>
              <a:cxn ang="0">
                <a:pos x="connsiteX2" y="connsiteY2"/>
              </a:cxn>
              <a:cxn ang="0">
                <a:pos x="connsiteX3" y="connsiteY3"/>
              </a:cxn>
            </a:cxnLst>
            <a:rect l="l" t="t" r="r" b="b"/>
            <a:pathLst>
              <a:path w="427566" h="606874">
                <a:moveTo>
                  <a:pt x="0" y="308841"/>
                </a:moveTo>
                <a:cubicBezTo>
                  <a:pt x="42686" y="134216"/>
                  <a:pt x="85372" y="-40408"/>
                  <a:pt x="139700" y="8275"/>
                </a:cubicBezTo>
                <a:cubicBezTo>
                  <a:pt x="194028" y="56958"/>
                  <a:pt x="277988" y="551552"/>
                  <a:pt x="325966" y="600941"/>
                </a:cubicBezTo>
                <a:cubicBezTo>
                  <a:pt x="373944" y="650330"/>
                  <a:pt x="386644" y="377280"/>
                  <a:pt x="427566" y="304608"/>
                </a:cubicBezTo>
              </a:path>
            </a:pathLst>
          </a:cu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连接符 41"/>
          <p:cNvCxnSpPr>
            <a:cxnSpLocks/>
          </p:cNvCxnSpPr>
          <p:nvPr/>
        </p:nvCxnSpPr>
        <p:spPr>
          <a:xfrm flipV="1">
            <a:off x="3635896" y="5517233"/>
            <a:ext cx="1" cy="936103"/>
          </a:xfrm>
          <a:prstGeom prst="line">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7409459" y="6027496"/>
            <a:ext cx="234360" cy="307777"/>
          </a:xfrm>
          <a:prstGeom prst="rect">
            <a:avLst/>
          </a:prstGeom>
          <a:noFill/>
        </p:spPr>
        <p:txBody>
          <a:bodyPr wrap="none" rtlCol="0">
            <a:spAutoFit/>
          </a:bodyPr>
          <a:lstStyle/>
          <a:p>
            <a:r>
              <a:rPr lang="en-US" altLang="zh-CN" sz="1400" i="1" dirty="0">
                <a:latin typeface="+mn-lt"/>
              </a:rPr>
              <a:t>t</a:t>
            </a:r>
            <a:endParaRPr lang="zh-CN" altLang="en-US" i="1" dirty="0">
              <a:latin typeface="+mn-lt"/>
            </a:endParaRPr>
          </a:p>
        </p:txBody>
      </p:sp>
      <p:sp>
        <p:nvSpPr>
          <p:cNvPr id="53" name="文本框 52"/>
          <p:cNvSpPr txBox="1"/>
          <p:nvPr/>
        </p:nvSpPr>
        <p:spPr>
          <a:xfrm>
            <a:off x="7588892" y="5800618"/>
            <a:ext cx="1095172" cy="369332"/>
          </a:xfrm>
          <a:prstGeom prst="rect">
            <a:avLst/>
          </a:prstGeom>
          <a:noFill/>
        </p:spPr>
        <p:txBody>
          <a:bodyPr wrap="none" rtlCol="0">
            <a:spAutoFit/>
          </a:bodyPr>
          <a:lstStyle/>
          <a:p>
            <a:r>
              <a:rPr lang="zh-CN" altLang="en-US" dirty="0"/>
              <a:t>接收端</a:t>
            </a:r>
            <a:r>
              <a:rPr lang="en-US" altLang="zh-CN" i="1" dirty="0">
                <a:latin typeface="+mn-lt"/>
              </a:rPr>
              <a:t>P</a:t>
            </a:r>
            <a:r>
              <a:rPr lang="en-US" altLang="zh-CN" baseline="-25000" dirty="0">
                <a:latin typeface="+mn-lt"/>
              </a:rPr>
              <a:t>1</a:t>
            </a:r>
            <a:endParaRPr lang="zh-CN" altLang="en-US" baseline="-25000" dirty="0">
              <a:latin typeface="+mn-lt"/>
            </a:endParaRPr>
          </a:p>
        </p:txBody>
      </p:sp>
      <p:cxnSp>
        <p:nvCxnSpPr>
          <p:cNvPr id="55" name="直接连接符 54"/>
          <p:cNvCxnSpPr>
            <a:cxnSpLocks/>
          </p:cNvCxnSpPr>
          <p:nvPr/>
        </p:nvCxnSpPr>
        <p:spPr>
          <a:xfrm flipH="1">
            <a:off x="3817970" y="5517232"/>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57" name="矩形 56"/>
          <p:cNvSpPr/>
          <p:nvPr/>
        </p:nvSpPr>
        <p:spPr>
          <a:xfrm>
            <a:off x="3581846" y="5572580"/>
            <a:ext cx="301686" cy="307777"/>
          </a:xfrm>
          <a:prstGeom prst="rect">
            <a:avLst/>
          </a:prstGeom>
        </p:spPr>
        <p:txBody>
          <a:bodyPr wrap="none">
            <a:spAutoFit/>
          </a:bodyPr>
          <a:lstStyle/>
          <a:p>
            <a:r>
              <a:rPr lang="en-US" altLang="zh-CN" sz="1400" i="1" dirty="0" err="1">
                <a:latin typeface="+mn-lt"/>
              </a:rPr>
              <a:t>t</a:t>
            </a:r>
            <a:r>
              <a:rPr lang="en-US" altLang="zh-CN" sz="1400" i="1" baseline="-25000" dirty="0" err="1">
                <a:latin typeface="+mn-lt"/>
              </a:rPr>
              <a:t>h</a:t>
            </a:r>
            <a:endParaRPr lang="zh-CN" altLang="en-US" sz="1400" i="1" dirty="0">
              <a:latin typeface="+mn-lt"/>
            </a:endParaRPr>
          </a:p>
        </p:txBody>
      </p:sp>
      <p:cxnSp>
        <p:nvCxnSpPr>
          <p:cNvPr id="60" name="直接连接符 59"/>
          <p:cNvCxnSpPr>
            <a:cxnSpLocks/>
          </p:cNvCxnSpPr>
          <p:nvPr/>
        </p:nvCxnSpPr>
        <p:spPr>
          <a:xfrm flipH="1">
            <a:off x="7035755" y="4514568"/>
            <a:ext cx="8466" cy="8261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a:off x="3627604" y="5246713"/>
            <a:ext cx="3393968" cy="0"/>
          </a:xfrm>
          <a:prstGeom prst="line">
            <a:avLst/>
          </a:prstGeom>
          <a:ln w="63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3" name="矩形 62"/>
          <p:cNvSpPr/>
          <p:nvPr/>
        </p:nvSpPr>
        <p:spPr>
          <a:xfrm>
            <a:off x="5129377" y="5140863"/>
            <a:ext cx="314510" cy="307777"/>
          </a:xfrm>
          <a:prstGeom prst="rect">
            <a:avLst/>
          </a:prstGeom>
          <a:noFill/>
        </p:spPr>
        <p:txBody>
          <a:bodyPr wrap="none">
            <a:spAutoFit/>
          </a:bodyPr>
          <a:lstStyle/>
          <a:p>
            <a:r>
              <a:rPr lang="en-US" altLang="zh-CN" sz="1400" i="1" dirty="0" err="1">
                <a:latin typeface="+mn-lt"/>
              </a:rPr>
              <a:t>t</a:t>
            </a:r>
            <a:r>
              <a:rPr lang="en-US" altLang="zh-CN" sz="1400" i="1" baseline="-25000" dirty="0" err="1">
                <a:latin typeface="+mn-lt"/>
              </a:rPr>
              <a:t>w</a:t>
            </a:r>
            <a:endParaRPr lang="zh-CN" altLang="en-US" sz="1400" i="1" dirty="0">
              <a:latin typeface="+mn-l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存储转发</a:t>
                </a:r>
                <a:r>
                  <a:rPr lang="en-US" altLang="zh-CN" dirty="0"/>
                  <a:t>(SF)</a:t>
                </a:r>
                <a:r>
                  <a:rPr lang="zh-CN" altLang="en-US" dirty="0"/>
                  <a:t>选路</a:t>
                </a:r>
              </a:p>
              <a:p>
                <a:pPr lvl="1"/>
                <a:r>
                  <a:rPr lang="zh-CN" altLang="en-US" dirty="0"/>
                  <a:t>信包是基本的传输单位</a:t>
                </a:r>
                <a:endParaRPr lang="en-US" altLang="zh-CN" dirty="0"/>
              </a:p>
              <a:p>
                <a:pPr lvl="1"/>
                <a:r>
                  <a:rPr lang="zh-CN" altLang="en-US" dirty="0"/>
                  <a:t>在传输过程中，中间节点必须收齐且存储在缓冲器中，它才可能传向一下节点</a:t>
                </a:r>
                <a:endParaRPr lang="en-US" altLang="zh-CN" dirty="0"/>
              </a:p>
              <a:p>
                <a:pPr lvl="1"/>
                <a:r>
                  <a:rPr lang="zh-CN" altLang="en-US" dirty="0"/>
                  <a:t>总通信时间</a:t>
                </a:r>
              </a:p>
              <a:p>
                <a:pPr marL="274638" lvl="1" indent="0" algn="ctr">
                  <a:buNone/>
                </a:pPr>
                <a:r>
                  <a:rPr lang="en-US" altLang="zh-CN" i="1" dirty="0"/>
                  <a:t>t</a:t>
                </a:r>
                <a:r>
                  <a:rPr lang="en-US" altLang="zh-CN" i="1" baseline="-25000" dirty="0" err="1"/>
                  <a:t>comm</a:t>
                </a:r>
                <a:r>
                  <a:rPr lang="en-US" altLang="zh-CN" dirty="0"/>
                  <a:t>(SF)=</a:t>
                </a:r>
                <a:r>
                  <a:rPr lang="en-US" altLang="zh-CN" i="1" dirty="0" err="1"/>
                  <a:t>t</a:t>
                </a:r>
                <a:r>
                  <a:rPr lang="en-US" altLang="zh-CN" i="1" baseline="-25000" dirty="0" err="1"/>
                  <a:t>s</a:t>
                </a:r>
                <a:r>
                  <a:rPr lang="en-US" altLang="zh-CN" dirty="0"/>
                  <a:t>+(</a:t>
                </a:r>
                <a:r>
                  <a:rPr lang="en-US" altLang="zh-CN" i="1" dirty="0" err="1"/>
                  <a:t>mt</a:t>
                </a:r>
                <a:r>
                  <a:rPr lang="en-US" altLang="zh-CN" i="1" baseline="-25000" dirty="0" err="1"/>
                  <a:t>w</a:t>
                </a:r>
                <a:r>
                  <a:rPr lang="en-US" altLang="zh-CN" dirty="0" err="1"/>
                  <a:t>+</a:t>
                </a:r>
                <a:r>
                  <a:rPr lang="en-US" altLang="zh-CN" i="1" dirty="0" err="1"/>
                  <a:t>t</a:t>
                </a:r>
                <a:r>
                  <a:rPr lang="en-US" altLang="zh-CN" i="1" baseline="-25000" dirty="0" err="1"/>
                  <a:t>h</a:t>
                </a:r>
                <a:r>
                  <a:rPr lang="en-US" altLang="zh-CN" dirty="0"/>
                  <a:t>)</a:t>
                </a:r>
                <a:r>
                  <a:rPr lang="en-US" altLang="zh-CN" i="1" dirty="0"/>
                  <a:t>l</a:t>
                </a:r>
                <a14:m>
                  <m:oMath xmlns:m="http://schemas.openxmlformats.org/officeDocument/2006/math">
                    <m:groupChr>
                      <m:groupChrPr>
                        <m:chr m:val="⇒"/>
                        <m:vertJc m:val="bot"/>
                        <m:ctrlPr>
                          <a:rPr lang="en-US" altLang="zh-CN" i="1" smtClean="0">
                            <a:latin typeface="Cambria Math" panose="02040503050406030204" pitchFamily="18" charset="0"/>
                          </a:rPr>
                        </m:ctrlPr>
                      </m:groupChrPr>
                      <m:e>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h</m:t>
                            </m:r>
                          </m:sub>
                        </m:sSub>
                        <m:r>
                          <m:rPr>
                            <m:brk m:alnAt="2"/>
                          </m:rPr>
                          <a:rPr lang="en-US" altLang="zh-CN" smtClean="0">
                            <a:latin typeface="Cambria Math"/>
                          </a:rPr>
                          <m:t>=</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𝑠</m:t>
                            </m:r>
                          </m:sub>
                        </m:sSub>
                        <m:r>
                          <m:rPr>
                            <m:brk m:alnAt="2"/>
                          </m:rPr>
                          <a:rPr lang="en-US" altLang="zh-CN" smtClean="0">
                            <a:latin typeface="Cambria Math"/>
                          </a:rPr>
                          <m:t>=</m:t>
                        </m:r>
                        <m:r>
                          <a:rPr lang="en-US" altLang="zh-CN" smtClean="0">
                            <a:latin typeface="Cambria Math"/>
                          </a:rPr>
                          <m:t>0, </m:t>
                        </m:r>
                        <m:sSub>
                          <m:sSubPr>
                            <m:ctrlPr>
                              <a:rPr lang="en-US" altLang="zh-CN" i="1" smtClean="0">
                                <a:latin typeface="Cambria Math" panose="02040503050406030204" pitchFamily="18" charset="0"/>
                              </a:rPr>
                            </m:ctrlPr>
                          </m:sSubPr>
                          <m:e>
                            <m:r>
                              <a:rPr lang="en-US" altLang="zh-CN" smtClean="0">
                                <a:latin typeface="Cambria Math"/>
                              </a:rPr>
                              <m:t>𝑡</m:t>
                            </m:r>
                          </m:e>
                          <m:sub>
                            <m:r>
                              <a:rPr lang="en-US" altLang="zh-CN" smtClean="0">
                                <a:latin typeface="Cambria Math"/>
                              </a:rPr>
                              <m:t>𝑤</m:t>
                            </m:r>
                          </m:sub>
                        </m:sSub>
                        <m:r>
                          <m:rPr>
                            <m:brk m:alnAt="2"/>
                          </m:rPr>
                          <a:rPr lang="en-US" altLang="zh-CN" smtClean="0">
                            <a:latin typeface="Cambria Math"/>
                          </a:rPr>
                          <m:t>=</m:t>
                        </m:r>
                        <m:r>
                          <a:rPr lang="en-US" altLang="zh-CN" smtClean="0">
                            <a:latin typeface="Cambria Math"/>
                          </a:rPr>
                          <m:t>1</m:t>
                        </m:r>
                      </m:e>
                    </m:groupChr>
                  </m:oMath>
                </a14:m>
                <a:r>
                  <a:rPr lang="en-US" altLang="zh-CN" i="1" dirty="0"/>
                  <a:t>O</a:t>
                </a:r>
                <a:r>
                  <a:rPr lang="en-US" altLang="zh-CN" dirty="0"/>
                  <a:t>(</a:t>
                </a:r>
                <a:r>
                  <a:rPr lang="en-US" altLang="zh-CN" i="1" dirty="0"/>
                  <a:t>ml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33</a:t>
            </a:fld>
            <a:endParaRPr lang="zh-CN" altLang="en-US"/>
          </a:p>
        </p:txBody>
      </p:sp>
      <p:graphicFrame>
        <p:nvGraphicFramePr>
          <p:cNvPr id="5" name="对象 4"/>
          <p:cNvGraphicFramePr>
            <a:graphicFrameLocks noChangeAspect="1"/>
          </p:cNvGraphicFramePr>
          <p:nvPr>
            <p:extLst>
              <p:ext uri="{D42A27DB-BD31-4B8C-83A1-F6EECF244321}">
                <p14:modId xmlns:p14="http://schemas.microsoft.com/office/powerpoint/2010/main" val="2362260091"/>
              </p:ext>
            </p:extLst>
          </p:nvPr>
        </p:nvGraphicFramePr>
        <p:xfrm>
          <a:off x="1021605" y="3578622"/>
          <a:ext cx="6862763" cy="3306762"/>
        </p:xfrm>
        <a:graphic>
          <a:graphicData uri="http://schemas.openxmlformats.org/presentationml/2006/ole">
            <mc:AlternateContent xmlns:mc="http://schemas.openxmlformats.org/markup-compatibility/2006">
              <mc:Choice xmlns:v="urn:schemas-microsoft-com:vml" Requires="v">
                <p:oleObj spid="_x0000_s15363" name="Visio" r:id="rId4" imgW="3980679" imgH="1934010" progId="Visio.Drawing.11">
                  <p:embed/>
                </p:oleObj>
              </mc:Choice>
              <mc:Fallback>
                <p:oleObj name="Visio" r:id="rId4" imgW="3980679" imgH="1934010" progId="Visio.Drawing.11">
                  <p:embed/>
                  <p:pic>
                    <p:nvPicPr>
                      <p:cNvPr id="0" name="Object 2"/>
                      <p:cNvPicPr>
                        <a:picLocks noChangeAspect="1" noChangeArrowheads="1"/>
                      </p:cNvPicPr>
                      <p:nvPr/>
                    </p:nvPicPr>
                    <p:blipFill>
                      <a:blip r:embed="rId5"/>
                      <a:srcRect/>
                      <a:stretch>
                        <a:fillRect/>
                      </a:stretch>
                    </p:blipFill>
                    <p:spPr bwMode="auto">
                      <a:xfrm>
                        <a:off x="1021605" y="3578622"/>
                        <a:ext cx="6862763" cy="330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2.2.2 </a:t>
            </a:r>
            <a:r>
              <a:rPr lang="zh-CN" altLang="en-US"/>
              <a:t>开关技术</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3933056"/>
                <a:ext cx="8229600" cy="2304256"/>
              </a:xfrm>
            </p:spPr>
            <p:txBody>
              <a:bodyPr/>
              <a:lstStyle/>
              <a:p>
                <a:pPr lvl="1"/>
                <a:r>
                  <a:rPr lang="zh-CN" altLang="en-US" dirty="0"/>
                  <a:t>同一信包中的所有片一同以流水线方式穿越网络</a:t>
                </a:r>
                <a:endParaRPr lang="en-US" altLang="zh-CN" dirty="0"/>
              </a:p>
              <a:p>
                <a:pPr lvl="1"/>
                <a:r>
                  <a:rPr lang="zh-CN" altLang="en-US" dirty="0"/>
                  <a:t>整个信包犹如一列火车，由火车头</a:t>
                </a:r>
                <a:r>
                  <a:rPr lang="en-US" altLang="zh-CN" dirty="0"/>
                  <a:t>(</a:t>
                </a:r>
                <a:r>
                  <a:rPr lang="zh-CN" altLang="en-US" dirty="0"/>
                  <a:t>包头</a:t>
                </a:r>
                <a:r>
                  <a:rPr lang="en-US" altLang="zh-CN" dirty="0"/>
                  <a:t>)</a:t>
                </a:r>
                <a:r>
                  <a:rPr lang="zh-CN" altLang="en-US" dirty="0"/>
                  <a:t>牵引着车厢</a:t>
                </a:r>
                <a:r>
                  <a:rPr lang="en-US" altLang="zh-CN" dirty="0"/>
                  <a:t>(</a:t>
                </a:r>
                <a:r>
                  <a:rPr lang="zh-CN" altLang="en-US" dirty="0"/>
                  <a:t>数据片</a:t>
                </a:r>
                <a:r>
                  <a:rPr lang="en-US" altLang="zh-CN" dirty="0"/>
                  <a:t>)</a:t>
                </a:r>
                <a:r>
                  <a:rPr lang="zh-CN" altLang="en-US" dirty="0"/>
                  <a:t>顺序前进</a:t>
                </a:r>
                <a:endParaRPr lang="en-US" altLang="zh-CN" dirty="0"/>
              </a:p>
              <a:p>
                <a:pPr lvl="1"/>
                <a:r>
                  <a:rPr lang="zh-CN" altLang="en-US" dirty="0"/>
                  <a:t>传输时间</a:t>
                </a:r>
                <a:endParaRPr lang="en-US" altLang="zh-CN" dirty="0"/>
              </a:p>
              <a:p>
                <a:pPr marL="274638" lvl="1" indent="0" algn="ctr">
                  <a:buNone/>
                </a:pPr>
                <a:r>
                  <a:rPr lang="en-US" altLang="zh-CN" i="1" dirty="0" err="1"/>
                  <a:t>t</a:t>
                </a:r>
                <a:r>
                  <a:rPr lang="en-US" altLang="zh-CN" i="1" baseline="-25000" dirty="0" err="1"/>
                  <a:t>comm</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err="1"/>
                  <a:t>+</a:t>
                </a:r>
                <a:r>
                  <a:rPr lang="en-US" altLang="zh-CN" i="1" dirty="0" err="1"/>
                  <a:t>lt</a:t>
                </a:r>
                <a:r>
                  <a:rPr lang="en-US" altLang="zh-CN" i="1" baseline="-25000" dirty="0" err="1"/>
                  <a:t>h</a:t>
                </a:r>
                <a14:m>
                  <m:oMath xmlns:m="http://schemas.openxmlformats.org/officeDocument/2006/math">
                    <m:groupChr>
                      <m:groupChrPr>
                        <m:chr m:val="⇒"/>
                        <m:vertJc m:val="bot"/>
                        <m:ctrlPr>
                          <a:rPr lang="en-US" altLang="zh-CN" i="1">
                            <a:latin typeface="Cambria Math" panose="02040503050406030204" pitchFamily="18" charset="0"/>
                          </a:rPr>
                        </m:ctrlPr>
                      </m:groupChrPr>
                      <m:e>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𝑠</m:t>
                            </m:r>
                          </m:sub>
                        </m:sSub>
                        <m:r>
                          <m:rPr>
                            <m:brk m:alnAt="2"/>
                          </m:rPr>
                          <a:rPr lang="en-US" altLang="zh-CN">
                            <a:latin typeface="Cambria Math"/>
                          </a:rPr>
                          <m:t>=</m:t>
                        </m:r>
                        <m:r>
                          <a:rPr lang="en-US" altLang="zh-CN">
                            <a:latin typeface="Cambria Math"/>
                          </a:rPr>
                          <m:t>0,</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h</m:t>
                            </m:r>
                          </m:sub>
                        </m:sSub>
                        <m:r>
                          <m:rPr>
                            <m:brk m:alnAt="2"/>
                          </m:rPr>
                          <a:rPr lang="en-US" altLang="zh-CN">
                            <a:latin typeface="Cambria Math"/>
                          </a:rPr>
                          <m:t>=</m:t>
                        </m:r>
                        <m:sSub>
                          <m:sSubPr>
                            <m:ctrlPr>
                              <a:rPr lang="en-US" altLang="zh-CN" i="1">
                                <a:latin typeface="Cambria Math" panose="02040503050406030204" pitchFamily="18" charset="0"/>
                              </a:rPr>
                            </m:ctrlPr>
                          </m:sSubPr>
                          <m:e>
                            <m:r>
                              <a:rPr lang="en-US" altLang="zh-CN">
                                <a:latin typeface="Cambria Math"/>
                              </a:rPr>
                              <m:t>𝑡</m:t>
                            </m:r>
                          </m:e>
                          <m:sub>
                            <m:r>
                              <a:rPr lang="en-US" altLang="zh-CN">
                                <a:latin typeface="Cambria Math"/>
                              </a:rPr>
                              <m:t>𝑤</m:t>
                            </m:r>
                          </m:sub>
                        </m:sSub>
                        <m:r>
                          <m:rPr>
                            <m:brk m:alnAt="2"/>
                          </m:rPr>
                          <a:rPr lang="en-US" altLang="zh-CN">
                            <a:latin typeface="Cambria Math"/>
                          </a:rPr>
                          <m:t>=</m:t>
                        </m:r>
                        <m:r>
                          <a:rPr lang="en-US" altLang="zh-CN">
                            <a:latin typeface="Cambria Math"/>
                          </a:rPr>
                          <m:t>1</m:t>
                        </m:r>
                      </m:e>
                    </m:groupChr>
                  </m:oMath>
                </a14:m>
                <a:r>
                  <a:rPr lang="en-US" altLang="zh-CN" i="1" dirty="0"/>
                  <a:t>O</a:t>
                </a:r>
                <a:r>
                  <a:rPr lang="en-US" altLang="zh-CN" dirty="0"/>
                  <a:t>(</a:t>
                </a:r>
                <a:r>
                  <a:rPr lang="en-US" altLang="zh-CN" i="1" dirty="0"/>
                  <a:t>m</a:t>
                </a:r>
                <a:r>
                  <a:rPr lang="en-US" altLang="zh-CN" dirty="0"/>
                  <a:t>+</a:t>
                </a:r>
                <a:r>
                  <a:rPr lang="en-US" altLang="zh-CN" i="1" dirty="0"/>
                  <a:t>l</a:t>
                </a:r>
                <a:r>
                  <a:rPr lang="en-US" altLang="zh-CN" dirty="0"/>
                  <a:t>)</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3933056"/>
                <a:ext cx="8229600" cy="2304256"/>
              </a:xfrm>
              <a:blipFill rotWithShape="1">
                <a:blip r:embed="rId4"/>
                <a:stretch>
                  <a:fillRect t="-264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34</a:t>
            </a:fld>
            <a:endParaRPr lang="zh-CN" altLang="en-US"/>
          </a:p>
        </p:txBody>
      </p:sp>
      <p:graphicFrame>
        <p:nvGraphicFramePr>
          <p:cNvPr id="8" name="对象 7"/>
          <p:cNvGraphicFramePr>
            <a:graphicFrameLocks noChangeAspect="1"/>
          </p:cNvGraphicFramePr>
          <p:nvPr>
            <p:extLst>
              <p:ext uri="{D42A27DB-BD31-4B8C-83A1-F6EECF244321}">
                <p14:modId xmlns:p14="http://schemas.microsoft.com/office/powerpoint/2010/main" val="2882374391"/>
              </p:ext>
            </p:extLst>
          </p:nvPr>
        </p:nvGraphicFramePr>
        <p:xfrm>
          <a:off x="4997127" y="1124744"/>
          <a:ext cx="4543425" cy="3316287"/>
        </p:xfrm>
        <a:graphic>
          <a:graphicData uri="http://schemas.openxmlformats.org/presentationml/2006/ole">
            <mc:AlternateContent xmlns:mc="http://schemas.openxmlformats.org/markup-compatibility/2006">
              <mc:Choice xmlns:v="urn:schemas-microsoft-com:vml" Requires="v">
                <p:oleObj spid="_x0000_s16387" name="Visio" r:id="rId5" imgW="2644872" imgH="1935090" progId="Visio.Drawing.11">
                  <p:embed/>
                </p:oleObj>
              </mc:Choice>
              <mc:Fallback>
                <p:oleObj name="Visio" r:id="rId5" imgW="2644872" imgH="1935090" progId="Visio.Drawing.11">
                  <p:embed/>
                  <p:pic>
                    <p:nvPicPr>
                      <p:cNvPr id="0" name="Object 2"/>
                      <p:cNvPicPr>
                        <a:picLocks noChangeAspect="1" noChangeArrowheads="1"/>
                      </p:cNvPicPr>
                      <p:nvPr/>
                    </p:nvPicPr>
                    <p:blipFill>
                      <a:blip r:embed="rId6"/>
                      <a:srcRect/>
                      <a:stretch>
                        <a:fillRect/>
                      </a:stretch>
                    </p:blipFill>
                    <p:spPr bwMode="auto">
                      <a:xfrm>
                        <a:off x="4997127" y="1124744"/>
                        <a:ext cx="4543425" cy="3316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内容占位符 2"/>
          <p:cNvSpPr txBox="1">
            <a:spLocks/>
          </p:cNvSpPr>
          <p:nvPr/>
        </p:nvSpPr>
        <p:spPr bwMode="auto">
          <a:xfrm>
            <a:off x="457200" y="1219200"/>
            <a:ext cx="5122912" cy="2713856"/>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273050" indent="-273050" algn="l" rtl="0" eaLnBrk="0" fontAlgn="base" hangingPunct="0">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eaLnBrk="0" fontAlgn="base" hangingPunct="0">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eaLnBrk="0" fontAlgn="base" hangingPunct="0">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eaLnBrk="0" fontAlgn="base" hangingPunct="0">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eaLnBrk="0" fontAlgn="base" hangingPunct="0">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r>
              <a:rPr lang="zh-CN" altLang="en-US" dirty="0"/>
              <a:t>切通</a:t>
            </a:r>
            <a:r>
              <a:rPr lang="en-US" altLang="zh-CN" dirty="0"/>
              <a:t>(CT)</a:t>
            </a:r>
            <a:r>
              <a:rPr lang="zh-CN" altLang="en-US" dirty="0"/>
              <a:t>选路</a:t>
            </a:r>
          </a:p>
          <a:p>
            <a:pPr lvl="1"/>
            <a:r>
              <a:rPr lang="zh-CN" altLang="en-US" dirty="0">
                <a:solidFill>
                  <a:schemeClr val="tx1"/>
                </a:solidFill>
              </a:rPr>
              <a:t>将信包进一步分成更小的片</a:t>
            </a:r>
            <a:r>
              <a:rPr lang="en-US" altLang="zh-CN" dirty="0">
                <a:solidFill>
                  <a:schemeClr val="tx1"/>
                </a:solidFill>
              </a:rPr>
              <a:t>(</a:t>
            </a:r>
            <a:r>
              <a:rPr lang="zh-CN" altLang="en-US" dirty="0">
                <a:solidFill>
                  <a:schemeClr val="tx1"/>
                </a:solidFill>
              </a:rPr>
              <a:t>数据片和包头</a:t>
            </a:r>
            <a:r>
              <a:rPr lang="en-US" altLang="zh-CN" dirty="0">
                <a:solidFill>
                  <a:schemeClr val="tx1"/>
                </a:solidFill>
              </a:rPr>
              <a:t>)</a:t>
            </a:r>
            <a:r>
              <a:rPr lang="zh-CN" altLang="en-US" dirty="0">
                <a:solidFill>
                  <a:schemeClr val="tx1"/>
                </a:solidFill>
              </a:rPr>
              <a:t>进行传输</a:t>
            </a:r>
            <a:endParaRPr lang="en-US" altLang="zh-CN" dirty="0">
              <a:solidFill>
                <a:schemeClr val="tx1"/>
              </a:solidFill>
            </a:endParaRPr>
          </a:p>
          <a:p>
            <a:pPr lvl="1"/>
            <a:r>
              <a:rPr lang="zh-CN" altLang="en-US" dirty="0">
                <a:solidFill>
                  <a:schemeClr val="tx1"/>
                </a:solidFill>
              </a:rPr>
              <a:t>虫蚀选路是切通选路的一种形式</a:t>
            </a:r>
          </a:p>
          <a:p>
            <a:pPr lvl="1"/>
            <a:r>
              <a:rPr lang="zh-CN" altLang="en-US" dirty="0">
                <a:solidFill>
                  <a:schemeClr val="tx1"/>
                </a:solidFill>
              </a:rPr>
              <a:t>在传输过程中，中间节点只备有很小的片缓冲器，一旦收到包头就传至下一节点</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solidFill>
                  <a:srgbClr val="FF0000"/>
                </a:solidFill>
              </a:rPr>
              <a:t>2.3 </a:t>
            </a:r>
            <a:r>
              <a:rPr lang="zh-CN" altLang="en-US" dirty="0">
                <a:solidFill>
                  <a:srgbClr val="FF0000"/>
                </a:solidFill>
              </a:rPr>
              <a:t>单一信包一到一传输</a:t>
            </a:r>
            <a:endParaRPr lang="en-US" altLang="zh-CN" dirty="0">
              <a:solidFill>
                <a:srgbClr val="FF0000"/>
              </a:solidFill>
            </a:endParaRPr>
          </a:p>
          <a:p>
            <a:r>
              <a:rPr lang="en-US" altLang="zh-CN" dirty="0"/>
              <a:t>2.4 </a:t>
            </a:r>
            <a:r>
              <a:rPr lang="zh-CN" altLang="en-US" dirty="0"/>
              <a:t>一到多播送</a:t>
            </a:r>
            <a:endParaRPr lang="en-US" altLang="zh-CN" dirty="0"/>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35</a:t>
            </a:fld>
            <a:endParaRPr lang="zh-CN" alt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2.3 </a:t>
            </a:r>
            <a:r>
              <a:rPr lang="zh-CN" altLang="en-US"/>
              <a:t>单一信包一到一传输</a:t>
            </a:r>
            <a:endParaRPr lang="zh-CN" altLang="en-US" dirty="0"/>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en-US" altLang="zh-CN" sz="2400" i="1" dirty="0"/>
                  <a:t>l</a:t>
                </a:r>
                <a:r>
                  <a:rPr lang="zh-CN" altLang="en-US" sz="2400" dirty="0"/>
                  <a:t>的计算</a:t>
                </a:r>
                <a:endParaRPr lang="en-US" altLang="zh-CN" sz="2400" dirty="0"/>
              </a:p>
              <a:p>
                <a:pPr lvl="1"/>
                <a:r>
                  <a:rPr lang="zh-CN" altLang="en-US" sz="2000" dirty="0"/>
                  <a:t>环</a:t>
                </a:r>
                <a:r>
                  <a:rPr lang="en-US" altLang="zh-CN" sz="2000" dirty="0"/>
                  <a:t>: </a:t>
                </a:r>
                <a:r>
                  <a:rPr lang="en-US" altLang="zh-CN" sz="2000" i="1" dirty="0"/>
                  <a:t>l</a:t>
                </a:r>
                <a:r>
                  <a:rPr lang="en-US" altLang="zh-CN" sz="2000" dirty="0"/>
                  <a:t>≤</a:t>
                </a:r>
                <a14:m>
                  <m:oMath xmlns:m="http://schemas.openxmlformats.org/officeDocument/2006/math">
                    <m:d>
                      <m:dPr>
                        <m:begChr m:val="⌊"/>
                        <m:endChr m:val="⌋"/>
                        <m:ctrlPr>
                          <a:rPr lang="en-US" altLang="zh-CN" sz="2000" i="1" smtClean="0">
                            <a:latin typeface="Cambria Math" panose="02040503050406030204" pitchFamily="18" charset="0"/>
                          </a:rPr>
                        </m:ctrlPr>
                      </m:dPr>
                      <m:e>
                        <m:r>
                          <a:rPr lang="en-US" altLang="zh-CN" sz="2000" smtClean="0">
                            <a:latin typeface="Cambria Math"/>
                          </a:rPr>
                          <m:t>𝑝</m:t>
                        </m:r>
                        <m:r>
                          <a:rPr lang="en-US" altLang="zh-CN" sz="2000" smtClean="0">
                            <a:latin typeface="Cambria Math"/>
                          </a:rPr>
                          <m:t>/2</m:t>
                        </m:r>
                      </m:e>
                    </m:d>
                  </m:oMath>
                </a14:m>
                <a:endParaRPr lang="zh-CN" altLang="en-US" sz="2000" dirty="0"/>
              </a:p>
              <a:p>
                <a:pPr lvl="1"/>
                <a:r>
                  <a:rPr lang="zh-CN" altLang="en-US" sz="2000" dirty="0"/>
                  <a:t>环绕网孔</a:t>
                </a:r>
                <a:r>
                  <a:rPr lang="en-US" altLang="zh-CN" sz="2000" dirty="0"/>
                  <a:t>: </a:t>
                </a:r>
                <a:r>
                  <a:rPr lang="en-US" altLang="zh-CN" sz="2000" i="1" dirty="0"/>
                  <a:t>l</a:t>
                </a:r>
                <a:r>
                  <a:rPr lang="en-US" altLang="zh-CN" sz="2000" dirty="0"/>
                  <a:t>≤2</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smtClean="0">
                                <a:latin typeface="Cambria Math" panose="02040503050406030204" pitchFamily="18" charset="0"/>
                              </a:rPr>
                            </m:ctrlPr>
                          </m:radPr>
                          <m:deg/>
                          <m:e>
                            <m:r>
                              <a:rPr lang="en-US" altLang="zh-CN" sz="2000" b="0" i="1" smtClean="0">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l</a:t>
                </a:r>
                <a:r>
                  <a:rPr lang="en-US" altLang="zh-CN" sz="2000" dirty="0" err="1"/>
                  <a:t>≤log</a:t>
                </a:r>
                <a:r>
                  <a:rPr lang="en-US" altLang="zh-CN" sz="2000" i="1" dirty="0" err="1"/>
                  <a:t>p</a:t>
                </a:r>
                <a:endParaRPr lang="zh-CN" altLang="en-US" sz="2000" i="1" dirty="0"/>
              </a:p>
              <a:p>
                <a:r>
                  <a:rPr lang="en-US" altLang="zh-CN" sz="2400" dirty="0"/>
                  <a:t>SF</a:t>
                </a:r>
                <a:r>
                  <a:rPr lang="zh-CN" altLang="en-US" sz="2400" dirty="0"/>
                  <a:t>网络传输时间上界</a:t>
                </a:r>
                <a:endParaRPr lang="en-US" altLang="zh-CN" sz="2400" dirty="0"/>
              </a:p>
              <a:p>
                <a:pPr lvl="1"/>
                <a:r>
                  <a:rPr lang="zh-CN" altLang="en-US" sz="2000" dirty="0"/>
                  <a:t>环</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14:m>
                  <m:oMath xmlns:m="http://schemas.openxmlformats.org/officeDocument/2006/math">
                    <m:d>
                      <m:dPr>
                        <m:begChr m:val="⌊"/>
                        <m:endChr m:val="⌋"/>
                        <m:ctrlPr>
                          <a:rPr lang="en-US" altLang="zh-CN" sz="2000" i="1">
                            <a:latin typeface="Cambria Math" panose="02040503050406030204" pitchFamily="18" charset="0"/>
                          </a:rPr>
                        </m:ctrlPr>
                      </m:dPr>
                      <m:e>
                        <m:r>
                          <a:rPr lang="en-US" altLang="zh-CN" sz="2000">
                            <a:latin typeface="Cambria Math"/>
                          </a:rPr>
                          <m:t>𝑝</m:t>
                        </m:r>
                        <m:r>
                          <a:rPr lang="en-US" altLang="zh-CN" sz="2000">
                            <a:latin typeface="Cambria Math"/>
                          </a:rPr>
                          <m:t>/2</m:t>
                        </m:r>
                      </m:e>
                    </m:d>
                  </m:oMath>
                </a14:m>
                <a:endParaRPr lang="en-US" altLang="zh-CN" sz="2000" dirty="0"/>
              </a:p>
              <a:p>
                <a:pPr lvl="1"/>
                <a:r>
                  <a:rPr lang="zh-CN" altLang="en-US" sz="2000" dirty="0"/>
                  <a:t>环绕网孔</a:t>
                </a:r>
                <a:r>
                  <a:rPr lang="en-US" altLang="zh-CN" sz="2000" dirty="0"/>
                  <a:t>: </a:t>
                </a:r>
                <a:r>
                  <a:rPr lang="en-US" altLang="zh-CN" sz="2000" i="1" dirty="0"/>
                  <a:t>t</a:t>
                </a:r>
                <a:r>
                  <a:rPr lang="en-US" altLang="zh-CN" sz="2000" i="1" baseline="-25000" dirty="0"/>
                  <a:t>s</a:t>
                </a:r>
                <a:r>
                  <a:rPr lang="en-US" altLang="zh-CN" sz="2000" dirty="0"/>
                  <a:t>+2</a:t>
                </a:r>
                <a:r>
                  <a:rPr lang="en-US" altLang="zh-CN" sz="2000" i="1" dirty="0"/>
                  <a:t>t</a:t>
                </a:r>
                <a:r>
                  <a:rPr lang="en-US" altLang="zh-CN" sz="2000" i="1" baseline="-25000" dirty="0"/>
                  <a:t>w</a:t>
                </a:r>
                <a:r>
                  <a:rPr lang="en-US" altLang="zh-CN" sz="2000" i="1" dirty="0"/>
                  <a:t>m</a:t>
                </a:r>
                <a14:m>
                  <m:oMath xmlns:m="http://schemas.openxmlformats.org/officeDocument/2006/math">
                    <m:d>
                      <m:dPr>
                        <m:begChr m:val="⌊"/>
                        <m:endChr m:val="⌋"/>
                        <m:ctrlPr>
                          <a:rPr lang="en-US" altLang="zh-CN" sz="2000" i="1">
                            <a:latin typeface="Cambria Math" panose="02040503050406030204" pitchFamily="18" charset="0"/>
                          </a:rPr>
                        </m:ctrlPr>
                      </m:dPr>
                      <m:e>
                        <m:rad>
                          <m:radPr>
                            <m:degHide m:val="on"/>
                            <m:ctrlPr>
                              <a:rPr lang="en-US" altLang="zh-CN" sz="2000" i="1">
                                <a:latin typeface="Cambria Math" panose="02040503050406030204" pitchFamily="18" charset="0"/>
                              </a:rPr>
                            </m:ctrlPr>
                          </m:radPr>
                          <m:deg/>
                          <m:e>
                            <m:r>
                              <a:rPr lang="en-US" altLang="zh-CN" sz="2000" i="1">
                                <a:latin typeface="Cambria Math"/>
                              </a:rPr>
                              <m:t>𝑝</m:t>
                            </m:r>
                          </m:e>
                        </m:rad>
                        <m:r>
                          <a:rPr lang="en-US" altLang="zh-CN" sz="2000">
                            <a:latin typeface="Cambria Math"/>
                          </a:rPr>
                          <m:t>/2</m:t>
                        </m:r>
                      </m:e>
                    </m:d>
                  </m:oMath>
                </a14:m>
                <a:endParaRPr lang="en-US" altLang="zh-CN" sz="2000" dirty="0"/>
              </a:p>
              <a:p>
                <a:pPr lvl="1"/>
                <a:r>
                  <a:rPr lang="zh-CN" altLang="en-US" sz="2000" dirty="0"/>
                  <a:t>超立方</a:t>
                </a:r>
                <a:r>
                  <a:rPr lang="en-US" altLang="zh-CN" sz="2000" dirty="0"/>
                  <a:t>: </a:t>
                </a:r>
                <a:r>
                  <a:rPr lang="en-US" altLang="zh-CN" sz="2000" i="1" dirty="0" err="1"/>
                  <a:t>t</a:t>
                </a:r>
                <a:r>
                  <a:rPr lang="en-US" altLang="zh-CN" sz="2000" i="1" baseline="-25000" dirty="0" err="1"/>
                  <a:t>s</a:t>
                </a:r>
                <a:r>
                  <a:rPr lang="en-US" altLang="zh-CN" sz="2000" dirty="0" err="1"/>
                  <a:t>+</a:t>
                </a:r>
                <a:r>
                  <a:rPr lang="en-US" altLang="zh-CN" sz="2000" i="1" dirty="0" err="1"/>
                  <a:t>t</a:t>
                </a:r>
                <a:r>
                  <a:rPr lang="en-US" altLang="zh-CN" sz="2000" i="1" baseline="-25000" dirty="0" err="1"/>
                  <a:t>w</a:t>
                </a:r>
                <a:r>
                  <a:rPr lang="en-US" altLang="zh-CN" sz="2000" i="1" dirty="0" err="1"/>
                  <a:t>m</a:t>
                </a:r>
                <a:r>
                  <a:rPr lang="en-US" altLang="zh-CN" sz="2000" dirty="0" err="1"/>
                  <a:t>log</a:t>
                </a:r>
                <a:r>
                  <a:rPr lang="en-US" altLang="zh-CN" sz="2000" i="1" dirty="0" err="1"/>
                  <a:t>p</a:t>
                </a:r>
                <a:endParaRPr lang="en-US" altLang="zh-CN" sz="2000" dirty="0"/>
              </a:p>
              <a:p>
                <a:r>
                  <a:rPr lang="en-US" altLang="zh-CN" sz="2400" dirty="0"/>
                  <a:t>CT</a:t>
                </a:r>
                <a:r>
                  <a:rPr lang="zh-CN" altLang="en-US" sz="2400" dirty="0"/>
                  <a:t>网络传输时间</a:t>
                </a:r>
                <a:endParaRPr lang="en-US" altLang="zh-CN" sz="2400" dirty="0"/>
              </a:p>
              <a:p>
                <a:pPr lvl="1"/>
                <a:r>
                  <a:rPr lang="en-US" altLang="zh-CN" sz="2000" i="1" dirty="0" err="1"/>
                  <a:t>t</a:t>
                </a:r>
                <a:r>
                  <a:rPr lang="en-US" altLang="zh-CN" sz="2000" i="1" baseline="-25000" dirty="0" err="1"/>
                  <a:t>s</a:t>
                </a:r>
                <a:r>
                  <a:rPr lang="en-US" altLang="zh-CN" sz="2000" dirty="0" err="1"/>
                  <a:t>+</a:t>
                </a:r>
                <a:r>
                  <a:rPr lang="en-US" altLang="zh-CN" sz="2000" i="1" dirty="0" err="1"/>
                  <a:t>mt</a:t>
                </a:r>
                <a:r>
                  <a:rPr lang="en-US" altLang="zh-CN" sz="2000" i="1" baseline="-25000" dirty="0" err="1"/>
                  <a:t>w</a:t>
                </a:r>
                <a:r>
                  <a:rPr lang="en-US" altLang="zh-CN" sz="2000" dirty="0" err="1"/>
                  <a:t>+</a:t>
                </a:r>
                <a:r>
                  <a:rPr lang="en-US" altLang="zh-CN" sz="2000" i="1" dirty="0" err="1"/>
                  <a:t>t</a:t>
                </a:r>
                <a:r>
                  <a:rPr lang="en-US" altLang="zh-CN" sz="2000" i="1" baseline="-25000" dirty="0" err="1"/>
                  <a:t>h</a:t>
                </a:r>
                <a:r>
                  <a:rPr lang="en-US" altLang="zh-CN" sz="2000" i="1" dirty="0" err="1"/>
                  <a:t>l</a:t>
                </a:r>
                <a:endParaRPr lang="en-US" altLang="zh-CN" sz="2000" i="1" dirty="0"/>
              </a:p>
              <a:p>
                <a:pPr lvl="1"/>
                <a:r>
                  <a:rPr lang="zh-CN" altLang="en-US" sz="2000" dirty="0"/>
                  <a:t>对于充分大的信包，处理器之间传输单一信包的时间，与</a:t>
                </a:r>
                <a:r>
                  <a:rPr lang="en-US" altLang="zh-CN" sz="2000" dirty="0"/>
                  <a:t>SF</a:t>
                </a:r>
                <a:r>
                  <a:rPr lang="zh-CN" altLang="en-US" sz="2000" dirty="0"/>
                  <a:t>方式在两直接相连的处理器之间传输单一信包的时间基本一样</a:t>
                </a:r>
                <a:endParaRPr lang="en-US" altLang="zh-CN" sz="2000"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2"/>
                <a:stretch>
                  <a:fillRect l="-444"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36</a:t>
            </a:fld>
            <a:endParaRPr lang="zh-CN"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solidFill>
                  <a:srgbClr val="FF0000"/>
                </a:solidFill>
              </a:rPr>
              <a:t>2.4 </a:t>
            </a:r>
            <a:r>
              <a:rPr lang="zh-CN" altLang="en-US" dirty="0">
                <a:solidFill>
                  <a:srgbClr val="FF0000"/>
                </a:solidFill>
              </a:rPr>
              <a:t>一到多播送</a:t>
            </a:r>
            <a:endParaRPr lang="en-US" altLang="zh-CN" dirty="0">
              <a:solidFill>
                <a:srgbClr val="FF0000"/>
              </a:solidFill>
            </a:endParaRPr>
          </a:p>
          <a:p>
            <a:r>
              <a:rPr lang="en-US" altLang="zh-CN" dirty="0"/>
              <a:t>2.5 </a:t>
            </a:r>
            <a:r>
              <a:rPr lang="zh-CN" altLang="en-US" dirty="0"/>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37</a:t>
            </a:fld>
            <a:endParaRPr lang="zh-CN"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2.4.1 </a:t>
            </a:r>
            <a:r>
              <a:rPr lang="zh-CN" altLang="en-US" dirty="0"/>
              <a:t>使用</a:t>
            </a:r>
            <a:r>
              <a:rPr lang="en-US" altLang="zh-CN" dirty="0"/>
              <a:t>SF</a:t>
            </a:r>
            <a:r>
              <a:rPr lang="zh-CN" altLang="en-US" dirty="0"/>
              <a:t>进行一到多播送</a:t>
            </a:r>
          </a:p>
        </p:txBody>
      </p:sp>
      <mc:AlternateContent xmlns:mc="http://schemas.openxmlformats.org/markup-compatibility/2006" xmlns:a14="http://schemas.microsoft.com/office/drawing/2010/main">
        <mc:Choice Requires="a14">
          <p:sp>
            <p:nvSpPr>
              <p:cNvPr id="7" name="内容占位符 6"/>
              <p:cNvSpPr>
                <a:spLocks noGrp="1"/>
              </p:cNvSpPr>
              <p:nvPr>
                <p:ph sz="quarter" idx="1"/>
              </p:nvPr>
            </p:nvSpPr>
            <p:spPr/>
            <p:txBody>
              <a:bodyPr/>
              <a:lstStyle/>
              <a:p>
                <a:r>
                  <a:rPr lang="zh-CN" altLang="en-US" dirty="0"/>
                  <a:t>环</a:t>
                </a:r>
              </a:p>
              <a:p>
                <a:pPr lvl="1"/>
                <a:r>
                  <a:rPr lang="zh-CN" altLang="en-US" dirty="0"/>
                  <a:t>约定环是双向的，且每个处理器一次只能发送一条信包</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
                          <a:rPr lang="en-US" altLang="zh-CN" sz="2400" b="0" i="1" smtClean="0">
                            <a:latin typeface="Cambria Math"/>
                          </a:rPr>
                          <m:t>𝑝</m:t>
                        </m:r>
                        <m:r>
                          <a:rPr lang="en-US" altLang="zh-CN" sz="2400" b="0" i="1" smtClean="0">
                            <a:latin typeface="Cambria Math"/>
                          </a:rPr>
                          <m:t>/2</m:t>
                        </m:r>
                      </m:e>
                    </m:d>
                  </m:oMath>
                </a14:m>
                <a:endParaRPr lang="en-US" altLang="zh-CN" dirty="0"/>
              </a:p>
            </p:txBody>
          </p:sp>
        </mc:Choice>
        <mc:Fallback xmlns="">
          <p:sp>
            <p:nvSpPr>
              <p:cNvPr id="7" name="内容占位符 6"/>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38</a:t>
            </a:fld>
            <a:endParaRPr lang="zh-CN" altLang="en-US"/>
          </a:p>
        </p:txBody>
      </p:sp>
      <p:graphicFrame>
        <p:nvGraphicFramePr>
          <p:cNvPr id="100354" name="Object 2"/>
          <p:cNvGraphicFramePr>
            <a:graphicFrameLocks noChangeAspect="1"/>
          </p:cNvGraphicFramePr>
          <p:nvPr>
            <p:extLst>
              <p:ext uri="{D42A27DB-BD31-4B8C-83A1-F6EECF244321}">
                <p14:modId xmlns:p14="http://schemas.microsoft.com/office/powerpoint/2010/main" val="1706185792"/>
              </p:ext>
            </p:extLst>
          </p:nvPr>
        </p:nvGraphicFramePr>
        <p:xfrm>
          <a:off x="1635125" y="2780928"/>
          <a:ext cx="5948363" cy="3335337"/>
        </p:xfrm>
        <a:graphic>
          <a:graphicData uri="http://schemas.openxmlformats.org/presentationml/2006/ole">
            <mc:AlternateContent xmlns:mc="http://schemas.openxmlformats.org/markup-compatibility/2006">
              <mc:Choice xmlns:v="urn:schemas-microsoft-com:vml" Requires="v">
                <p:oleObj spid="_x0000_s17411" name="Visio" r:id="rId4" imgW="3305077" imgH="1859490" progId="Visio.Drawing.11">
                  <p:embed/>
                </p:oleObj>
              </mc:Choice>
              <mc:Fallback>
                <p:oleObj name="Visio" r:id="rId4" imgW="3305077" imgH="1859490" progId="Visio.Drawing.11">
                  <p:embed/>
                  <p:pic>
                    <p:nvPicPr>
                      <p:cNvPr id="0" name="Picture 2"/>
                      <p:cNvPicPr>
                        <a:picLocks noChangeAspect="1" noChangeArrowheads="1"/>
                      </p:cNvPicPr>
                      <p:nvPr/>
                    </p:nvPicPr>
                    <p:blipFill>
                      <a:blip r:embed="rId5"/>
                      <a:srcRect/>
                      <a:stretch>
                        <a:fillRect/>
                      </a:stretch>
                    </p:blipFill>
                    <p:spPr bwMode="auto">
                      <a:xfrm>
                        <a:off x="1635125" y="2780928"/>
                        <a:ext cx="5948363" cy="3335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extBox 2"/>
          <p:cNvSpPr txBox="1"/>
          <p:nvPr/>
        </p:nvSpPr>
        <p:spPr>
          <a:xfrm>
            <a:off x="2627784" y="5661248"/>
            <a:ext cx="3839513"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个处理器的环上以</a:t>
            </a:r>
            <a:r>
              <a:rPr lang="en-US" altLang="zh-CN" dirty="0">
                <a:latin typeface="+mn-lt"/>
              </a:rPr>
              <a:t>SF</a:t>
            </a:r>
            <a:r>
              <a:rPr lang="zh-CN" altLang="en-US" dirty="0">
                <a:latin typeface="+mn-lt"/>
              </a:rPr>
              <a:t>方式播送过程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035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4330824" cy="4937760"/>
              </a:xfrm>
            </p:spPr>
            <p:txBody>
              <a:bodyPr/>
              <a:lstStyle/>
              <a:p>
                <a:r>
                  <a:rPr lang="zh-CN" altLang="en-US" dirty="0"/>
                  <a:t>环绕网孔</a:t>
                </a:r>
              </a:p>
              <a:p>
                <a:pPr lvl="1"/>
                <a:r>
                  <a:rPr lang="zh-CN" altLang="en-US" dirty="0"/>
                  <a:t>步骤</a:t>
                </a:r>
                <a:endParaRPr lang="en-US" altLang="zh-CN" dirty="0"/>
              </a:p>
              <a:p>
                <a:pPr lvl="2"/>
                <a:r>
                  <a:rPr lang="zh-CN" altLang="en-US" dirty="0"/>
                  <a:t>先完成一行中的播送</a:t>
                </a:r>
                <a:endParaRPr lang="en-US" altLang="zh-CN" dirty="0"/>
              </a:p>
              <a:p>
                <a:pPr lvl="2"/>
                <a:r>
                  <a:rPr lang="zh-CN" altLang="en-US" dirty="0"/>
                  <a:t>再同时进行各列中的播送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(SF)=2(</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14:m>
                  <m:oMath xmlns:m="http://schemas.openxmlformats.org/officeDocument/2006/math">
                    <m:d>
                      <m:dPr>
                        <m:begChr m:val="⌈"/>
                        <m:endChr m:val="⌉"/>
                        <m:ctrlPr>
                          <a:rPr lang="en-US" altLang="zh-CN" sz="2400" i="1" smtClean="0">
                            <a:latin typeface="Cambria Math" panose="02040503050406030204" pitchFamily="18" charset="0"/>
                          </a:rPr>
                        </m:ctrlPr>
                      </m:dPr>
                      <m:e>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r>
                          <a:rPr lang="en-US" altLang="zh-CN" sz="2400" i="1">
                            <a:latin typeface="Cambria Math"/>
                          </a:rPr>
                          <m:t>/2</m:t>
                        </m:r>
                      </m:e>
                    </m:d>
                  </m:oMath>
                </a14:m>
                <a:endParaRPr lang="en-US" altLang="zh-CN"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3"/>
                <a:stretch>
                  <a:fillRect l="-1127"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39</a:t>
            </a:fld>
            <a:endParaRPr lang="zh-CN" altLang="en-US"/>
          </a:p>
        </p:txBody>
      </p:sp>
      <p:graphicFrame>
        <p:nvGraphicFramePr>
          <p:cNvPr id="101378" name="Object 2"/>
          <p:cNvGraphicFramePr>
            <a:graphicFrameLocks noChangeAspect="1"/>
          </p:cNvGraphicFramePr>
          <p:nvPr>
            <p:extLst>
              <p:ext uri="{D42A27DB-BD31-4B8C-83A1-F6EECF244321}">
                <p14:modId xmlns:p14="http://schemas.microsoft.com/office/powerpoint/2010/main" val="3354483619"/>
              </p:ext>
            </p:extLst>
          </p:nvPr>
        </p:nvGraphicFramePr>
        <p:xfrm>
          <a:off x="4312150" y="908720"/>
          <a:ext cx="5012378" cy="5112568"/>
        </p:xfrm>
        <a:graphic>
          <a:graphicData uri="http://schemas.openxmlformats.org/presentationml/2006/ole">
            <mc:AlternateContent xmlns:mc="http://schemas.openxmlformats.org/markup-compatibility/2006">
              <mc:Choice xmlns:v="urn:schemas-microsoft-com:vml" Requires="v">
                <p:oleObj spid="_x0000_s18435" name="Visio" r:id="rId4" imgW="2503592" imgH="2508300" progId="Visio.Drawing.11">
                  <p:embed/>
                </p:oleObj>
              </mc:Choice>
              <mc:Fallback>
                <p:oleObj name="Visio" r:id="rId4" imgW="2503592" imgH="2508300" progId="Visio.Drawing.11">
                  <p:embed/>
                  <p:pic>
                    <p:nvPicPr>
                      <p:cNvPr id="0" name="Picture 2"/>
                      <p:cNvPicPr>
                        <a:picLocks noChangeAspect="1" noChangeArrowheads="1"/>
                      </p:cNvPicPr>
                      <p:nvPr/>
                    </p:nvPicPr>
                    <p:blipFill>
                      <a:blip r:embed="rId5"/>
                      <a:srcRect/>
                      <a:stretch>
                        <a:fillRect/>
                      </a:stretch>
                    </p:blipFill>
                    <p:spPr bwMode="auto">
                      <a:xfrm>
                        <a:off x="4312150" y="908720"/>
                        <a:ext cx="5012378" cy="5112568"/>
                      </a:xfrm>
                      <a:prstGeom prst="rect">
                        <a:avLst/>
                      </a:prstGeom>
                      <a:noFill/>
                    </p:spPr>
                  </p:pic>
                </p:oleObj>
              </mc:Fallback>
            </mc:AlternateContent>
          </a:graphicData>
        </a:graphic>
      </p:graphicFrame>
      <p:sp>
        <p:nvSpPr>
          <p:cNvPr id="10" name="TextBox 9"/>
          <p:cNvSpPr txBox="1"/>
          <p:nvPr/>
        </p:nvSpPr>
        <p:spPr>
          <a:xfrm>
            <a:off x="5508104" y="5518973"/>
            <a:ext cx="3024336" cy="646331"/>
          </a:xfrm>
          <a:prstGeom prst="rect">
            <a:avLst/>
          </a:prstGeom>
          <a:noFill/>
        </p:spPr>
        <p:txBody>
          <a:bodyPr wrap="square" rtlCol="0">
            <a:spAutoFit/>
          </a:bodyPr>
          <a:lstStyle/>
          <a:p>
            <a:pPr algn="ctr"/>
            <a:r>
              <a:rPr lang="en-US" altLang="zh-CN" dirty="0">
                <a:latin typeface="+mn-lt"/>
              </a:rPr>
              <a:t>16</a:t>
            </a:r>
            <a:r>
              <a:rPr lang="zh-CN" altLang="en-US" dirty="0">
                <a:latin typeface="+mn-lt"/>
              </a:rPr>
              <a:t>个处理器的环绕网孔上以</a:t>
            </a:r>
            <a:r>
              <a:rPr lang="en-US" altLang="zh-CN" dirty="0">
                <a:latin typeface="+mn-lt"/>
              </a:rPr>
              <a:t>SF</a:t>
            </a:r>
            <a:r>
              <a:rPr lang="zh-CN" altLang="en-US" dirty="0">
                <a:latin typeface="+mn-lt"/>
              </a:rPr>
              <a:t>方式播送过程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3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2.1.1 </a:t>
            </a:r>
            <a:r>
              <a:rPr lang="zh-CN" altLang="en-US" dirty="0"/>
              <a:t>系统互连</a:t>
            </a:r>
          </a:p>
        </p:txBody>
      </p:sp>
      <p:sp>
        <p:nvSpPr>
          <p:cNvPr id="3" name="内容占位符 2"/>
          <p:cNvSpPr>
            <a:spLocks noGrp="1"/>
          </p:cNvSpPr>
          <p:nvPr>
            <p:ph sz="quarter" idx="1"/>
          </p:nvPr>
        </p:nvSpPr>
        <p:spPr/>
        <p:txBody>
          <a:bodyPr/>
          <a:lstStyle/>
          <a:p>
            <a:r>
              <a:rPr lang="zh-CN" altLang="en-US" dirty="0"/>
              <a:t>局部总线、</a:t>
            </a:r>
            <a:r>
              <a:rPr lang="en-US" altLang="zh-CN" dirty="0"/>
              <a:t>I/O</a:t>
            </a:r>
            <a:r>
              <a:rPr lang="zh-CN" altLang="en-US" dirty="0"/>
              <a:t>总线、</a:t>
            </a:r>
            <a:r>
              <a:rPr lang="en-US" altLang="zh-CN" dirty="0"/>
              <a:t>SAN</a:t>
            </a:r>
            <a:r>
              <a:rPr lang="zh-CN" altLang="en-US" dirty="0"/>
              <a:t>和</a:t>
            </a:r>
            <a:r>
              <a:rPr lang="en-US" altLang="zh-CN" dirty="0"/>
              <a:t>LAN</a:t>
            </a:r>
            <a:endParaRPr lang="zh-CN" altLang="en-US" dirty="0"/>
          </a:p>
        </p:txBody>
      </p:sp>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4</a:t>
            </a:fld>
            <a:endParaRPr lang="zh-CN" altLang="en-US"/>
          </a:p>
        </p:txBody>
      </p:sp>
      <p:graphicFrame>
        <p:nvGraphicFramePr>
          <p:cNvPr id="64514" name="Object 2"/>
          <p:cNvGraphicFramePr>
            <a:graphicFrameLocks noChangeAspect="1"/>
          </p:cNvGraphicFramePr>
          <p:nvPr>
            <p:extLst>
              <p:ext uri="{D42A27DB-BD31-4B8C-83A1-F6EECF244321}">
                <p14:modId xmlns:p14="http://schemas.microsoft.com/office/powerpoint/2010/main" val="245641666"/>
              </p:ext>
            </p:extLst>
          </p:nvPr>
        </p:nvGraphicFramePr>
        <p:xfrm>
          <a:off x="1711348" y="2060848"/>
          <a:ext cx="5670090" cy="3824820"/>
        </p:xfrm>
        <a:graphic>
          <a:graphicData uri="http://schemas.openxmlformats.org/presentationml/2006/ole">
            <mc:AlternateContent xmlns:mc="http://schemas.openxmlformats.org/markup-compatibility/2006">
              <mc:Choice xmlns:v="urn:schemas-microsoft-com:vml" Requires="v">
                <p:oleObj spid="_x0000_s2051" name="Visio" r:id="rId3" imgW="2835045" imgH="1912410" progId="Visio.Drawing.11">
                  <p:embed/>
                </p:oleObj>
              </mc:Choice>
              <mc:Fallback>
                <p:oleObj name="Visio" r:id="rId3" imgW="2835045" imgH="1912410" progId="Visio.Drawing.11">
                  <p:embed/>
                  <p:pic>
                    <p:nvPicPr>
                      <p:cNvPr id="0" name="Picture 2"/>
                      <p:cNvPicPr>
                        <a:picLocks noChangeAspect="1" noChangeArrowheads="1"/>
                      </p:cNvPicPr>
                      <p:nvPr/>
                    </p:nvPicPr>
                    <p:blipFill>
                      <a:blip r:embed="rId4"/>
                      <a:srcRect/>
                      <a:stretch>
                        <a:fillRect/>
                      </a:stretch>
                    </p:blipFill>
                    <p:spPr bwMode="auto">
                      <a:xfrm>
                        <a:off x="1711348" y="2060848"/>
                        <a:ext cx="5670090" cy="3824820"/>
                      </a:xfrm>
                      <a:prstGeom prst="rect">
                        <a:avLst/>
                      </a:prstGeom>
                      <a:noFill/>
                    </p:spPr>
                  </p:pic>
                </p:oleObj>
              </mc:Fallback>
            </mc:AlternateContent>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2.4.1 </a:t>
            </a:r>
            <a:r>
              <a:rPr lang="zh-CN" altLang="en-US"/>
              <a:t>使用</a:t>
            </a:r>
            <a:r>
              <a:rPr lang="en-US" altLang="zh-CN"/>
              <a:t>SF</a:t>
            </a:r>
            <a:r>
              <a:rPr lang="zh-CN" altLang="en-US"/>
              <a:t>进行一到多播送</a:t>
            </a:r>
            <a:endParaRPr lang="zh-CN" altLang="en-US" dirty="0"/>
          </a:p>
        </p:txBody>
      </p:sp>
      <p:sp>
        <p:nvSpPr>
          <p:cNvPr id="3" name="内容占位符 2"/>
          <p:cNvSpPr>
            <a:spLocks noGrp="1"/>
          </p:cNvSpPr>
          <p:nvPr>
            <p:ph sz="quarter" idx="1"/>
          </p:nvPr>
        </p:nvSpPr>
        <p:spPr>
          <a:xfrm>
            <a:off x="457200" y="1219200"/>
            <a:ext cx="5338936" cy="4937760"/>
          </a:xfrm>
        </p:spPr>
        <p:txBody>
          <a:bodyPr/>
          <a:lstStyle/>
          <a:p>
            <a:r>
              <a:rPr lang="zh-CN" altLang="en-US" dirty="0"/>
              <a:t>超立方</a:t>
            </a:r>
          </a:p>
          <a:p>
            <a:pPr lvl="1"/>
            <a:r>
              <a:rPr lang="zh-CN" altLang="en-US" dirty="0"/>
              <a:t>步骤</a:t>
            </a:r>
            <a:endParaRPr lang="en-US" altLang="zh-CN" dirty="0"/>
          </a:p>
          <a:p>
            <a:pPr lvl="2"/>
            <a:r>
              <a:rPr lang="zh-CN" altLang="en-US" dirty="0"/>
              <a:t>从高维到低维，依次进行播送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40</a:t>
            </a:fld>
            <a:endParaRPr lang="zh-CN" altLang="en-US"/>
          </a:p>
        </p:txBody>
      </p:sp>
      <p:graphicFrame>
        <p:nvGraphicFramePr>
          <p:cNvPr id="102402" name="Object 2"/>
          <p:cNvGraphicFramePr>
            <a:graphicFrameLocks noChangeAspect="1"/>
          </p:cNvGraphicFramePr>
          <p:nvPr>
            <p:extLst>
              <p:ext uri="{D42A27DB-BD31-4B8C-83A1-F6EECF244321}">
                <p14:modId xmlns:p14="http://schemas.microsoft.com/office/powerpoint/2010/main" val="928652189"/>
              </p:ext>
            </p:extLst>
          </p:nvPr>
        </p:nvGraphicFramePr>
        <p:xfrm>
          <a:off x="2843808" y="2276872"/>
          <a:ext cx="6192688" cy="4250205"/>
        </p:xfrm>
        <a:graphic>
          <a:graphicData uri="http://schemas.openxmlformats.org/presentationml/2006/ole">
            <mc:AlternateContent xmlns:mc="http://schemas.openxmlformats.org/markup-compatibility/2006">
              <mc:Choice xmlns:v="urn:schemas-microsoft-com:vml" Requires="v">
                <p:oleObj spid="_x0000_s19459" name="Visio" r:id="rId3" imgW="3337763" imgH="2123280" progId="Visio.Drawing.11">
                  <p:embed/>
                </p:oleObj>
              </mc:Choice>
              <mc:Fallback>
                <p:oleObj name="Visio" r:id="rId3" imgW="3337763" imgH="2123280" progId="Visio.Drawing.11">
                  <p:embed/>
                  <p:pic>
                    <p:nvPicPr>
                      <p:cNvPr id="0" name="Picture 2"/>
                      <p:cNvPicPr>
                        <a:picLocks noChangeAspect="1" noChangeArrowheads="1"/>
                      </p:cNvPicPr>
                      <p:nvPr/>
                    </p:nvPicPr>
                    <p:blipFill>
                      <a:blip r:embed="rId4"/>
                      <a:srcRect/>
                      <a:stretch>
                        <a:fillRect/>
                      </a:stretch>
                    </p:blipFill>
                    <p:spPr bwMode="auto">
                      <a:xfrm>
                        <a:off x="2843808" y="2276872"/>
                        <a:ext cx="6192688" cy="4250205"/>
                      </a:xfrm>
                      <a:prstGeom prst="rect">
                        <a:avLst/>
                      </a:prstGeom>
                      <a:noFill/>
                    </p:spPr>
                  </p:pic>
                </p:oleObj>
              </mc:Fallback>
            </mc:AlternateContent>
          </a:graphicData>
        </a:graphic>
      </p:graphicFrame>
      <p:sp>
        <p:nvSpPr>
          <p:cNvPr id="7" name="TextBox 6"/>
          <p:cNvSpPr txBox="1"/>
          <p:nvPr/>
        </p:nvSpPr>
        <p:spPr>
          <a:xfrm>
            <a:off x="3995936" y="6011996"/>
            <a:ext cx="4248472"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方式播送过程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24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a:t>
                </a:r>
              </a:p>
              <a:p>
                <a:pPr lvl="1"/>
                <a:r>
                  <a:rPr lang="zh-CN" altLang="en-US" dirty="0"/>
                  <a:t>将超立方上的播送算法直接映射到环上</a:t>
                </a:r>
                <a:endParaRPr lang="en-US" altLang="zh-CN" dirty="0"/>
              </a:p>
              <a:p>
                <a:pPr lvl="2"/>
                <a:r>
                  <a:rPr lang="zh-CN" altLang="en-US" dirty="0"/>
                  <a:t>首先发送信包至</a:t>
                </a:r>
                <a:r>
                  <a:rPr lang="en-US" altLang="zh-CN" i="1" dirty="0"/>
                  <a:t>p</a:t>
                </a:r>
                <a:r>
                  <a:rPr lang="en-US" altLang="zh-CN" dirty="0"/>
                  <a:t>/2</a:t>
                </a:r>
                <a:r>
                  <a:rPr lang="zh-CN" altLang="en-US" dirty="0"/>
                  <a:t>远的处理器</a:t>
                </a:r>
                <a:endParaRPr lang="en-US" altLang="zh-CN" dirty="0"/>
              </a:p>
              <a:p>
                <a:pPr lvl="2"/>
                <a:r>
                  <a:rPr lang="zh-CN" altLang="en-US" dirty="0"/>
                  <a:t>其次已收到信包的处理器将它发送至</a:t>
                </a:r>
                <a:r>
                  <a:rPr lang="en-US" altLang="zh-CN" i="1" dirty="0"/>
                  <a:t>p</a:t>
                </a:r>
                <a:r>
                  <a:rPr lang="en-US" altLang="zh-CN" dirty="0"/>
                  <a:t>/4</a:t>
                </a:r>
                <a:r>
                  <a:rPr lang="zh-CN" altLang="en-US" dirty="0"/>
                  <a:t>远的处理器</a:t>
                </a:r>
                <a:endParaRPr lang="en-US" altLang="zh-CN" dirty="0"/>
              </a:p>
              <a:p>
                <a:pPr lvl="2"/>
                <a:r>
                  <a:rPr lang="en-US" altLang="zh-CN" dirty="0"/>
                  <a:t>…</a:t>
                </a:r>
              </a:p>
              <a:p>
                <a:pPr lvl="1"/>
                <a:r>
                  <a:rPr lang="zh-CN" altLang="en-US" dirty="0"/>
                  <a:t>通信时间</a:t>
                </a:r>
                <a:endParaRPr lang="en-US" altLang="zh-CN" dirty="0"/>
              </a:p>
              <a:p>
                <a:pPr marL="274638" lvl="1" indent="0">
                  <a:buNone/>
                </a:pPr>
                <a:r>
                  <a:rPr lang="en-US" altLang="zh-CN" i="1" dirty="0"/>
                  <a:t>t</a:t>
                </a:r>
                <a:r>
                  <a:rPr lang="en-US" altLang="zh-CN" baseline="-25000" dirty="0"/>
                  <a:t>one-to-all</a:t>
                </a:r>
                <a:r>
                  <a:rPr lang="en-US" altLang="zh-CN" dirty="0"/>
                  <a:t>(CT)=</a:t>
                </a:r>
                <a14:m>
                  <m:oMath xmlns:m="http://schemas.openxmlformats.org/officeDocument/2006/math">
                    <m:nary>
                      <m:naryPr>
                        <m:chr m:val="∑"/>
                        <m:ctrlPr>
                          <a:rPr lang="en-US" altLang="zh-CN" i="1" smtClean="0">
                            <a:latin typeface="Cambria Math" panose="02040503050406030204" pitchFamily="18" charset="0"/>
                          </a:rPr>
                        </m:ctrlPr>
                      </m:naryPr>
                      <m:sub>
                        <m:r>
                          <m:rPr>
                            <m:brk m:alnAt="23"/>
                          </m:rPr>
                          <a:rPr lang="en-US" altLang="zh-CN" b="0" i="1" smtClean="0">
                            <a:latin typeface="Cambria Math"/>
                          </a:rPr>
                          <m:t>𝑖</m:t>
                        </m:r>
                        <m:r>
                          <a:rPr lang="en-US" altLang="zh-CN" b="0" i="1" smtClean="0">
                            <a:latin typeface="Cambria Math"/>
                          </a:rPr>
                          <m:t>=1</m:t>
                        </m:r>
                      </m:sub>
                      <m:sup>
                        <m:r>
                          <m:rPr>
                            <m:sty m:val="p"/>
                          </m:rPr>
                          <a:rPr lang="en-US" altLang="zh-CN" b="0" i="0" smtClean="0">
                            <a:latin typeface="Cambria Math"/>
                          </a:rPr>
                          <m:t>log</m:t>
                        </m:r>
                        <m:r>
                          <a:rPr lang="en-US" altLang="zh-CN" b="0" i="1" smtClean="0">
                            <a:latin typeface="Cambria Math"/>
                          </a:rPr>
                          <m:t>𝑝</m:t>
                        </m:r>
                      </m:sup>
                      <m:e>
                        <m:r>
                          <a:rPr lang="en-US" altLang="zh-CN" b="0" i="1" smtClean="0">
                            <a:latin typeface="Cambria Math"/>
                          </a:rPr>
                          <m:t>(</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𝑠</m:t>
                            </m:r>
                          </m:sub>
                        </m:sSub>
                        <m:r>
                          <a:rPr lang="en-US" altLang="zh-CN" b="0" i="1" smtClean="0">
                            <a:latin typeface="Cambria Math"/>
                          </a:rPr>
                          <m:t>+</m:t>
                        </m:r>
                        <m:r>
                          <a:rPr lang="en-US" altLang="zh-CN" b="0" i="1" smtClean="0">
                            <a:latin typeface="Cambria Math"/>
                          </a:rPr>
                          <m:t>𝑚</m:t>
                        </m:r>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𝑤</m:t>
                            </m:r>
                          </m:sub>
                        </m:sSub>
                        <m:r>
                          <a:rPr lang="en-US" altLang="zh-CN" b="0" i="1" smtClean="0">
                            <a:latin typeface="Cambria Math"/>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a:rPr>
                                  <m:t>𝑡</m:t>
                                </m:r>
                              </m:e>
                              <m:sub>
                                <m:r>
                                  <a:rPr lang="en-US" altLang="zh-CN" b="0" i="1" smtClean="0">
                                    <a:latin typeface="Cambria Math"/>
                                  </a:rPr>
                                  <m:t>h</m:t>
                                </m:r>
                              </m:sub>
                            </m:sSub>
                            <m:r>
                              <a:rPr lang="en-US" altLang="zh-CN" b="0" i="1" smtClean="0">
                                <a:latin typeface="Cambria Math"/>
                              </a:rPr>
                              <m:t>𝑝</m:t>
                            </m:r>
                          </m:num>
                          <m:den>
                            <m:sSup>
                              <m:sSupPr>
                                <m:ctrlPr>
                                  <a:rPr lang="en-US" altLang="zh-CN" b="0"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sup>
                            </m:sSup>
                          </m:den>
                        </m:f>
                        <m:r>
                          <a:rPr lang="en-US" altLang="zh-CN" b="0" i="1" smtClean="0">
                            <a:latin typeface="Cambria Math"/>
                          </a:rPr>
                          <m:t>)</m:t>
                        </m:r>
                      </m:e>
                    </m:nary>
                  </m:oMath>
                </a14:m>
                <a:r>
                  <a:rPr lang="en-US" altLang="zh-CN" dirty="0"/>
                  <a:t>=</a:t>
                </a:r>
                <a:r>
                  <a:rPr lang="en-US" altLang="zh-CN" i="1" dirty="0" err="1"/>
                  <a:t>t</a:t>
                </a:r>
                <a:r>
                  <a:rPr lang="en-US" altLang="zh-CN" i="1" baseline="-25000" dirty="0" err="1"/>
                  <a:t>s</a:t>
                </a:r>
                <a:r>
                  <a:rPr lang="en-US" altLang="zh-CN" dirty="0" err="1"/>
                  <a:t>log</a:t>
                </a:r>
                <a:r>
                  <a:rPr lang="en-US" altLang="zh-CN" i="1" dirty="0" err="1"/>
                  <a:t>p</a:t>
                </a:r>
                <a:r>
                  <a:rPr lang="en-US" altLang="zh-CN" dirty="0" err="1"/>
                  <a:t>+</a:t>
                </a:r>
                <a:r>
                  <a:rPr lang="en-US" altLang="zh-CN" i="1" dirty="0" err="1"/>
                  <a:t>mt</a:t>
                </a:r>
                <a:r>
                  <a:rPr lang="en-US" altLang="zh-CN" i="1" baseline="-25000" dirty="0" err="1"/>
                  <a:t>w</a:t>
                </a:r>
                <a:r>
                  <a:rPr lang="en-US" altLang="zh-CN" dirty="0" err="1"/>
                  <a:t>log</a:t>
                </a:r>
                <a:r>
                  <a:rPr lang="en-US" altLang="zh-CN" i="1" dirty="0" err="1"/>
                  <a:t>p</a:t>
                </a:r>
                <a:r>
                  <a:rPr lang="en-US" altLang="zh-CN" dirty="0" err="1"/>
                  <a:t>+</a:t>
                </a:r>
                <a:r>
                  <a:rPr lang="en-US" altLang="zh-CN" i="1" dirty="0" err="1"/>
                  <a:t>t</a:t>
                </a:r>
                <a:r>
                  <a:rPr lang="en-US" altLang="zh-CN" i="1" baseline="-25000" dirty="0" err="1"/>
                  <a:t>h</a:t>
                </a:r>
                <a:r>
                  <a:rPr lang="en-US" altLang="zh-CN" dirty="0"/>
                  <a:t>(</a:t>
                </a:r>
                <a:r>
                  <a:rPr lang="en-US" altLang="zh-CN" i="1" dirty="0"/>
                  <a:t>p</a:t>
                </a:r>
                <a:r>
                  <a:rPr lang="en-US" altLang="zh-CN" dirty="0"/>
                  <a:t>-1)</a:t>
                </a:r>
              </a:p>
              <a:p>
                <a:pPr marL="274638" lvl="1" indent="0">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4"/>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41</a:t>
            </a:fld>
            <a:endParaRPr lang="zh-CN" altLang="en-US"/>
          </a:p>
        </p:txBody>
      </p:sp>
      <p:graphicFrame>
        <p:nvGraphicFramePr>
          <p:cNvPr id="103426" name="Object 2"/>
          <p:cNvGraphicFramePr>
            <a:graphicFrameLocks noChangeAspect="1"/>
          </p:cNvGraphicFramePr>
          <p:nvPr>
            <p:extLst>
              <p:ext uri="{D42A27DB-BD31-4B8C-83A1-F6EECF244321}">
                <p14:modId xmlns:p14="http://schemas.microsoft.com/office/powerpoint/2010/main" val="928273783"/>
              </p:ext>
            </p:extLst>
          </p:nvPr>
        </p:nvGraphicFramePr>
        <p:xfrm>
          <a:off x="2627139" y="3717032"/>
          <a:ext cx="4609157" cy="3115334"/>
        </p:xfrm>
        <a:graphic>
          <a:graphicData uri="http://schemas.openxmlformats.org/presentationml/2006/ole">
            <mc:AlternateContent xmlns:mc="http://schemas.openxmlformats.org/markup-compatibility/2006">
              <mc:Choice xmlns:v="urn:schemas-microsoft-com:vml" Requires="v">
                <p:oleObj spid="_x0000_s20483" name="Visio" r:id="rId5" imgW="3227008" imgH="2154330" progId="Visio.Drawing.11">
                  <p:embed/>
                </p:oleObj>
              </mc:Choice>
              <mc:Fallback>
                <p:oleObj name="Visio" r:id="rId5" imgW="3227008" imgH="2154330" progId="Visio.Drawing.11">
                  <p:embed/>
                  <p:pic>
                    <p:nvPicPr>
                      <p:cNvPr id="0" name="Picture 2"/>
                      <p:cNvPicPr>
                        <a:picLocks noChangeAspect="1" noChangeArrowheads="1"/>
                      </p:cNvPicPr>
                      <p:nvPr/>
                    </p:nvPicPr>
                    <p:blipFill>
                      <a:blip r:embed="rId6"/>
                      <a:srcRect/>
                      <a:stretch>
                        <a:fillRect/>
                      </a:stretch>
                    </p:blipFill>
                    <p:spPr bwMode="auto">
                      <a:xfrm>
                        <a:off x="2627139" y="3717032"/>
                        <a:ext cx="4609157" cy="3115334"/>
                      </a:xfrm>
                      <a:prstGeom prst="rect">
                        <a:avLst/>
                      </a:prstGeom>
                      <a:noFill/>
                    </p:spPr>
                  </p:pic>
                </p:oleObj>
              </mc:Fallback>
            </mc:AlternateContent>
          </a:graphicData>
        </a:graphic>
      </p:graphicFrame>
      <p:sp>
        <p:nvSpPr>
          <p:cNvPr id="10" name="TextBox 9"/>
          <p:cNvSpPr txBox="1"/>
          <p:nvPr/>
        </p:nvSpPr>
        <p:spPr>
          <a:xfrm>
            <a:off x="3064376" y="6372036"/>
            <a:ext cx="3595856" cy="369332"/>
          </a:xfrm>
          <a:prstGeom prst="rect">
            <a:avLst/>
          </a:prstGeom>
          <a:noFill/>
        </p:spPr>
        <p:txBody>
          <a:bodyPr wrap="none" rtlCol="0">
            <a:spAutoFit/>
          </a:bodyPr>
          <a:lstStyle/>
          <a:p>
            <a:r>
              <a:rPr lang="en-US" altLang="zh-CN" dirty="0">
                <a:latin typeface="+mn-lt"/>
              </a:rPr>
              <a:t>8</a:t>
            </a:r>
            <a:r>
              <a:rPr lang="zh-CN" altLang="en-US" dirty="0">
                <a:latin typeface="+mn-lt"/>
              </a:rPr>
              <a:t>个处理器环上以</a:t>
            </a:r>
            <a:r>
              <a:rPr lang="en-US" altLang="zh-CN" dirty="0">
                <a:latin typeface="+mn-lt"/>
              </a:rPr>
              <a:t>CT</a:t>
            </a:r>
            <a:r>
              <a:rPr lang="zh-CN" altLang="en-US" dirty="0">
                <a:latin typeface="+mn-lt"/>
              </a:rPr>
              <a:t>方式播送过程</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2.4.2 </a:t>
            </a:r>
            <a:r>
              <a:rPr lang="zh-CN" altLang="en-US" dirty="0"/>
              <a:t>使用</a:t>
            </a:r>
            <a:r>
              <a:rPr lang="en-US" altLang="zh-CN" dirty="0"/>
              <a:t>CT</a:t>
            </a:r>
            <a:r>
              <a:rPr lang="zh-CN" altLang="en-US" dirty="0"/>
              <a:t>进行一到多播送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42</a:t>
            </a:fld>
            <a:endParaRPr lang="zh-CN" altLang="en-US"/>
          </a:p>
        </p:txBody>
      </p:sp>
      <p:graphicFrame>
        <p:nvGraphicFramePr>
          <p:cNvPr id="104450" name="Object 2"/>
          <p:cNvGraphicFramePr>
            <a:graphicFrameLocks noChangeAspect="1"/>
          </p:cNvGraphicFramePr>
          <p:nvPr>
            <p:extLst>
              <p:ext uri="{D42A27DB-BD31-4B8C-83A1-F6EECF244321}">
                <p14:modId xmlns:p14="http://schemas.microsoft.com/office/powerpoint/2010/main" val="4146775873"/>
              </p:ext>
            </p:extLst>
          </p:nvPr>
        </p:nvGraphicFramePr>
        <p:xfrm>
          <a:off x="4139952" y="1484784"/>
          <a:ext cx="5058960" cy="4592740"/>
        </p:xfrm>
        <a:graphic>
          <a:graphicData uri="http://schemas.openxmlformats.org/presentationml/2006/ole">
            <mc:AlternateContent xmlns:mc="http://schemas.openxmlformats.org/markup-compatibility/2006">
              <mc:Choice xmlns:v="urn:schemas-microsoft-com:vml" Requires="v">
                <p:oleObj spid="_x0000_s21507" name="Visio" r:id="rId3" imgW="3090051" imgH="2811780" progId="Visio.Drawing.11">
                  <p:embed/>
                </p:oleObj>
              </mc:Choice>
              <mc:Fallback>
                <p:oleObj name="Visio" r:id="rId3" imgW="3090051" imgH="2811780" progId="Visio.Drawing.11">
                  <p:embed/>
                  <p:pic>
                    <p:nvPicPr>
                      <p:cNvPr id="0" name="Picture 2"/>
                      <p:cNvPicPr>
                        <a:picLocks noChangeAspect="1" noChangeArrowheads="1"/>
                      </p:cNvPicPr>
                      <p:nvPr/>
                    </p:nvPicPr>
                    <p:blipFill>
                      <a:blip r:embed="rId4"/>
                      <a:srcRect/>
                      <a:stretch>
                        <a:fillRect/>
                      </a:stretch>
                    </p:blipFill>
                    <p:spPr bwMode="auto">
                      <a:xfrm>
                        <a:off x="4139952" y="1484784"/>
                        <a:ext cx="5058960" cy="4592740"/>
                      </a:xfrm>
                      <a:prstGeom prst="rect">
                        <a:avLst/>
                      </a:prstGeom>
                      <a:noFill/>
                    </p:spPr>
                  </p:pic>
                </p:oleObj>
              </mc:Fallback>
            </mc:AlternateContent>
          </a:graphicData>
        </a:graphic>
      </p:graphicFrame>
      <mc:AlternateContent xmlns:mc="http://schemas.openxmlformats.org/markup-compatibility/2006" xmlns:a14="http://schemas.microsoft.com/office/drawing/2010/main">
        <mc:Choice Requires="a14">
          <p:sp>
            <p:nvSpPr>
              <p:cNvPr id="7" name="内容占位符 2"/>
              <p:cNvSpPr>
                <a:spLocks noGrp="1"/>
              </p:cNvSpPr>
              <p:nvPr>
                <p:ph sz="quarter" idx="1"/>
              </p:nvPr>
            </p:nvSpPr>
            <p:spPr>
              <a:xfrm>
                <a:off x="457200" y="1219200"/>
                <a:ext cx="4330824" cy="4937760"/>
              </a:xfrm>
            </p:spPr>
            <p:txBody>
              <a:bodyPr/>
              <a:lstStyle/>
              <a:p>
                <a:r>
                  <a:rPr lang="zh-CN" altLang="en-US" dirty="0"/>
                  <a:t>网孔</a:t>
                </a:r>
              </a:p>
              <a:p>
                <a:pPr lvl="1"/>
                <a:r>
                  <a:rPr lang="zh-CN" altLang="en-US" dirty="0"/>
                  <a:t>步骤</a:t>
                </a:r>
                <a:endParaRPr lang="en-US" altLang="zh-CN" dirty="0"/>
              </a:p>
              <a:p>
                <a:pPr lvl="2"/>
                <a:r>
                  <a:rPr lang="zh-CN" altLang="en-US" dirty="0"/>
                  <a:t>先完成一行中</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𝑝</m:t>
                        </m:r>
                      </m:e>
                    </m:rad>
                  </m:oMath>
                </a14:m>
                <a:r>
                  <a:rPr lang="zh-CN" altLang="en-US" dirty="0"/>
                  <a:t>个处理器间的播送</a:t>
                </a:r>
                <a:endParaRPr lang="en-US" altLang="zh-CN" dirty="0"/>
              </a:p>
              <a:p>
                <a:pPr lvl="2"/>
                <a:r>
                  <a:rPr lang="zh-CN" altLang="en-US" dirty="0"/>
                  <a:t>再同时进行各列中</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𝑝</m:t>
                        </m:r>
                      </m:e>
                    </m:rad>
                  </m:oMath>
                </a14:m>
                <a:r>
                  <a:rPr lang="zh-CN" altLang="en-US" dirty="0"/>
                  <a:t>个处理器间的播送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p>
              <a:p>
                <a:pPr marL="274638" lvl="1" indent="0" algn="ctr">
                  <a:buNone/>
                </a:pPr>
                <a:r>
                  <a:rPr lang="en-US" altLang="zh-CN" dirty="0"/>
                  <a: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)log</a:t>
                </a:r>
                <a:r>
                  <a:rPr lang="en-US" altLang="zh-CN" i="1" dirty="0"/>
                  <a:t>p</a:t>
                </a:r>
                <a:r>
                  <a:rPr lang="en-US" altLang="zh-CN" dirty="0"/>
                  <a:t>+2</a:t>
                </a:r>
                <a:r>
                  <a:rPr lang="en-US" altLang="zh-CN" i="1" dirty="0"/>
                  <a:t>t</a:t>
                </a:r>
                <a:r>
                  <a:rPr lang="en-US" altLang="zh-CN" i="1" baseline="-25000" dirty="0"/>
                  <a:t>h</a:t>
                </a:r>
                <a:r>
                  <a:rPr lang="en-US" altLang="zh-CN" sz="2400" dirty="0"/>
                  <a:t> (</a:t>
                </a:r>
                <a14:m>
                  <m:oMath xmlns:m="http://schemas.openxmlformats.org/officeDocument/2006/math">
                    <m:rad>
                      <m:radPr>
                        <m:degHide m:val="on"/>
                        <m:ctrlPr>
                          <a:rPr lang="en-US" altLang="zh-CN" sz="2400" i="1" smtClean="0">
                            <a:latin typeface="Cambria Math" panose="02040503050406030204" pitchFamily="18" charset="0"/>
                          </a:rPr>
                        </m:ctrlPr>
                      </m:radPr>
                      <m:deg/>
                      <m:e>
                        <m:r>
                          <a:rPr lang="en-US" altLang="zh-CN" sz="2400" b="0" i="1" smtClean="0">
                            <a:latin typeface="Cambria Math"/>
                          </a:rPr>
                          <m:t>𝑝</m:t>
                        </m:r>
                      </m:e>
                    </m:rad>
                  </m:oMath>
                </a14:m>
                <a:r>
                  <a:rPr lang="en-US" altLang="zh-CN" sz="2400" dirty="0"/>
                  <a:t>-1)</a:t>
                </a:r>
                <a:endParaRPr lang="en-US" altLang="zh-CN" dirty="0"/>
              </a:p>
            </p:txBody>
          </p:sp>
        </mc:Choice>
        <mc:Fallback xmlns="">
          <p:sp>
            <p:nvSpPr>
              <p:cNvPr id="7" name="内容占位符 2"/>
              <p:cNvSpPr>
                <a:spLocks noGrp="1" noRot="1" noChangeAspect="1" noMove="1" noResize="1" noEditPoints="1" noAdjustHandles="1" noChangeArrowheads="1" noChangeShapeType="1" noTextEdit="1"/>
              </p:cNvSpPr>
              <p:nvPr>
                <p:ph sz="quarter" idx="1"/>
              </p:nvPr>
            </p:nvSpPr>
            <p:spPr>
              <a:xfrm>
                <a:off x="457200" y="1219200"/>
                <a:ext cx="4330824" cy="4937760"/>
              </a:xfrm>
              <a:blipFill rotWithShape="1">
                <a:blip r:embed="rId5"/>
                <a:stretch>
                  <a:fillRect l="-1127" t="-1358"/>
                </a:stretch>
              </a:blipFill>
            </p:spPr>
            <p:txBody>
              <a:bodyPr/>
              <a:lstStyle/>
              <a:p>
                <a:r>
                  <a:rPr lang="zh-CN" altLang="en-US">
                    <a:noFill/>
                  </a:rPr>
                  <a:t> </a:t>
                </a:r>
              </a:p>
            </p:txBody>
          </p:sp>
        </mc:Fallback>
      </mc:AlternateContent>
      <p:sp>
        <p:nvSpPr>
          <p:cNvPr id="8" name="TextBox 7"/>
          <p:cNvSpPr txBox="1"/>
          <p:nvPr/>
        </p:nvSpPr>
        <p:spPr>
          <a:xfrm>
            <a:off x="5148064" y="5661248"/>
            <a:ext cx="3240360" cy="369332"/>
          </a:xfrm>
          <a:prstGeom prst="rect">
            <a:avLst/>
          </a:prstGeom>
          <a:noFill/>
        </p:spPr>
        <p:txBody>
          <a:bodyPr wrap="square" rtlCol="0">
            <a:spAutoFit/>
          </a:bodyPr>
          <a:lstStyle/>
          <a:p>
            <a:pPr algn="ctr"/>
            <a:r>
              <a:rPr lang="en-US" altLang="zh-CN" dirty="0">
                <a:latin typeface="+mn-lt"/>
              </a:rPr>
              <a:t>4×4</a:t>
            </a:r>
            <a:r>
              <a:rPr lang="zh-CN" altLang="en-US" dirty="0">
                <a:latin typeface="+mn-lt"/>
              </a:rPr>
              <a:t>网孔上以</a:t>
            </a:r>
            <a:r>
              <a:rPr lang="en-US" altLang="zh-CN" dirty="0">
                <a:latin typeface="+mn-lt"/>
              </a:rPr>
              <a:t>CT</a:t>
            </a:r>
            <a:r>
              <a:rPr lang="zh-CN" altLang="en-US" dirty="0">
                <a:latin typeface="+mn-lt"/>
              </a:rPr>
              <a:t>方式播送过程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2.4.2 </a:t>
            </a:r>
            <a:r>
              <a:rPr lang="zh-CN" altLang="en-US"/>
              <a:t>使用</a:t>
            </a:r>
            <a:r>
              <a:rPr lang="en-US" altLang="zh-CN"/>
              <a:t>CT</a:t>
            </a:r>
            <a:r>
              <a:rPr lang="zh-CN" altLang="en-US"/>
              <a:t>进行一到多播送</a:t>
            </a:r>
            <a:endParaRPr lang="zh-CN" altLang="en-US" dirty="0"/>
          </a:p>
        </p:txBody>
      </p:sp>
      <p:sp>
        <p:nvSpPr>
          <p:cNvPr id="3" name="内容占位符 2"/>
          <p:cNvSpPr>
            <a:spLocks noGrp="1"/>
          </p:cNvSpPr>
          <p:nvPr>
            <p:ph sz="quarter" idx="1"/>
          </p:nvPr>
        </p:nvSpPr>
        <p:spPr/>
        <p:txBody>
          <a:bodyPr/>
          <a:lstStyle/>
          <a:p>
            <a:r>
              <a:rPr lang="zh-CN" altLang="en-US" dirty="0"/>
              <a:t>超立方</a:t>
            </a:r>
          </a:p>
          <a:p>
            <a:pPr lvl="1"/>
            <a:r>
              <a:rPr lang="zh-CN" altLang="en-US" dirty="0"/>
              <a:t>步骤</a:t>
            </a:r>
            <a:endParaRPr lang="en-US" altLang="zh-CN" dirty="0"/>
          </a:p>
          <a:p>
            <a:pPr lvl="2"/>
            <a:r>
              <a:rPr lang="zh-CN" altLang="en-US" dirty="0"/>
              <a:t>从高维到低维，依次进行播送</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one-to-all</a:t>
            </a:r>
            <a:r>
              <a:rPr lang="en-US" altLang="zh-CN" dirty="0"/>
              <a:t>(CT)=(</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dirty="0" err="1"/>
              <a:t>log</a:t>
            </a:r>
            <a:r>
              <a:rPr lang="en-US" altLang="zh-CN" i="1" dirty="0" err="1"/>
              <a:t>p</a:t>
            </a:r>
            <a:endParaRPr lang="en-US" altLang="zh-CN" i="1"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43</a:t>
            </a:fld>
            <a:endParaRPr lang="zh-CN"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第二章 并行计算机系统互连与基本通信操作</a:t>
            </a:r>
            <a:endParaRPr lang="zh-CN" altLang="en-US" dirty="0"/>
          </a:p>
        </p:txBody>
      </p:sp>
      <p:sp>
        <p:nvSpPr>
          <p:cNvPr id="3" name="内容占位符 2"/>
          <p:cNvSpPr>
            <a:spLocks noGrp="1"/>
          </p:cNvSpPr>
          <p:nvPr>
            <p:ph sz="quarter" idx="1"/>
          </p:nvPr>
        </p:nvSpPr>
        <p:spPr/>
        <p:txBody>
          <a:bodyPr/>
          <a:lstStyle/>
          <a:p>
            <a:r>
              <a:rPr lang="en-US" altLang="zh-CN" dirty="0"/>
              <a:t>2.1 </a:t>
            </a:r>
            <a:r>
              <a:rPr lang="zh-CN" altLang="en-US" dirty="0"/>
              <a:t>并行计算机互连网络</a:t>
            </a:r>
            <a:endParaRPr lang="en-US" altLang="zh-CN" dirty="0"/>
          </a:p>
          <a:p>
            <a:r>
              <a:rPr lang="en-US" altLang="zh-CN" dirty="0"/>
              <a:t>2.2 </a:t>
            </a:r>
            <a:r>
              <a:rPr lang="zh-CN" altLang="en-US" dirty="0"/>
              <a:t>选路方法与开关技术</a:t>
            </a:r>
            <a:endParaRPr lang="en-US" altLang="zh-CN" dirty="0"/>
          </a:p>
          <a:p>
            <a:r>
              <a:rPr lang="en-US" altLang="zh-CN" dirty="0"/>
              <a:t>2.3 </a:t>
            </a:r>
            <a:r>
              <a:rPr lang="zh-CN" altLang="en-US" dirty="0"/>
              <a:t>单一信包一到一传输</a:t>
            </a:r>
            <a:endParaRPr lang="en-US" altLang="zh-CN" dirty="0"/>
          </a:p>
          <a:p>
            <a:r>
              <a:rPr lang="en-US" altLang="zh-CN" dirty="0"/>
              <a:t>2.4 </a:t>
            </a:r>
            <a:r>
              <a:rPr lang="zh-CN" altLang="en-US" dirty="0"/>
              <a:t>一到多播送</a:t>
            </a:r>
            <a:endParaRPr lang="en-US" altLang="zh-CN" dirty="0"/>
          </a:p>
          <a:p>
            <a:r>
              <a:rPr lang="en-US" altLang="zh-CN" dirty="0">
                <a:solidFill>
                  <a:srgbClr val="FF0000"/>
                </a:solidFill>
              </a:rPr>
              <a:t>2.5 </a:t>
            </a:r>
            <a:r>
              <a:rPr lang="zh-CN" altLang="en-US" dirty="0">
                <a:solidFill>
                  <a:srgbClr val="FF0000"/>
                </a:solidFill>
              </a:rPr>
              <a:t>多对多播送</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44</a:t>
            </a:fld>
            <a:endParaRPr lang="zh-CN" alt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p:sp>
        <p:nvSpPr>
          <p:cNvPr id="3" name="内容占位符 2"/>
          <p:cNvSpPr>
            <a:spLocks noGrp="1"/>
          </p:cNvSpPr>
          <p:nvPr>
            <p:ph sz="quarter" idx="1"/>
          </p:nvPr>
        </p:nvSpPr>
        <p:spPr>
          <a:xfrm>
            <a:off x="457200" y="1219200"/>
            <a:ext cx="4186808" cy="4937760"/>
          </a:xfrm>
        </p:spPr>
        <p:txBody>
          <a:bodyPr/>
          <a:lstStyle/>
          <a:p>
            <a:r>
              <a:rPr lang="zh-CN" altLang="en-US" dirty="0"/>
              <a:t>环</a:t>
            </a:r>
          </a:p>
          <a:p>
            <a:pPr lvl="1"/>
            <a:r>
              <a:rPr lang="zh-CN" altLang="en-US" dirty="0"/>
              <a:t>一系列以流水线方式工作的</a:t>
            </a:r>
            <a:r>
              <a:rPr lang="en-US" altLang="zh-CN" i="1" dirty="0"/>
              <a:t>p</a:t>
            </a:r>
            <a:r>
              <a:rPr lang="zh-CN" altLang="en-US" dirty="0"/>
              <a:t>个处理器将各自的信包依次同向传递</a:t>
            </a:r>
            <a:endParaRPr lang="en-US" altLang="zh-CN" dirty="0"/>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a:t>
            </a:r>
            <a:r>
              <a:rPr lang="en-US" altLang="zh-CN" i="1" dirty="0" err="1"/>
              <a:t>t</a:t>
            </a:r>
            <a:r>
              <a:rPr lang="en-US" altLang="zh-CN" i="1" baseline="-25000" dirty="0" err="1"/>
              <a:t>s</a:t>
            </a:r>
            <a:r>
              <a:rPr lang="en-US" altLang="zh-CN" dirty="0" err="1"/>
              <a:t>+</a:t>
            </a:r>
            <a:r>
              <a:rPr lang="en-US" altLang="zh-CN" i="1" dirty="0" err="1"/>
              <a:t>mt</a:t>
            </a:r>
            <a:r>
              <a:rPr lang="en-US" altLang="zh-CN" i="1" baseline="-25000" dirty="0" err="1"/>
              <a:t>w</a:t>
            </a:r>
            <a:r>
              <a:rPr lang="en-US" altLang="zh-CN" dirty="0"/>
              <a:t>)(</a:t>
            </a:r>
            <a:r>
              <a:rPr lang="en-US" altLang="zh-CN" i="1" dirty="0"/>
              <a:t>p</a:t>
            </a:r>
            <a:r>
              <a:rPr lang="en-US" altLang="zh-CN" dirty="0"/>
              <a:t>-1)</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45</a:t>
            </a:fld>
            <a:endParaRPr lang="zh-CN" altLang="en-US"/>
          </a:p>
        </p:txBody>
      </p:sp>
      <p:graphicFrame>
        <p:nvGraphicFramePr>
          <p:cNvPr id="106499" name="Object 3"/>
          <p:cNvGraphicFramePr>
            <a:graphicFrameLocks noChangeAspect="1"/>
          </p:cNvGraphicFramePr>
          <p:nvPr>
            <p:extLst>
              <p:ext uri="{D42A27DB-BD31-4B8C-83A1-F6EECF244321}">
                <p14:modId xmlns:p14="http://schemas.microsoft.com/office/powerpoint/2010/main" val="1718645658"/>
              </p:ext>
            </p:extLst>
          </p:nvPr>
        </p:nvGraphicFramePr>
        <p:xfrm>
          <a:off x="3995936" y="764704"/>
          <a:ext cx="5421312" cy="5753100"/>
        </p:xfrm>
        <a:graphic>
          <a:graphicData uri="http://schemas.openxmlformats.org/presentationml/2006/ole">
            <mc:AlternateContent xmlns:mc="http://schemas.openxmlformats.org/markup-compatibility/2006">
              <mc:Choice xmlns:v="urn:schemas-microsoft-com:vml" Requires="v">
                <p:oleObj spid="_x0000_s22531" name="Visio" r:id="rId3" imgW="4275934" imgH="4548150" progId="Visio.Drawing.11">
                  <p:embed/>
                </p:oleObj>
              </mc:Choice>
              <mc:Fallback>
                <p:oleObj name="Visio" r:id="rId3" imgW="4275934" imgH="4548150" progId="Visio.Drawing.11">
                  <p:embed/>
                  <p:pic>
                    <p:nvPicPr>
                      <p:cNvPr id="0" name="Picture 3"/>
                      <p:cNvPicPr>
                        <a:picLocks noChangeAspect="1" noChangeArrowheads="1"/>
                      </p:cNvPicPr>
                      <p:nvPr/>
                    </p:nvPicPr>
                    <p:blipFill>
                      <a:blip r:embed="rId4"/>
                      <a:srcRect/>
                      <a:stretch>
                        <a:fillRect/>
                      </a:stretch>
                    </p:blipFill>
                    <p:spPr bwMode="auto">
                      <a:xfrm>
                        <a:off x="3995936" y="764704"/>
                        <a:ext cx="5421312" cy="575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 name="TextBox 6"/>
          <p:cNvSpPr txBox="1"/>
          <p:nvPr/>
        </p:nvSpPr>
        <p:spPr>
          <a:xfrm>
            <a:off x="4572000" y="6237312"/>
            <a:ext cx="4480714" cy="369332"/>
          </a:xfrm>
          <a:prstGeom prst="rect">
            <a:avLst/>
          </a:prstGeom>
          <a:noFill/>
        </p:spPr>
        <p:txBody>
          <a:bodyPr wrap="none" rtlCol="0">
            <a:spAutoFit/>
          </a:bodyPr>
          <a:lstStyle/>
          <a:p>
            <a:r>
              <a:rPr lang="en-US" altLang="zh-CN" dirty="0">
                <a:latin typeface="+mn-lt"/>
              </a:rPr>
              <a:t>8</a:t>
            </a:r>
            <a:r>
              <a:rPr lang="zh-CN" altLang="en-US" dirty="0">
                <a:latin typeface="+mn-lt"/>
              </a:rPr>
              <a:t>个处理器的环上用</a:t>
            </a:r>
            <a:r>
              <a:rPr lang="en-US" altLang="zh-CN" dirty="0">
                <a:latin typeface="+mn-lt"/>
              </a:rPr>
              <a:t>SF</a:t>
            </a:r>
            <a:r>
              <a:rPr lang="zh-CN" altLang="en-US" dirty="0">
                <a:latin typeface="+mn-lt"/>
              </a:rPr>
              <a:t>方式多到多播送过程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2.5.1 </a:t>
            </a:r>
            <a:r>
              <a:rPr lang="zh-CN" altLang="en-US" dirty="0"/>
              <a:t>使用</a:t>
            </a:r>
            <a:r>
              <a:rPr lang="en-US" altLang="zh-CN" dirty="0"/>
              <a:t>SF</a:t>
            </a:r>
            <a:r>
              <a:rPr lang="zh-CN" altLang="en-US" dirty="0"/>
              <a:t>进行多到多播送</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环绕网孔</a:t>
                </a:r>
              </a:p>
              <a:p>
                <a:pPr lvl="1"/>
                <a:r>
                  <a:rPr lang="zh-CN" altLang="en-US" dirty="0"/>
                  <a:t>步骤</a:t>
                </a:r>
                <a:endParaRPr lang="en-US" altLang="zh-CN" dirty="0"/>
              </a:p>
              <a:p>
                <a:pPr lvl="2"/>
                <a:r>
                  <a:rPr lang="zh-CN" altLang="en-US" dirty="0"/>
                  <a:t>先按行进行多到多播送</a:t>
                </a:r>
                <a:endParaRPr lang="en-US" altLang="zh-CN" dirty="0"/>
              </a:p>
              <a:p>
                <a:pPr lvl="2"/>
                <a:r>
                  <a:rPr lang="zh-CN" altLang="en-US" dirty="0"/>
                  <a:t>再进列进行多到多播送</a:t>
                </a:r>
              </a:p>
              <a:p>
                <a:pPr lvl="1"/>
                <a:r>
                  <a:rPr lang="zh-CN" altLang="en-US" dirty="0"/>
                  <a:t>通信时间</a:t>
                </a:r>
                <a:endParaRPr lang="en-US" altLang="zh-CN" dirty="0"/>
              </a:p>
              <a:p>
                <a:pPr marL="274638" lvl="1" indent="0" algn="ctr">
                  <a:buNone/>
                </a:pPr>
                <a:r>
                  <a:rPr lang="en-US" altLang="zh-CN" i="1" dirty="0"/>
                  <a:t>t</a:t>
                </a:r>
                <a:r>
                  <a:rPr lang="en-US" altLang="zh-CN" baseline="-25000" dirty="0"/>
                  <a:t>all-to-all</a:t>
                </a:r>
                <a:r>
                  <a:rPr lang="en-US" altLang="zh-CN" dirty="0"/>
                  <a:t>(SF)=2</a:t>
                </a:r>
                <a:r>
                  <a:rPr lang="en-US" altLang="zh-CN" i="1" dirty="0"/>
                  <a:t>t</a:t>
                </a:r>
                <a:r>
                  <a:rPr lang="en-US" altLang="zh-CN" i="1" baseline="-25000" dirty="0"/>
                  <a:t>s</a:t>
                </a:r>
                <a:r>
                  <a:rPr lang="en-US" altLang="zh-CN" dirty="0"/>
                  <a:t>(</a:t>
                </a:r>
                <a14:m>
                  <m:oMath xmlns:m="http://schemas.openxmlformats.org/officeDocument/2006/math">
                    <m:rad>
                      <m:radPr>
                        <m:degHide m:val="on"/>
                        <m:ctrlPr>
                          <a:rPr lang="en-US" altLang="zh-CN" i="1" smtClean="0">
                            <a:latin typeface="Cambria Math" panose="02040503050406030204" pitchFamily="18" charset="0"/>
                          </a:rPr>
                        </m:ctrlPr>
                      </m:radPr>
                      <m:deg/>
                      <m:e>
                        <m:r>
                          <a:rPr lang="en-US" altLang="zh-CN" b="0" i="1" smtClean="0">
                            <a:latin typeface="Cambria Math"/>
                          </a:rPr>
                          <m:t>𝑝</m:t>
                        </m:r>
                      </m:e>
                    </m:rad>
                  </m:oMath>
                </a14:m>
                <a:r>
                  <a:rPr lang="en-US" altLang="zh-CN" dirty="0"/>
                  <a:t>-1)+</a:t>
                </a:r>
                <a:r>
                  <a:rPr lang="en-US" altLang="zh-CN" i="1" dirty="0" err="1"/>
                  <a:t>mt</a:t>
                </a:r>
                <a:r>
                  <a:rPr lang="en-US" altLang="zh-CN" i="1" baseline="-25000" dirty="0" err="1"/>
                  <a:t>w</a:t>
                </a:r>
                <a:r>
                  <a:rPr lang="en-US" altLang="zh-CN" dirty="0"/>
                  <a:t>(</a:t>
                </a:r>
                <a:r>
                  <a:rPr lang="en-US" altLang="zh-CN" i="1" dirty="0"/>
                  <a:t>p</a:t>
                </a:r>
                <a:r>
                  <a:rPr lang="en-US" altLang="zh-CN" dirty="0"/>
                  <a:t>-1)</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46</a:t>
            </a:fld>
            <a:endParaRPr lang="zh-CN" altLang="en-US"/>
          </a:p>
        </p:txBody>
      </p:sp>
      <p:graphicFrame>
        <p:nvGraphicFramePr>
          <p:cNvPr id="107522" name="Object 2"/>
          <p:cNvGraphicFramePr>
            <a:graphicFrameLocks noChangeAspect="1"/>
          </p:cNvGraphicFramePr>
          <p:nvPr>
            <p:extLst>
              <p:ext uri="{D42A27DB-BD31-4B8C-83A1-F6EECF244321}">
                <p14:modId xmlns:p14="http://schemas.microsoft.com/office/powerpoint/2010/main" val="2979498378"/>
              </p:ext>
            </p:extLst>
          </p:nvPr>
        </p:nvGraphicFramePr>
        <p:xfrm>
          <a:off x="1979712" y="3308876"/>
          <a:ext cx="5328592" cy="3432492"/>
        </p:xfrm>
        <a:graphic>
          <a:graphicData uri="http://schemas.openxmlformats.org/presentationml/2006/ole">
            <mc:AlternateContent xmlns:mc="http://schemas.openxmlformats.org/markup-compatibility/2006">
              <mc:Choice xmlns:v="urn:schemas-microsoft-com:vml" Requires="v">
                <p:oleObj spid="_x0000_s23555" name="Visio" r:id="rId4" imgW="4503656" imgH="2886030" progId="Visio.Drawing.11">
                  <p:embed/>
                </p:oleObj>
              </mc:Choice>
              <mc:Fallback>
                <p:oleObj name="Visio" r:id="rId4" imgW="4503656" imgH="2886030" progId="Visio.Drawing.11">
                  <p:embed/>
                  <p:pic>
                    <p:nvPicPr>
                      <p:cNvPr id="0" name="Picture 2"/>
                      <p:cNvPicPr>
                        <a:picLocks noChangeAspect="1" noChangeArrowheads="1"/>
                      </p:cNvPicPr>
                      <p:nvPr/>
                    </p:nvPicPr>
                    <p:blipFill>
                      <a:blip r:embed="rId5"/>
                      <a:srcRect/>
                      <a:stretch>
                        <a:fillRect/>
                      </a:stretch>
                    </p:blipFill>
                    <p:spPr bwMode="auto">
                      <a:xfrm>
                        <a:off x="1979712" y="3308876"/>
                        <a:ext cx="5328592" cy="3432492"/>
                      </a:xfrm>
                      <a:prstGeom prst="rect">
                        <a:avLst/>
                      </a:prstGeom>
                      <a:noFill/>
                    </p:spPr>
                  </p:pic>
                </p:oleObj>
              </mc:Fallback>
            </mc:AlternateContent>
          </a:graphicData>
        </a:graphic>
      </p:graphicFrame>
      <p:sp>
        <p:nvSpPr>
          <p:cNvPr id="7" name="TextBox 6"/>
          <p:cNvSpPr txBox="1"/>
          <p:nvPr/>
        </p:nvSpPr>
        <p:spPr>
          <a:xfrm>
            <a:off x="2339752" y="6381328"/>
            <a:ext cx="4464496" cy="369332"/>
          </a:xfrm>
          <a:prstGeom prst="rect">
            <a:avLst/>
          </a:prstGeom>
          <a:noFill/>
        </p:spPr>
        <p:txBody>
          <a:bodyPr wrap="square" rtlCol="0">
            <a:spAutoFit/>
          </a:bodyPr>
          <a:lstStyle/>
          <a:p>
            <a:pPr algn="ctr"/>
            <a:r>
              <a:rPr lang="en-US" altLang="zh-CN" dirty="0">
                <a:latin typeface="+mn-lt"/>
              </a:rPr>
              <a:t>3×3</a:t>
            </a:r>
            <a:r>
              <a:rPr lang="zh-CN" altLang="en-US" dirty="0">
                <a:latin typeface="+mn-lt"/>
              </a:rPr>
              <a:t>环绕网孔上用</a:t>
            </a:r>
            <a:r>
              <a:rPr lang="en-US" altLang="zh-CN" dirty="0">
                <a:latin typeface="+mn-lt"/>
              </a:rPr>
              <a:t>SF</a:t>
            </a:r>
            <a:r>
              <a:rPr lang="zh-CN" altLang="en-US" dirty="0">
                <a:latin typeface="+mn-lt"/>
              </a:rPr>
              <a:t>方式进行多到多播送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75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2.5.1 </a:t>
            </a:r>
            <a:r>
              <a:rPr lang="zh-CN" altLang="en-US"/>
              <a:t>使用</a:t>
            </a:r>
            <a:r>
              <a:rPr lang="en-US" altLang="zh-CN"/>
              <a:t>SF</a:t>
            </a:r>
            <a:r>
              <a:rPr lang="zh-CN" altLang="en-US"/>
              <a:t>进行多到多播送</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a:xfrm>
                <a:off x="457200" y="1219200"/>
                <a:ext cx="3682752" cy="4937760"/>
              </a:xfrm>
            </p:spPr>
            <p:txBody>
              <a:bodyPr/>
              <a:lstStyle/>
              <a:p>
                <a:r>
                  <a:rPr lang="zh-CN" altLang="en-US" dirty="0"/>
                  <a:t>超立方</a:t>
                </a:r>
              </a:p>
              <a:p>
                <a:pPr lvl="1"/>
                <a:r>
                  <a:rPr lang="zh-CN" altLang="en-US" dirty="0"/>
                  <a:t>按超立方的维成对处理器交换数据</a:t>
                </a:r>
                <a:endParaRPr lang="en-US" altLang="zh-CN" dirty="0"/>
              </a:p>
              <a:p>
                <a:pPr lvl="1"/>
                <a:r>
                  <a:rPr lang="zh-CN" altLang="en-US" dirty="0"/>
                  <a:t>各处理器中的信包大小每次加倍</a:t>
                </a:r>
                <a:endParaRPr lang="en-US" altLang="zh-CN" dirty="0"/>
              </a:p>
              <a:p>
                <a:pPr lvl="1"/>
                <a:r>
                  <a:rPr lang="zh-CN" altLang="en-US" dirty="0"/>
                  <a:t>通信时间</a:t>
                </a:r>
                <a:endParaRPr lang="en-US" altLang="zh-CN" dirty="0"/>
              </a:p>
              <a:p>
                <a:pPr marL="274638" lvl="1" indent="0">
                  <a:buNone/>
                </a:pPr>
                <a:r>
                  <a:rPr lang="en-US" altLang="zh-CN" i="1" dirty="0"/>
                  <a:t>t</a:t>
                </a:r>
                <a:r>
                  <a:rPr lang="en-US" altLang="zh-CN" baseline="-25000" dirty="0"/>
                  <a:t>all-to-all</a:t>
                </a:r>
                <a:r>
                  <a:rPr lang="en-US" altLang="zh-CN" dirty="0"/>
                  <a:t>(SF)</a:t>
                </a:r>
              </a:p>
              <a:p>
                <a:pPr marL="274638" lvl="1" indent="0">
                  <a:buNone/>
                </a:pPr>
                <a:r>
                  <a:rPr lang="en-US" altLang="zh-CN" dirty="0"/>
                  <a:t>=</a:t>
                </a:r>
                <a14:m>
                  <m:oMath xmlns:m="http://schemas.openxmlformats.org/officeDocument/2006/math">
                    <m:nary>
                      <m:naryPr>
                        <m:chr m:val="∑"/>
                        <m:ctrlPr>
                          <a:rPr lang="en-US" altLang="zh-CN" i="1">
                            <a:latin typeface="Cambria Math" panose="02040503050406030204" pitchFamily="18" charset="0"/>
                          </a:rPr>
                        </m:ctrlPr>
                      </m:naryPr>
                      <m:sub>
                        <m:r>
                          <m:rPr>
                            <m:brk m:alnAt="23"/>
                          </m:rPr>
                          <a:rPr lang="en-US" altLang="zh-CN" i="1">
                            <a:latin typeface="Cambria Math"/>
                          </a:rPr>
                          <m:t>𝑖</m:t>
                        </m:r>
                        <m:r>
                          <a:rPr lang="en-US" altLang="zh-CN" i="1">
                            <a:latin typeface="Cambria Math"/>
                          </a:rPr>
                          <m:t>=1</m:t>
                        </m:r>
                      </m:sub>
                      <m:sup>
                        <m:r>
                          <m:rPr>
                            <m:sty m:val="p"/>
                          </m:rPr>
                          <a:rPr lang="en-US" altLang="zh-CN">
                            <a:latin typeface="Cambria Math"/>
                          </a:rPr>
                          <m:t>log</m:t>
                        </m:r>
                        <m:r>
                          <a:rPr lang="en-US" altLang="zh-CN" i="1">
                            <a:latin typeface="Cambria Math"/>
                          </a:rPr>
                          <m:t>𝑝</m:t>
                        </m:r>
                      </m:sup>
                      <m:e>
                        <m:r>
                          <a:rPr lang="en-US" altLang="zh-CN" i="1">
                            <a:latin typeface="Cambria Math"/>
                          </a:rPr>
                          <m:t>(</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𝑠</m:t>
                            </m:r>
                          </m:sub>
                        </m:sSub>
                        <m:r>
                          <a:rPr lang="en-US" altLang="zh-CN" i="1">
                            <a:latin typeface="Cambria Math"/>
                          </a:rPr>
                          <m:t>+</m:t>
                        </m:r>
                        <m:sSup>
                          <m:sSupPr>
                            <m:ctrlPr>
                              <a:rPr lang="en-US" altLang="zh-CN" i="1" smtClean="0">
                                <a:latin typeface="Cambria Math" panose="02040503050406030204" pitchFamily="18" charset="0"/>
                              </a:rPr>
                            </m:ctrlPr>
                          </m:sSupPr>
                          <m:e>
                            <m:r>
                              <a:rPr lang="en-US" altLang="zh-CN" b="0" i="1" smtClean="0">
                                <a:latin typeface="Cambria Math"/>
                              </a:rPr>
                              <m:t>2</m:t>
                            </m:r>
                          </m:e>
                          <m:sup>
                            <m:r>
                              <a:rPr lang="en-US" altLang="zh-CN" b="0" i="1" smtClean="0">
                                <a:latin typeface="Cambria Math"/>
                              </a:rPr>
                              <m:t>𝑖</m:t>
                            </m:r>
                            <m:r>
                              <a:rPr lang="en-US" altLang="zh-CN" b="0" i="1" smtClean="0">
                                <a:latin typeface="Cambria Math" panose="02040503050406030204" pitchFamily="18" charset="0"/>
                              </a:rPr>
                              <m:t>−1</m:t>
                            </m:r>
                          </m:sup>
                        </m:sSup>
                        <m:r>
                          <a:rPr lang="en-US" altLang="zh-CN" i="1">
                            <a:latin typeface="Cambria Math"/>
                          </a:rPr>
                          <m:t>𝑚</m:t>
                        </m:r>
                        <m:sSub>
                          <m:sSubPr>
                            <m:ctrlPr>
                              <a:rPr lang="en-US" altLang="zh-CN" i="1">
                                <a:latin typeface="Cambria Math" panose="02040503050406030204" pitchFamily="18" charset="0"/>
                              </a:rPr>
                            </m:ctrlPr>
                          </m:sSubPr>
                          <m:e>
                            <m:r>
                              <a:rPr lang="en-US" altLang="zh-CN" i="1">
                                <a:latin typeface="Cambria Math"/>
                              </a:rPr>
                              <m:t>𝑡</m:t>
                            </m:r>
                          </m:e>
                          <m:sub>
                            <m:r>
                              <a:rPr lang="en-US" altLang="zh-CN" i="1">
                                <a:latin typeface="Cambria Math"/>
                              </a:rPr>
                              <m:t>𝑤</m:t>
                            </m:r>
                          </m:sub>
                        </m:sSub>
                        <m:r>
                          <a:rPr lang="en-US" altLang="zh-CN" i="1">
                            <a:latin typeface="Cambria Math"/>
                          </a:rPr>
                          <m:t>)</m:t>
                        </m:r>
                      </m:e>
                    </m:nary>
                  </m:oMath>
                </a14:m>
                <a:endParaRPr lang="en-US" altLang="zh-CN" dirty="0"/>
              </a:p>
              <a:p>
                <a:pPr marL="274638" lvl="1" indent="0">
                  <a:buNone/>
                </a:pPr>
                <a:r>
                  <a:rPr lang="en-US" altLang="zh-CN" dirty="0"/>
                  <a:t>=</a:t>
                </a:r>
                <a:r>
                  <a:rPr lang="en-US" altLang="zh-CN" i="1" dirty="0"/>
                  <a:t>t</a:t>
                </a:r>
                <a:r>
                  <a:rPr lang="en-US" altLang="zh-CN" i="1" baseline="-25000" dirty="0"/>
                  <a:t>s</a:t>
                </a:r>
                <a:r>
                  <a:rPr lang="en-US" altLang="zh-CN" dirty="0"/>
                  <a:t>log</a:t>
                </a:r>
                <a:r>
                  <a:rPr lang="en-US" altLang="zh-CN" i="1" dirty="0"/>
                  <a:t>p</a:t>
                </a:r>
                <a:r>
                  <a:rPr lang="en-US" altLang="zh-CN" dirty="0"/>
                  <a:t>+</a:t>
                </a:r>
                <a:r>
                  <a:rPr lang="en-US" altLang="zh-CN" i="1" dirty="0"/>
                  <a:t>mt</a:t>
                </a:r>
                <a:r>
                  <a:rPr lang="en-US" altLang="zh-CN" i="1" baseline="-25000" dirty="0"/>
                  <a:t>w</a:t>
                </a:r>
                <a:r>
                  <a:rPr lang="en-US" altLang="zh-CN" dirty="0"/>
                  <a:t>(</a:t>
                </a:r>
                <a:r>
                  <a:rPr lang="en-US" altLang="zh-CN" i="1" dirty="0"/>
                  <a:t>p</a:t>
                </a:r>
                <a:r>
                  <a:rPr lang="en-US" altLang="zh-CN" dirty="0"/>
                  <a:t>-1)</a:t>
                </a:r>
              </a:p>
              <a:p>
                <a:pPr marL="274638" lvl="1" indent="0">
                  <a:buNone/>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xfrm>
                <a:off x="457200" y="1219200"/>
                <a:ext cx="3682752" cy="4937760"/>
              </a:xfrm>
              <a:blipFill rotWithShape="0">
                <a:blip r:embed="rId3"/>
                <a:stretch>
                  <a:fillRect l="-1325" t="-1358" r="-1656"/>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47</a:t>
            </a:fld>
            <a:endParaRPr lang="zh-CN" altLang="en-US"/>
          </a:p>
        </p:txBody>
      </p:sp>
      <p:graphicFrame>
        <p:nvGraphicFramePr>
          <p:cNvPr id="108547" name="Object 3"/>
          <p:cNvGraphicFramePr>
            <a:graphicFrameLocks noChangeAspect="1"/>
          </p:cNvGraphicFramePr>
          <p:nvPr>
            <p:extLst>
              <p:ext uri="{D42A27DB-BD31-4B8C-83A1-F6EECF244321}">
                <p14:modId xmlns:p14="http://schemas.microsoft.com/office/powerpoint/2010/main" val="1468425212"/>
              </p:ext>
            </p:extLst>
          </p:nvPr>
        </p:nvGraphicFramePr>
        <p:xfrm>
          <a:off x="3635896" y="1409154"/>
          <a:ext cx="5921375" cy="4756150"/>
        </p:xfrm>
        <a:graphic>
          <a:graphicData uri="http://schemas.openxmlformats.org/presentationml/2006/ole">
            <mc:AlternateContent xmlns:mc="http://schemas.openxmlformats.org/markup-compatibility/2006">
              <mc:Choice xmlns:v="urn:schemas-microsoft-com:vml" Requires="v">
                <p:oleObj spid="_x0000_s24579" name="Visio" r:id="rId4" imgW="5145492" imgH="4133970" progId="Visio.Drawing.11">
                  <p:embed/>
                </p:oleObj>
              </mc:Choice>
              <mc:Fallback>
                <p:oleObj name="Visio" r:id="rId4" imgW="5145492" imgH="4133970" progId="Visio.Drawing.11">
                  <p:embed/>
                  <p:pic>
                    <p:nvPicPr>
                      <p:cNvPr id="0" name="Picture 3"/>
                      <p:cNvPicPr>
                        <a:picLocks noChangeAspect="1" noChangeArrowheads="1"/>
                      </p:cNvPicPr>
                      <p:nvPr/>
                    </p:nvPicPr>
                    <p:blipFill>
                      <a:blip r:embed="rId5"/>
                      <a:srcRect/>
                      <a:stretch>
                        <a:fillRect/>
                      </a:stretch>
                    </p:blipFill>
                    <p:spPr bwMode="auto">
                      <a:xfrm>
                        <a:off x="3635896" y="1409154"/>
                        <a:ext cx="5921375" cy="4756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TextBox 7"/>
          <p:cNvSpPr txBox="1"/>
          <p:nvPr/>
        </p:nvSpPr>
        <p:spPr>
          <a:xfrm>
            <a:off x="4139952" y="5795972"/>
            <a:ext cx="4896544" cy="369332"/>
          </a:xfrm>
          <a:prstGeom prst="rect">
            <a:avLst/>
          </a:prstGeom>
          <a:noFill/>
        </p:spPr>
        <p:txBody>
          <a:bodyPr wrap="square" rtlCol="0">
            <a:spAutoFit/>
          </a:bodyPr>
          <a:lstStyle/>
          <a:p>
            <a:pPr algn="ctr"/>
            <a:r>
              <a:rPr lang="en-US" altLang="zh-CN" dirty="0">
                <a:latin typeface="+mn-lt"/>
              </a:rPr>
              <a:t>8</a:t>
            </a:r>
            <a:r>
              <a:rPr lang="zh-CN" altLang="en-US" dirty="0">
                <a:latin typeface="+mn-lt"/>
              </a:rPr>
              <a:t>个处理器的超立方上以</a:t>
            </a:r>
            <a:r>
              <a:rPr lang="en-US" altLang="zh-CN" dirty="0">
                <a:latin typeface="+mn-lt"/>
              </a:rPr>
              <a:t>SF</a:t>
            </a:r>
            <a:r>
              <a:rPr lang="zh-CN" altLang="en-US" dirty="0">
                <a:latin typeface="+mn-lt"/>
              </a:rPr>
              <a:t>方式进行多到多播送</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54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2.5.2 </a:t>
            </a:r>
            <a:r>
              <a:rPr lang="zh-CN" altLang="en-US"/>
              <a:t>使用</a:t>
            </a:r>
            <a:r>
              <a:rPr lang="en-US" altLang="zh-CN"/>
              <a:t>CT</a:t>
            </a:r>
            <a:r>
              <a:rPr lang="zh-CN" altLang="en-US"/>
              <a:t>进行多到多播送</a:t>
            </a:r>
            <a:endParaRPr lang="zh-CN" altLang="en-US" dirty="0"/>
          </a:p>
        </p:txBody>
      </p:sp>
      <p:sp>
        <p:nvSpPr>
          <p:cNvPr id="7" name="内容占位符 6"/>
          <p:cNvSpPr>
            <a:spLocks noGrp="1"/>
          </p:cNvSpPr>
          <p:nvPr>
            <p:ph sz="quarter" idx="1"/>
          </p:nvPr>
        </p:nvSpPr>
        <p:spPr/>
        <p:txBody>
          <a:bodyPr/>
          <a:lstStyle/>
          <a:p>
            <a:r>
              <a:rPr lang="zh-CN" altLang="en-US" dirty="0"/>
              <a:t>将超立方上的算法映射到环和网孔上会造成通道拥挤</a:t>
            </a:r>
            <a:endParaRPr lang="en-US" altLang="zh-CN" dirty="0"/>
          </a:p>
          <a:p>
            <a:r>
              <a:rPr lang="en-US" altLang="zh-CN" i="1" dirty="0"/>
              <a:t>t</a:t>
            </a:r>
            <a:r>
              <a:rPr lang="en-US" altLang="zh-CN" baseline="-25000" dirty="0"/>
              <a:t>all-to-all</a:t>
            </a:r>
            <a:r>
              <a:rPr lang="en-US" altLang="zh-CN" dirty="0"/>
              <a:t>(CT)=</a:t>
            </a:r>
            <a:r>
              <a:rPr lang="en-US" altLang="zh-CN" i="1" dirty="0"/>
              <a:t>t</a:t>
            </a:r>
            <a:r>
              <a:rPr lang="en-US" altLang="zh-CN" baseline="-25000" dirty="0"/>
              <a:t>all-to-all</a:t>
            </a:r>
            <a:r>
              <a:rPr lang="en-US" altLang="zh-CN" dirty="0"/>
              <a:t>(SF)</a:t>
            </a:r>
          </a:p>
          <a:p>
            <a:r>
              <a:rPr lang="zh-CN" altLang="en-US" dirty="0"/>
              <a:t>对于任何并行结构，其多到多播送之通信时间的下界为</a:t>
            </a:r>
            <a:r>
              <a:rPr lang="en-US" altLang="zh-CN" i="1" dirty="0" err="1"/>
              <a:t>mt</a:t>
            </a:r>
            <a:r>
              <a:rPr lang="en-US" altLang="zh-CN" i="1" baseline="-25000" dirty="0" err="1"/>
              <a:t>w</a:t>
            </a:r>
            <a:r>
              <a:rPr lang="en-US" altLang="zh-CN" dirty="0"/>
              <a:t>(</a:t>
            </a:r>
            <a:r>
              <a:rPr lang="en-US" altLang="zh-CN" i="1" dirty="0"/>
              <a:t>p</a:t>
            </a:r>
            <a:r>
              <a:rPr lang="en-US" altLang="zh-CN" dirty="0"/>
              <a:t>-1)</a:t>
            </a:r>
          </a:p>
          <a:p>
            <a:pPr lvl="1"/>
            <a:r>
              <a:rPr lang="zh-CN" altLang="en-US" dirty="0"/>
              <a:t>每个处理器至少要接收</a:t>
            </a:r>
            <a:r>
              <a:rPr lang="en-US" altLang="zh-CN" i="1" dirty="0"/>
              <a:t>m</a:t>
            </a:r>
            <a:r>
              <a:rPr lang="en-US" altLang="zh-CN" dirty="0"/>
              <a:t>(</a:t>
            </a:r>
            <a:r>
              <a:rPr lang="en-US" altLang="zh-CN" i="1" dirty="0"/>
              <a:t>p</a:t>
            </a:r>
            <a:r>
              <a:rPr lang="en-US" altLang="zh-CN" dirty="0"/>
              <a:t>-1)</a:t>
            </a:r>
            <a:r>
              <a:rPr lang="zh-CN" altLang="en-US" dirty="0"/>
              <a:t>个数据字</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48</a:t>
            </a:fld>
            <a:endParaRPr lang="zh-CN" altLang="en-US"/>
          </a:p>
        </p:txBody>
      </p:sp>
      <p:graphicFrame>
        <p:nvGraphicFramePr>
          <p:cNvPr id="109570" name="Object 2"/>
          <p:cNvGraphicFramePr>
            <a:graphicFrameLocks noChangeAspect="1"/>
          </p:cNvGraphicFramePr>
          <p:nvPr>
            <p:extLst>
              <p:ext uri="{D42A27DB-BD31-4B8C-83A1-F6EECF244321}">
                <p14:modId xmlns:p14="http://schemas.microsoft.com/office/powerpoint/2010/main" val="1500045033"/>
              </p:ext>
            </p:extLst>
          </p:nvPr>
        </p:nvGraphicFramePr>
        <p:xfrm>
          <a:off x="971550" y="3141663"/>
          <a:ext cx="7600950" cy="3814762"/>
        </p:xfrm>
        <a:graphic>
          <a:graphicData uri="http://schemas.openxmlformats.org/presentationml/2006/ole">
            <mc:AlternateContent xmlns:mc="http://schemas.openxmlformats.org/markup-compatibility/2006">
              <mc:Choice xmlns:v="urn:schemas-microsoft-com:vml" Requires="v">
                <p:oleObj spid="_x0000_s25603" name="Visio" r:id="rId3" imgW="4412622" imgH="2213460" progId="Visio.Drawing.11">
                  <p:embed/>
                </p:oleObj>
              </mc:Choice>
              <mc:Fallback>
                <p:oleObj name="Visio" r:id="rId3" imgW="4412622" imgH="2213460" progId="Visio.Drawing.11">
                  <p:embed/>
                  <p:pic>
                    <p:nvPicPr>
                      <p:cNvPr id="0" name="Picture 2"/>
                      <p:cNvPicPr>
                        <a:picLocks noChangeAspect="1" noChangeArrowheads="1"/>
                      </p:cNvPicPr>
                      <p:nvPr/>
                    </p:nvPicPr>
                    <p:blipFill>
                      <a:blip r:embed="rId4"/>
                      <a:srcRect/>
                      <a:stretch>
                        <a:fillRect/>
                      </a:stretch>
                    </p:blipFill>
                    <p:spPr bwMode="auto">
                      <a:xfrm>
                        <a:off x="971550" y="3141663"/>
                        <a:ext cx="7600950" cy="3814762"/>
                      </a:xfrm>
                      <a:prstGeom prst="rect">
                        <a:avLst/>
                      </a:prstGeom>
                      <a:noFill/>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静态网络</a:t>
            </a:r>
            <a:endParaRPr lang="en-US" altLang="zh-CN" dirty="0"/>
          </a:p>
          <a:p>
            <a:pPr lvl="1"/>
            <a:r>
              <a:rPr lang="zh-CN" altLang="en-US" dirty="0"/>
              <a:t>处理单元间有着固定连接</a:t>
            </a:r>
            <a:endParaRPr lang="en-US" altLang="zh-CN" dirty="0"/>
          </a:p>
          <a:p>
            <a:pPr lvl="1"/>
            <a:r>
              <a:rPr lang="zh-CN" altLang="en-US" dirty="0"/>
              <a:t>在程序执行期间，这种点到点的链接保持不变</a:t>
            </a:r>
            <a:endParaRPr lang="en-US" altLang="zh-CN" dirty="0"/>
          </a:p>
          <a:p>
            <a:pPr lvl="1"/>
            <a:r>
              <a:rPr lang="zh-CN" altLang="en-US" dirty="0"/>
              <a:t>一维线性阵列、二维网孔、树连接、超立方网络、立方环、洗牌交换网、蝶形网络等</a:t>
            </a:r>
          </a:p>
          <a:p>
            <a:r>
              <a:rPr lang="zh-CN" altLang="en-US" dirty="0"/>
              <a:t>动态网络</a:t>
            </a:r>
            <a:endParaRPr lang="en-US" altLang="zh-CN" dirty="0"/>
          </a:p>
          <a:p>
            <a:pPr lvl="1"/>
            <a:r>
              <a:rPr lang="zh-CN" altLang="en-US" dirty="0"/>
              <a:t>用开关单元构成的</a:t>
            </a:r>
            <a:endParaRPr lang="en-US" altLang="zh-CN" dirty="0"/>
          </a:p>
          <a:p>
            <a:pPr lvl="1"/>
            <a:r>
              <a:rPr lang="zh-CN" altLang="en-US" dirty="0"/>
              <a:t>可按应用程序的要求动态地改变连接组态</a:t>
            </a:r>
            <a:endParaRPr lang="en-US" altLang="zh-CN" dirty="0"/>
          </a:p>
          <a:p>
            <a:pPr lvl="1"/>
            <a:r>
              <a:rPr lang="zh-CN" altLang="en-US" dirty="0"/>
              <a:t>总线、交叉开关和多级互连网络等</a:t>
            </a:r>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p:sp>
        <p:nvSpPr>
          <p:cNvPr id="3" name="内容占位符 2"/>
          <p:cNvSpPr>
            <a:spLocks noGrp="1"/>
          </p:cNvSpPr>
          <p:nvPr>
            <p:ph sz="quarter" idx="1"/>
          </p:nvPr>
        </p:nvSpPr>
        <p:spPr/>
        <p:txBody>
          <a:bodyPr/>
          <a:lstStyle/>
          <a:p>
            <a:r>
              <a:rPr lang="zh-CN" altLang="en-US" dirty="0"/>
              <a:t>节点度</a:t>
            </a:r>
            <a:endParaRPr lang="en-US" altLang="zh-CN" dirty="0"/>
          </a:p>
          <a:p>
            <a:pPr lvl="1"/>
            <a:r>
              <a:rPr lang="zh-CN" altLang="en-US" dirty="0"/>
              <a:t>射入或射出一个节点的边数</a:t>
            </a:r>
            <a:endParaRPr lang="en-US" altLang="zh-CN" dirty="0"/>
          </a:p>
          <a:p>
            <a:pPr lvl="1"/>
            <a:r>
              <a:rPr lang="zh-CN" altLang="en-US" dirty="0"/>
              <a:t>在单向网络中，入射和出射边之和</a:t>
            </a:r>
          </a:p>
          <a:p>
            <a:r>
              <a:rPr lang="zh-CN" altLang="en-US" dirty="0"/>
              <a:t>网络直径</a:t>
            </a:r>
            <a:endParaRPr lang="en-US" altLang="zh-CN" dirty="0"/>
          </a:p>
          <a:p>
            <a:pPr lvl="1"/>
            <a:r>
              <a:rPr lang="zh-CN" altLang="en-US" dirty="0"/>
              <a:t>网络中任何两个节点之间的最长距离，即最大路径数</a:t>
            </a:r>
          </a:p>
          <a:p>
            <a:r>
              <a:rPr lang="zh-CN" altLang="en-US" dirty="0"/>
              <a:t>对剖宽度</a:t>
            </a:r>
            <a:endParaRPr lang="en-US" altLang="zh-CN" dirty="0"/>
          </a:p>
          <a:p>
            <a:pPr lvl="1"/>
            <a:r>
              <a:rPr lang="zh-CN" altLang="en-US" dirty="0"/>
              <a:t>对分网络各半所必须移去的最少边数</a:t>
            </a:r>
          </a:p>
          <a:p>
            <a:r>
              <a:rPr lang="zh-CN" altLang="en-US" dirty="0"/>
              <a:t>对称</a:t>
            </a:r>
            <a:endParaRPr lang="en-US" altLang="zh-CN" dirty="0"/>
          </a:p>
          <a:p>
            <a:pPr lvl="1"/>
            <a:r>
              <a:rPr lang="zh-CN" altLang="en-US" dirty="0"/>
              <a:t>从任一节点观看网络都一样</a:t>
            </a:r>
            <a:endParaRPr lang="en-US" altLang="zh-CN" dirty="0"/>
          </a:p>
        </p:txBody>
      </p:sp>
      <p:sp>
        <p:nvSpPr>
          <p:cNvPr id="4" name="灯片编号占位符 3"/>
          <p:cNvSpPr>
            <a:spLocks noGrp="1"/>
          </p:cNvSpPr>
          <p:nvPr>
            <p:ph type="sldNum" sz="quarter" idx="12"/>
          </p:nvPr>
        </p:nvSpPr>
        <p:spPr/>
        <p:txBody>
          <a:bodyPr/>
          <a:lstStyle/>
          <a:p>
            <a:fld id="{FEB03361-FB3C-4B11-9CA7-B53FACB5A640}"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2.1.2 </a:t>
            </a:r>
            <a:r>
              <a:rPr lang="zh-CN" altLang="en-US"/>
              <a:t>静态互连网络</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一维线性阵列</a:t>
                </a:r>
                <a:endParaRPr lang="en-US" altLang="zh-CN" dirty="0"/>
              </a:p>
              <a:p>
                <a:pPr lvl="1"/>
                <a:r>
                  <a:rPr lang="zh-CN" altLang="en-US" dirty="0"/>
                  <a:t>最简单、最基本的互连方式</a:t>
                </a:r>
              </a:p>
              <a:p>
                <a:pPr lvl="1"/>
                <a:r>
                  <a:rPr lang="zh-CN" altLang="en-US" dirty="0"/>
                  <a:t>每个节点只与其左、右近邻相连，也叫二近邻连接</a:t>
                </a:r>
              </a:p>
              <a:p>
                <a:pPr lvl="1"/>
                <a:r>
                  <a:rPr lang="en-US" altLang="zh-CN" i="1" dirty="0"/>
                  <a:t>N</a:t>
                </a:r>
                <a:r>
                  <a:rPr lang="zh-CN" altLang="en-US" dirty="0"/>
                  <a:t>个节点用</a:t>
                </a:r>
                <a:r>
                  <a:rPr lang="en-US" altLang="zh-CN" i="1" dirty="0"/>
                  <a:t>N</a:t>
                </a:r>
                <a:r>
                  <a:rPr lang="en-US" altLang="zh-CN" dirty="0"/>
                  <a:t>-1</a:t>
                </a:r>
                <a:r>
                  <a:rPr lang="zh-CN" altLang="en-US" dirty="0"/>
                  <a:t>条边串接之</a:t>
                </a:r>
                <a:endParaRPr lang="en-US" altLang="zh-CN" dirty="0"/>
              </a:p>
              <a:p>
                <a:pPr lvl="2"/>
                <a:r>
                  <a:rPr lang="zh-CN" altLang="en-US" dirty="0"/>
                  <a:t>内节点度为2</a:t>
                </a:r>
                <a:endParaRPr lang="en-US" altLang="zh-CN" dirty="0"/>
              </a:p>
              <a:p>
                <a:pPr lvl="2"/>
                <a:r>
                  <a:rPr lang="zh-CN" altLang="en-US" dirty="0"/>
                  <a:t>直径为</a:t>
                </a:r>
                <a:r>
                  <a:rPr lang="en-US" altLang="zh-CN" i="1" dirty="0"/>
                  <a:t>N</a:t>
                </a:r>
                <a:r>
                  <a:rPr lang="en-US" altLang="zh-CN" dirty="0"/>
                  <a:t>-1</a:t>
                </a:r>
              </a:p>
              <a:p>
                <a:pPr lvl="2"/>
                <a:r>
                  <a:rPr lang="zh-CN" altLang="en-US" dirty="0"/>
                  <a:t>对剖宽度为1</a:t>
                </a:r>
              </a:p>
              <a:p>
                <a:pPr lvl="1"/>
                <a:r>
                  <a:rPr lang="zh-CN" altLang="en-US" dirty="0"/>
                  <a:t>当首、尾节点相连时可构成循环移位器，在拓扑结构上等同于环</a:t>
                </a:r>
                <a:endParaRPr lang="en-US" altLang="zh-CN" dirty="0"/>
              </a:p>
              <a:p>
                <a:pPr lvl="2"/>
                <a:r>
                  <a:rPr lang="zh-CN" altLang="en-US" dirty="0"/>
                  <a:t>单向的或双向的</a:t>
                </a:r>
                <a:endParaRPr lang="en-US" altLang="zh-CN" dirty="0"/>
              </a:p>
              <a:p>
                <a:pPr lvl="2"/>
                <a:r>
                  <a:rPr lang="zh-CN" altLang="en-US" dirty="0"/>
                  <a:t>节点度恒为2</a:t>
                </a:r>
                <a:endParaRPr lang="en-US" altLang="zh-CN" dirty="0"/>
              </a:p>
              <a:p>
                <a:pPr lvl="2"/>
                <a:r>
                  <a:rPr lang="zh-CN" altLang="en-US" dirty="0"/>
                  <a:t>直径或为</a:t>
                </a:r>
                <a14:m>
                  <m:oMath xmlns:m="http://schemas.openxmlformats.org/officeDocument/2006/math">
                    <m:d>
                      <m:dPr>
                        <m:begChr m:val="⌊"/>
                        <m:endChr m:val="⌋"/>
                        <m:ctrlPr>
                          <a:rPr lang="zh-CN" altLang="en-US" i="1" smtClean="0">
                            <a:latin typeface="Cambria Math" panose="02040503050406030204" pitchFamily="18" charset="0"/>
                          </a:rPr>
                        </m:ctrlPr>
                      </m:dPr>
                      <m:e>
                        <m:r>
                          <a:rPr lang="en-US" altLang="zh-CN" b="0" i="1" smtClean="0">
                            <a:latin typeface="Cambria Math"/>
                          </a:rPr>
                          <m:t>𝑁</m:t>
                        </m:r>
                        <m:r>
                          <a:rPr lang="en-US" altLang="zh-CN" b="0" i="1" smtClean="0">
                            <a:latin typeface="Cambria Math"/>
                          </a:rPr>
                          <m:t>/2</m:t>
                        </m:r>
                      </m:e>
                    </m:d>
                  </m:oMath>
                </a14:m>
                <a:r>
                  <a:rPr lang="en-US" altLang="zh-CN" dirty="0"/>
                  <a:t>(</a:t>
                </a:r>
                <a:r>
                  <a:rPr lang="zh-CN" altLang="en-US" dirty="0"/>
                  <a:t>双向环</a:t>
                </a:r>
                <a:r>
                  <a:rPr lang="en-US" altLang="zh-CN" dirty="0"/>
                  <a:t>)</a:t>
                </a:r>
                <a:r>
                  <a:rPr lang="zh-CN" altLang="en-US" dirty="0"/>
                  <a:t>或为</a:t>
                </a:r>
                <a:r>
                  <a:rPr lang="en-US" altLang="zh-CN" i="1" dirty="0"/>
                  <a:t>N</a:t>
                </a:r>
                <a:r>
                  <a:rPr lang="en-US" altLang="zh-CN" dirty="0"/>
                  <a:t>-1(</a:t>
                </a:r>
                <a:r>
                  <a:rPr lang="zh-CN" altLang="en-US" dirty="0"/>
                  <a:t>单向环</a:t>
                </a:r>
                <a:r>
                  <a:rPr lang="en-US" altLang="zh-CN" dirty="0"/>
                  <a:t>)</a:t>
                </a:r>
              </a:p>
              <a:p>
                <a:pPr lvl="2"/>
                <a:r>
                  <a:rPr lang="zh-CN" altLang="en-US" dirty="0"/>
                  <a:t>对剖宽度为2 </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593" t="-1358" b="-5062"/>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fld id="{FEB03361-FB3C-4B11-9CA7-B53FACB5A640}" type="slidenum">
              <a:rPr lang="zh-CN" altLang="en-US" smtClean="0"/>
              <a:pPr/>
              <a:t>7</a:t>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 二维网孔</a:t>
                </a:r>
                <a:endParaRPr lang="en-US" altLang="zh-CN" dirty="0"/>
              </a:p>
              <a:p>
                <a:pPr lvl="1"/>
                <a:r>
                  <a:rPr lang="zh-CN" altLang="en-US" dirty="0"/>
                  <a:t>每个节点只与其上、下、左、右的近邻相连</a:t>
                </a:r>
                <a:r>
                  <a:rPr lang="en-US" altLang="zh-CN" dirty="0"/>
                  <a:t>(</a:t>
                </a:r>
                <a:r>
                  <a:rPr lang="zh-CN" altLang="en-US" dirty="0"/>
                  <a:t>边界节点除外</a:t>
                </a:r>
                <a:r>
                  <a:rPr lang="en-US" altLang="zh-CN" dirty="0"/>
                  <a:t>)</a:t>
                </a:r>
              </a:p>
              <a:p>
                <a:pPr lvl="2"/>
                <a:r>
                  <a:rPr lang="zh-CN" altLang="en-US" dirty="0"/>
                  <a:t>节点度为4，网络直径为</a:t>
                </a:r>
                <a:r>
                  <a:rPr lang="en-US" altLang="zh-CN" dirty="0"/>
                  <a:t>2(</a:t>
                </a:r>
                <a14:m>
                  <m:oMath xmlns:m="http://schemas.openxmlformats.org/officeDocument/2006/math">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oMath>
                </a14:m>
                <a:r>
                  <a:rPr lang="en-US" altLang="zh-CN" dirty="0"/>
                  <a:t>-1) </a:t>
                </a:r>
                <a:r>
                  <a:rPr lang="zh-CN" altLang="en-US" dirty="0"/>
                  <a:t>，对剖宽度为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zh-CN" altLang="en-US" dirty="0"/>
                  <a:t> </a:t>
                </a:r>
              </a:p>
              <a:p>
                <a:pPr lvl="1"/>
                <a:r>
                  <a:rPr lang="zh-CN" altLang="en-US" dirty="0"/>
                  <a:t>在垂直方向上带环绕，水平方向呈蛇状，就变成</a:t>
                </a:r>
                <a:r>
                  <a:rPr lang="en-US" altLang="zh-CN" dirty="0" err="1"/>
                  <a:t>Illiac</a:t>
                </a:r>
                <a:r>
                  <a:rPr lang="zh-CN" altLang="en-US" dirty="0"/>
                  <a:t>网孔</a:t>
                </a:r>
                <a:endParaRPr lang="en-US" altLang="zh-CN" dirty="0"/>
              </a:p>
              <a:p>
                <a:pPr lvl="2"/>
                <a:r>
                  <a:rPr lang="zh-CN" altLang="en-US" dirty="0"/>
                  <a:t>节点度恒为4，网络直径为</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r>
                  <a:rPr lang="en-US" altLang="zh-CN" dirty="0"/>
                  <a:t>-1</a:t>
                </a:r>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a:p>
                <a:pPr lvl="1"/>
                <a:r>
                  <a:rPr lang="zh-CN" altLang="en-US" dirty="0"/>
                  <a:t>垂直和水平方向均带环绕，则变成了2-</a:t>
                </a:r>
                <a:r>
                  <a:rPr lang="en-US" altLang="zh-CN" dirty="0"/>
                  <a:t>D</a:t>
                </a:r>
                <a:r>
                  <a:rPr lang="zh-CN" altLang="en-US" dirty="0"/>
                  <a:t>环绕</a:t>
                </a:r>
                <a:endParaRPr lang="en-US" altLang="zh-CN" dirty="0"/>
              </a:p>
              <a:p>
                <a:pPr lvl="2"/>
                <a:r>
                  <a:rPr lang="zh-CN" altLang="en-US" dirty="0"/>
                  <a:t>节点度恒为4，网络直径为</a:t>
                </a:r>
                <a:r>
                  <a:rPr lang="en-US" altLang="zh-CN" dirty="0"/>
                  <a:t>2</a:t>
                </a:r>
                <a14:m>
                  <m:oMath xmlns:m="http://schemas.openxmlformats.org/officeDocument/2006/math">
                    <m:d>
                      <m:dPr>
                        <m:begChr m:val="⌊"/>
                        <m:endChr m:val="⌋"/>
                        <m:ctrlPr>
                          <a:rPr lang="zh-CN" altLang="en-US" i="1">
                            <a:latin typeface="Cambria Math" panose="02040503050406030204" pitchFamily="18" charset="0"/>
                          </a:rPr>
                        </m:ctrlPr>
                      </m:dPr>
                      <m:e>
                        <m:rad>
                          <m:radPr>
                            <m:degHide m:val="on"/>
                            <m:ctrlPr>
                              <a:rPr lang="zh-CN" altLang="en-US" i="1" smtClean="0">
                                <a:latin typeface="Cambria Math" panose="02040503050406030204" pitchFamily="18" charset="0"/>
                              </a:rPr>
                            </m:ctrlPr>
                          </m:radPr>
                          <m:deg/>
                          <m:e>
                            <m:r>
                              <a:rPr lang="en-US" altLang="zh-CN" b="0" i="1" smtClean="0">
                                <a:latin typeface="Cambria Math"/>
                              </a:rPr>
                              <m:t>𝑁</m:t>
                            </m:r>
                          </m:e>
                        </m:rad>
                        <m:r>
                          <a:rPr lang="en-US" altLang="zh-CN" i="1">
                            <a:latin typeface="Cambria Math"/>
                          </a:rPr>
                          <m:t>/2</m:t>
                        </m:r>
                      </m:e>
                    </m:d>
                    <m:r>
                      <a:rPr lang="en-US" altLang="zh-CN" i="1">
                        <a:latin typeface="Cambria Math"/>
                      </a:rPr>
                      <m:t> </m:t>
                    </m:r>
                  </m:oMath>
                </a14:m>
                <a:r>
                  <a:rPr lang="zh-CN" altLang="en-US" dirty="0"/>
                  <a:t>，对剖宽度为</a:t>
                </a:r>
                <a:r>
                  <a:rPr lang="en-US" altLang="zh-CN" dirty="0"/>
                  <a:t>2</a:t>
                </a:r>
                <a14:m>
                  <m:oMath xmlns:m="http://schemas.openxmlformats.org/officeDocument/2006/math">
                    <m:rad>
                      <m:radPr>
                        <m:degHide m:val="on"/>
                        <m:ctrlPr>
                          <a:rPr lang="zh-CN" altLang="en-US" i="1">
                            <a:latin typeface="Cambria Math" panose="02040503050406030204" pitchFamily="18" charset="0"/>
                          </a:rPr>
                        </m:ctrlPr>
                      </m:radPr>
                      <m:deg/>
                      <m:e>
                        <m:r>
                          <a:rPr lang="en-US" altLang="zh-CN" i="1">
                            <a:latin typeface="Cambria Math"/>
                          </a:rPr>
                          <m:t>𝑁</m:t>
                        </m:r>
                      </m:e>
                    </m:ra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3"/>
                <a:stretch>
                  <a:fillRect l="-593" t="-1358" r="-1037"/>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8</a:t>
            </a:fld>
            <a:endParaRPr lang="zh-CN" altLang="en-US"/>
          </a:p>
        </p:txBody>
      </p:sp>
      <p:graphicFrame>
        <p:nvGraphicFramePr>
          <p:cNvPr id="66568" name="Object 8"/>
          <p:cNvGraphicFramePr>
            <a:graphicFrameLocks noChangeAspect="1"/>
          </p:cNvGraphicFramePr>
          <p:nvPr>
            <p:extLst>
              <p:ext uri="{D42A27DB-BD31-4B8C-83A1-F6EECF244321}">
                <p14:modId xmlns:p14="http://schemas.microsoft.com/office/powerpoint/2010/main" val="130218315"/>
              </p:ext>
            </p:extLst>
          </p:nvPr>
        </p:nvGraphicFramePr>
        <p:xfrm>
          <a:off x="1320056" y="4210199"/>
          <a:ext cx="6564312" cy="2243137"/>
        </p:xfrm>
        <a:graphic>
          <a:graphicData uri="http://schemas.openxmlformats.org/presentationml/2006/ole">
            <mc:AlternateContent xmlns:mc="http://schemas.openxmlformats.org/markup-compatibility/2006">
              <mc:Choice xmlns:v="urn:schemas-microsoft-com:vml" Requires="v">
                <p:oleObj spid="_x0000_s3075" name="Visio" r:id="rId4" imgW="4352652" imgH="1494180" progId="Visio.Drawing.11">
                  <p:embed/>
                </p:oleObj>
              </mc:Choice>
              <mc:Fallback>
                <p:oleObj name="Visio" r:id="rId4" imgW="4352652" imgH="1494180" progId="Visio.Drawing.11">
                  <p:embed/>
                  <p:pic>
                    <p:nvPicPr>
                      <p:cNvPr id="0" name="Picture 8"/>
                      <p:cNvPicPr>
                        <a:picLocks noChangeAspect="1" noChangeArrowheads="1"/>
                      </p:cNvPicPr>
                      <p:nvPr/>
                    </p:nvPicPr>
                    <p:blipFill>
                      <a:blip r:embed="rId5"/>
                      <a:srcRect/>
                      <a:stretch>
                        <a:fillRect/>
                      </a:stretch>
                    </p:blipFill>
                    <p:spPr bwMode="auto">
                      <a:xfrm>
                        <a:off x="1320056" y="4210199"/>
                        <a:ext cx="6564312" cy="2243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2.1.2 </a:t>
            </a:r>
            <a:r>
              <a:rPr lang="zh-CN" altLang="en-US" dirty="0"/>
              <a:t>静态互连网络</a:t>
            </a:r>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lstStyle/>
              <a:p>
                <a:r>
                  <a:rPr lang="zh-CN" altLang="en-US" dirty="0"/>
                  <a:t>树</a:t>
                </a:r>
                <a:endParaRPr lang="en-US" altLang="zh-CN" dirty="0"/>
              </a:p>
              <a:p>
                <a:pPr lvl="1"/>
                <a:r>
                  <a:rPr lang="zh-CN" altLang="en-US" dirty="0"/>
                  <a:t>二叉树</a:t>
                </a:r>
                <a:endParaRPr lang="en-US" altLang="zh-CN" dirty="0"/>
              </a:p>
              <a:p>
                <a:pPr lvl="2"/>
                <a:r>
                  <a:rPr lang="zh-CN" altLang="en-US" dirty="0"/>
                  <a:t>除了根、叶节点，每个内节点只与其父节点和两个子节点相连</a:t>
                </a:r>
              </a:p>
              <a:p>
                <a:pPr lvl="2"/>
                <a:r>
                  <a:rPr lang="zh-CN" altLang="en-US" dirty="0"/>
                  <a:t>节点度为3，网络直径为</a:t>
                </a:r>
                <a:r>
                  <a:rPr lang="en-US" altLang="zh-CN" dirty="0"/>
                  <a:t>2(</a:t>
                </a:r>
                <a14:m>
                  <m:oMath xmlns:m="http://schemas.openxmlformats.org/officeDocument/2006/math">
                    <m:d>
                      <m:dPr>
                        <m:begChr m:val="⌈"/>
                        <m:endChr m:val="⌉"/>
                        <m:ctrlPr>
                          <a:rPr lang="zh-CN" altLang="en-US"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a:rPr>
                              <m:t>log</m:t>
                            </m:r>
                          </m:fName>
                          <m:e>
                            <m:r>
                              <a:rPr lang="en-US" altLang="zh-CN" b="0" i="1" smtClean="0">
                                <a:latin typeface="Cambria Math"/>
                              </a:rPr>
                              <m:t> </m:t>
                            </m:r>
                            <m:r>
                              <a:rPr lang="en-US" altLang="zh-CN" b="0" i="1" smtClean="0">
                                <a:latin typeface="Cambria Math" panose="02040503050406030204" pitchFamily="18" charset="0"/>
                              </a:rPr>
                              <m:t>(</m:t>
                            </m:r>
                            <m:r>
                              <a:rPr lang="en-US" altLang="zh-CN" b="0" i="1" smtClean="0">
                                <a:latin typeface="Cambria Math"/>
                              </a:rPr>
                              <m:t>𝑁</m:t>
                            </m:r>
                            <m:r>
                              <a:rPr lang="en-US" altLang="zh-CN" b="0" i="1" smtClean="0">
                                <a:latin typeface="Cambria Math" panose="02040503050406030204" pitchFamily="18" charset="0"/>
                              </a:rPr>
                              <m:t>+1)</m:t>
                            </m:r>
                          </m:e>
                        </m:func>
                      </m:e>
                    </m:d>
                  </m:oMath>
                </a14:m>
                <a:r>
                  <a:rPr lang="en-US" altLang="zh-CN" dirty="0"/>
                  <a:t>-1)</a:t>
                </a:r>
                <a:r>
                  <a:rPr lang="zh-CN" altLang="en-US" dirty="0"/>
                  <a:t>，对剖宽度为1</a:t>
                </a:r>
                <a:endParaRPr lang="en-US" altLang="zh-CN" dirty="0"/>
              </a:p>
              <a:p>
                <a:pPr lvl="2"/>
                <a:r>
                  <a:rPr lang="zh-CN" altLang="en-US" dirty="0"/>
                  <a:t>根易成为通信瓶颈</a:t>
                </a:r>
              </a:p>
              <a:p>
                <a:pPr lvl="1"/>
                <a:r>
                  <a:rPr lang="zh-CN" altLang="en-US" dirty="0"/>
                  <a:t>星形网络</a:t>
                </a:r>
                <a:endParaRPr lang="en-US" altLang="zh-CN" dirty="0"/>
              </a:p>
              <a:p>
                <a:pPr lvl="2"/>
                <a:r>
                  <a:rPr lang="zh-CN" altLang="en-US" dirty="0"/>
                  <a:t>节点度为</a:t>
                </a:r>
                <a:r>
                  <a:rPr lang="en-US" altLang="zh-CN" i="1" dirty="0"/>
                  <a:t>N</a:t>
                </a:r>
                <a:r>
                  <a:rPr lang="en-US" altLang="zh-CN" dirty="0"/>
                  <a:t>-1 </a:t>
                </a:r>
                <a:r>
                  <a:rPr lang="zh-CN" altLang="en-US" dirty="0"/>
                  <a:t>，网络直径为</a:t>
                </a:r>
                <a:r>
                  <a:rPr lang="en-US" altLang="zh-CN" dirty="0"/>
                  <a:t>2</a:t>
                </a:r>
                <a:r>
                  <a:rPr lang="zh-CN" altLang="en-US" dirty="0"/>
                  <a:t>，对剖宽度为</a:t>
                </a:r>
                <a14:m>
                  <m:oMath xmlns:m="http://schemas.openxmlformats.org/officeDocument/2006/math">
                    <m:d>
                      <m:dPr>
                        <m:begChr m:val="⌊"/>
                        <m:endChr m:val="⌋"/>
                        <m:ctrlPr>
                          <a:rPr lang="zh-CN" altLang="en-US" i="1">
                            <a:latin typeface="Cambria Math" panose="02040503050406030204" pitchFamily="18" charset="0"/>
                          </a:rPr>
                        </m:ctrlPr>
                      </m:dPr>
                      <m:e>
                        <m:r>
                          <a:rPr lang="en-US" altLang="zh-CN" i="1">
                            <a:latin typeface="Cambria Math"/>
                          </a:rPr>
                          <m:t>𝑁</m:t>
                        </m:r>
                        <m:r>
                          <a:rPr lang="en-US" altLang="zh-CN" i="1">
                            <a:latin typeface="Cambria Math"/>
                          </a:rPr>
                          <m:t>/2</m:t>
                        </m:r>
                      </m:e>
                    </m:d>
                  </m:oMath>
                </a14:m>
                <a:endParaRPr lang="zh-CN" altLang="en-US" dirty="0"/>
              </a:p>
              <a:p>
                <a:pPr lvl="1"/>
                <a:r>
                  <a:rPr lang="zh-CN" altLang="en-US" dirty="0"/>
                  <a:t>胖树</a:t>
                </a:r>
                <a:endParaRPr lang="en-US" altLang="zh-CN" dirty="0"/>
              </a:p>
              <a:p>
                <a:pPr lvl="2"/>
                <a:r>
                  <a:rPr lang="zh-CN" altLang="en-US" dirty="0"/>
                  <a:t>节点间的通路自叶向根逐渐变宽</a:t>
                </a:r>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0">
                <a:blip r:embed="rId3"/>
                <a:stretch>
                  <a:fillRect l="-593" t="-1358"/>
                </a:stretch>
              </a:blipFill>
            </p:spPr>
            <p:txBody>
              <a:bodyPr/>
              <a:lstStyle/>
              <a:p>
                <a:r>
                  <a:rPr lang="zh-CN" altLang="en-US">
                    <a:noFill/>
                  </a:rPr>
                  <a:t> </a:t>
                </a:r>
              </a:p>
            </p:txBody>
          </p:sp>
        </mc:Fallback>
      </mc:AlternateContent>
      <p:sp>
        <p:nvSpPr>
          <p:cNvPr id="4" name="灯片编号占位符 3"/>
          <p:cNvSpPr>
            <a:spLocks noGrp="1"/>
          </p:cNvSpPr>
          <p:nvPr>
            <p:ph type="sldNum" sz="quarter" idx="12"/>
          </p:nvPr>
        </p:nvSpPr>
        <p:spPr/>
        <p:txBody>
          <a:bodyPr/>
          <a:lstStyle/>
          <a:p>
            <a:pPr>
              <a:defRPr/>
            </a:pPr>
            <a:fld id="{FEB03361-FB3C-4B11-9CA7-B53FACB5A640}" type="slidenum">
              <a:rPr lang="zh-CN" altLang="en-US" smtClean="0"/>
              <a:pPr>
                <a:defRPr/>
              </a:pPr>
              <a:t>9</a:t>
            </a:fld>
            <a:endParaRPr lang="zh-CN" altLang="en-US"/>
          </a:p>
        </p:txBody>
      </p:sp>
      <p:graphicFrame>
        <p:nvGraphicFramePr>
          <p:cNvPr id="9" name="对象 8"/>
          <p:cNvGraphicFramePr>
            <a:graphicFrameLocks noChangeAspect="1"/>
          </p:cNvGraphicFramePr>
          <p:nvPr>
            <p:extLst>
              <p:ext uri="{D42A27DB-BD31-4B8C-83A1-F6EECF244321}">
                <p14:modId xmlns:p14="http://schemas.microsoft.com/office/powerpoint/2010/main" val="3835827185"/>
              </p:ext>
            </p:extLst>
          </p:nvPr>
        </p:nvGraphicFramePr>
        <p:xfrm>
          <a:off x="611560" y="4622378"/>
          <a:ext cx="8260794" cy="1830958"/>
        </p:xfrm>
        <a:graphic>
          <a:graphicData uri="http://schemas.openxmlformats.org/presentationml/2006/ole">
            <mc:AlternateContent xmlns:mc="http://schemas.openxmlformats.org/markup-compatibility/2006">
              <mc:Choice xmlns:v="urn:schemas-microsoft-com:vml" Requires="v">
                <p:oleObj spid="_x0000_s4099" name="Visio" r:id="rId4" imgW="7935155" imgH="1759050" progId="Visio.Drawing.11">
                  <p:embed/>
                </p:oleObj>
              </mc:Choice>
              <mc:Fallback>
                <p:oleObj name="Visio" r:id="rId4" imgW="7935155" imgH="1759050" progId="Visio.Drawing.11">
                  <p:embed/>
                  <p:pic>
                    <p:nvPicPr>
                      <p:cNvPr id="0" name="Picture 6"/>
                      <p:cNvPicPr>
                        <a:picLocks noChangeAspect="1" noChangeArrowheads="1"/>
                      </p:cNvPicPr>
                      <p:nvPr/>
                    </p:nvPicPr>
                    <p:blipFill>
                      <a:blip r:embed="rId5"/>
                      <a:srcRect/>
                      <a:stretch>
                        <a:fillRect/>
                      </a:stretch>
                    </p:blipFill>
                    <p:spPr bwMode="auto">
                      <a:xfrm>
                        <a:off x="611560" y="4622378"/>
                        <a:ext cx="8260794" cy="1830958"/>
                      </a:xfrm>
                      <a:prstGeom prst="rect">
                        <a:avLst/>
                      </a:prstGeom>
                      <a:noFill/>
                    </p:spPr>
                  </p:pic>
                </p:oleObj>
              </mc:Fallback>
            </mc:AlternateContent>
          </a:graphicData>
        </a:graphic>
      </p:graphicFrame>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经典">
      <a:maj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质朴">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Origin</Template>
  <TotalTime>3187</TotalTime>
  <Words>2936</Words>
  <Application>Microsoft Office PowerPoint</Application>
  <PresentationFormat>全屏显示(4:3)</PresentationFormat>
  <Paragraphs>562</Paragraphs>
  <Slides>48</Slides>
  <Notes>3</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48</vt:i4>
      </vt:variant>
    </vt:vector>
  </HeadingPairs>
  <TitlesOfParts>
    <vt:vector size="56" baseType="lpstr">
      <vt:lpstr>Arial</vt:lpstr>
      <vt:lpstr>Calibri</vt:lpstr>
      <vt:lpstr>Cambria Math</vt:lpstr>
      <vt:lpstr>Times New Roman</vt:lpstr>
      <vt:lpstr>Wingdings</vt:lpstr>
      <vt:lpstr>Wingdings 3</vt:lpstr>
      <vt:lpstr>质朴</vt:lpstr>
      <vt:lpstr>Visio</vt:lpstr>
      <vt:lpstr>第二章 并行计算机系统互连与基本通信操作</vt:lpstr>
      <vt:lpstr>第二章 并行计算机系统互连与基本通信操作</vt:lpstr>
      <vt:lpstr>2.1.1 系统互连</vt:lpstr>
      <vt:lpstr>2.1.1 系统互连</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2.1.2 静态互连网络</vt:lpstr>
      <vt:lpstr>2.1.3 动态互连网络</vt:lpstr>
      <vt:lpstr>2.1.3 动态互连网络</vt:lpstr>
      <vt:lpstr>2.1.3 动态互连网络</vt:lpstr>
      <vt:lpstr>2.1.3 动态互连网络</vt:lpstr>
      <vt:lpstr>2.1.4 标准互连网络</vt:lpstr>
      <vt:lpstr>2.1.4 标准互连网络</vt:lpstr>
      <vt:lpstr>2.1.4 标准互连网络</vt:lpstr>
      <vt:lpstr>2.1.4 标准互连网络</vt:lpstr>
      <vt:lpstr>2.1.4 标准互连网络</vt:lpstr>
      <vt:lpstr>2.1.4 标准互连网络</vt:lpstr>
      <vt:lpstr>2.1.4 标准互连网络</vt:lpstr>
      <vt:lpstr>第二章 并行计算机系统互连与基本通信操作</vt:lpstr>
      <vt:lpstr>2.2.1 选路方法</vt:lpstr>
      <vt:lpstr>2.2.1 选路方法</vt:lpstr>
      <vt:lpstr>2.2.1 选路方法</vt:lpstr>
      <vt:lpstr>2.2.1 选路方法</vt:lpstr>
      <vt:lpstr>2.2.1 选路方法</vt:lpstr>
      <vt:lpstr>2.2.2 开关技术</vt:lpstr>
      <vt:lpstr>2.2.2 开关技术</vt:lpstr>
      <vt:lpstr>2.2.2 开关技术</vt:lpstr>
      <vt:lpstr>2.2.2 开关技术</vt:lpstr>
      <vt:lpstr>第二章 并行计算机系统互连与基本通信操作</vt:lpstr>
      <vt:lpstr>2.3 单一信包一到一传输</vt:lpstr>
      <vt:lpstr>第二章 并行计算机系统互连与基本通信操作</vt:lpstr>
      <vt:lpstr>2.4.1 使用SF进行一到多播送</vt:lpstr>
      <vt:lpstr>2.4.1 使用SF进行一到多播送</vt:lpstr>
      <vt:lpstr>2.4.1 使用SF进行一到多播送</vt:lpstr>
      <vt:lpstr>2.4.2 使用CT进行一到多播送</vt:lpstr>
      <vt:lpstr>2.4.2 使用CT进行一到多播送</vt:lpstr>
      <vt:lpstr>2.4.2 使用CT进行一到多播送</vt:lpstr>
      <vt:lpstr>第二章 并行计算机系统互连与基本通信操作</vt:lpstr>
      <vt:lpstr>2.5.1 使用SF进行多到多播送</vt:lpstr>
      <vt:lpstr>2.5.1 使用SF进行多到多播送</vt:lpstr>
      <vt:lpstr>2.5.1 使用SF进行多到多播送</vt:lpstr>
      <vt:lpstr>2.5.2 使用CT进行多到多播送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并行计算</dc:title>
  <dc:creator>kzlu</dc:creator>
  <cp:lastModifiedBy>陆 克中</cp:lastModifiedBy>
  <cp:revision>244</cp:revision>
  <dcterms:created xsi:type="dcterms:W3CDTF">2011-11-25T07:51:30Z</dcterms:created>
  <dcterms:modified xsi:type="dcterms:W3CDTF">2024-04-08T03:40:20Z</dcterms:modified>
</cp:coreProperties>
</file>