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6" r:id="rId2"/>
    <p:sldId id="257" r:id="rId3"/>
    <p:sldId id="260" r:id="rId4"/>
    <p:sldId id="281" r:id="rId5"/>
    <p:sldId id="262" r:id="rId6"/>
    <p:sldId id="258" r:id="rId7"/>
    <p:sldId id="282" r:id="rId8"/>
    <p:sldId id="306" r:id="rId9"/>
    <p:sldId id="265" r:id="rId10"/>
    <p:sldId id="283" r:id="rId11"/>
    <p:sldId id="266" r:id="rId12"/>
    <p:sldId id="284" r:id="rId13"/>
    <p:sldId id="285" r:id="rId14"/>
    <p:sldId id="286" r:id="rId15"/>
    <p:sldId id="272" r:id="rId16"/>
    <p:sldId id="289" r:id="rId17"/>
    <p:sldId id="294" r:id="rId18"/>
    <p:sldId id="295" r:id="rId19"/>
    <p:sldId id="296" r:id="rId20"/>
  </p:sldIdLst>
  <p:sldSz cx="9144000" cy="6858000" type="screen4x3"/>
  <p:notesSz cx="6807200" cy="993933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798" autoAdjust="0"/>
  </p:normalViewPr>
  <p:slideViewPr>
    <p:cSldViewPr>
      <p:cViewPr varScale="1">
        <p:scale>
          <a:sx n="106" d="100"/>
          <a:sy n="106" d="100"/>
        </p:scale>
        <p:origin x="1758" y="54"/>
      </p:cViewPr>
      <p:guideLst>
        <p:guide orient="horz" pos="2160"/>
        <p:guide pos="2880"/>
      </p:guideLst>
    </p:cSldViewPr>
  </p:slideViewPr>
  <p:notesTextViewPr>
    <p:cViewPr>
      <p:scale>
        <a:sx n="100" d="100"/>
        <a:sy n="100" d="100"/>
      </p:scale>
      <p:origin x="0" y="0"/>
    </p:cViewPr>
  </p:notesTextViewPr>
  <p:notesViewPr>
    <p:cSldViewPr>
      <p:cViewPr varScale="1">
        <p:scale>
          <a:sx n="87" d="100"/>
          <a:sy n="87" d="100"/>
        </p:scale>
        <p:origin x="-3810" y="-78"/>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072E2F36-B05C-43D6-A775-8D89ACA5FC12}" type="datetimeFigureOut">
              <a:rPr lang="zh-CN" altLang="en-US"/>
              <a:pPr>
                <a:defRPr/>
              </a:pPr>
              <a:t>2023/4/7</a:t>
            </a:fld>
            <a:endParaRPr lang="zh-CN" altLang="en-US"/>
          </a:p>
        </p:txBody>
      </p:sp>
      <p:sp>
        <p:nvSpPr>
          <p:cNvPr id="4" name="页脚占位符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FECAEA6E-527E-444D-A09A-53A8BC0F9285}" type="slidenum">
              <a:rPr lang="zh-CN" altLang="en-US"/>
              <a:pPr>
                <a:defRPr/>
              </a:pPr>
              <a:t>‹#›</a:t>
            </a:fld>
            <a:endParaRPr lang="zh-CN" altLang="en-US"/>
          </a:p>
        </p:txBody>
      </p:sp>
    </p:spTree>
    <p:extLst>
      <p:ext uri="{BB962C8B-B14F-4D97-AF65-F5344CB8AC3E}">
        <p14:creationId xmlns:p14="http://schemas.microsoft.com/office/powerpoint/2010/main" val="5500831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55838" y="0"/>
            <a:ext cx="2949787" cy="496967"/>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A533B9E-F083-40AD-8C0A-C6D313CF0DF9}" type="datetimeFigureOut">
              <a:rPr lang="zh-CN" altLang="en-US"/>
              <a:pPr>
                <a:defRPr/>
              </a:pPr>
              <a:t>2023/4/7</a:t>
            </a:fld>
            <a:endParaRPr lang="zh-CN" altLang="en-US"/>
          </a:p>
        </p:txBody>
      </p:sp>
      <p:sp>
        <p:nvSpPr>
          <p:cNvPr id="4" name="幻灯片图像占位符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51FA25E6-B19D-4B8C-B1AA-28847F8B0476}" type="slidenum">
              <a:rPr lang="zh-CN" altLang="en-US"/>
              <a:pPr>
                <a:defRPr/>
              </a:pPr>
              <a:t>‹#›</a:t>
            </a:fld>
            <a:endParaRPr lang="zh-CN" altLang="en-US"/>
          </a:p>
        </p:txBody>
      </p:sp>
    </p:spTree>
    <p:extLst>
      <p:ext uri="{BB962C8B-B14F-4D97-AF65-F5344CB8AC3E}">
        <p14:creationId xmlns:p14="http://schemas.microsoft.com/office/powerpoint/2010/main" val="34605948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lucida Grande"/>
              </a:rPr>
              <a:t>时间戳</a:t>
            </a:r>
            <a:endParaRPr lang="zh-CN" altLang="en-US" dirty="0"/>
          </a:p>
        </p:txBody>
      </p:sp>
      <p:sp>
        <p:nvSpPr>
          <p:cNvPr id="4" name="灯片编号占位符 3"/>
          <p:cNvSpPr>
            <a:spLocks noGrp="1"/>
          </p:cNvSpPr>
          <p:nvPr>
            <p:ph type="sldNum" sz="quarter" idx="5"/>
          </p:nvPr>
        </p:nvSpPr>
        <p:spPr/>
        <p:txBody>
          <a:bodyPr/>
          <a:lstStyle/>
          <a:p>
            <a:pPr>
              <a:defRPr/>
            </a:pPr>
            <a:fld id="{51FA25E6-B19D-4B8C-B1AA-28847F8B0476}" type="slidenum">
              <a:rPr lang="zh-CN" altLang="en-US" smtClean="0"/>
              <a:pPr>
                <a:defRPr/>
              </a:pPr>
              <a:t>5</a:t>
            </a:fld>
            <a:endParaRPr lang="zh-CN" altLang="en-US"/>
          </a:p>
        </p:txBody>
      </p:sp>
    </p:spTree>
    <p:extLst>
      <p:ext uri="{BB962C8B-B14F-4D97-AF65-F5344CB8AC3E}">
        <p14:creationId xmlns:p14="http://schemas.microsoft.com/office/powerpoint/2010/main" val="2098640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000000"/>
                </a:solidFill>
                <a:effectLst/>
                <a:latin typeface="lucida Grande"/>
              </a:rPr>
              <a:t>边际效益</a:t>
            </a:r>
            <a:endParaRPr lang="zh-CN" altLang="en-US"/>
          </a:p>
        </p:txBody>
      </p:sp>
      <p:sp>
        <p:nvSpPr>
          <p:cNvPr id="4" name="灯片编号占位符 3"/>
          <p:cNvSpPr>
            <a:spLocks noGrp="1"/>
          </p:cNvSpPr>
          <p:nvPr>
            <p:ph type="sldNum" sz="quarter" idx="5"/>
          </p:nvPr>
        </p:nvSpPr>
        <p:spPr/>
        <p:txBody>
          <a:bodyPr/>
          <a:lstStyle/>
          <a:p>
            <a:pPr>
              <a:defRPr/>
            </a:pPr>
            <a:fld id="{51FA25E6-B19D-4B8C-B1AA-28847F8B0476}" type="slidenum">
              <a:rPr lang="zh-CN" altLang="en-US" smtClean="0"/>
              <a:pPr>
                <a:defRPr/>
              </a:pPr>
              <a:t>11</a:t>
            </a:fld>
            <a:endParaRPr lang="zh-CN" altLang="en-US"/>
          </a:p>
        </p:txBody>
      </p:sp>
    </p:spTree>
    <p:extLst>
      <p:ext uri="{BB962C8B-B14F-4D97-AF65-F5344CB8AC3E}">
        <p14:creationId xmlns:p14="http://schemas.microsoft.com/office/powerpoint/2010/main" val="1282375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矩形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标题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zh-CN" altLang="en-US" dirty="0"/>
              <a:t>单击此处编辑母版标题样式</a:t>
            </a:r>
            <a:endParaRPr lang="en-US" dirty="0"/>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单击此处编辑母版副标题样式</a:t>
            </a:r>
            <a:endParaRPr lang="en-US" dirty="0"/>
          </a:p>
        </p:txBody>
      </p:sp>
      <p:sp>
        <p:nvSpPr>
          <p:cNvPr id="10" name="日期占位符 27"/>
          <p:cNvSpPr>
            <a:spLocks noGrp="1"/>
          </p:cNvSpPr>
          <p:nvPr>
            <p:ph type="dt" sz="half" idx="10"/>
          </p:nvPr>
        </p:nvSpPr>
        <p:spPr>
          <a:xfrm>
            <a:off x="6400800" y="6354763"/>
            <a:ext cx="2286000" cy="366712"/>
          </a:xfrm>
        </p:spPr>
        <p:txBody>
          <a:bodyPr/>
          <a:lstStyle>
            <a:lvl1pPr>
              <a:defRPr sz="1400"/>
            </a:lvl1pPr>
          </a:lstStyle>
          <a:p>
            <a:pPr>
              <a:defRPr/>
            </a:pPr>
            <a:fld id="{6073D01C-7BBC-4F55-8F40-83FF0CF9F4A7}" type="datetime1">
              <a:rPr lang="zh-CN" altLang="en-US"/>
              <a:pPr>
                <a:defRPr/>
              </a:pPr>
              <a:t>2023/4/7</a:t>
            </a:fld>
            <a:endParaRPr lang="zh-CN" altLang="en-US"/>
          </a:p>
        </p:txBody>
      </p:sp>
      <p:sp>
        <p:nvSpPr>
          <p:cNvPr id="11" name="页脚占位符 16"/>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12" name="灯片编号占位符 28"/>
          <p:cNvSpPr>
            <a:spLocks noGrp="1"/>
          </p:cNvSpPr>
          <p:nvPr>
            <p:ph type="sldNum" sz="quarter" idx="12"/>
          </p:nvPr>
        </p:nvSpPr>
        <p:spPr>
          <a:xfrm>
            <a:off x="1216025" y="6354763"/>
            <a:ext cx="1219200" cy="366712"/>
          </a:xfrm>
        </p:spPr>
        <p:txBody>
          <a:bodyPr/>
          <a:lstStyle>
            <a:lvl1pPr>
              <a:defRPr/>
            </a:lvl1pPr>
          </a:lstStyle>
          <a:p>
            <a:pPr>
              <a:defRPr/>
            </a:pPr>
            <a:fld id="{735860E4-BF51-464C-B7B1-2B4EC60F08A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fld id="{ED9C0225-605D-4DC6-A98A-1E2EE446AE85}" type="datetime1">
              <a:rPr lang="zh-CN" altLang="en-US"/>
              <a:pPr>
                <a:defRPr/>
              </a:pPr>
              <a:t>2023/4/7</a:t>
            </a:fld>
            <a:endParaRPr lang="zh-CN" altLang="en-US" dirty="0"/>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CE190F94-92D6-46CF-91E2-D8F24BE72D0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5" name="等腰三角形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直接连接符 5"/>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3"/>
          <p:cNvSpPr>
            <a:spLocks noGrp="1"/>
          </p:cNvSpPr>
          <p:nvPr>
            <p:ph type="dt" sz="half" idx="10"/>
          </p:nvPr>
        </p:nvSpPr>
        <p:spPr/>
        <p:txBody>
          <a:bodyPr/>
          <a:lstStyle>
            <a:lvl1pPr>
              <a:defRPr/>
            </a:lvl1pPr>
          </a:lstStyle>
          <a:p>
            <a:pPr>
              <a:defRPr/>
            </a:pPr>
            <a:fld id="{C91D7B53-929C-45FF-B947-61F823D64252}" type="datetime1">
              <a:rPr lang="zh-CN" altLang="en-US"/>
              <a:pPr>
                <a:defRPr/>
              </a:pPr>
              <a:t>2023/4/7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0F6598F-0BF5-449A-8EDF-6BEF83E8BEA6}"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8" name="内容占位符 7"/>
          <p:cNvSpPr>
            <a:spLocks noGrp="1"/>
          </p:cNvSpPr>
          <p:nvPr>
            <p:ph sz="quarter" idx="1"/>
          </p:nvPr>
        </p:nvSpPr>
        <p:spPr>
          <a:xfrm>
            <a:off x="457200" y="1219200"/>
            <a:ext cx="8229600" cy="493776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13"/>
          <p:cNvSpPr>
            <a:spLocks noGrp="1"/>
          </p:cNvSpPr>
          <p:nvPr>
            <p:ph type="dt" sz="half" idx="10"/>
          </p:nvPr>
        </p:nvSpPr>
        <p:spPr/>
        <p:txBody>
          <a:bodyPr/>
          <a:lstStyle>
            <a:lvl1pPr>
              <a:defRPr/>
            </a:lvl1pPr>
          </a:lstStyle>
          <a:p>
            <a:pPr>
              <a:defRPr/>
            </a:pPr>
            <a:fld id="{FD949071-1427-4118-B7EC-DA91802B7E77}" type="datetime1">
              <a:rPr lang="zh-CN" altLang="en-US"/>
              <a:pPr>
                <a:defRPr/>
              </a:pPr>
              <a:t>2023/4/7</a:t>
            </a:fld>
            <a:endParaRPr lang="zh-CN" altLang="en-US" dirty="0"/>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FEB03361-FB3C-4B11-9CA7-B53FACB5A640}"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4" name="矩形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1219200" y="2971800"/>
            <a:ext cx="6858000" cy="1066800"/>
          </a:xfrm>
        </p:spPr>
        <p:txBody>
          <a:bodyPr anchor="t"/>
          <a:lstStyle>
            <a:lvl1pPr algn="r">
              <a:buNone/>
              <a:defRPr sz="3200" b="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6" name="日期占位符 3"/>
          <p:cNvSpPr>
            <a:spLocks noGrp="1"/>
          </p:cNvSpPr>
          <p:nvPr>
            <p:ph type="dt" sz="half" idx="10"/>
          </p:nvPr>
        </p:nvSpPr>
        <p:spPr>
          <a:xfrm>
            <a:off x="6400800" y="6354763"/>
            <a:ext cx="2286000" cy="366712"/>
          </a:xfrm>
        </p:spPr>
        <p:txBody>
          <a:bodyPr/>
          <a:lstStyle>
            <a:lvl1pPr>
              <a:defRPr/>
            </a:lvl1pPr>
          </a:lstStyle>
          <a:p>
            <a:pPr>
              <a:defRPr/>
            </a:pPr>
            <a:fld id="{97434B10-1DF8-4D9F-92DF-9BF502B3629C}" type="datetime1">
              <a:rPr lang="zh-CN" altLang="en-US"/>
              <a:pPr>
                <a:defRPr/>
              </a:pPr>
              <a:t>2023/4/7</a:t>
            </a:fld>
            <a:endParaRPr lang="zh-CN" altLang="en-US"/>
          </a:p>
        </p:txBody>
      </p:sp>
      <p:sp>
        <p:nvSpPr>
          <p:cNvPr id="7" name="页脚占位符 4"/>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a:xfrm>
            <a:off x="1069975" y="6354763"/>
            <a:ext cx="1520825" cy="366712"/>
          </a:xfrm>
        </p:spPr>
        <p:txBody>
          <a:bodyPr/>
          <a:lstStyle>
            <a:lvl1pPr>
              <a:defRPr/>
            </a:lvl1pPr>
          </a:lstStyle>
          <a:p>
            <a:pPr>
              <a:defRPr/>
            </a:pPr>
            <a:fld id="{66D69854-D157-42A2-A866-1C7B9A67B81C}"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lang="zh-CN" altLang="en-US"/>
              <a:t>单击此处编辑母版标题样式</a:t>
            </a:r>
            <a:endParaRPr lang="en-US"/>
          </a:p>
        </p:txBody>
      </p:sp>
      <p:sp>
        <p:nvSpPr>
          <p:cNvPr id="9" name="内容占位符 8"/>
          <p:cNvSpPr>
            <a:spLocks noGrp="1"/>
          </p:cNvSpPr>
          <p:nvPr>
            <p:ph sz="quarter" idx="1"/>
          </p:nvPr>
        </p:nvSpPr>
        <p:spPr>
          <a:xfrm>
            <a:off x="457200" y="1219200"/>
            <a:ext cx="4041648" cy="4937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内容占位符 10"/>
          <p:cNvSpPr>
            <a:spLocks noGrp="1"/>
          </p:cNvSpPr>
          <p:nvPr>
            <p:ph sz="quarter" idx="2"/>
          </p:nvPr>
        </p:nvSpPr>
        <p:spPr>
          <a:xfrm>
            <a:off x="4632198" y="1216152"/>
            <a:ext cx="4041648" cy="4937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3"/>
          <p:cNvSpPr>
            <a:spLocks noGrp="1"/>
          </p:cNvSpPr>
          <p:nvPr>
            <p:ph type="dt" sz="half" idx="10"/>
          </p:nvPr>
        </p:nvSpPr>
        <p:spPr/>
        <p:txBody>
          <a:bodyPr/>
          <a:lstStyle>
            <a:lvl1pPr>
              <a:defRPr/>
            </a:lvl1pPr>
          </a:lstStyle>
          <a:p>
            <a:pPr>
              <a:defRPr/>
            </a:pPr>
            <a:fld id="{E00749D5-6485-4496-94D6-638348289512}" type="datetime1">
              <a:rPr lang="zh-CN" altLang="en-US"/>
              <a:pPr>
                <a:defRPr/>
              </a:pPr>
              <a:t>2023/4/7</a:t>
            </a:fld>
            <a:endParaRPr lang="zh-CN" altLang="en-US" dirty="0"/>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A1D70FC3-B512-4147-AEBF-F5B19CF2492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11" name="内容占位符 10"/>
          <p:cNvSpPr>
            <a:spLocks noGrp="1"/>
          </p:cNvSpPr>
          <p:nvPr>
            <p:ph sz="quarter" idx="2"/>
          </p:nvPr>
        </p:nvSpPr>
        <p:spPr>
          <a:xfrm>
            <a:off x="457200" y="2133600"/>
            <a:ext cx="40386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quarter" idx="4"/>
          </p:nvPr>
        </p:nvSpPr>
        <p:spPr>
          <a:xfrm>
            <a:off x="4648200" y="2133600"/>
            <a:ext cx="40386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13"/>
          <p:cNvSpPr>
            <a:spLocks noGrp="1"/>
          </p:cNvSpPr>
          <p:nvPr>
            <p:ph type="dt" sz="half" idx="10"/>
          </p:nvPr>
        </p:nvSpPr>
        <p:spPr/>
        <p:txBody>
          <a:bodyPr/>
          <a:lstStyle>
            <a:lvl1pPr>
              <a:defRPr/>
            </a:lvl1pPr>
          </a:lstStyle>
          <a:p>
            <a:pPr>
              <a:defRPr/>
            </a:pPr>
            <a:fld id="{3238A625-A5CE-4B0A-B260-F8E1A7BF0184}" type="datetime1">
              <a:rPr lang="zh-CN" altLang="en-US"/>
              <a:pPr>
                <a:defRPr/>
              </a:pPr>
              <a:t>2023/4/7</a:t>
            </a:fld>
            <a:endParaRPr lang="zh-CN" altLang="en-US" dirty="0"/>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22"/>
          <p:cNvSpPr>
            <a:spLocks noGrp="1"/>
          </p:cNvSpPr>
          <p:nvPr>
            <p:ph type="sldNum" sz="quarter" idx="12"/>
          </p:nvPr>
        </p:nvSpPr>
        <p:spPr/>
        <p:txBody>
          <a:bodyPr/>
          <a:lstStyle>
            <a:lvl1pPr>
              <a:defRPr/>
            </a:lvl1pPr>
          </a:lstStyle>
          <a:p>
            <a:pPr>
              <a:defRPr/>
            </a:pPr>
            <a:fld id="{70E2EA54-8B54-451C-899B-E9EE9685206D}"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228600"/>
            <a:ext cx="8229600" cy="914400"/>
          </a:xfrm>
        </p:spPr>
        <p:txBody>
          <a:bodyPr/>
          <a:lstStyle/>
          <a:p>
            <a:r>
              <a:rPr lang="zh-CN" altLang="en-US"/>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fld id="{BFA03F1E-9BA3-4019-8515-FD27CF6213A5}" type="datetime1">
              <a:rPr lang="zh-CN" altLang="en-US"/>
              <a:pPr>
                <a:defRPr/>
              </a:pPr>
              <a:t>2023/4/7</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413E796C-C9C7-4556-BE62-F848C8F52EB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直接连接符 1"/>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日期占位符 1"/>
          <p:cNvSpPr>
            <a:spLocks noGrp="1"/>
          </p:cNvSpPr>
          <p:nvPr>
            <p:ph type="dt" sz="half" idx="10"/>
          </p:nvPr>
        </p:nvSpPr>
        <p:spPr/>
        <p:txBody>
          <a:bodyPr/>
          <a:lstStyle>
            <a:lvl1pPr>
              <a:defRPr/>
            </a:lvl1pPr>
          </a:lstStyle>
          <a:p>
            <a:pPr>
              <a:defRPr/>
            </a:pPr>
            <a:fld id="{C376EA1B-EFBA-4320-8A7B-19ADF6C20C32}" type="datetime1">
              <a:rPr lang="zh-CN" altLang="en-US"/>
              <a:pPr>
                <a:defRPr/>
              </a:pPr>
              <a:t>2023/4/7</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E61266C7-A767-45A8-B155-97A0CA59D503}"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直接连接符 5"/>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7" name="等腰三角形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zh-CN" altLang="en-US"/>
              <a:t>单击此处编辑母版标题样式</a:t>
            </a:r>
            <a:endParaRPr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12" name="内容占位符 11"/>
          <p:cNvSpPr>
            <a:spLocks noGrp="1"/>
          </p:cNvSpPr>
          <p:nvPr>
            <p:ph sz="quarter" idx="1"/>
          </p:nvPr>
        </p:nvSpPr>
        <p:spPr>
          <a:xfrm>
            <a:off x="304800" y="304800"/>
            <a:ext cx="5715000"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4"/>
          <p:cNvSpPr>
            <a:spLocks noGrp="1"/>
          </p:cNvSpPr>
          <p:nvPr>
            <p:ph type="dt" sz="half" idx="10"/>
          </p:nvPr>
        </p:nvSpPr>
        <p:spPr/>
        <p:txBody>
          <a:bodyPr/>
          <a:lstStyle>
            <a:lvl1pPr>
              <a:defRPr/>
            </a:lvl1pPr>
          </a:lstStyle>
          <a:p>
            <a:pPr>
              <a:defRPr/>
            </a:pPr>
            <a:fld id="{1CB57D31-C779-4736-B52A-EBE2B5E95C4E}" type="datetime1">
              <a:rPr lang="zh-CN" altLang="en-US"/>
              <a:pPr>
                <a:defRPr/>
              </a:pPr>
              <a:t>2023/4/7</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4B1DF117-857D-4139-85B7-DE232AECEFBF}"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等腰三角形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zh-CN" altLang="en-US"/>
              <a:t>单击此处编辑母版标题样式</a:t>
            </a:r>
            <a:endParaRPr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8" name="日期占位符 4"/>
          <p:cNvSpPr>
            <a:spLocks noGrp="1"/>
          </p:cNvSpPr>
          <p:nvPr>
            <p:ph type="dt" sz="half" idx="10"/>
          </p:nvPr>
        </p:nvSpPr>
        <p:spPr/>
        <p:txBody>
          <a:bodyPr/>
          <a:lstStyle>
            <a:lvl1pPr>
              <a:defRPr/>
            </a:lvl1pPr>
          </a:lstStyle>
          <a:p>
            <a:pPr>
              <a:defRPr/>
            </a:pPr>
            <a:fld id="{8AD793D3-557E-4C6B-945C-B1E34A7CF1E3}" type="datetime1">
              <a:rPr lang="zh-CN" altLang="en-US"/>
              <a:pPr>
                <a:defRPr/>
              </a:pPr>
              <a:t>2023/4/7</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CC3B4F8F-F7FC-4CB4-9E3A-D515CB334C35}"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p>
        </p:txBody>
      </p:sp>
      <p:sp>
        <p:nvSpPr>
          <p:cNvPr id="2051" name="文本占位符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4" name="日期占位符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ea typeface="+mn-ea"/>
              </a:defRPr>
            </a:lvl1pPr>
          </a:lstStyle>
          <a:p>
            <a:pPr>
              <a:defRPr/>
            </a:pPr>
            <a:fld id="{040EF442-EA6A-4082-BACA-34079FDED4D4}" type="datetime1">
              <a:rPr lang="zh-CN" altLang="en-US"/>
              <a:pPr>
                <a:defRPr/>
              </a:pPr>
              <a:t>2023/4/7</a:t>
            </a:fld>
            <a:endParaRPr lang="zh-CN" altLang="en-US" dirty="0"/>
          </a:p>
        </p:txBody>
      </p:sp>
      <p:sp>
        <p:nvSpPr>
          <p:cNvPr id="3" name="页脚占位符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ea typeface="+mn-ea"/>
              </a:defRPr>
            </a:lvl1pPr>
          </a:lstStyle>
          <a:p>
            <a:pPr>
              <a:defRPr/>
            </a:pPr>
            <a:endParaRPr lang="zh-CN" altLang="en-US"/>
          </a:p>
        </p:txBody>
      </p:sp>
      <p:sp>
        <p:nvSpPr>
          <p:cNvPr id="23" name="灯片编号占位符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ea typeface="+mn-ea"/>
              </a:defRPr>
            </a:lvl1pPr>
          </a:lstStyle>
          <a:p>
            <a:pPr>
              <a:defRPr/>
            </a:pPr>
            <a:fld id="{5F8762D5-A733-4E03-AD9C-76D5B4759891}" type="slidenum">
              <a:rPr lang="zh-CN" altLang="en-US"/>
              <a:pPr>
                <a:defRPr/>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01" r:id="rId1"/>
    <p:sldLayoutId id="2147483697" r:id="rId2"/>
    <p:sldLayoutId id="2147483702" r:id="rId3"/>
    <p:sldLayoutId id="2147483698" r:id="rId4"/>
    <p:sldLayoutId id="2147483699" r:id="rId5"/>
    <p:sldLayoutId id="2147483703" r:id="rId6"/>
    <p:sldLayoutId id="2147483704" r:id="rId7"/>
    <p:sldLayoutId id="2147483705" r:id="rId8"/>
    <p:sldLayoutId id="2147483706" r:id="rId9"/>
    <p:sldLayoutId id="2147483700" r:id="rId10"/>
    <p:sldLayoutId id="2147483707" r:id="rId11"/>
  </p:sldLayoutIdLst>
  <p:hf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49" charset="-122"/>
        </a:defRPr>
      </a:lvl2pPr>
      <a:lvl3pPr algn="l" rtl="0" eaLnBrk="0" fontAlgn="base" hangingPunct="0">
        <a:spcBef>
          <a:spcPct val="0"/>
        </a:spcBef>
        <a:spcAft>
          <a:spcPct val="0"/>
        </a:spcAft>
        <a:defRPr sz="3200">
          <a:solidFill>
            <a:schemeClr val="tx2"/>
          </a:solidFill>
          <a:latin typeface="Arial" charset="0"/>
          <a:ea typeface="黑体" pitchFamily="49" charset="-122"/>
        </a:defRPr>
      </a:lvl3pPr>
      <a:lvl4pPr algn="l" rtl="0" eaLnBrk="0" fontAlgn="base" hangingPunct="0">
        <a:spcBef>
          <a:spcPct val="0"/>
        </a:spcBef>
        <a:spcAft>
          <a:spcPct val="0"/>
        </a:spcAft>
        <a:defRPr sz="3200">
          <a:solidFill>
            <a:schemeClr val="tx2"/>
          </a:solidFill>
          <a:latin typeface="Arial" charset="0"/>
          <a:ea typeface="黑体" pitchFamily="49" charset="-122"/>
        </a:defRPr>
      </a:lvl4pPr>
      <a:lvl5pPr algn="l" rtl="0" eaLnBrk="0" fontAlgn="base" hangingPunct="0">
        <a:spcBef>
          <a:spcPct val="0"/>
        </a:spcBef>
        <a:spcAft>
          <a:spcPct val="0"/>
        </a:spcAft>
        <a:defRPr sz="3200">
          <a:solidFill>
            <a:schemeClr val="tx2"/>
          </a:solidFill>
          <a:latin typeface="Arial" charset="0"/>
          <a:ea typeface="黑体" pitchFamily="49" charset="-122"/>
        </a:defRPr>
      </a:lvl5pPr>
      <a:lvl6pPr marL="457200" algn="l" rtl="0" fontAlgn="base">
        <a:spcBef>
          <a:spcPct val="0"/>
        </a:spcBef>
        <a:spcAft>
          <a:spcPct val="0"/>
        </a:spcAft>
        <a:defRPr sz="3200">
          <a:solidFill>
            <a:schemeClr val="tx2"/>
          </a:solidFill>
          <a:latin typeface="Arial" charset="0"/>
          <a:ea typeface="黑体" pitchFamily="49" charset="-122"/>
        </a:defRPr>
      </a:lvl6pPr>
      <a:lvl7pPr marL="914400" algn="l" rtl="0" fontAlgn="base">
        <a:spcBef>
          <a:spcPct val="0"/>
        </a:spcBef>
        <a:spcAft>
          <a:spcPct val="0"/>
        </a:spcAft>
        <a:defRPr sz="3200">
          <a:solidFill>
            <a:schemeClr val="tx2"/>
          </a:solidFill>
          <a:latin typeface="Arial" charset="0"/>
          <a:ea typeface="黑体" pitchFamily="49" charset="-122"/>
        </a:defRPr>
      </a:lvl7pPr>
      <a:lvl8pPr marL="1371600" algn="l" rtl="0" fontAlgn="base">
        <a:spcBef>
          <a:spcPct val="0"/>
        </a:spcBef>
        <a:spcAft>
          <a:spcPct val="0"/>
        </a:spcAft>
        <a:defRPr sz="3200">
          <a:solidFill>
            <a:schemeClr val="tx2"/>
          </a:solidFill>
          <a:latin typeface="Arial" charset="0"/>
          <a:ea typeface="黑体" pitchFamily="49" charset="-122"/>
        </a:defRPr>
      </a:lvl8pPr>
      <a:lvl9pPr marL="1828800" algn="l" rtl="0" fontAlgn="base">
        <a:spcBef>
          <a:spcPct val="0"/>
        </a:spcBef>
        <a:spcAft>
          <a:spcPct val="0"/>
        </a:spcAft>
        <a:defRPr sz="3200">
          <a:solidFill>
            <a:schemeClr val="tx2"/>
          </a:solidFill>
          <a:latin typeface="Arial" charset="0"/>
          <a:ea typeface="黑体" pitchFamily="49" charset="-122"/>
        </a:defRPr>
      </a:lvl9pPr>
    </p:titleStyle>
    <p:bodyStyle>
      <a:lvl1pPr marL="273050" indent="-273050" algn="l" rtl="0" eaLnBrk="0" fontAlgn="base" hangingPunct="0">
        <a:spcBef>
          <a:spcPts val="600"/>
        </a:spcBef>
        <a:spcAft>
          <a:spcPct val="0"/>
        </a:spcAft>
        <a:buClr>
          <a:schemeClr val="accent1"/>
        </a:buClr>
        <a:buSzPct val="76000"/>
        <a:buFont typeface="Wingdings" pitchFamily="2" charset="2"/>
        <a:buChar char="n"/>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pitchFamily="2" charset="2"/>
        <a:buChar char="l"/>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ctrTitle"/>
          </p:nvPr>
        </p:nvSpPr>
        <p:spPr/>
        <p:txBody>
          <a:bodyPr/>
          <a:lstStyle/>
          <a:p>
            <a:r>
              <a:rPr lang="zh-CN" altLang="en-US" dirty="0"/>
              <a:t>第四章</a:t>
            </a:r>
            <a:r>
              <a:rPr lang="en-US" altLang="zh-CN" dirty="0"/>
              <a:t> </a:t>
            </a:r>
            <a:r>
              <a:rPr lang="zh-CN" altLang="en-US" dirty="0"/>
              <a:t>并行计算性能评测</a:t>
            </a:r>
          </a:p>
        </p:txBody>
      </p:sp>
      <p:sp>
        <p:nvSpPr>
          <p:cNvPr id="3" name="副标题 2"/>
          <p:cNvSpPr>
            <a:spLocks noGrp="1"/>
          </p:cNvSpPr>
          <p:nvPr>
            <p:ph type="subTitle" idx="1"/>
          </p:nvPr>
        </p:nvSpPr>
        <p:spPr/>
        <p:txBody>
          <a:bodyPr/>
          <a:lstStyle/>
          <a:p>
            <a:r>
              <a:rPr lang="zh-CN" altLang="en-US" dirty="0"/>
              <a:t>计算机与软件学院 陆克中</a:t>
            </a:r>
            <a:endParaRPr lang="en-US" altLang="zh-CN" dirty="0"/>
          </a:p>
        </p:txBody>
      </p:sp>
      <p:sp>
        <p:nvSpPr>
          <p:cNvPr id="9220" name="灯片编号占位符 3"/>
          <p:cNvSpPr>
            <a:spLocks noGrp="1"/>
          </p:cNvSpPr>
          <p:nvPr>
            <p:ph type="sldNum" sz="quarter" idx="12"/>
          </p:nvPr>
        </p:nvSpPr>
        <p:spPr/>
        <p:txBody>
          <a:bodyPr/>
          <a:lstStyle/>
          <a:p>
            <a:fld id="{3321B4DA-0706-41A1-834D-3EE5273DF4AE}"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4.2.1 Amdahl</a:t>
            </a:r>
            <a:r>
              <a:rPr lang="zh-CN" altLang="en-US" dirty="0"/>
              <a:t>定律</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固定负载的加速公式</a:t>
                </a:r>
                <a:endParaRPr lang="en-US" altLang="zh-CN" dirty="0"/>
              </a:p>
              <a:p>
                <a:pPr marL="0" indent="0" algn="ctr">
                  <a:buNone/>
                </a:pPr>
                <a:r>
                  <a:rPr lang="en-US" altLang="zh-CN" i="1" dirty="0"/>
                  <a:t>S</a:t>
                </a:r>
                <a:r>
                  <a:rPr lang="en-US" altLang="zh-CN" i="1" baseline="-25000" dirty="0"/>
                  <a:t>n</a:t>
                </a:r>
                <a:r>
                  <a:rPr lang="en-US" altLang="zh-CN" dirty="0"/>
                  <a:t>=</a:t>
                </a:r>
                <a14:m>
                  <m:oMath xmlns:m="http://schemas.openxmlformats.org/officeDocument/2006/math">
                    <m:box>
                      <m:boxPr>
                        <m:ctrlPr>
                          <a:rPr lang="en-US" altLang="zh-CN" i="1" smtClean="0">
                            <a:latin typeface="Cambria Math" panose="02040503050406030204" pitchFamily="18" charset="0"/>
                          </a:rPr>
                        </m:ctrlPr>
                      </m:boxPr>
                      <m:e>
                        <m:argPr>
                          <m:argSz m:val="-1"/>
                        </m:argPr>
                        <m:f>
                          <m:fP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b="0" i="1" smtClean="0">
                                    <a:latin typeface="Cambria Math"/>
                                  </a:rPr>
                                  <m:t>𝑊</m:t>
                                </m:r>
                              </m:e>
                              <m:sub>
                                <m:r>
                                  <a:rPr lang="en-US" altLang="zh-CN" b="0" i="1" smtClean="0">
                                    <a:latin typeface="Cambria Math"/>
                                  </a:rPr>
                                  <m:t>𝑠</m:t>
                                </m:r>
                              </m:sub>
                            </m:sSub>
                            <m:r>
                              <a:rPr lang="en-US" altLang="zh-CN"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𝑊</m:t>
                                </m:r>
                              </m:e>
                              <m:sub>
                                <m:r>
                                  <a:rPr lang="en-US" altLang="zh-CN" b="0" i="1" smtClean="0">
                                    <a:latin typeface="Cambria Math"/>
                                  </a:rPr>
                                  <m:t>𝑝</m:t>
                                </m:r>
                              </m:sub>
                            </m:sSub>
                          </m:num>
                          <m:den>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𝑠</m:t>
                                </m:r>
                              </m:sub>
                            </m:sSub>
                            <m:r>
                              <a:rPr lang="en-US" altLang="zh-CN"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𝑝</m:t>
                                </m:r>
                              </m:sub>
                            </m:sSub>
                            <m:r>
                              <a:rPr lang="en-US" altLang="zh-CN" b="0" i="1" smtClean="0">
                                <a:latin typeface="Cambria Math"/>
                              </a:rPr>
                              <m:t>/</m:t>
                            </m:r>
                            <m:r>
                              <a:rPr lang="en-US" altLang="zh-CN" b="0" i="1" smtClean="0">
                                <a:latin typeface="Cambria Math" panose="02040503050406030204" pitchFamily="18" charset="0"/>
                              </a:rPr>
                              <m:t>𝑛</m:t>
                            </m:r>
                          </m:den>
                        </m:f>
                      </m:e>
                    </m:box>
                  </m:oMath>
                </a14:m>
                <a:r>
                  <a:rPr lang="en-US" altLang="zh-CN" dirty="0"/>
                  <a:t>=</a:t>
                </a:r>
                <a14:m>
                  <m:oMath xmlns:m="http://schemas.openxmlformats.org/officeDocument/2006/math">
                    <m:box>
                      <m:boxPr>
                        <m:ctrlPr>
                          <a:rPr lang="en-US" altLang="zh-CN" i="1">
                            <a:latin typeface="Cambria Math" panose="02040503050406030204" pitchFamily="18" charset="0"/>
                          </a:rPr>
                        </m:ctrlPr>
                      </m:boxPr>
                      <m:e>
                        <m:argPr>
                          <m:argSz m:val="-1"/>
                        </m:argPr>
                        <m:f>
                          <m:fPr>
                            <m:ctrlPr>
                              <a:rPr lang="en-US" altLang="zh-CN" i="1">
                                <a:latin typeface="Cambria Math" panose="02040503050406030204" pitchFamily="18" charset="0"/>
                              </a:rPr>
                            </m:ctrlPr>
                          </m:fPr>
                          <m:num>
                            <m:r>
                              <a:rPr lang="en-US" altLang="zh-CN" b="0" i="1" smtClean="0">
                                <a:latin typeface="Cambria Math"/>
                              </a:rPr>
                              <m:t>𝑓</m:t>
                            </m:r>
                            <m:r>
                              <a:rPr lang="en-US" altLang="zh-CN" i="1">
                                <a:latin typeface="Cambria Math"/>
                              </a:rPr>
                              <m:t>+</m:t>
                            </m:r>
                            <m:r>
                              <a:rPr lang="en-US" altLang="zh-CN" b="0" i="1" smtClean="0">
                                <a:latin typeface="Cambria Math"/>
                              </a:rPr>
                              <m:t>(1−</m:t>
                            </m:r>
                            <m:r>
                              <a:rPr lang="en-US" altLang="zh-CN" b="0" i="1" smtClean="0">
                                <a:latin typeface="Cambria Math"/>
                              </a:rPr>
                              <m:t>𝑓</m:t>
                            </m:r>
                            <m:r>
                              <a:rPr lang="en-US" altLang="zh-CN" b="0" i="1" smtClean="0">
                                <a:latin typeface="Cambria Math"/>
                              </a:rPr>
                              <m:t>)</m:t>
                            </m:r>
                          </m:num>
                          <m:den>
                            <m:r>
                              <a:rPr lang="en-US" altLang="zh-CN" b="0" i="1" smtClean="0">
                                <a:latin typeface="Cambria Math"/>
                              </a:rPr>
                              <m:t>𝑓</m:t>
                            </m:r>
                            <m:r>
                              <a:rPr lang="en-US" altLang="zh-CN" i="1">
                                <a:latin typeface="Cambria Math"/>
                              </a:rPr>
                              <m:t>+</m:t>
                            </m:r>
                            <m:box>
                              <m:boxPr>
                                <m:ctrlPr>
                                  <a:rPr lang="en-US" altLang="zh-CN" i="1" smtClean="0">
                                    <a:latin typeface="Cambria Math" panose="02040503050406030204" pitchFamily="18" charset="0"/>
                                  </a:rPr>
                                </m:ctrlPr>
                              </m:boxPr>
                              <m:e>
                                <m:argPr>
                                  <m:argSz m:val="-1"/>
                                </m:argPr>
                                <m:f>
                                  <m:fPr>
                                    <m:ctrlPr>
                                      <a:rPr lang="en-US" altLang="zh-CN" i="1" smtClean="0">
                                        <a:latin typeface="Cambria Math" panose="02040503050406030204" pitchFamily="18" charset="0"/>
                                      </a:rPr>
                                    </m:ctrlPr>
                                  </m:fPr>
                                  <m:num>
                                    <m:r>
                                      <a:rPr lang="en-US" altLang="zh-CN" b="0" i="1" smtClean="0">
                                        <a:latin typeface="Cambria Math"/>
                                      </a:rPr>
                                      <m:t>1−</m:t>
                                    </m:r>
                                    <m:r>
                                      <a:rPr lang="en-US" altLang="zh-CN" b="0" i="1" smtClean="0">
                                        <a:latin typeface="Cambria Math"/>
                                      </a:rPr>
                                      <m:t>𝑓</m:t>
                                    </m:r>
                                  </m:num>
                                  <m:den>
                                    <m:r>
                                      <a:rPr lang="en-US" altLang="zh-CN" b="0" i="1" smtClean="0">
                                        <a:latin typeface="Cambria Math" panose="02040503050406030204" pitchFamily="18" charset="0"/>
                                      </a:rPr>
                                      <m:t>𝑛</m:t>
                                    </m:r>
                                  </m:den>
                                </m:f>
                              </m:e>
                            </m:box>
                          </m:den>
                        </m:f>
                      </m:e>
                    </m:box>
                  </m:oMath>
                </a14:m>
                <a:r>
                  <a:rPr lang="en-US" altLang="zh-CN" dirty="0"/>
                  <a:t>=</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a:rPr>
                          <m:t>1</m:t>
                        </m:r>
                        <m:r>
                          <a:rPr lang="en-US" altLang="zh-CN" i="1">
                            <a:latin typeface="Cambria Math"/>
                          </a:rPr>
                          <m:t>+</m:t>
                        </m:r>
                        <m:r>
                          <a:rPr lang="en-US" altLang="zh-CN" b="0" i="1" smtClean="0">
                            <a:latin typeface="Cambria Math"/>
                          </a:rPr>
                          <m:t>𝑓</m:t>
                        </m:r>
                        <m:r>
                          <a:rPr lang="en-US" altLang="zh-CN" b="0" i="1" smtClean="0">
                            <a:latin typeface="Cambria Math"/>
                          </a:rPr>
                          <m:t>(</m:t>
                        </m:r>
                        <m:r>
                          <a:rPr lang="en-US" altLang="zh-CN" b="0" i="1" smtClean="0">
                            <a:latin typeface="Cambria Math" panose="02040503050406030204" pitchFamily="18" charset="0"/>
                          </a:rPr>
                          <m:t>𝑛</m:t>
                        </m:r>
                        <m:r>
                          <a:rPr lang="en-US" altLang="zh-CN" b="0" i="1" smtClean="0">
                            <a:latin typeface="Cambria Math"/>
                          </a:rPr>
                          <m:t>−1) </m:t>
                        </m:r>
                      </m:den>
                    </m:f>
                    <m:groupChr>
                      <m:groupChrPr>
                        <m:chr m:val="⇒"/>
                        <m:vertJc m:val="bot"/>
                        <m:ctrlPr>
                          <a:rPr lang="en-US" altLang="zh-CN" i="1" smtClean="0">
                            <a:latin typeface="Cambria Math" panose="02040503050406030204" pitchFamily="18" charset="0"/>
                          </a:rPr>
                        </m:ctrlPr>
                      </m:groupChrPr>
                      <m:e>
                        <m:r>
                          <a:rPr lang="en-US" altLang="zh-CN" b="0" i="1" smtClean="0">
                            <a:latin typeface="Cambria Math" panose="02040503050406030204" pitchFamily="18" charset="0"/>
                          </a:rPr>
                          <m:t>𝑛</m:t>
                        </m:r>
                        <m:r>
                          <a:rPr lang="en-US" altLang="zh-CN" b="0" i="1" smtClean="0">
                            <a:latin typeface="Cambria Math"/>
                            <a:ea typeface="Cambria Math"/>
                          </a:rPr>
                          <m:t>→∞</m:t>
                        </m:r>
                      </m:e>
                    </m:groupChr>
                    <m:box>
                      <m:boxPr>
                        <m:ctrlPr>
                          <a:rPr lang="en-US" altLang="zh-CN" i="1" smtClean="0">
                            <a:latin typeface="Cambria Math" panose="02040503050406030204" pitchFamily="18" charset="0"/>
                          </a:rPr>
                        </m:ctrlPr>
                      </m:boxPr>
                      <m:e>
                        <m:argPr>
                          <m:argSz m:val="-1"/>
                        </m:argPr>
                        <m:f>
                          <m:fPr>
                            <m:ctrlPr>
                              <a:rPr lang="en-US" altLang="zh-CN" i="1" smtClean="0">
                                <a:latin typeface="Cambria Math" panose="02040503050406030204" pitchFamily="18" charset="0"/>
                              </a:rPr>
                            </m:ctrlPr>
                          </m:fPr>
                          <m:num>
                            <m:r>
                              <a:rPr lang="en-US" altLang="zh-CN" b="0" i="1" smtClean="0">
                                <a:latin typeface="Cambria Math"/>
                              </a:rPr>
                              <m:t>1</m:t>
                            </m:r>
                          </m:num>
                          <m:den>
                            <m:r>
                              <a:rPr lang="en-US" altLang="zh-CN" b="0" i="1" smtClean="0">
                                <a:latin typeface="Cambria Math"/>
                              </a:rPr>
                              <m:t>𝑓</m:t>
                            </m:r>
                          </m:den>
                        </m:f>
                      </m:e>
                    </m:box>
                  </m:oMath>
                </a14:m>
                <a:endParaRPr lang="en-US" altLang="zh-CN" dirty="0"/>
              </a:p>
              <a:p>
                <a:pPr lvl="1"/>
                <a:r>
                  <a:rPr lang="zh-CN" altLang="en-US" dirty="0"/>
                  <a:t>随着处理器数目的无限增大，并行系统所能达到的加速之上限为</a:t>
                </a:r>
                <a:r>
                  <a:rPr lang="en-US" altLang="zh-CN" dirty="0"/>
                  <a:t>1/</a:t>
                </a:r>
                <a:r>
                  <a:rPr lang="en-US" altLang="zh-CN" i="1" dirty="0"/>
                  <a:t>f</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3"/>
                <a:stretch>
                  <a:fillRect l="-593"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10</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418618492"/>
              </p:ext>
            </p:extLst>
          </p:nvPr>
        </p:nvGraphicFramePr>
        <p:xfrm>
          <a:off x="1477963" y="2835275"/>
          <a:ext cx="6623050" cy="3906838"/>
        </p:xfrm>
        <a:graphic>
          <a:graphicData uri="http://schemas.openxmlformats.org/presentationml/2006/ole">
            <mc:AlternateContent xmlns:mc="http://schemas.openxmlformats.org/markup-compatibility/2006">
              <mc:Choice xmlns:v="urn:schemas-microsoft-com:vml" Requires="v">
                <p:oleObj name="Visio" r:id="rId4" imgW="5493694" imgH="3267000" progId="Visio.Drawing.11">
                  <p:embed/>
                </p:oleObj>
              </mc:Choice>
              <mc:Fallback>
                <p:oleObj name="Visio" r:id="rId4" imgW="5493694" imgH="3267000" progId="Visio.Drawing.11">
                  <p:embed/>
                  <p:pic>
                    <p:nvPicPr>
                      <p:cNvPr id="0" name="对象 7"/>
                      <p:cNvPicPr>
                        <a:picLocks noChangeAspect="1" noChangeArrowheads="1"/>
                      </p:cNvPicPr>
                      <p:nvPr/>
                    </p:nvPicPr>
                    <p:blipFill>
                      <a:blip r:embed="rId5"/>
                      <a:srcRect/>
                      <a:stretch>
                        <a:fillRect/>
                      </a:stretch>
                    </p:blipFill>
                    <p:spPr bwMode="auto">
                      <a:xfrm>
                        <a:off x="1477963" y="2835275"/>
                        <a:ext cx="6623050" cy="390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文本框 5">
            <a:extLst>
              <a:ext uri="{FF2B5EF4-FFF2-40B4-BE49-F238E27FC236}">
                <a16:creationId xmlns:a16="http://schemas.microsoft.com/office/drawing/2014/main" id="{DA49E5E5-7274-44B9-8857-457ECCB415C0}"/>
              </a:ext>
            </a:extLst>
          </p:cNvPr>
          <p:cNvSpPr txBox="1"/>
          <p:nvPr/>
        </p:nvSpPr>
        <p:spPr>
          <a:xfrm>
            <a:off x="3604192" y="6194236"/>
            <a:ext cx="247728" cy="282573"/>
          </a:xfrm>
          <a:prstGeom prst="rect">
            <a:avLst/>
          </a:prstGeom>
          <a:solidFill>
            <a:schemeClr val="bg1"/>
          </a:solidFill>
        </p:spPr>
        <p:txBody>
          <a:bodyPr wrap="square" lIns="0" tIns="0" rIns="0" bIns="36000" rtlCol="0">
            <a:spAutoFit/>
          </a:bodyPr>
          <a:lstStyle/>
          <a:p>
            <a:r>
              <a:rPr lang="en-US" altLang="zh-CN" sz="1600" i="1" dirty="0">
                <a:latin typeface="+mn-lt"/>
              </a:rPr>
              <a:t>n</a:t>
            </a:r>
            <a:endParaRPr lang="zh-CN" altLang="en-US" sz="1600" i="1" dirty="0">
              <a:latin typeface="+mn-lt"/>
            </a:endParaRPr>
          </a:p>
        </p:txBody>
      </p:sp>
      <p:sp>
        <p:nvSpPr>
          <p:cNvPr id="7" name="文本框 6">
            <a:extLst>
              <a:ext uri="{FF2B5EF4-FFF2-40B4-BE49-F238E27FC236}">
                <a16:creationId xmlns:a16="http://schemas.microsoft.com/office/drawing/2014/main" id="{6F5DCB60-C77C-4E73-862D-FB701CC0735B}"/>
              </a:ext>
            </a:extLst>
          </p:cNvPr>
          <p:cNvSpPr txBox="1"/>
          <p:nvPr/>
        </p:nvSpPr>
        <p:spPr>
          <a:xfrm>
            <a:off x="6719361" y="6181644"/>
            <a:ext cx="247728" cy="282573"/>
          </a:xfrm>
          <a:prstGeom prst="rect">
            <a:avLst/>
          </a:prstGeom>
          <a:solidFill>
            <a:schemeClr val="bg1"/>
          </a:solidFill>
        </p:spPr>
        <p:txBody>
          <a:bodyPr wrap="square" lIns="0" tIns="0" rIns="0" bIns="36000" rtlCol="0">
            <a:spAutoFit/>
          </a:bodyPr>
          <a:lstStyle/>
          <a:p>
            <a:r>
              <a:rPr lang="en-US" altLang="zh-CN" sz="1600" i="1" dirty="0">
                <a:latin typeface="+mn-lt"/>
              </a:rPr>
              <a:t>n</a:t>
            </a:r>
            <a:endParaRPr lang="zh-CN" altLang="en-US" sz="1600" i="1" dirty="0">
              <a:latin typeface="+mn-lt"/>
            </a:endParaRPr>
          </a:p>
        </p:txBody>
      </p:sp>
    </p:spTree>
    <p:extLst>
      <p:ext uri="{BB962C8B-B14F-4D97-AF65-F5344CB8AC3E}">
        <p14:creationId xmlns:p14="http://schemas.microsoft.com/office/powerpoint/2010/main" val="3813470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4.2.1 Amdahl</a:t>
            </a:r>
            <a:r>
              <a:rPr lang="zh-CN" altLang="en-US"/>
              <a:t>定律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固定负载的加速公式</a:t>
                </a:r>
                <a:endParaRPr lang="en-US" altLang="zh-CN" i="1" dirty="0"/>
              </a:p>
              <a:p>
                <a:endParaRPr lang="en-US" altLang="zh-CN" i="1" dirty="0"/>
              </a:p>
              <a:p>
                <a:endParaRPr lang="en-US" altLang="zh-CN" i="1" dirty="0"/>
              </a:p>
              <a:p>
                <a:endParaRPr lang="en-US" altLang="zh-CN" i="1" dirty="0"/>
              </a:p>
              <a:p>
                <a:endParaRPr lang="en-US" altLang="zh-CN" i="1" dirty="0"/>
              </a:p>
              <a:p>
                <a:endParaRPr lang="en-US" altLang="zh-CN" i="1" dirty="0"/>
              </a:p>
              <a:p>
                <a:endParaRPr lang="en-US" altLang="zh-CN" i="1" dirty="0"/>
              </a:p>
              <a:p>
                <a:endParaRPr lang="en-US" altLang="zh-CN" i="1" dirty="0"/>
              </a:p>
              <a:p>
                <a:r>
                  <a:rPr lang="en-US" altLang="zh-CN" i="1" dirty="0" err="1"/>
                  <a:t>W</a:t>
                </a:r>
                <a:r>
                  <a:rPr lang="en-US" altLang="zh-CN" i="1" baseline="-25000" dirty="0" err="1"/>
                  <a:t>o</a:t>
                </a:r>
                <a:r>
                  <a:rPr lang="zh-CN" altLang="en-US" dirty="0"/>
                  <a:t>为额外开销</a:t>
                </a:r>
                <a:endParaRPr lang="en-US" altLang="zh-CN" dirty="0"/>
              </a:p>
              <a:p>
                <a:pPr marL="0" indent="0" algn="ctr">
                  <a:buNone/>
                </a:pPr>
                <a:r>
                  <a:rPr lang="en-US" altLang="zh-CN" i="1" dirty="0"/>
                  <a:t>S</a:t>
                </a:r>
                <a:r>
                  <a:rPr lang="en-US" altLang="zh-CN" dirty="0"/>
                  <a:t>=</a:t>
                </a:r>
                <a14:m>
                  <m:oMath xmlns:m="http://schemas.openxmlformats.org/officeDocument/2006/math">
                    <m:box>
                      <m:boxPr>
                        <m:ctrlPr>
                          <a:rPr lang="en-US" altLang="zh-CN" i="1">
                            <a:latin typeface="Cambria Math" panose="02040503050406030204" pitchFamily="18" charset="0"/>
                          </a:rPr>
                        </m:ctrlPr>
                      </m:boxPr>
                      <m:e>
                        <m:argPr>
                          <m:argSz m:val="-1"/>
                        </m:argP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𝑠</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𝑝</m:t>
                                </m:r>
                              </m:sub>
                            </m:sSub>
                          </m:num>
                          <m:den>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𝑠</m:t>
                                </m:r>
                              </m:sub>
                            </m:sSub>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𝑝</m:t>
                                    </m:r>
                                  </m:sub>
                                </m:sSub>
                              </m:num>
                              <m:den>
                                <m:r>
                                  <a:rPr lang="en-US" altLang="zh-CN" b="0" i="1" smtClean="0">
                                    <a:latin typeface="Cambria Math" panose="02040503050406030204" pitchFamily="18" charset="0"/>
                                  </a:rPr>
                                  <m:t>𝑛</m:t>
                                </m:r>
                              </m:den>
                            </m:f>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𝑊</m:t>
                                </m:r>
                              </m:e>
                              <m:sub>
                                <m:r>
                                  <a:rPr lang="en-US" altLang="zh-CN" b="0" i="1" smtClean="0">
                                    <a:latin typeface="Cambria Math"/>
                                  </a:rPr>
                                  <m:t>𝑜</m:t>
                                </m:r>
                              </m:sub>
                            </m:sSub>
                          </m:den>
                        </m:f>
                      </m:e>
                    </m:box>
                  </m:oMath>
                </a14:m>
                <a:r>
                  <a:rPr lang="en-US" altLang="zh-CN" dirty="0"/>
                  <a:t>=</a:t>
                </a:r>
                <a14:m>
                  <m:oMath xmlns:m="http://schemas.openxmlformats.org/officeDocument/2006/math">
                    <m:f>
                      <m:fPr>
                        <m:ctrlPr>
                          <a:rPr lang="en-US" altLang="zh-CN" i="1">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i="1">
                            <a:latin typeface="Cambria Math"/>
                          </a:rPr>
                          <m:t>1+</m:t>
                        </m:r>
                        <m:r>
                          <a:rPr lang="en-US" altLang="zh-CN" i="1">
                            <a:latin typeface="Cambria Math"/>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𝑛</m:t>
                            </m:r>
                            <m:r>
                              <a:rPr lang="en-US" altLang="zh-CN" i="1">
                                <a:latin typeface="Cambria Math"/>
                              </a:rPr>
                              <m:t>−1</m:t>
                            </m:r>
                          </m:e>
                        </m:d>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𝑊</m:t>
                            </m:r>
                          </m:e>
                          <m:sub>
                            <m:r>
                              <a:rPr lang="en-US" altLang="zh-CN" b="0" i="1" smtClean="0">
                                <a:latin typeface="Cambria Math"/>
                              </a:rPr>
                              <m:t>𝑜</m:t>
                            </m:r>
                          </m:sub>
                        </m:sSub>
                        <m:r>
                          <a:rPr lang="en-US" altLang="zh-CN" b="0" i="1" smtClean="0">
                            <a:latin typeface="Cambria Math" panose="02040503050406030204" pitchFamily="18" charset="0"/>
                          </a:rPr>
                          <m:t>𝑛</m:t>
                        </m:r>
                        <m:r>
                          <a:rPr lang="en-US" altLang="zh-CN" b="0" i="1" smtClean="0">
                            <a:latin typeface="Cambria Math"/>
                          </a:rPr>
                          <m:t>/</m:t>
                        </m:r>
                        <m:r>
                          <a:rPr lang="en-US" altLang="zh-CN" b="0" i="1" smtClean="0">
                            <a:latin typeface="Cambria Math"/>
                          </a:rPr>
                          <m:t>𝑊</m:t>
                        </m:r>
                        <m:r>
                          <a:rPr lang="en-US" altLang="zh-CN" i="1">
                            <a:latin typeface="Cambria Math"/>
                          </a:rPr>
                          <m:t> </m:t>
                        </m:r>
                      </m:den>
                    </m:f>
                    <m:groupChr>
                      <m:groupChrPr>
                        <m:chr m:val="⇒"/>
                        <m:vertJc m:val="bot"/>
                        <m:ctrlPr>
                          <a:rPr lang="en-US" altLang="zh-CN" i="1">
                            <a:latin typeface="Cambria Math" panose="02040503050406030204" pitchFamily="18" charset="0"/>
                          </a:rPr>
                        </m:ctrlPr>
                      </m:groupChrPr>
                      <m:e>
                        <m:r>
                          <a:rPr lang="en-US" altLang="zh-CN" b="0" i="1" smtClean="0">
                            <a:latin typeface="Cambria Math" panose="02040503050406030204" pitchFamily="18" charset="0"/>
                          </a:rPr>
                          <m:t>𝑛</m:t>
                        </m:r>
                        <m:r>
                          <a:rPr lang="en-US" altLang="zh-CN" i="1">
                            <a:latin typeface="Cambria Math"/>
                            <a:ea typeface="Cambria Math"/>
                          </a:rPr>
                          <m:t>→∞</m:t>
                        </m:r>
                      </m:e>
                    </m:groupChr>
                    <m:box>
                      <m:boxPr>
                        <m:ctrlPr>
                          <a:rPr lang="en-US" altLang="zh-CN" i="1">
                            <a:latin typeface="Cambria Math" panose="02040503050406030204" pitchFamily="18" charset="0"/>
                          </a:rPr>
                        </m:ctrlPr>
                      </m:boxPr>
                      <m:e>
                        <m:argPr>
                          <m:argSz m:val="-1"/>
                        </m:argPr>
                        <m:f>
                          <m:fPr>
                            <m:ctrlPr>
                              <a:rPr lang="en-US" altLang="zh-CN" i="1">
                                <a:latin typeface="Cambria Math" panose="02040503050406030204" pitchFamily="18" charset="0"/>
                              </a:rPr>
                            </m:ctrlPr>
                          </m:fPr>
                          <m:num>
                            <m:r>
                              <a:rPr lang="en-US" altLang="zh-CN" i="1">
                                <a:latin typeface="Cambria Math"/>
                              </a:rPr>
                              <m:t>1</m:t>
                            </m:r>
                          </m:num>
                          <m:den>
                            <m:r>
                              <a:rPr lang="en-US" altLang="zh-CN" i="1">
                                <a:latin typeface="Cambria Math"/>
                              </a:rPr>
                              <m:t>𝑓</m:t>
                            </m:r>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𝑊</m:t>
                                </m:r>
                              </m:e>
                              <m:sub>
                                <m:r>
                                  <a:rPr lang="en-US" altLang="zh-CN" b="0" i="1" smtClean="0">
                                    <a:latin typeface="Cambria Math"/>
                                  </a:rPr>
                                  <m:t>𝑜</m:t>
                                </m:r>
                              </m:sub>
                            </m:sSub>
                            <m:r>
                              <a:rPr lang="en-US" altLang="zh-CN" b="0" i="1" smtClean="0">
                                <a:latin typeface="Cambria Math"/>
                              </a:rPr>
                              <m:t>/</m:t>
                            </m:r>
                            <m:r>
                              <a:rPr lang="en-US" altLang="zh-CN" b="0" i="1" smtClean="0">
                                <a:latin typeface="Cambria Math"/>
                              </a:rPr>
                              <m:t>𝑊</m:t>
                            </m:r>
                          </m:den>
                        </m:f>
                      </m:e>
                    </m:box>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3"/>
                <a:stretch>
                  <a:fillRect l="-593" t="-1358" b="-197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11</a:t>
            </a:fld>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098761631"/>
              </p:ext>
            </p:extLst>
          </p:nvPr>
        </p:nvGraphicFramePr>
        <p:xfrm>
          <a:off x="1835696" y="1268760"/>
          <a:ext cx="5975350" cy="4081463"/>
        </p:xfrm>
        <a:graphic>
          <a:graphicData uri="http://schemas.openxmlformats.org/presentationml/2006/ole">
            <mc:AlternateContent xmlns:mc="http://schemas.openxmlformats.org/markup-compatibility/2006">
              <mc:Choice xmlns:v="urn:schemas-microsoft-com:vml" Requires="v">
                <p:oleObj name="Visio" r:id="rId4" imgW="4962882" imgH="3407940" progId="Visio.Drawing.11">
                  <p:embed/>
                </p:oleObj>
              </mc:Choice>
              <mc:Fallback>
                <p:oleObj name="Visio" r:id="rId4" imgW="4962882" imgH="3407940" progId="Visio.Drawing.11">
                  <p:embed/>
                  <p:pic>
                    <p:nvPicPr>
                      <p:cNvPr id="0" name="对象 7"/>
                      <p:cNvPicPr>
                        <a:picLocks noChangeAspect="1" noChangeArrowheads="1"/>
                      </p:cNvPicPr>
                      <p:nvPr/>
                    </p:nvPicPr>
                    <p:blipFill>
                      <a:blip r:embed="rId5"/>
                      <a:srcRect/>
                      <a:stretch>
                        <a:fillRect/>
                      </a:stretch>
                    </p:blipFill>
                    <p:spPr bwMode="auto">
                      <a:xfrm>
                        <a:off x="1835696" y="1268760"/>
                        <a:ext cx="5975350" cy="408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4.2.2 Gustafson</a:t>
            </a:r>
            <a:r>
              <a:rPr lang="zh-CN" altLang="en-US"/>
              <a:t>定律</a:t>
            </a:r>
            <a:endParaRPr lang="zh-CN" altLang="en-US" dirty="0"/>
          </a:p>
        </p:txBody>
      </p:sp>
      <p:sp>
        <p:nvSpPr>
          <p:cNvPr id="3" name="内容占位符 2"/>
          <p:cNvSpPr>
            <a:spLocks noGrp="1"/>
          </p:cNvSpPr>
          <p:nvPr>
            <p:ph sz="quarter" idx="1"/>
          </p:nvPr>
        </p:nvSpPr>
        <p:spPr/>
        <p:txBody>
          <a:bodyPr/>
          <a:lstStyle/>
          <a:p>
            <a:r>
              <a:rPr lang="zh-CN" altLang="en-US" dirty="0"/>
              <a:t>基本出发点</a:t>
            </a:r>
          </a:p>
          <a:p>
            <a:pPr lvl="1"/>
            <a:r>
              <a:rPr lang="zh-CN" altLang="en-US" dirty="0"/>
              <a:t>对于很多大型计算，精度要求很高，而计算时间是固定不变的</a:t>
            </a:r>
            <a:endParaRPr lang="en-US" altLang="zh-CN" dirty="0"/>
          </a:p>
          <a:p>
            <a:pPr lvl="2"/>
            <a:r>
              <a:rPr lang="zh-CN" altLang="en-US" dirty="0"/>
              <a:t>为了提高精度，必须加大计算量，相应地亦必须增多处理器数才能维持时间不变</a:t>
            </a:r>
            <a:endParaRPr lang="en-US" altLang="zh-CN" dirty="0"/>
          </a:p>
          <a:p>
            <a:pPr lvl="1"/>
            <a:r>
              <a:rPr lang="zh-CN" altLang="en-US" dirty="0"/>
              <a:t>除非学术研究，在实际应用中没有必要固定工作负载而使计算程序运行在不同数目的处理器上</a:t>
            </a:r>
            <a:endParaRPr lang="en-US" altLang="zh-CN" dirty="0"/>
          </a:p>
          <a:p>
            <a:pPr lvl="2"/>
            <a:r>
              <a:rPr lang="zh-CN" altLang="en-US" dirty="0"/>
              <a:t>增多处理器必须相应地增大问题规模才有实际意义</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12</a:t>
            </a:fld>
            <a:endParaRPr lang="zh-CN" altLang="en-US"/>
          </a:p>
        </p:txBody>
      </p:sp>
    </p:spTree>
    <p:extLst>
      <p:ext uri="{BB962C8B-B14F-4D97-AF65-F5344CB8AC3E}">
        <p14:creationId xmlns:p14="http://schemas.microsoft.com/office/powerpoint/2010/main" val="3525898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4.2.2 Gustafson</a:t>
            </a:r>
            <a:r>
              <a:rPr lang="zh-CN" altLang="en-US" dirty="0"/>
              <a:t>定律</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固定计算时间的加速公式</a:t>
                </a:r>
                <a:endParaRPr lang="en-US" altLang="zh-CN" dirty="0"/>
              </a:p>
              <a:p>
                <a:pPr marL="0" indent="0" algn="ctr">
                  <a:buNone/>
                </a:pPr>
                <a:r>
                  <a:rPr lang="en-US" altLang="zh-CN" i="1" dirty="0"/>
                  <a:t>S</a:t>
                </a:r>
                <a:r>
                  <a:rPr lang="en-US" altLang="zh-CN" i="1" baseline="-25000" dirty="0"/>
                  <a:t>n</a:t>
                </a:r>
                <a:r>
                  <a:rPr lang="en-US" altLang="zh-CN" dirty="0"/>
                  <a:t>=</a:t>
                </a:r>
                <a14:m>
                  <m:oMath xmlns:m="http://schemas.openxmlformats.org/officeDocument/2006/math">
                    <m:box>
                      <m:boxPr>
                        <m:ctrlPr>
                          <a:rPr lang="en-US" altLang="zh-CN" i="1">
                            <a:latin typeface="Cambria Math" panose="02040503050406030204" pitchFamily="18" charset="0"/>
                          </a:rPr>
                        </m:ctrlPr>
                      </m:boxPr>
                      <m:e>
                        <m:argPr>
                          <m:argSz m:val="-1"/>
                        </m:argP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𝑠</m:t>
                                </m:r>
                              </m:sub>
                            </m:sSub>
                            <m:r>
                              <a:rPr lang="en-US" altLang="zh-CN" i="1">
                                <a:latin typeface="Cambria Math"/>
                              </a:rPr>
                              <m:t>+</m:t>
                            </m:r>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𝑝</m:t>
                                </m:r>
                              </m:sub>
                              <m:sup>
                                <m:r>
                                  <a:rPr lang="en-US" altLang="zh-CN" b="0" i="1" smtClean="0">
                                    <a:latin typeface="Cambria Math" panose="02040503050406030204" pitchFamily="18" charset="0"/>
                                  </a:rPr>
                                  <m:t>𝑛</m:t>
                                </m:r>
                              </m:sup>
                            </m:sSubSup>
                          </m:num>
                          <m:den>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𝑠</m:t>
                                </m:r>
                              </m:sub>
                            </m:sSub>
                            <m:r>
                              <a:rPr lang="en-US" altLang="zh-CN" i="1">
                                <a:latin typeface="Cambria Math"/>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𝑊</m:t>
                                </m:r>
                              </m:e>
                              <m:sub>
                                <m:r>
                                  <a:rPr lang="en-US" altLang="zh-CN" i="1">
                                    <a:latin typeface="Cambria Math" panose="02040503050406030204" pitchFamily="18" charset="0"/>
                                  </a:rPr>
                                  <m:t>𝑝</m:t>
                                </m:r>
                              </m:sub>
                              <m:sup>
                                <m:r>
                                  <a:rPr lang="en-US" altLang="zh-CN" i="1">
                                    <a:latin typeface="Cambria Math" panose="02040503050406030204" pitchFamily="18" charset="0"/>
                                  </a:rPr>
                                  <m:t>𝑛</m:t>
                                </m:r>
                              </m:sup>
                            </m:sSubSup>
                            <m:r>
                              <a:rPr lang="en-US" altLang="zh-CN" i="1">
                                <a:latin typeface="Cambria Math"/>
                              </a:rPr>
                              <m:t>/</m:t>
                            </m:r>
                            <m:r>
                              <a:rPr lang="en-US" altLang="zh-CN" b="0" i="1" smtClean="0">
                                <a:latin typeface="Cambria Math" panose="02040503050406030204" pitchFamily="18" charset="0"/>
                              </a:rPr>
                              <m:t>𝑛</m:t>
                            </m:r>
                          </m:den>
                        </m:f>
                      </m:e>
                    </m:box>
                  </m:oMath>
                </a14:m>
                <a:r>
                  <a:rPr lang="en-US" altLang="zh-CN" dirty="0"/>
                  <a:t> =</a:t>
                </a:r>
                <a14:m>
                  <m:oMath xmlns:m="http://schemas.openxmlformats.org/officeDocument/2006/math">
                    <m:box>
                      <m:boxPr>
                        <m:ctrlPr>
                          <a:rPr lang="en-US" altLang="zh-CN" i="1">
                            <a:latin typeface="Cambria Math" panose="02040503050406030204" pitchFamily="18" charset="0"/>
                          </a:rPr>
                        </m:ctrlPr>
                      </m:boxPr>
                      <m:e>
                        <m:argPr>
                          <m:argSz m:val="-1"/>
                        </m:argP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𝑠</m:t>
                                </m:r>
                              </m:sub>
                            </m:sSub>
                            <m:r>
                              <a:rPr lang="en-US" altLang="zh-CN" i="1">
                                <a:latin typeface="Cambria Math"/>
                              </a:rPr>
                              <m:t>+</m:t>
                            </m:r>
                            <m:r>
                              <a:rPr lang="en-US" altLang="zh-CN" i="1" smtClean="0">
                                <a:latin typeface="Cambria Math" panose="02040503050406030204" pitchFamily="18" charset="0"/>
                              </a:rPr>
                              <m:t>𝑛</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𝑊</m:t>
                                </m:r>
                              </m:e>
                              <m:sub>
                                <m:r>
                                  <a:rPr lang="en-US" altLang="zh-CN" i="1">
                                    <a:latin typeface="Cambria Math" panose="02040503050406030204" pitchFamily="18" charset="0"/>
                                  </a:rPr>
                                  <m:t>𝑝</m:t>
                                </m:r>
                              </m:sub>
                              <m:sup>
                                <m:r>
                                  <a:rPr lang="en-US" altLang="zh-CN" b="0" i="1" smtClean="0">
                                    <a:latin typeface="Cambria Math" panose="02040503050406030204" pitchFamily="18" charset="0"/>
                                  </a:rPr>
                                  <m:t>1</m:t>
                                </m:r>
                              </m:sup>
                            </m:sSubSup>
                          </m:num>
                          <m:den>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𝑠</m:t>
                                </m:r>
                              </m:sub>
                            </m:sSub>
                            <m:r>
                              <a:rPr lang="en-US" altLang="zh-CN" i="1">
                                <a:latin typeface="Cambria Math"/>
                              </a:rPr>
                              <m:t>+</m:t>
                            </m:r>
                            <m:r>
                              <a:rPr lang="en-US" altLang="zh-CN" b="0" i="1" smtClean="0">
                                <a:latin typeface="Cambria Math" panose="02040503050406030204" pitchFamily="18" charset="0"/>
                              </a:rPr>
                              <m:t>𝑛</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𝑊</m:t>
                                </m:r>
                              </m:e>
                              <m:sub>
                                <m:r>
                                  <a:rPr lang="en-US" altLang="zh-CN" i="1">
                                    <a:latin typeface="Cambria Math" panose="02040503050406030204" pitchFamily="18" charset="0"/>
                                  </a:rPr>
                                  <m:t>𝑝</m:t>
                                </m:r>
                              </m:sub>
                              <m:sup>
                                <m:r>
                                  <a:rPr lang="en-US" altLang="zh-CN" i="1">
                                    <a:latin typeface="Cambria Math" panose="02040503050406030204" pitchFamily="18" charset="0"/>
                                  </a:rPr>
                                  <m:t>1</m:t>
                                </m:r>
                              </m:sup>
                            </m:sSubSup>
                            <m:r>
                              <a:rPr lang="en-US" altLang="zh-CN" i="1">
                                <a:latin typeface="Cambria Math"/>
                              </a:rPr>
                              <m:t>/</m:t>
                            </m:r>
                            <m:r>
                              <a:rPr lang="en-US" altLang="zh-CN" b="0" i="1" smtClean="0">
                                <a:latin typeface="Cambria Math" panose="02040503050406030204" pitchFamily="18" charset="0"/>
                              </a:rPr>
                              <m:t>𝑛</m:t>
                            </m:r>
                          </m:den>
                        </m:f>
                      </m:e>
                    </m:box>
                    <m:r>
                      <a:rPr lang="en-US" altLang="zh-CN" i="1">
                        <a:latin typeface="Cambria Math" panose="02040503050406030204" pitchFamily="18" charset="0"/>
                      </a:rPr>
                      <m:t> </m:t>
                    </m:r>
                  </m:oMath>
                </a14:m>
                <a:r>
                  <a:rPr lang="en-US" altLang="zh-CN" dirty="0"/>
                  <a:t>=</a:t>
                </a:r>
                <a:r>
                  <a:rPr lang="en-US" altLang="zh-CN" i="1" dirty="0"/>
                  <a:t>f</a:t>
                </a:r>
                <a:r>
                  <a:rPr lang="en-US" altLang="zh-CN" baseline="-25000" dirty="0"/>
                  <a:t>1</a:t>
                </a:r>
                <a:r>
                  <a:rPr lang="en-US" altLang="zh-CN" dirty="0"/>
                  <a:t>+</a:t>
                </a:r>
                <a:r>
                  <a:rPr lang="en-US" altLang="zh-CN" i="1" dirty="0"/>
                  <a:t>n</a:t>
                </a:r>
                <a:r>
                  <a:rPr lang="en-US" altLang="zh-CN" dirty="0"/>
                  <a:t>(1-</a:t>
                </a:r>
                <a:r>
                  <a:rPr lang="en-US" altLang="zh-CN" i="1" dirty="0"/>
                  <a:t>f</a:t>
                </a:r>
                <a:r>
                  <a:rPr lang="en-US" altLang="zh-CN" baseline="-25000" dirty="0"/>
                  <a:t>1</a:t>
                </a:r>
                <a:r>
                  <a:rPr lang="en-US" altLang="zh-CN" dirty="0"/>
                  <a:t>)=</a:t>
                </a:r>
                <a:r>
                  <a:rPr lang="en-US" altLang="zh-CN" i="1" dirty="0"/>
                  <a:t>n</a:t>
                </a:r>
                <a:r>
                  <a:rPr lang="en-US" altLang="zh-CN" dirty="0"/>
                  <a:t>-</a:t>
                </a:r>
                <a:r>
                  <a:rPr lang="en-US" altLang="zh-CN" i="1" dirty="0"/>
                  <a:t>f</a:t>
                </a:r>
                <a:r>
                  <a:rPr lang="en-US" altLang="zh-CN" baseline="-25000" dirty="0"/>
                  <a:t>1</a:t>
                </a:r>
                <a:r>
                  <a:rPr lang="en-US" altLang="zh-CN" dirty="0"/>
                  <a:t>(</a:t>
                </a:r>
                <a:r>
                  <a:rPr lang="en-US" altLang="zh-CN" i="1" dirty="0"/>
                  <a:t>n</a:t>
                </a:r>
                <a:r>
                  <a:rPr lang="en-US" altLang="zh-CN" dirty="0"/>
                  <a:t>-1)</a:t>
                </a:r>
                <a14:m>
                  <m:oMath xmlns:m="http://schemas.openxmlformats.org/officeDocument/2006/math">
                    <m:groupChr>
                      <m:groupChrPr>
                        <m:chr m:val="⇒"/>
                        <m:vertJc m:val="bot"/>
                        <m:ctrlPr>
                          <a:rPr lang="en-US" altLang="zh-CN" i="1">
                            <a:latin typeface="Cambria Math" panose="02040503050406030204" pitchFamily="18" charset="0"/>
                          </a:rPr>
                        </m:ctrlPr>
                      </m:groupChrPr>
                      <m:e>
                        <m:r>
                          <a:rPr lang="en-US" altLang="zh-CN" b="0" i="1" smtClean="0">
                            <a:latin typeface="Cambria Math" panose="02040503050406030204" pitchFamily="18" charset="0"/>
                          </a:rPr>
                          <m:t>𝑛</m:t>
                        </m:r>
                        <m:r>
                          <a:rPr lang="en-US" altLang="zh-CN" i="1">
                            <a:latin typeface="Cambria Math"/>
                            <a:ea typeface="Cambria Math"/>
                          </a:rPr>
                          <m:t>→∞</m:t>
                        </m:r>
                      </m:e>
                    </m:groupChr>
                  </m:oMath>
                </a14:m>
                <a:r>
                  <a:rPr lang="en-US" altLang="zh-CN" dirty="0"/>
                  <a:t>(1-</a:t>
                </a:r>
                <a:r>
                  <a:rPr lang="en-US" altLang="zh-CN" i="1" dirty="0"/>
                  <a:t>f</a:t>
                </a:r>
                <a:r>
                  <a:rPr lang="en-US" altLang="zh-CN" baseline="-25000" dirty="0"/>
                  <a:t>1</a:t>
                </a:r>
                <a:r>
                  <a:rPr lang="en-US" altLang="zh-CN" dirty="0"/>
                  <a:t>)</a:t>
                </a:r>
                <a:r>
                  <a:rPr lang="en-US" altLang="zh-CN" i="1" dirty="0"/>
                  <a:t>n</a:t>
                </a:r>
              </a:p>
              <a:p>
                <a:pPr lvl="1"/>
                <a:r>
                  <a:rPr lang="zh-CN" altLang="en-US" dirty="0"/>
                  <a:t>随着处理器数目的增加，加速几乎与处理器数成比例的线性增加</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3"/>
                <a:stretch>
                  <a:fillRect l="-593"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13</a:t>
            </a:fld>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850023057"/>
              </p:ext>
            </p:extLst>
          </p:nvPr>
        </p:nvGraphicFramePr>
        <p:xfrm>
          <a:off x="1311275" y="2924175"/>
          <a:ext cx="6724650" cy="3602038"/>
        </p:xfrm>
        <a:graphic>
          <a:graphicData uri="http://schemas.openxmlformats.org/presentationml/2006/ole">
            <mc:AlternateContent xmlns:mc="http://schemas.openxmlformats.org/markup-compatibility/2006">
              <mc:Choice xmlns:v="urn:schemas-microsoft-com:vml" Requires="v">
                <p:oleObj name="Visio" r:id="rId4" imgW="5368892" imgH="2898990" progId="Visio.Drawing.11">
                  <p:embed/>
                </p:oleObj>
              </mc:Choice>
              <mc:Fallback>
                <p:oleObj name="Visio" r:id="rId4" imgW="5368892" imgH="2898990" progId="Visio.Drawing.11">
                  <p:embed/>
                  <p:pic>
                    <p:nvPicPr>
                      <p:cNvPr id="0" name="对象 4"/>
                      <p:cNvPicPr>
                        <a:picLocks noChangeAspect="1" noChangeArrowheads="1"/>
                      </p:cNvPicPr>
                      <p:nvPr/>
                    </p:nvPicPr>
                    <p:blipFill>
                      <a:blip r:embed="rId5"/>
                      <a:srcRect/>
                      <a:stretch>
                        <a:fillRect/>
                      </a:stretch>
                    </p:blipFill>
                    <p:spPr bwMode="auto">
                      <a:xfrm>
                        <a:off x="1311275" y="2924175"/>
                        <a:ext cx="6724650" cy="360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文本框 4">
            <a:extLst>
              <a:ext uri="{FF2B5EF4-FFF2-40B4-BE49-F238E27FC236}">
                <a16:creationId xmlns:a16="http://schemas.microsoft.com/office/drawing/2014/main" id="{F0EAC321-593F-427F-8EA7-AA7575FC0FF1}"/>
              </a:ext>
            </a:extLst>
          </p:cNvPr>
          <p:cNvSpPr txBox="1"/>
          <p:nvPr/>
        </p:nvSpPr>
        <p:spPr>
          <a:xfrm>
            <a:off x="2041575" y="5400570"/>
            <a:ext cx="226169" cy="246221"/>
          </a:xfrm>
          <a:prstGeom prst="rect">
            <a:avLst/>
          </a:prstGeom>
          <a:noFill/>
        </p:spPr>
        <p:txBody>
          <a:bodyPr wrap="none" rtlCol="0">
            <a:spAutoFit/>
          </a:bodyPr>
          <a:lstStyle/>
          <a:p>
            <a:r>
              <a:rPr lang="en-US" altLang="zh-CN" sz="1000" dirty="0">
                <a:latin typeface="+mn-lt"/>
              </a:rPr>
              <a:t>1</a:t>
            </a:r>
            <a:endParaRPr lang="zh-CN" altLang="en-US" dirty="0">
              <a:latin typeface="+mn-lt"/>
            </a:endParaRPr>
          </a:p>
        </p:txBody>
      </p:sp>
      <p:sp>
        <p:nvSpPr>
          <p:cNvPr id="7" name="文本框 6">
            <a:extLst>
              <a:ext uri="{FF2B5EF4-FFF2-40B4-BE49-F238E27FC236}">
                <a16:creationId xmlns:a16="http://schemas.microsoft.com/office/drawing/2014/main" id="{61D4190A-32F8-420E-B699-66A3C904F32C}"/>
              </a:ext>
            </a:extLst>
          </p:cNvPr>
          <p:cNvSpPr txBox="1"/>
          <p:nvPr/>
        </p:nvSpPr>
        <p:spPr>
          <a:xfrm>
            <a:off x="2407467" y="5236176"/>
            <a:ext cx="248786" cy="246221"/>
          </a:xfrm>
          <a:prstGeom prst="rect">
            <a:avLst/>
          </a:prstGeom>
          <a:noFill/>
        </p:spPr>
        <p:txBody>
          <a:bodyPr wrap="none" rtlCol="0">
            <a:spAutoFit/>
          </a:bodyPr>
          <a:lstStyle/>
          <a:p>
            <a:r>
              <a:rPr lang="en-US" altLang="zh-CN" sz="1000" dirty="0">
                <a:latin typeface="+mn-lt"/>
              </a:rPr>
              <a:t>2</a:t>
            </a:r>
            <a:endParaRPr lang="zh-CN" altLang="en-US" dirty="0">
              <a:latin typeface="+mn-lt"/>
            </a:endParaRPr>
          </a:p>
        </p:txBody>
      </p:sp>
      <p:sp>
        <p:nvSpPr>
          <p:cNvPr id="9" name="文本框 8">
            <a:extLst>
              <a:ext uri="{FF2B5EF4-FFF2-40B4-BE49-F238E27FC236}">
                <a16:creationId xmlns:a16="http://schemas.microsoft.com/office/drawing/2014/main" id="{B519A92F-B708-4453-B68A-2F0D8BCF1AA3}"/>
              </a:ext>
            </a:extLst>
          </p:cNvPr>
          <p:cNvSpPr txBox="1"/>
          <p:nvPr/>
        </p:nvSpPr>
        <p:spPr>
          <a:xfrm>
            <a:off x="2761249" y="5026004"/>
            <a:ext cx="248786" cy="246221"/>
          </a:xfrm>
          <a:prstGeom prst="rect">
            <a:avLst/>
          </a:prstGeom>
          <a:noFill/>
        </p:spPr>
        <p:txBody>
          <a:bodyPr wrap="none" rtlCol="0">
            <a:spAutoFit/>
          </a:bodyPr>
          <a:lstStyle/>
          <a:p>
            <a:r>
              <a:rPr lang="en-US" altLang="zh-CN" sz="1000" dirty="0">
                <a:latin typeface="+mn-lt"/>
              </a:rPr>
              <a:t>3</a:t>
            </a:r>
            <a:endParaRPr lang="zh-CN" altLang="en-US" dirty="0">
              <a:latin typeface="+mn-lt"/>
            </a:endParaRPr>
          </a:p>
        </p:txBody>
      </p:sp>
      <p:sp>
        <p:nvSpPr>
          <p:cNvPr id="10" name="文本框 9">
            <a:extLst>
              <a:ext uri="{FF2B5EF4-FFF2-40B4-BE49-F238E27FC236}">
                <a16:creationId xmlns:a16="http://schemas.microsoft.com/office/drawing/2014/main" id="{3A6124AF-6FDE-4D59-A3D5-F60D0D97B76C}"/>
              </a:ext>
            </a:extLst>
          </p:cNvPr>
          <p:cNvSpPr txBox="1"/>
          <p:nvPr/>
        </p:nvSpPr>
        <p:spPr>
          <a:xfrm>
            <a:off x="3115031" y="4851988"/>
            <a:ext cx="248786" cy="246221"/>
          </a:xfrm>
          <a:prstGeom prst="rect">
            <a:avLst/>
          </a:prstGeom>
          <a:noFill/>
        </p:spPr>
        <p:txBody>
          <a:bodyPr wrap="none" rtlCol="0">
            <a:spAutoFit/>
          </a:bodyPr>
          <a:lstStyle/>
          <a:p>
            <a:r>
              <a:rPr lang="en-US" altLang="zh-CN" sz="1000" dirty="0">
                <a:latin typeface="+mn-lt"/>
              </a:rPr>
              <a:t>4</a:t>
            </a:r>
            <a:endParaRPr lang="zh-CN" altLang="en-US" dirty="0">
              <a:latin typeface="+mn-lt"/>
            </a:endParaRPr>
          </a:p>
        </p:txBody>
      </p:sp>
      <p:sp>
        <p:nvSpPr>
          <p:cNvPr id="11" name="文本框 10">
            <a:extLst>
              <a:ext uri="{FF2B5EF4-FFF2-40B4-BE49-F238E27FC236}">
                <a16:creationId xmlns:a16="http://schemas.microsoft.com/office/drawing/2014/main" id="{18B0BAE3-614E-41BD-8A47-6760D6079194}"/>
              </a:ext>
            </a:extLst>
          </p:cNvPr>
          <p:cNvSpPr txBox="1"/>
          <p:nvPr/>
        </p:nvSpPr>
        <p:spPr>
          <a:xfrm>
            <a:off x="3473106" y="4640257"/>
            <a:ext cx="248786" cy="246221"/>
          </a:xfrm>
          <a:prstGeom prst="rect">
            <a:avLst/>
          </a:prstGeom>
          <a:noFill/>
        </p:spPr>
        <p:txBody>
          <a:bodyPr wrap="none" rtlCol="0">
            <a:spAutoFit/>
          </a:bodyPr>
          <a:lstStyle/>
          <a:p>
            <a:r>
              <a:rPr lang="en-US" altLang="zh-CN" sz="1000" dirty="0">
                <a:latin typeface="+mn-lt"/>
              </a:rPr>
              <a:t>5</a:t>
            </a:r>
            <a:endParaRPr lang="zh-CN" altLang="en-US" dirty="0">
              <a:latin typeface="+mn-lt"/>
            </a:endParaRPr>
          </a:p>
        </p:txBody>
      </p:sp>
      <p:sp>
        <p:nvSpPr>
          <p:cNvPr id="12" name="文本框 11">
            <a:extLst>
              <a:ext uri="{FF2B5EF4-FFF2-40B4-BE49-F238E27FC236}">
                <a16:creationId xmlns:a16="http://schemas.microsoft.com/office/drawing/2014/main" id="{54A6F746-55EA-4AC4-98FB-97935BDE6403}"/>
              </a:ext>
            </a:extLst>
          </p:cNvPr>
          <p:cNvSpPr txBox="1"/>
          <p:nvPr/>
        </p:nvSpPr>
        <p:spPr>
          <a:xfrm>
            <a:off x="3835721" y="4406132"/>
            <a:ext cx="248786" cy="246221"/>
          </a:xfrm>
          <a:prstGeom prst="rect">
            <a:avLst/>
          </a:prstGeom>
          <a:noFill/>
        </p:spPr>
        <p:txBody>
          <a:bodyPr wrap="none" rtlCol="0">
            <a:spAutoFit/>
          </a:bodyPr>
          <a:lstStyle/>
          <a:p>
            <a:r>
              <a:rPr lang="en-US" altLang="zh-CN" sz="1000" dirty="0">
                <a:latin typeface="+mn-lt"/>
              </a:rPr>
              <a:t>6</a:t>
            </a:r>
            <a:endParaRPr lang="zh-CN" altLang="en-US" dirty="0">
              <a:latin typeface="+mn-lt"/>
            </a:endParaRPr>
          </a:p>
        </p:txBody>
      </p:sp>
      <p:sp>
        <p:nvSpPr>
          <p:cNvPr id="13" name="文本框 12">
            <a:extLst>
              <a:ext uri="{FF2B5EF4-FFF2-40B4-BE49-F238E27FC236}">
                <a16:creationId xmlns:a16="http://schemas.microsoft.com/office/drawing/2014/main" id="{7ACEFC51-663C-44B8-BE8E-C911AC81EEC3}"/>
              </a:ext>
            </a:extLst>
          </p:cNvPr>
          <p:cNvSpPr txBox="1"/>
          <p:nvPr/>
        </p:nvSpPr>
        <p:spPr>
          <a:xfrm>
            <a:off x="3453750" y="5985622"/>
            <a:ext cx="247728" cy="282573"/>
          </a:xfrm>
          <a:prstGeom prst="rect">
            <a:avLst/>
          </a:prstGeom>
          <a:solidFill>
            <a:schemeClr val="bg1"/>
          </a:solidFill>
        </p:spPr>
        <p:txBody>
          <a:bodyPr wrap="square" lIns="0" tIns="0" rIns="0" bIns="36000" rtlCol="0">
            <a:spAutoFit/>
          </a:bodyPr>
          <a:lstStyle/>
          <a:p>
            <a:r>
              <a:rPr lang="en-US" altLang="zh-CN" sz="1600" i="1" dirty="0">
                <a:latin typeface="+mn-lt"/>
              </a:rPr>
              <a:t>n</a:t>
            </a:r>
            <a:endParaRPr lang="zh-CN" altLang="en-US" sz="1600" i="1" dirty="0">
              <a:latin typeface="+mn-lt"/>
            </a:endParaRPr>
          </a:p>
        </p:txBody>
      </p:sp>
      <p:sp>
        <p:nvSpPr>
          <p:cNvPr id="14" name="文本框 13">
            <a:extLst>
              <a:ext uri="{FF2B5EF4-FFF2-40B4-BE49-F238E27FC236}">
                <a16:creationId xmlns:a16="http://schemas.microsoft.com/office/drawing/2014/main" id="{9E6B8140-28F4-4468-99CF-F39DEA70C45B}"/>
              </a:ext>
            </a:extLst>
          </p:cNvPr>
          <p:cNvSpPr txBox="1"/>
          <p:nvPr/>
        </p:nvSpPr>
        <p:spPr>
          <a:xfrm>
            <a:off x="6571052" y="5968450"/>
            <a:ext cx="247728" cy="282573"/>
          </a:xfrm>
          <a:prstGeom prst="rect">
            <a:avLst/>
          </a:prstGeom>
          <a:solidFill>
            <a:schemeClr val="bg1"/>
          </a:solidFill>
        </p:spPr>
        <p:txBody>
          <a:bodyPr wrap="square" lIns="0" tIns="0" rIns="0" bIns="36000" rtlCol="0">
            <a:spAutoFit/>
          </a:bodyPr>
          <a:lstStyle/>
          <a:p>
            <a:r>
              <a:rPr lang="en-US" altLang="zh-CN" sz="1600" i="1" dirty="0">
                <a:latin typeface="+mn-lt"/>
              </a:rPr>
              <a:t>n</a:t>
            </a:r>
            <a:endParaRPr lang="zh-CN" altLang="en-US" sz="1600" i="1" dirty="0">
              <a:latin typeface="+mn-lt"/>
            </a:endParaRPr>
          </a:p>
        </p:txBody>
      </p:sp>
    </p:spTree>
    <p:extLst>
      <p:ext uri="{BB962C8B-B14F-4D97-AF65-F5344CB8AC3E}">
        <p14:creationId xmlns:p14="http://schemas.microsoft.com/office/powerpoint/2010/main" val="4038055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4.2.2 Gustafson</a:t>
            </a:r>
            <a:r>
              <a:rPr lang="zh-CN" altLang="en-US" dirty="0"/>
              <a:t>定律</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固定计算时间的加速公式</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i="1" dirty="0"/>
                  <a:t>W</a:t>
                </a:r>
                <a:r>
                  <a:rPr lang="en-US" altLang="zh-CN" i="1" baseline="-25000" dirty="0" err="1"/>
                  <a:t>o</a:t>
                </a:r>
                <a:r>
                  <a:rPr lang="zh-CN" altLang="en-US" dirty="0"/>
                  <a:t>为额外开销</a:t>
                </a:r>
                <a:endParaRPr lang="en-US" altLang="zh-CN" dirty="0"/>
              </a:p>
              <a:p>
                <a:pPr marL="0" indent="0" algn="ctr">
                  <a:buNone/>
                </a:pPr>
                <a:r>
                  <a:rPr lang="en-US" altLang="zh-CN" i="1" dirty="0"/>
                  <a:t>S</a:t>
                </a:r>
                <a:r>
                  <a:rPr lang="en-US" altLang="zh-CN" dirty="0">
                    <a:cs typeface="Times New Roman"/>
                  </a:rPr>
                  <a:t>'</a:t>
                </a:r>
                <a:r>
                  <a:rPr lang="en-US" altLang="zh-CN" dirty="0"/>
                  <a:t>=</a:t>
                </a:r>
                <a14:m>
                  <m:oMath xmlns:m="http://schemas.openxmlformats.org/officeDocument/2006/math">
                    <m:box>
                      <m:boxPr>
                        <m:ctrlPr>
                          <a:rPr lang="en-US" altLang="zh-CN" i="1">
                            <a:latin typeface="Cambria Math" panose="02040503050406030204" pitchFamily="18" charset="0"/>
                          </a:rPr>
                        </m:ctrlPr>
                      </m:boxPr>
                      <m:e>
                        <m:argPr>
                          <m:argSz m:val="-1"/>
                        </m:argP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𝑠</m:t>
                                </m:r>
                              </m:sub>
                            </m:sSub>
                            <m:r>
                              <a:rPr lang="en-US" altLang="zh-CN" i="1">
                                <a:latin typeface="Cambria Math"/>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𝑛</m:t>
                                </m:r>
                                <m:r>
                                  <a:rPr lang="en-US" altLang="zh-CN" i="1">
                                    <a:latin typeface="Cambria Math"/>
                                  </a:rPr>
                                  <m:t>𝑊</m:t>
                                </m:r>
                              </m:e>
                              <m:sub>
                                <m:r>
                                  <a:rPr lang="en-US" altLang="zh-CN" i="1">
                                    <a:latin typeface="Cambria Math"/>
                                  </a:rPr>
                                  <m:t>𝑝</m:t>
                                </m:r>
                              </m:sub>
                            </m:sSub>
                          </m:num>
                          <m:den>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𝑠</m:t>
                                </m:r>
                              </m:sub>
                            </m:sSub>
                            <m:r>
                              <a:rPr lang="en-US" altLang="zh-CN" i="1">
                                <a:latin typeface="Cambria Math"/>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a:rPr>
                                  <m:t>𝑝</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𝑜</m:t>
                                </m:r>
                              </m:sub>
                            </m:sSub>
                          </m:den>
                        </m:f>
                      </m:e>
                    </m:box>
                  </m:oMath>
                </a14:m>
                <a:r>
                  <a:rPr lang="en-US" altLang="zh-CN" dirty="0"/>
                  <a:t>=</a:t>
                </a:r>
                <a14:m>
                  <m:oMath xmlns:m="http://schemas.openxmlformats.org/officeDocument/2006/math">
                    <m:f>
                      <m:fPr>
                        <m:ctrlPr>
                          <a:rPr lang="en-US" altLang="zh-CN" i="1">
                            <a:latin typeface="Cambria Math" panose="02040503050406030204" pitchFamily="18" charset="0"/>
                          </a:rPr>
                        </m:ctrlPr>
                      </m:fPr>
                      <m:num>
                        <m:r>
                          <a:rPr lang="en-US" altLang="zh-CN" b="0" i="1" smtClean="0">
                            <a:latin typeface="Cambria Math"/>
                          </a:rPr>
                          <m:t>𝑓</m:t>
                        </m:r>
                        <m:r>
                          <a:rPr lang="en-US" altLang="zh-CN" b="0" i="1" smtClean="0">
                            <a:latin typeface="Cambria Math"/>
                          </a:rPr>
                          <m:t>+</m:t>
                        </m:r>
                        <m:r>
                          <a:rPr lang="en-US" altLang="zh-CN" b="0" i="1" smtClean="0">
                            <a:latin typeface="Cambria Math" panose="02040503050406030204" pitchFamily="18" charset="0"/>
                          </a:rPr>
                          <m:t>𝑛</m:t>
                        </m:r>
                        <m:r>
                          <a:rPr lang="en-US" altLang="zh-CN" b="0" i="1" smtClean="0">
                            <a:latin typeface="Cambria Math"/>
                          </a:rPr>
                          <m:t>(1−</m:t>
                        </m:r>
                        <m:r>
                          <a:rPr lang="en-US" altLang="zh-CN" b="0" i="1" smtClean="0">
                            <a:latin typeface="Cambria Math"/>
                          </a:rPr>
                          <m:t>𝑓</m:t>
                        </m:r>
                        <m:r>
                          <a:rPr lang="en-US" altLang="zh-CN" b="0" i="1" smtClean="0">
                            <a:latin typeface="Cambria Math"/>
                          </a:rPr>
                          <m:t>)</m:t>
                        </m:r>
                      </m:num>
                      <m:den>
                        <m:r>
                          <a:rPr lang="en-US" altLang="zh-CN" i="1">
                            <a:latin typeface="Cambria Math"/>
                          </a:rPr>
                          <m:t>1</m:t>
                        </m:r>
                        <m:r>
                          <a:rPr lang="en-US" altLang="zh-CN"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𝑜</m:t>
                            </m:r>
                          </m:sub>
                        </m:sSub>
                        <m:r>
                          <a:rPr lang="en-US" altLang="zh-CN" i="1">
                            <a:latin typeface="Cambria Math"/>
                          </a:rPr>
                          <m:t>/</m:t>
                        </m:r>
                        <m:r>
                          <a:rPr lang="en-US" altLang="zh-CN" i="1">
                            <a:latin typeface="Cambria Math"/>
                          </a:rPr>
                          <m:t>𝑊</m:t>
                        </m:r>
                        <m:r>
                          <a:rPr lang="en-US" altLang="zh-CN" i="1">
                            <a:latin typeface="Cambria Math"/>
                          </a:rPr>
                          <m:t> </m:t>
                        </m:r>
                      </m:den>
                    </m:f>
                  </m:oMath>
                </a14:m>
                <a:endParaRPr lang="en-US" altLang="zh-CN" dirty="0"/>
              </a:p>
              <a:p>
                <a:pPr lvl="1" algn="just"/>
                <a:r>
                  <a:rPr lang="en-US" altLang="zh-CN" i="1" dirty="0"/>
                  <a:t>W</a:t>
                </a:r>
                <a:r>
                  <a:rPr lang="en-US" altLang="zh-CN" i="1" baseline="-25000" dirty="0"/>
                  <a:t>o</a:t>
                </a:r>
                <a:r>
                  <a:rPr lang="zh-CN" altLang="en-US" dirty="0"/>
                  <a:t>是</a:t>
                </a:r>
                <a:r>
                  <a:rPr lang="en-US" altLang="zh-CN" i="1" dirty="0"/>
                  <a:t>n</a:t>
                </a:r>
                <a:r>
                  <a:rPr lang="zh-CN" altLang="en-US" dirty="0"/>
                  <a:t>的函数，它可能随</a:t>
                </a:r>
                <a:r>
                  <a:rPr lang="en-US" altLang="zh-CN" i="1" dirty="0"/>
                  <a:t>n</a:t>
                </a:r>
                <a:r>
                  <a:rPr lang="zh-CN" altLang="en-US" dirty="0"/>
                  <a:t>增大、减少或不变</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3"/>
                <a:stretch>
                  <a:fillRect l="-593" t="-1358" b="-2222"/>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14</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176067231"/>
              </p:ext>
            </p:extLst>
          </p:nvPr>
        </p:nvGraphicFramePr>
        <p:xfrm>
          <a:off x="1763688" y="1340768"/>
          <a:ext cx="5634038" cy="3297238"/>
        </p:xfrm>
        <a:graphic>
          <a:graphicData uri="http://schemas.openxmlformats.org/presentationml/2006/ole">
            <mc:AlternateContent xmlns:mc="http://schemas.openxmlformats.org/markup-compatibility/2006">
              <mc:Choice xmlns:v="urn:schemas-microsoft-com:vml" Requires="v">
                <p:oleObj name="Visio" r:id="rId4" imgW="4498794" imgH="2652750" progId="Visio.Drawing.11">
                  <p:embed/>
                </p:oleObj>
              </mc:Choice>
              <mc:Fallback>
                <p:oleObj name="Visio" r:id="rId4" imgW="4498794" imgH="2652750" progId="Visio.Drawing.11">
                  <p:embed/>
                  <p:pic>
                    <p:nvPicPr>
                      <p:cNvPr id="0" name="对象 4"/>
                      <p:cNvPicPr>
                        <a:picLocks noChangeAspect="1" noChangeArrowheads="1"/>
                      </p:cNvPicPr>
                      <p:nvPr/>
                    </p:nvPicPr>
                    <p:blipFill>
                      <a:blip r:embed="rId5"/>
                      <a:srcRect/>
                      <a:stretch>
                        <a:fillRect/>
                      </a:stretch>
                    </p:blipFill>
                    <p:spPr bwMode="auto">
                      <a:xfrm>
                        <a:off x="1763688" y="1340768"/>
                        <a:ext cx="5634038" cy="329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04072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4.2.4 </a:t>
            </a:r>
            <a:r>
              <a:rPr lang="zh-CN" altLang="en-US"/>
              <a:t>有关加速的讨论</a:t>
            </a:r>
            <a:endParaRPr lang="zh-CN" altLang="en-US" dirty="0"/>
          </a:p>
        </p:txBody>
      </p:sp>
      <p:sp>
        <p:nvSpPr>
          <p:cNvPr id="3" name="内容占位符 2"/>
          <p:cNvSpPr>
            <a:spLocks noGrp="1"/>
          </p:cNvSpPr>
          <p:nvPr>
            <p:ph sz="quarter" idx="1"/>
          </p:nvPr>
        </p:nvSpPr>
        <p:spPr/>
        <p:txBody>
          <a:bodyPr/>
          <a:lstStyle/>
          <a:p>
            <a:r>
              <a:rPr lang="zh-CN" altLang="en-US" sz="2400" dirty="0"/>
              <a:t>参考的加速经验公式</a:t>
            </a:r>
            <a:endParaRPr lang="en-US" altLang="zh-CN" sz="2400" dirty="0"/>
          </a:p>
          <a:p>
            <a:pPr marL="0" indent="0" algn="ctr">
              <a:buNone/>
            </a:pPr>
            <a:r>
              <a:rPr lang="en-US" altLang="zh-CN" sz="2400" i="1" dirty="0"/>
              <a:t>p</a:t>
            </a:r>
            <a:r>
              <a:rPr lang="en-US" altLang="zh-CN" sz="2400" dirty="0"/>
              <a:t>/</a:t>
            </a:r>
            <a:r>
              <a:rPr lang="en-US" altLang="zh-CN" sz="2400" dirty="0" err="1"/>
              <a:t>log</a:t>
            </a:r>
            <a:r>
              <a:rPr lang="en-US" altLang="zh-CN" sz="2400" i="1" dirty="0" err="1"/>
              <a:t>p</a:t>
            </a:r>
            <a:r>
              <a:rPr lang="en-US" altLang="zh-CN" sz="2400" dirty="0" err="1"/>
              <a:t>≤</a:t>
            </a:r>
            <a:r>
              <a:rPr lang="en-US" altLang="zh-CN" sz="2400" i="1" dirty="0" err="1"/>
              <a:t>S</a:t>
            </a:r>
            <a:r>
              <a:rPr lang="en-US" altLang="zh-CN" sz="2400" dirty="0" err="1"/>
              <a:t>≤</a:t>
            </a:r>
            <a:r>
              <a:rPr lang="en-US" altLang="zh-CN" sz="2400" i="1" dirty="0" err="1"/>
              <a:t>p</a:t>
            </a:r>
            <a:r>
              <a:rPr lang="en-US" altLang="zh-CN" sz="2400" dirty="0"/>
              <a:t> </a:t>
            </a:r>
          </a:p>
          <a:p>
            <a:pPr lvl="1"/>
            <a:r>
              <a:rPr lang="zh-CN" altLang="en-US" sz="2000" dirty="0"/>
              <a:t>可达线性加速的应用问题</a:t>
            </a:r>
            <a:endParaRPr lang="en-US" altLang="zh-CN" sz="2000" dirty="0"/>
          </a:p>
          <a:p>
            <a:pPr lvl="2"/>
            <a:r>
              <a:rPr lang="zh-CN" altLang="en-US" sz="1800" dirty="0"/>
              <a:t>矩阵相加、内积运算等，此类问题几乎没有通信开销</a:t>
            </a:r>
            <a:endParaRPr lang="en-US" altLang="zh-CN" sz="1800" dirty="0"/>
          </a:p>
          <a:p>
            <a:pPr lvl="1"/>
            <a:r>
              <a:rPr lang="zh-CN" altLang="en-US" sz="2000" dirty="0"/>
              <a:t>可达</a:t>
            </a:r>
            <a:r>
              <a:rPr lang="en-US" altLang="zh-CN" sz="2000" i="1" dirty="0"/>
              <a:t>p</a:t>
            </a:r>
            <a:r>
              <a:rPr lang="en-US" altLang="zh-CN" sz="2000" dirty="0"/>
              <a:t>/</a:t>
            </a:r>
            <a:r>
              <a:rPr lang="en-US" altLang="zh-CN" sz="2000" dirty="0" err="1"/>
              <a:t>log</a:t>
            </a:r>
            <a:r>
              <a:rPr lang="en-US" altLang="zh-CN" sz="2000" i="1" dirty="0" err="1"/>
              <a:t>p</a:t>
            </a:r>
            <a:r>
              <a:rPr lang="zh-CN" altLang="en-US" sz="2000" dirty="0"/>
              <a:t>加速的应用问题</a:t>
            </a:r>
            <a:endParaRPr lang="en-US" altLang="zh-CN" sz="2000" dirty="0"/>
          </a:p>
          <a:p>
            <a:pPr lvl="2"/>
            <a:r>
              <a:rPr lang="zh-CN" altLang="en-US" sz="1800" dirty="0"/>
              <a:t>分治内的应用问题，类似于二叉树，树的同级可并行执行，但向根逐渐推进时，并行度将逐渐减少</a:t>
            </a:r>
            <a:endParaRPr lang="en-US" altLang="zh-CN" sz="1800" dirty="0"/>
          </a:p>
          <a:p>
            <a:r>
              <a:rPr lang="zh-CN" altLang="en-US" dirty="0"/>
              <a:t>超线性加速</a:t>
            </a:r>
            <a:endParaRPr lang="en-US" altLang="zh-CN" dirty="0"/>
          </a:p>
          <a:p>
            <a:pPr lvl="1"/>
            <a:r>
              <a:rPr lang="zh-CN" altLang="en-US" dirty="0"/>
              <a:t>由于高速缓存和内存的增加</a:t>
            </a:r>
          </a:p>
          <a:p>
            <a:r>
              <a:rPr lang="zh-CN" altLang="en-US" sz="2400" dirty="0"/>
              <a:t>绝对加速</a:t>
            </a:r>
            <a:endParaRPr lang="en-US" altLang="zh-CN" sz="2400" dirty="0"/>
          </a:p>
          <a:p>
            <a:pPr lvl="1"/>
            <a:r>
              <a:rPr lang="zh-CN" altLang="en-US" sz="2000" dirty="0"/>
              <a:t>最佳串行算法所用的时间除以同一问题其并行算法所用的时间</a:t>
            </a:r>
          </a:p>
          <a:p>
            <a:r>
              <a:rPr lang="zh-CN" altLang="en-US" sz="2400" dirty="0"/>
              <a:t>相对加速</a:t>
            </a:r>
            <a:endParaRPr lang="en-US" altLang="zh-CN" sz="2400" dirty="0"/>
          </a:p>
          <a:p>
            <a:pPr lvl="1"/>
            <a:r>
              <a:rPr lang="zh-CN" altLang="en-US" sz="2000" dirty="0"/>
              <a:t>同一算法在单处理器上运行的时间除以在多个处理器上运行的时间</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15</a:t>
            </a:fld>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第四章</a:t>
            </a:r>
            <a:r>
              <a:rPr lang="en-US" altLang="zh-CN" dirty="0"/>
              <a:t> </a:t>
            </a:r>
            <a:r>
              <a:rPr lang="zh-CN" altLang="en-US" dirty="0"/>
              <a:t>并行计算性能评测</a:t>
            </a:r>
          </a:p>
        </p:txBody>
      </p:sp>
      <p:sp>
        <p:nvSpPr>
          <p:cNvPr id="3" name="内容占位符 2"/>
          <p:cNvSpPr>
            <a:spLocks noGrp="1"/>
          </p:cNvSpPr>
          <p:nvPr>
            <p:ph sz="quarter" idx="1"/>
          </p:nvPr>
        </p:nvSpPr>
        <p:spPr/>
        <p:txBody>
          <a:bodyPr/>
          <a:lstStyle/>
          <a:p>
            <a:r>
              <a:rPr lang="en-US" altLang="zh-CN" dirty="0"/>
              <a:t>4</a:t>
            </a:r>
            <a:r>
              <a:rPr lang="zh-CN" altLang="en-US" dirty="0"/>
              <a:t>.1 并行机的一些基本性能指标</a:t>
            </a:r>
          </a:p>
          <a:p>
            <a:r>
              <a:rPr lang="en-US" altLang="zh-CN" dirty="0"/>
              <a:t>4</a:t>
            </a:r>
            <a:r>
              <a:rPr lang="zh-CN" altLang="en-US" dirty="0"/>
              <a:t>.2 加速比性能定律</a:t>
            </a:r>
            <a:endParaRPr lang="en-US" altLang="zh-CN" dirty="0"/>
          </a:p>
          <a:p>
            <a:r>
              <a:rPr lang="en-US" altLang="zh-CN" dirty="0"/>
              <a:t>4</a:t>
            </a:r>
            <a:r>
              <a:rPr lang="zh-CN" altLang="en-US" dirty="0"/>
              <a:t>.3 可扩放性评测标准</a:t>
            </a:r>
            <a:endParaRPr lang="en-US" altLang="zh-CN" dirty="0"/>
          </a:p>
          <a:p>
            <a:r>
              <a:rPr lang="en-US" altLang="zh-CN" dirty="0">
                <a:solidFill>
                  <a:srgbClr val="FF0000"/>
                </a:solidFill>
              </a:rPr>
              <a:t>4.4 </a:t>
            </a:r>
            <a:r>
              <a:rPr lang="zh-CN" altLang="en-US" dirty="0">
                <a:solidFill>
                  <a:srgbClr val="FF0000"/>
                </a:solidFill>
              </a:rPr>
              <a:t>基准测试程序</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16</a:t>
            </a:fld>
            <a:endParaRPr lang="zh-CN" altLang="en-US"/>
          </a:p>
        </p:txBody>
      </p:sp>
    </p:spTree>
    <p:extLst>
      <p:ext uri="{BB962C8B-B14F-4D97-AF65-F5344CB8AC3E}">
        <p14:creationId xmlns:p14="http://schemas.microsoft.com/office/powerpoint/2010/main" val="3403229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4.4.1 </a:t>
            </a:r>
            <a:r>
              <a:rPr lang="zh-CN" altLang="en-US" dirty="0"/>
              <a:t>基本的测试程序</a:t>
            </a:r>
          </a:p>
        </p:txBody>
      </p:sp>
      <p:sp>
        <p:nvSpPr>
          <p:cNvPr id="3" name="内容占位符 2"/>
          <p:cNvSpPr>
            <a:spLocks noGrp="1"/>
          </p:cNvSpPr>
          <p:nvPr>
            <p:ph sz="quarter" idx="1"/>
          </p:nvPr>
        </p:nvSpPr>
        <p:spPr/>
        <p:txBody>
          <a:bodyPr/>
          <a:lstStyle/>
          <a:p>
            <a:r>
              <a:rPr lang="zh-CN" altLang="en-US" dirty="0"/>
              <a:t>综合型基准测试程序</a:t>
            </a:r>
            <a:r>
              <a:rPr lang="en-US" altLang="zh-CN" dirty="0"/>
              <a:t>Whetstone</a:t>
            </a:r>
          </a:p>
          <a:p>
            <a:pPr lvl="1"/>
            <a:r>
              <a:rPr lang="zh-CN" altLang="en-US" dirty="0"/>
              <a:t>为不同的计算机浮点性能而设计的综合型基准测试程序</a:t>
            </a:r>
            <a:endParaRPr lang="en-US" altLang="zh-CN" dirty="0"/>
          </a:p>
          <a:p>
            <a:pPr lvl="1"/>
            <a:r>
              <a:rPr lang="zh-CN" altLang="en-US" dirty="0"/>
              <a:t>即包括整数运算，又包括浮点运算，涉及数组下标索引、子程序调用、参数传递、条件转移和三角</a:t>
            </a:r>
            <a:r>
              <a:rPr lang="en-US" altLang="zh-CN" dirty="0"/>
              <a:t>/</a:t>
            </a:r>
            <a:r>
              <a:rPr lang="zh-CN" altLang="en-US" dirty="0"/>
              <a:t>超越函数等</a:t>
            </a:r>
            <a:endParaRPr lang="en-US" altLang="zh-CN" dirty="0"/>
          </a:p>
          <a:p>
            <a:r>
              <a:rPr lang="zh-CN" altLang="en-US" dirty="0"/>
              <a:t>综合型基准测试程序</a:t>
            </a:r>
            <a:r>
              <a:rPr lang="en-US" altLang="zh-CN" dirty="0"/>
              <a:t>Dhrystone</a:t>
            </a:r>
          </a:p>
          <a:p>
            <a:pPr lvl="1"/>
            <a:r>
              <a:rPr lang="zh-CN" altLang="en-US" dirty="0"/>
              <a:t>为测试整数与逻辑运算性能而设计的综合型基准测试程序</a:t>
            </a:r>
            <a:endParaRPr lang="en-US" altLang="zh-CN" dirty="0"/>
          </a:p>
          <a:p>
            <a:pPr lvl="1"/>
            <a:r>
              <a:rPr lang="zh-CN" altLang="en-US" dirty="0"/>
              <a:t>一种</a:t>
            </a:r>
            <a:r>
              <a:rPr lang="en-US" altLang="zh-CN" dirty="0"/>
              <a:t>CPU</a:t>
            </a:r>
            <a:r>
              <a:rPr lang="zh-CN" altLang="en-US" dirty="0"/>
              <a:t>密集型测试程序</a:t>
            </a:r>
            <a:endParaRPr lang="en-US" altLang="zh-CN" dirty="0"/>
          </a:p>
          <a:p>
            <a:r>
              <a:rPr lang="zh-CN" altLang="en-US" dirty="0"/>
              <a:t>标准基准测试程序</a:t>
            </a:r>
            <a:r>
              <a:rPr lang="en-US" altLang="zh-CN" dirty="0"/>
              <a:t>SPEC</a:t>
            </a:r>
          </a:p>
          <a:p>
            <a:pPr lvl="1"/>
            <a:r>
              <a:rPr lang="zh-CN" altLang="en-US" dirty="0"/>
              <a:t>主要是测试</a:t>
            </a:r>
            <a:r>
              <a:rPr lang="en-US" altLang="zh-CN" dirty="0"/>
              <a:t>CPU</a:t>
            </a:r>
            <a:r>
              <a:rPr lang="zh-CN" altLang="en-US" dirty="0"/>
              <a:t>性能的</a:t>
            </a:r>
            <a:endParaRPr lang="en-US" altLang="zh-CN" dirty="0"/>
          </a:p>
          <a:p>
            <a:pPr lvl="1"/>
            <a:r>
              <a:rPr lang="zh-CN" altLang="en-US" dirty="0"/>
              <a:t>强调开发能反映真实应用</a:t>
            </a:r>
            <a:r>
              <a:rPr lang="en-US" altLang="zh-CN" dirty="0"/>
              <a:t>(</a:t>
            </a:r>
            <a:r>
              <a:rPr lang="zh-CN" altLang="en-US" dirty="0"/>
              <a:t>如实际负载</a:t>
            </a:r>
            <a:r>
              <a:rPr lang="en-US" altLang="zh-CN" dirty="0"/>
              <a:t>)</a:t>
            </a:r>
            <a:r>
              <a:rPr lang="zh-CN" altLang="en-US" dirty="0"/>
              <a:t>的基准测试程序，并已推广到客户</a:t>
            </a:r>
            <a:r>
              <a:rPr lang="en-US" altLang="zh-CN" dirty="0"/>
              <a:t>-</a:t>
            </a:r>
            <a:r>
              <a:rPr lang="zh-CN" altLang="en-US" dirty="0"/>
              <a:t>服务器计算、商业应用、</a:t>
            </a:r>
            <a:r>
              <a:rPr lang="en-US" altLang="zh-CN" dirty="0"/>
              <a:t>I/O</a:t>
            </a:r>
            <a:r>
              <a:rPr lang="zh-CN" altLang="en-US" dirty="0"/>
              <a:t>子系统等</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17</a:t>
            </a:fld>
            <a:endParaRPr lang="zh-CN" altLang="en-US"/>
          </a:p>
        </p:txBody>
      </p:sp>
    </p:spTree>
    <p:extLst>
      <p:ext uri="{BB962C8B-B14F-4D97-AF65-F5344CB8AC3E}">
        <p14:creationId xmlns:p14="http://schemas.microsoft.com/office/powerpoint/2010/main" val="1133973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4.4.2 </a:t>
            </a:r>
            <a:r>
              <a:rPr lang="zh-CN" altLang="en-US" dirty="0"/>
              <a:t>数学库测试程序</a:t>
            </a:r>
          </a:p>
        </p:txBody>
      </p:sp>
      <p:sp>
        <p:nvSpPr>
          <p:cNvPr id="3" name="内容占位符 2"/>
          <p:cNvSpPr>
            <a:spLocks noGrp="1"/>
          </p:cNvSpPr>
          <p:nvPr>
            <p:ph sz="quarter" idx="1"/>
          </p:nvPr>
        </p:nvSpPr>
        <p:spPr/>
        <p:txBody>
          <a:bodyPr/>
          <a:lstStyle/>
          <a:p>
            <a:r>
              <a:rPr lang="zh-CN" altLang="en-US" dirty="0"/>
              <a:t>基准测试程序</a:t>
            </a:r>
            <a:r>
              <a:rPr lang="en-US" altLang="zh-CN" dirty="0" err="1"/>
              <a:t>LinPACK</a:t>
            </a:r>
            <a:endParaRPr lang="en-US" altLang="zh-CN" dirty="0"/>
          </a:p>
          <a:p>
            <a:pPr lvl="1"/>
            <a:r>
              <a:rPr lang="zh-CN" altLang="en-US" dirty="0"/>
              <a:t>用全精度</a:t>
            </a:r>
            <a:r>
              <a:rPr lang="en-US" altLang="zh-CN" dirty="0"/>
              <a:t>64</a:t>
            </a:r>
            <a:r>
              <a:rPr lang="zh-CN" altLang="en-US" dirty="0"/>
              <a:t>位字长的子程序求解</a:t>
            </a:r>
            <a:r>
              <a:rPr lang="en-US" altLang="zh-CN" dirty="0"/>
              <a:t>100</a:t>
            </a:r>
            <a:r>
              <a:rPr lang="zh-CN" altLang="en-US" dirty="0"/>
              <a:t>阶线性方程组的速度</a:t>
            </a:r>
            <a:endParaRPr lang="en-US" altLang="zh-CN" dirty="0"/>
          </a:p>
          <a:p>
            <a:pPr lvl="1"/>
            <a:r>
              <a:rPr lang="zh-CN" altLang="en-US" dirty="0"/>
              <a:t>测试的结果以</a:t>
            </a:r>
            <a:r>
              <a:rPr lang="en-US" altLang="zh-CN" dirty="0"/>
              <a:t>MFLOPS</a:t>
            </a:r>
            <a:r>
              <a:rPr lang="zh-CN" altLang="en-US" dirty="0"/>
              <a:t>作单位给出</a:t>
            </a:r>
            <a:endParaRPr lang="en-US" altLang="zh-CN" dirty="0"/>
          </a:p>
          <a:p>
            <a:pPr lvl="1"/>
            <a:r>
              <a:rPr lang="zh-CN" altLang="en-US" dirty="0"/>
              <a:t>作用</a:t>
            </a:r>
            <a:r>
              <a:rPr lang="en-US" altLang="zh-CN" dirty="0"/>
              <a:t>BLAS1</a:t>
            </a:r>
            <a:r>
              <a:rPr lang="zh-CN" altLang="en-US" dirty="0"/>
              <a:t>的第一个线性代数软件包</a:t>
            </a:r>
            <a:endParaRPr lang="en-US" altLang="zh-CN" dirty="0"/>
          </a:p>
          <a:p>
            <a:r>
              <a:rPr lang="zh-CN" altLang="en-US" dirty="0"/>
              <a:t>基准测试程序</a:t>
            </a:r>
            <a:r>
              <a:rPr lang="en-US" altLang="zh-CN" dirty="0"/>
              <a:t>LAPACK</a:t>
            </a:r>
          </a:p>
          <a:p>
            <a:pPr lvl="1"/>
            <a:r>
              <a:rPr lang="zh-CN" altLang="en-US" dirty="0"/>
              <a:t>使用了数值线性代数中最新、最精确的算法</a:t>
            </a:r>
            <a:endParaRPr lang="en-US" altLang="zh-CN" dirty="0"/>
          </a:p>
          <a:p>
            <a:pPr lvl="1"/>
            <a:r>
              <a:rPr lang="zh-CN" altLang="en-US" dirty="0"/>
              <a:t>采用了将大型矩阵分解成小块矩阵的方法，从而可有效地使用存储器</a:t>
            </a:r>
            <a:endParaRPr lang="en-US" altLang="zh-CN" dirty="0"/>
          </a:p>
          <a:p>
            <a:pPr lvl="1"/>
            <a:r>
              <a:rPr lang="zh-CN" altLang="en-US" dirty="0"/>
              <a:t>建立在</a:t>
            </a:r>
            <a:r>
              <a:rPr lang="en-US" altLang="zh-CN" dirty="0"/>
              <a:t>BLAS1</a:t>
            </a:r>
            <a:r>
              <a:rPr lang="zh-CN" altLang="en-US" dirty="0"/>
              <a:t>、</a:t>
            </a:r>
            <a:r>
              <a:rPr lang="en-US" altLang="zh-CN" dirty="0"/>
              <a:t> BLAS2</a:t>
            </a:r>
            <a:r>
              <a:rPr lang="zh-CN" altLang="en-US" dirty="0"/>
              <a:t>和</a:t>
            </a:r>
            <a:r>
              <a:rPr lang="en-US" altLang="zh-CN" dirty="0"/>
              <a:t>BLAS3</a:t>
            </a:r>
            <a:r>
              <a:rPr lang="zh-CN" altLang="en-US" dirty="0"/>
              <a:t>基础上</a:t>
            </a:r>
            <a:endParaRPr lang="en-US" altLang="zh-CN" dirty="0"/>
          </a:p>
          <a:p>
            <a:r>
              <a:rPr lang="zh-CN" altLang="en-US" dirty="0"/>
              <a:t>基准测试程序</a:t>
            </a:r>
            <a:r>
              <a:rPr lang="en-US" altLang="zh-CN" dirty="0" err="1"/>
              <a:t>ScaLAPACK</a:t>
            </a:r>
            <a:endParaRPr lang="en-US" altLang="zh-CN" dirty="0"/>
          </a:p>
          <a:p>
            <a:pPr lvl="1"/>
            <a:r>
              <a:rPr lang="zh-CN" altLang="en-US" dirty="0"/>
              <a:t>是</a:t>
            </a:r>
            <a:r>
              <a:rPr lang="en-US" altLang="zh-CN" dirty="0"/>
              <a:t>LAPACK</a:t>
            </a:r>
            <a:r>
              <a:rPr lang="zh-CN" altLang="en-US" dirty="0"/>
              <a:t>的增强版 ，主要为可扩放的、分布存储的并行计算机而设计的</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18</a:t>
            </a:fld>
            <a:endParaRPr lang="zh-CN" altLang="en-US"/>
          </a:p>
        </p:txBody>
      </p:sp>
    </p:spTree>
    <p:extLst>
      <p:ext uri="{BB962C8B-B14F-4D97-AF65-F5344CB8AC3E}">
        <p14:creationId xmlns:p14="http://schemas.microsoft.com/office/powerpoint/2010/main" val="2752526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4.4.3 </a:t>
            </a:r>
            <a:r>
              <a:rPr lang="zh-CN" altLang="en-US" dirty="0"/>
              <a:t>并行测试程序</a:t>
            </a:r>
          </a:p>
        </p:txBody>
      </p:sp>
      <p:sp>
        <p:nvSpPr>
          <p:cNvPr id="3" name="内容占位符 2"/>
          <p:cNvSpPr>
            <a:spLocks noGrp="1"/>
          </p:cNvSpPr>
          <p:nvPr>
            <p:ph sz="quarter" idx="1"/>
          </p:nvPr>
        </p:nvSpPr>
        <p:spPr/>
        <p:txBody>
          <a:bodyPr/>
          <a:lstStyle/>
          <a:p>
            <a:r>
              <a:rPr lang="en-US" altLang="zh-CN" dirty="0"/>
              <a:t>NAS Parallel </a:t>
            </a:r>
            <a:r>
              <a:rPr lang="en-US" altLang="zh-CN" dirty="0" err="1"/>
              <a:t>Benckmark</a:t>
            </a:r>
            <a:endParaRPr lang="en-US" altLang="zh-CN" dirty="0"/>
          </a:p>
          <a:p>
            <a:pPr lvl="1"/>
            <a:r>
              <a:rPr lang="en-US" altLang="zh-CN" dirty="0"/>
              <a:t>1991</a:t>
            </a:r>
            <a:r>
              <a:rPr lang="zh-CN" altLang="en-US" dirty="0"/>
              <a:t>年美国</a:t>
            </a:r>
            <a:r>
              <a:rPr lang="en-US" altLang="zh-CN" dirty="0"/>
              <a:t>NAS</a:t>
            </a:r>
            <a:r>
              <a:rPr lang="zh-CN" altLang="en-US" dirty="0"/>
              <a:t>项目所开发的并行测试程序</a:t>
            </a:r>
            <a:endParaRPr lang="en-US" altLang="zh-CN" dirty="0"/>
          </a:p>
          <a:p>
            <a:pPr lvl="1"/>
            <a:r>
              <a:rPr lang="zh-CN" altLang="en-US" dirty="0"/>
              <a:t>其目的是为了比较各种并行机性能</a:t>
            </a:r>
            <a:endParaRPr lang="en-US" altLang="zh-CN" dirty="0"/>
          </a:p>
          <a:p>
            <a:pPr lvl="1"/>
            <a:r>
              <a:rPr lang="zh-CN" altLang="en-US" dirty="0"/>
              <a:t>系由</a:t>
            </a:r>
            <a:r>
              <a:rPr lang="en-US" altLang="zh-CN" dirty="0"/>
              <a:t>8</a:t>
            </a:r>
            <a:r>
              <a:rPr lang="zh-CN" altLang="en-US" dirty="0"/>
              <a:t>个程序组成，测试范围从整数排列到复杂的数值计算</a:t>
            </a:r>
            <a:endParaRPr lang="en-US" altLang="zh-CN" dirty="0"/>
          </a:p>
          <a:p>
            <a:r>
              <a:rPr lang="en-US" altLang="zh-CN" dirty="0"/>
              <a:t>PARKBENCH</a:t>
            </a:r>
          </a:p>
          <a:p>
            <a:pPr lvl="1"/>
            <a:r>
              <a:rPr lang="zh-CN" altLang="en-US" dirty="0"/>
              <a:t>在</a:t>
            </a:r>
            <a:r>
              <a:rPr lang="en-US" altLang="zh-CN" dirty="0"/>
              <a:t>1992</a:t>
            </a:r>
            <a:r>
              <a:rPr lang="zh-CN" altLang="en-US" dirty="0"/>
              <a:t>年超级计算会议上确定的项目</a:t>
            </a:r>
            <a:endParaRPr lang="en-US" altLang="zh-CN" dirty="0"/>
          </a:p>
          <a:p>
            <a:pPr lvl="1"/>
            <a:r>
              <a:rPr lang="zh-CN" altLang="en-US" dirty="0"/>
              <a:t>主要目标是确定并行机用户与厂商双方都能接受的、内容丰富的一批并行测试程序及标准</a:t>
            </a:r>
            <a:endParaRPr lang="en-US" altLang="zh-CN" dirty="0"/>
          </a:p>
          <a:p>
            <a:pPr lvl="1"/>
            <a:r>
              <a:rPr lang="en-US" altLang="zh-CN" dirty="0"/>
              <a:t>4</a:t>
            </a:r>
            <a:r>
              <a:rPr lang="zh-CN" altLang="en-US" dirty="0"/>
              <a:t>类</a:t>
            </a:r>
            <a:r>
              <a:rPr lang="en-US" altLang="zh-CN" dirty="0"/>
              <a:t>PARKBENCH	</a:t>
            </a:r>
          </a:p>
          <a:p>
            <a:pPr lvl="2"/>
            <a:r>
              <a:rPr lang="zh-CN" altLang="en-US" dirty="0"/>
              <a:t>底层基准程序</a:t>
            </a:r>
            <a:endParaRPr lang="en-US" altLang="zh-CN" dirty="0"/>
          </a:p>
          <a:p>
            <a:pPr lvl="2"/>
            <a:r>
              <a:rPr lang="zh-CN" altLang="en-US" dirty="0"/>
              <a:t>核心基准程序</a:t>
            </a:r>
            <a:endParaRPr lang="en-US" altLang="zh-CN" dirty="0"/>
          </a:p>
          <a:p>
            <a:pPr lvl="2"/>
            <a:r>
              <a:rPr lang="zh-CN" altLang="en-US" dirty="0"/>
              <a:t>密集应用基准程序</a:t>
            </a:r>
            <a:endParaRPr lang="en-US" altLang="zh-CN" dirty="0"/>
          </a:p>
          <a:p>
            <a:pPr lvl="2"/>
            <a:r>
              <a:rPr lang="en-US" altLang="zh-CN" dirty="0"/>
              <a:t>HPF</a:t>
            </a:r>
            <a:r>
              <a:rPr lang="zh-CN" altLang="en-US"/>
              <a:t>编译基准程序</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19</a:t>
            </a:fld>
            <a:endParaRPr lang="zh-CN" altLang="en-US"/>
          </a:p>
        </p:txBody>
      </p:sp>
    </p:spTree>
    <p:extLst>
      <p:ext uri="{BB962C8B-B14F-4D97-AF65-F5344CB8AC3E}">
        <p14:creationId xmlns:p14="http://schemas.microsoft.com/office/powerpoint/2010/main" val="846829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第四章</a:t>
            </a:r>
            <a:r>
              <a:rPr lang="en-US" altLang="zh-CN" dirty="0"/>
              <a:t> </a:t>
            </a:r>
            <a:r>
              <a:rPr lang="zh-CN" altLang="en-US" dirty="0"/>
              <a:t>并行计算性能评测</a:t>
            </a:r>
          </a:p>
        </p:txBody>
      </p:sp>
      <p:sp>
        <p:nvSpPr>
          <p:cNvPr id="3" name="内容占位符 2"/>
          <p:cNvSpPr>
            <a:spLocks noGrp="1"/>
          </p:cNvSpPr>
          <p:nvPr>
            <p:ph sz="quarter" idx="1"/>
          </p:nvPr>
        </p:nvSpPr>
        <p:spPr/>
        <p:txBody>
          <a:bodyPr/>
          <a:lstStyle/>
          <a:p>
            <a:r>
              <a:rPr lang="en-US" altLang="zh-CN" dirty="0">
                <a:solidFill>
                  <a:srgbClr val="FF0000"/>
                </a:solidFill>
              </a:rPr>
              <a:t>4</a:t>
            </a:r>
            <a:r>
              <a:rPr lang="zh-CN" altLang="en-US" dirty="0">
                <a:solidFill>
                  <a:srgbClr val="FF0000"/>
                </a:solidFill>
              </a:rPr>
              <a:t>.1 并行机的一些基本性能指标</a:t>
            </a:r>
          </a:p>
          <a:p>
            <a:r>
              <a:rPr lang="en-US" altLang="zh-CN" dirty="0"/>
              <a:t>4</a:t>
            </a:r>
            <a:r>
              <a:rPr lang="zh-CN" altLang="en-US" dirty="0"/>
              <a:t>.2 加速比性能定律</a:t>
            </a:r>
            <a:endParaRPr lang="en-US" altLang="zh-CN" dirty="0"/>
          </a:p>
          <a:p>
            <a:r>
              <a:rPr lang="en-US" altLang="zh-CN" dirty="0"/>
              <a:t>4</a:t>
            </a:r>
            <a:r>
              <a:rPr lang="zh-CN" altLang="en-US" dirty="0"/>
              <a:t>.3 可扩放性评测标准</a:t>
            </a:r>
            <a:endParaRPr lang="en-US" altLang="zh-CN" dirty="0"/>
          </a:p>
          <a:p>
            <a:r>
              <a:rPr lang="en-US" altLang="zh-CN" dirty="0"/>
              <a:t>4.4 </a:t>
            </a:r>
            <a:r>
              <a:rPr lang="zh-CN" altLang="en-US" dirty="0"/>
              <a:t>基准测试程序</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CPU</a:t>
            </a:r>
            <a:r>
              <a:rPr lang="zh-CN" altLang="en-US" dirty="0"/>
              <a:t>和存储器的某些基本性能指标</a:t>
            </a:r>
          </a:p>
        </p:txBody>
      </p:sp>
      <p:sp>
        <p:nvSpPr>
          <p:cNvPr id="3" name="内容占位符 2"/>
          <p:cNvSpPr>
            <a:spLocks noGrp="1"/>
          </p:cNvSpPr>
          <p:nvPr>
            <p:ph sz="quarter" idx="1"/>
          </p:nvPr>
        </p:nvSpPr>
        <p:spPr/>
        <p:txBody>
          <a:bodyPr/>
          <a:lstStyle/>
          <a:p>
            <a:r>
              <a:rPr lang="zh-CN" altLang="en-US" dirty="0"/>
              <a:t>并行机基本性能参数一览表</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3</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904689655"/>
              </p:ext>
            </p:extLst>
          </p:nvPr>
        </p:nvGraphicFramePr>
        <p:xfrm>
          <a:off x="781703" y="1689670"/>
          <a:ext cx="7776863" cy="5034280"/>
        </p:xfrm>
        <a:graphic>
          <a:graphicData uri="http://schemas.openxmlformats.org/drawingml/2006/table">
            <a:tbl>
              <a:tblPr firstRow="1" bandRow="1">
                <a:tableStyleId>{5940675A-B579-460E-94D1-54222C63F5DA}</a:tableStyleId>
              </a:tblPr>
              <a:tblGrid>
                <a:gridCol w="1770968">
                  <a:extLst>
                    <a:ext uri="{9D8B030D-6E8A-4147-A177-3AD203B41FA5}">
                      <a16:colId xmlns:a16="http://schemas.microsoft.com/office/drawing/2014/main" val="20000"/>
                    </a:ext>
                  </a:extLst>
                </a:gridCol>
                <a:gridCol w="1469392">
                  <a:extLst>
                    <a:ext uri="{9D8B030D-6E8A-4147-A177-3AD203B41FA5}">
                      <a16:colId xmlns:a16="http://schemas.microsoft.com/office/drawing/2014/main" val="20001"/>
                    </a:ext>
                  </a:extLst>
                </a:gridCol>
                <a:gridCol w="3430257">
                  <a:extLst>
                    <a:ext uri="{9D8B030D-6E8A-4147-A177-3AD203B41FA5}">
                      <a16:colId xmlns:a16="http://schemas.microsoft.com/office/drawing/2014/main" val="20002"/>
                    </a:ext>
                  </a:extLst>
                </a:gridCol>
                <a:gridCol w="1106246">
                  <a:extLst>
                    <a:ext uri="{9D8B030D-6E8A-4147-A177-3AD203B41FA5}">
                      <a16:colId xmlns:a16="http://schemas.microsoft.com/office/drawing/2014/main" val="20003"/>
                    </a:ext>
                  </a:extLst>
                </a:gridCol>
              </a:tblGrid>
              <a:tr h="370840">
                <a:tc>
                  <a:txBody>
                    <a:bodyPr/>
                    <a:lstStyle/>
                    <a:p>
                      <a:pPr algn="ctr"/>
                      <a:r>
                        <a:rPr lang="zh-CN" altLang="en-US" dirty="0"/>
                        <a:t>名称</a:t>
                      </a:r>
                    </a:p>
                  </a:txBody>
                  <a:tcPr anchor="ctr"/>
                </a:tc>
                <a:tc>
                  <a:txBody>
                    <a:bodyPr/>
                    <a:lstStyle/>
                    <a:p>
                      <a:pPr algn="ctr"/>
                      <a:r>
                        <a:rPr lang="zh-CN" altLang="en-US" dirty="0"/>
                        <a:t>符号</a:t>
                      </a:r>
                    </a:p>
                  </a:txBody>
                  <a:tcPr anchor="ctr"/>
                </a:tc>
                <a:tc>
                  <a:txBody>
                    <a:bodyPr/>
                    <a:lstStyle/>
                    <a:p>
                      <a:pPr algn="ctr"/>
                      <a:r>
                        <a:rPr lang="zh-CN" altLang="en-US" dirty="0"/>
                        <a:t>含意</a:t>
                      </a:r>
                    </a:p>
                  </a:txBody>
                  <a:tcPr anchor="ctr"/>
                </a:tc>
                <a:tc>
                  <a:txBody>
                    <a:bodyPr/>
                    <a:lstStyle/>
                    <a:p>
                      <a:pPr algn="ctr"/>
                      <a:r>
                        <a:rPr lang="zh-CN" altLang="en-US" dirty="0"/>
                        <a:t>单位</a:t>
                      </a:r>
                    </a:p>
                  </a:txBody>
                  <a:tcPr anchor="ctr"/>
                </a:tc>
                <a:extLst>
                  <a:ext uri="{0D108BD9-81ED-4DB2-BD59-A6C34878D82A}">
                    <a16:rowId xmlns:a16="http://schemas.microsoft.com/office/drawing/2014/main" val="10000"/>
                  </a:ext>
                </a:extLst>
              </a:tr>
              <a:tr h="244664">
                <a:tc>
                  <a:txBody>
                    <a:bodyPr/>
                    <a:lstStyle/>
                    <a:p>
                      <a:pPr algn="ctr"/>
                      <a:r>
                        <a:rPr lang="zh-CN" altLang="en-US" dirty="0"/>
                        <a:t>机器规模</a:t>
                      </a:r>
                    </a:p>
                  </a:txBody>
                  <a:tcPr anchor="ctr"/>
                </a:tc>
                <a:tc>
                  <a:txBody>
                    <a:bodyPr/>
                    <a:lstStyle/>
                    <a:p>
                      <a:pPr algn="ctr"/>
                      <a:r>
                        <a:rPr lang="en-US" altLang="zh-CN" i="1" dirty="0"/>
                        <a:t>n</a:t>
                      </a:r>
                      <a:endParaRPr lang="zh-CN" altLang="en-US" i="1" dirty="0"/>
                    </a:p>
                  </a:txBody>
                  <a:tcPr anchor="ctr"/>
                </a:tc>
                <a:tc>
                  <a:txBody>
                    <a:bodyPr/>
                    <a:lstStyle/>
                    <a:p>
                      <a:pPr algn="ctr"/>
                      <a:r>
                        <a:rPr lang="zh-CN" altLang="en-US" strike="sngStrike" baseline="0" dirty="0"/>
                        <a:t>处理器</a:t>
                      </a:r>
                      <a:r>
                        <a:rPr lang="en-US" altLang="zh-CN" dirty="0"/>
                        <a:t>(</a:t>
                      </a:r>
                      <a:r>
                        <a:rPr lang="zh-CN" altLang="en-US"/>
                        <a:t>核</a:t>
                      </a:r>
                      <a:r>
                        <a:rPr lang="en-US" altLang="zh-CN"/>
                        <a:t>)</a:t>
                      </a:r>
                      <a:r>
                        <a:rPr lang="zh-CN" altLang="en-US" dirty="0"/>
                        <a:t>的数目</a:t>
                      </a:r>
                    </a:p>
                  </a:txBody>
                  <a:tcPr anchor="ctr"/>
                </a:tc>
                <a:tc>
                  <a:txBody>
                    <a:bodyPr/>
                    <a:lstStyle/>
                    <a:p>
                      <a:pPr algn="ctr"/>
                      <a:r>
                        <a:rPr lang="zh-CN" altLang="en-US" dirty="0"/>
                        <a:t>无量纲</a:t>
                      </a:r>
                    </a:p>
                  </a:txBody>
                  <a:tcPr anchor="ctr"/>
                </a:tc>
                <a:extLst>
                  <a:ext uri="{0D108BD9-81ED-4DB2-BD59-A6C34878D82A}">
                    <a16:rowId xmlns:a16="http://schemas.microsoft.com/office/drawing/2014/main" val="10001"/>
                  </a:ext>
                </a:extLst>
              </a:tr>
              <a:tr h="166936">
                <a:tc>
                  <a:txBody>
                    <a:bodyPr/>
                    <a:lstStyle/>
                    <a:p>
                      <a:pPr algn="ctr"/>
                      <a:r>
                        <a:rPr lang="zh-CN" altLang="en-US" dirty="0"/>
                        <a:t>时钟速率</a:t>
                      </a:r>
                    </a:p>
                  </a:txBody>
                  <a:tcPr anchor="ctr"/>
                </a:tc>
                <a:tc>
                  <a:txBody>
                    <a:bodyPr/>
                    <a:lstStyle/>
                    <a:p>
                      <a:pPr algn="ctr"/>
                      <a:r>
                        <a:rPr lang="en-US" altLang="zh-CN" i="1" dirty="0"/>
                        <a:t>f</a:t>
                      </a:r>
                      <a:endParaRPr lang="zh-CN" altLang="en-US" i="1" dirty="0"/>
                    </a:p>
                  </a:txBody>
                  <a:tcPr anchor="ctr"/>
                </a:tc>
                <a:tc>
                  <a:txBody>
                    <a:bodyPr/>
                    <a:lstStyle/>
                    <a:p>
                      <a:pPr algn="ctr"/>
                      <a:r>
                        <a:rPr lang="zh-CN" altLang="en-US" dirty="0"/>
                        <a:t>时钟周期长度的倒数</a:t>
                      </a:r>
                    </a:p>
                  </a:txBody>
                  <a:tcPr anchor="ctr"/>
                </a:tc>
                <a:tc>
                  <a:txBody>
                    <a:bodyPr/>
                    <a:lstStyle/>
                    <a:p>
                      <a:pPr algn="ctr"/>
                      <a:r>
                        <a:rPr lang="en-US" altLang="zh-CN" dirty="0"/>
                        <a:t>MHz</a:t>
                      </a:r>
                      <a:endParaRPr lang="zh-CN" altLang="en-US" dirty="0"/>
                    </a:p>
                  </a:txBody>
                  <a:tcPr anchor="ctr"/>
                </a:tc>
                <a:extLst>
                  <a:ext uri="{0D108BD9-81ED-4DB2-BD59-A6C34878D82A}">
                    <a16:rowId xmlns:a16="http://schemas.microsoft.com/office/drawing/2014/main" val="10002"/>
                  </a:ext>
                </a:extLst>
              </a:tr>
              <a:tr h="0">
                <a:tc>
                  <a:txBody>
                    <a:bodyPr/>
                    <a:lstStyle/>
                    <a:p>
                      <a:pPr algn="ctr"/>
                      <a:r>
                        <a:rPr lang="zh-CN" altLang="en-US" dirty="0"/>
                        <a:t>工作负载</a:t>
                      </a:r>
                    </a:p>
                  </a:txBody>
                  <a:tcPr anchor="ctr"/>
                </a:tc>
                <a:tc>
                  <a:txBody>
                    <a:bodyPr/>
                    <a:lstStyle/>
                    <a:p>
                      <a:pPr algn="ctr"/>
                      <a:r>
                        <a:rPr lang="en-US" altLang="zh-CN" i="1" dirty="0"/>
                        <a:t>W</a:t>
                      </a:r>
                      <a:endParaRPr lang="zh-CN" altLang="en-US" i="1" dirty="0"/>
                    </a:p>
                  </a:txBody>
                  <a:tcPr anchor="ctr"/>
                </a:tc>
                <a:tc>
                  <a:txBody>
                    <a:bodyPr/>
                    <a:lstStyle/>
                    <a:p>
                      <a:pPr algn="ctr"/>
                      <a:r>
                        <a:rPr lang="zh-CN" altLang="en-US" dirty="0"/>
                        <a:t>计算操作的数目</a:t>
                      </a:r>
                    </a:p>
                  </a:txBody>
                  <a:tcPr anchor="ctr"/>
                </a:tc>
                <a:tc>
                  <a:txBody>
                    <a:bodyPr/>
                    <a:lstStyle/>
                    <a:p>
                      <a:pPr algn="ctr"/>
                      <a:r>
                        <a:rPr lang="en-US" altLang="zh-CN" dirty="0"/>
                        <a:t>MFLOP</a:t>
                      </a:r>
                      <a:endParaRPr lang="zh-CN" altLang="en-US" dirty="0"/>
                    </a:p>
                  </a:txBody>
                  <a:tcPr anchor="ctr"/>
                </a:tc>
                <a:extLst>
                  <a:ext uri="{0D108BD9-81ED-4DB2-BD59-A6C34878D82A}">
                    <a16:rowId xmlns:a16="http://schemas.microsoft.com/office/drawing/2014/main" val="10003"/>
                  </a:ext>
                </a:extLst>
              </a:tr>
              <a:tr h="0">
                <a:tc>
                  <a:txBody>
                    <a:bodyPr/>
                    <a:lstStyle/>
                    <a:p>
                      <a:pPr algn="ctr"/>
                      <a:r>
                        <a:rPr lang="zh-CN" altLang="en-US" dirty="0"/>
                        <a:t>顺序执行时间</a:t>
                      </a:r>
                    </a:p>
                  </a:txBody>
                  <a:tcPr anchor="ctr"/>
                </a:tc>
                <a:tc>
                  <a:txBody>
                    <a:bodyPr/>
                    <a:lstStyle/>
                    <a:p>
                      <a:pPr algn="ctr"/>
                      <a:r>
                        <a:rPr lang="en-US" altLang="zh-CN" i="1" dirty="0"/>
                        <a:t>T</a:t>
                      </a:r>
                      <a:r>
                        <a:rPr lang="en-US" altLang="zh-CN" baseline="-25000" dirty="0"/>
                        <a:t>1</a:t>
                      </a:r>
                      <a:endParaRPr lang="zh-CN" altLang="en-US" baseline="-25000" dirty="0"/>
                    </a:p>
                  </a:txBody>
                  <a:tcPr anchor="ctr"/>
                </a:tc>
                <a:tc>
                  <a:txBody>
                    <a:bodyPr/>
                    <a:lstStyle/>
                    <a:p>
                      <a:pPr algn="ctr"/>
                      <a:r>
                        <a:rPr lang="zh-CN" altLang="en-US" dirty="0"/>
                        <a:t>程序在单处理机上的运行时间</a:t>
                      </a:r>
                    </a:p>
                  </a:txBody>
                  <a:tcPr anchor="ctr"/>
                </a:tc>
                <a:tc>
                  <a:txBody>
                    <a:bodyPr/>
                    <a:lstStyle/>
                    <a:p>
                      <a:pPr algn="ctr"/>
                      <a:r>
                        <a:rPr lang="en-US" altLang="zh-CN" i="1" dirty="0"/>
                        <a:t>s</a:t>
                      </a:r>
                      <a:r>
                        <a:rPr lang="en-US" altLang="zh-CN" dirty="0"/>
                        <a:t>(</a:t>
                      </a:r>
                      <a:r>
                        <a:rPr lang="zh-CN" altLang="en-US" dirty="0"/>
                        <a:t>秒</a:t>
                      </a:r>
                      <a:r>
                        <a:rPr lang="en-US" altLang="zh-CN" dirty="0"/>
                        <a:t>)</a:t>
                      </a:r>
                      <a:endParaRPr lang="zh-CN" altLang="en-US" dirty="0"/>
                    </a:p>
                  </a:txBody>
                  <a:tcPr anchor="ctr"/>
                </a:tc>
                <a:extLst>
                  <a:ext uri="{0D108BD9-81ED-4DB2-BD59-A6C34878D82A}">
                    <a16:rowId xmlns:a16="http://schemas.microsoft.com/office/drawing/2014/main" val="10004"/>
                  </a:ext>
                </a:extLst>
              </a:tr>
              <a:tr h="149776">
                <a:tc>
                  <a:txBody>
                    <a:bodyPr/>
                    <a:lstStyle/>
                    <a:p>
                      <a:pPr algn="ctr"/>
                      <a:r>
                        <a:rPr lang="zh-CN" altLang="en-US" dirty="0"/>
                        <a:t>并行执行时间</a:t>
                      </a:r>
                    </a:p>
                  </a:txBody>
                  <a:tcPr anchor="ctr"/>
                </a:tc>
                <a:tc>
                  <a:txBody>
                    <a:bodyPr/>
                    <a:lstStyle/>
                    <a:p>
                      <a:pPr algn="ctr"/>
                      <a:r>
                        <a:rPr lang="en-US" altLang="zh-CN" i="1" dirty="0" err="1"/>
                        <a:t>T</a:t>
                      </a:r>
                      <a:r>
                        <a:rPr lang="en-US" altLang="zh-CN" i="1" baseline="-25000" dirty="0" err="1"/>
                        <a:t>n</a:t>
                      </a:r>
                      <a:endParaRPr lang="zh-CN" altLang="en-US" i="1" dirty="0"/>
                    </a:p>
                  </a:txBody>
                  <a:tcPr anchor="ctr"/>
                </a:tc>
                <a:tc>
                  <a:txBody>
                    <a:bodyPr/>
                    <a:lstStyle/>
                    <a:p>
                      <a:pPr algn="ctr"/>
                      <a:r>
                        <a:rPr lang="zh-CN" altLang="en-US" dirty="0"/>
                        <a:t>程序在并行机上的运行时间</a:t>
                      </a:r>
                    </a:p>
                  </a:txBody>
                  <a:tcPr anchor="ctr"/>
                </a:tc>
                <a:tc>
                  <a:txBody>
                    <a:bodyPr/>
                    <a:lstStyle/>
                    <a:p>
                      <a:pPr algn="ctr"/>
                      <a:r>
                        <a:rPr lang="en-US" altLang="zh-CN" i="1" dirty="0"/>
                        <a:t>s</a:t>
                      </a:r>
                      <a:r>
                        <a:rPr lang="en-US" altLang="zh-CN" dirty="0"/>
                        <a:t>(</a:t>
                      </a:r>
                      <a:r>
                        <a:rPr lang="zh-CN" altLang="en-US" dirty="0"/>
                        <a:t>秒</a:t>
                      </a:r>
                      <a:r>
                        <a:rPr lang="en-US" altLang="zh-CN" dirty="0"/>
                        <a:t>)</a:t>
                      </a:r>
                      <a:endParaRPr lang="zh-CN" altLang="en-US" dirty="0"/>
                    </a:p>
                  </a:txBody>
                  <a:tcPr anchor="ctr"/>
                </a:tc>
                <a:extLst>
                  <a:ext uri="{0D108BD9-81ED-4DB2-BD59-A6C34878D82A}">
                    <a16:rowId xmlns:a16="http://schemas.microsoft.com/office/drawing/2014/main" val="10005"/>
                  </a:ext>
                </a:extLst>
              </a:tr>
              <a:tr h="144056">
                <a:tc>
                  <a:txBody>
                    <a:bodyPr/>
                    <a:lstStyle/>
                    <a:p>
                      <a:pPr algn="ctr"/>
                      <a:r>
                        <a:rPr lang="zh-CN" altLang="en-US" dirty="0"/>
                        <a:t>速度</a:t>
                      </a:r>
                    </a:p>
                  </a:txBody>
                  <a:tcPr anchor="ctr"/>
                </a:tc>
                <a:tc>
                  <a:txBody>
                    <a:bodyPr/>
                    <a:lstStyle/>
                    <a:p>
                      <a:pPr algn="ctr"/>
                      <a:r>
                        <a:rPr lang="en-US" altLang="zh-CN" i="1" dirty="0" err="1"/>
                        <a:t>R</a:t>
                      </a:r>
                      <a:r>
                        <a:rPr lang="en-US" altLang="zh-CN" i="1" baseline="-25000" dirty="0" err="1"/>
                        <a:t>n</a:t>
                      </a:r>
                      <a:r>
                        <a:rPr lang="en-US" altLang="zh-CN" dirty="0"/>
                        <a:t>=</a:t>
                      </a:r>
                      <a:r>
                        <a:rPr lang="en-US" altLang="zh-CN" i="1" dirty="0"/>
                        <a:t>W</a:t>
                      </a:r>
                      <a:r>
                        <a:rPr lang="en-US" altLang="zh-CN" dirty="0"/>
                        <a:t>/</a:t>
                      </a:r>
                      <a:r>
                        <a:rPr lang="en-US" altLang="zh-CN" i="1" dirty="0" err="1"/>
                        <a:t>T</a:t>
                      </a:r>
                      <a:r>
                        <a:rPr lang="en-US" altLang="zh-CN" i="1" baseline="-25000" dirty="0" err="1"/>
                        <a:t>n</a:t>
                      </a:r>
                      <a:endParaRPr lang="zh-CN" altLang="en-US" i="1" baseline="-25000" dirty="0"/>
                    </a:p>
                  </a:txBody>
                  <a:tcPr anchor="ctr"/>
                </a:tc>
                <a:tc>
                  <a:txBody>
                    <a:bodyPr/>
                    <a:lstStyle/>
                    <a:p>
                      <a:pPr algn="ctr"/>
                      <a:r>
                        <a:rPr lang="zh-CN" altLang="en-US" dirty="0"/>
                        <a:t>每秒百万次浮点运算</a:t>
                      </a:r>
                    </a:p>
                  </a:txBody>
                  <a:tcPr anchor="ctr"/>
                </a:tc>
                <a:tc>
                  <a:txBody>
                    <a:bodyPr/>
                    <a:lstStyle/>
                    <a:p>
                      <a:pPr algn="ctr"/>
                      <a:r>
                        <a:rPr lang="en-US" altLang="zh-CN" dirty="0"/>
                        <a:t>MFLOPS</a:t>
                      </a:r>
                      <a:endParaRPr lang="zh-CN" altLang="en-US" dirty="0"/>
                    </a:p>
                  </a:txBody>
                  <a:tcPr anchor="ctr"/>
                </a:tc>
                <a:extLst>
                  <a:ext uri="{0D108BD9-81ED-4DB2-BD59-A6C34878D82A}">
                    <a16:rowId xmlns:a16="http://schemas.microsoft.com/office/drawing/2014/main" val="10006"/>
                  </a:ext>
                </a:extLst>
              </a:tr>
              <a:tr h="138336">
                <a:tc>
                  <a:txBody>
                    <a:bodyPr/>
                    <a:lstStyle/>
                    <a:p>
                      <a:pPr algn="ctr"/>
                      <a:r>
                        <a:rPr lang="zh-CN" altLang="en-US" dirty="0"/>
                        <a:t>加速</a:t>
                      </a:r>
                    </a:p>
                  </a:txBody>
                  <a:tcPr anchor="ctr"/>
                </a:tc>
                <a:tc>
                  <a:txBody>
                    <a:bodyPr/>
                    <a:lstStyle/>
                    <a:p>
                      <a:pPr algn="ctr"/>
                      <a:r>
                        <a:rPr lang="en-US" altLang="zh-CN" i="1" dirty="0" err="1"/>
                        <a:t>S</a:t>
                      </a:r>
                      <a:r>
                        <a:rPr lang="en-US" altLang="zh-CN" i="1" baseline="-25000" dirty="0" err="1"/>
                        <a:t>n</a:t>
                      </a:r>
                      <a:r>
                        <a:rPr lang="en-US" altLang="zh-CN" dirty="0"/>
                        <a:t>=</a:t>
                      </a:r>
                      <a:r>
                        <a:rPr lang="en-US" altLang="zh-CN" i="1" dirty="0"/>
                        <a:t>T</a:t>
                      </a:r>
                      <a:r>
                        <a:rPr lang="en-US" altLang="zh-CN" baseline="-25000" dirty="0"/>
                        <a:t>1</a:t>
                      </a:r>
                      <a:r>
                        <a:rPr lang="en-US" altLang="zh-CN" dirty="0"/>
                        <a:t>/</a:t>
                      </a:r>
                      <a:r>
                        <a:rPr lang="en-US" altLang="zh-CN" i="1" dirty="0" err="1"/>
                        <a:t>T</a:t>
                      </a:r>
                      <a:r>
                        <a:rPr lang="en-US" altLang="zh-CN" i="1" baseline="-25000" dirty="0" err="1"/>
                        <a:t>n</a:t>
                      </a:r>
                      <a:endParaRPr lang="zh-CN" altLang="en-US" i="1" baseline="-25000" dirty="0"/>
                    </a:p>
                  </a:txBody>
                  <a:tcPr anchor="ctr"/>
                </a:tc>
                <a:tc>
                  <a:txBody>
                    <a:bodyPr/>
                    <a:lstStyle/>
                    <a:p>
                      <a:pPr algn="ctr"/>
                      <a:r>
                        <a:rPr lang="zh-CN" altLang="en-US" dirty="0"/>
                        <a:t>衡量并行机有多快</a:t>
                      </a:r>
                    </a:p>
                  </a:txBody>
                  <a:tcPr anchor="ctr"/>
                </a:tc>
                <a:tc>
                  <a:txBody>
                    <a:bodyPr/>
                    <a:lstStyle/>
                    <a:p>
                      <a:pPr algn="ctr"/>
                      <a:r>
                        <a:rPr lang="zh-CN" altLang="en-US" dirty="0"/>
                        <a:t>无量纲</a:t>
                      </a:r>
                    </a:p>
                  </a:txBody>
                  <a:tcPr anchor="ctr"/>
                </a:tc>
                <a:extLst>
                  <a:ext uri="{0D108BD9-81ED-4DB2-BD59-A6C34878D82A}">
                    <a16:rowId xmlns:a16="http://schemas.microsoft.com/office/drawing/2014/main" val="10007"/>
                  </a:ext>
                </a:extLst>
              </a:tr>
              <a:tr h="132616">
                <a:tc>
                  <a:txBody>
                    <a:bodyPr/>
                    <a:lstStyle/>
                    <a:p>
                      <a:pPr algn="ctr"/>
                      <a:r>
                        <a:rPr lang="zh-CN" altLang="en-US" dirty="0"/>
                        <a:t>效率</a:t>
                      </a:r>
                    </a:p>
                  </a:txBody>
                  <a:tcPr anchor="ctr"/>
                </a:tc>
                <a:tc>
                  <a:txBody>
                    <a:bodyPr/>
                    <a:lstStyle/>
                    <a:p>
                      <a:pPr algn="ctr"/>
                      <a:r>
                        <a:rPr lang="en-US" altLang="zh-CN" i="1" dirty="0"/>
                        <a:t>E</a:t>
                      </a:r>
                      <a:r>
                        <a:rPr lang="en-US" altLang="zh-CN" i="1" baseline="-25000" dirty="0"/>
                        <a:t>n</a:t>
                      </a:r>
                      <a:r>
                        <a:rPr lang="en-US" altLang="zh-CN" dirty="0"/>
                        <a:t>=</a:t>
                      </a:r>
                      <a:r>
                        <a:rPr lang="en-US" altLang="zh-CN" i="1" dirty="0" err="1"/>
                        <a:t>S</a:t>
                      </a:r>
                      <a:r>
                        <a:rPr lang="en-US" altLang="zh-CN" i="1" baseline="-25000" dirty="0" err="1"/>
                        <a:t>n</a:t>
                      </a:r>
                      <a:r>
                        <a:rPr lang="en-US" altLang="zh-CN" dirty="0"/>
                        <a:t>/</a:t>
                      </a:r>
                      <a:r>
                        <a:rPr lang="en-US" altLang="zh-CN" i="1" dirty="0"/>
                        <a:t>n</a:t>
                      </a:r>
                      <a:endParaRPr lang="zh-CN" altLang="en-US" i="1" dirty="0"/>
                    </a:p>
                  </a:txBody>
                  <a:tcPr anchor="ctr"/>
                </a:tc>
                <a:tc>
                  <a:txBody>
                    <a:bodyPr/>
                    <a:lstStyle/>
                    <a:p>
                      <a:pPr algn="ctr"/>
                      <a:r>
                        <a:rPr lang="zh-CN" altLang="en-US" dirty="0"/>
                        <a:t>衡量处理器的利用率</a:t>
                      </a:r>
                    </a:p>
                  </a:txBody>
                  <a:tcPr anchor="ctr"/>
                </a:tc>
                <a:tc>
                  <a:txBody>
                    <a:bodyPr/>
                    <a:lstStyle/>
                    <a:p>
                      <a:pPr algn="ctr"/>
                      <a:r>
                        <a:rPr lang="zh-CN" altLang="en-US" dirty="0"/>
                        <a:t>无量纲</a:t>
                      </a:r>
                    </a:p>
                  </a:txBody>
                  <a:tcPr anchor="ctr"/>
                </a:tc>
                <a:extLst>
                  <a:ext uri="{0D108BD9-81ED-4DB2-BD59-A6C34878D82A}">
                    <a16:rowId xmlns:a16="http://schemas.microsoft.com/office/drawing/2014/main" val="10008"/>
                  </a:ext>
                </a:extLst>
              </a:tr>
              <a:tr h="126896">
                <a:tc>
                  <a:txBody>
                    <a:bodyPr/>
                    <a:lstStyle/>
                    <a:p>
                      <a:pPr algn="ctr"/>
                      <a:r>
                        <a:rPr lang="zh-CN" altLang="en-US" dirty="0"/>
                        <a:t>峰值速度</a:t>
                      </a:r>
                    </a:p>
                  </a:txBody>
                  <a:tcPr anchor="ctr"/>
                </a:tc>
                <a:tc>
                  <a:txBody>
                    <a:bodyPr/>
                    <a:lstStyle/>
                    <a:p>
                      <a:pPr algn="ctr"/>
                      <a:r>
                        <a:rPr lang="en-US" altLang="zh-CN" i="1" dirty="0" err="1"/>
                        <a:t>R</a:t>
                      </a:r>
                      <a:r>
                        <a:rPr lang="en-US" altLang="zh-CN" baseline="-25000" dirty="0" err="1"/>
                        <a:t>peak</a:t>
                      </a:r>
                      <a:r>
                        <a:rPr lang="en-US" altLang="zh-CN" dirty="0"/>
                        <a:t>=</a:t>
                      </a:r>
                      <a:r>
                        <a:rPr lang="en-US" altLang="zh-CN" i="1" dirty="0" err="1"/>
                        <a:t>nR</a:t>
                      </a:r>
                      <a:r>
                        <a:rPr lang="en-US" altLang="zh-CN" dirty="0" err="1"/>
                        <a:t>′</a:t>
                      </a:r>
                      <a:r>
                        <a:rPr lang="en-US" altLang="zh-CN" baseline="-25000" dirty="0" err="1"/>
                        <a:t>peak</a:t>
                      </a:r>
                      <a:endParaRPr lang="zh-CN" altLang="en-US" baseline="-25000" dirty="0"/>
                    </a:p>
                  </a:txBody>
                  <a:tcPr anchor="ctr"/>
                </a:tc>
                <a:tc>
                  <a:txBody>
                    <a:bodyPr/>
                    <a:lstStyle/>
                    <a:p>
                      <a:pPr algn="ctr"/>
                      <a:r>
                        <a:rPr lang="zh-CN" altLang="en-US" dirty="0"/>
                        <a:t>所有处理器峰值速度之和，</a:t>
                      </a:r>
                      <a:r>
                        <a:rPr lang="en-US" altLang="zh-CN" i="1" dirty="0" err="1"/>
                        <a:t>R</a:t>
                      </a:r>
                      <a:r>
                        <a:rPr lang="en-US" altLang="zh-CN" dirty="0" err="1"/>
                        <a:t>′</a:t>
                      </a:r>
                      <a:r>
                        <a:rPr lang="en-US" altLang="zh-CN" baseline="-25000" dirty="0" err="1"/>
                        <a:t>peak</a:t>
                      </a:r>
                      <a:r>
                        <a:rPr lang="zh-CN" altLang="en-US" baseline="0" dirty="0"/>
                        <a:t>为一个处理器的峰值速度</a:t>
                      </a:r>
                      <a:endParaRPr lang="zh-CN" altLang="en-US" i="0" dirty="0"/>
                    </a:p>
                  </a:txBody>
                  <a:tcPr anchor="ctr"/>
                </a:tc>
                <a:tc>
                  <a:txBody>
                    <a:bodyPr/>
                    <a:lstStyle/>
                    <a:p>
                      <a:pPr algn="ctr"/>
                      <a:r>
                        <a:rPr lang="en-US" altLang="zh-CN" dirty="0"/>
                        <a:t>MFLOPS`</a:t>
                      </a:r>
                      <a:endParaRPr lang="zh-CN" altLang="en-US" dirty="0"/>
                    </a:p>
                  </a:txBody>
                  <a:tcPr anchor="ctr"/>
                </a:tc>
                <a:extLst>
                  <a:ext uri="{0D108BD9-81ED-4DB2-BD59-A6C34878D82A}">
                    <a16:rowId xmlns:a16="http://schemas.microsoft.com/office/drawing/2014/main" val="10009"/>
                  </a:ext>
                </a:extLst>
              </a:tr>
              <a:tr h="134888">
                <a:tc>
                  <a:txBody>
                    <a:bodyPr/>
                    <a:lstStyle/>
                    <a:p>
                      <a:pPr algn="ctr"/>
                      <a:r>
                        <a:rPr lang="zh-CN" altLang="en-US" dirty="0"/>
                        <a:t>利用率</a:t>
                      </a:r>
                    </a:p>
                  </a:txBody>
                  <a:tcPr anchor="ctr"/>
                </a:tc>
                <a:tc>
                  <a:txBody>
                    <a:bodyPr/>
                    <a:lstStyle/>
                    <a:p>
                      <a:pPr algn="ctr"/>
                      <a:r>
                        <a:rPr lang="en-US" altLang="zh-CN" i="1" dirty="0"/>
                        <a:t>U</a:t>
                      </a:r>
                      <a:r>
                        <a:rPr lang="en-US" altLang="zh-CN" dirty="0"/>
                        <a:t>=</a:t>
                      </a:r>
                      <a:r>
                        <a:rPr lang="en-US" altLang="zh-CN" i="1" dirty="0" err="1"/>
                        <a:t>R</a:t>
                      </a:r>
                      <a:r>
                        <a:rPr lang="en-US" altLang="zh-CN" i="1" baseline="-25000" dirty="0" err="1"/>
                        <a:t>n</a:t>
                      </a:r>
                      <a:r>
                        <a:rPr lang="en-US" altLang="zh-CN" dirty="0"/>
                        <a:t>/</a:t>
                      </a:r>
                      <a:r>
                        <a:rPr lang="en-US" altLang="zh-CN" i="1" dirty="0" err="1"/>
                        <a:t>R</a:t>
                      </a:r>
                      <a:r>
                        <a:rPr lang="en-US" altLang="zh-CN" baseline="-25000" dirty="0" err="1"/>
                        <a:t>peak</a:t>
                      </a:r>
                      <a:endParaRPr lang="zh-CN" altLang="en-US" baseline="-25000" dirty="0"/>
                    </a:p>
                  </a:txBody>
                  <a:tcPr anchor="ctr"/>
                </a:tc>
                <a:tc>
                  <a:txBody>
                    <a:bodyPr/>
                    <a:lstStyle/>
                    <a:p>
                      <a:pPr algn="ctr"/>
                      <a:r>
                        <a:rPr lang="zh-CN" altLang="en-US" dirty="0"/>
                        <a:t>可达速度与峰值速度之比</a:t>
                      </a:r>
                    </a:p>
                  </a:txBody>
                  <a:tcPr anchor="ctr"/>
                </a:tc>
                <a:tc>
                  <a:txBody>
                    <a:bodyPr/>
                    <a:lstStyle/>
                    <a:p>
                      <a:pPr algn="ctr"/>
                      <a:r>
                        <a:rPr lang="zh-CN" altLang="en-US" dirty="0"/>
                        <a:t>无量纲</a:t>
                      </a:r>
                    </a:p>
                  </a:txBody>
                  <a:tcPr anchor="ctr"/>
                </a:tc>
                <a:extLst>
                  <a:ext uri="{0D108BD9-81ED-4DB2-BD59-A6C34878D82A}">
                    <a16:rowId xmlns:a16="http://schemas.microsoft.com/office/drawing/2014/main" val="10010"/>
                  </a:ext>
                </a:extLst>
              </a:tr>
              <a:tr h="129168">
                <a:tc>
                  <a:txBody>
                    <a:bodyPr/>
                    <a:lstStyle/>
                    <a:p>
                      <a:pPr algn="ctr"/>
                      <a:r>
                        <a:rPr lang="zh-CN" altLang="en-US" dirty="0"/>
                        <a:t>通信延迟</a:t>
                      </a:r>
                    </a:p>
                  </a:txBody>
                  <a:tcPr anchor="ctr"/>
                </a:tc>
                <a:tc>
                  <a:txBody>
                    <a:bodyPr/>
                    <a:lstStyle/>
                    <a:p>
                      <a:pPr algn="ctr"/>
                      <a:r>
                        <a:rPr lang="en-US" altLang="zh-CN" i="1" dirty="0"/>
                        <a:t>t</a:t>
                      </a:r>
                      <a:r>
                        <a:rPr lang="en-US" altLang="zh-CN" baseline="-25000" dirty="0"/>
                        <a:t>0</a:t>
                      </a:r>
                      <a:endParaRPr lang="zh-CN" altLang="en-US" baseline="-25000" dirty="0"/>
                    </a:p>
                  </a:txBody>
                  <a:tcPr anchor="ctr"/>
                </a:tc>
                <a:tc>
                  <a:txBody>
                    <a:bodyPr/>
                    <a:lstStyle/>
                    <a:p>
                      <a:pPr algn="ctr"/>
                      <a:r>
                        <a:rPr lang="zh-CN" altLang="en-US" dirty="0"/>
                        <a:t>传送</a:t>
                      </a:r>
                      <a:r>
                        <a:rPr lang="en-US" altLang="zh-CN" dirty="0"/>
                        <a:t>0-</a:t>
                      </a:r>
                      <a:r>
                        <a:rPr lang="zh-CN" altLang="en-US" dirty="0"/>
                        <a:t>字节或单字的时间</a:t>
                      </a:r>
                    </a:p>
                  </a:txBody>
                  <a:tcPr anchor="ctr"/>
                </a:tc>
                <a:tc>
                  <a:txBody>
                    <a:bodyPr/>
                    <a:lstStyle/>
                    <a:p>
                      <a:pPr algn="ctr"/>
                      <a:r>
                        <a:rPr lang="en-US" altLang="zh-CN" i="1" dirty="0" err="1"/>
                        <a:t>μs</a:t>
                      </a:r>
                      <a:endParaRPr lang="zh-CN" altLang="en-US" i="1" dirty="0"/>
                    </a:p>
                  </a:txBody>
                  <a:tcPr anchor="ctr"/>
                </a:tc>
                <a:extLst>
                  <a:ext uri="{0D108BD9-81ED-4DB2-BD59-A6C34878D82A}">
                    <a16:rowId xmlns:a16="http://schemas.microsoft.com/office/drawing/2014/main" val="10011"/>
                  </a:ext>
                </a:extLst>
              </a:tr>
              <a:tr h="123448">
                <a:tc>
                  <a:txBody>
                    <a:bodyPr/>
                    <a:lstStyle/>
                    <a:p>
                      <a:pPr algn="ctr"/>
                      <a:r>
                        <a:rPr lang="zh-CN" altLang="en-US" dirty="0"/>
                        <a:t>渐近带宽</a:t>
                      </a:r>
                    </a:p>
                  </a:txBody>
                  <a:tcPr anchor="ctr"/>
                </a:tc>
                <a:tc>
                  <a:txBody>
                    <a:bodyPr/>
                    <a:lstStyle/>
                    <a:p>
                      <a:pPr algn="ctr"/>
                      <a:r>
                        <a:rPr lang="en-US" altLang="zh-CN" i="1" dirty="0"/>
                        <a:t>r</a:t>
                      </a:r>
                      <a:r>
                        <a:rPr lang="en-US" altLang="zh-CN" baseline="-25000" dirty="0"/>
                        <a:t>∞</a:t>
                      </a:r>
                      <a:endParaRPr lang="zh-CN" altLang="en-US" baseline="-25000" dirty="0"/>
                    </a:p>
                  </a:txBody>
                  <a:tcPr anchor="ctr"/>
                </a:tc>
                <a:tc>
                  <a:txBody>
                    <a:bodyPr/>
                    <a:lstStyle/>
                    <a:p>
                      <a:pPr algn="ctr"/>
                      <a:r>
                        <a:rPr lang="zh-CN" altLang="en-US" dirty="0"/>
                        <a:t>传送长消息通信速率</a:t>
                      </a:r>
                    </a:p>
                  </a:txBody>
                  <a:tcPr anchor="ctr"/>
                </a:tc>
                <a:tc>
                  <a:txBody>
                    <a:bodyPr/>
                    <a:lstStyle/>
                    <a:p>
                      <a:pPr algn="ctr"/>
                      <a:r>
                        <a:rPr lang="en-US" altLang="zh-CN" dirty="0" err="1"/>
                        <a:t>MBps</a:t>
                      </a:r>
                      <a:endParaRPr lang="zh-CN" altLang="en-US" dirty="0"/>
                    </a:p>
                  </a:txBody>
                  <a:tcPr anchor="ctr"/>
                </a:tc>
                <a:extLst>
                  <a:ext uri="{0D108BD9-81ED-4DB2-BD59-A6C34878D82A}">
                    <a16:rowId xmlns:a16="http://schemas.microsoft.com/office/drawing/2014/main" val="1001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4.1.1 CPU</a:t>
            </a:r>
            <a:r>
              <a:rPr lang="zh-CN" altLang="en-US"/>
              <a:t>和存储器的某些基本性能指标</a:t>
            </a:r>
            <a:endParaRPr lang="zh-CN" altLang="en-US" dirty="0"/>
          </a:p>
        </p:txBody>
      </p:sp>
      <p:sp>
        <p:nvSpPr>
          <p:cNvPr id="3" name="内容占位符 2"/>
          <p:cNvSpPr>
            <a:spLocks noGrp="1"/>
          </p:cNvSpPr>
          <p:nvPr>
            <p:ph sz="quarter" idx="1"/>
          </p:nvPr>
        </p:nvSpPr>
        <p:spPr/>
        <p:txBody>
          <a:bodyPr/>
          <a:lstStyle/>
          <a:p>
            <a:r>
              <a:rPr lang="zh-CN" altLang="en-US" dirty="0"/>
              <a:t>工作负载</a:t>
            </a:r>
            <a:endParaRPr lang="en-US" altLang="zh-CN" dirty="0"/>
          </a:p>
          <a:p>
            <a:pPr lvl="1"/>
            <a:r>
              <a:rPr lang="zh-CN" altLang="en-US" dirty="0"/>
              <a:t>执行时间</a:t>
            </a:r>
            <a:endParaRPr lang="en-US" altLang="zh-CN" dirty="0"/>
          </a:p>
          <a:p>
            <a:pPr lvl="2"/>
            <a:r>
              <a:rPr lang="zh-CN" altLang="en-US" dirty="0"/>
              <a:t>在特定的计算机系统上的一个给定的应用所占用的总时间</a:t>
            </a:r>
            <a:endParaRPr lang="en-US" altLang="zh-CN" dirty="0"/>
          </a:p>
          <a:p>
            <a:pPr lvl="1"/>
            <a:r>
              <a:rPr lang="zh-CN" altLang="en-US" dirty="0"/>
              <a:t>浮点运算数</a:t>
            </a:r>
            <a:endParaRPr lang="en-US" altLang="zh-CN" dirty="0"/>
          </a:p>
          <a:p>
            <a:pPr lvl="2"/>
            <a:r>
              <a:rPr lang="zh-CN" altLang="en-US" dirty="0"/>
              <a:t>将所有运算折算成浮点运算数</a:t>
            </a:r>
            <a:endParaRPr lang="en-US" altLang="zh-CN" dirty="0"/>
          </a:p>
          <a:p>
            <a:pPr lvl="1"/>
            <a:r>
              <a:rPr lang="zh-CN" altLang="en-US" dirty="0"/>
              <a:t>指令数目</a:t>
            </a:r>
            <a:endParaRPr lang="en-US" altLang="zh-CN" dirty="0"/>
          </a:p>
          <a:p>
            <a:pPr lvl="2"/>
            <a:r>
              <a:rPr lang="zh-CN" altLang="en-US" dirty="0"/>
              <a:t>所执行的指令条数</a:t>
            </a:r>
            <a:endParaRPr lang="en-US" altLang="zh-CN" dirty="0"/>
          </a:p>
          <a:p>
            <a:r>
              <a:rPr lang="zh-CN" altLang="en-US" dirty="0"/>
              <a:t>并行执行时间</a:t>
            </a:r>
            <a:endParaRPr lang="en-US" altLang="zh-CN" dirty="0"/>
          </a:p>
          <a:p>
            <a:pPr lvl="1"/>
            <a:r>
              <a:rPr lang="en-US" altLang="zh-CN" i="1" dirty="0" err="1"/>
              <a:t>T</a:t>
            </a:r>
            <a:r>
              <a:rPr lang="en-US" altLang="zh-CN" i="1" baseline="-25000" dirty="0" err="1"/>
              <a:t>n</a:t>
            </a:r>
            <a:r>
              <a:rPr lang="en-US" altLang="zh-CN" dirty="0"/>
              <a:t>=</a:t>
            </a:r>
            <a:r>
              <a:rPr lang="en-US" altLang="zh-CN" i="1" dirty="0" err="1"/>
              <a:t>T</a:t>
            </a:r>
            <a:r>
              <a:rPr lang="en-US" altLang="zh-CN" baseline="-25000" dirty="0" err="1"/>
              <a:t>comput</a:t>
            </a:r>
            <a:r>
              <a:rPr lang="en-US" altLang="zh-CN" dirty="0" err="1"/>
              <a:t>+</a:t>
            </a:r>
            <a:r>
              <a:rPr lang="en-US" altLang="zh-CN" i="1" dirty="0" err="1"/>
              <a:t>T</a:t>
            </a:r>
            <a:r>
              <a:rPr lang="en-US" altLang="zh-CN" baseline="-25000" dirty="0" err="1"/>
              <a:t>paro</a:t>
            </a:r>
            <a:r>
              <a:rPr lang="en-US" altLang="zh-CN" dirty="0" err="1"/>
              <a:t>+</a:t>
            </a:r>
            <a:r>
              <a:rPr lang="en-US" altLang="zh-CN" i="1" dirty="0" err="1"/>
              <a:t>T</a:t>
            </a:r>
            <a:r>
              <a:rPr lang="en-US" altLang="zh-CN" baseline="-25000" dirty="0" err="1"/>
              <a:t>comm</a:t>
            </a:r>
            <a:endParaRPr lang="en-US" altLang="zh-CN" baseline="-25000" dirty="0"/>
          </a:p>
          <a:p>
            <a:pPr lvl="2"/>
            <a:r>
              <a:rPr lang="en-US" altLang="zh-CN" i="1" dirty="0" err="1"/>
              <a:t>T</a:t>
            </a:r>
            <a:r>
              <a:rPr lang="en-US" altLang="zh-CN" baseline="-25000" dirty="0" err="1"/>
              <a:t>comput</a:t>
            </a:r>
            <a:r>
              <a:rPr lang="zh-CN" altLang="en-US" dirty="0"/>
              <a:t>为计算时间，</a:t>
            </a:r>
            <a:r>
              <a:rPr lang="en-US" altLang="zh-CN" i="1" dirty="0" err="1"/>
              <a:t>T</a:t>
            </a:r>
            <a:r>
              <a:rPr lang="en-US" altLang="zh-CN" baseline="-25000" dirty="0" err="1"/>
              <a:t>paro</a:t>
            </a:r>
            <a:r>
              <a:rPr lang="zh-CN" altLang="en-US" dirty="0"/>
              <a:t>为并行开销时间，</a:t>
            </a:r>
            <a:r>
              <a:rPr lang="en-US" altLang="zh-CN" i="1" dirty="0" err="1"/>
              <a:t>T</a:t>
            </a:r>
            <a:r>
              <a:rPr lang="en-US" altLang="zh-CN" baseline="-25000" dirty="0" err="1"/>
              <a:t>comm</a:t>
            </a:r>
            <a:r>
              <a:rPr lang="zh-CN" altLang="en-US" dirty="0"/>
              <a:t>为相互通信时间</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4</a:t>
            </a:fld>
            <a:endParaRPr lang="zh-CN" altLang="en-US"/>
          </a:p>
        </p:txBody>
      </p:sp>
    </p:spTree>
    <p:extLst>
      <p:ext uri="{BB962C8B-B14F-4D97-AF65-F5344CB8AC3E}">
        <p14:creationId xmlns:p14="http://schemas.microsoft.com/office/powerpoint/2010/main" val="2603154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4.1.2 </a:t>
            </a:r>
            <a:r>
              <a:rPr lang="zh-CN" altLang="en-US"/>
              <a:t>通信开销</a:t>
            </a:r>
            <a:endParaRPr lang="zh-CN" altLang="en-US" dirty="0"/>
          </a:p>
        </p:txBody>
      </p:sp>
      <p:sp>
        <p:nvSpPr>
          <p:cNvPr id="3" name="内容占位符 2"/>
          <p:cNvSpPr>
            <a:spLocks noGrp="1"/>
          </p:cNvSpPr>
          <p:nvPr>
            <p:ph sz="quarter" idx="1"/>
          </p:nvPr>
        </p:nvSpPr>
        <p:spPr/>
        <p:txBody>
          <a:bodyPr/>
          <a:lstStyle/>
          <a:p>
            <a:r>
              <a:rPr lang="zh-CN" altLang="en-US" dirty="0"/>
              <a:t>通信开销</a:t>
            </a:r>
            <a:endParaRPr lang="en-US" altLang="zh-CN" dirty="0"/>
          </a:p>
          <a:p>
            <a:pPr lvl="1"/>
            <a:r>
              <a:rPr lang="zh-CN" altLang="en-US" dirty="0"/>
              <a:t>比普通的计算时间要长得多</a:t>
            </a:r>
            <a:endParaRPr lang="en-US" altLang="zh-CN" dirty="0"/>
          </a:p>
          <a:p>
            <a:pPr lvl="1"/>
            <a:r>
              <a:rPr lang="zh-CN" altLang="en-US" dirty="0"/>
              <a:t>随系统不同而变化很大</a:t>
            </a:r>
            <a:endParaRPr lang="en-US" altLang="zh-CN" dirty="0"/>
          </a:p>
          <a:p>
            <a:r>
              <a:rPr lang="zh-CN" altLang="en-US" dirty="0"/>
              <a:t>点到点通信开销的测量</a:t>
            </a:r>
            <a:endParaRPr lang="en-US" altLang="zh-CN" dirty="0"/>
          </a:p>
          <a:p>
            <a:pPr lvl="1"/>
            <a:r>
              <a:rPr lang="zh-CN" altLang="en-US" dirty="0"/>
              <a:t>乒</a:t>
            </a:r>
            <a:r>
              <a:rPr lang="en-US" altLang="zh-CN" dirty="0"/>
              <a:t>-</a:t>
            </a:r>
            <a:r>
              <a:rPr lang="zh-CN" altLang="en-US" dirty="0"/>
              <a:t>乓方法</a:t>
            </a:r>
            <a:endParaRPr lang="en-US" altLang="zh-CN" dirty="0"/>
          </a:p>
          <a:p>
            <a:pPr lvl="2"/>
            <a:r>
              <a:rPr lang="zh-CN" altLang="en-US" dirty="0"/>
              <a:t>节点0发送</a:t>
            </a:r>
            <a:r>
              <a:rPr lang="en-US" altLang="zh-CN" i="1" dirty="0"/>
              <a:t>m</a:t>
            </a:r>
            <a:r>
              <a:rPr lang="zh-CN" altLang="en-US" dirty="0"/>
              <a:t>个字节给节点1</a:t>
            </a:r>
            <a:endParaRPr lang="en-US" altLang="zh-CN" dirty="0"/>
          </a:p>
          <a:p>
            <a:pPr lvl="2"/>
            <a:r>
              <a:rPr lang="zh-CN" altLang="en-US" dirty="0"/>
              <a:t>节点1从节点0接收</a:t>
            </a:r>
            <a:r>
              <a:rPr lang="en-US" altLang="zh-CN" i="1" dirty="0"/>
              <a:t>m</a:t>
            </a:r>
            <a:r>
              <a:rPr lang="zh-CN" altLang="en-US" dirty="0"/>
              <a:t>个字节后，立即将消息发回节点0</a:t>
            </a:r>
            <a:endParaRPr lang="en-US" altLang="zh-CN" dirty="0"/>
          </a:p>
          <a:p>
            <a:pPr lvl="2"/>
            <a:r>
              <a:rPr lang="zh-CN" altLang="en-US" dirty="0"/>
              <a:t>总的时间除以2，即可得到点到点通信时间，也就是执行单一发送或接收操作的时间</a:t>
            </a:r>
          </a:p>
          <a:p>
            <a:pPr lvl="1"/>
            <a:r>
              <a:rPr lang="zh-CN" altLang="en-US" dirty="0"/>
              <a:t>热土豆法</a:t>
            </a:r>
            <a:endParaRPr lang="en-US" altLang="zh-CN" dirty="0"/>
          </a:p>
          <a:p>
            <a:pPr lvl="2"/>
            <a:r>
              <a:rPr lang="zh-CN" altLang="en-US" dirty="0"/>
              <a:t>乒</a:t>
            </a:r>
            <a:r>
              <a:rPr lang="en-US" altLang="zh-CN" dirty="0"/>
              <a:t>-</a:t>
            </a:r>
            <a:r>
              <a:rPr lang="zh-CN" altLang="en-US" dirty="0"/>
              <a:t>乓方法的一般化</a:t>
            </a:r>
            <a:endParaRPr lang="en-US" altLang="zh-CN" dirty="0"/>
          </a:p>
          <a:p>
            <a:pPr lvl="2"/>
            <a:r>
              <a:rPr lang="zh-CN" altLang="en-US" dirty="0"/>
              <a:t>节点</a:t>
            </a:r>
            <a:r>
              <a:rPr lang="en-US" altLang="zh-CN" dirty="0"/>
              <a:t>0</a:t>
            </a:r>
            <a:r>
              <a:rPr lang="zh-CN" altLang="en-US" dirty="0"/>
              <a:t>→节点</a:t>
            </a:r>
            <a:r>
              <a:rPr lang="en-US" altLang="zh-CN" dirty="0"/>
              <a:t>1</a:t>
            </a:r>
            <a:r>
              <a:rPr lang="zh-CN" altLang="en-US" dirty="0"/>
              <a:t>→节点</a:t>
            </a:r>
            <a:r>
              <a:rPr lang="en-US" altLang="zh-CN" dirty="0"/>
              <a:t>2</a:t>
            </a:r>
            <a:r>
              <a:rPr lang="zh-CN" altLang="en-US" dirty="0"/>
              <a:t>→</a:t>
            </a:r>
            <a:r>
              <a:rPr lang="en-US" altLang="zh-CN" dirty="0"/>
              <a:t>…</a:t>
            </a:r>
            <a:r>
              <a:rPr lang="zh-CN" altLang="en-US" dirty="0"/>
              <a:t>→节点</a:t>
            </a:r>
            <a:r>
              <a:rPr lang="en-US" altLang="zh-CN" i="1" dirty="0"/>
              <a:t>n</a:t>
            </a:r>
            <a:r>
              <a:rPr lang="en-US" altLang="zh-CN" dirty="0"/>
              <a:t>-1</a:t>
            </a:r>
            <a:r>
              <a:rPr lang="zh-CN" altLang="en-US" dirty="0"/>
              <a:t>→节点</a:t>
            </a:r>
            <a:r>
              <a:rPr lang="en-US" altLang="zh-CN" dirty="0"/>
              <a:t>0</a:t>
            </a:r>
          </a:p>
          <a:p>
            <a:pPr lvl="2"/>
            <a:r>
              <a:rPr lang="zh-CN" altLang="en-US" dirty="0"/>
              <a:t>总的时间除以</a:t>
            </a:r>
            <a:r>
              <a:rPr lang="en-US" altLang="zh-CN" i="1" dirty="0"/>
              <a:t>n</a:t>
            </a:r>
          </a:p>
          <a:p>
            <a:pPr lvl="2"/>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第四章</a:t>
            </a:r>
            <a:r>
              <a:rPr lang="en-US" altLang="zh-CN" dirty="0"/>
              <a:t> </a:t>
            </a:r>
            <a:r>
              <a:rPr lang="zh-CN" altLang="en-US" dirty="0"/>
              <a:t>并行计算性能评测</a:t>
            </a:r>
          </a:p>
        </p:txBody>
      </p:sp>
      <p:sp>
        <p:nvSpPr>
          <p:cNvPr id="3" name="内容占位符 2"/>
          <p:cNvSpPr>
            <a:spLocks noGrp="1"/>
          </p:cNvSpPr>
          <p:nvPr>
            <p:ph sz="quarter" idx="1"/>
          </p:nvPr>
        </p:nvSpPr>
        <p:spPr/>
        <p:txBody>
          <a:bodyPr/>
          <a:lstStyle/>
          <a:p>
            <a:r>
              <a:rPr lang="en-US" altLang="zh-CN" dirty="0"/>
              <a:t>4</a:t>
            </a:r>
            <a:r>
              <a:rPr lang="zh-CN" altLang="en-US" dirty="0"/>
              <a:t>.1 并行机的一些基本性能指标</a:t>
            </a:r>
          </a:p>
          <a:p>
            <a:r>
              <a:rPr lang="en-US" altLang="zh-CN" dirty="0">
                <a:solidFill>
                  <a:srgbClr val="FF0000"/>
                </a:solidFill>
              </a:rPr>
              <a:t>4</a:t>
            </a:r>
            <a:r>
              <a:rPr lang="zh-CN" altLang="en-US" dirty="0">
                <a:solidFill>
                  <a:srgbClr val="FF0000"/>
                </a:solidFill>
              </a:rPr>
              <a:t>.2 加速比性能定律</a:t>
            </a:r>
            <a:endParaRPr lang="en-US" altLang="zh-CN" dirty="0">
              <a:solidFill>
                <a:srgbClr val="FF0000"/>
              </a:solidFill>
            </a:endParaRPr>
          </a:p>
          <a:p>
            <a:r>
              <a:rPr lang="en-US" altLang="zh-CN" dirty="0"/>
              <a:t>4</a:t>
            </a:r>
            <a:r>
              <a:rPr lang="zh-CN" altLang="en-US" dirty="0"/>
              <a:t>.3 可扩放性评测标准</a:t>
            </a:r>
            <a:endParaRPr lang="en-US" altLang="zh-CN" dirty="0"/>
          </a:p>
          <a:p>
            <a:r>
              <a:rPr lang="en-US" altLang="zh-CN" dirty="0"/>
              <a:t>4.4 </a:t>
            </a:r>
            <a:r>
              <a:rPr lang="zh-CN" altLang="en-US" dirty="0"/>
              <a:t>基准测试程序</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.2 加速比性能定律</a:t>
            </a:r>
          </a:p>
        </p:txBody>
      </p:sp>
      <p:sp>
        <p:nvSpPr>
          <p:cNvPr id="7" name="内容占位符 6"/>
          <p:cNvSpPr>
            <a:spLocks noGrp="1"/>
          </p:cNvSpPr>
          <p:nvPr>
            <p:ph sz="quarter" idx="1"/>
          </p:nvPr>
        </p:nvSpPr>
        <p:spPr/>
        <p:txBody>
          <a:bodyPr/>
          <a:lstStyle/>
          <a:p>
            <a:pPr>
              <a:lnSpc>
                <a:spcPct val="90000"/>
              </a:lnSpc>
            </a:pPr>
            <a:r>
              <a:rPr lang="zh-CN" altLang="en-US" sz="2400" dirty="0"/>
              <a:t>并行系统的加速比</a:t>
            </a:r>
            <a:endParaRPr lang="en-US" altLang="zh-CN" sz="2400" dirty="0"/>
          </a:p>
          <a:p>
            <a:pPr lvl="1">
              <a:lnSpc>
                <a:spcPct val="90000"/>
              </a:lnSpc>
            </a:pPr>
            <a:r>
              <a:rPr lang="zh-CN" altLang="en-US" sz="2000" dirty="0"/>
              <a:t>对于一个给定的应用，并行算法的执行速度相对于串行算法的执行速度加快了多少倍</a:t>
            </a:r>
            <a:endParaRPr lang="en-US" altLang="zh-CN" sz="2000" dirty="0"/>
          </a:p>
          <a:p>
            <a:pPr>
              <a:lnSpc>
                <a:spcPct val="90000"/>
              </a:lnSpc>
            </a:pPr>
            <a:r>
              <a:rPr lang="zh-CN" altLang="en-US" sz="2400" dirty="0"/>
              <a:t>一些参数</a:t>
            </a:r>
            <a:endParaRPr lang="en-US" altLang="zh-CN" sz="2400" dirty="0"/>
          </a:p>
          <a:p>
            <a:pPr lvl="1">
              <a:lnSpc>
                <a:spcPct val="90000"/>
              </a:lnSpc>
            </a:pPr>
            <a:r>
              <a:rPr lang="en-US" altLang="zh-CN" sz="2000" i="1" dirty="0"/>
              <a:t>n</a:t>
            </a:r>
            <a:r>
              <a:rPr lang="en-US" altLang="zh-CN" sz="2000" dirty="0"/>
              <a:t>: </a:t>
            </a:r>
            <a:r>
              <a:rPr lang="zh-CN" altLang="en-US" sz="2000" dirty="0"/>
              <a:t>并行系统中处理器数</a:t>
            </a:r>
          </a:p>
          <a:p>
            <a:pPr lvl="1">
              <a:lnSpc>
                <a:spcPct val="90000"/>
              </a:lnSpc>
            </a:pPr>
            <a:r>
              <a:rPr lang="en-US" altLang="zh-CN" sz="2000" i="1" dirty="0"/>
              <a:t>W</a:t>
            </a:r>
            <a:r>
              <a:rPr lang="en-US" altLang="zh-CN" sz="2000" dirty="0"/>
              <a:t>: </a:t>
            </a:r>
            <a:r>
              <a:rPr lang="zh-CN" altLang="en-US" sz="2000" dirty="0"/>
              <a:t>问题规模</a:t>
            </a:r>
            <a:r>
              <a:rPr lang="en-US" altLang="zh-CN" sz="2000" dirty="0"/>
              <a:t>(</a:t>
            </a:r>
            <a:r>
              <a:rPr lang="zh-CN" altLang="en-US" sz="2000" dirty="0"/>
              <a:t>计算负载、工作负载，定义为给定问题的总计算量</a:t>
            </a:r>
            <a:r>
              <a:rPr lang="en-US" altLang="zh-CN" sz="2000" dirty="0"/>
              <a:t>)</a:t>
            </a:r>
            <a:endParaRPr lang="zh-CN" altLang="en-US" sz="2000" dirty="0"/>
          </a:p>
          <a:p>
            <a:pPr lvl="2">
              <a:lnSpc>
                <a:spcPct val="90000"/>
              </a:lnSpc>
            </a:pPr>
            <a:r>
              <a:rPr lang="en-US" altLang="zh-CN" sz="1800" i="1" dirty="0" err="1"/>
              <a:t>W</a:t>
            </a:r>
            <a:r>
              <a:rPr lang="en-US" altLang="zh-CN" sz="1800" i="1" baseline="-25000" dirty="0" err="1"/>
              <a:t>s</a:t>
            </a:r>
            <a:r>
              <a:rPr lang="en-US" altLang="zh-CN" sz="1800" dirty="0"/>
              <a:t>: </a:t>
            </a:r>
            <a:r>
              <a:rPr lang="zh-CN" altLang="en-US" sz="1800" dirty="0"/>
              <a:t>应用程序中的串行分量</a:t>
            </a:r>
            <a:endParaRPr lang="en-US" altLang="zh-CN" sz="1800" dirty="0"/>
          </a:p>
          <a:p>
            <a:pPr lvl="2">
              <a:lnSpc>
                <a:spcPct val="90000"/>
              </a:lnSpc>
            </a:pPr>
            <a:r>
              <a:rPr lang="en-US" altLang="zh-CN" sz="1800" i="1" dirty="0"/>
              <a:t>W</a:t>
            </a:r>
            <a:r>
              <a:rPr lang="en-US" altLang="zh-CN" sz="1800" i="1" baseline="-25000" dirty="0"/>
              <a:t>p</a:t>
            </a:r>
            <a:r>
              <a:rPr lang="en-US" altLang="zh-CN" sz="1800" dirty="0"/>
              <a:t>: </a:t>
            </a:r>
            <a:r>
              <a:rPr lang="en-US" altLang="zh-CN" sz="1800" i="1" dirty="0"/>
              <a:t>W</a:t>
            </a:r>
            <a:r>
              <a:rPr lang="zh-CN" altLang="en-US" sz="1800" dirty="0"/>
              <a:t>中可并行化部分</a:t>
            </a:r>
            <a:endParaRPr lang="en-US" altLang="zh-CN" sz="1800" dirty="0"/>
          </a:p>
          <a:p>
            <a:pPr lvl="2">
              <a:lnSpc>
                <a:spcPct val="90000"/>
              </a:lnSpc>
            </a:pPr>
            <a:r>
              <a:rPr lang="en-US" altLang="zh-CN" sz="1800" i="1" dirty="0" err="1"/>
              <a:t>W</a:t>
            </a:r>
            <a:r>
              <a:rPr lang="en-US" altLang="zh-CN" sz="1800" i="1" baseline="-25000" dirty="0" err="1"/>
              <a:t>s</a:t>
            </a:r>
            <a:r>
              <a:rPr lang="en-US" altLang="zh-CN" sz="1800" dirty="0" err="1"/>
              <a:t>+</a:t>
            </a:r>
            <a:r>
              <a:rPr lang="en-US" altLang="zh-CN" sz="1800" i="1" dirty="0" err="1"/>
              <a:t>W</a:t>
            </a:r>
            <a:r>
              <a:rPr lang="en-US" altLang="zh-CN" sz="1800" i="1" baseline="-25000" dirty="0" err="1"/>
              <a:t>p</a:t>
            </a:r>
            <a:r>
              <a:rPr lang="en-US" altLang="zh-CN" sz="1800" dirty="0"/>
              <a:t>=</a:t>
            </a:r>
            <a:r>
              <a:rPr lang="en-US" altLang="zh-CN" sz="1800" i="1" dirty="0"/>
              <a:t>W</a:t>
            </a:r>
            <a:endParaRPr lang="en-US" altLang="zh-CN" sz="1800" dirty="0"/>
          </a:p>
          <a:p>
            <a:pPr lvl="1">
              <a:lnSpc>
                <a:spcPct val="90000"/>
              </a:lnSpc>
            </a:pPr>
            <a:r>
              <a:rPr lang="en-US" altLang="zh-CN" sz="2000" i="1" dirty="0"/>
              <a:t>f</a:t>
            </a:r>
            <a:r>
              <a:rPr lang="en-US" altLang="zh-CN" sz="2000" dirty="0"/>
              <a:t>: </a:t>
            </a:r>
            <a:r>
              <a:rPr lang="zh-CN" altLang="en-US" sz="2000" dirty="0"/>
              <a:t>串行分量比例</a:t>
            </a:r>
            <a:endParaRPr lang="en-US" altLang="zh-CN" sz="2000" dirty="0"/>
          </a:p>
          <a:p>
            <a:pPr lvl="2">
              <a:lnSpc>
                <a:spcPct val="90000"/>
              </a:lnSpc>
            </a:pPr>
            <a:r>
              <a:rPr lang="en-US" altLang="zh-CN" sz="1800" i="1" dirty="0"/>
              <a:t>f </a:t>
            </a:r>
            <a:r>
              <a:rPr lang="en-US" altLang="zh-CN" sz="1800" dirty="0"/>
              <a:t>=</a:t>
            </a:r>
            <a:r>
              <a:rPr lang="en-US" altLang="zh-CN" sz="1800" i="1" dirty="0" err="1"/>
              <a:t>W</a:t>
            </a:r>
            <a:r>
              <a:rPr lang="en-US" altLang="zh-CN" sz="1800" i="1" baseline="-25000" dirty="0" err="1"/>
              <a:t>s</a:t>
            </a:r>
            <a:r>
              <a:rPr lang="en-US" altLang="zh-CN" sz="1800" dirty="0"/>
              <a:t>/</a:t>
            </a:r>
            <a:r>
              <a:rPr lang="en-US" altLang="zh-CN" sz="1800" i="1" dirty="0"/>
              <a:t>W</a:t>
            </a:r>
          </a:p>
          <a:p>
            <a:pPr lvl="1">
              <a:lnSpc>
                <a:spcPct val="90000"/>
              </a:lnSpc>
            </a:pPr>
            <a:r>
              <a:rPr lang="en-US" altLang="zh-CN" sz="2000" i="1" dirty="0" err="1"/>
              <a:t>T</a:t>
            </a:r>
            <a:r>
              <a:rPr lang="en-US" altLang="zh-CN" sz="2000" i="1" baseline="-25000" dirty="0" err="1"/>
              <a:t>s</a:t>
            </a:r>
            <a:r>
              <a:rPr lang="en-US" altLang="zh-CN" sz="2000" dirty="0"/>
              <a:t>: </a:t>
            </a:r>
            <a:r>
              <a:rPr lang="zh-CN" altLang="en-US" sz="2000" dirty="0"/>
              <a:t>串行分量的执行时间</a:t>
            </a:r>
            <a:endParaRPr lang="en-US" altLang="zh-CN" sz="2000" dirty="0"/>
          </a:p>
          <a:p>
            <a:pPr lvl="1">
              <a:lnSpc>
                <a:spcPct val="90000"/>
              </a:lnSpc>
            </a:pPr>
            <a:r>
              <a:rPr lang="en-US" altLang="zh-CN" sz="2000" i="1" dirty="0" err="1"/>
              <a:t>T</a:t>
            </a:r>
            <a:r>
              <a:rPr lang="en-US" altLang="zh-CN" sz="2000" i="1" baseline="-25000" dirty="0" err="1"/>
              <a:t>p</a:t>
            </a:r>
            <a:r>
              <a:rPr lang="en-US" altLang="zh-CN" sz="2000" dirty="0"/>
              <a:t>: </a:t>
            </a:r>
            <a:r>
              <a:rPr lang="zh-CN" altLang="en-US" sz="2000" dirty="0"/>
              <a:t>并行分量的执行时间</a:t>
            </a:r>
            <a:endParaRPr lang="en-US" altLang="zh-CN" sz="2000" dirty="0"/>
          </a:p>
          <a:p>
            <a:pPr lvl="1">
              <a:lnSpc>
                <a:spcPct val="90000"/>
              </a:lnSpc>
            </a:pPr>
            <a:r>
              <a:rPr lang="en-US" altLang="zh-CN" sz="2000" i="1" dirty="0"/>
              <a:t>S</a:t>
            </a:r>
            <a:r>
              <a:rPr lang="en-US" altLang="zh-CN" sz="2000" dirty="0"/>
              <a:t>: </a:t>
            </a:r>
            <a:r>
              <a:rPr lang="zh-CN" altLang="en-US" sz="2000" dirty="0"/>
              <a:t>加速比</a:t>
            </a:r>
            <a:endParaRPr lang="en-US" altLang="zh-CN" sz="2000" dirty="0"/>
          </a:p>
          <a:p>
            <a:pPr lvl="1">
              <a:lnSpc>
                <a:spcPct val="90000"/>
              </a:lnSpc>
            </a:pPr>
            <a:r>
              <a:rPr lang="en-US" altLang="zh-CN" sz="2000" i="1" dirty="0"/>
              <a:t>E</a:t>
            </a:r>
            <a:r>
              <a:rPr lang="en-US" altLang="zh-CN" sz="2000" dirty="0"/>
              <a:t>: </a:t>
            </a:r>
            <a:r>
              <a:rPr lang="zh-CN" altLang="en-US" sz="2000" dirty="0"/>
              <a:t>效率</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7</a:t>
            </a:fld>
            <a:endParaRPr lang="zh-CN" altLang="en-US"/>
          </a:p>
        </p:txBody>
      </p:sp>
    </p:spTree>
    <p:extLst>
      <p:ext uri="{BB962C8B-B14F-4D97-AF65-F5344CB8AC3E}">
        <p14:creationId xmlns:p14="http://schemas.microsoft.com/office/powerpoint/2010/main" val="173196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.2 加速比性能定律</a:t>
            </a:r>
          </a:p>
        </p:txBody>
      </p:sp>
      <p:sp>
        <p:nvSpPr>
          <p:cNvPr id="3" name="内容占位符 2"/>
          <p:cNvSpPr>
            <a:spLocks noGrp="1"/>
          </p:cNvSpPr>
          <p:nvPr>
            <p:ph sz="quarter" idx="1"/>
          </p:nvPr>
        </p:nvSpPr>
        <p:spPr/>
        <p:txBody>
          <a:bodyPr/>
          <a:lstStyle/>
          <a:p>
            <a:r>
              <a:rPr lang="en-US" altLang="zh-CN" dirty="0"/>
              <a:t>π</a:t>
            </a:r>
            <a:r>
              <a:rPr lang="zh-CN" altLang="en-US" dirty="0"/>
              <a:t>值的计算</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8</a:t>
            </a:fld>
            <a:endParaRPr lang="zh-CN" altLang="en-US"/>
          </a:p>
        </p:txBody>
      </p:sp>
      <p:sp>
        <p:nvSpPr>
          <p:cNvPr id="6" name="TextBox 4">
            <a:extLst>
              <a:ext uri="{FF2B5EF4-FFF2-40B4-BE49-F238E27FC236}">
                <a16:creationId xmlns:a16="http://schemas.microsoft.com/office/drawing/2014/main" id="{43F04CEE-785B-4582-9152-6DA2743C0D8B}"/>
              </a:ext>
            </a:extLst>
          </p:cNvPr>
          <p:cNvSpPr txBox="1"/>
          <p:nvPr/>
        </p:nvSpPr>
        <p:spPr>
          <a:xfrm>
            <a:off x="1043608" y="1700808"/>
            <a:ext cx="7643192" cy="4708981"/>
          </a:xfrm>
          <a:prstGeom prst="rect">
            <a:avLst/>
          </a:prstGeom>
          <a:noFill/>
        </p:spPr>
        <p:txBody>
          <a:bodyPr wrap="square" rtlCol="0">
            <a:spAutoFit/>
          </a:bodyPr>
          <a:lstStyle/>
          <a:p>
            <a:r>
              <a:rPr lang="en-US" altLang="zh-CN" sz="2000" dirty="0">
                <a:latin typeface="+mn-lt"/>
              </a:rPr>
              <a:t>void main()</a:t>
            </a:r>
          </a:p>
          <a:p>
            <a:r>
              <a:rPr lang="en-US" altLang="zh-CN" sz="2000" dirty="0">
                <a:latin typeface="+mn-lt"/>
              </a:rPr>
              <a:t>{</a:t>
            </a:r>
          </a:p>
          <a:p>
            <a:r>
              <a:rPr lang="en-US" altLang="zh-CN" sz="2000" dirty="0">
                <a:latin typeface="+mn-lt"/>
              </a:rPr>
              <a:t>    int </a:t>
            </a:r>
            <a:r>
              <a:rPr lang="en-US" altLang="zh-CN" sz="2000" dirty="0" err="1">
                <a:latin typeface="+mn-lt"/>
              </a:rPr>
              <a:t>i,m</a:t>
            </a:r>
            <a:r>
              <a:rPr lang="en-US" altLang="zh-CN" sz="2000" dirty="0">
                <a:latin typeface="+mn-lt"/>
              </a:rPr>
              <a:t>;</a:t>
            </a:r>
          </a:p>
          <a:p>
            <a:r>
              <a:rPr lang="en-US" altLang="zh-CN" sz="2000" dirty="0">
                <a:latin typeface="+mn-lt"/>
              </a:rPr>
              <a:t>    double </a:t>
            </a:r>
            <a:r>
              <a:rPr lang="en-US" altLang="zh-CN" sz="2000" dirty="0" err="1">
                <a:latin typeface="+mn-lt"/>
              </a:rPr>
              <a:t>x,pi,sum,step</a:t>
            </a:r>
            <a:r>
              <a:rPr lang="en-US" altLang="zh-CN" sz="2000" dirty="0">
                <a:latin typeface="+mn-lt"/>
              </a:rPr>
              <a:t>;</a:t>
            </a:r>
          </a:p>
          <a:p>
            <a:r>
              <a:rPr lang="en-US" altLang="zh-CN" sz="2000" dirty="0"/>
              <a:t>    </a:t>
            </a:r>
            <a:r>
              <a:rPr lang="en-US" altLang="zh-CN" sz="2000" dirty="0">
                <a:latin typeface="+mn-lt"/>
              </a:rPr>
              <a:t>m=1000;</a:t>
            </a:r>
          </a:p>
          <a:p>
            <a:r>
              <a:rPr lang="en-US" altLang="zh-CN" sz="2000" dirty="0">
                <a:latin typeface="+mn-lt"/>
              </a:rPr>
              <a:t>    sum=0;</a:t>
            </a:r>
          </a:p>
          <a:p>
            <a:r>
              <a:rPr lang="en-US" altLang="zh-CN" sz="2000" dirty="0">
                <a:latin typeface="+mn-lt"/>
              </a:rPr>
              <a:t>    step=1.0/m;</a:t>
            </a:r>
          </a:p>
          <a:p>
            <a:r>
              <a:rPr lang="en-US" altLang="zh-CN" sz="2000" dirty="0">
                <a:latin typeface="+mn-lt"/>
              </a:rPr>
              <a:t>    #pragma </a:t>
            </a:r>
            <a:r>
              <a:rPr lang="en-US" altLang="zh-CN" sz="2000" dirty="0" err="1">
                <a:latin typeface="+mn-lt"/>
              </a:rPr>
              <a:t>omp</a:t>
            </a:r>
            <a:r>
              <a:rPr lang="en-US" altLang="zh-CN" sz="2000" dirty="0">
                <a:latin typeface="+mn-lt"/>
              </a:rPr>
              <a:t> parallel for private(</a:t>
            </a:r>
            <a:r>
              <a:rPr lang="en-US" altLang="zh-CN" sz="2000" dirty="0" err="1">
                <a:latin typeface="+mn-lt"/>
              </a:rPr>
              <a:t>i,x</a:t>
            </a:r>
            <a:r>
              <a:rPr lang="en-US" altLang="zh-CN" sz="2000" dirty="0">
                <a:latin typeface="+mn-lt"/>
              </a:rPr>
              <a:t>) shared(</a:t>
            </a:r>
            <a:r>
              <a:rPr lang="en-US" altLang="zh-CN" sz="2000" dirty="0" err="1">
                <a:latin typeface="+mn-lt"/>
              </a:rPr>
              <a:t>n,step</a:t>
            </a:r>
            <a:r>
              <a:rPr lang="en-US" altLang="zh-CN" sz="2000" dirty="0">
                <a:latin typeface="+mn-lt"/>
              </a:rPr>
              <a:t>) reduction(+:sum)</a:t>
            </a:r>
          </a:p>
          <a:p>
            <a:r>
              <a:rPr lang="en-US" altLang="zh-CN" sz="2000" dirty="0">
                <a:latin typeface="+mn-lt"/>
              </a:rPr>
              <a:t>    for(</a:t>
            </a:r>
            <a:r>
              <a:rPr lang="en-US" altLang="zh-CN" sz="2000" dirty="0" err="1">
                <a:latin typeface="+mn-lt"/>
              </a:rPr>
              <a:t>i</a:t>
            </a:r>
            <a:r>
              <a:rPr lang="en-US" altLang="zh-CN" sz="2000" dirty="0">
                <a:latin typeface="+mn-lt"/>
              </a:rPr>
              <a:t>=0;i&lt;</a:t>
            </a:r>
            <a:r>
              <a:rPr lang="en-US" altLang="zh-CN" sz="2000" dirty="0" err="1">
                <a:latin typeface="+mn-lt"/>
              </a:rPr>
              <a:t>m;i</a:t>
            </a:r>
            <a:r>
              <a:rPr lang="en-US" altLang="zh-CN" sz="2000" dirty="0">
                <a:latin typeface="+mn-lt"/>
              </a:rPr>
              <a:t>++)</a:t>
            </a:r>
          </a:p>
          <a:p>
            <a:r>
              <a:rPr lang="en-US" altLang="zh-CN" sz="2000" dirty="0">
                <a:latin typeface="+mn-lt"/>
              </a:rPr>
              <a:t>   {</a:t>
            </a:r>
          </a:p>
          <a:p>
            <a:r>
              <a:rPr lang="en-US" altLang="zh-CN" sz="2000" dirty="0">
                <a:latin typeface="+mn-lt"/>
              </a:rPr>
              <a:t>        x=(i+0.5)*step; </a:t>
            </a:r>
          </a:p>
          <a:p>
            <a:r>
              <a:rPr lang="en-US" altLang="zh-CN" sz="2000" dirty="0">
                <a:latin typeface="+mn-lt"/>
              </a:rPr>
              <a:t>        sum+=4/(1+x*x); </a:t>
            </a:r>
          </a:p>
          <a:p>
            <a:r>
              <a:rPr lang="en-US" altLang="zh-CN" sz="2000" dirty="0">
                <a:latin typeface="+mn-lt"/>
              </a:rPr>
              <a:t>    }</a:t>
            </a:r>
          </a:p>
          <a:p>
            <a:r>
              <a:rPr lang="en-US" altLang="zh-CN" sz="2000" dirty="0">
                <a:latin typeface="+mn-lt"/>
              </a:rPr>
              <a:t>    pi=step*sum;</a:t>
            </a:r>
          </a:p>
          <a:p>
            <a:r>
              <a:rPr lang="en-US" altLang="zh-CN" sz="2000" dirty="0">
                <a:latin typeface="+mn-lt"/>
              </a:rPr>
              <a:t>}</a:t>
            </a:r>
          </a:p>
        </p:txBody>
      </p:sp>
    </p:spTree>
    <p:extLst>
      <p:ext uri="{BB962C8B-B14F-4D97-AF65-F5344CB8AC3E}">
        <p14:creationId xmlns:p14="http://schemas.microsoft.com/office/powerpoint/2010/main" val="4266601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4.2.1 Amdahl</a:t>
            </a:r>
            <a:r>
              <a:rPr lang="zh-CN" altLang="en-US" dirty="0"/>
              <a:t>定律</a:t>
            </a:r>
          </a:p>
        </p:txBody>
      </p:sp>
      <p:sp>
        <p:nvSpPr>
          <p:cNvPr id="3" name="内容占位符 2"/>
          <p:cNvSpPr>
            <a:spLocks noGrp="1"/>
          </p:cNvSpPr>
          <p:nvPr>
            <p:ph sz="quarter" idx="1"/>
          </p:nvPr>
        </p:nvSpPr>
        <p:spPr/>
        <p:txBody>
          <a:bodyPr/>
          <a:lstStyle/>
          <a:p>
            <a:r>
              <a:rPr lang="zh-CN" altLang="en-US" dirty="0"/>
              <a:t>基本出发点</a:t>
            </a:r>
          </a:p>
          <a:p>
            <a:pPr lvl="1"/>
            <a:r>
              <a:rPr lang="zh-CN" altLang="en-US" dirty="0"/>
              <a:t>对于很多科学计算，实时性要求很高，而计算负载是固定不变的</a:t>
            </a:r>
            <a:endParaRPr lang="en-US" altLang="zh-CN" dirty="0"/>
          </a:p>
          <a:p>
            <a:pPr lvl="2"/>
            <a:r>
              <a:rPr lang="zh-CN" altLang="en-US" dirty="0"/>
              <a:t>为达到实时性可利用增加处理器数来提高计算速度</a:t>
            </a:r>
            <a:endParaRPr lang="en-US" altLang="zh-CN" dirty="0"/>
          </a:p>
          <a:p>
            <a:pPr lvl="1"/>
            <a:r>
              <a:rPr lang="zh-CN" altLang="en-US" dirty="0"/>
              <a:t>固定的计算负载可分布在多个处理器上</a:t>
            </a:r>
          </a:p>
          <a:p>
            <a:pPr lvl="2"/>
            <a:r>
              <a:rPr lang="zh-CN" altLang="en-US" dirty="0"/>
              <a:t>增加了处理器就加快了执行速度，从而达到了加速的目的</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9</a:t>
            </a:fld>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2160</TotalTime>
  <Words>1402</Words>
  <Application>Microsoft Office PowerPoint</Application>
  <PresentationFormat>全屏显示(4:3)</PresentationFormat>
  <Paragraphs>249</Paragraphs>
  <Slides>19</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8" baseType="lpstr">
      <vt:lpstr>lucida Grande</vt:lpstr>
      <vt:lpstr>Arial</vt:lpstr>
      <vt:lpstr>Calibri</vt:lpstr>
      <vt:lpstr>Cambria Math</vt:lpstr>
      <vt:lpstr>Times New Roman</vt:lpstr>
      <vt:lpstr>Wingdings</vt:lpstr>
      <vt:lpstr>Wingdings 3</vt:lpstr>
      <vt:lpstr>质朴</vt:lpstr>
      <vt:lpstr>Visio</vt:lpstr>
      <vt:lpstr>第四章 并行计算性能评测</vt:lpstr>
      <vt:lpstr>第四章 并行计算性能评测</vt:lpstr>
      <vt:lpstr>4.1.1 CPU和存储器的某些基本性能指标</vt:lpstr>
      <vt:lpstr>4.1.1 CPU和存储器的某些基本性能指标</vt:lpstr>
      <vt:lpstr>4.1.2 通信开销</vt:lpstr>
      <vt:lpstr>第四章 并行计算性能评测</vt:lpstr>
      <vt:lpstr>4.2 加速比性能定律</vt:lpstr>
      <vt:lpstr>4.2 加速比性能定律</vt:lpstr>
      <vt:lpstr>4.2.1 Amdahl定律</vt:lpstr>
      <vt:lpstr>4.2.1 Amdahl定律</vt:lpstr>
      <vt:lpstr>4.2.1 Amdahl定律</vt:lpstr>
      <vt:lpstr>4.2.2 Gustafson定律</vt:lpstr>
      <vt:lpstr>4.2.2 Gustafson定律</vt:lpstr>
      <vt:lpstr>4.2.2 Gustafson定律</vt:lpstr>
      <vt:lpstr>4.2.4 有关加速的讨论</vt:lpstr>
      <vt:lpstr>第四章 并行计算性能评测</vt:lpstr>
      <vt:lpstr>4.4.1 基本的测试程序</vt:lpstr>
      <vt:lpstr>4.4.2 数学库测试程序</vt:lpstr>
      <vt:lpstr>4.4.3 并行测试程序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并行计算</dc:title>
  <dc:creator>kzlu</dc:creator>
  <cp:lastModifiedBy>陆 克中</cp:lastModifiedBy>
  <cp:revision>197</cp:revision>
  <dcterms:created xsi:type="dcterms:W3CDTF">2011-11-25T07:51:30Z</dcterms:created>
  <dcterms:modified xsi:type="dcterms:W3CDTF">2023-04-07T06:18:26Z</dcterms:modified>
</cp:coreProperties>
</file>