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65" r:id="rId9"/>
    <p:sldId id="266" r:id="rId10"/>
    <p:sldId id="267" r:id="rId11"/>
    <p:sldId id="268" r:id="rId12"/>
    <p:sldId id="269" r:id="rId13"/>
    <p:sldId id="270" r:id="rId14"/>
    <p:sldId id="276" r:id="rId15"/>
    <p:sldId id="271" r:id="rId16"/>
    <p:sldId id="272" r:id="rId17"/>
    <p:sldId id="273" r:id="rId18"/>
    <p:sldId id="274" r:id="rId19"/>
    <p:sldId id="275" r:id="rId20"/>
    <p:sldId id="260" r:id="rId21"/>
    <p:sldId id="277" r:id="rId22"/>
    <p:sldId id="278" r:id="rId23"/>
    <p:sldId id="279" r:id="rId24"/>
    <p:sldId id="280" r:id="rId25"/>
    <p:sldId id="281" r:id="rId26"/>
    <p:sldId id="308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303" r:id="rId36"/>
    <p:sldId id="304" r:id="rId37"/>
    <p:sldId id="307" r:id="rId38"/>
    <p:sldId id="306" r:id="rId39"/>
    <p:sldId id="305" r:id="rId40"/>
  </p:sldIdLst>
  <p:sldSz cx="9144000" cy="6858000" type="screen4x3"/>
  <p:notesSz cx="6807200" cy="99393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10" y="-7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72E2F36-B05C-43D6-A775-8D89ACA5FC12}" type="datetimeFigureOut">
              <a:rPr lang="zh-CN" altLang="en-US"/>
              <a:pPr>
                <a:defRPr/>
              </a:pPr>
              <a:t>2024/6/12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ECAEA6E-527E-444D-A09A-53A8BC0F92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252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533B9E-F083-40AD-8C0A-C6D313CF0DF9}" type="datetimeFigureOut">
              <a:rPr lang="zh-CN" altLang="en-US"/>
              <a:pPr>
                <a:defRPr/>
              </a:pPr>
              <a:t>2024/6/12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1FA25E6-B19D-4B8C-B1AA-28847F8B04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3683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优缺点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FA25E6-B19D-4B8C-B1AA-28847F8B0476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87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FA25E6-B19D-4B8C-B1AA-28847F8B0476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20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0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073D01C-7BBC-4F55-8F40-83FF0CF9F4A7}" type="datetime1">
              <a:rPr lang="zh-CN" altLang="en-US"/>
              <a:pPr>
                <a:defRPr/>
              </a:pPr>
              <a:t>2024/6/12</a:t>
            </a:fld>
            <a:endParaRPr lang="zh-CN" altLang="en-US"/>
          </a:p>
        </p:txBody>
      </p:sp>
      <p:sp>
        <p:nvSpPr>
          <p:cNvPr id="11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860E4-BF51-464C-B7B1-2B4EC60F08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C0225-605D-4DC6-A98A-1E2EE446AE85}" type="datetime1">
              <a:rPr lang="zh-CN" altLang="en-US"/>
              <a:pPr>
                <a:defRPr/>
              </a:pPr>
              <a:t>2024/6/12</a:t>
            </a:fld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90F94-92D6-46CF-91E2-D8F24BE72D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D7B53-929C-45FF-B947-61F823D64252}" type="datetime1">
              <a:rPr lang="zh-CN" altLang="en-US"/>
              <a:pPr>
                <a:defRPr/>
              </a:pPr>
              <a:t>2024/6/12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6598F-0BF5-449A-8EDF-6BEF83E8BE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marL="273050" indent="-273050">
              <a:buFont typeface="Wingdings" pitchFamily="2" charset="2"/>
              <a:buChar char="n"/>
              <a:defRPr/>
            </a:lvl1pPr>
            <a:lvl2pPr marL="547688" indent="-273050">
              <a:buFont typeface="Wingdings" pitchFamily="2" charset="2"/>
              <a:buChar char="l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49071-1427-4118-B7EC-DA91802B7E77}" type="datetime1">
              <a:rPr lang="zh-CN" altLang="en-US"/>
              <a:pPr>
                <a:defRPr/>
              </a:pPr>
              <a:t>2024/6/12</a:t>
            </a:fld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03361-FB3C-4B11-9CA7-B53FACB5A6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34B10-1DF8-4D9F-92DF-9BF502B3629C}" type="datetime1">
              <a:rPr lang="zh-CN" altLang="en-US"/>
              <a:pPr>
                <a:defRPr/>
              </a:pPr>
              <a:t>2024/6/12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69854-D157-42A2-A866-1C7B9A67B8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749D5-6485-4496-94D6-638348289512}" type="datetime1">
              <a:rPr lang="zh-CN" altLang="en-US"/>
              <a:pPr>
                <a:defRPr/>
              </a:pPr>
              <a:t>2024/6/12</a:t>
            </a:fld>
            <a:endParaRPr lang="zh-CN" altLang="en-US" dirty="0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70FC3-B512-4147-AEBF-F5B19CF249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8A625-A5CE-4B0A-B260-F8E1A7BF0184}" type="datetime1">
              <a:rPr lang="zh-CN" altLang="en-US"/>
              <a:pPr>
                <a:defRPr/>
              </a:pPr>
              <a:t>2024/6/12</a:t>
            </a:fld>
            <a:endParaRPr lang="zh-CN" altLang="en-US" dirty="0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2EA54-8B54-451C-899B-E9EE968520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03F1E-9BA3-4019-8515-FD27CF6213A5}" type="datetime1">
              <a:rPr lang="zh-CN" altLang="en-US"/>
              <a:pPr>
                <a:defRPr/>
              </a:pPr>
              <a:t>2024/6/12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E796C-C9C7-4556-BE62-F848C8F52E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6EA1B-EFBA-4320-8A7B-19ADF6C20C32}" type="datetime1">
              <a:rPr lang="zh-CN" altLang="en-US"/>
              <a:pPr>
                <a:defRPr/>
              </a:pPr>
              <a:t>2024/6/12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266C7-A767-45A8-B155-97A0CA59D5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57D31-C779-4736-B52A-EBE2B5E95C4E}" type="datetime1">
              <a:rPr lang="zh-CN" altLang="en-US"/>
              <a:pPr>
                <a:defRPr/>
              </a:pPr>
              <a:t>2024/6/12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DF117-857D-4139-85B7-DE232AECEF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793D3-557E-4C6B-945C-B1E34A7CF1E3}" type="datetime1">
              <a:rPr lang="zh-CN" altLang="en-US"/>
              <a:pPr>
                <a:defRPr/>
              </a:pPr>
              <a:t>2024/6/12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B4F8F-F7FC-4CB4-9E3A-D515CB334C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51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0EF442-EA6A-4082-BACA-34079FDED4D4}" type="datetime1">
              <a:rPr lang="zh-CN" altLang="en-US"/>
              <a:pPr>
                <a:defRPr/>
              </a:pPr>
              <a:t>2024/6/12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F8762D5-A733-4E03-AD9C-76D5B47598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7" r:id="rId2"/>
    <p:sldLayoutId id="2147483702" r:id="rId3"/>
    <p:sldLayoutId id="2147483698" r:id="rId4"/>
    <p:sldLayoutId id="2147483699" r:id="rId5"/>
    <p:sldLayoutId id="2147483703" r:id="rId6"/>
    <p:sldLayoutId id="2147483704" r:id="rId7"/>
    <p:sldLayoutId id="2147483705" r:id="rId8"/>
    <p:sldLayoutId id="2147483706" r:id="rId9"/>
    <p:sldLayoutId id="2147483700" r:id="rId10"/>
    <p:sldLayoutId id="21474837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0.png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第九章 稠密矩阵运算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计算机与软件学院 陆克中</a:t>
            </a:r>
            <a:endParaRPr lang="en-US" altLang="zh-CN" dirty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B4DA-0706-41A1-834D-3EE5273DF4A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9.2.1 </a:t>
            </a:r>
            <a:r>
              <a:rPr lang="zh-CN" altLang="en-US" dirty="0"/>
              <a:t>棋盘划分的矩阵转置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网孔上的矩阵转置</a:t>
            </a:r>
            <a:endParaRPr lang="en-US" altLang="zh-CN"/>
          </a:p>
          <a:p>
            <a:pPr lvl="1"/>
            <a:r>
              <a:rPr lang="en-US" altLang="zh-CN"/>
              <a:t>(a)</a:t>
            </a:r>
            <a:r>
              <a:rPr lang="zh-CN" altLang="en-US"/>
              <a:t>子块转置</a:t>
            </a:r>
            <a:endParaRPr lang="en-US" altLang="zh-CN"/>
          </a:p>
          <a:p>
            <a:pPr lvl="1"/>
            <a:r>
              <a:rPr lang="en-US" altLang="zh-CN"/>
              <a:t>(b)</a:t>
            </a:r>
            <a:r>
              <a:rPr lang="zh-CN" altLang="en-US"/>
              <a:t>子块内局部转置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10</a:t>
            </a:fld>
            <a:endParaRPr lang="zh-CN" altLang="en-US"/>
          </a:p>
        </p:txBody>
      </p:sp>
      <p:graphicFrame>
        <p:nvGraphicFramePr>
          <p:cNvPr id="94210" name="Object 6"/>
          <p:cNvGraphicFramePr>
            <a:graphicFrameLocks noChangeAspect="1"/>
          </p:cNvGraphicFramePr>
          <p:nvPr/>
        </p:nvGraphicFramePr>
        <p:xfrm>
          <a:off x="827088" y="2276872"/>
          <a:ext cx="7823200" cy="441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3" imgW="5192573" imgH="2931262" progId="Visio.Drawing.11">
                  <p:embed/>
                </p:oleObj>
              </mc:Choice>
              <mc:Fallback>
                <p:oleObj name="Visio" r:id="rId3" imgW="5192573" imgH="2931262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76872"/>
                        <a:ext cx="7823200" cy="441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9.2.1 </a:t>
            </a:r>
            <a:r>
              <a:rPr lang="zh-CN" altLang="en-US" dirty="0"/>
              <a:t>棋盘划分的矩阵转置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超立方上的矩阵转置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划分</a:t>
                </a:r>
                <a:endParaRPr lang="en-US" altLang="zh-CN" dirty="0"/>
              </a:p>
              <a:p>
                <a:pPr lvl="2"/>
                <a:r>
                  <a:rPr lang="en-US" altLang="zh-CN" i="1" dirty="0"/>
                  <a:t> </a:t>
                </a:r>
                <a:r>
                  <a:rPr lang="en-US" altLang="zh-CN" i="1" dirty="0" err="1"/>
                  <a:t>A</a:t>
                </a:r>
                <a:r>
                  <a:rPr lang="en-US" altLang="zh-CN" i="1" baseline="-25000" dirty="0" err="1"/>
                  <a:t>n</a:t>
                </a:r>
                <a:r>
                  <a:rPr lang="en-US" altLang="zh-CN" baseline="-25000" dirty="0" err="1"/>
                  <a:t>×</a:t>
                </a:r>
                <a:r>
                  <a:rPr lang="en-US" altLang="zh-CN" i="1" baseline="-25000" dirty="0" err="1"/>
                  <a:t>n</a:t>
                </a:r>
                <a:r>
                  <a:rPr lang="zh-CN" altLang="en-US" dirty="0"/>
                  <a:t>划分成</a:t>
                </a:r>
                <a:r>
                  <a:rPr lang="en-US" altLang="zh-CN" i="1" dirty="0"/>
                  <a:t>p</a:t>
                </a:r>
                <a:r>
                  <a:rPr lang="zh-CN" altLang="en-US" dirty="0"/>
                  <a:t>个大小为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dirty="0"/>
                  <a:t>子块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算法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将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zh-CN" altLang="en-US">
                                      <a:solidFill>
                                        <a:srgbClr val="000000"/>
                                      </a:solidFill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zh-CN" altLang="en-US">
                                      <a:solidFill>
                                        <a:srgbClr val="000000"/>
                                      </a:solidFill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zh-CN" altLang="en-US">
                                      <a:solidFill>
                                        <a:srgbClr val="000000"/>
                                      </a:solidFill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zh-CN" altLang="en-US">
                                      <a:solidFill>
                                        <a:srgbClr val="000000"/>
                                      </a:solidFill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转置为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zh-CN" altLang="en-US">
                                      <a:solidFill>
                                        <a:srgbClr val="000000"/>
                                      </a:solidFill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zh-CN" altLang="en-US">
                                      <a:solidFill>
                                        <a:srgbClr val="000000"/>
                                      </a:solidFill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zh-CN" altLang="en-US">
                                      <a:solidFill>
                                        <a:srgbClr val="000000"/>
                                      </a:solidFill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zh-CN" altLang="en-US">
                                      <a:solidFill>
                                        <a:srgbClr val="000000"/>
                                      </a:solidFill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对</a:t>
                </a:r>
                <a:r>
                  <a:rPr lang="en-US" altLang="zh-CN" i="1" dirty="0" err="1"/>
                  <a:t>A</a:t>
                </a:r>
                <a:r>
                  <a:rPr lang="en-US" altLang="zh-CN" i="1" baseline="-25000" dirty="0" err="1"/>
                  <a:t>ij</a:t>
                </a:r>
                <a:r>
                  <a:rPr lang="zh-CN" altLang="en-US" dirty="0"/>
                  <a:t>递归应用进行转置，直至分块矩阵的元素处于同一处理器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进行同一处理器的内部转置</a:t>
                </a:r>
              </a:p>
              <a:p>
                <a:pPr lvl="1"/>
                <a:r>
                  <a:rPr lang="zh-CN" altLang="en-US" dirty="0"/>
                  <a:t>运行时间</a:t>
                </a:r>
                <a:endParaRPr lang="en-US" altLang="zh-CN" dirty="0"/>
              </a:p>
              <a:p>
                <a:pPr marL="2746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e>
                      </m:func>
                    </m:oMath>
                  </m:oMathPara>
                </a14:m>
                <a:endParaRPr lang="en-US" altLang="zh-CN" i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93" t="-1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2206" y="805366"/>
            <a:ext cx="4017778" cy="181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9.2.1 </a:t>
            </a:r>
            <a:r>
              <a:rPr lang="zh-CN" altLang="en-US" dirty="0"/>
              <a:t>棋盘划分的矩阵转置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超立方上的矩阵转置</a:t>
            </a:r>
            <a:endParaRPr lang="en-US" altLang="zh-CN" dirty="0"/>
          </a:p>
          <a:p>
            <a:pPr lvl="1"/>
            <a:r>
              <a:rPr lang="zh-CN" altLang="en-US" dirty="0"/>
              <a:t>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70021"/>
              </p:ext>
            </p:extLst>
          </p:nvPr>
        </p:nvGraphicFramePr>
        <p:xfrm>
          <a:off x="755576" y="2204864"/>
          <a:ext cx="7704856" cy="450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Visio" r:id="rId4" imgW="5045354" imgH="2895295" progId="Visio.Drawing.11">
                  <p:embed/>
                </p:oleObj>
              </mc:Choice>
              <mc:Fallback>
                <p:oleObj name="Visio" r:id="rId4" imgW="5045354" imgH="2895295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204864"/>
                        <a:ext cx="7704856" cy="4509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9.2.2 </a:t>
            </a:r>
            <a:r>
              <a:rPr lang="zh-CN" altLang="en-US" dirty="0"/>
              <a:t>带状划分的矩阵转置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划分</a:t>
            </a:r>
            <a:endParaRPr lang="en-US" altLang="zh-CN" dirty="0"/>
          </a:p>
          <a:p>
            <a:pPr lvl="1"/>
            <a:r>
              <a:rPr lang="en-US" altLang="zh-CN" i="1" dirty="0" err="1"/>
              <a:t>A</a:t>
            </a:r>
            <a:r>
              <a:rPr lang="en-US" altLang="zh-CN" i="1" baseline="-25000" dirty="0" err="1"/>
              <a:t>n</a:t>
            </a:r>
            <a:r>
              <a:rPr lang="en-US" altLang="zh-CN" baseline="-25000" dirty="0" err="1"/>
              <a:t>×</a:t>
            </a:r>
            <a:r>
              <a:rPr lang="en-US" altLang="zh-CN" i="1" baseline="-25000" dirty="0" err="1"/>
              <a:t>n</a:t>
            </a:r>
            <a:r>
              <a:rPr lang="zh-CN" altLang="en-US" dirty="0"/>
              <a:t>分成</a:t>
            </a:r>
            <a:r>
              <a:rPr lang="en-US" altLang="zh-CN" i="1" dirty="0"/>
              <a:t>p</a:t>
            </a:r>
            <a:r>
              <a:rPr lang="zh-CN" altLang="en-US" dirty="0"/>
              <a:t>个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/</a:t>
            </a:r>
            <a:r>
              <a:rPr lang="en-US" altLang="zh-CN" i="1" dirty="0"/>
              <a:t>p</a:t>
            </a:r>
            <a:r>
              <a:rPr lang="en-US" altLang="zh-CN" dirty="0"/>
              <a:t>)×</a:t>
            </a:r>
            <a:r>
              <a:rPr lang="en-US" altLang="zh-CN" i="1" dirty="0"/>
              <a:t>n</a:t>
            </a:r>
            <a:r>
              <a:rPr lang="zh-CN" altLang="en-US" dirty="0"/>
              <a:t>大小的带</a:t>
            </a:r>
            <a:endParaRPr lang="en-US" altLang="zh-CN" dirty="0"/>
          </a:p>
          <a:p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en-US" altLang="zh-CN" i="1" dirty="0"/>
              <a:t>P</a:t>
            </a:r>
            <a:r>
              <a:rPr lang="en-US" altLang="zh-CN" i="1" baseline="-25000" dirty="0"/>
              <a:t>i</a:t>
            </a:r>
            <a:r>
              <a:rPr lang="zh-CN" altLang="en-US" dirty="0"/>
              <a:t>有</a:t>
            </a:r>
            <a:r>
              <a:rPr lang="en-US" altLang="zh-CN" i="1" dirty="0"/>
              <a:t>p</a:t>
            </a:r>
            <a:r>
              <a:rPr lang="en-US" altLang="zh-CN" dirty="0"/>
              <a:t>-1</a:t>
            </a:r>
            <a:r>
              <a:rPr lang="zh-CN" altLang="en-US" dirty="0"/>
              <a:t>个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/</a:t>
            </a:r>
            <a:r>
              <a:rPr lang="en-US" altLang="zh-CN" i="1" dirty="0"/>
              <a:t>p</a:t>
            </a:r>
            <a:r>
              <a:rPr lang="en-US" altLang="zh-CN" dirty="0"/>
              <a:t>)×(</a:t>
            </a:r>
            <a:r>
              <a:rPr lang="en-US" altLang="zh-CN" i="1" dirty="0"/>
              <a:t>n</a:t>
            </a:r>
            <a:r>
              <a:rPr lang="en-US" altLang="zh-CN" dirty="0"/>
              <a:t>/</a:t>
            </a:r>
            <a:r>
              <a:rPr lang="en-US" altLang="zh-CN" i="1" dirty="0"/>
              <a:t>p</a:t>
            </a:r>
            <a:r>
              <a:rPr lang="en-US" altLang="zh-CN" dirty="0"/>
              <a:t>)</a:t>
            </a:r>
            <a:r>
              <a:rPr lang="zh-CN" altLang="en-US" dirty="0"/>
              <a:t>大小子块发送到另外</a:t>
            </a:r>
            <a:r>
              <a:rPr lang="en-US" altLang="zh-CN" i="1" dirty="0"/>
              <a:t>p</a:t>
            </a:r>
            <a:r>
              <a:rPr lang="en-US" altLang="zh-CN" dirty="0"/>
              <a:t>-1</a:t>
            </a:r>
            <a:r>
              <a:rPr lang="zh-CN" altLang="en-US" dirty="0"/>
              <a:t>个处理器中</a:t>
            </a:r>
            <a:endParaRPr lang="en-US" altLang="zh-CN" dirty="0"/>
          </a:p>
          <a:p>
            <a:pPr lvl="1"/>
            <a:r>
              <a:rPr lang="zh-CN" altLang="en-US" dirty="0"/>
              <a:t>每个处理器本地交换相应的元素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13</a:t>
            </a:fld>
            <a:endParaRPr lang="zh-CN" altLang="en-US"/>
          </a:p>
        </p:txBody>
      </p:sp>
      <p:graphicFrame>
        <p:nvGraphicFramePr>
          <p:cNvPr id="97282" name="Object 19"/>
          <p:cNvGraphicFramePr>
            <a:graphicFrameLocks noChangeAspect="1"/>
          </p:cNvGraphicFramePr>
          <p:nvPr/>
        </p:nvGraphicFramePr>
        <p:xfrm>
          <a:off x="2266950" y="3068638"/>
          <a:ext cx="4403725" cy="357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Visio" r:id="rId3" imgW="2529230" imgH="2055571" progId="Visio.Drawing.11">
                  <p:embed/>
                </p:oleObj>
              </mc:Choice>
              <mc:Fallback>
                <p:oleObj name="Visio" r:id="rId3" imgW="2529230" imgH="2055571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3068638"/>
                        <a:ext cx="4403725" cy="357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第九章 稠密矩阵运算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矩阵的划分</a:t>
            </a:r>
            <a:endParaRPr lang="en-US" altLang="zh-CN" dirty="0"/>
          </a:p>
          <a:p>
            <a:r>
              <a:rPr lang="en-US" altLang="zh-CN" dirty="0"/>
              <a:t>9.2 </a:t>
            </a:r>
            <a:r>
              <a:rPr lang="zh-CN" altLang="en-US" dirty="0"/>
              <a:t>矩阵转置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9.3 </a:t>
            </a:r>
            <a:r>
              <a:rPr lang="zh-CN" altLang="en-US" dirty="0">
                <a:solidFill>
                  <a:srgbClr val="FF0000"/>
                </a:solidFill>
              </a:rPr>
              <a:t>矩阵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向量乘法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9.4 </a:t>
            </a:r>
            <a:r>
              <a:rPr lang="zh-CN" altLang="en-US" dirty="0"/>
              <a:t>矩阵乘法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9.3.1 </a:t>
            </a:r>
            <a:r>
              <a:rPr lang="zh-CN" altLang="en-US" dirty="0"/>
              <a:t>带状划分的矩阵</a:t>
            </a:r>
            <a:r>
              <a:rPr lang="en-US" altLang="zh-CN" dirty="0"/>
              <a:t>-</a:t>
            </a:r>
            <a:r>
              <a:rPr lang="zh-CN" altLang="en-US" dirty="0"/>
              <a:t>向量乘法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划分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行带状划分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i="1" dirty="0"/>
                  <a:t>P</a:t>
                </a:r>
                <a:r>
                  <a:rPr lang="en-US" altLang="zh-CN" i="1" baseline="-25000" dirty="0"/>
                  <a:t>i</a:t>
                </a:r>
                <a:r>
                  <a:rPr lang="zh-CN" altLang="en-US" dirty="0"/>
                  <a:t>存放</a:t>
                </a:r>
                <a:r>
                  <a:rPr lang="en-US" altLang="zh-CN" i="1" dirty="0"/>
                  <a:t>x</a:t>
                </a:r>
                <a:r>
                  <a:rPr lang="en-US" altLang="zh-CN" i="1" baseline="-25000" dirty="0"/>
                  <a:t>i</a:t>
                </a:r>
                <a:r>
                  <a:rPr lang="zh-CN" altLang="en-US" dirty="0"/>
                  <a:t>和</a:t>
                </a:r>
                <a:r>
                  <a:rPr lang="en-US" altLang="zh-CN" i="1" dirty="0"/>
                  <a:t>a</a:t>
                </a:r>
                <a:r>
                  <a:rPr lang="en-US" altLang="zh-CN" i="1" baseline="-25000" dirty="0"/>
                  <a:t>i</a:t>
                </a:r>
                <a:r>
                  <a:rPr lang="en-US" altLang="zh-CN" baseline="-25000" dirty="0"/>
                  <a:t>,0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a</a:t>
                </a:r>
                <a:r>
                  <a:rPr lang="en-US" altLang="zh-CN" i="1" baseline="-25000" dirty="0"/>
                  <a:t>i</a:t>
                </a:r>
                <a:r>
                  <a:rPr lang="en-US" altLang="zh-CN" baseline="-25000" dirty="0"/>
                  <a:t>,1</a:t>
                </a:r>
                <a:r>
                  <a:rPr lang="en-US" altLang="zh-CN" dirty="0"/>
                  <a:t>, …, </a:t>
                </a:r>
                <a:r>
                  <a:rPr lang="en-US" altLang="zh-CN" i="1" dirty="0"/>
                  <a:t>a</a:t>
                </a:r>
                <a:r>
                  <a:rPr lang="en-US" altLang="zh-CN" i="1" baseline="-25000" dirty="0"/>
                  <a:t>i</a:t>
                </a:r>
                <a:r>
                  <a:rPr lang="en-US" altLang="zh-CN" baseline="-25000" dirty="0"/>
                  <a:t>,</a:t>
                </a:r>
                <a:r>
                  <a:rPr lang="en-US" altLang="zh-CN" i="1" baseline="-25000" dirty="0"/>
                  <a:t>n</a:t>
                </a:r>
                <a:r>
                  <a:rPr lang="en-US" altLang="zh-CN" baseline="-25000" dirty="0"/>
                  <a:t>-1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并输出</a:t>
                </a:r>
                <a:r>
                  <a:rPr lang="en-US" altLang="zh-CN" i="1" dirty="0" err="1"/>
                  <a:t>y</a:t>
                </a:r>
                <a:r>
                  <a:rPr lang="en-US" altLang="zh-CN" i="1" baseline="-25000" dirty="0" err="1"/>
                  <a:t>i</a:t>
                </a:r>
                <a:endParaRPr lang="en-US" altLang="zh-CN" i="1" baseline="-25000" dirty="0"/>
              </a:p>
              <a:p>
                <a:r>
                  <a:rPr lang="zh-CN" altLang="en-US" dirty="0"/>
                  <a:t>算法</a:t>
                </a:r>
                <a:endParaRPr lang="en-US" altLang="zh-CN" dirty="0"/>
              </a:p>
              <a:p>
                <a:pPr lvl="1"/>
                <a:r>
                  <a:rPr lang="en-US" altLang="zh-CN" i="1" dirty="0"/>
                  <a:t>p</a:t>
                </a:r>
                <a:r>
                  <a:rPr lang="en-US" altLang="zh-CN" dirty="0"/>
                  <a:t>=</a:t>
                </a:r>
                <a:r>
                  <a:rPr lang="en-US" altLang="zh-CN" i="1" dirty="0"/>
                  <a:t>n</a:t>
                </a:r>
                <a:r>
                  <a:rPr lang="zh-CN" altLang="en-US" dirty="0"/>
                  <a:t>情形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每个</a:t>
                </a:r>
                <a:r>
                  <a:rPr lang="en-US" altLang="zh-CN" i="1" dirty="0"/>
                  <a:t>P</a:t>
                </a:r>
                <a:r>
                  <a:rPr lang="en-US" altLang="zh-CN" i="1" baseline="-25000" dirty="0"/>
                  <a:t>i</a:t>
                </a:r>
                <a:r>
                  <a:rPr lang="zh-CN" altLang="en-US" dirty="0"/>
                  <a:t>向其他处理器播送</a:t>
                </a:r>
                <a:r>
                  <a:rPr lang="en-US" altLang="zh-CN" i="1" dirty="0"/>
                  <a:t>x</a:t>
                </a:r>
                <a:r>
                  <a:rPr lang="en-US" altLang="zh-CN" i="1" baseline="-25000" dirty="0"/>
                  <a:t>i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多到多播送</a:t>
                </a:r>
                <a:r>
                  <a:rPr lang="en-US" altLang="zh-CN" dirty="0"/>
                  <a:t>)</a:t>
                </a:r>
              </a:p>
              <a:p>
                <a:pPr lvl="2"/>
                <a:r>
                  <a:rPr lang="zh-CN" altLang="en-US" dirty="0"/>
                  <a:t>每个</a:t>
                </a:r>
                <a:r>
                  <a:rPr lang="en-US" altLang="zh-CN" i="1" dirty="0"/>
                  <a:t>P</a:t>
                </a:r>
                <a:r>
                  <a:rPr lang="en-US" altLang="zh-CN" i="1" baseline="-25000" dirty="0"/>
                  <a:t>i</a:t>
                </a:r>
                <a:r>
                  <a:rPr lang="zh-CN" altLang="en-US" dirty="0"/>
                  <a:t>计算</a:t>
                </a:r>
              </a:p>
              <a:p>
                <a:pPr lvl="1"/>
                <a:r>
                  <a:rPr lang="en-US" altLang="zh-CN" i="1" dirty="0"/>
                  <a:t>p</a:t>
                </a:r>
                <a:r>
                  <a:rPr lang="en-US" altLang="zh-CN" dirty="0"/>
                  <a:t>&lt;</a:t>
                </a:r>
                <a:r>
                  <a:rPr lang="en-US" altLang="zh-CN" i="1" dirty="0"/>
                  <a:t>n</a:t>
                </a:r>
                <a:r>
                  <a:rPr lang="zh-CN" altLang="en-US" dirty="0"/>
                  <a:t>情形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算法中</a:t>
                </a:r>
                <a:r>
                  <a:rPr lang="en-US" altLang="zh-CN" i="1" dirty="0"/>
                  <a:t>P</a:t>
                </a:r>
                <a:r>
                  <a:rPr lang="en-US" altLang="zh-CN" i="1" baseline="-25000" dirty="0"/>
                  <a:t>i</a:t>
                </a:r>
                <a:r>
                  <a:rPr lang="zh-CN" altLang="en-US" dirty="0"/>
                  <a:t>要播送</a:t>
                </a:r>
                <a:r>
                  <a:rPr lang="en-US" altLang="zh-CN" i="1" dirty="0"/>
                  <a:t>X</a:t>
                </a:r>
                <a:r>
                  <a:rPr lang="zh-CN" altLang="en-US" dirty="0"/>
                  <a:t>中相应的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/</a:t>
                </a:r>
                <a:r>
                  <a:rPr lang="en-US" altLang="zh-CN" i="1" dirty="0"/>
                  <a:t>p</a:t>
                </a:r>
                <a:r>
                  <a:rPr lang="zh-CN" altLang="en-US" dirty="0"/>
                  <a:t>个分量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(1)</a:t>
                </a:r>
                <a:r>
                  <a:rPr lang="zh-CN" altLang="en-US" dirty="0"/>
                  <a:t>超立方连接的计算时间</a:t>
                </a:r>
                <a:endParaRPr lang="en-US" altLang="zh-CN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unc>
                        <m:func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−1)≈</m:t>
                      </m:r>
                      <m:f>
                        <m:f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unc>
                        <m:func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zh-CN" sz="1800" dirty="0"/>
              </a:p>
              <a:p>
                <a:pPr lvl="1"/>
                <a:r>
                  <a:rPr lang="en-US" altLang="zh-CN" dirty="0"/>
                  <a:t>(2)</a:t>
                </a:r>
                <a:r>
                  <a:rPr lang="zh-CN" altLang="en-US" dirty="0"/>
                  <a:t>网孔连接的计算时间</a:t>
                </a:r>
                <a:endParaRPr lang="en-US" altLang="zh-CN" dirty="0"/>
              </a:p>
              <a:p>
                <a:pPr marL="2746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+2(</m:t>
                      </m:r>
                      <m:rad>
                        <m:radPr>
                          <m:degHide m:val="on"/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rad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−1)≈</m:t>
                      </m:r>
                      <m:f>
                        <m:f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rad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93" t="-1358" b="-7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9.3.1 </a:t>
            </a:r>
            <a:r>
              <a:rPr lang="zh-CN" altLang="en-US" dirty="0"/>
              <a:t>带状划分的矩阵</a:t>
            </a:r>
            <a:r>
              <a:rPr lang="en-US" altLang="zh-CN" dirty="0"/>
              <a:t>-</a:t>
            </a:r>
            <a:r>
              <a:rPr lang="zh-CN" altLang="en-US" dirty="0"/>
              <a:t>向量乘法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i="1" dirty="0"/>
              <a:t>p</a:t>
            </a:r>
            <a:r>
              <a:rPr lang="en-US" altLang="zh-CN" dirty="0"/>
              <a:t>=</a:t>
            </a:r>
            <a:r>
              <a:rPr lang="en-US" altLang="zh-CN" i="1" dirty="0"/>
              <a:t>n</a:t>
            </a:r>
            <a:r>
              <a:rPr lang="zh-CN" altLang="en-US" dirty="0"/>
              <a:t>时按行划分的矩阵</a:t>
            </a:r>
            <a:r>
              <a:rPr lang="en-US" altLang="zh-CN" dirty="0"/>
              <a:t>-</a:t>
            </a:r>
            <a:r>
              <a:rPr lang="zh-CN" altLang="en-US" dirty="0"/>
              <a:t>向量乘法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16</a:t>
            </a:fld>
            <a:endParaRPr lang="zh-CN" altLang="en-US"/>
          </a:p>
        </p:txBody>
      </p:sp>
      <p:graphicFrame>
        <p:nvGraphicFramePr>
          <p:cNvPr id="9933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925373"/>
              </p:ext>
            </p:extLst>
          </p:nvPr>
        </p:nvGraphicFramePr>
        <p:xfrm>
          <a:off x="1116013" y="1284288"/>
          <a:ext cx="6840537" cy="542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Visio" r:id="rId3" imgW="5298643" imgH="4177894" progId="Visio.Drawing.11">
                  <p:embed/>
                </p:oleObj>
              </mc:Choice>
              <mc:Fallback>
                <p:oleObj name="Visio" r:id="rId3" imgW="5298643" imgH="4177894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284288"/>
                        <a:ext cx="6840537" cy="542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9.3.2 </a:t>
            </a:r>
            <a:r>
              <a:rPr lang="zh-CN" altLang="en-US" dirty="0"/>
              <a:t>棋盘划分的矩阵</a:t>
            </a:r>
            <a:r>
              <a:rPr lang="en-US" altLang="zh-CN" dirty="0"/>
              <a:t>-</a:t>
            </a:r>
            <a:r>
              <a:rPr lang="zh-CN" altLang="en-US" dirty="0"/>
              <a:t>向量乘法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sz="2000" dirty="0"/>
                  <a:t>划分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块棋盘划分</a:t>
                </a:r>
                <a:r>
                  <a:rPr lang="en-US" altLang="zh-CN" sz="2000" dirty="0"/>
                  <a:t>)</a:t>
                </a:r>
              </a:p>
              <a:p>
                <a:pPr lvl="1"/>
                <a:r>
                  <a:rPr lang="en-US" altLang="zh-CN" sz="1800" i="1" dirty="0" err="1"/>
                  <a:t>P</a:t>
                </a:r>
                <a:r>
                  <a:rPr lang="en-US" altLang="zh-CN" sz="1800" i="1" baseline="-25000" dirty="0" err="1"/>
                  <a:t>i</a:t>
                </a:r>
                <a:r>
                  <a:rPr lang="en-US" altLang="zh-CN" sz="1800" baseline="-25000" dirty="0" err="1"/>
                  <a:t>,</a:t>
                </a:r>
                <a:r>
                  <a:rPr lang="en-US" altLang="zh-CN" sz="1800" i="1" baseline="-25000" dirty="0" err="1"/>
                  <a:t>j</a:t>
                </a:r>
                <a:r>
                  <a:rPr lang="zh-CN" altLang="en-US" sz="1800" dirty="0"/>
                  <a:t>存放</a:t>
                </a:r>
                <a:r>
                  <a:rPr lang="en-US" altLang="zh-CN" sz="1800" i="1" dirty="0" err="1"/>
                  <a:t>a</a:t>
                </a:r>
                <a:r>
                  <a:rPr lang="en-US" altLang="zh-CN" sz="1800" i="1" baseline="-25000" dirty="0" err="1"/>
                  <a:t>i</a:t>
                </a:r>
                <a:r>
                  <a:rPr lang="en-US" altLang="zh-CN" sz="1800" baseline="-25000" dirty="0" err="1"/>
                  <a:t>,</a:t>
                </a:r>
                <a:r>
                  <a:rPr lang="en-US" altLang="zh-CN" sz="1800" i="1" baseline="-25000" dirty="0" err="1"/>
                  <a:t>j</a:t>
                </a:r>
                <a:r>
                  <a:rPr lang="zh-CN" altLang="en-US" sz="1800" dirty="0"/>
                  <a:t>，</a:t>
                </a:r>
                <a:r>
                  <a:rPr lang="en-US" altLang="zh-CN" sz="1800" i="1" dirty="0"/>
                  <a:t>x</a:t>
                </a:r>
                <a:r>
                  <a:rPr lang="en-US" altLang="zh-CN" sz="1800" i="1" baseline="-25000" dirty="0"/>
                  <a:t>i</a:t>
                </a:r>
                <a:r>
                  <a:rPr lang="zh-CN" altLang="en-US" sz="1800" dirty="0"/>
                  <a:t>置入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1800" dirty="0"/>
                  <a:t>中</a:t>
                </a:r>
                <a:endParaRPr lang="en-US" altLang="zh-CN" sz="1800" dirty="0"/>
              </a:p>
              <a:p>
                <a:r>
                  <a:rPr lang="zh-CN" altLang="en-US" sz="2000" dirty="0"/>
                  <a:t>算法</a:t>
                </a:r>
                <a:endParaRPr lang="en-US" altLang="zh-CN" sz="2000" dirty="0"/>
              </a:p>
              <a:p>
                <a:pPr lvl="1"/>
                <a:r>
                  <a:rPr lang="en-US" altLang="zh-CN" sz="1800" i="1" dirty="0"/>
                  <a:t>p</a:t>
                </a:r>
                <a:r>
                  <a:rPr lang="en-US" altLang="zh-CN" sz="1800" dirty="0"/>
                  <a:t>=</a:t>
                </a:r>
                <a:r>
                  <a:rPr lang="en-US" altLang="zh-CN" sz="1800" i="1" dirty="0"/>
                  <a:t>n</a:t>
                </a:r>
                <a:r>
                  <a:rPr lang="en-US" altLang="zh-CN" sz="1800" baseline="30000" dirty="0"/>
                  <a:t>2</a:t>
                </a:r>
                <a:r>
                  <a:rPr lang="zh-CN" altLang="en-US" sz="1800" dirty="0"/>
                  <a:t>情形</a:t>
                </a:r>
                <a:endParaRPr lang="en-US" altLang="zh-CN" sz="1800" dirty="0"/>
              </a:p>
              <a:p>
                <a:pPr lvl="2"/>
                <a:r>
                  <a:rPr lang="zh-CN" altLang="en-US" sz="1600" dirty="0"/>
                  <a:t>每个</a:t>
                </a:r>
                <a:r>
                  <a:rPr lang="en-US" altLang="zh-CN" sz="1600" i="1" dirty="0" err="1"/>
                  <a:t>P</a:t>
                </a:r>
                <a:r>
                  <a:rPr lang="en-US" altLang="zh-CN" sz="1600" i="1" baseline="-25000" dirty="0" err="1"/>
                  <a:t>i</a:t>
                </a:r>
                <a:r>
                  <a:rPr lang="en-US" altLang="zh-CN" sz="1600" baseline="-25000" dirty="0" err="1"/>
                  <a:t>,</a:t>
                </a:r>
                <a:r>
                  <a:rPr lang="en-US" altLang="zh-CN" sz="1600" i="1" baseline="-25000" dirty="0" err="1"/>
                  <a:t>i</a:t>
                </a:r>
                <a:r>
                  <a:rPr lang="zh-CN" altLang="en-US" sz="1600" dirty="0"/>
                  <a:t>向</a:t>
                </a:r>
                <a:r>
                  <a:rPr lang="en-US" altLang="zh-CN" sz="1600" i="1" dirty="0" err="1"/>
                  <a:t>P</a:t>
                </a:r>
                <a:r>
                  <a:rPr lang="en-US" altLang="zh-CN" sz="1600" i="1" baseline="-25000" dirty="0" err="1"/>
                  <a:t>j</a:t>
                </a:r>
                <a:r>
                  <a:rPr lang="en-US" altLang="zh-CN" sz="1600" baseline="-25000" dirty="0" err="1"/>
                  <a:t>,</a:t>
                </a:r>
                <a:r>
                  <a:rPr lang="en-US" altLang="zh-CN" sz="1600" i="1" baseline="-25000" dirty="0" err="1"/>
                  <a:t>i</a:t>
                </a:r>
                <a:r>
                  <a:rPr lang="zh-CN" altLang="en-US" sz="1600" dirty="0"/>
                  <a:t>播送</a:t>
                </a:r>
                <a:r>
                  <a:rPr lang="en-US" altLang="zh-CN" sz="1600" i="1" dirty="0"/>
                  <a:t>x</a:t>
                </a:r>
                <a:r>
                  <a:rPr lang="en-US" altLang="zh-CN" sz="1600" i="1" baseline="-25000" dirty="0"/>
                  <a:t>i</a:t>
                </a:r>
                <a:r>
                  <a:rPr lang="en-US" altLang="zh-CN" sz="1600" dirty="0"/>
                  <a:t>(</a:t>
                </a:r>
                <a:r>
                  <a:rPr lang="zh-CN" altLang="en-US" sz="1600" dirty="0"/>
                  <a:t>一到多播送</a:t>
                </a:r>
                <a:r>
                  <a:rPr lang="en-US" altLang="zh-CN" sz="1600" dirty="0"/>
                  <a:t>)</a:t>
                </a:r>
              </a:p>
              <a:p>
                <a:pPr lvl="2"/>
                <a:r>
                  <a:rPr lang="zh-CN" altLang="en-US" sz="1600" dirty="0"/>
                  <a:t>按行方向进行乘</a:t>
                </a:r>
                <a:r>
                  <a:rPr lang="en-US" altLang="zh-CN" sz="1600" dirty="0"/>
                  <a:t>-</a:t>
                </a:r>
                <a:r>
                  <a:rPr lang="zh-CN" altLang="en-US" sz="1600" dirty="0"/>
                  <a:t>加与积累运算，最后一列</a:t>
                </a:r>
                <a:r>
                  <a:rPr lang="en-US" altLang="zh-CN" sz="1600" i="1" dirty="0"/>
                  <a:t>P</a:t>
                </a:r>
                <a:r>
                  <a:rPr lang="en-US" altLang="zh-CN" sz="1600" i="1" baseline="-25000" dirty="0"/>
                  <a:t>i</a:t>
                </a:r>
                <a:r>
                  <a:rPr lang="en-US" altLang="zh-CN" sz="1600" baseline="-25000" dirty="0"/>
                  <a:t>,</a:t>
                </a:r>
                <a:r>
                  <a:rPr lang="en-US" altLang="zh-CN" sz="1600" i="1" baseline="-25000" dirty="0"/>
                  <a:t>n</a:t>
                </a:r>
                <a:r>
                  <a:rPr lang="en-US" altLang="zh-CN" sz="1600" baseline="-25000" dirty="0"/>
                  <a:t>-1</a:t>
                </a:r>
                <a:r>
                  <a:rPr lang="zh-CN" altLang="en-US" sz="1600" dirty="0"/>
                  <a:t>收集的结果为</a:t>
                </a:r>
                <a:r>
                  <a:rPr lang="en-US" altLang="zh-CN" sz="1600" i="1" dirty="0" err="1"/>
                  <a:t>y</a:t>
                </a:r>
                <a:r>
                  <a:rPr lang="en-US" altLang="zh-CN" sz="1600" i="1" baseline="-25000" dirty="0" err="1"/>
                  <a:t>i</a:t>
                </a:r>
                <a:endParaRPr lang="en-US" altLang="zh-CN" sz="1600" i="1" baseline="-25000" dirty="0"/>
              </a:p>
              <a:p>
                <a:pPr lvl="1"/>
                <a:r>
                  <a:rPr lang="en-US" altLang="zh-CN" sz="1800" i="1" dirty="0"/>
                  <a:t>p</a:t>
                </a:r>
                <a:r>
                  <a:rPr lang="en-US" altLang="zh-CN" sz="1800" dirty="0"/>
                  <a:t>&lt;</a:t>
                </a:r>
                <a:r>
                  <a:rPr lang="en-US" altLang="zh-CN" sz="1800" i="1" dirty="0"/>
                  <a:t>n</a:t>
                </a:r>
                <a:r>
                  <a:rPr lang="en-US" altLang="zh-CN" sz="1800" baseline="30000" dirty="0"/>
                  <a:t>2</a:t>
                </a:r>
                <a:r>
                  <a:rPr lang="zh-CN" altLang="en-US" sz="1800" dirty="0"/>
                  <a:t>情形</a:t>
                </a:r>
                <a:endParaRPr lang="en-US" altLang="zh-CN" sz="1800" dirty="0"/>
              </a:p>
              <a:p>
                <a:pPr lvl="2"/>
                <a:r>
                  <a:rPr lang="en-US" altLang="zh-CN" sz="1600" i="1" dirty="0"/>
                  <a:t>p</a:t>
                </a:r>
                <a:r>
                  <a:rPr lang="zh-CN" altLang="en-US" sz="1600" dirty="0"/>
                  <a:t>个处理器排成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zh-CN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zh-CN" altLang="en-US" sz="1600" dirty="0"/>
                  <a:t>的二维网孔</a:t>
                </a:r>
                <a:endParaRPr lang="en-US" altLang="zh-CN" sz="1600" dirty="0"/>
              </a:p>
              <a:p>
                <a:pPr lvl="2"/>
                <a:r>
                  <a:rPr lang="zh-CN" altLang="en-US" sz="1600" dirty="0"/>
                  <a:t>算法中</a:t>
                </a:r>
                <a:r>
                  <a:rPr lang="en-US" altLang="zh-CN" sz="1600" i="1" dirty="0" err="1"/>
                  <a:t>P</a:t>
                </a:r>
                <a:r>
                  <a:rPr lang="en-US" altLang="zh-CN" sz="1600" i="1" baseline="-25000" dirty="0" err="1"/>
                  <a:t>i</a:t>
                </a:r>
                <a:r>
                  <a:rPr lang="en-US" altLang="zh-CN" sz="1600" baseline="-25000" dirty="0" err="1"/>
                  <a:t>,</a:t>
                </a:r>
                <a:r>
                  <a:rPr lang="en-US" altLang="zh-CN" sz="1600" i="1" baseline="-25000" dirty="0" err="1"/>
                  <a:t>i</a:t>
                </a:r>
                <a:r>
                  <a:rPr lang="zh-CN" altLang="en-US" sz="1600" dirty="0"/>
                  <a:t>向</a:t>
                </a:r>
                <a:r>
                  <a:rPr lang="en-US" altLang="zh-CN" sz="1600" i="1" dirty="0" err="1"/>
                  <a:t>P</a:t>
                </a:r>
                <a:r>
                  <a:rPr lang="en-US" altLang="zh-CN" sz="1600" i="1" baseline="-25000" dirty="0" err="1"/>
                  <a:t>j</a:t>
                </a:r>
                <a:r>
                  <a:rPr lang="en-US" altLang="zh-CN" sz="1600" baseline="-25000" dirty="0" err="1"/>
                  <a:t>,</a:t>
                </a:r>
                <a:r>
                  <a:rPr lang="en-US" altLang="zh-CN" sz="1600" i="1" baseline="-25000" dirty="0" err="1"/>
                  <a:t>i</a:t>
                </a:r>
                <a:r>
                  <a:rPr lang="zh-CN" altLang="en-US" sz="1600" dirty="0"/>
                  <a:t>播送</a:t>
                </a:r>
                <a:r>
                  <a:rPr lang="en-US" altLang="zh-CN" sz="1600" i="1" dirty="0"/>
                  <a:t>X</a:t>
                </a:r>
                <a:r>
                  <a:rPr lang="zh-CN" altLang="en-US" sz="1600" dirty="0"/>
                  <a:t>中相应的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zh-CN" altLang="en-US" sz="1600" dirty="0"/>
                  <a:t>个分量</a:t>
                </a:r>
                <a:endParaRPr lang="en-US" altLang="zh-CN" sz="1600" dirty="0"/>
              </a:p>
              <a:p>
                <a:pPr lvl="1"/>
                <a:r>
                  <a:rPr lang="zh-CN" altLang="en-US" sz="1800" dirty="0"/>
                  <a:t>网孔连接的计算时间</a:t>
                </a:r>
                <a:r>
                  <a:rPr lang="en-US" altLang="zh-CN" sz="1800" i="1" dirty="0" err="1"/>
                  <a:t>T</a:t>
                </a:r>
                <a:r>
                  <a:rPr lang="en-US" altLang="zh-CN" sz="1800" i="1" baseline="-25000" dirty="0" err="1"/>
                  <a:t>p</a:t>
                </a:r>
                <a:r>
                  <a:rPr lang="en-US" altLang="zh-CN" sz="1800" dirty="0"/>
                  <a:t>(CT)</a:t>
                </a:r>
                <a:r>
                  <a:rPr lang="zh-CN" altLang="en-US" sz="18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zh-CN" alt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zh-CN" alt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sz="1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zh-CN" alt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func>
                      <m:funcPr>
                        <m:ctrlP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sz="1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zh-CN" alt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endParaRPr lang="en-US" altLang="zh-CN" sz="1600" dirty="0"/>
              </a:p>
              <a:p>
                <a:pPr lvl="2"/>
                <a:r>
                  <a:rPr lang="en-US" altLang="zh-CN" sz="1600" i="1" dirty="0"/>
                  <a:t>X</a:t>
                </a:r>
                <a:r>
                  <a:rPr lang="zh-CN" altLang="en-US" sz="1600" dirty="0"/>
                  <a:t>中相应分量置入</a:t>
                </a:r>
                <a:r>
                  <a:rPr lang="en-US" altLang="zh-CN" sz="1600" i="1" dirty="0" err="1"/>
                  <a:t>P</a:t>
                </a:r>
                <a:r>
                  <a:rPr lang="en-US" altLang="zh-CN" sz="1600" i="1" baseline="-25000" dirty="0" err="1"/>
                  <a:t>i</a:t>
                </a:r>
                <a:r>
                  <a:rPr lang="en-US" altLang="zh-CN" sz="1600" baseline="-25000" dirty="0" err="1"/>
                  <a:t>,</a:t>
                </a:r>
                <a:r>
                  <a:rPr lang="en-US" altLang="zh-CN" sz="1600" i="1" baseline="-25000" dirty="0" err="1"/>
                  <a:t>i</a:t>
                </a:r>
                <a:r>
                  <a:rPr lang="zh-CN" altLang="en-US" sz="1600" dirty="0"/>
                  <a:t>的通讯时间：</a:t>
                </a:r>
                <a:r>
                  <a:rPr lang="zh-CN" altLang="en-US" sz="16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zh-CN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zh-CN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endParaRPr lang="en-US" altLang="zh-CN" sz="1600" dirty="0"/>
              </a:p>
              <a:p>
                <a:pPr lvl="2"/>
                <a:r>
                  <a:rPr lang="zh-CN" altLang="en-US" sz="1600" dirty="0"/>
                  <a:t>按列一到多播送时间：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zh-CN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zh-CN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sz="16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e>
                    </m:func>
                    <m:r>
                      <a:rPr lang="zh-CN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zh-CN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zh-CN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sz="1600" dirty="0"/>
              </a:p>
              <a:p>
                <a:pPr lvl="2"/>
                <a:r>
                  <a:rPr lang="zh-CN" altLang="en-US" sz="1600" dirty="0"/>
                  <a:t>按行单点积累的时间：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zh-CN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zh-CN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sz="16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e>
                    </m:func>
                    <m:r>
                      <a:rPr lang="zh-CN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zh-CN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zh-CN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22" t="-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9.3.2 </a:t>
            </a:r>
            <a:r>
              <a:rPr lang="zh-CN" altLang="en-US" dirty="0"/>
              <a:t>棋盘划分的矩阵</a:t>
            </a:r>
            <a:r>
              <a:rPr lang="en-US" altLang="zh-CN" dirty="0"/>
              <a:t>-</a:t>
            </a:r>
            <a:r>
              <a:rPr lang="zh-CN" altLang="en-US" dirty="0"/>
              <a:t>向量乘法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i="1" dirty="0"/>
              <a:t>p</a:t>
            </a:r>
            <a:r>
              <a:rPr lang="en-US" altLang="zh-CN" dirty="0"/>
              <a:t>=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zh-CN" altLang="en-US" dirty="0"/>
              <a:t>时棋盘划分的矩阵</a:t>
            </a:r>
            <a:r>
              <a:rPr lang="en-US" altLang="zh-CN" dirty="0"/>
              <a:t>-</a:t>
            </a:r>
            <a:r>
              <a:rPr lang="zh-CN" altLang="en-US" dirty="0"/>
              <a:t>向量乘法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18</a:t>
            </a:fld>
            <a:endParaRPr lang="zh-CN" altLang="en-US"/>
          </a:p>
        </p:txBody>
      </p:sp>
      <p:graphicFrame>
        <p:nvGraphicFramePr>
          <p:cNvPr id="101378" name="Object 7"/>
          <p:cNvGraphicFramePr>
            <a:graphicFrameLocks noChangeAspect="1"/>
          </p:cNvGraphicFramePr>
          <p:nvPr/>
        </p:nvGraphicFramePr>
        <p:xfrm>
          <a:off x="1894264" y="1269810"/>
          <a:ext cx="5198685" cy="5543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Visio" r:id="rId3" imgW="4847539" imgH="5167579" progId="Visio.Drawing.11">
                  <p:embed/>
                </p:oleObj>
              </mc:Choice>
              <mc:Fallback>
                <p:oleObj name="Visio" r:id="rId3" imgW="4847539" imgH="5167579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4264" y="1269810"/>
                        <a:ext cx="5198685" cy="5543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9.3.2 </a:t>
            </a:r>
            <a:r>
              <a:rPr lang="zh-CN" altLang="en-US" dirty="0"/>
              <a:t>棋盘划分的矩阵</a:t>
            </a:r>
            <a:r>
              <a:rPr lang="en-US" altLang="zh-CN" dirty="0"/>
              <a:t>-</a:t>
            </a:r>
            <a:r>
              <a:rPr lang="zh-CN" altLang="en-US" dirty="0"/>
              <a:t>向量乘法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带状与棋盘划分时矩阵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向量乘比较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以网孔为例</a:t>
                </a:r>
              </a:p>
              <a:p>
                <a:pPr lvl="2"/>
                <a:r>
                  <a:rPr lang="zh-CN" altLang="en-US" dirty="0"/>
                  <a:t>网孔上带状划分的运行时间</a:t>
                </a:r>
                <a:endParaRPr lang="en-US" altLang="zh-CN" dirty="0"/>
              </a:p>
              <a:p>
                <a:pPr marL="59372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ra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网孔上棋盘划分的运行时间</a:t>
                </a:r>
                <a:endParaRPr lang="en-US" altLang="zh-CN" dirty="0"/>
              </a:p>
              <a:p>
                <a:pPr marL="59372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rad>
                    </m:oMath>
                  </m:oMathPara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棋盘划分要比带状划分快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93" t="-1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第九章 稠密矩阵运算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9.1 </a:t>
            </a:r>
            <a:r>
              <a:rPr lang="zh-CN" altLang="en-US" dirty="0">
                <a:solidFill>
                  <a:srgbClr val="FF0000"/>
                </a:solidFill>
              </a:rPr>
              <a:t>矩阵的划分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9.2 </a:t>
            </a:r>
            <a:r>
              <a:rPr lang="zh-CN" altLang="en-US" dirty="0"/>
              <a:t>矩阵转置</a:t>
            </a:r>
            <a:endParaRPr lang="en-US" altLang="zh-CN" dirty="0"/>
          </a:p>
          <a:p>
            <a:r>
              <a:rPr lang="en-US" altLang="zh-CN" dirty="0"/>
              <a:t>9.3 </a:t>
            </a:r>
            <a:r>
              <a:rPr lang="zh-CN" altLang="en-US" dirty="0"/>
              <a:t>矩阵</a:t>
            </a:r>
            <a:r>
              <a:rPr lang="en-US" altLang="zh-CN" dirty="0"/>
              <a:t>-</a:t>
            </a:r>
            <a:r>
              <a:rPr lang="zh-CN" altLang="en-US" dirty="0"/>
              <a:t>向量乘法</a:t>
            </a:r>
            <a:endParaRPr lang="en-US" altLang="zh-CN" dirty="0"/>
          </a:p>
          <a:p>
            <a:r>
              <a:rPr lang="en-US" altLang="zh-CN" dirty="0"/>
              <a:t>9.4 </a:t>
            </a:r>
            <a:r>
              <a:rPr lang="zh-CN" altLang="en-US" dirty="0"/>
              <a:t>矩阵乘法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第九章 稠密矩阵运算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矩阵的划分</a:t>
            </a:r>
            <a:endParaRPr lang="en-US" altLang="zh-CN" dirty="0"/>
          </a:p>
          <a:p>
            <a:r>
              <a:rPr lang="en-US" altLang="zh-CN" dirty="0"/>
              <a:t>9.2 </a:t>
            </a:r>
            <a:r>
              <a:rPr lang="zh-CN" altLang="en-US" dirty="0"/>
              <a:t>矩阵转置</a:t>
            </a:r>
            <a:endParaRPr lang="en-US" altLang="zh-CN" dirty="0"/>
          </a:p>
          <a:p>
            <a:r>
              <a:rPr lang="en-US" altLang="zh-CN" dirty="0"/>
              <a:t>9.3 </a:t>
            </a:r>
            <a:r>
              <a:rPr lang="zh-CN" altLang="en-US" dirty="0"/>
              <a:t>矩阵</a:t>
            </a:r>
            <a:r>
              <a:rPr lang="en-US" altLang="zh-CN" dirty="0"/>
              <a:t>-</a:t>
            </a:r>
            <a:r>
              <a:rPr lang="zh-CN" altLang="en-US" dirty="0"/>
              <a:t>向量乘法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9.4 </a:t>
            </a:r>
            <a:r>
              <a:rPr lang="zh-CN" altLang="en-US" dirty="0">
                <a:solidFill>
                  <a:srgbClr val="FF0000"/>
                </a:solidFill>
              </a:rPr>
              <a:t>矩阵乘法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矩阵乘法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9"/>
              <p:cNvSpPr txBox="1"/>
              <p:nvPr/>
            </p:nvSpPr>
            <p:spPr bwMode="auto">
              <a:xfrm>
                <a:off x="827584" y="1428246"/>
                <a:ext cx="7704882" cy="1620265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      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1428246"/>
                <a:ext cx="7704882" cy="1620265"/>
              </a:xfrm>
              <a:prstGeom prst="rect">
                <a:avLst/>
              </a:prstGeom>
              <a:blipFill>
                <a:blip r:embed="rId2"/>
                <a:stretch>
                  <a:fillRect l="-237" b="-1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1480722" y="3116604"/>
            <a:ext cx="6264275" cy="1657350"/>
            <a:chOff x="739" y="2387"/>
            <a:chExt cx="4105" cy="1169"/>
          </a:xfrm>
        </p:grpSpPr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 rot="-5400000">
              <a:off x="1036" y="2640"/>
              <a:ext cx="888" cy="9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 rot="-5400000">
              <a:off x="3928" y="2640"/>
              <a:ext cx="888" cy="9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 rot="-5400000">
              <a:off x="2728" y="2640"/>
              <a:ext cx="888" cy="9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1392" y="2668"/>
              <a:ext cx="1" cy="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1488" y="2668"/>
              <a:ext cx="1" cy="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1008" y="2884"/>
              <a:ext cx="94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1008" y="2980"/>
              <a:ext cx="9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2700" y="2900"/>
              <a:ext cx="944" cy="81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4236" y="2668"/>
              <a:ext cx="84" cy="88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1392" y="2876"/>
              <a:ext cx="102" cy="1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2235" y="2986"/>
              <a:ext cx="214" cy="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2235" y="3083"/>
              <a:ext cx="214" cy="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1335" y="2387"/>
              <a:ext cx="16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j</a:t>
              </a:r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821" y="2804"/>
              <a:ext cx="214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i</a:t>
              </a:r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2507" y="2403"/>
              <a:ext cx="215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A</a:t>
              </a:r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3708" y="2403"/>
              <a:ext cx="214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B</a:t>
              </a: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739" y="2396"/>
              <a:ext cx="214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C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9"/>
              <p:cNvSpPr txBox="1"/>
              <p:nvPr/>
            </p:nvSpPr>
            <p:spPr bwMode="auto">
              <a:xfrm>
                <a:off x="3777835" y="4907170"/>
                <a:ext cx="1670050" cy="8636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7835" y="4907170"/>
                <a:ext cx="1670050" cy="863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1115616" y="5844023"/>
            <a:ext cx="7272808" cy="328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marL="203200" indent="-203200" algn="l" eaLnBrk="0" hangingPunct="0">
              <a:lnSpc>
                <a:spcPct val="75000"/>
              </a:lnSpc>
              <a:spcBef>
                <a:spcPct val="5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 sz="2400" b="1" i="1" dirty="0">
                <a:solidFill>
                  <a:schemeClr val="tx1"/>
                </a:solidFill>
                <a:effectLst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中元素的第</a:t>
            </a:r>
            <a:r>
              <a:rPr lang="en-US" altLang="zh-CN" sz="2400" b="1" dirty="0">
                <a:solidFill>
                  <a:schemeClr val="tx1"/>
                </a:solidFill>
                <a:effectLst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下标与</a:t>
            </a:r>
            <a:r>
              <a:rPr lang="en-US" altLang="zh-CN" sz="2400" b="1" i="1" dirty="0">
                <a:solidFill>
                  <a:schemeClr val="tx1"/>
                </a:solidFill>
                <a:effectLst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中元素的第</a:t>
            </a:r>
            <a:r>
              <a:rPr lang="en-US" altLang="zh-CN" sz="2400" b="1" dirty="0">
                <a:solidFill>
                  <a:schemeClr val="tx1"/>
                </a:solidFill>
                <a:effectLst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下标相一致</a:t>
            </a:r>
            <a:r>
              <a:rPr lang="en-US" altLang="zh-CN" sz="2400" b="1" dirty="0">
                <a:solidFill>
                  <a:schemeClr val="tx1"/>
                </a:solidFill>
                <a:effectLst/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对准</a:t>
            </a:r>
            <a:r>
              <a:rPr lang="en-US" altLang="zh-CN" sz="2400" b="1" dirty="0">
                <a:solidFill>
                  <a:schemeClr val="tx1"/>
                </a:solidFill>
                <a:effectLst/>
              </a:rPr>
              <a:t>)</a:t>
            </a:r>
            <a:endParaRPr lang="zh-CN" altLang="en-US" sz="2400" b="1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矩阵乘法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/>
              <a:t>矩阵乘法并行实现方法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100" dirty="0"/>
              <a:t>计算结构：二维阵列</a:t>
            </a:r>
          </a:p>
          <a:p>
            <a:pPr lvl="1">
              <a:defRPr/>
            </a:pPr>
            <a:r>
              <a:rPr lang="zh-CN" altLang="en-US" sz="2100" dirty="0"/>
              <a:t>空间对准</a:t>
            </a:r>
            <a:r>
              <a:rPr lang="zh-CN" altLang="en-US" dirty="0"/>
              <a:t>(元素已加载到阵列中</a:t>
            </a:r>
            <a:r>
              <a:rPr lang="en-US" altLang="zh-CN" dirty="0"/>
              <a:t>)</a:t>
            </a:r>
          </a:p>
          <a:p>
            <a:pPr lvl="2">
              <a:defRPr/>
            </a:pPr>
            <a:r>
              <a:rPr lang="en-US" altLang="zh-CN" sz="1700" dirty="0"/>
              <a:t>Cannon’s ,   Fox’s</a:t>
            </a:r>
            <a:r>
              <a:rPr lang="zh-CN" altLang="en-US" sz="1700" dirty="0"/>
              <a:t>，</a:t>
            </a:r>
            <a:r>
              <a:rPr lang="en-US" altLang="zh-CN" sz="1700" dirty="0"/>
              <a:t>DNS</a:t>
            </a:r>
          </a:p>
          <a:p>
            <a:pPr lvl="1">
              <a:defRPr/>
            </a:pPr>
            <a:r>
              <a:rPr lang="zh-CN" altLang="en-US" sz="2100" dirty="0"/>
              <a:t>时间对准</a:t>
            </a:r>
            <a:r>
              <a:rPr lang="zh-CN" altLang="en-US" dirty="0"/>
              <a:t>(元素未加载到阵列中</a:t>
            </a:r>
            <a:r>
              <a:rPr lang="en-US" altLang="zh-CN" dirty="0"/>
              <a:t>)</a:t>
            </a:r>
          </a:p>
          <a:p>
            <a:pPr lvl="2">
              <a:defRPr/>
            </a:pPr>
            <a:r>
              <a:rPr lang="en-US" altLang="zh-CN" sz="1700" dirty="0"/>
              <a:t>Systolic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grpSp>
        <p:nvGrpSpPr>
          <p:cNvPr id="5" name="Group 29"/>
          <p:cNvGrpSpPr>
            <a:grpSpLocks noChangeAspect="1"/>
          </p:cNvGrpSpPr>
          <p:nvPr/>
        </p:nvGrpSpPr>
        <p:grpSpPr bwMode="auto">
          <a:xfrm>
            <a:off x="3851920" y="3284984"/>
            <a:ext cx="3240088" cy="2808287"/>
            <a:chOff x="1497" y="1383"/>
            <a:chExt cx="2794" cy="2365"/>
          </a:xfrm>
        </p:grpSpPr>
        <p:sp>
          <p:nvSpPr>
            <p:cNvPr id="6" name="Rectangle 30"/>
            <p:cNvSpPr>
              <a:spLocks noChangeArrowheads="1"/>
            </p:cNvSpPr>
            <p:nvPr/>
          </p:nvSpPr>
          <p:spPr bwMode="auto">
            <a:xfrm>
              <a:off x="1497" y="1383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0,0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0,0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7" name="Rectangle 31"/>
            <p:cNvSpPr>
              <a:spLocks noChangeArrowheads="1"/>
            </p:cNvSpPr>
            <p:nvPr/>
          </p:nvSpPr>
          <p:spPr bwMode="auto">
            <a:xfrm>
              <a:off x="1497" y="1974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1,0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1,0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8" name="Rectangle 32"/>
            <p:cNvSpPr>
              <a:spLocks noChangeArrowheads="1"/>
            </p:cNvSpPr>
            <p:nvPr/>
          </p:nvSpPr>
          <p:spPr bwMode="auto">
            <a:xfrm>
              <a:off x="1497" y="2565"/>
              <a:ext cx="699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2,0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2,0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1497" y="3157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3,0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3,0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0" name="Rectangle 34"/>
            <p:cNvSpPr>
              <a:spLocks noChangeArrowheads="1"/>
            </p:cNvSpPr>
            <p:nvPr/>
          </p:nvSpPr>
          <p:spPr bwMode="auto">
            <a:xfrm>
              <a:off x="2196" y="1383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0,1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0,1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1" name="Rectangle 35"/>
            <p:cNvSpPr>
              <a:spLocks noChangeArrowheads="1"/>
            </p:cNvSpPr>
            <p:nvPr/>
          </p:nvSpPr>
          <p:spPr bwMode="auto">
            <a:xfrm>
              <a:off x="2196" y="1974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1,1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1,1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2" name="Rectangle 36"/>
            <p:cNvSpPr>
              <a:spLocks noChangeArrowheads="1"/>
            </p:cNvSpPr>
            <p:nvPr/>
          </p:nvSpPr>
          <p:spPr bwMode="auto">
            <a:xfrm>
              <a:off x="2196" y="2565"/>
              <a:ext cx="69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2,1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2,1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3" name="Rectangle 37"/>
            <p:cNvSpPr>
              <a:spLocks noChangeArrowheads="1"/>
            </p:cNvSpPr>
            <p:nvPr/>
          </p:nvSpPr>
          <p:spPr bwMode="auto">
            <a:xfrm>
              <a:off x="2196" y="3157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3,1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3,1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4" name="Rectangle 38"/>
            <p:cNvSpPr>
              <a:spLocks noChangeArrowheads="1"/>
            </p:cNvSpPr>
            <p:nvPr/>
          </p:nvSpPr>
          <p:spPr bwMode="auto">
            <a:xfrm>
              <a:off x="2894" y="1383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0,2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0,2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5" name="Rectangle 39"/>
            <p:cNvSpPr>
              <a:spLocks noChangeArrowheads="1"/>
            </p:cNvSpPr>
            <p:nvPr/>
          </p:nvSpPr>
          <p:spPr bwMode="auto">
            <a:xfrm>
              <a:off x="2894" y="1974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1,2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1,2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6" name="Rectangle 40"/>
            <p:cNvSpPr>
              <a:spLocks noChangeArrowheads="1"/>
            </p:cNvSpPr>
            <p:nvPr/>
          </p:nvSpPr>
          <p:spPr bwMode="auto">
            <a:xfrm>
              <a:off x="2894" y="2565"/>
              <a:ext cx="699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2,2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2,2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7" name="Rectangle 41"/>
            <p:cNvSpPr>
              <a:spLocks noChangeArrowheads="1"/>
            </p:cNvSpPr>
            <p:nvPr/>
          </p:nvSpPr>
          <p:spPr bwMode="auto">
            <a:xfrm>
              <a:off x="2894" y="3157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3,2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3,2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宋体" charset="-122"/>
              </a:endParaRPr>
            </a:p>
          </p:txBody>
        </p:sp>
        <p:sp>
          <p:nvSpPr>
            <p:cNvPr id="18" name="Rectangle 42"/>
            <p:cNvSpPr>
              <a:spLocks noChangeArrowheads="1"/>
            </p:cNvSpPr>
            <p:nvPr/>
          </p:nvSpPr>
          <p:spPr bwMode="auto">
            <a:xfrm>
              <a:off x="3593" y="1383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0,3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0,3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9" name="Rectangle 43"/>
            <p:cNvSpPr>
              <a:spLocks noChangeArrowheads="1"/>
            </p:cNvSpPr>
            <p:nvPr/>
          </p:nvSpPr>
          <p:spPr bwMode="auto">
            <a:xfrm>
              <a:off x="3593" y="1974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1,3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1,3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0" name="Rectangle 44"/>
            <p:cNvSpPr>
              <a:spLocks noChangeArrowheads="1"/>
            </p:cNvSpPr>
            <p:nvPr/>
          </p:nvSpPr>
          <p:spPr bwMode="auto">
            <a:xfrm>
              <a:off x="3593" y="2565"/>
              <a:ext cx="69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2,3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2,3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1" name="Rectangle 45"/>
            <p:cNvSpPr>
              <a:spLocks noChangeArrowheads="1"/>
            </p:cNvSpPr>
            <p:nvPr/>
          </p:nvSpPr>
          <p:spPr bwMode="auto">
            <a:xfrm>
              <a:off x="3593" y="3157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tx2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2"/>
                  </a:solidFill>
                  <a:effectLst/>
                  <a:ea typeface="宋体" charset="-122"/>
                </a:rPr>
                <a:t>3,3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3,3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9.4.1 </a:t>
            </a:r>
            <a:r>
              <a:rPr lang="zh-CN" altLang="en-US" dirty="0"/>
              <a:t>简单并行分块乘法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分块</a:t>
                </a:r>
                <a:endParaRPr lang="en-US" altLang="zh-CN" sz="2400" dirty="0"/>
              </a:p>
              <a:p>
                <a:pPr lvl="1"/>
                <a:r>
                  <a:rPr lang="en-US" altLang="zh-CN" sz="2000" i="1" dirty="0"/>
                  <a:t>A</a:t>
                </a:r>
                <a:r>
                  <a:rPr lang="en-US" altLang="zh-CN" sz="2000" dirty="0"/>
                  <a:t>, </a:t>
                </a:r>
                <a:r>
                  <a:rPr lang="en-US" altLang="zh-CN" sz="2000" i="1" dirty="0"/>
                  <a:t>B</a:t>
                </a:r>
                <a:r>
                  <a:rPr lang="en-US" altLang="zh-CN" sz="2000" dirty="0"/>
                  <a:t>, </a:t>
                </a:r>
                <a:r>
                  <a:rPr lang="en-US" altLang="zh-CN" sz="2000" i="1" dirty="0"/>
                  <a:t>C</a:t>
                </a:r>
                <a:r>
                  <a:rPr lang="zh-CN" altLang="en-US" sz="2000" dirty="0"/>
                  <a:t>分成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zh-CN" altLang="en-US" sz="2000" dirty="0"/>
                  <a:t>的方块阵</a:t>
                </a:r>
                <a:r>
                  <a:rPr lang="en-US" altLang="zh-CN" sz="2000" i="1" dirty="0" err="1"/>
                  <a:t>A</a:t>
                </a:r>
                <a:r>
                  <a:rPr lang="en-US" altLang="zh-CN" sz="2000" i="1" baseline="-25000" dirty="0" err="1"/>
                  <a:t>i</a:t>
                </a:r>
                <a:r>
                  <a:rPr lang="en-US" altLang="zh-CN" sz="2000" baseline="-25000" dirty="0" err="1"/>
                  <a:t>,</a:t>
                </a:r>
                <a:r>
                  <a:rPr lang="en-US" altLang="zh-CN" sz="2000" i="1" baseline="-25000" dirty="0" err="1"/>
                  <a:t>j</a:t>
                </a:r>
                <a:r>
                  <a:rPr lang="en-US" altLang="zh-CN" sz="2000" dirty="0"/>
                  <a:t>, </a:t>
                </a:r>
                <a:r>
                  <a:rPr lang="en-US" altLang="zh-CN" sz="2000" i="1" dirty="0" err="1"/>
                  <a:t>B</a:t>
                </a:r>
                <a:r>
                  <a:rPr lang="en-US" altLang="zh-CN" sz="2000" i="1" baseline="-25000" dirty="0" err="1"/>
                  <a:t>i</a:t>
                </a:r>
                <a:r>
                  <a:rPr lang="en-US" altLang="zh-CN" sz="2000" baseline="-25000" dirty="0" err="1"/>
                  <a:t>,</a:t>
                </a:r>
                <a:r>
                  <a:rPr lang="en-US" altLang="zh-CN" sz="2000" i="1" baseline="-25000" dirty="0" err="1"/>
                  <a:t>j</a:t>
                </a:r>
                <a:r>
                  <a:rPr lang="en-US" altLang="zh-CN" sz="2000" dirty="0"/>
                  <a:t>, </a:t>
                </a:r>
                <a:r>
                  <a:rPr lang="en-US" altLang="zh-CN" sz="2000" i="1" dirty="0" err="1"/>
                  <a:t>C</a:t>
                </a:r>
                <a:r>
                  <a:rPr lang="en-US" altLang="zh-CN" sz="2000" i="1" baseline="-25000" dirty="0" err="1"/>
                  <a:t>i</a:t>
                </a:r>
                <a:r>
                  <a:rPr lang="en-US" altLang="zh-CN" sz="2000" baseline="-25000" dirty="0" err="1"/>
                  <a:t>,</a:t>
                </a:r>
                <a:r>
                  <a:rPr lang="en-US" altLang="zh-CN" sz="2000" i="1" baseline="-25000" dirty="0" err="1"/>
                  <a:t>j</a:t>
                </a:r>
                <a:r>
                  <a:rPr lang="zh-CN" altLang="en-US" sz="2000" dirty="0"/>
                  <a:t>，大小均为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</m:oMath>
                </a14:m>
                <a:endParaRPr lang="en-US" altLang="zh-CN" sz="2000" dirty="0"/>
              </a:p>
              <a:p>
                <a:pPr lvl="1"/>
                <a:r>
                  <a:rPr lang="en-US" altLang="zh-CN" sz="2000" i="1" dirty="0"/>
                  <a:t>p</a:t>
                </a:r>
                <a:r>
                  <a:rPr lang="zh-CN" altLang="en-US" sz="2000" dirty="0"/>
                  <a:t>个处理器编号为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ad>
                          <m:radPr>
                            <m:degHide m:val="on"/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ad>
                          <m:radPr>
                            <m:degHide m:val="on"/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ad>
                          <m:radPr>
                            <m:degHide m:val="on"/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000" dirty="0"/>
                  <a:t>，</a:t>
                </a:r>
                <a:r>
                  <a:rPr lang="en-US" altLang="zh-CN" sz="2000" i="1" dirty="0"/>
                  <a:t>P</a:t>
                </a:r>
                <a:r>
                  <a:rPr lang="en-US" altLang="zh-CN" sz="2000" i="1" baseline="-25000" dirty="0"/>
                  <a:t>i</a:t>
                </a:r>
                <a:r>
                  <a:rPr lang="en-US" altLang="zh-CN" sz="2000" baseline="-25000" dirty="0"/>
                  <a:t>,</a:t>
                </a:r>
                <a:r>
                  <a:rPr lang="en-US" altLang="zh-CN" sz="2000" i="1" baseline="-25000" dirty="0"/>
                  <a:t>j</a:t>
                </a:r>
                <a:r>
                  <a:rPr lang="zh-CN" altLang="en-US" sz="2000" dirty="0"/>
                  <a:t>存放</a:t>
                </a:r>
                <a:r>
                  <a:rPr lang="en-US" altLang="zh-CN" sz="2000" i="1" dirty="0" err="1"/>
                  <a:t>A</a:t>
                </a:r>
                <a:r>
                  <a:rPr lang="en-US" altLang="zh-CN" sz="2000" i="1" baseline="-25000" dirty="0" err="1"/>
                  <a:t>i</a:t>
                </a:r>
                <a:r>
                  <a:rPr lang="en-US" altLang="zh-CN" sz="2000" baseline="-25000" dirty="0" err="1"/>
                  <a:t>,</a:t>
                </a:r>
                <a:r>
                  <a:rPr lang="en-US" altLang="zh-CN" sz="2000" i="1" baseline="-25000" dirty="0" err="1"/>
                  <a:t>j</a:t>
                </a:r>
                <a:r>
                  <a:rPr lang="en-US" altLang="zh-CN" sz="2000" dirty="0"/>
                  <a:t>, </a:t>
                </a:r>
                <a:r>
                  <a:rPr lang="en-US" altLang="zh-CN" sz="2000" i="1" dirty="0" err="1"/>
                  <a:t>B</a:t>
                </a:r>
                <a:r>
                  <a:rPr lang="en-US" altLang="zh-CN" sz="2000" i="1" baseline="-25000" dirty="0" err="1"/>
                  <a:t>i</a:t>
                </a:r>
                <a:r>
                  <a:rPr lang="en-US" altLang="zh-CN" sz="2000" baseline="-25000" dirty="0" err="1"/>
                  <a:t>,</a:t>
                </a:r>
                <a:r>
                  <a:rPr lang="en-US" altLang="zh-CN" sz="2000" i="1" baseline="-25000" dirty="0" err="1"/>
                  <a:t>j</a:t>
                </a:r>
                <a:r>
                  <a:rPr lang="en-US" altLang="zh-CN" sz="2000" dirty="0"/>
                  <a:t>, </a:t>
                </a:r>
                <a:r>
                  <a:rPr lang="en-US" altLang="zh-CN" sz="2000" i="1" dirty="0" err="1"/>
                  <a:t>C</a:t>
                </a:r>
                <a:r>
                  <a:rPr lang="en-US" altLang="zh-CN" sz="2000" i="1" baseline="-25000" dirty="0" err="1"/>
                  <a:t>i</a:t>
                </a:r>
                <a:r>
                  <a:rPr lang="en-US" altLang="zh-CN" sz="2000" baseline="-25000" dirty="0" err="1"/>
                  <a:t>,</a:t>
                </a:r>
                <a:r>
                  <a:rPr lang="en-US" altLang="zh-CN" sz="2000" i="1" baseline="-25000" dirty="0" err="1"/>
                  <a:t>j</a:t>
                </a:r>
                <a:endParaRPr lang="zh-CN" altLang="en-US" sz="2000" i="1" baseline="-25000" dirty="0"/>
              </a:p>
              <a:p>
                <a:r>
                  <a:rPr lang="zh-CN" altLang="en-US" sz="2400" dirty="0"/>
                  <a:t>算法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通信</a:t>
                </a:r>
                <a:endParaRPr lang="en-US" altLang="zh-CN" sz="2000" dirty="0"/>
              </a:p>
              <a:p>
                <a:pPr lvl="2"/>
                <a:r>
                  <a:rPr lang="zh-CN" altLang="en-US" sz="1800" dirty="0"/>
                  <a:t>每行处理器进行</a:t>
                </a:r>
                <a:r>
                  <a:rPr lang="en-US" altLang="zh-CN" sz="1800" i="1" dirty="0"/>
                  <a:t>A</a:t>
                </a:r>
                <a:r>
                  <a:rPr lang="zh-CN" altLang="en-US" sz="1800" dirty="0"/>
                  <a:t>矩阵块的多到多播送</a:t>
                </a:r>
                <a:r>
                  <a:rPr lang="en-US" altLang="zh-CN" sz="1800" dirty="0"/>
                  <a:t>(</a:t>
                </a:r>
                <a:r>
                  <a:rPr lang="zh-CN" altLang="en-US" sz="1800" dirty="0"/>
                  <a:t>得到</a:t>
                </a:r>
                <a:r>
                  <a:rPr lang="en-US" altLang="zh-CN" sz="1800" i="1" dirty="0" err="1"/>
                  <a:t>A</a:t>
                </a:r>
                <a:r>
                  <a:rPr lang="en-US" altLang="zh-CN" sz="1800" i="1" baseline="-25000" dirty="0" err="1"/>
                  <a:t>i</a:t>
                </a:r>
                <a:r>
                  <a:rPr lang="en-US" altLang="zh-CN" sz="1800" baseline="-25000" dirty="0" err="1"/>
                  <a:t>,</a:t>
                </a:r>
                <a:r>
                  <a:rPr lang="en-US" altLang="zh-CN" sz="1800" i="1" baseline="-25000" dirty="0" err="1"/>
                  <a:t>k</a:t>
                </a:r>
                <a:r>
                  <a:rPr lang="en-US" altLang="zh-CN" sz="1800" dirty="0"/>
                  <a:t>, </a:t>
                </a:r>
                <a:r>
                  <a:rPr lang="en-US" altLang="zh-CN" sz="1800" i="1" dirty="0"/>
                  <a:t>k</a:t>
                </a:r>
                <a:r>
                  <a:rPr lang="en-US" altLang="zh-CN" sz="1800" dirty="0"/>
                  <a:t>=0~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1800" dirty="0"/>
                  <a:t>)</a:t>
                </a:r>
              </a:p>
              <a:p>
                <a:pPr lvl="2"/>
                <a:r>
                  <a:rPr lang="zh-CN" altLang="en-US" sz="1800" dirty="0"/>
                  <a:t>每列处理器进行</a:t>
                </a:r>
                <a:r>
                  <a:rPr lang="en-US" altLang="zh-CN" sz="1800" i="1" dirty="0"/>
                  <a:t>B</a:t>
                </a:r>
                <a:r>
                  <a:rPr lang="zh-CN" altLang="en-US" sz="1800" dirty="0"/>
                  <a:t>矩阵块的多到多播送</a:t>
                </a:r>
                <a:r>
                  <a:rPr lang="en-US" altLang="zh-CN" sz="1800" dirty="0"/>
                  <a:t>(</a:t>
                </a:r>
                <a:r>
                  <a:rPr lang="zh-CN" altLang="en-US" sz="1800" dirty="0"/>
                  <a:t>得到</a:t>
                </a:r>
                <a:r>
                  <a:rPr lang="en-US" altLang="zh-CN" sz="1800" i="1" dirty="0" err="1"/>
                  <a:t>B</a:t>
                </a:r>
                <a:r>
                  <a:rPr lang="en-US" altLang="zh-CN" sz="1800" i="1" baseline="-25000" dirty="0" err="1"/>
                  <a:t>k</a:t>
                </a:r>
                <a:r>
                  <a:rPr lang="en-US" altLang="zh-CN" sz="1800" baseline="-25000" dirty="0" err="1"/>
                  <a:t>,</a:t>
                </a:r>
                <a:r>
                  <a:rPr lang="en-US" altLang="zh-CN" sz="1800" i="1" baseline="-25000" dirty="0" err="1"/>
                  <a:t>j</a:t>
                </a:r>
                <a:r>
                  <a:rPr lang="en-US" altLang="zh-CN" sz="1800" dirty="0"/>
                  <a:t>, </a:t>
                </a:r>
                <a:r>
                  <a:rPr lang="en-US" altLang="zh-CN" sz="1800" i="1" dirty="0"/>
                  <a:t>k</a:t>
                </a:r>
                <a:r>
                  <a:rPr lang="en-US" altLang="zh-CN" sz="1800" dirty="0"/>
                  <a:t>=0~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1800" dirty="0"/>
                  <a:t>)</a:t>
                </a:r>
              </a:p>
              <a:p>
                <a:pPr lvl="1"/>
                <a:r>
                  <a:rPr lang="zh-CN" altLang="en-US" sz="2000" dirty="0"/>
                  <a:t>乘</a:t>
                </a:r>
                <a:r>
                  <a:rPr lang="en-US" altLang="zh-CN" sz="2000" dirty="0"/>
                  <a:t>-</a:t>
                </a:r>
                <a:r>
                  <a:rPr lang="zh-CN" altLang="en-US" sz="2000" dirty="0"/>
                  <a:t>加运算</a:t>
                </a:r>
                <a:endParaRPr lang="en-US" altLang="zh-CN" sz="2000" dirty="0"/>
              </a:p>
              <a:p>
                <a:pPr lvl="2"/>
                <a:r>
                  <a:rPr lang="en-US" altLang="zh-CN" sz="1800" i="1" dirty="0" err="1"/>
                  <a:t>P</a:t>
                </a:r>
                <a:r>
                  <a:rPr lang="en-US" altLang="zh-CN" sz="1800" i="1" baseline="-25000" dirty="0" err="1"/>
                  <a:t>i</a:t>
                </a:r>
                <a:r>
                  <a:rPr lang="en-US" altLang="zh-CN" sz="1800" baseline="-25000" dirty="0" err="1"/>
                  <a:t>,</a:t>
                </a:r>
                <a:r>
                  <a:rPr lang="en-US" altLang="zh-CN" sz="1800" i="1" baseline="-25000" dirty="0" err="1"/>
                  <a:t>j</a:t>
                </a:r>
                <a:r>
                  <a:rPr lang="zh-CN" altLang="en-US" sz="1800" dirty="0"/>
                  <a:t>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CN" alt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ad>
                          <m:radPr>
                            <m:degHide m:val="on"/>
                            <m:ctrlP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444" t="-1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104453" name="Object 11"/>
          <p:cNvSpPr txBox="1"/>
          <p:nvPr/>
        </p:nvSpPr>
        <p:spPr bwMode="auto">
          <a:xfrm>
            <a:off x="7199313" y="3429000"/>
            <a:ext cx="647700" cy="382587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9.4.1 </a:t>
            </a:r>
            <a:r>
              <a:rPr lang="zh-CN" altLang="en-US" dirty="0"/>
              <a:t>简单并行分块乘法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sz="2000" dirty="0"/>
                  <a:t>运行时间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超立方</a:t>
                </a:r>
                <a:endParaRPr lang="en-US" altLang="zh-CN" sz="1800" dirty="0"/>
              </a:p>
              <a:p>
                <a:pPr lvl="2"/>
                <a:r>
                  <a:rPr lang="zh-CN" altLang="en-US" sz="1600" dirty="0"/>
                  <a:t>通信时间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1600">
                        <a:latin typeface="Cambria Math" panose="02040503050406030204" pitchFamily="18" charset="0"/>
                      </a:rPr>
                      <m:t>=2(</m:t>
                    </m:r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sz="1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e>
                    </m:func>
                    <m:r>
                      <a:rPr lang="zh-CN" altLang="en-US" sz="16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f>
                      <m:f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zh-CN" altLang="en-US" sz="160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zh-CN" altLang="en-US" sz="1600">
                        <a:latin typeface="Cambria Math" panose="02040503050406030204" pitchFamily="18" charset="0"/>
                      </a:rPr>
                      <m:t>−1))</m:t>
                    </m:r>
                  </m:oMath>
                </a14:m>
                <a:endParaRPr lang="en-US" altLang="zh-CN" sz="1600" dirty="0"/>
              </a:p>
              <a:p>
                <a:pPr lvl="2"/>
                <a:r>
                  <a:rPr lang="zh-CN" altLang="en-US" sz="1600" dirty="0"/>
                  <a:t>计算时间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160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zh-CN" altLang="en-US" sz="1600">
                        <a:latin typeface="Cambria Math" panose="02040503050406030204" pitchFamily="18" charset="0"/>
                      </a:rPr>
                      <m:t>×(</m:t>
                    </m:r>
                    <m:f>
                      <m:f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CN" altLang="en-US" sz="16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CN" altLang="en-US" sz="1600">
                        <a:latin typeface="Cambria Math" panose="02040503050406030204" pitchFamily="18" charset="0"/>
                      </a:rPr>
                      <m:t>/</m:t>
                    </m:r>
                    <m:r>
                      <a:rPr lang="zh-CN" altLang="en-US" sz="160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1600" dirty="0"/>
              </a:p>
              <a:p>
                <a:pPr lvl="1"/>
                <a:r>
                  <a:rPr lang="zh-CN" altLang="en-US" sz="1800" dirty="0"/>
                  <a:t>二维环绕网孔</a:t>
                </a:r>
                <a:endParaRPr lang="en-US" altLang="zh-CN" sz="1800" dirty="0"/>
              </a:p>
              <a:p>
                <a:pPr lvl="2"/>
                <a:r>
                  <a:rPr lang="zh-CN" altLang="en-US" sz="1600" dirty="0"/>
                  <a:t>通信时间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1600">
                        <a:latin typeface="Cambria Math" panose="02040503050406030204" pitchFamily="18" charset="0"/>
                      </a:rPr>
                      <m:t>=2(</m:t>
                    </m:r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zh-CN" altLang="en-US" sz="16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60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zh-CN" altLang="en-US" sz="1600">
                        <a:latin typeface="Cambria Math" panose="02040503050406030204" pitchFamily="18" charset="0"/>
                      </a:rPr>
                      <m:t>−1)=2</m:t>
                    </m:r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zh-CN" altLang="en-US" sz="160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f>
                      <m:f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</m:oMath>
                </a14:m>
                <a:endParaRPr lang="en-US" altLang="zh-CN" sz="1600" dirty="0"/>
              </a:p>
              <a:p>
                <a:pPr lvl="2"/>
                <a:r>
                  <a:rPr lang="zh-CN" altLang="en-US" sz="1600" dirty="0"/>
                  <a:t>计算时间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160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zh-CN" altLang="en-US" sz="1600">
                        <a:latin typeface="Cambria Math" panose="02040503050406030204" pitchFamily="18" charset="0"/>
                      </a:rPr>
                      <m:t>×(</m:t>
                    </m:r>
                    <m:f>
                      <m:f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CN" altLang="en-US" sz="16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CN" altLang="en-US" sz="1600">
                        <a:latin typeface="Cambria Math" panose="02040503050406030204" pitchFamily="18" charset="0"/>
                      </a:rPr>
                      <m:t>/</m:t>
                    </m:r>
                    <m:r>
                      <a:rPr lang="zh-CN" altLang="en-US" sz="160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1600" dirty="0"/>
              </a:p>
              <a:p>
                <a:r>
                  <a:rPr lang="zh-CN" altLang="en-US" sz="2000" dirty="0"/>
                  <a:t>评注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缺点是对处理器的存储要求过大</a:t>
                </a:r>
                <a:endParaRPr lang="en-US" altLang="zh-CN" sz="1800" dirty="0"/>
              </a:p>
              <a:p>
                <a:pPr lvl="2"/>
                <a:r>
                  <a:rPr lang="zh-CN" altLang="en-US" sz="1600" dirty="0"/>
                  <a:t>每个处理器有</a:t>
                </a:r>
                <a:r>
                  <a:rPr lang="en-US" altLang="zh-CN" sz="1600" dirty="0"/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zh-CN" altLang="en-US" sz="1600" dirty="0"/>
                  <a:t>个块，每块大小为</a:t>
                </a:r>
                <a:r>
                  <a:rPr lang="en-US" altLang="zh-CN" sz="1600" i="1" dirty="0"/>
                  <a:t>n</a:t>
                </a:r>
                <a:r>
                  <a:rPr lang="en-US" altLang="zh-CN" sz="1600" baseline="30000" dirty="0"/>
                  <a:t>2</a:t>
                </a:r>
                <a:r>
                  <a:rPr lang="en-US" altLang="zh-CN" sz="1600" dirty="0"/>
                  <a:t>/</a:t>
                </a:r>
                <a:r>
                  <a:rPr lang="en-US" altLang="zh-CN" sz="1600" i="1" dirty="0"/>
                  <a:t>p</a:t>
                </a:r>
              </a:p>
              <a:p>
                <a:pPr lvl="2"/>
                <a:r>
                  <a:rPr lang="zh-CN" altLang="en-US" sz="1600" dirty="0"/>
                  <a:t>需要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zh-CN" altLang="en-US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zh-CN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，</a:t>
                </a:r>
                <a:r>
                  <a:rPr lang="en-US" altLang="zh-CN" sz="1600" i="1" dirty="0"/>
                  <a:t>p</a:t>
                </a:r>
                <a:r>
                  <a:rPr lang="zh-CN" altLang="en-US" sz="1600" dirty="0"/>
                  <a:t>个处理器共需要</a:t>
                </a:r>
                <a14:m>
                  <m:oMath xmlns:m="http://schemas.openxmlformats.org/officeDocument/2006/math">
                    <m:r>
                      <a:rPr lang="zh-CN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zh-CN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zh-CN" alt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           </a:t>
                </a:r>
                <a:endParaRPr lang="en-US" altLang="zh-CN" sz="1600" dirty="0"/>
              </a:p>
              <a:p>
                <a:pPr lvl="2"/>
                <a:r>
                  <a:rPr lang="zh-CN" altLang="en-US" sz="1600" dirty="0"/>
                  <a:t>是串行算法的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zh-CN" altLang="en-US" sz="1600" dirty="0"/>
                  <a:t>倍</a:t>
                </a:r>
                <a:endParaRPr lang="en-US" altLang="zh-CN" sz="1600" dirty="0"/>
              </a:p>
              <a:p>
                <a:pPr lvl="1"/>
                <a:r>
                  <a:rPr lang="en-US" altLang="zh-CN" sz="1800" i="1" dirty="0"/>
                  <a:t>p</a:t>
                </a:r>
                <a:r>
                  <a:rPr lang="en-US" altLang="zh-CN" sz="1800" dirty="0"/>
                  <a:t>=</a:t>
                </a:r>
                <a:r>
                  <a:rPr lang="en-US" altLang="zh-CN" sz="1800" i="1" dirty="0"/>
                  <a:t>n</a:t>
                </a:r>
                <a:r>
                  <a:rPr lang="en-US" altLang="zh-CN" sz="1800" baseline="30000" dirty="0"/>
                  <a:t>2</a:t>
                </a:r>
                <a:r>
                  <a:rPr lang="zh-CN" altLang="en-US" sz="1800" dirty="0"/>
                  <a:t>时，</a:t>
                </a:r>
                <a:r>
                  <a:rPr lang="en-US" altLang="zh-CN" sz="1800" i="1" dirty="0"/>
                  <a:t>t</a:t>
                </a:r>
                <a:r>
                  <a:rPr lang="en-US" altLang="zh-CN" sz="1800" dirty="0"/>
                  <a:t>(</a:t>
                </a:r>
                <a:r>
                  <a:rPr lang="en-US" altLang="zh-CN" sz="1800" i="1" dirty="0"/>
                  <a:t>n</a:t>
                </a:r>
                <a:r>
                  <a:rPr lang="en-US" altLang="zh-CN" sz="1800" dirty="0"/>
                  <a:t>)=</a:t>
                </a:r>
                <a:r>
                  <a:rPr lang="en-US" altLang="zh-CN" sz="1800" i="1" dirty="0"/>
                  <a:t>O</a:t>
                </a:r>
                <a:r>
                  <a:rPr lang="en-US" altLang="zh-CN" sz="1800" dirty="0"/>
                  <a:t>(</a:t>
                </a:r>
                <a:r>
                  <a:rPr lang="en-US" altLang="zh-CN" sz="1800" i="1" dirty="0"/>
                  <a:t>n</a:t>
                </a:r>
                <a:r>
                  <a:rPr lang="en-US" altLang="zh-CN" sz="1800" dirty="0"/>
                  <a:t>), </a:t>
                </a:r>
                <a:r>
                  <a:rPr lang="en-US" altLang="zh-CN" sz="1800" i="1" dirty="0"/>
                  <a:t>c</a:t>
                </a:r>
                <a:r>
                  <a:rPr lang="en-US" altLang="zh-CN" sz="1800" dirty="0"/>
                  <a:t>(</a:t>
                </a:r>
                <a:r>
                  <a:rPr lang="en-US" altLang="zh-CN" sz="1800" i="1" dirty="0"/>
                  <a:t>n</a:t>
                </a:r>
                <a:r>
                  <a:rPr lang="en-US" altLang="zh-CN" sz="1800" dirty="0"/>
                  <a:t>)=</a:t>
                </a:r>
                <a:r>
                  <a:rPr lang="en-US" altLang="zh-CN" sz="1800" i="1" dirty="0"/>
                  <a:t>O</a:t>
                </a:r>
                <a:r>
                  <a:rPr lang="en-US" altLang="zh-CN" sz="1800" dirty="0"/>
                  <a:t>(</a:t>
                </a:r>
                <a:r>
                  <a:rPr lang="en-US" altLang="zh-CN" sz="1800" i="1" dirty="0"/>
                  <a:t>n</a:t>
                </a:r>
                <a:r>
                  <a:rPr lang="en-US" altLang="zh-CN" sz="1800" baseline="30000" dirty="0"/>
                  <a:t>3</a:t>
                </a:r>
                <a:r>
                  <a:rPr lang="en-US" altLang="zh-CN" sz="1800" dirty="0"/>
                  <a:t>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22" t="-864"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105474" name="Object 13"/>
          <p:cNvSpPr txBox="1"/>
          <p:nvPr/>
        </p:nvSpPr>
        <p:spPr bwMode="auto">
          <a:xfrm>
            <a:off x="5652120" y="3568015"/>
            <a:ext cx="3970337" cy="70485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05475" name="Object 14"/>
          <p:cNvSpPr txBox="1"/>
          <p:nvPr/>
        </p:nvSpPr>
        <p:spPr bwMode="auto">
          <a:xfrm>
            <a:off x="6660232" y="1916832"/>
            <a:ext cx="2292350" cy="665163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05479" name="Object 18"/>
          <p:cNvSpPr txBox="1"/>
          <p:nvPr/>
        </p:nvSpPr>
        <p:spPr bwMode="auto">
          <a:xfrm>
            <a:off x="8604448" y="4965286"/>
            <a:ext cx="935037" cy="3810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9.4.2 Cannon</a:t>
            </a:r>
            <a:r>
              <a:rPr lang="zh-CN" altLang="en-US" dirty="0"/>
              <a:t>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3528" y="1268760"/>
                <a:ext cx="8229600" cy="4937760"/>
              </a:xfrm>
            </p:spPr>
            <p:txBody>
              <a:bodyPr/>
              <a:lstStyle/>
              <a:p>
                <a:r>
                  <a:rPr lang="zh-CN" altLang="en-US" sz="2400" dirty="0"/>
                  <a:t>分块</a:t>
                </a:r>
                <a:endParaRPr lang="en-US" altLang="zh-CN" sz="2400" dirty="0"/>
              </a:p>
              <a:p>
                <a:pPr lvl="1"/>
                <a:r>
                  <a:rPr lang="en-US" altLang="zh-CN" sz="2000" i="1" dirty="0"/>
                  <a:t>A</a:t>
                </a:r>
                <a:r>
                  <a:rPr lang="en-US" altLang="zh-CN" sz="2000" dirty="0"/>
                  <a:t>, </a:t>
                </a:r>
                <a:r>
                  <a:rPr lang="en-US" altLang="zh-CN" sz="2000" i="1" dirty="0"/>
                  <a:t>B</a:t>
                </a:r>
                <a:r>
                  <a:rPr lang="en-US" altLang="zh-CN" sz="2000" dirty="0"/>
                  <a:t>, </a:t>
                </a:r>
                <a:r>
                  <a:rPr lang="en-US" altLang="zh-CN" sz="2000" i="1" dirty="0"/>
                  <a:t>C</a:t>
                </a:r>
                <a:r>
                  <a:rPr lang="zh-CN" altLang="en-US" sz="2000" dirty="0"/>
                  <a:t>分成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zh-CN" altLang="en-US" sz="2000" dirty="0"/>
                  <a:t>的方块阵</a:t>
                </a:r>
                <a:r>
                  <a:rPr lang="en-US" altLang="zh-CN" sz="2000" i="1" dirty="0" err="1"/>
                  <a:t>A</a:t>
                </a:r>
                <a:r>
                  <a:rPr lang="en-US" altLang="zh-CN" sz="2000" i="1" baseline="-25000" dirty="0" err="1"/>
                  <a:t>i</a:t>
                </a:r>
                <a:r>
                  <a:rPr lang="en-US" altLang="zh-CN" sz="2000" baseline="-25000" dirty="0" err="1"/>
                  <a:t>,</a:t>
                </a:r>
                <a:r>
                  <a:rPr lang="en-US" altLang="zh-CN" sz="2000" i="1" baseline="-25000" dirty="0" err="1"/>
                  <a:t>j</a:t>
                </a:r>
                <a:r>
                  <a:rPr lang="en-US" altLang="zh-CN" sz="2000" dirty="0"/>
                  <a:t>, </a:t>
                </a:r>
                <a:r>
                  <a:rPr lang="en-US" altLang="zh-CN" sz="2000" i="1" dirty="0" err="1"/>
                  <a:t>B</a:t>
                </a:r>
                <a:r>
                  <a:rPr lang="en-US" altLang="zh-CN" sz="2000" i="1" baseline="-25000" dirty="0" err="1"/>
                  <a:t>i</a:t>
                </a:r>
                <a:r>
                  <a:rPr lang="en-US" altLang="zh-CN" sz="2000" baseline="-25000" dirty="0" err="1"/>
                  <a:t>,</a:t>
                </a:r>
                <a:r>
                  <a:rPr lang="en-US" altLang="zh-CN" sz="2000" i="1" baseline="-25000" dirty="0" err="1"/>
                  <a:t>j</a:t>
                </a:r>
                <a:r>
                  <a:rPr lang="en-US" altLang="zh-CN" sz="2000" dirty="0"/>
                  <a:t>, </a:t>
                </a:r>
                <a:r>
                  <a:rPr lang="en-US" altLang="zh-CN" sz="2000" i="1" dirty="0" err="1"/>
                  <a:t>C</a:t>
                </a:r>
                <a:r>
                  <a:rPr lang="en-US" altLang="zh-CN" sz="2000" i="1" baseline="-25000" dirty="0" err="1"/>
                  <a:t>i</a:t>
                </a:r>
                <a:r>
                  <a:rPr lang="en-US" altLang="zh-CN" sz="2000" baseline="-25000" dirty="0" err="1"/>
                  <a:t>,</a:t>
                </a:r>
                <a:r>
                  <a:rPr lang="en-US" altLang="zh-CN" sz="2000" i="1" baseline="-25000" dirty="0" err="1"/>
                  <a:t>j</a:t>
                </a:r>
                <a:r>
                  <a:rPr lang="zh-CN" altLang="en-US" sz="2000" dirty="0"/>
                  <a:t>，大小均为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</m:oMath>
                </a14:m>
                <a:endParaRPr lang="en-US" altLang="zh-CN" sz="2000" dirty="0"/>
              </a:p>
              <a:p>
                <a:pPr lvl="1"/>
                <a:r>
                  <a:rPr lang="en-US" altLang="zh-CN" sz="2000" i="1" dirty="0"/>
                  <a:t>p</a:t>
                </a:r>
                <a:r>
                  <a:rPr lang="zh-CN" altLang="en-US" sz="2000" dirty="0"/>
                  <a:t>个处理器编号为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ad>
                          <m:radPr>
                            <m:degHide m:val="on"/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ad>
                          <m:radPr>
                            <m:degHide m:val="on"/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ad>
                          <m:radPr>
                            <m:degHide m:val="on"/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000" dirty="0"/>
                  <a:t>，</a:t>
                </a:r>
                <a:r>
                  <a:rPr lang="en-US" altLang="zh-CN" sz="2000" i="1" dirty="0"/>
                  <a:t>P</a:t>
                </a:r>
                <a:r>
                  <a:rPr lang="en-US" altLang="zh-CN" sz="2000" i="1" baseline="-25000" dirty="0"/>
                  <a:t>i</a:t>
                </a:r>
                <a:r>
                  <a:rPr lang="en-US" altLang="zh-CN" sz="2000" baseline="-25000" dirty="0"/>
                  <a:t>,</a:t>
                </a:r>
                <a:r>
                  <a:rPr lang="en-US" altLang="zh-CN" sz="2000" i="1" baseline="-25000" dirty="0"/>
                  <a:t>j</a:t>
                </a:r>
                <a:r>
                  <a:rPr lang="zh-CN" altLang="en-US" sz="2000" dirty="0"/>
                  <a:t>存放</a:t>
                </a:r>
                <a:r>
                  <a:rPr lang="en-US" altLang="zh-CN" sz="2000" i="1" dirty="0" err="1"/>
                  <a:t>A</a:t>
                </a:r>
                <a:r>
                  <a:rPr lang="en-US" altLang="zh-CN" sz="2000" i="1" baseline="-25000" dirty="0" err="1"/>
                  <a:t>i</a:t>
                </a:r>
                <a:r>
                  <a:rPr lang="en-US" altLang="zh-CN" sz="2000" baseline="-25000" dirty="0" err="1"/>
                  <a:t>,</a:t>
                </a:r>
                <a:r>
                  <a:rPr lang="en-US" altLang="zh-CN" sz="2000" i="1" baseline="-25000" dirty="0" err="1"/>
                  <a:t>j</a:t>
                </a:r>
                <a:r>
                  <a:rPr lang="en-US" altLang="zh-CN" sz="2000" dirty="0"/>
                  <a:t>, </a:t>
                </a:r>
                <a:r>
                  <a:rPr lang="en-US" altLang="zh-CN" sz="2000" i="1" dirty="0" err="1"/>
                  <a:t>B</a:t>
                </a:r>
                <a:r>
                  <a:rPr lang="en-US" altLang="zh-CN" sz="2000" i="1" baseline="-25000" dirty="0" err="1"/>
                  <a:t>i</a:t>
                </a:r>
                <a:r>
                  <a:rPr lang="en-US" altLang="zh-CN" sz="2000" baseline="-25000" dirty="0" err="1"/>
                  <a:t>,</a:t>
                </a:r>
                <a:r>
                  <a:rPr lang="en-US" altLang="zh-CN" sz="2000" i="1" baseline="-25000" dirty="0" err="1"/>
                  <a:t>j</a:t>
                </a:r>
                <a:r>
                  <a:rPr lang="en-US" altLang="zh-CN" sz="2000" dirty="0"/>
                  <a:t>, </a:t>
                </a:r>
                <a:r>
                  <a:rPr lang="en-US" altLang="zh-CN" sz="2000" i="1" dirty="0" err="1"/>
                  <a:t>C</a:t>
                </a:r>
                <a:r>
                  <a:rPr lang="en-US" altLang="zh-CN" sz="2000" i="1" baseline="-25000" dirty="0" err="1"/>
                  <a:t>i</a:t>
                </a:r>
                <a:r>
                  <a:rPr lang="en-US" altLang="zh-CN" sz="2000" baseline="-25000" dirty="0" err="1"/>
                  <a:t>,</a:t>
                </a:r>
                <a:r>
                  <a:rPr lang="en-US" altLang="zh-CN" sz="2000" i="1" baseline="-25000" dirty="0" err="1"/>
                  <a:t>j</a:t>
                </a:r>
                <a:endParaRPr lang="en-US" altLang="zh-CN" sz="2000" baseline="-25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3528" y="1268760"/>
                <a:ext cx="8229600" cy="4937760"/>
              </a:xfrm>
              <a:blipFill>
                <a:blip r:embed="rId2"/>
                <a:stretch>
                  <a:fillRect l="-444" t="-1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25</a:t>
            </a:fld>
            <a:endParaRPr lang="zh-CN" altLang="en-US"/>
          </a:p>
        </p:txBody>
      </p:sp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2627412" y="3004890"/>
            <a:ext cx="3454400" cy="2801937"/>
            <a:chOff x="1497" y="1383"/>
            <a:chExt cx="2794" cy="2365"/>
          </a:xfrm>
        </p:grpSpPr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1497" y="1383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0,0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1497" y="1974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1,0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1497" y="2565"/>
              <a:ext cx="699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2,0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1497" y="3157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3,0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2196" y="1383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0,1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2196" y="1974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1,1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2196" y="2565"/>
              <a:ext cx="69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2,1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2196" y="3157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3,1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2894" y="1383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0,2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2894" y="1974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1,2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2894" y="2565"/>
              <a:ext cx="699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2,2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2894" y="3157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3,2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宋体" charset="-122"/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3593" y="1383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0,3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3593" y="1974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1,3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3593" y="2565"/>
              <a:ext cx="69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2,3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3593" y="3157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charset="-122"/>
                </a:rPr>
                <a:t>P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3,3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</p:grpSp>
      <p:sp>
        <p:nvSpPr>
          <p:cNvPr id="45" name="AutoShape 41"/>
          <p:cNvSpPr>
            <a:spLocks/>
          </p:cNvSpPr>
          <p:nvPr/>
        </p:nvSpPr>
        <p:spPr bwMode="auto">
          <a:xfrm>
            <a:off x="6156425" y="2996952"/>
            <a:ext cx="263525" cy="2770188"/>
          </a:xfrm>
          <a:prstGeom prst="rightBrace">
            <a:avLst>
              <a:gd name="adj1" fmla="val 876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63500" tIns="25400" rIns="63500" bIns="254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6" name="AutoShape 42"/>
          <p:cNvSpPr>
            <a:spLocks/>
          </p:cNvSpPr>
          <p:nvPr/>
        </p:nvSpPr>
        <p:spPr bwMode="auto">
          <a:xfrm>
            <a:off x="2403575" y="3030290"/>
            <a:ext cx="152400" cy="687387"/>
          </a:xfrm>
          <a:prstGeom prst="leftBrace">
            <a:avLst>
              <a:gd name="adj1" fmla="val 3758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63500" tIns="25400" rIns="63500" bIns="254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bject 44"/>
              <p:cNvSpPr txBox="1"/>
              <p:nvPr/>
            </p:nvSpPr>
            <p:spPr bwMode="auto">
              <a:xfrm>
                <a:off x="6448399" y="4221088"/>
                <a:ext cx="309687" cy="330051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Object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8399" y="4221088"/>
                <a:ext cx="309687" cy="330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utoShape 45"/>
          <p:cNvSpPr>
            <a:spLocks/>
          </p:cNvSpPr>
          <p:nvPr/>
        </p:nvSpPr>
        <p:spPr bwMode="auto">
          <a:xfrm rot="5400000">
            <a:off x="4211737" y="4293940"/>
            <a:ext cx="287337" cy="3455988"/>
          </a:xfrm>
          <a:prstGeom prst="rightBrace">
            <a:avLst>
              <a:gd name="adj1" fmla="val 10023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63500" tIns="25400" rIns="63500" bIns="254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bject 46"/>
              <p:cNvSpPr txBox="1"/>
              <p:nvPr/>
            </p:nvSpPr>
            <p:spPr bwMode="auto">
              <a:xfrm>
                <a:off x="4138712" y="6165602"/>
                <a:ext cx="412750" cy="3921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Object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8712" y="6165602"/>
                <a:ext cx="412750" cy="392113"/>
              </a:xfrm>
              <a:prstGeom prst="rect">
                <a:avLst/>
              </a:prstGeom>
              <a:blipFill>
                <a:blip r:embed="rId4"/>
                <a:stretch>
                  <a:fillRect r="-10294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8753936-9BFC-DA9A-78A2-C8881C2CEDA8}"/>
                  </a:ext>
                </a:extLst>
              </p:cNvPr>
              <p:cNvSpPr txBox="1"/>
              <p:nvPr/>
            </p:nvSpPr>
            <p:spPr>
              <a:xfrm>
                <a:off x="1922472" y="3074649"/>
                <a:ext cx="485800" cy="630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8753936-9BFC-DA9A-78A2-C8881C2CE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472" y="3074649"/>
                <a:ext cx="485800" cy="6304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81ADF-7D51-4CB0-9F5C-F12D7BA7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9.4.2 Cannon</a:t>
            </a:r>
            <a:r>
              <a:rPr lang="zh-CN" altLang="en-US" dirty="0"/>
              <a:t>乘法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BB165D-E180-4232-B76B-EC696EC3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graphicFrame>
        <p:nvGraphicFramePr>
          <p:cNvPr id="75" name="表格 74">
            <a:extLst>
              <a:ext uri="{FF2B5EF4-FFF2-40B4-BE49-F238E27FC236}">
                <a16:creationId xmlns:a16="http://schemas.microsoft.com/office/drawing/2014/main" id="{515FF787-BBB2-432A-A1C2-2DE1C22B1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255207"/>
              </p:ext>
            </p:extLst>
          </p:nvPr>
        </p:nvGraphicFramePr>
        <p:xfrm>
          <a:off x="1604538" y="1916832"/>
          <a:ext cx="2160244" cy="2152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61">
                  <a:extLst>
                    <a:ext uri="{9D8B030D-6E8A-4147-A177-3AD203B41FA5}">
                      <a16:colId xmlns:a16="http://schemas.microsoft.com/office/drawing/2014/main" val="2753175819"/>
                    </a:ext>
                  </a:extLst>
                </a:gridCol>
                <a:gridCol w="540061">
                  <a:extLst>
                    <a:ext uri="{9D8B030D-6E8A-4147-A177-3AD203B41FA5}">
                      <a16:colId xmlns:a16="http://schemas.microsoft.com/office/drawing/2014/main" val="2629740136"/>
                    </a:ext>
                  </a:extLst>
                </a:gridCol>
                <a:gridCol w="540061">
                  <a:extLst>
                    <a:ext uri="{9D8B030D-6E8A-4147-A177-3AD203B41FA5}">
                      <a16:colId xmlns:a16="http://schemas.microsoft.com/office/drawing/2014/main" val="2231435696"/>
                    </a:ext>
                  </a:extLst>
                </a:gridCol>
                <a:gridCol w="540061">
                  <a:extLst>
                    <a:ext uri="{9D8B030D-6E8A-4147-A177-3AD203B41FA5}">
                      <a16:colId xmlns:a16="http://schemas.microsoft.com/office/drawing/2014/main" val="350447064"/>
                    </a:ext>
                  </a:extLst>
                </a:gridCol>
              </a:tblGrid>
              <a:tr h="534516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0,0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0,1</a:t>
                      </a:r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0,2</a:t>
                      </a:r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0,3</a:t>
                      </a:r>
                      <a:endParaRPr lang="zh-CN" alt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72316"/>
                  </a:ext>
                </a:extLst>
              </a:tr>
              <a:tr h="53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1,0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92536"/>
                  </a:ext>
                </a:extLst>
              </a:tr>
              <a:tr h="53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6695193"/>
                  </a:ext>
                </a:extLst>
              </a:tr>
              <a:tr h="53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3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662566"/>
                  </a:ext>
                </a:extLst>
              </a:tr>
            </a:tbl>
          </a:graphicData>
        </a:graphic>
      </p:graphicFrame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27B67B8-4350-42DD-9991-E7024B05DAA8}"/>
              </a:ext>
            </a:extLst>
          </p:cNvPr>
          <p:cNvCxnSpPr/>
          <p:nvPr/>
        </p:nvCxnSpPr>
        <p:spPr>
          <a:xfrm flipH="1">
            <a:off x="3129833" y="2104598"/>
            <a:ext cx="180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B3CA3BA4-9BA3-409A-A7D6-B8AF7EF689F3}"/>
              </a:ext>
            </a:extLst>
          </p:cNvPr>
          <p:cNvCxnSpPr/>
          <p:nvPr/>
        </p:nvCxnSpPr>
        <p:spPr>
          <a:xfrm flipH="1">
            <a:off x="2587104" y="2104598"/>
            <a:ext cx="180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8154049-A29D-4AA4-96BB-B2249A3561E0}"/>
              </a:ext>
            </a:extLst>
          </p:cNvPr>
          <p:cNvCxnSpPr/>
          <p:nvPr/>
        </p:nvCxnSpPr>
        <p:spPr>
          <a:xfrm flipH="1">
            <a:off x="2049713" y="2104598"/>
            <a:ext cx="180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弧形 80">
            <a:extLst>
              <a:ext uri="{FF2B5EF4-FFF2-40B4-BE49-F238E27FC236}">
                <a16:creationId xmlns:a16="http://schemas.microsoft.com/office/drawing/2014/main" id="{B0BB0C9A-2D34-4E42-AB96-E00EB44F0CF7}"/>
              </a:ext>
            </a:extLst>
          </p:cNvPr>
          <p:cNvSpPr/>
          <p:nvPr/>
        </p:nvSpPr>
        <p:spPr>
          <a:xfrm>
            <a:off x="1520622" y="1772816"/>
            <a:ext cx="2375049" cy="403790"/>
          </a:xfrm>
          <a:prstGeom prst="arc">
            <a:avLst>
              <a:gd name="adj1" fmla="val 10470868"/>
              <a:gd name="adj2" fmla="val 42492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A67768F4-1D70-49DA-B558-7735D8728B1E}"/>
              </a:ext>
            </a:extLst>
          </p:cNvPr>
          <p:cNvCxnSpPr/>
          <p:nvPr/>
        </p:nvCxnSpPr>
        <p:spPr>
          <a:xfrm flipH="1">
            <a:off x="1781189" y="2425263"/>
            <a:ext cx="0" cy="18000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C815FC69-E05B-4D3F-B15C-865B4AA841E3}"/>
              </a:ext>
            </a:extLst>
          </p:cNvPr>
          <p:cNvCxnSpPr/>
          <p:nvPr/>
        </p:nvCxnSpPr>
        <p:spPr>
          <a:xfrm flipH="1">
            <a:off x="1781189" y="2874064"/>
            <a:ext cx="0" cy="28800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B36A4E1F-0941-43C5-854E-279EC9E01DB5}"/>
              </a:ext>
            </a:extLst>
          </p:cNvPr>
          <p:cNvCxnSpPr/>
          <p:nvPr/>
        </p:nvCxnSpPr>
        <p:spPr>
          <a:xfrm flipH="1">
            <a:off x="1781189" y="3415875"/>
            <a:ext cx="0" cy="28800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弧形 85">
            <a:extLst>
              <a:ext uri="{FF2B5EF4-FFF2-40B4-BE49-F238E27FC236}">
                <a16:creationId xmlns:a16="http://schemas.microsoft.com/office/drawing/2014/main" id="{03E62E37-D79E-4919-95A7-02ED05F05A96}"/>
              </a:ext>
            </a:extLst>
          </p:cNvPr>
          <p:cNvSpPr/>
          <p:nvPr/>
        </p:nvSpPr>
        <p:spPr>
          <a:xfrm rot="16200000">
            <a:off x="695340" y="2892965"/>
            <a:ext cx="1964423" cy="403790"/>
          </a:xfrm>
          <a:prstGeom prst="arc">
            <a:avLst>
              <a:gd name="adj1" fmla="val 10372848"/>
              <a:gd name="adj2" fmla="val 424927"/>
            </a:avLst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58B7EA0-DE35-40DE-BA36-3E75D87F2CAC}"/>
              </a:ext>
            </a:extLst>
          </p:cNvPr>
          <p:cNvSpPr txBox="1"/>
          <p:nvPr/>
        </p:nvSpPr>
        <p:spPr>
          <a:xfrm>
            <a:off x="1868331" y="1124744"/>
            <a:ext cx="510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lt"/>
              </a:rPr>
              <a:t>C</a:t>
            </a:r>
            <a:r>
              <a:rPr lang="en-US" altLang="zh-CN" sz="2400" baseline="-25000" dirty="0">
                <a:latin typeface="+mn-lt"/>
              </a:rPr>
              <a:t>0,0</a:t>
            </a:r>
            <a:r>
              <a:rPr lang="en-US" altLang="zh-CN" sz="2400" dirty="0">
                <a:latin typeface="+mn-lt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  <a:latin typeface="+mn-lt"/>
              </a:rPr>
              <a:t>0,0</a:t>
            </a:r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altLang="zh-CN" sz="2400" baseline="-25000" dirty="0">
                <a:solidFill>
                  <a:srgbClr val="0070C0"/>
                </a:solidFill>
                <a:latin typeface="+mn-lt"/>
              </a:rPr>
              <a:t>0,0</a:t>
            </a:r>
            <a:r>
              <a:rPr lang="en-US" altLang="zh-CN" sz="2400" dirty="0">
                <a:latin typeface="+mn-lt"/>
              </a:rPr>
              <a:t>+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  <a:latin typeface="+mn-lt"/>
              </a:rPr>
              <a:t>0,1</a:t>
            </a:r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altLang="zh-CN" sz="2400" baseline="-25000" dirty="0">
                <a:solidFill>
                  <a:srgbClr val="0070C0"/>
                </a:solidFill>
                <a:latin typeface="+mn-lt"/>
              </a:rPr>
              <a:t>1,0</a:t>
            </a:r>
            <a:r>
              <a:rPr lang="en-US" altLang="zh-CN" sz="2400" dirty="0">
                <a:latin typeface="+mn-lt"/>
              </a:rPr>
              <a:t>+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  <a:latin typeface="+mn-lt"/>
              </a:rPr>
              <a:t>0,2</a:t>
            </a:r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altLang="zh-CN" sz="2400" baseline="-25000" dirty="0">
                <a:solidFill>
                  <a:srgbClr val="0070C0"/>
                </a:solidFill>
                <a:latin typeface="+mn-lt"/>
              </a:rPr>
              <a:t>2,0</a:t>
            </a:r>
            <a:r>
              <a:rPr lang="en-US" altLang="zh-CN" sz="2400" dirty="0">
                <a:latin typeface="+mn-lt"/>
              </a:rPr>
              <a:t>+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  <a:latin typeface="+mn-lt"/>
              </a:rPr>
              <a:t>0,3</a:t>
            </a:r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altLang="zh-CN" sz="2400" baseline="-25000" dirty="0">
                <a:solidFill>
                  <a:srgbClr val="0070C0"/>
                </a:solidFill>
                <a:latin typeface="+mn-lt"/>
              </a:rPr>
              <a:t>3,0</a:t>
            </a:r>
            <a:endParaRPr lang="zh-CN" altLang="en-US" sz="2400" baseline="-25000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88" name="表格 87">
            <a:extLst>
              <a:ext uri="{FF2B5EF4-FFF2-40B4-BE49-F238E27FC236}">
                <a16:creationId xmlns:a16="http://schemas.microsoft.com/office/drawing/2014/main" id="{8CA9DD2E-5A86-4AC1-9D14-47E288843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820730"/>
              </p:ext>
            </p:extLst>
          </p:nvPr>
        </p:nvGraphicFramePr>
        <p:xfrm>
          <a:off x="4844898" y="1916832"/>
          <a:ext cx="2160244" cy="2152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61">
                  <a:extLst>
                    <a:ext uri="{9D8B030D-6E8A-4147-A177-3AD203B41FA5}">
                      <a16:colId xmlns:a16="http://schemas.microsoft.com/office/drawing/2014/main" val="2753175819"/>
                    </a:ext>
                  </a:extLst>
                </a:gridCol>
                <a:gridCol w="540061">
                  <a:extLst>
                    <a:ext uri="{9D8B030D-6E8A-4147-A177-3AD203B41FA5}">
                      <a16:colId xmlns:a16="http://schemas.microsoft.com/office/drawing/2014/main" val="2629740136"/>
                    </a:ext>
                  </a:extLst>
                </a:gridCol>
                <a:gridCol w="540061">
                  <a:extLst>
                    <a:ext uri="{9D8B030D-6E8A-4147-A177-3AD203B41FA5}">
                      <a16:colId xmlns:a16="http://schemas.microsoft.com/office/drawing/2014/main" val="2231435696"/>
                    </a:ext>
                  </a:extLst>
                </a:gridCol>
                <a:gridCol w="540061">
                  <a:extLst>
                    <a:ext uri="{9D8B030D-6E8A-4147-A177-3AD203B41FA5}">
                      <a16:colId xmlns:a16="http://schemas.microsoft.com/office/drawing/2014/main" val="350447064"/>
                    </a:ext>
                  </a:extLst>
                </a:gridCol>
              </a:tblGrid>
              <a:tr h="534516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0,2</a:t>
                      </a:r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0,3</a:t>
                      </a:r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0,0</a:t>
                      </a:r>
                      <a:endParaRPr lang="zh-CN" alt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72316"/>
                  </a:ext>
                </a:extLst>
              </a:tr>
              <a:tr h="53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92536"/>
                  </a:ext>
                </a:extLst>
              </a:tr>
              <a:tr h="53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3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6695193"/>
                  </a:ext>
                </a:extLst>
              </a:tr>
              <a:tr h="53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662566"/>
                  </a:ext>
                </a:extLst>
              </a:tr>
            </a:tbl>
          </a:graphicData>
        </a:graphic>
      </p:graphicFrame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0ED2DA6A-1394-4909-A0B8-9E84C7B8B4EC}"/>
              </a:ext>
            </a:extLst>
          </p:cNvPr>
          <p:cNvCxnSpPr/>
          <p:nvPr/>
        </p:nvCxnSpPr>
        <p:spPr>
          <a:xfrm flipH="1">
            <a:off x="6370193" y="2104598"/>
            <a:ext cx="180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78CDE03E-BC9E-445B-8CD5-9BA6519C1E40}"/>
              </a:ext>
            </a:extLst>
          </p:cNvPr>
          <p:cNvCxnSpPr/>
          <p:nvPr/>
        </p:nvCxnSpPr>
        <p:spPr>
          <a:xfrm flipH="1">
            <a:off x="5827464" y="2104598"/>
            <a:ext cx="180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E94362BE-F5C2-412A-8C27-8A3A973E0303}"/>
              </a:ext>
            </a:extLst>
          </p:cNvPr>
          <p:cNvCxnSpPr/>
          <p:nvPr/>
        </p:nvCxnSpPr>
        <p:spPr>
          <a:xfrm flipH="1">
            <a:off x="5290073" y="2104598"/>
            <a:ext cx="180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弧形 91">
            <a:extLst>
              <a:ext uri="{FF2B5EF4-FFF2-40B4-BE49-F238E27FC236}">
                <a16:creationId xmlns:a16="http://schemas.microsoft.com/office/drawing/2014/main" id="{FCE3BFA6-1A11-4FF8-BF7E-887DB2C3A1FE}"/>
              </a:ext>
            </a:extLst>
          </p:cNvPr>
          <p:cNvSpPr/>
          <p:nvPr/>
        </p:nvSpPr>
        <p:spPr>
          <a:xfrm>
            <a:off x="4760982" y="1772816"/>
            <a:ext cx="2375049" cy="403790"/>
          </a:xfrm>
          <a:prstGeom prst="arc">
            <a:avLst>
              <a:gd name="adj1" fmla="val 10470868"/>
              <a:gd name="adj2" fmla="val 42492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641348F-AAE0-46A9-A18F-B008181B0300}"/>
              </a:ext>
            </a:extLst>
          </p:cNvPr>
          <p:cNvCxnSpPr/>
          <p:nvPr/>
        </p:nvCxnSpPr>
        <p:spPr>
          <a:xfrm flipH="1">
            <a:off x="5021549" y="2425263"/>
            <a:ext cx="0" cy="18000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E3C4C71-4368-4E2C-88E2-0994BAE84D6E}"/>
              </a:ext>
            </a:extLst>
          </p:cNvPr>
          <p:cNvCxnSpPr/>
          <p:nvPr/>
        </p:nvCxnSpPr>
        <p:spPr>
          <a:xfrm flipH="1">
            <a:off x="5021549" y="2874064"/>
            <a:ext cx="0" cy="28800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A3DB3942-ACE4-4FEF-93BD-29921AD31DC3}"/>
              </a:ext>
            </a:extLst>
          </p:cNvPr>
          <p:cNvCxnSpPr/>
          <p:nvPr/>
        </p:nvCxnSpPr>
        <p:spPr>
          <a:xfrm flipH="1">
            <a:off x="5021549" y="3415875"/>
            <a:ext cx="0" cy="28800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弧形 95">
            <a:extLst>
              <a:ext uri="{FF2B5EF4-FFF2-40B4-BE49-F238E27FC236}">
                <a16:creationId xmlns:a16="http://schemas.microsoft.com/office/drawing/2014/main" id="{CB6808DF-1F31-4D34-AFFF-F9BCD28429CE}"/>
              </a:ext>
            </a:extLst>
          </p:cNvPr>
          <p:cNvSpPr/>
          <p:nvPr/>
        </p:nvSpPr>
        <p:spPr>
          <a:xfrm rot="16200000">
            <a:off x="3935700" y="2892965"/>
            <a:ext cx="1964423" cy="403790"/>
          </a:xfrm>
          <a:prstGeom prst="arc">
            <a:avLst>
              <a:gd name="adj1" fmla="val 10372848"/>
              <a:gd name="adj2" fmla="val 424927"/>
            </a:avLst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6" name="表格 105">
            <a:extLst>
              <a:ext uri="{FF2B5EF4-FFF2-40B4-BE49-F238E27FC236}">
                <a16:creationId xmlns:a16="http://schemas.microsoft.com/office/drawing/2014/main" id="{7F4B1051-79D6-4BAB-9C89-BB50828F6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435145"/>
              </p:ext>
            </p:extLst>
          </p:nvPr>
        </p:nvGraphicFramePr>
        <p:xfrm>
          <a:off x="1604538" y="4408852"/>
          <a:ext cx="2160244" cy="2152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61">
                  <a:extLst>
                    <a:ext uri="{9D8B030D-6E8A-4147-A177-3AD203B41FA5}">
                      <a16:colId xmlns:a16="http://schemas.microsoft.com/office/drawing/2014/main" val="2753175819"/>
                    </a:ext>
                  </a:extLst>
                </a:gridCol>
                <a:gridCol w="540061">
                  <a:extLst>
                    <a:ext uri="{9D8B030D-6E8A-4147-A177-3AD203B41FA5}">
                      <a16:colId xmlns:a16="http://schemas.microsoft.com/office/drawing/2014/main" val="2629740136"/>
                    </a:ext>
                  </a:extLst>
                </a:gridCol>
                <a:gridCol w="540061">
                  <a:extLst>
                    <a:ext uri="{9D8B030D-6E8A-4147-A177-3AD203B41FA5}">
                      <a16:colId xmlns:a16="http://schemas.microsoft.com/office/drawing/2014/main" val="2231435696"/>
                    </a:ext>
                  </a:extLst>
                </a:gridCol>
                <a:gridCol w="540061">
                  <a:extLst>
                    <a:ext uri="{9D8B030D-6E8A-4147-A177-3AD203B41FA5}">
                      <a16:colId xmlns:a16="http://schemas.microsoft.com/office/drawing/2014/main" val="350447064"/>
                    </a:ext>
                  </a:extLst>
                </a:gridCol>
              </a:tblGrid>
              <a:tr h="534516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0,3</a:t>
                      </a:r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0,0</a:t>
                      </a:r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0,1</a:t>
                      </a:r>
                      <a:endParaRPr lang="zh-CN" alt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72316"/>
                  </a:ext>
                </a:extLst>
              </a:tr>
              <a:tr h="53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3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92536"/>
                  </a:ext>
                </a:extLst>
              </a:tr>
              <a:tr h="53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6695193"/>
                  </a:ext>
                </a:extLst>
              </a:tr>
              <a:tr h="53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662566"/>
                  </a:ext>
                </a:extLst>
              </a:tr>
            </a:tbl>
          </a:graphicData>
        </a:graphic>
      </p:graphicFrame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17C8867A-F28D-4CB5-80D4-8ED23A33E11E}"/>
              </a:ext>
            </a:extLst>
          </p:cNvPr>
          <p:cNvCxnSpPr/>
          <p:nvPr/>
        </p:nvCxnSpPr>
        <p:spPr>
          <a:xfrm flipH="1">
            <a:off x="3129833" y="4596618"/>
            <a:ext cx="180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CE7531C-ADD5-4207-ABDB-33ADE6EB01F3}"/>
              </a:ext>
            </a:extLst>
          </p:cNvPr>
          <p:cNvCxnSpPr/>
          <p:nvPr/>
        </p:nvCxnSpPr>
        <p:spPr>
          <a:xfrm flipH="1">
            <a:off x="2587104" y="4596618"/>
            <a:ext cx="180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7BB1F0BD-8DDC-461A-8CB3-CBC6B7FB1333}"/>
              </a:ext>
            </a:extLst>
          </p:cNvPr>
          <p:cNvCxnSpPr/>
          <p:nvPr/>
        </p:nvCxnSpPr>
        <p:spPr>
          <a:xfrm flipH="1">
            <a:off x="2049713" y="4596618"/>
            <a:ext cx="180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弧形 109">
            <a:extLst>
              <a:ext uri="{FF2B5EF4-FFF2-40B4-BE49-F238E27FC236}">
                <a16:creationId xmlns:a16="http://schemas.microsoft.com/office/drawing/2014/main" id="{A37FE55F-CE1F-45CE-9948-7DC9CC795CF2}"/>
              </a:ext>
            </a:extLst>
          </p:cNvPr>
          <p:cNvSpPr/>
          <p:nvPr/>
        </p:nvSpPr>
        <p:spPr>
          <a:xfrm>
            <a:off x="1520622" y="4264836"/>
            <a:ext cx="2375049" cy="403790"/>
          </a:xfrm>
          <a:prstGeom prst="arc">
            <a:avLst>
              <a:gd name="adj1" fmla="val 10470868"/>
              <a:gd name="adj2" fmla="val 42492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7CD30165-DFE8-4273-9B79-222FFDBEDFF8}"/>
              </a:ext>
            </a:extLst>
          </p:cNvPr>
          <p:cNvCxnSpPr/>
          <p:nvPr/>
        </p:nvCxnSpPr>
        <p:spPr>
          <a:xfrm flipH="1">
            <a:off x="1781189" y="4917283"/>
            <a:ext cx="0" cy="18000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0386368F-7C60-4E77-BACE-5A32E7EA2E85}"/>
              </a:ext>
            </a:extLst>
          </p:cNvPr>
          <p:cNvCxnSpPr/>
          <p:nvPr/>
        </p:nvCxnSpPr>
        <p:spPr>
          <a:xfrm flipH="1">
            <a:off x="1781189" y="5366084"/>
            <a:ext cx="0" cy="28800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F2423371-5126-48FD-9B52-E9DF0E95C89D}"/>
              </a:ext>
            </a:extLst>
          </p:cNvPr>
          <p:cNvCxnSpPr/>
          <p:nvPr/>
        </p:nvCxnSpPr>
        <p:spPr>
          <a:xfrm flipH="1">
            <a:off x="1781189" y="5907895"/>
            <a:ext cx="0" cy="28800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弧形 113">
            <a:extLst>
              <a:ext uri="{FF2B5EF4-FFF2-40B4-BE49-F238E27FC236}">
                <a16:creationId xmlns:a16="http://schemas.microsoft.com/office/drawing/2014/main" id="{C65D97B6-5E93-4289-BB1A-A3DEA4493CB4}"/>
              </a:ext>
            </a:extLst>
          </p:cNvPr>
          <p:cNvSpPr/>
          <p:nvPr/>
        </p:nvSpPr>
        <p:spPr>
          <a:xfrm rot="16200000">
            <a:off x="695340" y="5384985"/>
            <a:ext cx="1964423" cy="403790"/>
          </a:xfrm>
          <a:prstGeom prst="arc">
            <a:avLst>
              <a:gd name="adj1" fmla="val 10372848"/>
              <a:gd name="adj2" fmla="val 424927"/>
            </a:avLst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5" name="表格 114">
            <a:extLst>
              <a:ext uri="{FF2B5EF4-FFF2-40B4-BE49-F238E27FC236}">
                <a16:creationId xmlns:a16="http://schemas.microsoft.com/office/drawing/2014/main" id="{888BC668-318B-4D89-A0E5-5EE95DEA3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302719"/>
              </p:ext>
            </p:extLst>
          </p:nvPr>
        </p:nvGraphicFramePr>
        <p:xfrm>
          <a:off x="4844898" y="4366076"/>
          <a:ext cx="2160244" cy="2152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61">
                  <a:extLst>
                    <a:ext uri="{9D8B030D-6E8A-4147-A177-3AD203B41FA5}">
                      <a16:colId xmlns:a16="http://schemas.microsoft.com/office/drawing/2014/main" val="2753175819"/>
                    </a:ext>
                  </a:extLst>
                </a:gridCol>
                <a:gridCol w="540061">
                  <a:extLst>
                    <a:ext uri="{9D8B030D-6E8A-4147-A177-3AD203B41FA5}">
                      <a16:colId xmlns:a16="http://schemas.microsoft.com/office/drawing/2014/main" val="2629740136"/>
                    </a:ext>
                  </a:extLst>
                </a:gridCol>
                <a:gridCol w="540061">
                  <a:extLst>
                    <a:ext uri="{9D8B030D-6E8A-4147-A177-3AD203B41FA5}">
                      <a16:colId xmlns:a16="http://schemas.microsoft.com/office/drawing/2014/main" val="2231435696"/>
                    </a:ext>
                  </a:extLst>
                </a:gridCol>
                <a:gridCol w="540061">
                  <a:extLst>
                    <a:ext uri="{9D8B030D-6E8A-4147-A177-3AD203B41FA5}">
                      <a16:colId xmlns:a16="http://schemas.microsoft.com/office/drawing/2014/main" val="350447064"/>
                    </a:ext>
                  </a:extLst>
                </a:gridCol>
              </a:tblGrid>
              <a:tr h="534516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3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0,0</a:t>
                      </a:r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0,1</a:t>
                      </a:r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0,2</a:t>
                      </a:r>
                      <a:endParaRPr lang="zh-CN" alt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72316"/>
                  </a:ext>
                </a:extLst>
              </a:tr>
              <a:tr h="53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0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92536"/>
                  </a:ext>
                </a:extLst>
              </a:tr>
              <a:tr h="53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6695193"/>
                  </a:ext>
                </a:extLst>
              </a:tr>
              <a:tr h="534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altLang="zh-CN" i="0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,0</a:t>
                      </a:r>
                      <a:endParaRPr lang="zh-CN" altLang="en-US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9662566"/>
                  </a:ext>
                </a:extLst>
              </a:tr>
            </a:tbl>
          </a:graphicData>
        </a:graphic>
      </p:graphicFrame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D8617C31-6B6A-416A-9571-0A84437F99B9}"/>
              </a:ext>
            </a:extLst>
          </p:cNvPr>
          <p:cNvCxnSpPr/>
          <p:nvPr/>
        </p:nvCxnSpPr>
        <p:spPr>
          <a:xfrm flipH="1">
            <a:off x="6370193" y="4553842"/>
            <a:ext cx="180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4AACB590-5AD5-4D63-9657-CD67526F8A95}"/>
              </a:ext>
            </a:extLst>
          </p:cNvPr>
          <p:cNvCxnSpPr/>
          <p:nvPr/>
        </p:nvCxnSpPr>
        <p:spPr>
          <a:xfrm flipH="1">
            <a:off x="5827464" y="4553842"/>
            <a:ext cx="180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F167777F-662E-4E85-9BBB-8D6C7A74419A}"/>
              </a:ext>
            </a:extLst>
          </p:cNvPr>
          <p:cNvCxnSpPr/>
          <p:nvPr/>
        </p:nvCxnSpPr>
        <p:spPr>
          <a:xfrm flipH="1">
            <a:off x="5290073" y="4553842"/>
            <a:ext cx="180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弧形 118">
            <a:extLst>
              <a:ext uri="{FF2B5EF4-FFF2-40B4-BE49-F238E27FC236}">
                <a16:creationId xmlns:a16="http://schemas.microsoft.com/office/drawing/2014/main" id="{3ADA4260-C86B-4EBE-A8E1-8DA725602EAC}"/>
              </a:ext>
            </a:extLst>
          </p:cNvPr>
          <p:cNvSpPr/>
          <p:nvPr/>
        </p:nvSpPr>
        <p:spPr>
          <a:xfrm>
            <a:off x="4760982" y="4222060"/>
            <a:ext cx="2375049" cy="403790"/>
          </a:xfrm>
          <a:prstGeom prst="arc">
            <a:avLst>
              <a:gd name="adj1" fmla="val 10470868"/>
              <a:gd name="adj2" fmla="val 42492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4BC16875-5470-4687-9A78-57F5794D81BE}"/>
              </a:ext>
            </a:extLst>
          </p:cNvPr>
          <p:cNvCxnSpPr/>
          <p:nvPr/>
        </p:nvCxnSpPr>
        <p:spPr>
          <a:xfrm flipH="1">
            <a:off x="5021549" y="4874507"/>
            <a:ext cx="0" cy="18000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4DB5F75E-537F-4EB7-A417-8B096BA367E2}"/>
              </a:ext>
            </a:extLst>
          </p:cNvPr>
          <p:cNvCxnSpPr/>
          <p:nvPr/>
        </p:nvCxnSpPr>
        <p:spPr>
          <a:xfrm flipH="1">
            <a:off x="5021549" y="5323308"/>
            <a:ext cx="0" cy="28800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4F577EA-E128-4BA6-9F62-0479DBDD6E51}"/>
              </a:ext>
            </a:extLst>
          </p:cNvPr>
          <p:cNvCxnSpPr/>
          <p:nvPr/>
        </p:nvCxnSpPr>
        <p:spPr>
          <a:xfrm flipH="1">
            <a:off x="5021549" y="5865119"/>
            <a:ext cx="0" cy="28800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弧形 122">
            <a:extLst>
              <a:ext uri="{FF2B5EF4-FFF2-40B4-BE49-F238E27FC236}">
                <a16:creationId xmlns:a16="http://schemas.microsoft.com/office/drawing/2014/main" id="{5BA4B1B1-4E15-4A41-A8EC-084B0641AC20}"/>
              </a:ext>
            </a:extLst>
          </p:cNvPr>
          <p:cNvSpPr/>
          <p:nvPr/>
        </p:nvSpPr>
        <p:spPr>
          <a:xfrm rot="16200000">
            <a:off x="3935700" y="5342209"/>
            <a:ext cx="1964423" cy="403790"/>
          </a:xfrm>
          <a:prstGeom prst="arc">
            <a:avLst>
              <a:gd name="adj1" fmla="val 10372848"/>
              <a:gd name="adj2" fmla="val 424927"/>
            </a:avLst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70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6" grpId="0" animBg="1"/>
      <p:bldP spid="92" grpId="0" animBg="1"/>
      <p:bldP spid="96" grpId="0" animBg="1"/>
      <p:bldP spid="110" grpId="0" animBg="1"/>
      <p:bldP spid="114" grpId="0" animBg="1"/>
      <p:bldP spid="119" grpId="0" animBg="1"/>
      <p:bldP spid="1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9.4.2 Cannon</a:t>
            </a:r>
            <a:r>
              <a:rPr lang="zh-CN" altLang="en-US" dirty="0"/>
              <a:t>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算法原理</a:t>
                </a:r>
                <a:r>
                  <a:rPr lang="en-US" altLang="zh-CN" dirty="0"/>
                  <a:t> (</a:t>
                </a:r>
                <a:r>
                  <a:rPr lang="zh-CN" altLang="en-US" dirty="0"/>
                  <a:t>非形式描述</a:t>
                </a:r>
                <a:r>
                  <a:rPr lang="en-US" altLang="zh-CN" dirty="0"/>
                  <a:t>)</a:t>
                </a:r>
              </a:p>
              <a:p>
                <a:pPr lvl="1">
                  <a:buNone/>
                </a:pPr>
                <a:r>
                  <a:rPr lang="en-US" altLang="zh-CN" dirty="0"/>
                  <a:t>①</a:t>
                </a:r>
                <a:r>
                  <a:rPr lang="zh-CN" altLang="en-US" dirty="0"/>
                  <a:t>所有块</a:t>
                </a:r>
                <a:r>
                  <a:rPr lang="en-US" altLang="zh-CN" i="1" dirty="0" err="1"/>
                  <a:t>A</a:t>
                </a:r>
                <a:r>
                  <a:rPr lang="en-US" altLang="zh-CN" i="1" baseline="-25000" dirty="0" err="1"/>
                  <a:t>i</a:t>
                </a:r>
                <a:r>
                  <a:rPr lang="en-US" altLang="zh-CN" baseline="-25000" dirty="0" err="1"/>
                  <a:t>,</a:t>
                </a:r>
                <a:r>
                  <a:rPr lang="en-US" altLang="zh-CN" i="1" baseline="-25000" dirty="0" err="1"/>
                  <a:t>j</a:t>
                </a:r>
                <a:r>
                  <a:rPr lang="en-US" altLang="zh-CN" dirty="0"/>
                  <a:t>(0≤</a:t>
                </a:r>
                <a:r>
                  <a:rPr lang="en-US" altLang="zh-CN" i="1" dirty="0"/>
                  <a:t>i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j</a:t>
                </a:r>
                <a:r>
                  <a:rPr lang="en-US" altLang="zh-CN" dirty="0"/>
                  <a:t>≤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altLang="zh-CN" dirty="0"/>
                  <a:t>-1)</a:t>
                </a:r>
                <a:r>
                  <a:rPr lang="zh-CN" altLang="en-US" dirty="0"/>
                  <a:t>向左循环移动</a:t>
                </a:r>
                <a:r>
                  <a:rPr lang="en-US" altLang="zh-CN" i="1" dirty="0" err="1"/>
                  <a:t>i</a:t>
                </a:r>
                <a:r>
                  <a:rPr lang="zh-CN" altLang="en-US" dirty="0"/>
                  <a:t>步(按行移位)</a:t>
                </a:r>
                <a:endParaRPr lang="en-US" altLang="zh-CN" dirty="0"/>
              </a:p>
              <a:p>
                <a:pPr lvl="1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所有块</a:t>
                </a:r>
                <a:r>
                  <a:rPr lang="en-US" altLang="zh-CN" i="1" dirty="0" err="1"/>
                  <a:t>B</a:t>
                </a:r>
                <a:r>
                  <a:rPr lang="en-US" altLang="zh-CN" i="1" baseline="-25000" dirty="0" err="1"/>
                  <a:t>i</a:t>
                </a:r>
                <a:r>
                  <a:rPr lang="en-US" altLang="zh-CN" baseline="-25000" dirty="0" err="1"/>
                  <a:t>,</a:t>
                </a:r>
                <a:r>
                  <a:rPr lang="en-US" altLang="zh-CN" i="1" baseline="-25000" dirty="0" err="1"/>
                  <a:t>j</a:t>
                </a:r>
                <a:r>
                  <a:rPr lang="en-US" altLang="zh-CN" dirty="0"/>
                  <a:t>(0≤</a:t>
                </a:r>
                <a:r>
                  <a:rPr lang="en-US" altLang="zh-CN" i="1" dirty="0"/>
                  <a:t>i</a:t>
                </a:r>
                <a:r>
                  <a:rPr lang="en-US" altLang="zh-CN" dirty="0"/>
                  <a:t>,</a:t>
                </a:r>
                <a:r>
                  <a:rPr lang="en-US" altLang="zh-CN" i="1" dirty="0"/>
                  <a:t>j</a:t>
                </a:r>
                <a:r>
                  <a:rPr lang="en-US" altLang="zh-CN" dirty="0"/>
                  <a:t>≤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altLang="zh-CN" dirty="0"/>
                  <a:t>-1)</a:t>
                </a:r>
                <a:r>
                  <a:rPr lang="zh-CN" altLang="en-US" dirty="0"/>
                  <a:t>向上循环移动</a:t>
                </a:r>
                <a:r>
                  <a:rPr lang="en-US" altLang="zh-CN" i="1" dirty="0"/>
                  <a:t>j</a:t>
                </a:r>
                <a:r>
                  <a:rPr lang="zh-CN" altLang="en-US" dirty="0"/>
                  <a:t>步(按列移位)</a:t>
                </a:r>
                <a:endParaRPr lang="en-US" altLang="zh-CN" dirty="0"/>
              </a:p>
              <a:p>
                <a:pPr lvl="1">
                  <a:buNone/>
                </a:pPr>
                <a:r>
                  <a:rPr lang="en-US" altLang="zh-CN" dirty="0"/>
                  <a:t>②</a:t>
                </a:r>
                <a:r>
                  <a:rPr lang="zh-CN" altLang="en-US" dirty="0"/>
                  <a:t>所有处理器</a:t>
                </a:r>
                <a:r>
                  <a:rPr lang="en-US" altLang="zh-CN" i="1" dirty="0" err="1"/>
                  <a:t>P</a:t>
                </a:r>
                <a:r>
                  <a:rPr lang="en-US" altLang="zh-CN" i="1" baseline="-25000" dirty="0" err="1"/>
                  <a:t>i,j</a:t>
                </a:r>
                <a:r>
                  <a:rPr lang="zh-CN" altLang="en-US" dirty="0"/>
                  <a:t>做执行</a:t>
                </a:r>
                <a:r>
                  <a:rPr lang="en-US" altLang="zh-CN" i="1" dirty="0" err="1"/>
                  <a:t>A</a:t>
                </a:r>
                <a:r>
                  <a:rPr lang="en-US" altLang="zh-CN" i="1" baseline="-25000" dirty="0" err="1"/>
                  <a:t>i</a:t>
                </a:r>
                <a:r>
                  <a:rPr lang="en-US" altLang="zh-CN" baseline="-25000" dirty="0" err="1"/>
                  <a:t>,</a:t>
                </a:r>
                <a:r>
                  <a:rPr lang="en-US" altLang="zh-CN" i="1" baseline="-25000" dirty="0" err="1"/>
                  <a:t>j</a:t>
                </a:r>
                <a:r>
                  <a:rPr lang="zh-CN" altLang="en-US" dirty="0"/>
                  <a:t>和</a:t>
                </a:r>
                <a:r>
                  <a:rPr lang="en-US" altLang="zh-CN" i="1" dirty="0" err="1"/>
                  <a:t>B</a:t>
                </a:r>
                <a:r>
                  <a:rPr lang="en-US" altLang="zh-CN" i="1" baseline="-25000" dirty="0" err="1"/>
                  <a:t>i</a:t>
                </a:r>
                <a:r>
                  <a:rPr lang="en-US" altLang="zh-CN" baseline="-25000" dirty="0" err="1"/>
                  <a:t>,</a:t>
                </a:r>
                <a:r>
                  <a:rPr lang="en-US" altLang="zh-CN" i="1" baseline="-25000" dirty="0" err="1"/>
                  <a:t>j</a:t>
                </a:r>
                <a:r>
                  <a:rPr lang="zh-CN" altLang="en-US" dirty="0"/>
                  <a:t>的乘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加运算</a:t>
                </a:r>
                <a:endParaRPr lang="en-US" altLang="zh-CN" dirty="0"/>
              </a:p>
              <a:p>
                <a:pPr lvl="1">
                  <a:buNone/>
                </a:pPr>
                <a:r>
                  <a:rPr lang="en-US" altLang="zh-CN" dirty="0"/>
                  <a:t>③</a:t>
                </a:r>
                <a:r>
                  <a:rPr lang="en-US" altLang="zh-CN" i="1" dirty="0"/>
                  <a:t>A</a:t>
                </a:r>
                <a:r>
                  <a:rPr lang="zh-CN" altLang="en-US" dirty="0"/>
                  <a:t>的每个块向左循环移动一步</a:t>
                </a:r>
                <a:endParaRPr lang="en-US" altLang="zh-CN" dirty="0"/>
              </a:p>
              <a:p>
                <a:pPr lvl="1">
                  <a:buNone/>
                </a:pPr>
                <a:r>
                  <a:rPr lang="en-US" altLang="zh-CN" dirty="0"/>
                  <a:t>	</a:t>
                </a:r>
                <a:r>
                  <a:rPr lang="en-US" altLang="zh-CN" i="1" dirty="0"/>
                  <a:t>B</a:t>
                </a:r>
                <a:r>
                  <a:rPr lang="zh-CN" altLang="en-US" dirty="0"/>
                  <a:t>的每个块向上循环移动一步</a:t>
                </a:r>
                <a:endParaRPr lang="en-US" altLang="zh-CN" dirty="0"/>
              </a:p>
              <a:p>
                <a:pPr lvl="1">
                  <a:buNone/>
                </a:pPr>
                <a:r>
                  <a:rPr lang="en-US" altLang="zh-CN" dirty="0"/>
                  <a:t>④</a:t>
                </a:r>
                <a:r>
                  <a:rPr lang="zh-CN" altLang="en-US" dirty="0"/>
                  <a:t>转</a:t>
                </a:r>
                <a:r>
                  <a:rPr lang="en-US" altLang="zh-CN" dirty="0"/>
                  <a:t>②</a:t>
                </a:r>
                <a:r>
                  <a:rPr lang="zh-CN" altLang="en-US" dirty="0"/>
                  <a:t>执行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altLang="zh-CN" dirty="0"/>
                  <a:t>-1</a:t>
                </a:r>
                <a:r>
                  <a:rPr lang="zh-CN" altLang="en-US" dirty="0"/>
                  <a:t>次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93" t="-1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9.4.2 Cannon</a:t>
            </a:r>
            <a:r>
              <a:rPr lang="zh-CN" altLang="en-US" dirty="0"/>
              <a:t>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i="1" dirty="0"/>
              <a:t>A</a:t>
            </a:r>
            <a:r>
              <a:rPr lang="en-US" altLang="zh-CN" baseline="-25000" dirty="0"/>
              <a:t>4×4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baseline="-25000" dirty="0"/>
              <a:t>4×4</a:t>
            </a:r>
            <a:r>
              <a:rPr lang="en-US" altLang="zh-CN" dirty="0"/>
              <a:t>, </a:t>
            </a:r>
            <a:r>
              <a:rPr lang="en-US" altLang="zh-CN" i="1" dirty="0"/>
              <a:t>p</a:t>
            </a:r>
            <a:r>
              <a:rPr lang="en-US" altLang="zh-CN" dirty="0"/>
              <a:t>=16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28</a:t>
            </a:fld>
            <a:endParaRPr lang="zh-CN" altLang="en-US"/>
          </a:p>
        </p:txBody>
      </p:sp>
      <p:grpSp>
        <p:nvGrpSpPr>
          <p:cNvPr id="57" name="Group 56"/>
          <p:cNvGrpSpPr>
            <a:grpSpLocks noChangeAspect="1"/>
          </p:cNvGrpSpPr>
          <p:nvPr/>
        </p:nvGrpSpPr>
        <p:grpSpPr bwMode="auto">
          <a:xfrm>
            <a:off x="827584" y="2276872"/>
            <a:ext cx="7820026" cy="3905250"/>
            <a:chOff x="431" y="1514"/>
            <a:chExt cx="4926" cy="2460"/>
          </a:xfrm>
        </p:grpSpPr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431" y="1723"/>
              <a:ext cx="531" cy="5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0,0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9" name="Rectangle 9"/>
            <p:cNvSpPr>
              <a:spLocks noChangeArrowheads="1"/>
            </p:cNvSpPr>
            <p:nvPr/>
          </p:nvSpPr>
          <p:spPr bwMode="auto">
            <a:xfrm>
              <a:off x="431" y="2286"/>
              <a:ext cx="531" cy="5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1,0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0" name="Rectangle 10"/>
            <p:cNvSpPr>
              <a:spLocks noChangeArrowheads="1"/>
            </p:cNvSpPr>
            <p:nvPr/>
          </p:nvSpPr>
          <p:spPr bwMode="auto">
            <a:xfrm>
              <a:off x="431" y="2848"/>
              <a:ext cx="531" cy="5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2,0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1" name="Rectangle 11"/>
            <p:cNvSpPr>
              <a:spLocks noChangeArrowheads="1"/>
            </p:cNvSpPr>
            <p:nvPr/>
          </p:nvSpPr>
          <p:spPr bwMode="auto">
            <a:xfrm>
              <a:off x="431" y="3411"/>
              <a:ext cx="531" cy="5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3,0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2" name="Rectangle 12"/>
            <p:cNvSpPr>
              <a:spLocks noChangeArrowheads="1"/>
            </p:cNvSpPr>
            <p:nvPr/>
          </p:nvSpPr>
          <p:spPr bwMode="auto">
            <a:xfrm>
              <a:off x="962" y="1723"/>
              <a:ext cx="530" cy="5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0,1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3" name="Rectangle 13"/>
            <p:cNvSpPr>
              <a:spLocks noChangeArrowheads="1"/>
            </p:cNvSpPr>
            <p:nvPr/>
          </p:nvSpPr>
          <p:spPr bwMode="auto">
            <a:xfrm>
              <a:off x="962" y="2286"/>
              <a:ext cx="530" cy="5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1,1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4" name="Rectangle 14"/>
            <p:cNvSpPr>
              <a:spLocks noChangeArrowheads="1"/>
            </p:cNvSpPr>
            <p:nvPr/>
          </p:nvSpPr>
          <p:spPr bwMode="auto">
            <a:xfrm>
              <a:off x="962" y="2848"/>
              <a:ext cx="530" cy="5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2,1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5" name="Rectangle 15"/>
            <p:cNvSpPr>
              <a:spLocks noChangeArrowheads="1"/>
            </p:cNvSpPr>
            <p:nvPr/>
          </p:nvSpPr>
          <p:spPr bwMode="auto">
            <a:xfrm>
              <a:off x="962" y="3411"/>
              <a:ext cx="530" cy="5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3,1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6" name="Rectangle 16"/>
            <p:cNvSpPr>
              <a:spLocks noChangeArrowheads="1"/>
            </p:cNvSpPr>
            <p:nvPr/>
          </p:nvSpPr>
          <p:spPr bwMode="auto">
            <a:xfrm>
              <a:off x="1492" y="1723"/>
              <a:ext cx="531" cy="5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0,2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7" name="Rectangle 17"/>
            <p:cNvSpPr>
              <a:spLocks noChangeArrowheads="1"/>
            </p:cNvSpPr>
            <p:nvPr/>
          </p:nvSpPr>
          <p:spPr bwMode="auto">
            <a:xfrm>
              <a:off x="1492" y="2286"/>
              <a:ext cx="531" cy="5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1,2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8" name="Rectangle 18"/>
            <p:cNvSpPr>
              <a:spLocks noChangeArrowheads="1"/>
            </p:cNvSpPr>
            <p:nvPr/>
          </p:nvSpPr>
          <p:spPr bwMode="auto">
            <a:xfrm>
              <a:off x="1492" y="2848"/>
              <a:ext cx="531" cy="5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2,2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1492" y="3411"/>
              <a:ext cx="531" cy="5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3,2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2023" y="1723"/>
              <a:ext cx="530" cy="5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0,3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2023" y="2286"/>
              <a:ext cx="530" cy="5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1,3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72" name="Rectangle 22"/>
            <p:cNvSpPr>
              <a:spLocks noChangeArrowheads="1"/>
            </p:cNvSpPr>
            <p:nvPr/>
          </p:nvSpPr>
          <p:spPr bwMode="auto">
            <a:xfrm>
              <a:off x="2023" y="2848"/>
              <a:ext cx="530" cy="5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>
                  <a:solidFill>
                    <a:srgbClr val="FF0000"/>
                  </a:solidFill>
                  <a:effectLst/>
                  <a:ea typeface="宋体" charset="-122"/>
                </a:rPr>
                <a:t>2,3</a:t>
              </a:r>
              <a:endParaRPr lang="en-CA" altLang="zh-CN" sz="1800" b="1" baseline="-2500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73" name="Rectangle 23"/>
            <p:cNvSpPr>
              <a:spLocks noChangeArrowheads="1"/>
            </p:cNvSpPr>
            <p:nvPr/>
          </p:nvSpPr>
          <p:spPr bwMode="auto">
            <a:xfrm>
              <a:off x="2023" y="3411"/>
              <a:ext cx="530" cy="5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3,3</a:t>
              </a:r>
              <a:endParaRPr lang="en-CA" altLang="zh-CN" sz="1800" b="1" baseline="-25000" dirty="0">
                <a:solidFill>
                  <a:srgbClr val="FF0000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74" name="Rectangle 24"/>
            <p:cNvSpPr>
              <a:spLocks noChangeArrowheads="1"/>
            </p:cNvSpPr>
            <p:nvPr/>
          </p:nvSpPr>
          <p:spPr bwMode="auto">
            <a:xfrm>
              <a:off x="3077" y="1723"/>
              <a:ext cx="531" cy="563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75" name="Rectangle 25"/>
            <p:cNvSpPr>
              <a:spLocks noChangeArrowheads="1"/>
            </p:cNvSpPr>
            <p:nvPr/>
          </p:nvSpPr>
          <p:spPr bwMode="auto">
            <a:xfrm>
              <a:off x="3077" y="2286"/>
              <a:ext cx="531" cy="562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76" name="Rectangle 26"/>
            <p:cNvSpPr>
              <a:spLocks noChangeArrowheads="1"/>
            </p:cNvSpPr>
            <p:nvPr/>
          </p:nvSpPr>
          <p:spPr bwMode="auto">
            <a:xfrm>
              <a:off x="3077" y="2848"/>
              <a:ext cx="531" cy="563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3077" y="3411"/>
              <a:ext cx="531" cy="563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78" name="Rectangle 28"/>
            <p:cNvSpPr>
              <a:spLocks noChangeArrowheads="1"/>
            </p:cNvSpPr>
            <p:nvPr/>
          </p:nvSpPr>
          <p:spPr bwMode="auto">
            <a:xfrm>
              <a:off x="3608" y="1723"/>
              <a:ext cx="530" cy="563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79" name="Rectangle 29"/>
            <p:cNvSpPr>
              <a:spLocks noChangeArrowheads="1"/>
            </p:cNvSpPr>
            <p:nvPr/>
          </p:nvSpPr>
          <p:spPr bwMode="auto">
            <a:xfrm>
              <a:off x="3608" y="2286"/>
              <a:ext cx="530" cy="562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80" name="Rectangle 30"/>
            <p:cNvSpPr>
              <a:spLocks noChangeArrowheads="1"/>
            </p:cNvSpPr>
            <p:nvPr/>
          </p:nvSpPr>
          <p:spPr bwMode="auto">
            <a:xfrm>
              <a:off x="3608" y="2848"/>
              <a:ext cx="530" cy="563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3608" y="3411"/>
              <a:ext cx="530" cy="563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4138" y="1723"/>
              <a:ext cx="531" cy="563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4138" y="2286"/>
              <a:ext cx="531" cy="562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4138" y="2848"/>
              <a:ext cx="531" cy="563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4138" y="3411"/>
              <a:ext cx="531" cy="563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86" name="Rectangle 36"/>
            <p:cNvSpPr>
              <a:spLocks noChangeArrowheads="1"/>
            </p:cNvSpPr>
            <p:nvPr/>
          </p:nvSpPr>
          <p:spPr bwMode="auto">
            <a:xfrm>
              <a:off x="4669" y="1723"/>
              <a:ext cx="530" cy="563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87" name="Rectangle 37"/>
            <p:cNvSpPr>
              <a:spLocks noChangeArrowheads="1"/>
            </p:cNvSpPr>
            <p:nvPr/>
          </p:nvSpPr>
          <p:spPr bwMode="auto">
            <a:xfrm>
              <a:off x="4669" y="2286"/>
              <a:ext cx="530" cy="562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88" name="Rectangle 38"/>
            <p:cNvSpPr>
              <a:spLocks noChangeArrowheads="1"/>
            </p:cNvSpPr>
            <p:nvPr/>
          </p:nvSpPr>
          <p:spPr bwMode="auto">
            <a:xfrm>
              <a:off x="4669" y="2848"/>
              <a:ext cx="530" cy="563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89" name="Rectangle 39"/>
            <p:cNvSpPr>
              <a:spLocks noChangeArrowheads="1"/>
            </p:cNvSpPr>
            <p:nvPr/>
          </p:nvSpPr>
          <p:spPr bwMode="auto">
            <a:xfrm>
              <a:off x="4669" y="3411"/>
              <a:ext cx="530" cy="563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90" name="Text Box 40"/>
            <p:cNvSpPr txBox="1">
              <a:spLocks noChangeArrowheads="1"/>
            </p:cNvSpPr>
            <p:nvPr/>
          </p:nvSpPr>
          <p:spPr bwMode="auto">
            <a:xfrm>
              <a:off x="431" y="1514"/>
              <a:ext cx="22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solidFill>
                    <a:schemeClr val="tx1"/>
                  </a:solidFill>
                  <a:effectLst/>
                  <a:ea typeface="宋体" charset="-122"/>
                </a:rPr>
                <a:t>Initial alignment of A</a:t>
              </a:r>
            </a:p>
          </p:txBody>
        </p:sp>
        <p:sp>
          <p:nvSpPr>
            <p:cNvPr id="91" name="Text Box 41"/>
            <p:cNvSpPr txBox="1">
              <a:spLocks noChangeArrowheads="1"/>
            </p:cNvSpPr>
            <p:nvPr/>
          </p:nvSpPr>
          <p:spPr bwMode="auto">
            <a:xfrm>
              <a:off x="3084" y="1514"/>
              <a:ext cx="22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solidFill>
                    <a:schemeClr val="tx1"/>
                  </a:solidFill>
                  <a:effectLst/>
                  <a:ea typeface="宋体" charset="-122"/>
                </a:rPr>
                <a:t>Initial alignment of B</a:t>
              </a:r>
            </a:p>
          </p:txBody>
        </p:sp>
        <p:grpSp>
          <p:nvGrpSpPr>
            <p:cNvPr id="92" name="Group 42"/>
            <p:cNvGrpSpPr>
              <a:grpSpLocks/>
            </p:cNvGrpSpPr>
            <p:nvPr/>
          </p:nvGrpSpPr>
          <p:grpSpPr bwMode="auto">
            <a:xfrm>
              <a:off x="659" y="2366"/>
              <a:ext cx="1667" cy="161"/>
              <a:chOff x="480" y="2976"/>
              <a:chExt cx="1056" cy="96"/>
            </a:xfrm>
          </p:grpSpPr>
          <p:sp>
            <p:nvSpPr>
              <p:cNvPr id="104" name="Oval 43"/>
              <p:cNvSpPr>
                <a:spLocks noChangeArrowheads="1"/>
              </p:cNvSpPr>
              <p:nvPr/>
            </p:nvSpPr>
            <p:spPr bwMode="auto">
              <a:xfrm>
                <a:off x="480" y="2976"/>
                <a:ext cx="1056" cy="96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5" name="Line 44"/>
              <p:cNvSpPr>
                <a:spLocks noChangeShapeType="1"/>
              </p:cNvSpPr>
              <p:nvPr/>
            </p:nvSpPr>
            <p:spPr bwMode="auto">
              <a:xfrm flipH="1">
                <a:off x="1152" y="3024"/>
                <a:ext cx="384" cy="4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3" name="Oval 45"/>
            <p:cNvSpPr>
              <a:spLocks noChangeArrowheads="1"/>
            </p:cNvSpPr>
            <p:nvPr/>
          </p:nvSpPr>
          <p:spPr bwMode="auto">
            <a:xfrm>
              <a:off x="659" y="2929"/>
              <a:ext cx="1667" cy="161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Freeform 46"/>
            <p:cNvSpPr>
              <a:spLocks/>
            </p:cNvSpPr>
            <p:nvPr/>
          </p:nvSpPr>
          <p:spPr bwMode="auto">
            <a:xfrm flipV="1">
              <a:off x="1265" y="2996"/>
              <a:ext cx="1061" cy="94"/>
            </a:xfrm>
            <a:custGeom>
              <a:avLst/>
              <a:gdLst/>
              <a:ahLst/>
              <a:cxnLst>
                <a:cxn ang="0">
                  <a:pos x="672" y="56"/>
                </a:cxn>
                <a:cxn ang="0">
                  <a:pos x="336" y="8"/>
                </a:cxn>
                <a:cxn ang="0">
                  <a:pos x="0" y="8"/>
                </a:cxn>
              </a:cxnLst>
              <a:rect l="0" t="0" r="r" b="b"/>
              <a:pathLst>
                <a:path w="672" h="56">
                  <a:moveTo>
                    <a:pt x="672" y="56"/>
                  </a:moveTo>
                  <a:cubicBezTo>
                    <a:pt x="560" y="36"/>
                    <a:pt x="448" y="16"/>
                    <a:pt x="336" y="8"/>
                  </a:cubicBezTo>
                  <a:cubicBezTo>
                    <a:pt x="224" y="0"/>
                    <a:pt x="112" y="4"/>
                    <a:pt x="0" y="8"/>
                  </a:cubicBezTo>
                </a:path>
              </a:pathLst>
            </a:custGeom>
            <a:noFill/>
            <a:ln w="38100" cmpd="sng">
              <a:solidFill>
                <a:schemeClr val="tx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5" name="Oval 47"/>
            <p:cNvSpPr>
              <a:spLocks noChangeArrowheads="1"/>
            </p:cNvSpPr>
            <p:nvPr/>
          </p:nvSpPr>
          <p:spPr bwMode="auto">
            <a:xfrm>
              <a:off x="659" y="3492"/>
              <a:ext cx="1667" cy="16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6" name="Freeform 48"/>
            <p:cNvSpPr>
              <a:spLocks/>
            </p:cNvSpPr>
            <p:nvPr/>
          </p:nvSpPr>
          <p:spPr bwMode="auto">
            <a:xfrm flipV="1">
              <a:off x="659" y="3559"/>
              <a:ext cx="1667" cy="93"/>
            </a:xfrm>
            <a:custGeom>
              <a:avLst/>
              <a:gdLst/>
              <a:ahLst/>
              <a:cxnLst>
                <a:cxn ang="0">
                  <a:pos x="1056" y="56"/>
                </a:cxn>
                <a:cxn ang="0">
                  <a:pos x="672" y="8"/>
                </a:cxn>
                <a:cxn ang="0">
                  <a:pos x="336" y="8"/>
                </a:cxn>
                <a:cxn ang="0">
                  <a:pos x="0" y="56"/>
                </a:cxn>
              </a:cxnLst>
              <a:rect l="0" t="0" r="r" b="b"/>
              <a:pathLst>
                <a:path w="1056" h="56">
                  <a:moveTo>
                    <a:pt x="1056" y="56"/>
                  </a:moveTo>
                  <a:cubicBezTo>
                    <a:pt x="924" y="36"/>
                    <a:pt x="792" y="16"/>
                    <a:pt x="672" y="8"/>
                  </a:cubicBezTo>
                  <a:cubicBezTo>
                    <a:pt x="552" y="0"/>
                    <a:pt x="448" y="0"/>
                    <a:pt x="336" y="8"/>
                  </a:cubicBezTo>
                  <a:cubicBezTo>
                    <a:pt x="224" y="16"/>
                    <a:pt x="112" y="36"/>
                    <a:pt x="0" y="56"/>
                  </a:cubicBezTo>
                </a:path>
              </a:pathLst>
            </a:custGeom>
            <a:noFill/>
            <a:ln w="38100" cmpd="sng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97" name="Group 49"/>
            <p:cNvGrpSpPr>
              <a:grpSpLocks/>
            </p:cNvGrpSpPr>
            <p:nvPr/>
          </p:nvGrpSpPr>
          <p:grpSpPr bwMode="auto">
            <a:xfrm>
              <a:off x="3606" y="2044"/>
              <a:ext cx="153" cy="1769"/>
              <a:chOff x="2495" y="2783"/>
              <a:chExt cx="97" cy="1056"/>
            </a:xfrm>
          </p:grpSpPr>
          <p:sp>
            <p:nvSpPr>
              <p:cNvPr id="102" name="Oval 50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" name="Line 51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8" name="Oval 52"/>
            <p:cNvSpPr>
              <a:spLocks noChangeArrowheads="1"/>
            </p:cNvSpPr>
            <p:nvPr/>
          </p:nvSpPr>
          <p:spPr bwMode="auto">
            <a:xfrm rot="5400000" flipV="1">
              <a:off x="3329" y="2853"/>
              <a:ext cx="1769" cy="152"/>
            </a:xfrm>
            <a:prstGeom prst="ellipse">
              <a:avLst/>
            </a:prstGeom>
            <a:noFill/>
            <a:ln w="25400">
              <a:solidFill>
                <a:srgbClr val="00008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" name="Freeform 53"/>
            <p:cNvSpPr>
              <a:spLocks/>
            </p:cNvSpPr>
            <p:nvPr/>
          </p:nvSpPr>
          <p:spPr bwMode="auto">
            <a:xfrm rot="-5400000" flipH="1" flipV="1">
              <a:off x="3681" y="3206"/>
              <a:ext cx="1126" cy="89"/>
            </a:xfrm>
            <a:custGeom>
              <a:avLst/>
              <a:gdLst/>
              <a:ahLst/>
              <a:cxnLst>
                <a:cxn ang="0">
                  <a:pos x="672" y="56"/>
                </a:cxn>
                <a:cxn ang="0">
                  <a:pos x="336" y="8"/>
                </a:cxn>
                <a:cxn ang="0">
                  <a:pos x="0" y="8"/>
                </a:cxn>
              </a:cxnLst>
              <a:rect l="0" t="0" r="r" b="b"/>
              <a:pathLst>
                <a:path w="672" h="56">
                  <a:moveTo>
                    <a:pt x="672" y="56"/>
                  </a:moveTo>
                  <a:cubicBezTo>
                    <a:pt x="560" y="36"/>
                    <a:pt x="448" y="16"/>
                    <a:pt x="336" y="8"/>
                  </a:cubicBezTo>
                  <a:cubicBezTo>
                    <a:pt x="224" y="0"/>
                    <a:pt x="112" y="4"/>
                    <a:pt x="0" y="8"/>
                  </a:cubicBezTo>
                </a:path>
              </a:pathLst>
            </a:custGeom>
            <a:noFill/>
            <a:ln w="38100" cmpd="sng">
              <a:solidFill>
                <a:srgbClr val="00008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" name="Oval 54"/>
            <p:cNvSpPr>
              <a:spLocks noChangeArrowheads="1"/>
            </p:cNvSpPr>
            <p:nvPr/>
          </p:nvSpPr>
          <p:spPr bwMode="auto">
            <a:xfrm rot="5400000" flipV="1">
              <a:off x="3858" y="2852"/>
              <a:ext cx="1769" cy="152"/>
            </a:xfrm>
            <a:prstGeom prst="ellipse">
              <a:avLst/>
            </a:prstGeom>
            <a:noFill/>
            <a:ln w="25400">
              <a:solidFill>
                <a:srgbClr val="00008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Freeform 55"/>
            <p:cNvSpPr>
              <a:spLocks/>
            </p:cNvSpPr>
            <p:nvPr/>
          </p:nvSpPr>
          <p:spPr bwMode="auto">
            <a:xfrm rot="-5400000" flipH="1" flipV="1">
              <a:off x="3891" y="2884"/>
              <a:ext cx="1769" cy="88"/>
            </a:xfrm>
            <a:custGeom>
              <a:avLst/>
              <a:gdLst/>
              <a:ahLst/>
              <a:cxnLst>
                <a:cxn ang="0">
                  <a:pos x="1056" y="56"/>
                </a:cxn>
                <a:cxn ang="0">
                  <a:pos x="672" y="8"/>
                </a:cxn>
                <a:cxn ang="0">
                  <a:pos x="336" y="8"/>
                </a:cxn>
                <a:cxn ang="0">
                  <a:pos x="0" y="56"/>
                </a:cxn>
              </a:cxnLst>
              <a:rect l="0" t="0" r="r" b="b"/>
              <a:pathLst>
                <a:path w="1056" h="56">
                  <a:moveTo>
                    <a:pt x="1056" y="56"/>
                  </a:moveTo>
                  <a:cubicBezTo>
                    <a:pt x="924" y="36"/>
                    <a:pt x="792" y="16"/>
                    <a:pt x="672" y="8"/>
                  </a:cubicBezTo>
                  <a:cubicBezTo>
                    <a:pt x="552" y="0"/>
                    <a:pt x="448" y="0"/>
                    <a:pt x="336" y="8"/>
                  </a:cubicBezTo>
                  <a:cubicBezTo>
                    <a:pt x="224" y="16"/>
                    <a:pt x="112" y="36"/>
                    <a:pt x="0" y="56"/>
                  </a:cubicBezTo>
                </a:path>
              </a:pathLst>
            </a:custGeom>
            <a:noFill/>
            <a:ln w="38100" cmpd="sng">
              <a:solidFill>
                <a:srgbClr val="00008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9.4.2 Cannon</a:t>
            </a:r>
            <a:r>
              <a:rPr lang="zh-CN" altLang="en-US" dirty="0"/>
              <a:t>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i="1" dirty="0"/>
              <a:t>A</a:t>
            </a:r>
            <a:r>
              <a:rPr lang="en-US" altLang="zh-CN" baseline="-25000" dirty="0"/>
              <a:t>4×4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baseline="-25000" dirty="0"/>
              <a:t>4×4</a:t>
            </a:r>
            <a:r>
              <a:rPr lang="en-US" altLang="zh-CN" dirty="0"/>
              <a:t>, </a:t>
            </a:r>
            <a:r>
              <a:rPr lang="en-US" altLang="zh-CN" i="1" dirty="0"/>
              <a:t>p</a:t>
            </a:r>
            <a:r>
              <a:rPr lang="en-US" altLang="zh-CN" dirty="0"/>
              <a:t>=16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1260475" y="2132856"/>
            <a:ext cx="6696075" cy="4194175"/>
            <a:chOff x="794" y="1339"/>
            <a:chExt cx="4218" cy="2642"/>
          </a:xfrm>
        </p:grpSpPr>
        <p:grpSp>
          <p:nvGrpSpPr>
            <p:cNvPr id="6" name="Group 54"/>
            <p:cNvGrpSpPr>
              <a:grpSpLocks/>
            </p:cNvGrpSpPr>
            <p:nvPr/>
          </p:nvGrpSpPr>
          <p:grpSpPr bwMode="auto">
            <a:xfrm>
              <a:off x="1602" y="3390"/>
              <a:ext cx="2196" cy="169"/>
              <a:chOff x="480" y="2976"/>
              <a:chExt cx="1056" cy="96"/>
            </a:xfrm>
          </p:grpSpPr>
          <p:sp>
            <p:nvSpPr>
              <p:cNvPr id="45" name="Oval 55"/>
              <p:cNvSpPr>
                <a:spLocks noChangeArrowheads="1"/>
              </p:cNvSpPr>
              <p:nvPr/>
            </p:nvSpPr>
            <p:spPr bwMode="auto">
              <a:xfrm>
                <a:off x="480" y="2976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6" name="Line 56"/>
              <p:cNvSpPr>
                <a:spLocks noChangeShapeType="1"/>
              </p:cNvSpPr>
              <p:nvPr/>
            </p:nvSpPr>
            <p:spPr bwMode="auto">
              <a:xfrm flipH="1">
                <a:off x="1152" y="3024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7" name="Group 57"/>
            <p:cNvGrpSpPr>
              <a:grpSpLocks/>
            </p:cNvGrpSpPr>
            <p:nvPr/>
          </p:nvGrpSpPr>
          <p:grpSpPr bwMode="auto">
            <a:xfrm>
              <a:off x="1602" y="1616"/>
              <a:ext cx="2196" cy="169"/>
              <a:chOff x="480" y="2976"/>
              <a:chExt cx="1056" cy="96"/>
            </a:xfrm>
          </p:grpSpPr>
          <p:sp>
            <p:nvSpPr>
              <p:cNvPr id="43" name="Oval 58"/>
              <p:cNvSpPr>
                <a:spLocks noChangeArrowheads="1"/>
              </p:cNvSpPr>
              <p:nvPr/>
            </p:nvSpPr>
            <p:spPr bwMode="auto">
              <a:xfrm>
                <a:off x="480" y="2976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" name="Line 59"/>
              <p:cNvSpPr>
                <a:spLocks noChangeShapeType="1"/>
              </p:cNvSpPr>
              <p:nvPr/>
            </p:nvSpPr>
            <p:spPr bwMode="auto">
              <a:xfrm flipH="1">
                <a:off x="1152" y="3024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8" name="Group 60"/>
            <p:cNvGrpSpPr>
              <a:grpSpLocks/>
            </p:cNvGrpSpPr>
            <p:nvPr/>
          </p:nvGrpSpPr>
          <p:grpSpPr bwMode="auto">
            <a:xfrm>
              <a:off x="1602" y="2207"/>
              <a:ext cx="2196" cy="169"/>
              <a:chOff x="480" y="2976"/>
              <a:chExt cx="1056" cy="96"/>
            </a:xfrm>
          </p:grpSpPr>
          <p:sp>
            <p:nvSpPr>
              <p:cNvPr id="41" name="Oval 61"/>
              <p:cNvSpPr>
                <a:spLocks noChangeArrowheads="1"/>
              </p:cNvSpPr>
              <p:nvPr/>
            </p:nvSpPr>
            <p:spPr bwMode="auto">
              <a:xfrm>
                <a:off x="480" y="2976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" name="Line 62"/>
              <p:cNvSpPr>
                <a:spLocks noChangeShapeType="1"/>
              </p:cNvSpPr>
              <p:nvPr/>
            </p:nvSpPr>
            <p:spPr bwMode="auto">
              <a:xfrm flipH="1">
                <a:off x="1152" y="3024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9" name="Group 63"/>
            <p:cNvGrpSpPr>
              <a:grpSpLocks/>
            </p:cNvGrpSpPr>
            <p:nvPr/>
          </p:nvGrpSpPr>
          <p:grpSpPr bwMode="auto">
            <a:xfrm>
              <a:off x="1602" y="2798"/>
              <a:ext cx="2196" cy="169"/>
              <a:chOff x="480" y="2976"/>
              <a:chExt cx="1056" cy="96"/>
            </a:xfrm>
          </p:grpSpPr>
          <p:sp>
            <p:nvSpPr>
              <p:cNvPr id="39" name="Oval 64"/>
              <p:cNvSpPr>
                <a:spLocks noChangeArrowheads="1"/>
              </p:cNvSpPr>
              <p:nvPr/>
            </p:nvSpPr>
            <p:spPr bwMode="auto">
              <a:xfrm>
                <a:off x="480" y="2976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Line 65"/>
              <p:cNvSpPr>
                <a:spLocks noChangeShapeType="1"/>
              </p:cNvSpPr>
              <p:nvPr/>
            </p:nvSpPr>
            <p:spPr bwMode="auto">
              <a:xfrm flipH="1">
                <a:off x="1152" y="3024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0" name="Text Box 66"/>
            <p:cNvSpPr txBox="1">
              <a:spLocks noChangeArrowheads="1"/>
            </p:cNvSpPr>
            <p:nvPr/>
          </p:nvSpPr>
          <p:spPr bwMode="auto">
            <a:xfrm>
              <a:off x="794" y="1339"/>
              <a:ext cx="42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effectLst/>
                  <a:ea typeface="宋体" charset="-122"/>
                </a:rPr>
                <a:t>A and B after initial alignment and shifts after every step</a:t>
              </a:r>
            </a:p>
          </p:txBody>
        </p:sp>
        <p:sp>
          <p:nvSpPr>
            <p:cNvPr id="11" name="Rectangle 67"/>
            <p:cNvSpPr>
              <a:spLocks noChangeArrowheads="1"/>
            </p:cNvSpPr>
            <p:nvPr/>
          </p:nvSpPr>
          <p:spPr bwMode="auto">
            <a:xfrm>
              <a:off x="1303" y="1616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2" name="Rectangle 68"/>
            <p:cNvSpPr>
              <a:spLocks noChangeArrowheads="1"/>
            </p:cNvSpPr>
            <p:nvPr/>
          </p:nvSpPr>
          <p:spPr bwMode="auto">
            <a:xfrm>
              <a:off x="1303" y="2207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3" name="Rectangle 69"/>
            <p:cNvSpPr>
              <a:spLocks noChangeArrowheads="1"/>
            </p:cNvSpPr>
            <p:nvPr/>
          </p:nvSpPr>
          <p:spPr bwMode="auto">
            <a:xfrm>
              <a:off x="1303" y="2798"/>
              <a:ext cx="699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4" name="Rectangle 70"/>
            <p:cNvSpPr>
              <a:spLocks noChangeArrowheads="1"/>
            </p:cNvSpPr>
            <p:nvPr/>
          </p:nvSpPr>
          <p:spPr bwMode="auto">
            <a:xfrm>
              <a:off x="1303" y="3390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5" name="Rectangle 71"/>
            <p:cNvSpPr>
              <a:spLocks noChangeArrowheads="1"/>
            </p:cNvSpPr>
            <p:nvPr/>
          </p:nvSpPr>
          <p:spPr bwMode="auto">
            <a:xfrm>
              <a:off x="2002" y="1616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6" name="Rectangle 72"/>
            <p:cNvSpPr>
              <a:spLocks noChangeArrowheads="1"/>
            </p:cNvSpPr>
            <p:nvPr/>
          </p:nvSpPr>
          <p:spPr bwMode="auto">
            <a:xfrm>
              <a:off x="2002" y="2207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7" name="Rectangle 73"/>
            <p:cNvSpPr>
              <a:spLocks noChangeArrowheads="1"/>
            </p:cNvSpPr>
            <p:nvPr/>
          </p:nvSpPr>
          <p:spPr bwMode="auto">
            <a:xfrm>
              <a:off x="2002" y="2798"/>
              <a:ext cx="69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8" name="Rectangle 74"/>
            <p:cNvSpPr>
              <a:spLocks noChangeArrowheads="1"/>
            </p:cNvSpPr>
            <p:nvPr/>
          </p:nvSpPr>
          <p:spPr bwMode="auto">
            <a:xfrm>
              <a:off x="2002" y="3390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9" name="Rectangle 75"/>
            <p:cNvSpPr>
              <a:spLocks noChangeArrowheads="1"/>
            </p:cNvSpPr>
            <p:nvPr/>
          </p:nvSpPr>
          <p:spPr bwMode="auto">
            <a:xfrm>
              <a:off x="2700" y="1616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0" name="Rectangle 76"/>
            <p:cNvSpPr>
              <a:spLocks noChangeArrowheads="1"/>
            </p:cNvSpPr>
            <p:nvPr/>
          </p:nvSpPr>
          <p:spPr bwMode="auto">
            <a:xfrm>
              <a:off x="2700" y="2207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1" name="Rectangle 77"/>
            <p:cNvSpPr>
              <a:spLocks noChangeArrowheads="1"/>
            </p:cNvSpPr>
            <p:nvPr/>
          </p:nvSpPr>
          <p:spPr bwMode="auto">
            <a:xfrm>
              <a:off x="2700" y="2798"/>
              <a:ext cx="699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2" name="Rectangle 78"/>
            <p:cNvSpPr>
              <a:spLocks noChangeArrowheads="1"/>
            </p:cNvSpPr>
            <p:nvPr/>
          </p:nvSpPr>
          <p:spPr bwMode="auto">
            <a:xfrm>
              <a:off x="2700" y="3390"/>
              <a:ext cx="699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3" name="Rectangle 79"/>
            <p:cNvSpPr>
              <a:spLocks noChangeArrowheads="1"/>
            </p:cNvSpPr>
            <p:nvPr/>
          </p:nvSpPr>
          <p:spPr bwMode="auto">
            <a:xfrm>
              <a:off x="3399" y="1616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4" name="Rectangle 80"/>
            <p:cNvSpPr>
              <a:spLocks noChangeArrowheads="1"/>
            </p:cNvSpPr>
            <p:nvPr/>
          </p:nvSpPr>
          <p:spPr bwMode="auto">
            <a:xfrm>
              <a:off x="3399" y="2207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5" name="Rectangle 81"/>
            <p:cNvSpPr>
              <a:spLocks noChangeArrowheads="1"/>
            </p:cNvSpPr>
            <p:nvPr/>
          </p:nvSpPr>
          <p:spPr bwMode="auto">
            <a:xfrm>
              <a:off x="3399" y="2798"/>
              <a:ext cx="69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6" name="Rectangle 82"/>
            <p:cNvSpPr>
              <a:spLocks noChangeArrowheads="1"/>
            </p:cNvSpPr>
            <p:nvPr/>
          </p:nvSpPr>
          <p:spPr bwMode="auto">
            <a:xfrm>
              <a:off x="3399" y="3390"/>
              <a:ext cx="69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grpSp>
          <p:nvGrpSpPr>
            <p:cNvPr id="27" name="Group 83"/>
            <p:cNvGrpSpPr>
              <a:grpSpLocks/>
            </p:cNvGrpSpPr>
            <p:nvPr/>
          </p:nvGrpSpPr>
          <p:grpSpPr bwMode="auto">
            <a:xfrm>
              <a:off x="1318" y="1954"/>
              <a:ext cx="202" cy="1858"/>
              <a:chOff x="2495" y="2783"/>
              <a:chExt cx="97" cy="1056"/>
            </a:xfrm>
          </p:grpSpPr>
          <p:sp>
            <p:nvSpPr>
              <p:cNvPr id="37" name="Oval 84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Line 85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8" name="Group 86"/>
            <p:cNvGrpSpPr>
              <a:grpSpLocks/>
            </p:cNvGrpSpPr>
            <p:nvPr/>
          </p:nvGrpSpPr>
          <p:grpSpPr bwMode="auto">
            <a:xfrm>
              <a:off x="2047" y="1954"/>
              <a:ext cx="201" cy="1858"/>
              <a:chOff x="2495" y="2783"/>
              <a:chExt cx="97" cy="1056"/>
            </a:xfrm>
          </p:grpSpPr>
          <p:sp>
            <p:nvSpPr>
              <p:cNvPr id="35" name="Oval 87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Line 88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9" name="Group 89"/>
            <p:cNvGrpSpPr>
              <a:grpSpLocks/>
            </p:cNvGrpSpPr>
            <p:nvPr/>
          </p:nvGrpSpPr>
          <p:grpSpPr bwMode="auto">
            <a:xfrm>
              <a:off x="2745" y="1954"/>
              <a:ext cx="202" cy="1858"/>
              <a:chOff x="2495" y="2783"/>
              <a:chExt cx="97" cy="1056"/>
            </a:xfrm>
          </p:grpSpPr>
          <p:sp>
            <p:nvSpPr>
              <p:cNvPr id="33" name="Oval 90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Line 91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30" name="Group 92"/>
            <p:cNvGrpSpPr>
              <a:grpSpLocks/>
            </p:cNvGrpSpPr>
            <p:nvPr/>
          </p:nvGrpSpPr>
          <p:grpSpPr bwMode="auto">
            <a:xfrm>
              <a:off x="3405" y="1954"/>
              <a:ext cx="201" cy="1858"/>
              <a:chOff x="2495" y="2783"/>
              <a:chExt cx="97" cy="1056"/>
            </a:xfrm>
          </p:grpSpPr>
          <p:sp>
            <p:nvSpPr>
              <p:cNvPr id="31" name="Oval 93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Line 94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9.1.1 </a:t>
            </a:r>
            <a:r>
              <a:rPr lang="zh-CN" altLang="en-US" dirty="0"/>
              <a:t>带状划分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16×16</a:t>
            </a:r>
            <a:r>
              <a:rPr lang="zh-CN" altLang="en-US" dirty="0"/>
              <a:t>阶矩阵，</a:t>
            </a:r>
            <a:r>
              <a:rPr lang="en-US" altLang="zh-CN" i="1" dirty="0"/>
              <a:t>p</a:t>
            </a:r>
            <a:r>
              <a:rPr lang="en-US" altLang="zh-CN" dirty="0"/>
              <a:t>=4</a:t>
            </a:r>
          </a:p>
          <a:p>
            <a:pPr lvl="1"/>
            <a:r>
              <a:rPr lang="en-US" altLang="zh-CN" dirty="0"/>
              <a:t>(a)</a:t>
            </a:r>
            <a:r>
              <a:rPr lang="zh-CN" altLang="en-US" dirty="0"/>
              <a:t>列块带状划分</a:t>
            </a:r>
            <a:endParaRPr lang="en-US" altLang="zh-CN" dirty="0"/>
          </a:p>
          <a:p>
            <a:pPr lvl="1"/>
            <a:r>
              <a:rPr lang="en-US" altLang="zh-CN" dirty="0"/>
              <a:t>(b)</a:t>
            </a:r>
            <a:r>
              <a:rPr lang="zh-CN" altLang="en-US" dirty="0"/>
              <a:t>行循环带状划分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90114" name="Object 5"/>
          <p:cNvGraphicFramePr>
            <a:graphicFrameLocks noChangeAspect="1"/>
          </p:cNvGraphicFramePr>
          <p:nvPr/>
        </p:nvGraphicFramePr>
        <p:xfrm>
          <a:off x="1087438" y="2204864"/>
          <a:ext cx="7156450" cy="414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4" imgW="5304739" imgH="3075127" progId="Visio.Drawing.11">
                  <p:embed/>
                </p:oleObj>
              </mc:Choice>
              <mc:Fallback>
                <p:oleObj name="Visio" r:id="rId4" imgW="5304739" imgH="3075127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2204864"/>
                        <a:ext cx="7156450" cy="414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9.4.2 Cannon</a:t>
            </a:r>
            <a:r>
              <a:rPr lang="zh-CN" altLang="en-US" dirty="0"/>
              <a:t>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i="1" dirty="0"/>
              <a:t>A</a:t>
            </a:r>
            <a:r>
              <a:rPr lang="en-US" altLang="zh-CN" baseline="-25000" dirty="0"/>
              <a:t>4×4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baseline="-25000" dirty="0"/>
              <a:t>4×4</a:t>
            </a:r>
            <a:r>
              <a:rPr lang="en-US" altLang="zh-CN" dirty="0"/>
              <a:t>, </a:t>
            </a:r>
            <a:r>
              <a:rPr lang="en-US" altLang="zh-CN" i="1" dirty="0"/>
              <a:t>p</a:t>
            </a:r>
            <a:r>
              <a:rPr lang="en-US" altLang="zh-CN" dirty="0"/>
              <a:t>=16</a:t>
            </a:r>
            <a:endParaRPr lang="zh-CN" altLang="en-US" sz="1800" b="1" baseline="-25000" dirty="0">
              <a:solidFill>
                <a:srgbClr val="003399"/>
              </a:solidFill>
              <a:latin typeface="Arial" charset="0"/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  <p:grpSp>
        <p:nvGrpSpPr>
          <p:cNvPr id="5" name="Group 115"/>
          <p:cNvGrpSpPr>
            <a:grpSpLocks/>
          </p:cNvGrpSpPr>
          <p:nvPr/>
        </p:nvGrpSpPr>
        <p:grpSpPr bwMode="auto">
          <a:xfrm>
            <a:off x="107504" y="2348880"/>
            <a:ext cx="8956675" cy="3603625"/>
            <a:chOff x="186" y="1342"/>
            <a:chExt cx="5642" cy="2270"/>
          </a:xfrm>
        </p:grpSpPr>
        <p:sp>
          <p:nvSpPr>
            <p:cNvPr id="6" name="Text Box 46"/>
            <p:cNvSpPr txBox="1">
              <a:spLocks noChangeArrowheads="1"/>
            </p:cNvSpPr>
            <p:nvPr/>
          </p:nvSpPr>
          <p:spPr bwMode="auto">
            <a:xfrm>
              <a:off x="412" y="1342"/>
              <a:ext cx="13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effectLst/>
                  <a:ea typeface="宋体" charset="-122"/>
                </a:rPr>
                <a:t>After first shift</a:t>
              </a:r>
            </a:p>
          </p:txBody>
        </p:sp>
        <p:sp>
          <p:nvSpPr>
            <p:cNvPr id="7" name="Rectangle 47"/>
            <p:cNvSpPr>
              <a:spLocks noChangeArrowheads="1"/>
            </p:cNvSpPr>
            <p:nvPr/>
          </p:nvSpPr>
          <p:spPr bwMode="auto">
            <a:xfrm>
              <a:off x="299" y="1796"/>
              <a:ext cx="397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8" name="Rectangle 48"/>
            <p:cNvSpPr>
              <a:spLocks noChangeArrowheads="1"/>
            </p:cNvSpPr>
            <p:nvPr/>
          </p:nvSpPr>
          <p:spPr bwMode="auto">
            <a:xfrm>
              <a:off x="299" y="2250"/>
              <a:ext cx="397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9" name="Rectangle 49"/>
            <p:cNvSpPr>
              <a:spLocks noChangeArrowheads="1"/>
            </p:cNvSpPr>
            <p:nvPr/>
          </p:nvSpPr>
          <p:spPr bwMode="auto">
            <a:xfrm>
              <a:off x="299" y="2704"/>
              <a:ext cx="397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0" name="Rectangle 50"/>
            <p:cNvSpPr>
              <a:spLocks noChangeArrowheads="1"/>
            </p:cNvSpPr>
            <p:nvPr/>
          </p:nvSpPr>
          <p:spPr bwMode="auto">
            <a:xfrm>
              <a:off x="299" y="3158"/>
              <a:ext cx="397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1" name="Rectangle 51"/>
            <p:cNvSpPr>
              <a:spLocks noChangeArrowheads="1"/>
            </p:cNvSpPr>
            <p:nvPr/>
          </p:nvSpPr>
          <p:spPr bwMode="auto">
            <a:xfrm>
              <a:off x="696" y="1796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2" name="Rectangle 52"/>
            <p:cNvSpPr>
              <a:spLocks noChangeArrowheads="1"/>
            </p:cNvSpPr>
            <p:nvPr/>
          </p:nvSpPr>
          <p:spPr bwMode="auto">
            <a:xfrm>
              <a:off x="696" y="2250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3" name="Rectangle 53"/>
            <p:cNvSpPr>
              <a:spLocks noChangeArrowheads="1"/>
            </p:cNvSpPr>
            <p:nvPr/>
          </p:nvSpPr>
          <p:spPr bwMode="auto">
            <a:xfrm>
              <a:off x="696" y="2704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4" name="Rectangle 54"/>
            <p:cNvSpPr>
              <a:spLocks noChangeArrowheads="1"/>
            </p:cNvSpPr>
            <p:nvPr/>
          </p:nvSpPr>
          <p:spPr bwMode="auto">
            <a:xfrm>
              <a:off x="696" y="3158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5" name="Rectangle 55"/>
            <p:cNvSpPr>
              <a:spLocks noChangeArrowheads="1"/>
            </p:cNvSpPr>
            <p:nvPr/>
          </p:nvSpPr>
          <p:spPr bwMode="auto">
            <a:xfrm>
              <a:off x="1092" y="1796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6" name="Rectangle 56"/>
            <p:cNvSpPr>
              <a:spLocks noChangeArrowheads="1"/>
            </p:cNvSpPr>
            <p:nvPr/>
          </p:nvSpPr>
          <p:spPr bwMode="auto">
            <a:xfrm>
              <a:off x="1092" y="2250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7" name="Rectangle 57"/>
            <p:cNvSpPr>
              <a:spLocks noChangeArrowheads="1"/>
            </p:cNvSpPr>
            <p:nvPr/>
          </p:nvSpPr>
          <p:spPr bwMode="auto">
            <a:xfrm>
              <a:off x="1092" y="2704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8" name="Rectangle 58"/>
            <p:cNvSpPr>
              <a:spLocks noChangeArrowheads="1"/>
            </p:cNvSpPr>
            <p:nvPr/>
          </p:nvSpPr>
          <p:spPr bwMode="auto">
            <a:xfrm>
              <a:off x="1092" y="3158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9" name="Rectangle 59"/>
            <p:cNvSpPr>
              <a:spLocks noChangeArrowheads="1"/>
            </p:cNvSpPr>
            <p:nvPr/>
          </p:nvSpPr>
          <p:spPr bwMode="auto">
            <a:xfrm>
              <a:off x="1488" y="1796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0" name="Rectangle 60"/>
            <p:cNvSpPr>
              <a:spLocks noChangeArrowheads="1"/>
            </p:cNvSpPr>
            <p:nvPr/>
          </p:nvSpPr>
          <p:spPr bwMode="auto">
            <a:xfrm>
              <a:off x="1488" y="2250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1" name="Rectangle 61"/>
            <p:cNvSpPr>
              <a:spLocks noChangeArrowheads="1"/>
            </p:cNvSpPr>
            <p:nvPr/>
          </p:nvSpPr>
          <p:spPr bwMode="auto">
            <a:xfrm>
              <a:off x="1488" y="2704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2" name="Rectangle 62"/>
            <p:cNvSpPr>
              <a:spLocks noChangeArrowheads="1"/>
            </p:cNvSpPr>
            <p:nvPr/>
          </p:nvSpPr>
          <p:spPr bwMode="auto">
            <a:xfrm>
              <a:off x="1488" y="3158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3" name="Text Box 63"/>
            <p:cNvSpPr txBox="1">
              <a:spLocks noChangeArrowheads="1"/>
            </p:cNvSpPr>
            <p:nvPr/>
          </p:nvSpPr>
          <p:spPr bwMode="auto">
            <a:xfrm>
              <a:off x="2204" y="1342"/>
              <a:ext cx="175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solidFill>
                    <a:schemeClr val="tx1"/>
                  </a:solidFill>
                  <a:effectLst/>
                  <a:ea typeface="宋体" charset="-122"/>
                </a:rPr>
                <a:t>After second shift</a:t>
              </a:r>
            </a:p>
          </p:txBody>
        </p:sp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2147" y="1796"/>
              <a:ext cx="397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2147" y="2250"/>
              <a:ext cx="397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2147" y="2704"/>
              <a:ext cx="397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2147" y="3158"/>
              <a:ext cx="397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2544" y="1796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9" name="Rectangle 69"/>
            <p:cNvSpPr>
              <a:spLocks noChangeArrowheads="1"/>
            </p:cNvSpPr>
            <p:nvPr/>
          </p:nvSpPr>
          <p:spPr bwMode="auto">
            <a:xfrm>
              <a:off x="2544" y="2250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0" name="Rectangle 70"/>
            <p:cNvSpPr>
              <a:spLocks noChangeArrowheads="1"/>
            </p:cNvSpPr>
            <p:nvPr/>
          </p:nvSpPr>
          <p:spPr bwMode="auto">
            <a:xfrm>
              <a:off x="2544" y="2704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1" name="Rectangle 71"/>
            <p:cNvSpPr>
              <a:spLocks noChangeArrowheads="1"/>
            </p:cNvSpPr>
            <p:nvPr/>
          </p:nvSpPr>
          <p:spPr bwMode="auto">
            <a:xfrm>
              <a:off x="2544" y="3158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2" name="Rectangle 72"/>
            <p:cNvSpPr>
              <a:spLocks noChangeArrowheads="1"/>
            </p:cNvSpPr>
            <p:nvPr/>
          </p:nvSpPr>
          <p:spPr bwMode="auto">
            <a:xfrm>
              <a:off x="2940" y="1796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3" name="Rectangle 73"/>
            <p:cNvSpPr>
              <a:spLocks noChangeArrowheads="1"/>
            </p:cNvSpPr>
            <p:nvPr/>
          </p:nvSpPr>
          <p:spPr bwMode="auto">
            <a:xfrm>
              <a:off x="2940" y="2250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4" name="Rectangle 74"/>
            <p:cNvSpPr>
              <a:spLocks noChangeArrowheads="1"/>
            </p:cNvSpPr>
            <p:nvPr/>
          </p:nvSpPr>
          <p:spPr bwMode="auto">
            <a:xfrm>
              <a:off x="2940" y="2704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5" name="Rectangle 75"/>
            <p:cNvSpPr>
              <a:spLocks noChangeArrowheads="1"/>
            </p:cNvSpPr>
            <p:nvPr/>
          </p:nvSpPr>
          <p:spPr bwMode="auto">
            <a:xfrm>
              <a:off x="2940" y="3158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6" name="Rectangle 76"/>
            <p:cNvSpPr>
              <a:spLocks noChangeArrowheads="1"/>
            </p:cNvSpPr>
            <p:nvPr/>
          </p:nvSpPr>
          <p:spPr bwMode="auto">
            <a:xfrm>
              <a:off x="3336" y="1796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7" name="Rectangle 77"/>
            <p:cNvSpPr>
              <a:spLocks noChangeArrowheads="1"/>
            </p:cNvSpPr>
            <p:nvPr/>
          </p:nvSpPr>
          <p:spPr bwMode="auto">
            <a:xfrm>
              <a:off x="3336" y="2250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8" name="Rectangle 78"/>
            <p:cNvSpPr>
              <a:spLocks noChangeArrowheads="1"/>
            </p:cNvSpPr>
            <p:nvPr/>
          </p:nvSpPr>
          <p:spPr bwMode="auto">
            <a:xfrm>
              <a:off x="3336" y="2704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9" name="Rectangle 79"/>
            <p:cNvSpPr>
              <a:spLocks noChangeArrowheads="1"/>
            </p:cNvSpPr>
            <p:nvPr/>
          </p:nvSpPr>
          <p:spPr bwMode="auto">
            <a:xfrm>
              <a:off x="3336" y="3158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0" name="Text Box 80"/>
            <p:cNvSpPr txBox="1">
              <a:spLocks noChangeArrowheads="1"/>
            </p:cNvSpPr>
            <p:nvPr/>
          </p:nvSpPr>
          <p:spPr bwMode="auto">
            <a:xfrm>
              <a:off x="4073" y="1342"/>
              <a:ext cx="175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effectLst/>
                  <a:ea typeface="宋体" charset="-122"/>
                </a:rPr>
                <a:t>After third shift</a:t>
              </a:r>
            </a:p>
          </p:txBody>
        </p:sp>
        <p:sp>
          <p:nvSpPr>
            <p:cNvPr id="41" name="Rectangle 81"/>
            <p:cNvSpPr>
              <a:spLocks noChangeArrowheads="1"/>
            </p:cNvSpPr>
            <p:nvPr/>
          </p:nvSpPr>
          <p:spPr bwMode="auto">
            <a:xfrm>
              <a:off x="3960" y="1796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0,3</a:t>
              </a:r>
            </a:p>
            <a:p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b="1" baseline="-25000" dirty="0">
                  <a:solidFill>
                    <a:srgbClr val="003399"/>
                  </a:solidFill>
                </a:rPr>
                <a:t>3,0</a:t>
              </a:r>
              <a:endParaRPr lang="en-CA" altLang="zh-CN" sz="1800" b="1" baseline="-25000" dirty="0">
                <a:solidFill>
                  <a:schemeClr val="accent2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2" name="Rectangle 82"/>
            <p:cNvSpPr>
              <a:spLocks noChangeArrowheads="1"/>
            </p:cNvSpPr>
            <p:nvPr/>
          </p:nvSpPr>
          <p:spPr bwMode="auto">
            <a:xfrm>
              <a:off x="3960" y="2250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3" name="Rectangle 83"/>
            <p:cNvSpPr>
              <a:spLocks noChangeArrowheads="1"/>
            </p:cNvSpPr>
            <p:nvPr/>
          </p:nvSpPr>
          <p:spPr bwMode="auto">
            <a:xfrm>
              <a:off x="3960" y="2704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4" name="Rectangle 84"/>
            <p:cNvSpPr>
              <a:spLocks noChangeArrowheads="1"/>
            </p:cNvSpPr>
            <p:nvPr/>
          </p:nvSpPr>
          <p:spPr bwMode="auto">
            <a:xfrm>
              <a:off x="3960" y="3158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5" name="Rectangle 85"/>
            <p:cNvSpPr>
              <a:spLocks noChangeArrowheads="1"/>
            </p:cNvSpPr>
            <p:nvPr/>
          </p:nvSpPr>
          <p:spPr bwMode="auto">
            <a:xfrm>
              <a:off x="4356" y="1796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6" name="Rectangle 86"/>
            <p:cNvSpPr>
              <a:spLocks noChangeArrowheads="1"/>
            </p:cNvSpPr>
            <p:nvPr/>
          </p:nvSpPr>
          <p:spPr bwMode="auto">
            <a:xfrm>
              <a:off x="4356" y="2250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7" name="Rectangle 87"/>
            <p:cNvSpPr>
              <a:spLocks noChangeArrowheads="1"/>
            </p:cNvSpPr>
            <p:nvPr/>
          </p:nvSpPr>
          <p:spPr bwMode="auto">
            <a:xfrm>
              <a:off x="4356" y="2704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8" name="Rectangle 88"/>
            <p:cNvSpPr>
              <a:spLocks noChangeArrowheads="1"/>
            </p:cNvSpPr>
            <p:nvPr/>
          </p:nvSpPr>
          <p:spPr bwMode="auto">
            <a:xfrm>
              <a:off x="4356" y="3158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9" name="Rectangle 89"/>
            <p:cNvSpPr>
              <a:spLocks noChangeArrowheads="1"/>
            </p:cNvSpPr>
            <p:nvPr/>
          </p:nvSpPr>
          <p:spPr bwMode="auto">
            <a:xfrm>
              <a:off x="4752" y="1796"/>
              <a:ext cx="397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0" name="Rectangle 90"/>
            <p:cNvSpPr>
              <a:spLocks noChangeArrowheads="1"/>
            </p:cNvSpPr>
            <p:nvPr/>
          </p:nvSpPr>
          <p:spPr bwMode="auto">
            <a:xfrm>
              <a:off x="4752" y="2250"/>
              <a:ext cx="397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1" name="Rectangle 91"/>
            <p:cNvSpPr>
              <a:spLocks noChangeArrowheads="1"/>
            </p:cNvSpPr>
            <p:nvPr/>
          </p:nvSpPr>
          <p:spPr bwMode="auto">
            <a:xfrm>
              <a:off x="4752" y="2704"/>
              <a:ext cx="397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2" name="Rectangle 92"/>
            <p:cNvSpPr>
              <a:spLocks noChangeArrowheads="1"/>
            </p:cNvSpPr>
            <p:nvPr/>
          </p:nvSpPr>
          <p:spPr bwMode="auto">
            <a:xfrm>
              <a:off x="4752" y="3158"/>
              <a:ext cx="397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3" name="Rectangle 93"/>
            <p:cNvSpPr>
              <a:spLocks noChangeArrowheads="1"/>
            </p:cNvSpPr>
            <p:nvPr/>
          </p:nvSpPr>
          <p:spPr bwMode="auto">
            <a:xfrm>
              <a:off x="5149" y="1796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4" name="Rectangle 94"/>
            <p:cNvSpPr>
              <a:spLocks noChangeArrowheads="1"/>
            </p:cNvSpPr>
            <p:nvPr/>
          </p:nvSpPr>
          <p:spPr bwMode="auto">
            <a:xfrm>
              <a:off x="5149" y="2250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5" name="Rectangle 95"/>
            <p:cNvSpPr>
              <a:spLocks noChangeArrowheads="1"/>
            </p:cNvSpPr>
            <p:nvPr/>
          </p:nvSpPr>
          <p:spPr bwMode="auto">
            <a:xfrm>
              <a:off x="5149" y="2704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6" name="Rectangle 96"/>
            <p:cNvSpPr>
              <a:spLocks noChangeArrowheads="1"/>
            </p:cNvSpPr>
            <p:nvPr/>
          </p:nvSpPr>
          <p:spPr bwMode="auto">
            <a:xfrm>
              <a:off x="5149" y="3158"/>
              <a:ext cx="39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grpSp>
          <p:nvGrpSpPr>
            <p:cNvPr id="57" name="Group 97"/>
            <p:cNvGrpSpPr>
              <a:grpSpLocks/>
            </p:cNvGrpSpPr>
            <p:nvPr/>
          </p:nvGrpSpPr>
          <p:grpSpPr bwMode="auto">
            <a:xfrm>
              <a:off x="186" y="1991"/>
              <a:ext cx="114" cy="1426"/>
              <a:chOff x="2495" y="2783"/>
              <a:chExt cx="97" cy="1056"/>
            </a:xfrm>
          </p:grpSpPr>
          <p:sp>
            <p:nvSpPr>
              <p:cNvPr id="73" name="Oval 98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4" name="Line 99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58" name="Group 100"/>
            <p:cNvGrpSpPr>
              <a:grpSpLocks/>
            </p:cNvGrpSpPr>
            <p:nvPr/>
          </p:nvGrpSpPr>
          <p:grpSpPr bwMode="auto">
            <a:xfrm>
              <a:off x="3847" y="1991"/>
              <a:ext cx="114" cy="1426"/>
              <a:chOff x="2495" y="2783"/>
              <a:chExt cx="97" cy="1056"/>
            </a:xfrm>
          </p:grpSpPr>
          <p:sp>
            <p:nvSpPr>
              <p:cNvPr id="71" name="Oval 101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2" name="Line 102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59" name="Group 103"/>
            <p:cNvGrpSpPr>
              <a:grpSpLocks/>
            </p:cNvGrpSpPr>
            <p:nvPr/>
          </p:nvGrpSpPr>
          <p:grpSpPr bwMode="auto">
            <a:xfrm>
              <a:off x="2033" y="1926"/>
              <a:ext cx="114" cy="1427"/>
              <a:chOff x="2495" y="2783"/>
              <a:chExt cx="97" cy="1056"/>
            </a:xfrm>
          </p:grpSpPr>
          <p:sp>
            <p:nvSpPr>
              <p:cNvPr id="69" name="Oval 104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" name="Line 105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0" name="Group 106"/>
            <p:cNvGrpSpPr>
              <a:grpSpLocks/>
            </p:cNvGrpSpPr>
            <p:nvPr/>
          </p:nvGrpSpPr>
          <p:grpSpPr bwMode="auto">
            <a:xfrm>
              <a:off x="469" y="1666"/>
              <a:ext cx="1246" cy="130"/>
              <a:chOff x="480" y="2976"/>
              <a:chExt cx="1056" cy="96"/>
            </a:xfrm>
          </p:grpSpPr>
          <p:sp>
            <p:nvSpPr>
              <p:cNvPr id="67" name="Oval 107"/>
              <p:cNvSpPr>
                <a:spLocks noChangeArrowheads="1"/>
              </p:cNvSpPr>
              <p:nvPr/>
            </p:nvSpPr>
            <p:spPr bwMode="auto">
              <a:xfrm>
                <a:off x="480" y="2976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8" name="Line 108"/>
              <p:cNvSpPr>
                <a:spLocks noChangeShapeType="1"/>
              </p:cNvSpPr>
              <p:nvPr/>
            </p:nvSpPr>
            <p:spPr bwMode="auto">
              <a:xfrm flipH="1">
                <a:off x="1152" y="3024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1" name="Group 109"/>
            <p:cNvGrpSpPr>
              <a:grpSpLocks/>
            </p:cNvGrpSpPr>
            <p:nvPr/>
          </p:nvGrpSpPr>
          <p:grpSpPr bwMode="auto">
            <a:xfrm>
              <a:off x="2317" y="1666"/>
              <a:ext cx="1246" cy="130"/>
              <a:chOff x="480" y="2976"/>
              <a:chExt cx="1056" cy="96"/>
            </a:xfrm>
          </p:grpSpPr>
          <p:sp>
            <p:nvSpPr>
              <p:cNvPr id="65" name="Oval 110"/>
              <p:cNvSpPr>
                <a:spLocks noChangeArrowheads="1"/>
              </p:cNvSpPr>
              <p:nvPr/>
            </p:nvSpPr>
            <p:spPr bwMode="auto">
              <a:xfrm>
                <a:off x="480" y="2976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6" name="Line 111"/>
              <p:cNvSpPr>
                <a:spLocks noChangeShapeType="1"/>
              </p:cNvSpPr>
              <p:nvPr/>
            </p:nvSpPr>
            <p:spPr bwMode="auto">
              <a:xfrm flipH="1">
                <a:off x="1152" y="3024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2" name="Group 112"/>
            <p:cNvGrpSpPr>
              <a:grpSpLocks/>
            </p:cNvGrpSpPr>
            <p:nvPr/>
          </p:nvGrpSpPr>
          <p:grpSpPr bwMode="auto">
            <a:xfrm>
              <a:off x="4130" y="1666"/>
              <a:ext cx="1245" cy="130"/>
              <a:chOff x="480" y="2976"/>
              <a:chExt cx="1056" cy="96"/>
            </a:xfrm>
          </p:grpSpPr>
          <p:sp>
            <p:nvSpPr>
              <p:cNvPr id="63" name="Oval 113"/>
              <p:cNvSpPr>
                <a:spLocks noChangeArrowheads="1"/>
              </p:cNvSpPr>
              <p:nvPr/>
            </p:nvSpPr>
            <p:spPr bwMode="auto">
              <a:xfrm>
                <a:off x="480" y="2976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4" name="Line 114"/>
              <p:cNvSpPr>
                <a:spLocks noChangeShapeType="1"/>
              </p:cNvSpPr>
              <p:nvPr/>
            </p:nvSpPr>
            <p:spPr bwMode="auto">
              <a:xfrm flipH="1">
                <a:off x="1152" y="3024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9.4.2 Cannon</a:t>
            </a:r>
            <a:r>
              <a:rPr lang="zh-CN" altLang="en-US" dirty="0"/>
              <a:t>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3754760" cy="4937760"/>
              </a:xfrm>
            </p:spPr>
            <p:txBody>
              <a:bodyPr/>
              <a:lstStyle/>
              <a:p>
                <a:r>
                  <a:rPr lang="zh-CN" altLang="en-US" dirty="0"/>
                  <a:t>算法分析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sz="180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rad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(1)+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rad>
                      <m: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rad>
                      <m:sSup>
                        <m:sSup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3754760" cy="4937760"/>
              </a:xfrm>
              <a:blipFill>
                <a:blip r:embed="rId2"/>
                <a:stretch>
                  <a:fillRect l="-1299" t="-1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463480" y="1700808"/>
                <a:ext cx="4680520" cy="4540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buNone/>
                  <a:defRPr/>
                </a:pPr>
                <a:r>
                  <a:rPr lang="en-US" altLang="zh-CN" dirty="0"/>
                  <a:t>Begin</a:t>
                </a:r>
              </a:p>
              <a:p>
                <a:pPr marL="0" lvl="2">
                  <a:buNone/>
                  <a:defRPr/>
                </a:pPr>
                <a:r>
                  <a:rPr lang="en-US" altLang="zh-CN" dirty="0"/>
                  <a:t>(1) for k=0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altLang="zh-CN" dirty="0"/>
                  <a:t>-1 do</a:t>
                </a:r>
              </a:p>
              <a:p>
                <a:pPr marL="0" lvl="2">
                  <a:buNone/>
                  <a:defRPr/>
                </a:pPr>
                <a:r>
                  <a:rPr lang="en-US" altLang="zh-CN" dirty="0"/>
                  <a:t>        for all </a:t>
                </a:r>
                <a:r>
                  <a:rPr lang="en-US" altLang="zh-CN" dirty="0" err="1"/>
                  <a:t>P</a:t>
                </a:r>
                <a:r>
                  <a:rPr lang="en-US" altLang="zh-CN" baseline="-25000" dirty="0" err="1"/>
                  <a:t>i,j</a:t>
                </a:r>
                <a:r>
                  <a:rPr lang="en-US" altLang="zh-CN" dirty="0"/>
                  <a:t> par-do</a:t>
                </a:r>
              </a:p>
              <a:p>
                <a:pPr marL="0" lvl="3">
                  <a:buNone/>
                  <a:defRPr/>
                </a:pPr>
                <a:r>
                  <a:rPr lang="en-US" altLang="zh-CN" dirty="0"/>
                  <a:t>            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  if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&gt;k then </a:t>
                </a:r>
                <a:r>
                  <a:rPr lang="en-US" altLang="zh-CN" dirty="0" err="1"/>
                  <a:t>A</a:t>
                </a:r>
                <a:r>
                  <a:rPr lang="en-US" altLang="zh-CN" baseline="-25000" dirty="0" err="1"/>
                  <a:t>i,j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itchFamily="2" charset="2"/>
                  </a:rPr>
                  <a:t> A</a:t>
                </a:r>
                <a:r>
                  <a:rPr lang="en-US" altLang="zh-CN" baseline="-25000" dirty="0">
                    <a:sym typeface="Wingdings" pitchFamily="2" charset="2"/>
                  </a:rPr>
                  <a:t>i,(j+1)mod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i="1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altLang="zh-CN" dirty="0">
                    <a:sym typeface="Wingdings" pitchFamily="2" charset="2"/>
                  </a:rPr>
                  <a:t> endif</a:t>
                </a:r>
              </a:p>
              <a:p>
                <a:pPr marL="0" lvl="3">
                  <a:buNone/>
                  <a:defRPr/>
                </a:pPr>
                <a:r>
                  <a:rPr lang="en-US" altLang="zh-CN" dirty="0"/>
                  <a:t>            (ii) if j&gt;k then </a:t>
                </a:r>
                <a:r>
                  <a:rPr lang="en-US" altLang="zh-CN" dirty="0" err="1"/>
                  <a:t>B</a:t>
                </a:r>
                <a:r>
                  <a:rPr lang="en-US" altLang="zh-CN" baseline="-25000" dirty="0" err="1"/>
                  <a:t>i,j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itchFamily="2" charset="2"/>
                  </a:rPr>
                  <a:t> B</a:t>
                </a:r>
                <a:r>
                  <a:rPr lang="en-US" altLang="zh-CN" baseline="-25000" dirty="0">
                    <a:sym typeface="Wingdings" pitchFamily="2" charset="2"/>
                  </a:rPr>
                  <a:t>(i+1)mod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i="1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altLang="zh-CN" baseline="-25000" dirty="0">
                    <a:sym typeface="Wingdings" pitchFamily="2" charset="2"/>
                  </a:rPr>
                  <a:t>,j</a:t>
                </a:r>
                <a:r>
                  <a:rPr lang="en-US" altLang="zh-CN" dirty="0">
                    <a:sym typeface="Wingdings" pitchFamily="2" charset="2"/>
                  </a:rPr>
                  <a:t> </a:t>
                </a:r>
                <a:r>
                  <a:rPr lang="en-US" altLang="zh-CN" dirty="0" err="1">
                    <a:sym typeface="Wingdings" pitchFamily="2" charset="2"/>
                  </a:rPr>
                  <a:t>endif</a:t>
                </a:r>
                <a:endParaRPr lang="en-US" altLang="zh-CN" dirty="0">
                  <a:sym typeface="Wingdings" pitchFamily="2" charset="2"/>
                </a:endParaRPr>
              </a:p>
              <a:p>
                <a:pPr marL="0" lvl="3">
                  <a:buNone/>
                  <a:defRPr/>
                </a:pPr>
                <a:r>
                  <a:rPr lang="en-US" altLang="zh-CN" dirty="0">
                    <a:sym typeface="Wingdings" pitchFamily="2" charset="2"/>
                  </a:rPr>
                  <a:t>        </a:t>
                </a:r>
                <a:r>
                  <a:rPr lang="en-US" altLang="zh-CN" dirty="0" err="1"/>
                  <a:t>endfor</a:t>
                </a:r>
                <a:endParaRPr lang="en-US" altLang="zh-CN" dirty="0"/>
              </a:p>
              <a:p>
                <a:pPr marL="0" lvl="2">
                  <a:buNone/>
                  <a:defRPr/>
                </a:pPr>
                <a:r>
                  <a:rPr lang="en-US" altLang="zh-CN" dirty="0"/>
                  <a:t>    </a:t>
                </a:r>
                <a:r>
                  <a:rPr lang="en-US" altLang="zh-CN" dirty="0" err="1"/>
                  <a:t>endfor</a:t>
                </a:r>
                <a:endParaRPr lang="en-US" altLang="zh-CN" dirty="0"/>
              </a:p>
              <a:p>
                <a:pPr marL="0" lvl="1">
                  <a:buNone/>
                  <a:defRPr/>
                </a:pPr>
                <a:r>
                  <a:rPr lang="en-US" altLang="zh-CN" dirty="0"/>
                  <a:t>(2) for all </a:t>
                </a:r>
                <a:r>
                  <a:rPr lang="en-US" altLang="zh-CN" dirty="0" err="1"/>
                  <a:t>P</a:t>
                </a:r>
                <a:r>
                  <a:rPr lang="en-US" altLang="zh-CN" baseline="-25000" dirty="0" err="1"/>
                  <a:t>i,j</a:t>
                </a:r>
                <a:r>
                  <a:rPr lang="en-US" altLang="zh-CN" dirty="0"/>
                  <a:t> par-do </a:t>
                </a:r>
                <a:r>
                  <a:rPr lang="en-US" altLang="zh-CN" dirty="0" err="1"/>
                  <a:t>C</a:t>
                </a:r>
                <a:r>
                  <a:rPr lang="en-US" altLang="zh-CN" baseline="-25000" dirty="0" err="1"/>
                  <a:t>i,j</a:t>
                </a:r>
                <a:r>
                  <a:rPr lang="en-US" altLang="zh-CN" dirty="0"/>
                  <a:t>=0 </a:t>
                </a:r>
                <a:r>
                  <a:rPr lang="en-US" altLang="zh-CN" dirty="0" err="1"/>
                  <a:t>endfor</a:t>
                </a:r>
                <a:endParaRPr lang="en-US" altLang="zh-CN" dirty="0"/>
              </a:p>
              <a:p>
                <a:pPr marL="0" lvl="1">
                  <a:buNone/>
                  <a:defRPr/>
                </a:pPr>
                <a:r>
                  <a:rPr lang="en-US" altLang="zh-CN" dirty="0"/>
                  <a:t>(3) for k=0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altLang="zh-CN" dirty="0"/>
                  <a:t>-1 do</a:t>
                </a:r>
              </a:p>
              <a:p>
                <a:pPr marL="0" lvl="1">
                  <a:buNone/>
                  <a:defRPr/>
                </a:pPr>
                <a:r>
                  <a:rPr lang="en-US" altLang="zh-CN" dirty="0"/>
                  <a:t>        for all </a:t>
                </a:r>
                <a:r>
                  <a:rPr lang="en-US" altLang="zh-CN" dirty="0" err="1"/>
                  <a:t>P</a:t>
                </a:r>
                <a:r>
                  <a:rPr lang="en-US" altLang="zh-CN" baseline="-25000" dirty="0" err="1"/>
                  <a:t>i,j</a:t>
                </a:r>
                <a:r>
                  <a:rPr lang="en-US" altLang="zh-CN" dirty="0"/>
                  <a:t> par-do</a:t>
                </a:r>
              </a:p>
              <a:p>
                <a:pPr marL="0" lvl="1">
                  <a:buNone/>
                  <a:defRPr/>
                </a:pPr>
                <a:r>
                  <a:rPr lang="en-US" altLang="zh-CN" dirty="0"/>
                  <a:t>            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  </a:t>
                </a:r>
                <a:r>
                  <a:rPr lang="en-US" altLang="zh-CN" dirty="0" err="1"/>
                  <a:t>C</a:t>
                </a:r>
                <a:r>
                  <a:rPr lang="en-US" altLang="zh-CN" baseline="-25000" dirty="0" err="1"/>
                  <a:t>i,j</a:t>
                </a:r>
                <a:r>
                  <a:rPr lang="en-US" altLang="zh-CN" dirty="0"/>
                  <a:t>=</a:t>
                </a:r>
                <a:r>
                  <a:rPr lang="en-US" altLang="zh-CN" dirty="0" err="1"/>
                  <a:t>C</a:t>
                </a:r>
                <a:r>
                  <a:rPr lang="en-US" altLang="zh-CN" baseline="-25000" dirty="0" err="1"/>
                  <a:t>i,j</a:t>
                </a:r>
                <a:r>
                  <a:rPr lang="en-US" altLang="zh-CN" dirty="0" err="1"/>
                  <a:t>+A</a:t>
                </a:r>
                <a:r>
                  <a:rPr lang="en-US" altLang="zh-CN" baseline="-25000" dirty="0" err="1"/>
                  <a:t>i,j</a:t>
                </a:r>
                <a:r>
                  <a:rPr lang="en-US" altLang="zh-CN" dirty="0" err="1"/>
                  <a:t>B</a:t>
                </a:r>
                <a:r>
                  <a:rPr lang="en-US" altLang="zh-CN" baseline="-25000" dirty="0" err="1"/>
                  <a:t>i,j</a:t>
                </a:r>
                <a:endParaRPr lang="en-US" altLang="zh-CN" baseline="-25000" dirty="0"/>
              </a:p>
              <a:p>
                <a:pPr marL="0" lvl="1">
                  <a:buNone/>
                  <a:defRPr/>
                </a:pPr>
                <a:r>
                  <a:rPr lang="en-US" altLang="zh-CN" dirty="0"/>
                  <a:t>            (ii)  </a:t>
                </a:r>
                <a:r>
                  <a:rPr lang="en-US" altLang="zh-CN" dirty="0" err="1"/>
                  <a:t>A</a:t>
                </a:r>
                <a:r>
                  <a:rPr lang="en-US" altLang="zh-CN" baseline="-25000" dirty="0" err="1"/>
                  <a:t>i,j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itchFamily="2" charset="2"/>
                  </a:rPr>
                  <a:t> A</a:t>
                </a:r>
                <a:r>
                  <a:rPr lang="en-US" altLang="zh-CN" baseline="-25000" dirty="0">
                    <a:sym typeface="Wingdings" pitchFamily="2" charset="2"/>
                  </a:rPr>
                  <a:t>i,(j+1)mod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i="1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endParaRPr lang="en-US" altLang="zh-CN" baseline="-25000" dirty="0">
                  <a:sym typeface="Wingdings" pitchFamily="2" charset="2"/>
                </a:endParaRPr>
              </a:p>
              <a:p>
                <a:pPr marL="0" lvl="1">
                  <a:buNone/>
                  <a:defRPr/>
                </a:pPr>
                <a:r>
                  <a:rPr lang="en-US" altLang="zh-CN" baseline="-25000" dirty="0">
                    <a:sym typeface="Wingdings" pitchFamily="2" charset="2"/>
                  </a:rPr>
                  <a:t>                 </a:t>
                </a:r>
                <a:r>
                  <a:rPr lang="en-US" altLang="zh-CN" dirty="0"/>
                  <a:t>(iii) </a:t>
                </a:r>
                <a:r>
                  <a:rPr lang="en-US" altLang="zh-CN" dirty="0" err="1"/>
                  <a:t>B</a:t>
                </a:r>
                <a:r>
                  <a:rPr lang="en-US" altLang="zh-CN" baseline="-25000" dirty="0" err="1"/>
                  <a:t>i,j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itchFamily="2" charset="2"/>
                  </a:rPr>
                  <a:t> B</a:t>
                </a:r>
                <a:r>
                  <a:rPr lang="en-US" altLang="zh-CN" baseline="-25000" dirty="0">
                    <a:sym typeface="Wingdings" pitchFamily="2" charset="2"/>
                  </a:rPr>
                  <a:t>(i+1)mod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i="1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altLang="zh-CN" baseline="-25000" dirty="0">
                    <a:sym typeface="Wingdings" pitchFamily="2" charset="2"/>
                  </a:rPr>
                  <a:t>,j</a:t>
                </a:r>
              </a:p>
              <a:p>
                <a:pPr marL="0" lvl="1">
                  <a:buNone/>
                  <a:defRPr/>
                </a:pPr>
                <a:r>
                  <a:rPr lang="en-US" altLang="zh-CN" dirty="0"/>
                  <a:t>        </a:t>
                </a:r>
                <a:r>
                  <a:rPr lang="en-US" altLang="zh-CN" dirty="0" err="1"/>
                  <a:t>endfor</a:t>
                </a:r>
                <a:endParaRPr lang="en-US" altLang="zh-CN" dirty="0"/>
              </a:p>
              <a:p>
                <a:pPr marL="0" lvl="1">
                  <a:buNone/>
                  <a:defRPr/>
                </a:pPr>
                <a:r>
                  <a:rPr lang="en-US" altLang="zh-CN" dirty="0"/>
                  <a:t>     </a:t>
                </a:r>
                <a:r>
                  <a:rPr lang="en-US" altLang="zh-CN" dirty="0" err="1"/>
                  <a:t>endfor</a:t>
                </a:r>
                <a:endParaRPr lang="en-US" altLang="zh-CN" dirty="0"/>
              </a:p>
              <a:p>
                <a:pPr marL="0" lvl="1">
                  <a:buNone/>
                  <a:defRPr/>
                </a:pPr>
                <a:r>
                  <a:rPr lang="en-US" altLang="zh-CN" dirty="0"/>
                  <a:t>End</a:t>
                </a: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480" y="1700808"/>
                <a:ext cx="4680520" cy="4540089"/>
              </a:xfrm>
              <a:prstGeom prst="rect">
                <a:avLst/>
              </a:prstGeom>
              <a:blipFill>
                <a:blip r:embed="rId3"/>
                <a:stretch>
                  <a:fillRect l="-1042" t="-671" b="-1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71BCD6ED-92F5-7338-B352-8A8B01B6C418}"/>
              </a:ext>
            </a:extLst>
          </p:cNvPr>
          <p:cNvSpPr txBox="1"/>
          <p:nvPr/>
        </p:nvSpPr>
        <p:spPr>
          <a:xfrm>
            <a:off x="5220072" y="1222390"/>
            <a:ext cx="33123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Cannon</a:t>
            </a:r>
            <a:r>
              <a:rPr lang="zh-CN" altLang="en-US" sz="2000" dirty="0"/>
              <a:t>分块乘法算法描述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9.4.3 Fox</a:t>
            </a:r>
            <a:r>
              <a:rPr lang="zh-CN" altLang="en-US" dirty="0"/>
              <a:t>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分块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同</a:t>
                </a:r>
                <a:r>
                  <a:rPr lang="en-US" altLang="zh-CN" dirty="0"/>
                  <a:t>Cannon</a:t>
                </a:r>
                <a:r>
                  <a:rPr lang="zh-CN" altLang="en-US" dirty="0"/>
                  <a:t>分块算法</a:t>
                </a:r>
              </a:p>
              <a:p>
                <a:r>
                  <a:rPr lang="zh-CN" altLang="en-US" dirty="0"/>
                  <a:t>算法原理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①</a:t>
                </a:r>
                <a:r>
                  <a:rPr lang="en-US" altLang="zh-CN" i="1" dirty="0" err="1"/>
                  <a:t>A</a:t>
                </a:r>
                <a:r>
                  <a:rPr lang="en-US" altLang="zh-CN" i="1" baseline="-25000" dirty="0" err="1"/>
                  <a:t>i</a:t>
                </a:r>
                <a:r>
                  <a:rPr lang="en-US" altLang="zh-CN" baseline="-25000" dirty="0" err="1"/>
                  <a:t>,</a:t>
                </a:r>
                <a:r>
                  <a:rPr lang="en-US" altLang="zh-CN" i="1" baseline="-25000" dirty="0" err="1"/>
                  <a:t>i</a:t>
                </a:r>
                <a:r>
                  <a:rPr lang="zh-CN" altLang="en-US" dirty="0"/>
                  <a:t>向所在行的其他处理器进行一到多播送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②</a:t>
                </a:r>
                <a:r>
                  <a:rPr lang="zh-CN" altLang="en-US" dirty="0"/>
                  <a:t>各处理器将收到的</a:t>
                </a:r>
                <a:r>
                  <a:rPr lang="en-US" altLang="zh-CN" i="1" dirty="0"/>
                  <a:t>A</a:t>
                </a:r>
                <a:r>
                  <a:rPr lang="zh-CN" altLang="en-US" dirty="0"/>
                  <a:t>块与原有的</a:t>
                </a:r>
                <a:r>
                  <a:rPr lang="en-US" altLang="zh-CN" i="1" dirty="0"/>
                  <a:t>B</a:t>
                </a:r>
                <a:r>
                  <a:rPr lang="zh-CN" altLang="en-US" dirty="0"/>
                  <a:t>块进行乘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加运算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③</a:t>
                </a:r>
                <a:r>
                  <a:rPr lang="en-US" altLang="zh-CN" i="1" dirty="0"/>
                  <a:t>B</a:t>
                </a:r>
                <a:r>
                  <a:rPr lang="zh-CN" altLang="en-US" dirty="0"/>
                  <a:t>块向上循环移动一步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④</a:t>
                </a:r>
                <a:r>
                  <a:rPr lang="zh-CN" altLang="en-US" dirty="0"/>
                  <a:t>如果</a:t>
                </a:r>
                <a:r>
                  <a:rPr lang="en-US" altLang="zh-CN" i="1" dirty="0" err="1"/>
                  <a:t>A</a:t>
                </a:r>
                <a:r>
                  <a:rPr lang="en-US" altLang="zh-CN" i="1" baseline="-25000" dirty="0" err="1"/>
                  <a:t>i</a:t>
                </a:r>
                <a:r>
                  <a:rPr lang="en-US" altLang="zh-CN" baseline="-25000" dirty="0" err="1"/>
                  <a:t>,</a:t>
                </a:r>
                <a:r>
                  <a:rPr lang="en-US" altLang="zh-CN" i="1" baseline="-25000" dirty="0" err="1"/>
                  <a:t>j</a:t>
                </a:r>
                <a:r>
                  <a:rPr lang="zh-CN" altLang="en-US" dirty="0"/>
                  <a:t>是上次第</a:t>
                </a:r>
                <a:r>
                  <a:rPr lang="en-US" altLang="zh-CN" i="1" dirty="0" err="1"/>
                  <a:t>i</a:t>
                </a:r>
                <a:r>
                  <a:rPr lang="zh-CN" altLang="en-US" dirty="0"/>
                  <a:t>行播送的块，本次选择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  <m:func>
                          <m:func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mod</m:t>
                            </m:r>
                          </m:fName>
                          <m:e>
                            <m:rad>
                              <m:radPr>
                                <m:degHide m:val="on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rad>
                          </m:e>
                        </m:func>
                      </m:sub>
                    </m:sSub>
                  </m:oMath>
                </a14:m>
                <a:r>
                  <a:rPr lang="zh-CN" altLang="en-US" dirty="0"/>
                  <a:t>向所在行的其他处理器进行一到多播送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⑤</a:t>
                </a:r>
                <a:r>
                  <a:rPr lang="zh-CN" altLang="en-US" dirty="0"/>
                  <a:t>转</a:t>
                </a:r>
                <a:r>
                  <a:rPr lang="en-US" altLang="zh-CN" dirty="0"/>
                  <a:t>②</a:t>
                </a:r>
                <a:r>
                  <a:rPr lang="zh-CN" altLang="en-US" dirty="0"/>
                  <a:t>执行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次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93" t="-1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9.4.3 Fox</a:t>
            </a:r>
            <a:r>
              <a:rPr lang="zh-CN" altLang="en-US" dirty="0"/>
              <a:t>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i="1" dirty="0"/>
              <a:t>A</a:t>
            </a:r>
            <a:r>
              <a:rPr lang="en-US" altLang="zh-CN" baseline="-25000" dirty="0"/>
              <a:t>4×4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baseline="-25000" dirty="0"/>
              <a:t>4×4</a:t>
            </a:r>
            <a:r>
              <a:rPr lang="en-US" altLang="zh-CN" dirty="0"/>
              <a:t>, </a:t>
            </a:r>
            <a:r>
              <a:rPr lang="en-US" altLang="zh-CN" i="1" dirty="0"/>
              <a:t>p</a:t>
            </a:r>
            <a:r>
              <a:rPr lang="en-US" altLang="zh-CN" dirty="0"/>
              <a:t>=16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33</a:t>
            </a:fld>
            <a:endParaRPr lang="zh-CN" altLang="en-US"/>
          </a:p>
        </p:txBody>
      </p: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332237" y="2420888"/>
            <a:ext cx="8569325" cy="3754438"/>
            <a:chOff x="249" y="1344"/>
            <a:chExt cx="5398" cy="2365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49" y="1344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49" y="1935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49" y="2526"/>
              <a:ext cx="65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49" y="3118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907" y="1344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907" y="1935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907" y="2526"/>
              <a:ext cx="65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907" y="3118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1565" y="1344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1565" y="1935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1565" y="2526"/>
              <a:ext cx="65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1565" y="3118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223" y="1344"/>
              <a:ext cx="657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2223" y="1935"/>
              <a:ext cx="657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2223" y="2526"/>
              <a:ext cx="657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2223" y="3118"/>
              <a:ext cx="657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grpSp>
          <p:nvGrpSpPr>
            <p:cNvPr id="25" name="Group 21"/>
            <p:cNvGrpSpPr>
              <a:grpSpLocks/>
            </p:cNvGrpSpPr>
            <p:nvPr/>
          </p:nvGrpSpPr>
          <p:grpSpPr bwMode="auto">
            <a:xfrm>
              <a:off x="263" y="1682"/>
              <a:ext cx="190" cy="1858"/>
              <a:chOff x="2495" y="2783"/>
              <a:chExt cx="97" cy="1056"/>
            </a:xfrm>
          </p:grpSpPr>
          <p:sp>
            <p:nvSpPr>
              <p:cNvPr id="87" name="Oval 22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8" name="Line 23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6" name="Group 24"/>
            <p:cNvGrpSpPr>
              <a:grpSpLocks/>
            </p:cNvGrpSpPr>
            <p:nvPr/>
          </p:nvGrpSpPr>
          <p:grpSpPr bwMode="auto">
            <a:xfrm>
              <a:off x="950" y="1682"/>
              <a:ext cx="189" cy="1858"/>
              <a:chOff x="2495" y="2783"/>
              <a:chExt cx="97" cy="1056"/>
            </a:xfrm>
          </p:grpSpPr>
          <p:sp>
            <p:nvSpPr>
              <p:cNvPr id="85" name="Oval 25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6" name="Line 26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7" name="Group 27"/>
            <p:cNvGrpSpPr>
              <a:grpSpLocks/>
            </p:cNvGrpSpPr>
            <p:nvPr/>
          </p:nvGrpSpPr>
          <p:grpSpPr bwMode="auto">
            <a:xfrm>
              <a:off x="1607" y="1682"/>
              <a:ext cx="190" cy="1858"/>
              <a:chOff x="2495" y="2783"/>
              <a:chExt cx="97" cy="1056"/>
            </a:xfrm>
          </p:grpSpPr>
          <p:sp>
            <p:nvSpPr>
              <p:cNvPr id="83" name="Oval 28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4" name="Line 29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8" name="Group 30"/>
            <p:cNvGrpSpPr>
              <a:grpSpLocks/>
            </p:cNvGrpSpPr>
            <p:nvPr/>
          </p:nvGrpSpPr>
          <p:grpSpPr bwMode="auto">
            <a:xfrm>
              <a:off x="2228" y="1682"/>
              <a:ext cx="190" cy="1858"/>
              <a:chOff x="2495" y="2783"/>
              <a:chExt cx="97" cy="1056"/>
            </a:xfrm>
          </p:grpSpPr>
          <p:sp>
            <p:nvSpPr>
              <p:cNvPr id="81" name="Oval 31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2" name="Line 32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>
              <a:off x="773" y="1531"/>
              <a:ext cx="511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 flipV="1">
              <a:off x="1286" y="1531"/>
              <a:ext cx="639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 flipV="1">
              <a:off x="1927" y="1525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Line 36"/>
            <p:cNvSpPr>
              <a:spLocks noChangeShapeType="1"/>
            </p:cNvSpPr>
            <p:nvPr/>
          </p:nvSpPr>
          <p:spPr bwMode="auto">
            <a:xfrm>
              <a:off x="1403" y="2166"/>
              <a:ext cx="511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 flipV="1">
              <a:off x="1917" y="2166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Line 38"/>
            <p:cNvSpPr>
              <a:spLocks noChangeShapeType="1"/>
            </p:cNvSpPr>
            <p:nvPr/>
          </p:nvSpPr>
          <p:spPr bwMode="auto">
            <a:xfrm>
              <a:off x="2043" y="2756"/>
              <a:ext cx="51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Line 39"/>
            <p:cNvSpPr>
              <a:spLocks noChangeShapeType="1"/>
            </p:cNvSpPr>
            <p:nvPr/>
          </p:nvSpPr>
          <p:spPr bwMode="auto">
            <a:xfrm>
              <a:off x="548" y="2166"/>
              <a:ext cx="51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1191" y="2756"/>
              <a:ext cx="51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Line 41"/>
            <p:cNvSpPr>
              <a:spLocks noChangeShapeType="1"/>
            </p:cNvSpPr>
            <p:nvPr/>
          </p:nvSpPr>
          <p:spPr bwMode="auto">
            <a:xfrm flipV="1">
              <a:off x="548" y="2756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Line 42"/>
            <p:cNvSpPr>
              <a:spLocks noChangeShapeType="1"/>
            </p:cNvSpPr>
            <p:nvPr/>
          </p:nvSpPr>
          <p:spPr bwMode="auto">
            <a:xfrm>
              <a:off x="1832" y="3346"/>
              <a:ext cx="51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Line 43"/>
            <p:cNvSpPr>
              <a:spLocks noChangeShapeType="1"/>
            </p:cNvSpPr>
            <p:nvPr/>
          </p:nvSpPr>
          <p:spPr bwMode="auto">
            <a:xfrm flipV="1">
              <a:off x="1189" y="3346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Line 44"/>
            <p:cNvSpPr>
              <a:spLocks noChangeShapeType="1"/>
            </p:cNvSpPr>
            <p:nvPr/>
          </p:nvSpPr>
          <p:spPr bwMode="auto">
            <a:xfrm flipV="1">
              <a:off x="548" y="3346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3016" y="1344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016" y="1935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3016" y="2526"/>
              <a:ext cx="65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3674" y="1344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宋体" charset="-122"/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674" y="1935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674" y="2526"/>
              <a:ext cx="65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74" y="3118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4332" y="1344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4332" y="2526"/>
              <a:ext cx="65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0" name="Rectangle 54"/>
            <p:cNvSpPr>
              <a:spLocks noChangeArrowheads="1"/>
            </p:cNvSpPr>
            <p:nvPr/>
          </p:nvSpPr>
          <p:spPr bwMode="auto">
            <a:xfrm>
              <a:off x="4332" y="3118"/>
              <a:ext cx="658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1" name="Rectangle 55"/>
            <p:cNvSpPr>
              <a:spLocks noChangeArrowheads="1"/>
            </p:cNvSpPr>
            <p:nvPr/>
          </p:nvSpPr>
          <p:spPr bwMode="auto">
            <a:xfrm>
              <a:off x="4990" y="1344"/>
              <a:ext cx="657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2" name="Rectangle 56"/>
            <p:cNvSpPr>
              <a:spLocks noChangeArrowheads="1"/>
            </p:cNvSpPr>
            <p:nvPr/>
          </p:nvSpPr>
          <p:spPr bwMode="auto">
            <a:xfrm>
              <a:off x="4990" y="1935"/>
              <a:ext cx="657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3" name="Rectangle 57"/>
            <p:cNvSpPr>
              <a:spLocks noChangeArrowheads="1"/>
            </p:cNvSpPr>
            <p:nvPr/>
          </p:nvSpPr>
          <p:spPr bwMode="auto">
            <a:xfrm>
              <a:off x="4990" y="3118"/>
              <a:ext cx="657" cy="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grpSp>
          <p:nvGrpSpPr>
            <p:cNvPr id="54" name="Group 58"/>
            <p:cNvGrpSpPr>
              <a:grpSpLocks/>
            </p:cNvGrpSpPr>
            <p:nvPr/>
          </p:nvGrpSpPr>
          <p:grpSpPr bwMode="auto">
            <a:xfrm>
              <a:off x="3030" y="1682"/>
              <a:ext cx="190" cy="1858"/>
              <a:chOff x="2495" y="2783"/>
              <a:chExt cx="97" cy="1056"/>
            </a:xfrm>
          </p:grpSpPr>
          <p:sp>
            <p:nvSpPr>
              <p:cNvPr id="79" name="Oval 59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0" name="Line 60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55" name="Group 61"/>
            <p:cNvGrpSpPr>
              <a:grpSpLocks/>
            </p:cNvGrpSpPr>
            <p:nvPr/>
          </p:nvGrpSpPr>
          <p:grpSpPr bwMode="auto">
            <a:xfrm>
              <a:off x="3717" y="1682"/>
              <a:ext cx="189" cy="1858"/>
              <a:chOff x="2495" y="2783"/>
              <a:chExt cx="97" cy="1056"/>
            </a:xfrm>
          </p:grpSpPr>
          <p:sp>
            <p:nvSpPr>
              <p:cNvPr id="77" name="Oval 62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8" name="Line 63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56" name="Group 64"/>
            <p:cNvGrpSpPr>
              <a:grpSpLocks/>
            </p:cNvGrpSpPr>
            <p:nvPr/>
          </p:nvGrpSpPr>
          <p:grpSpPr bwMode="auto">
            <a:xfrm>
              <a:off x="4374" y="1682"/>
              <a:ext cx="190" cy="1858"/>
              <a:chOff x="2495" y="2783"/>
              <a:chExt cx="97" cy="1056"/>
            </a:xfrm>
          </p:grpSpPr>
          <p:sp>
            <p:nvSpPr>
              <p:cNvPr id="75" name="Oval 65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" name="Line 66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57" name="Group 67"/>
            <p:cNvGrpSpPr>
              <a:grpSpLocks/>
            </p:cNvGrpSpPr>
            <p:nvPr/>
          </p:nvGrpSpPr>
          <p:grpSpPr bwMode="auto">
            <a:xfrm>
              <a:off x="4995" y="1682"/>
              <a:ext cx="190" cy="1858"/>
              <a:chOff x="2495" y="2783"/>
              <a:chExt cx="97" cy="1056"/>
            </a:xfrm>
          </p:grpSpPr>
          <p:sp>
            <p:nvSpPr>
              <p:cNvPr id="73" name="Oval 68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4" name="Line 69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8" name="Line 70"/>
            <p:cNvSpPr>
              <a:spLocks noChangeShapeType="1"/>
            </p:cNvSpPr>
            <p:nvPr/>
          </p:nvSpPr>
          <p:spPr bwMode="auto">
            <a:xfrm>
              <a:off x="4143" y="1531"/>
              <a:ext cx="511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Line 71"/>
            <p:cNvSpPr>
              <a:spLocks noChangeShapeType="1"/>
            </p:cNvSpPr>
            <p:nvPr/>
          </p:nvSpPr>
          <p:spPr bwMode="auto">
            <a:xfrm flipV="1">
              <a:off x="4682" y="1531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Line 72"/>
            <p:cNvSpPr>
              <a:spLocks noChangeShapeType="1"/>
            </p:cNvSpPr>
            <p:nvPr/>
          </p:nvSpPr>
          <p:spPr bwMode="auto">
            <a:xfrm>
              <a:off x="4810" y="2161"/>
              <a:ext cx="51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Line 73"/>
            <p:cNvSpPr>
              <a:spLocks noChangeShapeType="1"/>
            </p:cNvSpPr>
            <p:nvPr/>
          </p:nvSpPr>
          <p:spPr bwMode="auto">
            <a:xfrm>
              <a:off x="3958" y="2161"/>
              <a:ext cx="51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" name="Line 74"/>
            <p:cNvSpPr>
              <a:spLocks noChangeShapeType="1"/>
            </p:cNvSpPr>
            <p:nvPr/>
          </p:nvSpPr>
          <p:spPr bwMode="auto">
            <a:xfrm flipV="1">
              <a:off x="3315" y="2161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" name="Line 75"/>
            <p:cNvSpPr>
              <a:spLocks noChangeShapeType="1"/>
            </p:cNvSpPr>
            <p:nvPr/>
          </p:nvSpPr>
          <p:spPr bwMode="auto">
            <a:xfrm>
              <a:off x="3307" y="1542"/>
              <a:ext cx="51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" name="Rectangle 76"/>
            <p:cNvSpPr>
              <a:spLocks noChangeArrowheads="1"/>
            </p:cNvSpPr>
            <p:nvPr/>
          </p:nvSpPr>
          <p:spPr bwMode="auto">
            <a:xfrm>
              <a:off x="4331" y="1934"/>
              <a:ext cx="65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5" name="Rectangle 77"/>
            <p:cNvSpPr>
              <a:spLocks noChangeArrowheads="1"/>
            </p:cNvSpPr>
            <p:nvPr/>
          </p:nvSpPr>
          <p:spPr bwMode="auto">
            <a:xfrm>
              <a:off x="4989" y="2524"/>
              <a:ext cx="65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6" name="Rectangle 78"/>
            <p:cNvSpPr>
              <a:spLocks noChangeArrowheads="1"/>
            </p:cNvSpPr>
            <p:nvPr/>
          </p:nvSpPr>
          <p:spPr bwMode="auto">
            <a:xfrm>
              <a:off x="3016" y="3113"/>
              <a:ext cx="658" cy="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7" name="Line 79"/>
            <p:cNvSpPr>
              <a:spLocks noChangeShapeType="1"/>
            </p:cNvSpPr>
            <p:nvPr/>
          </p:nvSpPr>
          <p:spPr bwMode="auto">
            <a:xfrm>
              <a:off x="3515" y="3337"/>
              <a:ext cx="511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" name="Line 80"/>
            <p:cNvSpPr>
              <a:spLocks noChangeShapeType="1"/>
            </p:cNvSpPr>
            <p:nvPr/>
          </p:nvSpPr>
          <p:spPr bwMode="auto">
            <a:xfrm flipV="1">
              <a:off x="4028" y="3337"/>
              <a:ext cx="639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" name="Line 81"/>
            <p:cNvSpPr>
              <a:spLocks noChangeShapeType="1"/>
            </p:cNvSpPr>
            <p:nvPr/>
          </p:nvSpPr>
          <p:spPr bwMode="auto">
            <a:xfrm flipV="1">
              <a:off x="4669" y="3340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Line 82"/>
            <p:cNvSpPr>
              <a:spLocks noChangeShapeType="1"/>
            </p:cNvSpPr>
            <p:nvPr/>
          </p:nvSpPr>
          <p:spPr bwMode="auto">
            <a:xfrm>
              <a:off x="4604" y="2751"/>
              <a:ext cx="510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" name="Line 83"/>
            <p:cNvSpPr>
              <a:spLocks noChangeShapeType="1"/>
            </p:cNvSpPr>
            <p:nvPr/>
          </p:nvSpPr>
          <p:spPr bwMode="auto">
            <a:xfrm flipV="1">
              <a:off x="3961" y="2751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Line 84"/>
            <p:cNvSpPr>
              <a:spLocks noChangeShapeType="1"/>
            </p:cNvSpPr>
            <p:nvPr/>
          </p:nvSpPr>
          <p:spPr bwMode="auto">
            <a:xfrm flipV="1">
              <a:off x="3320" y="2751"/>
              <a:ext cx="638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9.4.3 Fox</a:t>
            </a:r>
            <a:r>
              <a:rPr lang="zh-CN" altLang="en-US" dirty="0"/>
              <a:t>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i="1" dirty="0"/>
              <a:t>A</a:t>
            </a:r>
            <a:r>
              <a:rPr lang="en-US" altLang="zh-CN" baseline="-25000" dirty="0"/>
              <a:t>4×4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baseline="-25000" dirty="0"/>
              <a:t>4×4</a:t>
            </a:r>
            <a:r>
              <a:rPr lang="en-US" altLang="zh-CN" dirty="0"/>
              <a:t>, </a:t>
            </a:r>
            <a:r>
              <a:rPr lang="en-US" altLang="zh-CN" i="1" dirty="0"/>
              <a:t>p</a:t>
            </a:r>
            <a:r>
              <a:rPr lang="en-US" altLang="zh-CN" dirty="0"/>
              <a:t>=16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3528" y="2482875"/>
            <a:ext cx="8569325" cy="3754437"/>
            <a:chOff x="395163" y="2564904"/>
            <a:chExt cx="8569325" cy="375443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5163" y="2564904"/>
              <a:ext cx="1044575" cy="938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5163" y="3503116"/>
              <a:ext cx="1044575" cy="938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439738" y="2564904"/>
              <a:ext cx="1044575" cy="938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439738" y="3503116"/>
              <a:ext cx="1044575" cy="938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439738" y="4441329"/>
              <a:ext cx="1044575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484313" y="3503116"/>
              <a:ext cx="1044575" cy="938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484313" y="4441329"/>
              <a:ext cx="1044575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484313" y="5381129"/>
              <a:ext cx="1044575" cy="938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528888" y="2564904"/>
              <a:ext cx="1042988" cy="938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528888" y="4441329"/>
              <a:ext cx="1042988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528888" y="5381129"/>
              <a:ext cx="1042988" cy="938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417388" y="3101479"/>
              <a:ext cx="301625" cy="2949575"/>
              <a:chOff x="2495" y="2783"/>
              <a:chExt cx="97" cy="1056"/>
            </a:xfrm>
          </p:grpSpPr>
          <p:sp>
            <p:nvSpPr>
              <p:cNvPr id="84" name="Oval 17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5" name="Line 18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1508001" y="3101479"/>
              <a:ext cx="300037" cy="2949575"/>
              <a:chOff x="2495" y="2783"/>
              <a:chExt cx="97" cy="1056"/>
            </a:xfrm>
          </p:grpSpPr>
          <p:sp>
            <p:nvSpPr>
              <p:cNvPr id="82" name="Oval 20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3" name="Line 21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9" name="Group 22"/>
            <p:cNvGrpSpPr>
              <a:grpSpLocks/>
            </p:cNvGrpSpPr>
            <p:nvPr/>
          </p:nvGrpSpPr>
          <p:grpSpPr bwMode="auto">
            <a:xfrm>
              <a:off x="2550988" y="3101479"/>
              <a:ext cx="301625" cy="2949575"/>
              <a:chOff x="2495" y="2783"/>
              <a:chExt cx="97" cy="1056"/>
            </a:xfrm>
          </p:grpSpPr>
          <p:sp>
            <p:nvSpPr>
              <p:cNvPr id="80" name="Oval 23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1" name="Line 24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0" name="Group 25"/>
            <p:cNvGrpSpPr>
              <a:grpSpLocks/>
            </p:cNvGrpSpPr>
            <p:nvPr/>
          </p:nvGrpSpPr>
          <p:grpSpPr bwMode="auto">
            <a:xfrm>
              <a:off x="3536826" y="3101479"/>
              <a:ext cx="301625" cy="2949575"/>
              <a:chOff x="2495" y="2783"/>
              <a:chExt cx="97" cy="1056"/>
            </a:xfrm>
          </p:grpSpPr>
          <p:sp>
            <p:nvSpPr>
              <p:cNvPr id="78" name="Oval 26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9" name="Line 27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>
              <a:off x="1207963" y="4725491"/>
              <a:ext cx="811213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 flipV="1">
              <a:off x="2022351" y="4725491"/>
              <a:ext cx="1014412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Line 30"/>
            <p:cNvSpPr>
              <a:spLocks noChangeShapeType="1"/>
            </p:cNvSpPr>
            <p:nvPr/>
          </p:nvSpPr>
          <p:spPr bwMode="auto">
            <a:xfrm flipV="1">
              <a:off x="3039938" y="4730254"/>
              <a:ext cx="10128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>
              <a:off x="2227138" y="5733554"/>
              <a:ext cx="811213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Line 32"/>
            <p:cNvSpPr>
              <a:spLocks noChangeShapeType="1"/>
            </p:cNvSpPr>
            <p:nvPr/>
          </p:nvSpPr>
          <p:spPr bwMode="auto">
            <a:xfrm flipV="1">
              <a:off x="3043113" y="5733554"/>
              <a:ext cx="10128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Line 33"/>
            <p:cNvSpPr>
              <a:spLocks noChangeShapeType="1"/>
            </p:cNvSpPr>
            <p:nvPr/>
          </p:nvSpPr>
          <p:spPr bwMode="auto">
            <a:xfrm>
              <a:off x="3243138" y="2925266"/>
              <a:ext cx="8096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869826" y="5733554"/>
              <a:ext cx="8096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>
              <a:off x="1890588" y="2925266"/>
              <a:ext cx="8096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 flipV="1">
              <a:off x="869826" y="2925266"/>
              <a:ext cx="10128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Line 37"/>
            <p:cNvSpPr>
              <a:spLocks noChangeShapeType="1"/>
            </p:cNvSpPr>
            <p:nvPr/>
          </p:nvSpPr>
          <p:spPr bwMode="auto">
            <a:xfrm>
              <a:off x="2908176" y="3861891"/>
              <a:ext cx="8096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Line 38"/>
            <p:cNvSpPr>
              <a:spLocks noChangeShapeType="1"/>
            </p:cNvSpPr>
            <p:nvPr/>
          </p:nvSpPr>
          <p:spPr bwMode="auto">
            <a:xfrm flipV="1">
              <a:off x="1887413" y="3861891"/>
              <a:ext cx="10128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Line 39"/>
            <p:cNvSpPr>
              <a:spLocks noChangeShapeType="1"/>
            </p:cNvSpPr>
            <p:nvPr/>
          </p:nvSpPr>
          <p:spPr bwMode="auto">
            <a:xfrm flipV="1">
              <a:off x="869826" y="3861891"/>
              <a:ext cx="10128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Rectangle 40"/>
            <p:cNvSpPr>
              <a:spLocks noChangeArrowheads="1"/>
            </p:cNvSpPr>
            <p:nvPr/>
          </p:nvSpPr>
          <p:spPr bwMode="auto">
            <a:xfrm>
              <a:off x="4787776" y="2564904"/>
              <a:ext cx="1044575" cy="938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4" name="Rectangle 41"/>
            <p:cNvSpPr>
              <a:spLocks noChangeArrowheads="1"/>
            </p:cNvSpPr>
            <p:nvPr/>
          </p:nvSpPr>
          <p:spPr bwMode="auto">
            <a:xfrm>
              <a:off x="4787776" y="4441329"/>
              <a:ext cx="1044575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5" name="Rectangle 42"/>
            <p:cNvSpPr>
              <a:spLocks noChangeArrowheads="1"/>
            </p:cNvSpPr>
            <p:nvPr/>
          </p:nvSpPr>
          <p:spPr bwMode="auto">
            <a:xfrm>
              <a:off x="5832351" y="2564904"/>
              <a:ext cx="1044575" cy="938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</p:txBody>
        </p:sp>
        <p:sp>
          <p:nvSpPr>
            <p:cNvPr id="36" name="Rectangle 43"/>
            <p:cNvSpPr>
              <a:spLocks noChangeArrowheads="1"/>
            </p:cNvSpPr>
            <p:nvPr/>
          </p:nvSpPr>
          <p:spPr bwMode="auto">
            <a:xfrm>
              <a:off x="5832351" y="3503116"/>
              <a:ext cx="1044575" cy="938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7" name="Rectangle 44"/>
            <p:cNvSpPr>
              <a:spLocks noChangeArrowheads="1"/>
            </p:cNvSpPr>
            <p:nvPr/>
          </p:nvSpPr>
          <p:spPr bwMode="auto">
            <a:xfrm>
              <a:off x="5832351" y="5381129"/>
              <a:ext cx="1044575" cy="938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2,1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8" name="Rectangle 45"/>
            <p:cNvSpPr>
              <a:spLocks noChangeArrowheads="1"/>
            </p:cNvSpPr>
            <p:nvPr/>
          </p:nvSpPr>
          <p:spPr bwMode="auto">
            <a:xfrm>
              <a:off x="6876926" y="2564904"/>
              <a:ext cx="1044575" cy="938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3,2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39" name="Rectangle 46"/>
            <p:cNvSpPr>
              <a:spLocks noChangeArrowheads="1"/>
            </p:cNvSpPr>
            <p:nvPr/>
          </p:nvSpPr>
          <p:spPr bwMode="auto">
            <a:xfrm>
              <a:off x="6876926" y="4441329"/>
              <a:ext cx="1044575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0" name="Rectangle 47"/>
            <p:cNvSpPr>
              <a:spLocks noChangeArrowheads="1"/>
            </p:cNvSpPr>
            <p:nvPr/>
          </p:nvSpPr>
          <p:spPr bwMode="auto">
            <a:xfrm>
              <a:off x="7921501" y="3503116"/>
              <a:ext cx="1042987" cy="938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41" name="Rectangle 48"/>
            <p:cNvSpPr>
              <a:spLocks noChangeArrowheads="1"/>
            </p:cNvSpPr>
            <p:nvPr/>
          </p:nvSpPr>
          <p:spPr bwMode="auto">
            <a:xfrm>
              <a:off x="7921501" y="5381129"/>
              <a:ext cx="1042987" cy="938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grpSp>
          <p:nvGrpSpPr>
            <p:cNvPr id="42" name="Group 49"/>
            <p:cNvGrpSpPr>
              <a:grpSpLocks/>
            </p:cNvGrpSpPr>
            <p:nvPr/>
          </p:nvGrpSpPr>
          <p:grpSpPr bwMode="auto">
            <a:xfrm>
              <a:off x="4810001" y="3101479"/>
              <a:ext cx="301625" cy="2949575"/>
              <a:chOff x="2495" y="2783"/>
              <a:chExt cx="97" cy="1056"/>
            </a:xfrm>
          </p:grpSpPr>
          <p:sp>
            <p:nvSpPr>
              <p:cNvPr id="76" name="Oval 50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" name="Line 51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3" name="Group 52"/>
            <p:cNvGrpSpPr>
              <a:grpSpLocks/>
            </p:cNvGrpSpPr>
            <p:nvPr/>
          </p:nvGrpSpPr>
          <p:grpSpPr bwMode="auto">
            <a:xfrm>
              <a:off x="5900613" y="3101479"/>
              <a:ext cx="300038" cy="2949575"/>
              <a:chOff x="2495" y="2783"/>
              <a:chExt cx="97" cy="1056"/>
            </a:xfrm>
          </p:grpSpPr>
          <p:sp>
            <p:nvSpPr>
              <p:cNvPr id="74" name="Oval 53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5" name="Line 54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4" name="Group 55"/>
            <p:cNvGrpSpPr>
              <a:grpSpLocks/>
            </p:cNvGrpSpPr>
            <p:nvPr/>
          </p:nvGrpSpPr>
          <p:grpSpPr bwMode="auto">
            <a:xfrm>
              <a:off x="6943601" y="3101479"/>
              <a:ext cx="301625" cy="2949575"/>
              <a:chOff x="2495" y="2783"/>
              <a:chExt cx="97" cy="1056"/>
            </a:xfrm>
          </p:grpSpPr>
          <p:sp>
            <p:nvSpPr>
              <p:cNvPr id="72" name="Oval 56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" name="Line 57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5" name="Group 58"/>
            <p:cNvGrpSpPr>
              <a:grpSpLocks/>
            </p:cNvGrpSpPr>
            <p:nvPr/>
          </p:nvGrpSpPr>
          <p:grpSpPr bwMode="auto">
            <a:xfrm>
              <a:off x="7929438" y="3101479"/>
              <a:ext cx="301625" cy="2949575"/>
              <a:chOff x="2495" y="2783"/>
              <a:chExt cx="97" cy="1056"/>
            </a:xfrm>
          </p:grpSpPr>
          <p:sp>
            <p:nvSpPr>
              <p:cNvPr id="70" name="Oval 59"/>
              <p:cNvSpPr>
                <a:spLocks noChangeArrowheads="1"/>
              </p:cNvSpPr>
              <p:nvPr/>
            </p:nvSpPr>
            <p:spPr bwMode="auto">
              <a:xfrm rot="5400000" flipV="1">
                <a:off x="2015" y="3263"/>
                <a:ext cx="1056" cy="96"/>
              </a:xfrm>
              <a:prstGeom prst="ellipse">
                <a:avLst/>
              </a:prstGeom>
              <a:noFill/>
              <a:ln w="25400">
                <a:solidFill>
                  <a:srgbClr val="00008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1" name="Line 60"/>
              <p:cNvSpPr>
                <a:spLocks noChangeShapeType="1"/>
              </p:cNvSpPr>
              <p:nvPr/>
            </p:nvSpPr>
            <p:spPr bwMode="auto">
              <a:xfrm rot="-5400000">
                <a:off x="2376" y="3623"/>
                <a:ext cx="384" cy="48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6" name="Line 61"/>
            <p:cNvSpPr>
              <a:spLocks noChangeShapeType="1"/>
            </p:cNvSpPr>
            <p:nvPr/>
          </p:nvSpPr>
          <p:spPr bwMode="auto">
            <a:xfrm>
              <a:off x="6576888" y="4733429"/>
              <a:ext cx="811213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Line 62"/>
            <p:cNvSpPr>
              <a:spLocks noChangeShapeType="1"/>
            </p:cNvSpPr>
            <p:nvPr/>
          </p:nvSpPr>
          <p:spPr bwMode="auto">
            <a:xfrm flipV="1">
              <a:off x="7432551" y="4733429"/>
              <a:ext cx="10128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Line 63"/>
            <p:cNvSpPr>
              <a:spLocks noChangeShapeType="1"/>
            </p:cNvSpPr>
            <p:nvPr/>
          </p:nvSpPr>
          <p:spPr bwMode="auto">
            <a:xfrm>
              <a:off x="7635751" y="5733554"/>
              <a:ext cx="8096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Line 64"/>
            <p:cNvSpPr>
              <a:spLocks noChangeShapeType="1"/>
            </p:cNvSpPr>
            <p:nvPr/>
          </p:nvSpPr>
          <p:spPr bwMode="auto">
            <a:xfrm>
              <a:off x="6283201" y="5733554"/>
              <a:ext cx="8096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Line 65"/>
            <p:cNvSpPr>
              <a:spLocks noChangeShapeType="1"/>
            </p:cNvSpPr>
            <p:nvPr/>
          </p:nvSpPr>
          <p:spPr bwMode="auto">
            <a:xfrm flipV="1">
              <a:off x="5262438" y="5733554"/>
              <a:ext cx="10128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Line 66"/>
            <p:cNvSpPr>
              <a:spLocks noChangeShapeType="1"/>
            </p:cNvSpPr>
            <p:nvPr/>
          </p:nvSpPr>
          <p:spPr bwMode="auto">
            <a:xfrm>
              <a:off x="5249738" y="4750891"/>
              <a:ext cx="8096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Rectangle 67"/>
            <p:cNvSpPr>
              <a:spLocks noChangeArrowheads="1"/>
            </p:cNvSpPr>
            <p:nvPr/>
          </p:nvSpPr>
          <p:spPr bwMode="auto">
            <a:xfrm>
              <a:off x="6875338" y="3501529"/>
              <a:ext cx="1044575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0,2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3" name="Rectangle 68"/>
            <p:cNvSpPr>
              <a:spLocks noChangeArrowheads="1"/>
            </p:cNvSpPr>
            <p:nvPr/>
          </p:nvSpPr>
          <p:spPr bwMode="auto">
            <a:xfrm>
              <a:off x="7919913" y="4438154"/>
              <a:ext cx="1044575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1,3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4" name="Rectangle 69"/>
            <p:cNvSpPr>
              <a:spLocks noChangeArrowheads="1"/>
            </p:cNvSpPr>
            <p:nvPr/>
          </p:nvSpPr>
          <p:spPr bwMode="auto">
            <a:xfrm>
              <a:off x="4787776" y="5373191"/>
              <a:ext cx="1044575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2,0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55" name="Line 70"/>
            <p:cNvSpPr>
              <a:spLocks noChangeShapeType="1"/>
            </p:cNvSpPr>
            <p:nvPr/>
          </p:nvSpPr>
          <p:spPr bwMode="auto">
            <a:xfrm>
              <a:off x="5579938" y="3855541"/>
              <a:ext cx="811213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Line 71"/>
            <p:cNvSpPr>
              <a:spLocks noChangeShapeType="1"/>
            </p:cNvSpPr>
            <p:nvPr/>
          </p:nvSpPr>
          <p:spPr bwMode="auto">
            <a:xfrm flipV="1">
              <a:off x="6394326" y="3855541"/>
              <a:ext cx="1014412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Line 72"/>
            <p:cNvSpPr>
              <a:spLocks noChangeShapeType="1"/>
            </p:cNvSpPr>
            <p:nvPr/>
          </p:nvSpPr>
          <p:spPr bwMode="auto">
            <a:xfrm flipV="1">
              <a:off x="7411913" y="3860304"/>
              <a:ext cx="10128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" name="Line 73"/>
            <p:cNvSpPr>
              <a:spLocks noChangeShapeType="1"/>
            </p:cNvSpPr>
            <p:nvPr/>
          </p:nvSpPr>
          <p:spPr bwMode="auto">
            <a:xfrm>
              <a:off x="7308726" y="2925266"/>
              <a:ext cx="8096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Line 74"/>
            <p:cNvSpPr>
              <a:spLocks noChangeShapeType="1"/>
            </p:cNvSpPr>
            <p:nvPr/>
          </p:nvSpPr>
          <p:spPr bwMode="auto">
            <a:xfrm flipV="1">
              <a:off x="6287963" y="2925266"/>
              <a:ext cx="10128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Line 75"/>
            <p:cNvSpPr>
              <a:spLocks noChangeShapeType="1"/>
            </p:cNvSpPr>
            <p:nvPr/>
          </p:nvSpPr>
          <p:spPr bwMode="auto">
            <a:xfrm flipV="1">
              <a:off x="5270376" y="2925266"/>
              <a:ext cx="1012825" cy="0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Rectangle 76"/>
            <p:cNvSpPr>
              <a:spLocks noChangeArrowheads="1"/>
            </p:cNvSpPr>
            <p:nvPr/>
          </p:nvSpPr>
          <p:spPr bwMode="auto">
            <a:xfrm>
              <a:off x="2484313" y="2564904"/>
              <a:ext cx="1044575" cy="938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2" name="Rectangle 77"/>
            <p:cNvSpPr>
              <a:spLocks noChangeArrowheads="1"/>
            </p:cNvSpPr>
            <p:nvPr/>
          </p:nvSpPr>
          <p:spPr bwMode="auto">
            <a:xfrm>
              <a:off x="3527301" y="3499941"/>
              <a:ext cx="1044575" cy="938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3" name="Rectangle 78"/>
            <p:cNvSpPr>
              <a:spLocks noChangeArrowheads="1"/>
            </p:cNvSpPr>
            <p:nvPr/>
          </p:nvSpPr>
          <p:spPr bwMode="auto">
            <a:xfrm>
              <a:off x="395163" y="4438154"/>
              <a:ext cx="1044575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0,0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4" name="Rectangle 79"/>
            <p:cNvSpPr>
              <a:spLocks noChangeArrowheads="1"/>
            </p:cNvSpPr>
            <p:nvPr/>
          </p:nvSpPr>
          <p:spPr bwMode="auto">
            <a:xfrm>
              <a:off x="395163" y="5373191"/>
              <a:ext cx="1044575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altLang="zh-CN" sz="1800" b="1" baseline="-25000">
                <a:solidFill>
                  <a:srgbClr val="003399"/>
                </a:solidFill>
                <a:effectLst/>
                <a:ea typeface="宋体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b="1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>
                  <a:solidFill>
                    <a:srgbClr val="003399"/>
                  </a:solidFill>
                  <a:effectLst/>
                  <a:ea typeface="宋体" charset="-122"/>
                </a:rPr>
                <a:t>1,0</a:t>
              </a:r>
              <a:endParaRPr lang="en-CA" altLang="zh-CN" sz="1800" b="1" baseline="-2500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5" name="Rectangle 80"/>
            <p:cNvSpPr>
              <a:spLocks noChangeArrowheads="1"/>
            </p:cNvSpPr>
            <p:nvPr/>
          </p:nvSpPr>
          <p:spPr bwMode="auto">
            <a:xfrm>
              <a:off x="1439738" y="5373191"/>
              <a:ext cx="1044575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6" name="Rectangle 81"/>
            <p:cNvSpPr>
              <a:spLocks noChangeArrowheads="1"/>
            </p:cNvSpPr>
            <p:nvPr/>
          </p:nvSpPr>
          <p:spPr bwMode="auto">
            <a:xfrm>
              <a:off x="7919913" y="2564904"/>
              <a:ext cx="1044575" cy="938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0,3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3,3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宋体" charset="-122"/>
              </a:endParaRPr>
            </a:p>
          </p:txBody>
        </p:sp>
        <p:sp>
          <p:nvSpPr>
            <p:cNvPr id="67" name="Rectangle 82"/>
            <p:cNvSpPr>
              <a:spLocks noChangeArrowheads="1"/>
            </p:cNvSpPr>
            <p:nvPr/>
          </p:nvSpPr>
          <p:spPr bwMode="auto">
            <a:xfrm>
              <a:off x="4787776" y="3498354"/>
              <a:ext cx="1044575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1,0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0,2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8" name="Rectangle 83"/>
            <p:cNvSpPr>
              <a:spLocks noChangeArrowheads="1"/>
            </p:cNvSpPr>
            <p:nvPr/>
          </p:nvSpPr>
          <p:spPr bwMode="auto">
            <a:xfrm>
              <a:off x="5830763" y="4438154"/>
              <a:ext cx="1044575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2,1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1,1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  <p:sp>
          <p:nvSpPr>
            <p:cNvPr id="69" name="Rectangle 84"/>
            <p:cNvSpPr>
              <a:spLocks noChangeArrowheads="1"/>
            </p:cNvSpPr>
            <p:nvPr/>
          </p:nvSpPr>
          <p:spPr bwMode="auto">
            <a:xfrm>
              <a:off x="6875338" y="5373191"/>
              <a:ext cx="1044575" cy="939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FF0000"/>
                  </a:solidFill>
                  <a:effectLst/>
                  <a:ea typeface="宋体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effectLst/>
                  <a:ea typeface="宋体" charset="-122"/>
                </a:rPr>
                <a:t>3,2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400" b="1" dirty="0">
                  <a:solidFill>
                    <a:srgbClr val="003399"/>
                  </a:solidFill>
                  <a:effectLst/>
                  <a:ea typeface="宋体" charset="-122"/>
                </a:rPr>
                <a:t>B</a:t>
              </a:r>
              <a:r>
                <a:rPr lang="en-US" altLang="zh-CN" sz="1800" b="1" baseline="-25000" dirty="0">
                  <a:solidFill>
                    <a:srgbClr val="003399"/>
                  </a:solidFill>
                  <a:effectLst/>
                  <a:ea typeface="宋体" charset="-122"/>
                </a:rPr>
                <a:t>2,2</a:t>
              </a:r>
              <a:endParaRPr lang="en-CA" altLang="zh-CN" sz="1800" b="1" baseline="-25000" dirty="0">
                <a:solidFill>
                  <a:srgbClr val="003399"/>
                </a:solidFill>
                <a:effectLst/>
                <a:ea typeface="Gulim" pitchFamily="34" charset="-127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9.4.4 DNS</a:t>
            </a:r>
            <a:r>
              <a:rPr lang="zh-CN" altLang="en-US" dirty="0"/>
              <a:t>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 err="1"/>
              <a:t>Dekel</a:t>
            </a:r>
            <a:r>
              <a:rPr lang="zh-CN" altLang="en-US" dirty="0"/>
              <a:t>、</a:t>
            </a:r>
            <a:r>
              <a:rPr lang="en-US" altLang="zh-CN" dirty="0" err="1"/>
              <a:t>Nassimi</a:t>
            </a:r>
            <a:r>
              <a:rPr lang="zh-CN" altLang="en-US" dirty="0"/>
              <a:t>和</a:t>
            </a:r>
            <a:r>
              <a:rPr lang="en-US" altLang="zh-CN" dirty="0" err="1"/>
              <a:t>Sahni</a:t>
            </a:r>
            <a:r>
              <a:rPr lang="zh-CN" altLang="en-US" dirty="0"/>
              <a:t>提出的</a:t>
            </a:r>
            <a:r>
              <a:rPr lang="en-US" altLang="zh-CN" dirty="0"/>
              <a:t>SIMD-CC</a:t>
            </a:r>
            <a:r>
              <a:rPr lang="zh-CN" altLang="en-US" dirty="0"/>
              <a:t>上的矩阵乘法</a:t>
            </a:r>
            <a:r>
              <a:rPr lang="en-US" altLang="zh-CN" dirty="0"/>
              <a:t>, </a:t>
            </a:r>
            <a:r>
              <a:rPr lang="zh-CN" altLang="en-US" dirty="0"/>
              <a:t>处理器数目为</a:t>
            </a:r>
            <a:r>
              <a:rPr lang="en-US" altLang="zh-CN" i="1" dirty="0"/>
              <a:t>n</a:t>
            </a:r>
            <a:r>
              <a:rPr lang="en-US" altLang="zh-CN" baseline="30000" dirty="0"/>
              <a:t>3</a:t>
            </a:r>
            <a:r>
              <a:rPr lang="en-US" altLang="zh-CN" dirty="0"/>
              <a:t>, </a:t>
            </a:r>
            <a:r>
              <a:rPr lang="zh-CN" altLang="en-US" dirty="0"/>
              <a:t>运行时间为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dirty="0" err="1"/>
              <a:t>log</a:t>
            </a:r>
            <a:r>
              <a:rPr lang="en-US" altLang="zh-CN" i="1" dirty="0" err="1"/>
              <a:t>n</a:t>
            </a:r>
            <a:r>
              <a:rPr lang="en-US" altLang="zh-CN" dirty="0"/>
              <a:t>), </a:t>
            </a:r>
            <a:r>
              <a:rPr lang="zh-CN" altLang="en-US" dirty="0"/>
              <a:t>是一种速度很快的算法</a:t>
            </a:r>
          </a:p>
          <a:p>
            <a:r>
              <a:rPr lang="zh-CN" altLang="en-US" dirty="0"/>
              <a:t>基本思想</a:t>
            </a:r>
            <a:endParaRPr lang="en-US" altLang="zh-CN" dirty="0"/>
          </a:p>
          <a:p>
            <a:pPr lvl="1"/>
            <a:r>
              <a:rPr lang="zh-CN" altLang="en-US" dirty="0"/>
              <a:t>通过一到一和一到多的播送办法，使得处理器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i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j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k</a:t>
            </a:r>
            <a:r>
              <a:rPr lang="zh-CN" altLang="en-US" dirty="0"/>
              <a:t>拥有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k</a:t>
            </a:r>
            <a:r>
              <a:rPr lang="zh-CN" altLang="en-US" dirty="0"/>
              <a:t>和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k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,</a:t>
            </a:r>
            <a:r>
              <a:rPr lang="zh-CN" altLang="en-US" dirty="0"/>
              <a:t>进行本地相乘</a:t>
            </a:r>
            <a:r>
              <a:rPr lang="en-US" altLang="zh-CN" dirty="0"/>
              <a:t>,</a:t>
            </a:r>
            <a:r>
              <a:rPr lang="zh-CN" altLang="en-US" dirty="0"/>
              <a:t>再沿</a:t>
            </a:r>
            <a:r>
              <a:rPr lang="en-US" altLang="zh-CN" i="1" dirty="0"/>
              <a:t>k</a:t>
            </a:r>
            <a:r>
              <a:rPr lang="zh-CN" altLang="en-US" dirty="0"/>
              <a:t>方向进行单点积累求和</a:t>
            </a:r>
            <a:r>
              <a:rPr lang="en-US" altLang="zh-CN" dirty="0"/>
              <a:t>,</a:t>
            </a:r>
            <a:r>
              <a:rPr lang="zh-CN" altLang="en-US" dirty="0"/>
              <a:t>结果存储在处理器</a:t>
            </a:r>
            <a:r>
              <a:rPr lang="en-US" altLang="zh-CN" i="1" dirty="0"/>
              <a:t>P</a:t>
            </a:r>
            <a:r>
              <a:rPr lang="en-US" altLang="zh-CN" i="1" baseline="-25000" dirty="0"/>
              <a:t>i</a:t>
            </a:r>
            <a:r>
              <a:rPr lang="en-US" altLang="zh-CN" baseline="-25000" dirty="0"/>
              <a:t>,</a:t>
            </a:r>
            <a:r>
              <a:rPr lang="en-US" altLang="zh-CN" i="1" baseline="-25000" dirty="0"/>
              <a:t>j</a:t>
            </a:r>
            <a:r>
              <a:rPr lang="en-US" altLang="zh-CN" baseline="-25000" dirty="0"/>
              <a:t>,0</a:t>
            </a:r>
            <a:r>
              <a:rPr lang="zh-CN" altLang="en-US" dirty="0"/>
              <a:t>中。</a:t>
            </a:r>
          </a:p>
          <a:p>
            <a:r>
              <a:rPr lang="zh-CN" altLang="en-US" dirty="0"/>
              <a:t>处理器编号</a:t>
            </a:r>
            <a:endParaRPr lang="en-US" altLang="zh-CN" dirty="0"/>
          </a:p>
          <a:p>
            <a:pPr lvl="1"/>
            <a:r>
              <a:rPr lang="zh-CN" altLang="en-US" dirty="0"/>
              <a:t>处理器数</a:t>
            </a:r>
            <a:r>
              <a:rPr lang="en-US" altLang="zh-CN" i="1" dirty="0"/>
              <a:t>p</a:t>
            </a:r>
            <a:r>
              <a:rPr lang="en-US" altLang="zh-CN" dirty="0"/>
              <a:t>=</a:t>
            </a:r>
            <a:r>
              <a:rPr lang="en-US" altLang="zh-CN" i="1" dirty="0"/>
              <a:t>n</a:t>
            </a:r>
            <a:r>
              <a:rPr lang="en-US" altLang="zh-CN" baseline="30000" dirty="0"/>
              <a:t>3</a:t>
            </a:r>
            <a:endParaRPr lang="en-US" altLang="zh-CN" dirty="0"/>
          </a:p>
          <a:p>
            <a:pPr lvl="1"/>
            <a:r>
              <a:rPr lang="zh-CN" altLang="en-US" dirty="0"/>
              <a:t>处理器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i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j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k</a:t>
            </a:r>
            <a:r>
              <a:rPr lang="zh-CN" altLang="en-US" dirty="0"/>
              <a:t>的三个寄存器表示为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 err="1"/>
              <a:t>,</a:t>
            </a:r>
            <a:r>
              <a:rPr lang="en-US" altLang="zh-CN" i="1" dirty="0" err="1"/>
              <a:t>j</a:t>
            </a:r>
            <a:r>
              <a:rPr lang="en-US" altLang="zh-CN" dirty="0" err="1"/>
              <a:t>,</a:t>
            </a:r>
            <a:r>
              <a:rPr lang="en-US" altLang="zh-CN" i="1" dirty="0" err="1"/>
              <a:t>k</a:t>
            </a:r>
            <a:r>
              <a:rPr lang="en-US" altLang="zh-CN" dirty="0"/>
              <a:t>], </a:t>
            </a:r>
            <a:r>
              <a:rPr lang="en-US" altLang="zh-CN" i="1" dirty="0"/>
              <a:t>B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 err="1"/>
              <a:t>,</a:t>
            </a:r>
            <a:r>
              <a:rPr lang="en-US" altLang="zh-CN" i="1" dirty="0" err="1"/>
              <a:t>j</a:t>
            </a:r>
            <a:r>
              <a:rPr lang="en-US" altLang="zh-CN" dirty="0" err="1"/>
              <a:t>,</a:t>
            </a:r>
            <a:r>
              <a:rPr lang="en-US" altLang="zh-CN" i="1" dirty="0" err="1"/>
              <a:t>k</a:t>
            </a:r>
            <a:r>
              <a:rPr lang="en-US" altLang="zh-CN" dirty="0"/>
              <a:t>]</a:t>
            </a:r>
            <a:r>
              <a:rPr lang="zh-CN" altLang="en-US" dirty="0"/>
              <a:t>和</a:t>
            </a:r>
            <a:r>
              <a:rPr lang="en-US" altLang="zh-CN" i="1" dirty="0"/>
              <a:t>C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 err="1"/>
              <a:t>,</a:t>
            </a:r>
            <a:r>
              <a:rPr lang="en-US" altLang="zh-CN" i="1" dirty="0" err="1"/>
              <a:t>j</a:t>
            </a:r>
            <a:r>
              <a:rPr lang="en-US" altLang="zh-CN" dirty="0" err="1"/>
              <a:t>,</a:t>
            </a:r>
            <a:r>
              <a:rPr lang="en-US" altLang="zh-CN" i="1" dirty="0" err="1"/>
              <a:t>k</a:t>
            </a:r>
            <a:r>
              <a:rPr lang="en-US" altLang="zh-CN" dirty="0"/>
              <a:t>], </a:t>
            </a:r>
            <a:r>
              <a:rPr lang="zh-CN" altLang="en-US" dirty="0"/>
              <a:t>初始时均为</a:t>
            </a:r>
            <a:r>
              <a:rPr lang="en-US" altLang="zh-CN" dirty="0"/>
              <a:t>0</a:t>
            </a:r>
            <a:endParaRPr lang="zh-CN" altLang="en-US" dirty="0"/>
          </a:p>
          <a:p>
            <a:pPr lvl="1"/>
            <a:r>
              <a:rPr lang="zh-CN" altLang="en-US" dirty="0"/>
              <a:t>求和运算：沿</a:t>
            </a:r>
            <a:r>
              <a:rPr lang="en-US" altLang="zh-CN" i="1" dirty="0"/>
              <a:t>k</a:t>
            </a:r>
            <a:r>
              <a:rPr lang="zh-CN" altLang="en-US" dirty="0"/>
              <a:t>方向进行单点积累求和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9.4.4 DNS</a:t>
            </a:r>
            <a:r>
              <a:rPr lang="zh-CN" altLang="en-US" dirty="0"/>
              <a:t>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初始时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j</a:t>
            </a:r>
            <a:r>
              <a:rPr lang="zh-CN" altLang="en-US" dirty="0"/>
              <a:t>和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i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j</a:t>
            </a:r>
            <a:r>
              <a:rPr lang="zh-CN" altLang="en-US" dirty="0"/>
              <a:t>存储于寄存器</a:t>
            </a:r>
            <a:r>
              <a:rPr lang="en-US" altLang="zh-CN" i="1" dirty="0"/>
              <a:t>A</a:t>
            </a:r>
            <a:r>
              <a:rPr lang="en-US" altLang="zh-CN" dirty="0"/>
              <a:t>[</a:t>
            </a:r>
            <a:r>
              <a:rPr lang="en-US" altLang="zh-CN" i="1" dirty="0"/>
              <a:t>i</a:t>
            </a:r>
            <a:r>
              <a:rPr lang="en-US" altLang="zh-CN" dirty="0"/>
              <a:t>,</a:t>
            </a:r>
            <a:r>
              <a:rPr lang="en-US" altLang="zh-CN" i="1" dirty="0"/>
              <a:t>j</a:t>
            </a:r>
            <a:r>
              <a:rPr lang="en-US" altLang="zh-CN" dirty="0"/>
              <a:t>,0]</a:t>
            </a:r>
            <a:r>
              <a:rPr lang="zh-CN" altLang="en-US" dirty="0"/>
              <a:t>和</a:t>
            </a:r>
            <a:r>
              <a:rPr lang="en-US" altLang="zh-CN" i="1" dirty="0"/>
              <a:t>B</a:t>
            </a:r>
            <a:r>
              <a:rPr lang="en-US" altLang="zh-CN" dirty="0"/>
              <a:t>[</a:t>
            </a:r>
            <a:r>
              <a:rPr lang="en-US" altLang="zh-CN" i="1" dirty="0"/>
              <a:t>i</a:t>
            </a:r>
            <a:r>
              <a:rPr lang="en-US" altLang="zh-CN" dirty="0"/>
              <a:t>,</a:t>
            </a:r>
            <a:r>
              <a:rPr lang="en-US" altLang="zh-CN" i="1" dirty="0"/>
              <a:t>j</a:t>
            </a:r>
            <a:r>
              <a:rPr lang="en-US" altLang="zh-CN" dirty="0"/>
              <a:t>,0]</a:t>
            </a:r>
          </a:p>
          <a:p>
            <a:pPr lvl="1"/>
            <a:r>
              <a:rPr lang="en-US" altLang="zh-CN" dirty="0"/>
              <a:t>①</a:t>
            </a:r>
            <a:r>
              <a:rPr lang="zh-CN" altLang="en-US" dirty="0"/>
              <a:t>数据复制</a:t>
            </a:r>
            <a:endParaRPr lang="en-US" altLang="zh-CN" dirty="0"/>
          </a:p>
          <a:p>
            <a:pPr lvl="2"/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zh-CN" altLang="en-US" dirty="0"/>
              <a:t>同时在</a:t>
            </a:r>
            <a:r>
              <a:rPr lang="en-US" altLang="zh-CN" i="1" dirty="0"/>
              <a:t>k</a:t>
            </a:r>
            <a:r>
              <a:rPr lang="zh-CN" altLang="en-US" dirty="0"/>
              <a:t>维复制</a:t>
            </a:r>
            <a:r>
              <a:rPr lang="en-US" altLang="zh-CN" dirty="0"/>
              <a:t>(</a:t>
            </a:r>
            <a:r>
              <a:rPr lang="zh-CN" altLang="en-US" dirty="0"/>
              <a:t>一到一播送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i="1" dirty="0"/>
              <a:t>A</a:t>
            </a:r>
            <a:r>
              <a:rPr lang="zh-CN" altLang="en-US" dirty="0"/>
              <a:t>在</a:t>
            </a:r>
            <a:r>
              <a:rPr lang="en-US" altLang="zh-CN" i="1" dirty="0"/>
              <a:t>j</a:t>
            </a:r>
            <a:r>
              <a:rPr lang="zh-CN" altLang="en-US" dirty="0"/>
              <a:t>维复制</a:t>
            </a:r>
            <a:r>
              <a:rPr lang="en-US" altLang="zh-CN" dirty="0"/>
              <a:t>(</a:t>
            </a:r>
            <a:r>
              <a:rPr lang="zh-CN" altLang="en-US" dirty="0"/>
              <a:t>一到多播送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i="1" dirty="0"/>
              <a:t>B</a:t>
            </a:r>
            <a:r>
              <a:rPr lang="zh-CN" altLang="en-US" dirty="0"/>
              <a:t>在</a:t>
            </a:r>
            <a:r>
              <a:rPr lang="en-US" altLang="zh-CN" i="1" dirty="0" err="1"/>
              <a:t>i</a:t>
            </a:r>
            <a:r>
              <a:rPr lang="zh-CN" altLang="en-US" dirty="0"/>
              <a:t>维复制</a:t>
            </a:r>
            <a:r>
              <a:rPr lang="en-US" altLang="zh-CN" dirty="0"/>
              <a:t>(</a:t>
            </a:r>
            <a:r>
              <a:rPr lang="zh-CN" altLang="en-US" dirty="0"/>
              <a:t>一到多播送</a:t>
            </a:r>
            <a:r>
              <a:rPr lang="en-US" altLang="zh-CN"/>
              <a:t>)</a:t>
            </a:r>
            <a:endParaRPr lang="en-US" altLang="zh-CN" dirty="0"/>
          </a:p>
          <a:p>
            <a:pPr lvl="1"/>
            <a:r>
              <a:rPr lang="en-US" altLang="zh-CN" dirty="0"/>
              <a:t>②</a:t>
            </a:r>
            <a:r>
              <a:rPr lang="zh-CN" altLang="en-US" dirty="0"/>
              <a:t>相乘运算</a:t>
            </a:r>
            <a:endParaRPr lang="en-US" altLang="zh-CN" dirty="0"/>
          </a:p>
          <a:p>
            <a:pPr lvl="2"/>
            <a:r>
              <a:rPr lang="zh-CN" altLang="en-US" dirty="0"/>
              <a:t>所有处理器的</a:t>
            </a:r>
            <a:r>
              <a:rPr lang="en-US" altLang="zh-CN" i="1" dirty="0"/>
              <a:t>A</a:t>
            </a:r>
            <a:r>
              <a:rPr lang="zh-CN" altLang="en-US" dirty="0"/>
              <a:t>、</a:t>
            </a:r>
            <a:r>
              <a:rPr lang="en-US" altLang="zh-CN" i="1" dirty="0"/>
              <a:t>B</a:t>
            </a:r>
            <a:r>
              <a:rPr lang="zh-CN" altLang="en-US" dirty="0"/>
              <a:t>寄存器两两相乘</a:t>
            </a:r>
            <a:endParaRPr lang="en-US" altLang="zh-CN" dirty="0"/>
          </a:p>
          <a:p>
            <a:pPr lvl="1"/>
            <a:r>
              <a:rPr lang="en-US" altLang="zh-CN" dirty="0"/>
              <a:t>③</a:t>
            </a:r>
            <a:r>
              <a:rPr lang="zh-CN" altLang="en-US" dirty="0"/>
              <a:t>求和运算</a:t>
            </a:r>
            <a:endParaRPr lang="en-US" altLang="zh-CN" dirty="0"/>
          </a:p>
          <a:p>
            <a:pPr lvl="2"/>
            <a:r>
              <a:rPr lang="zh-CN" altLang="en-US" dirty="0"/>
              <a:t>沿</a:t>
            </a:r>
            <a:r>
              <a:rPr lang="en-US" altLang="zh-CN" i="1" dirty="0"/>
              <a:t>k</a:t>
            </a:r>
            <a:r>
              <a:rPr lang="zh-CN" altLang="en-US" dirty="0"/>
              <a:t>方向进行单点积累求和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9.4.4 DNS</a:t>
            </a:r>
            <a:r>
              <a:rPr lang="zh-CN" altLang="en-US" dirty="0"/>
              <a:t>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4×4</a:t>
            </a:r>
            <a:r>
              <a:rPr lang="zh-CN" altLang="en-US" dirty="0"/>
              <a:t>的矩阵在</a:t>
            </a:r>
            <a:r>
              <a:rPr lang="en-US" altLang="zh-CN" dirty="0"/>
              <a:t>64</a:t>
            </a:r>
            <a:r>
              <a:rPr lang="zh-CN" altLang="en-US" dirty="0"/>
              <a:t>个处理器上的</a:t>
            </a:r>
            <a:r>
              <a:rPr lang="en-US" altLang="zh-CN" dirty="0"/>
              <a:t>DSN</a:t>
            </a:r>
            <a:r>
              <a:rPr lang="zh-CN" altLang="en-US" dirty="0"/>
              <a:t>乘法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C5212A1A-81DF-4695-8F1C-53A3C50BFC42}"/>
              </a:ext>
            </a:extLst>
          </p:cNvPr>
          <p:cNvGrpSpPr/>
          <p:nvPr/>
        </p:nvGrpSpPr>
        <p:grpSpPr>
          <a:xfrm>
            <a:off x="899592" y="1628800"/>
            <a:ext cx="7435763" cy="4983344"/>
            <a:chOff x="2355169" y="700834"/>
            <a:chExt cx="7435763" cy="4983344"/>
          </a:xfrm>
        </p:grpSpPr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A9CEF052-6F63-4C09-B804-9F87DF10AF4F}"/>
                </a:ext>
              </a:extLst>
            </p:cNvPr>
            <p:cNvGrpSpPr/>
            <p:nvPr/>
          </p:nvGrpSpPr>
          <p:grpSpPr>
            <a:xfrm>
              <a:off x="3098757" y="4355782"/>
              <a:ext cx="3125730" cy="977994"/>
              <a:chOff x="1685008" y="4279211"/>
              <a:chExt cx="3125730" cy="977994"/>
            </a:xfrm>
          </p:grpSpPr>
          <p:sp>
            <p:nvSpPr>
              <p:cNvPr id="322" name="椭圆 321">
                <a:extLst>
                  <a:ext uri="{FF2B5EF4-FFF2-40B4-BE49-F238E27FC236}">
                    <a16:creationId xmlns:a16="http://schemas.microsoft.com/office/drawing/2014/main" id="{C57F0B60-4750-4C91-ADAE-1EAEA0D66A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3" name="椭圆 322">
                <a:extLst>
                  <a:ext uri="{FF2B5EF4-FFF2-40B4-BE49-F238E27FC236}">
                    <a16:creationId xmlns:a16="http://schemas.microsoft.com/office/drawing/2014/main" id="{9435F63D-AF2F-46C9-937C-D1A48A977A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4" name="椭圆 323">
                <a:extLst>
                  <a:ext uri="{FF2B5EF4-FFF2-40B4-BE49-F238E27FC236}">
                    <a16:creationId xmlns:a16="http://schemas.microsoft.com/office/drawing/2014/main" id="{E581122C-43A1-4B05-BDA3-870573D26B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" name="椭圆 324">
                <a:extLst>
                  <a:ext uri="{FF2B5EF4-FFF2-40B4-BE49-F238E27FC236}">
                    <a16:creationId xmlns:a16="http://schemas.microsoft.com/office/drawing/2014/main" id="{91F7FB3C-E5D9-41FE-8B25-CED1CC523F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6" name="椭圆 325">
                <a:extLst>
                  <a:ext uri="{FF2B5EF4-FFF2-40B4-BE49-F238E27FC236}">
                    <a16:creationId xmlns:a16="http://schemas.microsoft.com/office/drawing/2014/main" id="{A5415C52-51BE-4D9A-BC05-B3CFAEF19C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" name="椭圆 326">
                <a:extLst>
                  <a:ext uri="{FF2B5EF4-FFF2-40B4-BE49-F238E27FC236}">
                    <a16:creationId xmlns:a16="http://schemas.microsoft.com/office/drawing/2014/main" id="{64A93468-F180-43D2-9CE1-9D7CBEEE90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8" name="椭圆 327">
                <a:extLst>
                  <a:ext uri="{FF2B5EF4-FFF2-40B4-BE49-F238E27FC236}">
                    <a16:creationId xmlns:a16="http://schemas.microsoft.com/office/drawing/2014/main" id="{BC4EC224-586A-448F-ABAC-6C2F254ADA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9" name="椭圆 328">
                <a:extLst>
                  <a:ext uri="{FF2B5EF4-FFF2-40B4-BE49-F238E27FC236}">
                    <a16:creationId xmlns:a16="http://schemas.microsoft.com/office/drawing/2014/main" id="{FD5D7354-00EF-41E3-9D51-F583EC1708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0" name="椭圆 329">
                <a:extLst>
                  <a:ext uri="{FF2B5EF4-FFF2-40B4-BE49-F238E27FC236}">
                    <a16:creationId xmlns:a16="http://schemas.microsoft.com/office/drawing/2014/main" id="{EE22F5BA-5BF7-4116-A670-F5579952FF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1" name="椭圆 330">
                <a:extLst>
                  <a:ext uri="{FF2B5EF4-FFF2-40B4-BE49-F238E27FC236}">
                    <a16:creationId xmlns:a16="http://schemas.microsoft.com/office/drawing/2014/main" id="{D4F7BBA5-F483-4518-84DA-302C5349AA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2" name="椭圆 331">
                <a:extLst>
                  <a:ext uri="{FF2B5EF4-FFF2-40B4-BE49-F238E27FC236}">
                    <a16:creationId xmlns:a16="http://schemas.microsoft.com/office/drawing/2014/main" id="{6912290D-5E5D-454C-BB57-1E2B7A27D7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3" name="椭圆 332">
                <a:extLst>
                  <a:ext uri="{FF2B5EF4-FFF2-40B4-BE49-F238E27FC236}">
                    <a16:creationId xmlns:a16="http://schemas.microsoft.com/office/drawing/2014/main" id="{2C49C9A5-24D6-4273-A169-82D37C511A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4" name="椭圆 333">
                <a:extLst>
                  <a:ext uri="{FF2B5EF4-FFF2-40B4-BE49-F238E27FC236}">
                    <a16:creationId xmlns:a16="http://schemas.microsoft.com/office/drawing/2014/main" id="{A7DA13FA-44B5-4290-8E55-6A0A5F70FD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5" name="椭圆 334">
                <a:extLst>
                  <a:ext uri="{FF2B5EF4-FFF2-40B4-BE49-F238E27FC236}">
                    <a16:creationId xmlns:a16="http://schemas.microsoft.com/office/drawing/2014/main" id="{3243A5C2-9671-420B-ADBE-68174CA363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6" name="椭圆 335">
                <a:extLst>
                  <a:ext uri="{FF2B5EF4-FFF2-40B4-BE49-F238E27FC236}">
                    <a16:creationId xmlns:a16="http://schemas.microsoft.com/office/drawing/2014/main" id="{6006A200-A2A7-4F56-BCAC-5A278652EA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7" name="椭圆 336">
                <a:extLst>
                  <a:ext uri="{FF2B5EF4-FFF2-40B4-BE49-F238E27FC236}">
                    <a16:creationId xmlns:a16="http://schemas.microsoft.com/office/drawing/2014/main" id="{5FCD0CA1-B5BA-4639-86CD-EA2F4B08D9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" name="平行四边形 337">
                <a:extLst>
                  <a:ext uri="{FF2B5EF4-FFF2-40B4-BE49-F238E27FC236}">
                    <a16:creationId xmlns:a16="http://schemas.microsoft.com/office/drawing/2014/main" id="{D825D3F4-5A6D-4CF8-A9C3-316DD660F633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DD53A728-2FF4-4438-B179-EF11A8455AB3}"/>
                </a:ext>
              </a:extLst>
            </p:cNvPr>
            <p:cNvGrpSpPr/>
            <p:nvPr/>
          </p:nvGrpSpPr>
          <p:grpSpPr>
            <a:xfrm>
              <a:off x="3098757" y="3311067"/>
              <a:ext cx="3125730" cy="977994"/>
              <a:chOff x="1685008" y="4279211"/>
              <a:chExt cx="3125730" cy="977994"/>
            </a:xfrm>
          </p:grpSpPr>
          <p:sp>
            <p:nvSpPr>
              <p:cNvPr id="305" name="椭圆 304">
                <a:extLst>
                  <a:ext uri="{FF2B5EF4-FFF2-40B4-BE49-F238E27FC236}">
                    <a16:creationId xmlns:a16="http://schemas.microsoft.com/office/drawing/2014/main" id="{CF539D73-C0AE-4EB6-9748-1A762F4D79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6" name="椭圆 305">
                <a:extLst>
                  <a:ext uri="{FF2B5EF4-FFF2-40B4-BE49-F238E27FC236}">
                    <a16:creationId xmlns:a16="http://schemas.microsoft.com/office/drawing/2014/main" id="{6611C579-DD69-438C-A863-1B4C339B65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7" name="椭圆 306">
                <a:extLst>
                  <a:ext uri="{FF2B5EF4-FFF2-40B4-BE49-F238E27FC236}">
                    <a16:creationId xmlns:a16="http://schemas.microsoft.com/office/drawing/2014/main" id="{9BF0AA1E-9AFD-4851-9C88-A50FEB23A8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8" name="椭圆 307">
                <a:extLst>
                  <a:ext uri="{FF2B5EF4-FFF2-40B4-BE49-F238E27FC236}">
                    <a16:creationId xmlns:a16="http://schemas.microsoft.com/office/drawing/2014/main" id="{7B1967E1-CF6B-48AA-BAC8-5023078482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" name="椭圆 308">
                <a:extLst>
                  <a:ext uri="{FF2B5EF4-FFF2-40B4-BE49-F238E27FC236}">
                    <a16:creationId xmlns:a16="http://schemas.microsoft.com/office/drawing/2014/main" id="{1FAD73C8-CFF7-4632-865E-7BAE694E56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0" name="椭圆 309">
                <a:extLst>
                  <a:ext uri="{FF2B5EF4-FFF2-40B4-BE49-F238E27FC236}">
                    <a16:creationId xmlns:a16="http://schemas.microsoft.com/office/drawing/2014/main" id="{CA944422-D301-4839-A83E-6AFD02C29D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" name="椭圆 310">
                <a:extLst>
                  <a:ext uri="{FF2B5EF4-FFF2-40B4-BE49-F238E27FC236}">
                    <a16:creationId xmlns:a16="http://schemas.microsoft.com/office/drawing/2014/main" id="{8CEADF8C-EA14-4513-997F-8BDD08C6AD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2" name="椭圆 311">
                <a:extLst>
                  <a:ext uri="{FF2B5EF4-FFF2-40B4-BE49-F238E27FC236}">
                    <a16:creationId xmlns:a16="http://schemas.microsoft.com/office/drawing/2014/main" id="{F1C97D55-87ED-4A9E-B657-13984AE548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3" name="椭圆 312">
                <a:extLst>
                  <a:ext uri="{FF2B5EF4-FFF2-40B4-BE49-F238E27FC236}">
                    <a16:creationId xmlns:a16="http://schemas.microsoft.com/office/drawing/2014/main" id="{0D050266-83F7-4571-BA60-26A7B35EB8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4" name="椭圆 313">
                <a:extLst>
                  <a:ext uri="{FF2B5EF4-FFF2-40B4-BE49-F238E27FC236}">
                    <a16:creationId xmlns:a16="http://schemas.microsoft.com/office/drawing/2014/main" id="{5230367B-B4E6-48A4-A0FC-B39B06B07F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5" name="椭圆 314">
                <a:extLst>
                  <a:ext uri="{FF2B5EF4-FFF2-40B4-BE49-F238E27FC236}">
                    <a16:creationId xmlns:a16="http://schemas.microsoft.com/office/drawing/2014/main" id="{641215F8-7380-448D-B584-5B9C73D14D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" name="椭圆 315">
                <a:extLst>
                  <a:ext uri="{FF2B5EF4-FFF2-40B4-BE49-F238E27FC236}">
                    <a16:creationId xmlns:a16="http://schemas.microsoft.com/office/drawing/2014/main" id="{A01C6A7E-8570-44E2-B486-0C3BD7E267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" name="椭圆 316">
                <a:extLst>
                  <a:ext uri="{FF2B5EF4-FFF2-40B4-BE49-F238E27FC236}">
                    <a16:creationId xmlns:a16="http://schemas.microsoft.com/office/drawing/2014/main" id="{51034C78-E51A-4648-AB8C-74120F36F9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8" name="椭圆 317">
                <a:extLst>
                  <a:ext uri="{FF2B5EF4-FFF2-40B4-BE49-F238E27FC236}">
                    <a16:creationId xmlns:a16="http://schemas.microsoft.com/office/drawing/2014/main" id="{EED3DA71-9CF2-4103-9B20-6C146F25C9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9" name="椭圆 318">
                <a:extLst>
                  <a:ext uri="{FF2B5EF4-FFF2-40B4-BE49-F238E27FC236}">
                    <a16:creationId xmlns:a16="http://schemas.microsoft.com/office/drawing/2014/main" id="{D50B1632-AC48-4F38-BB11-BF6C2C7743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0" name="椭圆 319">
                <a:extLst>
                  <a:ext uri="{FF2B5EF4-FFF2-40B4-BE49-F238E27FC236}">
                    <a16:creationId xmlns:a16="http://schemas.microsoft.com/office/drawing/2014/main" id="{E238687C-114A-4875-BB45-235604C14C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1" name="平行四边形 320">
                <a:extLst>
                  <a:ext uri="{FF2B5EF4-FFF2-40B4-BE49-F238E27FC236}">
                    <a16:creationId xmlns:a16="http://schemas.microsoft.com/office/drawing/2014/main" id="{41F0BBD4-6C45-472F-A018-35C99EFE8C57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AFD40079-6CE2-4940-BEC0-995313EBEF7C}"/>
                </a:ext>
              </a:extLst>
            </p:cNvPr>
            <p:cNvGrpSpPr/>
            <p:nvPr/>
          </p:nvGrpSpPr>
          <p:grpSpPr>
            <a:xfrm>
              <a:off x="3098757" y="2266353"/>
              <a:ext cx="3125730" cy="977994"/>
              <a:chOff x="1685008" y="4279211"/>
              <a:chExt cx="3125730" cy="977994"/>
            </a:xfrm>
          </p:grpSpPr>
          <p:sp>
            <p:nvSpPr>
              <p:cNvPr id="288" name="椭圆 287">
                <a:extLst>
                  <a:ext uri="{FF2B5EF4-FFF2-40B4-BE49-F238E27FC236}">
                    <a16:creationId xmlns:a16="http://schemas.microsoft.com/office/drawing/2014/main" id="{B7034A21-36FF-4C6D-BCC7-E8AED34DB6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" name="椭圆 288">
                <a:extLst>
                  <a:ext uri="{FF2B5EF4-FFF2-40B4-BE49-F238E27FC236}">
                    <a16:creationId xmlns:a16="http://schemas.microsoft.com/office/drawing/2014/main" id="{BCBA3C41-957F-4F91-992C-394C840763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" name="椭圆 289">
                <a:extLst>
                  <a:ext uri="{FF2B5EF4-FFF2-40B4-BE49-F238E27FC236}">
                    <a16:creationId xmlns:a16="http://schemas.microsoft.com/office/drawing/2014/main" id="{64DA80BA-F264-4033-B139-324D9F1D21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" name="椭圆 290">
                <a:extLst>
                  <a:ext uri="{FF2B5EF4-FFF2-40B4-BE49-F238E27FC236}">
                    <a16:creationId xmlns:a16="http://schemas.microsoft.com/office/drawing/2014/main" id="{B36F839A-982D-4677-AC62-D4D030E6E3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2" name="椭圆 291">
                <a:extLst>
                  <a:ext uri="{FF2B5EF4-FFF2-40B4-BE49-F238E27FC236}">
                    <a16:creationId xmlns:a16="http://schemas.microsoft.com/office/drawing/2014/main" id="{77439C76-322D-46BE-BBE6-FD403D94D7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" name="椭圆 292">
                <a:extLst>
                  <a:ext uri="{FF2B5EF4-FFF2-40B4-BE49-F238E27FC236}">
                    <a16:creationId xmlns:a16="http://schemas.microsoft.com/office/drawing/2014/main" id="{6F777E3A-54BB-4A1C-8406-693F128852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4" name="椭圆 293">
                <a:extLst>
                  <a:ext uri="{FF2B5EF4-FFF2-40B4-BE49-F238E27FC236}">
                    <a16:creationId xmlns:a16="http://schemas.microsoft.com/office/drawing/2014/main" id="{910D45E7-6988-48E5-8EC2-8EDC6B5247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5" name="椭圆 294">
                <a:extLst>
                  <a:ext uri="{FF2B5EF4-FFF2-40B4-BE49-F238E27FC236}">
                    <a16:creationId xmlns:a16="http://schemas.microsoft.com/office/drawing/2014/main" id="{D1B88B0A-F347-4A1E-B70C-CAD9EF7B7B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" name="椭圆 295">
                <a:extLst>
                  <a:ext uri="{FF2B5EF4-FFF2-40B4-BE49-F238E27FC236}">
                    <a16:creationId xmlns:a16="http://schemas.microsoft.com/office/drawing/2014/main" id="{55A56ED5-7A2B-494F-BE6D-0F566108A4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" name="椭圆 296">
                <a:extLst>
                  <a:ext uri="{FF2B5EF4-FFF2-40B4-BE49-F238E27FC236}">
                    <a16:creationId xmlns:a16="http://schemas.microsoft.com/office/drawing/2014/main" id="{B5C84AC1-5BB5-4A83-8DE4-370A8D478C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" name="椭圆 297">
                <a:extLst>
                  <a:ext uri="{FF2B5EF4-FFF2-40B4-BE49-F238E27FC236}">
                    <a16:creationId xmlns:a16="http://schemas.microsoft.com/office/drawing/2014/main" id="{66A01EED-BF06-4FC0-BEB3-E9EDFB0A35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9" name="椭圆 298">
                <a:extLst>
                  <a:ext uri="{FF2B5EF4-FFF2-40B4-BE49-F238E27FC236}">
                    <a16:creationId xmlns:a16="http://schemas.microsoft.com/office/drawing/2014/main" id="{7C406C82-9B0D-416C-B0AF-892EAA5A60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" name="椭圆 299">
                <a:extLst>
                  <a:ext uri="{FF2B5EF4-FFF2-40B4-BE49-F238E27FC236}">
                    <a16:creationId xmlns:a16="http://schemas.microsoft.com/office/drawing/2014/main" id="{1A50AF79-CCFD-455B-850E-562660A6D3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" name="椭圆 300">
                <a:extLst>
                  <a:ext uri="{FF2B5EF4-FFF2-40B4-BE49-F238E27FC236}">
                    <a16:creationId xmlns:a16="http://schemas.microsoft.com/office/drawing/2014/main" id="{8ADB411C-0994-4B93-8049-4DF4041B9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" name="椭圆 301">
                <a:extLst>
                  <a:ext uri="{FF2B5EF4-FFF2-40B4-BE49-F238E27FC236}">
                    <a16:creationId xmlns:a16="http://schemas.microsoft.com/office/drawing/2014/main" id="{AF9C5137-C398-4B54-84B8-1E541CB590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3" name="椭圆 302">
                <a:extLst>
                  <a:ext uri="{FF2B5EF4-FFF2-40B4-BE49-F238E27FC236}">
                    <a16:creationId xmlns:a16="http://schemas.microsoft.com/office/drawing/2014/main" id="{1E39397D-62F7-40E5-A1BE-1891894AE6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" name="平行四边形 303">
                <a:extLst>
                  <a:ext uri="{FF2B5EF4-FFF2-40B4-BE49-F238E27FC236}">
                    <a16:creationId xmlns:a16="http://schemas.microsoft.com/office/drawing/2014/main" id="{EA07E2EB-C0C3-4FE5-8505-6A099F2E87E5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519C5640-F1CA-43CE-A367-574AD79914A2}"/>
                </a:ext>
              </a:extLst>
            </p:cNvPr>
            <p:cNvGrpSpPr/>
            <p:nvPr/>
          </p:nvGrpSpPr>
          <p:grpSpPr>
            <a:xfrm>
              <a:off x="3098757" y="1221639"/>
              <a:ext cx="3125730" cy="977994"/>
              <a:chOff x="1685008" y="4279211"/>
              <a:chExt cx="3125730" cy="977994"/>
            </a:xfrm>
          </p:grpSpPr>
          <p:sp>
            <p:nvSpPr>
              <p:cNvPr id="271" name="椭圆 270">
                <a:extLst>
                  <a:ext uri="{FF2B5EF4-FFF2-40B4-BE49-F238E27FC236}">
                    <a16:creationId xmlns:a16="http://schemas.microsoft.com/office/drawing/2014/main" id="{B9EAE179-8B85-4ADF-831F-2294562A37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" name="椭圆 271">
                <a:extLst>
                  <a:ext uri="{FF2B5EF4-FFF2-40B4-BE49-F238E27FC236}">
                    <a16:creationId xmlns:a16="http://schemas.microsoft.com/office/drawing/2014/main" id="{F17A66FF-D485-4907-B945-B3A019BEC9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" name="椭圆 272">
                <a:extLst>
                  <a:ext uri="{FF2B5EF4-FFF2-40B4-BE49-F238E27FC236}">
                    <a16:creationId xmlns:a16="http://schemas.microsoft.com/office/drawing/2014/main" id="{955E5245-9421-4643-A809-9FC0001754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" name="椭圆 273">
                <a:extLst>
                  <a:ext uri="{FF2B5EF4-FFF2-40B4-BE49-F238E27FC236}">
                    <a16:creationId xmlns:a16="http://schemas.microsoft.com/office/drawing/2014/main" id="{B8F74A67-FEA3-4FE8-970E-232234408B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5" name="椭圆 274">
                <a:extLst>
                  <a:ext uri="{FF2B5EF4-FFF2-40B4-BE49-F238E27FC236}">
                    <a16:creationId xmlns:a16="http://schemas.microsoft.com/office/drawing/2014/main" id="{565F30C7-D577-4D6A-914A-A3E4D3368B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" name="椭圆 275">
                <a:extLst>
                  <a:ext uri="{FF2B5EF4-FFF2-40B4-BE49-F238E27FC236}">
                    <a16:creationId xmlns:a16="http://schemas.microsoft.com/office/drawing/2014/main" id="{2A1939C5-8D98-4005-8867-7211A5EC69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" name="椭圆 276">
                <a:extLst>
                  <a:ext uri="{FF2B5EF4-FFF2-40B4-BE49-F238E27FC236}">
                    <a16:creationId xmlns:a16="http://schemas.microsoft.com/office/drawing/2014/main" id="{F0DEDDCD-314B-467C-85F7-E40D90227A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8" name="椭圆 277">
                <a:extLst>
                  <a:ext uri="{FF2B5EF4-FFF2-40B4-BE49-F238E27FC236}">
                    <a16:creationId xmlns:a16="http://schemas.microsoft.com/office/drawing/2014/main" id="{CBCE5B65-5BBA-44F3-9681-947A827B1A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9" name="椭圆 278">
                <a:extLst>
                  <a:ext uri="{FF2B5EF4-FFF2-40B4-BE49-F238E27FC236}">
                    <a16:creationId xmlns:a16="http://schemas.microsoft.com/office/drawing/2014/main" id="{8BDC248D-D6AA-404B-B015-1ECB522F97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0" name="椭圆 279">
                <a:extLst>
                  <a:ext uri="{FF2B5EF4-FFF2-40B4-BE49-F238E27FC236}">
                    <a16:creationId xmlns:a16="http://schemas.microsoft.com/office/drawing/2014/main" id="{D284CA3F-9EB5-4758-BF93-6CE9949337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1" name="椭圆 280">
                <a:extLst>
                  <a:ext uri="{FF2B5EF4-FFF2-40B4-BE49-F238E27FC236}">
                    <a16:creationId xmlns:a16="http://schemas.microsoft.com/office/drawing/2014/main" id="{6964AAE5-56B1-4509-A0C1-F561C48B80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2" name="椭圆 281">
                <a:extLst>
                  <a:ext uri="{FF2B5EF4-FFF2-40B4-BE49-F238E27FC236}">
                    <a16:creationId xmlns:a16="http://schemas.microsoft.com/office/drawing/2014/main" id="{684A0C9E-1CC7-42D5-B19F-9C4E21D3F6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3" name="椭圆 282">
                <a:extLst>
                  <a:ext uri="{FF2B5EF4-FFF2-40B4-BE49-F238E27FC236}">
                    <a16:creationId xmlns:a16="http://schemas.microsoft.com/office/drawing/2014/main" id="{3B6853B1-7CFB-41D5-8589-4636F1E50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4" name="椭圆 283">
                <a:extLst>
                  <a:ext uri="{FF2B5EF4-FFF2-40B4-BE49-F238E27FC236}">
                    <a16:creationId xmlns:a16="http://schemas.microsoft.com/office/drawing/2014/main" id="{2CBC9E4B-DA2B-459C-9016-A09C8676B2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5" name="椭圆 284">
                <a:extLst>
                  <a:ext uri="{FF2B5EF4-FFF2-40B4-BE49-F238E27FC236}">
                    <a16:creationId xmlns:a16="http://schemas.microsoft.com/office/drawing/2014/main" id="{C2D8004B-A2D7-4000-B537-BA682132A4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6" name="椭圆 285">
                <a:extLst>
                  <a:ext uri="{FF2B5EF4-FFF2-40B4-BE49-F238E27FC236}">
                    <a16:creationId xmlns:a16="http://schemas.microsoft.com/office/drawing/2014/main" id="{FABAC4F6-4CA9-43CE-BC60-AF372D0E4A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7" name="平行四边形 286">
                <a:extLst>
                  <a:ext uri="{FF2B5EF4-FFF2-40B4-BE49-F238E27FC236}">
                    <a16:creationId xmlns:a16="http://schemas.microsoft.com/office/drawing/2014/main" id="{74DC1B99-C335-4979-9231-B1D5698F3708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5C789CD5-F251-4BA3-9BC4-BC2C42FB950D}"/>
                </a:ext>
              </a:extLst>
            </p:cNvPr>
            <p:cNvGrpSpPr/>
            <p:nvPr/>
          </p:nvGrpSpPr>
          <p:grpSpPr>
            <a:xfrm>
              <a:off x="6665202" y="4355092"/>
              <a:ext cx="3125730" cy="977994"/>
              <a:chOff x="1685008" y="4279211"/>
              <a:chExt cx="3125730" cy="977994"/>
            </a:xfrm>
          </p:grpSpPr>
          <p:sp>
            <p:nvSpPr>
              <p:cNvPr id="254" name="椭圆 253">
                <a:extLst>
                  <a:ext uri="{FF2B5EF4-FFF2-40B4-BE49-F238E27FC236}">
                    <a16:creationId xmlns:a16="http://schemas.microsoft.com/office/drawing/2014/main" id="{EB06DA3D-549D-4750-88B6-4716AFC1F4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" name="椭圆 254">
                <a:extLst>
                  <a:ext uri="{FF2B5EF4-FFF2-40B4-BE49-F238E27FC236}">
                    <a16:creationId xmlns:a16="http://schemas.microsoft.com/office/drawing/2014/main" id="{A2C4E703-1785-4A1E-8652-627B09C2FC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" name="椭圆 255">
                <a:extLst>
                  <a:ext uri="{FF2B5EF4-FFF2-40B4-BE49-F238E27FC236}">
                    <a16:creationId xmlns:a16="http://schemas.microsoft.com/office/drawing/2014/main" id="{3DBACF96-F361-42A0-852B-5A00C57B60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" name="椭圆 256">
                <a:extLst>
                  <a:ext uri="{FF2B5EF4-FFF2-40B4-BE49-F238E27FC236}">
                    <a16:creationId xmlns:a16="http://schemas.microsoft.com/office/drawing/2014/main" id="{1FA42298-B6E5-40EB-8732-6FD560E38A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" name="椭圆 257">
                <a:extLst>
                  <a:ext uri="{FF2B5EF4-FFF2-40B4-BE49-F238E27FC236}">
                    <a16:creationId xmlns:a16="http://schemas.microsoft.com/office/drawing/2014/main" id="{8BFB335E-2650-4789-9BFD-67139A8019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F1AAFD48-C3D6-4D98-8349-B9191EDFA1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6C70C56B-20EF-4D75-BF41-7C3A039843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D1525A0C-2A89-4708-BA9E-B33E888788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83310448-09F6-4B54-B7BB-6322BCD3B0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3" name="椭圆 262">
                <a:extLst>
                  <a:ext uri="{FF2B5EF4-FFF2-40B4-BE49-F238E27FC236}">
                    <a16:creationId xmlns:a16="http://schemas.microsoft.com/office/drawing/2014/main" id="{10FF275C-83ED-49D1-8AA5-0776394EA5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" name="椭圆 263">
                <a:extLst>
                  <a:ext uri="{FF2B5EF4-FFF2-40B4-BE49-F238E27FC236}">
                    <a16:creationId xmlns:a16="http://schemas.microsoft.com/office/drawing/2014/main" id="{FBB3E736-76B9-4316-8DA2-2A6376A1DE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" name="椭圆 264">
                <a:extLst>
                  <a:ext uri="{FF2B5EF4-FFF2-40B4-BE49-F238E27FC236}">
                    <a16:creationId xmlns:a16="http://schemas.microsoft.com/office/drawing/2014/main" id="{FB0EEC5A-98A3-4731-B52D-0C8ECC06C9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" name="椭圆 265">
                <a:extLst>
                  <a:ext uri="{FF2B5EF4-FFF2-40B4-BE49-F238E27FC236}">
                    <a16:creationId xmlns:a16="http://schemas.microsoft.com/office/drawing/2014/main" id="{A36D1DE2-4E80-4B44-B7A6-A01C065ACE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" name="椭圆 266">
                <a:extLst>
                  <a:ext uri="{FF2B5EF4-FFF2-40B4-BE49-F238E27FC236}">
                    <a16:creationId xmlns:a16="http://schemas.microsoft.com/office/drawing/2014/main" id="{EFBA9C2D-79F2-4C56-9C0D-7A279A82A8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椭圆 267">
                <a:extLst>
                  <a:ext uri="{FF2B5EF4-FFF2-40B4-BE49-F238E27FC236}">
                    <a16:creationId xmlns:a16="http://schemas.microsoft.com/office/drawing/2014/main" id="{F4BA591C-6F7F-479B-8403-8FE9377833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" name="椭圆 268">
                <a:extLst>
                  <a:ext uri="{FF2B5EF4-FFF2-40B4-BE49-F238E27FC236}">
                    <a16:creationId xmlns:a16="http://schemas.microsoft.com/office/drawing/2014/main" id="{20D41572-AE80-40D7-A7DA-22069090B0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" name="平行四边形 269">
                <a:extLst>
                  <a:ext uri="{FF2B5EF4-FFF2-40B4-BE49-F238E27FC236}">
                    <a16:creationId xmlns:a16="http://schemas.microsoft.com/office/drawing/2014/main" id="{7C28F019-7CE0-4CD3-A884-879F203ED704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2223D27C-CC07-423A-9B94-A5C1A67DF39C}"/>
                </a:ext>
              </a:extLst>
            </p:cNvPr>
            <p:cNvGrpSpPr/>
            <p:nvPr/>
          </p:nvGrpSpPr>
          <p:grpSpPr>
            <a:xfrm>
              <a:off x="6665202" y="3310377"/>
              <a:ext cx="3125730" cy="977994"/>
              <a:chOff x="1685008" y="4279211"/>
              <a:chExt cx="3125730" cy="977994"/>
            </a:xfrm>
          </p:grpSpPr>
          <p:sp>
            <p:nvSpPr>
              <p:cNvPr id="237" name="椭圆 236">
                <a:extLst>
                  <a:ext uri="{FF2B5EF4-FFF2-40B4-BE49-F238E27FC236}">
                    <a16:creationId xmlns:a16="http://schemas.microsoft.com/office/drawing/2014/main" id="{AAEE2310-B972-4D79-9A6C-A30A4C136A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0E66495C-F4C6-4334-A1D0-4F9323D772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9" name="椭圆 238">
                <a:extLst>
                  <a:ext uri="{FF2B5EF4-FFF2-40B4-BE49-F238E27FC236}">
                    <a16:creationId xmlns:a16="http://schemas.microsoft.com/office/drawing/2014/main" id="{03C75BA6-0AA3-417C-A85B-82B118C898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椭圆 239">
                <a:extLst>
                  <a:ext uri="{FF2B5EF4-FFF2-40B4-BE49-F238E27FC236}">
                    <a16:creationId xmlns:a16="http://schemas.microsoft.com/office/drawing/2014/main" id="{3B9AFF7D-19C2-4520-B66F-EE786184B8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" name="椭圆 240">
                <a:extLst>
                  <a:ext uri="{FF2B5EF4-FFF2-40B4-BE49-F238E27FC236}">
                    <a16:creationId xmlns:a16="http://schemas.microsoft.com/office/drawing/2014/main" id="{5994BA5C-46FA-40BC-8A01-5891430285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" name="椭圆 241">
                <a:extLst>
                  <a:ext uri="{FF2B5EF4-FFF2-40B4-BE49-F238E27FC236}">
                    <a16:creationId xmlns:a16="http://schemas.microsoft.com/office/drawing/2014/main" id="{0DDD7027-01C4-428E-AB29-C88A570978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椭圆 242">
                <a:extLst>
                  <a:ext uri="{FF2B5EF4-FFF2-40B4-BE49-F238E27FC236}">
                    <a16:creationId xmlns:a16="http://schemas.microsoft.com/office/drawing/2014/main" id="{0C1C04F1-174A-4ACF-9752-4BC00597F8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4" name="椭圆 243">
                <a:extLst>
                  <a:ext uri="{FF2B5EF4-FFF2-40B4-BE49-F238E27FC236}">
                    <a16:creationId xmlns:a16="http://schemas.microsoft.com/office/drawing/2014/main" id="{A44F1B75-0E06-49FB-B047-BAB5ECE2C4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" name="椭圆 244">
                <a:extLst>
                  <a:ext uri="{FF2B5EF4-FFF2-40B4-BE49-F238E27FC236}">
                    <a16:creationId xmlns:a16="http://schemas.microsoft.com/office/drawing/2014/main" id="{53E71949-3551-46C9-A42D-B12CB5ED4F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" name="椭圆 245">
                <a:extLst>
                  <a:ext uri="{FF2B5EF4-FFF2-40B4-BE49-F238E27FC236}">
                    <a16:creationId xmlns:a16="http://schemas.microsoft.com/office/drawing/2014/main" id="{30CE5B4C-505D-494A-AB9C-C6E4E02F89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7" name="椭圆 246">
                <a:extLst>
                  <a:ext uri="{FF2B5EF4-FFF2-40B4-BE49-F238E27FC236}">
                    <a16:creationId xmlns:a16="http://schemas.microsoft.com/office/drawing/2014/main" id="{30429676-0DE0-4C05-B975-F5D5DD308B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8" name="椭圆 247">
                <a:extLst>
                  <a:ext uri="{FF2B5EF4-FFF2-40B4-BE49-F238E27FC236}">
                    <a16:creationId xmlns:a16="http://schemas.microsoft.com/office/drawing/2014/main" id="{567047D3-BBA5-42A6-96A5-6D799CDC13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9" name="椭圆 248">
                <a:extLst>
                  <a:ext uri="{FF2B5EF4-FFF2-40B4-BE49-F238E27FC236}">
                    <a16:creationId xmlns:a16="http://schemas.microsoft.com/office/drawing/2014/main" id="{D0AE3C60-00DA-4235-B92C-ADA7680730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椭圆 249">
                <a:extLst>
                  <a:ext uri="{FF2B5EF4-FFF2-40B4-BE49-F238E27FC236}">
                    <a16:creationId xmlns:a16="http://schemas.microsoft.com/office/drawing/2014/main" id="{A52D0D96-DD6B-4303-89DA-2C48EF14B3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1" name="椭圆 250">
                <a:extLst>
                  <a:ext uri="{FF2B5EF4-FFF2-40B4-BE49-F238E27FC236}">
                    <a16:creationId xmlns:a16="http://schemas.microsoft.com/office/drawing/2014/main" id="{CA437942-1E19-48A1-9B48-139398B447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椭圆 251">
                <a:extLst>
                  <a:ext uri="{FF2B5EF4-FFF2-40B4-BE49-F238E27FC236}">
                    <a16:creationId xmlns:a16="http://schemas.microsoft.com/office/drawing/2014/main" id="{9B5DB4ED-A3CC-47C0-BB88-0B338936B0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" name="平行四边形 252">
                <a:extLst>
                  <a:ext uri="{FF2B5EF4-FFF2-40B4-BE49-F238E27FC236}">
                    <a16:creationId xmlns:a16="http://schemas.microsoft.com/office/drawing/2014/main" id="{03983485-56ED-45D1-A66C-88791037706F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A0ED829F-94AE-4DB0-AFF3-3BF7E3AEE6EC}"/>
                </a:ext>
              </a:extLst>
            </p:cNvPr>
            <p:cNvGrpSpPr/>
            <p:nvPr/>
          </p:nvGrpSpPr>
          <p:grpSpPr>
            <a:xfrm>
              <a:off x="6665202" y="2265663"/>
              <a:ext cx="3125730" cy="977994"/>
              <a:chOff x="1685008" y="4279211"/>
              <a:chExt cx="3125730" cy="977994"/>
            </a:xfrm>
          </p:grpSpPr>
          <p:sp>
            <p:nvSpPr>
              <p:cNvPr id="220" name="椭圆 219">
                <a:extLst>
                  <a:ext uri="{FF2B5EF4-FFF2-40B4-BE49-F238E27FC236}">
                    <a16:creationId xmlns:a16="http://schemas.microsoft.com/office/drawing/2014/main" id="{FD98DBAC-2333-442D-ADC8-892027EB00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椭圆 220">
                <a:extLst>
                  <a:ext uri="{FF2B5EF4-FFF2-40B4-BE49-F238E27FC236}">
                    <a16:creationId xmlns:a16="http://schemas.microsoft.com/office/drawing/2014/main" id="{F8E6ACBE-39D5-4B17-B800-2D8CAD896E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2" name="椭圆 221">
                <a:extLst>
                  <a:ext uri="{FF2B5EF4-FFF2-40B4-BE49-F238E27FC236}">
                    <a16:creationId xmlns:a16="http://schemas.microsoft.com/office/drawing/2014/main" id="{CAADDC9F-E02D-4A74-B8B1-94D9EF459B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" name="椭圆 222">
                <a:extLst>
                  <a:ext uri="{FF2B5EF4-FFF2-40B4-BE49-F238E27FC236}">
                    <a16:creationId xmlns:a16="http://schemas.microsoft.com/office/drawing/2014/main" id="{43D6E932-1DC7-4133-A5C4-2526A10B4D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6F2862FD-8682-48F0-A60E-EE32A68B31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" name="椭圆 224">
                <a:extLst>
                  <a:ext uri="{FF2B5EF4-FFF2-40B4-BE49-F238E27FC236}">
                    <a16:creationId xmlns:a16="http://schemas.microsoft.com/office/drawing/2014/main" id="{0C2C2AE5-255E-4AE8-B1A3-33CB09E7D1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" name="椭圆 225">
                <a:extLst>
                  <a:ext uri="{FF2B5EF4-FFF2-40B4-BE49-F238E27FC236}">
                    <a16:creationId xmlns:a16="http://schemas.microsoft.com/office/drawing/2014/main" id="{A1FC9E51-3EFF-4986-805A-2366B47616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" name="椭圆 226">
                <a:extLst>
                  <a:ext uri="{FF2B5EF4-FFF2-40B4-BE49-F238E27FC236}">
                    <a16:creationId xmlns:a16="http://schemas.microsoft.com/office/drawing/2014/main" id="{29D0D77F-F2FE-4F49-A283-B81BA217E6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" name="椭圆 227">
                <a:extLst>
                  <a:ext uri="{FF2B5EF4-FFF2-40B4-BE49-F238E27FC236}">
                    <a16:creationId xmlns:a16="http://schemas.microsoft.com/office/drawing/2014/main" id="{BA365870-B01A-4C28-BCE5-97F5557E65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9" name="椭圆 228">
                <a:extLst>
                  <a:ext uri="{FF2B5EF4-FFF2-40B4-BE49-F238E27FC236}">
                    <a16:creationId xmlns:a16="http://schemas.microsoft.com/office/drawing/2014/main" id="{EA0FC986-56C9-47EF-851E-7F3599A465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0" name="椭圆 229">
                <a:extLst>
                  <a:ext uri="{FF2B5EF4-FFF2-40B4-BE49-F238E27FC236}">
                    <a16:creationId xmlns:a16="http://schemas.microsoft.com/office/drawing/2014/main" id="{AE7C5BED-A474-4BB1-9EF2-C4DEE87300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" name="椭圆 230">
                <a:extLst>
                  <a:ext uri="{FF2B5EF4-FFF2-40B4-BE49-F238E27FC236}">
                    <a16:creationId xmlns:a16="http://schemas.microsoft.com/office/drawing/2014/main" id="{46C098D0-9903-438C-AEF3-F822F54CDD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椭圆 231">
                <a:extLst>
                  <a:ext uri="{FF2B5EF4-FFF2-40B4-BE49-F238E27FC236}">
                    <a16:creationId xmlns:a16="http://schemas.microsoft.com/office/drawing/2014/main" id="{3E609BD4-9EA4-4287-A0F0-F6C13D87D4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CFED8542-E0FE-485E-B82B-4660D3FD58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4" name="椭圆 233">
                <a:extLst>
                  <a:ext uri="{FF2B5EF4-FFF2-40B4-BE49-F238E27FC236}">
                    <a16:creationId xmlns:a16="http://schemas.microsoft.com/office/drawing/2014/main" id="{70432363-A20E-42FE-BC4A-0A2DE98C05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" name="椭圆 234">
                <a:extLst>
                  <a:ext uri="{FF2B5EF4-FFF2-40B4-BE49-F238E27FC236}">
                    <a16:creationId xmlns:a16="http://schemas.microsoft.com/office/drawing/2014/main" id="{F180EF1F-7BE4-4983-B94A-914406EFA6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" name="平行四边形 235">
                <a:extLst>
                  <a:ext uri="{FF2B5EF4-FFF2-40B4-BE49-F238E27FC236}">
                    <a16:creationId xmlns:a16="http://schemas.microsoft.com/office/drawing/2014/main" id="{B0654985-CEEE-4CCC-8A76-B39D843EFD29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3" name="组合 182">
              <a:extLst>
                <a:ext uri="{FF2B5EF4-FFF2-40B4-BE49-F238E27FC236}">
                  <a16:creationId xmlns:a16="http://schemas.microsoft.com/office/drawing/2014/main" id="{94756FDC-2A46-4CB7-99EB-37F073C83648}"/>
                </a:ext>
              </a:extLst>
            </p:cNvPr>
            <p:cNvGrpSpPr/>
            <p:nvPr/>
          </p:nvGrpSpPr>
          <p:grpSpPr>
            <a:xfrm>
              <a:off x="6665202" y="1220949"/>
              <a:ext cx="3125730" cy="977994"/>
              <a:chOff x="1685008" y="4279211"/>
              <a:chExt cx="3125730" cy="977994"/>
            </a:xfrm>
          </p:grpSpPr>
          <p:sp>
            <p:nvSpPr>
              <p:cNvPr id="203" name="椭圆 202">
                <a:extLst>
                  <a:ext uri="{FF2B5EF4-FFF2-40B4-BE49-F238E27FC236}">
                    <a16:creationId xmlns:a16="http://schemas.microsoft.com/office/drawing/2014/main" id="{8D17788F-8643-4806-8E59-81F147BF42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" name="椭圆 203">
                <a:extLst>
                  <a:ext uri="{FF2B5EF4-FFF2-40B4-BE49-F238E27FC236}">
                    <a16:creationId xmlns:a16="http://schemas.microsoft.com/office/drawing/2014/main" id="{D00E4383-DCC7-4685-BD6C-425183E0F2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00362542-1BE0-4ADF-A7AA-321F703684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椭圆 205">
                <a:extLst>
                  <a:ext uri="{FF2B5EF4-FFF2-40B4-BE49-F238E27FC236}">
                    <a16:creationId xmlns:a16="http://schemas.microsoft.com/office/drawing/2014/main" id="{1817FAE7-0917-475D-8A21-1FE6FB1A02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椭圆 206">
                <a:extLst>
                  <a:ext uri="{FF2B5EF4-FFF2-40B4-BE49-F238E27FC236}">
                    <a16:creationId xmlns:a16="http://schemas.microsoft.com/office/drawing/2014/main" id="{609215C1-7086-4862-A703-833D46A026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椭圆 207">
                <a:extLst>
                  <a:ext uri="{FF2B5EF4-FFF2-40B4-BE49-F238E27FC236}">
                    <a16:creationId xmlns:a16="http://schemas.microsoft.com/office/drawing/2014/main" id="{9BC81AF7-C38D-4062-A264-2ED07E804E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id="{27340D68-34E3-41CB-9D63-D912801CEB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椭圆 209">
                <a:extLst>
                  <a:ext uri="{FF2B5EF4-FFF2-40B4-BE49-F238E27FC236}">
                    <a16:creationId xmlns:a16="http://schemas.microsoft.com/office/drawing/2014/main" id="{3C363225-DE79-41BE-8066-63E20A9C6D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椭圆 210">
                <a:extLst>
                  <a:ext uri="{FF2B5EF4-FFF2-40B4-BE49-F238E27FC236}">
                    <a16:creationId xmlns:a16="http://schemas.microsoft.com/office/drawing/2014/main" id="{7DC260DB-2ACF-4B2D-B218-4F02C19B2C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" name="椭圆 211">
                <a:extLst>
                  <a:ext uri="{FF2B5EF4-FFF2-40B4-BE49-F238E27FC236}">
                    <a16:creationId xmlns:a16="http://schemas.microsoft.com/office/drawing/2014/main" id="{3999953B-6194-4BED-80EF-5941DB0D1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" name="椭圆 212">
                <a:extLst>
                  <a:ext uri="{FF2B5EF4-FFF2-40B4-BE49-F238E27FC236}">
                    <a16:creationId xmlns:a16="http://schemas.microsoft.com/office/drawing/2014/main" id="{C0F2FFCF-BBE3-4652-ABFE-00702E16FB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椭圆 213">
                <a:extLst>
                  <a:ext uri="{FF2B5EF4-FFF2-40B4-BE49-F238E27FC236}">
                    <a16:creationId xmlns:a16="http://schemas.microsoft.com/office/drawing/2014/main" id="{4305F2EC-2C2B-4986-A7FA-45F4EAAC24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" name="椭圆 214">
                <a:extLst>
                  <a:ext uri="{FF2B5EF4-FFF2-40B4-BE49-F238E27FC236}">
                    <a16:creationId xmlns:a16="http://schemas.microsoft.com/office/drawing/2014/main" id="{5FFC4420-6D0B-4012-A184-2170BD3B48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" name="椭圆 215">
                <a:extLst>
                  <a:ext uri="{FF2B5EF4-FFF2-40B4-BE49-F238E27FC236}">
                    <a16:creationId xmlns:a16="http://schemas.microsoft.com/office/drawing/2014/main" id="{8F0FA5B4-135D-41B5-A44E-9D68BFB6EC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椭圆 216">
                <a:extLst>
                  <a:ext uri="{FF2B5EF4-FFF2-40B4-BE49-F238E27FC236}">
                    <a16:creationId xmlns:a16="http://schemas.microsoft.com/office/drawing/2014/main" id="{0E662D26-A88F-43AA-AFC7-5E0F938601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CD48066F-ED69-4540-A178-2944745A3B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平行四边形 218">
                <a:extLst>
                  <a:ext uri="{FF2B5EF4-FFF2-40B4-BE49-F238E27FC236}">
                    <a16:creationId xmlns:a16="http://schemas.microsoft.com/office/drawing/2014/main" id="{98CE58E8-FCBB-46FD-9DF7-9DC07C67433A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A4554718-FA09-446D-BE9B-269480C3B87A}"/>
                </a:ext>
              </a:extLst>
            </p:cNvPr>
            <p:cNvSpPr txBox="1"/>
            <p:nvPr/>
          </p:nvSpPr>
          <p:spPr>
            <a:xfrm>
              <a:off x="5626450" y="3831741"/>
              <a:ext cx="869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0,0</a:t>
              </a:r>
              <a:r>
                <a:rPr lang="en-US" altLang="zh-CN" sz="1600" dirty="0"/>
                <a:t>×</a:t>
              </a:r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0,0</a:t>
              </a:r>
              <a:endPara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左大括号 184">
              <a:extLst>
                <a:ext uri="{FF2B5EF4-FFF2-40B4-BE49-F238E27FC236}">
                  <a16:creationId xmlns:a16="http://schemas.microsoft.com/office/drawing/2014/main" id="{7FE5519A-F5ED-42D2-B140-BAD836E992CB}"/>
                </a:ext>
              </a:extLst>
            </p:cNvPr>
            <p:cNvSpPr/>
            <p:nvPr/>
          </p:nvSpPr>
          <p:spPr>
            <a:xfrm rot="5400000">
              <a:off x="5927657" y="2523020"/>
              <a:ext cx="252000" cy="3564000"/>
            </a:xfrm>
            <a:prstGeom prst="leftBrace">
              <a:avLst>
                <a:gd name="adj1" fmla="val 8333"/>
                <a:gd name="adj2" fmla="val 49749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8D0CCC46-C476-449C-9EAC-CC7BE94BE134}"/>
                </a:ext>
              </a:extLst>
            </p:cNvPr>
            <p:cNvSpPr txBox="1"/>
            <p:nvPr/>
          </p:nvSpPr>
          <p:spPr>
            <a:xfrm>
              <a:off x="5626450" y="2792048"/>
              <a:ext cx="869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0,1</a:t>
              </a:r>
              <a:r>
                <a:rPr lang="en-US" altLang="zh-CN" sz="1600" dirty="0"/>
                <a:t>×</a:t>
              </a:r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1,0</a:t>
              </a:r>
              <a:endPara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左大括号 186">
              <a:extLst>
                <a:ext uri="{FF2B5EF4-FFF2-40B4-BE49-F238E27FC236}">
                  <a16:creationId xmlns:a16="http://schemas.microsoft.com/office/drawing/2014/main" id="{527BBE28-695F-4E3C-888C-AD5C1DC0BED7}"/>
                </a:ext>
              </a:extLst>
            </p:cNvPr>
            <p:cNvSpPr/>
            <p:nvPr/>
          </p:nvSpPr>
          <p:spPr>
            <a:xfrm rot="5400000">
              <a:off x="5927657" y="1483327"/>
              <a:ext cx="252000" cy="3564000"/>
            </a:xfrm>
            <a:prstGeom prst="leftBrace">
              <a:avLst>
                <a:gd name="adj1" fmla="val 8333"/>
                <a:gd name="adj2" fmla="val 49749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61F0CA8A-7331-41C2-861C-AF1A5CC73DC0}"/>
                </a:ext>
              </a:extLst>
            </p:cNvPr>
            <p:cNvSpPr txBox="1"/>
            <p:nvPr/>
          </p:nvSpPr>
          <p:spPr>
            <a:xfrm>
              <a:off x="5626450" y="1746441"/>
              <a:ext cx="869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0,2</a:t>
              </a:r>
              <a:r>
                <a:rPr lang="en-US" altLang="zh-CN" sz="1600" dirty="0"/>
                <a:t>×</a:t>
              </a:r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2,0</a:t>
              </a:r>
              <a:endPara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左大括号 188">
              <a:extLst>
                <a:ext uri="{FF2B5EF4-FFF2-40B4-BE49-F238E27FC236}">
                  <a16:creationId xmlns:a16="http://schemas.microsoft.com/office/drawing/2014/main" id="{27F3FDA6-95E7-428D-BD8F-7917D8FC1019}"/>
                </a:ext>
              </a:extLst>
            </p:cNvPr>
            <p:cNvSpPr/>
            <p:nvPr/>
          </p:nvSpPr>
          <p:spPr>
            <a:xfrm rot="5400000">
              <a:off x="5927657" y="437720"/>
              <a:ext cx="252000" cy="3564000"/>
            </a:xfrm>
            <a:prstGeom prst="leftBrace">
              <a:avLst>
                <a:gd name="adj1" fmla="val 8333"/>
                <a:gd name="adj2" fmla="val 49749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9B250D0F-83E6-45C9-A49C-8F368981B4B7}"/>
                </a:ext>
              </a:extLst>
            </p:cNvPr>
            <p:cNvSpPr txBox="1"/>
            <p:nvPr/>
          </p:nvSpPr>
          <p:spPr>
            <a:xfrm>
              <a:off x="5626450" y="700834"/>
              <a:ext cx="869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0,3</a:t>
              </a:r>
              <a:r>
                <a:rPr lang="en-US" altLang="zh-CN" sz="1600" dirty="0"/>
                <a:t>×</a:t>
              </a:r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3,0</a:t>
              </a:r>
              <a:endPara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左大括号 190">
              <a:extLst>
                <a:ext uri="{FF2B5EF4-FFF2-40B4-BE49-F238E27FC236}">
                  <a16:creationId xmlns:a16="http://schemas.microsoft.com/office/drawing/2014/main" id="{72FF5D43-0932-4467-8018-D02BAD07AD40}"/>
                </a:ext>
              </a:extLst>
            </p:cNvPr>
            <p:cNvSpPr/>
            <p:nvPr/>
          </p:nvSpPr>
          <p:spPr>
            <a:xfrm rot="5400000">
              <a:off x="5927657" y="-607887"/>
              <a:ext cx="252000" cy="3564000"/>
            </a:xfrm>
            <a:prstGeom prst="leftBrace">
              <a:avLst>
                <a:gd name="adj1" fmla="val 8333"/>
                <a:gd name="adj2" fmla="val 49749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95C3BB23-8856-4A00-8619-52938C247195}"/>
                </a:ext>
              </a:extLst>
            </p:cNvPr>
            <p:cNvCxnSpPr/>
            <p:nvPr/>
          </p:nvCxnSpPr>
          <p:spPr>
            <a:xfrm flipV="1">
              <a:off x="2841972" y="3956679"/>
              <a:ext cx="0" cy="72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53FF46DD-2B13-4ED3-8D2D-2541D5686D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3249" y="4676679"/>
              <a:ext cx="438723" cy="371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箭头连接符 193">
              <a:extLst>
                <a:ext uri="{FF2B5EF4-FFF2-40B4-BE49-F238E27FC236}">
                  <a16:creationId xmlns:a16="http://schemas.microsoft.com/office/drawing/2014/main" id="{7B024DDE-0F3A-4C3F-9B7A-3449B9268A6E}"/>
                </a:ext>
              </a:extLst>
            </p:cNvPr>
            <p:cNvCxnSpPr>
              <a:cxnSpLocks/>
            </p:cNvCxnSpPr>
            <p:nvPr/>
          </p:nvCxnSpPr>
          <p:spPr>
            <a:xfrm>
              <a:off x="2841972" y="4676297"/>
              <a:ext cx="6764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D8862312-37BF-4623-BCB1-1860FC37BED1}"/>
                </a:ext>
              </a:extLst>
            </p:cNvPr>
            <p:cNvSpPr txBox="1"/>
            <p:nvPr/>
          </p:nvSpPr>
          <p:spPr>
            <a:xfrm>
              <a:off x="2599341" y="394861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AAAFF89A-AAEE-4A84-AA66-2D6C6BB08B88}"/>
                </a:ext>
              </a:extLst>
            </p:cNvPr>
            <p:cNvSpPr txBox="1"/>
            <p:nvPr/>
          </p:nvSpPr>
          <p:spPr>
            <a:xfrm>
              <a:off x="2355169" y="4639046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6BAE5075-A30D-4852-806E-8CBCC26E41BC}"/>
                </a:ext>
              </a:extLst>
            </p:cNvPr>
            <p:cNvSpPr txBox="1"/>
            <p:nvPr/>
          </p:nvSpPr>
          <p:spPr>
            <a:xfrm>
              <a:off x="3228166" y="4393983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8" name="直接箭头连接符 197">
              <a:extLst>
                <a:ext uri="{FF2B5EF4-FFF2-40B4-BE49-F238E27FC236}">
                  <a16:creationId xmlns:a16="http://schemas.microsoft.com/office/drawing/2014/main" id="{83079B40-C44A-4DEA-B8CE-4BD522194C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7529" y="920174"/>
              <a:ext cx="0" cy="396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4E46AE45-5126-4E01-BD97-8E360E52AC58}"/>
                </a:ext>
              </a:extLst>
            </p:cNvPr>
            <p:cNvSpPr txBox="1"/>
            <p:nvPr/>
          </p:nvSpPr>
          <p:spPr>
            <a:xfrm>
              <a:off x="6390781" y="4443692"/>
              <a:ext cx="527709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aseline="-25000" dirty="0">
                  <a:latin typeface="+mn-ea"/>
                  <a:cs typeface="Times New Roman" panose="02020603050405020304" pitchFamily="18" charset="0"/>
                </a:rPr>
                <a:t>求和</a:t>
              </a:r>
            </a:p>
          </p:txBody>
        </p: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AE51C2BB-5578-4974-B4E7-0192782EB86B}"/>
                </a:ext>
              </a:extLst>
            </p:cNvPr>
            <p:cNvSpPr txBox="1"/>
            <p:nvPr/>
          </p:nvSpPr>
          <p:spPr>
            <a:xfrm>
              <a:off x="6219357" y="4758507"/>
              <a:ext cx="447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0,0</a:t>
              </a:r>
              <a:endPara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6F24105D-2BD9-4BF9-952A-E6CC041E6A45}"/>
                </a:ext>
              </a:extLst>
            </p:cNvPr>
            <p:cNvSpPr txBox="1"/>
            <p:nvPr/>
          </p:nvSpPr>
          <p:spPr>
            <a:xfrm>
              <a:off x="3899444" y="5345624"/>
              <a:ext cx="7793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C089AD85-E3FC-4273-B780-A54C8BC9E509}"/>
                </a:ext>
              </a:extLst>
            </p:cNvPr>
            <p:cNvSpPr txBox="1"/>
            <p:nvPr/>
          </p:nvSpPr>
          <p:spPr>
            <a:xfrm>
              <a:off x="7466536" y="5337590"/>
              <a:ext cx="768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CN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9.4.4 DNS</a:t>
            </a:r>
            <a:r>
              <a:rPr lang="zh-CN" altLang="en-US" dirty="0"/>
              <a:t>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4×4</a:t>
            </a:r>
            <a:r>
              <a:rPr lang="zh-CN" altLang="en-US"/>
              <a:t>的矩阵在</a:t>
            </a:r>
            <a:r>
              <a:rPr lang="en-US" altLang="zh-CN"/>
              <a:t>64</a:t>
            </a:r>
            <a:r>
              <a:rPr lang="zh-CN" altLang="en-US"/>
              <a:t>个处理器上的</a:t>
            </a:r>
            <a:r>
              <a:rPr lang="en-US" altLang="zh-CN"/>
              <a:t>DSN</a:t>
            </a:r>
            <a:r>
              <a:rPr lang="zh-CN" altLang="en-US"/>
              <a:t>乘法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38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BC7365D-77B3-4B06-8296-321EA868BC30}"/>
              </a:ext>
            </a:extLst>
          </p:cNvPr>
          <p:cNvGrpSpPr/>
          <p:nvPr/>
        </p:nvGrpSpPr>
        <p:grpSpPr>
          <a:xfrm>
            <a:off x="40510" y="2244150"/>
            <a:ext cx="3125730" cy="4112200"/>
            <a:chOff x="908867" y="1157831"/>
            <a:chExt cx="3125730" cy="41122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B2D51EE-A22C-40D0-A880-9F8E8C6C1335}"/>
                </a:ext>
              </a:extLst>
            </p:cNvPr>
            <p:cNvGrpSpPr/>
            <p:nvPr/>
          </p:nvGrpSpPr>
          <p:grpSpPr>
            <a:xfrm>
              <a:off x="908867" y="4292037"/>
              <a:ext cx="3125730" cy="977994"/>
              <a:chOff x="1685008" y="4279211"/>
              <a:chExt cx="3125730" cy="977994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0B2CE03C-06F2-4404-82E2-59B6559A38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1E9FEE1E-F11C-4CFA-B613-99D53A5D24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38345162-4135-46FD-A964-BB83DCEAA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F90CCC0C-5A58-441A-90FB-E1AF569921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14065E02-B8D5-4A0C-8023-5FB1426AC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E6D1585F-36BB-4FCB-AF7E-E33EC432C7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7EC1A971-CBBE-4108-ACCE-D5F65D9B5A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C9AC33F1-7D4F-484E-830F-2C00FFE159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442FC8D1-FC6F-4375-84DE-2D7F4D7439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D0D6B7DC-292D-423E-9DC0-EAE1A04ECD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4332F258-9E04-4A9A-8F69-767792FD50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0DE4106C-0987-4E4A-B96B-58DEBAE373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13932738-12AF-473A-BB32-21F63054B7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86DA20ED-2D0D-4D1A-A6ED-FC9B96BBCF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2ADA7A89-6D63-4260-8C9C-BD7C9A419D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81A1556E-7275-454E-82E9-0A83BE3F85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平行四边形 77">
                <a:extLst>
                  <a:ext uri="{FF2B5EF4-FFF2-40B4-BE49-F238E27FC236}">
                    <a16:creationId xmlns:a16="http://schemas.microsoft.com/office/drawing/2014/main" id="{9493F78D-9962-448A-A2AB-DA099360FFE1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0C0D9F6-D282-441B-BA1A-08AC259ED12D}"/>
                </a:ext>
              </a:extLst>
            </p:cNvPr>
            <p:cNvGrpSpPr/>
            <p:nvPr/>
          </p:nvGrpSpPr>
          <p:grpSpPr>
            <a:xfrm>
              <a:off x="908867" y="3247259"/>
              <a:ext cx="3125730" cy="977994"/>
              <a:chOff x="1685008" y="4279211"/>
              <a:chExt cx="3125730" cy="977994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B02825CC-AC0E-475A-99E5-EE3F2189EF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3B5AF016-FA62-49CA-A280-ADDFFAD6F3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CE287A43-0EB8-4D5E-B7B2-76A78FD849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447DEF0F-6690-4847-B8C9-48CFF3CAA4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7D200EE-696D-448A-96A8-FCC9EC281D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CE22AB85-3200-471B-8245-A500AAF5A2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BE4A3E63-79CF-402E-B080-6F73F4561E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17CB7951-DA29-424E-9792-BDC3F4E506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BEE27956-2F3F-43FF-B53A-4B60858938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84880B2-DF93-46F5-80E7-A272543898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682D0BEC-F1C4-4ECF-9E2C-383F5A204F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B0BD5C70-274A-4A7C-B687-366A310CC4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6BB2B131-DF1A-4B62-A378-6AE3265C80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F070A689-807E-4DDA-BA4D-4EB56940E4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8BCEE845-C09F-4D83-B8B5-77C7739081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9D88F168-867F-4877-8873-20041613C0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平行四边形 60">
                <a:extLst>
                  <a:ext uri="{FF2B5EF4-FFF2-40B4-BE49-F238E27FC236}">
                    <a16:creationId xmlns:a16="http://schemas.microsoft.com/office/drawing/2014/main" id="{8B36E228-0006-40B6-B487-CE9C4C8C8A7B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4DF1EBE-4A99-4CD5-A066-8A718048DDDA}"/>
                </a:ext>
              </a:extLst>
            </p:cNvPr>
            <p:cNvGrpSpPr/>
            <p:nvPr/>
          </p:nvGrpSpPr>
          <p:grpSpPr>
            <a:xfrm>
              <a:off x="908867" y="2202545"/>
              <a:ext cx="3125730" cy="977994"/>
              <a:chOff x="1685008" y="4279211"/>
              <a:chExt cx="3125730" cy="977994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AA25552-3327-4258-AB1C-5F0AF667E1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E60393D-8EF5-43F4-A2ED-E19C1E38E2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BE2D52D5-2EB5-4FAD-B1FC-C358CF4F1E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A0AEC295-9D19-4C03-8647-AD3E3C6134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0745083B-EDF3-4BEF-9693-A9FCF6F3B7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17D49264-A3AF-43D7-A8A4-B46B6A344F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E2D9EC66-3AB9-47FF-9BAF-6A5C4F38D9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D239AD8D-2D23-476D-ACF8-834A83ECD2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4EB0A4B4-ABB9-4097-BB92-06AA5A3BC9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88FDAA47-AC1E-4124-86F2-BE8F728732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A79E97EE-B009-40E2-9119-03780A2BA1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45FD69FE-53AB-4B78-AA73-EB8CEE3C30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EBD63FDA-6947-4D5A-BEB2-849F25AFF6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7092621E-8CFC-486C-AF40-BD59976618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7807D0C8-EEE0-4746-8289-ADBCEE7782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0C4F585C-F6C5-46EE-B423-560A565138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平行四边形 43">
                <a:extLst>
                  <a:ext uri="{FF2B5EF4-FFF2-40B4-BE49-F238E27FC236}">
                    <a16:creationId xmlns:a16="http://schemas.microsoft.com/office/drawing/2014/main" id="{82E59A1C-6BA4-486B-83BE-D65817708126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A2D8EA2-A3E1-4D0B-85B5-23B5B030FB11}"/>
                </a:ext>
              </a:extLst>
            </p:cNvPr>
            <p:cNvGrpSpPr/>
            <p:nvPr/>
          </p:nvGrpSpPr>
          <p:grpSpPr>
            <a:xfrm>
              <a:off x="908867" y="1157831"/>
              <a:ext cx="3125730" cy="977994"/>
              <a:chOff x="1685008" y="4279211"/>
              <a:chExt cx="3125730" cy="977994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CFF09808-29F6-4937-8228-68B9305740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4FF8734-BB1A-4D7D-B438-8663F1B99F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AA32F5BB-6E95-49D8-93AA-34944F4033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7FA2EBC6-9971-4357-A5A9-CCA2F5279F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0AA407FD-93DF-4527-8F7B-F6312A96E2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3B169E9D-4DE9-4185-89D8-9A1231024F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54A9BD04-D707-46C3-A39E-B0B391EF5E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25F772FC-21F0-4C11-95FB-0C60340231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0AF3598-74E4-4C44-B4AC-6F3B80220E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8B37102C-8956-4E39-943F-415168231D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326335DB-5E6D-4EF0-9599-4FA4CABE8A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D09E5771-417B-4A73-9618-D2A1919C30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607DD7B6-BBC5-4EA8-842F-BA0421BC2D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6EE96B87-AA73-4065-AD66-4D2A161EED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89DF5EF5-216B-4C3C-9ABC-D00FE4BED8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1B281A2D-7EAB-4CE8-9AA7-E3943CFE3A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平行四边形 26">
                <a:extLst>
                  <a:ext uri="{FF2B5EF4-FFF2-40B4-BE49-F238E27FC236}">
                    <a16:creationId xmlns:a16="http://schemas.microsoft.com/office/drawing/2014/main" id="{222D18ED-E635-43E9-923C-910807345120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ADCA574C-3DD4-481B-B4FB-A030CC96E209}"/>
              </a:ext>
            </a:extLst>
          </p:cNvPr>
          <p:cNvGrpSpPr/>
          <p:nvPr/>
        </p:nvGrpSpPr>
        <p:grpSpPr>
          <a:xfrm>
            <a:off x="5868144" y="2229639"/>
            <a:ext cx="3125730" cy="4112137"/>
            <a:chOff x="7913962" y="1158578"/>
            <a:chExt cx="3125730" cy="4112137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74A146A1-BC12-4DEE-A571-CCC773AD2E2B}"/>
                </a:ext>
              </a:extLst>
            </p:cNvPr>
            <p:cNvGrpSpPr/>
            <p:nvPr/>
          </p:nvGrpSpPr>
          <p:grpSpPr>
            <a:xfrm>
              <a:off x="7913962" y="4292721"/>
              <a:ext cx="3125730" cy="977994"/>
              <a:chOff x="1685008" y="4279211"/>
              <a:chExt cx="3125730" cy="977994"/>
            </a:xfrm>
          </p:grpSpPr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0F62D3E5-4C9E-45E0-91E7-6314258973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4443F51F-0D4E-40DB-8ED9-AE28E85A6A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4B78F4EB-1B6B-43E4-A898-6A335BE229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A1F07E72-5348-4F4B-A0F0-32CF0EBEF4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A1E6A579-E435-423F-9A28-3F7A6146EE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A4280896-8725-4894-AC9D-6D00AF67D5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2EAEBD97-382A-4E9A-99C2-5E63F7BA0B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AACBD15D-3940-4CD3-AF8E-4CF3609F15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DE776B90-B853-4501-9C0E-4867C21163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0B8C210A-4E39-4D05-BE2B-51BA14220E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A01992D5-130D-4411-A270-5172A7C130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5320A8C1-0FA5-4332-8180-C9C33C0F6F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17C45E00-691C-4AAC-8FD2-6C4DAEA1AD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153D74F4-ED70-4651-80D0-88DF65F196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5D3ECFC9-BB43-4F2D-AD3B-12EEBDA4DC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76F35B52-2784-4ED8-8C2A-308CD05418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平行四边形 150">
                <a:extLst>
                  <a:ext uri="{FF2B5EF4-FFF2-40B4-BE49-F238E27FC236}">
                    <a16:creationId xmlns:a16="http://schemas.microsoft.com/office/drawing/2014/main" id="{7E09D840-A7E3-4F76-BDDD-CAAEF0C07311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49CD7388-B88A-4478-BAD9-34937F4A7970}"/>
                </a:ext>
              </a:extLst>
            </p:cNvPr>
            <p:cNvGrpSpPr/>
            <p:nvPr/>
          </p:nvGrpSpPr>
          <p:grpSpPr>
            <a:xfrm>
              <a:off x="7913962" y="3248006"/>
              <a:ext cx="3125730" cy="977994"/>
              <a:chOff x="1685008" y="4279211"/>
              <a:chExt cx="3125730" cy="977994"/>
            </a:xfrm>
          </p:grpSpPr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73CC9273-CCAA-404D-883C-FE3C9BD43F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F4FE7F77-E7E4-47E4-B8E5-1BB023C34E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B45648BE-E5D8-4E48-8A04-C3D895D81E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D2BD9DFD-5D8D-4752-AECB-604F0A9666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3F2522A1-FB7B-41F6-ADFF-70483BF66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09B1A6BA-9A7B-49DD-ABCD-E53BC2BB23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514A43FE-549C-47FA-A2CF-A194F4FB0D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5826DA27-2EC0-4DD0-BCF3-807BBBFD4F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3360F12D-8549-4302-996A-F56E4964EB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DEF36AE9-04AE-4734-9260-896ABFA9A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8E9B5D2C-E948-4329-A688-91B231A241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00F05EF1-397B-4259-B820-E36CA07859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DF0E98FC-DBE6-45C0-872C-3103279A1B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4385D199-78AE-4A24-812C-0E9B14E0F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5FBDEDE3-C87D-4D49-B348-E27193DB1F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55109A1F-0C50-4646-A20E-2581367017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平行四边形 133">
                <a:extLst>
                  <a:ext uri="{FF2B5EF4-FFF2-40B4-BE49-F238E27FC236}">
                    <a16:creationId xmlns:a16="http://schemas.microsoft.com/office/drawing/2014/main" id="{E77553B0-7F0E-487D-B1A2-D85D0D5A0A28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20A82161-28A3-408F-B2FD-1454CBDF65E2}"/>
                </a:ext>
              </a:extLst>
            </p:cNvPr>
            <p:cNvGrpSpPr/>
            <p:nvPr/>
          </p:nvGrpSpPr>
          <p:grpSpPr>
            <a:xfrm>
              <a:off x="7913962" y="2203292"/>
              <a:ext cx="3125730" cy="977994"/>
              <a:chOff x="1685008" y="4279211"/>
              <a:chExt cx="3125730" cy="977994"/>
            </a:xfrm>
          </p:grpSpPr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9279751F-DA8C-4363-AA82-0A32CAB364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40F377B8-EB96-4860-ADAD-623EB6E2A1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29A62F02-0C05-467E-BB1F-A0C0C96DBD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7B689411-64E8-4F48-8F6D-CDA6FEF2E0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C0170FBD-153F-4DEF-9DC7-492653DB6E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E8510733-A6F0-4BC3-8E28-026414CB00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9774EFD8-AE8D-4C41-AE8F-984D8CE0A2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AEF04A2C-84FB-4975-AA26-784D2CEED3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7B014316-C6EE-4E0F-8EEA-DAB4DD8731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E7418A48-49DF-4FD3-BF53-603C625F4B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BDC673CA-C980-436A-9C7E-732CB79E2D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518117EB-9D32-48F3-9963-D927A05C9C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06360509-04DB-46DD-986F-EBBC98035E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57FDCCE4-FCF3-43F8-B1F4-ADCD71DCC2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7B6A3A98-3E02-4968-BBD5-CAC145EF89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149F7C58-B79D-4A91-B0F8-530D3AA53A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平行四边形 116">
                <a:extLst>
                  <a:ext uri="{FF2B5EF4-FFF2-40B4-BE49-F238E27FC236}">
                    <a16:creationId xmlns:a16="http://schemas.microsoft.com/office/drawing/2014/main" id="{81D47CB4-432B-4BCB-B513-D5BA152C69DD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5DBEF23-E94D-4774-A779-4D598B96C79B}"/>
                </a:ext>
              </a:extLst>
            </p:cNvPr>
            <p:cNvGrpSpPr/>
            <p:nvPr/>
          </p:nvGrpSpPr>
          <p:grpSpPr>
            <a:xfrm>
              <a:off x="7913962" y="1158578"/>
              <a:ext cx="3125730" cy="977994"/>
              <a:chOff x="1685008" y="4279211"/>
              <a:chExt cx="3125730" cy="977994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7DCDADA0-3F38-47E4-BF06-4737DB8383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65D9A771-DAF4-40CC-8542-FB5A744CFB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4CAB507F-D28A-49C1-8721-82D491710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6BCF73B2-6119-4BCE-AABA-9EF96BF485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807628A1-9AD1-459E-82BA-7145E9B778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5A905925-92D3-4FE2-B928-585058F27B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F4C9BF04-11E5-437F-AD52-096A6A10A9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552DE607-7C93-45DF-AFD2-CB31489079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28A0B5F3-D004-4EFE-A1C5-EAB9B2FD15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BA7166B3-F85C-446A-AA2B-04CDD43EC5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43AAFBD0-A6FC-4FEB-A720-7D12FF503F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C8F7FC61-C0F3-41CE-A98D-A5815AE49D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3CC59A9A-6419-4A52-89AB-776AB448BE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ECDCF11B-0D56-4E94-BDB9-CAA8343BEB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C16FAE2C-42D8-4A30-AEAD-3D327E244B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E18D44CE-A423-473D-944A-E115D58AF3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平行四边形 99">
                <a:extLst>
                  <a:ext uri="{FF2B5EF4-FFF2-40B4-BE49-F238E27FC236}">
                    <a16:creationId xmlns:a16="http://schemas.microsoft.com/office/drawing/2014/main" id="{D23F0653-821A-4C9F-83F1-D4F5178FB30F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501A3EF4-3D00-4679-B2D9-EE5D476EE448}"/>
              </a:ext>
            </a:extLst>
          </p:cNvPr>
          <p:cNvGrpSpPr/>
          <p:nvPr/>
        </p:nvGrpSpPr>
        <p:grpSpPr>
          <a:xfrm>
            <a:off x="2958438" y="2244150"/>
            <a:ext cx="3125730" cy="4112200"/>
            <a:chOff x="4427262" y="1157831"/>
            <a:chExt cx="3125730" cy="4112200"/>
          </a:xfrm>
        </p:grpSpPr>
        <p:grpSp>
          <p:nvGrpSpPr>
            <p:cNvPr id="226" name="组合 225">
              <a:extLst>
                <a:ext uri="{FF2B5EF4-FFF2-40B4-BE49-F238E27FC236}">
                  <a16:creationId xmlns:a16="http://schemas.microsoft.com/office/drawing/2014/main" id="{0B09D012-A405-4D01-984F-D5FD8C6ED1BD}"/>
                </a:ext>
              </a:extLst>
            </p:cNvPr>
            <p:cNvGrpSpPr/>
            <p:nvPr/>
          </p:nvGrpSpPr>
          <p:grpSpPr>
            <a:xfrm>
              <a:off x="4427262" y="4292037"/>
              <a:ext cx="3125730" cy="977994"/>
              <a:chOff x="1685008" y="4279211"/>
              <a:chExt cx="3125730" cy="977994"/>
            </a:xfrm>
          </p:grpSpPr>
          <p:sp>
            <p:nvSpPr>
              <p:cNvPr id="281" name="椭圆 280">
                <a:extLst>
                  <a:ext uri="{FF2B5EF4-FFF2-40B4-BE49-F238E27FC236}">
                    <a16:creationId xmlns:a16="http://schemas.microsoft.com/office/drawing/2014/main" id="{07B05537-665C-4C3A-9DF9-2B55F8D1DE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2" name="椭圆 281">
                <a:extLst>
                  <a:ext uri="{FF2B5EF4-FFF2-40B4-BE49-F238E27FC236}">
                    <a16:creationId xmlns:a16="http://schemas.microsoft.com/office/drawing/2014/main" id="{6E4F1A4B-4139-4D2A-82FF-FE69C46B68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3" name="椭圆 282">
                <a:extLst>
                  <a:ext uri="{FF2B5EF4-FFF2-40B4-BE49-F238E27FC236}">
                    <a16:creationId xmlns:a16="http://schemas.microsoft.com/office/drawing/2014/main" id="{E70395E3-891C-4801-9FCC-EF43C2D9F7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4" name="椭圆 283">
                <a:extLst>
                  <a:ext uri="{FF2B5EF4-FFF2-40B4-BE49-F238E27FC236}">
                    <a16:creationId xmlns:a16="http://schemas.microsoft.com/office/drawing/2014/main" id="{A7FA5287-25D9-4750-B882-0A3BEE8862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5" name="椭圆 284">
                <a:extLst>
                  <a:ext uri="{FF2B5EF4-FFF2-40B4-BE49-F238E27FC236}">
                    <a16:creationId xmlns:a16="http://schemas.microsoft.com/office/drawing/2014/main" id="{0CC018FD-BA20-41C8-9E28-C5B447F006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6" name="椭圆 285">
                <a:extLst>
                  <a:ext uri="{FF2B5EF4-FFF2-40B4-BE49-F238E27FC236}">
                    <a16:creationId xmlns:a16="http://schemas.microsoft.com/office/drawing/2014/main" id="{E96275A4-A8A1-49C7-BCE7-37F3B84A71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7" name="椭圆 286">
                <a:extLst>
                  <a:ext uri="{FF2B5EF4-FFF2-40B4-BE49-F238E27FC236}">
                    <a16:creationId xmlns:a16="http://schemas.microsoft.com/office/drawing/2014/main" id="{5856A71F-BF3B-480E-84B7-205F5EF436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椭圆 287">
                <a:extLst>
                  <a:ext uri="{FF2B5EF4-FFF2-40B4-BE49-F238E27FC236}">
                    <a16:creationId xmlns:a16="http://schemas.microsoft.com/office/drawing/2014/main" id="{318C6D9A-C707-4C71-AF94-FFA3273EC0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" name="椭圆 288">
                <a:extLst>
                  <a:ext uri="{FF2B5EF4-FFF2-40B4-BE49-F238E27FC236}">
                    <a16:creationId xmlns:a16="http://schemas.microsoft.com/office/drawing/2014/main" id="{204C29AE-B587-48F6-A55B-5BC37A764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" name="椭圆 289">
                <a:extLst>
                  <a:ext uri="{FF2B5EF4-FFF2-40B4-BE49-F238E27FC236}">
                    <a16:creationId xmlns:a16="http://schemas.microsoft.com/office/drawing/2014/main" id="{AAF848D9-6B9C-455B-B0AF-07646EB1EA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" name="椭圆 290">
                <a:extLst>
                  <a:ext uri="{FF2B5EF4-FFF2-40B4-BE49-F238E27FC236}">
                    <a16:creationId xmlns:a16="http://schemas.microsoft.com/office/drawing/2014/main" id="{92178BF8-44DA-46BF-8DA5-BA18751609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2" name="椭圆 291">
                <a:extLst>
                  <a:ext uri="{FF2B5EF4-FFF2-40B4-BE49-F238E27FC236}">
                    <a16:creationId xmlns:a16="http://schemas.microsoft.com/office/drawing/2014/main" id="{9CF7E443-42E2-4474-B5A9-4055D80E61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" name="椭圆 292">
                <a:extLst>
                  <a:ext uri="{FF2B5EF4-FFF2-40B4-BE49-F238E27FC236}">
                    <a16:creationId xmlns:a16="http://schemas.microsoft.com/office/drawing/2014/main" id="{DF88A6F5-F540-4ACD-9899-06E27419B8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3,0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4" name="椭圆 293">
                <a:extLst>
                  <a:ext uri="{FF2B5EF4-FFF2-40B4-BE49-F238E27FC236}">
                    <a16:creationId xmlns:a16="http://schemas.microsoft.com/office/drawing/2014/main" id="{F9F6B125-D0C0-4811-8471-9826B6BBEB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5" name="椭圆 294">
                <a:extLst>
                  <a:ext uri="{FF2B5EF4-FFF2-40B4-BE49-F238E27FC236}">
                    <a16:creationId xmlns:a16="http://schemas.microsoft.com/office/drawing/2014/main" id="{2D22B19E-9A04-4C09-AD2C-49194EA588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" name="椭圆 295">
                <a:extLst>
                  <a:ext uri="{FF2B5EF4-FFF2-40B4-BE49-F238E27FC236}">
                    <a16:creationId xmlns:a16="http://schemas.microsoft.com/office/drawing/2014/main" id="{4808B4F1-94CE-4ABE-9F1B-EF8CD6F77A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" name="平行四边形 296">
                <a:extLst>
                  <a:ext uri="{FF2B5EF4-FFF2-40B4-BE49-F238E27FC236}">
                    <a16:creationId xmlns:a16="http://schemas.microsoft.com/office/drawing/2014/main" id="{CEB54300-5580-42FB-9914-BAEF35590E2E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7" name="组合 226">
              <a:extLst>
                <a:ext uri="{FF2B5EF4-FFF2-40B4-BE49-F238E27FC236}">
                  <a16:creationId xmlns:a16="http://schemas.microsoft.com/office/drawing/2014/main" id="{9E6D9B06-4DB6-456A-890D-D38893C848AC}"/>
                </a:ext>
              </a:extLst>
            </p:cNvPr>
            <p:cNvGrpSpPr/>
            <p:nvPr/>
          </p:nvGrpSpPr>
          <p:grpSpPr>
            <a:xfrm>
              <a:off x="4427262" y="3247259"/>
              <a:ext cx="3125730" cy="977994"/>
              <a:chOff x="1685008" y="4279211"/>
              <a:chExt cx="3125730" cy="977994"/>
            </a:xfrm>
          </p:grpSpPr>
          <p:sp>
            <p:nvSpPr>
              <p:cNvPr id="264" name="椭圆 263">
                <a:extLst>
                  <a:ext uri="{FF2B5EF4-FFF2-40B4-BE49-F238E27FC236}">
                    <a16:creationId xmlns:a16="http://schemas.microsoft.com/office/drawing/2014/main" id="{BDD70B77-29E9-4F51-861B-D6CE101208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" name="椭圆 264">
                <a:extLst>
                  <a:ext uri="{FF2B5EF4-FFF2-40B4-BE49-F238E27FC236}">
                    <a16:creationId xmlns:a16="http://schemas.microsoft.com/office/drawing/2014/main" id="{614EBBA1-7AF3-4029-BD98-7554CDA18E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" name="椭圆 265">
                <a:extLst>
                  <a:ext uri="{FF2B5EF4-FFF2-40B4-BE49-F238E27FC236}">
                    <a16:creationId xmlns:a16="http://schemas.microsoft.com/office/drawing/2014/main" id="{63F6BDB1-D435-4A22-A8D9-D59F3E2F52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" name="椭圆 266">
                <a:extLst>
                  <a:ext uri="{FF2B5EF4-FFF2-40B4-BE49-F238E27FC236}">
                    <a16:creationId xmlns:a16="http://schemas.microsoft.com/office/drawing/2014/main" id="{52431FA1-5E1A-41AF-B1E6-9757E13B6E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椭圆 267">
                <a:extLst>
                  <a:ext uri="{FF2B5EF4-FFF2-40B4-BE49-F238E27FC236}">
                    <a16:creationId xmlns:a16="http://schemas.microsoft.com/office/drawing/2014/main" id="{9ABC85FE-6ABE-4E37-947F-665562ABF8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" name="椭圆 268">
                <a:extLst>
                  <a:ext uri="{FF2B5EF4-FFF2-40B4-BE49-F238E27FC236}">
                    <a16:creationId xmlns:a16="http://schemas.microsoft.com/office/drawing/2014/main" id="{75D5538C-8844-40BA-8466-8A7E2099D6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" name="椭圆 269">
                <a:extLst>
                  <a:ext uri="{FF2B5EF4-FFF2-40B4-BE49-F238E27FC236}">
                    <a16:creationId xmlns:a16="http://schemas.microsoft.com/office/drawing/2014/main" id="{48CB4437-FA74-4462-B919-C2657389B9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椭圆 270">
                <a:extLst>
                  <a:ext uri="{FF2B5EF4-FFF2-40B4-BE49-F238E27FC236}">
                    <a16:creationId xmlns:a16="http://schemas.microsoft.com/office/drawing/2014/main" id="{88F5C6AD-DFE1-4FC7-B683-68DDB834E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" name="椭圆 271">
                <a:extLst>
                  <a:ext uri="{FF2B5EF4-FFF2-40B4-BE49-F238E27FC236}">
                    <a16:creationId xmlns:a16="http://schemas.microsoft.com/office/drawing/2014/main" id="{45FF2A7F-14C1-4DC4-A9FC-7E4ECB3B29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" name="椭圆 272">
                <a:extLst>
                  <a:ext uri="{FF2B5EF4-FFF2-40B4-BE49-F238E27FC236}">
                    <a16:creationId xmlns:a16="http://schemas.microsoft.com/office/drawing/2014/main" id="{FFC81C57-B009-4236-9D70-8E62118A36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" name="椭圆 273">
                <a:extLst>
                  <a:ext uri="{FF2B5EF4-FFF2-40B4-BE49-F238E27FC236}">
                    <a16:creationId xmlns:a16="http://schemas.microsoft.com/office/drawing/2014/main" id="{D4F7AC03-53B5-4DCA-B779-06BCE8903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5" name="椭圆 274">
                <a:extLst>
                  <a:ext uri="{FF2B5EF4-FFF2-40B4-BE49-F238E27FC236}">
                    <a16:creationId xmlns:a16="http://schemas.microsoft.com/office/drawing/2014/main" id="{8F80A903-8B9D-4AF5-8238-F2C864C4E6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" name="椭圆 275">
                <a:extLst>
                  <a:ext uri="{FF2B5EF4-FFF2-40B4-BE49-F238E27FC236}">
                    <a16:creationId xmlns:a16="http://schemas.microsoft.com/office/drawing/2014/main" id="{18BF8656-CB6B-48D3-B3AA-B091CAAA3E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" name="椭圆 276">
                <a:extLst>
                  <a:ext uri="{FF2B5EF4-FFF2-40B4-BE49-F238E27FC236}">
                    <a16:creationId xmlns:a16="http://schemas.microsoft.com/office/drawing/2014/main" id="{536F65E2-FAAD-4860-9484-4C7F084B28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8" name="椭圆 277">
                <a:extLst>
                  <a:ext uri="{FF2B5EF4-FFF2-40B4-BE49-F238E27FC236}">
                    <a16:creationId xmlns:a16="http://schemas.microsoft.com/office/drawing/2014/main" id="{9D88800B-1665-4BE4-8039-A37683EF99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9" name="椭圆 278">
                <a:extLst>
                  <a:ext uri="{FF2B5EF4-FFF2-40B4-BE49-F238E27FC236}">
                    <a16:creationId xmlns:a16="http://schemas.microsoft.com/office/drawing/2014/main" id="{75FE02D1-A8BE-4150-95F7-7B0AD52E5E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0" name="平行四边形 279">
                <a:extLst>
                  <a:ext uri="{FF2B5EF4-FFF2-40B4-BE49-F238E27FC236}">
                    <a16:creationId xmlns:a16="http://schemas.microsoft.com/office/drawing/2014/main" id="{9E464C7F-2B9F-486D-B7A3-D71EFE5DBEA7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CAEAB8C2-0B7D-49E6-AF6C-7715E8FBBA04}"/>
                </a:ext>
              </a:extLst>
            </p:cNvPr>
            <p:cNvGrpSpPr/>
            <p:nvPr/>
          </p:nvGrpSpPr>
          <p:grpSpPr>
            <a:xfrm>
              <a:off x="4427262" y="2202545"/>
              <a:ext cx="3125730" cy="977994"/>
              <a:chOff x="1685008" y="4279211"/>
              <a:chExt cx="3125730" cy="977994"/>
            </a:xfrm>
          </p:grpSpPr>
          <p:sp>
            <p:nvSpPr>
              <p:cNvPr id="247" name="椭圆 246">
                <a:extLst>
                  <a:ext uri="{FF2B5EF4-FFF2-40B4-BE49-F238E27FC236}">
                    <a16:creationId xmlns:a16="http://schemas.microsoft.com/office/drawing/2014/main" id="{2A8F9B18-1310-45E6-A387-CC5D7B67A1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8" name="椭圆 247">
                <a:extLst>
                  <a:ext uri="{FF2B5EF4-FFF2-40B4-BE49-F238E27FC236}">
                    <a16:creationId xmlns:a16="http://schemas.microsoft.com/office/drawing/2014/main" id="{5A1B8A61-0066-464D-B67E-E1D745BF74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9" name="椭圆 248">
                <a:extLst>
                  <a:ext uri="{FF2B5EF4-FFF2-40B4-BE49-F238E27FC236}">
                    <a16:creationId xmlns:a16="http://schemas.microsoft.com/office/drawing/2014/main" id="{BAC2D482-300F-442B-87A4-79CA256CA6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椭圆 249">
                <a:extLst>
                  <a:ext uri="{FF2B5EF4-FFF2-40B4-BE49-F238E27FC236}">
                    <a16:creationId xmlns:a16="http://schemas.microsoft.com/office/drawing/2014/main" id="{1ED0FE6F-30FA-4C16-B52D-E0CCCC5A81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1" name="椭圆 250">
                <a:extLst>
                  <a:ext uri="{FF2B5EF4-FFF2-40B4-BE49-F238E27FC236}">
                    <a16:creationId xmlns:a16="http://schemas.microsoft.com/office/drawing/2014/main" id="{524A7A3D-C405-41B0-B30B-1BB15950C2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椭圆 251">
                <a:extLst>
                  <a:ext uri="{FF2B5EF4-FFF2-40B4-BE49-F238E27FC236}">
                    <a16:creationId xmlns:a16="http://schemas.microsoft.com/office/drawing/2014/main" id="{BE7CD0F1-0DBE-481B-84C8-E1279533CA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" name="椭圆 252">
                <a:extLst>
                  <a:ext uri="{FF2B5EF4-FFF2-40B4-BE49-F238E27FC236}">
                    <a16:creationId xmlns:a16="http://schemas.microsoft.com/office/drawing/2014/main" id="{4E244C9D-80D1-49CD-9209-F053BA5CD3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" name="椭圆 253">
                <a:extLst>
                  <a:ext uri="{FF2B5EF4-FFF2-40B4-BE49-F238E27FC236}">
                    <a16:creationId xmlns:a16="http://schemas.microsoft.com/office/drawing/2014/main" id="{34B6D4CE-2FDD-447B-B74E-24CD065B27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" name="椭圆 254">
                <a:extLst>
                  <a:ext uri="{FF2B5EF4-FFF2-40B4-BE49-F238E27FC236}">
                    <a16:creationId xmlns:a16="http://schemas.microsoft.com/office/drawing/2014/main" id="{6849BE05-AB77-4134-ACDB-36D696486E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" name="椭圆 255">
                <a:extLst>
                  <a:ext uri="{FF2B5EF4-FFF2-40B4-BE49-F238E27FC236}">
                    <a16:creationId xmlns:a16="http://schemas.microsoft.com/office/drawing/2014/main" id="{3B23CA1B-A8FF-44A6-BCF1-1F7D1F8EAD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" name="椭圆 256">
                <a:extLst>
                  <a:ext uri="{FF2B5EF4-FFF2-40B4-BE49-F238E27FC236}">
                    <a16:creationId xmlns:a16="http://schemas.microsoft.com/office/drawing/2014/main" id="{C10F2BC3-B8E4-432C-8DDA-F3D2FBBA52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" name="椭圆 257">
                <a:extLst>
                  <a:ext uri="{FF2B5EF4-FFF2-40B4-BE49-F238E27FC236}">
                    <a16:creationId xmlns:a16="http://schemas.microsoft.com/office/drawing/2014/main" id="{74DC878C-546A-48CB-B755-AFA529152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817DE32A-7EF2-4831-8512-8DA4E15E49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8778BFF8-D17F-493B-BE5A-832A3DF38A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FC4F4144-127B-4B40-A3B7-754526681D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30665ADD-E5D4-4045-A77C-C9D7693AA1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3" name="平行四边形 262">
                <a:extLst>
                  <a:ext uri="{FF2B5EF4-FFF2-40B4-BE49-F238E27FC236}">
                    <a16:creationId xmlns:a16="http://schemas.microsoft.com/office/drawing/2014/main" id="{ECF358BF-F772-4F6D-B8C9-F8E557105E4A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639E511A-052F-4CE2-9F56-AAB7767166B6}"/>
                </a:ext>
              </a:extLst>
            </p:cNvPr>
            <p:cNvGrpSpPr/>
            <p:nvPr/>
          </p:nvGrpSpPr>
          <p:grpSpPr>
            <a:xfrm>
              <a:off x="4427262" y="1157831"/>
              <a:ext cx="3125730" cy="977994"/>
              <a:chOff x="1685008" y="4279211"/>
              <a:chExt cx="3125730" cy="977994"/>
            </a:xfrm>
          </p:grpSpPr>
          <p:sp>
            <p:nvSpPr>
              <p:cNvPr id="230" name="椭圆 229">
                <a:extLst>
                  <a:ext uri="{FF2B5EF4-FFF2-40B4-BE49-F238E27FC236}">
                    <a16:creationId xmlns:a16="http://schemas.microsoft.com/office/drawing/2014/main" id="{EEB1AA52-320D-4A40-8900-7653B232A4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5967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" name="椭圆 230">
                <a:extLst>
                  <a:ext uri="{FF2B5EF4-FFF2-40B4-BE49-F238E27FC236}">
                    <a16:creationId xmlns:a16="http://schemas.microsoft.com/office/drawing/2014/main" id="{75971FAD-EB3F-4E75-80CC-2E2E30794E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709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椭圆 231">
                <a:extLst>
                  <a:ext uri="{FF2B5EF4-FFF2-40B4-BE49-F238E27FC236}">
                    <a16:creationId xmlns:a16="http://schemas.microsoft.com/office/drawing/2014/main" id="{9029F1A4-DFAD-4BB5-932E-45428FBF2A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5451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25704FDC-20E8-46BF-AADF-6750E04FDC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192" y="430907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4" name="椭圆 233">
                <a:extLst>
                  <a:ext uri="{FF2B5EF4-FFF2-40B4-BE49-F238E27FC236}">
                    <a16:creationId xmlns:a16="http://schemas.microsoft.com/office/drawing/2014/main" id="{BCD61A01-DDCA-4F43-80B7-CA5A936774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8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" name="椭圆 234">
                <a:extLst>
                  <a:ext uri="{FF2B5EF4-FFF2-40B4-BE49-F238E27FC236}">
                    <a16:creationId xmlns:a16="http://schemas.microsoft.com/office/drawing/2014/main" id="{477A1A0E-F61A-44EB-B7CE-AE448FD910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0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" name="椭圆 235">
                <a:extLst>
                  <a:ext uri="{FF2B5EF4-FFF2-40B4-BE49-F238E27FC236}">
                    <a16:creationId xmlns:a16="http://schemas.microsoft.com/office/drawing/2014/main" id="{8C21C9C5-8F82-4E81-AB8C-ED2CFC6ED6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椭圆 236">
                <a:extLst>
                  <a:ext uri="{FF2B5EF4-FFF2-40B4-BE49-F238E27FC236}">
                    <a16:creationId xmlns:a16="http://schemas.microsoft.com/office/drawing/2014/main" id="{4346307E-04DB-4715-AA07-37EE1186C4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63" y="4506525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129C13B2-7D4C-4482-B006-7CE6C7F153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745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9" name="椭圆 238">
                <a:extLst>
                  <a:ext uri="{FF2B5EF4-FFF2-40B4-BE49-F238E27FC236}">
                    <a16:creationId xmlns:a16="http://schemas.microsoft.com/office/drawing/2014/main" id="{D1A28D88-6F47-4C0F-AFD0-90DF58EFA9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8487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椭圆 239">
                <a:extLst>
                  <a:ext uri="{FF2B5EF4-FFF2-40B4-BE49-F238E27FC236}">
                    <a16:creationId xmlns:a16="http://schemas.microsoft.com/office/drawing/2014/main" id="{1F8DFAAB-0613-4E3F-B207-93C1821131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229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" name="椭圆 240">
                <a:extLst>
                  <a:ext uri="{FF2B5EF4-FFF2-40B4-BE49-F238E27FC236}">
                    <a16:creationId xmlns:a16="http://schemas.microsoft.com/office/drawing/2014/main" id="{1B197E8F-79F9-4B89-8DDE-F0271F3FE5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7970" y="4721989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" name="椭圆 241">
                <a:extLst>
                  <a:ext uri="{FF2B5EF4-FFF2-40B4-BE49-F238E27FC236}">
                    <a16:creationId xmlns:a16="http://schemas.microsoft.com/office/drawing/2014/main" id="{A4B16E9C-5F2B-4BAF-A204-B5AEE51CEB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097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椭圆 242">
                <a:extLst>
                  <a:ext uri="{FF2B5EF4-FFF2-40B4-BE49-F238E27FC236}">
                    <a16:creationId xmlns:a16="http://schemas.microsoft.com/office/drawing/2014/main" id="{D80B58A5-17AD-4B6C-A3BB-9EB3D2E48C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1839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4" name="椭圆 243">
                <a:extLst>
                  <a:ext uri="{FF2B5EF4-FFF2-40B4-BE49-F238E27FC236}">
                    <a16:creationId xmlns:a16="http://schemas.microsoft.com/office/drawing/2014/main" id="{FEDC2C3C-81B4-4096-BD84-93B10C68D3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1581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" name="椭圆 244">
                <a:extLst>
                  <a:ext uri="{FF2B5EF4-FFF2-40B4-BE49-F238E27FC236}">
                    <a16:creationId xmlns:a16="http://schemas.microsoft.com/office/drawing/2014/main" id="{7711BCE9-F514-4EC0-AE46-E1837B7B56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1322" y="4941491"/>
                <a:ext cx="288000" cy="2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" name="平行四边形 245">
                <a:extLst>
                  <a:ext uri="{FF2B5EF4-FFF2-40B4-BE49-F238E27FC236}">
                    <a16:creationId xmlns:a16="http://schemas.microsoft.com/office/drawing/2014/main" id="{78228F87-622F-4AC3-AEE4-61DE15A125A4}"/>
                  </a:ext>
                </a:extLst>
              </p:cNvPr>
              <p:cNvSpPr/>
              <p:nvPr/>
            </p:nvSpPr>
            <p:spPr>
              <a:xfrm>
                <a:off x="1685008" y="4279211"/>
                <a:ext cx="3125730" cy="977994"/>
              </a:xfrm>
              <a:prstGeom prst="parallelogram">
                <a:avLst>
                  <a:gd name="adj" fmla="val 1160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9.4.4 DNS</a:t>
            </a:r>
            <a:r>
              <a:rPr lang="zh-CN" altLang="en-US" dirty="0"/>
              <a:t>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DSN</a:t>
            </a:r>
            <a:r>
              <a:rPr lang="zh-CN" altLang="en-US" dirty="0"/>
              <a:t>乘法的执行过程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</a:rPr>
              <a:t>00</a:t>
            </a:r>
            <a:r>
              <a:rPr lang="en-US" altLang="zh-CN" dirty="0">
                <a:solidFill>
                  <a:srgbClr val="FF0000"/>
                </a:solidFill>
              </a:rPr>
              <a:t>=1×(-5)+2×7=9</a:t>
            </a: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</a:rPr>
              <a:t>01</a:t>
            </a:r>
            <a:r>
              <a:rPr lang="en-US" altLang="zh-CN" dirty="0">
                <a:solidFill>
                  <a:srgbClr val="FF0000"/>
                </a:solidFill>
              </a:rPr>
              <a:t>=1×(-6)+2×8=10</a:t>
            </a: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</a:rPr>
              <a:t>10</a:t>
            </a:r>
            <a:r>
              <a:rPr lang="en-US" altLang="zh-CN" dirty="0">
                <a:solidFill>
                  <a:srgbClr val="FF0000"/>
                </a:solidFill>
              </a:rPr>
              <a:t>=3×(-5)+4×7=13</a:t>
            </a: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</a:rPr>
              <a:t>11</a:t>
            </a:r>
            <a:r>
              <a:rPr lang="en-US" altLang="zh-CN" dirty="0">
                <a:solidFill>
                  <a:srgbClr val="FF0000"/>
                </a:solidFill>
              </a:rPr>
              <a:t>=3×(-6)+4×8=14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39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563888" y="2106250"/>
            <a:ext cx="5427980" cy="4563110"/>
            <a:chOff x="3248476" y="1098138"/>
            <a:chExt cx="5427980" cy="4563110"/>
          </a:xfrm>
        </p:grpSpPr>
        <p:graphicFrame>
          <p:nvGraphicFramePr>
            <p:cNvPr id="9" name="Object 46"/>
            <p:cNvGraphicFramePr>
              <a:graphicFrameLocks noGrp="1" noChangeAspect="1"/>
            </p:cNvGraphicFramePr>
            <p:nvPr>
              <p:ph sz="quarter" idx="2"/>
              <p:extLst>
                <p:ext uri="{D42A27DB-BD31-4B8C-83A1-F6EECF244321}">
                  <p14:modId xmlns:p14="http://schemas.microsoft.com/office/powerpoint/2010/main" val="737377174"/>
                </p:ext>
              </p:extLst>
            </p:nvPr>
          </p:nvGraphicFramePr>
          <p:xfrm>
            <a:off x="3248476" y="1098138"/>
            <a:ext cx="5427980" cy="4563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" name="Visio" r:id="rId3" imgW="3706764" imgH="3116340" progId="Visio.Drawing.11">
                    <p:embed/>
                  </p:oleObj>
                </mc:Choice>
                <mc:Fallback>
                  <p:oleObj name="Visio" r:id="rId3" imgW="3706764" imgH="3116340" progId="Visio.Drawing.11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8476" y="1098138"/>
                          <a:ext cx="5427980" cy="4563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62"/>
            <p:cNvSpPr>
              <a:spLocks noChangeArrowheads="1"/>
            </p:cNvSpPr>
            <p:nvPr/>
          </p:nvSpPr>
          <p:spPr bwMode="auto">
            <a:xfrm>
              <a:off x="4399052" y="3122870"/>
              <a:ext cx="238848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 b="1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B</a:t>
              </a:r>
            </a:p>
          </p:txBody>
        </p:sp>
        <p:sp>
          <p:nvSpPr>
            <p:cNvPr id="11" name="Line 63"/>
            <p:cNvSpPr>
              <a:spLocks noChangeShapeType="1"/>
            </p:cNvSpPr>
            <p:nvPr/>
          </p:nvSpPr>
          <p:spPr bwMode="auto">
            <a:xfrm flipH="1">
              <a:off x="4056196" y="3206338"/>
              <a:ext cx="345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 sz="1200"/>
            </a:p>
          </p:txBody>
        </p:sp>
        <p:sp>
          <p:nvSpPr>
            <p:cNvPr id="12" name="Rectangle 64"/>
            <p:cNvSpPr>
              <a:spLocks noChangeArrowheads="1"/>
            </p:cNvSpPr>
            <p:nvPr/>
          </p:nvSpPr>
          <p:spPr bwMode="auto">
            <a:xfrm>
              <a:off x="3592602" y="4759900"/>
              <a:ext cx="238848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 b="1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B</a:t>
              </a:r>
            </a:p>
          </p:txBody>
        </p:sp>
        <p:sp>
          <p:nvSpPr>
            <p:cNvPr id="13" name="Line 65"/>
            <p:cNvSpPr>
              <a:spLocks noChangeShapeType="1"/>
            </p:cNvSpPr>
            <p:nvPr/>
          </p:nvSpPr>
          <p:spPr bwMode="auto">
            <a:xfrm flipH="1">
              <a:off x="3826326" y="4843368"/>
              <a:ext cx="345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 sz="1200"/>
            </a:p>
          </p:txBody>
        </p:sp>
        <p:sp>
          <p:nvSpPr>
            <p:cNvPr id="14" name="Rectangle 66"/>
            <p:cNvSpPr>
              <a:spLocks noChangeArrowheads="1"/>
            </p:cNvSpPr>
            <p:nvPr/>
          </p:nvSpPr>
          <p:spPr bwMode="auto">
            <a:xfrm>
              <a:off x="7275602" y="1106110"/>
              <a:ext cx="238848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 b="1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A</a:t>
              </a:r>
            </a:p>
          </p:txBody>
        </p:sp>
        <p:sp>
          <p:nvSpPr>
            <p:cNvPr id="15" name="Line 67"/>
            <p:cNvSpPr>
              <a:spLocks noChangeShapeType="1"/>
            </p:cNvSpPr>
            <p:nvPr/>
          </p:nvSpPr>
          <p:spPr bwMode="auto">
            <a:xfrm flipH="1">
              <a:off x="7109276" y="1270858"/>
              <a:ext cx="205740" cy="233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 sz="1200"/>
            </a:p>
          </p:txBody>
        </p:sp>
        <p:sp>
          <p:nvSpPr>
            <p:cNvPr id="16" name="Rectangle 68"/>
            <p:cNvSpPr>
              <a:spLocks noChangeArrowheads="1"/>
            </p:cNvSpPr>
            <p:nvPr/>
          </p:nvSpPr>
          <p:spPr bwMode="auto">
            <a:xfrm>
              <a:off x="8197622" y="2603440"/>
              <a:ext cx="238848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 b="1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A</a:t>
              </a:r>
            </a:p>
          </p:txBody>
        </p:sp>
        <p:sp>
          <p:nvSpPr>
            <p:cNvPr id="17" name="Line 69"/>
            <p:cNvSpPr>
              <a:spLocks noChangeShapeType="1"/>
            </p:cNvSpPr>
            <p:nvPr/>
          </p:nvSpPr>
          <p:spPr bwMode="auto">
            <a:xfrm flipH="1">
              <a:off x="8379276" y="2361788"/>
              <a:ext cx="215900" cy="233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 sz="1200"/>
            </a:p>
          </p:txBody>
        </p:sp>
        <p:sp>
          <p:nvSpPr>
            <p:cNvPr id="18" name="Line 70"/>
            <p:cNvSpPr>
              <a:spLocks noChangeShapeType="1"/>
            </p:cNvSpPr>
            <p:nvPr/>
          </p:nvSpPr>
          <p:spPr bwMode="auto">
            <a:xfrm flipH="1" flipV="1">
              <a:off x="8606606" y="3633058"/>
              <a:ext cx="0" cy="3759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 sz="1200"/>
            </a:p>
          </p:txBody>
        </p:sp>
        <p:sp>
          <p:nvSpPr>
            <p:cNvPr id="19" name="Line 71"/>
            <p:cNvSpPr>
              <a:spLocks noChangeShapeType="1"/>
            </p:cNvSpPr>
            <p:nvPr/>
          </p:nvSpPr>
          <p:spPr bwMode="auto">
            <a:xfrm flipH="1" flipV="1">
              <a:off x="6705416" y="1559148"/>
              <a:ext cx="0" cy="3759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 sz="1200"/>
            </a:p>
          </p:txBody>
        </p:sp>
        <p:sp>
          <p:nvSpPr>
            <p:cNvPr id="20" name="Rectangle 72"/>
            <p:cNvSpPr>
              <a:spLocks noChangeArrowheads="1"/>
            </p:cNvSpPr>
            <p:nvPr/>
          </p:nvSpPr>
          <p:spPr bwMode="auto">
            <a:xfrm>
              <a:off x="3548407" y="2430720"/>
              <a:ext cx="383118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000</a:t>
              </a:r>
            </a:p>
          </p:txBody>
        </p:sp>
        <p:sp>
          <p:nvSpPr>
            <p:cNvPr id="21" name="Rectangle 73"/>
            <p:cNvSpPr>
              <a:spLocks noChangeArrowheads="1"/>
            </p:cNvSpPr>
            <p:nvPr/>
          </p:nvSpPr>
          <p:spPr bwMode="auto">
            <a:xfrm>
              <a:off x="4354857" y="2430720"/>
              <a:ext cx="383118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010</a:t>
              </a:r>
            </a:p>
          </p:txBody>
        </p:sp>
        <p:sp>
          <p:nvSpPr>
            <p:cNvPr id="22" name="Rectangle 74"/>
            <p:cNvSpPr>
              <a:spLocks noChangeArrowheads="1"/>
            </p:cNvSpPr>
            <p:nvPr/>
          </p:nvSpPr>
          <p:spPr bwMode="auto">
            <a:xfrm>
              <a:off x="3948457" y="1995110"/>
              <a:ext cx="383118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001</a:t>
              </a:r>
            </a:p>
          </p:txBody>
        </p:sp>
        <p:sp>
          <p:nvSpPr>
            <p:cNvPr id="23" name="Rectangle 75"/>
            <p:cNvSpPr>
              <a:spLocks noChangeArrowheads="1"/>
            </p:cNvSpPr>
            <p:nvPr/>
          </p:nvSpPr>
          <p:spPr bwMode="auto">
            <a:xfrm>
              <a:off x="4760614" y="1995110"/>
              <a:ext cx="371704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011</a:t>
              </a:r>
            </a:p>
          </p:txBody>
        </p:sp>
        <p:sp>
          <p:nvSpPr>
            <p:cNvPr id="24" name="Rectangle 76"/>
            <p:cNvSpPr>
              <a:spLocks noChangeArrowheads="1"/>
            </p:cNvSpPr>
            <p:nvPr/>
          </p:nvSpPr>
          <p:spPr bwMode="auto">
            <a:xfrm>
              <a:off x="3491257" y="1598870"/>
              <a:ext cx="383118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100</a:t>
              </a:r>
            </a:p>
          </p:txBody>
        </p:sp>
        <p:sp>
          <p:nvSpPr>
            <p:cNvPr id="25" name="Rectangle 77"/>
            <p:cNvSpPr>
              <a:spLocks noChangeArrowheads="1"/>
            </p:cNvSpPr>
            <p:nvPr/>
          </p:nvSpPr>
          <p:spPr bwMode="auto">
            <a:xfrm>
              <a:off x="4303414" y="1629350"/>
              <a:ext cx="371704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110</a:t>
              </a:r>
            </a:p>
          </p:txBody>
        </p:sp>
        <p:sp>
          <p:nvSpPr>
            <p:cNvPr id="26" name="Rectangle 78"/>
            <p:cNvSpPr>
              <a:spLocks noChangeArrowheads="1"/>
            </p:cNvSpPr>
            <p:nvPr/>
          </p:nvSpPr>
          <p:spPr bwMode="auto">
            <a:xfrm>
              <a:off x="3891307" y="1193740"/>
              <a:ext cx="383118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 dirty="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101</a:t>
              </a:r>
            </a:p>
          </p:txBody>
        </p:sp>
        <p:sp>
          <p:nvSpPr>
            <p:cNvPr id="27" name="Rectangle 79"/>
            <p:cNvSpPr>
              <a:spLocks noChangeArrowheads="1"/>
            </p:cNvSpPr>
            <p:nvPr/>
          </p:nvSpPr>
          <p:spPr bwMode="auto">
            <a:xfrm>
              <a:off x="4709170" y="1193740"/>
              <a:ext cx="360291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111</a:t>
              </a:r>
            </a:p>
          </p:txBody>
        </p:sp>
        <p:sp>
          <p:nvSpPr>
            <p:cNvPr id="28" name="Rectangle 80"/>
            <p:cNvSpPr>
              <a:spLocks noChangeArrowheads="1"/>
            </p:cNvSpPr>
            <p:nvPr/>
          </p:nvSpPr>
          <p:spPr bwMode="auto">
            <a:xfrm>
              <a:off x="3535370" y="2580580"/>
              <a:ext cx="288541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P</a:t>
              </a:r>
              <a:r>
                <a:rPr lang="en-US" altLang="zh-CN" sz="1200" baseline="-250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0</a:t>
              </a:r>
            </a:p>
          </p:txBody>
        </p:sp>
        <p:sp>
          <p:nvSpPr>
            <p:cNvPr id="29" name="Rectangle 81"/>
            <p:cNvSpPr>
              <a:spLocks noChangeArrowheads="1"/>
            </p:cNvSpPr>
            <p:nvPr/>
          </p:nvSpPr>
          <p:spPr bwMode="auto">
            <a:xfrm>
              <a:off x="3941770" y="2143700"/>
              <a:ext cx="288541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P</a:t>
              </a:r>
              <a:r>
                <a:rPr lang="en-US" altLang="zh-CN" sz="1200" baseline="-250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30" name="Rectangle 82"/>
            <p:cNvSpPr>
              <a:spLocks noChangeArrowheads="1"/>
            </p:cNvSpPr>
            <p:nvPr/>
          </p:nvSpPr>
          <p:spPr bwMode="auto">
            <a:xfrm>
              <a:off x="4339280" y="2580580"/>
              <a:ext cx="288541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P</a:t>
              </a:r>
              <a:r>
                <a:rPr lang="en-US" altLang="zh-CN" sz="1200" baseline="-250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2</a:t>
              </a:r>
            </a:p>
          </p:txBody>
        </p:sp>
        <p:sp>
          <p:nvSpPr>
            <p:cNvPr id="31" name="Rectangle 83"/>
            <p:cNvSpPr>
              <a:spLocks noChangeArrowheads="1"/>
            </p:cNvSpPr>
            <p:nvPr/>
          </p:nvSpPr>
          <p:spPr bwMode="auto">
            <a:xfrm>
              <a:off x="4745680" y="2143700"/>
              <a:ext cx="288541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P</a:t>
              </a:r>
              <a:r>
                <a:rPr lang="en-US" altLang="zh-CN" sz="1200" baseline="-250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3</a:t>
              </a:r>
            </a:p>
          </p:txBody>
        </p:sp>
        <p:sp>
          <p:nvSpPr>
            <p:cNvPr id="32" name="Rectangle 84"/>
            <p:cNvSpPr>
              <a:spLocks noChangeArrowheads="1"/>
            </p:cNvSpPr>
            <p:nvPr/>
          </p:nvSpPr>
          <p:spPr bwMode="auto">
            <a:xfrm>
              <a:off x="3501080" y="1794450"/>
              <a:ext cx="288541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P</a:t>
              </a:r>
              <a:r>
                <a:rPr lang="en-US" altLang="zh-CN" sz="1200" baseline="-250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4</a:t>
              </a:r>
            </a:p>
          </p:txBody>
        </p:sp>
        <p:sp>
          <p:nvSpPr>
            <p:cNvPr id="33" name="Rectangle 85"/>
            <p:cNvSpPr>
              <a:spLocks noChangeArrowheads="1"/>
            </p:cNvSpPr>
            <p:nvPr/>
          </p:nvSpPr>
          <p:spPr bwMode="auto">
            <a:xfrm>
              <a:off x="3907480" y="1357570"/>
              <a:ext cx="288541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P</a:t>
              </a:r>
              <a:r>
                <a:rPr lang="en-US" altLang="zh-CN" sz="1200" baseline="-250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5</a:t>
              </a:r>
            </a:p>
          </p:txBody>
        </p:sp>
        <p:sp>
          <p:nvSpPr>
            <p:cNvPr id="34" name="Rectangle 86"/>
            <p:cNvSpPr>
              <a:spLocks noChangeArrowheads="1"/>
            </p:cNvSpPr>
            <p:nvPr/>
          </p:nvSpPr>
          <p:spPr bwMode="auto">
            <a:xfrm>
              <a:off x="4304990" y="1794450"/>
              <a:ext cx="288541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P</a:t>
              </a:r>
              <a:r>
                <a:rPr lang="en-US" altLang="zh-CN" sz="1200" baseline="-250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6</a:t>
              </a:r>
            </a:p>
          </p:txBody>
        </p:sp>
        <p:sp>
          <p:nvSpPr>
            <p:cNvPr id="35" name="Rectangle 87"/>
            <p:cNvSpPr>
              <a:spLocks noChangeArrowheads="1"/>
            </p:cNvSpPr>
            <p:nvPr/>
          </p:nvSpPr>
          <p:spPr bwMode="auto">
            <a:xfrm>
              <a:off x="4711390" y="1357570"/>
              <a:ext cx="288541" cy="189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P</a:t>
              </a:r>
              <a:r>
                <a:rPr lang="en-US" altLang="zh-CN" sz="1200" baseline="-25000">
                  <a:solidFill>
                    <a:schemeClr val="tx1"/>
                  </a:solidFill>
                  <a:effectLst/>
                  <a:latin typeface="Arial" charset="0"/>
                  <a:ea typeface="宋体" charset="-122"/>
                </a:rPr>
                <a:t>7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48"/>
              <p:cNvSpPr txBox="1"/>
              <p:nvPr/>
            </p:nvSpPr>
            <p:spPr bwMode="auto">
              <a:xfrm>
                <a:off x="983010" y="3581450"/>
                <a:ext cx="1428750" cy="17510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求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6" name="Object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3010" y="3581450"/>
                <a:ext cx="1428750" cy="1751013"/>
              </a:xfrm>
              <a:prstGeom prst="rect">
                <a:avLst/>
              </a:prstGeom>
              <a:blipFill>
                <a:blip r:embed="rId5"/>
                <a:stretch>
                  <a:fillRect l="-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49"/>
          <p:cNvGrpSpPr>
            <a:grpSpLocks/>
          </p:cNvGrpSpPr>
          <p:nvPr/>
        </p:nvGrpSpPr>
        <p:grpSpPr bwMode="auto">
          <a:xfrm>
            <a:off x="1188691" y="5453658"/>
            <a:ext cx="935037" cy="855662"/>
            <a:chOff x="376" y="2387"/>
            <a:chExt cx="589" cy="539"/>
          </a:xfrm>
        </p:grpSpPr>
        <p:sp>
          <p:nvSpPr>
            <p:cNvPr id="38" name="Line 50"/>
            <p:cNvSpPr>
              <a:spLocks noChangeShapeType="1"/>
            </p:cNvSpPr>
            <p:nvPr/>
          </p:nvSpPr>
          <p:spPr bwMode="auto">
            <a:xfrm flipV="1">
              <a:off x="444" y="2523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Line 51"/>
            <p:cNvSpPr>
              <a:spLocks noChangeShapeType="1"/>
            </p:cNvSpPr>
            <p:nvPr/>
          </p:nvSpPr>
          <p:spPr bwMode="auto">
            <a:xfrm flipV="1">
              <a:off x="444" y="2659"/>
              <a:ext cx="22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Line 52"/>
            <p:cNvSpPr>
              <a:spLocks noChangeShapeType="1"/>
            </p:cNvSpPr>
            <p:nvPr/>
          </p:nvSpPr>
          <p:spPr bwMode="auto">
            <a:xfrm>
              <a:off x="444" y="2886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63500" tIns="25400" rIns="63500" bIns="254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Rectangle 53"/>
            <p:cNvSpPr>
              <a:spLocks noChangeArrowheads="1"/>
            </p:cNvSpPr>
            <p:nvPr/>
          </p:nvSpPr>
          <p:spPr bwMode="auto">
            <a:xfrm>
              <a:off x="376" y="2387"/>
              <a:ext cx="169" cy="17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k</a:t>
              </a:r>
            </a:p>
          </p:txBody>
        </p:sp>
        <p:sp>
          <p:nvSpPr>
            <p:cNvPr id="42" name="Rectangle 54"/>
            <p:cNvSpPr>
              <a:spLocks noChangeArrowheads="1"/>
            </p:cNvSpPr>
            <p:nvPr/>
          </p:nvSpPr>
          <p:spPr bwMode="auto">
            <a:xfrm>
              <a:off x="628" y="2523"/>
              <a:ext cx="133" cy="17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j</a:t>
              </a:r>
            </a:p>
          </p:txBody>
        </p:sp>
        <p:sp>
          <p:nvSpPr>
            <p:cNvPr id="43" name="Rectangle 55"/>
            <p:cNvSpPr>
              <a:spLocks noChangeArrowheads="1"/>
            </p:cNvSpPr>
            <p:nvPr/>
          </p:nvSpPr>
          <p:spPr bwMode="auto">
            <a:xfrm>
              <a:off x="841" y="2750"/>
              <a:ext cx="124" cy="17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/>
            <a:p>
              <a:pPr marL="203200" indent="-203200" eaLnBrk="0" hangingPunct="0">
                <a:lnSpc>
                  <a:spcPct val="75000"/>
                </a:lnSpc>
                <a:spcBef>
                  <a:spcPct val="65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chemeClr val="tx1"/>
                  </a:solidFill>
                  <a:effectLst/>
                  <a:latin typeface="Times New Roman" pitchFamily="18" charset="0"/>
                  <a:ea typeface="宋体" charset="-122"/>
                </a:rPr>
                <a:t>i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3D5961A3-2BF0-4F25-A0CB-BDAC77A91143}"/>
              </a:ext>
            </a:extLst>
          </p:cNvPr>
          <p:cNvSpPr txBox="1"/>
          <p:nvPr/>
        </p:nvSpPr>
        <p:spPr>
          <a:xfrm>
            <a:off x="6145087" y="3861048"/>
            <a:ext cx="8976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5CD3D66-A6BB-4669-9F2C-7ABFC34622A2}"/>
              </a:ext>
            </a:extLst>
          </p:cNvPr>
          <p:cNvSpPr txBox="1"/>
          <p:nvPr/>
        </p:nvSpPr>
        <p:spPr>
          <a:xfrm>
            <a:off x="7881635" y="3845240"/>
            <a:ext cx="4007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dirty="0"/>
              <a:t>j</a:t>
            </a:r>
            <a:endParaRPr lang="zh-CN" altLang="en-US" sz="14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0E8A873-B8CB-46DB-B8E0-43402CBB99C8}"/>
              </a:ext>
            </a:extLst>
          </p:cNvPr>
          <p:cNvSpPr txBox="1"/>
          <p:nvPr/>
        </p:nvSpPr>
        <p:spPr>
          <a:xfrm>
            <a:off x="4168961" y="5946161"/>
            <a:ext cx="4007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dirty="0" err="1"/>
              <a:t>i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9.1.1 </a:t>
            </a:r>
            <a:r>
              <a:rPr lang="zh-CN" altLang="en-US" dirty="0"/>
              <a:t>带状划分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示例：</a:t>
            </a:r>
            <a:r>
              <a:rPr lang="en-US" altLang="zh-CN" i="1" dirty="0"/>
              <a:t>p</a:t>
            </a:r>
            <a:r>
              <a:rPr lang="zh-CN" altLang="en-US" dirty="0"/>
              <a:t>＝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27× 27</a:t>
            </a:r>
            <a:r>
              <a:rPr lang="zh-CN" altLang="en-US" dirty="0"/>
              <a:t>矩阵的</a:t>
            </a:r>
            <a:r>
              <a:rPr lang="en-US" altLang="zh-CN" dirty="0"/>
              <a:t>3</a:t>
            </a:r>
            <a:r>
              <a:rPr lang="zh-CN" altLang="en-US" dirty="0"/>
              <a:t>种带状划分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331640" y="2564904"/>
            <a:ext cx="6265441" cy="23818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9.1.2 </a:t>
            </a:r>
            <a:r>
              <a:rPr lang="zh-CN" altLang="en-US" dirty="0"/>
              <a:t>棋盘划分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8×8</a:t>
            </a:r>
            <a:r>
              <a:rPr lang="zh-CN" altLang="en-US" dirty="0"/>
              <a:t>阶矩阵，</a:t>
            </a:r>
            <a:r>
              <a:rPr lang="en-US" altLang="zh-CN" i="1" dirty="0"/>
              <a:t>p</a:t>
            </a:r>
            <a:r>
              <a:rPr lang="en-US" altLang="zh-CN" dirty="0"/>
              <a:t>=16</a:t>
            </a:r>
          </a:p>
          <a:p>
            <a:pPr lvl="1">
              <a:defRPr/>
            </a:pPr>
            <a:r>
              <a:rPr lang="en-US" altLang="zh-CN" dirty="0"/>
              <a:t>(a)</a:t>
            </a:r>
            <a:r>
              <a:rPr lang="zh-CN" altLang="en-US" dirty="0"/>
              <a:t>块棋盘划分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(b)</a:t>
            </a:r>
            <a:r>
              <a:rPr lang="zh-CN" altLang="en-US" dirty="0"/>
              <a:t>循环棋盘划分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graphicFrame>
        <p:nvGraphicFramePr>
          <p:cNvPr id="91138" name="Object 8"/>
          <p:cNvGraphicFramePr>
            <a:graphicFrameLocks noChangeAspect="1"/>
          </p:cNvGraphicFramePr>
          <p:nvPr/>
        </p:nvGraphicFramePr>
        <p:xfrm>
          <a:off x="900113" y="2133600"/>
          <a:ext cx="7515225" cy="434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3" imgW="5305044" imgH="3101035" progId="Visio.Drawing.11">
                  <p:embed/>
                </p:oleObj>
              </mc:Choice>
              <mc:Fallback>
                <p:oleObj name="Visio" r:id="rId3" imgW="5305044" imgH="3101035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133600"/>
                        <a:ext cx="7515225" cy="434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9.1.2 </a:t>
            </a:r>
            <a:r>
              <a:rPr lang="zh-CN" altLang="en-US" dirty="0"/>
              <a:t>棋盘划分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示例：</a:t>
            </a:r>
            <a:r>
              <a:rPr lang="en-US" altLang="zh-CN" i="1" dirty="0"/>
              <a:t>p</a:t>
            </a:r>
            <a:r>
              <a:rPr lang="zh-CN" altLang="en-US" dirty="0"/>
              <a:t>＝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16×16</a:t>
            </a:r>
            <a:r>
              <a:rPr lang="zh-CN" altLang="en-US" dirty="0"/>
              <a:t>矩阵的</a:t>
            </a:r>
            <a:r>
              <a:rPr lang="en-US" altLang="zh-CN" dirty="0"/>
              <a:t>3</a:t>
            </a:r>
            <a:r>
              <a:rPr lang="zh-CN" altLang="en-US" dirty="0"/>
              <a:t>种棋盘划分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39552" y="2236681"/>
            <a:ext cx="7775774" cy="29027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第九章 稠密矩阵运算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矩阵的划分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9.2 </a:t>
            </a:r>
            <a:r>
              <a:rPr lang="zh-CN" altLang="en-US" dirty="0">
                <a:solidFill>
                  <a:srgbClr val="FF0000"/>
                </a:solidFill>
              </a:rPr>
              <a:t>矩阵转置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9.3 </a:t>
            </a:r>
            <a:r>
              <a:rPr lang="zh-CN" altLang="en-US" dirty="0"/>
              <a:t>矩阵</a:t>
            </a:r>
            <a:r>
              <a:rPr lang="en-US" altLang="zh-CN" dirty="0"/>
              <a:t>-</a:t>
            </a:r>
            <a:r>
              <a:rPr lang="zh-CN" altLang="en-US" dirty="0"/>
              <a:t>向量乘法</a:t>
            </a:r>
            <a:endParaRPr lang="en-US" altLang="zh-CN" dirty="0"/>
          </a:p>
          <a:p>
            <a:r>
              <a:rPr lang="en-US" altLang="zh-CN" dirty="0"/>
              <a:t>9.4 </a:t>
            </a:r>
            <a:r>
              <a:rPr lang="zh-CN" altLang="en-US" dirty="0"/>
              <a:t>矩阵乘法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9.2.1 </a:t>
            </a:r>
            <a:r>
              <a:rPr lang="zh-CN" altLang="en-US" dirty="0"/>
              <a:t>棋盘划分的矩阵转置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网孔上的矩阵转置</a:t>
            </a:r>
          </a:p>
          <a:p>
            <a:pPr lvl="1"/>
            <a:r>
              <a:rPr lang="zh-CN" altLang="en-US" dirty="0"/>
              <a:t>情形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i="1" dirty="0"/>
              <a:t>p</a:t>
            </a:r>
            <a:r>
              <a:rPr lang="en-US" altLang="zh-CN" dirty="0"/>
              <a:t>=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</a:p>
          <a:p>
            <a:pPr lvl="2"/>
            <a:r>
              <a:rPr lang="en-US" altLang="zh-CN" dirty="0"/>
              <a:t>(a)</a:t>
            </a:r>
            <a:r>
              <a:rPr lang="zh-CN" altLang="en-US" dirty="0"/>
              <a:t>通信过程</a:t>
            </a:r>
            <a:endParaRPr lang="en-US" altLang="zh-CN" dirty="0"/>
          </a:p>
          <a:p>
            <a:pPr lvl="2"/>
            <a:r>
              <a:rPr lang="en-US" altLang="zh-CN" dirty="0"/>
              <a:t>(b)</a:t>
            </a:r>
            <a:r>
              <a:rPr lang="zh-CN" altLang="en-US" dirty="0"/>
              <a:t>最终结果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aphicFrame>
        <p:nvGraphicFramePr>
          <p:cNvPr id="92162" name="Object 4"/>
          <p:cNvGraphicFramePr>
            <a:graphicFrameLocks noChangeAspect="1"/>
          </p:cNvGraphicFramePr>
          <p:nvPr/>
        </p:nvGraphicFramePr>
        <p:xfrm>
          <a:off x="1116013" y="2420938"/>
          <a:ext cx="6940550" cy="417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3" imgW="4198010" imgH="2561539" progId="Visio.Drawing.11">
                  <p:embed/>
                </p:oleObj>
              </mc:Choice>
              <mc:Fallback>
                <p:oleObj name="Visio" r:id="rId3" imgW="4198010" imgH="2561539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420938"/>
                        <a:ext cx="6940550" cy="417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9.2.1 </a:t>
            </a:r>
            <a:r>
              <a:rPr lang="zh-CN" altLang="en-US" dirty="0"/>
              <a:t>棋盘划分的矩阵转置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sz="2800" dirty="0"/>
                  <a:t>网孔上的矩阵转置</a:t>
                </a:r>
              </a:p>
              <a:p>
                <a:pPr lvl="1"/>
                <a:r>
                  <a:rPr lang="zh-CN" altLang="en-US" sz="2400" dirty="0"/>
                  <a:t>情形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：</a:t>
                </a:r>
                <a:r>
                  <a:rPr lang="en-US" altLang="zh-CN" sz="2400" i="1" dirty="0"/>
                  <a:t>p</a:t>
                </a:r>
                <a:r>
                  <a:rPr lang="en-US" altLang="zh-CN" sz="2400" dirty="0"/>
                  <a:t>&lt;</a:t>
                </a:r>
                <a:r>
                  <a:rPr lang="en-US" altLang="zh-CN" sz="2400" i="1" dirty="0"/>
                  <a:t>n</a:t>
                </a:r>
                <a:r>
                  <a:rPr lang="en-US" altLang="zh-CN" sz="2400" baseline="30000" dirty="0"/>
                  <a:t>2</a:t>
                </a:r>
                <a:endParaRPr lang="zh-CN" altLang="en-US" sz="2400" baseline="30000" dirty="0"/>
              </a:p>
              <a:p>
                <a:pPr lvl="2"/>
                <a:r>
                  <a:rPr lang="zh-CN" altLang="en-US" sz="2400" dirty="0"/>
                  <a:t>划分</a:t>
                </a:r>
                <a:endParaRPr lang="en-US" altLang="zh-CN" sz="2400" dirty="0"/>
              </a:p>
              <a:p>
                <a:pPr lvl="3"/>
                <a:r>
                  <a:rPr lang="en-US" altLang="zh-CN" sz="2000" i="1" dirty="0" err="1"/>
                  <a:t>A</a:t>
                </a:r>
                <a:r>
                  <a:rPr lang="en-US" altLang="zh-CN" sz="2000" i="1" baseline="-25000" dirty="0" err="1"/>
                  <a:t>n</a:t>
                </a:r>
                <a:r>
                  <a:rPr lang="en-US" altLang="zh-CN" sz="2000" baseline="-25000" dirty="0" err="1"/>
                  <a:t>×</a:t>
                </a:r>
                <a:r>
                  <a:rPr lang="en-US" altLang="zh-CN" sz="2000" i="1" baseline="-25000" dirty="0" err="1"/>
                  <a:t>n</a:t>
                </a:r>
                <a:r>
                  <a:rPr lang="zh-CN" altLang="en-US" sz="2000" dirty="0"/>
                  <a:t>划分成</a:t>
                </a:r>
                <a:r>
                  <a:rPr lang="en-US" altLang="zh-CN" sz="2000" i="1" dirty="0"/>
                  <a:t>p</a:t>
                </a:r>
                <a:r>
                  <a:rPr lang="zh-CN" altLang="en-US" sz="2000" dirty="0"/>
                  <a:t>个大小为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dirty="0"/>
                  <a:t>子块</a:t>
                </a:r>
                <a:endParaRPr lang="en-US" altLang="zh-CN" sz="2000" dirty="0"/>
              </a:p>
              <a:p>
                <a:pPr lvl="2"/>
                <a:r>
                  <a:rPr lang="zh-CN" altLang="en-US" sz="2400" dirty="0"/>
                  <a:t>算法</a:t>
                </a:r>
                <a:endParaRPr lang="en-US" altLang="zh-CN" sz="2400" dirty="0"/>
              </a:p>
              <a:p>
                <a:pPr lvl="3"/>
                <a:r>
                  <a:rPr lang="zh-CN" altLang="en-US" sz="2000" dirty="0"/>
                  <a:t>按</a:t>
                </a:r>
                <a:r>
                  <a:rPr lang="en-US" altLang="zh-CN" sz="2000" dirty="0"/>
                  <a:t>mesh</a:t>
                </a:r>
                <a:r>
                  <a:rPr lang="zh-CN" altLang="en-US" sz="2000" dirty="0"/>
                  <a:t>连接进行块转置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不同处理器间</a:t>
                </a:r>
                <a:r>
                  <a:rPr lang="en-US" altLang="zh-CN" sz="2000" dirty="0"/>
                  <a:t>)</a:t>
                </a:r>
              </a:p>
              <a:p>
                <a:pPr lvl="3"/>
                <a:r>
                  <a:rPr lang="zh-CN" altLang="en-US" sz="2000" dirty="0"/>
                  <a:t>进行块内转置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同一处理器内</a:t>
                </a:r>
                <a:r>
                  <a:rPr lang="en-US" altLang="zh-CN" sz="2000" dirty="0"/>
                  <a:t>)</a:t>
                </a:r>
              </a:p>
              <a:p>
                <a:pPr lvl="3"/>
                <a:r>
                  <a:rPr lang="zh-CN" altLang="en-US" sz="2000" dirty="0"/>
                  <a:t>运行时间：</a:t>
                </a:r>
                <a:r>
                  <a:rPr lang="zh-CN" altLang="en-US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p>
                      <m:sSup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41" t="-1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2521</TotalTime>
  <Words>2907</Words>
  <Application>Microsoft Office PowerPoint</Application>
  <PresentationFormat>全屏显示(4:3)</PresentationFormat>
  <Paragraphs>932</Paragraphs>
  <Slides>39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宋体</vt:lpstr>
      <vt:lpstr>Arial</vt:lpstr>
      <vt:lpstr>Calibri</vt:lpstr>
      <vt:lpstr>Cambria Math</vt:lpstr>
      <vt:lpstr>Times New Roman</vt:lpstr>
      <vt:lpstr>Wingdings</vt:lpstr>
      <vt:lpstr>Wingdings 3</vt:lpstr>
      <vt:lpstr>质朴</vt:lpstr>
      <vt:lpstr>Visio</vt:lpstr>
      <vt:lpstr>第九章 稠密矩阵运算</vt:lpstr>
      <vt:lpstr>第九章 稠密矩阵运算</vt:lpstr>
      <vt:lpstr>9.1.1 带状划分</vt:lpstr>
      <vt:lpstr>9.1.1 带状划分</vt:lpstr>
      <vt:lpstr>9.1.2 棋盘划分</vt:lpstr>
      <vt:lpstr>9.1.2 棋盘划分</vt:lpstr>
      <vt:lpstr>第九章 稠密矩阵运算</vt:lpstr>
      <vt:lpstr>9.2.1 棋盘划分的矩阵转置</vt:lpstr>
      <vt:lpstr>9.2.1 棋盘划分的矩阵转置</vt:lpstr>
      <vt:lpstr>9.2.1 棋盘划分的矩阵转置</vt:lpstr>
      <vt:lpstr>9.2.1 棋盘划分的矩阵转置</vt:lpstr>
      <vt:lpstr>9.2.1 棋盘划分的矩阵转置</vt:lpstr>
      <vt:lpstr>9.2.2 带状划分的矩阵转置</vt:lpstr>
      <vt:lpstr>第九章 稠密矩阵运算</vt:lpstr>
      <vt:lpstr>9.3.1 带状划分的矩阵-向量乘法</vt:lpstr>
      <vt:lpstr>9.3.1 带状划分的矩阵-向量乘法</vt:lpstr>
      <vt:lpstr>9.3.2 棋盘划分的矩阵-向量乘法</vt:lpstr>
      <vt:lpstr>9.3.2 棋盘划分的矩阵-向量乘法</vt:lpstr>
      <vt:lpstr>9.3.2 棋盘划分的矩阵-向量乘法</vt:lpstr>
      <vt:lpstr>第九章 稠密矩阵运算</vt:lpstr>
      <vt:lpstr>9.4 矩阵乘法</vt:lpstr>
      <vt:lpstr>9.4 矩阵乘法</vt:lpstr>
      <vt:lpstr>9.4.1 简单并行分块乘法</vt:lpstr>
      <vt:lpstr>9.4.1 简单并行分块乘法</vt:lpstr>
      <vt:lpstr>9.4.2 Cannon乘法</vt:lpstr>
      <vt:lpstr>9.4.2 Cannon乘法</vt:lpstr>
      <vt:lpstr>9.4.2 Cannon乘法</vt:lpstr>
      <vt:lpstr>9.4.2 Cannon乘法</vt:lpstr>
      <vt:lpstr>9.4.2 Cannon乘法</vt:lpstr>
      <vt:lpstr>9.4.2 Cannon乘法</vt:lpstr>
      <vt:lpstr>9.4.2 Cannon乘法</vt:lpstr>
      <vt:lpstr>9.4.3 Fox乘法</vt:lpstr>
      <vt:lpstr>9.4.3 Fox乘法</vt:lpstr>
      <vt:lpstr>9.4.3 Fox乘法</vt:lpstr>
      <vt:lpstr>9.4.4 DNS乘法</vt:lpstr>
      <vt:lpstr>9.4.4 DNS乘法</vt:lpstr>
      <vt:lpstr>9.4.4 DNS乘法</vt:lpstr>
      <vt:lpstr>9.4.4 DNS乘法</vt:lpstr>
      <vt:lpstr>9.4.4 DNS乘法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并行计算</dc:title>
  <dc:creator>kzlu</dc:creator>
  <cp:lastModifiedBy>陆 克中</cp:lastModifiedBy>
  <cp:revision>281</cp:revision>
  <dcterms:created xsi:type="dcterms:W3CDTF">2011-11-25T07:51:30Z</dcterms:created>
  <dcterms:modified xsi:type="dcterms:W3CDTF">2024-06-12T00:43:06Z</dcterms:modified>
</cp:coreProperties>
</file>