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7" d="100"/>
          <a:sy n="107" d="100"/>
        </p:scale>
        <p:origin x="60" y="18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https://www.tldp.org/LDP/tlk/tlk.html 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972800" cy="7921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5611284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284" y="1268413"/>
            <a:ext cx="5611283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78338E-3D34-4C95-AAF3-EE2B9209A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操作系统期末复习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9C292C-C434-490C-9642-F2609F2F015E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  <a:t>10</a:t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123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3800" b="1" dirty="0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上节回顾</a:t>
            </a:r>
          </a:p>
        </p:txBody>
      </p:sp>
      <p:sp>
        <p:nvSpPr>
          <p:cNvPr id="5124" name="Rectangle 3"/>
          <p:cNvSpPr/>
          <p:nvPr/>
        </p:nvSpPr>
        <p:spPr>
          <a:xfrm>
            <a:off x="1703388" y="981075"/>
            <a:ext cx="8280400" cy="2663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533400" indent="-5334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实时调度：开始截止时间、完成截止时间</a:t>
            </a:r>
          </a:p>
          <a:p>
            <a:pPr marL="533400" indent="-5334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四种实时调度模型：</a:t>
            </a:r>
          </a:p>
          <a:p>
            <a:pPr marL="533400" indent="-5334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最低松弛度优先算法：抢占式调度</a:t>
            </a:r>
          </a:p>
          <a:p>
            <a:pPr marL="802005" lvl="1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松弛度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完成截止时间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需要运行时间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当前时间</a:t>
            </a:r>
          </a:p>
          <a:p>
            <a:pPr marL="802005" lvl="1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在松弛度为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的时刻设置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地雷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，松弛度为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发生抢占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AF4DB1-E25A-4CCB-A6CE-9D10C8837537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11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第三章复习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03388" y="981075"/>
            <a:ext cx="8280400" cy="4679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三级调度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周转时间、带权周转时间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先来先服务、短作业优先、高响应比、时间片轮转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多级反馈队列调度：抢占式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最低松弛度优先：抢占式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死锁概念、原因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死锁四个必要条件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解决死锁的四种方法：预防、避免、检测、解除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预防死锁三种方法：破坏三个必要条件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避免死锁：</a:t>
            </a:r>
            <a:r>
              <a:rPr lang="zh-CN" altLang="en-US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银行家算法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安全状态、安全序列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死锁检测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资源分配图，死锁定理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4B35CC-F223-4285-80DC-8650D8300FEC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  <a:t>12</a:t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3800" b="1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上节回顾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03388" y="836613"/>
            <a:ext cx="8640762" cy="52562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存储器层次结构：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CPU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寄存器、主存、辅存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程序三种装入方式：程序逻辑地址到内存物理地址的映射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程序三种链接方式：把相关模块整合成为一个整体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highlight>
                  <a:srgbClr val="FFFF00"/>
                </a:highlight>
                <a:latin typeface="Arial" panose="020B0604020202020204" pitchFamily="34" charset="0"/>
                <a:ea typeface="楷体_GB2312" pitchFamily="49" charset="-122"/>
              </a:rPr>
              <a:t>内存连续分配</a:t>
            </a:r>
            <a:r>
              <a:rPr lang="zh-CN" altLang="zh-CN" sz="2400" b="1" dirty="0">
                <a:latin typeface="Arial" panose="020B0604020202020204" pitchFamily="34" charset="0"/>
                <a:ea typeface="楷体_GB2312" pitchFamily="49" charset="-122"/>
              </a:rPr>
              <a:t>方式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单一连续分配：单任务单个分区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固定分区分配：分区大小固定，每个分区装入一个程序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动态分区分配：根据程序大小分配空间，易产生碎片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分配算法：首适应、循环、最佳、最坏、快速适应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回收操作：三种相邻情况的回收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分区说明表的变化：数据结构上的处理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伙伴系统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可重定位分区分配：合并碎片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BEED0F-CB99-491B-BA3C-0C834E4C71B4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13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上节回顾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03388" y="692150"/>
            <a:ext cx="8640762" cy="5616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highlight>
                  <a:srgbClr val="FFFF00"/>
                </a:highlight>
                <a:ea typeface="楷体_GB2312" pitchFamily="49" charset="-122"/>
              </a:rPr>
              <a:t>分页管理</a:t>
            </a:r>
            <a:r>
              <a:rPr lang="zh-CN" altLang="en-US" sz="2400" dirty="0">
                <a:ea typeface="楷体_GB2312" pitchFamily="49" charset="-122"/>
              </a:rPr>
              <a:t>：非连续分配，离散分布在内存不同位置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页面与物理块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ea typeface="楷体_GB2312" pitchFamily="49" charset="-122"/>
              </a:rPr>
              <a:t>页是程序逻辑空间上的划分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ea typeface="楷体_GB2312" pitchFamily="49" charset="-122"/>
              </a:rPr>
              <a:t>块是内存物理地址上的划分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ea typeface="楷体_GB2312" pitchFamily="49" charset="-122"/>
              </a:rPr>
              <a:t>两者大小相等，通过页表一一对应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分页的地址结构：页号</a:t>
            </a:r>
            <a:r>
              <a:rPr lang="en-US" altLang="zh-CN" sz="2400" dirty="0">
                <a:ea typeface="楷体_GB2312" pitchFamily="49" charset="-122"/>
              </a:rPr>
              <a:t>+</a:t>
            </a:r>
            <a:r>
              <a:rPr lang="zh-CN" altLang="en-US" sz="2400" dirty="0">
                <a:ea typeface="楷体_GB2312" pitchFamily="49" charset="-122"/>
              </a:rPr>
              <a:t>页内地址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页表：记录每个页对应的物理块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分页地址变换过程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dirty="0">
                <a:ea typeface="楷体_GB2312" pitchFamily="49" charset="-122"/>
              </a:rPr>
              <a:t>CPU</a:t>
            </a:r>
            <a:r>
              <a:rPr lang="zh-CN" altLang="en-US" dirty="0">
                <a:ea typeface="楷体_GB2312" pitchFamily="49" charset="-122"/>
              </a:rPr>
              <a:t>给出逻辑地址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dirty="0">
                <a:ea typeface="楷体_GB2312" pitchFamily="49" charset="-122"/>
              </a:rPr>
              <a:t>OS</a:t>
            </a:r>
            <a:r>
              <a:rPr lang="zh-CN" altLang="en-US" dirty="0">
                <a:ea typeface="楷体_GB2312" pitchFamily="49" charset="-122"/>
              </a:rPr>
              <a:t>分割为页号和段号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dirty="0">
                <a:ea typeface="楷体_GB2312" pitchFamily="49" charset="-122"/>
              </a:rPr>
              <a:t>OS</a:t>
            </a:r>
            <a:r>
              <a:rPr lang="zh-CN" altLang="en-US" dirty="0">
                <a:ea typeface="楷体_GB2312" pitchFamily="49" charset="-122"/>
              </a:rPr>
              <a:t>查页表从页号得到块号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ea typeface="楷体_GB2312" pitchFamily="49" charset="-122"/>
              </a:rPr>
              <a:t>页内地址等于块内地址，两者合并得到物理地址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逻辑地址转换为物理地址的计算方法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带快表的分页：地址变换过程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B28FB-6F75-4C92-B04A-616F4E97425A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14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631950" y="1174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上节回顾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03388" y="692150"/>
            <a:ext cx="8640762" cy="5543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8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两级页表与多级页表：对页表本身采用分页管理</a:t>
            </a:r>
          </a:p>
          <a:p>
            <a:pPr marL="533400" lvl="0" indent="-533400" eaLnBrk="1" hangingPunct="1">
              <a:lnSpc>
                <a:spcPct val="8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基本分段管理：分段是具有逻辑意义的分隔</a:t>
            </a:r>
          </a:p>
          <a:p>
            <a:pPr marL="802005" lvl="1" indent="-457200" eaLnBrk="1" hangingPunct="1">
              <a:lnSpc>
                <a:spcPct val="85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段地址是二维的，段表包含段开始地址和长度</a:t>
            </a:r>
          </a:p>
          <a:p>
            <a:pPr marL="802005" lvl="1" indent="-457200" eaLnBrk="1" hangingPunct="1">
              <a:lnSpc>
                <a:spcPct val="85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段物理地址的计算</a:t>
            </a:r>
          </a:p>
          <a:p>
            <a:pPr marL="533400" lvl="0" indent="-533400" eaLnBrk="1" hangingPunct="1">
              <a:lnSpc>
                <a:spcPct val="8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分页与分段的区别：</a:t>
            </a:r>
            <a:r>
              <a:rPr lang="en-US" altLang="zh-CN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P130,P135</a:t>
            </a:r>
          </a:p>
          <a:p>
            <a:pPr marL="533400" lvl="0" indent="-533400" eaLnBrk="1" hangingPunct="1">
              <a:lnSpc>
                <a:spcPct val="8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段页式管理：先分段后分页</a:t>
            </a:r>
          </a:p>
          <a:p>
            <a:pPr marL="802005" lvl="1" indent="-457200" eaLnBrk="1" hangingPunct="1">
              <a:lnSpc>
                <a:spcPct val="85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地址计算：先求页号与页内地址，由段号查段表找到页表，由页号查页表得到块号，最后得到物理地址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30892-CCDA-4848-9506-5EE39359461B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15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第四章复习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74825" y="692150"/>
            <a:ext cx="8642350" cy="5616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存储器层次结构：</a:t>
            </a:r>
            <a:r>
              <a:rPr lang="en-US" altLang="zh-CN" sz="2400" dirty="0">
                <a:ea typeface="楷体_GB2312" pitchFamily="49" charset="-122"/>
              </a:rPr>
              <a:t>CPU</a:t>
            </a:r>
            <a:r>
              <a:rPr lang="zh-CN" altLang="en-US" sz="2400" dirty="0">
                <a:ea typeface="楷体_GB2312" pitchFamily="49" charset="-122"/>
              </a:rPr>
              <a:t>寄存器、主存、辅存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连续分配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分配的内存空间是连续的，非离散的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四种分配方式、动态分配三种算法：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BF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分页管理：页面、物理块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逻辑地址转换为物理地址的计算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多级页表的计算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分段管理：分段是具有逻辑意义的分隔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分段的作用、分页与分段的区别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段页式管理：先分段后分页，地址计算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虚拟存储器：请求调入和置换功能，逻辑上扩充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定义、三个特征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分页请求管理：基本分页上增加调入和置换功能，硬件设备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页面置换算法：最佳置换、先进先出、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LRU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、改进型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Clock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请求分段管理：基本分段上增加调入和置换功能，硬件设备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30892-CCDA-4848-9506-5EE39359461B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16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第四章复习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74825" y="692150"/>
            <a:ext cx="8642350" cy="5616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存储器层次结构：</a:t>
            </a:r>
            <a:r>
              <a:rPr lang="en-US" altLang="zh-CN" sz="2400" dirty="0">
                <a:ea typeface="楷体_GB2312" pitchFamily="49" charset="-122"/>
              </a:rPr>
              <a:t>CPU</a:t>
            </a:r>
            <a:r>
              <a:rPr lang="zh-CN" altLang="en-US" sz="2400" dirty="0">
                <a:ea typeface="楷体_GB2312" pitchFamily="49" charset="-122"/>
              </a:rPr>
              <a:t>寄存器、主存、辅存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连续分配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分配的内存空间是连续的，非离散的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四种分配方式、动态分配三种算法：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BF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分页管理：页面、物理块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逻辑地址转换为物理地址的计算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多级页表的计算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分段管理：分段是具有逻辑意义的分隔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分段的作用、分页与分段的区别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段页式管理：先分段后分页，地址计算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虚拟存储器：请求调入和置换功能，逻辑上扩充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定义、三个特征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分页请求管理：基本分页上增加调入和置换功能，硬件设备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页面置换算法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：最佳置换、先进先出、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LRU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改进型</a:t>
            </a:r>
            <a:r>
              <a:rPr lang="en-US" altLang="zh-CN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Clock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请求分段管理：基本分段上增加调入和置换功能，硬件设备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0B484C-5332-4E18-AA1A-DD541BF8BCAC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17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第六章复习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847850" y="1125538"/>
            <a:ext cx="8642350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设备分类：传输速率、信息单位 、共享属性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设备控制器：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设备与主机之间的接口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主机与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设备的通路：通道</a:t>
            </a:r>
            <a:r>
              <a:rPr lang="en-US" altLang="zh-CN" sz="2400" dirty="0">
                <a:ea typeface="楷体_GB2312" pitchFamily="49" charset="-122"/>
              </a:rPr>
              <a:t>——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控制器</a:t>
            </a:r>
            <a:r>
              <a:rPr lang="en-US" altLang="zh-CN" sz="2400" dirty="0">
                <a:ea typeface="楷体_GB2312" pitchFamily="49" charset="-122"/>
              </a:rPr>
              <a:t>——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设备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控制方式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：程序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、中断驱动、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通道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缓冲管理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引入缓冲的三个主要原因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软件：保证设备独立性、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磁盘管理：盘面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磁道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扇区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磁盘调度算法：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先来先服务、最短寻道时间优先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扫描算法、循环扫描算法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3530EF-8F02-414A-BB77-881871F71410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18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上节回顾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74825" y="836613"/>
            <a:ext cx="8281988" cy="381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文件的分类：按用途、数据形式、存取属性分类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</a:t>
            </a:r>
            <a:r>
              <a:rPr lang="zh-CN" altLang="en-US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逻辑结构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：文件内部记录的组织方法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顺序文件、索引文件、索引顺序文件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有结构文件与无结构文件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外存分配：</a:t>
            </a:r>
            <a:r>
              <a:rPr lang="zh-CN" altLang="en-US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文件物理结构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，数据在外存中存储的形式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连续分配、链接分配、索引分配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多级索引表支持的文件最大长度计算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 marL="344805" lvl="1" indent="0" eaLnBrk="1" hangingPunct="1">
              <a:lnSpc>
                <a:spcPct val="90000"/>
              </a:lnSpc>
              <a:buClr>
                <a:schemeClr val="hlink"/>
              </a:buClr>
              <a:buNone/>
            </a:pPr>
            <a:r>
              <a:rPr lang="zh-CN" altLang="en-US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存储空间管理三种方法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：空闲表，位示图，成组链接法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2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3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 dirty="0">
              <a:solidFill>
                <a:srgbClr val="006600"/>
              </a:solidFill>
              <a:latin typeface="Garamond" panose="02020404030301010803" pitchFamily="18" charset="0"/>
            </a:endParaRPr>
          </a:p>
        </p:txBody>
      </p:sp>
      <p:sp>
        <p:nvSpPr>
          <p:cNvPr id="5124" name="Rectangle 3"/>
          <p:cNvSpPr/>
          <p:nvPr/>
        </p:nvSpPr>
        <p:spPr>
          <a:xfrm>
            <a:off x="1774825" y="908050"/>
            <a:ext cx="8497888" cy="4968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操作系统的目标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作用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发展动力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操作系统的定义：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P9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现代操作系统四个特征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并发、共享、虚拟、异步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操作系统主要功能：处理机管理、存储器管理、设备管理、文件管理、用户接口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现代操作系统结构设计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软件工程的开发思想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客户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服务器模式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面向对象的程序设计技术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微内核结构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3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2.1 </a:t>
            </a:r>
            <a:r>
              <a:rPr lang="zh-CN" altLang="en-US" dirty="0">
                <a:solidFill>
                  <a:srgbClr val="0000CC"/>
                </a:solidFill>
              </a:rPr>
              <a:t>进程的基本概念</a:t>
            </a:r>
          </a:p>
        </p:txBody>
      </p:sp>
      <p:graphicFrame>
        <p:nvGraphicFramePr>
          <p:cNvPr id="2662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82888" y="981075"/>
          <a:ext cx="6626225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3" imgW="1760220" imgH="1295400" progId="Visio.Drawing.4">
                  <p:embed/>
                </p:oleObj>
              </mc:Choice>
              <mc:Fallback>
                <p:oleObj r:id="rId3" imgW="1760220" imgH="1295400" progId="Visio.Drawing.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782888" y="981075"/>
                        <a:ext cx="6626225" cy="48974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4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2.1 </a:t>
            </a:r>
            <a:r>
              <a:rPr lang="zh-CN" altLang="en-US" dirty="0">
                <a:solidFill>
                  <a:srgbClr val="0000CC"/>
                </a:solidFill>
              </a:rPr>
              <a:t>进程的基本概念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1495425"/>
            <a:ext cx="5076825" cy="3927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Rectangle 3"/>
          <p:cNvSpPr>
            <a:spLocks noGrp="1"/>
          </p:cNvSpPr>
          <p:nvPr>
            <p:ph type="body" sz="half" idx="1"/>
          </p:nvPr>
        </p:nvSpPr>
        <p:spPr>
          <a:xfrm>
            <a:off x="1524000" y="981075"/>
            <a:ext cx="4681538" cy="4679950"/>
          </a:xfrm>
        </p:spPr>
        <p:txBody>
          <a:bodyPr vert="horz" wrap="square" lIns="91440" tIns="45720" rIns="91440" bIns="45720" anchor="t" anchorCtr="0"/>
          <a:lstStyle/>
          <a:p>
            <a:pPr marL="571500" indent="-571500" eaLnBrk="1" hangingPunct="1">
              <a:lnSpc>
                <a:spcPct val="90000"/>
              </a:lnSpc>
              <a:buNone/>
            </a:pPr>
            <a:r>
              <a:rPr lang="zh-CN" altLang="en-US" dirty="0"/>
              <a:t>活动状态和静止状态的转换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活动</a:t>
            </a:r>
            <a:r>
              <a:rPr lang="zh-CN" altLang="en-US" dirty="0">
                <a:sym typeface="Wingdings" panose="05000000000000000000" pitchFamily="2" charset="2"/>
              </a:rPr>
              <a:t>静止，原语</a:t>
            </a:r>
            <a:r>
              <a:rPr lang="en-US" altLang="zh-CN" dirty="0">
                <a:sym typeface="Wingdings" panose="05000000000000000000" pitchFamily="2" charset="2"/>
              </a:rPr>
              <a:t>suspend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ym typeface="Wingdings" panose="05000000000000000000" pitchFamily="2" charset="2"/>
              </a:rPr>
              <a:t>静止活动，原语</a:t>
            </a:r>
            <a:r>
              <a:rPr lang="en-US" altLang="zh-CN" dirty="0">
                <a:sym typeface="Wingdings" panose="05000000000000000000" pitchFamily="2" charset="2"/>
              </a:rPr>
              <a:t>active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活动就绪</a:t>
            </a:r>
            <a:r>
              <a:rPr lang="zh-CN" altLang="en-US" dirty="0">
                <a:sym typeface="Wingdings" panose="05000000000000000000" pitchFamily="2" charset="2"/>
              </a:rPr>
              <a:t>静止就绪，</a:t>
            </a:r>
            <a:r>
              <a:rPr lang="en-US" altLang="zh-CN" dirty="0">
                <a:sym typeface="Wingdings" panose="05000000000000000000" pitchFamily="2" charset="2"/>
              </a:rPr>
              <a:t>Readya  Readys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活动阻塞</a:t>
            </a:r>
            <a:r>
              <a:rPr lang="zh-CN" altLang="en-US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静止阻塞，</a:t>
            </a:r>
            <a:r>
              <a:rPr lang="en-US" altLang="zh-CN" dirty="0">
                <a:sym typeface="Wingdings" panose="05000000000000000000" pitchFamily="2" charset="2"/>
              </a:rPr>
              <a:t>Blockeda  Blockeds</a:t>
            </a:r>
            <a:endParaRPr lang="en-US" altLang="zh-CN" dirty="0"/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静止就绪</a:t>
            </a:r>
            <a:r>
              <a:rPr lang="zh-CN" altLang="en-US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活动就绪，</a:t>
            </a:r>
            <a:r>
              <a:rPr lang="en-US" altLang="zh-CN" dirty="0">
                <a:sym typeface="Wingdings" panose="05000000000000000000" pitchFamily="2" charset="2"/>
              </a:rPr>
              <a:t>Readys  Readya</a:t>
            </a:r>
            <a:endParaRPr lang="en-US" altLang="zh-CN" dirty="0"/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静止阻塞</a:t>
            </a:r>
            <a:r>
              <a:rPr lang="zh-CN" altLang="en-US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活动阻塞，</a:t>
            </a:r>
            <a:r>
              <a:rPr lang="en-US" altLang="zh-CN" dirty="0">
                <a:sym typeface="Wingdings" panose="05000000000000000000" pitchFamily="2" charset="2"/>
              </a:rPr>
              <a:t>Blockeds  Blockeda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16B016-B5C6-4BB3-80B0-60A366F3CD16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5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Garamond" panose="02020404030301010803" pitchFamily="18" charset="0"/>
              </a:rPr>
              <a:t>上节回顾</a:t>
            </a:r>
            <a:endParaRPr lang="zh-CN" altLang="en-US" sz="4000" dirty="0">
              <a:solidFill>
                <a:srgbClr val="006600"/>
              </a:solidFill>
              <a:latin typeface="Garamond" panose="02020404030301010803" pitchFamily="18" charset="0"/>
            </a:endParaRPr>
          </a:p>
        </p:txBody>
      </p:sp>
      <p:sp>
        <p:nvSpPr>
          <p:cNvPr id="5125" name="Rectangle 3"/>
          <p:cNvSpPr/>
          <p:nvPr/>
        </p:nvSpPr>
        <p:spPr>
          <a:xfrm>
            <a:off x="1703388" y="692150"/>
            <a:ext cx="8713787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前趋图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有向无循环图，画图方法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进程的结构：程序、数据、控制块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PCB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进程的特征：动态性，并发性，独立性、异步性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进程的定义：进程是进程实体的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运行过程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，是系统进行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资源分配和调度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的一个独立单位，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P38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进程的状态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就绪、执行、阻塞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创    建：有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PCB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，缺内存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活动就绪：获得所有资源，缺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静止就绪：缺内存和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，当前的程序数据临时保存在硬盘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执    行：获得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执行指令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活动阻塞：缺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资源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静止阻塞：缺内存、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资源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终    止：释放所有资源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状态转换的原语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:P39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2-6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1524000" y="6237288"/>
            <a:ext cx="2895600" cy="457200"/>
          </a:xfrm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6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3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Garamond" panose="02020404030301010803" pitchFamily="18" charset="0"/>
              </a:rPr>
              <a:t>上节回顾</a:t>
            </a:r>
          </a:p>
        </p:txBody>
      </p:sp>
      <p:sp>
        <p:nvSpPr>
          <p:cNvPr id="5124" name="Rectangle 3"/>
          <p:cNvSpPr/>
          <p:nvPr/>
        </p:nvSpPr>
        <p:spPr>
          <a:xfrm>
            <a:off x="1703388" y="765175"/>
            <a:ext cx="8569325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进程同步的任务：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P47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生产者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消费者问题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临界资源：增加锁，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wait(s)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signal(s)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操作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wait(s)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，检查锁状态，上锁；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signal(s)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，开锁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同步机制的规则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空闲让进、忙则等待、有限等待、让权等待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整型信号量：只有一个整数变量记录可用资源数量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不满足让权等待的规则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记录型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信号量：请求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种资源，数量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个整数变量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value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个阻塞队列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L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value&gt;0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，表示资源可用数量，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value&lt;0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，表示阻塞进程个数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AND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型信号量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请求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种资源，每种数量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多个信号量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资源要么全部分配，要么一个都不分配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信号量集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请求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种资源，每种数量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通用的信号量表示方式，其他类型信号量都是它的特例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多个信号量，每种资源都带下限值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02973F-6965-42DC-AED1-8F3E73FD6B08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  <a:t>7</a:t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076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上节回顾</a:t>
            </a:r>
          </a:p>
        </p:txBody>
      </p:sp>
      <p:sp>
        <p:nvSpPr>
          <p:cNvPr id="3077" name="Rectangle 3"/>
          <p:cNvSpPr/>
          <p:nvPr/>
        </p:nvSpPr>
        <p:spPr>
          <a:xfrm>
            <a:off x="1703388" y="908050"/>
            <a:ext cx="8713787" cy="4968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生产者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消费者问题</a:t>
            </a:r>
          </a:p>
          <a:p>
            <a:pPr marL="669925" lvl="1" indent="-32512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典型的两私一公问题，公用信号量与私用信号量</a:t>
            </a:r>
          </a:p>
          <a:p>
            <a:pPr marL="669925" lvl="1" indent="-32512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公用信号量用于资源（变量）互斥，上锁和开锁操作在同个过程中</a:t>
            </a:r>
          </a:p>
          <a:p>
            <a:pPr marL="669925" lvl="1" indent="-32512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私用信号量用于进程控制，上锁和开锁操作多交叉在不同过程中，实现两个进程的交叉唤醒</a:t>
            </a:r>
          </a:p>
          <a:p>
            <a:pPr marL="669925" lvl="1" indent="-32512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wait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操作中必须遵循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先私后公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的规则</a:t>
            </a:r>
          </a:p>
          <a:p>
            <a:pPr marL="669925" lvl="1" indent="-32512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掌握多个生产进程消费进程交替运行的推导过程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哲学家就餐问题</a:t>
            </a:r>
          </a:p>
          <a:p>
            <a:pPr marL="669925" lvl="1" indent="-325120" eaLnBrk="1" hangingPunct="1"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记录型信号量会发生死锁</a:t>
            </a:r>
          </a:p>
          <a:p>
            <a:pPr marL="669925" lvl="1" indent="-325120" eaLnBrk="1" hangingPunct="1"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AND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信号量的应用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D04B2F-5898-4578-88A2-00F2EFC6683D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8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6148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Garamond" panose="02020404030301010803" pitchFamily="18" charset="0"/>
              </a:rPr>
              <a:t>上节回顾</a:t>
            </a:r>
          </a:p>
        </p:txBody>
      </p:sp>
      <p:sp>
        <p:nvSpPr>
          <p:cNvPr id="6149" name="Rectangle 3"/>
          <p:cNvSpPr/>
          <p:nvPr/>
        </p:nvSpPr>
        <p:spPr>
          <a:xfrm>
            <a:off x="1703388" y="836613"/>
            <a:ext cx="8713787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处理机三级调度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高级调度：作业为对象，从外存到内存，进程创建操作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中级调度：进程为对象，外存与内存互换，挂起与唤醒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低级调度：进程为对象，一直在内存，分配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执行程序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调度算法：在队列中选择最适合的目标，抢占和非抢占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算法相关指标：到达时间、开始时间、服务时间、完成时间、周转时间、带权周转时间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周转时间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完成时间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到达时间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带权周转时间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周转时间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/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运行时间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调度算法：非抢占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先来先服务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FCFS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：到达时间为优先级，一次排序，静态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短作业优先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SJF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：运行时间为优先级，一次排序，静态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高响应比：响应比为优先级，动态，每次调度都重新计算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08AB77-5200-428A-AEF9-4BAC6663C1A6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2025年6月20日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  <a:t>9</a:t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172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上节回顾</a:t>
            </a:r>
          </a:p>
        </p:txBody>
      </p:sp>
      <p:sp>
        <p:nvSpPr>
          <p:cNvPr id="7173" name="Rectangle 3"/>
          <p:cNvSpPr/>
          <p:nvPr/>
        </p:nvSpPr>
        <p:spPr>
          <a:xfrm>
            <a:off x="1703388" y="836613"/>
            <a:ext cx="8713787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时间片轮转调度算法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802005" lvl="1" indent="-457200" eaLnBrk="1" hangingPunct="1"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每个进程轮流使用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CPU</a:t>
            </a:r>
          </a:p>
          <a:p>
            <a:pPr marL="802005" lvl="1" indent="-457200" eaLnBrk="1" hangingPunct="1"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队列内使用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FCFS</a:t>
            </a:r>
          </a:p>
          <a:p>
            <a:pPr marL="802005" lvl="1" indent="-457200" eaLnBrk="1" hangingPunct="1"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时间片用完由时钟中断控制进程退出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多级反馈队列调度算法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：抢占式调度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多级队列：优先级由高到低，时间片机制，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FCFS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每个进程：一开始进入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级队列，在每个队列中只能使用一个时间片，时间片完，自动降级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高级队列未空，低级队列不能调度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抢占条件：低级队列进程运行时，高级队列有新进程进入，发生抢占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抢占处理：被抢进程不降级，排到队列末尾，记录剩余运行时间，记录在当前队列中的剩余时间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1874</Words>
  <Application>Microsoft Office PowerPoint</Application>
  <PresentationFormat>宽屏</PresentationFormat>
  <Paragraphs>222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楷体_GB2312</vt:lpstr>
      <vt:lpstr>微软雅黑</vt:lpstr>
      <vt:lpstr>Arial</vt:lpstr>
      <vt:lpstr>Arial Black</vt:lpstr>
      <vt:lpstr>Calibri</vt:lpstr>
      <vt:lpstr>Garamond</vt:lpstr>
      <vt:lpstr>Wingdings</vt:lpstr>
      <vt:lpstr>Office 主题​​</vt:lpstr>
      <vt:lpstr>Visio.Drawing.4</vt:lpstr>
      <vt:lpstr>操作系统期末复习</vt:lpstr>
      <vt:lpstr>PowerPoint 演示文稿</vt:lpstr>
      <vt:lpstr>2.1 进程的基本概念</vt:lpstr>
      <vt:lpstr>2.1 进程的基本概念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操作系统期末复习</dc:title>
  <dc:creator>Administrator</dc:creator>
  <cp:lastModifiedBy>泽锋 何</cp:lastModifiedBy>
  <cp:revision>17</cp:revision>
  <dcterms:created xsi:type="dcterms:W3CDTF">2021-06-16T08:30:39Z</dcterms:created>
  <dcterms:modified xsi:type="dcterms:W3CDTF">2025-06-20T11:26:16Z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