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3" autoAdjust="0"/>
    <p:restoredTop sz="69546" autoAdjust="0"/>
  </p:normalViewPr>
  <p:slideViewPr>
    <p:cSldViewPr snapToGrid="0">
      <p:cViewPr varScale="1">
        <p:scale>
          <a:sx n="56" d="100"/>
          <a:sy n="56" d="100"/>
        </p:scale>
        <p:origin x="85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26E1D-FAF3-4FDF-B99D-344C663B2962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54EE8-CFDC-4B24-817F-783FB08E6C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283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解： 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Semaphore empty=500 ;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／／博物馆可以容纳的最多人数 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分）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Semaphore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=1 ;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／／用于出入口资源的控制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分）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begin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visitor_process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(empty);  //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容纳人数减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  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分）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  //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互斥使用门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分）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进门；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参观；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   //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互斥使用门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分）</a:t>
            </a:r>
          </a:p>
          <a:p>
            <a:r>
              <a:rPr lang="zh-CN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出门；</a:t>
            </a: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mutex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 (empty);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</a:t>
            </a:r>
            <a:endParaRPr lang="zh-CN" altLang="zh-C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954EE8-CFDC-4B24-817F-783FB08E6CB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38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AEDE-EC4B-4C97-8CBD-4E3443A9B2B7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902E-F9A2-4EE8-88C5-BBC132B8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2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AEDE-EC4B-4C97-8CBD-4E3443A9B2B7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902E-F9A2-4EE8-88C5-BBC132B8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24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AEDE-EC4B-4C97-8CBD-4E3443A9B2B7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902E-F9A2-4EE8-88C5-BBC132B8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52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AEDE-EC4B-4C97-8CBD-4E3443A9B2B7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902E-F9A2-4EE8-88C5-BBC132B8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18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AEDE-EC4B-4C97-8CBD-4E3443A9B2B7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902E-F9A2-4EE8-88C5-BBC132B8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76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AEDE-EC4B-4C97-8CBD-4E3443A9B2B7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902E-F9A2-4EE8-88C5-BBC132B8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26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AEDE-EC4B-4C97-8CBD-4E3443A9B2B7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902E-F9A2-4EE8-88C5-BBC132B8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5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AEDE-EC4B-4C97-8CBD-4E3443A9B2B7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902E-F9A2-4EE8-88C5-BBC132B8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82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AEDE-EC4B-4C97-8CBD-4E3443A9B2B7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902E-F9A2-4EE8-88C5-BBC132B8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60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AEDE-EC4B-4C97-8CBD-4E3443A9B2B7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902E-F9A2-4EE8-88C5-BBC132B8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14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9AEDE-EC4B-4C97-8CBD-4E3443A9B2B7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5902E-F9A2-4EE8-88C5-BBC132B8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0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9AEDE-EC4B-4C97-8CBD-4E3443A9B2B7}" type="datetimeFigureOut">
              <a:rPr lang="zh-CN" altLang="en-US" smtClean="0"/>
              <a:t>2023/6/14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5902E-F9A2-4EE8-88C5-BBC132B89C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7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6895" y="43414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1. </a:t>
            </a:r>
            <a:r>
              <a:rPr lang="zh-CN" altLang="zh-CN" dirty="0" smtClean="0"/>
              <a:t>在</a:t>
            </a:r>
            <a:r>
              <a:rPr lang="zh-CN" altLang="zh-CN" dirty="0"/>
              <a:t>一个请求页式存储管理系统中，页面大小为</a:t>
            </a:r>
            <a:r>
              <a:rPr lang="en-US" altLang="zh-CN" dirty="0"/>
              <a:t>100B</a:t>
            </a:r>
            <a:r>
              <a:rPr lang="zh-CN" altLang="zh-CN" dirty="0"/>
              <a:t>，一个程序的访问地址序列为：</a:t>
            </a:r>
            <a:r>
              <a:rPr lang="en-US" altLang="zh-CN" dirty="0"/>
              <a:t>115</a:t>
            </a:r>
            <a:r>
              <a:rPr lang="zh-CN" altLang="zh-CN" dirty="0"/>
              <a:t>、</a:t>
            </a:r>
            <a:r>
              <a:rPr lang="en-US" altLang="zh-CN" dirty="0"/>
              <a:t>218</a:t>
            </a:r>
            <a:r>
              <a:rPr lang="zh-CN" altLang="zh-CN" dirty="0"/>
              <a:t>、</a:t>
            </a:r>
            <a:r>
              <a:rPr lang="en-US" altLang="zh-CN" dirty="0"/>
              <a:t>320</a:t>
            </a:r>
            <a:r>
              <a:rPr lang="zh-CN" altLang="zh-CN" dirty="0"/>
              <a:t>、</a:t>
            </a:r>
            <a:r>
              <a:rPr lang="en-US" altLang="zh-CN" dirty="0"/>
              <a:t>402</a:t>
            </a:r>
            <a:r>
              <a:rPr lang="zh-CN" altLang="zh-CN" dirty="0"/>
              <a:t>、</a:t>
            </a:r>
            <a:r>
              <a:rPr lang="en-US" altLang="zh-CN" dirty="0"/>
              <a:t>246</a:t>
            </a:r>
            <a:r>
              <a:rPr lang="zh-CN" altLang="zh-CN" dirty="0"/>
              <a:t>、</a:t>
            </a:r>
            <a:r>
              <a:rPr lang="en-US" altLang="zh-CN" dirty="0"/>
              <a:t>102</a:t>
            </a:r>
            <a:r>
              <a:rPr lang="zh-CN" altLang="zh-CN" dirty="0"/>
              <a:t>、</a:t>
            </a:r>
            <a:r>
              <a:rPr lang="en-US" altLang="zh-CN" dirty="0"/>
              <a:t>521</a:t>
            </a:r>
            <a:r>
              <a:rPr lang="zh-CN" altLang="zh-CN" dirty="0"/>
              <a:t>、</a:t>
            </a:r>
            <a:r>
              <a:rPr lang="en-US" altLang="zh-CN" dirty="0"/>
              <a:t>632</a:t>
            </a:r>
            <a:r>
              <a:rPr lang="zh-CN" altLang="zh-CN" dirty="0"/>
              <a:t>、</a:t>
            </a:r>
            <a:r>
              <a:rPr lang="en-US" altLang="zh-CN" dirty="0"/>
              <a:t>260</a:t>
            </a:r>
            <a:r>
              <a:rPr lang="zh-CN" altLang="zh-CN" dirty="0"/>
              <a:t>、</a:t>
            </a:r>
            <a:r>
              <a:rPr lang="en-US" altLang="zh-CN" dirty="0"/>
              <a:t>167</a:t>
            </a:r>
            <a:r>
              <a:rPr lang="zh-CN" altLang="zh-CN" dirty="0"/>
              <a:t>、</a:t>
            </a:r>
            <a:r>
              <a:rPr lang="en-US" altLang="zh-CN" dirty="0"/>
              <a:t>280</a:t>
            </a:r>
            <a:r>
              <a:rPr lang="zh-CN" altLang="zh-CN" dirty="0"/>
              <a:t>、</a:t>
            </a:r>
            <a:r>
              <a:rPr lang="en-US" altLang="zh-CN" dirty="0"/>
              <a:t>311</a:t>
            </a:r>
            <a:r>
              <a:rPr lang="zh-CN" altLang="zh-CN" dirty="0"/>
              <a:t>、</a:t>
            </a:r>
            <a:r>
              <a:rPr lang="en-US" altLang="zh-CN" dirty="0"/>
              <a:t>720</a:t>
            </a:r>
            <a:r>
              <a:rPr lang="zh-CN" altLang="zh-CN" dirty="0"/>
              <a:t>，若系统采用最近最久未使用（</a:t>
            </a:r>
            <a:r>
              <a:rPr lang="en-US" altLang="zh-CN" dirty="0"/>
              <a:t>LRU</a:t>
            </a:r>
            <a:r>
              <a:rPr lang="zh-CN" altLang="zh-CN" dirty="0"/>
              <a:t>）置换算法，计算当分配给该进程的内存块数为</a:t>
            </a:r>
            <a:r>
              <a:rPr lang="en-US" altLang="zh-CN" dirty="0"/>
              <a:t>3</a:t>
            </a:r>
            <a:r>
              <a:rPr lang="zh-CN" altLang="zh-CN" dirty="0"/>
              <a:t>时，访问过程中发生的页面置换过程及页面置换次数。（假定开始时，物理块中为空）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821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077" y="129347"/>
            <a:ext cx="12307957" cy="33824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2.</a:t>
            </a:r>
            <a:r>
              <a:rPr lang="zh-CN" altLang="zh-CN" dirty="0" smtClean="0"/>
              <a:t>考虑</a:t>
            </a:r>
            <a:r>
              <a:rPr lang="zh-CN" altLang="zh-CN" dirty="0"/>
              <a:t>某个系统在下表时刻的状态。</a:t>
            </a:r>
          </a:p>
          <a:p>
            <a:pPr marL="0" indent="0">
              <a:buNone/>
            </a:pPr>
            <a:r>
              <a:rPr lang="zh-CN" altLang="zh-CN" dirty="0"/>
              <a:t>使用银行家算法回答下面的问题：</a:t>
            </a:r>
          </a:p>
          <a:p>
            <a:pPr marL="0" indent="0">
              <a:buNone/>
            </a:pPr>
            <a:r>
              <a:rPr lang="en-US" altLang="zh-CN" dirty="0"/>
              <a:t>1 ) </a:t>
            </a:r>
            <a:r>
              <a:rPr lang="zh-CN" altLang="zh-CN" dirty="0"/>
              <a:t>请将</a:t>
            </a:r>
            <a:r>
              <a:rPr lang="en-US" altLang="zh-CN" dirty="0"/>
              <a:t>Need </a:t>
            </a:r>
            <a:r>
              <a:rPr lang="zh-CN" altLang="zh-CN" dirty="0"/>
              <a:t>矩阵填入下表。 （</a:t>
            </a:r>
            <a:r>
              <a:rPr lang="en-US" altLang="zh-CN" dirty="0"/>
              <a:t>2</a:t>
            </a:r>
            <a:r>
              <a:rPr lang="zh-CN" altLang="zh-CN" dirty="0"/>
              <a:t>分）</a:t>
            </a:r>
          </a:p>
          <a:p>
            <a:pPr marL="0" indent="0">
              <a:buNone/>
            </a:pPr>
            <a:r>
              <a:rPr lang="en-US" altLang="zh-CN" dirty="0"/>
              <a:t>2 </a:t>
            </a:r>
            <a:r>
              <a:rPr lang="zh-CN" altLang="zh-CN" dirty="0"/>
              <a:t>）系统是否处于安全状态？如安全，请给出一个安全序列。（</a:t>
            </a:r>
            <a:r>
              <a:rPr lang="en-US" altLang="zh-CN" dirty="0"/>
              <a:t>4</a:t>
            </a:r>
            <a:r>
              <a:rPr lang="zh-CN" altLang="zh-CN" dirty="0"/>
              <a:t>分）</a:t>
            </a:r>
          </a:p>
          <a:p>
            <a:pPr marL="0" indent="0">
              <a:buNone/>
            </a:pPr>
            <a:r>
              <a:rPr lang="en-US" altLang="zh-CN" dirty="0"/>
              <a:t>3 </a:t>
            </a:r>
            <a:r>
              <a:rPr lang="zh-CN" altLang="zh-CN" dirty="0"/>
              <a:t>）若从进程</a:t>
            </a:r>
            <a:r>
              <a:rPr lang="en-US" altLang="zh-CN" dirty="0"/>
              <a:t>P1</a:t>
            </a:r>
            <a:r>
              <a:rPr lang="zh-CN" altLang="zh-CN" dirty="0"/>
              <a:t>发来一个请求</a:t>
            </a:r>
            <a:r>
              <a:rPr lang="en-US" altLang="zh-CN" dirty="0"/>
              <a:t>request</a:t>
            </a:r>
            <a:r>
              <a:rPr lang="zh-CN" altLang="zh-CN" dirty="0"/>
              <a:t>（</a:t>
            </a:r>
            <a:r>
              <a:rPr lang="en-US" altLang="zh-CN" dirty="0"/>
              <a:t>0, 4, 2, 0</a:t>
            </a:r>
            <a:r>
              <a:rPr lang="zh-CN" altLang="zh-CN" dirty="0"/>
              <a:t>），这个请求能否立刻被满足？请给出原因。 （</a:t>
            </a:r>
            <a:r>
              <a:rPr lang="en-US" altLang="zh-CN" dirty="0"/>
              <a:t>6</a:t>
            </a:r>
            <a:r>
              <a:rPr lang="zh-CN" altLang="zh-CN" dirty="0"/>
              <a:t>分）</a:t>
            </a:r>
          </a:p>
          <a:p>
            <a:pPr marL="0" indent="0">
              <a:buNone/>
            </a:pPr>
            <a:r>
              <a:rPr lang="en-US" altLang="zh-CN" dirty="0" err="1"/>
              <a:t>Avaible</a:t>
            </a:r>
            <a:r>
              <a:rPr lang="en-US" altLang="zh-CN" dirty="0"/>
              <a:t>=(1,5,2,0);</a:t>
            </a:r>
            <a:endParaRPr lang="zh-CN" altLang="zh-CN" dirty="0"/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432261"/>
              </p:ext>
            </p:extLst>
          </p:nvPr>
        </p:nvGraphicFramePr>
        <p:xfrm>
          <a:off x="320523" y="3631098"/>
          <a:ext cx="11566679" cy="30652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198"/>
                <a:gridCol w="695198"/>
                <a:gridCol w="695198"/>
                <a:gridCol w="695198"/>
                <a:gridCol w="695198"/>
                <a:gridCol w="696420"/>
                <a:gridCol w="696420"/>
                <a:gridCol w="696420"/>
                <a:gridCol w="696420"/>
                <a:gridCol w="696420"/>
                <a:gridCol w="690311"/>
                <a:gridCol w="679315"/>
                <a:gridCol w="668319"/>
                <a:gridCol w="664653"/>
                <a:gridCol w="651214"/>
                <a:gridCol w="630443"/>
                <a:gridCol w="624334"/>
              </a:tblGrid>
              <a:tr h="288459">
                <a:tc rowSpan="2"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indent="2667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Max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2667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Allocation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2667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Need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2667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Available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025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A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B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C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D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A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B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C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D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A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B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C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D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A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B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C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D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91046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P0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2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2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5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2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rowSpan="4"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91046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P1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7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5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91046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P2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2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3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5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6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1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3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5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4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 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91046"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P3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0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effectLst/>
                        </a:rPr>
                        <a:t>6</a:t>
                      </a:r>
                      <a:endParaRPr lang="zh-CN" sz="20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5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6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0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1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4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effectLst/>
                        </a:rPr>
                        <a:t> </a:t>
                      </a:r>
                      <a:endParaRPr lang="zh-CN" sz="20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180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6652" y="791955"/>
            <a:ext cx="11221278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3.</a:t>
            </a:r>
            <a:r>
              <a:rPr lang="zh-CN" altLang="zh-CN" dirty="0" smtClean="0"/>
              <a:t>某</a:t>
            </a:r>
            <a:r>
              <a:rPr lang="zh-CN" altLang="zh-CN" dirty="0"/>
              <a:t>博物馆最多可容纳</a:t>
            </a:r>
            <a:r>
              <a:rPr lang="en-US" altLang="zh-CN" dirty="0"/>
              <a:t>500 </a:t>
            </a:r>
            <a:r>
              <a:rPr lang="zh-CN" altLang="zh-CN" dirty="0"/>
              <a:t>人同时参观，有一个出入口，该出入口一次仅允许一人通过。参观者的活动描述如下：进门</a:t>
            </a:r>
            <a:r>
              <a:rPr lang="en-US" altLang="zh-CN" dirty="0"/>
              <a:t>-&gt;</a:t>
            </a:r>
            <a:r>
              <a:rPr lang="zh-CN" altLang="zh-CN" dirty="0"/>
              <a:t>参观</a:t>
            </a:r>
            <a:r>
              <a:rPr lang="en-US" altLang="zh-CN" dirty="0"/>
              <a:t>-&gt;</a:t>
            </a:r>
            <a:r>
              <a:rPr lang="zh-CN" altLang="zh-CN" dirty="0"/>
              <a:t>出门；</a:t>
            </a:r>
          </a:p>
          <a:p>
            <a:pPr marL="0" indent="0">
              <a:buNone/>
            </a:pPr>
            <a:r>
              <a:rPr lang="zh-CN" altLang="zh-CN" dirty="0"/>
              <a:t>请添加必要的信号量和</a:t>
            </a:r>
            <a:r>
              <a:rPr lang="en-US" altLang="zh-CN" dirty="0"/>
              <a:t> wait() , signal() </a:t>
            </a:r>
            <a:r>
              <a:rPr lang="zh-CN" altLang="zh-CN" dirty="0"/>
              <a:t>（或</a:t>
            </a:r>
            <a:r>
              <a:rPr lang="en-US" altLang="zh-CN" dirty="0"/>
              <a:t>PV</a:t>
            </a:r>
            <a:r>
              <a:rPr lang="zh-CN" altLang="zh-CN" dirty="0"/>
              <a:t>）操作，以实现上述过程中的互斥与同步。</a:t>
            </a:r>
          </a:p>
          <a:p>
            <a:pPr marL="0" indent="0">
              <a:buNone/>
            </a:pPr>
            <a:r>
              <a:rPr lang="zh-CN" altLang="zh-CN" dirty="0"/>
              <a:t>要求写出完整的过程，说明信号量的含义并赋初值。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590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5622" y="112889"/>
            <a:ext cx="10515600" cy="6097941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zh-CN" altLang="zh-CN" sz="2000" dirty="0"/>
              <a:t>某车站售票厅，任何时刻最多可容纳</a:t>
            </a:r>
            <a:r>
              <a:rPr lang="en-US" altLang="zh-CN" sz="2000" dirty="0"/>
              <a:t>30</a:t>
            </a:r>
            <a:r>
              <a:rPr lang="zh-CN" altLang="zh-CN" sz="2000" dirty="0"/>
              <a:t>名购票者进入，当售票厅中少于</a:t>
            </a:r>
            <a:r>
              <a:rPr lang="en-US" altLang="zh-CN" sz="2000" dirty="0"/>
              <a:t>30</a:t>
            </a:r>
            <a:r>
              <a:rPr lang="zh-CN" altLang="zh-CN" sz="2000" dirty="0"/>
              <a:t>名购票者时，则厅外的购票者可立即进入，否则需在外面等待。若把一个购票者看作一个进程，用信号量</a:t>
            </a:r>
            <a:r>
              <a:rPr lang="en-US" altLang="zh-CN" sz="2000" dirty="0"/>
              <a:t>buyer</a:t>
            </a:r>
            <a:r>
              <a:rPr lang="zh-CN" altLang="zh-CN" sz="2000" dirty="0"/>
              <a:t>同步这些并发进程，其算法如下：</a:t>
            </a:r>
          </a:p>
          <a:p>
            <a:pPr marL="0" indent="0">
              <a:buNone/>
            </a:pPr>
            <a:r>
              <a:rPr lang="en-US" altLang="zh-CN" sz="2000" dirty="0" err="1"/>
              <a:t>var</a:t>
            </a:r>
            <a:r>
              <a:rPr lang="en-US" altLang="zh-CN" sz="2000" dirty="0"/>
              <a:t> buyer: semaphore := </a:t>
            </a:r>
            <a:r>
              <a:rPr lang="zh-CN" altLang="zh-CN" sz="2000" dirty="0"/>
              <a:t>①</a:t>
            </a:r>
            <a:r>
              <a:rPr lang="en-US" altLang="zh-CN" sz="2000" u="sng" dirty="0"/>
              <a:t>  </a:t>
            </a:r>
            <a:r>
              <a:rPr lang="en-US" altLang="zh-CN" sz="2000" b="1" u="sng" dirty="0"/>
              <a:t>      </a:t>
            </a:r>
            <a:r>
              <a:rPr lang="en-US" altLang="zh-CN" sz="2000" dirty="0"/>
              <a:t>; 	  	//</a:t>
            </a:r>
            <a:r>
              <a:rPr lang="zh-CN" altLang="zh-CN" sz="2000" i="1" dirty="0"/>
              <a:t>定义购票者信号量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procedure wicket                							</a:t>
            </a:r>
            <a:r>
              <a:rPr lang="en-US" altLang="zh-CN" sz="2000" i="1" dirty="0"/>
              <a:t>//</a:t>
            </a:r>
            <a:r>
              <a:rPr lang="zh-CN" altLang="zh-CN" sz="2000" i="1" dirty="0"/>
              <a:t>售票进程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begin</a:t>
            </a:r>
            <a:r>
              <a:rPr lang="en-US" altLang="zh-CN" sz="2000" dirty="0"/>
              <a:t>		</a:t>
            </a:r>
            <a:r>
              <a:rPr lang="zh-CN" altLang="zh-CN" sz="2000" dirty="0"/>
              <a:t>②</a:t>
            </a:r>
            <a:r>
              <a:rPr lang="zh-CN" altLang="zh-CN" sz="2000" u="sng" dirty="0"/>
              <a:t> </a:t>
            </a:r>
            <a:r>
              <a:rPr lang="en-US" altLang="zh-CN" sz="2000" u="sng" dirty="0"/>
              <a:t>  </a:t>
            </a:r>
            <a:r>
              <a:rPr lang="en-US" altLang="zh-CN" sz="2000" b="1" u="sng" dirty="0"/>
              <a:t>      </a:t>
            </a:r>
            <a:r>
              <a:rPr lang="en-US" altLang="zh-CN" sz="2000" u="sng" dirty="0"/>
              <a:t>         </a:t>
            </a:r>
            <a:r>
              <a:rPr lang="en-US" altLang="zh-CN" sz="2000" dirty="0"/>
              <a:t>;    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购票者进入售票厅；</a:t>
            </a:r>
          </a:p>
          <a:p>
            <a:pPr marL="0" indent="0">
              <a:buNone/>
            </a:pPr>
            <a:r>
              <a:rPr lang="zh-CN" altLang="zh-CN" sz="2000" dirty="0"/>
              <a:t>购票；</a:t>
            </a:r>
          </a:p>
          <a:p>
            <a:pPr marL="0" indent="0">
              <a:buNone/>
            </a:pPr>
            <a:r>
              <a:rPr lang="zh-CN" altLang="zh-CN" sz="2000" dirty="0"/>
              <a:t>退出；</a:t>
            </a:r>
          </a:p>
          <a:p>
            <a:pPr marL="0" indent="0">
              <a:buNone/>
            </a:pPr>
            <a:r>
              <a:rPr lang="zh-CN" altLang="zh-CN" sz="2000" dirty="0"/>
              <a:t>③</a:t>
            </a:r>
            <a:r>
              <a:rPr lang="en-US" altLang="zh-CN" sz="2000" u="sng" dirty="0"/>
              <a:t>    </a:t>
            </a:r>
            <a:r>
              <a:rPr lang="en-US" altLang="zh-CN" sz="2000" b="1" u="sng" dirty="0"/>
              <a:t>    </a:t>
            </a:r>
            <a:r>
              <a:rPr lang="en-US" altLang="zh-CN" sz="2000" u="sng" dirty="0"/>
              <a:t>	      </a:t>
            </a:r>
            <a:r>
              <a:rPr lang="en-US" altLang="zh-CN" sz="2000" dirty="0"/>
              <a:t>; 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end</a:t>
            </a:r>
            <a:r>
              <a:rPr lang="en-US" altLang="zh-CN" sz="2000" dirty="0" smtClean="0"/>
              <a:t>;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buyer &gt;0</a:t>
            </a:r>
            <a:r>
              <a:rPr lang="zh-CN" altLang="zh-CN" sz="2000" dirty="0"/>
              <a:t>，</a:t>
            </a:r>
            <a:r>
              <a:rPr lang="en-US" altLang="zh-CN" sz="2000" dirty="0"/>
              <a:t>buyer</a:t>
            </a:r>
            <a:r>
              <a:rPr lang="zh-CN" altLang="zh-CN" sz="2000" dirty="0"/>
              <a:t>的值表示④</a:t>
            </a:r>
            <a:r>
              <a:rPr lang="en-US" altLang="zh-CN" sz="2000" u="sng" dirty="0"/>
              <a:t>	  </a:t>
            </a:r>
            <a:r>
              <a:rPr lang="en-US" altLang="zh-CN" sz="2000" b="1" u="sng" dirty="0"/>
              <a:t>  </a:t>
            </a:r>
            <a:r>
              <a:rPr lang="en-US" altLang="zh-CN" sz="2000" u="sng" dirty="0"/>
              <a:t>		 	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　　</a:t>
            </a:r>
            <a:r>
              <a:rPr lang="en-US" altLang="zh-CN" sz="2000" dirty="0"/>
              <a:t>buyer =0</a:t>
            </a:r>
            <a:r>
              <a:rPr lang="zh-CN" altLang="zh-CN" sz="2000" dirty="0"/>
              <a:t>，表示⑤</a:t>
            </a:r>
            <a:r>
              <a:rPr lang="en-US" altLang="zh-CN" sz="2000" u="sng" dirty="0"/>
              <a:t>	  </a:t>
            </a:r>
            <a:r>
              <a:rPr lang="en-US" altLang="zh-CN" sz="2000" b="1" u="sng" dirty="0"/>
              <a:t>         	</a:t>
            </a:r>
            <a:r>
              <a:rPr lang="en-US" altLang="zh-CN" sz="2000" u="sng" dirty="0"/>
              <a:t>	        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　　</a:t>
            </a:r>
            <a:r>
              <a:rPr lang="en-US" altLang="zh-CN" sz="2000" dirty="0"/>
              <a:t>buyer &lt;0</a:t>
            </a:r>
            <a:r>
              <a:rPr lang="zh-CN" altLang="zh-CN" sz="2000" dirty="0"/>
              <a:t>，</a:t>
            </a:r>
            <a:r>
              <a:rPr lang="en-US" altLang="zh-CN" sz="2000" dirty="0"/>
              <a:t>|buyer|</a:t>
            </a:r>
            <a:r>
              <a:rPr lang="zh-CN" altLang="zh-CN" sz="2000" dirty="0"/>
              <a:t>的（绝对）值表示⑥</a:t>
            </a:r>
            <a:r>
              <a:rPr lang="en-US" altLang="zh-CN" sz="2000" u="sng" dirty="0"/>
              <a:t>  </a:t>
            </a:r>
            <a:r>
              <a:rPr lang="en-US" altLang="zh-CN" sz="2000" b="1" u="sng" dirty="0"/>
              <a:t>  </a:t>
            </a:r>
            <a:r>
              <a:rPr lang="en-US" altLang="zh-CN" sz="2000" u="sng" dirty="0"/>
              <a:t>		  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若欲购票者最多为</a:t>
            </a:r>
            <a:r>
              <a:rPr lang="en-US" altLang="zh-CN" sz="2000" dirty="0"/>
              <a:t>n</a:t>
            </a:r>
            <a:r>
              <a:rPr lang="zh-CN" altLang="zh-CN" sz="2000" dirty="0"/>
              <a:t>个人，则信号量</a:t>
            </a:r>
            <a:r>
              <a:rPr lang="en-US" altLang="zh-CN" sz="2000" dirty="0"/>
              <a:t>buyer</a:t>
            </a:r>
            <a:r>
              <a:rPr lang="zh-CN" altLang="zh-CN" sz="2000" dirty="0"/>
              <a:t>的最大值为⑦</a:t>
            </a:r>
            <a:r>
              <a:rPr lang="en-US" altLang="zh-CN" sz="2000" u="sng" dirty="0"/>
              <a:t>  </a:t>
            </a:r>
            <a:r>
              <a:rPr lang="en-US" altLang="zh-CN" sz="2000" b="1" u="sng" dirty="0"/>
              <a:t>  	     	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信号量</a:t>
            </a:r>
            <a:r>
              <a:rPr lang="en-US" altLang="zh-CN" sz="2000" dirty="0"/>
              <a:t>buyer</a:t>
            </a:r>
            <a:r>
              <a:rPr lang="zh-CN" altLang="zh-CN" sz="2000" dirty="0"/>
              <a:t>的最小值为⑧</a:t>
            </a:r>
            <a:r>
              <a:rPr lang="zh-CN" altLang="zh-CN" sz="2000" b="1" u="sng" dirty="0"/>
              <a:t> </a:t>
            </a:r>
            <a:r>
              <a:rPr lang="en-US" altLang="zh-CN" sz="2000" u="sng" dirty="0"/>
              <a:t>  </a:t>
            </a:r>
            <a:r>
              <a:rPr lang="en-US" altLang="zh-CN" sz="2000" b="1" u="sng" dirty="0"/>
              <a:t>       	</a:t>
            </a:r>
            <a:r>
              <a:rPr lang="en-US" altLang="zh-CN" sz="2000" dirty="0"/>
              <a:t> </a:t>
            </a:r>
            <a:endParaRPr lang="zh-CN" altLang="zh-CN" sz="2000" dirty="0"/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615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3356" y="7418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zh-CN" dirty="0"/>
              <a:t>有一基本分页存储管理系统，内存块大小为</a:t>
            </a:r>
            <a:r>
              <a:rPr lang="en-US" altLang="zh-CN" dirty="0"/>
              <a:t>1024</a:t>
            </a:r>
            <a:r>
              <a:rPr lang="zh-CN" altLang="zh-CN" dirty="0"/>
              <a:t>字节，每个块号占用</a:t>
            </a:r>
            <a:r>
              <a:rPr lang="en-US" altLang="zh-CN" dirty="0"/>
              <a:t>4</a:t>
            </a:r>
            <a:r>
              <a:rPr lang="zh-CN" altLang="zh-CN" dirty="0"/>
              <a:t>个字节，如果页表也以离散方式放在内存中，求采用一级页表和两级页表，系统能支持文件的逻辑空间最多为多少？假如逻辑地址为</a:t>
            </a:r>
            <a:r>
              <a:rPr lang="en-US" altLang="zh-CN" dirty="0"/>
              <a:t>9BC32H</a:t>
            </a:r>
            <a:r>
              <a:rPr lang="zh-CN" altLang="zh-CN" dirty="0"/>
              <a:t>，求页内地址和外层页号。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2457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571</Words>
  <Application>Microsoft Office PowerPoint</Application>
  <PresentationFormat>宽屏</PresentationFormat>
  <Paragraphs>118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LXF</dc:creator>
  <cp:lastModifiedBy>LXF</cp:lastModifiedBy>
  <cp:revision>11</cp:revision>
  <dcterms:created xsi:type="dcterms:W3CDTF">2022-05-10T15:56:01Z</dcterms:created>
  <dcterms:modified xsi:type="dcterms:W3CDTF">2023-06-13T17:00:05Z</dcterms:modified>
</cp:coreProperties>
</file>