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65" r:id="rId4"/>
    <p:sldId id="307" r:id="rId5"/>
    <p:sldId id="306" r:id="rId6"/>
    <p:sldId id="311" r:id="rId7"/>
    <p:sldId id="259" r:id="rId8"/>
    <p:sldId id="266" r:id="rId9"/>
    <p:sldId id="260" r:id="rId10"/>
    <p:sldId id="282" r:id="rId11"/>
    <p:sldId id="283" r:id="rId12"/>
    <p:sldId id="284" r:id="rId13"/>
    <p:sldId id="285" r:id="rId14"/>
    <p:sldId id="261" r:id="rId15"/>
    <p:sldId id="268" r:id="rId16"/>
    <p:sldId id="286" r:id="rId17"/>
    <p:sldId id="287" r:id="rId18"/>
    <p:sldId id="288" r:id="rId19"/>
    <p:sldId id="289" r:id="rId20"/>
    <p:sldId id="262" r:id="rId21"/>
    <p:sldId id="269" r:id="rId22"/>
    <p:sldId id="272" r:id="rId23"/>
    <p:sldId id="308" r:id="rId24"/>
    <p:sldId id="309" r:id="rId25"/>
    <p:sldId id="310" r:id="rId26"/>
    <p:sldId id="263" r:id="rId27"/>
    <p:sldId id="300" r:id="rId28"/>
    <p:sldId id="299" r:id="rId29"/>
    <p:sldId id="273" r:id="rId30"/>
    <p:sldId id="275" r:id="rId31"/>
    <p:sldId id="304" r:id="rId32"/>
    <p:sldId id="305" r:id="rId33"/>
    <p:sldId id="264" r:id="rId34"/>
    <p:sldId id="296" r:id="rId35"/>
    <p:sldId id="302" r:id="rId36"/>
    <p:sldId id="278" r:id="rId37"/>
    <p:sldId id="290" r:id="rId38"/>
    <p:sldId id="291" r:id="rId39"/>
    <p:sldId id="292" r:id="rId40"/>
    <p:sldId id="293" r:id="rId41"/>
    <p:sldId id="294" r:id="rId42"/>
    <p:sldId id="29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FFFF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990" autoAdjust="0"/>
  </p:normalViewPr>
  <p:slideViewPr>
    <p:cSldViewPr>
      <p:cViewPr varScale="1">
        <p:scale>
          <a:sx n="98" d="100"/>
          <a:sy n="98" d="100"/>
        </p:scale>
        <p:origin x="91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Weike" userId="f48425db970607a4" providerId="LiveId" clId="{5E161FE8-4E41-4D75-B0BE-59461114AF6A}"/>
    <pc:docChg chg="custSel addSld delSld modSld">
      <pc:chgData name="Pan Weike" userId="f48425db970607a4" providerId="LiveId" clId="{5E161FE8-4E41-4D75-B0BE-59461114AF6A}" dt="2021-09-12T11:04:49.598" v="282"/>
      <pc:docMkLst>
        <pc:docMk/>
      </pc:docMkLst>
      <pc:sldChg chg="modSp mod">
        <pc:chgData name="Pan Weike" userId="f48425db970607a4" providerId="LiveId" clId="{5E161FE8-4E41-4D75-B0BE-59461114AF6A}" dt="2021-09-09T01:26:13.845" v="0" actId="113"/>
        <pc:sldMkLst>
          <pc:docMk/>
          <pc:sldMk cId="3199175971" sldId="265"/>
        </pc:sldMkLst>
        <pc:spChg chg="mod">
          <ac:chgData name="Pan Weike" userId="f48425db970607a4" providerId="LiveId" clId="{5E161FE8-4E41-4D75-B0BE-59461114AF6A}" dt="2021-09-09T01:26:13.845" v="0" actId="113"/>
          <ac:spMkLst>
            <pc:docMk/>
            <pc:sldMk cId="3199175971" sldId="265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9:40.893" v="17" actId="20577"/>
        <pc:sldMkLst>
          <pc:docMk/>
          <pc:sldMk cId="1274336098" sldId="266"/>
        </pc:sldMkLst>
        <pc:spChg chg="mod">
          <ac:chgData name="Pan Weike" userId="f48425db970607a4" providerId="LiveId" clId="{5E161FE8-4E41-4D75-B0BE-59461114AF6A}" dt="2021-09-09T01:29:40.893" v="17" actId="20577"/>
          <ac:spMkLst>
            <pc:docMk/>
            <pc:sldMk cId="1274336098" sldId="266"/>
            <ac:spMk id="3" creationId="{00000000-0000-0000-0000-000000000000}"/>
          </ac:spMkLst>
        </pc:spChg>
      </pc:sldChg>
      <pc:sldChg chg="modNotesTx">
        <pc:chgData name="Pan Weike" userId="f48425db970607a4" providerId="LiveId" clId="{5E161FE8-4E41-4D75-B0BE-59461114AF6A}" dt="2021-09-09T01:46:48.735" v="240" actId="6549"/>
        <pc:sldMkLst>
          <pc:docMk/>
          <pc:sldMk cId="4175757502" sldId="270"/>
        </pc:sldMkLst>
      </pc:sldChg>
      <pc:sldChg chg="del">
        <pc:chgData name="Pan Weike" userId="f48425db970607a4" providerId="LiveId" clId="{5E161FE8-4E41-4D75-B0BE-59461114AF6A}" dt="2021-09-09T01:49:10.997" v="241" actId="2696"/>
        <pc:sldMkLst>
          <pc:docMk/>
          <pc:sldMk cId="256366896" sldId="272"/>
        </pc:sldMkLst>
      </pc:sldChg>
      <pc:sldChg chg="delSp modSp add mod">
        <pc:chgData name="Pan Weike" userId="f48425db970607a4" providerId="LiveId" clId="{5E161FE8-4E41-4D75-B0BE-59461114AF6A}" dt="2021-09-09T01:49:34.028" v="244" actId="478"/>
        <pc:sldMkLst>
          <pc:docMk/>
          <pc:sldMk cId="3044460906" sldId="272"/>
        </pc:sldMkLst>
        <pc:spChg chg="mod">
          <ac:chgData name="Pan Weike" userId="f48425db970607a4" providerId="LiveId" clId="{5E161FE8-4E41-4D75-B0BE-59461114AF6A}" dt="2021-09-09T01:49:31.340" v="243" actId="21"/>
          <ac:spMkLst>
            <pc:docMk/>
            <pc:sldMk cId="3044460906" sldId="272"/>
            <ac:spMk id="2" creationId="{00000000-0000-0000-0000-000000000000}"/>
          </ac:spMkLst>
        </pc:spChg>
        <pc:spChg chg="del">
          <ac:chgData name="Pan Weike" userId="f48425db970607a4" providerId="LiveId" clId="{5E161FE8-4E41-4D75-B0BE-59461114AF6A}" dt="2021-09-09T01:49:34.028" v="244" actId="478"/>
          <ac:spMkLst>
            <pc:docMk/>
            <pc:sldMk cId="3044460906" sldId="272"/>
            <ac:spMk id="8" creationId="{DAFE0E9B-0F14-4752-8442-68D7B56AF5AB}"/>
          </ac:spMkLst>
        </pc:spChg>
      </pc:sldChg>
      <pc:sldChg chg="modSp mod">
        <pc:chgData name="Pan Weike" userId="f48425db970607a4" providerId="LiveId" clId="{5E161FE8-4E41-4D75-B0BE-59461114AF6A}" dt="2021-09-09T02:05:30.235" v="278"/>
        <pc:sldMkLst>
          <pc:docMk/>
          <pc:sldMk cId="3208267418" sldId="278"/>
        </pc:sldMkLst>
        <pc:spChg chg="mod">
          <ac:chgData name="Pan Weike" userId="f48425db970607a4" providerId="LiveId" clId="{5E161FE8-4E41-4D75-B0BE-59461114AF6A}" dt="2021-09-09T02:05:30.235" v="278"/>
          <ac:spMkLst>
            <pc:docMk/>
            <pc:sldMk cId="3208267418" sldId="27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2:55.399" v="76" actId="6549"/>
        <pc:sldMkLst>
          <pc:docMk/>
          <pc:sldMk cId="3027155877" sldId="282"/>
        </pc:sldMkLst>
        <pc:spChg chg="mod">
          <ac:chgData name="Pan Weike" userId="f48425db970607a4" providerId="LiveId" clId="{5E161FE8-4E41-4D75-B0BE-59461114AF6A}" dt="2021-09-09T01:32:55.399" v="76" actId="6549"/>
          <ac:spMkLst>
            <pc:docMk/>
            <pc:sldMk cId="3027155877" sldId="282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6:08.775" v="79" actId="20577"/>
        <pc:sldMkLst>
          <pc:docMk/>
          <pc:sldMk cId="2380355577" sldId="283"/>
        </pc:sldMkLst>
        <pc:spChg chg="mod">
          <ac:chgData name="Pan Weike" userId="f48425db970607a4" providerId="LiveId" clId="{5E161FE8-4E41-4D75-B0BE-59461114AF6A}" dt="2021-09-09T01:36:08.775" v="79" actId="2057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7:39.471" v="123" actId="20577"/>
        <pc:sldMkLst>
          <pc:docMk/>
          <pc:sldMk cId="1270577257" sldId="284"/>
        </pc:sldMkLst>
        <pc:spChg chg="mod">
          <ac:chgData name="Pan Weike" userId="f48425db970607a4" providerId="LiveId" clId="{5E161FE8-4E41-4D75-B0BE-59461114AF6A}" dt="2021-09-09T01:37:39.471" v="123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39:25.965" v="151" actId="5793"/>
        <pc:sldMkLst>
          <pc:docMk/>
          <pc:sldMk cId="2867806736" sldId="285"/>
        </pc:sldMkLst>
        <pc:spChg chg="mod">
          <ac:chgData name="Pan Weike" userId="f48425db970607a4" providerId="LiveId" clId="{5E161FE8-4E41-4D75-B0BE-59461114AF6A}" dt="2021-09-09T01:39:25.965" v="151" actId="5793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 modNotesTx">
        <pc:chgData name="Pan Weike" userId="f48425db970607a4" providerId="LiveId" clId="{5E161FE8-4E41-4D75-B0BE-59461114AF6A}" dt="2021-09-09T01:41:48.361" v="220" actId="20577"/>
        <pc:sldMkLst>
          <pc:docMk/>
          <pc:sldMk cId="2834109325" sldId="286"/>
        </pc:sldMkLst>
        <pc:spChg chg="mod">
          <ac:chgData name="Pan Weike" userId="f48425db970607a4" providerId="LiveId" clId="{5E161FE8-4E41-4D75-B0BE-59461114AF6A}" dt="2021-09-09T01:41:12.587" v="153" actId="6549"/>
          <ac:spMkLst>
            <pc:docMk/>
            <pc:sldMk cId="2834109325" sldId="286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2:25.591" v="221" actId="113"/>
        <pc:sldMkLst>
          <pc:docMk/>
          <pc:sldMk cId="2021335086" sldId="287"/>
        </pc:sldMkLst>
        <pc:spChg chg="mod">
          <ac:chgData name="Pan Weike" userId="f48425db970607a4" providerId="LiveId" clId="{5E161FE8-4E41-4D75-B0BE-59461114AF6A}" dt="2021-09-09T01:42:25.591" v="221" actId="113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3:20.679" v="225" actId="207"/>
        <pc:sldMkLst>
          <pc:docMk/>
          <pc:sldMk cId="377756720" sldId="288"/>
        </pc:sldMkLst>
        <pc:spChg chg="mod">
          <ac:chgData name="Pan Weike" userId="f48425db970607a4" providerId="LiveId" clId="{5E161FE8-4E41-4D75-B0BE-59461114AF6A}" dt="2021-09-09T01:43:20.679" v="225" actId="207"/>
          <ac:spMkLst>
            <pc:docMk/>
            <pc:sldMk cId="377756720" sldId="288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44:21.048" v="239"/>
        <pc:sldMkLst>
          <pc:docMk/>
          <pc:sldMk cId="2542254538" sldId="289"/>
        </pc:sldMkLst>
        <pc:spChg chg="mod">
          <ac:chgData name="Pan Weike" userId="f48425db970607a4" providerId="LiveId" clId="{5E161FE8-4E41-4D75-B0BE-59461114AF6A}" dt="2021-09-09T01:44:21.048" v="239"/>
          <ac:spMkLst>
            <pc:docMk/>
            <pc:sldMk cId="2542254538" sldId="289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2:07:19.785" v="279" actId="6549"/>
        <pc:sldMkLst>
          <pc:docMk/>
          <pc:sldMk cId="189373220" sldId="290"/>
        </pc:sldMkLst>
        <pc:spChg chg="mod">
          <ac:chgData name="Pan Weike" userId="f48425db970607a4" providerId="LiveId" clId="{5E161FE8-4E41-4D75-B0BE-59461114AF6A}" dt="2021-09-09T02:07:19.785" v="279" actId="6549"/>
          <ac:spMkLst>
            <pc:docMk/>
            <pc:sldMk cId="189373220" sldId="290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09T01:27:24.759" v="15"/>
        <pc:sldMkLst>
          <pc:docMk/>
          <pc:sldMk cId="3199175971" sldId="306"/>
        </pc:sldMkLst>
        <pc:spChg chg="mod">
          <ac:chgData name="Pan Weike" userId="f48425db970607a4" providerId="LiveId" clId="{5E161FE8-4E41-4D75-B0BE-59461114AF6A}" dt="2021-09-09T01:27:24.759" v="15"/>
          <ac:spMkLst>
            <pc:docMk/>
            <pc:sldMk cId="3199175971" sldId="306"/>
            <ac:spMk id="3" creationId="{00000000-0000-0000-0000-000000000000}"/>
          </ac:spMkLst>
        </pc:spChg>
      </pc:sldChg>
      <pc:sldChg chg="modSp mod">
        <pc:chgData name="Pan Weike" userId="f48425db970607a4" providerId="LiveId" clId="{5E161FE8-4E41-4D75-B0BE-59461114AF6A}" dt="2021-09-12T11:04:49.598" v="282"/>
        <pc:sldMkLst>
          <pc:docMk/>
          <pc:sldMk cId="28797985" sldId="309"/>
        </pc:sldMkLst>
        <pc:spChg chg="mod">
          <ac:chgData name="Pan Weike" userId="f48425db970607a4" providerId="LiveId" clId="{5E161FE8-4E41-4D75-B0BE-59461114AF6A}" dt="2021-09-12T11:04:49.598" v="282"/>
          <ac:spMkLst>
            <pc:docMk/>
            <pc:sldMk cId="28797985" sldId="309"/>
            <ac:spMk id="3" creationId="{00000000-0000-0000-0000-000000000000}"/>
          </ac:spMkLst>
        </pc:spChg>
      </pc:sldChg>
    </pc:docChg>
  </pc:docChgLst>
  <pc:docChgLst>
    <pc:chgData name="Pan Weike" userId="f48425db970607a4" providerId="LiveId" clId="{458F1619-7F14-4119-B086-FD65067B8D9A}"/>
    <pc:docChg chg="undo custSel addSld delSld modSld">
      <pc:chgData name="Pan Weike" userId="f48425db970607a4" providerId="LiveId" clId="{458F1619-7F14-4119-B086-FD65067B8D9A}" dt="2020-09-12T07:05:45.760" v="601" actId="6549"/>
      <pc:docMkLst>
        <pc:docMk/>
      </pc:docMkLst>
      <pc:sldChg chg="modSp">
        <pc:chgData name="Pan Weike" userId="f48425db970607a4" providerId="LiveId" clId="{458F1619-7F14-4119-B086-FD65067B8D9A}" dt="2020-09-12T06:58:52.698" v="432" actId="207"/>
        <pc:sldMkLst>
          <pc:docMk/>
          <pc:sldMk cId="1274336098" sldId="266"/>
        </pc:sldMkLst>
        <pc:spChg chg="mod">
          <ac:chgData name="Pan Weike" userId="f48425db970607a4" providerId="LiveId" clId="{458F1619-7F14-4119-B086-FD65067B8D9A}" dt="2020-09-12T06:58:52.698" v="432" actId="207"/>
          <ac:spMkLst>
            <pc:docMk/>
            <pc:sldMk cId="1274336098" sldId="266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2.053" v="596"/>
        <pc:sldMkLst>
          <pc:docMk/>
          <pc:sldMk cId="4175757502" sldId="270"/>
        </pc:sldMkLst>
        <pc:spChg chg="mod">
          <ac:chgData name="Pan Weike" userId="f48425db970607a4" providerId="LiveId" clId="{458F1619-7F14-4119-B086-FD65067B8D9A}" dt="2020-09-12T07:05:32.053" v="596"/>
          <ac:spMkLst>
            <pc:docMk/>
            <pc:sldMk cId="4175757502" sldId="270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2T07:05:06.752" v="595" actId="20577"/>
          <ac:spMkLst>
            <pc:docMk/>
            <pc:sldMk cId="4175757502" sldId="270"/>
            <ac:spMk id="3" creationId="{00000000-0000-0000-0000-000000000000}"/>
          </ac:spMkLst>
        </pc:spChg>
        <pc:spChg chg="add mod">
          <ac:chgData name="Pan Weike" userId="f48425db970607a4" providerId="LiveId" clId="{458F1619-7F14-4119-B086-FD65067B8D9A}" dt="2020-09-11T13:43:54.320" v="170" actId="12789"/>
          <ac:spMkLst>
            <pc:docMk/>
            <pc:sldMk cId="4175757502" sldId="270"/>
            <ac:spMk id="5" creationId="{E882B3ED-51DC-446F-A671-B1230406055E}"/>
          </ac:spMkLst>
        </pc:spChg>
        <pc:spChg chg="add mod">
          <ac:chgData name="Pan Weike" userId="f48425db970607a4" providerId="LiveId" clId="{458F1619-7F14-4119-B086-FD65067B8D9A}" dt="2020-09-11T13:44:02.531" v="174" actId="1035"/>
          <ac:spMkLst>
            <pc:docMk/>
            <pc:sldMk cId="4175757502" sldId="270"/>
            <ac:spMk id="6" creationId="{B7E921C3-51FE-42FC-AB3E-278BECF84E55}"/>
          </ac:spMkLst>
        </pc:spChg>
        <pc:spChg chg="mod">
          <ac:chgData name="Pan Weike" userId="f48425db970607a4" providerId="LiveId" clId="{458F1619-7F14-4119-B086-FD65067B8D9A}" dt="2020-09-11T13:43:49.888" v="169" actId="12789"/>
          <ac:spMkLst>
            <pc:docMk/>
            <pc:sldMk cId="4175757502" sldId="270"/>
            <ac:spMk id="8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9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0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1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20.545" v="182" actId="552"/>
          <ac:spMkLst>
            <pc:docMk/>
            <pc:sldMk cId="4175757502" sldId="270"/>
            <ac:spMk id="12" creationId="{00000000-0000-0000-0000-000000000000}"/>
          </ac:spMkLst>
        </pc:spChg>
        <pc:spChg chg="del">
          <ac:chgData name="Pan Weike" userId="f48425db970607a4" providerId="LiveId" clId="{458F1619-7F14-4119-B086-FD65067B8D9A}" dt="2020-09-11T13:41:43.763" v="101" actId="478"/>
          <ac:spMkLst>
            <pc:docMk/>
            <pc:sldMk cId="4175757502" sldId="270"/>
            <ac:spMk id="13" creationId="{00000000-0000-0000-0000-000000000000}"/>
          </ac:spMkLst>
        </pc:spChg>
        <pc:spChg chg="mod">
          <ac:chgData name="Pan Weike" userId="f48425db970607a4" providerId="LiveId" clId="{458F1619-7F14-4119-B086-FD65067B8D9A}" dt="2020-09-11T13:44:11.719" v="181" actId="1035"/>
          <ac:spMkLst>
            <pc:docMk/>
            <pc:sldMk cId="4175757502" sldId="270"/>
            <ac:spMk id="16" creationId="{00000000-0000-0000-0000-000000000000}"/>
          </ac:spMkLst>
        </pc:spChg>
        <pc:spChg chg="mod ord">
          <ac:chgData name="Pan Weike" userId="f48425db970607a4" providerId="LiveId" clId="{458F1619-7F14-4119-B086-FD65067B8D9A}" dt="2020-09-11T13:44:47.122" v="194" actId="1038"/>
          <ac:spMkLst>
            <pc:docMk/>
            <pc:sldMk cId="4175757502" sldId="270"/>
            <ac:spMk id="17" creationId="{00000000-0000-0000-0000-000000000000}"/>
          </ac:spMkLst>
        </pc:spChg>
        <pc:picChg chg="del">
          <ac:chgData name="Pan Weike" userId="f48425db970607a4" providerId="LiveId" clId="{458F1619-7F14-4119-B086-FD65067B8D9A}" dt="2020-09-11T13:35:55.593" v="2" actId="478"/>
          <ac:picMkLst>
            <pc:docMk/>
            <pc:sldMk cId="4175757502" sldId="270"/>
            <ac:picMk id="4" creationId="{00000000-0000-0000-0000-000000000000}"/>
          </ac:picMkLst>
        </pc:picChg>
        <pc:picChg chg="add mod">
          <ac:chgData name="Pan Weike" userId="f48425db970607a4" providerId="LiveId" clId="{458F1619-7F14-4119-B086-FD65067B8D9A}" dt="2020-09-11T13:44:26.298" v="183" actId="14100"/>
          <ac:picMkLst>
            <pc:docMk/>
            <pc:sldMk cId="4175757502" sldId="270"/>
            <ac:picMk id="14" creationId="{5C8F3C4E-42DA-4429-8D8B-B17E2AE7D8D6}"/>
          </ac:picMkLst>
        </pc:picChg>
        <pc:picChg chg="del">
          <ac:chgData name="Pan Weike" userId="f48425db970607a4" providerId="LiveId" clId="{458F1619-7F14-4119-B086-FD65067B8D9A}" dt="2020-09-11T13:37:05.028" v="25" actId="478"/>
          <ac:picMkLst>
            <pc:docMk/>
            <pc:sldMk cId="4175757502" sldId="270"/>
            <ac:picMk id="1026" creationId="{00000000-0000-0000-0000-000000000000}"/>
          </ac:picMkLst>
        </pc:picChg>
        <pc:picChg chg="del">
          <ac:chgData name="Pan Weike" userId="f48425db970607a4" providerId="LiveId" clId="{458F1619-7F14-4119-B086-FD65067B8D9A}" dt="2020-09-11T13:39:57.603" v="67" actId="478"/>
          <ac:picMkLst>
            <pc:docMk/>
            <pc:sldMk cId="4175757502" sldId="270"/>
            <ac:picMk id="1027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3.616" v="600" actId="6549"/>
        <pc:sldMkLst>
          <pc:docMk/>
          <pc:sldMk cId="256366896" sldId="272"/>
        </pc:sldMkLst>
        <pc:spChg chg="mod">
          <ac:chgData name="Pan Weike" userId="f48425db970607a4" providerId="LiveId" clId="{458F1619-7F14-4119-B086-FD65067B8D9A}" dt="2020-09-12T07:05:43.616" v="600" actId="6549"/>
          <ac:spMkLst>
            <pc:docMk/>
            <pc:sldMk cId="256366896" sldId="272"/>
            <ac:spMk id="2" creationId="{00000000-0000-0000-0000-000000000000}"/>
          </ac:spMkLst>
        </pc:spChg>
      </pc:sldChg>
      <pc:sldChg chg="del">
        <pc:chgData name="Pan Weike" userId="f48425db970607a4" providerId="LiveId" clId="{458F1619-7F14-4119-B086-FD65067B8D9A}" dt="2020-09-11T14:08:59.521" v="283" actId="47"/>
        <pc:sldMkLst>
          <pc:docMk/>
          <pc:sldMk cId="1814311522" sldId="272"/>
        </pc:sldMkLst>
      </pc:sldChg>
      <pc:sldChg chg="addSp delSp modSp mod modNotesTx">
        <pc:chgData name="Pan Weike" userId="f48425db970607a4" providerId="LiveId" clId="{458F1619-7F14-4119-B086-FD65067B8D9A}" dt="2020-09-12T07:05:33.874" v="597" actId="6549"/>
        <pc:sldMkLst>
          <pc:docMk/>
          <pc:sldMk cId="1954255896" sldId="277"/>
        </pc:sldMkLst>
        <pc:spChg chg="mod">
          <ac:chgData name="Pan Weike" userId="f48425db970607a4" providerId="LiveId" clId="{458F1619-7F14-4119-B086-FD65067B8D9A}" dt="2020-09-12T07:05:33.874" v="597" actId="6549"/>
          <ac:spMkLst>
            <pc:docMk/>
            <pc:sldMk cId="1954255896" sldId="277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00:49.442" v="247" actId="113"/>
          <ac:spMkLst>
            <pc:docMk/>
            <pc:sldMk cId="1954255896" sldId="277"/>
            <ac:spMk id="3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3:59:02.252" v="208" actId="478"/>
          <ac:picMkLst>
            <pc:docMk/>
            <pc:sldMk cId="1954255896" sldId="277"/>
            <ac:picMk id="5" creationId="{3F39C425-05C1-459F-862F-18E200E0E4E1}"/>
          </ac:picMkLst>
        </pc:picChg>
        <pc:picChg chg="add mod">
          <ac:chgData name="Pan Weike" userId="f48425db970607a4" providerId="LiveId" clId="{458F1619-7F14-4119-B086-FD65067B8D9A}" dt="2020-09-11T14:00:32.776" v="245" actId="1036"/>
          <ac:picMkLst>
            <pc:docMk/>
            <pc:sldMk cId="1954255896" sldId="277"/>
            <ac:picMk id="7" creationId="{8EC2D590-07AA-4003-9B42-5E8C2EAE252F}"/>
          </ac:picMkLst>
        </pc:picChg>
        <pc:picChg chg="del">
          <ac:chgData name="Pan Weike" userId="f48425db970607a4" providerId="LiveId" clId="{458F1619-7F14-4119-B086-FD65067B8D9A}" dt="2020-09-11T13:59:04.121" v="209" actId="478"/>
          <ac:picMkLst>
            <pc:docMk/>
            <pc:sldMk cId="1954255896" sldId="277"/>
            <ac:picMk id="3074" creationId="{00000000-0000-0000-0000-000000000000}"/>
          </ac:picMkLst>
        </pc:picChg>
      </pc:sldChg>
      <pc:sldChg chg="modSp mod">
        <pc:chgData name="Pan Weike" userId="f48425db970607a4" providerId="LiveId" clId="{458F1619-7F14-4119-B086-FD65067B8D9A}" dt="2020-09-12T06:58:13.905" v="430" actId="20577"/>
        <pc:sldMkLst>
          <pc:docMk/>
          <pc:sldMk cId="3027155877" sldId="282"/>
        </pc:sldMkLst>
        <pc:spChg chg="mod">
          <ac:chgData name="Pan Weike" userId="f48425db970607a4" providerId="LiveId" clId="{458F1619-7F14-4119-B086-FD65067B8D9A}" dt="2020-09-12T06:58:13.905" v="430" actId="20577"/>
          <ac:spMkLst>
            <pc:docMk/>
            <pc:sldMk cId="3027155877" sldId="282"/>
            <ac:spMk id="3" creationId="{00000000-0000-0000-0000-000000000000}"/>
          </ac:spMkLst>
        </pc:spChg>
      </pc:sldChg>
      <pc:sldChg chg="modSp">
        <pc:chgData name="Pan Weike" userId="f48425db970607a4" providerId="LiveId" clId="{458F1619-7F14-4119-B086-FD65067B8D9A}" dt="2020-09-12T06:59:03.538" v="433" actId="207"/>
        <pc:sldMkLst>
          <pc:docMk/>
          <pc:sldMk cId="2380355577" sldId="283"/>
        </pc:sldMkLst>
        <pc:spChg chg="mod">
          <ac:chgData name="Pan Weike" userId="f48425db970607a4" providerId="LiveId" clId="{458F1619-7F14-4119-B086-FD65067B8D9A}" dt="2020-09-12T06:59:03.538" v="433" actId="207"/>
          <ac:spMkLst>
            <pc:docMk/>
            <pc:sldMk cId="2380355577" sldId="283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6:59:40.113" v="445" actId="20577"/>
        <pc:sldMkLst>
          <pc:docMk/>
          <pc:sldMk cId="1270577257" sldId="284"/>
        </pc:sldMkLst>
        <pc:spChg chg="mod">
          <ac:chgData name="Pan Weike" userId="f48425db970607a4" providerId="LiveId" clId="{458F1619-7F14-4119-B086-FD65067B8D9A}" dt="2020-09-12T06:59:40.113" v="445" actId="20577"/>
          <ac:spMkLst>
            <pc:docMk/>
            <pc:sldMk cId="1270577257" sldId="284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1:48.432" v="538" actId="20577"/>
        <pc:sldMkLst>
          <pc:docMk/>
          <pc:sldMk cId="2867806736" sldId="285"/>
        </pc:sldMkLst>
        <pc:spChg chg="mod">
          <ac:chgData name="Pan Weike" userId="f48425db970607a4" providerId="LiveId" clId="{458F1619-7F14-4119-B086-FD65067B8D9A}" dt="2020-09-12T07:01:48.432" v="538" actId="20577"/>
          <ac:spMkLst>
            <pc:docMk/>
            <pc:sldMk cId="2867806736" sldId="285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2:25.127" v="569" actId="6549"/>
        <pc:sldMkLst>
          <pc:docMk/>
          <pc:sldMk cId="2021335086" sldId="287"/>
        </pc:sldMkLst>
        <pc:spChg chg="mod">
          <ac:chgData name="Pan Weike" userId="f48425db970607a4" providerId="LiveId" clId="{458F1619-7F14-4119-B086-FD65067B8D9A}" dt="2020-09-12T07:02:25.127" v="569" actId="6549"/>
          <ac:spMkLst>
            <pc:docMk/>
            <pc:sldMk cId="2021335086" sldId="287"/>
            <ac:spMk id="3" creationId="{00000000-0000-0000-0000-000000000000}"/>
          </ac:spMkLst>
        </pc:spChg>
      </pc:sldChg>
      <pc:sldChg chg="modSp mod">
        <pc:chgData name="Pan Weike" userId="f48425db970607a4" providerId="LiveId" clId="{458F1619-7F14-4119-B086-FD65067B8D9A}" dt="2020-09-12T07:04:22.206" v="590"/>
        <pc:sldMkLst>
          <pc:docMk/>
          <pc:sldMk cId="377756720" sldId="288"/>
        </pc:sldMkLst>
        <pc:spChg chg="mod">
          <ac:chgData name="Pan Weike" userId="f48425db970607a4" providerId="LiveId" clId="{458F1619-7F14-4119-B086-FD65067B8D9A}" dt="2020-09-12T07:04:22.206" v="590"/>
          <ac:spMkLst>
            <pc:docMk/>
            <pc:sldMk cId="377756720" sldId="288"/>
            <ac:spMk id="3" creationId="{00000000-0000-0000-0000-000000000000}"/>
          </ac:spMkLst>
        </pc:spChg>
      </pc:sldChg>
      <pc:sldChg chg="addSp delSp modSp mod">
        <pc:chgData name="Pan Weike" userId="f48425db970607a4" providerId="LiveId" clId="{458F1619-7F14-4119-B086-FD65067B8D9A}" dt="2020-09-12T07:05:35.493" v="598" actId="6549"/>
        <pc:sldMkLst>
          <pc:docMk/>
          <pc:sldMk cId="1814311522" sldId="303"/>
        </pc:sldMkLst>
        <pc:spChg chg="mod">
          <ac:chgData name="Pan Weike" userId="f48425db970607a4" providerId="LiveId" clId="{458F1619-7F14-4119-B086-FD65067B8D9A}" dt="2020-09-12T07:05:35.493" v="598" actId="6549"/>
          <ac:spMkLst>
            <pc:docMk/>
            <pc:sldMk cId="1814311522" sldId="303"/>
            <ac:spMk id="2" creationId="{00000000-0000-0000-0000-000000000000}"/>
          </ac:spMkLst>
        </pc:spChg>
        <pc:spChg chg="mod">
          <ac:chgData name="Pan Weike" userId="f48425db970607a4" providerId="LiveId" clId="{458F1619-7F14-4119-B086-FD65067B8D9A}" dt="2020-09-11T14:21:37.623" v="398"/>
          <ac:spMkLst>
            <pc:docMk/>
            <pc:sldMk cId="1814311522" sldId="303"/>
            <ac:spMk id="3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26.600" v="269" actId="478"/>
          <ac:spMkLst>
            <pc:docMk/>
            <pc:sldMk cId="1814311522" sldId="303"/>
            <ac:spMk id="11" creationId="{00000000-0000-0000-0000-000000000000}"/>
          </ac:spMkLst>
        </pc:spChg>
        <pc:spChg chg="del">
          <ac:chgData name="Pan Weike" userId="f48425db970607a4" providerId="LiveId" clId="{458F1619-7F14-4119-B086-FD65067B8D9A}" dt="2020-09-11T14:05:50.825" v="282" actId="478"/>
          <ac:spMkLst>
            <pc:docMk/>
            <pc:sldMk cId="1814311522" sldId="303"/>
            <ac:spMk id="15" creationId="{00000000-0000-0000-0000-000000000000}"/>
          </ac:spMkLst>
        </pc:spChg>
        <pc:picChg chg="add mod">
          <ac:chgData name="Pan Weike" userId="f48425db970607a4" providerId="LiveId" clId="{458F1619-7F14-4119-B086-FD65067B8D9A}" dt="2020-09-11T14:05:10.343" v="265" actId="1037"/>
          <ac:picMkLst>
            <pc:docMk/>
            <pc:sldMk cId="1814311522" sldId="303"/>
            <ac:picMk id="5" creationId="{4D4D6FD3-F9F4-4648-9EC7-2E46DC8526AA}"/>
          </ac:picMkLst>
        </pc:picChg>
        <pc:picChg chg="add mod">
          <ac:chgData name="Pan Weike" userId="f48425db970607a4" providerId="LiveId" clId="{458F1619-7F14-4119-B086-FD65067B8D9A}" dt="2020-09-11T14:05:41.208" v="280" actId="1035"/>
          <ac:picMkLst>
            <pc:docMk/>
            <pc:sldMk cId="1814311522" sldId="303"/>
            <ac:picMk id="7" creationId="{D416919A-D9EF-4188-8CF0-642F045EEA7C}"/>
          </ac:picMkLst>
        </pc:picChg>
        <pc:picChg chg="add mod">
          <ac:chgData name="Pan Weike" userId="f48425db970607a4" providerId="LiveId" clId="{458F1619-7F14-4119-B086-FD65067B8D9A}" dt="2020-09-11T14:21:40.307" v="402" actId="1037"/>
          <ac:picMkLst>
            <pc:docMk/>
            <pc:sldMk cId="1814311522" sldId="303"/>
            <ac:picMk id="10" creationId="{DDD5C1D3-4D40-4DAF-8C67-5DBD4398BFF2}"/>
          </ac:picMkLst>
        </pc:picChg>
        <pc:picChg chg="del">
          <ac:chgData name="Pan Weike" userId="f48425db970607a4" providerId="LiveId" clId="{458F1619-7F14-4119-B086-FD65067B8D9A}" dt="2020-09-11T14:02:05.139" v="248" actId="478"/>
          <ac:picMkLst>
            <pc:docMk/>
            <pc:sldMk cId="1814311522" sldId="303"/>
            <ac:picMk id="4098" creationId="{00000000-0000-0000-0000-000000000000}"/>
          </ac:picMkLst>
        </pc:picChg>
        <pc:picChg chg="del">
          <ac:chgData name="Pan Weike" userId="f48425db970607a4" providerId="LiveId" clId="{458F1619-7F14-4119-B086-FD65067B8D9A}" dt="2020-09-11T14:05:21.352" v="266" actId="478"/>
          <ac:picMkLst>
            <pc:docMk/>
            <pc:sldMk cId="1814311522" sldId="303"/>
            <ac:picMk id="4100" creationId="{00000000-0000-0000-0000-000000000000}"/>
          </ac:picMkLst>
        </pc:picChg>
        <pc:cxnChg chg="del">
          <ac:chgData name="Pan Weike" userId="f48425db970607a4" providerId="LiveId" clId="{458F1619-7F14-4119-B086-FD65067B8D9A}" dt="2020-09-11T14:05:46.008" v="281" actId="478"/>
          <ac:cxnSpMkLst>
            <pc:docMk/>
            <pc:sldMk cId="1814311522" sldId="303"/>
            <ac:cxnSpMk id="9" creationId="{00000000-0000-0000-0000-000000000000}"/>
          </ac:cxnSpMkLst>
        </pc:cxnChg>
      </pc:sldChg>
      <pc:sldChg chg="addSp delSp modSp add mod">
        <pc:chgData name="Pan Weike" userId="f48425db970607a4" providerId="LiveId" clId="{458F1619-7F14-4119-B086-FD65067B8D9A}" dt="2020-09-12T07:05:41.889" v="599" actId="6549"/>
        <pc:sldMkLst>
          <pc:docMk/>
          <pc:sldMk cId="1693079870" sldId="304"/>
        </pc:sldMkLst>
        <pc:spChg chg="mod">
          <ac:chgData name="Pan Weike" userId="f48425db970607a4" providerId="LiveId" clId="{458F1619-7F14-4119-B086-FD65067B8D9A}" dt="2020-09-12T07:05:41.889" v="599" actId="6549"/>
          <ac:spMkLst>
            <pc:docMk/>
            <pc:sldMk cId="1693079870" sldId="304"/>
            <ac:spMk id="2" creationId="{00000000-0000-0000-0000-000000000000}"/>
          </ac:spMkLst>
        </pc:spChg>
        <pc:picChg chg="add del mod">
          <ac:chgData name="Pan Weike" userId="f48425db970607a4" providerId="LiveId" clId="{458F1619-7F14-4119-B086-FD65067B8D9A}" dt="2020-09-11T14:22:02.590" v="404" actId="478"/>
          <ac:picMkLst>
            <pc:docMk/>
            <pc:sldMk cId="1693079870" sldId="304"/>
            <ac:picMk id="3074" creationId="{00000000-0000-0000-0000-000000000000}"/>
          </ac:picMkLst>
        </pc:picChg>
      </pc:sldChg>
      <pc:sldChg chg="modSp add mod">
        <pc:chgData name="Pan Weike" userId="f48425db970607a4" providerId="LiveId" clId="{458F1619-7F14-4119-B086-FD65067B8D9A}" dt="2020-09-12T07:05:45.760" v="601" actId="6549"/>
        <pc:sldMkLst>
          <pc:docMk/>
          <pc:sldMk cId="1093591793" sldId="305"/>
        </pc:sldMkLst>
        <pc:spChg chg="mod">
          <ac:chgData name="Pan Weike" userId="f48425db970607a4" providerId="LiveId" clId="{458F1619-7F14-4119-B086-FD65067B8D9A}" dt="2020-09-12T07:05:45.760" v="601" actId="6549"/>
          <ac:spMkLst>
            <pc:docMk/>
            <pc:sldMk cId="1093591793" sldId="305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9E4CAA-C537-49B2-B1D0-8E53BDF38890}" type="datetimeFigureOut">
              <a:rPr lang="zh-CN" altLang="en-US" smtClean="0"/>
              <a:pPr/>
              <a:t>2023/9/3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848019-7F8E-4133-9E4F-948F643F493C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319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2532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区别：</a:t>
            </a:r>
            <a:r>
              <a:rPr lang="en-US" altLang="zh-CN" dirty="0"/>
              <a:t>Java</a:t>
            </a:r>
            <a:r>
              <a:rPr lang="zh-CN" altLang="en-US" dirty="0"/>
              <a:t>语言没有释放内存空间的操作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1415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08343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dirty="0">
                <a:solidFill>
                  <a:srgbClr val="0000FF"/>
                </a:solidFill>
              </a:rPr>
              <a:t>备注：不同</a:t>
            </a:r>
            <a:r>
              <a:rPr lang="en-US" altLang="zh-CN" sz="1200" dirty="0">
                <a:solidFill>
                  <a:srgbClr val="0000FF"/>
                </a:solidFill>
              </a:rPr>
              <a:t>Windows</a:t>
            </a:r>
            <a:r>
              <a:rPr lang="zh-CN" altLang="en-US" sz="1200" dirty="0">
                <a:solidFill>
                  <a:srgbClr val="0000FF"/>
                </a:solidFill>
              </a:rPr>
              <a:t>系统设置可能略有不同。在</a:t>
            </a:r>
            <a:r>
              <a:rPr lang="en-US" altLang="zh-CN" sz="1200" dirty="0">
                <a:solidFill>
                  <a:srgbClr val="0000FF"/>
                </a:solidFill>
              </a:rPr>
              <a:t>Windows 10</a:t>
            </a:r>
            <a:r>
              <a:rPr lang="zh-CN" altLang="en-US" sz="1200" dirty="0">
                <a:solidFill>
                  <a:srgbClr val="0000FF"/>
                </a:solidFill>
              </a:rPr>
              <a:t>专业版中，不设置</a:t>
            </a:r>
            <a:r>
              <a:rPr lang="en-US" altLang="zh-CN" sz="1200" dirty="0">
                <a:solidFill>
                  <a:srgbClr val="0000FF"/>
                </a:solidFill>
              </a:rPr>
              <a:t>JAVA_HOME, Path, CLASSPATH</a:t>
            </a:r>
            <a:r>
              <a:rPr lang="zh-CN" altLang="en-US" sz="1200" dirty="0">
                <a:solidFill>
                  <a:srgbClr val="0000FF"/>
                </a:solidFill>
              </a:rPr>
              <a:t>，也能在命令行下正常执行</a:t>
            </a:r>
            <a:r>
              <a:rPr lang="en-US" altLang="zh-CN" sz="1200" dirty="0">
                <a:solidFill>
                  <a:srgbClr val="0000FF"/>
                </a:solidFill>
              </a:rPr>
              <a:t>java -version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848019-7F8E-4133-9E4F-948F643F493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828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90344A-78CE-468B-8734-31F17797BD04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3CD3C4-4D49-40DF-A768-361573AD4A2E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E7B70-F608-41E7-992B-BE51A8AB350A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18BD-E58B-48EC-A525-147BAD1A93E7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1EE77-31C9-43D7-A20E-4535AF5DDA62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813003-BAEB-42AF-8DA9-2B46B8C6F8E5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950A9-7A19-4A51-A4E3-3EC164EF2E79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D8D06-C3EA-4E42-9C23-C0DCC2A38121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A3AAD-460B-4388-B194-5AA8ADC427BB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0218B-9844-4FCE-AE00-B2F31C197C38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5FACC-563F-4211-9CF8-4EF5B1AE9E6F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062252-9EEC-4E6B-A99D-24900DD3A15D}" type="datetime1">
              <a:rPr lang="en-US" altLang="zh-CN" smtClean="0"/>
              <a:t>9/3/2023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oracle.com/java/technologies/downloads/#jdk17-windows" TargetMode="External"/><Relationship Id="rId5" Type="http://schemas.openxmlformats.org/officeDocument/2006/relationships/hyperlink" Target="https://www.oracle.com/java/technologies/javase-downloads.html" TargetMode="External"/><Relationship Id="rId4" Type="http://schemas.openxmlformats.org/officeDocument/2006/relationships/hyperlink" Target="https://www.oracle.com/java/technologies/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://www.eclipse.org/downloads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racle.com/javase" TargetMode="External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docs.oracle.com/javase/tutorial/getStarted/intro/definition.html" TargetMode="External"/><Relationship Id="rId4" Type="http://schemas.openxmlformats.org/officeDocument/2006/relationships/hyperlink" Target="http://docs.oracle.com/javase/tutorial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hyperlink" Target="http://docs.oracle.com/javase/tutorial/getStarted/intro/definition.html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en.wikipedia.org/wiki/James_Gosling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hyperlink" Target="http://en.wikipedia.org/wiki/Joshua_Bloch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hyperlink" Target="http://en.wikipedia.org/wiki/Bill_Joy" TargetMode="Externa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hyperlink" Target="http://en.wikipedia.org/wiki/Scott_McNealy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hyperlink" Target="http://en.wikipedia.org/wiki/Doug_Lea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hyperlink" Target="http://en.wikipedia.org/wiki/Bruce_Eckel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en.wikipedia.org/wiki/Java_version_history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latin typeface="+mn-lt"/>
              </a:rPr>
              <a:t>JAVA</a:t>
            </a:r>
            <a:r>
              <a:rPr lang="zh-CN" altLang="en-US" sz="4800" dirty="0">
                <a:latin typeface="仿宋" panose="02010609060101010101" pitchFamily="49" charset="-122"/>
                <a:ea typeface="仿宋" panose="02010609060101010101" pitchFamily="49" charset="-122"/>
              </a:rPr>
              <a:t>程序设计</a:t>
            </a:r>
            <a:endParaRPr lang="en-US" sz="3600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2400">
                <a:solidFill>
                  <a:schemeClr val="tx1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姚俊梅</a:t>
            </a:r>
            <a:endParaRPr lang="en-US" sz="1800" dirty="0">
              <a:solidFill>
                <a:schemeClr val="tx1"/>
              </a:solidFill>
            </a:endParaRPr>
          </a:p>
          <a:p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35496" y="6172200"/>
            <a:ext cx="8784976" cy="646331"/>
          </a:xfrm>
          <a:prstGeom prst="rect">
            <a:avLst/>
          </a:prstGeom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感谢：教材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《</a:t>
            </a:r>
            <a:r>
              <a:rPr lang="en-US" altLang="zh-CN" dirty="0">
                <a:ea typeface="仿宋" panose="02010609060101010101" pitchFamily="49" charset="-122"/>
              </a:rPr>
              <a:t>Java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大学实用教程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》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的</a:t>
            </a:r>
            <a:r>
              <a:rPr lang="zh-CN" altLang="en-US">
                <a:latin typeface="仿宋" panose="02010609060101010101" pitchFamily="49" charset="-122"/>
                <a:ea typeface="仿宋" panose="02010609060101010101" pitchFamily="49" charset="-122"/>
              </a:rPr>
              <a:t>作者和其他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老师提供</a:t>
            </a:r>
            <a:r>
              <a:rPr lang="en-US" altLang="zh-CN" dirty="0">
                <a:ea typeface="仿宋" panose="02010609060101010101" pitchFamily="49" charset="-122"/>
              </a:rPr>
              <a:t>PowerPoint</a:t>
            </a:r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讲义等资料！</a:t>
            </a:r>
            <a:endParaRPr lang="zh-CN" altLang="en-US" dirty="0"/>
          </a:p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说明：本课程所使用的所有讲义，都是在以上资料上修改的。</a:t>
            </a:r>
            <a:endParaRPr 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579277-8810-0489-3AE9-AA09BB2CE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30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简单易学</a:t>
            </a:r>
          </a:p>
          <a:p>
            <a:pPr lvl="1"/>
            <a:r>
              <a:rPr lang="zh-CN" altLang="en-US" sz="2000" dirty="0"/>
              <a:t>风格类似于</a:t>
            </a:r>
            <a:r>
              <a:rPr lang="en-US" altLang="zh-CN" sz="2000" dirty="0"/>
              <a:t>C++</a:t>
            </a:r>
            <a:r>
              <a:rPr lang="zh-CN" altLang="en-US" sz="2000" dirty="0"/>
              <a:t>，基本语法与</a:t>
            </a:r>
            <a:r>
              <a:rPr lang="en-US" altLang="zh-CN" sz="2000" dirty="0"/>
              <a:t>C</a:t>
            </a:r>
            <a:r>
              <a:rPr lang="zh-CN" altLang="en-US" sz="2000" dirty="0"/>
              <a:t>语言类似；摒弃了</a:t>
            </a:r>
            <a:r>
              <a:rPr lang="en-US" altLang="zh-CN" sz="2000" dirty="0"/>
              <a:t>C++</a:t>
            </a:r>
            <a:r>
              <a:rPr lang="zh-CN" altLang="en-US" sz="2000" dirty="0"/>
              <a:t>中容易引发程序错误的地方，如</a:t>
            </a:r>
            <a:r>
              <a:rPr lang="zh-CN" altLang="en-US" sz="2000" dirty="0">
                <a:solidFill>
                  <a:srgbClr val="FF0000"/>
                </a:solidFill>
              </a:rPr>
              <a:t>指针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内存管理（垃圾回收机制）</a:t>
            </a:r>
            <a:r>
              <a:rPr lang="zh-CN" altLang="en-US" sz="2000" dirty="0"/>
              <a:t>；提供了</a:t>
            </a:r>
            <a:r>
              <a:rPr lang="zh-CN" altLang="en-US" sz="2000" dirty="0">
                <a:solidFill>
                  <a:srgbClr val="FF0000"/>
                </a:solidFill>
              </a:rPr>
              <a:t>丰富的类库（</a:t>
            </a:r>
            <a:r>
              <a:rPr lang="en-US" altLang="zh-CN" sz="2000" dirty="0">
                <a:solidFill>
                  <a:srgbClr val="FF0000"/>
                </a:solidFill>
              </a:rPr>
              <a:t>API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平台无关性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源程序被编译成一种与机器无关的</a:t>
            </a:r>
            <a:r>
              <a:rPr lang="zh-CN" altLang="en-US" sz="2000" dirty="0">
                <a:solidFill>
                  <a:srgbClr val="FF0000"/>
                </a:solidFill>
              </a:rPr>
              <a:t>字节码（</a:t>
            </a:r>
            <a:r>
              <a:rPr lang="en-US" altLang="zh-CN" sz="2000" dirty="0" err="1">
                <a:solidFill>
                  <a:srgbClr val="FF0000"/>
                </a:solidFill>
              </a:rPr>
              <a:t>bytecode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</a:t>
            </a:r>
            <a:r>
              <a:rPr lang="en-US" altLang="zh-CN" sz="2000" dirty="0"/>
              <a:t> </a:t>
            </a:r>
            <a:r>
              <a:rPr lang="zh-CN" altLang="en-US" sz="2000" dirty="0"/>
              <a:t>被设计在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虚拟机</a:t>
            </a:r>
            <a:r>
              <a:rPr lang="zh-CN" altLang="en-US" sz="2000" dirty="0"/>
              <a:t>上运行。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语言和其他语言相比，最大的优势就是平台（操作系统和</a:t>
            </a:r>
            <a:r>
              <a:rPr lang="en-US" altLang="zh-CN" sz="2000" dirty="0"/>
              <a:t>CPU</a:t>
            </a:r>
            <a:r>
              <a:rPr lang="zh-CN" altLang="en-US" sz="2000" dirty="0"/>
              <a:t>）无关性，这也是</a:t>
            </a:r>
            <a:r>
              <a:rPr lang="en-US" altLang="zh-CN" sz="2000" dirty="0"/>
              <a:t>Java</a:t>
            </a:r>
            <a:r>
              <a:rPr lang="zh-CN" altLang="en-US" sz="2000" dirty="0"/>
              <a:t>风靡全球的主要原因。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"write once, run anywhere" (WORA)</a:t>
            </a:r>
            <a:r>
              <a:rPr lang="en-US" altLang="zh-CN" sz="2000" dirty="0"/>
              <a:t>.</a:t>
            </a:r>
            <a:endParaRPr lang="zh-CN" altLang="en-US" sz="2000" dirty="0"/>
          </a:p>
          <a:p>
            <a:pPr lvl="1"/>
            <a:endParaRPr lang="zh-CN" altLang="en-US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DFF5F5-2481-CAB4-C913-948860DF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15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面向对象</a:t>
            </a:r>
          </a:p>
          <a:p>
            <a:pPr lvl="1"/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编程是一种先进的编程思想，更加容易解决复杂的问题。支持静态和动态风格的代码继承及重用，是</a:t>
            </a:r>
            <a:r>
              <a:rPr lang="zh-CN" altLang="en-US" sz="2000" b="1" dirty="0">
                <a:solidFill>
                  <a:srgbClr val="FF0000"/>
                </a:solidFill>
              </a:rPr>
              <a:t>完全</a:t>
            </a:r>
            <a:r>
              <a:rPr lang="zh-CN" altLang="en-US" sz="2000" dirty="0">
                <a:solidFill>
                  <a:srgbClr val="FF0000"/>
                </a:solidFill>
              </a:rPr>
              <a:t>面向对象</a:t>
            </a:r>
            <a:r>
              <a:rPr lang="zh-CN" altLang="en-US" sz="2000" dirty="0"/>
              <a:t>的，它</a:t>
            </a:r>
            <a:r>
              <a:rPr lang="zh-CN" altLang="en-US" sz="2000" b="1" dirty="0">
                <a:solidFill>
                  <a:srgbClr val="0000FF"/>
                </a:solidFill>
              </a:rPr>
              <a:t>不支持</a:t>
            </a:r>
            <a:r>
              <a:rPr lang="zh-CN" altLang="en-US" sz="2000" dirty="0"/>
              <a:t>类似</a:t>
            </a:r>
            <a:r>
              <a:rPr lang="en-US" altLang="zh-CN" sz="2000" dirty="0"/>
              <a:t>C</a:t>
            </a:r>
            <a:r>
              <a:rPr lang="zh-CN" altLang="en-US" sz="2000" dirty="0"/>
              <a:t>语言那样的</a:t>
            </a:r>
            <a:r>
              <a:rPr lang="zh-CN" altLang="en-US" sz="2000" dirty="0">
                <a:solidFill>
                  <a:srgbClr val="FF0000"/>
                </a:solidFill>
              </a:rPr>
              <a:t>面向过程</a:t>
            </a:r>
            <a:r>
              <a:rPr lang="zh-CN" altLang="en-US" sz="2000" dirty="0"/>
              <a:t>的程序设计技术。</a:t>
            </a:r>
          </a:p>
          <a:p>
            <a:endParaRPr lang="zh-CN" altLang="en-US" sz="2000" dirty="0"/>
          </a:p>
          <a:p>
            <a:r>
              <a:rPr lang="zh-CN" altLang="en-US" sz="2000" b="1" dirty="0"/>
              <a:t>多线程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内置对多线程的支持。多线程允许同时完成多个任务，使人产生多个任务同时执行的</a:t>
            </a:r>
            <a:r>
              <a:rPr lang="zh-CN" altLang="en-US" sz="2000" dirty="0">
                <a:solidFill>
                  <a:srgbClr val="FF0000"/>
                </a:solidFill>
              </a:rPr>
              <a:t>错觉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pPr lvl="1"/>
            <a:r>
              <a:rPr lang="zh-CN" altLang="en-US" sz="2000" dirty="0"/>
              <a:t>多线程带来的好处是可以有更好的</a:t>
            </a:r>
            <a:r>
              <a:rPr lang="zh-CN" altLang="en-US" sz="2000" dirty="0">
                <a:solidFill>
                  <a:srgbClr val="FF0000"/>
                </a:solidFill>
              </a:rPr>
              <a:t>交互性能</a:t>
            </a:r>
            <a:r>
              <a:rPr lang="zh-CN" altLang="en-US" sz="2000" dirty="0"/>
              <a:t>和</a:t>
            </a:r>
            <a:r>
              <a:rPr lang="zh-CN" altLang="en-US" sz="2000" dirty="0">
                <a:solidFill>
                  <a:srgbClr val="FF0000"/>
                </a:solidFill>
              </a:rPr>
              <a:t>实时控制性能</a:t>
            </a:r>
            <a:r>
              <a:rPr lang="zh-CN" altLang="en-US" sz="2000" dirty="0"/>
              <a:t>。 </a:t>
            </a:r>
            <a:endParaRPr lang="en-US" altLang="zh-CN" sz="2000" dirty="0"/>
          </a:p>
          <a:p>
            <a:pPr lvl="1"/>
            <a:r>
              <a:rPr lang="en-US" altLang="zh-CN" sz="2000" dirty="0">
                <a:solidFill>
                  <a:srgbClr val="0000FF"/>
                </a:solidFill>
              </a:rPr>
              <a:t>C++</a:t>
            </a:r>
            <a:r>
              <a:rPr lang="zh-CN" altLang="en-US" sz="2000" dirty="0">
                <a:solidFill>
                  <a:srgbClr val="0000FF"/>
                </a:solidFill>
              </a:rPr>
              <a:t>没有内置的多线程机制</a:t>
            </a:r>
            <a:r>
              <a:rPr lang="zh-CN" altLang="en-US" sz="2000" dirty="0"/>
              <a:t>，因此必须调用操作系统的多线程功能来进行多线程程序的设计。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358EF-6B10-9968-ECB7-E24033705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3555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可移植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应用程序可以在配备了</a:t>
            </a:r>
            <a:r>
              <a:rPr lang="en-US" altLang="zh-CN" sz="2000" dirty="0"/>
              <a:t>Java</a:t>
            </a:r>
            <a:r>
              <a:rPr lang="zh-CN" altLang="en-US" sz="2000" dirty="0"/>
              <a:t>解释器（</a:t>
            </a:r>
            <a:r>
              <a:rPr lang="en-US" altLang="zh-CN" sz="2000" dirty="0"/>
              <a:t>interpreter</a:t>
            </a:r>
            <a:r>
              <a:rPr lang="zh-CN" altLang="en-US" sz="2000" dirty="0"/>
              <a:t>，即</a:t>
            </a:r>
            <a:r>
              <a:rPr lang="en-US" altLang="zh-CN" sz="2000" dirty="0"/>
              <a:t>java.exe</a:t>
            </a:r>
            <a:r>
              <a:rPr lang="zh-CN" altLang="en-US" sz="2000" dirty="0"/>
              <a:t>）和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运行环境（</a:t>
            </a:r>
            <a:r>
              <a:rPr lang="en-US" altLang="zh-CN" sz="2000" dirty="0"/>
              <a:t>JRE</a:t>
            </a:r>
            <a:r>
              <a:rPr lang="zh-CN" altLang="en-US" sz="2000" dirty="0"/>
              <a:t>）的任何计算机系统上运行，通过定义独立于平台的</a:t>
            </a:r>
            <a:r>
              <a:rPr lang="zh-CN" altLang="en-US" sz="2000" dirty="0">
                <a:solidFill>
                  <a:srgbClr val="FF0000"/>
                </a:solidFill>
              </a:rPr>
              <a:t>基本数据类型及其运算</a:t>
            </a:r>
            <a:r>
              <a:rPr lang="zh-CN" altLang="en-US" sz="2000" dirty="0"/>
              <a:t>，</a:t>
            </a:r>
            <a:r>
              <a:rPr lang="en-US" altLang="zh-CN" sz="2000" dirty="0"/>
              <a:t>Java</a:t>
            </a:r>
            <a:r>
              <a:rPr lang="zh-CN" altLang="en-US" sz="2000" dirty="0"/>
              <a:t>数据得以在任何硬件平台上保持一致。</a:t>
            </a:r>
          </a:p>
          <a:p>
            <a:pPr lvl="1"/>
            <a:r>
              <a:rPr lang="en-US" altLang="zh-CN" sz="2000" dirty="0"/>
              <a:t>JRE</a:t>
            </a:r>
            <a:r>
              <a:rPr lang="zh-CN" altLang="en-US" sz="2000" dirty="0"/>
              <a:t>包括</a:t>
            </a:r>
            <a:r>
              <a:rPr lang="en-US" altLang="zh-CN" sz="2000" dirty="0"/>
              <a:t>Java</a:t>
            </a:r>
            <a:r>
              <a:rPr lang="zh-CN" altLang="en-US" sz="2000" dirty="0"/>
              <a:t>虚拟机（</a:t>
            </a:r>
            <a:r>
              <a:rPr lang="en-US" altLang="zh-CN" sz="2000" dirty="0"/>
              <a:t>JVM</a:t>
            </a:r>
            <a:r>
              <a:rPr lang="zh-CN" altLang="en-US" sz="2000" dirty="0"/>
              <a:t>）、类库及一些核心文件。</a:t>
            </a:r>
            <a:endParaRPr lang="en-US" altLang="zh-CN" sz="2000" dirty="0"/>
          </a:p>
          <a:p>
            <a:pPr lvl="1"/>
            <a:r>
              <a:rPr lang="en-US" altLang="zh-CN" sz="2000" dirty="0"/>
              <a:t>JVM</a:t>
            </a:r>
            <a:r>
              <a:rPr lang="zh-CN" altLang="en-US" sz="2000" dirty="0"/>
              <a:t>负责将字节码</a:t>
            </a:r>
            <a:r>
              <a:rPr lang="zh-CN" altLang="en-US" sz="2000" dirty="0">
                <a:solidFill>
                  <a:srgbClr val="FF0000"/>
                </a:solidFill>
              </a:rPr>
              <a:t>翻译</a:t>
            </a:r>
            <a:r>
              <a:rPr lang="zh-CN" altLang="en-US" sz="2000" dirty="0"/>
              <a:t>成</a:t>
            </a:r>
            <a:r>
              <a:rPr lang="en-US" altLang="zh-CN" sz="2000" dirty="0"/>
              <a:t>JVM</a:t>
            </a:r>
            <a:r>
              <a:rPr lang="zh-CN" altLang="en-US" sz="2000" dirty="0"/>
              <a:t>所在平台的机器码（</a:t>
            </a:r>
            <a:r>
              <a:rPr lang="en-US" altLang="zh-CN" sz="2000" dirty="0"/>
              <a:t>machine code</a:t>
            </a:r>
            <a:r>
              <a:rPr lang="zh-CN" altLang="en-US" sz="2000" dirty="0"/>
              <a:t>），并让当前平台</a:t>
            </a:r>
            <a:r>
              <a:rPr lang="zh-CN" altLang="en-US" sz="2000" dirty="0">
                <a:solidFill>
                  <a:srgbClr val="FF0000"/>
                </a:solidFill>
              </a:rPr>
              <a:t>运行</a:t>
            </a:r>
            <a:r>
              <a:rPr lang="zh-CN" altLang="en-US" sz="2000" dirty="0"/>
              <a:t>该机器码。</a:t>
            </a:r>
            <a:endParaRPr lang="en-US" altLang="zh-CN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健壮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致力于检查程序在编译和运行时的错误。</a:t>
            </a:r>
            <a:r>
              <a:rPr lang="zh-CN" altLang="en-US" sz="2000" dirty="0">
                <a:solidFill>
                  <a:srgbClr val="FF0000"/>
                </a:solidFill>
              </a:rPr>
              <a:t>类型检查</a:t>
            </a:r>
            <a:r>
              <a:rPr lang="zh-CN" altLang="en-US" sz="2000" dirty="0"/>
              <a:t>帮助检查出许多开发早期出现的错误。</a:t>
            </a:r>
            <a:r>
              <a:rPr lang="en-US" altLang="zh-CN" sz="2000" dirty="0"/>
              <a:t>Java</a:t>
            </a:r>
            <a:r>
              <a:rPr lang="zh-CN" altLang="en-US" sz="2000" dirty="0"/>
              <a:t>自已操纵</a:t>
            </a:r>
            <a:r>
              <a:rPr lang="zh-CN" altLang="en-US" sz="2000" dirty="0">
                <a:solidFill>
                  <a:srgbClr val="FF0000"/>
                </a:solidFill>
              </a:rPr>
              <a:t>内存</a:t>
            </a:r>
            <a:r>
              <a:rPr lang="zh-CN" altLang="en-US" sz="2000" dirty="0"/>
              <a:t>，减少了内存出错的可能性。</a:t>
            </a:r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963E4C9-5301-A7F4-7B93-60E1419BA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72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1.3 Java</a:t>
            </a:r>
            <a:r>
              <a:rPr lang="zh-CN" altLang="en-US" sz="3200" dirty="0"/>
              <a:t>的特点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b="1" dirty="0"/>
              <a:t>安全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的安全性可从若干个方面得到保证：</a:t>
            </a:r>
            <a:r>
              <a:rPr lang="en-US" altLang="zh-CN" sz="2000" dirty="0"/>
              <a:t>1</a:t>
            </a:r>
            <a:r>
              <a:rPr lang="zh-CN" altLang="en-US" sz="2000" dirty="0"/>
              <a:t>）在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语言里，</a:t>
            </a:r>
            <a:r>
              <a:rPr lang="zh-CN" altLang="en-US" sz="2000" dirty="0">
                <a:solidFill>
                  <a:srgbClr val="FF0000"/>
                </a:solidFill>
              </a:rPr>
              <a:t>指针和释放内存</a:t>
            </a:r>
            <a:r>
              <a:rPr lang="zh-CN" altLang="en-US" sz="2000" dirty="0"/>
              <a:t>等</a:t>
            </a:r>
            <a:r>
              <a:rPr lang="en-US" altLang="zh-CN" sz="2000" dirty="0"/>
              <a:t>C++</a:t>
            </a:r>
            <a:r>
              <a:rPr lang="zh-CN" altLang="en-US" sz="2000" dirty="0"/>
              <a:t>功能被删除，避免了非法内存操作。</a:t>
            </a:r>
            <a:r>
              <a:rPr lang="en-US" altLang="zh-CN" sz="2000" dirty="0"/>
              <a:t>2</a:t>
            </a:r>
            <a:r>
              <a:rPr lang="zh-CN" altLang="en-US" sz="2000" dirty="0"/>
              <a:t>）当</a:t>
            </a:r>
            <a:r>
              <a:rPr lang="en-US" altLang="zh-CN" sz="2000" dirty="0"/>
              <a:t>Java</a:t>
            </a:r>
            <a:r>
              <a:rPr lang="zh-CN" altLang="en-US" sz="2000" dirty="0"/>
              <a:t>用来创建浏览器应用时，语言功能和一些浏览器本身提供的功能结合起来，使它更安全。</a:t>
            </a:r>
            <a:r>
              <a:rPr lang="en-US" altLang="zh-CN" sz="2000" dirty="0"/>
              <a:t>3</a:t>
            </a:r>
            <a:r>
              <a:rPr lang="zh-CN" altLang="en-US" sz="2000" dirty="0"/>
              <a:t>）</a:t>
            </a:r>
            <a:r>
              <a:rPr lang="en-US" altLang="zh-CN" sz="2000" dirty="0"/>
              <a:t>…</a:t>
            </a:r>
            <a:endParaRPr lang="zh-CN" altLang="en-US" sz="2000" dirty="0"/>
          </a:p>
          <a:p>
            <a:endParaRPr lang="zh-CN" altLang="en-US" sz="2000" dirty="0"/>
          </a:p>
          <a:p>
            <a:r>
              <a:rPr lang="zh-CN" altLang="en-US" sz="2000" b="1" dirty="0"/>
              <a:t>动态</a:t>
            </a:r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的动态特性是其面向对象设计方法的拓展，它允许程序动态地装入</a:t>
            </a:r>
            <a:r>
              <a:rPr lang="zh-CN" altLang="en-US" sz="2000" dirty="0">
                <a:solidFill>
                  <a:srgbClr val="FF0000"/>
                </a:solidFill>
              </a:rPr>
              <a:t>运行过程中所需要的类</a:t>
            </a:r>
            <a:r>
              <a:rPr lang="zh-CN" altLang="en-US" sz="2000" dirty="0"/>
              <a:t>（例如，继承中的多态性）。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2C55CB-A2F1-9CFB-772A-6C8178167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806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1.4 Java</a:t>
            </a:r>
            <a:r>
              <a:rPr lang="zh-CN" altLang="en-US" sz="2000" dirty="0">
                <a:solidFill>
                  <a:srgbClr val="FF0000"/>
                </a:solidFill>
              </a:rPr>
              <a:t>与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之关系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2FAA708-0FF1-3C26-0782-251A9A3F2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5931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从</a:t>
            </a:r>
            <a:r>
              <a:rPr lang="en-US" altLang="zh-CN" sz="2000" dirty="0"/>
              <a:t>C</a:t>
            </a:r>
            <a:r>
              <a:rPr lang="zh-CN" altLang="en-US" sz="2000" dirty="0"/>
              <a:t>语言和</a:t>
            </a:r>
            <a:r>
              <a:rPr lang="en-US" altLang="zh-CN" sz="2000" dirty="0"/>
              <a:t>C++</a:t>
            </a:r>
            <a:r>
              <a:rPr lang="zh-CN" altLang="en-US" sz="2000" dirty="0"/>
              <a:t>语言继承了许多成分，</a:t>
            </a:r>
            <a:r>
              <a:rPr lang="en-US" altLang="zh-CN" sz="2000" dirty="0"/>
              <a:t>Java</a:t>
            </a:r>
            <a:r>
              <a:rPr lang="zh-CN" altLang="en-US" sz="2000" dirty="0"/>
              <a:t>是由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语言发展和衍生的产物。比如，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语言在</a:t>
            </a:r>
            <a:r>
              <a:rPr lang="zh-CN" altLang="en-US" sz="2000" dirty="0">
                <a:solidFill>
                  <a:srgbClr val="FF0000"/>
                </a:solidFill>
              </a:rPr>
              <a:t>变量声明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操作符形式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参数传递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流程控制</a:t>
            </a:r>
            <a:r>
              <a:rPr lang="zh-CN" altLang="en-US" sz="2000" dirty="0"/>
              <a:t>等方面和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语言相通。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但是，</a:t>
            </a:r>
            <a:r>
              <a:rPr lang="en-US" altLang="zh-CN" sz="2000" dirty="0"/>
              <a:t>Java</a:t>
            </a:r>
            <a:r>
              <a:rPr lang="zh-CN" altLang="en-US" sz="2000" dirty="0"/>
              <a:t>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语言又有许多</a:t>
            </a:r>
            <a:r>
              <a:rPr lang="zh-CN" altLang="en-US" sz="2000" b="1" dirty="0">
                <a:solidFill>
                  <a:srgbClr val="0000FF"/>
                </a:solidFill>
              </a:rPr>
              <a:t>差别</a:t>
            </a:r>
            <a:r>
              <a:rPr lang="zh-CN" altLang="en-US" sz="2000" dirty="0"/>
              <a:t>。</a:t>
            </a: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FA13D-26B8-C421-B609-E3EF54344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897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中对内存的分配是</a:t>
            </a:r>
            <a:r>
              <a:rPr lang="zh-CN" altLang="en-US" sz="2000" dirty="0">
                <a:solidFill>
                  <a:srgbClr val="FF0000"/>
                </a:solidFill>
              </a:rPr>
              <a:t>动态</a:t>
            </a:r>
            <a:r>
              <a:rPr lang="zh-CN" altLang="en-US" sz="2000" dirty="0"/>
              <a:t>的，它采用面向对象的机制，采用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为每个对象分配内存空间，而且内存还会随程序运行情况而改变。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语言通过</a:t>
            </a:r>
            <a:r>
              <a:rPr lang="en-US" altLang="zh-CN" sz="2000" dirty="0" err="1">
                <a:solidFill>
                  <a:srgbClr val="FF0000"/>
                </a:solidFill>
              </a:rPr>
              <a:t>malloc</a:t>
            </a:r>
            <a:r>
              <a:rPr lang="en-US" altLang="zh-CN" sz="2000" dirty="0">
                <a:solidFill>
                  <a:srgbClr val="FF0000"/>
                </a:solidFill>
              </a:rPr>
              <a:t>()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free()</a:t>
            </a:r>
            <a:r>
              <a:rPr lang="zh-CN" altLang="en-US" sz="2000" dirty="0"/>
              <a:t>这两个库函数分别实现分配内存和释放内存空间。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C++</a:t>
            </a:r>
            <a:r>
              <a:rPr lang="zh-CN" altLang="en-US" sz="2000" dirty="0"/>
              <a:t>语言通过</a:t>
            </a:r>
            <a:r>
              <a:rPr lang="en-US" altLang="zh-CN" sz="2000" dirty="0">
                <a:solidFill>
                  <a:srgbClr val="FF0000"/>
                </a:solidFill>
              </a:rPr>
              <a:t>new</a:t>
            </a:r>
            <a:r>
              <a:rPr lang="zh-CN" altLang="en-US" sz="2000" dirty="0"/>
              <a:t>和</a:t>
            </a:r>
            <a:r>
              <a:rPr lang="en-US" altLang="zh-CN" sz="2000" dirty="0">
                <a:solidFill>
                  <a:srgbClr val="FF0000"/>
                </a:solidFill>
              </a:rPr>
              <a:t>delete</a:t>
            </a:r>
            <a:r>
              <a:rPr lang="zh-CN" altLang="en-US" sz="2000" dirty="0"/>
              <a:t>来分配内存及释放内存空间。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64E69F-6BDD-2056-DCDF-966376605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09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不在所有类之外定义全局变量，而是在某个类中定义一种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来完成全局变量的功能。比如：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marL="457200" lvl="1" indent="0">
              <a:buNone/>
            </a:pPr>
            <a:r>
              <a:rPr lang="zh-CN" altLang="en-US" sz="2000" dirty="0"/>
              <a:t>在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这个类中，定义了一个公用静态变量</a:t>
            </a:r>
            <a:r>
              <a:rPr lang="en-US" altLang="zh-CN" sz="2000" dirty="0" err="1"/>
              <a:t>global_var</a:t>
            </a:r>
            <a:r>
              <a:rPr lang="zh-CN" altLang="en-US" sz="2000" dirty="0"/>
              <a:t>，其他类可以访问或修改这个变量，所以，</a:t>
            </a:r>
            <a:r>
              <a:rPr lang="zh-CN" altLang="en-US" sz="2000" dirty="0">
                <a:solidFill>
                  <a:srgbClr val="FF0000"/>
                </a:solidFill>
              </a:rPr>
              <a:t>公用静态变量</a:t>
            </a:r>
            <a:r>
              <a:rPr lang="zh-CN" altLang="en-US" sz="2000" dirty="0"/>
              <a:t>起到了</a:t>
            </a:r>
            <a:r>
              <a:rPr lang="zh-CN" altLang="en-US" sz="2000" dirty="0">
                <a:solidFill>
                  <a:srgbClr val="FF0000"/>
                </a:solidFill>
              </a:rPr>
              <a:t>全局变量</a:t>
            </a:r>
            <a:r>
              <a:rPr lang="zh-CN" altLang="en-US" sz="2000" dirty="0"/>
              <a:t>的作用。</a:t>
            </a:r>
            <a:r>
              <a:rPr lang="en-US" altLang="zh-CN" sz="2000" dirty="0" err="1"/>
              <a:t>GlobalVar</a:t>
            </a:r>
            <a:r>
              <a:rPr lang="zh-CN" altLang="en-US" sz="2000" dirty="0"/>
              <a:t>这个类进行了较好的</a:t>
            </a:r>
            <a:r>
              <a:rPr lang="zh-CN" altLang="en-US" sz="2000" b="1" dirty="0">
                <a:solidFill>
                  <a:srgbClr val="0000FF"/>
                </a:solidFill>
              </a:rPr>
              <a:t>封装</a:t>
            </a:r>
            <a:r>
              <a:rPr lang="zh-CN" altLang="en-US" sz="2000" dirty="0"/>
              <a:t>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1325151" y="2420888"/>
            <a:ext cx="3318857" cy="1477328"/>
          </a:xfrm>
          <a:prstGeom prst="rect">
            <a:avLst/>
          </a:prstGeom>
          <a:solidFill>
            <a:srgbClr val="CCFFFF"/>
          </a:solidFill>
        </p:spPr>
        <p:txBody>
          <a:bodyPr wrap="none" rtlCol="0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GlobalVar</a:t>
            </a:r>
            <a:endParaRPr lang="en-US" altLang="zh-CN" dirty="0"/>
          </a:p>
          <a:p>
            <a:r>
              <a:rPr lang="en-US" altLang="zh-CN" dirty="0"/>
              <a:t>{</a:t>
            </a:r>
          </a:p>
          <a:p>
            <a:r>
              <a:rPr lang="en-US" altLang="zh-CN" dirty="0"/>
              <a:t>	public static </a:t>
            </a:r>
            <a:r>
              <a:rPr lang="en-US" altLang="zh-CN" dirty="0" err="1"/>
              <a:t>global_var</a:t>
            </a:r>
            <a:r>
              <a:rPr lang="en-US" altLang="zh-CN" dirty="0"/>
              <a:t>;</a:t>
            </a:r>
            <a:endParaRPr lang="zh-CN" altLang="en-US" dirty="0"/>
          </a:p>
          <a:p>
            <a:r>
              <a:rPr lang="en-US" altLang="zh-CN" dirty="0"/>
              <a:t>	...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6683ED6-0C01-1B1D-C866-CFF4CC67D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3350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</a:t>
            </a:r>
            <a:r>
              <a:rPr lang="en-US" altLang="zh-CN" sz="2000" dirty="0" err="1">
                <a:solidFill>
                  <a:srgbClr val="FF0000"/>
                </a:solidFill>
              </a:rPr>
              <a:t>goto</a:t>
            </a:r>
            <a:r>
              <a:rPr lang="zh-CN" altLang="en-US" sz="2000" dirty="0">
                <a:solidFill>
                  <a:srgbClr val="FF0000"/>
                </a:solidFill>
              </a:rPr>
              <a:t>语句</a:t>
            </a:r>
            <a:r>
              <a:rPr lang="zh-CN" altLang="en-US" sz="2000" dirty="0"/>
              <a:t>，而用</a:t>
            </a:r>
            <a:r>
              <a:rPr lang="en-US" altLang="zh-CN" sz="2000" dirty="0"/>
              <a:t>try-catch-finally</a:t>
            </a:r>
            <a:r>
              <a:rPr lang="zh-CN" altLang="en-US" sz="2000" b="1" dirty="0">
                <a:solidFill>
                  <a:srgbClr val="0000FF"/>
                </a:solidFill>
              </a:rPr>
              <a:t>异常处理</a:t>
            </a:r>
            <a:r>
              <a:rPr lang="zh-CN" altLang="en-US" sz="2000" dirty="0"/>
              <a:t>语句来代替</a:t>
            </a:r>
            <a:r>
              <a:rPr lang="en-US" altLang="zh-CN" sz="2000" dirty="0" err="1"/>
              <a:t>goto</a:t>
            </a:r>
            <a:r>
              <a:rPr lang="zh-CN" altLang="en-US" sz="2000" dirty="0"/>
              <a:t>与处理出错的功能。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不支持头文件</a:t>
            </a:r>
            <a:r>
              <a:rPr lang="zh-CN" altLang="en-US" sz="2000" dirty="0"/>
              <a:t>，而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语言中都用头文件来定义类的原型、全局变量、库函数等。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不支持</a:t>
            </a:r>
            <a:r>
              <a:rPr lang="zh-CN" altLang="en-US" sz="2000" dirty="0">
                <a:solidFill>
                  <a:srgbClr val="FF0000"/>
                </a:solidFill>
              </a:rPr>
              <a:t>宏定义（在</a:t>
            </a:r>
            <a:r>
              <a:rPr lang="en-US" altLang="zh-CN" sz="2000" dirty="0">
                <a:solidFill>
                  <a:srgbClr val="FF0000"/>
                </a:solidFill>
              </a:rPr>
              <a:t>C/C++</a:t>
            </a:r>
            <a:r>
              <a:rPr lang="zh-CN" altLang="en-US" sz="2000" dirty="0">
                <a:solidFill>
                  <a:srgbClr val="FF0000"/>
                </a:solidFill>
              </a:rPr>
              <a:t>中：</a:t>
            </a:r>
            <a:r>
              <a:rPr lang="en-US" altLang="zh-CN" sz="2000" dirty="0">
                <a:solidFill>
                  <a:srgbClr val="FF0000"/>
                </a:solidFill>
              </a:rPr>
              <a:t>#define PI 3.1415926</a:t>
            </a:r>
            <a:r>
              <a:rPr lang="zh-CN" altLang="en-US" sz="2000" dirty="0">
                <a:solidFill>
                  <a:srgbClr val="FF0000"/>
                </a:solidFill>
              </a:rPr>
              <a:t>）</a:t>
            </a:r>
            <a:r>
              <a:rPr lang="zh-CN" altLang="en-US" sz="2000" dirty="0"/>
              <a:t>，而用关键字</a:t>
            </a:r>
            <a:r>
              <a:rPr lang="en-US" altLang="zh-CN" sz="2000" dirty="0">
                <a:solidFill>
                  <a:srgbClr val="FF0000"/>
                </a:solidFill>
              </a:rPr>
              <a:t>final</a:t>
            </a:r>
            <a:r>
              <a:rPr lang="zh-CN" altLang="en-US" sz="2000" dirty="0"/>
              <a:t>来定义</a:t>
            </a:r>
            <a:r>
              <a:rPr lang="zh-CN" altLang="en-US" sz="2000" b="1" dirty="0">
                <a:solidFill>
                  <a:srgbClr val="0000FF"/>
                </a:solidFill>
              </a:rPr>
              <a:t>常量</a:t>
            </a:r>
            <a:r>
              <a:rPr lang="zh-CN" altLang="en-US" sz="2000" dirty="0"/>
              <a:t>，在</a:t>
            </a:r>
            <a:r>
              <a:rPr lang="en-US" altLang="zh-CN" sz="2000" dirty="0"/>
              <a:t>C++</a:t>
            </a:r>
            <a:r>
              <a:rPr lang="zh-CN" altLang="en-US" sz="2000" dirty="0"/>
              <a:t>中则采用宏定义来实现常量定义。</a:t>
            </a:r>
            <a:endParaRPr lang="en-US" altLang="zh-CN" sz="2000" dirty="0"/>
          </a:p>
          <a:p>
            <a:pPr lvl="1"/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1ED18B8-9DDA-2C91-7FAF-2DF5BB156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67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1.4 Java</a:t>
            </a:r>
            <a:r>
              <a:rPr lang="zh-CN" altLang="en-US" sz="3200" dirty="0"/>
              <a:t>与</a:t>
            </a:r>
            <a:r>
              <a:rPr lang="en-US" altLang="zh-CN" sz="3200" dirty="0"/>
              <a:t>C/C++</a:t>
            </a:r>
            <a:r>
              <a:rPr lang="zh-CN" altLang="en-US" sz="3200" dirty="0"/>
              <a:t>之关系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sz="2000" dirty="0"/>
              <a:t>Java</a:t>
            </a:r>
            <a:r>
              <a:rPr lang="zh-CN" altLang="en-US" sz="2000" dirty="0"/>
              <a:t>对每种数据类型都分配</a:t>
            </a:r>
            <a:r>
              <a:rPr lang="zh-CN" altLang="en-US" sz="2000" dirty="0">
                <a:solidFill>
                  <a:srgbClr val="FF0000"/>
                </a:solidFill>
              </a:rPr>
              <a:t>固定长度</a:t>
            </a:r>
            <a:r>
              <a:rPr lang="zh-CN" altLang="en-US" sz="2000" dirty="0"/>
              <a:t>。例如，在</a:t>
            </a:r>
            <a:r>
              <a:rPr lang="en-US" altLang="zh-CN" sz="2000" dirty="0"/>
              <a:t>Java</a:t>
            </a:r>
            <a:r>
              <a:rPr lang="zh-CN" altLang="en-US" sz="2000" dirty="0"/>
              <a:t>中，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总是</a:t>
            </a:r>
            <a:r>
              <a:rPr lang="en-US" altLang="zh-CN" sz="2000" dirty="0"/>
              <a:t>32</a:t>
            </a:r>
            <a:r>
              <a:rPr lang="zh-CN" altLang="en-US" sz="2000" dirty="0"/>
              <a:t>位的，而在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中，对于不同的平台，同一个数据类型分配不同的字节数，同样是</a:t>
            </a:r>
            <a:r>
              <a:rPr lang="en-US" altLang="zh-CN" sz="2000" dirty="0" err="1"/>
              <a:t>int</a:t>
            </a:r>
            <a:r>
              <a:rPr lang="zh-CN" altLang="en-US" sz="2000" dirty="0"/>
              <a:t>，在</a:t>
            </a:r>
            <a:r>
              <a:rPr lang="en-US" altLang="zh-CN" sz="2000" dirty="0"/>
              <a:t>PC</a:t>
            </a:r>
            <a:r>
              <a:rPr lang="zh-CN" altLang="en-US" sz="2000" dirty="0"/>
              <a:t>机中为</a:t>
            </a:r>
            <a:r>
              <a:rPr lang="en-US" altLang="zh-CN" sz="2000" dirty="0"/>
              <a:t>2</a:t>
            </a:r>
            <a:r>
              <a:rPr lang="zh-CN" altLang="en-US" sz="2000" dirty="0"/>
              <a:t>个字节（</a:t>
            </a:r>
            <a:r>
              <a:rPr lang="en-US" altLang="zh-CN" sz="2000" dirty="0"/>
              <a:t>16</a:t>
            </a:r>
            <a:r>
              <a:rPr lang="zh-CN" altLang="en-US" sz="2000" dirty="0"/>
              <a:t>位），而在</a:t>
            </a:r>
            <a:r>
              <a:rPr lang="en-US" altLang="zh-CN" sz="2000" dirty="0"/>
              <a:t>VAX-11</a:t>
            </a:r>
            <a:r>
              <a:rPr lang="zh-CN" altLang="en-US" sz="2000" dirty="0"/>
              <a:t>中，则为</a:t>
            </a:r>
            <a:r>
              <a:rPr lang="en-US" altLang="zh-CN" sz="2000" dirty="0"/>
              <a:t>32</a:t>
            </a:r>
            <a:r>
              <a:rPr lang="zh-CN" altLang="en-US" sz="2000" dirty="0"/>
              <a:t>位。这使得</a:t>
            </a:r>
            <a:r>
              <a:rPr lang="en-US" altLang="zh-CN" sz="2000" dirty="0"/>
              <a:t>C/C++</a:t>
            </a:r>
            <a:r>
              <a:rPr lang="zh-CN" altLang="en-US" sz="2000" dirty="0"/>
              <a:t>语言不具有可移植性，而</a:t>
            </a:r>
            <a:r>
              <a:rPr lang="en-US" altLang="zh-CN" sz="2000" dirty="0"/>
              <a:t>Java</a:t>
            </a:r>
            <a:r>
              <a:rPr lang="zh-CN" altLang="en-US" sz="2000" dirty="0"/>
              <a:t>则具有跨平台性。</a:t>
            </a:r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不用指针</a:t>
            </a:r>
            <a:r>
              <a:rPr lang="zh-CN" altLang="en-US" sz="2000" dirty="0"/>
              <a:t>，从而不存在程序员对指针进行编程的问题，也</a:t>
            </a:r>
            <a:r>
              <a:rPr lang="zh-CN" altLang="en-US" sz="2000" dirty="0">
                <a:solidFill>
                  <a:srgbClr val="FF0000"/>
                </a:solidFill>
              </a:rPr>
              <a:t>不允许通过指针来分配或释放某个内存空间</a:t>
            </a:r>
            <a:r>
              <a:rPr lang="zh-CN" altLang="en-US" sz="2000" dirty="0"/>
              <a:t>。而在</a:t>
            </a:r>
            <a:r>
              <a:rPr lang="en-US" altLang="zh-CN" sz="2000" dirty="0"/>
              <a:t>C/C++</a:t>
            </a:r>
            <a:r>
              <a:rPr lang="zh-CN" altLang="en-US" sz="2000" dirty="0"/>
              <a:t>中，常用指针来对内存地址进行</a:t>
            </a:r>
            <a:r>
              <a:rPr lang="zh-CN" altLang="en-US" sz="2000" dirty="0">
                <a:solidFill>
                  <a:srgbClr val="0000FF"/>
                </a:solidFill>
              </a:rPr>
              <a:t>灵活</a:t>
            </a:r>
            <a:r>
              <a:rPr lang="zh-CN" altLang="en-US" sz="2000" dirty="0"/>
              <a:t>的操作，但这种操作也非常容易造成</a:t>
            </a:r>
            <a:r>
              <a:rPr lang="zh-CN" altLang="en-US" sz="2000" dirty="0">
                <a:solidFill>
                  <a:srgbClr val="0000FF"/>
                </a:solidFill>
              </a:rPr>
              <a:t>不可预测的错误</a:t>
            </a:r>
            <a:r>
              <a:rPr lang="zh-CN" altLang="en-US" sz="2000" dirty="0"/>
              <a:t>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EFDC987-34D5-AACA-9AFC-3C1D00011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254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1.1 Java</a:t>
            </a:r>
            <a:r>
              <a:rPr lang="zh-CN" altLang="en-US" sz="2000" dirty="0">
                <a:solidFill>
                  <a:srgbClr val="FF0000"/>
                </a:solidFill>
              </a:rPr>
              <a:t>语言的诞生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340D0B8-D3CF-0D11-2410-4768B3E07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517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1.5 Java</a:t>
            </a:r>
            <a:r>
              <a:rPr lang="zh-CN" altLang="en-US" sz="2000" dirty="0">
                <a:solidFill>
                  <a:srgbClr val="FF0000"/>
                </a:solidFill>
              </a:rPr>
              <a:t>运行平台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1AA1428-FA10-96D1-D56B-ABCBE2A97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9504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1.</a:t>
            </a:r>
            <a:r>
              <a:rPr lang="zh-CN" altLang="en-US" sz="2000" b="1" dirty="0"/>
              <a:t>三种平台简介 </a:t>
            </a:r>
          </a:p>
          <a:p>
            <a:r>
              <a:rPr lang="zh-CN" altLang="en-US" sz="2000" dirty="0"/>
              <a:t>目前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运行平台主要分为</a:t>
            </a:r>
            <a:r>
              <a:rPr lang="en-US" altLang="zh-CN" sz="2000" dirty="0"/>
              <a:t>3</a:t>
            </a:r>
            <a:r>
              <a:rPr lang="zh-CN" altLang="en-US" sz="2000" dirty="0"/>
              <a:t>个版本 </a:t>
            </a:r>
          </a:p>
          <a:p>
            <a:pPr lvl="1"/>
            <a:r>
              <a:rPr lang="en-US" altLang="zh-CN" sz="2000" dirty="0">
                <a:solidFill>
                  <a:srgbClr val="FF0000"/>
                </a:solidFill>
              </a:rPr>
              <a:t>Java SE (Java Standard Edition) </a:t>
            </a:r>
            <a:r>
              <a:rPr lang="zh-CN" altLang="en-US" sz="2000" dirty="0"/>
              <a:t>标准版（曾称</a:t>
            </a:r>
            <a:r>
              <a:rPr lang="en-US" altLang="zh-CN" sz="2000" dirty="0"/>
              <a:t>J2SE</a:t>
            </a:r>
            <a:r>
              <a:rPr lang="zh-CN" altLang="en-US" sz="2000" dirty="0"/>
              <a:t>）：桌面应用程序和低端的服务器应用程序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Java EE (Java Enterprise Edition) </a:t>
            </a:r>
            <a:r>
              <a:rPr lang="zh-CN" altLang="en-US" sz="2000" dirty="0"/>
              <a:t>企业版（曾称</a:t>
            </a:r>
            <a:r>
              <a:rPr lang="en-US" altLang="zh-CN" sz="2000" dirty="0"/>
              <a:t>J2EE</a:t>
            </a:r>
            <a:r>
              <a:rPr lang="zh-CN" altLang="en-US" sz="2000" dirty="0"/>
              <a:t>）：企业级应用服务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pPr lvl="1"/>
            <a:r>
              <a:rPr lang="en-US" altLang="zh-CN" sz="2000" dirty="0"/>
              <a:t>Java ME (Java Micro Edition) </a:t>
            </a:r>
            <a:r>
              <a:rPr lang="zh-CN" altLang="en-US" sz="2000" dirty="0"/>
              <a:t>小型版（曾称</a:t>
            </a:r>
            <a:r>
              <a:rPr lang="en-US" altLang="zh-CN" sz="2000" dirty="0"/>
              <a:t>J2ME</a:t>
            </a:r>
            <a:r>
              <a:rPr lang="zh-CN" altLang="en-US" sz="2000" dirty="0"/>
              <a:t>）：嵌入式设备</a:t>
            </a:r>
            <a:endParaRPr lang="en-US" altLang="zh-CN" sz="2000" dirty="0"/>
          </a:p>
          <a:p>
            <a:pPr lvl="1"/>
            <a:endParaRPr lang="en-US" altLang="zh-CN" sz="2000" dirty="0"/>
          </a:p>
          <a:p>
            <a:pPr lvl="1">
              <a:buNone/>
            </a:pPr>
            <a:r>
              <a:rPr lang="zh-CN" altLang="en-US" sz="2000" dirty="0"/>
              <a:t>上述</a:t>
            </a:r>
            <a:r>
              <a:rPr lang="en-US" altLang="zh-CN" sz="2000" dirty="0"/>
              <a:t>Java</a:t>
            </a:r>
            <a:r>
              <a:rPr lang="zh-CN" altLang="en-US" sz="2000" dirty="0"/>
              <a:t>运行平台都包含了相应的</a:t>
            </a:r>
            <a:r>
              <a:rPr lang="en-US" altLang="zh-CN" sz="2000" dirty="0"/>
              <a:t>JVM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11C0C5-D69B-8DF4-2067-754667B4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6210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JDK vs. JRE</a:t>
            </a:r>
          </a:p>
          <a:p>
            <a:pPr lvl="1"/>
            <a:r>
              <a:rPr lang="en-US" altLang="zh-CN" sz="2000" dirty="0"/>
              <a:t>JRE (Java Runtime Environment): </a:t>
            </a:r>
            <a:r>
              <a:rPr lang="en-US" altLang="zh-CN" sz="2000" b="1" dirty="0">
                <a:solidFill>
                  <a:srgbClr val="FF0000"/>
                </a:solidFill>
              </a:rPr>
              <a:t>run</a:t>
            </a:r>
            <a:r>
              <a:rPr lang="en-US" altLang="zh-CN" sz="2000" dirty="0"/>
              <a:t> Java applications</a:t>
            </a:r>
          </a:p>
          <a:p>
            <a:pPr lvl="2"/>
            <a:r>
              <a:rPr lang="en-US" altLang="zh-CN" sz="2000" dirty="0"/>
              <a:t>JVM</a:t>
            </a:r>
          </a:p>
          <a:p>
            <a:pPr lvl="2"/>
            <a:r>
              <a:rPr lang="en-US" altLang="zh-CN" sz="2000" dirty="0"/>
              <a:t>Java</a:t>
            </a:r>
            <a:r>
              <a:rPr lang="zh-CN" altLang="en-US" sz="2000" dirty="0"/>
              <a:t>类库</a:t>
            </a:r>
            <a:endParaRPr lang="en-US" altLang="zh-CN" sz="2000" dirty="0"/>
          </a:p>
          <a:p>
            <a:pPr lvl="2"/>
            <a:r>
              <a:rPr lang="zh-CN" altLang="en-US" sz="2000" dirty="0"/>
              <a:t>一些支持文件</a:t>
            </a:r>
            <a:endParaRPr lang="en-US" altLang="zh-CN" sz="2000" dirty="0"/>
          </a:p>
          <a:p>
            <a:pPr lvl="1"/>
            <a:r>
              <a:rPr lang="en-US" altLang="zh-CN" sz="2000" dirty="0"/>
              <a:t>JDK (Java Development Kit): </a:t>
            </a:r>
            <a:r>
              <a:rPr lang="en-US" altLang="zh-CN" sz="2000" b="1" dirty="0">
                <a:solidFill>
                  <a:srgbClr val="FF0000"/>
                </a:solidFill>
              </a:rPr>
              <a:t>develop</a:t>
            </a:r>
            <a:r>
              <a:rPr lang="en-US" altLang="zh-CN" sz="2000" dirty="0"/>
              <a:t> Java applications</a:t>
            </a:r>
          </a:p>
          <a:p>
            <a:pPr lvl="1"/>
            <a:r>
              <a:rPr lang="zh-CN" altLang="en-US" sz="2000"/>
              <a:t>下载的</a:t>
            </a:r>
            <a:r>
              <a:rPr lang="en-US" altLang="zh-CN" sz="2000"/>
              <a:t>JDK</a:t>
            </a:r>
            <a:r>
              <a:rPr lang="zh-CN" altLang="en-US" sz="2000" dirty="0"/>
              <a:t>中包含了</a:t>
            </a:r>
            <a:r>
              <a:rPr lang="en-US" altLang="zh-CN" sz="2000" dirty="0"/>
              <a:t>JRE</a:t>
            </a:r>
            <a:r>
              <a:rPr lang="zh-CN" altLang="en-US" sz="2000" dirty="0"/>
              <a:t>，所以只要下载</a:t>
            </a:r>
            <a:r>
              <a:rPr lang="en-US" altLang="zh-CN" sz="2000" dirty="0"/>
              <a:t>JDK</a:t>
            </a:r>
            <a:r>
              <a:rPr lang="zh-CN" altLang="en-US" sz="2000" dirty="0"/>
              <a:t>就可以了</a:t>
            </a:r>
          </a:p>
          <a:p>
            <a:endParaRPr lang="zh-CN" altLang="en-US" sz="20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75" y="4365104"/>
            <a:ext cx="8915400" cy="178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直接连接符 5"/>
          <p:cNvCxnSpPr/>
          <p:nvPr/>
        </p:nvCxnSpPr>
        <p:spPr>
          <a:xfrm>
            <a:off x="3131840" y="5905847"/>
            <a:ext cx="2952328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>
            <a:off x="2070770" y="5229200"/>
            <a:ext cx="24482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D8B35C9-8EB8-236C-1D83-F102052B3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128" y="135657"/>
            <a:ext cx="3421551" cy="2141215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8772C3E-1305-CA87-B1DC-5CEB782DF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46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>
            <a:extLst>
              <a:ext uri="{FF2B5EF4-FFF2-40B4-BE49-F238E27FC236}">
                <a16:creationId xmlns:a16="http://schemas.microsoft.com/office/drawing/2014/main" id="{102BB5C8-1853-5983-207B-D348CD87A5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371" y="4998354"/>
            <a:ext cx="7020272" cy="174698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b="1" dirty="0"/>
              <a:t>2.</a:t>
            </a:r>
            <a:r>
              <a:rPr lang="zh-CN" altLang="en-US" sz="2000" b="1" dirty="0"/>
              <a:t>安装</a:t>
            </a:r>
            <a:r>
              <a:rPr lang="en-US" altLang="zh-CN" sz="2000" b="1" dirty="0"/>
              <a:t>Java SE</a:t>
            </a:r>
            <a:r>
              <a:rPr lang="zh-CN" altLang="en-US" sz="2000" b="1" dirty="0"/>
              <a:t>平台</a:t>
            </a:r>
            <a:endParaRPr lang="en-US" altLang="zh-CN" sz="2000" b="1" dirty="0"/>
          </a:p>
          <a:p>
            <a:r>
              <a:rPr lang="zh-CN" altLang="en-US" sz="2000" dirty="0">
                <a:latin typeface="Times New Roman" panose="02020603050405020304" pitchFamily="18" charset="0"/>
              </a:rPr>
              <a:t>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必须从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开始，因此，本书基于</a:t>
            </a:r>
            <a:r>
              <a:rPr lang="en-US" altLang="zh-CN" sz="2000" dirty="0"/>
              <a:t>Java SE</a:t>
            </a:r>
            <a:r>
              <a:rPr lang="zh-CN" altLang="en-US" sz="2000" dirty="0">
                <a:latin typeface="Times New Roman" panose="02020603050405020304" pitchFamily="18" charset="0"/>
              </a:rPr>
              <a:t>来学习</a:t>
            </a:r>
            <a:r>
              <a:rPr lang="en-US" altLang="zh-CN" sz="2000" dirty="0"/>
              <a:t>Java</a:t>
            </a:r>
            <a:r>
              <a:rPr lang="zh-CN" altLang="en-US" sz="2000" dirty="0">
                <a:latin typeface="Times New Roman" panose="02020603050405020304" pitchFamily="18" charset="0"/>
              </a:rPr>
              <a:t>。</a:t>
            </a:r>
            <a:endParaRPr lang="en-US" altLang="zh-CN" sz="2000" dirty="0">
              <a:latin typeface="Times New Roman" panose="02020603050405020304" pitchFamily="18" charset="0"/>
            </a:endParaRPr>
          </a:p>
          <a:p>
            <a:r>
              <a:rPr lang="zh-CN" altLang="en-US" sz="2000" dirty="0"/>
              <a:t>安装</a:t>
            </a:r>
            <a:r>
              <a:rPr lang="en-US" altLang="zh-CN" sz="2000" dirty="0"/>
              <a:t>Java</a:t>
            </a:r>
            <a:r>
              <a:rPr lang="zh-CN" altLang="en-US" sz="2000" dirty="0"/>
              <a:t>开发包（</a:t>
            </a:r>
            <a:r>
              <a:rPr lang="en-US" altLang="zh-CN" sz="2000" dirty="0"/>
              <a:t>Java 2 Software Development Kit</a:t>
            </a:r>
            <a:r>
              <a:rPr lang="zh-CN" altLang="en-US" sz="2000" dirty="0"/>
              <a:t>，简称</a:t>
            </a:r>
            <a:r>
              <a:rPr lang="en-US" altLang="zh-CN" sz="2000" dirty="0"/>
              <a:t>JDK</a:t>
            </a:r>
            <a:r>
              <a:rPr lang="zh-CN" altLang="en-US" sz="2000" dirty="0"/>
              <a:t>）是进行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软件开发的前提，以下安装过程以最新的</a:t>
            </a:r>
            <a:r>
              <a:rPr lang="en-US" altLang="zh-CN" sz="2000" dirty="0"/>
              <a:t>jdk18</a:t>
            </a:r>
            <a:r>
              <a:rPr lang="zh-CN" altLang="en-US" sz="2000" dirty="0"/>
              <a:t>为例。软件可以在</a:t>
            </a:r>
            <a:r>
              <a:rPr lang="en-US" altLang="zh-CN" sz="2000" dirty="0"/>
              <a:t>Oracle</a:t>
            </a:r>
            <a:r>
              <a:rPr lang="zh-CN" altLang="en-US" sz="2000" dirty="0"/>
              <a:t>公司的官方网站下载到。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1597667" y="3430935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>
                <a:solidFill>
                  <a:schemeClr val="tx2"/>
                </a:solidFill>
                <a:hlinkClick r:id="rId4"/>
              </a:rPr>
              <a:t>https://www.oracle.com/java/technologies/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9" name="TextBox 2"/>
          <p:cNvSpPr txBox="1">
            <a:spLocks noChangeArrowheads="1"/>
          </p:cNvSpPr>
          <p:nvPr/>
        </p:nvSpPr>
        <p:spPr bwMode="auto">
          <a:xfrm>
            <a:off x="893789" y="3483869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1</a:t>
            </a:r>
          </a:p>
        </p:txBody>
      </p:sp>
      <p:sp>
        <p:nvSpPr>
          <p:cNvPr id="10" name="TextBox 9"/>
          <p:cNvSpPr txBox="1">
            <a:spLocks noChangeArrowheads="1"/>
          </p:cNvSpPr>
          <p:nvPr/>
        </p:nvSpPr>
        <p:spPr bwMode="auto">
          <a:xfrm>
            <a:off x="893789" y="390417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2</a:t>
            </a:r>
          </a:p>
        </p:txBody>
      </p:sp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893789" y="434603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3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>
            <a:off x="893789" y="4740920"/>
            <a:ext cx="646113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1200" b="1" dirty="0">
                <a:solidFill>
                  <a:schemeClr val="tx2"/>
                </a:solidFill>
              </a:rPr>
              <a:t>Step 4</a:t>
            </a:r>
          </a:p>
        </p:txBody>
      </p:sp>
      <p:sp>
        <p:nvSpPr>
          <p:cNvPr id="16" name="矩形 15"/>
          <p:cNvSpPr/>
          <p:nvPr/>
        </p:nvSpPr>
        <p:spPr>
          <a:xfrm>
            <a:off x="1597667" y="4725144"/>
            <a:ext cx="2196370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/>
              <a:t>下载 </a:t>
            </a:r>
            <a:r>
              <a:rPr lang="en-US" altLang="zh-CN" sz="1400" dirty="0"/>
              <a:t>Windows x64 Installer</a:t>
            </a:r>
            <a:endParaRPr lang="zh-CN" altLang="en-US" sz="14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882B3ED-51DC-446F-A671-B123040605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3851236"/>
            <a:ext cx="6389687" cy="3820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</a:t>
            </a:r>
            <a:r>
              <a:rPr lang="en-US" altLang="zh-CN" sz="1400" dirty="0">
                <a:solidFill>
                  <a:schemeClr val="tx2"/>
                </a:solidFill>
                <a:hlinkClick r:id="rId5"/>
              </a:rPr>
              <a:t>https://www.oracle.com/java/technologies/javase-downloads.html</a:t>
            </a:r>
            <a:r>
              <a:rPr lang="en-US" altLang="zh-CN" sz="1400" dirty="0">
                <a:solidFill>
                  <a:schemeClr val="tx2"/>
                </a:solidFill>
              </a:rPr>
              <a:t> </a:t>
            </a: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7E921C3-51FE-42FC-AB3E-278BECF84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97666" y="4293096"/>
            <a:ext cx="7525723" cy="705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400" dirty="0"/>
              <a:t>Java SE 18 -&gt; JDK Download </a:t>
            </a:r>
            <a:r>
              <a:rPr lang="en-US" altLang="zh-CN" sz="1400" dirty="0">
                <a:solidFill>
                  <a:schemeClr val="tx2"/>
                </a:solidFill>
                <a:hlinkClick r:id="rId6"/>
              </a:rPr>
              <a:t>https://www.oracle.com/java/technologies/downloads/#jdk17-windows</a:t>
            </a:r>
            <a:endParaRPr lang="en-US" altLang="zh-CN" sz="1400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endParaRPr lang="zh-CN" altLang="en-US" sz="1400" dirty="0">
              <a:solidFill>
                <a:schemeClr val="tx2"/>
              </a:solidFill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403648" y="6093296"/>
            <a:ext cx="6498015" cy="247052"/>
          </a:xfrm>
          <a:prstGeom prst="ellips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669D4A-156C-9DBB-BF37-EEBBE7A8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7933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/>
              <a:t>安装</a:t>
            </a:r>
            <a:r>
              <a:rPr lang="en-US" altLang="zh-CN" sz="2000" dirty="0"/>
              <a:t>JDK</a:t>
            </a:r>
          </a:p>
          <a:p>
            <a:pPr lvl="1"/>
            <a:r>
              <a:rPr lang="zh-CN" altLang="en-US" sz="2000" b="1" dirty="0"/>
              <a:t>安装</a:t>
            </a:r>
            <a:r>
              <a:rPr lang="en-US" altLang="zh-CN" sz="2000" dirty="0"/>
              <a:t>: jdk-18_windows-x64_bin.exe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设置</a:t>
            </a:r>
            <a:r>
              <a:rPr lang="en-US" altLang="zh-CN" sz="2000" dirty="0"/>
              <a:t>: </a:t>
            </a:r>
            <a:r>
              <a:rPr lang="zh-CN" altLang="en-US" sz="2000" dirty="0"/>
              <a:t>计算机</a:t>
            </a:r>
            <a:r>
              <a:rPr lang="en-US" altLang="zh-CN" sz="2000" dirty="0"/>
              <a:t>-&gt;</a:t>
            </a:r>
            <a:r>
              <a:rPr lang="zh-CN" altLang="en-US" sz="2000" dirty="0"/>
              <a:t>属性</a:t>
            </a:r>
            <a:r>
              <a:rPr lang="en-US" altLang="zh-CN" sz="2000" dirty="0"/>
              <a:t>-&gt;</a:t>
            </a:r>
            <a:r>
              <a:rPr lang="zh-CN" altLang="en-US" sz="2000" dirty="0"/>
              <a:t>高级系统设置</a:t>
            </a:r>
            <a:r>
              <a:rPr lang="en-US" altLang="zh-CN" sz="2000" dirty="0"/>
              <a:t>-&gt;</a:t>
            </a:r>
            <a:r>
              <a:rPr lang="zh-CN" altLang="en-US" sz="2000" dirty="0"/>
              <a:t>环境变量</a:t>
            </a:r>
            <a:r>
              <a:rPr lang="en-US" altLang="zh-CN" sz="2000" dirty="0"/>
              <a:t>-&gt;</a:t>
            </a:r>
            <a:r>
              <a:rPr lang="zh-CN" altLang="en-US" sz="2000" dirty="0"/>
              <a:t>系统变量</a:t>
            </a:r>
            <a:r>
              <a:rPr lang="en-US" altLang="zh-CN" sz="2000" dirty="0"/>
              <a:t>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新建</a:t>
            </a:r>
            <a:r>
              <a:rPr lang="en-US" altLang="zh-CN" sz="2000" b="1" dirty="0"/>
              <a:t>JAVA_HOME</a:t>
            </a:r>
            <a:r>
              <a:rPr lang="zh-CN" altLang="en-US" sz="2000" dirty="0"/>
              <a:t>设为</a:t>
            </a:r>
            <a:r>
              <a:rPr lang="en-US" altLang="zh-CN" sz="2000" dirty="0">
                <a:solidFill>
                  <a:srgbClr val="0000FF"/>
                </a:solidFill>
              </a:rPr>
              <a:t>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jdk-18.0_211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;C:\Program Files\Java\</a:t>
            </a:r>
            <a:r>
              <a:rPr lang="en-US" altLang="zh-CN" sz="2000" b="1" dirty="0">
                <a:solidFill>
                  <a:srgbClr val="FF0000"/>
                </a:solidFill>
              </a:rPr>
              <a:t>jdk-18.0_211</a:t>
            </a:r>
            <a:r>
              <a:rPr lang="en-US" altLang="zh-CN" sz="2000" dirty="0">
                <a:solidFill>
                  <a:srgbClr val="0000FF"/>
                </a:solidFill>
              </a:rPr>
              <a:t>\bin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zh-CN" altLang="en-US" sz="2000" dirty="0"/>
              <a:t>在</a:t>
            </a:r>
            <a:r>
              <a:rPr lang="en-US" altLang="zh-CN" sz="2000" b="1" dirty="0"/>
              <a:t>CLASSPATH</a:t>
            </a:r>
            <a:r>
              <a:rPr lang="zh-CN" altLang="en-US" sz="2000" dirty="0"/>
              <a:t>系统变量后添加 </a:t>
            </a:r>
            <a:r>
              <a:rPr lang="en-US" altLang="zh-CN" sz="2000" dirty="0">
                <a:solidFill>
                  <a:srgbClr val="0000FF"/>
                </a:solidFill>
              </a:rPr>
              <a:t>.; C:\Program Files\Java</a:t>
            </a:r>
            <a:r>
              <a:rPr lang="en-US" altLang="zh-CN" sz="2000">
                <a:solidFill>
                  <a:srgbClr val="0000FF"/>
                </a:solidFill>
              </a:rPr>
              <a:t>\</a:t>
            </a:r>
            <a:r>
              <a:rPr lang="en-US" altLang="zh-CN" sz="2000" b="1">
                <a:solidFill>
                  <a:srgbClr val="FF0000"/>
                </a:solidFill>
              </a:rPr>
              <a:t>jdk-18.0_211</a:t>
            </a:r>
            <a:r>
              <a:rPr lang="en-US" altLang="zh-CN" sz="2000">
                <a:solidFill>
                  <a:srgbClr val="0000FF"/>
                </a:solidFill>
              </a:rPr>
              <a:t>\</a:t>
            </a:r>
            <a:r>
              <a:rPr lang="en-US" altLang="zh-CN" sz="2000" dirty="0">
                <a:solidFill>
                  <a:srgbClr val="0000FF"/>
                </a:solidFill>
              </a:rPr>
              <a:t>lib</a:t>
            </a:r>
          </a:p>
          <a:p>
            <a:pPr lvl="1"/>
            <a:endParaRPr lang="en-US" altLang="zh-CN" sz="2000" b="1" dirty="0"/>
          </a:p>
          <a:p>
            <a:pPr lvl="1"/>
            <a:r>
              <a:rPr lang="zh-CN" altLang="en-US" sz="2000" b="1" dirty="0"/>
              <a:t>测试</a:t>
            </a:r>
            <a:r>
              <a:rPr lang="en-US" altLang="zh-CN" sz="2000" dirty="0"/>
              <a:t>: </a:t>
            </a:r>
            <a:r>
              <a:rPr lang="zh-CN" altLang="en-US" sz="2000" dirty="0"/>
              <a:t>输入</a:t>
            </a:r>
            <a:r>
              <a:rPr lang="en-US" altLang="zh-CN" sz="2000" dirty="0"/>
              <a:t>CMD</a:t>
            </a:r>
            <a:r>
              <a:rPr lang="zh-CN" altLang="en-US" sz="2000" dirty="0"/>
              <a:t>打开命令行模式</a:t>
            </a:r>
            <a:r>
              <a:rPr lang="en-US" altLang="zh-CN" sz="2000" dirty="0"/>
              <a:t>-&gt;</a:t>
            </a:r>
            <a:r>
              <a:rPr lang="zh-CN" altLang="en-US" sz="2000" dirty="0"/>
              <a:t>输入</a:t>
            </a:r>
            <a:r>
              <a:rPr lang="en-US" altLang="zh-CN" sz="2000" b="1" dirty="0"/>
              <a:t>java -version</a:t>
            </a:r>
            <a:endParaRPr lang="zh-CN" altLang="en-US" sz="2000" b="1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1F5438E-C758-BF25-85A4-52959333D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5373216"/>
            <a:ext cx="6631985" cy="100811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00D326E-0CEB-62BF-D092-1381CEA1B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79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1.5 Java</a:t>
            </a:r>
            <a:r>
              <a:rPr lang="zh-CN" altLang="en-US" sz="3200" dirty="0"/>
              <a:t>运行平台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Eclipse</a:t>
            </a:r>
            <a:r>
              <a:rPr lang="zh-CN" altLang="en-US" sz="2000" dirty="0"/>
              <a:t>集成开发环境</a:t>
            </a:r>
            <a:endParaRPr lang="en-US" altLang="zh-CN" sz="2000" dirty="0"/>
          </a:p>
          <a:p>
            <a:pPr lvl="1"/>
            <a:r>
              <a:rPr lang="en-US" altLang="zh-CN" sz="2000" dirty="0"/>
              <a:t>Step 1. </a:t>
            </a:r>
            <a:r>
              <a:rPr lang="en-US" altLang="zh-CN" sz="2000" dirty="0">
                <a:hlinkClick r:id="rId2"/>
              </a:rPr>
              <a:t>http://www.eclipse.org/downloads/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2. </a:t>
            </a:r>
            <a:r>
              <a:rPr lang="zh-CN" altLang="en-US" sz="2000" dirty="0"/>
              <a:t>点击</a:t>
            </a:r>
            <a:r>
              <a:rPr lang="en-US" altLang="zh-CN" sz="2000" dirty="0"/>
              <a:t>Download x86_64it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pPr lvl="1"/>
            <a:r>
              <a:rPr lang="en-US" altLang="zh-CN" sz="2000" dirty="0"/>
              <a:t>Step 3.</a:t>
            </a:r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  <a:p>
            <a:pPr lvl="1"/>
            <a:r>
              <a:rPr lang="en-US" altLang="zh-CN" sz="2000" dirty="0"/>
              <a:t>Step 4.  </a:t>
            </a:r>
            <a:r>
              <a:rPr lang="zh-CN" altLang="en-US" sz="2000" dirty="0"/>
              <a:t>点击</a:t>
            </a:r>
            <a:r>
              <a:rPr lang="en-US" altLang="zh-CN" sz="2000" dirty="0"/>
              <a:t>eclipse-inst-win64.exe</a:t>
            </a:r>
            <a:r>
              <a:rPr lang="zh-CN" altLang="en-US" sz="2000" dirty="0"/>
              <a:t>开始安装</a:t>
            </a:r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19E510-C135-47D4-93EB-85E7DCC069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6016" y="2369341"/>
            <a:ext cx="1533192" cy="133599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529BB1E-F1BB-433B-B269-8032B7199C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3887900"/>
            <a:ext cx="1628488" cy="93610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88AAC40-F3AB-4CC5-9BFC-3133334A8F8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3611389"/>
            <a:ext cx="1533192" cy="1555130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2CDBD24C-7940-4D9E-B1B8-FFD2DC06C6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6600" y="5257800"/>
            <a:ext cx="1800200" cy="1447613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77C0EAD-D99B-96B3-D1B4-62D5B28D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51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1.6 Java</a:t>
            </a:r>
            <a:r>
              <a:rPr lang="zh-CN" altLang="en-US" sz="2000" dirty="0">
                <a:solidFill>
                  <a:srgbClr val="FF0000"/>
                </a:solidFill>
              </a:rPr>
              <a:t>程序开发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F898BA0-D94D-338B-241A-5FE115D7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76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8072" y="1628800"/>
            <a:ext cx="7740352" cy="3817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BBD9012-7CA3-656D-736C-482F6A52F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5762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57200" y="1753700"/>
            <a:ext cx="8229600" cy="4389120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class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Welcome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static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main(String[] </a:t>
            </a:r>
            <a:r>
              <a:rPr lang="en-US" sz="1300" b="1" dirty="0" err="1">
                <a:solidFill>
                  <a:srgbClr val="000000"/>
                </a:solidFill>
                <a:latin typeface="Consolas"/>
              </a:rPr>
              <a:t>args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)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Font typeface="Arial" pitchFamily="34" charset="0"/>
              <a:buNone/>
            </a:pPr>
            <a:endParaRPr lang="en-US" sz="1300" dirty="0">
              <a:solidFill>
                <a:srgbClr val="000000"/>
              </a:solidFill>
              <a:latin typeface="Consolas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String[] greeting =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String[3];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greeting[0]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"Welcome to Core Java"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greeting[1]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"by Cay </a:t>
            </a:r>
            <a:r>
              <a:rPr lang="en-US" sz="1300" dirty="0" err="1">
                <a:solidFill>
                  <a:srgbClr val="2A00FF"/>
                </a:solidFill>
                <a:latin typeface="Consolas"/>
              </a:rPr>
              <a:t>Horstmann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greeting[2] = </a:t>
            </a:r>
            <a:r>
              <a:rPr lang="en-US" sz="1300" dirty="0">
                <a:solidFill>
                  <a:srgbClr val="2A00FF"/>
                </a:solidFill>
                <a:latin typeface="Consolas"/>
              </a:rPr>
              <a:t>"and Gary Cornell"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en-US" sz="1300" b="1" dirty="0">
                <a:solidFill>
                  <a:srgbClr val="000000"/>
                </a:solidFill>
                <a:latin typeface="Consolas"/>
              </a:rPr>
              <a:t> (String g : greeting){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      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US" sz="1300" dirty="0" err="1">
                <a:solidFill>
                  <a:srgbClr val="000000"/>
                </a:solidFill>
                <a:latin typeface="Consolas"/>
              </a:rPr>
              <a:t>System.</a:t>
            </a:r>
            <a:r>
              <a:rPr lang="en-US" sz="1300" i="1" dirty="0" err="1">
                <a:solidFill>
                  <a:srgbClr val="0000C0"/>
                </a:solidFill>
                <a:latin typeface="Consolas"/>
              </a:rPr>
              <a:t>out</a:t>
            </a:r>
            <a:r>
              <a:rPr lang="en-US" sz="1300" i="1" dirty="0" err="1">
                <a:solidFill>
                  <a:srgbClr val="000000"/>
                </a:solidFill>
                <a:latin typeface="Consolas"/>
              </a:rPr>
              <a:t>.println</a:t>
            </a:r>
            <a:r>
              <a:rPr lang="en-US" sz="1300" i="1" dirty="0">
                <a:solidFill>
                  <a:srgbClr val="000000"/>
                </a:solidFill>
                <a:latin typeface="Consolas"/>
              </a:rPr>
              <a:t>(g);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i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   }</a:t>
            </a:r>
          </a:p>
          <a:p>
            <a:pPr marL="0" indent="0">
              <a:buFont typeface="Arial" pitchFamily="34" charset="0"/>
              <a:buNone/>
            </a:pPr>
            <a:r>
              <a:rPr lang="en-US" sz="1300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endParaRPr lang="en-US" sz="1400" dirty="0">
              <a:latin typeface="Consolas"/>
            </a:endParaRPr>
          </a:p>
        </p:txBody>
      </p:sp>
      <p:sp>
        <p:nvSpPr>
          <p:cNvPr id="5" name="Line Callout 1 13"/>
          <p:cNvSpPr/>
          <p:nvPr/>
        </p:nvSpPr>
        <p:spPr>
          <a:xfrm>
            <a:off x="5486400" y="18740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9550"/>
              <a:gd name="adj4" fmla="val -5337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class name = file name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6" name="Line Callout 1 15"/>
          <p:cNvSpPr/>
          <p:nvPr/>
        </p:nvSpPr>
        <p:spPr>
          <a:xfrm>
            <a:off x="5486400" y="23312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261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method: entry point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Line Callout 1 16"/>
          <p:cNvSpPr/>
          <p:nvPr/>
        </p:nvSpPr>
        <p:spPr>
          <a:xfrm>
            <a:off x="5486400" y="278849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1290"/>
              <a:gd name="adj4" fmla="val -5297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an array of Strings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8" name="Line Callout 1 17"/>
          <p:cNvSpPr/>
          <p:nvPr/>
        </p:nvSpPr>
        <p:spPr>
          <a:xfrm>
            <a:off x="5486400" y="3977216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20461"/>
              <a:gd name="adj4" fmla="val -54226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loop and output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1" name="Line Callout 1 22"/>
          <p:cNvSpPr/>
          <p:nvPr/>
        </p:nvSpPr>
        <p:spPr>
          <a:xfrm>
            <a:off x="5486400" y="4387934"/>
            <a:ext cx="2133600" cy="306324"/>
          </a:xfrm>
          <a:prstGeom prst="borderCallout1">
            <a:avLst>
              <a:gd name="adj1" fmla="val 18750"/>
              <a:gd name="adj2" fmla="val -8333"/>
              <a:gd name="adj3" fmla="val 18802"/>
              <a:gd name="adj4" fmla="val -54047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package, class, method</a:t>
            </a:r>
          </a:p>
        </p:txBody>
      </p:sp>
      <p:sp>
        <p:nvSpPr>
          <p:cNvPr id="12" name="Line Callout 1 20"/>
          <p:cNvSpPr/>
          <p:nvPr/>
        </p:nvSpPr>
        <p:spPr>
          <a:xfrm>
            <a:off x="3429000" y="6285695"/>
            <a:ext cx="2438400" cy="306324"/>
          </a:xfrm>
          <a:prstGeom prst="borderCallout1">
            <a:avLst>
              <a:gd name="adj1" fmla="val 18750"/>
              <a:gd name="adj2" fmla="val -8333"/>
              <a:gd name="adj3" fmla="val -1242391"/>
              <a:gd name="adj4" fmla="val -9315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command line argument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9" name="Line Callout 1 18"/>
          <p:cNvSpPr/>
          <p:nvPr/>
        </p:nvSpPr>
        <p:spPr>
          <a:xfrm>
            <a:off x="1640446" y="5772996"/>
            <a:ext cx="2321954" cy="306324"/>
          </a:xfrm>
          <a:prstGeom prst="borderCallout1">
            <a:avLst>
              <a:gd name="adj1" fmla="val 18750"/>
              <a:gd name="adj2" fmla="val -8333"/>
              <a:gd name="adj3" fmla="val -1070394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 and static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10" name="Line Callout 1 19"/>
          <p:cNvSpPr/>
          <p:nvPr/>
        </p:nvSpPr>
        <p:spPr>
          <a:xfrm>
            <a:off x="1009700" y="5373216"/>
            <a:ext cx="2865512" cy="313195"/>
          </a:xfrm>
          <a:prstGeom prst="borderCallout1">
            <a:avLst>
              <a:gd name="adj1" fmla="val 18750"/>
              <a:gd name="adj2" fmla="val -8333"/>
              <a:gd name="adj3" fmla="val -1073237"/>
              <a:gd name="adj4" fmla="val -8690"/>
            </a:avLst>
          </a:prstGeom>
          <a:solidFill>
            <a:schemeClr val="tx1">
              <a:lumMod val="95000"/>
              <a:lumOff val="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rgbClr val="FFFF00"/>
                </a:solidFill>
              </a:rPr>
              <a:t>must be public</a:t>
            </a:r>
            <a:r>
              <a:rPr lang="zh-CN" altLang="en-US" sz="1400" b="1" dirty="0">
                <a:solidFill>
                  <a:srgbClr val="FFFF00"/>
                </a:solidFill>
              </a:rPr>
              <a:t>（因为只有一个类）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FB16A60-4825-C132-DD68-89F7172D8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1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1" grpId="0" animBg="1"/>
      <p:bldP spid="12" grpId="0" animBg="1"/>
      <p:bldP spid="9" grpId="0" animBg="1"/>
      <p:bldP spid="1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Hello.java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Hello.java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A.class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B.class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           </a:t>
            </a:r>
            <a:r>
              <a:rPr lang="en-US" altLang="zh-CN" sz="2000" dirty="0" err="1"/>
              <a:t>Hello.class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Hello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5112568" cy="4893647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A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      void f()</a:t>
            </a:r>
          </a:p>
          <a:p>
            <a:r>
              <a:rPr lang="zh-CN" altLang="en-US" sz="1600" dirty="0"/>
              <a:t>      {</a:t>
            </a:r>
          </a:p>
          <a:p>
            <a:r>
              <a:rPr lang="zh-CN" altLang="en-US" sz="1600" dirty="0"/>
              <a:t>          System.out.println("I am A");</a:t>
            </a:r>
          </a:p>
          <a:p>
            <a:r>
              <a:rPr lang="zh-CN" altLang="en-US" sz="1600" dirty="0"/>
              <a:t>      }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dirty="0"/>
              <a:t>class </a:t>
            </a:r>
            <a:r>
              <a:rPr lang="zh-CN" altLang="en-US" sz="1600" dirty="0">
                <a:solidFill>
                  <a:srgbClr val="FF0000"/>
                </a:solidFill>
              </a:rPr>
              <a:t>B</a:t>
            </a:r>
          </a:p>
          <a:p>
            <a:r>
              <a:rPr lang="zh-CN" altLang="en-US" sz="1600" dirty="0"/>
              <a:t>{</a:t>
            </a:r>
          </a:p>
          <a:p>
            <a:r>
              <a:rPr lang="zh-CN" altLang="en-US" sz="1600" dirty="0"/>
              <a:t>}</a:t>
            </a:r>
          </a:p>
          <a:p>
            <a:r>
              <a:rPr lang="zh-CN" altLang="en-US" sz="1600" b="1" dirty="0">
                <a:solidFill>
                  <a:srgbClr val="0000FF"/>
                </a:solidFill>
              </a:rPr>
              <a:t>public class Hello</a:t>
            </a:r>
          </a:p>
          <a:p>
            <a:r>
              <a:rPr lang="zh-CN" altLang="en-US" sz="1600" dirty="0"/>
              <a:t>{     </a:t>
            </a:r>
          </a:p>
          <a:p>
            <a:r>
              <a:rPr lang="zh-CN" altLang="en-US" sz="1600" dirty="0"/>
              <a:t>     </a:t>
            </a:r>
            <a:r>
              <a:rPr lang="zh-CN" altLang="en-US" sz="1600" b="1" dirty="0">
                <a:solidFill>
                  <a:srgbClr val="FF0000"/>
                </a:solidFill>
              </a:rPr>
              <a:t>public static void main</a:t>
            </a:r>
            <a:r>
              <a:rPr lang="zh-CN" altLang="en-US" sz="1600" dirty="0"/>
              <a:t> (String args[ ])</a:t>
            </a:r>
          </a:p>
          <a:p>
            <a:r>
              <a:rPr lang="zh-CN" altLang="en-US" sz="1600" dirty="0"/>
              <a:t>     { </a:t>
            </a:r>
          </a:p>
          <a:p>
            <a:r>
              <a:rPr lang="zh-CN" altLang="en-US" sz="1600" dirty="0"/>
              <a:t>         System.out.println("你好，很高兴学习Java");</a:t>
            </a:r>
          </a:p>
          <a:p>
            <a:r>
              <a:rPr lang="zh-CN" altLang="en-US" sz="1600" dirty="0"/>
              <a:t>         A a=new A();</a:t>
            </a:r>
          </a:p>
          <a:p>
            <a:r>
              <a:rPr lang="zh-CN" altLang="en-US" sz="1600" dirty="0"/>
              <a:t>         a.f();</a:t>
            </a:r>
          </a:p>
          <a:p>
            <a:r>
              <a:rPr lang="zh-CN" altLang="en-US" sz="1600" dirty="0"/>
              <a:t>     }</a:t>
            </a:r>
          </a:p>
          <a:p>
            <a:r>
              <a:rPr lang="zh-CN" altLang="en-US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453336"/>
            <a:ext cx="8893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20272" y="4509120"/>
            <a:ext cx="209704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主类（</a:t>
            </a:r>
            <a:r>
              <a:rPr lang="en-US" altLang="zh-CN" b="1" dirty="0">
                <a:solidFill>
                  <a:srgbClr val="FF0000"/>
                </a:solidFill>
              </a:rPr>
              <a:t>main class</a:t>
            </a:r>
            <a:r>
              <a:rPr lang="zh-CN" altLang="en-US" b="1" dirty="0">
                <a:solidFill>
                  <a:srgbClr val="FF0000"/>
                </a:solidFill>
              </a:rPr>
              <a:t>）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FCC379-EA9B-7371-4F21-BB856DBE6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294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制造者、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使用者和</a:t>
            </a:r>
            <a:r>
              <a:rPr lang="zh-CN" altLang="en-US" sz="2000" dirty="0">
                <a:solidFill>
                  <a:srgbClr val="FF0000"/>
                </a:solidFill>
              </a:rPr>
              <a:t>软件</a:t>
            </a:r>
            <a:r>
              <a:rPr lang="zh-CN" altLang="en-US" sz="2000" dirty="0"/>
              <a:t>编写者往往隶属于不同的公司。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软件编写者必须针对新的芯片</a:t>
            </a:r>
            <a:r>
              <a:rPr lang="zh-CN" altLang="en-US" sz="2000" b="1" dirty="0">
                <a:solidFill>
                  <a:srgbClr val="FF0000"/>
                </a:solidFill>
              </a:rPr>
              <a:t>重新编译</a:t>
            </a:r>
            <a:r>
              <a:rPr lang="zh-CN" altLang="en-US" sz="2000" dirty="0"/>
              <a:t>源程序，甚至需要对源程序</a:t>
            </a:r>
            <a:r>
              <a:rPr lang="zh-CN" altLang="en-US" sz="2000" dirty="0">
                <a:solidFill>
                  <a:srgbClr val="FF0000"/>
                </a:solidFill>
              </a:rPr>
              <a:t>进行必要的修改</a:t>
            </a:r>
            <a:r>
              <a:rPr lang="en-US" altLang="zh-CN" sz="2000" dirty="0"/>
              <a:t>…</a:t>
            </a:r>
            <a:endParaRPr lang="zh-CN" altLang="en-US" sz="20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5C55A4-0696-5CE1-5DC8-8F63C9DE2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</a:t>
            </a:r>
            <a:r>
              <a:rPr lang="zh-CN" altLang="en-US" sz="2000" dirty="0"/>
              <a:t>编写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  <a:endParaRPr lang="en-US" altLang="zh-CN" sz="2000" b="1" dirty="0">
              <a:solidFill>
                <a:srgbClr val="0000FF"/>
              </a:solidFill>
            </a:endParaRPr>
          </a:p>
          <a:p>
            <a:pPr lvl="1"/>
            <a:r>
              <a:rPr lang="en-US" altLang="zh-CN" sz="2000" b="1" dirty="0">
                <a:solidFill>
                  <a:srgbClr val="0000FF"/>
                </a:solidFill>
              </a:rPr>
              <a:t>Tom.java</a:t>
            </a:r>
          </a:p>
          <a:p>
            <a:endParaRPr lang="en-US" altLang="zh-CN" sz="2000" dirty="0"/>
          </a:p>
          <a:p>
            <a:r>
              <a:rPr lang="en-US" altLang="zh-CN" sz="2000" dirty="0"/>
              <a:t>2.</a:t>
            </a:r>
            <a:r>
              <a:rPr lang="zh-CN" altLang="en-US" sz="2000" dirty="0"/>
              <a:t>编译</a:t>
            </a:r>
            <a:r>
              <a:rPr lang="zh-CN" altLang="en-US" sz="2000" b="1" dirty="0">
                <a:solidFill>
                  <a:srgbClr val="0000FF"/>
                </a:solidFill>
              </a:rPr>
              <a:t>源文件</a:t>
            </a:r>
          </a:p>
          <a:p>
            <a:pPr lvl="1"/>
            <a:r>
              <a:rPr lang="en-US" altLang="zh-CN" sz="2000" b="1" dirty="0" err="1"/>
              <a:t>javac</a:t>
            </a:r>
            <a:r>
              <a:rPr lang="en-US" altLang="zh-CN" sz="2000" b="1" dirty="0">
                <a:solidFill>
                  <a:srgbClr val="0000FF"/>
                </a:solidFill>
              </a:rPr>
              <a:t> Tom.java</a:t>
            </a:r>
          </a:p>
          <a:p>
            <a:pPr marL="457200" lvl="1" indent="0">
              <a:buNone/>
            </a:pPr>
            <a:r>
              <a:rPr lang="zh-CN" altLang="en-US" sz="2000" dirty="0"/>
              <a:t>生成</a:t>
            </a:r>
            <a:r>
              <a:rPr lang="en-US" altLang="zh-CN" sz="2000" dirty="0"/>
              <a:t>: </a:t>
            </a:r>
            <a:r>
              <a:rPr lang="en-US" altLang="zh-CN" sz="2000" dirty="0" err="1"/>
              <a:t>Tom.class</a:t>
            </a:r>
            <a:endParaRPr lang="en-US" altLang="zh-CN" sz="2000" dirty="0"/>
          </a:p>
          <a:p>
            <a:pPr marL="457200" lvl="1" indent="0">
              <a:buNone/>
            </a:pPr>
            <a:r>
              <a:rPr lang="en-US" altLang="zh-CN" sz="2000" dirty="0"/>
              <a:t>	   </a:t>
            </a:r>
            <a:r>
              <a:rPr lang="en-US" altLang="zh-CN" sz="2000" dirty="0" err="1"/>
              <a:t>Example.class</a:t>
            </a:r>
            <a:endParaRPr lang="en-US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r>
              <a:rPr lang="en-US" altLang="zh-CN" sz="2000" dirty="0"/>
              <a:t>3.</a:t>
            </a:r>
            <a:r>
              <a:rPr lang="zh-CN" altLang="en-US" sz="2000" dirty="0"/>
              <a:t>运行</a:t>
            </a:r>
            <a:r>
              <a:rPr lang="zh-CN" altLang="en-US" sz="2000" b="1" dirty="0">
                <a:solidFill>
                  <a:srgbClr val="FF0000"/>
                </a:solidFill>
              </a:rPr>
              <a:t>主类</a:t>
            </a:r>
            <a:r>
              <a:rPr lang="zh-CN" altLang="en-US" sz="2000" dirty="0"/>
              <a:t>（应用程序）</a:t>
            </a:r>
          </a:p>
          <a:p>
            <a:pPr lvl="1"/>
            <a:r>
              <a:rPr lang="en-US" altLang="zh-CN" sz="2000" b="1" dirty="0"/>
              <a:t>java</a:t>
            </a:r>
            <a:r>
              <a:rPr lang="en-US" altLang="zh-CN" sz="2000" b="1" dirty="0">
                <a:solidFill>
                  <a:srgbClr val="FF0000"/>
                </a:solidFill>
              </a:rPr>
              <a:t> Example</a:t>
            </a:r>
          </a:p>
          <a:p>
            <a:pPr lvl="1"/>
            <a:r>
              <a:rPr lang="zh-CN" altLang="en-US" sz="2000" b="1" dirty="0">
                <a:solidFill>
                  <a:srgbClr val="FF0000"/>
                </a:solidFill>
              </a:rPr>
              <a:t>一定有一个主类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>
              <a:buNone/>
            </a:pPr>
            <a:endParaRPr lang="en-US" altLang="zh-CN" sz="2000" dirty="0"/>
          </a:p>
          <a:p>
            <a:endParaRPr lang="zh-CN" altLang="en-US" sz="2000" dirty="0"/>
          </a:p>
        </p:txBody>
      </p:sp>
      <p:sp>
        <p:nvSpPr>
          <p:cNvPr id="4" name="矩形 3"/>
          <p:cNvSpPr/>
          <p:nvPr/>
        </p:nvSpPr>
        <p:spPr>
          <a:xfrm>
            <a:off x="3491880" y="1631697"/>
            <a:ext cx="4320480" cy="4524315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b="1" dirty="0">
                <a:solidFill>
                  <a:srgbClr val="0000FF"/>
                </a:solidFill>
              </a:rPr>
              <a:t>public class Tom</a:t>
            </a:r>
            <a:r>
              <a:rPr lang="en-US" altLang="zh-CN" sz="1600" dirty="0"/>
              <a:t>{</a:t>
            </a:r>
          </a:p>
          <a:p>
            <a:r>
              <a:rPr lang="en-US" altLang="zh-CN" sz="1600" dirty="0"/>
              <a:t>     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 leg; </a:t>
            </a:r>
          </a:p>
          <a:p>
            <a:r>
              <a:rPr lang="en-US" altLang="zh-CN" sz="1600" dirty="0"/>
              <a:t>     String head;</a:t>
            </a:r>
          </a:p>
          <a:p>
            <a:r>
              <a:rPr lang="en-US" altLang="zh-CN" sz="1600" dirty="0"/>
              <a:t>     void cry(String s){ </a:t>
            </a:r>
          </a:p>
          <a:p>
            <a:r>
              <a:rPr lang="en-US" altLang="zh-CN" sz="1600" dirty="0"/>
              <a:t> 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(s);</a:t>
            </a:r>
          </a:p>
          <a:p>
            <a:r>
              <a:rPr lang="en-US" altLang="zh-CN" sz="1600" dirty="0"/>
              <a:t>     }</a:t>
            </a:r>
          </a:p>
          <a:p>
            <a:r>
              <a:rPr lang="en-US" altLang="zh-CN" sz="1600" dirty="0"/>
              <a:t>}</a:t>
            </a:r>
          </a:p>
          <a:p>
            <a:r>
              <a:rPr lang="en-US" altLang="zh-CN" sz="1600" dirty="0"/>
              <a:t>class Example{ </a:t>
            </a:r>
          </a:p>
          <a:p>
            <a:r>
              <a:rPr lang="en-US" altLang="zh-CN" sz="1600" dirty="0"/>
              <a:t>    </a:t>
            </a:r>
            <a:r>
              <a:rPr lang="en-US" altLang="zh-CN" sz="1600" b="1" dirty="0">
                <a:solidFill>
                  <a:srgbClr val="FF0000"/>
                </a:solidFill>
              </a:rPr>
              <a:t>public static void main</a:t>
            </a:r>
            <a:r>
              <a:rPr lang="en-US" altLang="zh-CN" sz="1600" dirty="0"/>
              <a:t> (String </a:t>
            </a:r>
            <a:r>
              <a:rPr lang="en-US" altLang="zh-CN" sz="1600" dirty="0" err="1"/>
              <a:t>args</a:t>
            </a:r>
            <a:r>
              <a:rPr lang="en-US" altLang="zh-CN" sz="1600" dirty="0"/>
              <a:t>[])</a:t>
            </a:r>
          </a:p>
          <a:p>
            <a:r>
              <a:rPr lang="en-US" altLang="zh-CN" sz="1600" dirty="0"/>
              <a:t>    {  Tom cat;</a:t>
            </a:r>
          </a:p>
          <a:p>
            <a:r>
              <a:rPr lang="en-US" altLang="zh-CN" sz="1600" dirty="0"/>
              <a:t>        cat=new Tom();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=4;    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="</a:t>
            </a:r>
            <a:r>
              <a:rPr lang="zh-CN" altLang="en-US" sz="1600" dirty="0"/>
              <a:t>猫头</a:t>
            </a:r>
            <a:r>
              <a:rPr lang="en-US" altLang="zh-CN" sz="1600" dirty="0"/>
              <a:t>";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腿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cat.leg</a:t>
            </a:r>
            <a:r>
              <a:rPr lang="en-US" altLang="zh-CN" sz="1600" dirty="0"/>
              <a:t>+"</a:t>
            </a:r>
            <a:r>
              <a:rPr lang="zh-CN" altLang="en-US" sz="1600" dirty="0"/>
              <a:t>条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System.out.println</a:t>
            </a:r>
            <a:r>
              <a:rPr lang="en-US" altLang="zh-CN" sz="1600" dirty="0"/>
              <a:t>("</a:t>
            </a:r>
            <a:r>
              <a:rPr lang="zh-CN" altLang="en-US" sz="1600" dirty="0"/>
              <a:t>头</a:t>
            </a:r>
            <a:r>
              <a:rPr lang="en-US" altLang="zh-CN" sz="1600" dirty="0"/>
              <a:t>:"+</a:t>
            </a:r>
            <a:r>
              <a:rPr lang="en-US" altLang="zh-CN" sz="1600" dirty="0" err="1"/>
              <a:t>cat.head</a:t>
            </a:r>
            <a:r>
              <a:rPr lang="en-US" altLang="zh-CN" sz="1600" dirty="0"/>
              <a:t>);</a:t>
            </a:r>
          </a:p>
          <a:p>
            <a:r>
              <a:rPr lang="en-US" altLang="zh-CN" sz="1600" dirty="0"/>
              <a:t>        </a:t>
            </a:r>
            <a:r>
              <a:rPr lang="en-US" altLang="zh-CN" sz="1600" dirty="0" err="1"/>
              <a:t>cat.cry</a:t>
            </a:r>
            <a:r>
              <a:rPr lang="en-US" altLang="zh-CN" sz="1600" dirty="0"/>
              <a:t>("</a:t>
            </a:r>
            <a:r>
              <a:rPr lang="zh-CN" altLang="en-US" sz="1600" dirty="0"/>
              <a:t>我今天要和</a:t>
            </a:r>
            <a:r>
              <a:rPr lang="en-US" altLang="zh-CN" sz="1600" dirty="0"/>
              <a:t>Jerry</a:t>
            </a:r>
            <a:r>
              <a:rPr lang="zh-CN" altLang="en-US" sz="1600" dirty="0"/>
              <a:t>拼了</a:t>
            </a:r>
            <a:r>
              <a:rPr lang="en-US" altLang="zh-CN" sz="1600" dirty="0"/>
              <a:t>");</a:t>
            </a:r>
          </a:p>
          <a:p>
            <a:r>
              <a:rPr lang="en-US" altLang="zh-CN" sz="1600" dirty="0"/>
              <a:t>    }</a:t>
            </a:r>
          </a:p>
          <a:p>
            <a:r>
              <a:rPr lang="en-US" altLang="zh-CN" sz="1600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496" y="6165304"/>
            <a:ext cx="8893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注：每个文件只能包含一个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类（也可以没有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类），文件名与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类名相同</a:t>
            </a:r>
            <a:endParaRPr lang="en-US" altLang="zh-CN" b="1" dirty="0">
              <a:solidFill>
                <a:srgbClr val="0000FF"/>
              </a:solidFill>
            </a:endParaRPr>
          </a:p>
          <a:p>
            <a:r>
              <a:rPr lang="zh-CN" altLang="en-US" b="1" dirty="0">
                <a:solidFill>
                  <a:srgbClr val="0000FF"/>
                </a:solidFill>
              </a:rPr>
              <a:t>         如果源文件没有</a:t>
            </a:r>
            <a:r>
              <a:rPr lang="en-US" altLang="zh-CN" b="1" dirty="0">
                <a:solidFill>
                  <a:srgbClr val="0000FF"/>
                </a:solidFill>
              </a:rPr>
              <a:t>public</a:t>
            </a:r>
            <a:r>
              <a:rPr lang="zh-CN" altLang="en-US" b="1" dirty="0">
                <a:solidFill>
                  <a:srgbClr val="0000FF"/>
                </a:solidFill>
              </a:rPr>
              <a:t>类，则源文件名只要与某个类的名字相同即可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C4BC80-A57B-ABD7-B5C2-22D51781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5518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An overview of the software development process</a:t>
            </a:r>
            <a:endParaRPr lang="zh-CN" altLang="en-US" sz="2000" dirty="0"/>
          </a:p>
        </p:txBody>
      </p:sp>
      <p:pic>
        <p:nvPicPr>
          <p:cNvPr id="54274" name="Picture 2" descr="Figure showing MyProgram.java, compiler, MyProgram.class, Java VM, and My Program running on a computer.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71600" y="2204864"/>
            <a:ext cx="6480720" cy="1522915"/>
          </a:xfrm>
          <a:prstGeom prst="rect">
            <a:avLst/>
          </a:prstGeom>
          <a:noFill/>
        </p:spPr>
      </p:pic>
      <p:sp>
        <p:nvSpPr>
          <p:cNvPr id="5" name="矩形 4"/>
          <p:cNvSpPr/>
          <p:nvPr/>
        </p:nvSpPr>
        <p:spPr>
          <a:xfrm>
            <a:off x="72008" y="5877272"/>
            <a:ext cx="69482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hlinkClick r:id="rId3"/>
              </a:rPr>
              <a:t>http://docs.oracle.com/javase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4"/>
              </a:rPr>
              <a:t>http://docs.oracle.com/javase/tutorial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  <a:hlinkClick r:id="rId5"/>
              </a:rPr>
              <a:t>http://docs.oracle.com/javase/tutorial/getStarted/intro/definition.html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43809" y="3789040"/>
            <a:ext cx="295232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 err="1">
                <a:solidFill>
                  <a:srgbClr val="FF0000"/>
                </a:solidFill>
              </a:rPr>
              <a:t>bytecode</a:t>
            </a:r>
            <a:r>
              <a:rPr lang="en-US" altLang="zh-CN" b="1" dirty="0">
                <a:solidFill>
                  <a:srgbClr val="FF0000"/>
                </a:solidFill>
              </a:rPr>
              <a:t> (</a:t>
            </a:r>
            <a:r>
              <a:rPr lang="zh-CN" altLang="en-US" b="1" dirty="0">
                <a:solidFill>
                  <a:srgbClr val="FF0000"/>
                </a:solidFill>
              </a:rPr>
              <a:t>字节码</a:t>
            </a:r>
            <a:r>
              <a:rPr lang="en-US" altLang="zh-CN" b="1" dirty="0">
                <a:solidFill>
                  <a:srgbClr val="FF0000"/>
                </a:solidFill>
              </a:rPr>
              <a:t>)</a:t>
            </a:r>
          </a:p>
          <a:p>
            <a:pPr algn="ctr"/>
            <a:r>
              <a:rPr lang="en-US" altLang="zh-CN" b="1" dirty="0">
                <a:solidFill>
                  <a:srgbClr val="FF0000"/>
                </a:solidFill>
              </a:rPr>
              <a:t>JVM</a:t>
            </a:r>
            <a:r>
              <a:rPr lang="zh-CN" altLang="en-US" b="1" dirty="0">
                <a:solidFill>
                  <a:srgbClr val="FF0000"/>
                </a:solidFill>
              </a:rPr>
              <a:t>能够识别的二进制代码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E965CB04-240F-B090-1FD1-47E1FA25DB39}"/>
              </a:ext>
            </a:extLst>
          </p:cNvPr>
          <p:cNvSpPr txBox="1">
            <a:spLocks/>
          </p:cNvSpPr>
          <p:nvPr/>
        </p:nvSpPr>
        <p:spPr>
          <a:xfrm>
            <a:off x="609600" y="4270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zh-CN" sz="3200"/>
              <a:t>1.6 Java</a:t>
            </a:r>
            <a:r>
              <a:rPr lang="zh-CN" altLang="en-US" sz="3200"/>
              <a:t>程序开发</a:t>
            </a:r>
            <a:endParaRPr lang="zh-CN" altLang="en-US" sz="3200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7A843C-E085-1F19-7894-066309E75794}"/>
              </a:ext>
            </a:extLst>
          </p:cNvPr>
          <p:cNvSpPr txBox="1"/>
          <p:nvPr/>
        </p:nvSpPr>
        <p:spPr>
          <a:xfrm>
            <a:off x="2339752" y="3082453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Javac.exe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32293-EBEC-0D82-77BC-1CFA6A938C39}"/>
              </a:ext>
            </a:extLst>
          </p:cNvPr>
          <p:cNvSpPr txBox="1"/>
          <p:nvPr/>
        </p:nvSpPr>
        <p:spPr>
          <a:xfrm>
            <a:off x="4666188" y="3069279"/>
            <a:ext cx="954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Java.exe</a:t>
            </a:r>
            <a:endParaRPr lang="zh-CN" altLang="en-US" dirty="0">
              <a:solidFill>
                <a:srgbClr val="0070C0"/>
              </a:solidFill>
            </a:endParaRP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4C46C95-A0D0-5025-A710-BC76F296E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Through the Java VM (Java Virtual Machine, JVM), the same application is capable of</a:t>
            </a:r>
            <a:r>
              <a:rPr lang="en-US" altLang="zh-CN" sz="2000" dirty="0">
                <a:solidFill>
                  <a:srgbClr val="FF0000"/>
                </a:solidFill>
              </a:rPr>
              <a:t> running on multiple platforms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72008" y="6372036"/>
            <a:ext cx="694826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http://docs.oracle.com/javase/tutorial/getStarted/intro/definition.html</a:t>
            </a:r>
            <a:r>
              <a:rPr lang="en-US" altLang="zh-CN" dirty="0"/>
              <a:t> </a:t>
            </a:r>
            <a:endParaRPr lang="zh-CN" altLang="en-US" dirty="0"/>
          </a:p>
        </p:txBody>
      </p:sp>
      <p:pic>
        <p:nvPicPr>
          <p:cNvPr id="57347" name="Picture 3" descr="Figure showing source code, compiler, and Java VM's for Win32, Solaris OS/Linux, and Mac OS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27784" y="2269579"/>
            <a:ext cx="3771900" cy="3895725"/>
          </a:xfrm>
          <a:prstGeom prst="rect">
            <a:avLst/>
          </a:prstGeom>
          <a:noFill/>
        </p:spPr>
      </p:pic>
      <p:sp>
        <p:nvSpPr>
          <p:cNvPr id="7" name="标题 1">
            <a:extLst>
              <a:ext uri="{FF2B5EF4-FFF2-40B4-BE49-F238E27FC236}">
                <a16:creationId xmlns:a16="http://schemas.microsoft.com/office/drawing/2014/main" id="{D0A02473-89FE-E9DF-2239-1F2155F63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altLang="zh-CN" sz="3200" dirty="0"/>
              <a:t>1.6 Java</a:t>
            </a:r>
            <a:r>
              <a:rPr lang="zh-CN" altLang="en-US" sz="3200" dirty="0"/>
              <a:t>程序开发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D2EF8B9-08A6-D9E6-F5A5-C67D067A2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1.7 JDK 1.6</a:t>
            </a:r>
            <a:r>
              <a:rPr lang="zh-CN" altLang="en-US" sz="2000" dirty="0">
                <a:solidFill>
                  <a:srgbClr val="FF0000"/>
                </a:solidFill>
              </a:rPr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43E3DEF-CE6E-4388-DBFE-6CC8FB7CF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0736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1.7 JDK 1.6</a:t>
            </a:r>
            <a:r>
              <a:rPr lang="zh-CN" altLang="en-US" sz="3200" dirty="0"/>
              <a:t>编译器的兼容性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用</a:t>
            </a:r>
            <a:r>
              <a:rPr lang="en-US" altLang="zh-CN" sz="2000" dirty="0"/>
              <a:t>JDK 1.6</a:t>
            </a:r>
            <a:r>
              <a:rPr lang="zh-CN" altLang="en-US" sz="2000" dirty="0"/>
              <a:t>的编译器生成的字节码只能在安装了高于</a:t>
            </a:r>
            <a:r>
              <a:rPr lang="en-US" altLang="zh-CN" sz="2000" dirty="0"/>
              <a:t>JDK 1.6</a:t>
            </a:r>
            <a:r>
              <a:rPr lang="zh-CN" altLang="en-US" sz="2000" dirty="0"/>
              <a:t>或</a:t>
            </a:r>
            <a:r>
              <a:rPr lang="en-US" altLang="zh-CN" sz="2000" dirty="0"/>
              <a:t>JRE 1.6</a:t>
            </a:r>
            <a:r>
              <a:rPr lang="zh-CN" altLang="en-US" sz="2000" dirty="0"/>
              <a:t>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平台环境中运行。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可以使用</a:t>
            </a:r>
            <a:r>
              <a:rPr lang="en-US" altLang="zh-CN" sz="2000" dirty="0"/>
              <a:t> -source </a:t>
            </a:r>
            <a:r>
              <a:rPr lang="zh-CN" altLang="en-US" sz="2000" dirty="0"/>
              <a:t>参数约定字节码（</a:t>
            </a:r>
            <a:r>
              <a:rPr lang="en-US" altLang="zh-CN" sz="2000" dirty="0" err="1"/>
              <a:t>bytecode</a:t>
            </a:r>
            <a:r>
              <a:rPr lang="zh-CN" altLang="en-US" sz="2000" dirty="0"/>
              <a:t>）适合的</a:t>
            </a:r>
            <a:r>
              <a:rPr lang="en-US" altLang="zh-CN" sz="2000" dirty="0"/>
              <a:t>Java</a:t>
            </a:r>
            <a:r>
              <a:rPr lang="zh-CN" altLang="en-US" sz="2000" dirty="0"/>
              <a:t>平台，例如：</a:t>
            </a:r>
          </a:p>
        </p:txBody>
      </p:sp>
      <p:sp>
        <p:nvSpPr>
          <p:cNvPr id="4" name="矩形 3"/>
          <p:cNvSpPr/>
          <p:nvPr/>
        </p:nvSpPr>
        <p:spPr>
          <a:xfrm>
            <a:off x="2339752" y="3140968"/>
            <a:ext cx="2664296" cy="338554"/>
          </a:xfrm>
          <a:prstGeom prst="rect">
            <a:avLst/>
          </a:prstGeom>
          <a:solidFill>
            <a:srgbClr val="CCFFFF"/>
          </a:solidFill>
        </p:spPr>
        <p:txBody>
          <a:bodyPr wrap="square">
            <a:spAutoFit/>
          </a:bodyPr>
          <a:lstStyle/>
          <a:p>
            <a:r>
              <a:rPr lang="en-US" altLang="zh-CN" sz="1600" dirty="0" err="1"/>
              <a:t>javac</a:t>
            </a:r>
            <a:r>
              <a:rPr lang="en-US" altLang="zh-CN" sz="1600" dirty="0"/>
              <a:t> -source 1.2 Hello.java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D4AA454-D919-418A-4F66-A8FDE7CAF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1027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zh-CN" altLang="en-US" sz="3200" dirty="0"/>
              <a:t>小节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0000FF"/>
                </a:solidFill>
              </a:rPr>
              <a:t>1.5 Java</a:t>
            </a:r>
            <a:r>
              <a:rPr lang="zh-CN" altLang="en-US" sz="2000" dirty="0">
                <a:solidFill>
                  <a:srgbClr val="0000FF"/>
                </a:solidFill>
              </a:rPr>
              <a:t>运行平台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>
                <a:solidFill>
                  <a:srgbClr val="0000FF"/>
                </a:solidFill>
              </a:rPr>
              <a:t>1.6 Java</a:t>
            </a:r>
            <a:r>
              <a:rPr lang="zh-CN" altLang="en-US" sz="2000" dirty="0">
                <a:solidFill>
                  <a:srgbClr val="0000FF"/>
                </a:solidFill>
              </a:rPr>
              <a:t>程序开发</a:t>
            </a:r>
            <a:endParaRPr lang="en-US" altLang="zh-CN" sz="2000" dirty="0">
              <a:solidFill>
                <a:srgbClr val="0000FF"/>
              </a:solidFill>
            </a:endParaRPr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右大括号 3"/>
          <p:cNvSpPr/>
          <p:nvPr/>
        </p:nvSpPr>
        <p:spPr>
          <a:xfrm>
            <a:off x="3779912" y="3140968"/>
            <a:ext cx="144016" cy="648072"/>
          </a:xfrm>
          <a:prstGeom prst="rightBrace">
            <a:avLst/>
          </a:prstGeom>
          <a:solidFill>
            <a:schemeClr val="bg1"/>
          </a:solidFill>
          <a:ln w="254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995936" y="328498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重点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A20294-C24C-E5A9-E592-09C8509C4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1864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James Gosling (May 19, 1955 -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之父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http://en.wikipedia.org/wiki/James_Gosling</a:t>
            </a:r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12</a:t>
            </a:r>
            <a:r>
              <a:rPr lang="zh-CN" altLang="en-US" sz="2000" dirty="0"/>
              <a:t>岁做了一台电子游戏机 ，</a:t>
            </a:r>
            <a:r>
              <a:rPr lang="en-US" altLang="zh-CN" sz="2000" dirty="0"/>
              <a:t>14</a:t>
            </a:r>
            <a:r>
              <a:rPr lang="zh-CN" altLang="en-US" sz="2000" dirty="0"/>
              <a:t>岁学习计算机编程 。</a:t>
            </a:r>
            <a:r>
              <a:rPr lang="en-US" altLang="zh-CN" sz="2000" dirty="0"/>
              <a:t>80</a:t>
            </a:r>
            <a:r>
              <a:rPr lang="zh-CN" altLang="en-US" sz="2000" dirty="0"/>
              <a:t>年代初，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获得博士学位后到</a:t>
            </a:r>
            <a:r>
              <a:rPr lang="en-US" altLang="zh-CN" sz="2000" dirty="0"/>
              <a:t>IBM</a:t>
            </a:r>
            <a:r>
              <a:rPr lang="zh-CN" altLang="en-US" sz="2000" dirty="0"/>
              <a:t>工作，设计</a:t>
            </a:r>
            <a:r>
              <a:rPr lang="en-US" altLang="zh-CN" sz="2000" dirty="0"/>
              <a:t>IBM</a:t>
            </a:r>
            <a:r>
              <a:rPr lang="zh-CN" altLang="en-US" sz="2000" dirty="0"/>
              <a:t>第一代工作站，后跳槽到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，</a:t>
            </a:r>
            <a:r>
              <a:rPr lang="en-US" altLang="zh-CN" sz="2000" dirty="0"/>
              <a:t>1991</a:t>
            </a:r>
            <a:r>
              <a:rPr lang="zh-CN" altLang="en-US" sz="2000" dirty="0"/>
              <a:t>年开始从事</a:t>
            </a:r>
            <a:r>
              <a:rPr lang="en-US" altLang="zh-CN" sz="2000" dirty="0"/>
              <a:t>Green</a:t>
            </a:r>
            <a:r>
              <a:rPr lang="zh-CN" altLang="en-US" sz="2000" dirty="0"/>
              <a:t>项目，随后设计了</a:t>
            </a:r>
            <a:r>
              <a:rPr lang="en-US" altLang="zh-CN" sz="2000" dirty="0"/>
              <a:t>Java</a:t>
            </a:r>
            <a:r>
              <a:rPr lang="zh-CN" altLang="en-US" sz="2000" dirty="0"/>
              <a:t>。 </a:t>
            </a:r>
          </a:p>
          <a:p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2050" name="Picture 2" descr="James Gosling 200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484784"/>
            <a:ext cx="2095500" cy="2105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33A7243-E84F-1074-6B91-990E56F63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6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Joshua Bloch  (August 28, 1961 - )</a:t>
            </a:r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之母，</a:t>
            </a:r>
            <a:r>
              <a:rPr lang="en-US" altLang="zh-CN" sz="2000" dirty="0"/>
              <a:t>Java 2</a:t>
            </a:r>
            <a:r>
              <a:rPr lang="zh-CN" altLang="en-US" sz="2000" dirty="0"/>
              <a:t>元勋</a:t>
            </a:r>
            <a:endParaRPr lang="en-US" altLang="zh-CN" sz="2000" dirty="0"/>
          </a:p>
          <a:p>
            <a:r>
              <a:rPr lang="en-US" altLang="zh-CN" sz="2000" dirty="0">
                <a:hlinkClick r:id="rId2"/>
              </a:rPr>
              <a:t>http://en.wikipedia.org/wiki/Joshua_Bloch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将</a:t>
            </a:r>
            <a:r>
              <a:rPr lang="en-US" altLang="zh-CN" sz="2000" dirty="0"/>
              <a:t>Java</a:t>
            </a:r>
            <a:r>
              <a:rPr lang="zh-CN" altLang="en-US" sz="2000" dirty="0"/>
              <a:t>“哺育”成长，主要贡献：</a:t>
            </a:r>
            <a:r>
              <a:rPr lang="en-US" altLang="zh-CN" sz="2000" dirty="0"/>
              <a:t>JDK 1.1</a:t>
            </a:r>
            <a:r>
              <a:rPr lang="zh-CN" altLang="en-US" sz="2000" dirty="0"/>
              <a:t>中的</a:t>
            </a:r>
            <a:r>
              <a:rPr lang="en-US" altLang="zh-CN" sz="2000" dirty="0" err="1"/>
              <a:t>java.math</a:t>
            </a:r>
            <a:r>
              <a:rPr lang="zh-CN" altLang="en-US" sz="2000" dirty="0"/>
              <a:t>、</a:t>
            </a:r>
            <a:r>
              <a:rPr lang="en-US" altLang="zh-CN" sz="2000" dirty="0"/>
              <a:t>JDK 1.4</a:t>
            </a:r>
            <a:r>
              <a:rPr lang="zh-CN" altLang="en-US" sz="2000" dirty="0"/>
              <a:t>中的</a:t>
            </a:r>
            <a:r>
              <a:rPr lang="en-US" altLang="zh-CN" sz="2000" dirty="0"/>
              <a:t>assertions</a:t>
            </a:r>
            <a:r>
              <a:rPr lang="zh-CN" altLang="en-US" sz="2000" dirty="0"/>
              <a:t>、</a:t>
            </a:r>
            <a:r>
              <a:rPr lang="en-US" altLang="zh-CN" sz="2000" dirty="0"/>
              <a:t>Collections Framework</a:t>
            </a:r>
            <a:r>
              <a:rPr lang="zh-CN" altLang="en-US" sz="2000" dirty="0"/>
              <a:t>、</a:t>
            </a:r>
            <a:r>
              <a:rPr lang="en-US" altLang="zh-CN" sz="2000" dirty="0"/>
              <a:t>Tiger</a:t>
            </a:r>
            <a:r>
              <a:rPr lang="zh-CN" altLang="en-US" sz="2000" dirty="0"/>
              <a:t>，</a:t>
            </a:r>
            <a:r>
              <a:rPr lang="en-US" altLang="zh-CN" sz="2000" dirty="0"/>
              <a:t>2004</a:t>
            </a:r>
            <a:r>
              <a:rPr lang="zh-CN" altLang="en-US" sz="2000" dirty="0"/>
              <a:t>年</a:t>
            </a:r>
            <a:r>
              <a:rPr lang="en-US" altLang="zh-CN" sz="2000" dirty="0"/>
              <a:t>7</a:t>
            </a:r>
            <a:r>
              <a:rPr lang="zh-CN" altLang="en-US" sz="2000" dirty="0"/>
              <a:t>月离开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到</a:t>
            </a:r>
            <a:r>
              <a:rPr lang="en-US" altLang="zh-CN" sz="2000" dirty="0"/>
              <a:t>Google</a:t>
            </a:r>
            <a:r>
              <a:rPr lang="zh-CN" altLang="en-US" sz="2000" dirty="0"/>
              <a:t>公司。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4098" name="Picture 2" descr="Joshuabloch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876" y="1708364"/>
            <a:ext cx="2217490" cy="1400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D110BD2-FDB0-E011-20C8-3A0CA5B8D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732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Bill Joy (November 8, 1954 - )</a:t>
            </a:r>
          </a:p>
          <a:p>
            <a:r>
              <a:rPr lang="en-US" altLang="zh-CN" sz="2000" dirty="0">
                <a:hlinkClick r:id="rId2"/>
              </a:rPr>
              <a:t>http://en.wikipedia.org/wiki/Bill_Joy</a:t>
            </a:r>
            <a:r>
              <a:rPr lang="en-US" altLang="zh-CN" sz="2000" dirty="0"/>
              <a:t>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兼通计算机软硬件技术的天才，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的创始人之一，世界上最优秀的程序员之一。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5122" name="Picture 2" descr="Bill joy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620688"/>
            <a:ext cx="20955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E8A7F9-2D2D-36D3-77DC-4CC822FF0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50927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Scott McNealy (November 13, 1954 - )</a:t>
            </a:r>
          </a:p>
          <a:p>
            <a:r>
              <a:rPr lang="en-US" altLang="zh-CN" sz="2000" dirty="0">
                <a:hlinkClick r:id="rId2"/>
              </a:rPr>
              <a:t>http://en.wikipedia.org/wiki/Scott_McNealy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Sun Microsystems</a:t>
            </a:r>
            <a:r>
              <a:rPr lang="zh-CN" altLang="en-US" sz="2000" dirty="0"/>
              <a:t>多年的掌舵者。</a:t>
            </a:r>
            <a:endParaRPr lang="en-US" altLang="zh-CN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7170" name="Picture 2" descr="ScottMcNealy Cropped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548680"/>
            <a:ext cx="2095500" cy="262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EAED47C-E1F7-5BDD-E1C3-09A95521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76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诞生于</a:t>
            </a:r>
            <a:r>
              <a:rPr lang="en-US" altLang="zh-CN" sz="2000" dirty="0">
                <a:solidFill>
                  <a:srgbClr val="FF0000"/>
                </a:solidFill>
              </a:rPr>
              <a:t>1995</a:t>
            </a:r>
            <a:r>
              <a:rPr lang="zh-CN" altLang="en-US" sz="2000" dirty="0"/>
              <a:t>年（</a:t>
            </a:r>
            <a:r>
              <a:rPr lang="zh-CN" altLang="en-US" sz="2000" dirty="0">
                <a:solidFill>
                  <a:srgbClr val="0000FF"/>
                </a:solidFill>
              </a:rPr>
              <a:t>注：</a:t>
            </a:r>
            <a:r>
              <a:rPr lang="en-US" altLang="zh-CN" sz="2000" dirty="0">
                <a:solidFill>
                  <a:srgbClr val="0000FF"/>
                </a:solidFill>
              </a:rPr>
              <a:t>1996</a:t>
            </a:r>
            <a:r>
              <a:rPr lang="zh-CN" altLang="en-US" sz="2000" dirty="0">
                <a:solidFill>
                  <a:srgbClr val="0000FF"/>
                </a:solidFill>
              </a:rPr>
              <a:t>发布</a:t>
            </a:r>
            <a:r>
              <a:rPr lang="en-US" altLang="zh-CN" sz="2000" dirty="0">
                <a:solidFill>
                  <a:srgbClr val="0000FF"/>
                </a:solidFill>
              </a:rPr>
              <a:t>Java 1.0</a:t>
            </a:r>
            <a:r>
              <a:rPr lang="zh-CN" altLang="en-US" sz="2000" dirty="0"/>
              <a:t>），是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公司组织开发的编程语言，主要贡献者是</a:t>
            </a:r>
            <a:r>
              <a:rPr lang="en-US" altLang="zh-CN" sz="2000" dirty="0">
                <a:solidFill>
                  <a:srgbClr val="FF0000"/>
                </a:solidFill>
              </a:rPr>
              <a:t>James Gosling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1990</a:t>
            </a:r>
            <a:r>
              <a:rPr lang="zh-CN" altLang="en-US" sz="2000" dirty="0"/>
              <a:t>年</a:t>
            </a:r>
            <a:r>
              <a:rPr lang="en-US" altLang="zh-CN" sz="2000" dirty="0"/>
              <a:t>Sun Microsystems</a:t>
            </a:r>
            <a:r>
              <a:rPr lang="zh-CN" altLang="en-US" sz="2000" dirty="0"/>
              <a:t>公司成立了由</a:t>
            </a:r>
            <a:r>
              <a:rPr lang="en-US" altLang="zh-CN" sz="2000" dirty="0"/>
              <a:t>James Gosling</a:t>
            </a:r>
            <a:r>
              <a:rPr lang="zh-CN" altLang="en-US" sz="2000" dirty="0"/>
              <a:t>领导的开发小组，开始致力于开发一种</a:t>
            </a:r>
            <a:r>
              <a:rPr lang="zh-CN" altLang="en-US" sz="2000" dirty="0">
                <a:solidFill>
                  <a:srgbClr val="FF0000"/>
                </a:solidFill>
              </a:rPr>
              <a:t>可移植</a:t>
            </a:r>
            <a:r>
              <a:rPr lang="zh-CN" altLang="en-US" sz="2000" dirty="0"/>
              <a:t>的、</a:t>
            </a:r>
            <a:r>
              <a:rPr lang="zh-CN" altLang="en-US" sz="2000" dirty="0">
                <a:solidFill>
                  <a:srgbClr val="FF0000"/>
                </a:solidFill>
              </a:rPr>
              <a:t>跨平台</a:t>
            </a:r>
            <a:r>
              <a:rPr lang="zh-CN" altLang="en-US" sz="2000" dirty="0"/>
              <a:t>的语言，该语言能生成正确运行于各种</a:t>
            </a:r>
            <a:r>
              <a:rPr lang="zh-CN" altLang="en-US" sz="2000" dirty="0">
                <a:solidFill>
                  <a:srgbClr val="FF0000"/>
                </a:solidFill>
              </a:rPr>
              <a:t>操作系统</a:t>
            </a:r>
            <a:r>
              <a:rPr lang="zh-CN" altLang="en-US" sz="2000" dirty="0"/>
              <a:t>、各种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上的代码。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他们的钻研和努力促成了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语言的诞生。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的发展得利于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和</a:t>
            </a:r>
            <a:r>
              <a:rPr lang="en-US" altLang="zh-CN" sz="2000" dirty="0"/>
              <a:t>Web</a:t>
            </a:r>
            <a:r>
              <a:rPr lang="zh-CN" altLang="en-US" sz="2000" dirty="0"/>
              <a:t>的出现，</a:t>
            </a:r>
            <a:r>
              <a:rPr lang="en-US" altLang="zh-CN" sz="2000" dirty="0"/>
              <a:t>Internet</a:t>
            </a:r>
            <a:r>
              <a:rPr lang="zh-CN" altLang="en-US" sz="2000" dirty="0"/>
              <a:t>上有各种不同的计算机，它们可能使用完全不同的</a:t>
            </a:r>
            <a:r>
              <a:rPr lang="zh-CN" altLang="en-US" sz="2000" dirty="0">
                <a:solidFill>
                  <a:srgbClr val="FF0000"/>
                </a:solidFill>
              </a:rPr>
              <a:t>操作系统和</a:t>
            </a:r>
            <a:r>
              <a:rPr lang="en-US" altLang="zh-CN" sz="2000" dirty="0">
                <a:solidFill>
                  <a:srgbClr val="FF0000"/>
                </a:solidFill>
              </a:rPr>
              <a:t>CPU</a:t>
            </a:r>
            <a:r>
              <a:rPr lang="zh-CN" altLang="en-US" sz="2000" dirty="0">
                <a:solidFill>
                  <a:srgbClr val="FF0000"/>
                </a:solidFill>
              </a:rPr>
              <a:t>芯片</a:t>
            </a:r>
            <a:r>
              <a:rPr lang="zh-CN" altLang="en-US" sz="2000" dirty="0"/>
              <a:t>，但仍希望运行相同的程序，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的出现标志着</a:t>
            </a:r>
            <a:r>
              <a:rPr lang="zh-CN" altLang="en-US" sz="2000" dirty="0">
                <a:solidFill>
                  <a:srgbClr val="FF0000"/>
                </a:solidFill>
              </a:rPr>
              <a:t>真正的分布式系统</a:t>
            </a:r>
            <a:r>
              <a:rPr lang="zh-CN" altLang="en-US" sz="2000" dirty="0"/>
              <a:t>的到来。</a:t>
            </a:r>
          </a:p>
        </p:txBody>
      </p:sp>
      <p:pic>
        <p:nvPicPr>
          <p:cNvPr id="4" name="Picture 4" descr="http://upload.wikimedia.org/wikipedia/commons/thumb/1/14/James_Gosling_2008.jpg/220px-James_Gosling_2008.jpg">
            <a:extLst>
              <a:ext uri="{FF2B5EF4-FFF2-40B4-BE49-F238E27FC236}">
                <a16:creationId xmlns:a16="http://schemas.microsoft.com/office/drawing/2014/main" id="{3CF17740-5E44-1033-15F5-F2C5577B8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2" y="46225"/>
            <a:ext cx="1592585" cy="159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C7D20F2-AA62-B223-067F-3117B6012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Doug Lea</a:t>
            </a:r>
          </a:p>
          <a:p>
            <a:r>
              <a:rPr lang="en-US" altLang="zh-CN" sz="2000" dirty="0">
                <a:hlinkClick r:id="rId2"/>
              </a:rPr>
              <a:t>http://en.wikipedia.org/wiki/Doug_Lea</a:t>
            </a:r>
            <a:r>
              <a:rPr lang="en-US" altLang="zh-CN" sz="2000" dirty="0"/>
              <a:t>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世界上对</a:t>
            </a:r>
            <a:r>
              <a:rPr lang="en-US" altLang="zh-CN" sz="2000" dirty="0"/>
              <a:t>Java</a:t>
            </a:r>
            <a:r>
              <a:rPr lang="zh-CN" altLang="en-US" sz="2000" dirty="0"/>
              <a:t>影响力最大的个人，因为在</a:t>
            </a:r>
            <a:r>
              <a:rPr lang="en-US" altLang="zh-CN" sz="2000" dirty="0"/>
              <a:t>Java</a:t>
            </a:r>
            <a:r>
              <a:rPr lang="zh-CN" altLang="en-US" sz="2000" dirty="0"/>
              <a:t>的两次大变革中，他都起了举足轻重的作用，服务于纽约州立大学</a:t>
            </a:r>
            <a:r>
              <a:rPr lang="en-US" altLang="zh-CN" sz="2000" dirty="0"/>
              <a:t>Oswego</a:t>
            </a:r>
            <a:r>
              <a:rPr lang="zh-CN" altLang="en-US" sz="2000" dirty="0"/>
              <a:t>分校计算机科学系。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6146" name="Picture 2" descr="http://d.hiphotos.baidu.com/baike/w%3D268/sign=c3cbda77269759ee4a5067cd8afb434e/2934349b033b5bb502db9e8436d3d539b600bcb8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814537"/>
            <a:ext cx="1919164" cy="2413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90BC988-5238-3CA1-811D-DB5C48993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50310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风云人物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Bruce </a:t>
            </a:r>
            <a:r>
              <a:rPr lang="en-US" altLang="zh-CN" sz="2000" dirty="0" err="1"/>
              <a:t>Eckel</a:t>
            </a:r>
            <a:r>
              <a:rPr lang="en-US" altLang="zh-CN" sz="2000" dirty="0"/>
              <a:t> (July 8, 1957 - )</a:t>
            </a:r>
          </a:p>
          <a:p>
            <a:r>
              <a:rPr lang="en-US" altLang="zh-CN" sz="2000" dirty="0">
                <a:hlinkClick r:id="rId2"/>
              </a:rPr>
              <a:t>http://en.wikipedia.org/wiki/Bruce_Eckel</a:t>
            </a:r>
            <a:r>
              <a:rPr lang="en-US" altLang="zh-CN" sz="2000" dirty="0"/>
              <a:t>   </a:t>
            </a:r>
          </a:p>
          <a:p>
            <a:endParaRPr lang="en-US" altLang="zh-CN" sz="2000" dirty="0"/>
          </a:p>
          <a:p>
            <a:endParaRPr lang="en-US" altLang="zh-CN" sz="2000" dirty="0"/>
          </a:p>
          <a:p>
            <a:endParaRPr lang="en-US" altLang="zh-CN" sz="2000" dirty="0"/>
          </a:p>
          <a:p>
            <a:r>
              <a:rPr lang="en-US" altLang="zh-CN" sz="2000" i="1" dirty="0"/>
              <a:t>Thinking in Java</a:t>
            </a:r>
            <a:r>
              <a:rPr lang="zh-CN" altLang="en-US" sz="2000" dirty="0"/>
              <a:t>的作者。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pic>
        <p:nvPicPr>
          <p:cNvPr id="8194" name="Picture 2" descr="https://secure.gravatar.com/avatar/edbfa8108712e84771f4d0d756338f75?s=420&amp;d=https://a248.e.akamai.net/assets.github.com%2Fimages%2Fgravatars%2Fgravatar-user-420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980728"/>
            <a:ext cx="1912268" cy="1912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CAFDA38-7B66-7856-F4D6-14EB3A8AF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04193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Java</a:t>
            </a:r>
            <a:r>
              <a:rPr lang="zh-CN" altLang="en-US" sz="3200" dirty="0"/>
              <a:t>常用词汇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JVM, Java Virtual Machine (Java</a:t>
            </a:r>
            <a:r>
              <a:rPr lang="zh-CN" altLang="en-US" sz="2000" dirty="0"/>
              <a:t>虚拟机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JDK, Java Development Kit (Java</a:t>
            </a:r>
            <a:r>
              <a:rPr lang="zh-CN" altLang="en-US" sz="2000" dirty="0"/>
              <a:t>开发工具包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JRE, Java Runtime Environment (Java</a:t>
            </a:r>
            <a:r>
              <a:rPr lang="zh-CN" altLang="en-US" sz="2000" dirty="0"/>
              <a:t>运行环境</a:t>
            </a:r>
            <a:r>
              <a:rPr lang="en-US" altLang="zh-CN" sz="2000" dirty="0"/>
              <a:t>)</a:t>
            </a:r>
          </a:p>
          <a:p>
            <a:r>
              <a:rPr lang="en-US" altLang="zh-CN" sz="2000" dirty="0"/>
              <a:t>IDE, Integrated Development Environment (</a:t>
            </a:r>
            <a:r>
              <a:rPr lang="zh-CN" altLang="en-US" sz="2000" dirty="0"/>
              <a:t>集成开发环境</a:t>
            </a:r>
            <a:r>
              <a:rPr lang="en-US" altLang="zh-CN" sz="2000" dirty="0"/>
              <a:t>) </a:t>
            </a:r>
          </a:p>
          <a:p>
            <a:endParaRPr lang="zh-CN" altLang="en-US" sz="2000" dirty="0"/>
          </a:p>
        </p:txBody>
      </p:sp>
      <p:sp>
        <p:nvSpPr>
          <p:cNvPr id="4" name="文本框 3"/>
          <p:cNvSpPr txBox="1"/>
          <p:nvPr/>
        </p:nvSpPr>
        <p:spPr>
          <a:xfrm>
            <a:off x="0" y="-276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补充内容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FA9A90-A00E-1F95-946E-CDDEC7637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7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1.1 Java</a:t>
            </a:r>
            <a:r>
              <a:rPr lang="zh-CN" altLang="en-US" sz="3200" dirty="0"/>
              <a:t>语言的诞生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James Gosling</a:t>
            </a:r>
            <a:r>
              <a:rPr lang="zh-CN" altLang="en-US" sz="2000" dirty="0"/>
              <a:t>的办公室外面有一棵大橡树，他最初将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语言命名为</a:t>
            </a:r>
            <a:r>
              <a:rPr lang="en-US" altLang="zh-CN" sz="2000" dirty="0"/>
              <a:t>oak</a:t>
            </a:r>
            <a:r>
              <a:rPr lang="zh-CN" altLang="en-US" sz="2000" dirty="0"/>
              <a:t>（橡树），后来发现已经有一种计算机语言的名字叫</a:t>
            </a:r>
            <a:r>
              <a:rPr lang="en-US" altLang="zh-CN" sz="2000" dirty="0"/>
              <a:t>oak</a:t>
            </a:r>
            <a:r>
              <a:rPr lang="zh-CN" altLang="en-US" sz="2000" dirty="0"/>
              <a:t>，最后决定为这种语言起名为</a:t>
            </a:r>
            <a:r>
              <a:rPr lang="en-US" altLang="zh-CN" sz="2000" dirty="0"/>
              <a:t>Java</a:t>
            </a:r>
            <a:r>
              <a:rPr lang="zh-CN" altLang="en-US" sz="2000" dirty="0"/>
              <a:t>，其寓意是</a:t>
            </a:r>
            <a:r>
              <a:rPr lang="zh-CN" altLang="en-US" sz="2000" dirty="0">
                <a:solidFill>
                  <a:srgbClr val="FF0000"/>
                </a:solidFill>
              </a:rPr>
              <a:t>为世人端上一杯热咖啡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“</a:t>
            </a:r>
            <a:r>
              <a:rPr lang="en-US" altLang="zh-CN" sz="2000" dirty="0"/>
              <a:t>Java</a:t>
            </a:r>
            <a:r>
              <a:rPr lang="zh-CN" altLang="en-US" sz="2000" dirty="0"/>
              <a:t>”是印度尼西亚</a:t>
            </a:r>
            <a:r>
              <a:rPr lang="zh-CN" altLang="en-US" sz="2000" dirty="0">
                <a:solidFill>
                  <a:srgbClr val="FF0000"/>
                </a:solidFill>
              </a:rPr>
              <a:t>一个盛产咖啡的岛屿</a:t>
            </a:r>
            <a:r>
              <a:rPr lang="zh-CN" altLang="en-US" sz="2000" dirty="0"/>
              <a:t>。</a:t>
            </a:r>
            <a:endParaRPr lang="en-US" altLang="zh-CN" sz="2000" dirty="0"/>
          </a:p>
        </p:txBody>
      </p:sp>
      <p:pic>
        <p:nvPicPr>
          <p:cNvPr id="4" name="Picture 2" descr="http://upload.wikimedia.org/wikipedia/commons/thumb/a/a4/Java_logo_and_wordmark.svg/300px-Java_logo_and_wordmark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318" y="4005064"/>
            <a:ext cx="955964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89DA0A4-54E2-9FDE-8F65-1766FCDDE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1759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A Brief History of Java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1800" dirty="0"/>
              <a:t>1991: A group of </a:t>
            </a:r>
            <a:r>
              <a:rPr lang="en-US" altLang="zh-CN" sz="1800" dirty="0">
                <a:solidFill>
                  <a:srgbClr val="FF0000"/>
                </a:solidFill>
              </a:rPr>
              <a:t>Sun Microsystems </a:t>
            </a:r>
            <a:r>
              <a:rPr lang="en-US" altLang="zh-CN" sz="1800" dirty="0"/>
              <a:t>engineers, led by Patrick </a:t>
            </a:r>
            <a:r>
              <a:rPr lang="en-US" altLang="zh-CN" sz="1800" dirty="0" err="1"/>
              <a:t>Naughton</a:t>
            </a:r>
            <a:r>
              <a:rPr lang="en-US" altLang="zh-CN" sz="1800" dirty="0"/>
              <a:t> and </a:t>
            </a:r>
            <a:r>
              <a:rPr lang="en-US" altLang="zh-CN" sz="1800" dirty="0">
                <a:solidFill>
                  <a:srgbClr val="FF0000"/>
                </a:solidFill>
              </a:rPr>
              <a:t>James Gosling</a:t>
            </a:r>
          </a:p>
          <a:p>
            <a:r>
              <a:rPr lang="en-US" altLang="zh-CN" sz="1800" dirty="0"/>
              <a:t>1995: SunWorld’95, the </a:t>
            </a:r>
            <a:r>
              <a:rPr lang="en-US" altLang="zh-CN" sz="1800" dirty="0" err="1"/>
              <a:t>HotJava</a:t>
            </a:r>
            <a:r>
              <a:rPr lang="en-US" altLang="zh-CN" sz="1800" dirty="0"/>
              <a:t> browser</a:t>
            </a:r>
          </a:p>
        </p:txBody>
      </p:sp>
      <p:sp>
        <p:nvSpPr>
          <p:cNvPr id="5" name="矩形 4"/>
          <p:cNvSpPr/>
          <p:nvPr/>
        </p:nvSpPr>
        <p:spPr>
          <a:xfrm>
            <a:off x="4139952" y="6444044"/>
            <a:ext cx="49685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2"/>
              </a:rPr>
              <a:t>http://en.wikipedia.org/wiki/Java_version_history</a:t>
            </a:r>
            <a:r>
              <a:rPr lang="en-US" altLang="zh-CN" dirty="0"/>
              <a:t> 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D2FA0B-F2CF-DDFE-5228-48D0DE9368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924943"/>
            <a:ext cx="9108504" cy="2710261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6D8B195-EA20-7219-3533-F2BC61202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29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1.2 </a:t>
            </a:r>
            <a:r>
              <a:rPr lang="zh-CN" altLang="en-US" sz="2000" dirty="0">
                <a:solidFill>
                  <a:srgbClr val="FF0000"/>
                </a:solidFill>
              </a:rPr>
              <a:t>学习</a:t>
            </a:r>
            <a:r>
              <a:rPr lang="en-US" altLang="zh-CN" sz="2000" dirty="0">
                <a:solidFill>
                  <a:srgbClr val="FF0000"/>
                </a:solidFill>
              </a:rPr>
              <a:t>Java</a:t>
            </a:r>
            <a:r>
              <a:rPr lang="zh-CN" altLang="en-US" sz="2000" dirty="0">
                <a:solidFill>
                  <a:srgbClr val="FF0000"/>
                </a:solidFill>
              </a:rPr>
              <a:t>的必要性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1.3 Java</a:t>
            </a:r>
            <a:r>
              <a:rPr lang="zh-CN" altLang="en-US" sz="2000" dirty="0"/>
              <a:t>的特点</a:t>
            </a:r>
            <a:endParaRPr lang="en-US" altLang="zh-CN" sz="2000" dirty="0"/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C583C96-9E04-B0A6-19F6-6D65343CB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921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1.2 </a:t>
            </a:r>
            <a:r>
              <a:rPr lang="zh-CN" altLang="en-US" sz="3200" dirty="0"/>
              <a:t>学习</a:t>
            </a:r>
            <a:r>
              <a:rPr lang="en-US" altLang="zh-CN" sz="3200" dirty="0"/>
              <a:t>Java</a:t>
            </a:r>
            <a:r>
              <a:rPr lang="zh-CN" altLang="en-US" sz="3200" dirty="0"/>
              <a:t>的必要性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Java</a:t>
            </a:r>
            <a:r>
              <a:rPr lang="zh-CN" altLang="en-US" sz="2000" dirty="0"/>
              <a:t>不仅可以用来开发大型的桌面应用程序，而且特别适合于</a:t>
            </a:r>
            <a:r>
              <a:rPr lang="en-US" altLang="zh-CN" sz="2000" dirty="0"/>
              <a:t>Internet</a:t>
            </a:r>
            <a:r>
              <a:rPr lang="zh-CN" altLang="en-US" sz="2000" dirty="0"/>
              <a:t>的应用开发。</a:t>
            </a:r>
            <a:endParaRPr lang="en-US" altLang="zh-CN" sz="2000" dirty="0"/>
          </a:p>
          <a:p>
            <a:r>
              <a:rPr lang="zh-CN" altLang="en-US" sz="2000" dirty="0"/>
              <a:t>目前，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语言不仅是一门正在被广泛使用的编程语言，而且</a:t>
            </a:r>
            <a:r>
              <a:rPr lang="zh-CN" altLang="en-US" sz="2000" dirty="0">
                <a:solidFill>
                  <a:srgbClr val="FF0000"/>
                </a:solidFill>
              </a:rPr>
              <a:t>已成为软件设计开发者应当掌握的一门基础语言</a:t>
            </a:r>
            <a:r>
              <a:rPr lang="zh-CN" altLang="en-US" sz="2000" dirty="0"/>
              <a:t>。</a:t>
            </a:r>
            <a:endParaRPr lang="en-US" altLang="zh-CN" sz="2000" dirty="0"/>
          </a:p>
          <a:p>
            <a:r>
              <a:rPr lang="en-US" altLang="zh-CN" sz="2000" dirty="0"/>
              <a:t>Java</a:t>
            </a:r>
            <a:r>
              <a:rPr lang="zh-CN" altLang="en-US" sz="2000" dirty="0"/>
              <a:t>语言是</a:t>
            </a:r>
            <a:r>
              <a:rPr lang="zh-CN" altLang="en-US" sz="2000" dirty="0">
                <a:solidFill>
                  <a:srgbClr val="FF0000"/>
                </a:solidFill>
              </a:rPr>
              <a:t>面向对象编程</a:t>
            </a:r>
            <a:r>
              <a:rPr lang="zh-CN" altLang="en-US" sz="2000" dirty="0"/>
              <a:t>的，并涉及到</a:t>
            </a:r>
            <a:r>
              <a:rPr lang="zh-CN" altLang="en-US" sz="2000" dirty="0">
                <a:solidFill>
                  <a:srgbClr val="FF0000"/>
                </a:solidFill>
              </a:rPr>
              <a:t>网络</a:t>
            </a:r>
            <a:r>
              <a:rPr lang="zh-CN" altLang="en-US" sz="2000" dirty="0"/>
              <a:t>、</a:t>
            </a:r>
            <a:r>
              <a:rPr lang="zh-CN" altLang="en-US" sz="2000" dirty="0">
                <a:solidFill>
                  <a:srgbClr val="FF0000"/>
                </a:solidFill>
              </a:rPr>
              <a:t>多线程</a:t>
            </a:r>
            <a:r>
              <a:rPr lang="zh-CN" altLang="en-US" sz="2000" dirty="0"/>
              <a:t>等重要的基础知识，而且很多新的技术领域都涉及到了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语言，因此，学习和掌握</a:t>
            </a:r>
            <a:r>
              <a:rPr lang="en-US" altLang="zh-CN" sz="2000" dirty="0"/>
              <a:t>Java</a:t>
            </a:r>
            <a:r>
              <a:rPr lang="zh-CN" altLang="en-US" sz="2000" dirty="0"/>
              <a:t>已成为</a:t>
            </a:r>
            <a:r>
              <a:rPr lang="zh-CN" altLang="en-US" sz="2000" dirty="0">
                <a:solidFill>
                  <a:srgbClr val="FF0000"/>
                </a:solidFill>
              </a:rPr>
              <a:t>共识</a:t>
            </a:r>
            <a:r>
              <a:rPr lang="zh-CN" altLang="en-US" sz="2000" dirty="0"/>
              <a:t>。国内外许多大学已将</a:t>
            </a:r>
            <a:r>
              <a:rPr lang="en-US" altLang="zh-CN" sz="2000" dirty="0"/>
              <a:t>Java</a:t>
            </a:r>
            <a:r>
              <a:rPr lang="zh-CN" altLang="en-US" sz="2000" dirty="0"/>
              <a:t>语言列入了本科教学计划；</a:t>
            </a:r>
            <a:r>
              <a:rPr lang="en-US" altLang="zh-CN" sz="2000" dirty="0"/>
              <a:t>IT</a:t>
            </a:r>
            <a:r>
              <a:rPr lang="zh-CN" altLang="en-US" sz="2000" dirty="0"/>
              <a:t>行业对</a:t>
            </a:r>
            <a:r>
              <a:rPr lang="en-US" altLang="zh-CN" sz="2000" dirty="0"/>
              <a:t>Java</a:t>
            </a:r>
            <a:r>
              <a:rPr lang="zh-CN" altLang="en-US" sz="2000" dirty="0"/>
              <a:t>人才的需求正在不断增长，一些软件公司对其开发人员周期性地进行</a:t>
            </a:r>
            <a:r>
              <a:rPr lang="en-US" altLang="zh-CN" sz="2000" dirty="0"/>
              <a:t>Java</a:t>
            </a:r>
            <a:r>
              <a:rPr lang="zh-CN" altLang="en-US" sz="2000" dirty="0"/>
              <a:t>的基础培训工作。</a:t>
            </a:r>
            <a:endParaRPr lang="en-US" altLang="zh-CN" sz="2000" dirty="0"/>
          </a:p>
          <a:p>
            <a:endParaRPr lang="en-US" altLang="zh-CN" sz="2000" dirty="0"/>
          </a:p>
          <a:p>
            <a:r>
              <a:rPr lang="zh-CN" altLang="en-US" sz="2000" dirty="0"/>
              <a:t>在</a:t>
            </a:r>
            <a:r>
              <a:rPr lang="en-US" altLang="zh-CN" sz="2000" dirty="0"/>
              <a:t>IT</a:t>
            </a:r>
            <a:r>
              <a:rPr lang="zh-CN" altLang="en-US" sz="2000" dirty="0"/>
              <a:t>行业发达的北美洲，有将近</a:t>
            </a:r>
            <a:r>
              <a:rPr lang="en-US" altLang="zh-CN" sz="2000" dirty="0"/>
              <a:t>60%</a:t>
            </a:r>
            <a:r>
              <a:rPr lang="zh-CN" altLang="en-US" sz="2000" dirty="0"/>
              <a:t>的软件开发人员在使用</a:t>
            </a:r>
            <a:r>
              <a:rPr lang="en-US" altLang="zh-CN" sz="2000" dirty="0"/>
              <a:t>Java</a:t>
            </a:r>
            <a:r>
              <a:rPr lang="zh-CN" altLang="en-US" sz="2000" dirty="0"/>
              <a:t>完成他们的工作，</a:t>
            </a:r>
            <a:r>
              <a:rPr lang="en-US" altLang="zh-CN" sz="2000" dirty="0"/>
              <a:t>Evans Data</a:t>
            </a:r>
            <a:r>
              <a:rPr lang="zh-CN" altLang="en-US" sz="2000" dirty="0"/>
              <a:t>公司在</a:t>
            </a:r>
            <a:r>
              <a:rPr lang="en-US" altLang="zh-CN" sz="2000" dirty="0"/>
              <a:t>2002</a:t>
            </a:r>
            <a:r>
              <a:rPr lang="zh-CN" altLang="en-US" sz="2000" dirty="0"/>
              <a:t>年做的一项调查中发现，在北美洲，</a:t>
            </a:r>
            <a:r>
              <a:rPr lang="en-US" altLang="zh-CN" sz="2000" dirty="0"/>
              <a:t>Java</a:t>
            </a:r>
            <a:r>
              <a:rPr lang="zh-CN" altLang="en-US" sz="2000" dirty="0"/>
              <a:t>的使用率已经接近 </a:t>
            </a:r>
            <a:r>
              <a:rPr lang="en-US" altLang="zh-CN" sz="2000" dirty="0"/>
              <a:t>C/C++</a:t>
            </a:r>
            <a:r>
              <a:rPr lang="zh-CN" altLang="en-US" sz="2000" dirty="0"/>
              <a:t>。</a:t>
            </a:r>
            <a:r>
              <a:rPr lang="zh-CN" altLang="en-US" sz="2000" dirty="0">
                <a:solidFill>
                  <a:srgbClr val="0000FF"/>
                </a:solidFill>
              </a:rPr>
              <a:t>（教材中使用的是较早的统计数据）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CE4417-F916-54A4-D71A-461267E83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3360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/>
              <a:t>Outline</a:t>
            </a:r>
            <a:endParaRPr lang="zh-CN" altLang="en-US" sz="32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dirty="0"/>
              <a:t>1.1 Java</a:t>
            </a:r>
            <a:r>
              <a:rPr lang="zh-CN" altLang="en-US" sz="2000" dirty="0"/>
              <a:t>语言的诞生</a:t>
            </a:r>
            <a:endParaRPr lang="en-US" altLang="zh-CN" sz="2000" dirty="0"/>
          </a:p>
          <a:p>
            <a:r>
              <a:rPr lang="en-US" altLang="zh-CN" sz="2000" dirty="0"/>
              <a:t>1.2 </a:t>
            </a:r>
            <a:r>
              <a:rPr lang="zh-CN" altLang="en-US" sz="2000" dirty="0"/>
              <a:t>学习</a:t>
            </a:r>
            <a:r>
              <a:rPr lang="en-US" altLang="zh-CN" sz="2000" dirty="0"/>
              <a:t>Java</a:t>
            </a:r>
            <a:r>
              <a:rPr lang="zh-CN" altLang="en-US" sz="2000" dirty="0"/>
              <a:t>的必要性</a:t>
            </a:r>
            <a:endParaRPr lang="en-US" altLang="zh-CN" sz="2000" dirty="0"/>
          </a:p>
          <a:p>
            <a:r>
              <a:rPr lang="en-US" altLang="zh-CN" sz="2000" dirty="0">
                <a:solidFill>
                  <a:srgbClr val="FF0000"/>
                </a:solidFill>
              </a:rPr>
              <a:t>1.3 Java</a:t>
            </a:r>
            <a:r>
              <a:rPr lang="zh-CN" altLang="en-US" sz="2000" dirty="0">
                <a:solidFill>
                  <a:srgbClr val="FF0000"/>
                </a:solidFill>
              </a:rPr>
              <a:t>的特点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1.4 Java</a:t>
            </a:r>
            <a:r>
              <a:rPr lang="zh-CN" altLang="en-US" sz="2000" dirty="0"/>
              <a:t>与</a:t>
            </a:r>
            <a:r>
              <a:rPr lang="en-US" altLang="zh-CN" sz="2000" dirty="0"/>
              <a:t>C/C++</a:t>
            </a:r>
            <a:r>
              <a:rPr lang="zh-CN" altLang="en-US" sz="2000" dirty="0"/>
              <a:t>之关系</a:t>
            </a:r>
            <a:endParaRPr lang="en-US" altLang="zh-CN" sz="2000" dirty="0"/>
          </a:p>
          <a:p>
            <a:r>
              <a:rPr lang="en-US" altLang="zh-CN" sz="2000" dirty="0"/>
              <a:t>1.5 Java</a:t>
            </a:r>
            <a:r>
              <a:rPr lang="zh-CN" altLang="en-US" sz="2000" dirty="0"/>
              <a:t>运行平台</a:t>
            </a:r>
            <a:endParaRPr lang="en-US" altLang="zh-CN" sz="2000" dirty="0"/>
          </a:p>
          <a:p>
            <a:r>
              <a:rPr lang="en-US" altLang="zh-CN" sz="2000" dirty="0"/>
              <a:t>1.6 Java</a:t>
            </a:r>
            <a:r>
              <a:rPr lang="zh-CN" altLang="en-US" sz="2000" dirty="0"/>
              <a:t>程序开发</a:t>
            </a:r>
            <a:endParaRPr lang="en-US" altLang="zh-CN" sz="2000" dirty="0"/>
          </a:p>
          <a:p>
            <a:r>
              <a:rPr lang="en-US" altLang="zh-CN" sz="2000" dirty="0"/>
              <a:t>1.7 JDK 1.6</a:t>
            </a:r>
            <a:r>
              <a:rPr lang="zh-CN" altLang="en-US" sz="2000" dirty="0"/>
              <a:t>编译器的兼容性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E3F192A-4CE7-FE96-6114-30EFD8E8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3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3636</TotalTime>
  <Words>3324</Words>
  <Application>Microsoft Office PowerPoint</Application>
  <PresentationFormat>全屏显示(4:3)</PresentationFormat>
  <Paragraphs>420</Paragraphs>
  <Slides>42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48" baseType="lpstr">
      <vt:lpstr>仿宋</vt:lpstr>
      <vt:lpstr>Arial</vt:lpstr>
      <vt:lpstr>Calibri</vt:lpstr>
      <vt:lpstr>Consolas</vt:lpstr>
      <vt:lpstr>Times New Roman</vt:lpstr>
      <vt:lpstr>Office Theme</vt:lpstr>
      <vt:lpstr>JAVA程序设计</vt:lpstr>
      <vt:lpstr>Outline</vt:lpstr>
      <vt:lpstr>1.1 Java语言的诞生</vt:lpstr>
      <vt:lpstr>1.1 Java语言的诞生</vt:lpstr>
      <vt:lpstr>1.1 Java语言的诞生</vt:lpstr>
      <vt:lpstr>A Brief History of Java</vt:lpstr>
      <vt:lpstr>Outline</vt:lpstr>
      <vt:lpstr>1.2 学习Java的必要性</vt:lpstr>
      <vt:lpstr>Outline</vt:lpstr>
      <vt:lpstr>1.3 Java的特点</vt:lpstr>
      <vt:lpstr>1.3 Java的特点</vt:lpstr>
      <vt:lpstr>1.3 Java的特点</vt:lpstr>
      <vt:lpstr>1.3 Java的特点</vt:lpstr>
      <vt:lpstr>Outline</vt:lpstr>
      <vt:lpstr>1.4 Java与C/C++之关系</vt:lpstr>
      <vt:lpstr>1.4 Java与C/C++之关系</vt:lpstr>
      <vt:lpstr>1.4 Java与C/C++之关系</vt:lpstr>
      <vt:lpstr>1.4 Java与C/C++之关系</vt:lpstr>
      <vt:lpstr>1.4 Java与C/C++之关系</vt:lpstr>
      <vt:lpstr>Outline</vt:lpstr>
      <vt:lpstr>1.5 Java运行平台</vt:lpstr>
      <vt:lpstr>1.5 Java运行平台</vt:lpstr>
      <vt:lpstr>1.5 Java运行平台</vt:lpstr>
      <vt:lpstr>1.5 Java运行平台</vt:lpstr>
      <vt:lpstr>1.5 Java运行平台</vt:lpstr>
      <vt:lpstr>Outline</vt:lpstr>
      <vt:lpstr>1.6 Java程序开发</vt:lpstr>
      <vt:lpstr>1.6 Java程序开发</vt:lpstr>
      <vt:lpstr>1.6 Java程序开发</vt:lpstr>
      <vt:lpstr>1.6 Java程序开发</vt:lpstr>
      <vt:lpstr>PowerPoint 演示文稿</vt:lpstr>
      <vt:lpstr>1.6 Java程序开发</vt:lpstr>
      <vt:lpstr>Outline</vt:lpstr>
      <vt:lpstr>1.7 JDK 1.6编译器的兼容性</vt:lpstr>
      <vt:lpstr>小节</vt:lpstr>
      <vt:lpstr>Java风云人物</vt:lpstr>
      <vt:lpstr>Java风云人物</vt:lpstr>
      <vt:lpstr>Java风云人物</vt:lpstr>
      <vt:lpstr>Java风云人物</vt:lpstr>
      <vt:lpstr>Java风云人物</vt:lpstr>
      <vt:lpstr>Java风云人物</vt:lpstr>
      <vt:lpstr>Java常用词汇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Weike Pan</dc:creator>
  <cp:lastModifiedBy>jm yao</cp:lastModifiedBy>
  <cp:revision>652</cp:revision>
  <dcterms:created xsi:type="dcterms:W3CDTF">2006-08-16T00:00:00Z</dcterms:created>
  <dcterms:modified xsi:type="dcterms:W3CDTF">2023-09-03T03:08:29Z</dcterms:modified>
</cp:coreProperties>
</file>