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04" r:id="rId3"/>
    <p:sldId id="305" r:id="rId4"/>
    <p:sldId id="307" r:id="rId5"/>
    <p:sldId id="257" r:id="rId6"/>
    <p:sldId id="262" r:id="rId7"/>
    <p:sldId id="286" r:id="rId8"/>
    <p:sldId id="258" r:id="rId9"/>
    <p:sldId id="263" r:id="rId10"/>
    <p:sldId id="295" r:id="rId11"/>
    <p:sldId id="265" r:id="rId12"/>
    <p:sldId id="287" r:id="rId13"/>
    <p:sldId id="298" r:id="rId14"/>
    <p:sldId id="312" r:id="rId15"/>
    <p:sldId id="308" r:id="rId16"/>
    <p:sldId id="291" r:id="rId17"/>
    <p:sldId id="268" r:id="rId18"/>
    <p:sldId id="269" r:id="rId19"/>
    <p:sldId id="283" r:id="rId20"/>
    <p:sldId id="270" r:id="rId21"/>
    <p:sldId id="292" r:id="rId22"/>
    <p:sldId id="310" r:id="rId23"/>
    <p:sldId id="311" r:id="rId24"/>
    <p:sldId id="299" r:id="rId25"/>
    <p:sldId id="300" r:id="rId26"/>
    <p:sldId id="259" r:id="rId27"/>
    <p:sldId id="272" r:id="rId28"/>
    <p:sldId id="273" r:id="rId29"/>
    <p:sldId id="288" r:id="rId30"/>
    <p:sldId id="297" r:id="rId31"/>
    <p:sldId id="260" r:id="rId32"/>
    <p:sldId id="274" r:id="rId33"/>
    <p:sldId id="276" r:id="rId34"/>
    <p:sldId id="296" r:id="rId35"/>
    <p:sldId id="277" r:id="rId36"/>
    <p:sldId id="275" r:id="rId37"/>
    <p:sldId id="261" r:id="rId38"/>
    <p:sldId id="278" r:id="rId39"/>
    <p:sldId id="301" r:id="rId40"/>
    <p:sldId id="279" r:id="rId41"/>
    <p:sldId id="293" r:id="rId42"/>
    <p:sldId id="280" r:id="rId43"/>
    <p:sldId id="281" r:id="rId44"/>
    <p:sldId id="294" r:id="rId45"/>
    <p:sldId id="285" r:id="rId46"/>
    <p:sldId id="302" r:id="rId47"/>
    <p:sldId id="303" r:id="rId48"/>
    <p:sldId id="290" r:id="rId49"/>
    <p:sldId id="313" r:id="rId50"/>
    <p:sldId id="314" r:id="rId51"/>
    <p:sldId id="315" r:id="rId52"/>
    <p:sldId id="31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88065" autoAdjust="0"/>
  </p:normalViewPr>
  <p:slideViewPr>
    <p:cSldViewPr>
      <p:cViewPr varScale="1">
        <p:scale>
          <a:sx n="56" d="100"/>
          <a:sy n="56" d="100"/>
        </p:scale>
        <p:origin x="44" y="2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4D9DE74E-D1C9-4010-BC0D-B4EC7FB46185}"/>
    <pc:docChg chg="custSel modSld">
      <pc:chgData name="Pan Weike" userId="f48425db970607a4" providerId="LiveId" clId="{4D9DE74E-D1C9-4010-BC0D-B4EC7FB46185}" dt="2021-09-09T03:11:23.902" v="419" actId="20577"/>
      <pc:docMkLst>
        <pc:docMk/>
      </pc:docMkLst>
      <pc:sldChg chg="modNotesTx">
        <pc:chgData name="Pan Weike" userId="f48425db970607a4" providerId="LiveId" clId="{4D9DE74E-D1C9-4010-BC0D-B4EC7FB46185}" dt="2021-09-09T02:44:38.770" v="350" actId="20577"/>
        <pc:sldMkLst>
          <pc:docMk/>
          <pc:sldMk cId="0" sldId="273"/>
        </pc:sldMkLst>
      </pc:sldChg>
      <pc:sldChg chg="modSp mod">
        <pc:chgData name="Pan Weike" userId="f48425db970607a4" providerId="LiveId" clId="{4D9DE74E-D1C9-4010-BC0D-B4EC7FB46185}" dt="2021-09-09T02:47:18.681" v="412"/>
        <pc:sldMkLst>
          <pc:docMk/>
          <pc:sldMk cId="0" sldId="274"/>
        </pc:sldMkLst>
        <pc:spChg chg="mod">
          <ac:chgData name="Pan Weike" userId="f48425db970607a4" providerId="LiveId" clId="{4D9DE74E-D1C9-4010-BC0D-B4EC7FB46185}" dt="2021-09-09T02:47:18.681" v="412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3:03:39.442" v="414" actId="20577"/>
        <pc:sldMkLst>
          <pc:docMk/>
          <pc:sldMk cId="0" sldId="275"/>
        </pc:sldMkLst>
        <pc:spChg chg="mod">
          <ac:chgData name="Pan Weike" userId="f48425db970607a4" providerId="LiveId" clId="{4D9DE74E-D1C9-4010-BC0D-B4EC7FB46185}" dt="2021-09-09T03:03:39.442" v="414" actId="20577"/>
          <ac:spMkLst>
            <pc:docMk/>
            <pc:sldMk cId="0" sldId="275"/>
            <ac:spMk id="7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2:49:27.349" v="413" actId="6549"/>
        <pc:sldMkLst>
          <pc:docMk/>
          <pc:sldMk cId="0" sldId="277"/>
        </pc:sldMkLst>
        <pc:spChg chg="mod">
          <ac:chgData name="Pan Weike" userId="f48425db970607a4" providerId="LiveId" clId="{4D9DE74E-D1C9-4010-BC0D-B4EC7FB46185}" dt="2021-09-09T02:49:27.349" v="413" actId="6549"/>
          <ac:spMkLst>
            <pc:docMk/>
            <pc:sldMk cId="0" sldId="277"/>
            <ac:spMk id="3" creationId="{00000000-0000-0000-0000-000000000000}"/>
          </ac:spMkLst>
        </pc:spChg>
      </pc:sldChg>
      <pc:sldChg chg="modNotesTx">
        <pc:chgData name="Pan Weike" userId="f48425db970607a4" providerId="LiveId" clId="{4D9DE74E-D1C9-4010-BC0D-B4EC7FB46185}" dt="2021-09-09T02:17:54.373" v="303" actId="20577"/>
        <pc:sldMkLst>
          <pc:docMk/>
          <pc:sldMk cId="3003775721" sldId="286"/>
        </pc:sldMkLst>
      </pc:sldChg>
      <pc:sldChg chg="modSp mod">
        <pc:chgData name="Pan Weike" userId="f48425db970607a4" providerId="LiveId" clId="{4D9DE74E-D1C9-4010-BC0D-B4EC7FB46185}" dt="2021-09-09T02:23:44.615" v="305" actId="207"/>
        <pc:sldMkLst>
          <pc:docMk/>
          <pc:sldMk cId="3033632901" sldId="287"/>
        </pc:sldMkLst>
        <pc:spChg chg="mod">
          <ac:chgData name="Pan Weike" userId="f48425db970607a4" providerId="LiveId" clId="{4D9DE74E-D1C9-4010-BC0D-B4EC7FB46185}" dt="2021-09-09T02:23:44.615" v="305" actId="207"/>
          <ac:spMkLst>
            <pc:docMk/>
            <pc:sldMk cId="3033632901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3:11:23.902" v="419" actId="20577"/>
        <pc:sldMkLst>
          <pc:docMk/>
          <pc:sldMk cId="0" sldId="303"/>
        </pc:sldMkLst>
        <pc:spChg chg="mod">
          <ac:chgData name="Pan Weike" userId="f48425db970607a4" providerId="LiveId" clId="{4D9DE74E-D1C9-4010-BC0D-B4EC7FB46185}" dt="2021-09-09T03:11:23.902" v="419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mod">
        <pc:chgData name="Pan Weike" userId="f48425db970607a4" providerId="LiveId" clId="{4D9DE74E-D1C9-4010-BC0D-B4EC7FB46185}" dt="2021-09-09T02:42:15.768" v="322"/>
        <pc:sldMkLst>
          <pc:docMk/>
          <pc:sldMk cId="2693694023" sldId="311"/>
        </pc:sldMkLst>
        <pc:spChg chg="mod">
          <ac:chgData name="Pan Weike" userId="f48425db970607a4" providerId="LiveId" clId="{4D9DE74E-D1C9-4010-BC0D-B4EC7FB46185}" dt="2021-09-09T02:42:15.768" v="322"/>
          <ac:spMkLst>
            <pc:docMk/>
            <pc:sldMk cId="2693694023" sldId="311"/>
            <ac:spMk id="3" creationId="{00000000-0000-0000-0000-000000000000}"/>
          </ac:spMkLst>
        </pc:spChg>
      </pc:sldChg>
    </pc:docChg>
  </pc:docChgLst>
  <pc:docChgLst>
    <pc:chgData name="Pan Weike" userId="f48425db970607a4" providerId="LiveId" clId="{FB309F48-E0E7-4AC8-AFC6-7477FA600DD6}"/>
    <pc:docChg chg="modSld">
      <pc:chgData name="Pan Weike" userId="f48425db970607a4" providerId="LiveId" clId="{FB309F48-E0E7-4AC8-AFC6-7477FA600DD6}" dt="2020-09-12T07:28:19.537" v="44" actId="20577"/>
      <pc:docMkLst>
        <pc:docMk/>
      </pc:docMkLst>
      <pc:sldChg chg="modSp mod">
        <pc:chgData name="Pan Weike" userId="f48425db970607a4" providerId="LiveId" clId="{FB309F48-E0E7-4AC8-AFC6-7477FA600DD6}" dt="2020-09-12T07:28:19.537" v="44" actId="20577"/>
        <pc:sldMkLst>
          <pc:docMk/>
          <pc:sldMk cId="0" sldId="262"/>
        </pc:sldMkLst>
        <pc:spChg chg="mod">
          <ac:chgData name="Pan Weike" userId="f48425db970607a4" providerId="LiveId" clId="{FB309F48-E0E7-4AC8-AFC6-7477FA600DD6}" dt="2020-09-12T07:28:19.537" v="44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Pan Weike" userId="f48425db970607a4" providerId="LiveId" clId="{FB309F48-E0E7-4AC8-AFC6-7477FA600DD6}" dt="2020-09-12T07:25:23.616" v="43" actId="20577"/>
        <pc:sldMkLst>
          <pc:docMk/>
          <pc:sldMk cId="0" sldId="305"/>
        </pc:sldMkLst>
        <pc:spChg chg="mod">
          <ac:chgData name="Pan Weike" userId="f48425db970607a4" providerId="LiveId" clId="{FB309F48-E0E7-4AC8-AFC6-7477FA600DD6}" dt="2020-09-12T07:25:23.616" v="43" actId="20577"/>
          <ac:spMkLst>
            <pc:docMk/>
            <pc:sldMk cId="0" sldId="30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2023/12/28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assert: </a:t>
            </a:r>
            <a:r>
              <a:rPr lang="zh-CN" altLang="en-US" dirty="0"/>
              <a:t>断言</a:t>
            </a:r>
            <a:endParaRPr lang="en-US" altLang="zh-CN" dirty="0"/>
          </a:p>
          <a:p>
            <a:r>
              <a:rPr lang="en-US" altLang="zh-CN" dirty="0" err="1"/>
              <a:t>strictfp</a:t>
            </a:r>
            <a:r>
              <a:rPr lang="en-US" altLang="zh-CN" dirty="0"/>
              <a:t>: strict floating point</a:t>
            </a:r>
          </a:p>
          <a:p>
            <a:r>
              <a:rPr lang="en-US" altLang="zh-CN" dirty="0"/>
              <a:t>volatile: </a:t>
            </a:r>
            <a:r>
              <a:rPr lang="zh-CN" altLang="en-US" dirty="0"/>
              <a:t>在并发线程中的应用</a:t>
            </a:r>
            <a:endParaRPr lang="en-US" altLang="zh-CN" dirty="0"/>
          </a:p>
          <a:p>
            <a:r>
              <a:rPr lang="en-US" altLang="zh-CN" dirty="0"/>
              <a:t>transient: </a:t>
            </a:r>
            <a:r>
              <a:rPr lang="zh-CN" altLang="en-US" dirty="0"/>
              <a:t>短暂的</a:t>
            </a:r>
            <a:endParaRPr lang="en-US" altLang="zh-CN" dirty="0"/>
          </a:p>
          <a:p>
            <a:r>
              <a:rPr lang="en-US" altLang="zh-CN" dirty="0" err="1"/>
              <a:t>enum</a:t>
            </a:r>
            <a:r>
              <a:rPr lang="en-US" altLang="zh-CN" dirty="0"/>
              <a:t>: </a:t>
            </a:r>
            <a:r>
              <a:rPr lang="zh-CN" altLang="en-US" dirty="0"/>
              <a:t>枚举</a:t>
            </a:r>
            <a:endParaRPr lang="en-US" altLang="zh-CN" dirty="0"/>
          </a:p>
          <a:p>
            <a:r>
              <a:rPr lang="en-US" altLang="zh-CN" dirty="0"/>
              <a:t>native:</a:t>
            </a:r>
            <a:r>
              <a:rPr lang="zh-CN" altLang="en-US" dirty="0"/>
              <a:t> 非</a:t>
            </a:r>
            <a:r>
              <a:rPr lang="en-US" altLang="zh-CN" dirty="0"/>
              <a:t>Java</a:t>
            </a:r>
            <a:r>
              <a:rPr lang="zh-CN" altLang="en-US" dirty="0"/>
              <a:t>语言实现的方法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95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注：不是四舍五入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A53C-1AD5-40ED-BB32-FD46D118A13D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6345-177E-42F6-BAB5-341B0C66B955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94DF-5CC9-4AA7-A3EC-B4F39B3EA62E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802E-F5AA-40D3-8A3A-2B43C4FCE81B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6D19-5D17-4F2F-8BC6-81DFCE9A3911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9E6-9B32-4367-95A6-2014B68E5947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A85F0-CC48-474E-8599-74C5547D1EF3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1E7A1-3E6A-4B69-A335-17C6B805B92F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7541-128B-4815-B0DB-C62DA45D9069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5BAD-5A43-451E-B396-96075C860DFF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AFB1-DC0C-47BD-A1E8-C2CBD3A1E7D5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CF54-FCAE-40CF-8CFE-6000D482B07F}" type="datetime1">
              <a:rPr lang="en-US" altLang="zh-CN" smtClean="0"/>
              <a:pPr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getStarted/intro/definition.html" TargetMode="External"/><Relationship Id="rId4" Type="http://schemas.openxmlformats.org/officeDocument/2006/relationships/hyperlink" Target="http://docs.oracle.com/javase/tutoria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datatype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6/docs/api/java.base/java/util/Arrays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ava/nutsandbolts/_keyword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1A67F-BB5D-F139-7556-A3C2889B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语言有</a:t>
            </a:r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r>
              <a:rPr lang="zh-CN" altLang="en-US" sz="2000" dirty="0">
                <a:solidFill>
                  <a:srgbClr val="FF0000"/>
                </a:solidFill>
              </a:rPr>
              <a:t>种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boolean</a:t>
            </a:r>
            <a:r>
              <a:rPr lang="en-US" altLang="zh-CN" sz="2000" dirty="0"/>
              <a:t>, char, 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  <a:endParaRPr lang="zh-CN" altLang="en-US" sz="1600" dirty="0"/>
          </a:p>
          <a:p>
            <a:pPr>
              <a:buNone/>
            </a:pPr>
            <a:endParaRPr lang="en-US" altLang="zh-CN" sz="2000" dirty="0"/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种基本数据类型可分为</a:t>
            </a:r>
            <a:r>
              <a:rPr lang="en-US" altLang="zh-CN" sz="2000" dirty="0"/>
              <a:t>4</a:t>
            </a:r>
            <a:r>
              <a:rPr lang="zh-CN" altLang="en-US" sz="2000" dirty="0"/>
              <a:t>大类型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逻辑</a:t>
            </a:r>
            <a:r>
              <a:rPr lang="zh-CN" altLang="en-US" sz="2000" dirty="0"/>
              <a:t>类型：</a:t>
            </a:r>
            <a:r>
              <a:rPr lang="en-US" altLang="zh-CN" sz="2000" dirty="0" err="1"/>
              <a:t>boolean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类型：</a:t>
            </a:r>
            <a:r>
              <a:rPr lang="en-US" altLang="zh-CN" sz="2000" dirty="0"/>
              <a:t>char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整数</a:t>
            </a:r>
            <a:r>
              <a:rPr lang="zh-CN" altLang="en-US" sz="2000" dirty="0"/>
              <a:t>类型：</a:t>
            </a:r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浮点</a:t>
            </a:r>
            <a:r>
              <a:rPr lang="zh-CN" altLang="en-US" sz="2000" dirty="0"/>
              <a:t>类型：</a:t>
            </a:r>
            <a:r>
              <a:rPr lang="en-US" altLang="zh-CN" sz="2000" dirty="0"/>
              <a:t>float, double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63B99-CFEA-702A-FEA0-6415B331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7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逻辑类型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true, false</a:t>
            </a:r>
            <a:endParaRPr lang="zh-CN" altLang="en-US" sz="2000" dirty="0"/>
          </a:p>
          <a:p>
            <a:r>
              <a:rPr lang="zh-CN" altLang="en-US" sz="2000" b="1" dirty="0"/>
              <a:t>变量的定义：</a:t>
            </a:r>
            <a:endParaRPr lang="en-US" altLang="zh-CN" sz="2000" b="1" dirty="0"/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boolean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FBE69-29F6-60DB-AC48-00C0F5AE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整数类型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123(</a:t>
            </a:r>
            <a:r>
              <a:rPr lang="zh-CN" altLang="en-US" sz="2000" dirty="0"/>
              <a:t>十进制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en-US" altLang="zh-CN" sz="2000" dirty="0"/>
              <a:t>77(</a:t>
            </a:r>
            <a:r>
              <a:rPr lang="zh-CN" altLang="en-US" sz="2000" dirty="0"/>
              <a:t>八进制</a:t>
            </a:r>
            <a:r>
              <a:rPr lang="en-US" altLang="zh-CN" sz="2000" dirty="0"/>
              <a:t>)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FF0000"/>
                </a:solidFill>
              </a:rPr>
              <a:t>0x</a:t>
            </a:r>
            <a:r>
              <a:rPr lang="en-US" altLang="zh-CN" sz="2000" dirty="0"/>
              <a:t>3ABC(</a:t>
            </a:r>
            <a:r>
              <a:rPr lang="zh-CN" altLang="en-US" sz="2000" dirty="0"/>
              <a:t>十六进制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变量的定义：</a:t>
            </a:r>
            <a:endParaRPr lang="en-US" altLang="zh-CN" sz="2000" b="1" dirty="0"/>
          </a:p>
          <a:p>
            <a:r>
              <a:rPr lang="en-US" altLang="zh-CN" sz="2000" b="1" dirty="0"/>
              <a:t>(1) byte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关键字</a:t>
            </a:r>
            <a:r>
              <a:rPr lang="zh-CN" altLang="en-US" sz="2000" dirty="0"/>
              <a:t>：</a:t>
            </a:r>
            <a:r>
              <a:rPr lang="en-US" altLang="zh-CN" sz="2000" dirty="0"/>
              <a:t>byte</a:t>
            </a:r>
            <a:r>
              <a:rPr lang="zh-CN" altLang="en-US" sz="2000" dirty="0"/>
              <a:t>；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：</a:t>
            </a:r>
            <a:r>
              <a:rPr lang="en-US" altLang="zh-CN" sz="2000" dirty="0"/>
              <a:t>1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8</a:t>
            </a:r>
            <a:r>
              <a:rPr lang="zh-CN" altLang="en-US" sz="2000" dirty="0"/>
              <a:t>位；</a:t>
            </a:r>
            <a:r>
              <a:rPr lang="zh-CN" altLang="en-US" sz="2000" b="1" dirty="0">
                <a:solidFill>
                  <a:srgbClr val="FF0000"/>
                </a:solidFill>
              </a:rPr>
              <a:t>取值范围</a:t>
            </a:r>
            <a:r>
              <a:rPr lang="zh-CN" altLang="en-US" sz="2000" dirty="0"/>
              <a:t>：</a:t>
            </a:r>
            <a:r>
              <a:rPr lang="en-US" altLang="zh-CN" sz="2000" b="1" dirty="0">
                <a:solidFill>
                  <a:srgbClr val="FF0000"/>
                </a:solidFill>
              </a:rPr>
              <a:t>-2^7</a:t>
            </a:r>
            <a:r>
              <a:rPr lang="en-US" altLang="zh-CN" sz="2000" dirty="0"/>
              <a:t>~</a:t>
            </a:r>
            <a:r>
              <a:rPr lang="en-US" altLang="zh-CN" sz="2000" b="1" dirty="0">
                <a:solidFill>
                  <a:srgbClr val="FF0000"/>
                </a:solidFill>
              </a:rPr>
              <a:t>2^7-1</a:t>
            </a:r>
          </a:p>
          <a:p>
            <a:r>
              <a:rPr lang="en-US" altLang="zh-CN" sz="2000" b="1" dirty="0"/>
              <a:t>(2) short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short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-2^15~</a:t>
            </a:r>
            <a:r>
              <a:rPr lang="zh-CN" altLang="en-US" sz="2000" dirty="0"/>
              <a:t> </a:t>
            </a:r>
            <a:r>
              <a:rPr lang="en-US" altLang="zh-CN" sz="2000" dirty="0"/>
              <a:t>2^15-1</a:t>
            </a:r>
            <a:endParaRPr lang="zh-CN" altLang="en-US" sz="2000" dirty="0"/>
          </a:p>
          <a:p>
            <a:r>
              <a:rPr lang="en-US" altLang="zh-CN" sz="2000" b="1" dirty="0"/>
              <a:t>(3) </a:t>
            </a:r>
            <a:r>
              <a:rPr lang="en-US" altLang="zh-CN" sz="2000" b="1" dirty="0" err="1"/>
              <a:t>int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-2^31~2^31-1</a:t>
            </a:r>
            <a:r>
              <a:rPr lang="zh-CN" altLang="en-US" sz="2000" dirty="0"/>
              <a:t> </a:t>
            </a:r>
          </a:p>
          <a:p>
            <a:r>
              <a:rPr lang="en-US" altLang="zh-CN" sz="2000" b="1" dirty="0"/>
              <a:t>(4) long</a:t>
            </a:r>
            <a:r>
              <a:rPr lang="zh-CN" altLang="en-US" sz="2000" b="1" dirty="0"/>
              <a:t>型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/>
              <a:t>long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位；取值范围：</a:t>
            </a:r>
            <a:r>
              <a:rPr lang="en-US" altLang="zh-CN" sz="2000" dirty="0"/>
              <a:t>-2^63~2^63-1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AC856-4CCB-4E1D-D5F8-FCCBE349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32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问题：有了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，为什么还需要</a:t>
            </a:r>
            <a:r>
              <a:rPr lang="en-US" altLang="zh-CN" sz="2000" dirty="0"/>
              <a:t>short</a:t>
            </a:r>
            <a:r>
              <a:rPr lang="zh-CN" altLang="en-US" sz="2000" dirty="0"/>
              <a:t>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9E244-F36D-9722-F35C-0852046F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问题：银行卡号是一长串数字，很难辨认，怎么办？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619672" y="2276872"/>
            <a:ext cx="5616624" cy="181588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	long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6A3E3E"/>
                </a:solidFill>
                <a:latin typeface="Consolas"/>
              </a:rPr>
              <a:t>creditCardNumber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= 2324_4545_4519_3415L;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/>
              </a:rPr>
              <a:t>creditCardNumber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D5425C-D6F7-6269-2747-2CF274E6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In C and C++,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int</a:t>
            </a:r>
            <a:r>
              <a:rPr lang="en-US" altLang="zh-CN" sz="2000" dirty="0"/>
              <a:t> denotes the integer type that depends on the target machine. </a:t>
            </a:r>
          </a:p>
          <a:p>
            <a:pPr lvl="1"/>
            <a:r>
              <a:rPr lang="en-US" altLang="zh-CN" sz="2000" dirty="0"/>
              <a:t>On a 16-bit processor, like the 8086,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2 bytes</a:t>
            </a:r>
            <a:r>
              <a:rPr lang="en-US" altLang="zh-CN" sz="2000" dirty="0"/>
              <a:t>. </a:t>
            </a:r>
          </a:p>
          <a:p>
            <a:pPr lvl="1"/>
            <a:r>
              <a:rPr lang="en-US" altLang="zh-CN" sz="2000" dirty="0"/>
              <a:t>On a 32-bit processor like the Sun SPARC, they are </a:t>
            </a:r>
            <a:r>
              <a:rPr lang="en-US" altLang="zh-CN" sz="2000" b="1" dirty="0">
                <a:solidFill>
                  <a:srgbClr val="FF0000"/>
                </a:solidFill>
              </a:rPr>
              <a:t>4-byte</a:t>
            </a:r>
            <a:r>
              <a:rPr lang="en-US" altLang="zh-CN" sz="2000" dirty="0"/>
              <a:t> quantities. </a:t>
            </a:r>
          </a:p>
          <a:p>
            <a:pPr lvl="1"/>
            <a:r>
              <a:rPr lang="en-US" altLang="zh-CN" sz="2000" dirty="0"/>
              <a:t>On an Intel Pentium, the integer type of C and C++ depends on the operating system: For DOS and Windows 3.1,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2 bytes</a:t>
            </a:r>
            <a:r>
              <a:rPr lang="en-US" altLang="zh-CN" sz="2000" dirty="0"/>
              <a:t>. When 32-bit mode is used for Windows programs, integers are </a:t>
            </a:r>
            <a:r>
              <a:rPr lang="en-US" altLang="zh-CN" sz="2000" b="1" dirty="0">
                <a:solidFill>
                  <a:srgbClr val="FF0000"/>
                </a:solidFill>
              </a:rPr>
              <a:t>4 bytes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Java, the sizes of all numeric types are </a:t>
            </a:r>
            <a:r>
              <a:rPr lang="en-US" altLang="zh-CN" sz="2000" b="1" dirty="0">
                <a:solidFill>
                  <a:srgbClr val="0000FF"/>
                </a:solidFill>
              </a:rPr>
              <a:t>platform independent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6567C-5827-0B84-DC5E-86BF5BC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3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11" name="矩形 10"/>
          <p:cNvSpPr/>
          <p:nvPr/>
        </p:nvSpPr>
        <p:spPr>
          <a:xfrm>
            <a:off x="1475656" y="2594194"/>
            <a:ext cx="4824536" cy="224676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Short.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Long.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3717032"/>
            <a:ext cx="521243" cy="112393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756E0E-8138-7E46-4177-3B68A1ED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字符类型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 err="1"/>
              <a:t>Uincode</a:t>
            </a:r>
            <a:r>
              <a:rPr lang="zh-CN" altLang="en-US" sz="2000" dirty="0"/>
              <a:t>表中的字符就是一个字符常量，例如</a:t>
            </a:r>
            <a:r>
              <a:rPr lang="en-US" altLang="zh-CN" sz="2000" dirty="0"/>
              <a:t>‘A’</a:t>
            </a:r>
            <a:r>
              <a:rPr lang="zh-CN" altLang="en-US" sz="2000" dirty="0"/>
              <a:t>，</a:t>
            </a:r>
            <a:r>
              <a:rPr lang="en-US" altLang="zh-CN" sz="2000" dirty="0"/>
              <a:t>‘?’</a:t>
            </a:r>
            <a:r>
              <a:rPr lang="zh-CN" altLang="en-US" sz="2000" dirty="0"/>
              <a:t>，</a:t>
            </a:r>
            <a:r>
              <a:rPr lang="en-US" altLang="zh-CN" sz="2000" dirty="0"/>
              <a:t>‘9’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zh-CN" altLang="en-US" sz="2000" dirty="0"/>
              <a:t>好</a:t>
            </a:r>
            <a:r>
              <a:rPr lang="en-US" altLang="zh-CN" sz="2000" dirty="0"/>
              <a:t>’</a:t>
            </a:r>
            <a:r>
              <a:rPr lang="zh-CN" altLang="en-US" sz="2000" dirty="0"/>
              <a:t>，</a:t>
            </a:r>
            <a:r>
              <a:rPr lang="en-US" altLang="zh-CN" sz="2000" dirty="0"/>
              <a:t>‘</a:t>
            </a:r>
            <a:r>
              <a:rPr lang="ja-JP" altLang="en-US" sz="2000" dirty="0"/>
              <a:t>き</a:t>
            </a:r>
            <a:r>
              <a:rPr lang="en-US" altLang="ja-JP" sz="2000" dirty="0"/>
              <a:t>’</a:t>
            </a:r>
            <a:r>
              <a:rPr lang="ja-JP" altLang="en-US" sz="2000" dirty="0"/>
              <a:t>，</a:t>
            </a:r>
            <a:r>
              <a:rPr lang="zh-CN" altLang="en-US" sz="2000" dirty="0"/>
              <a:t>等。</a:t>
            </a:r>
            <a:r>
              <a:rPr lang="zh-CN" altLang="en-US" sz="2000" dirty="0">
                <a:solidFill>
                  <a:srgbClr val="FF0000"/>
                </a:solidFill>
              </a:rPr>
              <a:t>有些字符不能通过键盘输入到字符串或程序中</a:t>
            </a:r>
            <a:r>
              <a:rPr lang="zh-CN" altLang="en-US" sz="2000" dirty="0"/>
              <a:t>，这时需要使用</a:t>
            </a:r>
            <a:r>
              <a:rPr lang="zh-CN" altLang="en-US" sz="2000" dirty="0">
                <a:solidFill>
                  <a:srgbClr val="FF0000"/>
                </a:solidFill>
              </a:rPr>
              <a:t>转意字符常量</a:t>
            </a:r>
            <a:r>
              <a:rPr lang="zh-CN" altLang="en-US" sz="2000" dirty="0"/>
              <a:t>，如：</a:t>
            </a:r>
          </a:p>
          <a:p>
            <a:pPr lvl="1"/>
            <a:r>
              <a:rPr lang="en-US" altLang="zh-CN" sz="2000" dirty="0"/>
              <a:t>'\n'</a:t>
            </a:r>
            <a:r>
              <a:rPr lang="zh-CN" altLang="en-US" sz="2000" dirty="0"/>
              <a:t>：换行</a:t>
            </a:r>
            <a:endParaRPr lang="en-US" altLang="zh-CN" sz="2000" dirty="0"/>
          </a:p>
          <a:p>
            <a:pPr lvl="1"/>
            <a:r>
              <a:rPr lang="en-US" altLang="zh-CN" sz="2000" dirty="0"/>
              <a:t>'\t'</a:t>
            </a:r>
            <a:r>
              <a:rPr lang="zh-CN" altLang="en-US" sz="2000" dirty="0"/>
              <a:t>：水平制表</a:t>
            </a:r>
            <a:endParaRPr lang="en-US" altLang="zh-CN" sz="2000" dirty="0"/>
          </a:p>
          <a:p>
            <a:pPr lvl="1"/>
            <a:r>
              <a:rPr lang="en-US" altLang="zh-CN" sz="2000" dirty="0"/>
              <a:t>'\''</a:t>
            </a:r>
            <a:r>
              <a:rPr lang="zh-CN" altLang="en-US" sz="2000" dirty="0"/>
              <a:t>：单引号</a:t>
            </a:r>
            <a:endParaRPr lang="en-US" altLang="zh-CN" sz="2000" dirty="0"/>
          </a:p>
          <a:p>
            <a:pPr lvl="1"/>
            <a:r>
              <a:rPr lang="en-US" altLang="zh-CN" sz="2000" dirty="0"/>
              <a:t>'\'''</a:t>
            </a:r>
            <a:r>
              <a:rPr lang="zh-CN" altLang="en-US" sz="2000" dirty="0"/>
              <a:t>：双引号</a:t>
            </a:r>
          </a:p>
          <a:p>
            <a:r>
              <a:rPr lang="en-US" altLang="zh-CN" sz="2000" dirty="0"/>
              <a:t>char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位；</a:t>
            </a:r>
            <a:r>
              <a:rPr lang="zh-CN" altLang="en-US" sz="2000" dirty="0">
                <a:solidFill>
                  <a:srgbClr val="FF0000"/>
                </a:solidFill>
              </a:rPr>
              <a:t>最高位不是符号位</a:t>
            </a:r>
            <a:r>
              <a:rPr lang="zh-CN" altLang="en-US" sz="2000" dirty="0"/>
              <a:t>，没有负数取值范围：</a:t>
            </a:r>
            <a:r>
              <a:rPr lang="en-US" altLang="zh-CN" sz="2000" dirty="0"/>
              <a:t>0~2^16-1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即</a:t>
            </a:r>
            <a:r>
              <a:rPr lang="en-US" altLang="zh-CN" sz="2000" dirty="0"/>
              <a:t>0~65535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Always use </a:t>
            </a:r>
            <a:r>
              <a:rPr lang="en-US" altLang="zh-CN" sz="2000" b="1" dirty="0">
                <a:solidFill>
                  <a:srgbClr val="FF0000"/>
                </a:solidFill>
              </a:rPr>
              <a:t>'single quotes'</a:t>
            </a:r>
            <a:r>
              <a:rPr lang="en-US" altLang="zh-CN" sz="2000" dirty="0"/>
              <a:t> for </a:t>
            </a:r>
            <a:r>
              <a:rPr lang="en-US" altLang="zh-CN" sz="2000" b="1" i="1" dirty="0">
                <a:solidFill>
                  <a:srgbClr val="FF0000"/>
                </a:solidFill>
              </a:rPr>
              <a:t>char</a:t>
            </a:r>
            <a:r>
              <a:rPr lang="en-US" altLang="zh-CN" sz="2000" dirty="0"/>
              <a:t> literals and </a:t>
            </a:r>
            <a:r>
              <a:rPr lang="en-US" altLang="zh-CN" sz="2000" dirty="0">
                <a:solidFill>
                  <a:srgbClr val="0000FF"/>
                </a:solidFill>
              </a:rPr>
              <a:t>"double quotes" </a:t>
            </a:r>
            <a:r>
              <a:rPr lang="en-US" altLang="zh-CN" sz="2000" dirty="0"/>
              <a:t>for </a:t>
            </a:r>
            <a:r>
              <a:rPr lang="en-US" altLang="zh-CN" sz="2000" i="1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 literals.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1520" y="6453336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8A9A0-E885-2EFD-E2CA-AF1E395D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要观察一个字符在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</a:t>
            </a:r>
            <a:r>
              <a:rPr lang="zh-CN" altLang="en-US" sz="2000" b="1" u="sng" dirty="0">
                <a:solidFill>
                  <a:srgbClr val="FF0000"/>
                </a:solidFill>
              </a:rPr>
              <a:t>顺序位置</a:t>
            </a:r>
            <a:r>
              <a:rPr lang="zh-CN" altLang="en-US" sz="2000" dirty="0"/>
              <a:t>，必须使用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zh-CN" altLang="en-US" sz="2000" dirty="0"/>
              <a:t>类型显式转换，不可以使用</a:t>
            </a:r>
            <a:r>
              <a:rPr lang="en-US" altLang="zh-CN" sz="2000" dirty="0"/>
              <a:t>short</a:t>
            </a:r>
            <a:r>
              <a:rPr lang="zh-CN" altLang="en-US" sz="2000" dirty="0"/>
              <a:t>类型转换，</a:t>
            </a:r>
            <a:r>
              <a:rPr lang="zh-CN" altLang="en-US" sz="2000" dirty="0">
                <a:solidFill>
                  <a:srgbClr val="FF0000"/>
                </a:solidFill>
              </a:rPr>
              <a:t>因为</a:t>
            </a:r>
            <a:r>
              <a:rPr lang="en-US" altLang="zh-CN" sz="2000" dirty="0">
                <a:solidFill>
                  <a:srgbClr val="FF0000"/>
                </a:solidFill>
              </a:rPr>
              <a:t>char</a:t>
            </a:r>
            <a:r>
              <a:rPr lang="zh-CN" altLang="en-US" sz="2000" dirty="0">
                <a:solidFill>
                  <a:srgbClr val="FF0000"/>
                </a:solidFill>
              </a:rPr>
              <a:t>的最高位不是符号位，有可能超出</a:t>
            </a:r>
            <a:r>
              <a:rPr lang="en-US" altLang="zh-CN" sz="2000" dirty="0">
                <a:solidFill>
                  <a:srgbClr val="FF0000"/>
                </a:solidFill>
              </a:rPr>
              <a:t>short</a:t>
            </a:r>
            <a:r>
              <a:rPr lang="zh-CN" altLang="en-US" sz="2000" dirty="0">
                <a:solidFill>
                  <a:srgbClr val="FF0000"/>
                </a:solidFill>
              </a:rPr>
              <a:t>的取值范围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同样，要得到一个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之间的数所代表的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表中相应位置上的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也必须使用</a:t>
            </a:r>
            <a:r>
              <a:rPr lang="en-US" altLang="zh-CN" sz="2000" b="1" dirty="0">
                <a:solidFill>
                  <a:srgbClr val="FF0000"/>
                </a:solidFill>
              </a:rPr>
              <a:t>char</a:t>
            </a:r>
            <a:r>
              <a:rPr lang="zh-CN" altLang="en-US" sz="2000" dirty="0"/>
              <a:t>类型显式转换（而不能使用</a:t>
            </a:r>
            <a:r>
              <a:rPr lang="en-US" altLang="zh-CN" sz="2000" dirty="0"/>
              <a:t>short</a:t>
            </a:r>
            <a:r>
              <a:rPr lang="zh-CN" altLang="en-US" sz="2000" dirty="0"/>
              <a:t>）。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6F160-0F53-7EF0-6521-0C525BA7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显式转换</a:t>
            </a:r>
            <a:r>
              <a:rPr lang="zh-CN" altLang="en-US" sz="2000" dirty="0"/>
              <a:t>来显示一些字符在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表中的位置，以及某些位置上的字符。 </a:t>
            </a:r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08112" y="2348880"/>
            <a:ext cx="7678688" cy="28931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 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l-GR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α'</a:t>
            </a:r>
            <a:r>
              <a:rPr lang="el-GR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+c+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unicode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表中的顺序位置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)c);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字母表：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i=(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)c; i&lt;c+25; 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5313988"/>
            <a:ext cx="5004048" cy="7362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7884368" y="2132856"/>
            <a:ext cx="792088" cy="12961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08104" y="4544288"/>
            <a:ext cx="1152128" cy="9361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9BED1F-F88B-69F4-CCC4-85232FB7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An overview of the software development process</a:t>
            </a:r>
            <a:endParaRPr lang="zh-CN" altLang="en-US" sz="2000" dirty="0"/>
          </a:p>
        </p:txBody>
      </p:sp>
      <p:pic>
        <p:nvPicPr>
          <p:cNvPr id="54274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480720" cy="15229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8" y="5877272"/>
            <a:ext cx="6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3"/>
              </a:rPr>
              <a:t>http://docs.oracle.com/javase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http://docs.oracle.com/javase/tutorial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5"/>
              </a:rPr>
              <a:t>http://docs.oracle.com/javase/tutorial/getStarted/intro/definition.html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9" y="3789040"/>
            <a:ext cx="29523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bytecode</a:t>
            </a:r>
            <a:r>
              <a:rPr lang="en-US" altLang="zh-CN" b="1" dirty="0">
                <a:solidFill>
                  <a:srgbClr val="FF0000"/>
                </a:solidFill>
              </a:rPr>
              <a:t> (</a:t>
            </a:r>
            <a:r>
              <a:rPr lang="zh-CN" altLang="en-US" b="1" dirty="0">
                <a:solidFill>
                  <a:srgbClr val="FF0000"/>
                </a:solidFill>
              </a:rPr>
              <a:t>字节码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能够识别的二进制代码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DE166-2E7D-4EA6-6D22-630E7B4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4. </a:t>
            </a:r>
            <a:r>
              <a:rPr lang="zh-CN" altLang="en-US" sz="2000" b="1" dirty="0"/>
              <a:t>浮点类型</a:t>
            </a:r>
          </a:p>
          <a:p>
            <a:r>
              <a:rPr lang="en-US" altLang="zh-CN" sz="2000" b="1" dirty="0"/>
              <a:t>(1) float </a:t>
            </a:r>
            <a:r>
              <a:rPr lang="zh-CN" altLang="en-US" sz="2000" b="1" dirty="0"/>
              <a:t>型</a:t>
            </a:r>
          </a:p>
          <a:p>
            <a:r>
              <a:rPr lang="zh-CN" altLang="en-US" sz="2000" b="1" dirty="0"/>
              <a:t>常量</a:t>
            </a:r>
            <a:r>
              <a:rPr lang="zh-CN" altLang="en-US" sz="2000" dirty="0"/>
              <a:t>：</a:t>
            </a:r>
            <a:r>
              <a:rPr lang="en-US" altLang="zh-CN" sz="2000" dirty="0"/>
              <a:t>453.5439f</a:t>
            </a:r>
            <a:r>
              <a:rPr lang="zh-CN" altLang="en-US" sz="2000" dirty="0"/>
              <a:t>，</a:t>
            </a:r>
            <a:r>
              <a:rPr lang="en-US" altLang="zh-CN" sz="2000" dirty="0"/>
              <a:t>21379.987F</a:t>
            </a:r>
            <a:r>
              <a:rPr lang="zh-CN" altLang="en-US" sz="2000" dirty="0"/>
              <a:t>，</a:t>
            </a:r>
            <a:r>
              <a:rPr lang="en-US" altLang="zh-CN" sz="2000" dirty="0"/>
              <a:t>2e40f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40</a:t>
            </a:r>
            <a:r>
              <a:rPr lang="zh-CN" altLang="en-US" sz="2000" dirty="0"/>
              <a:t>次方，科学计数法）</a:t>
            </a:r>
          </a:p>
          <a:p>
            <a:pPr marL="0" indent="0">
              <a:buNone/>
            </a:pPr>
            <a:r>
              <a:rPr lang="zh-CN" altLang="en-US" sz="2000" dirty="0"/>
              <a:t>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(1) float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4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10^-38~10^</a:t>
            </a:r>
            <a:r>
              <a:rPr lang="en-US" altLang="zh-CN" sz="2000" dirty="0">
                <a:solidFill>
                  <a:srgbClr val="FF0000"/>
                </a:solidFill>
              </a:rPr>
              <a:t>38</a:t>
            </a:r>
            <a:r>
              <a:rPr lang="zh-CN" altLang="en-US" sz="2000" dirty="0"/>
              <a:t>和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38</a:t>
            </a:r>
            <a:r>
              <a:rPr lang="en-US" altLang="zh-CN" sz="2000" dirty="0"/>
              <a:t>~-10^-38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(2) double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10^-308~10^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~-10^-308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78AEA-60D4-ED2F-1692-C63FDC87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(2) double</a:t>
            </a:r>
            <a:r>
              <a:rPr lang="zh-CN" altLang="en-US" sz="2000" b="1" dirty="0"/>
              <a:t>型</a:t>
            </a:r>
          </a:p>
          <a:p>
            <a:r>
              <a:rPr lang="zh-CN" altLang="en-US" sz="2000" b="1" dirty="0"/>
              <a:t>常量：</a:t>
            </a:r>
            <a:r>
              <a:rPr lang="en-US" altLang="zh-CN" sz="2000" dirty="0"/>
              <a:t>21389.5439d</a:t>
            </a:r>
            <a:r>
              <a:rPr lang="zh-CN" altLang="en-US" sz="2000" dirty="0"/>
              <a:t>（</a:t>
            </a:r>
            <a:r>
              <a:rPr lang="en-US" altLang="zh-CN" sz="2000" dirty="0"/>
              <a:t>d</a:t>
            </a:r>
            <a:r>
              <a:rPr lang="zh-CN" altLang="en-US" sz="2000" dirty="0"/>
              <a:t>可以省略），</a:t>
            </a:r>
            <a:r>
              <a:rPr lang="en-US" altLang="zh-CN" sz="2000" b="1" dirty="0">
                <a:solidFill>
                  <a:srgbClr val="0000FF"/>
                </a:solidFill>
              </a:rPr>
              <a:t>3.402</a:t>
            </a:r>
            <a:r>
              <a:rPr lang="zh-CN" altLang="en-US" sz="2000" dirty="0"/>
              <a:t>，</a:t>
            </a:r>
            <a:r>
              <a:rPr lang="en-US" altLang="zh-CN" sz="2000" dirty="0"/>
              <a:t>6e-140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乘</a:t>
            </a:r>
            <a:r>
              <a:rPr lang="en-US" altLang="zh-CN" sz="2000" dirty="0"/>
              <a:t>10</a:t>
            </a:r>
            <a:r>
              <a:rPr lang="zh-CN" altLang="en-US" sz="2000" dirty="0"/>
              <a:t>的</a:t>
            </a:r>
            <a:r>
              <a:rPr lang="en-US" altLang="zh-CN" sz="2000" dirty="0"/>
              <a:t>-140</a:t>
            </a:r>
            <a:r>
              <a:rPr lang="zh-CN" altLang="en-US" sz="2000" dirty="0"/>
              <a:t>次方）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变量的定义：</a:t>
            </a:r>
          </a:p>
          <a:p>
            <a:pPr lvl="1"/>
            <a:r>
              <a:rPr lang="zh-CN" altLang="en-US" sz="2000" dirty="0"/>
              <a:t>关键字：</a:t>
            </a:r>
            <a:r>
              <a:rPr lang="en-US" altLang="zh-CN" sz="2000" dirty="0">
                <a:solidFill>
                  <a:srgbClr val="FF0000"/>
                </a:solidFill>
              </a:rPr>
              <a:t>double</a:t>
            </a:r>
            <a:r>
              <a:rPr lang="zh-CN" altLang="en-US" sz="2000" dirty="0"/>
              <a:t>；内存：</a:t>
            </a:r>
            <a:r>
              <a:rPr lang="en-US" altLang="zh-CN" sz="2000" dirty="0"/>
              <a:t>8</a:t>
            </a:r>
            <a:r>
              <a:rPr lang="zh-CN" altLang="en-US" sz="2000" dirty="0"/>
              <a:t>个字节，</a:t>
            </a:r>
            <a:r>
              <a:rPr lang="en-US" altLang="zh-CN" sz="2000" dirty="0"/>
              <a:t>64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zh-CN" altLang="en-US" sz="2000" dirty="0"/>
              <a:t>取值范围：</a:t>
            </a:r>
            <a:r>
              <a:rPr lang="en-US" altLang="zh-CN" sz="2000" dirty="0"/>
              <a:t>10^-308~10^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/>
              <a:t>-10^</a:t>
            </a:r>
            <a:r>
              <a:rPr lang="en-US" altLang="zh-CN" sz="2000" dirty="0">
                <a:solidFill>
                  <a:srgbClr val="FF0000"/>
                </a:solidFill>
              </a:rPr>
              <a:t>308</a:t>
            </a:r>
            <a:r>
              <a:rPr lang="en-US" altLang="zh-CN" sz="2000" dirty="0"/>
              <a:t>~-10^-308</a:t>
            </a:r>
            <a:endParaRPr lang="zh-CN" altLang="en-US" sz="2000" dirty="0"/>
          </a:p>
          <a:p>
            <a:pPr lvl="1"/>
            <a:r>
              <a:rPr lang="en-US" altLang="zh-CN" sz="2000" dirty="0"/>
              <a:t>A double value has </a:t>
            </a:r>
            <a:r>
              <a:rPr lang="en-US" altLang="zh-CN" sz="2000" b="1" dirty="0">
                <a:solidFill>
                  <a:srgbClr val="0000FF"/>
                </a:solidFill>
              </a:rPr>
              <a:t>15 to 17 number of significant digits (</a:t>
            </a:r>
            <a:r>
              <a:rPr lang="zh-CN" altLang="en-US" sz="2000" b="1" dirty="0">
                <a:solidFill>
                  <a:srgbClr val="0000FF"/>
                </a:solidFill>
              </a:rPr>
              <a:t>有效数字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sz="2000" dirty="0"/>
              <a:t>Floating-point numbers </a:t>
            </a:r>
            <a:r>
              <a:rPr lang="en-US" altLang="zh-CN" sz="2000" b="1" dirty="0">
                <a:solidFill>
                  <a:srgbClr val="0000FF"/>
                </a:solidFill>
              </a:rPr>
              <a:t>without an F suffix </a:t>
            </a:r>
            <a:r>
              <a:rPr lang="en-US" altLang="zh-CN" sz="2000" dirty="0"/>
              <a:t>(such as 3.402) are always considered to be of type </a:t>
            </a:r>
            <a:r>
              <a:rPr lang="en-US" altLang="zh-CN" sz="2000" b="1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. You can optionally supply the D suffix (for example, 3.402D).</a:t>
            </a:r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</a:t>
            </a:r>
            <a:r>
              <a:rPr lang="en-US" altLang="zh-CN" sz="2000" b="1" dirty="0">
                <a:solidFill>
                  <a:srgbClr val="0000FF"/>
                </a:solidFill>
              </a:rPr>
              <a:t>Normally, you should use the double type</a:t>
            </a:r>
            <a:r>
              <a:rPr lang="en-US" altLang="zh-CN" sz="2000" dirty="0"/>
              <a:t>, because it is more accurate than the </a:t>
            </a:r>
            <a:r>
              <a:rPr lang="en-US" altLang="zh-CN" sz="2000" b="1" dirty="0">
                <a:solidFill>
                  <a:srgbClr val="FF0000"/>
                </a:solidFill>
              </a:rPr>
              <a:t>float</a:t>
            </a:r>
            <a:r>
              <a:rPr lang="en-US" altLang="zh-CN" sz="2000" dirty="0"/>
              <a:t> type.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652F5-1636-94B6-F94B-82E43475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4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Floating-point numbers are not suitable for </a:t>
            </a:r>
            <a:r>
              <a:rPr lang="en-US" altLang="zh-CN" sz="2000" b="1" dirty="0">
                <a:solidFill>
                  <a:srgbClr val="FF0000"/>
                </a:solidFill>
              </a:rPr>
              <a:t>financial</a:t>
            </a:r>
            <a:r>
              <a:rPr lang="en-US" altLang="zh-CN" sz="2000" dirty="0"/>
              <a:t> calculation in which </a:t>
            </a:r>
            <a:r>
              <a:rPr lang="en-US" altLang="zh-CN" sz="2000" b="1" dirty="0" err="1">
                <a:solidFill>
                  <a:srgbClr val="FF0000"/>
                </a:solidFill>
              </a:rPr>
              <a:t>roundoff</a:t>
            </a:r>
            <a:r>
              <a:rPr lang="en-US" altLang="zh-CN" sz="2000" b="1" dirty="0">
                <a:solidFill>
                  <a:srgbClr val="FF0000"/>
                </a:solidFill>
              </a:rPr>
              <a:t> errors </a:t>
            </a:r>
            <a:r>
              <a:rPr lang="en-US" altLang="zh-CN" sz="2000" dirty="0"/>
              <a:t>cannot be tolerated.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Such </a:t>
            </a:r>
            <a:r>
              <a:rPr lang="en-US" altLang="zh-CN" sz="2000" b="1" dirty="0" err="1">
                <a:solidFill>
                  <a:srgbClr val="FF0000"/>
                </a:solidFill>
              </a:rPr>
              <a:t>roundoff</a:t>
            </a:r>
            <a:r>
              <a:rPr lang="en-US" altLang="zh-CN" sz="2000" b="1" dirty="0">
                <a:solidFill>
                  <a:srgbClr val="FF0000"/>
                </a:solidFill>
              </a:rPr>
              <a:t> errors </a:t>
            </a:r>
            <a:r>
              <a:rPr lang="en-US" altLang="zh-CN" sz="2000" dirty="0"/>
              <a:t>are caused by the fact that floating-point numbers are </a:t>
            </a:r>
            <a:r>
              <a:rPr lang="en-US" altLang="zh-CN" sz="2000" b="1" dirty="0">
                <a:solidFill>
                  <a:srgbClr val="FF0000"/>
                </a:solidFill>
              </a:rPr>
              <a:t>represented in the binary number system</a:t>
            </a:r>
            <a:r>
              <a:rPr lang="en-US" altLang="zh-CN" sz="2000" dirty="0"/>
              <a:t>. </a:t>
            </a:r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If you need precise numerical computations without roundoff errors, use the </a:t>
            </a:r>
            <a:r>
              <a:rPr lang="en-US" altLang="zh-CN" sz="2000" b="1" dirty="0" err="1">
                <a:solidFill>
                  <a:srgbClr val="0000FF"/>
                </a:solidFill>
              </a:rPr>
              <a:t>BigDecimal</a:t>
            </a:r>
            <a:r>
              <a:rPr lang="en-US" altLang="zh-CN" sz="2000" dirty="0"/>
              <a:t> class.	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2276872"/>
            <a:ext cx="5544616" cy="184665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LearningJava</a:t>
            </a:r>
            <a:endParaRPr lang="en-US" altLang="zh-CN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       		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(2.0-1.1);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3861048"/>
            <a:ext cx="2160240" cy="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19A306-6C1B-CE88-7DD9-1F7E0DF4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问题：为何称为浮点类型？</a:t>
            </a:r>
            <a:endParaRPr lang="en-US" altLang="zh-CN" sz="2000" b="1" dirty="0"/>
          </a:p>
          <a:p>
            <a:endParaRPr lang="en-US" altLang="zh-CN" sz="2000" dirty="0"/>
          </a:p>
          <a:p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FF"/>
                </a:solidFill>
              </a:rPr>
              <a:t>float</a:t>
            </a:r>
            <a:r>
              <a:rPr lang="en-US" altLang="zh-CN" sz="2000" dirty="0"/>
              <a:t> and </a:t>
            </a:r>
            <a:r>
              <a:rPr lang="en-US" altLang="zh-CN" sz="2000" b="1" dirty="0">
                <a:solidFill>
                  <a:srgbClr val="0000FF"/>
                </a:solidFill>
              </a:rPr>
              <a:t>double</a:t>
            </a:r>
            <a:r>
              <a:rPr lang="en-US" altLang="zh-CN" sz="2000" dirty="0"/>
              <a:t> types are used to represent numbers with a decimal point 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). Why are they called </a:t>
            </a:r>
            <a:r>
              <a:rPr lang="en-US" altLang="zh-CN" sz="2000" i="1" dirty="0"/>
              <a:t>floating-point</a:t>
            </a:r>
            <a:r>
              <a:rPr lang="en-US" altLang="zh-CN" sz="2000" dirty="0"/>
              <a:t> numbers? These numbers are </a:t>
            </a:r>
            <a:r>
              <a:rPr lang="en-US" altLang="zh-CN" sz="2000" b="1" u="sng" dirty="0"/>
              <a:t>stored</a:t>
            </a:r>
            <a:r>
              <a:rPr lang="en-US" altLang="zh-CN" sz="2000" dirty="0"/>
              <a:t> in </a:t>
            </a:r>
            <a:r>
              <a:rPr lang="en-US" altLang="zh-CN" sz="2000" dirty="0">
                <a:solidFill>
                  <a:srgbClr val="FF0000"/>
                </a:solidFill>
              </a:rPr>
              <a:t>scientific notation (</a:t>
            </a:r>
            <a:r>
              <a:rPr lang="zh-CN" altLang="en-US" sz="2000" dirty="0">
                <a:solidFill>
                  <a:srgbClr val="FF0000"/>
                </a:solidFill>
              </a:rPr>
              <a:t>科学计数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internally (</a:t>
            </a:r>
            <a:r>
              <a:rPr lang="zh-CN" altLang="en-US" sz="2000" dirty="0"/>
              <a:t>内部</a:t>
            </a:r>
            <a:r>
              <a:rPr lang="en-US" altLang="zh-CN" sz="2000" dirty="0"/>
              <a:t>). When a number such as 50.534 is converted into scientific notation, such as 5.0534E+1, its decimal point (</a:t>
            </a:r>
            <a:r>
              <a:rPr lang="zh-CN" altLang="en-US" sz="2000" dirty="0"/>
              <a:t>小数点</a:t>
            </a:r>
            <a:r>
              <a:rPr lang="en-US" altLang="zh-CN" sz="2000" dirty="0"/>
              <a:t>) is </a:t>
            </a:r>
            <a:r>
              <a:rPr lang="en-US" altLang="zh-CN" sz="2000" b="1" dirty="0">
                <a:solidFill>
                  <a:srgbClr val="FF0000"/>
                </a:solidFill>
              </a:rPr>
              <a:t>moved (i.e., floated)</a:t>
            </a:r>
            <a:r>
              <a:rPr lang="en-US" altLang="zh-CN" sz="2000" dirty="0"/>
              <a:t> to a new position.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272E3E-0880-6769-42BA-47D12BDE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Default Values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Hints</a:t>
            </a:r>
            <a:r>
              <a:rPr lang="en-US" altLang="zh-CN" sz="2000" dirty="0"/>
              <a:t>: Relying on such default values, however, is generally considered </a:t>
            </a:r>
            <a:r>
              <a:rPr lang="en-US" altLang="zh-CN" sz="2000" b="1" dirty="0">
                <a:solidFill>
                  <a:srgbClr val="FF0000"/>
                </a:solidFill>
              </a:rPr>
              <a:t>bad programming style</a:t>
            </a:r>
            <a:r>
              <a:rPr lang="en-US" altLang="zh-CN" sz="2000" dirty="0"/>
              <a:t>.</a:t>
            </a:r>
            <a:endParaRPr lang="en-US" altLang="zh-CN" sz="20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736" y="2029569"/>
            <a:ext cx="3628256" cy="313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3E38A-8C85-2ACB-B435-E5B822C3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You may have noticed that the </a:t>
            </a:r>
            <a:r>
              <a:rPr lang="en-US" altLang="zh-CN" sz="2000" b="1" i="1" dirty="0">
                <a:solidFill>
                  <a:srgbClr val="FF0000"/>
                </a:solidFill>
              </a:rPr>
              <a:t>new</a:t>
            </a:r>
            <a:r>
              <a:rPr lang="en-US" altLang="zh-CN" sz="2000" dirty="0"/>
              <a:t> keyword isn't used when initializing a variable of a primitive type. </a:t>
            </a:r>
          </a:p>
          <a:p>
            <a:endParaRPr lang="en-US" altLang="zh-CN" sz="2000" dirty="0"/>
          </a:p>
          <a:p>
            <a:r>
              <a:rPr lang="en-US" altLang="zh-CN" sz="2000" b="1" dirty="0">
                <a:solidFill>
                  <a:srgbClr val="0000FF"/>
                </a:solidFill>
              </a:rPr>
              <a:t>Primitive data types (</a:t>
            </a:r>
            <a:r>
              <a:rPr lang="zh-CN" altLang="en-US" sz="2000" b="1" dirty="0">
                <a:solidFill>
                  <a:srgbClr val="0000FF"/>
                </a:solidFill>
              </a:rPr>
              <a:t>基本数据类型</a:t>
            </a:r>
            <a:r>
              <a:rPr lang="en-US" altLang="zh-CN" sz="2000" b="1" dirty="0">
                <a:solidFill>
                  <a:srgbClr val="0000FF"/>
                </a:solidFill>
              </a:rPr>
              <a:t>) </a:t>
            </a:r>
            <a:r>
              <a:rPr lang="en-US" altLang="zh-CN" sz="2000" dirty="0"/>
              <a:t>are special data types built into the language; they are </a:t>
            </a:r>
            <a:r>
              <a:rPr lang="en-US" altLang="zh-CN" sz="2000" b="1" dirty="0">
                <a:solidFill>
                  <a:srgbClr val="FF0000"/>
                </a:solidFill>
              </a:rPr>
              <a:t>not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objects</a:t>
            </a:r>
            <a:r>
              <a:rPr lang="en-US" altLang="zh-CN" sz="2000" dirty="0"/>
              <a:t> created from a class. 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51520" y="6300028"/>
            <a:ext cx="7272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http://docs.oracle.com/javase/tutorial/java/nutsandbolts/datatypes.html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260324-870B-49B5-D17C-900E2BA5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2.3 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基本数据类型的转换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80604-240B-F8E4-64A6-BD46EFA4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基本数据类型的转换（</a:t>
            </a:r>
            <a:r>
              <a:rPr lang="en-US" altLang="zh-CN" sz="3200" dirty="0"/>
              <a:t>casting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基本数据类型的转换就是把一种基本数据类型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转变成另一种基本数据类型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。下列基本类型会涉及数据转换，不包括逻辑类型和字符类型。我们将这些类型按</a:t>
            </a:r>
            <a:r>
              <a:rPr lang="zh-CN" altLang="en-US" sz="2000" b="1" dirty="0">
                <a:solidFill>
                  <a:srgbClr val="FF0000"/>
                </a:solidFill>
              </a:rPr>
              <a:t>精度</a:t>
            </a:r>
            <a:r>
              <a:rPr lang="zh-CN" altLang="en-US" sz="2000" dirty="0"/>
              <a:t>从“低”到“高”排列（</a:t>
            </a:r>
            <a:r>
              <a:rPr lang="en-US" altLang="zh-CN" sz="2000" b="1" dirty="0">
                <a:solidFill>
                  <a:srgbClr val="0000FF"/>
                </a:solidFill>
              </a:rPr>
              <a:t>smaller range to larger range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byte, short,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 long, float, double</a:t>
            </a:r>
          </a:p>
          <a:p>
            <a:endParaRPr lang="en-US" altLang="zh-CN" sz="2000" dirty="0"/>
          </a:p>
          <a:p>
            <a:r>
              <a:rPr lang="zh-CN" altLang="en-US" sz="2000" dirty="0"/>
              <a:t>当把</a:t>
            </a:r>
            <a:r>
              <a:rPr lang="zh-CN" altLang="en-US" sz="2000" dirty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/>
              <a:t>的值赋给</a:t>
            </a:r>
            <a:r>
              <a:rPr lang="zh-CN" altLang="en-US" sz="2000" dirty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/>
              <a:t>时，系统</a:t>
            </a:r>
            <a:r>
              <a:rPr lang="zh-CN" altLang="en-US" sz="2000" b="1" u="sng" dirty="0">
                <a:solidFill>
                  <a:srgbClr val="FF0000"/>
                </a:solidFill>
              </a:rPr>
              <a:t>自动</a:t>
            </a:r>
            <a:r>
              <a:rPr lang="zh-CN" altLang="en-US" sz="2000" dirty="0"/>
              <a:t>完成数据类型的转换，如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型转换成</a:t>
            </a:r>
            <a:r>
              <a:rPr lang="en-US" altLang="zh-CN" sz="2000" dirty="0"/>
              <a:t>long</a:t>
            </a:r>
            <a:r>
              <a:rPr lang="zh-CN" altLang="en-US" sz="2000" dirty="0"/>
              <a:t>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当把</a:t>
            </a:r>
            <a:r>
              <a:rPr lang="zh-CN" altLang="en-US" sz="2000" dirty="0">
                <a:solidFill>
                  <a:srgbClr val="0000FF"/>
                </a:solidFill>
              </a:rPr>
              <a:t>级别高的变量</a:t>
            </a:r>
            <a:r>
              <a:rPr lang="zh-CN" altLang="en-US" sz="2000" dirty="0"/>
              <a:t>的值赋给</a:t>
            </a:r>
            <a:r>
              <a:rPr lang="zh-CN" altLang="en-US" sz="2000" dirty="0">
                <a:solidFill>
                  <a:srgbClr val="FF0000"/>
                </a:solidFill>
              </a:rPr>
              <a:t>级别低的变量</a:t>
            </a:r>
            <a:r>
              <a:rPr lang="zh-CN" altLang="en-US" sz="2000" dirty="0"/>
              <a:t>时，必须使用</a:t>
            </a:r>
            <a:r>
              <a:rPr lang="zh-CN" altLang="en-US" sz="2000" b="1" u="sng" dirty="0">
                <a:solidFill>
                  <a:srgbClr val="FF0000"/>
                </a:solidFill>
              </a:rPr>
              <a:t>显式类型转换</a:t>
            </a:r>
            <a:r>
              <a:rPr lang="zh-CN" altLang="en-US" sz="2000" dirty="0"/>
              <a:t>运算。显示转换的格式： </a:t>
            </a:r>
            <a:r>
              <a:rPr lang="en-US" altLang="zh-CN" sz="2000" b="1" u="sng" dirty="0"/>
              <a:t>(</a:t>
            </a:r>
            <a:r>
              <a:rPr lang="zh-CN" altLang="en-US" sz="2000" b="1" u="sng" dirty="0"/>
              <a:t>类型名</a:t>
            </a:r>
            <a:r>
              <a:rPr lang="en-US" altLang="zh-CN" sz="2000" b="1" u="sng" dirty="0"/>
              <a:t>)</a:t>
            </a:r>
            <a:r>
              <a:rPr lang="zh-CN" altLang="en-US" sz="2000" b="1" u="sng" dirty="0"/>
              <a:t>要转换的值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注：此处所说的级别是</a:t>
            </a:r>
            <a:r>
              <a:rPr lang="zh-CN" altLang="en-US" sz="2000"/>
              <a:t>指“</a:t>
            </a:r>
            <a:r>
              <a:rPr lang="zh-CN" altLang="en-US" sz="2000" b="1">
                <a:solidFill>
                  <a:srgbClr val="FF0000"/>
                </a:solidFill>
              </a:rPr>
              <a:t>精度</a:t>
            </a:r>
            <a:r>
              <a:rPr lang="zh-CN" altLang="en-US" sz="2000"/>
              <a:t>”上</a:t>
            </a:r>
            <a:r>
              <a:rPr lang="zh-CN" altLang="en-US" sz="2000" dirty="0"/>
              <a:t>的级别。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A62E6-1F6A-7F7B-6547-640421EF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2047299"/>
            <a:ext cx="4572000" cy="1815882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)34.89;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"x="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3570883"/>
            <a:ext cx="657707" cy="29016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2987824" y="1988840"/>
            <a:ext cx="1008112" cy="9712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D53516-15F8-6CE9-F80C-86ABE31F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5" name="矩形 4"/>
          <p:cNvSpPr/>
          <p:nvPr/>
        </p:nvSpPr>
        <p:spPr>
          <a:xfrm>
            <a:off x="1043608" y="1988840"/>
            <a:ext cx="4572000" cy="4185761"/>
          </a:xfrm>
          <a:prstGeom prst="rect">
            <a:avLst/>
          </a:prstGeom>
          <a:solidFill>
            <a:srgbClr val="CCFFFF"/>
          </a:solidFill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a=120;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short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b=130;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c=2200; 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d=8000;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g=0.1234567812345678;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)b;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c=(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)d;  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未导致精度的损失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f=(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)g;   </a:t>
            </a:r>
            <a:r>
              <a:rPr lang="en-US" altLang="zh-CN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导致精度的损失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"c="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+c);  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"f="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+f);  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"g="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+g);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19056" y="4976614"/>
            <a:ext cx="2734316" cy="114841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D675A1-C5C9-4E52-9BC5-47BDED68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Through the Java VM (Java Virtual Machine, JVM), the same application is capable of</a:t>
            </a:r>
            <a:r>
              <a:rPr lang="en-US" altLang="zh-CN" sz="2000" dirty="0">
                <a:solidFill>
                  <a:srgbClr val="FF0000"/>
                </a:solidFill>
              </a:rPr>
              <a:t> running on multiple platforms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7347" name="Picture 3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69579"/>
            <a:ext cx="3771900" cy="3895725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20BFD-0BE9-0594-D6C3-11937A39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2.3 </a:t>
            </a:r>
            <a:r>
              <a:rPr lang="zh-CN" altLang="en-US" sz="3200" dirty="0"/>
              <a:t>基本数据类型的转换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000" dirty="0"/>
              <a:t>分析：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a=(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)b;</a:t>
            </a:r>
            <a:endParaRPr lang="en-US" altLang="zh-CN" sz="2000" dirty="0"/>
          </a:p>
          <a:p>
            <a:r>
              <a:rPr lang="en-US" altLang="zh-CN" sz="2000" dirty="0"/>
              <a:t>130 </a:t>
            </a:r>
          </a:p>
          <a:p>
            <a:r>
              <a:rPr lang="en-US" altLang="zh-CN" sz="2000" dirty="0"/>
              <a:t>-&gt; 0000 0000 1000 0010 </a:t>
            </a:r>
          </a:p>
          <a:p>
            <a:r>
              <a:rPr lang="en-US" altLang="zh-CN" sz="2000" dirty="0"/>
              <a:t>-&gt; 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en-US" altLang="zh-CN" sz="2000" dirty="0"/>
              <a:t>000 0010 </a:t>
            </a:r>
          </a:p>
          <a:p>
            <a:r>
              <a:rPr lang="en-US" altLang="zh-CN" sz="2000" dirty="0"/>
              <a:t>-&gt; </a:t>
            </a:r>
            <a:r>
              <a:rPr lang="zh-CN" altLang="en-US" sz="2000" dirty="0"/>
              <a:t>取反加</a:t>
            </a:r>
            <a:r>
              <a:rPr lang="en-US" altLang="zh-CN" sz="2000" dirty="0"/>
              <a:t>1: 0111 1110 </a:t>
            </a:r>
          </a:p>
          <a:p>
            <a:r>
              <a:rPr lang="en-US" altLang="zh-CN" sz="2000" dirty="0"/>
              <a:t>-&gt; 126 </a:t>
            </a:r>
          </a:p>
          <a:p>
            <a:r>
              <a:rPr lang="en-US" altLang="zh-CN" sz="2000" dirty="0"/>
              <a:t>-&gt; </a:t>
            </a:r>
            <a:r>
              <a:rPr lang="en-US" altLang="zh-CN" sz="2000" dirty="0">
                <a:solidFill>
                  <a:srgbClr val="FF0000"/>
                </a:solidFill>
              </a:rPr>
              <a:t>-126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119EB-C7EC-59D3-F69F-D4343590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2.4 </a:t>
            </a:r>
            <a:r>
              <a:rPr lang="zh-CN" altLang="en-US" sz="2000" dirty="0">
                <a:solidFill>
                  <a:srgbClr val="FF0000"/>
                </a:solidFill>
              </a:rPr>
              <a:t>数据的输入和输出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3A808-F1AB-D400-D72B-67A46072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由于</a:t>
            </a:r>
            <a:r>
              <a:rPr lang="en-US" altLang="zh-CN" sz="2000" dirty="0"/>
              <a:t>C</a:t>
            </a:r>
            <a:r>
              <a:rPr lang="zh-CN" altLang="en-US" sz="2000" dirty="0"/>
              <a:t>语言出现比较早，那个时候还没有图形用户界面（</a:t>
            </a:r>
            <a:r>
              <a:rPr lang="en-US" altLang="zh-CN" sz="2000" dirty="0"/>
              <a:t>Graphics User Interface,</a:t>
            </a:r>
            <a:r>
              <a:rPr lang="zh-CN" altLang="en-US" sz="2000" dirty="0"/>
              <a:t> </a:t>
            </a:r>
            <a:r>
              <a:rPr lang="en-US" altLang="zh-CN" sz="2000" dirty="0"/>
              <a:t>GUI</a:t>
            </a:r>
            <a:r>
              <a:rPr lang="zh-CN" altLang="en-US" sz="2000" dirty="0"/>
              <a:t>）的概念，因此，</a:t>
            </a:r>
            <a:r>
              <a:rPr lang="en-US" altLang="zh-CN" sz="2000" dirty="0"/>
              <a:t>C</a:t>
            </a:r>
            <a:r>
              <a:rPr lang="zh-CN" altLang="en-US" sz="2000" dirty="0"/>
              <a:t>语言提供了许多用来输入、输出数据的函数，例如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等。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语言不像</a:t>
            </a:r>
            <a:r>
              <a:rPr lang="en-US" altLang="zh-CN" sz="2000" dirty="0"/>
              <a:t>C</a:t>
            </a:r>
            <a:r>
              <a:rPr lang="zh-CN" altLang="en-US" sz="2000" dirty="0"/>
              <a:t>语言，在命令行进行数据输入、输出的功能不多。关于输入、输出，我们将在第</a:t>
            </a:r>
            <a:r>
              <a:rPr lang="en-US" altLang="zh-CN" sz="2000" dirty="0"/>
              <a:t>9</a:t>
            </a:r>
            <a:r>
              <a:rPr lang="zh-CN" altLang="en-US" sz="2000" dirty="0"/>
              <a:t>章详细介绍，现在只需知道它的作用是</a:t>
            </a:r>
            <a:r>
              <a:rPr lang="zh-CN" altLang="en-US" sz="2000" b="1" dirty="0">
                <a:solidFill>
                  <a:srgbClr val="FF0000"/>
                </a:solidFill>
              </a:rPr>
              <a:t>在命令行窗口输入、输出数据</a:t>
            </a:r>
            <a:r>
              <a:rPr lang="zh-CN" altLang="en-US" sz="2000" dirty="0"/>
              <a:t>即可。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52AF6F-EDE9-A08C-6B5F-2DAF34B2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数据输出</a:t>
            </a:r>
          </a:p>
          <a:p>
            <a:r>
              <a:rPr lang="en-US" altLang="zh-CN" sz="2000" dirty="0" err="1"/>
              <a:t>System.out.printf</a:t>
            </a:r>
            <a:endParaRPr lang="en-US" altLang="zh-CN" sz="2000" dirty="0"/>
          </a:p>
          <a:p>
            <a:r>
              <a:rPr lang="en-US" altLang="zh-CN" sz="2000" dirty="0" err="1"/>
              <a:t>System.out.printf</a:t>
            </a:r>
            <a:r>
              <a:rPr lang="zh-CN" altLang="en-US" sz="2000" dirty="0"/>
              <a:t>的功能完全类似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函数。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的一般格式：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</a:t>
            </a:r>
            <a:r>
              <a:rPr lang="zh-CN" altLang="en-US" sz="2000" dirty="0"/>
              <a:t>格式控制部分</a:t>
            </a:r>
            <a:r>
              <a:rPr lang="en-US" altLang="zh-CN" sz="2000" dirty="0"/>
              <a:t>,</a:t>
            </a:r>
            <a:r>
              <a:rPr lang="zh-CN" altLang="en-US" sz="2000" dirty="0"/>
              <a:t>表达式</a:t>
            </a:r>
            <a:r>
              <a:rPr lang="en-US" altLang="zh-CN" sz="2000" dirty="0"/>
              <a:t>1,</a:t>
            </a:r>
            <a:r>
              <a:rPr lang="zh-CN" altLang="en-US" sz="2000" dirty="0"/>
              <a:t>表达式</a:t>
            </a:r>
            <a:r>
              <a:rPr lang="en-US" altLang="zh-CN" sz="2000" dirty="0"/>
              <a:t>2,…</a:t>
            </a:r>
            <a:r>
              <a:rPr lang="zh-CN" altLang="en-US" sz="2000" dirty="0"/>
              <a:t>表达式</a:t>
            </a:r>
            <a:r>
              <a:rPr lang="en-US" altLang="zh-CN" sz="2000" dirty="0"/>
              <a:t>n);</a:t>
            </a:r>
          </a:p>
          <a:p>
            <a:pPr lvl="1"/>
            <a:r>
              <a:rPr lang="en-US" altLang="zh-CN" sz="2000" dirty="0"/>
              <a:t>%d: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整型</a:t>
            </a:r>
            <a:r>
              <a:rPr lang="zh-CN" altLang="en-US" sz="2000" dirty="0"/>
              <a:t>类型数据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%c: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类型数据</a:t>
            </a:r>
            <a:endParaRPr lang="en-US" altLang="zh-CN" sz="2000" dirty="0"/>
          </a:p>
          <a:p>
            <a:pPr lvl="1"/>
            <a:r>
              <a:rPr lang="en-US" altLang="zh-CN" sz="2000" dirty="0"/>
              <a:t>%f: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浮点</a:t>
            </a:r>
            <a:r>
              <a:rPr lang="zh-CN" altLang="en-US" sz="2000" dirty="0"/>
              <a:t>类型数据，</a:t>
            </a:r>
            <a:r>
              <a:rPr lang="zh-CN" altLang="en-US" sz="2000" dirty="0">
                <a:solidFill>
                  <a:srgbClr val="FF0000"/>
                </a:solidFill>
              </a:rPr>
              <a:t>小数部分最多保留</a:t>
            </a:r>
            <a:r>
              <a:rPr lang="en-US" altLang="zh-CN" sz="2000" dirty="0">
                <a:solidFill>
                  <a:srgbClr val="FF0000"/>
                </a:solidFill>
              </a:rPr>
              <a:t>6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%s: </a:t>
            </a:r>
            <a:r>
              <a:rPr lang="zh-CN" altLang="en-US" sz="2000" dirty="0"/>
              <a:t>输出</a:t>
            </a:r>
            <a:r>
              <a:rPr lang="zh-CN" altLang="en-US" sz="2000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数据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>
                <a:solidFill>
                  <a:srgbClr val="0000FF"/>
                </a:solidFill>
              </a:rPr>
              <a:t>d</a:t>
            </a:r>
            <a:r>
              <a:rPr lang="en-US" altLang="zh-CN" sz="2000" dirty="0"/>
              <a:t>: </a:t>
            </a:r>
            <a:r>
              <a:rPr lang="zh-CN" altLang="en-US" sz="2000" dirty="0"/>
              <a:t>输出的</a:t>
            </a:r>
            <a:r>
              <a:rPr lang="zh-CN" altLang="en-US" sz="2000" dirty="0">
                <a:solidFill>
                  <a:srgbClr val="0000FF"/>
                </a:solidFill>
              </a:rPr>
              <a:t>整型</a:t>
            </a:r>
            <a:r>
              <a:rPr lang="zh-CN" altLang="en-US" sz="2000" dirty="0"/>
              <a:t>类型数据占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b="1" u="sng" dirty="0"/>
              <a:t>列</a:t>
            </a:r>
            <a:endParaRPr lang="en-US" altLang="zh-CN" sz="2000" b="1" u="sng" dirty="0"/>
          </a:p>
          <a:p>
            <a:pPr lvl="1"/>
            <a:r>
              <a:rPr lang="en-US" altLang="zh-CN" sz="2000" dirty="0"/>
              <a:t>%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en-US" altLang="zh-CN" sz="2000" dirty="0"/>
              <a:t>.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en-US" altLang="zh-CN" sz="2000" dirty="0">
                <a:solidFill>
                  <a:srgbClr val="0000FF"/>
                </a:solidFill>
              </a:rPr>
              <a:t>f</a:t>
            </a:r>
            <a:r>
              <a:rPr lang="en-US" altLang="zh-CN" sz="2000" dirty="0"/>
              <a:t>: </a:t>
            </a:r>
            <a:r>
              <a:rPr lang="zh-CN" altLang="en-US" sz="2000" dirty="0"/>
              <a:t>输出的</a:t>
            </a:r>
            <a:r>
              <a:rPr lang="en-US" altLang="zh-CN" sz="2000" dirty="0">
                <a:solidFill>
                  <a:srgbClr val="0000FF"/>
                </a:solidFill>
              </a:rPr>
              <a:t>float</a:t>
            </a:r>
            <a:r>
              <a:rPr lang="zh-CN" altLang="en-US" sz="2000" dirty="0"/>
              <a:t>数据占</a:t>
            </a:r>
            <a:r>
              <a:rPr lang="en-US" altLang="zh-CN" sz="2000" dirty="0">
                <a:solidFill>
                  <a:srgbClr val="FF0000"/>
                </a:solidFill>
              </a:rPr>
              <a:t>m</a:t>
            </a:r>
            <a:r>
              <a:rPr lang="zh-CN" altLang="en-US" sz="2000" b="1" u="sng" dirty="0"/>
              <a:t>列</a:t>
            </a:r>
            <a:r>
              <a:rPr lang="zh-CN" altLang="en-US" sz="2000" dirty="0"/>
              <a:t>，小数点保留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zh-CN" altLang="en-US" sz="2000" b="1" u="sng" dirty="0"/>
              <a:t>位</a:t>
            </a:r>
            <a:endParaRPr lang="en-US" altLang="zh-CN" sz="2000" b="1" u="sn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AFD84D-7112-1F30-3B92-E8EF3251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4" name="矩形 3"/>
          <p:cNvSpPr/>
          <p:nvPr/>
        </p:nvSpPr>
        <p:spPr>
          <a:xfrm>
            <a:off x="1043608" y="2060848"/>
            <a:ext cx="6912768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Example2_3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c=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f=123.456789f;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d=123456.12345678;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x=5678;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"%c\n%10.3f\n%f,%12d\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n%d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,c,f,d,x,x=x+2);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2060848"/>
            <a:ext cx="2867747" cy="93610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C35EC-6E02-251A-37E9-E00EC619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96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数据的输入</a:t>
            </a:r>
            <a:endParaRPr lang="en-US" altLang="zh-CN" sz="2000" b="1" dirty="0"/>
          </a:p>
          <a:p>
            <a:r>
              <a:rPr lang="en-US" altLang="zh-CN" sz="2000" dirty="0"/>
              <a:t>Scanner</a:t>
            </a:r>
            <a:r>
              <a:rPr lang="zh-CN" altLang="en-US" sz="2000" dirty="0"/>
              <a:t>是</a:t>
            </a:r>
            <a:r>
              <a:rPr lang="en-US" altLang="zh-CN" sz="2000" dirty="0"/>
              <a:t>SDK1.5</a:t>
            </a:r>
            <a:r>
              <a:rPr lang="zh-CN" altLang="en-US" sz="2000" dirty="0"/>
              <a:t>新增的一个类，可以使用该类创建一个对象：</a:t>
            </a:r>
          </a:p>
          <a:p>
            <a:pPr lvl="1"/>
            <a:r>
              <a:rPr lang="en-US" altLang="zh-CN" sz="2000" dirty="0"/>
              <a:t>Scanner reader=new Scanner(System.in);</a:t>
            </a:r>
          </a:p>
          <a:p>
            <a:r>
              <a:rPr lang="zh-CN" altLang="en-US" sz="2000" dirty="0"/>
              <a:t>然后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对象调用下列方法，读取用户在命令行输入的各种数据类型，</a:t>
            </a:r>
          </a:p>
          <a:p>
            <a:pPr lvl="1"/>
            <a:r>
              <a:rPr lang="en-US" altLang="zh-CN" sz="2000" dirty="0" err="1"/>
              <a:t>nextByte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nextShort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nextLong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nextFloat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nextLine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上述方法执行时都会引起</a:t>
            </a:r>
            <a:r>
              <a:rPr lang="zh-CN" altLang="en-US" sz="2000" b="1" dirty="0">
                <a:solidFill>
                  <a:srgbClr val="FF0000"/>
                </a:solidFill>
              </a:rPr>
              <a:t>堵塞</a:t>
            </a:r>
            <a:r>
              <a:rPr lang="zh-CN" altLang="en-US" sz="2000" dirty="0"/>
              <a:t>，等待在命令行输入数据回车确认。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39B3F-B217-54D4-1DDD-782F906A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2.4 </a:t>
            </a:r>
            <a:r>
              <a:rPr lang="zh-CN" altLang="en-US" sz="3200" dirty="0"/>
              <a:t>数据的输入和输出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989856" y="1988840"/>
            <a:ext cx="5886400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Example2_4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Scanner reader=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sz="14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m=0;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reader.hasNextDouble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reader.nextDouble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m=m+1;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sum=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个数的和为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"%d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个数的平均值是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%f\n"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m,sum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/m);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1700808"/>
            <a:ext cx="1728192" cy="16218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4016" y="6093296"/>
            <a:ext cx="8748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用户在键盘依次输入若干个数字，每输入一个数字都需要按回车键确认，最后在键盘输入一个非数字字符结束整个输入操作过程。程序将计算出这些数的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zh-CN" altLang="en-US" dirty="0"/>
              <a:t>及</a:t>
            </a:r>
            <a:r>
              <a:rPr lang="zh-CN" altLang="en-US" b="1" dirty="0">
                <a:solidFill>
                  <a:srgbClr val="FF0000"/>
                </a:solidFill>
              </a:rPr>
              <a:t>平均值</a:t>
            </a:r>
            <a:r>
              <a:rPr lang="zh-CN" altLang="en-US" dirty="0"/>
              <a:t>。 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555776" y="1484784"/>
            <a:ext cx="1152128" cy="539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88504" y="1124744"/>
            <a:ext cx="7875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这是</a:t>
            </a:r>
            <a:r>
              <a:rPr lang="en-US" altLang="zh-CN" b="1" dirty="0">
                <a:solidFill>
                  <a:srgbClr val="0000FF"/>
                </a:solidFill>
              </a:rPr>
              <a:t>wildcard import</a:t>
            </a:r>
            <a:r>
              <a:rPr lang="zh-CN" altLang="en-US" dirty="0"/>
              <a:t>，也可以改为</a:t>
            </a:r>
            <a:r>
              <a:rPr lang="en-US" altLang="zh-CN" b="1" dirty="0">
                <a:solidFill>
                  <a:srgbClr val="0000FF"/>
                </a:solidFill>
              </a:rPr>
              <a:t>specific import</a:t>
            </a:r>
            <a:r>
              <a:rPr lang="zh-CN" altLang="en-US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import </a:t>
            </a:r>
            <a:r>
              <a:rPr lang="en-US" altLang="zh-CN" b="1" dirty="0" err="1">
                <a:solidFill>
                  <a:srgbClr val="FF0000"/>
                </a:solidFill>
              </a:rPr>
              <a:t>java.util.Scanner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r>
              <a:rPr lang="zh-CN" altLang="en-US" dirty="0"/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367359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等待用户从键盘输入数据</a:t>
            </a:r>
            <a:endParaRPr lang="en-US" altLang="zh-CN" dirty="0"/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4951090" y="3861048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364088" y="4293096"/>
            <a:ext cx="93610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44324" y="4115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B97584-AD76-52F2-C3EA-874FD2F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2.5 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AB3ED-1797-E6D5-B0AF-925CD599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数组（</a:t>
            </a:r>
            <a:r>
              <a:rPr lang="en-US" altLang="zh-CN" sz="2000" dirty="0"/>
              <a:t>array</a:t>
            </a:r>
            <a:r>
              <a:rPr lang="zh-CN" altLang="en-US" sz="2000" dirty="0"/>
              <a:t>）是</a:t>
            </a:r>
            <a:r>
              <a:rPr lang="zh-CN" altLang="en-US" sz="2000" b="1" dirty="0">
                <a:solidFill>
                  <a:srgbClr val="FF0000"/>
                </a:solidFill>
              </a:rPr>
              <a:t>相同类型</a:t>
            </a:r>
            <a:r>
              <a:rPr lang="zh-CN" altLang="en-US" sz="2000" dirty="0"/>
              <a:t>的数据</a:t>
            </a:r>
            <a:r>
              <a:rPr lang="zh-CN" altLang="en-US" sz="2000" b="1" dirty="0">
                <a:solidFill>
                  <a:srgbClr val="FF0000"/>
                </a:solidFill>
              </a:rPr>
              <a:t>按顺序</a:t>
            </a:r>
            <a:r>
              <a:rPr lang="zh-CN" altLang="en-US" sz="2000" dirty="0"/>
              <a:t>组成的一种复合数据类型。通过数组名加数组下标（</a:t>
            </a:r>
            <a:r>
              <a:rPr lang="en-US" altLang="zh-CN" sz="2000" dirty="0"/>
              <a:t>index</a:t>
            </a:r>
            <a:r>
              <a:rPr lang="zh-CN" altLang="en-US" sz="2000" dirty="0"/>
              <a:t>）来使用数组中的数据。</a:t>
            </a:r>
            <a:r>
              <a:rPr lang="zh-CN" altLang="en-US" sz="2000" dirty="0">
                <a:solidFill>
                  <a:srgbClr val="FF0000"/>
                </a:solidFill>
              </a:rPr>
              <a:t>下标从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pPr>
              <a:buNone/>
            </a:pPr>
            <a:endParaRPr lang="zh-CN" altLang="en-US" sz="2000" dirty="0"/>
          </a:p>
        </p:txBody>
      </p:sp>
      <p:pic>
        <p:nvPicPr>
          <p:cNvPr id="4" name="Picture 2" descr="Illustration of an array as 10 boxes numbered 0 through 9; an index of 0 indicates the first element in the arr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4085289" cy="1512168"/>
          </a:xfrm>
          <a:prstGeom prst="rect">
            <a:avLst/>
          </a:prstGeom>
          <a:noFill/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3BF5B7-49B2-EAFA-FAC9-2EFFDEF1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声明数组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声明数组</a:t>
            </a:r>
            <a:r>
              <a:rPr lang="zh-CN" altLang="en-US" sz="2000" dirty="0"/>
              <a:t>包括数组的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  <a:r>
              <a:rPr lang="zh-CN" altLang="en-US" sz="2000" dirty="0"/>
              <a:t>、数组包含的元素的</a:t>
            </a:r>
            <a:r>
              <a:rPr lang="zh-CN" altLang="en-US" sz="2000" dirty="0">
                <a:solidFill>
                  <a:srgbClr val="FF0000"/>
                </a:solidFill>
              </a:rPr>
              <a:t>数据类型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声明一维数组有下列两种格式：</a:t>
            </a:r>
          </a:p>
          <a:p>
            <a:pPr lvl="1"/>
            <a:r>
              <a:rPr lang="zh-CN" altLang="en-US" sz="2000" i="1" dirty="0"/>
              <a:t>数组元素类型 </a:t>
            </a:r>
            <a:r>
              <a:rPr lang="zh-CN" altLang="en-US" sz="2000" i="1" dirty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>
                <a:solidFill>
                  <a:srgbClr val="FF0000"/>
                </a:solidFill>
              </a:rPr>
              <a:t>[]</a:t>
            </a:r>
            <a:r>
              <a:rPr lang="en-US" altLang="zh-CN" sz="2000" i="1" dirty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数组元素类型 </a:t>
            </a:r>
            <a:r>
              <a:rPr lang="en-US" altLang="zh-CN" sz="2000" b="1" i="1" dirty="0">
                <a:solidFill>
                  <a:srgbClr val="0000FF"/>
                </a:solidFill>
              </a:rPr>
              <a:t>[] </a:t>
            </a:r>
            <a:r>
              <a:rPr lang="zh-CN" altLang="en-US" sz="2000" b="1" i="1" dirty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/>
              <a:t>;</a:t>
            </a:r>
          </a:p>
          <a:p>
            <a:r>
              <a:rPr lang="zh-CN" altLang="en-US" sz="2000" dirty="0"/>
              <a:t>声明二维数组有下列两种格式：</a:t>
            </a:r>
          </a:p>
          <a:p>
            <a:pPr lvl="1"/>
            <a:r>
              <a:rPr lang="zh-CN" altLang="en-US" sz="2000" i="1" dirty="0"/>
              <a:t>数组元素类型 </a:t>
            </a:r>
            <a:r>
              <a:rPr lang="zh-CN" altLang="en-US" sz="2000" i="1" dirty="0">
                <a:solidFill>
                  <a:srgbClr val="FF0000"/>
                </a:solidFill>
              </a:rPr>
              <a:t>数组名字 </a:t>
            </a:r>
            <a:r>
              <a:rPr lang="en-US" altLang="zh-CN" sz="2000" i="1" dirty="0">
                <a:solidFill>
                  <a:srgbClr val="FF0000"/>
                </a:solidFill>
              </a:rPr>
              <a:t>[][]</a:t>
            </a:r>
            <a:r>
              <a:rPr lang="en-US" altLang="zh-CN" sz="2000" i="1" dirty="0"/>
              <a:t>;</a:t>
            </a:r>
            <a:endParaRPr lang="zh-CN" altLang="en-US" sz="2000" i="1" dirty="0"/>
          </a:p>
          <a:p>
            <a:pPr lvl="1"/>
            <a:r>
              <a:rPr lang="zh-CN" altLang="en-US" sz="2000" b="1" i="1" dirty="0"/>
              <a:t>数组元素类型 </a:t>
            </a:r>
            <a:r>
              <a:rPr lang="en-US" altLang="zh-CN" sz="2000" b="1" i="1" dirty="0">
                <a:solidFill>
                  <a:srgbClr val="0000FF"/>
                </a:solidFill>
              </a:rPr>
              <a:t>[][] </a:t>
            </a:r>
            <a:r>
              <a:rPr lang="zh-CN" altLang="en-US" sz="2000" b="1" i="1" dirty="0">
                <a:solidFill>
                  <a:srgbClr val="0000FF"/>
                </a:solidFill>
              </a:rPr>
              <a:t>数组名字</a:t>
            </a:r>
            <a:r>
              <a:rPr lang="en-US" altLang="zh-CN" sz="2000" b="1" i="1" dirty="0"/>
              <a:t>;</a:t>
            </a:r>
            <a:endParaRPr lang="zh-CN" altLang="en-US" sz="2000" b="1" i="1" dirty="0"/>
          </a:p>
          <a:p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24128" y="39330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4427984" y="3717032"/>
            <a:ext cx="1224136" cy="28803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427984" y="4221088"/>
            <a:ext cx="1224136" cy="504056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428E1-9357-6DBC-DC7D-3785C64D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The </a:t>
            </a:r>
            <a:r>
              <a:rPr lang="en-US" altLang="zh-CN" sz="2000" dirty="0">
                <a:solidFill>
                  <a:srgbClr val="FF0000"/>
                </a:solidFill>
              </a:rPr>
              <a:t>API </a:t>
            </a:r>
            <a:r>
              <a:rPr lang="en-US" altLang="zh-CN" sz="2000" dirty="0"/>
              <a:t>(Application Programming Interface, </a:t>
            </a:r>
            <a:r>
              <a:rPr lang="zh-CN" altLang="en-US" sz="2000" dirty="0"/>
              <a:t>应用程序编程接口</a:t>
            </a:r>
            <a:r>
              <a:rPr lang="en-US" altLang="zh-CN" sz="2000" dirty="0"/>
              <a:t>/</a:t>
            </a:r>
            <a:r>
              <a:rPr lang="zh-CN" altLang="en-US" sz="2000" dirty="0"/>
              <a:t>类库</a:t>
            </a:r>
            <a:r>
              <a:rPr lang="en-US" altLang="zh-CN" sz="2000" dirty="0"/>
              <a:t>) and </a:t>
            </a:r>
            <a:r>
              <a:rPr lang="en-US" altLang="zh-CN" sz="2000" dirty="0">
                <a:solidFill>
                  <a:srgbClr val="FF0000"/>
                </a:solidFill>
              </a:rPr>
              <a:t>JVM </a:t>
            </a:r>
            <a:r>
              <a:rPr lang="en-US" altLang="zh-CN" sz="2000" dirty="0"/>
              <a:t>insulate (</a:t>
            </a:r>
            <a:r>
              <a:rPr lang="zh-CN" altLang="en-US" sz="2000" dirty="0"/>
              <a:t>隔离</a:t>
            </a:r>
            <a:r>
              <a:rPr lang="en-US" altLang="zh-CN" sz="2000" dirty="0"/>
              <a:t>) the program from the underlying hardware</a:t>
            </a: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As a platform-independent environment, the Java platform can be </a:t>
            </a:r>
            <a:r>
              <a:rPr lang="en-US" altLang="zh-CN" sz="2000" dirty="0">
                <a:solidFill>
                  <a:srgbClr val="FF0000"/>
                </a:solidFill>
              </a:rPr>
              <a:t>a bit </a:t>
            </a:r>
            <a:r>
              <a:rPr lang="en-US" altLang="zh-CN" sz="2000" b="1" dirty="0">
                <a:solidFill>
                  <a:srgbClr val="FF0000"/>
                </a:solidFill>
              </a:rPr>
              <a:t>slower</a:t>
            </a:r>
            <a:r>
              <a:rPr lang="en-US" altLang="zh-CN" sz="2000" dirty="0">
                <a:solidFill>
                  <a:srgbClr val="FF0000"/>
                </a:solidFill>
              </a:rPr>
              <a:t> than native code (</a:t>
            </a:r>
            <a:r>
              <a:rPr lang="zh-CN" altLang="en-US" sz="2000" dirty="0">
                <a:solidFill>
                  <a:srgbClr val="FF0000"/>
                </a:solidFill>
              </a:rPr>
              <a:t>本机代码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en-US" sz="2000" dirty="0">
                <a:solidFill>
                  <a:srgbClr val="FF0000"/>
                </a:solidFill>
              </a:rPr>
              <a:t>本地代码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. However, advances in compiler and virtual machine technologies are bringing performance close to that of native code without threatening portability.</a:t>
            </a: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8370" name="Picture 2" descr="Figure showing MyProgram.java, API, Java Virtual Machine, and Hardware-Based Platfor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420888"/>
            <a:ext cx="3619675" cy="172819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91880" y="2873852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类库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8FE07-99BE-2909-7C39-8B9EB5BD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创建数组</a:t>
            </a:r>
          </a:p>
          <a:p>
            <a:r>
              <a:rPr lang="zh-CN" altLang="en-US" sz="2000" b="1" dirty="0">
                <a:solidFill>
                  <a:srgbClr val="0000FF"/>
                </a:solidFill>
              </a:rPr>
              <a:t>声明数组</a:t>
            </a:r>
            <a:r>
              <a:rPr lang="zh-CN" altLang="en-US" sz="2000" dirty="0"/>
              <a:t>仅仅是给出了数组名和元素（</a:t>
            </a:r>
            <a:r>
              <a:rPr lang="en-US" altLang="zh-CN" sz="2000" dirty="0"/>
              <a:t>element</a:t>
            </a:r>
            <a:r>
              <a:rPr lang="zh-CN" altLang="en-US" sz="2000" dirty="0"/>
              <a:t>）的数据类型，</a:t>
            </a:r>
            <a:r>
              <a:rPr lang="en-US" altLang="zh-CN" sz="2000" dirty="0"/>
              <a:t>Java</a:t>
            </a:r>
            <a:r>
              <a:rPr lang="zh-CN" altLang="en-US" sz="2000" b="1" dirty="0">
                <a:solidFill>
                  <a:srgbClr val="FF0000"/>
                </a:solidFill>
              </a:rPr>
              <a:t>不允许</a:t>
            </a:r>
            <a:r>
              <a:rPr lang="zh-CN" altLang="en-US" sz="2000" dirty="0"/>
              <a:t>在声明数组中的方括号内指定数组元素的个数。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要想使用数组则必须为它</a:t>
            </a:r>
            <a:r>
              <a:rPr lang="zh-CN" altLang="en-US" sz="2000" dirty="0">
                <a:solidFill>
                  <a:srgbClr val="FF0000"/>
                </a:solidFill>
              </a:rPr>
              <a:t>分配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>
                <a:solidFill>
                  <a:srgbClr val="FF0000"/>
                </a:solidFill>
              </a:rPr>
              <a:t>空间</a:t>
            </a:r>
            <a:r>
              <a:rPr lang="zh-CN" altLang="en-US" sz="2000" dirty="0"/>
              <a:t>，即</a:t>
            </a:r>
            <a:r>
              <a:rPr lang="zh-CN" altLang="en-US" sz="2000" b="1" dirty="0">
                <a:solidFill>
                  <a:srgbClr val="0000FF"/>
                </a:solidFill>
              </a:rPr>
              <a:t>创建数组</a:t>
            </a:r>
            <a:r>
              <a:rPr lang="zh-CN" altLang="en-US" sz="2000" dirty="0"/>
              <a:t>。在为数组分配内存空间时</a:t>
            </a:r>
            <a:r>
              <a:rPr lang="zh-CN" altLang="en-US" sz="2000" b="1" dirty="0">
                <a:solidFill>
                  <a:srgbClr val="FF0000"/>
                </a:solidFill>
              </a:rPr>
              <a:t>必须</a:t>
            </a:r>
            <a:r>
              <a:rPr lang="zh-CN" altLang="en-US" sz="2000" dirty="0"/>
              <a:t>指明数组的长度。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74C497-E748-D0DD-BC08-2B15E3FB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4" name="矩形 3"/>
          <p:cNvSpPr/>
          <p:nvPr/>
        </p:nvSpPr>
        <p:spPr>
          <a:xfrm>
            <a:off x="1009700" y="2060848"/>
            <a:ext cx="5688632" cy="246221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arrayInt1 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arrayInt2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pPr lvl="2"/>
            <a:endParaRPr lang="zh-CN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arrayInt3 [][]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[][] arrayInt4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[10][10];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7604" y="34290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推荐的方式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5076056" y="3284984"/>
            <a:ext cx="2109540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724128" y="3717032"/>
            <a:ext cx="1461468" cy="216024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7C9B08-BCA5-63CA-C350-244AF671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0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数组元素的使用</a:t>
            </a:r>
          </a:p>
          <a:p>
            <a:r>
              <a:rPr lang="zh-CN" altLang="en-US" sz="2000" dirty="0"/>
              <a:t>一维数组通过</a:t>
            </a:r>
            <a:r>
              <a:rPr lang="zh-CN" altLang="en-US" sz="2000" dirty="0">
                <a:solidFill>
                  <a:srgbClr val="FF0000"/>
                </a:solidFill>
              </a:rPr>
              <a:t>下标</a:t>
            </a:r>
            <a:r>
              <a:rPr lang="zh-CN" altLang="en-US" sz="2000" dirty="0"/>
              <a:t>访问自己的元素。需要注意的是下标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，因此，数组若是</a:t>
            </a:r>
            <a:r>
              <a:rPr lang="en-US" altLang="zh-CN" sz="2000" dirty="0"/>
              <a:t>10</a:t>
            </a:r>
            <a:r>
              <a:rPr lang="zh-CN" altLang="en-US" sz="2000" dirty="0"/>
              <a:t>个元素，下标到</a:t>
            </a:r>
            <a:r>
              <a:rPr lang="en-US" altLang="zh-CN" sz="2000" dirty="0"/>
              <a:t>9</a:t>
            </a:r>
            <a:r>
              <a:rPr lang="zh-CN" altLang="en-US" sz="2000" dirty="0"/>
              <a:t>为止，如果你使用的下标超过</a:t>
            </a:r>
            <a:r>
              <a:rPr lang="en-US" altLang="zh-CN" sz="2000" dirty="0"/>
              <a:t>9</a:t>
            </a:r>
            <a:r>
              <a:rPr lang="zh-CN" altLang="en-US" sz="2000" dirty="0"/>
              <a:t>将会发生</a:t>
            </a:r>
            <a:r>
              <a:rPr lang="zh-CN" altLang="en-US" sz="2000" b="1" dirty="0">
                <a:solidFill>
                  <a:srgbClr val="FF0000"/>
                </a:solidFill>
              </a:rPr>
              <a:t>异常（</a:t>
            </a:r>
            <a:r>
              <a:rPr lang="en-US" altLang="zh-CN" sz="2000" b="1" dirty="0">
                <a:solidFill>
                  <a:srgbClr val="FF0000"/>
                </a:solidFill>
              </a:rPr>
              <a:t>exception</a:t>
            </a:r>
            <a:r>
              <a:rPr lang="zh-CN" altLang="en-US" sz="2000" b="1" dirty="0">
                <a:solidFill>
                  <a:srgbClr val="FF0000"/>
                </a:solidFill>
              </a:rPr>
              <a:t>），即</a:t>
            </a:r>
            <a:r>
              <a:rPr lang="en-US" altLang="zh-CN" sz="2000" b="1" dirty="0" err="1">
                <a:solidFill>
                  <a:srgbClr val="FF0000"/>
                </a:solidFill>
              </a:rPr>
              <a:t>ArrayIndexOutOfBoundsException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二维数组也通过</a:t>
            </a:r>
            <a:r>
              <a:rPr lang="zh-CN" altLang="en-US" sz="2000" dirty="0">
                <a:solidFill>
                  <a:srgbClr val="FF0000"/>
                </a:solidFill>
              </a:rPr>
              <a:t>下标</a:t>
            </a:r>
            <a:r>
              <a:rPr lang="zh-CN" altLang="en-US" sz="2000" dirty="0"/>
              <a:t>访问自己的元素。下标也是</a:t>
            </a:r>
            <a:r>
              <a:rPr lang="zh-CN" altLang="en-US" sz="2000" dirty="0">
                <a:solidFill>
                  <a:srgbClr val="FF0000"/>
                </a:solidFill>
              </a:rPr>
              <a:t>从</a:t>
            </a:r>
            <a:r>
              <a:rPr lang="en-US" altLang="zh-CN" sz="2000" dirty="0">
                <a:solidFill>
                  <a:srgbClr val="FF0000"/>
                </a:solidFill>
              </a:rPr>
              <a:t>0</a:t>
            </a:r>
            <a:r>
              <a:rPr lang="zh-CN" altLang="en-US" sz="2000" dirty="0">
                <a:solidFill>
                  <a:srgbClr val="FF0000"/>
                </a:solidFill>
              </a:rPr>
              <a:t>开始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4A27A1-AFB2-98C1-B627-0287BEC1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4.</a:t>
            </a:r>
            <a:r>
              <a:rPr lang="zh-CN" altLang="en-US" sz="2000" b="1" dirty="0"/>
              <a:t>数组的初始化</a:t>
            </a:r>
          </a:p>
          <a:p>
            <a:r>
              <a:rPr lang="zh-CN" altLang="en-US" sz="2000" dirty="0"/>
              <a:t>创建数组后，系统会给每个数组元素一个默认的值，如，</a:t>
            </a:r>
            <a:r>
              <a:rPr lang="en-US" altLang="zh-CN" sz="2000" dirty="0"/>
              <a:t>float</a:t>
            </a:r>
            <a:r>
              <a:rPr lang="zh-CN" altLang="en-US" sz="2000" dirty="0"/>
              <a:t>型是</a:t>
            </a:r>
            <a:r>
              <a:rPr lang="en-US" altLang="zh-CN" sz="2000" dirty="0"/>
              <a:t>0.0</a:t>
            </a:r>
            <a:r>
              <a:rPr lang="zh-CN" altLang="en-US" sz="2000" dirty="0"/>
              <a:t>。在声明数组的时候给数组中的元素一个</a:t>
            </a:r>
            <a:r>
              <a:rPr lang="zh-CN" altLang="en-US" sz="2000" dirty="0">
                <a:solidFill>
                  <a:srgbClr val="FF0000"/>
                </a:solidFill>
              </a:rPr>
              <a:t>初始值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0000FF"/>
                </a:solidFill>
              </a:rPr>
              <a:t>好的编程习惯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899592" y="3127608"/>
            <a:ext cx="6759624" cy="2677656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LearningJava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{21.3f, 23.89f, 2.0f, 23f, 778.98f};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[3]);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arrayFloat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4318" y="4593480"/>
            <a:ext cx="872482" cy="117785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F0184-08DC-F805-80DB-6FD5BDF3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数组属于</a:t>
            </a:r>
            <a:r>
              <a:rPr lang="zh-CN" altLang="en-US" sz="2000" b="1" dirty="0">
                <a:solidFill>
                  <a:srgbClr val="FF0000"/>
                </a:solidFill>
              </a:rPr>
              <a:t>引用型变量</a:t>
            </a:r>
            <a:r>
              <a:rPr lang="zh-CN" altLang="en-US" sz="2000" dirty="0"/>
              <a:t>，因此两个相同类型的数组如果具有相同的引用，它们就有完全相同的元素。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879C96-5412-6190-2A08-254FACDD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5" name="矩形 4"/>
          <p:cNvSpPr/>
          <p:nvPr/>
        </p:nvSpPr>
        <p:spPr>
          <a:xfrm>
            <a:off x="971600" y="2060848"/>
            <a:ext cx="7632848" cy="397031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Example2_5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a={1,2,3};</a:t>
            </a:r>
          </a:p>
          <a:p>
            <a:pPr lvl="2"/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b={10,11};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</a:p>
          <a:p>
            <a:pPr lvl="2"/>
            <a:r>
              <a:rPr lang="de-DE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de-DE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"b[0]=%-3db[1]=%-3d\n"</a:t>
            </a:r>
            <a:r>
              <a:rPr lang="de-DE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,b[0],b[1]);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b=a;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+a);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数组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的引用是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+b);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b[1]=888;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b[2]=999;  </a:t>
            </a:r>
          </a:p>
          <a:p>
            <a:pPr lvl="2"/>
            <a:r>
              <a:rPr lang="pt-BR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altLang="zh-CN" sz="1400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"a[0]=%-5da[1]=%-5da[2]=%-5d\n"</a:t>
            </a:r>
            <a:r>
              <a:rPr lang="pt-BR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,a[0],a[1],a[2]);</a:t>
            </a:r>
          </a:p>
          <a:p>
            <a:pPr lvl="2"/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"b[0]=%-5db[1]=%-5db[2]=%-5d\</a:t>
            </a:r>
            <a:r>
              <a:rPr lang="en-US" altLang="zh-CN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,b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[0],b[1],b[2]);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【</a:t>
            </a:r>
            <a:r>
              <a:rPr lang="zh-CN" altLang="en-US" sz="2000" b="1" dirty="0"/>
              <a:t>例子</a:t>
            </a:r>
            <a:r>
              <a:rPr lang="en-US" altLang="zh-CN" sz="2000" b="1" dirty="0"/>
              <a:t>】</a:t>
            </a:r>
            <a:endParaRPr lang="zh-CN" altLang="en-US" sz="20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2325" y="1417638"/>
            <a:ext cx="2772123" cy="14830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808328" y="3457048"/>
            <a:ext cx="1080120" cy="6832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645106-BA64-EC78-079A-2F08590E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补充：</a:t>
            </a:r>
            <a:r>
              <a:rPr lang="en-US" altLang="zh-CN" sz="2000" dirty="0" err="1"/>
              <a:t>arraycopy</a:t>
            </a:r>
            <a:r>
              <a:rPr lang="zh-CN" altLang="en-US" sz="2000" dirty="0"/>
              <a:t>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2204864"/>
            <a:ext cx="7488832" cy="341632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ArrayCopyDemo</a:t>
            </a:r>
            <a:endParaRPr lang="en-US" altLang="zh-CN" b="1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lvl="2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 char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copyFrom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= {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'c'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'f'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</a:p>
          <a:p>
            <a:pPr lvl="2"/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	'e'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altLang="zh-CN" b="1" dirty="0" err="1">
                <a:solidFill>
                  <a:srgbClr val="2A00FF"/>
                </a:solidFill>
                <a:latin typeface="Consolas"/>
              </a:rPr>
              <a:t>i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'n'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't'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'e'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b="1" dirty="0">
                <a:solidFill>
                  <a:srgbClr val="2A00FF"/>
                </a:solidFill>
                <a:latin typeface="Consolas"/>
              </a:rPr>
              <a:t>'d'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[7];</a:t>
            </a:r>
          </a:p>
          <a:p>
            <a:endParaRPr lang="zh-CN" altLang="en-US" dirty="0">
              <a:latin typeface="Consolas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arraycopy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copyFrom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, 2, 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, 0, 7);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i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altLang="zh-CN" b="1" i="1" dirty="0" err="1">
                <a:solidFill>
                  <a:srgbClr val="000000"/>
                </a:solidFill>
                <a:latin typeface="Consolas"/>
              </a:rPr>
              <a:t>copyTo</a:t>
            </a:r>
            <a:r>
              <a:rPr lang="en-US" altLang="zh-CN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44308" y="5733256"/>
            <a:ext cx="104411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24719" y="6300301"/>
            <a:ext cx="8119689" cy="369332"/>
          </a:xfrm>
          <a:prstGeom prst="rect">
            <a:avLst/>
          </a:prstGeom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public static void </a:t>
            </a:r>
            <a:r>
              <a:rPr lang="en-US" altLang="zh-CN" dirty="0" err="1"/>
              <a:t>arraycopy</a:t>
            </a:r>
            <a:r>
              <a:rPr lang="en-US" altLang="zh-CN" dirty="0"/>
              <a:t>(Object 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srcPos</a:t>
            </a:r>
            <a:r>
              <a:rPr lang="en-US" altLang="zh-CN" dirty="0"/>
              <a:t>, Object </a:t>
            </a:r>
            <a:r>
              <a:rPr lang="en-US" altLang="zh-CN" dirty="0" err="1"/>
              <a:t>dest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destPos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length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69125-3287-40DB-BFF3-2463A35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2.5 </a:t>
            </a:r>
            <a:r>
              <a:rPr lang="zh-CN" altLang="en-US" sz="3200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补充：</a:t>
            </a:r>
            <a:r>
              <a:rPr lang="en-US" altLang="zh-CN" sz="2000" dirty="0" err="1"/>
              <a:t>java.util.Arrays</a:t>
            </a:r>
            <a:r>
              <a:rPr lang="en-US" altLang="zh-CN" sz="2000" dirty="0"/>
              <a:t> class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https://docs.oracle.com/en/java/javase/16/docs/api/java.base/java/util/Arrays.html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CD169-54AB-7358-5D0B-BC8F9AD9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</a:t>
            </a:r>
            <a:r>
              <a:rPr lang="zh-CN" altLang="en-US" sz="2000" b="1" dirty="0">
                <a:solidFill>
                  <a:srgbClr val="0000FF"/>
                </a:solidFill>
              </a:rPr>
              <a:t>转换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b="1" dirty="0">
                <a:solidFill>
                  <a:srgbClr val="0000FF"/>
                </a:solidFill>
              </a:rPr>
              <a:t>数组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endParaRPr lang="en-US" altLang="zh-CN" sz="2000" b="1" dirty="0">
              <a:solidFill>
                <a:srgbClr val="0000FF"/>
              </a:solidFill>
            </a:endParaRPr>
          </a:p>
          <a:p>
            <a:r>
              <a:rPr lang="zh-CN" altLang="en-US" sz="2000" dirty="0"/>
              <a:t>补充：</a:t>
            </a:r>
            <a:r>
              <a:rPr lang="en-US" altLang="zh-CN" sz="2000" dirty="0">
                <a:hlinkClick r:id="rId2"/>
              </a:rPr>
              <a:t>http://docs.oracle.com/javase/tutorial/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926E3-A404-2B54-6E4A-0C00A27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16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、下列说法正确的是（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程序中可以有多个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程序中的类名必须与文件名一样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方法必须写在类里面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源文件只能编译产生一个字节码文件</a:t>
            </a:r>
            <a:endParaRPr lang="en-US" altLang="zh-CN" sz="18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926E3-A404-2B54-6E4A-0C00A27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2.1 </a:t>
            </a:r>
            <a:r>
              <a:rPr lang="zh-CN" altLang="en-US" sz="2000" dirty="0">
                <a:solidFill>
                  <a:srgbClr val="FF0000"/>
                </a:solidFill>
              </a:rPr>
              <a:t>标识符和关键字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2.2 </a:t>
            </a:r>
            <a:r>
              <a:rPr lang="zh-CN" altLang="en-US" sz="2000" dirty="0"/>
              <a:t>基本数据类型</a:t>
            </a:r>
            <a:endParaRPr lang="en-US" altLang="zh-CN" sz="2000" dirty="0"/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79F97-8836-CE90-13B9-54FCC34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、在下面的标志符的描述中错误的是（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、标识符由字母、数字、下划线、美元符号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“$”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或者人民币符号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、人民币符号可以作为首字符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不能作为标识符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不能作为标识符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926E3-A404-2B54-6E4A-0C00A27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7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、在下面的标志符中，不合法的是（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$username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s2um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926E3-A404-2B54-6E4A-0C00A27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90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、下列有关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的说法中，错误的是（      ）</a:t>
            </a:r>
          </a:p>
          <a:p>
            <a:pPr marL="0" indent="0" algn="just"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A.JVM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程序实现“一次编写，到处运行”的基础</a:t>
            </a:r>
          </a:p>
          <a:p>
            <a:pPr marL="0" indent="0" algn="just"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要在一个平台上运行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程序，必不可少的是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而不是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C.JDK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是开发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程序的必备工具包</a:t>
            </a:r>
          </a:p>
          <a:p>
            <a:pPr marL="0" indent="0" algn="just"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程序离不开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JRE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的支持，开发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程序则需要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工具包</a:t>
            </a:r>
          </a:p>
          <a:p>
            <a:pPr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926E3-A404-2B54-6E4A-0C00A279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2.1 </a:t>
            </a:r>
            <a:r>
              <a:rPr lang="zh-CN" altLang="en-US" sz="3200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标识符（</a:t>
            </a:r>
            <a:r>
              <a:rPr lang="en-US" altLang="zh-CN" sz="2000" b="1" dirty="0"/>
              <a:t>identifiers</a:t>
            </a:r>
            <a:r>
              <a:rPr lang="zh-CN" altLang="en-US" sz="2000" b="1" dirty="0"/>
              <a:t>）</a:t>
            </a:r>
          </a:p>
          <a:p>
            <a:r>
              <a:rPr lang="zh-CN" altLang="en-US" sz="2000" dirty="0"/>
              <a:t>用来标识</a:t>
            </a:r>
            <a:r>
              <a:rPr lang="zh-CN" altLang="en-US" sz="2000" dirty="0">
                <a:solidFill>
                  <a:srgbClr val="FF0000"/>
                </a:solidFill>
              </a:rPr>
              <a:t>类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方法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数组</a:t>
            </a:r>
            <a:r>
              <a:rPr lang="zh-CN" altLang="en-US" sz="2000" dirty="0"/>
              <a:t>名、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r>
              <a:rPr lang="zh-CN" altLang="en-US" sz="2000" dirty="0"/>
              <a:t>名等的</a:t>
            </a:r>
            <a:r>
              <a:rPr lang="zh-CN" altLang="en-US" sz="2000" b="1" dirty="0">
                <a:solidFill>
                  <a:srgbClr val="0000FF"/>
                </a:solidFill>
              </a:rPr>
              <a:t>有效字符序列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简单地说，标识符就是一个名字。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语言规定标识符由</a:t>
            </a:r>
            <a:r>
              <a:rPr lang="zh-CN" altLang="en-US" sz="2000" dirty="0">
                <a:solidFill>
                  <a:srgbClr val="FF0000"/>
                </a:solidFill>
              </a:rPr>
              <a:t>字母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下划线</a:t>
            </a:r>
            <a:r>
              <a:rPr lang="zh-CN" altLang="en-US" sz="2000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美元符号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数字</a:t>
            </a:r>
            <a:r>
              <a:rPr lang="zh-CN" altLang="en-US" sz="2000" dirty="0"/>
              <a:t>组成，并且</a:t>
            </a:r>
            <a:r>
              <a:rPr lang="zh-CN" altLang="en-US" sz="2000" dirty="0">
                <a:solidFill>
                  <a:srgbClr val="0000FF"/>
                </a:solidFill>
              </a:rPr>
              <a:t>第一个字符不能是数字</a:t>
            </a:r>
            <a:r>
              <a:rPr lang="zh-CN" altLang="en-US" sz="2000" dirty="0"/>
              <a:t>。</a:t>
            </a:r>
            <a:r>
              <a:rPr lang="zh-CN" altLang="en-US" sz="2000" b="1" dirty="0">
                <a:solidFill>
                  <a:srgbClr val="FF0000"/>
                </a:solidFill>
              </a:rPr>
              <a:t>长度不受限制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标识符中的</a:t>
            </a:r>
            <a:r>
              <a:rPr lang="zh-CN" altLang="en-US" sz="2000" dirty="0">
                <a:solidFill>
                  <a:srgbClr val="0000FF"/>
                </a:solidFill>
              </a:rPr>
              <a:t>字母是区分大小写的</a:t>
            </a:r>
            <a:r>
              <a:rPr lang="zh-CN" altLang="en-US" sz="2000" dirty="0"/>
              <a:t>，例如</a:t>
            </a:r>
            <a:r>
              <a:rPr lang="en-US" altLang="zh-CN" sz="2000" dirty="0"/>
              <a:t>Beijing 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beijing</a:t>
            </a:r>
            <a:r>
              <a:rPr lang="zh-CN" altLang="en-US" sz="2000" dirty="0"/>
              <a:t>是不同的标识符（即</a:t>
            </a:r>
            <a:r>
              <a:rPr lang="en-US" altLang="zh-CN" sz="2000" dirty="0"/>
              <a:t>case sensitive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000" dirty="0"/>
              <a:t>标识符不能是</a:t>
            </a:r>
            <a:r>
              <a:rPr lang="en-US" altLang="zh-CN" sz="2000" dirty="0">
                <a:solidFill>
                  <a:srgbClr val="0000FF"/>
                </a:solidFill>
              </a:rPr>
              <a:t>true, false, null</a:t>
            </a:r>
            <a:r>
              <a:rPr lang="zh-CN" altLang="en-US" sz="2000" dirty="0"/>
              <a:t>（尽管</a:t>
            </a:r>
            <a:r>
              <a:rPr lang="en-US" altLang="zh-CN" sz="2000" dirty="0"/>
              <a:t>true, false, null</a:t>
            </a:r>
            <a:r>
              <a:rPr lang="zh-CN" altLang="en-US" sz="2000" dirty="0"/>
              <a:t>不是关键字）。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8317F8-D87B-36C4-3A99-BF0F6657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2.1 </a:t>
            </a:r>
            <a:r>
              <a:rPr lang="zh-CN" altLang="en-US" sz="3200" dirty="0"/>
              <a:t>标识符和关键字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关键字 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语言中</a:t>
            </a:r>
            <a:r>
              <a:rPr lang="zh-CN" altLang="en-US" sz="2000" dirty="0">
                <a:solidFill>
                  <a:srgbClr val="FF0000"/>
                </a:solidFill>
              </a:rPr>
              <a:t>已经被赋予特定意义</a:t>
            </a:r>
            <a:r>
              <a:rPr lang="zh-CN" altLang="en-US" sz="2000" dirty="0"/>
              <a:t>的一些单词，它们在程序上有着不同的用途，</a:t>
            </a:r>
            <a:r>
              <a:rPr lang="zh-CN" altLang="en-US" sz="2000" dirty="0">
                <a:solidFill>
                  <a:srgbClr val="0000FF"/>
                </a:solidFill>
              </a:rPr>
              <a:t>不可以把关键字作为名字来用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abstract, continue, for, new, switch, assert***, default, 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en-US" altLang="zh-CN" sz="2000" dirty="0">
                <a:solidFill>
                  <a:srgbClr val="FF0000"/>
                </a:solidFill>
              </a:rPr>
              <a:t>*</a:t>
            </a:r>
            <a:r>
              <a:rPr lang="en-US" altLang="zh-CN" sz="2000" dirty="0"/>
              <a:t>, package, synchronized,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, do, if, private, this, break, double, implements, protected, throw, byte, else, import, public, throws, case,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****, </a:t>
            </a:r>
            <a:r>
              <a:rPr lang="en-US" altLang="zh-CN" sz="2000" dirty="0" err="1"/>
              <a:t>instanceof</a:t>
            </a:r>
            <a:r>
              <a:rPr lang="en-US" altLang="zh-CN" sz="2000" dirty="0"/>
              <a:t>, return, transient, catch, extends, int, short, try, char, final, interface, static, void, class, finally, long, </a:t>
            </a:r>
            <a:r>
              <a:rPr lang="en-US" altLang="zh-CN" sz="2000" dirty="0" err="1"/>
              <a:t>strictfp</a:t>
            </a:r>
            <a:r>
              <a:rPr lang="en-US" altLang="zh-CN" sz="2000" dirty="0"/>
              <a:t>**, volatile, </a:t>
            </a:r>
            <a:r>
              <a:rPr lang="en-US" altLang="zh-CN" sz="2000" dirty="0">
                <a:solidFill>
                  <a:srgbClr val="FF0000"/>
                </a:solidFill>
              </a:rPr>
              <a:t>const*</a:t>
            </a:r>
            <a:r>
              <a:rPr lang="en-US" altLang="zh-CN" sz="2000" dirty="0"/>
              <a:t>, float, native, super, while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* not used</a:t>
            </a:r>
          </a:p>
          <a:p>
            <a:r>
              <a:rPr lang="en-US" altLang="zh-CN" sz="2000" dirty="0"/>
              <a:t>** added in 1.2</a:t>
            </a:r>
          </a:p>
          <a:p>
            <a:r>
              <a:rPr lang="en-US" altLang="zh-CN" sz="2000" dirty="0"/>
              <a:t>*** added in 1.4</a:t>
            </a:r>
          </a:p>
          <a:p>
            <a:r>
              <a:rPr lang="en-US" altLang="zh-CN" sz="2000" dirty="0"/>
              <a:t>**** added in 5.0</a:t>
            </a:r>
          </a:p>
        </p:txBody>
      </p:sp>
      <p:sp>
        <p:nvSpPr>
          <p:cNvPr id="5" name="矩形 4"/>
          <p:cNvSpPr/>
          <p:nvPr/>
        </p:nvSpPr>
        <p:spPr>
          <a:xfrm>
            <a:off x="35496" y="6308725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hlinkClick r:id="rId3"/>
              </a:rPr>
              <a:t>http://docs.oracle.com/javase/tutorial/java/nutsandbolts/_keywords.html</a:t>
            </a:r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9E33B4-530D-23E5-990F-9D263AE3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7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2.1 </a:t>
            </a:r>
            <a:r>
              <a:rPr lang="zh-CN" altLang="en-US" sz="2000" dirty="0"/>
              <a:t>标识符和关键字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2.2 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2.3 </a:t>
            </a:r>
            <a:r>
              <a:rPr lang="zh-CN" altLang="en-US" sz="2000" dirty="0"/>
              <a:t>基本数据类型的转换</a:t>
            </a:r>
            <a:endParaRPr lang="en-US" altLang="zh-CN" sz="2000" dirty="0"/>
          </a:p>
          <a:p>
            <a:r>
              <a:rPr lang="en-US" altLang="zh-CN" sz="2000" dirty="0"/>
              <a:t>2.4 </a:t>
            </a:r>
            <a:r>
              <a:rPr lang="zh-CN" altLang="en-US" sz="2000" dirty="0"/>
              <a:t>数据的输入和输出</a:t>
            </a:r>
            <a:endParaRPr lang="en-US" altLang="zh-CN" sz="2000" dirty="0"/>
          </a:p>
          <a:p>
            <a:r>
              <a:rPr lang="en-US" altLang="zh-CN" sz="2000" dirty="0"/>
              <a:t>2.5 </a:t>
            </a:r>
            <a:r>
              <a:rPr lang="zh-CN" altLang="en-US" sz="2000" dirty="0"/>
              <a:t>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6E12E-E3BC-67B9-9E3A-3BE07132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2.2 </a:t>
            </a:r>
            <a:r>
              <a:rPr lang="zh-CN" altLang="en-US" sz="3200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/>
              <a:t>基本数据类型（</a:t>
            </a:r>
            <a:r>
              <a:rPr lang="en-US" altLang="zh-CN" sz="2000" b="1" dirty="0"/>
              <a:t>primitive data types or fundamental types</a:t>
            </a:r>
            <a:r>
              <a:rPr lang="zh-CN" altLang="en-US" sz="2000" b="1" dirty="0"/>
              <a:t>）</a:t>
            </a:r>
            <a:r>
              <a:rPr lang="zh-CN" altLang="en-US" sz="2000" dirty="0"/>
              <a:t>也称作</a:t>
            </a:r>
            <a:r>
              <a:rPr lang="zh-CN" altLang="en-US" sz="2000" dirty="0">
                <a:solidFill>
                  <a:srgbClr val="FF0000"/>
                </a:solidFill>
              </a:rPr>
              <a:t>简单数据类型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4</a:t>
            </a:r>
            <a:r>
              <a:rPr lang="zh-CN" altLang="en-US" sz="2000" dirty="0"/>
              <a:t>章将介绍</a:t>
            </a:r>
            <a:r>
              <a:rPr lang="zh-CN" altLang="en-US" sz="2000" b="1" dirty="0">
                <a:solidFill>
                  <a:srgbClr val="0000FF"/>
                </a:solidFill>
              </a:rPr>
              <a:t>基本数据的类封装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完全可以通过对象来处理基本数据类型，这就是</a:t>
            </a:r>
            <a:r>
              <a:rPr lang="en-US" altLang="zh-CN" sz="2000" dirty="0"/>
              <a:t>Java</a:t>
            </a:r>
            <a:r>
              <a:rPr lang="zh-CN" altLang="en-US" sz="2000" dirty="0"/>
              <a:t>声称它的所有数据都是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的原因。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F4F77-1B9B-9696-AE3C-1C3EEF9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5001</TotalTime>
  <Words>4050</Words>
  <Application>Microsoft Office PowerPoint</Application>
  <PresentationFormat>全屏显示(4:3)</PresentationFormat>
  <Paragraphs>524</Paragraphs>
  <Slides>52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ＭＳ Ｐゴシック</vt:lpstr>
      <vt:lpstr>等线</vt:lpstr>
      <vt:lpstr>仿宋</vt:lpstr>
      <vt:lpstr>宋体</vt:lpstr>
      <vt:lpstr>Arial</vt:lpstr>
      <vt:lpstr>Calibri</vt:lpstr>
      <vt:lpstr>Consolas</vt:lpstr>
      <vt:lpstr>Times New Roman</vt:lpstr>
      <vt:lpstr>Office Theme</vt:lpstr>
      <vt:lpstr>JAVA程序设计</vt:lpstr>
      <vt:lpstr>回顾</vt:lpstr>
      <vt:lpstr>回顾</vt:lpstr>
      <vt:lpstr>回顾</vt:lpstr>
      <vt:lpstr>Outline</vt:lpstr>
      <vt:lpstr>2.1 标识符和关键字</vt:lpstr>
      <vt:lpstr>2.1 标识符和关键字</vt:lpstr>
      <vt:lpstr>Outline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2.2 基本数据类型</vt:lpstr>
      <vt:lpstr>Outline</vt:lpstr>
      <vt:lpstr>2.3 基本数据类型的转换（casting）</vt:lpstr>
      <vt:lpstr>2.3 基本数据类型的转换</vt:lpstr>
      <vt:lpstr>2.3 基本数据类型的转换</vt:lpstr>
      <vt:lpstr>2.3 基本数据类型的转换</vt:lpstr>
      <vt:lpstr>Outline</vt:lpstr>
      <vt:lpstr>2.4 数据的输入和输出</vt:lpstr>
      <vt:lpstr>2.4 数据的输入和输出</vt:lpstr>
      <vt:lpstr>2.4 数据的输入和输出</vt:lpstr>
      <vt:lpstr>2.4 数据的输入和输出</vt:lpstr>
      <vt:lpstr>2.4 数据的输入和输出</vt:lpstr>
      <vt:lpstr>Outline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2.5 数组</vt:lpstr>
      <vt:lpstr>小节</vt:lpstr>
      <vt:lpstr>练习：</vt:lpstr>
      <vt:lpstr>练习：</vt:lpstr>
      <vt:lpstr>练习：</vt:lpstr>
      <vt:lpstr>练习：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Tony</cp:lastModifiedBy>
  <cp:revision>882</cp:revision>
  <dcterms:created xsi:type="dcterms:W3CDTF">2006-08-16T00:00:00Z</dcterms:created>
  <dcterms:modified xsi:type="dcterms:W3CDTF">2023-12-28T15:01:22Z</dcterms:modified>
</cp:coreProperties>
</file>