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2"/>
  </p:notesMasterIdLst>
  <p:sldIdLst>
    <p:sldId id="256" r:id="rId2"/>
    <p:sldId id="257" r:id="rId3"/>
    <p:sldId id="263" r:id="rId4"/>
    <p:sldId id="329" r:id="rId5"/>
    <p:sldId id="265" r:id="rId6"/>
    <p:sldId id="330" r:id="rId7"/>
    <p:sldId id="266" r:id="rId8"/>
    <p:sldId id="267" r:id="rId9"/>
    <p:sldId id="268" r:id="rId10"/>
    <p:sldId id="269" r:id="rId11"/>
    <p:sldId id="301" r:id="rId12"/>
    <p:sldId id="302" r:id="rId13"/>
    <p:sldId id="303" r:id="rId14"/>
    <p:sldId id="304" r:id="rId15"/>
    <p:sldId id="305" r:id="rId16"/>
    <p:sldId id="306" r:id="rId17"/>
    <p:sldId id="307" r:id="rId18"/>
    <p:sldId id="309" r:id="rId19"/>
    <p:sldId id="310" r:id="rId20"/>
    <p:sldId id="258" r:id="rId21"/>
    <p:sldId id="270" r:id="rId22"/>
    <p:sldId id="331" r:id="rId23"/>
    <p:sldId id="312" r:id="rId24"/>
    <p:sldId id="313" r:id="rId25"/>
    <p:sldId id="314" r:id="rId26"/>
    <p:sldId id="315" r:id="rId27"/>
    <p:sldId id="316" r:id="rId28"/>
    <p:sldId id="383" r:id="rId29"/>
    <p:sldId id="259" r:id="rId30"/>
    <p:sldId id="276" r:id="rId31"/>
    <p:sldId id="317" r:id="rId32"/>
    <p:sldId id="318" r:id="rId33"/>
    <p:sldId id="378" r:id="rId34"/>
    <p:sldId id="379" r:id="rId35"/>
    <p:sldId id="380" r:id="rId36"/>
    <p:sldId id="381" r:id="rId37"/>
    <p:sldId id="382" r:id="rId38"/>
    <p:sldId id="262" r:id="rId39"/>
    <p:sldId id="337" r:id="rId40"/>
    <p:sldId id="338" r:id="rId41"/>
    <p:sldId id="339" r:id="rId42"/>
    <p:sldId id="340" r:id="rId43"/>
    <p:sldId id="341" r:id="rId44"/>
    <p:sldId id="342" r:id="rId45"/>
    <p:sldId id="343" r:id="rId46"/>
    <p:sldId id="357" r:id="rId47"/>
    <p:sldId id="358" r:id="rId48"/>
    <p:sldId id="359" r:id="rId49"/>
    <p:sldId id="360" r:id="rId50"/>
    <p:sldId id="361" r:id="rId51"/>
    <p:sldId id="362" r:id="rId52"/>
    <p:sldId id="363" r:id="rId53"/>
    <p:sldId id="364" r:id="rId54"/>
    <p:sldId id="365" r:id="rId55"/>
    <p:sldId id="366" r:id="rId56"/>
    <p:sldId id="367" r:id="rId57"/>
    <p:sldId id="368" r:id="rId58"/>
    <p:sldId id="369" r:id="rId59"/>
    <p:sldId id="370" r:id="rId60"/>
    <p:sldId id="377" r:id="rId6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CFFFF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858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9E4CAA-C537-49B2-B1D0-8E53BDF38890}" type="datetimeFigureOut">
              <a:rPr lang="zh-CN" altLang="en-US" smtClean="0"/>
              <a:pPr/>
              <a:t>2022/10/26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848019-7F8E-4133-9E4F-948F643F493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9319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5F8AC-17D9-476C-84C1-0DE5BFB3C614}" type="datetime1">
              <a:rPr lang="en-US" smtClean="0"/>
              <a:pPr/>
              <a:t>10/26/2022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5A0A3-442F-478C-8764-7CC42083AEFC}" type="datetime1">
              <a:rPr lang="en-US" smtClean="0"/>
              <a:pPr/>
              <a:t>10/26/2022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8072D-A740-4EE5-A3C3-3C52D08E39BE}" type="datetime1">
              <a:rPr lang="en-US" smtClean="0"/>
              <a:pPr/>
              <a:t>10/26/2022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26AB1-6648-45CC-AFED-63D780199DB0}" type="datetime1">
              <a:rPr lang="en-US" smtClean="0"/>
              <a:pPr/>
              <a:t>10/26/2022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68E9D-1E60-4EC0-867D-7C0C02D54829}" type="datetime1">
              <a:rPr lang="en-US" smtClean="0"/>
              <a:pPr/>
              <a:t>10/26/2022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9FF46-4915-496B-8027-C6CF53E3E2B3}" type="datetime1">
              <a:rPr lang="en-US" smtClean="0"/>
              <a:pPr/>
              <a:t>10/26/2022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E1A49-0743-4032-8D83-FE8ECB87E2AD}" type="datetime1">
              <a:rPr lang="en-US" smtClean="0"/>
              <a:pPr/>
              <a:t>10/26/2022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8489B-082A-48BC-B23E-397504E1A1D5}" type="datetime1">
              <a:rPr lang="en-US" smtClean="0"/>
              <a:pPr/>
              <a:t>10/26/2022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A60C7-70D1-45FD-A648-ECD611FAEC2B}" type="datetime1">
              <a:rPr lang="en-US" smtClean="0"/>
              <a:pPr/>
              <a:t>10/26/2022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545B9-1D2A-489B-8AA9-590D9229F7CA}" type="datetime1">
              <a:rPr lang="en-US" smtClean="0"/>
              <a:pPr/>
              <a:t>10/26/2022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9FDF6-0BF8-4376-A1D5-B2F807AEACD6}" type="datetime1">
              <a:rPr lang="en-US" smtClean="0"/>
              <a:pPr/>
              <a:t>10/26/2022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D36FD5-F688-4F77-B02C-9ADC50E674E4}" type="datetime1">
              <a:rPr lang="en-US" smtClean="0"/>
              <a:pPr/>
              <a:t>10/26/2022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4800">
                <a:latin typeface="+mn-lt"/>
              </a:rPr>
              <a:t>JAVA</a:t>
            </a:r>
            <a:r>
              <a:rPr lang="zh-CN" altLang="en-US" sz="4800" dirty="0">
                <a:latin typeface="仿宋" panose="02010609060101010101" pitchFamily="49" charset="-122"/>
                <a:ea typeface="仿宋" panose="02010609060101010101" pitchFamily="49" charset="-122"/>
              </a:rPr>
              <a:t>程序设计</a:t>
            </a:r>
            <a:endParaRPr lang="en-US" sz="36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姚俊梅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" name="Rectangle 5"/>
          <p:cNvSpPr/>
          <p:nvPr/>
        </p:nvSpPr>
        <p:spPr>
          <a:xfrm>
            <a:off x="35496" y="6172200"/>
            <a:ext cx="8784976" cy="646331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感谢：教材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《</a:t>
            </a:r>
            <a:r>
              <a:rPr lang="en-US" altLang="zh-CN" dirty="0">
                <a:ea typeface="仿宋" panose="02010609060101010101" pitchFamily="49" charset="-122"/>
              </a:rPr>
              <a:t>Java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大学实用教程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》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的作者和其他老师提供</a:t>
            </a:r>
            <a:r>
              <a:rPr lang="en-US" altLang="zh-CN" dirty="0">
                <a:ea typeface="仿宋" panose="02010609060101010101" pitchFamily="49" charset="-122"/>
              </a:rPr>
              <a:t>PowerPoint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讲义等资料！</a:t>
            </a:r>
            <a:endParaRPr lang="zh-CN" altLang="en-US" dirty="0"/>
          </a:p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说明：本课程所使用的所有讲义，都是在以上资料上修改的。</a:t>
            </a:r>
            <a:endParaRPr 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2306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6.1 String</a:t>
            </a:r>
            <a:r>
              <a:rPr lang="zh-CN" altLang="en-US" sz="3200" dirty="0"/>
              <a:t>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zh-CN" sz="2000" dirty="0"/>
              <a:t>public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b="1" dirty="0" err="1">
                <a:solidFill>
                  <a:srgbClr val="FF0000"/>
                </a:solidFill>
              </a:rPr>
              <a:t>indexOf</a:t>
            </a:r>
            <a:r>
              <a:rPr lang="en-US" altLang="zh-CN" sz="2000" dirty="0"/>
              <a:t>(String s)</a:t>
            </a:r>
          </a:p>
          <a:p>
            <a:pPr lvl="2"/>
            <a:r>
              <a:rPr lang="zh-CN" altLang="en-US" sz="2000" dirty="0"/>
              <a:t>从当前字符串的头开始</a:t>
            </a:r>
            <a:r>
              <a:rPr lang="zh-CN" altLang="en-US" sz="2000" b="1" dirty="0">
                <a:solidFill>
                  <a:srgbClr val="FF0000"/>
                </a:solidFill>
              </a:rPr>
              <a:t>检索</a:t>
            </a:r>
            <a:r>
              <a:rPr lang="zh-CN" altLang="en-US" sz="2000" dirty="0"/>
              <a:t>字符串</a:t>
            </a:r>
            <a:r>
              <a:rPr lang="en-US" altLang="zh-CN" sz="2000" dirty="0"/>
              <a:t>s</a:t>
            </a:r>
            <a:r>
              <a:rPr lang="zh-CN" altLang="en-US" sz="2000" dirty="0"/>
              <a:t>，并返回首次出现</a:t>
            </a:r>
            <a:r>
              <a:rPr lang="en-US" altLang="zh-CN" sz="2000" dirty="0"/>
              <a:t>s</a:t>
            </a:r>
            <a:r>
              <a:rPr lang="zh-CN" altLang="en-US" sz="2000" dirty="0"/>
              <a:t>的位置。如果没有检索到字符串</a:t>
            </a:r>
            <a:r>
              <a:rPr lang="en-US" altLang="zh-CN" sz="2000" dirty="0"/>
              <a:t>s</a:t>
            </a:r>
            <a:r>
              <a:rPr lang="zh-CN" altLang="en-US" sz="2000" dirty="0"/>
              <a:t>，该方法返回的值是</a:t>
            </a:r>
            <a:r>
              <a:rPr lang="en-US" altLang="zh-CN" sz="2000" dirty="0"/>
              <a:t>-1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pPr lvl="1"/>
            <a:endParaRPr lang="en-US" altLang="zh-CN" sz="2000" dirty="0"/>
          </a:p>
          <a:p>
            <a:pPr lvl="1"/>
            <a:r>
              <a:rPr lang="en-US" altLang="zh-CN" sz="2000" dirty="0"/>
              <a:t>public String </a:t>
            </a:r>
            <a:r>
              <a:rPr lang="en-US" altLang="zh-CN" sz="2000" b="1" dirty="0">
                <a:solidFill>
                  <a:srgbClr val="FF0000"/>
                </a:solidFill>
              </a:rPr>
              <a:t>substring</a:t>
            </a:r>
            <a:r>
              <a:rPr lang="en-US" altLang="zh-CN" sz="2000" dirty="0"/>
              <a:t>(int </a:t>
            </a:r>
            <a:r>
              <a:rPr lang="en-US" altLang="zh-CN" sz="2000" dirty="0" err="1"/>
              <a:t>startPoint</a:t>
            </a:r>
            <a:r>
              <a:rPr lang="en-US" altLang="zh-CN" sz="2000" dirty="0"/>
              <a:t>)</a:t>
            </a:r>
          </a:p>
          <a:p>
            <a:pPr lvl="2"/>
            <a:r>
              <a:rPr lang="zh-CN" altLang="en-US" sz="2000" dirty="0"/>
              <a:t>获得一个当前字符串的</a:t>
            </a:r>
            <a:r>
              <a:rPr lang="zh-CN" altLang="en-US" sz="2000" b="1" dirty="0">
                <a:solidFill>
                  <a:srgbClr val="FF0000"/>
                </a:solidFill>
              </a:rPr>
              <a:t>子串</a:t>
            </a:r>
            <a:r>
              <a:rPr lang="zh-CN" altLang="en-US" sz="2000" dirty="0"/>
              <a:t>，该子串是从当前字符串的</a:t>
            </a:r>
            <a:r>
              <a:rPr lang="en-US" altLang="zh-CN" sz="2000" dirty="0" err="1"/>
              <a:t>startPoint</a:t>
            </a:r>
            <a:r>
              <a:rPr lang="zh-CN" altLang="en-US" sz="2000" dirty="0"/>
              <a:t>处截取到最后所得到的字符串。</a:t>
            </a:r>
          </a:p>
          <a:p>
            <a:pPr lvl="1"/>
            <a:endParaRPr lang="zh-CN" altLang="en-US" sz="2000" dirty="0"/>
          </a:p>
          <a:p>
            <a:endParaRPr lang="zh-CN" alt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5394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6.1 String</a:t>
            </a:r>
            <a:r>
              <a:rPr lang="zh-CN" altLang="en-US" sz="3200" dirty="0"/>
              <a:t>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zh-CN" sz="2000" dirty="0"/>
              <a:t>public String </a:t>
            </a:r>
            <a:r>
              <a:rPr lang="en-US" altLang="zh-CN" sz="2000" b="1" dirty="0" err="1">
                <a:solidFill>
                  <a:srgbClr val="FF0000"/>
                </a:solidFill>
              </a:rPr>
              <a:t>replaceAll</a:t>
            </a:r>
            <a:r>
              <a:rPr lang="en-US" altLang="zh-CN" sz="2000" dirty="0"/>
              <a:t>(String s1, String s2)</a:t>
            </a:r>
          </a:p>
          <a:p>
            <a:pPr lvl="2"/>
            <a:r>
              <a:rPr lang="zh-CN" altLang="en-US" sz="2000" dirty="0"/>
              <a:t>获得一个</a:t>
            </a:r>
            <a:r>
              <a:rPr lang="zh-CN" altLang="en-US" sz="2000" b="1" u="sng" dirty="0"/>
              <a:t>新的</a:t>
            </a:r>
            <a:r>
              <a:rPr lang="zh-CN" altLang="en-US" sz="2000" dirty="0"/>
              <a:t>字符串对象，该字符串对象是通过用参数</a:t>
            </a:r>
            <a:r>
              <a:rPr lang="en-US" altLang="zh-CN" sz="2000" b="1" dirty="0">
                <a:solidFill>
                  <a:srgbClr val="7030A0"/>
                </a:solidFill>
              </a:rPr>
              <a:t>s2</a:t>
            </a:r>
            <a:r>
              <a:rPr lang="zh-CN" altLang="en-US" sz="2000" b="1" dirty="0">
                <a:solidFill>
                  <a:srgbClr val="7030A0"/>
                </a:solidFill>
              </a:rPr>
              <a:t>指定的字符串</a:t>
            </a:r>
            <a:r>
              <a:rPr lang="zh-CN" altLang="en-US" sz="2000" b="1" dirty="0">
                <a:solidFill>
                  <a:srgbClr val="FF0000"/>
                </a:solidFill>
              </a:rPr>
              <a:t>替换</a:t>
            </a:r>
            <a:r>
              <a:rPr lang="zh-CN" altLang="en-US" sz="2000" dirty="0"/>
              <a:t>原字符串中</a:t>
            </a:r>
            <a:r>
              <a:rPr lang="zh-CN" altLang="en-US" sz="2000" b="1" dirty="0">
                <a:solidFill>
                  <a:srgbClr val="0000FF"/>
                </a:solidFill>
              </a:rPr>
              <a:t>由</a:t>
            </a:r>
            <a:r>
              <a:rPr lang="en-US" altLang="zh-CN" sz="2000" b="1" dirty="0">
                <a:solidFill>
                  <a:srgbClr val="0000FF"/>
                </a:solidFill>
              </a:rPr>
              <a:t>s1</a:t>
            </a:r>
            <a:r>
              <a:rPr lang="zh-CN" altLang="en-US" sz="2000" b="1" dirty="0">
                <a:solidFill>
                  <a:srgbClr val="0000FF"/>
                </a:solidFill>
              </a:rPr>
              <a:t>指定的所有字符串</a:t>
            </a:r>
            <a:r>
              <a:rPr lang="zh-CN" altLang="en-US" sz="2000" dirty="0"/>
              <a:t>而得到的字符串。</a:t>
            </a:r>
          </a:p>
          <a:p>
            <a:pPr lvl="1"/>
            <a:endParaRPr lang="en-US" altLang="zh-CN" sz="2000" dirty="0"/>
          </a:p>
          <a:p>
            <a:pPr lvl="1"/>
            <a:r>
              <a:rPr lang="en-US" altLang="zh-CN" sz="2000" dirty="0"/>
              <a:t>public String </a:t>
            </a:r>
            <a:r>
              <a:rPr lang="en-US" altLang="zh-CN" sz="2000" b="1" dirty="0">
                <a:solidFill>
                  <a:srgbClr val="FF0000"/>
                </a:solidFill>
              </a:rPr>
              <a:t>trim</a:t>
            </a:r>
            <a:r>
              <a:rPr lang="en-US" altLang="zh-CN" sz="2000" dirty="0"/>
              <a:t>()</a:t>
            </a:r>
          </a:p>
          <a:p>
            <a:pPr lvl="2"/>
            <a:r>
              <a:rPr lang="zh-CN" altLang="en-US" sz="2000" dirty="0"/>
              <a:t>获得一个</a:t>
            </a:r>
            <a:r>
              <a:rPr lang="zh-CN" altLang="en-US" sz="2000" b="1" u="sng" dirty="0"/>
              <a:t>新的</a:t>
            </a:r>
            <a:r>
              <a:rPr lang="zh-CN" altLang="en-US" sz="2000" dirty="0"/>
              <a:t>字符串对象，该字符串对象是</a:t>
            </a:r>
            <a:r>
              <a:rPr lang="zh-CN" altLang="en-US" sz="2000" b="1" dirty="0">
                <a:solidFill>
                  <a:srgbClr val="FF0000"/>
                </a:solidFill>
              </a:rPr>
              <a:t>去掉</a:t>
            </a:r>
            <a:r>
              <a:rPr lang="zh-CN" altLang="en-US" sz="2000" b="1" u="sng" dirty="0">
                <a:solidFill>
                  <a:srgbClr val="FF0000"/>
                </a:solidFill>
              </a:rPr>
              <a:t>前后</a:t>
            </a:r>
            <a:r>
              <a:rPr lang="zh-CN" altLang="en-US" sz="2000" b="1" dirty="0">
                <a:solidFill>
                  <a:srgbClr val="FF0000"/>
                </a:solidFill>
              </a:rPr>
              <a:t>空格</a:t>
            </a:r>
            <a:r>
              <a:rPr lang="zh-CN" altLang="en-US" sz="2000" dirty="0"/>
              <a:t>后的字符串。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7536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6.1 String</a:t>
            </a:r>
            <a:r>
              <a:rPr lang="zh-CN" altLang="en-US" sz="3200" dirty="0"/>
              <a:t>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4.</a:t>
            </a:r>
            <a:r>
              <a:rPr lang="zh-CN" altLang="en-US" sz="2000" dirty="0"/>
              <a:t>字符串与基本数据的相互转化</a:t>
            </a:r>
          </a:p>
          <a:p>
            <a:pPr lvl="1"/>
            <a:r>
              <a:rPr lang="en-US" altLang="zh-CN" sz="2000" dirty="0" err="1"/>
              <a:t>java.lang</a:t>
            </a:r>
            <a:r>
              <a:rPr lang="zh-CN" altLang="en-US" sz="2000" dirty="0"/>
              <a:t>包中的</a:t>
            </a:r>
            <a:r>
              <a:rPr lang="en-US" altLang="zh-CN" sz="2000" dirty="0"/>
              <a:t>Integer</a:t>
            </a:r>
            <a:r>
              <a:rPr lang="zh-CN" altLang="en-US" sz="2000" dirty="0"/>
              <a:t>类调用其</a:t>
            </a:r>
            <a:r>
              <a:rPr lang="zh-CN" altLang="en-US" sz="2000" dirty="0">
                <a:solidFill>
                  <a:srgbClr val="FF0000"/>
                </a:solidFill>
              </a:rPr>
              <a:t>静态方法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en-US" altLang="zh-CN" sz="2000" dirty="0"/>
              <a:t>	public static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b="1" dirty="0" err="1">
                <a:solidFill>
                  <a:srgbClr val="FF0000"/>
                </a:solidFill>
              </a:rPr>
              <a:t>parseInt</a:t>
            </a:r>
            <a:r>
              <a:rPr lang="en-US" altLang="zh-CN" sz="2000" dirty="0"/>
              <a:t>(String s)</a:t>
            </a:r>
          </a:p>
          <a:p>
            <a:pPr marL="457200" lvl="1" indent="0">
              <a:buNone/>
            </a:pPr>
            <a:r>
              <a:rPr lang="zh-CN" altLang="en-US" sz="2000" dirty="0"/>
              <a:t>可以将“数字”格式的字符串，如“</a:t>
            </a:r>
            <a:r>
              <a:rPr lang="en-US" altLang="zh-CN" sz="2000" dirty="0"/>
              <a:t>12387</a:t>
            </a:r>
            <a:r>
              <a:rPr lang="zh-CN" altLang="en-US" sz="2000" dirty="0"/>
              <a:t>”，转化为</a:t>
            </a:r>
            <a:r>
              <a:rPr lang="en-US" altLang="zh-CN" sz="2000" dirty="0" err="1"/>
              <a:t>int</a:t>
            </a:r>
            <a:r>
              <a:rPr lang="zh-CN" altLang="en-US" sz="2000" dirty="0"/>
              <a:t>型数据。</a:t>
            </a:r>
          </a:p>
          <a:p>
            <a:endParaRPr lang="en-US" altLang="zh-CN" sz="2000" dirty="0"/>
          </a:p>
          <a:p>
            <a:pPr lvl="1"/>
            <a:r>
              <a:rPr lang="zh-CN" altLang="en-US" sz="2000" dirty="0"/>
              <a:t>在</a:t>
            </a:r>
            <a:r>
              <a:rPr lang="en-US" altLang="zh-CN" sz="2000" dirty="0"/>
              <a:t>Byte</a:t>
            </a:r>
            <a:r>
              <a:rPr lang="zh-CN" altLang="en-US" sz="2000" dirty="0"/>
              <a:t>、</a:t>
            </a:r>
            <a:r>
              <a:rPr lang="en-US" altLang="zh-CN" sz="2000" dirty="0"/>
              <a:t>Short</a:t>
            </a:r>
            <a:r>
              <a:rPr lang="zh-CN" altLang="en-US" sz="2000" dirty="0"/>
              <a:t>、</a:t>
            </a:r>
            <a:r>
              <a:rPr lang="en-US" altLang="zh-CN" sz="2000" dirty="0"/>
              <a:t>Long</a:t>
            </a:r>
            <a:r>
              <a:rPr lang="zh-CN" altLang="en-US" sz="2000" dirty="0"/>
              <a:t>、</a:t>
            </a:r>
            <a:r>
              <a:rPr lang="en-US" altLang="zh-CN" sz="2000" dirty="0"/>
              <a:t>Float</a:t>
            </a:r>
            <a:r>
              <a:rPr lang="zh-CN" altLang="en-US" sz="2000" dirty="0"/>
              <a:t>和</a:t>
            </a:r>
            <a:r>
              <a:rPr lang="en-US" altLang="zh-CN" sz="2000" dirty="0"/>
              <a:t>Double</a:t>
            </a:r>
            <a:r>
              <a:rPr lang="zh-CN" altLang="en-US" sz="2000" dirty="0"/>
              <a:t>类中也有类似的静态方法：</a:t>
            </a:r>
            <a:endParaRPr lang="en-US" altLang="zh-CN" sz="2000" dirty="0"/>
          </a:p>
          <a:p>
            <a:pPr marL="857250" lvl="2" indent="0">
              <a:buNone/>
            </a:pPr>
            <a:r>
              <a:rPr lang="en-US" altLang="zh-CN" sz="2000" dirty="0"/>
              <a:t>public static byte </a:t>
            </a:r>
            <a:r>
              <a:rPr lang="en-US" altLang="zh-CN" sz="2000" b="1" dirty="0" err="1">
                <a:solidFill>
                  <a:srgbClr val="FF0000"/>
                </a:solidFill>
              </a:rPr>
              <a:t>parseByte</a:t>
            </a:r>
            <a:r>
              <a:rPr lang="en-US" altLang="zh-CN" sz="2000" dirty="0"/>
              <a:t>(String s)</a:t>
            </a:r>
          </a:p>
          <a:p>
            <a:pPr marL="857250" lvl="2" indent="0">
              <a:buNone/>
            </a:pPr>
            <a:r>
              <a:rPr lang="en-US" altLang="zh-CN" sz="2000" dirty="0"/>
              <a:t>public static short </a:t>
            </a:r>
            <a:r>
              <a:rPr lang="en-US" altLang="zh-CN" sz="2000" b="1" dirty="0" err="1">
                <a:solidFill>
                  <a:srgbClr val="FF0000"/>
                </a:solidFill>
              </a:rPr>
              <a:t>parseShort</a:t>
            </a:r>
            <a:r>
              <a:rPr lang="en-US" altLang="zh-CN" sz="2000" dirty="0"/>
              <a:t>(String s)</a:t>
            </a:r>
          </a:p>
          <a:p>
            <a:pPr marL="857250" lvl="2" indent="0">
              <a:buNone/>
            </a:pPr>
            <a:r>
              <a:rPr lang="en-US" altLang="zh-CN" sz="2000" dirty="0"/>
              <a:t>public static long </a:t>
            </a:r>
            <a:r>
              <a:rPr lang="en-US" altLang="zh-CN" sz="2000" b="1" dirty="0" err="1">
                <a:solidFill>
                  <a:srgbClr val="FF0000"/>
                </a:solidFill>
              </a:rPr>
              <a:t>parseLong</a:t>
            </a:r>
            <a:r>
              <a:rPr lang="en-US" altLang="zh-CN" sz="2000" dirty="0"/>
              <a:t>(String s)</a:t>
            </a:r>
          </a:p>
          <a:p>
            <a:pPr marL="857250" lvl="2" indent="0">
              <a:buNone/>
            </a:pPr>
            <a:r>
              <a:rPr lang="en-US" altLang="zh-CN" sz="2000" dirty="0"/>
              <a:t>public static double </a:t>
            </a:r>
            <a:r>
              <a:rPr lang="en-US" altLang="zh-CN" sz="2000" b="1" dirty="0" err="1">
                <a:solidFill>
                  <a:srgbClr val="FF0000"/>
                </a:solidFill>
              </a:rPr>
              <a:t>parseFloat</a:t>
            </a:r>
            <a:r>
              <a:rPr lang="en-US" altLang="zh-CN" sz="2000" dirty="0"/>
              <a:t>(String s)</a:t>
            </a:r>
          </a:p>
          <a:p>
            <a:pPr marL="857250" lvl="2" indent="0">
              <a:buNone/>
            </a:pPr>
            <a:r>
              <a:rPr lang="en-US" altLang="zh-CN" sz="2000" dirty="0"/>
              <a:t>public static double </a:t>
            </a:r>
            <a:r>
              <a:rPr lang="en-US" altLang="zh-CN" sz="2000" b="1" dirty="0" err="1">
                <a:solidFill>
                  <a:srgbClr val="FF0000"/>
                </a:solidFill>
              </a:rPr>
              <a:t>parseDouble</a:t>
            </a:r>
            <a:r>
              <a:rPr lang="en-US" altLang="zh-CN" sz="2000" dirty="0"/>
              <a:t>(String 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6784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6.1 String</a:t>
            </a:r>
            <a:r>
              <a:rPr lang="zh-CN" altLang="en-US" sz="3200" dirty="0"/>
              <a:t>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zh-CN" altLang="en-US" sz="2000" dirty="0"/>
              <a:t>我们也可以将数字转化为字符串，可以使用</a:t>
            </a:r>
            <a:r>
              <a:rPr lang="en-US" altLang="zh-CN" sz="2000" dirty="0"/>
              <a:t>String</a:t>
            </a:r>
            <a:r>
              <a:rPr lang="zh-CN" altLang="en-US" sz="2000" dirty="0"/>
              <a:t>类的</a:t>
            </a:r>
            <a:r>
              <a:rPr lang="zh-CN" altLang="en-US" sz="2000" dirty="0">
                <a:solidFill>
                  <a:srgbClr val="FF0000"/>
                </a:solidFill>
              </a:rPr>
              <a:t>静态方法</a:t>
            </a:r>
          </a:p>
          <a:p>
            <a:pPr marL="857250" lvl="2" indent="0">
              <a:buNone/>
            </a:pPr>
            <a:r>
              <a:rPr lang="en-US" altLang="zh-CN" sz="2000" dirty="0"/>
              <a:t>public String </a:t>
            </a:r>
            <a:r>
              <a:rPr lang="en-US" altLang="zh-CN" sz="2000" b="1" dirty="0" err="1">
                <a:solidFill>
                  <a:srgbClr val="FF0000"/>
                </a:solidFill>
              </a:rPr>
              <a:t>valueOf</a:t>
            </a:r>
            <a:r>
              <a:rPr lang="en-US" altLang="zh-CN" sz="2000" dirty="0"/>
              <a:t>(byte b)</a:t>
            </a:r>
            <a:endParaRPr lang="zh-CN" altLang="en-US" sz="2000" dirty="0"/>
          </a:p>
          <a:p>
            <a:pPr marL="857250" lvl="2" indent="0">
              <a:buNone/>
            </a:pPr>
            <a:r>
              <a:rPr lang="en-US" altLang="zh-CN" sz="2000" dirty="0"/>
              <a:t>public String </a:t>
            </a:r>
            <a:r>
              <a:rPr lang="en-US" altLang="zh-CN" sz="2000" b="1" dirty="0" err="1">
                <a:solidFill>
                  <a:srgbClr val="FF0000"/>
                </a:solidFill>
              </a:rPr>
              <a:t>valueOf</a:t>
            </a:r>
            <a:r>
              <a:rPr lang="en-US" altLang="zh-CN" sz="2000"/>
              <a:t>(short s)</a:t>
            </a:r>
            <a:endParaRPr lang="zh-CN" altLang="en-US" sz="2000" dirty="0"/>
          </a:p>
          <a:p>
            <a:pPr marL="857250" lvl="2" indent="0">
              <a:buNone/>
            </a:pPr>
            <a:r>
              <a:rPr lang="en-US" altLang="zh-CN" sz="2000" dirty="0"/>
              <a:t>public String </a:t>
            </a:r>
            <a:r>
              <a:rPr lang="en-US" altLang="zh-CN" sz="2000" b="1" dirty="0" err="1">
                <a:solidFill>
                  <a:srgbClr val="FF0000"/>
                </a:solidFill>
              </a:rPr>
              <a:t>valueOf</a:t>
            </a:r>
            <a:r>
              <a:rPr lang="en-US" altLang="zh-CN" sz="2000" dirty="0"/>
              <a:t>(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)</a:t>
            </a:r>
            <a:endParaRPr lang="zh-CN" altLang="en-US" sz="2000" dirty="0"/>
          </a:p>
          <a:p>
            <a:pPr marL="857250" lvl="2" indent="0">
              <a:buNone/>
            </a:pPr>
            <a:r>
              <a:rPr lang="en-US" altLang="zh-CN" sz="2000" dirty="0"/>
              <a:t>public String </a:t>
            </a:r>
            <a:r>
              <a:rPr lang="en-US" altLang="zh-CN" sz="2000" b="1" dirty="0" err="1">
                <a:solidFill>
                  <a:srgbClr val="FF0000"/>
                </a:solidFill>
              </a:rPr>
              <a:t>valueOf</a:t>
            </a:r>
            <a:r>
              <a:rPr lang="en-US" altLang="zh-CN" sz="2000" dirty="0"/>
              <a:t>(long l)</a:t>
            </a:r>
            <a:endParaRPr lang="zh-CN" altLang="en-US" sz="2000" dirty="0"/>
          </a:p>
          <a:p>
            <a:pPr marL="857250" lvl="2" indent="0">
              <a:buNone/>
            </a:pPr>
            <a:r>
              <a:rPr lang="en-US" altLang="zh-CN" sz="2000" dirty="0"/>
              <a:t>public String </a:t>
            </a:r>
            <a:r>
              <a:rPr lang="en-US" altLang="zh-CN" sz="2000" b="1" dirty="0" err="1">
                <a:solidFill>
                  <a:srgbClr val="FF0000"/>
                </a:solidFill>
              </a:rPr>
              <a:t>valueOf</a:t>
            </a:r>
            <a:r>
              <a:rPr lang="en-US" altLang="zh-CN" sz="2000" dirty="0"/>
              <a:t>(float f)</a:t>
            </a:r>
            <a:endParaRPr lang="zh-CN" altLang="en-US" sz="2000" dirty="0"/>
          </a:p>
          <a:p>
            <a:pPr marL="857250" lvl="2" indent="0">
              <a:buNone/>
            </a:pPr>
            <a:r>
              <a:rPr lang="en-US" altLang="zh-CN" sz="2000" dirty="0"/>
              <a:t>public String </a:t>
            </a:r>
            <a:r>
              <a:rPr lang="en-US" altLang="zh-CN" sz="2000" b="1" dirty="0" err="1">
                <a:solidFill>
                  <a:srgbClr val="FF0000"/>
                </a:solidFill>
              </a:rPr>
              <a:t>valueOf</a:t>
            </a:r>
            <a:r>
              <a:rPr lang="en-US" altLang="zh-CN" sz="2000" dirty="0"/>
              <a:t>(double d)</a:t>
            </a:r>
            <a:endParaRPr lang="zh-CN" altLang="en-US" sz="2000" dirty="0"/>
          </a:p>
          <a:p>
            <a:endParaRPr lang="zh-CN" alt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2634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6.1 String</a:t>
            </a:r>
            <a:r>
              <a:rPr lang="zh-CN" altLang="en-US" sz="3200" dirty="0"/>
              <a:t>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【</a:t>
            </a:r>
            <a:r>
              <a:rPr lang="zh-CN" altLang="en-US" sz="2000" dirty="0"/>
              <a:t>例子</a:t>
            </a:r>
            <a:r>
              <a:rPr lang="en-US" altLang="zh-CN" sz="2000" dirty="0"/>
              <a:t>】</a:t>
            </a:r>
            <a:endParaRPr lang="zh-CN" altLang="en-US" sz="2000" dirty="0"/>
          </a:p>
        </p:txBody>
      </p:sp>
      <p:sp>
        <p:nvSpPr>
          <p:cNvPr id="4" name="矩形 3"/>
          <p:cNvSpPr/>
          <p:nvPr/>
        </p:nvSpPr>
        <p:spPr>
          <a:xfrm>
            <a:off x="251520" y="2276872"/>
            <a:ext cx="8666652" cy="2800767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Example6_2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[])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   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6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Double.parseDouble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"99.99"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6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Integer.toBinaryString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(64)); </a:t>
            </a:r>
            <a:r>
              <a:rPr lang="en-US" altLang="zh-CN" sz="1600" i="1" dirty="0">
                <a:solidFill>
                  <a:srgbClr val="3F7F5F"/>
                </a:solidFill>
                <a:latin typeface="Consolas" panose="020B0609020204030204" pitchFamily="49" charset="0"/>
              </a:rPr>
              <a:t>// or </a:t>
            </a:r>
            <a:r>
              <a:rPr lang="en-US" altLang="zh-CN" sz="1600" i="1" dirty="0" err="1">
                <a:solidFill>
                  <a:srgbClr val="3F7F5F"/>
                </a:solidFill>
                <a:latin typeface="Consolas" panose="020B0609020204030204" pitchFamily="49" charset="0"/>
              </a:rPr>
              <a:t>toString</a:t>
            </a:r>
            <a:r>
              <a:rPr lang="en-US" altLang="zh-CN" sz="1600" i="1" dirty="0">
                <a:solidFill>
                  <a:srgbClr val="3F7F5F"/>
                </a:solidFill>
                <a:latin typeface="Consolas" panose="020B0609020204030204" pitchFamily="49" charset="0"/>
              </a:rPr>
              <a:t>(64,2) 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6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Integer.toOctalString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(64)); </a:t>
            </a:r>
            <a:r>
              <a:rPr lang="en-US" altLang="zh-CN" sz="1600" i="1" dirty="0">
                <a:solidFill>
                  <a:srgbClr val="3F7F5F"/>
                </a:solidFill>
                <a:latin typeface="Consolas" panose="020B0609020204030204" pitchFamily="49" charset="0"/>
              </a:rPr>
              <a:t>// or </a:t>
            </a:r>
            <a:r>
              <a:rPr lang="en-US" altLang="zh-CN" sz="1600" i="1" dirty="0" err="1">
                <a:solidFill>
                  <a:srgbClr val="3F7F5F"/>
                </a:solidFill>
                <a:latin typeface="Consolas" panose="020B0609020204030204" pitchFamily="49" charset="0"/>
              </a:rPr>
              <a:t>toString</a:t>
            </a:r>
            <a:r>
              <a:rPr lang="en-US" altLang="zh-CN" sz="1600" i="1" dirty="0">
                <a:solidFill>
                  <a:srgbClr val="3F7F5F"/>
                </a:solidFill>
                <a:latin typeface="Consolas" panose="020B0609020204030204" pitchFamily="49" charset="0"/>
              </a:rPr>
              <a:t>(64,8)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6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Integer.toHexString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(64)); </a:t>
            </a:r>
            <a:r>
              <a:rPr lang="en-US" altLang="zh-CN" sz="1600" i="1" dirty="0">
                <a:solidFill>
                  <a:srgbClr val="3F7F5F"/>
                </a:solidFill>
                <a:latin typeface="Consolas" panose="020B0609020204030204" pitchFamily="49" charset="0"/>
              </a:rPr>
              <a:t>// or </a:t>
            </a:r>
            <a:r>
              <a:rPr lang="en-US" altLang="zh-CN" sz="1600" i="1" dirty="0" err="1">
                <a:solidFill>
                  <a:srgbClr val="3F7F5F"/>
                </a:solidFill>
                <a:latin typeface="Consolas" panose="020B0609020204030204" pitchFamily="49" charset="0"/>
              </a:rPr>
              <a:t>toString</a:t>
            </a:r>
            <a:r>
              <a:rPr lang="en-US" altLang="zh-CN" sz="1600" i="1" dirty="0">
                <a:solidFill>
                  <a:srgbClr val="3F7F5F"/>
                </a:solidFill>
                <a:latin typeface="Consolas" panose="020B0609020204030204" pitchFamily="49" charset="0"/>
              </a:rPr>
              <a:t>(64,16)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1520" y="5204257"/>
            <a:ext cx="842764" cy="902961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4883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6.1 String</a:t>
            </a:r>
            <a:r>
              <a:rPr lang="zh-CN" altLang="en-US" sz="3200" dirty="0"/>
              <a:t>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5.</a:t>
            </a:r>
            <a:r>
              <a:rPr lang="zh-CN" altLang="en-US" sz="2000" dirty="0"/>
              <a:t>对象的字符串表示</a:t>
            </a:r>
          </a:p>
          <a:p>
            <a:r>
              <a:rPr lang="zh-CN" altLang="en-US" sz="2000" dirty="0"/>
              <a:t>所有的类都默认是</a:t>
            </a:r>
            <a:r>
              <a:rPr lang="en-US" altLang="zh-CN" sz="2000" dirty="0" err="1"/>
              <a:t>java.lang</a:t>
            </a:r>
            <a:r>
              <a:rPr lang="zh-CN" altLang="en-US" sz="2000" dirty="0"/>
              <a:t>包中</a:t>
            </a:r>
            <a:r>
              <a:rPr lang="en-US" altLang="zh-CN" sz="2000" dirty="0"/>
              <a:t>Object</a:t>
            </a:r>
            <a:r>
              <a:rPr lang="zh-CN" altLang="en-US" sz="2000" dirty="0"/>
              <a:t>类的子类或间接子类。</a:t>
            </a:r>
            <a:r>
              <a:rPr lang="en-US" altLang="zh-CN" sz="2000" dirty="0"/>
              <a:t>Object</a:t>
            </a:r>
            <a:r>
              <a:rPr lang="zh-CN" altLang="en-US" sz="2000" dirty="0"/>
              <a:t>类有一个</a:t>
            </a:r>
            <a:r>
              <a:rPr lang="en-US" altLang="zh-CN" sz="2000" dirty="0"/>
              <a:t>public</a:t>
            </a:r>
            <a:r>
              <a:rPr lang="zh-CN" altLang="en-US" sz="2000" dirty="0"/>
              <a:t>方法</a:t>
            </a:r>
            <a:r>
              <a:rPr lang="en-US" altLang="zh-CN" sz="2000" b="1" dirty="0" err="1">
                <a:solidFill>
                  <a:srgbClr val="FF0000"/>
                </a:solidFill>
              </a:rPr>
              <a:t>toString</a:t>
            </a:r>
            <a:r>
              <a:rPr lang="en-US" altLang="zh-CN" sz="2000" dirty="0"/>
              <a:t>()</a:t>
            </a:r>
            <a:r>
              <a:rPr lang="zh-CN" altLang="en-US" sz="2000" dirty="0"/>
              <a:t>，一个对象通过调用该方法可以获得</a:t>
            </a:r>
            <a:r>
              <a:rPr lang="zh-CN" altLang="en-US" sz="2000" b="1" dirty="0">
                <a:solidFill>
                  <a:srgbClr val="FF0000"/>
                </a:solidFill>
              </a:rPr>
              <a:t>该对象的字符串表示</a:t>
            </a:r>
            <a:r>
              <a:rPr lang="zh-CN" altLang="en-US" sz="2000" dirty="0"/>
              <a:t>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8003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6.1 String</a:t>
            </a:r>
            <a:r>
              <a:rPr lang="zh-CN" altLang="en-US" sz="3200" dirty="0"/>
              <a:t>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【</a:t>
            </a:r>
            <a:r>
              <a:rPr lang="zh-CN" altLang="en-US" sz="2000" dirty="0"/>
              <a:t>例子</a:t>
            </a:r>
            <a:r>
              <a:rPr lang="en-US" altLang="zh-CN" sz="2000" dirty="0"/>
              <a:t>】</a:t>
            </a:r>
            <a:endParaRPr lang="zh-CN" altLang="en-US" sz="2000" dirty="0"/>
          </a:p>
        </p:txBody>
      </p:sp>
      <p:sp>
        <p:nvSpPr>
          <p:cNvPr id="4" name="矩形 3"/>
          <p:cNvSpPr/>
          <p:nvPr/>
        </p:nvSpPr>
        <p:spPr>
          <a:xfrm>
            <a:off x="5065887" y="2408689"/>
            <a:ext cx="3962292" cy="3108543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Student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String </a:t>
            </a:r>
            <a:r>
              <a:rPr lang="en-US" altLang="zh-CN" sz="1400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0000C0"/>
                </a:solidFill>
                <a:latin typeface="Consolas" panose="020B0609020204030204" pitchFamily="49" charset="0"/>
              </a:rPr>
              <a:t>score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Student(String name,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score)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 b="1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name;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score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score;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toString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altLang="zh-CN" sz="1400" b="1" dirty="0">
                <a:solidFill>
                  <a:srgbClr val="2A00FF"/>
                </a:solidFill>
                <a:latin typeface="Consolas" panose="020B0609020204030204" pitchFamily="49" charset="0"/>
              </a:rPr>
              <a:t>": "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altLang="zh-CN" sz="1400" b="1" dirty="0">
                <a:solidFill>
                  <a:srgbClr val="0000C0"/>
                </a:solidFill>
                <a:latin typeface="Consolas" panose="020B0609020204030204" pitchFamily="49" charset="0"/>
              </a:rPr>
              <a:t>score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矩形 4"/>
          <p:cNvSpPr/>
          <p:nvPr/>
        </p:nvSpPr>
        <p:spPr>
          <a:xfrm>
            <a:off x="179512" y="3704252"/>
            <a:ext cx="4724508" cy="2893100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java.util.Date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</a:p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Example6_3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[])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Date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date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Date();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Student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stu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Student(</a:t>
            </a:r>
            <a:r>
              <a:rPr lang="en-US" altLang="zh-CN" sz="1400" b="1" dirty="0">
                <a:solidFill>
                  <a:srgbClr val="2A00FF"/>
                </a:solidFill>
                <a:latin typeface="Consolas" panose="020B0609020204030204" pitchFamily="49" charset="0"/>
              </a:rPr>
              <a:t>"Tom"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 89);</a:t>
            </a:r>
          </a:p>
          <a:p>
            <a:r>
              <a:rPr lang="nn-NO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TV tv = </a:t>
            </a:r>
            <a:r>
              <a:rPr lang="nn-NO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nn-NO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TV(</a:t>
            </a:r>
            <a:r>
              <a:rPr lang="nn-NO" altLang="zh-CN" sz="1400" b="1" dirty="0">
                <a:solidFill>
                  <a:srgbClr val="2A00FF"/>
                </a:solidFill>
                <a:latin typeface="Consolas" panose="020B0609020204030204" pitchFamily="49" charset="0"/>
              </a:rPr>
              <a:t>"Samsung"</a:t>
            </a:r>
            <a:r>
              <a:rPr lang="nn-NO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 8776);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date.toString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stu.toString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tv.toString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()); 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矩形 5"/>
          <p:cNvSpPr/>
          <p:nvPr/>
        </p:nvSpPr>
        <p:spPr>
          <a:xfrm>
            <a:off x="5635364" y="129883"/>
            <a:ext cx="3383714" cy="2246769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TV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String </a:t>
            </a:r>
            <a:r>
              <a:rPr lang="en-US" altLang="zh-CN" sz="1400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0000C0"/>
                </a:solidFill>
                <a:latin typeface="Consolas" panose="020B0609020204030204" pitchFamily="49" charset="0"/>
              </a:rPr>
              <a:t>price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TV(String name,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price)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 b="1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name;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price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price;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32040" y="5957989"/>
            <a:ext cx="2318034" cy="616620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cxnSp>
        <p:nvCxnSpPr>
          <p:cNvPr id="9" name="直接箭头连接符 8"/>
          <p:cNvCxnSpPr/>
          <p:nvPr/>
        </p:nvCxnSpPr>
        <p:spPr>
          <a:xfrm flipH="1">
            <a:off x="7596336" y="4041904"/>
            <a:ext cx="504056" cy="36004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39803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6.1 String</a:t>
            </a:r>
            <a:r>
              <a:rPr lang="zh-CN" altLang="en-US" sz="3200" dirty="0"/>
              <a:t>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6.</a:t>
            </a:r>
            <a:r>
              <a:rPr lang="zh-CN" altLang="en-US" sz="2000" dirty="0"/>
              <a:t>字符串与字符数组、字节数组</a:t>
            </a:r>
          </a:p>
          <a:p>
            <a:r>
              <a:rPr lang="en-US" altLang="zh-CN" sz="2000" dirty="0"/>
              <a:t>(1)</a:t>
            </a:r>
            <a:r>
              <a:rPr lang="zh-CN" altLang="en-US" sz="2000" dirty="0"/>
              <a:t>字符串与字符数组</a:t>
            </a:r>
          </a:p>
          <a:p>
            <a:pPr lvl="1"/>
            <a:r>
              <a:rPr lang="en-US" altLang="zh-CN" sz="2000" dirty="0"/>
              <a:t>String</a:t>
            </a:r>
            <a:r>
              <a:rPr lang="zh-CN" altLang="en-US" sz="2000" dirty="0"/>
              <a:t>类提供了将字符串存放到数组中的方法</a:t>
            </a:r>
          </a:p>
          <a:p>
            <a:pPr marL="0" indent="0">
              <a:buNone/>
            </a:pPr>
            <a:r>
              <a:rPr lang="en-US" altLang="zh-CN" sz="2000" dirty="0"/>
              <a:t>	public void </a:t>
            </a:r>
            <a:r>
              <a:rPr lang="en-US" altLang="zh-CN" sz="2000" dirty="0" err="1"/>
              <a:t>getChars</a:t>
            </a:r>
            <a:r>
              <a:rPr lang="en-US" altLang="zh-CN" sz="2000" dirty="0"/>
              <a:t>(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start,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end, char c[],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offset )  </a:t>
            </a:r>
          </a:p>
          <a:p>
            <a:pPr marL="457200" lvl="1" indent="0">
              <a:buNone/>
            </a:pPr>
            <a:r>
              <a:rPr lang="zh-CN" altLang="en-US" sz="2000" dirty="0"/>
              <a:t>字符串调用该方法将当前字符串中的一部分字符</a:t>
            </a:r>
            <a:r>
              <a:rPr lang="zh-CN" altLang="en-US" sz="2000" b="1" dirty="0">
                <a:solidFill>
                  <a:srgbClr val="FF0000"/>
                </a:solidFill>
              </a:rPr>
              <a:t>复制</a:t>
            </a:r>
            <a:r>
              <a:rPr lang="zh-CN" altLang="en-US" sz="2000" dirty="0"/>
              <a:t>到参数</a:t>
            </a:r>
            <a:r>
              <a:rPr lang="en-US" altLang="zh-CN" sz="2000" dirty="0"/>
              <a:t>c</a:t>
            </a:r>
            <a:r>
              <a:rPr lang="zh-CN" altLang="en-US" sz="2000" dirty="0"/>
              <a:t>指定的数组中，将字符串中</a:t>
            </a:r>
            <a:r>
              <a:rPr lang="zh-CN" altLang="en-US" sz="2000" b="1" dirty="0">
                <a:solidFill>
                  <a:srgbClr val="FF0000"/>
                </a:solidFill>
              </a:rPr>
              <a:t>从位置</a:t>
            </a:r>
            <a:r>
              <a:rPr lang="en-US" altLang="zh-CN" sz="2000" b="1" dirty="0">
                <a:solidFill>
                  <a:srgbClr val="FF0000"/>
                </a:solidFill>
              </a:rPr>
              <a:t>start</a:t>
            </a:r>
            <a:r>
              <a:rPr lang="zh-CN" altLang="en-US" sz="2000" b="1" dirty="0">
                <a:solidFill>
                  <a:srgbClr val="FF0000"/>
                </a:solidFill>
              </a:rPr>
              <a:t>到</a:t>
            </a:r>
            <a:r>
              <a:rPr lang="en-US" altLang="zh-CN" sz="2000" b="1" dirty="0">
                <a:solidFill>
                  <a:srgbClr val="FF0000"/>
                </a:solidFill>
              </a:rPr>
              <a:t>end-1</a:t>
            </a:r>
            <a:r>
              <a:rPr lang="zh-CN" altLang="en-US" sz="2000" b="1" dirty="0">
                <a:solidFill>
                  <a:srgbClr val="FF0000"/>
                </a:solidFill>
              </a:rPr>
              <a:t>位置上的字符</a:t>
            </a:r>
            <a:r>
              <a:rPr lang="zh-CN" altLang="en-US" sz="2000" dirty="0"/>
              <a:t>复制到数组</a:t>
            </a:r>
            <a:r>
              <a:rPr lang="en-US" altLang="zh-CN" sz="2000" dirty="0"/>
              <a:t>c</a:t>
            </a:r>
            <a:r>
              <a:rPr lang="zh-CN" altLang="en-US" sz="2000" dirty="0"/>
              <a:t>中，并从数组</a:t>
            </a:r>
            <a:r>
              <a:rPr lang="en-US" altLang="zh-CN" sz="2000" dirty="0"/>
              <a:t>c</a:t>
            </a:r>
            <a:r>
              <a:rPr lang="zh-CN" altLang="en-US" sz="2000" dirty="0"/>
              <a:t>的</a:t>
            </a:r>
            <a:r>
              <a:rPr lang="en-US" altLang="zh-CN" sz="2000" dirty="0"/>
              <a:t>offset</a:t>
            </a:r>
            <a:r>
              <a:rPr lang="zh-CN" altLang="en-US" sz="2000" dirty="0"/>
              <a:t>处开始存放这些字符。</a:t>
            </a:r>
            <a:endParaRPr lang="en-US" altLang="zh-CN" sz="2000" dirty="0"/>
          </a:p>
          <a:p>
            <a:pPr marL="457200" lvl="1" indent="0">
              <a:buNone/>
            </a:pPr>
            <a:r>
              <a:rPr lang="zh-CN" altLang="en-US" sz="2000" dirty="0"/>
              <a:t>需要注意的是，必须保证数组</a:t>
            </a:r>
            <a:r>
              <a:rPr lang="en-US" altLang="zh-CN" sz="2000" dirty="0"/>
              <a:t>c</a:t>
            </a:r>
            <a:r>
              <a:rPr lang="zh-CN" altLang="en-US" sz="2000" dirty="0"/>
              <a:t>能容纳要被复制的字符。</a:t>
            </a:r>
            <a:endParaRPr lang="en-US" altLang="zh-CN" sz="2000" dirty="0"/>
          </a:p>
          <a:p>
            <a:pPr marL="457200" lvl="1" indent="0">
              <a:buNone/>
            </a:pPr>
            <a:endParaRPr lang="en-US" altLang="zh-CN" sz="2000" dirty="0"/>
          </a:p>
          <a:p>
            <a:pPr lvl="1"/>
            <a:r>
              <a:rPr lang="en-US" altLang="zh-CN" sz="2000" dirty="0"/>
              <a:t>public char[] </a:t>
            </a:r>
            <a:r>
              <a:rPr lang="en-US" altLang="zh-CN" sz="2000" dirty="0" err="1"/>
              <a:t>toCharArray</a:t>
            </a:r>
            <a:r>
              <a:rPr lang="en-US" altLang="zh-CN" sz="2000" dirty="0"/>
              <a:t>() </a:t>
            </a:r>
          </a:p>
          <a:p>
            <a:pPr marL="457200" lvl="1" indent="0">
              <a:buNone/>
            </a:pPr>
            <a:r>
              <a:rPr lang="zh-CN" altLang="en-US" sz="2000" dirty="0"/>
              <a:t>字符串对象调用该方法可以初始化一个字符数组，该数组的长度与字符串的长度相等，并</a:t>
            </a:r>
            <a:r>
              <a:rPr lang="zh-CN" altLang="en-US" sz="2000" b="1" dirty="0">
                <a:solidFill>
                  <a:srgbClr val="FF0000"/>
                </a:solidFill>
              </a:rPr>
              <a:t>将字符串对象的全部字符复制到该数组中</a:t>
            </a:r>
            <a:r>
              <a:rPr lang="zh-CN" altLang="en-US" sz="2000" dirty="0"/>
              <a:t>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061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6.1 String</a:t>
            </a:r>
            <a:r>
              <a:rPr lang="zh-CN" altLang="en-US" sz="3200" dirty="0"/>
              <a:t>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【</a:t>
            </a:r>
            <a:r>
              <a:rPr lang="zh-CN" altLang="en-US" sz="2000" dirty="0"/>
              <a:t>例子</a:t>
            </a:r>
            <a:r>
              <a:rPr lang="en-US" altLang="zh-CN" sz="2000" dirty="0"/>
              <a:t>】</a:t>
            </a:r>
            <a:endParaRPr lang="zh-CN" altLang="en-US" sz="2000" dirty="0"/>
          </a:p>
        </p:txBody>
      </p:sp>
      <p:sp>
        <p:nvSpPr>
          <p:cNvPr id="4" name="矩形 3"/>
          <p:cNvSpPr/>
          <p:nvPr/>
        </p:nvSpPr>
        <p:spPr>
          <a:xfrm>
            <a:off x="1907704" y="1268760"/>
            <a:ext cx="4896544" cy="5262979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java.util.Scanner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zh-CN" altLang="en-US" sz="1400" dirty="0">
              <a:latin typeface="Consolas" panose="020B0609020204030204" pitchFamily="49" charset="0"/>
            </a:endParaRPr>
          </a:p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Example6_4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[])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Scanner reader =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Scanner(System.</a:t>
            </a:r>
            <a:r>
              <a:rPr lang="en-US" altLang="zh-CN" sz="14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in</a:t>
            </a:r>
            <a:r>
              <a:rPr lang="en-US" altLang="zh-CN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String s =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reader.nextLine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char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a[] =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s.toCharArray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=0;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a.</a:t>
            </a:r>
            <a:r>
              <a:rPr lang="en-US" altLang="zh-CN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a[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] = (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char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)(a[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]^</a:t>
            </a:r>
            <a:r>
              <a:rPr lang="en-US" altLang="zh-CN" sz="1400" b="1" dirty="0">
                <a:solidFill>
                  <a:srgbClr val="2A00FF"/>
                </a:solidFill>
                <a:latin typeface="Consolas" panose="020B0609020204030204" pitchFamily="49" charset="0"/>
              </a:rPr>
              <a:t>'w'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String secret =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String(a); 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(secret);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=0;i&lt;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a.</a:t>
            </a:r>
            <a:r>
              <a:rPr lang="en-US" altLang="zh-CN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;i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a[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]=(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char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)(a[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]^</a:t>
            </a:r>
            <a:r>
              <a:rPr lang="en-US" altLang="zh-CN" sz="1400" b="1" dirty="0">
                <a:solidFill>
                  <a:srgbClr val="2A00FF"/>
                </a:solidFill>
                <a:latin typeface="Consolas" panose="020B0609020204030204" pitchFamily="49" charset="0"/>
              </a:rPr>
              <a:t>'w'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String code =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String(a); 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(code);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20272" y="5802196"/>
            <a:ext cx="952872" cy="72954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cxnSp>
        <p:nvCxnSpPr>
          <p:cNvPr id="7" name="直接箭头连接符 6"/>
          <p:cNvCxnSpPr/>
          <p:nvPr/>
        </p:nvCxnSpPr>
        <p:spPr>
          <a:xfrm flipH="1">
            <a:off x="5292080" y="5229200"/>
            <a:ext cx="504056" cy="36004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flipH="1">
            <a:off x="5508104" y="2780928"/>
            <a:ext cx="504056" cy="36004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66539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6.1 String</a:t>
            </a:r>
            <a:r>
              <a:rPr lang="zh-CN" altLang="en-US" sz="3200" dirty="0"/>
              <a:t>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(2)</a:t>
            </a:r>
            <a:r>
              <a:rPr lang="zh-CN" altLang="en-US" sz="2000" dirty="0"/>
              <a:t>字符串与字节数组</a:t>
            </a:r>
          </a:p>
          <a:p>
            <a:pPr lvl="1"/>
            <a:r>
              <a:rPr lang="en-US" altLang="zh-CN" sz="2000" dirty="0"/>
              <a:t>String(byte[])</a:t>
            </a:r>
            <a:r>
              <a:rPr lang="zh-CN" altLang="en-US" sz="2000" dirty="0"/>
              <a:t>：用指定的字节数组构造一个字符串对象。</a:t>
            </a:r>
            <a:endParaRPr lang="en-US" altLang="zh-CN" sz="2000" dirty="0"/>
          </a:p>
          <a:p>
            <a:pPr lvl="1"/>
            <a:endParaRPr lang="en-US" altLang="zh-CN" sz="2000" dirty="0"/>
          </a:p>
          <a:p>
            <a:pPr lvl="1"/>
            <a:r>
              <a:rPr lang="en-US" altLang="zh-CN" sz="2000" dirty="0"/>
              <a:t>String(byte[],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b="1" dirty="0">
                <a:solidFill>
                  <a:srgbClr val="FF0000"/>
                </a:solidFill>
              </a:rPr>
              <a:t>offset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b="1" dirty="0">
                <a:solidFill>
                  <a:srgbClr val="FF0000"/>
                </a:solidFill>
              </a:rPr>
              <a:t>length</a:t>
            </a:r>
            <a:r>
              <a:rPr lang="en-US" altLang="zh-CN" sz="2000" dirty="0"/>
              <a:t>)</a:t>
            </a:r>
            <a:r>
              <a:rPr lang="zh-CN" altLang="en-US" sz="2000" dirty="0"/>
              <a:t>：用指定的字节数组的一部分，即从数组起始位置</a:t>
            </a:r>
            <a:r>
              <a:rPr lang="en-US" altLang="zh-CN" sz="2000" dirty="0"/>
              <a:t>offset</a:t>
            </a:r>
            <a:r>
              <a:rPr lang="zh-CN" altLang="en-US" sz="2000" dirty="0"/>
              <a:t>开始取</a:t>
            </a:r>
            <a:r>
              <a:rPr lang="en-US" altLang="zh-CN" sz="2000" dirty="0"/>
              <a:t>length</a:t>
            </a:r>
            <a:r>
              <a:rPr lang="zh-CN" altLang="en-US" sz="2000" dirty="0"/>
              <a:t>个字节构造一个字符串对象。</a:t>
            </a:r>
            <a:endParaRPr lang="en-US" altLang="zh-CN" sz="2000" dirty="0"/>
          </a:p>
          <a:p>
            <a:pPr lvl="1"/>
            <a:endParaRPr lang="en-US" altLang="zh-CN" sz="2000" dirty="0"/>
          </a:p>
          <a:p>
            <a:pPr lvl="1"/>
            <a:r>
              <a:rPr lang="en-US" altLang="zh-CN" sz="2000" dirty="0"/>
              <a:t>public byte[] </a:t>
            </a:r>
            <a:r>
              <a:rPr lang="en-US" altLang="zh-CN" sz="2000" dirty="0" err="1"/>
              <a:t>getBytes</a:t>
            </a:r>
            <a:r>
              <a:rPr lang="en-US" altLang="zh-CN" sz="2000" dirty="0"/>
              <a:t>()</a:t>
            </a:r>
            <a:r>
              <a:rPr lang="zh-CN" altLang="en-US" sz="2000" dirty="0"/>
              <a:t>：使用平台默认的字符编码，将当前字符串转化为一个字节数组。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37601A8-2121-3F72-B0C7-053461FFB79A}"/>
              </a:ext>
            </a:extLst>
          </p:cNvPr>
          <p:cNvSpPr/>
          <p:nvPr/>
        </p:nvSpPr>
        <p:spPr>
          <a:xfrm>
            <a:off x="971600" y="4581128"/>
            <a:ext cx="5228009" cy="2246769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Example6_5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[])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byte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d[] = </a:t>
            </a:r>
            <a:r>
              <a:rPr lang="en-US" altLang="zh-CN" sz="14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4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ShenzhenUniversity</a:t>
            </a:r>
            <a:r>
              <a:rPr lang="en-US" altLang="zh-CN" sz="14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getBytes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d.</a:t>
            </a:r>
            <a:r>
              <a:rPr lang="en-US" altLang="zh-CN" sz="1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String s =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String(d,8,10);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(s);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A6E3A80-41ED-7E6D-3129-1180BAB30A2A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211379" y="6308725"/>
            <a:ext cx="1005260" cy="495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410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Outline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</a:rPr>
              <a:t>6.1 String</a:t>
            </a:r>
            <a:r>
              <a:rPr lang="zh-CN" altLang="en-US" sz="2000" dirty="0">
                <a:solidFill>
                  <a:srgbClr val="FF0000"/>
                </a:solidFill>
              </a:rPr>
              <a:t>类</a:t>
            </a:r>
            <a:endParaRPr lang="en-US" altLang="zh-CN" sz="2000" dirty="0">
              <a:solidFill>
                <a:srgbClr val="FF0000"/>
              </a:solidFill>
            </a:endParaRPr>
          </a:p>
          <a:p>
            <a:r>
              <a:rPr lang="en-US" altLang="zh-CN" sz="2000" dirty="0"/>
              <a:t>6.2 </a:t>
            </a:r>
            <a:r>
              <a:rPr lang="en-US" altLang="zh-CN" sz="2000" dirty="0" err="1"/>
              <a:t>StringBuffer</a:t>
            </a:r>
            <a:r>
              <a:rPr lang="zh-CN" altLang="en-US" sz="2000" dirty="0"/>
              <a:t>类</a:t>
            </a:r>
            <a:endParaRPr lang="en-US" altLang="zh-CN" sz="2000" dirty="0"/>
          </a:p>
          <a:p>
            <a:r>
              <a:rPr lang="en-US" altLang="zh-CN" sz="2000" dirty="0"/>
              <a:t>6.3 </a:t>
            </a:r>
            <a:r>
              <a:rPr lang="en-US" altLang="zh-CN" sz="2000" dirty="0" err="1"/>
              <a:t>StringTokenizer</a:t>
            </a:r>
            <a:r>
              <a:rPr lang="zh-CN" altLang="en-US" sz="2000" dirty="0"/>
              <a:t>类</a:t>
            </a:r>
            <a:endParaRPr lang="en-US" altLang="zh-CN" sz="2000" dirty="0"/>
          </a:p>
          <a:p>
            <a:r>
              <a:rPr lang="en-US" altLang="zh-CN" sz="2000" dirty="0"/>
              <a:t>6.5 Scanner</a:t>
            </a:r>
            <a:r>
              <a:rPr lang="zh-CN" altLang="en-US" sz="2000" dirty="0"/>
              <a:t>类</a:t>
            </a:r>
            <a:endParaRPr lang="en-US" altLang="zh-CN" sz="2000" dirty="0"/>
          </a:p>
          <a:p>
            <a:r>
              <a:rPr lang="en-US" altLang="zh-CN" sz="2000" dirty="0"/>
              <a:t>6.6 </a:t>
            </a:r>
            <a:r>
              <a:rPr lang="zh-CN" altLang="en-US" sz="2000" dirty="0"/>
              <a:t>模式匹配	</a:t>
            </a:r>
            <a:endParaRPr lang="en-US" altLang="zh-CN" sz="2000" dirty="0"/>
          </a:p>
          <a:p>
            <a:r>
              <a:rPr lang="en-US" altLang="zh-CN" sz="2000" dirty="0"/>
              <a:t>6.4 </a:t>
            </a:r>
            <a:r>
              <a:rPr lang="zh-CN" altLang="en-US" sz="2000" dirty="0"/>
              <a:t>正则表达式及字符串的替换与分解</a:t>
            </a:r>
            <a:endParaRPr lang="en-US" altLang="zh-CN" sz="2000" dirty="0"/>
          </a:p>
          <a:p>
            <a:endParaRPr lang="zh-CN" alt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503894" y="4581128"/>
            <a:ext cx="3708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注：调整顺序，</a:t>
            </a:r>
            <a:r>
              <a:rPr lang="en-US" altLang="zh-CN" dirty="0"/>
              <a:t>6.4</a:t>
            </a:r>
            <a:r>
              <a:rPr lang="zh-CN" altLang="en-US" dirty="0"/>
              <a:t>节移到最后讲解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6517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Outline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6.1 String</a:t>
            </a:r>
            <a:r>
              <a:rPr lang="zh-CN" altLang="en-US" sz="2000" dirty="0"/>
              <a:t>类</a:t>
            </a:r>
            <a:endParaRPr lang="en-US" altLang="zh-CN" sz="2000" dirty="0"/>
          </a:p>
          <a:p>
            <a:r>
              <a:rPr lang="en-US" altLang="zh-CN" sz="2000" dirty="0">
                <a:solidFill>
                  <a:srgbClr val="FF0000"/>
                </a:solidFill>
              </a:rPr>
              <a:t>6.2 </a:t>
            </a:r>
            <a:r>
              <a:rPr lang="en-US" altLang="zh-CN" sz="2000" dirty="0" err="1">
                <a:solidFill>
                  <a:srgbClr val="FF0000"/>
                </a:solidFill>
              </a:rPr>
              <a:t>StringBuffer</a:t>
            </a:r>
            <a:r>
              <a:rPr lang="zh-CN" altLang="en-US" sz="2000" dirty="0">
                <a:solidFill>
                  <a:srgbClr val="FF0000"/>
                </a:solidFill>
              </a:rPr>
              <a:t>类</a:t>
            </a:r>
            <a:endParaRPr lang="en-US" altLang="zh-CN" sz="2000" dirty="0">
              <a:solidFill>
                <a:srgbClr val="FF0000"/>
              </a:solidFill>
            </a:endParaRPr>
          </a:p>
          <a:p>
            <a:r>
              <a:rPr lang="en-US" altLang="zh-CN" sz="2000" dirty="0"/>
              <a:t>6.3 </a:t>
            </a:r>
            <a:r>
              <a:rPr lang="en-US" altLang="zh-CN" sz="2000" dirty="0" err="1"/>
              <a:t>StringTokenizer</a:t>
            </a:r>
            <a:r>
              <a:rPr lang="zh-CN" altLang="en-US" sz="2000" dirty="0"/>
              <a:t>类</a:t>
            </a:r>
            <a:endParaRPr lang="en-US" altLang="zh-CN" sz="2000" dirty="0"/>
          </a:p>
          <a:p>
            <a:r>
              <a:rPr lang="en-US" altLang="zh-CN" sz="2000" dirty="0"/>
              <a:t>6.5 Scanner</a:t>
            </a:r>
            <a:r>
              <a:rPr lang="zh-CN" altLang="en-US" sz="2000" dirty="0"/>
              <a:t>类</a:t>
            </a:r>
            <a:endParaRPr lang="en-US" altLang="zh-CN" sz="2000" dirty="0"/>
          </a:p>
          <a:p>
            <a:r>
              <a:rPr lang="en-US" altLang="zh-CN" sz="2000" dirty="0"/>
              <a:t>6.6 </a:t>
            </a:r>
            <a:r>
              <a:rPr lang="zh-CN" altLang="en-US" sz="2000" dirty="0"/>
              <a:t>模式匹配	</a:t>
            </a:r>
            <a:endParaRPr lang="en-US" altLang="zh-CN" sz="2000" dirty="0"/>
          </a:p>
          <a:p>
            <a:r>
              <a:rPr lang="en-US" altLang="zh-CN" sz="2000" dirty="0"/>
              <a:t>6.4 </a:t>
            </a:r>
            <a:r>
              <a:rPr lang="zh-CN" altLang="en-US" sz="2000" dirty="0"/>
              <a:t>正则表达式及字符串的替换与分解</a:t>
            </a:r>
            <a:endParaRPr lang="en-US" altLang="zh-CN" sz="2000" dirty="0"/>
          </a:p>
          <a:p>
            <a:endParaRPr lang="zh-CN" alt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579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6.2 </a:t>
            </a:r>
            <a:r>
              <a:rPr lang="en-US" altLang="zh-CN" sz="3200" dirty="0" err="1"/>
              <a:t>StringBuffer</a:t>
            </a:r>
            <a:r>
              <a:rPr lang="zh-CN" altLang="en-US" sz="3200" dirty="0"/>
              <a:t>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000" dirty="0"/>
              <a:t>String</a:t>
            </a:r>
            <a:r>
              <a:rPr lang="zh-CN" altLang="en-US" sz="2000" dirty="0"/>
              <a:t>类创建的字符串对象是</a:t>
            </a:r>
            <a:r>
              <a:rPr lang="zh-CN" altLang="en-US" sz="2000" b="1" dirty="0">
                <a:solidFill>
                  <a:srgbClr val="FF0000"/>
                </a:solidFill>
              </a:rPr>
              <a:t>不可修改</a:t>
            </a:r>
            <a:r>
              <a:rPr lang="zh-CN" altLang="en-US" sz="2000" dirty="0"/>
              <a:t>的（不能修改、删除或替换字符串中的某个字符），即</a:t>
            </a:r>
            <a:r>
              <a:rPr lang="en-US" altLang="zh-CN" sz="2000" dirty="0"/>
              <a:t>String</a:t>
            </a:r>
            <a:r>
              <a:rPr lang="zh-CN" altLang="en-US" sz="2000" dirty="0"/>
              <a:t>对象一旦创建，那么</a:t>
            </a:r>
            <a:r>
              <a:rPr lang="zh-CN" altLang="en-US" sz="2000" b="1" dirty="0">
                <a:solidFill>
                  <a:srgbClr val="FF0000"/>
                </a:solidFill>
              </a:rPr>
              <a:t>实体</a:t>
            </a:r>
            <a:r>
              <a:rPr lang="zh-CN" altLang="en-US" sz="2000" dirty="0"/>
              <a:t>是</a:t>
            </a:r>
            <a:r>
              <a:rPr lang="zh-CN" altLang="en-US" sz="2000" b="1" u="sng" dirty="0"/>
              <a:t>不可以再发生变化</a:t>
            </a:r>
            <a:r>
              <a:rPr lang="zh-CN" altLang="en-US" sz="2000" dirty="0"/>
              <a:t>的。</a:t>
            </a:r>
          </a:p>
          <a:p>
            <a:endParaRPr lang="en-US" altLang="zh-CN" sz="2000" dirty="0"/>
          </a:p>
          <a:p>
            <a:r>
              <a:rPr lang="en-US" altLang="zh-CN" sz="2000" dirty="0" err="1"/>
              <a:t>StringBuffer</a:t>
            </a:r>
            <a:r>
              <a:rPr lang="zh-CN" altLang="en-US" sz="2000" dirty="0"/>
              <a:t>类：能创建</a:t>
            </a:r>
            <a:r>
              <a:rPr lang="zh-CN" altLang="en-US" sz="2000" b="1" dirty="0">
                <a:solidFill>
                  <a:srgbClr val="0000FF"/>
                </a:solidFill>
              </a:rPr>
              <a:t>可修改</a:t>
            </a:r>
            <a:r>
              <a:rPr lang="zh-CN" altLang="en-US" sz="2000" dirty="0"/>
              <a:t>的</a:t>
            </a:r>
            <a:r>
              <a:rPr lang="zh-CN" altLang="en-US" sz="2000" b="1" dirty="0">
                <a:solidFill>
                  <a:srgbClr val="FF0000"/>
                </a:solidFill>
              </a:rPr>
              <a:t>字符串序列</a:t>
            </a:r>
            <a:r>
              <a:rPr lang="zh-CN" altLang="en-US" sz="2000" dirty="0"/>
              <a:t>，也就是说，该类的对象的实体的内存空间可以自动改变大小，便于存放一个</a:t>
            </a:r>
            <a:r>
              <a:rPr lang="zh-CN" altLang="en-US" sz="2000" b="1" dirty="0">
                <a:solidFill>
                  <a:srgbClr val="FF0000"/>
                </a:solidFill>
              </a:rPr>
              <a:t>可变的字符串</a:t>
            </a:r>
            <a:r>
              <a:rPr lang="zh-CN" altLang="en-US" sz="2000" dirty="0"/>
              <a:t>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47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6.2 </a:t>
            </a:r>
            <a:r>
              <a:rPr lang="en-US" altLang="zh-CN" sz="3200" dirty="0" err="1"/>
              <a:t>StringBuffer</a:t>
            </a:r>
            <a:r>
              <a:rPr lang="zh-CN" altLang="en-US" sz="3200" dirty="0"/>
              <a:t>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000" dirty="0"/>
              <a:t>1.StringBuffer</a:t>
            </a:r>
            <a:r>
              <a:rPr lang="zh-CN" altLang="en-US" sz="2000" dirty="0"/>
              <a:t>类的构造方法</a:t>
            </a:r>
          </a:p>
          <a:p>
            <a:endParaRPr lang="en-US" altLang="zh-CN" sz="2000" dirty="0"/>
          </a:p>
          <a:p>
            <a:r>
              <a:rPr lang="en-US" altLang="zh-CN" sz="2000" dirty="0" err="1"/>
              <a:t>StringBuffer</a:t>
            </a:r>
            <a:r>
              <a:rPr lang="zh-CN" altLang="en-US" sz="2000" dirty="0"/>
              <a:t>类的构造方法</a:t>
            </a:r>
          </a:p>
          <a:p>
            <a:pPr lvl="1"/>
            <a:r>
              <a:rPr lang="en-US" altLang="zh-CN" sz="2000" dirty="0" err="1"/>
              <a:t>StringBuffer</a:t>
            </a:r>
            <a:r>
              <a:rPr lang="en-US" altLang="zh-CN" sz="2000" dirty="0"/>
              <a:t>()</a:t>
            </a:r>
            <a:r>
              <a:rPr lang="zh-CN" altLang="en-US" sz="2000" dirty="0"/>
              <a:t>：分配给该对象的实体的</a:t>
            </a:r>
            <a:r>
              <a:rPr lang="zh-CN" altLang="en-US" sz="2000" b="1" dirty="0">
                <a:solidFill>
                  <a:srgbClr val="0000FF"/>
                </a:solidFill>
              </a:rPr>
              <a:t>初始容量（</a:t>
            </a:r>
            <a:r>
              <a:rPr lang="en-US" altLang="zh-CN" sz="2000" b="1" dirty="0">
                <a:solidFill>
                  <a:srgbClr val="0000FF"/>
                </a:solidFill>
              </a:rPr>
              <a:t>capacity</a:t>
            </a:r>
            <a:r>
              <a:rPr lang="zh-CN" altLang="en-US" sz="2000" b="1" dirty="0">
                <a:solidFill>
                  <a:srgbClr val="0000FF"/>
                </a:solidFill>
              </a:rPr>
              <a:t>）</a:t>
            </a:r>
            <a:r>
              <a:rPr lang="zh-CN" altLang="en-US" sz="2000" dirty="0"/>
              <a:t>可以容纳</a:t>
            </a:r>
            <a:r>
              <a:rPr lang="en-US" altLang="zh-CN" sz="2000" b="1" dirty="0">
                <a:solidFill>
                  <a:srgbClr val="FF0000"/>
                </a:solidFill>
              </a:rPr>
              <a:t>16</a:t>
            </a:r>
            <a:r>
              <a:rPr lang="zh-CN" altLang="en-US" sz="2000" b="1" dirty="0">
                <a:solidFill>
                  <a:srgbClr val="FF0000"/>
                </a:solidFill>
              </a:rPr>
              <a:t>个字符</a:t>
            </a:r>
            <a:r>
              <a:rPr lang="zh-CN" altLang="en-US" sz="2000" dirty="0"/>
              <a:t>，当该对象的实体存放的字符序列的长度大于</a:t>
            </a:r>
            <a:r>
              <a:rPr lang="en-US" altLang="zh-CN" sz="2000" dirty="0"/>
              <a:t>16</a:t>
            </a:r>
            <a:r>
              <a:rPr lang="zh-CN" altLang="en-US" sz="2000" dirty="0"/>
              <a:t>时，实体的容量自动增加，以便存放所增加的字符。</a:t>
            </a:r>
            <a:endParaRPr lang="en-US" altLang="zh-CN" sz="2000" dirty="0"/>
          </a:p>
          <a:p>
            <a:pPr lvl="1"/>
            <a:endParaRPr lang="en-US" altLang="zh-CN" sz="2000" dirty="0"/>
          </a:p>
          <a:p>
            <a:pPr lvl="1"/>
            <a:r>
              <a:rPr lang="en-US" altLang="zh-CN" sz="2000" dirty="0" err="1"/>
              <a:t>StringBuffer</a:t>
            </a:r>
            <a:r>
              <a:rPr lang="en-US" altLang="zh-CN" sz="2000" dirty="0"/>
              <a:t>(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size)</a:t>
            </a:r>
            <a:r>
              <a:rPr lang="zh-CN" altLang="en-US" sz="2000" dirty="0"/>
              <a:t>：指定分配给该对象的实体的</a:t>
            </a:r>
            <a:r>
              <a:rPr lang="zh-CN" altLang="en-US" sz="2000" b="1" dirty="0">
                <a:solidFill>
                  <a:srgbClr val="0000FF"/>
                </a:solidFill>
              </a:rPr>
              <a:t>初始容量</a:t>
            </a:r>
            <a:r>
              <a:rPr lang="zh-CN" altLang="en-US" sz="2000" dirty="0"/>
              <a:t>为</a:t>
            </a:r>
            <a:r>
              <a:rPr lang="zh-CN" altLang="en-US" sz="2000" b="1" dirty="0">
                <a:solidFill>
                  <a:srgbClr val="FF0000"/>
                </a:solidFill>
              </a:rPr>
              <a:t>参数</a:t>
            </a:r>
            <a:r>
              <a:rPr lang="en-US" altLang="zh-CN" sz="2000" b="1" dirty="0">
                <a:solidFill>
                  <a:srgbClr val="FF0000"/>
                </a:solidFill>
              </a:rPr>
              <a:t>size</a:t>
            </a:r>
            <a:r>
              <a:rPr lang="zh-CN" altLang="en-US" sz="2000" b="1" dirty="0">
                <a:solidFill>
                  <a:srgbClr val="FF0000"/>
                </a:solidFill>
              </a:rPr>
              <a:t>指定的字符个数</a:t>
            </a:r>
            <a:r>
              <a:rPr lang="zh-CN" altLang="en-US" sz="2000" dirty="0"/>
              <a:t>，当该对象的实体存放的字符序列的长度大于</a:t>
            </a:r>
            <a:r>
              <a:rPr lang="en-US" altLang="zh-CN" sz="2000" dirty="0"/>
              <a:t>size</a:t>
            </a:r>
            <a:r>
              <a:rPr lang="zh-CN" altLang="en-US" sz="2000" dirty="0"/>
              <a:t>个字符时，实体的容量自动增加，以便存放所增加的字符。</a:t>
            </a:r>
            <a:endParaRPr lang="en-US" altLang="zh-CN" sz="2000" dirty="0"/>
          </a:p>
          <a:p>
            <a:pPr lvl="1"/>
            <a:endParaRPr lang="en-US" altLang="zh-CN" sz="2000" dirty="0"/>
          </a:p>
          <a:p>
            <a:pPr lvl="1"/>
            <a:r>
              <a:rPr lang="en-US" altLang="zh-CN" sz="2000" dirty="0" err="1"/>
              <a:t>StringBuffer</a:t>
            </a:r>
            <a:r>
              <a:rPr lang="en-US" altLang="zh-CN" sz="2000" dirty="0"/>
              <a:t>(String s)</a:t>
            </a:r>
            <a:r>
              <a:rPr lang="zh-CN" altLang="en-US" sz="2000" dirty="0"/>
              <a:t>：指定分配给该对象的实体的</a:t>
            </a:r>
            <a:r>
              <a:rPr lang="zh-CN" altLang="en-US" sz="2000" b="1" dirty="0">
                <a:solidFill>
                  <a:srgbClr val="0000FF"/>
                </a:solidFill>
              </a:rPr>
              <a:t>初始容量</a:t>
            </a:r>
            <a:r>
              <a:rPr lang="zh-CN" altLang="en-US" sz="2000" dirty="0"/>
              <a:t>为</a:t>
            </a:r>
            <a:r>
              <a:rPr lang="zh-CN" altLang="en-US" sz="2000" b="1" dirty="0">
                <a:solidFill>
                  <a:srgbClr val="FF0000"/>
                </a:solidFill>
              </a:rPr>
              <a:t>参数字符串</a:t>
            </a:r>
            <a:r>
              <a:rPr lang="en-US" altLang="zh-CN" sz="2000" b="1" dirty="0">
                <a:solidFill>
                  <a:srgbClr val="FF0000"/>
                </a:solidFill>
              </a:rPr>
              <a:t>s</a:t>
            </a:r>
            <a:r>
              <a:rPr lang="zh-CN" altLang="en-US" sz="2000" b="1" dirty="0">
                <a:solidFill>
                  <a:srgbClr val="FF0000"/>
                </a:solidFill>
              </a:rPr>
              <a:t>的长度额外再加</a:t>
            </a:r>
            <a:r>
              <a:rPr lang="en-US" altLang="zh-CN" sz="2000" b="1" dirty="0">
                <a:solidFill>
                  <a:srgbClr val="FF0000"/>
                </a:solidFill>
              </a:rPr>
              <a:t>16</a:t>
            </a:r>
            <a:r>
              <a:rPr lang="zh-CN" altLang="en-US" sz="2000" b="1" dirty="0">
                <a:solidFill>
                  <a:srgbClr val="FF0000"/>
                </a:solidFill>
              </a:rPr>
              <a:t>个字符</a:t>
            </a:r>
            <a:r>
              <a:rPr lang="zh-CN" altLang="en-US" sz="2000" dirty="0"/>
              <a:t>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8247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6.2 </a:t>
            </a:r>
            <a:r>
              <a:rPr lang="en-US" altLang="zh-CN" sz="3200" dirty="0" err="1"/>
              <a:t>StringBuffer</a:t>
            </a:r>
            <a:r>
              <a:rPr lang="zh-CN" altLang="en-US" sz="3200" dirty="0"/>
              <a:t>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err="1"/>
              <a:t>StringBuffer</a:t>
            </a:r>
            <a:r>
              <a:rPr lang="zh-CN" altLang="en-US" sz="2000" dirty="0"/>
              <a:t>对象可以通过</a:t>
            </a:r>
            <a:endParaRPr lang="en-US" altLang="zh-CN" sz="2000" dirty="0"/>
          </a:p>
          <a:p>
            <a:pPr lvl="1"/>
            <a:r>
              <a:rPr lang="en-US" altLang="zh-CN" sz="2000" dirty="0"/>
              <a:t>length()</a:t>
            </a:r>
            <a:r>
              <a:rPr lang="zh-CN" altLang="en-US" sz="2000" dirty="0"/>
              <a:t>方法获取实体中存放的字符序列的</a:t>
            </a:r>
            <a:r>
              <a:rPr lang="zh-CN" altLang="en-US" sz="2000" b="1" dirty="0">
                <a:solidFill>
                  <a:srgbClr val="FF0000"/>
                </a:solidFill>
              </a:rPr>
              <a:t>长度</a:t>
            </a:r>
            <a:r>
              <a:rPr lang="zh-CN" altLang="en-US" sz="2000" dirty="0"/>
              <a:t>（</a:t>
            </a:r>
            <a:r>
              <a:rPr lang="en-US" altLang="zh-CN" sz="2000" dirty="0"/>
              <a:t>length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pPr lvl="1"/>
            <a:r>
              <a:rPr lang="en-US" altLang="zh-CN" sz="2000" dirty="0"/>
              <a:t>capacity()</a:t>
            </a:r>
            <a:r>
              <a:rPr lang="zh-CN" altLang="en-US" sz="2000" dirty="0"/>
              <a:t>方法获取当前实体的实际</a:t>
            </a:r>
            <a:r>
              <a:rPr lang="zh-CN" altLang="en-US" sz="2000" b="1" dirty="0">
                <a:solidFill>
                  <a:srgbClr val="FF0000"/>
                </a:solidFill>
              </a:rPr>
              <a:t>容量</a:t>
            </a:r>
            <a:r>
              <a:rPr lang="zh-CN" altLang="en-US" sz="2000" dirty="0"/>
              <a:t>（</a:t>
            </a:r>
            <a:r>
              <a:rPr lang="en-US" altLang="zh-CN" sz="2000" dirty="0"/>
              <a:t>capacity</a:t>
            </a:r>
            <a:r>
              <a:rPr lang="zh-CN" altLang="en-US" sz="2000" dirty="0"/>
              <a:t>）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7890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6.2 </a:t>
            </a:r>
            <a:r>
              <a:rPr lang="en-US" altLang="zh-CN" sz="3200" dirty="0" err="1"/>
              <a:t>StringBuffer</a:t>
            </a:r>
            <a:r>
              <a:rPr lang="zh-CN" altLang="en-US" sz="3200" dirty="0"/>
              <a:t>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000" dirty="0"/>
              <a:t>2.StringBuffer</a:t>
            </a:r>
            <a:r>
              <a:rPr lang="zh-CN" altLang="en-US" sz="2000" dirty="0"/>
              <a:t>类的常用方法</a:t>
            </a:r>
          </a:p>
          <a:p>
            <a:pPr lvl="1"/>
            <a:r>
              <a:rPr lang="en-US" altLang="zh-CN" sz="2000" b="1" dirty="0">
                <a:solidFill>
                  <a:srgbClr val="FF0000"/>
                </a:solidFill>
              </a:rPr>
              <a:t>append</a:t>
            </a:r>
            <a:r>
              <a:rPr lang="zh-CN" altLang="en-US" sz="2000" dirty="0"/>
              <a:t>方法：可以将其它</a:t>
            </a:r>
            <a:r>
              <a:rPr lang="en-US" altLang="zh-CN" sz="2000" dirty="0"/>
              <a:t>Java</a:t>
            </a:r>
            <a:r>
              <a:rPr lang="zh-CN" altLang="en-US" sz="2000" dirty="0"/>
              <a:t>类型数据转化为字符串后，再追加到</a:t>
            </a:r>
            <a:r>
              <a:rPr lang="en-US" altLang="zh-CN" sz="2000" dirty="0" err="1"/>
              <a:t>StringBuffer</a:t>
            </a:r>
            <a:r>
              <a:rPr lang="zh-CN" altLang="en-US" sz="2000" dirty="0"/>
              <a:t>对象中。</a:t>
            </a:r>
            <a:endParaRPr lang="en-US" altLang="zh-CN" sz="2000" dirty="0"/>
          </a:p>
          <a:p>
            <a:pPr lvl="1"/>
            <a:endParaRPr lang="zh-CN" altLang="en-US" sz="2000" dirty="0"/>
          </a:p>
          <a:p>
            <a:pPr lvl="1"/>
            <a:r>
              <a:rPr lang="en-US" altLang="zh-CN" sz="2000" dirty="0"/>
              <a:t>char </a:t>
            </a:r>
            <a:r>
              <a:rPr lang="en-US" altLang="zh-CN" sz="2000" b="1" dirty="0" err="1">
                <a:solidFill>
                  <a:srgbClr val="FF0000"/>
                </a:solidFill>
              </a:rPr>
              <a:t>charAt</a:t>
            </a:r>
            <a:r>
              <a:rPr lang="en-US" altLang="zh-CN" sz="2000" dirty="0"/>
              <a:t>(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index)</a:t>
            </a:r>
            <a:r>
              <a:rPr lang="zh-CN" altLang="en-US" sz="2000" dirty="0"/>
              <a:t>：得到参数</a:t>
            </a:r>
            <a:r>
              <a:rPr lang="en-US" altLang="zh-CN" sz="2000" dirty="0"/>
              <a:t>index</a:t>
            </a:r>
            <a:r>
              <a:rPr lang="zh-CN" altLang="en-US" sz="2000" dirty="0"/>
              <a:t>指定的位置上的单个字符。当前对象实体中的字符串序列的第一个位置为</a:t>
            </a:r>
            <a:r>
              <a:rPr lang="en-US" altLang="zh-CN" sz="2000" dirty="0"/>
              <a:t>0</a:t>
            </a:r>
            <a:r>
              <a:rPr lang="zh-CN" altLang="en-US" sz="2000" dirty="0"/>
              <a:t>，第二个位置为</a:t>
            </a:r>
            <a:r>
              <a:rPr lang="en-US" altLang="zh-CN" sz="2000" dirty="0"/>
              <a:t>1</a:t>
            </a:r>
            <a:r>
              <a:rPr lang="zh-CN" altLang="en-US" sz="2000" dirty="0"/>
              <a:t>，依次类推。</a:t>
            </a:r>
            <a:r>
              <a:rPr lang="en-US" altLang="zh-CN" sz="2000" dirty="0"/>
              <a:t>index</a:t>
            </a:r>
            <a:r>
              <a:rPr lang="zh-CN" altLang="en-US" sz="2000" dirty="0"/>
              <a:t>的值必须是非负的，并且小于当前对象实体中字符串序列的长度。</a:t>
            </a:r>
          </a:p>
          <a:p>
            <a:pPr lvl="1"/>
            <a:endParaRPr lang="en-US" altLang="zh-CN" sz="2000" dirty="0"/>
          </a:p>
          <a:p>
            <a:pPr lvl="1"/>
            <a:r>
              <a:rPr lang="en-US" altLang="zh-CN" sz="2000" dirty="0"/>
              <a:t>void </a:t>
            </a:r>
            <a:r>
              <a:rPr lang="en-US" altLang="zh-CN" sz="2000" b="1" dirty="0" err="1">
                <a:solidFill>
                  <a:srgbClr val="FF0000"/>
                </a:solidFill>
              </a:rPr>
              <a:t>setCharAt</a:t>
            </a:r>
            <a:r>
              <a:rPr lang="en-US" altLang="zh-CN" sz="2000" dirty="0"/>
              <a:t>(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index, char </a:t>
            </a:r>
            <a:r>
              <a:rPr lang="en-US" altLang="zh-CN" sz="2000" dirty="0" err="1"/>
              <a:t>ch</a:t>
            </a:r>
            <a:r>
              <a:rPr lang="en-US" altLang="zh-CN" sz="2000" dirty="0"/>
              <a:t>)</a:t>
            </a:r>
            <a:r>
              <a:rPr lang="zh-CN" altLang="en-US" sz="2000" dirty="0"/>
              <a:t>：将当前</a:t>
            </a:r>
            <a:r>
              <a:rPr lang="en-US" altLang="zh-CN" sz="2000" dirty="0" err="1"/>
              <a:t>StringBuffer</a:t>
            </a:r>
            <a:r>
              <a:rPr lang="zh-CN" altLang="en-US" sz="2000" dirty="0"/>
              <a:t>对象实体中的字符串位置</a:t>
            </a:r>
            <a:r>
              <a:rPr lang="en-US" altLang="zh-CN" sz="2000" dirty="0"/>
              <a:t>index</a:t>
            </a:r>
            <a:r>
              <a:rPr lang="zh-CN" altLang="en-US" sz="2000" dirty="0"/>
              <a:t>处的字符用参数</a:t>
            </a:r>
            <a:r>
              <a:rPr lang="en-US" altLang="zh-CN" sz="2000" dirty="0" err="1"/>
              <a:t>ch</a:t>
            </a:r>
            <a:r>
              <a:rPr lang="zh-CN" altLang="en-US" sz="2000" dirty="0"/>
              <a:t>指定的字符</a:t>
            </a:r>
            <a:r>
              <a:rPr lang="zh-CN" altLang="en-US" sz="2000" b="1" dirty="0">
                <a:solidFill>
                  <a:srgbClr val="FF0000"/>
                </a:solidFill>
              </a:rPr>
              <a:t>替换</a:t>
            </a:r>
            <a:r>
              <a:rPr lang="zh-CN" altLang="en-US" sz="2000" dirty="0"/>
              <a:t>。</a:t>
            </a:r>
            <a:r>
              <a:rPr lang="en-US" altLang="zh-CN" sz="2000" dirty="0"/>
              <a:t>index</a:t>
            </a:r>
            <a:r>
              <a:rPr lang="zh-CN" altLang="en-US" sz="2000" dirty="0"/>
              <a:t>的值必须是非负的，并且小于当前对象实体中字符串序列的长度。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0467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6.2 </a:t>
            </a:r>
            <a:r>
              <a:rPr lang="en-US" altLang="zh-CN" sz="3200" dirty="0" err="1"/>
              <a:t>StringBuffer</a:t>
            </a:r>
            <a:r>
              <a:rPr lang="zh-CN" altLang="en-US" sz="3200" dirty="0"/>
              <a:t>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r>
              <a:rPr lang="en-US" altLang="zh-CN" sz="2000" dirty="0" err="1"/>
              <a:t>StringBuffer</a:t>
            </a:r>
            <a:r>
              <a:rPr lang="en-US" altLang="zh-CN" sz="2000" dirty="0"/>
              <a:t> </a:t>
            </a:r>
            <a:r>
              <a:rPr lang="en-US" altLang="zh-CN" sz="2000" b="1" dirty="0">
                <a:solidFill>
                  <a:srgbClr val="FF0000"/>
                </a:solidFill>
              </a:rPr>
              <a:t>insert</a:t>
            </a:r>
            <a:r>
              <a:rPr lang="en-US" altLang="zh-CN" sz="2000" dirty="0"/>
              <a:t>(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index, String </a:t>
            </a:r>
            <a:r>
              <a:rPr lang="en-US" altLang="zh-CN" sz="2000" dirty="0" err="1"/>
              <a:t>str</a:t>
            </a:r>
            <a:r>
              <a:rPr lang="en-US" altLang="zh-CN" sz="2000" dirty="0"/>
              <a:t>)</a:t>
            </a:r>
            <a:r>
              <a:rPr lang="zh-CN" altLang="en-US" sz="2000" dirty="0"/>
              <a:t>：将一个字符串</a:t>
            </a:r>
            <a:r>
              <a:rPr lang="zh-CN" altLang="en-US" sz="2000" b="1" dirty="0">
                <a:solidFill>
                  <a:srgbClr val="FF0000"/>
                </a:solidFill>
              </a:rPr>
              <a:t>插入</a:t>
            </a:r>
            <a:r>
              <a:rPr lang="zh-CN" altLang="en-US" sz="2000" dirty="0"/>
              <a:t>另一个字符串中，并返回</a:t>
            </a:r>
            <a:r>
              <a:rPr lang="zh-CN" altLang="en-US" sz="2000" b="1" u="sng" dirty="0"/>
              <a:t>当前</a:t>
            </a:r>
            <a:r>
              <a:rPr lang="zh-CN" altLang="en-US" sz="2000" dirty="0"/>
              <a:t>对象的引用。</a:t>
            </a:r>
          </a:p>
          <a:p>
            <a:pPr lvl="1"/>
            <a:endParaRPr lang="en-US" altLang="zh-CN" sz="2000" dirty="0"/>
          </a:p>
          <a:p>
            <a:pPr lvl="1"/>
            <a:r>
              <a:rPr lang="en-US" altLang="zh-CN" sz="2000" dirty="0"/>
              <a:t>public </a:t>
            </a:r>
            <a:r>
              <a:rPr lang="en-US" altLang="zh-CN" sz="2000" dirty="0" err="1"/>
              <a:t>StringBuffer</a:t>
            </a:r>
            <a:r>
              <a:rPr lang="en-US" altLang="zh-CN" sz="2000" dirty="0"/>
              <a:t> </a:t>
            </a:r>
            <a:r>
              <a:rPr lang="en-US" altLang="zh-CN" sz="2000" b="1" dirty="0">
                <a:solidFill>
                  <a:srgbClr val="FF0000"/>
                </a:solidFill>
              </a:rPr>
              <a:t>reverse</a:t>
            </a:r>
            <a:r>
              <a:rPr lang="en-US" altLang="zh-CN" sz="2000" dirty="0"/>
              <a:t>()</a:t>
            </a:r>
            <a:r>
              <a:rPr lang="zh-CN" altLang="en-US" sz="2000" dirty="0"/>
              <a:t>：将该对象实体中的字符串</a:t>
            </a:r>
            <a:r>
              <a:rPr lang="zh-CN" altLang="en-US" sz="2000" b="1" dirty="0">
                <a:solidFill>
                  <a:srgbClr val="FF0000"/>
                </a:solidFill>
              </a:rPr>
              <a:t>翻转</a:t>
            </a:r>
            <a:r>
              <a:rPr lang="zh-CN" altLang="en-US" sz="2000" dirty="0"/>
              <a:t>，并返回</a:t>
            </a:r>
            <a:r>
              <a:rPr lang="zh-CN" altLang="en-US" sz="2000" b="1" u="sng" dirty="0"/>
              <a:t>当前</a:t>
            </a:r>
            <a:r>
              <a:rPr lang="zh-CN" altLang="en-US" sz="2000" dirty="0"/>
              <a:t>对象的引用。</a:t>
            </a:r>
          </a:p>
          <a:p>
            <a:pPr lvl="1"/>
            <a:endParaRPr lang="en-US" altLang="zh-CN" sz="2000" dirty="0"/>
          </a:p>
          <a:p>
            <a:pPr lvl="1"/>
            <a:r>
              <a:rPr lang="en-US" altLang="zh-CN" sz="2000" dirty="0" err="1"/>
              <a:t>StringBuffer</a:t>
            </a:r>
            <a:r>
              <a:rPr lang="en-US" altLang="zh-CN" sz="2000" dirty="0"/>
              <a:t> </a:t>
            </a:r>
            <a:r>
              <a:rPr lang="en-US" altLang="zh-CN" sz="2000" b="1" dirty="0">
                <a:solidFill>
                  <a:srgbClr val="FF0000"/>
                </a:solidFill>
              </a:rPr>
              <a:t>delete</a:t>
            </a:r>
            <a:r>
              <a:rPr lang="en-US" altLang="zh-CN" sz="2000" dirty="0"/>
              <a:t>(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startIndex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endIndex</a:t>
            </a:r>
            <a:r>
              <a:rPr lang="en-US" altLang="zh-CN" sz="2000" dirty="0"/>
              <a:t>)</a:t>
            </a:r>
            <a:r>
              <a:rPr lang="zh-CN" altLang="en-US" sz="2000" dirty="0"/>
              <a:t>：从当前</a:t>
            </a:r>
            <a:r>
              <a:rPr lang="en-US" altLang="zh-CN" sz="2000" dirty="0" err="1"/>
              <a:t>StringBuffer</a:t>
            </a:r>
            <a:r>
              <a:rPr lang="zh-CN" altLang="en-US" sz="2000" dirty="0"/>
              <a:t>对象实体中的字符串中</a:t>
            </a:r>
            <a:r>
              <a:rPr lang="zh-CN" altLang="en-US" sz="2000" b="1" dirty="0">
                <a:solidFill>
                  <a:srgbClr val="FF0000"/>
                </a:solidFill>
              </a:rPr>
              <a:t>删除</a:t>
            </a:r>
            <a:r>
              <a:rPr lang="zh-CN" altLang="en-US" sz="2000" dirty="0"/>
              <a:t>一个子字符串，并返回</a:t>
            </a:r>
            <a:r>
              <a:rPr lang="zh-CN" altLang="en-US" sz="2000" b="1" u="sng" dirty="0"/>
              <a:t>当前</a:t>
            </a:r>
            <a:r>
              <a:rPr lang="zh-CN" altLang="en-US" sz="2000" dirty="0"/>
              <a:t>对象的引用。这里</a:t>
            </a:r>
            <a:r>
              <a:rPr lang="en-US" altLang="zh-CN" sz="2000" dirty="0" err="1"/>
              <a:t>startIndex</a:t>
            </a:r>
            <a:r>
              <a:rPr lang="zh-CN" altLang="en-US" sz="2000" dirty="0"/>
              <a:t>指定了需删除的第一个字符的下标，而</a:t>
            </a:r>
            <a:r>
              <a:rPr lang="en-US" altLang="zh-CN" sz="2000" dirty="0" err="1"/>
              <a:t>endIndex</a:t>
            </a:r>
            <a:r>
              <a:rPr lang="zh-CN" altLang="en-US" sz="2000" dirty="0"/>
              <a:t>指定了需删除的最后一个字符的前一个字符的下标。因此要删除的子字符串</a:t>
            </a:r>
            <a:r>
              <a:rPr lang="zh-CN" altLang="en-US" sz="2000" dirty="0">
                <a:solidFill>
                  <a:srgbClr val="0000FF"/>
                </a:solidFill>
              </a:rPr>
              <a:t>从</a:t>
            </a:r>
            <a:r>
              <a:rPr lang="en-US" altLang="zh-CN" sz="2000" dirty="0" err="1">
                <a:solidFill>
                  <a:srgbClr val="0000FF"/>
                </a:solidFill>
              </a:rPr>
              <a:t>startIndex</a:t>
            </a:r>
            <a:r>
              <a:rPr lang="zh-CN" altLang="en-US" sz="2000" dirty="0">
                <a:solidFill>
                  <a:srgbClr val="0000FF"/>
                </a:solidFill>
              </a:rPr>
              <a:t>到</a:t>
            </a:r>
            <a:r>
              <a:rPr lang="en-US" altLang="zh-CN" sz="2000" dirty="0">
                <a:solidFill>
                  <a:srgbClr val="0000FF"/>
                </a:solidFill>
              </a:rPr>
              <a:t>endIndex-1</a:t>
            </a:r>
            <a:r>
              <a:rPr lang="zh-CN" altLang="en-US" sz="2000" dirty="0"/>
              <a:t>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9342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6.2 </a:t>
            </a:r>
            <a:r>
              <a:rPr lang="en-US" altLang="zh-CN" sz="3200" dirty="0" err="1"/>
              <a:t>StringBuffer</a:t>
            </a:r>
            <a:r>
              <a:rPr lang="zh-CN" altLang="en-US" sz="3200" dirty="0"/>
              <a:t>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zh-CN" sz="2000" dirty="0" err="1"/>
              <a:t>StringBuffer</a:t>
            </a:r>
            <a:r>
              <a:rPr lang="en-US" altLang="zh-CN" sz="2000" dirty="0"/>
              <a:t> </a:t>
            </a:r>
            <a:r>
              <a:rPr lang="en-US" altLang="zh-CN" sz="2000" b="1" dirty="0">
                <a:solidFill>
                  <a:srgbClr val="FF0000"/>
                </a:solidFill>
              </a:rPr>
              <a:t>replace</a:t>
            </a:r>
            <a:r>
              <a:rPr lang="en-US" altLang="zh-CN" sz="2000" dirty="0"/>
              <a:t>(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startIndex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endIndex</a:t>
            </a:r>
            <a:r>
              <a:rPr lang="en-US" altLang="zh-CN" sz="2000" dirty="0"/>
              <a:t>, String </a:t>
            </a:r>
            <a:r>
              <a:rPr lang="en-US" altLang="zh-CN" sz="2000" dirty="0" err="1"/>
              <a:t>str</a:t>
            </a:r>
            <a:r>
              <a:rPr lang="en-US" altLang="zh-CN" sz="2000" dirty="0"/>
              <a:t>)</a:t>
            </a:r>
            <a:r>
              <a:rPr lang="zh-CN" altLang="en-US" sz="2000" dirty="0"/>
              <a:t>：将当前</a:t>
            </a:r>
            <a:r>
              <a:rPr lang="en-US" altLang="zh-CN" sz="2000" dirty="0" err="1"/>
              <a:t>StringBuffer</a:t>
            </a:r>
            <a:r>
              <a:rPr lang="zh-CN" altLang="en-US" sz="2000" dirty="0"/>
              <a:t>对象实体中的字符串的一个子字符串用参数</a:t>
            </a:r>
            <a:r>
              <a:rPr lang="en-US" altLang="zh-CN" sz="2000" dirty="0" err="1"/>
              <a:t>str</a:t>
            </a:r>
            <a:r>
              <a:rPr lang="zh-CN" altLang="en-US" sz="2000" dirty="0"/>
              <a:t>指定的字符串</a:t>
            </a:r>
            <a:r>
              <a:rPr lang="zh-CN" altLang="en-US" sz="2000" b="1" dirty="0">
                <a:solidFill>
                  <a:srgbClr val="FF0000"/>
                </a:solidFill>
              </a:rPr>
              <a:t>替换</a:t>
            </a:r>
            <a:r>
              <a:rPr lang="zh-CN" altLang="en-US" sz="2000" dirty="0"/>
              <a:t>。被替换的子字符串由下标</a:t>
            </a:r>
            <a:r>
              <a:rPr lang="en-US" altLang="zh-CN" sz="2000" dirty="0" err="1"/>
              <a:t>startIndex</a:t>
            </a:r>
            <a:r>
              <a:rPr lang="zh-CN" altLang="en-US" sz="2000" dirty="0"/>
              <a:t>和</a:t>
            </a:r>
            <a:r>
              <a:rPr lang="en-US" altLang="zh-CN" sz="2000" dirty="0" err="1"/>
              <a:t>endIndex</a:t>
            </a:r>
            <a:r>
              <a:rPr lang="zh-CN" altLang="en-US" sz="2000" dirty="0"/>
              <a:t>指定，即</a:t>
            </a:r>
            <a:r>
              <a:rPr lang="zh-CN" altLang="en-US" sz="2000" dirty="0">
                <a:solidFill>
                  <a:srgbClr val="0000FF"/>
                </a:solidFill>
              </a:rPr>
              <a:t>从</a:t>
            </a:r>
            <a:r>
              <a:rPr lang="en-US" altLang="zh-CN" sz="2000" dirty="0" err="1">
                <a:solidFill>
                  <a:srgbClr val="0000FF"/>
                </a:solidFill>
              </a:rPr>
              <a:t>startIndex</a:t>
            </a:r>
            <a:r>
              <a:rPr lang="zh-CN" altLang="en-US" sz="2000" dirty="0">
                <a:solidFill>
                  <a:srgbClr val="0000FF"/>
                </a:solidFill>
              </a:rPr>
              <a:t>到</a:t>
            </a:r>
            <a:r>
              <a:rPr lang="en-US" altLang="zh-CN" sz="2000" dirty="0">
                <a:solidFill>
                  <a:srgbClr val="0000FF"/>
                </a:solidFill>
              </a:rPr>
              <a:t>endIndex-1</a:t>
            </a:r>
            <a:r>
              <a:rPr lang="zh-CN" altLang="en-US" sz="2000" dirty="0"/>
              <a:t>的字符串被替换。该方法返回</a:t>
            </a:r>
            <a:r>
              <a:rPr lang="zh-CN" altLang="en-US" sz="2000" b="1" u="sng" dirty="0"/>
              <a:t>当前</a:t>
            </a:r>
            <a:r>
              <a:rPr lang="en-US" altLang="zh-CN" sz="2000" dirty="0" err="1"/>
              <a:t>StringBuffer</a:t>
            </a:r>
            <a:r>
              <a:rPr lang="zh-CN" altLang="en-US" sz="2000" dirty="0"/>
              <a:t>对象的引用。</a:t>
            </a:r>
          </a:p>
          <a:p>
            <a:endParaRPr lang="zh-CN" alt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8745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6.2 </a:t>
            </a:r>
            <a:r>
              <a:rPr lang="en-US" altLang="zh-CN" sz="3200" dirty="0" err="1"/>
              <a:t>StringBuffer</a:t>
            </a:r>
            <a:r>
              <a:rPr lang="zh-CN" altLang="en-US" sz="3200" dirty="0"/>
              <a:t>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【</a:t>
            </a:r>
            <a:r>
              <a:rPr lang="zh-CN" altLang="en-US" sz="2000" dirty="0"/>
              <a:t>例子</a:t>
            </a:r>
            <a:r>
              <a:rPr lang="en-US" altLang="zh-CN" sz="2000" dirty="0"/>
              <a:t>】</a:t>
            </a:r>
            <a:endParaRPr lang="zh-CN" altLang="en-US" sz="2000" dirty="0"/>
          </a:p>
        </p:txBody>
      </p:sp>
      <p:sp>
        <p:nvSpPr>
          <p:cNvPr id="4" name="矩形 3"/>
          <p:cNvSpPr/>
          <p:nvPr/>
        </p:nvSpPr>
        <p:spPr>
          <a:xfrm>
            <a:off x="1000175" y="2060848"/>
            <a:ext cx="5948089" cy="3539430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Example6_6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[])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StringBuffer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str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StringBuffer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b="1" dirty="0">
                <a:solidFill>
                  <a:srgbClr val="2A00FF"/>
                </a:solidFill>
                <a:latin typeface="Consolas" panose="020B0609020204030204" pitchFamily="49" charset="0"/>
              </a:rPr>
              <a:t>"0123456789"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str.setCharAt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(0, </a:t>
            </a:r>
            <a:r>
              <a:rPr lang="en-US" altLang="zh-CN" sz="1400" dirty="0">
                <a:solidFill>
                  <a:srgbClr val="2A00FF"/>
                </a:solidFill>
                <a:latin typeface="Consolas" panose="020B0609020204030204" pitchFamily="49" charset="0"/>
              </a:rPr>
              <a:t>'a'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str.setCharAt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(1, </a:t>
            </a:r>
            <a:r>
              <a:rPr lang="en-US" altLang="zh-CN" sz="1400" dirty="0">
                <a:solidFill>
                  <a:srgbClr val="2A00FF"/>
                </a:solidFill>
                <a:latin typeface="Consolas" panose="020B0609020204030204" pitchFamily="49" charset="0"/>
              </a:rPr>
              <a:t>'b'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str.insert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(2, </a:t>
            </a:r>
            <a:r>
              <a:rPr lang="en-US" altLang="zh-CN" sz="1400" dirty="0">
                <a:solidFill>
                  <a:srgbClr val="2A00FF"/>
                </a:solidFill>
                <a:latin typeface="Consolas" panose="020B0609020204030204" pitchFamily="49" charset="0"/>
              </a:rPr>
              <a:t>"**"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str.delete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(6,8);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981651" y="5013177"/>
            <a:ext cx="1069508" cy="553194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7580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6.2 </a:t>
            </a:r>
            <a:r>
              <a:rPr lang="en-US" altLang="zh-CN" sz="3200" dirty="0" err="1"/>
              <a:t>StringBuffer</a:t>
            </a:r>
            <a:r>
              <a:rPr lang="zh-CN" altLang="en-US" sz="3200" dirty="0"/>
              <a:t>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err="1"/>
              <a:t>StringBuffer</a:t>
            </a:r>
            <a:r>
              <a:rPr lang="zh-CN" altLang="en-US" sz="2000" dirty="0"/>
              <a:t>与</a:t>
            </a:r>
            <a:r>
              <a:rPr lang="en-US" altLang="zh-CN" sz="2000" dirty="0" err="1"/>
              <a:t>StringBuilder</a:t>
            </a:r>
            <a:endParaRPr lang="en-US" altLang="zh-CN" sz="2000" dirty="0"/>
          </a:p>
          <a:p>
            <a:pPr lvl="1"/>
            <a:r>
              <a:rPr lang="zh-CN" altLang="en-US" sz="2000" dirty="0"/>
              <a:t>功能几乎完全相同</a:t>
            </a:r>
            <a:endParaRPr lang="en-US" altLang="zh-CN" sz="2000" dirty="0"/>
          </a:p>
          <a:p>
            <a:pPr lvl="1"/>
            <a:endParaRPr lang="en-US" altLang="zh-CN" sz="2000" dirty="0">
              <a:solidFill>
                <a:srgbClr val="FF0000"/>
              </a:solidFill>
            </a:endParaRPr>
          </a:p>
          <a:p>
            <a:pPr lvl="1"/>
            <a:r>
              <a:rPr lang="en-US" altLang="zh-CN" sz="2000" dirty="0" err="1">
                <a:solidFill>
                  <a:srgbClr val="FF0000"/>
                </a:solidFill>
              </a:rPr>
              <a:t>StringBuffer</a:t>
            </a:r>
            <a:r>
              <a:rPr lang="zh-CN" altLang="en-US" sz="2000" dirty="0">
                <a:solidFill>
                  <a:srgbClr val="FF0000"/>
                </a:solidFill>
              </a:rPr>
              <a:t>是线程安全的，</a:t>
            </a:r>
            <a:r>
              <a:rPr lang="en-US" altLang="zh-CN" sz="2000" dirty="0" err="1">
                <a:solidFill>
                  <a:srgbClr val="FF0000"/>
                </a:solidFill>
              </a:rPr>
              <a:t>StringBuilder</a:t>
            </a:r>
            <a:r>
              <a:rPr lang="zh-CN" altLang="en-US" sz="2000" dirty="0">
                <a:solidFill>
                  <a:srgbClr val="FF0000"/>
                </a:solidFill>
              </a:rPr>
              <a:t>不是线程安全的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lvl="2"/>
            <a:r>
              <a:rPr lang="zh-CN" altLang="en-US" sz="2000" b="1" dirty="0">
                <a:solidFill>
                  <a:srgbClr val="0000FF"/>
                </a:solidFill>
              </a:rPr>
              <a:t>线程安全是指</a:t>
            </a:r>
            <a:r>
              <a:rPr lang="zh-CN" altLang="en-US" sz="2000" b="1" u="sng" dirty="0">
                <a:solidFill>
                  <a:srgbClr val="0000FF"/>
                </a:solidFill>
              </a:rPr>
              <a:t>多个线程</a:t>
            </a:r>
            <a:r>
              <a:rPr lang="zh-CN" altLang="en-US" sz="2000" b="1" dirty="0">
                <a:solidFill>
                  <a:srgbClr val="0000FF"/>
                </a:solidFill>
              </a:rPr>
              <a:t>操作</a:t>
            </a:r>
            <a:r>
              <a:rPr lang="zh-CN" altLang="en-US" sz="2000" b="1" u="sng" dirty="0">
                <a:solidFill>
                  <a:srgbClr val="0000FF"/>
                </a:solidFill>
              </a:rPr>
              <a:t>同一个对象</a:t>
            </a:r>
            <a:r>
              <a:rPr lang="zh-CN" altLang="en-US" sz="2000" b="1" dirty="0">
                <a:solidFill>
                  <a:srgbClr val="0000FF"/>
                </a:solidFill>
              </a:rPr>
              <a:t>不会出现问题。</a:t>
            </a:r>
            <a:endParaRPr lang="en-US" altLang="zh-CN" sz="2000" b="1" dirty="0">
              <a:solidFill>
                <a:srgbClr val="0000FF"/>
              </a:solidFill>
            </a:endParaRPr>
          </a:p>
          <a:p>
            <a:pPr lvl="1"/>
            <a:endParaRPr lang="en-US" altLang="zh-CN" sz="2000" dirty="0">
              <a:solidFill>
                <a:srgbClr val="FF0000"/>
              </a:solidFill>
            </a:endParaRPr>
          </a:p>
          <a:p>
            <a:pPr lvl="1"/>
            <a:r>
              <a:rPr lang="zh-CN" altLang="en-US" sz="2000" dirty="0"/>
              <a:t>如果字符串缓冲区被</a:t>
            </a:r>
            <a:r>
              <a:rPr lang="zh-CN" altLang="en-US" sz="2000" b="1" dirty="0">
                <a:solidFill>
                  <a:srgbClr val="7030A0"/>
                </a:solidFill>
              </a:rPr>
              <a:t>单个线程</a:t>
            </a:r>
            <a:r>
              <a:rPr lang="zh-CN" altLang="en-US" sz="2000" dirty="0"/>
              <a:t>使用（这种情况很普遍），建议优先采用</a:t>
            </a:r>
            <a:r>
              <a:rPr lang="en-US" altLang="zh-CN" sz="2000" b="1" dirty="0" err="1">
                <a:solidFill>
                  <a:srgbClr val="7030A0"/>
                </a:solidFill>
              </a:rPr>
              <a:t>StringBuilder</a:t>
            </a:r>
            <a:r>
              <a:rPr lang="zh-CN" altLang="en-US" sz="2000" dirty="0"/>
              <a:t>，因为效率高（而</a:t>
            </a:r>
            <a:r>
              <a:rPr lang="zh-CN" altLang="en-US" sz="2000" b="1" dirty="0">
                <a:solidFill>
                  <a:srgbClr val="0000FF"/>
                </a:solidFill>
              </a:rPr>
              <a:t>线程同步</a:t>
            </a:r>
            <a:r>
              <a:rPr lang="zh-CN" altLang="en-US" sz="2000" dirty="0"/>
              <a:t>需要时间开销）</a:t>
            </a:r>
            <a:endParaRPr lang="en-US" altLang="zh-CN" sz="2000" dirty="0"/>
          </a:p>
          <a:p>
            <a:pPr lvl="1"/>
            <a:endParaRPr lang="en-US" altLang="zh-CN" sz="2000" dirty="0"/>
          </a:p>
          <a:p>
            <a:pPr lvl="1"/>
            <a:r>
              <a:rPr lang="zh-CN" altLang="en-US" sz="2000" dirty="0"/>
              <a:t>如果需要</a:t>
            </a:r>
            <a:r>
              <a:rPr lang="zh-CN" altLang="en-US" sz="2000" b="1" dirty="0">
                <a:solidFill>
                  <a:srgbClr val="0000FF"/>
                </a:solidFill>
              </a:rPr>
              <a:t>多线程同步</a:t>
            </a:r>
            <a:r>
              <a:rPr lang="zh-CN" altLang="en-US" sz="2000" dirty="0"/>
              <a:t>，则建议使用</a:t>
            </a:r>
            <a:r>
              <a:rPr lang="en-US" altLang="zh-CN" sz="2000" b="1" dirty="0" err="1">
                <a:solidFill>
                  <a:srgbClr val="0000FF"/>
                </a:solidFill>
              </a:rPr>
              <a:t>StringBuffer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0197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Outline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6.1 String</a:t>
            </a:r>
            <a:r>
              <a:rPr lang="zh-CN" altLang="en-US" sz="2000" dirty="0"/>
              <a:t>类</a:t>
            </a:r>
            <a:endParaRPr lang="en-US" altLang="zh-CN" sz="2000" dirty="0"/>
          </a:p>
          <a:p>
            <a:r>
              <a:rPr lang="en-US" altLang="zh-CN" sz="2000" dirty="0"/>
              <a:t>6.2 </a:t>
            </a:r>
            <a:r>
              <a:rPr lang="en-US" altLang="zh-CN" sz="2000" dirty="0" err="1"/>
              <a:t>StringBuffer</a:t>
            </a:r>
            <a:r>
              <a:rPr lang="zh-CN" altLang="en-US" sz="2000" dirty="0"/>
              <a:t>类</a:t>
            </a:r>
            <a:endParaRPr lang="en-US" altLang="zh-CN" sz="2000" dirty="0"/>
          </a:p>
          <a:p>
            <a:r>
              <a:rPr lang="en-US" altLang="zh-CN" sz="2000" dirty="0">
                <a:solidFill>
                  <a:srgbClr val="FF0000"/>
                </a:solidFill>
              </a:rPr>
              <a:t>6.3 </a:t>
            </a:r>
            <a:r>
              <a:rPr lang="en-US" altLang="zh-CN" sz="2000" dirty="0" err="1">
                <a:solidFill>
                  <a:srgbClr val="FF0000"/>
                </a:solidFill>
              </a:rPr>
              <a:t>StringTokenizer</a:t>
            </a:r>
            <a:r>
              <a:rPr lang="zh-CN" altLang="en-US" sz="2000" dirty="0">
                <a:solidFill>
                  <a:srgbClr val="FF0000"/>
                </a:solidFill>
              </a:rPr>
              <a:t>类</a:t>
            </a:r>
            <a:endParaRPr lang="en-US" altLang="zh-CN" sz="2000" dirty="0">
              <a:solidFill>
                <a:srgbClr val="FF0000"/>
              </a:solidFill>
            </a:endParaRPr>
          </a:p>
          <a:p>
            <a:r>
              <a:rPr lang="en-US" altLang="zh-CN" sz="2000" dirty="0"/>
              <a:t>6.5 Scanner</a:t>
            </a:r>
            <a:r>
              <a:rPr lang="zh-CN" altLang="en-US" sz="2000" dirty="0"/>
              <a:t>类</a:t>
            </a:r>
            <a:endParaRPr lang="en-US" altLang="zh-CN" sz="2000" dirty="0"/>
          </a:p>
          <a:p>
            <a:r>
              <a:rPr lang="en-US" altLang="zh-CN" sz="2000" dirty="0"/>
              <a:t>6.6 </a:t>
            </a:r>
            <a:r>
              <a:rPr lang="zh-CN" altLang="en-US" sz="2000" dirty="0"/>
              <a:t>模式匹配	</a:t>
            </a:r>
            <a:endParaRPr lang="en-US" altLang="zh-CN" sz="2000" dirty="0"/>
          </a:p>
          <a:p>
            <a:r>
              <a:rPr lang="en-US" altLang="zh-CN" sz="2000" dirty="0"/>
              <a:t>6.4 </a:t>
            </a:r>
            <a:r>
              <a:rPr lang="zh-CN" altLang="en-US" sz="2000" dirty="0"/>
              <a:t>正则表达式及字符串的替换与分解</a:t>
            </a:r>
            <a:endParaRPr lang="en-US" altLang="zh-CN" sz="2000" dirty="0"/>
          </a:p>
          <a:p>
            <a:endParaRPr lang="zh-CN" alt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728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6.1 String</a:t>
            </a:r>
            <a:r>
              <a:rPr lang="zh-CN" altLang="en-US" sz="3200" dirty="0"/>
              <a:t>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000" dirty="0"/>
              <a:t>Java</a:t>
            </a:r>
            <a:r>
              <a:rPr lang="zh-CN" altLang="en-US" sz="2000" dirty="0"/>
              <a:t>使用</a:t>
            </a:r>
            <a:r>
              <a:rPr lang="en-US" altLang="zh-CN" sz="2000" dirty="0" err="1"/>
              <a:t>java.lang</a:t>
            </a:r>
            <a:r>
              <a:rPr lang="zh-CN" altLang="en-US" sz="2000" dirty="0"/>
              <a:t>包中的</a:t>
            </a:r>
            <a:r>
              <a:rPr lang="en-US" altLang="zh-CN" sz="2000" dirty="0"/>
              <a:t>String</a:t>
            </a:r>
            <a:r>
              <a:rPr lang="zh-CN" altLang="en-US" sz="2000" dirty="0"/>
              <a:t>类来创建一个</a:t>
            </a:r>
            <a:r>
              <a:rPr lang="zh-CN" altLang="en-US" sz="2000" b="1" dirty="0">
                <a:solidFill>
                  <a:srgbClr val="FF0000"/>
                </a:solidFill>
              </a:rPr>
              <a:t>字符串变量</a:t>
            </a:r>
            <a:r>
              <a:rPr lang="zh-CN" altLang="en-US" sz="2000" dirty="0"/>
              <a:t>，因此字符串变量是</a:t>
            </a:r>
            <a:r>
              <a:rPr lang="zh-CN" altLang="en-US" sz="2000" b="1" dirty="0">
                <a:solidFill>
                  <a:srgbClr val="FF0000"/>
                </a:solidFill>
              </a:rPr>
              <a:t>类</a:t>
            </a:r>
            <a:r>
              <a:rPr lang="zh-CN" altLang="en-US" sz="2000" b="1" dirty="0">
                <a:solidFill>
                  <a:srgbClr val="0000FF"/>
                </a:solidFill>
              </a:rPr>
              <a:t>类型</a:t>
            </a:r>
            <a:r>
              <a:rPr lang="zh-CN" altLang="en-US" sz="2000" dirty="0"/>
              <a:t>的变量，是一个</a:t>
            </a:r>
            <a:r>
              <a:rPr lang="zh-CN" altLang="en-US" sz="2000" b="1" dirty="0">
                <a:solidFill>
                  <a:srgbClr val="FF0000"/>
                </a:solidFill>
              </a:rPr>
              <a:t>对象（</a:t>
            </a:r>
            <a:r>
              <a:rPr lang="en-US" altLang="zh-CN" sz="2000" b="1" dirty="0">
                <a:solidFill>
                  <a:srgbClr val="FF0000"/>
                </a:solidFill>
              </a:rPr>
              <a:t>object</a:t>
            </a:r>
            <a:r>
              <a:rPr lang="zh-CN" altLang="en-US" sz="2000" b="1" dirty="0">
                <a:solidFill>
                  <a:srgbClr val="FF0000"/>
                </a:solidFill>
              </a:rPr>
              <a:t>）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字符串类</a:t>
            </a:r>
            <a:r>
              <a:rPr lang="en-US" altLang="zh-CN" sz="2000" dirty="0"/>
              <a:t>String</a:t>
            </a:r>
            <a:r>
              <a:rPr lang="zh-CN" altLang="en-US" sz="2000" dirty="0"/>
              <a:t>表示一个</a:t>
            </a:r>
            <a:r>
              <a:rPr lang="en-US" altLang="zh-CN" sz="2000" dirty="0"/>
              <a:t>UTF-16</a:t>
            </a:r>
            <a:r>
              <a:rPr lang="zh-CN" altLang="en-US" sz="2000" dirty="0"/>
              <a:t>格式（</a:t>
            </a:r>
            <a:r>
              <a:rPr lang="en-US" altLang="zh-CN" sz="2000" dirty="0"/>
              <a:t>16</a:t>
            </a:r>
            <a:r>
              <a:rPr lang="zh-CN" altLang="en-US" sz="2000" dirty="0"/>
              <a:t>位</a:t>
            </a:r>
            <a:r>
              <a:rPr lang="en-US" altLang="zh-CN" sz="2000" dirty="0"/>
              <a:t>/</a:t>
            </a:r>
            <a:r>
              <a:rPr lang="zh-CN" altLang="en-US" sz="2000" dirty="0"/>
              <a:t>两个字节）的字符串，其代码单元是</a:t>
            </a:r>
            <a:r>
              <a:rPr lang="en-US" altLang="zh-CN" sz="2000" dirty="0">
                <a:solidFill>
                  <a:srgbClr val="FF0000"/>
                </a:solidFill>
              </a:rPr>
              <a:t>char</a:t>
            </a:r>
            <a:r>
              <a:rPr lang="zh-CN" altLang="en-US" sz="2000" dirty="0"/>
              <a:t>。</a:t>
            </a:r>
            <a:endParaRPr lang="en-US" altLang="zh-CN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7734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6.3 </a:t>
            </a:r>
            <a:r>
              <a:rPr lang="en-US" altLang="zh-CN" sz="3200" dirty="0" err="1"/>
              <a:t>StringTokenizer</a:t>
            </a:r>
            <a:r>
              <a:rPr lang="zh-CN" altLang="en-US" sz="3200" dirty="0"/>
              <a:t>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2000" dirty="0"/>
              <a:t>当我们需要分析一个字符串并将字符串</a:t>
            </a:r>
            <a:r>
              <a:rPr lang="zh-CN" altLang="en-US" sz="2000" b="1" dirty="0">
                <a:solidFill>
                  <a:srgbClr val="FF0000"/>
                </a:solidFill>
              </a:rPr>
              <a:t>分解</a:t>
            </a:r>
            <a:r>
              <a:rPr lang="zh-CN" altLang="en-US" sz="2000" dirty="0"/>
              <a:t>成可被独立使用的单词时，可以使用</a:t>
            </a:r>
            <a:r>
              <a:rPr lang="en-US" altLang="zh-CN" sz="2000" dirty="0" err="1"/>
              <a:t>java.util</a:t>
            </a:r>
            <a:r>
              <a:rPr lang="zh-CN" altLang="en-US" sz="2000" dirty="0"/>
              <a:t>包中的</a:t>
            </a:r>
            <a:r>
              <a:rPr lang="en-US" altLang="zh-CN" sz="2000" dirty="0" err="1"/>
              <a:t>StringTokenizer</a:t>
            </a:r>
            <a:r>
              <a:rPr lang="zh-CN" altLang="en-US" sz="2000" dirty="0"/>
              <a:t>类，该类有两个常用的构造方法：</a:t>
            </a:r>
          </a:p>
          <a:p>
            <a:pPr lvl="1"/>
            <a:r>
              <a:rPr lang="en-US" altLang="zh-CN" sz="2000" b="1" dirty="0" err="1">
                <a:solidFill>
                  <a:srgbClr val="FF0000"/>
                </a:solidFill>
              </a:rPr>
              <a:t>StringTokenizer</a:t>
            </a:r>
            <a:r>
              <a:rPr lang="en-US" altLang="zh-CN" sz="2000" dirty="0"/>
              <a:t>(String s)</a:t>
            </a:r>
            <a:r>
              <a:rPr lang="zh-CN" altLang="en-US" sz="2000" dirty="0"/>
              <a:t>：为字符串</a:t>
            </a:r>
            <a:r>
              <a:rPr lang="en-US" altLang="zh-CN" sz="2000" dirty="0"/>
              <a:t>s</a:t>
            </a:r>
            <a:r>
              <a:rPr lang="zh-CN" altLang="en-US" sz="2000" dirty="0"/>
              <a:t>构造一个分析器。使用默认的分隔符集合，即空格符（多个空格被看做一个空格）、换行符</a:t>
            </a:r>
            <a:r>
              <a:rPr lang="en-US" altLang="zh-CN" sz="2000" dirty="0"/>
              <a:t>’\n’</a:t>
            </a:r>
            <a:r>
              <a:rPr lang="zh-CN" altLang="en-US" sz="2000" dirty="0"/>
              <a:t>、回车符</a:t>
            </a:r>
            <a:r>
              <a:rPr lang="en-US" altLang="zh-CN" sz="2000" dirty="0"/>
              <a:t>’\r’</a:t>
            </a:r>
            <a:r>
              <a:rPr lang="zh-CN" altLang="en-US" sz="2000" dirty="0"/>
              <a:t>、</a:t>
            </a:r>
            <a:r>
              <a:rPr lang="en-US" altLang="zh-CN" sz="2000" dirty="0"/>
              <a:t>tab</a:t>
            </a:r>
            <a:r>
              <a:rPr lang="zh-CN" altLang="en-US" sz="2000" dirty="0"/>
              <a:t>符</a:t>
            </a:r>
            <a:r>
              <a:rPr lang="en-US" altLang="zh-CN" sz="2000" dirty="0"/>
              <a:t>’\t’</a:t>
            </a:r>
            <a:r>
              <a:rPr lang="zh-CN" altLang="en-US" sz="2000" dirty="0"/>
              <a:t>、进纸符</a:t>
            </a:r>
            <a:r>
              <a:rPr lang="en-US" altLang="zh-CN" sz="2000" dirty="0"/>
              <a:t>’\f’</a:t>
            </a:r>
          </a:p>
          <a:p>
            <a:pPr lvl="1"/>
            <a:endParaRPr lang="zh-CN" altLang="en-US" sz="2000" dirty="0"/>
          </a:p>
          <a:p>
            <a:pPr lvl="1"/>
            <a:r>
              <a:rPr lang="en-US" altLang="zh-CN" sz="2000" b="1" dirty="0" err="1">
                <a:solidFill>
                  <a:srgbClr val="FF0000"/>
                </a:solidFill>
              </a:rPr>
              <a:t>StringTokenizer</a:t>
            </a:r>
            <a:r>
              <a:rPr lang="en-US" altLang="zh-CN" sz="2000" dirty="0"/>
              <a:t>(String s, String </a:t>
            </a:r>
            <a:r>
              <a:rPr lang="en-US" altLang="zh-CN" sz="2000" b="1" dirty="0" err="1">
                <a:solidFill>
                  <a:srgbClr val="0000FF"/>
                </a:solidFill>
              </a:rPr>
              <a:t>delim</a:t>
            </a:r>
            <a:r>
              <a:rPr lang="en-US" altLang="zh-CN" sz="2000" dirty="0"/>
              <a:t>)</a:t>
            </a:r>
            <a:r>
              <a:rPr lang="zh-CN" altLang="en-US" sz="2000" dirty="0"/>
              <a:t>：为字符串</a:t>
            </a:r>
            <a:r>
              <a:rPr lang="en-US" altLang="zh-CN" sz="2000" dirty="0"/>
              <a:t>s</a:t>
            </a:r>
            <a:r>
              <a:rPr lang="zh-CN" altLang="en-US" sz="2000" dirty="0"/>
              <a:t>构造一个分析器，参数</a:t>
            </a:r>
            <a:r>
              <a:rPr lang="en-US" altLang="zh-CN" sz="2000" dirty="0" err="1"/>
              <a:t>delim</a:t>
            </a:r>
            <a:r>
              <a:rPr lang="zh-CN" altLang="en-US" sz="2000" dirty="0"/>
              <a:t>中的字符被作为</a:t>
            </a:r>
            <a:r>
              <a:rPr lang="zh-CN" altLang="en-US" sz="2000" b="1" dirty="0">
                <a:solidFill>
                  <a:srgbClr val="0000FF"/>
                </a:solidFill>
              </a:rPr>
              <a:t>分隔符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2452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6.3 </a:t>
            </a:r>
            <a:r>
              <a:rPr lang="en-US" altLang="zh-CN" sz="3200" dirty="0" err="1"/>
              <a:t>StringTokenizer</a:t>
            </a:r>
            <a:r>
              <a:rPr lang="zh-CN" altLang="en-US" sz="3200" dirty="0"/>
              <a:t>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2000" dirty="0"/>
              <a:t>我们把一个</a:t>
            </a:r>
            <a:r>
              <a:rPr lang="en-US" altLang="zh-CN" sz="2000" dirty="0" err="1"/>
              <a:t>StringTokenizer</a:t>
            </a:r>
            <a:r>
              <a:rPr lang="zh-CN" altLang="en-US" sz="2000" dirty="0"/>
              <a:t>对象称作一个</a:t>
            </a:r>
            <a:r>
              <a:rPr lang="zh-CN" altLang="en-US" sz="2000" b="1" dirty="0">
                <a:solidFill>
                  <a:srgbClr val="FF0000"/>
                </a:solidFill>
              </a:rPr>
              <a:t>字符串分析器</a:t>
            </a:r>
            <a:r>
              <a:rPr lang="zh-CN" altLang="en-US" sz="2000" dirty="0"/>
              <a:t>，字符串分析器封装了语言符号和对其进行操作的方法。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b="1" dirty="0">
                <a:solidFill>
                  <a:srgbClr val="FF0000"/>
                </a:solidFill>
              </a:rPr>
              <a:t>字符串分析器</a:t>
            </a:r>
            <a:r>
              <a:rPr lang="zh-CN" altLang="en-US" sz="2000" dirty="0"/>
              <a:t>可以使用</a:t>
            </a:r>
            <a:r>
              <a:rPr lang="en-US" altLang="zh-CN" sz="2000" dirty="0" err="1"/>
              <a:t>nextToken</a:t>
            </a:r>
            <a:r>
              <a:rPr lang="en-US" altLang="zh-CN" sz="2000" dirty="0"/>
              <a:t>()</a:t>
            </a:r>
            <a:r>
              <a:rPr lang="zh-CN" altLang="en-US" sz="2000" dirty="0"/>
              <a:t>方法逐个获取</a:t>
            </a:r>
            <a:r>
              <a:rPr lang="zh-CN" altLang="en-US" sz="2000" b="1" dirty="0">
                <a:solidFill>
                  <a:srgbClr val="FF0000"/>
                </a:solidFill>
              </a:rPr>
              <a:t>字符串分析器</a:t>
            </a:r>
            <a:r>
              <a:rPr lang="zh-CN" altLang="en-US" sz="2000" dirty="0"/>
              <a:t>中的语言符号（单词），每当获取到一个语言符号，</a:t>
            </a:r>
            <a:r>
              <a:rPr lang="zh-CN" altLang="en-US" sz="2000" b="1" dirty="0">
                <a:solidFill>
                  <a:srgbClr val="FF0000"/>
                </a:solidFill>
              </a:rPr>
              <a:t>字符串分析器</a:t>
            </a:r>
            <a:r>
              <a:rPr lang="zh-CN" altLang="en-US" sz="2000" dirty="0"/>
              <a:t>中的负责计数的变量的值就自动减一，该计数变量的初始值等于字符串中的单词数目，</a:t>
            </a:r>
            <a:r>
              <a:rPr lang="zh-CN" altLang="en-US" sz="2000" b="1" dirty="0">
                <a:solidFill>
                  <a:srgbClr val="FF0000"/>
                </a:solidFill>
              </a:rPr>
              <a:t>字符串分析器</a:t>
            </a:r>
            <a:r>
              <a:rPr lang="zh-CN" altLang="en-US" sz="2000" dirty="0"/>
              <a:t>调用</a:t>
            </a:r>
            <a:r>
              <a:rPr lang="en-US" altLang="zh-CN" sz="2000" dirty="0" err="1"/>
              <a:t>countTokens</a:t>
            </a:r>
            <a:r>
              <a:rPr lang="en-US" altLang="zh-CN" sz="2000" dirty="0"/>
              <a:t>()</a:t>
            </a:r>
            <a:r>
              <a:rPr lang="zh-CN" altLang="en-US" sz="2000" dirty="0"/>
              <a:t>方法可以得到计数变量的值。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b="1" dirty="0">
                <a:solidFill>
                  <a:srgbClr val="FF0000"/>
                </a:solidFill>
              </a:rPr>
              <a:t>字符串分析器</a:t>
            </a:r>
            <a:r>
              <a:rPr lang="zh-CN" altLang="en-US" sz="2000" dirty="0"/>
              <a:t>通常用</a:t>
            </a:r>
            <a:r>
              <a:rPr lang="en-US" altLang="zh-CN" sz="2000" dirty="0"/>
              <a:t>while</a:t>
            </a:r>
            <a:r>
              <a:rPr lang="zh-CN" altLang="en-US" sz="2000" dirty="0"/>
              <a:t>循环来逐个获取语言符号，为了控制循环，我们可以使用</a:t>
            </a:r>
            <a:r>
              <a:rPr lang="en-US" altLang="zh-CN" sz="2000" dirty="0" err="1"/>
              <a:t>StringTokenizer</a:t>
            </a:r>
            <a:r>
              <a:rPr lang="zh-CN" altLang="en-US" sz="2000" dirty="0"/>
              <a:t>类中的</a:t>
            </a:r>
            <a:r>
              <a:rPr lang="en-US" altLang="zh-CN" sz="2000" dirty="0" err="1"/>
              <a:t>hasMoreTokens</a:t>
            </a:r>
            <a:r>
              <a:rPr lang="en-US" altLang="zh-CN" sz="2000" dirty="0"/>
              <a:t>()</a:t>
            </a:r>
            <a:r>
              <a:rPr lang="zh-CN" altLang="en-US" sz="2000" dirty="0"/>
              <a:t>方法，只要计数的变量的值大于</a:t>
            </a:r>
            <a:r>
              <a:rPr lang="en-US" altLang="zh-CN" sz="2000" dirty="0"/>
              <a:t>0</a:t>
            </a:r>
            <a:r>
              <a:rPr lang="zh-CN" altLang="en-US" sz="2000" dirty="0"/>
              <a:t>，该方法就返回</a:t>
            </a:r>
            <a:r>
              <a:rPr lang="en-US" altLang="zh-CN" sz="2000" dirty="0"/>
              <a:t>true</a:t>
            </a:r>
            <a:r>
              <a:rPr lang="zh-CN" altLang="en-US" sz="2000" dirty="0"/>
              <a:t>，否则返回</a:t>
            </a:r>
            <a:r>
              <a:rPr lang="en-US" altLang="zh-CN" sz="2000" dirty="0"/>
              <a:t>false</a:t>
            </a:r>
            <a:r>
              <a:rPr lang="zh-CN" altLang="en-US" sz="2000" dirty="0"/>
              <a:t>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1782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6.3 </a:t>
            </a:r>
            <a:r>
              <a:rPr lang="en-US" altLang="zh-CN" sz="3200" dirty="0" err="1"/>
              <a:t>StringTokenizer</a:t>
            </a:r>
            <a:r>
              <a:rPr lang="zh-CN" altLang="en-US" sz="3200" dirty="0"/>
              <a:t>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【</a:t>
            </a:r>
            <a:r>
              <a:rPr lang="zh-CN" altLang="en-US" sz="2000" dirty="0"/>
              <a:t>例子</a:t>
            </a:r>
            <a:r>
              <a:rPr lang="en-US" altLang="zh-CN" sz="2000" dirty="0"/>
              <a:t>】</a:t>
            </a:r>
            <a:endParaRPr lang="zh-CN" altLang="en-US" sz="2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20272" y="5275081"/>
            <a:ext cx="1368152" cy="540641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000175" y="2060848"/>
            <a:ext cx="5948089" cy="3754874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.*; </a:t>
            </a:r>
          </a:p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Example6_7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[])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String [] mess = {</a:t>
            </a:r>
            <a:r>
              <a:rPr lang="en-US" altLang="zh-CN" sz="1400" dirty="0">
                <a:solidFill>
                  <a:srgbClr val="2A00FF"/>
                </a:solidFill>
                <a:latin typeface="Consolas" panose="020B0609020204030204" pitchFamily="49" charset="0"/>
              </a:rPr>
              <a:t>"integer part"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400" dirty="0">
                <a:solidFill>
                  <a:srgbClr val="2A00FF"/>
                </a:solidFill>
                <a:latin typeface="Consolas" panose="020B0609020204030204" pitchFamily="49" charset="0"/>
              </a:rPr>
              <a:t>"decimal part"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Scanner reader =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Scanner(System.</a:t>
            </a:r>
            <a:r>
              <a:rPr lang="en-US" altLang="zh-CN" sz="14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in</a:t>
            </a:r>
            <a:r>
              <a:rPr lang="en-US" altLang="zh-CN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x =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reader.nextDouble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String s =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String.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valueOf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(x);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StringTokenizer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fenxi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StringTokenizer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(s,</a:t>
            </a:r>
            <a:r>
              <a:rPr lang="en-US" altLang="zh-CN" sz="1400" b="1" dirty="0">
                <a:solidFill>
                  <a:srgbClr val="2A00FF"/>
                </a:solidFill>
                <a:latin typeface="Consolas" panose="020B0609020204030204" pitchFamily="49" charset="0"/>
              </a:rPr>
              <a:t>"."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        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=0;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fenxi.hasMoreTokens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String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str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fenxi.nextToken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(mess[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] + </a:t>
            </a:r>
            <a:r>
              <a:rPr lang="en-US" altLang="zh-CN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":"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  <p:cxnSp>
        <p:nvCxnSpPr>
          <p:cNvPr id="8" name="直接箭头连接符 7"/>
          <p:cNvCxnSpPr/>
          <p:nvPr/>
        </p:nvCxnSpPr>
        <p:spPr>
          <a:xfrm flipH="1">
            <a:off x="6732240" y="3680192"/>
            <a:ext cx="504056" cy="36004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H="1" flipV="1">
            <a:off x="4788024" y="4509120"/>
            <a:ext cx="1152128" cy="21602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3190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Outline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6.1 String</a:t>
            </a:r>
            <a:r>
              <a:rPr lang="zh-CN" altLang="en-US" sz="2000" dirty="0"/>
              <a:t>类</a:t>
            </a:r>
            <a:endParaRPr lang="en-US" altLang="zh-CN" sz="2000" dirty="0"/>
          </a:p>
          <a:p>
            <a:r>
              <a:rPr lang="en-US" altLang="zh-CN" sz="2000" dirty="0"/>
              <a:t>6.2 </a:t>
            </a:r>
            <a:r>
              <a:rPr lang="en-US" altLang="zh-CN" sz="2000" dirty="0" err="1"/>
              <a:t>StringBuffer</a:t>
            </a:r>
            <a:r>
              <a:rPr lang="zh-CN" altLang="en-US" sz="2000" dirty="0"/>
              <a:t>类</a:t>
            </a:r>
            <a:endParaRPr lang="en-US" altLang="zh-CN" sz="2000" dirty="0"/>
          </a:p>
          <a:p>
            <a:r>
              <a:rPr lang="en-US" altLang="zh-CN" sz="2000" dirty="0"/>
              <a:t>6.3 </a:t>
            </a:r>
            <a:r>
              <a:rPr lang="en-US" altLang="zh-CN" sz="2000" dirty="0" err="1"/>
              <a:t>StringTokenizer</a:t>
            </a:r>
            <a:r>
              <a:rPr lang="zh-CN" altLang="en-US" sz="2000" dirty="0"/>
              <a:t>类</a:t>
            </a:r>
            <a:endParaRPr lang="en-US" altLang="zh-CN" sz="2000" dirty="0"/>
          </a:p>
          <a:p>
            <a:r>
              <a:rPr lang="en-US" altLang="zh-CN" sz="2000" dirty="0">
                <a:solidFill>
                  <a:srgbClr val="FF0000"/>
                </a:solidFill>
              </a:rPr>
              <a:t>6.5 Scanner</a:t>
            </a:r>
            <a:r>
              <a:rPr lang="zh-CN" altLang="en-US" sz="2000" dirty="0">
                <a:solidFill>
                  <a:srgbClr val="FF0000"/>
                </a:solidFill>
              </a:rPr>
              <a:t>类</a:t>
            </a:r>
            <a:endParaRPr lang="en-US" altLang="zh-CN" sz="2000" dirty="0">
              <a:solidFill>
                <a:srgbClr val="FF0000"/>
              </a:solidFill>
            </a:endParaRPr>
          </a:p>
          <a:p>
            <a:r>
              <a:rPr lang="en-US" altLang="zh-CN" sz="2000" dirty="0"/>
              <a:t>6.6 </a:t>
            </a:r>
            <a:r>
              <a:rPr lang="zh-CN" altLang="en-US" sz="2000" dirty="0"/>
              <a:t>模式匹配	</a:t>
            </a:r>
            <a:endParaRPr lang="en-US" altLang="zh-CN" sz="2000" dirty="0"/>
          </a:p>
          <a:p>
            <a:r>
              <a:rPr lang="en-US" altLang="zh-CN" sz="2000" dirty="0"/>
              <a:t>6.4 </a:t>
            </a:r>
            <a:r>
              <a:rPr lang="zh-CN" altLang="en-US" sz="2000" dirty="0"/>
              <a:t>正则表达式及字符串的替换与分解</a:t>
            </a:r>
            <a:endParaRPr lang="en-US" altLang="zh-CN" sz="2000" dirty="0"/>
          </a:p>
          <a:p>
            <a:endParaRPr lang="zh-CN" alt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4846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6.5 Scanner</a:t>
            </a:r>
            <a:r>
              <a:rPr lang="zh-CN" altLang="en-US" sz="3200" dirty="0"/>
              <a:t>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Scanner</a:t>
            </a:r>
            <a:r>
              <a:rPr lang="zh-CN" altLang="en-US" sz="2000" dirty="0"/>
              <a:t>类不仅可以创建出用于读取用户</a:t>
            </a:r>
            <a:r>
              <a:rPr lang="zh-CN" altLang="en-US" sz="2000" b="1" dirty="0">
                <a:solidFill>
                  <a:srgbClr val="FF0000"/>
                </a:solidFill>
              </a:rPr>
              <a:t>从键盘输入</a:t>
            </a:r>
            <a:r>
              <a:rPr lang="zh-CN" altLang="en-US" sz="2000" dirty="0"/>
              <a:t>的数据的对象，而且还可以创建出用于</a:t>
            </a:r>
            <a:r>
              <a:rPr lang="zh-CN" altLang="en-US" sz="2000" b="1" dirty="0">
                <a:solidFill>
                  <a:srgbClr val="0000FF"/>
                </a:solidFill>
              </a:rPr>
              <a:t>解析字符串</a:t>
            </a:r>
            <a:r>
              <a:rPr lang="zh-CN" altLang="en-US" sz="2000" dirty="0"/>
              <a:t>的对象。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1. </a:t>
            </a:r>
            <a:r>
              <a:rPr lang="zh-CN" altLang="en-US" sz="2000" dirty="0"/>
              <a:t>使用</a:t>
            </a:r>
            <a:r>
              <a:rPr lang="zh-CN" altLang="en-US" sz="2000" b="1" dirty="0">
                <a:solidFill>
                  <a:srgbClr val="FF0000"/>
                </a:solidFill>
              </a:rPr>
              <a:t>默认分隔标记</a:t>
            </a:r>
            <a:r>
              <a:rPr lang="zh-CN" altLang="en-US" sz="2000" dirty="0"/>
              <a:t>解析</a:t>
            </a:r>
            <a:r>
              <a:rPr lang="zh-CN" altLang="en-US" sz="2000" b="1" dirty="0">
                <a:solidFill>
                  <a:srgbClr val="FF0000"/>
                </a:solidFill>
              </a:rPr>
              <a:t>字符串</a:t>
            </a:r>
            <a:endParaRPr lang="en-US" altLang="zh-CN" sz="2000" b="1" dirty="0">
              <a:solidFill>
                <a:srgbClr val="FF0000"/>
              </a:solidFill>
            </a:endParaRPr>
          </a:p>
          <a:p>
            <a:pPr lvl="1"/>
            <a:r>
              <a:rPr lang="zh-CN" altLang="en-US" sz="2000" dirty="0"/>
              <a:t>以“空白”作为分隔符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3508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6.5 Scanner</a:t>
            </a:r>
            <a:r>
              <a:rPr lang="zh-CN" altLang="en-US" sz="3200" dirty="0"/>
              <a:t>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【</a:t>
            </a:r>
            <a:r>
              <a:rPr lang="zh-CN" altLang="en-US" sz="2000" dirty="0"/>
              <a:t>例子</a:t>
            </a:r>
            <a:r>
              <a:rPr lang="en-US" altLang="zh-CN" sz="2000" dirty="0"/>
              <a:t>】</a:t>
            </a:r>
            <a:endParaRPr lang="zh-CN" altLang="en-US" sz="2000" dirty="0"/>
          </a:p>
        </p:txBody>
      </p:sp>
      <p:sp>
        <p:nvSpPr>
          <p:cNvPr id="4" name="矩形 3"/>
          <p:cNvSpPr/>
          <p:nvPr/>
        </p:nvSpPr>
        <p:spPr>
          <a:xfrm>
            <a:off x="1907704" y="1190357"/>
            <a:ext cx="6624736" cy="5262979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.*;</a:t>
            </a:r>
          </a:p>
          <a:p>
            <a:endParaRPr lang="zh-CN" altLang="en-US" sz="1400" dirty="0">
              <a:latin typeface="Consolas" panose="020B0609020204030204" pitchFamily="49" charset="0"/>
            </a:endParaRPr>
          </a:p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Example_Scanner1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main (String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[])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        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String cost = </a:t>
            </a:r>
            <a:r>
              <a:rPr lang="en-US" altLang="zh-CN" sz="1400" dirty="0">
                <a:solidFill>
                  <a:srgbClr val="2A00FF"/>
                </a:solidFill>
                <a:latin typeface="Consolas" panose="020B0609020204030204" pitchFamily="49" charset="0"/>
              </a:rPr>
              <a:t>" TV cost 877 dollar, Computer cost 2398"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Scanner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scanner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Scanner(cost);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sum = 0;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scanner.hasNext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pPr lvl="1"/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3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price =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scanner.nextDouble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3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sum = sum + price;</a:t>
            </a:r>
          </a:p>
          <a:p>
            <a:pPr lvl="3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(price);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2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InputMismatchException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exp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2"/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3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String t =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scanner.next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2"/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	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"Sum: "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 + sum);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164288" y="5648541"/>
            <a:ext cx="1368152" cy="804795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  <p:cxnSp>
        <p:nvCxnSpPr>
          <p:cNvPr id="8" name="直接箭头连接符 7"/>
          <p:cNvCxnSpPr/>
          <p:nvPr/>
        </p:nvCxnSpPr>
        <p:spPr>
          <a:xfrm flipH="1">
            <a:off x="5255240" y="3267400"/>
            <a:ext cx="1224136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H="1">
            <a:off x="7345144" y="3906680"/>
            <a:ext cx="1224136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H="1">
            <a:off x="6337032" y="5194032"/>
            <a:ext cx="1224136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H="1">
            <a:off x="6400775" y="2843411"/>
            <a:ext cx="1224136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05195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6.5 Scanner</a:t>
            </a:r>
            <a:r>
              <a:rPr lang="zh-CN" altLang="en-US" sz="3200" dirty="0"/>
              <a:t>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2. </a:t>
            </a:r>
            <a:r>
              <a:rPr lang="zh-CN" altLang="en-US" sz="2000" dirty="0"/>
              <a:t>使用正则表达式作为分隔标记解析字符串</a:t>
            </a:r>
            <a:endParaRPr lang="en-US" altLang="zh-CN" sz="2000" dirty="0"/>
          </a:p>
          <a:p>
            <a:pPr lvl="1"/>
            <a:r>
              <a:rPr lang="en-US" altLang="zh-CN" sz="2000" dirty="0"/>
              <a:t>Scanner</a:t>
            </a:r>
            <a:r>
              <a:rPr lang="zh-CN" altLang="en-US" sz="2000" dirty="0"/>
              <a:t>对象可以调用</a:t>
            </a:r>
            <a:r>
              <a:rPr lang="en-US" altLang="zh-CN" sz="2000" b="1" dirty="0" err="1">
                <a:solidFill>
                  <a:srgbClr val="FF0000"/>
                </a:solidFill>
              </a:rPr>
              <a:t>useDelimiter</a:t>
            </a:r>
            <a:r>
              <a:rPr lang="en-US" altLang="zh-CN" sz="2000" b="1" dirty="0">
                <a:solidFill>
                  <a:srgbClr val="FF0000"/>
                </a:solidFill>
              </a:rPr>
              <a:t>()</a:t>
            </a:r>
            <a:r>
              <a:rPr lang="zh-CN" altLang="en-US" sz="2000" dirty="0"/>
              <a:t>方法将一个</a:t>
            </a:r>
            <a:r>
              <a:rPr lang="zh-CN" altLang="en-US" sz="2000" b="1" dirty="0">
                <a:solidFill>
                  <a:srgbClr val="FF0000"/>
                </a:solidFill>
              </a:rPr>
              <a:t>正则表达式</a:t>
            </a:r>
            <a:r>
              <a:rPr lang="zh-CN" altLang="en-US" sz="2000" dirty="0"/>
              <a:t>作为分隔标记，即和正则表达式匹配的字符串都是分隔标记。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17270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6.5 Scanner</a:t>
            </a:r>
            <a:r>
              <a:rPr lang="zh-CN" altLang="en-US" sz="3200" dirty="0"/>
              <a:t>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【</a:t>
            </a:r>
            <a:r>
              <a:rPr lang="zh-CN" altLang="en-US" sz="2000" dirty="0"/>
              <a:t>例子</a:t>
            </a:r>
            <a:r>
              <a:rPr lang="en-US" altLang="zh-CN" sz="2000" dirty="0"/>
              <a:t>】</a:t>
            </a:r>
            <a:endParaRPr lang="zh-CN" altLang="en-US" sz="2000" dirty="0"/>
          </a:p>
        </p:txBody>
      </p:sp>
      <p:sp>
        <p:nvSpPr>
          <p:cNvPr id="4" name="矩形 3"/>
          <p:cNvSpPr/>
          <p:nvPr/>
        </p:nvSpPr>
        <p:spPr>
          <a:xfrm>
            <a:off x="539552" y="1262365"/>
            <a:ext cx="7704856" cy="4832092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.*;</a:t>
            </a:r>
          </a:p>
          <a:p>
            <a:endParaRPr lang="zh-CN" altLang="en-US" sz="1400" dirty="0">
              <a:latin typeface="Consolas" panose="020B0609020204030204" pitchFamily="49" charset="0"/>
            </a:endParaRPr>
          </a:p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Example_Scanner2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main (String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[])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        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String cost = </a:t>
            </a:r>
            <a:r>
              <a:rPr lang="en-US" altLang="zh-CN" sz="14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400" dirty="0">
                <a:solidFill>
                  <a:srgbClr val="2A00FF"/>
                </a:solidFill>
                <a:latin typeface="Consolas" panose="020B0609020204030204" pitchFamily="49" charset="0"/>
              </a:rPr>
              <a:t>市话费</a:t>
            </a:r>
            <a:r>
              <a:rPr lang="en-US" altLang="zh-CN" sz="1400" dirty="0">
                <a:solidFill>
                  <a:srgbClr val="2A00FF"/>
                </a:solidFill>
                <a:latin typeface="Consolas" panose="020B0609020204030204" pitchFamily="49" charset="0"/>
              </a:rPr>
              <a:t>: 176.89</a:t>
            </a:r>
            <a:r>
              <a:rPr lang="zh-CN" altLang="en-US" sz="1400" dirty="0">
                <a:solidFill>
                  <a:srgbClr val="2A00FF"/>
                </a:solidFill>
                <a:latin typeface="Consolas" panose="020B0609020204030204" pitchFamily="49" charset="0"/>
              </a:rPr>
              <a:t>元</a:t>
            </a:r>
            <a:r>
              <a:rPr lang="en-US" altLang="zh-CN" sz="1400" dirty="0">
                <a:solidFill>
                  <a:srgbClr val="2A00FF"/>
                </a:solidFill>
                <a:latin typeface="Consolas" panose="020B0609020204030204" pitchFamily="49" charset="0"/>
              </a:rPr>
              <a:t>, </a:t>
            </a:r>
            <a:r>
              <a:rPr lang="zh-CN" altLang="en-US" sz="1400" dirty="0">
                <a:solidFill>
                  <a:srgbClr val="2A00FF"/>
                </a:solidFill>
                <a:latin typeface="Consolas" panose="020B0609020204030204" pitchFamily="49" charset="0"/>
              </a:rPr>
              <a:t>长途费</a:t>
            </a:r>
            <a:r>
              <a:rPr lang="en-US" altLang="zh-CN" sz="1400" dirty="0">
                <a:solidFill>
                  <a:srgbClr val="2A00FF"/>
                </a:solidFill>
                <a:latin typeface="Consolas" panose="020B0609020204030204" pitchFamily="49" charset="0"/>
              </a:rPr>
              <a:t>: 187.98</a:t>
            </a:r>
            <a:r>
              <a:rPr lang="zh-CN" altLang="en-US" sz="1400" dirty="0">
                <a:solidFill>
                  <a:srgbClr val="2A00FF"/>
                </a:solidFill>
                <a:latin typeface="Consolas" panose="020B0609020204030204" pitchFamily="49" charset="0"/>
              </a:rPr>
              <a:t>元</a:t>
            </a:r>
            <a:r>
              <a:rPr lang="en-US" altLang="zh-CN" sz="1400" dirty="0">
                <a:solidFill>
                  <a:srgbClr val="2A00FF"/>
                </a:solidFill>
                <a:latin typeface="Consolas" panose="020B0609020204030204" pitchFamily="49" charset="0"/>
              </a:rPr>
              <a:t>, </a:t>
            </a:r>
            <a:r>
              <a:rPr lang="zh-CN" altLang="en-US" sz="1400" dirty="0">
                <a:solidFill>
                  <a:srgbClr val="2A00FF"/>
                </a:solidFill>
                <a:latin typeface="Consolas" panose="020B0609020204030204" pitchFamily="49" charset="0"/>
              </a:rPr>
              <a:t>网络费</a:t>
            </a:r>
            <a:r>
              <a:rPr lang="en-US" altLang="zh-CN" sz="1400" dirty="0">
                <a:solidFill>
                  <a:srgbClr val="2A00FF"/>
                </a:solidFill>
                <a:latin typeface="Consolas" panose="020B0609020204030204" pitchFamily="49" charset="0"/>
              </a:rPr>
              <a:t>: 928.66</a:t>
            </a:r>
            <a:r>
              <a:rPr lang="zh-CN" altLang="en-US" sz="1400" dirty="0">
                <a:solidFill>
                  <a:srgbClr val="2A00FF"/>
                </a:solidFill>
                <a:latin typeface="Consolas" panose="020B0609020204030204" pitchFamily="49" charset="0"/>
              </a:rPr>
              <a:t>元</a:t>
            </a:r>
            <a:r>
              <a:rPr lang="en-US" altLang="zh-CN" sz="14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Scanner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scanner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Scanner(cost);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scanner.useDelimiter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>
                <a:solidFill>
                  <a:srgbClr val="2A00FF"/>
                </a:solidFill>
                <a:latin typeface="Consolas" panose="020B0609020204030204" pitchFamily="49" charset="0"/>
              </a:rPr>
              <a:t>"[^0123456789.]+"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zh-CN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scanner.hasNext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pPr lvl="1"/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3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price =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scanner.nextDouble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3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(price);</a:t>
            </a:r>
          </a:p>
          <a:p>
            <a:pPr lvl="2"/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2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InputMismatchException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exp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2"/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String t =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scanner.next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2"/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389023" y="5733256"/>
            <a:ext cx="825794" cy="792088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/>
          </a:p>
        </p:txBody>
      </p:sp>
      <p:cxnSp>
        <p:nvCxnSpPr>
          <p:cNvPr id="8" name="直接箭头连接符 7"/>
          <p:cNvCxnSpPr/>
          <p:nvPr/>
        </p:nvCxnSpPr>
        <p:spPr>
          <a:xfrm>
            <a:off x="395536" y="3140968"/>
            <a:ext cx="936104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764166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Outline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6.1 String</a:t>
            </a:r>
            <a:r>
              <a:rPr lang="zh-CN" altLang="en-US" sz="2000" dirty="0"/>
              <a:t>类</a:t>
            </a:r>
            <a:endParaRPr lang="en-US" altLang="zh-CN" sz="2000" dirty="0"/>
          </a:p>
          <a:p>
            <a:r>
              <a:rPr lang="en-US" altLang="zh-CN" sz="2000" dirty="0"/>
              <a:t>6.2 </a:t>
            </a:r>
            <a:r>
              <a:rPr lang="en-US" altLang="zh-CN" sz="2000" dirty="0" err="1"/>
              <a:t>StringBuffer</a:t>
            </a:r>
            <a:r>
              <a:rPr lang="zh-CN" altLang="en-US" sz="2000" dirty="0"/>
              <a:t>类</a:t>
            </a:r>
            <a:endParaRPr lang="en-US" altLang="zh-CN" sz="2000" dirty="0"/>
          </a:p>
          <a:p>
            <a:r>
              <a:rPr lang="en-US" altLang="zh-CN" sz="2000" dirty="0"/>
              <a:t>6.3 </a:t>
            </a:r>
            <a:r>
              <a:rPr lang="en-US" altLang="zh-CN" sz="2000" dirty="0" err="1"/>
              <a:t>StringTokenizer</a:t>
            </a:r>
            <a:r>
              <a:rPr lang="zh-CN" altLang="en-US" sz="2000" dirty="0"/>
              <a:t>类</a:t>
            </a:r>
            <a:endParaRPr lang="en-US" altLang="zh-CN" sz="2000" dirty="0"/>
          </a:p>
          <a:p>
            <a:r>
              <a:rPr lang="en-US" altLang="zh-CN" sz="2000" dirty="0"/>
              <a:t>6.5 Scanner</a:t>
            </a:r>
            <a:r>
              <a:rPr lang="zh-CN" altLang="en-US" sz="2000" dirty="0"/>
              <a:t>类</a:t>
            </a:r>
            <a:endParaRPr lang="en-US" altLang="zh-CN" sz="2000" dirty="0"/>
          </a:p>
          <a:p>
            <a:r>
              <a:rPr lang="en-US" altLang="zh-CN" sz="2000" dirty="0">
                <a:solidFill>
                  <a:srgbClr val="FF0000"/>
                </a:solidFill>
              </a:rPr>
              <a:t>6.6 </a:t>
            </a:r>
            <a:r>
              <a:rPr lang="zh-CN" altLang="en-US" sz="2000" dirty="0">
                <a:solidFill>
                  <a:srgbClr val="FF0000"/>
                </a:solidFill>
              </a:rPr>
              <a:t>模式匹配</a:t>
            </a:r>
            <a:endParaRPr lang="en-US" altLang="zh-CN" sz="2000" dirty="0">
              <a:solidFill>
                <a:srgbClr val="FF0000"/>
              </a:solidFill>
            </a:endParaRPr>
          </a:p>
          <a:p>
            <a:r>
              <a:rPr lang="en-US" altLang="zh-CN" sz="2000" dirty="0"/>
              <a:t>6.4 </a:t>
            </a:r>
            <a:r>
              <a:rPr lang="zh-CN" altLang="en-US" sz="2000" dirty="0"/>
              <a:t>正则表达式及字符串的替换与分解</a:t>
            </a:r>
            <a:endParaRPr lang="en-US" altLang="zh-CN" sz="2000" dirty="0"/>
          </a:p>
          <a:p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35306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6.6 </a:t>
            </a:r>
            <a:r>
              <a:rPr lang="zh-CN" altLang="en-US" sz="3200" dirty="0"/>
              <a:t>模式匹配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z="2000" dirty="0"/>
              <a:t>模式匹配就是检索和指定模式匹配的字符串。</a:t>
            </a:r>
            <a:r>
              <a:rPr lang="en-US" altLang="zh-CN" sz="2000" dirty="0"/>
              <a:t>Java</a:t>
            </a:r>
            <a:r>
              <a:rPr lang="zh-CN" altLang="en-US" sz="2000" dirty="0"/>
              <a:t>提供了专门用来进行模式匹配的类，这些类在</a:t>
            </a:r>
            <a:r>
              <a:rPr lang="en-US" altLang="zh-CN" sz="2000" b="1" dirty="0" err="1">
                <a:solidFill>
                  <a:srgbClr val="FF0000"/>
                </a:solidFill>
              </a:rPr>
              <a:t>java.util.regex</a:t>
            </a:r>
            <a:r>
              <a:rPr lang="zh-CN" altLang="en-US" sz="2000" dirty="0"/>
              <a:t>包中。</a:t>
            </a:r>
          </a:p>
          <a:p>
            <a:endParaRPr lang="en-US" altLang="zh-CN" sz="2000" dirty="0"/>
          </a:p>
          <a:p>
            <a:r>
              <a:rPr lang="en-US" altLang="zh-CN" sz="2000" dirty="0"/>
              <a:t>(1) </a:t>
            </a:r>
            <a:r>
              <a:rPr lang="zh-CN" altLang="en-US" sz="2000" dirty="0"/>
              <a:t>建立模式对象</a:t>
            </a:r>
          </a:p>
          <a:p>
            <a:r>
              <a:rPr lang="zh-CN" altLang="en-US" sz="2000" dirty="0"/>
              <a:t>进行模式匹配的第一步就是使用</a:t>
            </a:r>
            <a:r>
              <a:rPr lang="en-US" altLang="zh-CN" sz="2000" dirty="0"/>
              <a:t>Pattern</a:t>
            </a:r>
            <a:r>
              <a:rPr lang="zh-CN" altLang="en-US" sz="2000" dirty="0"/>
              <a:t>类创建一个对象，称作</a:t>
            </a:r>
            <a:r>
              <a:rPr lang="zh-CN" altLang="en-US" sz="2000" b="1" dirty="0">
                <a:solidFill>
                  <a:srgbClr val="FF0000"/>
                </a:solidFill>
              </a:rPr>
              <a:t>模式对象</a:t>
            </a:r>
            <a:r>
              <a:rPr lang="zh-CN" altLang="en-US" sz="2000" dirty="0"/>
              <a:t>。</a:t>
            </a:r>
            <a:r>
              <a:rPr lang="en-US" altLang="zh-CN" sz="2000" dirty="0"/>
              <a:t>Pattern</a:t>
            </a:r>
            <a:r>
              <a:rPr lang="zh-CN" altLang="en-US" sz="2000" dirty="0"/>
              <a:t>类调用</a:t>
            </a:r>
            <a:r>
              <a:rPr lang="zh-CN" altLang="en-US" sz="2000" dirty="0">
                <a:solidFill>
                  <a:srgbClr val="FF0000"/>
                </a:solidFill>
              </a:rPr>
              <a:t>静态方法</a:t>
            </a:r>
            <a:r>
              <a:rPr lang="en-US" altLang="zh-CN" sz="2000" dirty="0"/>
              <a:t>compile(String pattern)</a:t>
            </a:r>
            <a:r>
              <a:rPr lang="zh-CN" altLang="en-US" sz="2000" dirty="0"/>
              <a:t>来完成这一任务，其中的参数</a:t>
            </a:r>
            <a:r>
              <a:rPr lang="en-US" altLang="zh-CN" sz="2000" dirty="0"/>
              <a:t>pattern</a:t>
            </a:r>
            <a:r>
              <a:rPr lang="zh-CN" altLang="en-US" sz="2000" dirty="0"/>
              <a:t>是一个正则表达式，称作模式对象使用的模式。</a:t>
            </a:r>
          </a:p>
          <a:p>
            <a:endParaRPr lang="en-US" altLang="zh-CN" sz="2000" dirty="0"/>
          </a:p>
          <a:p>
            <a:r>
              <a:rPr lang="zh-CN" altLang="en-US" sz="2000" dirty="0"/>
              <a:t>例如，我们使用正则表达式“</a:t>
            </a:r>
            <a:r>
              <a:rPr lang="en-US" altLang="zh-CN" sz="2000" dirty="0"/>
              <a:t>A\\d</a:t>
            </a:r>
            <a:r>
              <a:rPr lang="zh-CN" altLang="en-US" sz="2000" dirty="0"/>
              <a:t>”建立一个</a:t>
            </a:r>
            <a:r>
              <a:rPr lang="zh-CN" altLang="en-US" sz="2000" b="1" dirty="0">
                <a:solidFill>
                  <a:srgbClr val="FF0000"/>
                </a:solidFill>
              </a:rPr>
              <a:t>模式对象</a:t>
            </a:r>
            <a:r>
              <a:rPr lang="en-US" altLang="zh-CN" sz="2000" b="1" dirty="0">
                <a:solidFill>
                  <a:srgbClr val="FF0000"/>
                </a:solidFill>
              </a:rPr>
              <a:t>p</a:t>
            </a:r>
            <a:endParaRPr lang="zh-CN" altLang="en-US" sz="2000" b="1" dirty="0">
              <a:solidFill>
                <a:srgbClr val="FF0000"/>
              </a:solidFill>
            </a:endParaRPr>
          </a:p>
          <a:p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如果参数</a:t>
            </a:r>
            <a:r>
              <a:rPr lang="en-US" altLang="zh-CN" sz="2000" dirty="0"/>
              <a:t>pattern</a:t>
            </a:r>
            <a:r>
              <a:rPr lang="zh-CN" altLang="en-US" sz="2000" dirty="0"/>
              <a:t>指定的正则表达式有错，</a:t>
            </a:r>
            <a:r>
              <a:rPr lang="en-US" altLang="zh-CN" sz="2000" dirty="0"/>
              <a:t>compile</a:t>
            </a:r>
            <a:r>
              <a:rPr lang="zh-CN" altLang="en-US" sz="2000" dirty="0"/>
              <a:t>方法将抛出异常</a:t>
            </a:r>
            <a:r>
              <a:rPr lang="en-US" altLang="zh-CN" sz="2000" dirty="0" err="1"/>
              <a:t>PatternSyntaxException</a:t>
            </a:r>
            <a:r>
              <a:rPr lang="zh-CN" altLang="en-US" sz="2000" dirty="0"/>
              <a:t>。</a:t>
            </a:r>
          </a:p>
        </p:txBody>
      </p:sp>
      <p:sp>
        <p:nvSpPr>
          <p:cNvPr id="4" name="矩形 3"/>
          <p:cNvSpPr/>
          <p:nvPr/>
        </p:nvSpPr>
        <p:spPr>
          <a:xfrm>
            <a:off x="1979712" y="4581128"/>
            <a:ext cx="3960440" cy="369332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dirty="0"/>
              <a:t>Pattern  p = </a:t>
            </a:r>
            <a:r>
              <a:rPr lang="en-US" altLang="zh-CN" dirty="0" err="1"/>
              <a:t>Pattern.compile</a:t>
            </a:r>
            <a:r>
              <a:rPr lang="en-US" altLang="zh-CN" dirty="0"/>
              <a:t>("A\\d");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6" name="矩形 5"/>
          <p:cNvSpPr/>
          <p:nvPr/>
        </p:nvSpPr>
        <p:spPr>
          <a:xfrm>
            <a:off x="6012160" y="4581128"/>
            <a:ext cx="28803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\\d</a:t>
            </a:r>
            <a:r>
              <a:rPr lang="zh-CN" altLang="en-US" b="1" dirty="0">
                <a:solidFill>
                  <a:srgbClr val="FF0000"/>
                </a:solidFill>
              </a:rPr>
              <a:t>代表</a:t>
            </a:r>
            <a:r>
              <a:rPr lang="en-US" altLang="zh-CN" b="1" dirty="0">
                <a:solidFill>
                  <a:srgbClr val="FF0000"/>
                </a:solidFill>
              </a:rPr>
              <a:t>0</a:t>
            </a:r>
            <a:r>
              <a:rPr lang="zh-CN" altLang="en-US" b="1" dirty="0">
                <a:solidFill>
                  <a:srgbClr val="FF0000"/>
                </a:solidFill>
              </a:rPr>
              <a:t>到</a:t>
            </a:r>
            <a:r>
              <a:rPr lang="en-US" altLang="zh-CN" b="1" dirty="0">
                <a:solidFill>
                  <a:srgbClr val="FF0000"/>
                </a:solidFill>
              </a:rPr>
              <a:t>9</a:t>
            </a:r>
            <a:r>
              <a:rPr lang="zh-CN" altLang="en-US" b="1" dirty="0">
                <a:solidFill>
                  <a:srgbClr val="FF0000"/>
                </a:solidFill>
              </a:rPr>
              <a:t>中的任何一个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6511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6.1 String</a:t>
            </a:r>
            <a:r>
              <a:rPr lang="zh-CN" altLang="en-US" sz="3200" dirty="0"/>
              <a:t>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000" dirty="0"/>
              <a:t>1.</a:t>
            </a:r>
            <a:r>
              <a:rPr lang="zh-CN" altLang="en-US" sz="2000" dirty="0"/>
              <a:t>创建字符串对象</a:t>
            </a:r>
          </a:p>
          <a:p>
            <a:pPr lvl="1"/>
            <a:r>
              <a:rPr lang="zh-CN" altLang="en-US" sz="2000" dirty="0"/>
              <a:t>使用</a:t>
            </a:r>
            <a:r>
              <a:rPr lang="en-US" altLang="zh-CN" sz="2000" dirty="0"/>
              <a:t>String</a:t>
            </a:r>
            <a:r>
              <a:rPr lang="zh-CN" altLang="en-US" sz="2000" dirty="0"/>
              <a:t>类的</a:t>
            </a:r>
            <a:r>
              <a:rPr lang="zh-CN" altLang="en-US" sz="2000" b="1" dirty="0">
                <a:solidFill>
                  <a:srgbClr val="FF0000"/>
                </a:solidFill>
              </a:rPr>
              <a:t>构造方法</a:t>
            </a:r>
            <a:r>
              <a:rPr lang="zh-CN" altLang="en-US" sz="2000" dirty="0"/>
              <a:t>创建字符串对象</a:t>
            </a:r>
          </a:p>
          <a:p>
            <a:endParaRPr lang="en-US" altLang="zh-CN" sz="2000" dirty="0"/>
          </a:p>
          <a:p>
            <a:endParaRPr lang="en-US" altLang="zh-CN" sz="2000" dirty="0"/>
          </a:p>
          <a:p>
            <a:pPr lvl="1"/>
            <a:r>
              <a:rPr lang="zh-CN" altLang="en-US" sz="2000" dirty="0"/>
              <a:t>也可以用一个</a:t>
            </a:r>
            <a:r>
              <a:rPr lang="zh-CN" altLang="en-US" sz="2000" b="1" dirty="0">
                <a:solidFill>
                  <a:srgbClr val="FF0000"/>
                </a:solidFill>
              </a:rPr>
              <a:t>已经创建好的字符串</a:t>
            </a:r>
            <a:r>
              <a:rPr lang="zh-CN" altLang="en-US" sz="2000" dirty="0"/>
              <a:t>创建另一个字符串</a:t>
            </a:r>
          </a:p>
        </p:txBody>
      </p:sp>
      <p:sp>
        <p:nvSpPr>
          <p:cNvPr id="4" name="矩形 3"/>
          <p:cNvSpPr/>
          <p:nvPr/>
        </p:nvSpPr>
        <p:spPr>
          <a:xfrm>
            <a:off x="1763688" y="2413911"/>
            <a:ext cx="4752528" cy="338554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String s =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String(</a:t>
            </a:r>
            <a:r>
              <a:rPr lang="en-US" altLang="zh-CN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"we are students"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5" name="矩形 4"/>
          <p:cNvSpPr/>
          <p:nvPr/>
        </p:nvSpPr>
        <p:spPr>
          <a:xfrm>
            <a:off x="1763688" y="3494031"/>
            <a:ext cx="3384376" cy="338554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String s2 =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String(s);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61517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6.6 </a:t>
            </a:r>
            <a:r>
              <a:rPr lang="zh-CN" altLang="en-US" sz="3200" dirty="0"/>
              <a:t>模式匹配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000" dirty="0"/>
              <a:t>Pattern</a:t>
            </a:r>
            <a:r>
              <a:rPr lang="zh-CN" altLang="en-US" sz="2000" dirty="0"/>
              <a:t>类也可以调用静态方法</a:t>
            </a:r>
            <a:r>
              <a:rPr lang="en-US" altLang="zh-CN" sz="2000" dirty="0"/>
              <a:t>compile(String regex,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flags)</a:t>
            </a:r>
            <a:r>
              <a:rPr lang="zh-CN" altLang="en-US" sz="2000" dirty="0"/>
              <a:t>返回一个</a:t>
            </a:r>
            <a:r>
              <a:rPr lang="en-US" altLang="zh-CN" sz="2000" dirty="0"/>
              <a:t>Pattern</a:t>
            </a:r>
            <a:r>
              <a:rPr lang="zh-CN" altLang="en-US" sz="2000" dirty="0"/>
              <a:t>对象，参数</a:t>
            </a:r>
            <a:r>
              <a:rPr lang="en-US" altLang="zh-CN" sz="2000" dirty="0"/>
              <a:t>flags</a:t>
            </a:r>
            <a:r>
              <a:rPr lang="zh-CN" altLang="en-US" sz="2000" dirty="0"/>
              <a:t>可以取下列有效值</a:t>
            </a:r>
          </a:p>
          <a:p>
            <a:pPr lvl="1"/>
            <a:r>
              <a:rPr lang="en-US" altLang="zh-CN" sz="2000" dirty="0" err="1"/>
              <a:t>Pattern.CASE_INSENSITIVE</a:t>
            </a:r>
            <a:r>
              <a:rPr lang="en-US" altLang="zh-CN" sz="2000" dirty="0"/>
              <a:t> </a:t>
            </a:r>
          </a:p>
          <a:p>
            <a:pPr lvl="2"/>
            <a:r>
              <a:rPr lang="zh-CN" altLang="en-US" sz="2000" dirty="0"/>
              <a:t>表示模式匹配时将忽略大小写</a:t>
            </a:r>
            <a:endParaRPr lang="en-US" altLang="zh-CN" sz="2000" dirty="0"/>
          </a:p>
          <a:p>
            <a:pPr lvl="1"/>
            <a:r>
              <a:rPr lang="en-US" altLang="zh-CN" sz="2000" dirty="0"/>
              <a:t>…</a:t>
            </a:r>
          </a:p>
          <a:p>
            <a:endParaRPr lang="en-US" altLang="zh-CN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248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6.6 </a:t>
            </a:r>
            <a:r>
              <a:rPr lang="zh-CN" altLang="en-US" sz="3200" dirty="0"/>
              <a:t>模式匹配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000" dirty="0"/>
              <a:t>(2) </a:t>
            </a:r>
            <a:r>
              <a:rPr lang="zh-CN" altLang="en-US" sz="2000" dirty="0"/>
              <a:t>建立匹配对象</a:t>
            </a:r>
          </a:p>
          <a:p>
            <a:r>
              <a:rPr lang="zh-CN" altLang="en-US" sz="2000" b="1" dirty="0">
                <a:solidFill>
                  <a:srgbClr val="FF0000"/>
                </a:solidFill>
              </a:rPr>
              <a:t>模式对象</a:t>
            </a:r>
            <a:r>
              <a:rPr lang="en-US" altLang="zh-CN" sz="2000" b="1" dirty="0">
                <a:solidFill>
                  <a:srgbClr val="FF0000"/>
                </a:solidFill>
              </a:rPr>
              <a:t>p</a:t>
            </a:r>
            <a:r>
              <a:rPr lang="zh-CN" altLang="en-US" sz="2000" dirty="0"/>
              <a:t>调用</a:t>
            </a:r>
            <a:r>
              <a:rPr lang="en-US" altLang="zh-CN" sz="2000" b="1" dirty="0">
                <a:solidFill>
                  <a:srgbClr val="FF0000"/>
                </a:solidFill>
              </a:rPr>
              <a:t>matcher</a:t>
            </a:r>
            <a:r>
              <a:rPr lang="en-US" altLang="zh-CN" sz="2000" dirty="0"/>
              <a:t>(</a:t>
            </a:r>
            <a:r>
              <a:rPr lang="en-US" altLang="zh-CN" sz="2000" dirty="0" err="1"/>
              <a:t>CharSequence</a:t>
            </a:r>
            <a:r>
              <a:rPr lang="en-US" altLang="zh-CN" sz="2000" dirty="0"/>
              <a:t> input)</a:t>
            </a:r>
            <a:r>
              <a:rPr lang="zh-CN" altLang="en-US" sz="2000" dirty="0"/>
              <a:t>方法返回一个</a:t>
            </a:r>
            <a:r>
              <a:rPr lang="en-US" altLang="zh-CN" sz="2000" b="1" dirty="0">
                <a:solidFill>
                  <a:srgbClr val="FF0000"/>
                </a:solidFill>
              </a:rPr>
              <a:t>Matcher</a:t>
            </a:r>
            <a:r>
              <a:rPr lang="zh-CN" altLang="en-US" sz="2000" b="1" dirty="0">
                <a:solidFill>
                  <a:srgbClr val="FF0000"/>
                </a:solidFill>
              </a:rPr>
              <a:t>对象</a:t>
            </a:r>
            <a:r>
              <a:rPr lang="en-US" altLang="zh-CN" sz="2000" b="1" dirty="0">
                <a:solidFill>
                  <a:srgbClr val="FF0000"/>
                </a:solidFill>
              </a:rPr>
              <a:t>m</a:t>
            </a:r>
            <a:r>
              <a:rPr lang="zh-CN" altLang="en-US" sz="2000" dirty="0"/>
              <a:t>（称作</a:t>
            </a:r>
            <a:r>
              <a:rPr lang="zh-CN" altLang="en-US" sz="2000" b="1" dirty="0">
                <a:solidFill>
                  <a:srgbClr val="0000FF"/>
                </a:solidFill>
              </a:rPr>
              <a:t>匹配对象</a:t>
            </a:r>
            <a:r>
              <a:rPr lang="zh-CN" altLang="en-US" sz="2000" b="1" dirty="0"/>
              <a:t>）</a:t>
            </a:r>
            <a:r>
              <a:rPr lang="zh-CN" altLang="en-US" sz="2000" dirty="0"/>
              <a:t>，参数</a:t>
            </a:r>
            <a:r>
              <a:rPr lang="en-US" altLang="zh-CN" sz="2000" dirty="0"/>
              <a:t>input</a:t>
            </a:r>
            <a:r>
              <a:rPr lang="zh-CN" altLang="en-US" sz="2000" dirty="0"/>
              <a:t>可以是任何一个实现了</a:t>
            </a:r>
            <a:r>
              <a:rPr lang="en-US" altLang="zh-CN" sz="2000" dirty="0" err="1"/>
              <a:t>CharSequence</a:t>
            </a:r>
            <a:r>
              <a:rPr lang="zh-CN" altLang="en-US" sz="2000" dirty="0"/>
              <a:t>接口的类创建的对象，我们前面学习的</a:t>
            </a:r>
            <a:r>
              <a:rPr lang="en-US" altLang="zh-CN" sz="2000" dirty="0"/>
              <a:t>String</a:t>
            </a:r>
            <a:r>
              <a:rPr lang="zh-CN" altLang="en-US" sz="2000" dirty="0"/>
              <a:t>类和</a:t>
            </a:r>
            <a:r>
              <a:rPr lang="en-US" altLang="zh-CN" sz="2000" dirty="0" err="1"/>
              <a:t>StringBuffer</a:t>
            </a:r>
            <a:r>
              <a:rPr lang="zh-CN" altLang="en-US" sz="2000" dirty="0"/>
              <a:t>类都实现了</a:t>
            </a:r>
            <a:r>
              <a:rPr lang="en-US" altLang="zh-CN" sz="2000" dirty="0" err="1"/>
              <a:t>CharSequence</a:t>
            </a:r>
            <a:r>
              <a:rPr lang="zh-CN" altLang="en-US" sz="2000" dirty="0"/>
              <a:t>接口。</a:t>
            </a:r>
          </a:p>
          <a:p>
            <a:endParaRPr lang="en-US" altLang="zh-CN" sz="2000" dirty="0"/>
          </a:p>
          <a:p>
            <a:r>
              <a:rPr lang="zh-CN" altLang="en-US" sz="2000" dirty="0"/>
              <a:t>一个</a:t>
            </a:r>
            <a:r>
              <a:rPr lang="en-US" altLang="zh-CN" sz="2000" b="1" dirty="0">
                <a:solidFill>
                  <a:srgbClr val="FF0000"/>
                </a:solidFill>
              </a:rPr>
              <a:t>Matcher</a:t>
            </a:r>
            <a:r>
              <a:rPr lang="zh-CN" altLang="en-US" sz="2000" b="1" dirty="0">
                <a:solidFill>
                  <a:srgbClr val="FF0000"/>
                </a:solidFill>
              </a:rPr>
              <a:t>对象</a:t>
            </a:r>
            <a:r>
              <a:rPr lang="en-US" altLang="zh-CN" sz="2000" b="1" dirty="0">
                <a:solidFill>
                  <a:srgbClr val="FF0000"/>
                </a:solidFill>
              </a:rPr>
              <a:t>m</a:t>
            </a:r>
            <a:r>
              <a:rPr lang="zh-CN" altLang="en-US" sz="2000" dirty="0"/>
              <a:t>可以使用下列</a:t>
            </a:r>
            <a:r>
              <a:rPr lang="en-US" altLang="zh-CN" sz="2000" dirty="0"/>
              <a:t>3</a:t>
            </a:r>
            <a:r>
              <a:rPr lang="zh-CN" altLang="en-US" sz="2000" dirty="0"/>
              <a:t>个方法寻找参数</a:t>
            </a:r>
            <a:r>
              <a:rPr lang="en-US" altLang="zh-CN" sz="2000" dirty="0"/>
              <a:t>input</a:t>
            </a:r>
            <a:r>
              <a:rPr lang="zh-CN" altLang="en-US" sz="2000" dirty="0"/>
              <a:t>指定的字符序列中是否有和</a:t>
            </a:r>
            <a:r>
              <a:rPr lang="en-US" altLang="zh-CN" sz="2000" b="1" dirty="0">
                <a:solidFill>
                  <a:srgbClr val="FF0000"/>
                </a:solidFill>
              </a:rPr>
              <a:t>pattern</a:t>
            </a:r>
            <a:r>
              <a:rPr lang="zh-CN" altLang="en-US" sz="2000" dirty="0"/>
              <a:t>匹配的子序列（</a:t>
            </a:r>
            <a:r>
              <a:rPr lang="en-US" altLang="zh-CN" sz="2000" dirty="0"/>
              <a:t>pattern</a:t>
            </a:r>
            <a:r>
              <a:rPr lang="zh-CN" altLang="en-US" sz="2000" dirty="0"/>
              <a:t>是创建模式对象</a:t>
            </a:r>
            <a:r>
              <a:rPr lang="en-US" altLang="zh-CN" sz="2000" dirty="0"/>
              <a:t>p</a:t>
            </a:r>
            <a:r>
              <a:rPr lang="zh-CN" altLang="en-US" sz="2000" dirty="0"/>
              <a:t>时使用的正则表达式）</a:t>
            </a:r>
            <a:endParaRPr lang="en-US" altLang="zh-CN" sz="2000" dirty="0"/>
          </a:p>
          <a:p>
            <a:pPr lvl="1"/>
            <a:r>
              <a:rPr lang="en-US" altLang="zh-CN" sz="2000" dirty="0"/>
              <a:t>public </a:t>
            </a:r>
            <a:r>
              <a:rPr lang="en-US" altLang="zh-CN" sz="2000" dirty="0" err="1"/>
              <a:t>boolean</a:t>
            </a:r>
            <a:r>
              <a:rPr lang="en-US" altLang="zh-CN" sz="2000" dirty="0"/>
              <a:t> </a:t>
            </a:r>
            <a:r>
              <a:rPr lang="en-US" altLang="zh-CN" sz="2000" b="1" dirty="0">
                <a:solidFill>
                  <a:srgbClr val="FF0000"/>
                </a:solidFill>
              </a:rPr>
              <a:t>find</a:t>
            </a:r>
            <a:r>
              <a:rPr lang="en-US" altLang="zh-CN" sz="2000" dirty="0"/>
              <a:t>() </a:t>
            </a:r>
            <a:r>
              <a:rPr lang="zh-CN" altLang="en-US" sz="2000" dirty="0"/>
              <a:t>：在</a:t>
            </a:r>
            <a:r>
              <a:rPr lang="en-US" altLang="zh-CN" sz="2000" dirty="0"/>
              <a:t>input</a:t>
            </a:r>
            <a:r>
              <a:rPr lang="zh-CN" altLang="en-US" sz="2000" dirty="0"/>
              <a:t>中寻找和</a:t>
            </a:r>
            <a:r>
              <a:rPr lang="en-US" altLang="zh-CN" sz="2000" dirty="0"/>
              <a:t>pattern</a:t>
            </a:r>
            <a:r>
              <a:rPr lang="zh-CN" altLang="en-US" sz="2000" dirty="0"/>
              <a:t>匹配的</a:t>
            </a:r>
            <a:r>
              <a:rPr lang="zh-CN" altLang="en-US" sz="2000" b="1" dirty="0">
                <a:solidFill>
                  <a:srgbClr val="FF0000"/>
                </a:solidFill>
              </a:rPr>
              <a:t>下一子序列</a:t>
            </a:r>
          </a:p>
          <a:p>
            <a:pPr lvl="1"/>
            <a:r>
              <a:rPr lang="en-US" altLang="zh-CN" sz="2000" dirty="0"/>
              <a:t>public </a:t>
            </a:r>
            <a:r>
              <a:rPr lang="en-US" altLang="zh-CN" sz="2000" dirty="0" err="1"/>
              <a:t>boolean</a:t>
            </a:r>
            <a:r>
              <a:rPr lang="en-US" altLang="zh-CN" sz="2000" dirty="0"/>
              <a:t> </a:t>
            </a:r>
            <a:r>
              <a:rPr lang="en-US" altLang="zh-CN" sz="2000" b="1" dirty="0">
                <a:solidFill>
                  <a:srgbClr val="FF0000"/>
                </a:solidFill>
              </a:rPr>
              <a:t>matches</a:t>
            </a:r>
            <a:r>
              <a:rPr lang="en-US" altLang="zh-CN" sz="2000" dirty="0"/>
              <a:t>()</a:t>
            </a:r>
            <a:r>
              <a:rPr lang="zh-CN" altLang="en-US" sz="2000" dirty="0"/>
              <a:t>：判断</a:t>
            </a:r>
            <a:r>
              <a:rPr lang="en-US" altLang="zh-CN" sz="2000" dirty="0"/>
              <a:t>input</a:t>
            </a:r>
            <a:r>
              <a:rPr lang="zh-CN" altLang="en-US" sz="2000" dirty="0"/>
              <a:t>是否</a:t>
            </a:r>
            <a:r>
              <a:rPr lang="zh-CN" altLang="en-US" sz="2000" b="1" dirty="0">
                <a:solidFill>
                  <a:srgbClr val="FF0000"/>
                </a:solidFill>
              </a:rPr>
              <a:t>完全</a:t>
            </a:r>
            <a:r>
              <a:rPr lang="zh-CN" altLang="en-US" sz="2000" dirty="0"/>
              <a:t>和</a:t>
            </a:r>
            <a:r>
              <a:rPr lang="en-US" altLang="zh-CN" sz="2000" dirty="0"/>
              <a:t>pattern</a:t>
            </a:r>
            <a:r>
              <a:rPr lang="zh-CN" altLang="en-US" sz="2000" dirty="0"/>
              <a:t>匹配</a:t>
            </a:r>
          </a:p>
          <a:p>
            <a:pPr lvl="1"/>
            <a:r>
              <a:rPr lang="en-US" altLang="zh-CN" sz="2000" dirty="0"/>
              <a:t>public </a:t>
            </a:r>
            <a:r>
              <a:rPr lang="en-US" altLang="zh-CN" sz="2000" dirty="0" err="1"/>
              <a:t>boolean</a:t>
            </a:r>
            <a:r>
              <a:rPr lang="en-US" altLang="zh-CN" sz="2000" dirty="0"/>
              <a:t> </a:t>
            </a:r>
            <a:r>
              <a:rPr lang="en-US" altLang="zh-CN" sz="2000" b="1" dirty="0" err="1">
                <a:solidFill>
                  <a:srgbClr val="FF0000"/>
                </a:solidFill>
              </a:rPr>
              <a:t>lookingAt</a:t>
            </a:r>
            <a:r>
              <a:rPr lang="en-US" altLang="zh-CN" sz="2000" dirty="0"/>
              <a:t>()</a:t>
            </a:r>
            <a:r>
              <a:rPr lang="zh-CN" altLang="en-US" sz="2000" dirty="0"/>
              <a:t>：判断从</a:t>
            </a:r>
            <a:r>
              <a:rPr lang="en-US" altLang="zh-CN" sz="2000" dirty="0"/>
              <a:t>input</a:t>
            </a:r>
            <a:r>
              <a:rPr lang="zh-CN" altLang="en-US" sz="2000" dirty="0"/>
              <a:t>的</a:t>
            </a:r>
            <a:r>
              <a:rPr lang="zh-CN" altLang="en-US" sz="2000" b="1" dirty="0">
                <a:solidFill>
                  <a:srgbClr val="FF0000"/>
                </a:solidFill>
              </a:rPr>
              <a:t>开始位置</a:t>
            </a:r>
            <a:r>
              <a:rPr lang="zh-CN" altLang="en-US" sz="2000" dirty="0"/>
              <a:t>是否有和</a:t>
            </a:r>
            <a:r>
              <a:rPr lang="en-US" altLang="zh-CN" sz="2000" dirty="0"/>
              <a:t>pattern</a:t>
            </a:r>
            <a:r>
              <a:rPr lang="zh-CN" altLang="en-US" sz="2000" dirty="0"/>
              <a:t>匹配的子序列</a:t>
            </a:r>
          </a:p>
          <a:p>
            <a:endParaRPr lang="zh-CN" alt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26111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6.6 </a:t>
            </a:r>
            <a:r>
              <a:rPr lang="zh-CN" altLang="en-US" sz="3200" dirty="0"/>
              <a:t>模式匹配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下列几个方法也是</a:t>
            </a:r>
            <a:r>
              <a:rPr lang="en-US" altLang="zh-CN" sz="2000" b="1" dirty="0">
                <a:solidFill>
                  <a:srgbClr val="FF0000"/>
                </a:solidFill>
              </a:rPr>
              <a:t>Matcher</a:t>
            </a:r>
            <a:r>
              <a:rPr lang="zh-CN" altLang="en-US" sz="2000" b="1" dirty="0">
                <a:solidFill>
                  <a:srgbClr val="FF0000"/>
                </a:solidFill>
              </a:rPr>
              <a:t>对象</a:t>
            </a:r>
            <a:r>
              <a:rPr lang="en-US" altLang="zh-CN" sz="2000" b="1" dirty="0">
                <a:solidFill>
                  <a:srgbClr val="FF0000"/>
                </a:solidFill>
              </a:rPr>
              <a:t>m</a:t>
            </a:r>
            <a:r>
              <a:rPr lang="zh-CN" altLang="en-US" sz="2000" dirty="0"/>
              <a:t>常用的方法</a:t>
            </a:r>
          </a:p>
          <a:p>
            <a:pPr lvl="1"/>
            <a:r>
              <a:rPr lang="en-US" altLang="zh-CN" sz="2000" dirty="0"/>
              <a:t>public </a:t>
            </a:r>
            <a:r>
              <a:rPr lang="en-US" altLang="zh-CN" sz="2000" dirty="0" err="1"/>
              <a:t>boolean</a:t>
            </a:r>
            <a:r>
              <a:rPr lang="en-US" altLang="zh-CN" sz="2000" dirty="0"/>
              <a:t> </a:t>
            </a:r>
            <a:r>
              <a:rPr lang="en-US" altLang="zh-CN" sz="2000" b="1" dirty="0">
                <a:solidFill>
                  <a:srgbClr val="FF0000"/>
                </a:solidFill>
              </a:rPr>
              <a:t>find</a:t>
            </a:r>
            <a:r>
              <a:rPr lang="en-US" altLang="zh-CN" sz="2000" dirty="0"/>
              <a:t>(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start)</a:t>
            </a:r>
            <a:r>
              <a:rPr lang="zh-CN" altLang="en-US" sz="2000" dirty="0"/>
              <a:t>：判断</a:t>
            </a:r>
            <a:r>
              <a:rPr lang="en-US" altLang="zh-CN" sz="2000" dirty="0"/>
              <a:t>input</a:t>
            </a:r>
            <a:r>
              <a:rPr lang="zh-CN" altLang="en-US" sz="2000" dirty="0"/>
              <a:t>从参数</a:t>
            </a:r>
            <a:r>
              <a:rPr lang="en-US" altLang="zh-CN" sz="2000" dirty="0"/>
              <a:t>start</a:t>
            </a:r>
            <a:r>
              <a:rPr lang="zh-CN" altLang="en-US" sz="2000" dirty="0"/>
              <a:t>指定位置开始是否有和</a:t>
            </a:r>
            <a:r>
              <a:rPr lang="en-US" altLang="zh-CN" sz="2000" dirty="0"/>
              <a:t>pattern</a:t>
            </a:r>
            <a:r>
              <a:rPr lang="zh-CN" altLang="en-US" sz="2000" dirty="0"/>
              <a:t>匹配的子序列，参数</a:t>
            </a:r>
            <a:r>
              <a:rPr lang="en-US" altLang="zh-CN" sz="2000" dirty="0"/>
              <a:t>start</a:t>
            </a:r>
            <a:r>
              <a:rPr lang="zh-CN" altLang="en-US" sz="2000" dirty="0"/>
              <a:t>取值</a:t>
            </a:r>
            <a:r>
              <a:rPr lang="en-US" altLang="zh-CN" sz="2000" dirty="0"/>
              <a:t>0</a:t>
            </a:r>
            <a:r>
              <a:rPr lang="zh-CN" altLang="en-US" sz="2000" dirty="0"/>
              <a:t>时，该方法和</a:t>
            </a:r>
            <a:r>
              <a:rPr lang="en-US" altLang="zh-CN" sz="2000" dirty="0" err="1"/>
              <a:t>lookingAt</a:t>
            </a:r>
            <a:r>
              <a:rPr lang="en-US" altLang="zh-CN" sz="2000" dirty="0"/>
              <a:t>()</a:t>
            </a:r>
            <a:r>
              <a:rPr lang="zh-CN" altLang="en-US" sz="2000" dirty="0"/>
              <a:t>的功能相同。</a:t>
            </a:r>
          </a:p>
          <a:p>
            <a:pPr lvl="1"/>
            <a:r>
              <a:rPr lang="en-US" altLang="zh-CN" sz="2000" dirty="0"/>
              <a:t>public String </a:t>
            </a:r>
            <a:r>
              <a:rPr lang="en-US" altLang="zh-CN" sz="2000" b="1" dirty="0" err="1">
                <a:solidFill>
                  <a:srgbClr val="FF0000"/>
                </a:solidFill>
              </a:rPr>
              <a:t>replaceAll</a:t>
            </a:r>
            <a:r>
              <a:rPr lang="en-US" altLang="zh-CN" sz="2000" dirty="0"/>
              <a:t>(String replacement)</a:t>
            </a:r>
            <a:r>
              <a:rPr lang="zh-CN" altLang="en-US" sz="2000" dirty="0"/>
              <a:t>：</a:t>
            </a:r>
            <a:r>
              <a:rPr lang="en-US" altLang="zh-CN" sz="2000" dirty="0"/>
              <a:t>Matcher</a:t>
            </a:r>
            <a:r>
              <a:rPr lang="zh-CN" altLang="en-US" sz="2000" dirty="0"/>
              <a:t>对象</a:t>
            </a:r>
            <a:r>
              <a:rPr lang="en-US" altLang="zh-CN" sz="2000" dirty="0"/>
              <a:t>m</a:t>
            </a:r>
            <a:r>
              <a:rPr lang="zh-CN" altLang="en-US" sz="2000" dirty="0"/>
              <a:t>调用该方法可以返回一个字符串对象，该字符串是通过把</a:t>
            </a:r>
            <a:r>
              <a:rPr lang="en-US" altLang="zh-CN" sz="2000" dirty="0"/>
              <a:t>input</a:t>
            </a:r>
            <a:r>
              <a:rPr lang="zh-CN" altLang="en-US" sz="2000" dirty="0"/>
              <a:t>中与</a:t>
            </a:r>
            <a:r>
              <a:rPr lang="en-US" altLang="zh-CN" sz="2000" dirty="0"/>
              <a:t>pattern</a:t>
            </a:r>
            <a:r>
              <a:rPr lang="zh-CN" altLang="en-US" sz="2000" dirty="0"/>
              <a:t>匹配的子字符串全部替换为参数</a:t>
            </a:r>
            <a:r>
              <a:rPr lang="en-US" altLang="zh-CN" sz="2000" dirty="0"/>
              <a:t>replacement</a:t>
            </a:r>
            <a:r>
              <a:rPr lang="zh-CN" altLang="en-US" sz="2000" dirty="0"/>
              <a:t>指定的字符串得到的（</a:t>
            </a:r>
            <a:r>
              <a:rPr lang="en-US" altLang="zh-CN" sz="2000" b="1" dirty="0">
                <a:solidFill>
                  <a:srgbClr val="0000FF"/>
                </a:solidFill>
              </a:rPr>
              <a:t>input</a:t>
            </a:r>
            <a:r>
              <a:rPr lang="zh-CN" altLang="en-US" sz="2000" b="1" dirty="0">
                <a:solidFill>
                  <a:srgbClr val="0000FF"/>
                </a:solidFill>
              </a:rPr>
              <a:t>本身没有发生变化</a:t>
            </a:r>
            <a:r>
              <a:rPr lang="zh-CN" altLang="en-US" sz="2000" dirty="0"/>
              <a:t>）。</a:t>
            </a:r>
          </a:p>
          <a:p>
            <a:pPr lvl="1"/>
            <a:r>
              <a:rPr lang="en-US" altLang="zh-CN" sz="2000" dirty="0"/>
              <a:t>public String </a:t>
            </a:r>
            <a:r>
              <a:rPr lang="en-US" altLang="zh-CN" sz="2000" b="1" dirty="0" err="1">
                <a:solidFill>
                  <a:srgbClr val="FF0000"/>
                </a:solidFill>
              </a:rPr>
              <a:t>replaceFirst</a:t>
            </a:r>
            <a:r>
              <a:rPr lang="en-US" altLang="zh-CN" sz="2000" dirty="0"/>
              <a:t>(String replacement)</a:t>
            </a:r>
            <a:r>
              <a:rPr lang="zh-CN" altLang="en-US" sz="2000" dirty="0"/>
              <a:t>：</a:t>
            </a:r>
            <a:r>
              <a:rPr lang="en-US" altLang="zh-CN" sz="2000" dirty="0"/>
              <a:t>Matcher</a:t>
            </a:r>
            <a:r>
              <a:rPr lang="zh-CN" altLang="en-US" sz="2000" dirty="0"/>
              <a:t>对象</a:t>
            </a:r>
            <a:r>
              <a:rPr lang="en-US" altLang="zh-CN" sz="2000" dirty="0"/>
              <a:t>m</a:t>
            </a:r>
            <a:r>
              <a:rPr lang="zh-CN" altLang="en-US" sz="2000" dirty="0"/>
              <a:t>调用该方法可以返回一个字符串对象，该字符串是通过把</a:t>
            </a:r>
            <a:r>
              <a:rPr lang="en-US" altLang="zh-CN" sz="2000" dirty="0"/>
              <a:t>input</a:t>
            </a:r>
            <a:r>
              <a:rPr lang="zh-CN" altLang="en-US" sz="2000" dirty="0"/>
              <a:t>中</a:t>
            </a:r>
            <a:r>
              <a:rPr lang="zh-CN" altLang="en-US" sz="2000" b="1" dirty="0">
                <a:solidFill>
                  <a:srgbClr val="FF0000"/>
                </a:solidFill>
              </a:rPr>
              <a:t>第一个</a:t>
            </a:r>
            <a:r>
              <a:rPr lang="zh-CN" altLang="en-US" sz="2000" dirty="0"/>
              <a:t>与</a:t>
            </a:r>
            <a:r>
              <a:rPr lang="en-US" altLang="zh-CN" sz="2000" dirty="0"/>
              <a:t>pattern</a:t>
            </a:r>
            <a:r>
              <a:rPr lang="zh-CN" altLang="en-US" sz="2000" dirty="0"/>
              <a:t>匹配的子字符串替换为参数</a:t>
            </a:r>
            <a:r>
              <a:rPr lang="en-US" altLang="zh-CN" sz="2000" dirty="0"/>
              <a:t>replacement</a:t>
            </a:r>
            <a:r>
              <a:rPr lang="zh-CN" altLang="en-US" sz="2000" dirty="0"/>
              <a:t>指定的字符串得到的（</a:t>
            </a:r>
            <a:r>
              <a:rPr lang="en-US" altLang="zh-CN" sz="2000" b="1" dirty="0">
                <a:solidFill>
                  <a:srgbClr val="0000FF"/>
                </a:solidFill>
              </a:rPr>
              <a:t>input</a:t>
            </a:r>
            <a:r>
              <a:rPr lang="zh-CN" altLang="en-US" sz="2000" b="1" dirty="0">
                <a:solidFill>
                  <a:srgbClr val="0000FF"/>
                </a:solidFill>
              </a:rPr>
              <a:t>本身没有发生变化</a:t>
            </a:r>
            <a:r>
              <a:rPr lang="zh-CN" altLang="en-US" sz="2000" dirty="0"/>
              <a:t>）。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58112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6.6 </a:t>
            </a:r>
            <a:r>
              <a:rPr lang="zh-CN" altLang="en-US" sz="3200" dirty="0"/>
              <a:t>模式匹配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/>
              <a:t>【</a:t>
            </a:r>
            <a:r>
              <a:rPr lang="zh-CN" altLang="en-US" sz="2000" dirty="0"/>
              <a:t>例子</a:t>
            </a:r>
            <a:r>
              <a:rPr lang="en-US" altLang="zh-CN" sz="2000" dirty="0"/>
              <a:t>】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989311" y="2039431"/>
            <a:ext cx="7748289" cy="4401205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java.util.regex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.*;</a:t>
            </a:r>
          </a:p>
          <a:p>
            <a:endParaRPr lang="zh-CN" altLang="en-US" sz="1400" dirty="0">
              <a:latin typeface="Consolas" panose="020B0609020204030204" pitchFamily="49" charset="0"/>
            </a:endParaRPr>
          </a:p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Example6_8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[])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Pattern p;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Matcher m;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String input = </a:t>
            </a:r>
            <a:r>
              <a:rPr lang="en-US" altLang="zh-CN" sz="1400" dirty="0">
                <a:solidFill>
                  <a:srgbClr val="2A00FF"/>
                </a:solidFill>
                <a:latin typeface="Consolas" panose="020B0609020204030204" pitchFamily="49" charset="0"/>
              </a:rPr>
              <a:t>"0A1A2A3A4A5A6A7A8A9"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p =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Pattern.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compile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"\\dA\\d"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m =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p.matcher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(input);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m.find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String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str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m.group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"From "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m.start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() + </a:t>
            </a:r>
            <a:r>
              <a:rPr lang="en-US" altLang="zh-CN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 To "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m.end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() + </a:t>
            </a:r>
            <a:r>
              <a:rPr lang="en-US" altLang="zh-CN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": "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43</a:t>
            </a:fld>
            <a:endParaRPr 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60232" y="1234846"/>
            <a:ext cx="1718295" cy="987378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5940152" y="4653136"/>
            <a:ext cx="20441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返回匹配的字符串</a:t>
            </a:r>
          </a:p>
        </p:txBody>
      </p:sp>
      <p:cxnSp>
        <p:nvCxnSpPr>
          <p:cNvPr id="10" name="直接箭头连接符 9"/>
          <p:cNvCxnSpPr/>
          <p:nvPr/>
        </p:nvCxnSpPr>
        <p:spPr>
          <a:xfrm flipH="1">
            <a:off x="4644008" y="4797152"/>
            <a:ext cx="1224137" cy="36004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1797596" y="3356992"/>
            <a:ext cx="3744416" cy="1152128"/>
          </a:xfrm>
          <a:prstGeom prst="rect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342501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6.6 </a:t>
            </a:r>
            <a:r>
              <a:rPr lang="zh-CN" altLang="en-US" sz="3200" dirty="0"/>
              <a:t>模式匹配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/>
              <a:t>【</a:t>
            </a:r>
            <a:r>
              <a:rPr lang="zh-CN" altLang="en-US" sz="2000" dirty="0"/>
              <a:t>例子</a:t>
            </a:r>
            <a:r>
              <a:rPr lang="en-US" altLang="zh-CN" sz="2000" dirty="0"/>
              <a:t>】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989311" y="2039431"/>
            <a:ext cx="5310881" cy="4278094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java.util.regex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.*;</a:t>
            </a:r>
          </a:p>
          <a:p>
            <a:endParaRPr lang="zh-CN" altLang="en-US" sz="1600" dirty="0">
              <a:latin typeface="Consolas" panose="020B0609020204030204" pitchFamily="49" charset="0"/>
            </a:endParaRP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Example6_8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[])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Pattern p;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Matcher m;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String input = </a:t>
            </a:r>
            <a:r>
              <a:rPr lang="en-US" altLang="zh-CN" sz="1600" dirty="0">
                <a:solidFill>
                  <a:srgbClr val="2A00FF"/>
                </a:solidFill>
                <a:latin typeface="Consolas" panose="020B0609020204030204" pitchFamily="49" charset="0"/>
              </a:rPr>
              <a:t>"0A1A2A3A4A5A6A7A8A9"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p =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Pattern.</a:t>
            </a:r>
            <a:r>
              <a:rPr lang="en-US" altLang="zh-CN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compile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"\\dA\\d"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m =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p.matcher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(input);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String temp =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m.replaceAll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>
                <a:solidFill>
                  <a:srgbClr val="2A00FF"/>
                </a:solidFill>
                <a:latin typeface="Consolas" panose="020B0609020204030204" pitchFamily="49" charset="0"/>
              </a:rPr>
              <a:t>"***"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6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(temp);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6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(input);        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346428" y="5803507"/>
            <a:ext cx="2258020" cy="507237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7" name="矩形 6"/>
          <p:cNvSpPr/>
          <p:nvPr/>
        </p:nvSpPr>
        <p:spPr>
          <a:xfrm>
            <a:off x="1907704" y="3501008"/>
            <a:ext cx="4248472" cy="1296144"/>
          </a:xfrm>
          <a:prstGeom prst="rect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301748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6.6 </a:t>
            </a:r>
            <a:r>
              <a:rPr lang="zh-CN" altLang="en-US" sz="3200" dirty="0"/>
              <a:t>模式匹配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/>
              <a:t>【</a:t>
            </a:r>
            <a:r>
              <a:rPr lang="zh-CN" altLang="en-US" sz="2000" dirty="0"/>
              <a:t>例子</a:t>
            </a:r>
            <a:r>
              <a:rPr lang="en-US" altLang="zh-CN" sz="2000" dirty="0"/>
              <a:t>】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907704" y="1143268"/>
            <a:ext cx="5670921" cy="5509200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java.util.regex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.*;</a:t>
            </a:r>
            <a:endParaRPr lang="zh-CN" altLang="en-US" sz="1600" dirty="0">
              <a:latin typeface="Consolas" panose="020B0609020204030204" pitchFamily="49" charset="0"/>
            </a:endParaRP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Example6_8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[])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Pattern p;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Matcher m;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String input = </a:t>
            </a:r>
            <a:r>
              <a:rPr lang="en-US" altLang="zh-CN" sz="1600" dirty="0">
                <a:solidFill>
                  <a:srgbClr val="2A00FF"/>
                </a:solidFill>
                <a:latin typeface="Consolas" panose="020B0609020204030204" pitchFamily="49" charset="0"/>
              </a:rPr>
              <a:t>"9A00A3"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p =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Pattern.</a:t>
            </a:r>
            <a:r>
              <a:rPr lang="en-US" altLang="zh-CN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compile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"\\dA\\d"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m =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p.matcher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(input);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(!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m.matches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())        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6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"Not exact match"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m.lookingAt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 )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String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str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m.group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6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09655" y="6178871"/>
            <a:ext cx="1537940" cy="465615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7" name="矩形 6"/>
          <p:cNvSpPr/>
          <p:nvPr/>
        </p:nvSpPr>
        <p:spPr>
          <a:xfrm>
            <a:off x="2771800" y="2420888"/>
            <a:ext cx="3744416" cy="1224136"/>
          </a:xfrm>
          <a:prstGeom prst="rect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989180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Outline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6.1 String</a:t>
            </a:r>
            <a:r>
              <a:rPr lang="zh-CN" altLang="en-US" sz="2000" dirty="0"/>
              <a:t>类</a:t>
            </a:r>
            <a:endParaRPr lang="en-US" altLang="zh-CN" sz="2000" dirty="0"/>
          </a:p>
          <a:p>
            <a:r>
              <a:rPr lang="en-US" altLang="zh-CN" sz="2000" dirty="0"/>
              <a:t>6.2 </a:t>
            </a:r>
            <a:r>
              <a:rPr lang="en-US" altLang="zh-CN" sz="2000" dirty="0" err="1"/>
              <a:t>StringBuffer</a:t>
            </a:r>
            <a:r>
              <a:rPr lang="zh-CN" altLang="en-US" sz="2000" dirty="0"/>
              <a:t>类</a:t>
            </a:r>
            <a:endParaRPr lang="en-US" altLang="zh-CN" sz="2000" dirty="0"/>
          </a:p>
          <a:p>
            <a:r>
              <a:rPr lang="en-US" altLang="zh-CN" sz="2000" dirty="0"/>
              <a:t>6.3 </a:t>
            </a:r>
            <a:r>
              <a:rPr lang="en-US" altLang="zh-CN" sz="2000" dirty="0" err="1"/>
              <a:t>StringTokenizer</a:t>
            </a:r>
            <a:r>
              <a:rPr lang="zh-CN" altLang="en-US" sz="2000" dirty="0"/>
              <a:t>类</a:t>
            </a:r>
            <a:endParaRPr lang="en-US" altLang="zh-CN" sz="2000" dirty="0"/>
          </a:p>
          <a:p>
            <a:r>
              <a:rPr lang="en-US" altLang="zh-CN" sz="2000" dirty="0"/>
              <a:t>6.5 Scanner</a:t>
            </a:r>
            <a:r>
              <a:rPr lang="zh-CN" altLang="en-US" sz="2000" dirty="0"/>
              <a:t>类</a:t>
            </a:r>
            <a:endParaRPr lang="en-US" altLang="zh-CN" sz="2000" dirty="0"/>
          </a:p>
          <a:p>
            <a:r>
              <a:rPr lang="en-US" altLang="zh-CN" sz="2000" dirty="0"/>
              <a:t>6.6 </a:t>
            </a:r>
            <a:r>
              <a:rPr lang="zh-CN" altLang="en-US" sz="2000" dirty="0"/>
              <a:t>模式匹配	</a:t>
            </a:r>
            <a:endParaRPr lang="en-US" altLang="zh-CN" sz="2000" dirty="0"/>
          </a:p>
          <a:p>
            <a:r>
              <a:rPr lang="en-US" altLang="zh-CN" sz="2000" dirty="0">
                <a:solidFill>
                  <a:srgbClr val="FF0000"/>
                </a:solidFill>
              </a:rPr>
              <a:t>6.4 </a:t>
            </a:r>
            <a:r>
              <a:rPr lang="zh-CN" altLang="en-US" sz="2000" dirty="0">
                <a:solidFill>
                  <a:srgbClr val="FF0000"/>
                </a:solidFill>
              </a:rPr>
              <a:t>正则表达式及字符串的替换与分解</a:t>
            </a:r>
            <a:endParaRPr lang="en-US" altLang="zh-CN" sz="2000" dirty="0">
              <a:solidFill>
                <a:srgbClr val="FF0000"/>
              </a:solidFill>
            </a:endParaRPr>
          </a:p>
          <a:p>
            <a:endParaRPr lang="zh-CN" alt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10940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6.4 </a:t>
            </a:r>
            <a:r>
              <a:rPr lang="zh-CN" altLang="en-US" sz="3200" dirty="0"/>
              <a:t>正则表达式及字符串的替换与分解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000" dirty="0"/>
              <a:t>1. </a:t>
            </a:r>
            <a:r>
              <a:rPr lang="zh-CN" altLang="en-US" sz="2000" dirty="0"/>
              <a:t>正则表达式</a:t>
            </a:r>
          </a:p>
          <a:p>
            <a:r>
              <a:rPr lang="zh-CN" altLang="en-US" sz="2000" dirty="0"/>
              <a:t>一个正则表达式是一些含有特殊意义字符的字符串，这些特殊字符称作正则表达式中的</a:t>
            </a:r>
            <a:r>
              <a:rPr lang="zh-CN" altLang="en-US" sz="2000" b="1" dirty="0">
                <a:solidFill>
                  <a:srgbClr val="FF0000"/>
                </a:solidFill>
              </a:rPr>
              <a:t>元字符</a:t>
            </a:r>
            <a:r>
              <a:rPr lang="zh-CN" altLang="en-US" sz="2000" dirty="0"/>
              <a:t>。比如，“</a:t>
            </a:r>
            <a:r>
              <a:rPr lang="en-US" altLang="zh-CN" sz="2000" dirty="0"/>
              <a:t>\\dok</a:t>
            </a:r>
            <a:r>
              <a:rPr lang="zh-CN" altLang="en-US" sz="2000" dirty="0"/>
              <a:t>”中的</a:t>
            </a:r>
            <a:r>
              <a:rPr lang="en-US" altLang="zh-CN" sz="2000" b="1" dirty="0">
                <a:solidFill>
                  <a:srgbClr val="FF0000"/>
                </a:solidFill>
              </a:rPr>
              <a:t>\\d</a:t>
            </a:r>
            <a:r>
              <a:rPr lang="zh-CN" altLang="en-US" sz="2000" dirty="0"/>
              <a:t>就是有特殊意义的元字符，</a:t>
            </a:r>
            <a:r>
              <a:rPr lang="zh-CN" altLang="en-US" sz="2000" b="1" dirty="0">
                <a:solidFill>
                  <a:srgbClr val="FF0000"/>
                </a:solidFill>
              </a:rPr>
              <a:t>代表</a:t>
            </a:r>
            <a:r>
              <a:rPr lang="en-US" altLang="zh-CN" sz="2000" b="1" dirty="0">
                <a:solidFill>
                  <a:srgbClr val="FF0000"/>
                </a:solidFill>
              </a:rPr>
              <a:t>0</a:t>
            </a:r>
            <a:r>
              <a:rPr lang="zh-CN" altLang="en-US" sz="2000" b="1" dirty="0">
                <a:solidFill>
                  <a:srgbClr val="FF0000"/>
                </a:solidFill>
              </a:rPr>
              <a:t>到</a:t>
            </a:r>
            <a:r>
              <a:rPr lang="en-US" altLang="zh-CN" sz="2000" b="1" dirty="0">
                <a:solidFill>
                  <a:srgbClr val="FF0000"/>
                </a:solidFill>
              </a:rPr>
              <a:t>9</a:t>
            </a:r>
            <a:r>
              <a:rPr lang="zh-CN" altLang="en-US" sz="2000" b="1" dirty="0">
                <a:solidFill>
                  <a:srgbClr val="FF0000"/>
                </a:solidFill>
              </a:rPr>
              <a:t>中的任何一个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一个正则表达式也称作一个</a:t>
            </a:r>
            <a:r>
              <a:rPr lang="zh-CN" altLang="en-US" sz="2000" b="1" dirty="0">
                <a:solidFill>
                  <a:srgbClr val="FF0000"/>
                </a:solidFill>
              </a:rPr>
              <a:t>模式</a:t>
            </a:r>
            <a:r>
              <a:rPr lang="zh-CN" altLang="en-US" sz="2000" dirty="0"/>
              <a:t>，字符串“</a:t>
            </a:r>
            <a:r>
              <a:rPr lang="en-US" altLang="zh-CN" sz="2000" dirty="0"/>
              <a:t>9ok</a:t>
            </a:r>
            <a:r>
              <a:rPr lang="zh-CN" altLang="en-US" sz="2000" dirty="0"/>
              <a:t>”和“</a:t>
            </a:r>
            <a:r>
              <a:rPr lang="en-US" altLang="zh-CN" sz="2000" dirty="0"/>
              <a:t>1ok</a:t>
            </a:r>
            <a:r>
              <a:rPr lang="zh-CN" altLang="en-US" sz="2000" dirty="0"/>
              <a:t>”都是和模式“</a:t>
            </a:r>
            <a:r>
              <a:rPr lang="en-US" altLang="zh-CN" sz="2000" dirty="0"/>
              <a:t>\\dok</a:t>
            </a:r>
            <a:r>
              <a:rPr lang="zh-CN" altLang="en-US" sz="2000" dirty="0"/>
              <a:t>”匹配的字符串之一。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和一个模式匹配的字符串称作</a:t>
            </a:r>
            <a:r>
              <a:rPr lang="zh-CN" altLang="en-US" sz="2000" b="1" dirty="0">
                <a:solidFill>
                  <a:srgbClr val="FF0000"/>
                </a:solidFill>
              </a:rPr>
              <a:t>匹配模式字符串</a:t>
            </a:r>
            <a:r>
              <a:rPr lang="zh-CN" altLang="en-US" sz="2000" dirty="0"/>
              <a:t>，也称作</a:t>
            </a:r>
            <a:r>
              <a:rPr lang="zh-CN" altLang="en-US" sz="2000" b="1" dirty="0">
                <a:solidFill>
                  <a:srgbClr val="FF0000"/>
                </a:solidFill>
              </a:rPr>
              <a:t>模式匹配字符串</a:t>
            </a:r>
            <a:r>
              <a:rPr lang="zh-CN" altLang="en-US" sz="2000" dirty="0"/>
              <a:t>。</a:t>
            </a:r>
          </a:p>
          <a:p>
            <a:endParaRPr lang="en-US" altLang="zh-CN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63984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6.4 </a:t>
            </a:r>
            <a:r>
              <a:rPr lang="zh-CN" altLang="en-US" sz="3200" dirty="0"/>
              <a:t>正则表达式及字符串的替换与分解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/>
              <a:t>表</a:t>
            </a:r>
            <a:r>
              <a:rPr lang="en-US" altLang="zh-CN" sz="2000" dirty="0"/>
              <a:t>6.1</a:t>
            </a:r>
            <a:r>
              <a:rPr lang="zh-CN" altLang="en-US" sz="2000" dirty="0"/>
              <a:t> 元字符</a:t>
            </a:r>
          </a:p>
          <a:p>
            <a:endParaRPr lang="zh-CN" altLang="en-US" dirty="0"/>
          </a:p>
        </p:txBody>
      </p:sp>
      <p:graphicFrame>
        <p:nvGraphicFramePr>
          <p:cNvPr id="4" name="Group 16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96268027"/>
              </p:ext>
            </p:extLst>
          </p:nvPr>
        </p:nvGraphicFramePr>
        <p:xfrm>
          <a:off x="552315" y="2060848"/>
          <a:ext cx="8124141" cy="4152265"/>
        </p:xfrm>
        <a:graphic>
          <a:graphicData uri="http://schemas.openxmlformats.org/drawingml/2006/table">
            <a:tbl>
              <a:tblPr/>
              <a:tblGrid>
                <a:gridCol w="11083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34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422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4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元字符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在正则表达式中的写法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意义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. 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.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代表任何一个字符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\d 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\\d 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代表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0~9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的任何一个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数字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\D 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\\D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代表任何一个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非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数字字符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\s 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\\s 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代表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空格类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字符，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‘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\t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’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, 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‘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\n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’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, 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‘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\x0B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’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, 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‘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\f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’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,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‘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\r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’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\S 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\\S 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代表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非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空格类字符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8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\w 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\\w 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代表可用于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标识符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的字符（不包括美元符号）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27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\W 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\\W 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代表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不能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用于标识符的字符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65176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6.4 </a:t>
            </a:r>
            <a:r>
              <a:rPr lang="zh-CN" altLang="en-US" sz="3200" dirty="0"/>
              <a:t>正则表达式及字符串的替换与分解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/>
              <a:t>表</a:t>
            </a:r>
            <a:r>
              <a:rPr lang="en-US" altLang="zh-CN" sz="2000" dirty="0"/>
              <a:t>6.2 </a:t>
            </a:r>
            <a:r>
              <a:rPr lang="zh-CN" altLang="en-US" sz="2000" dirty="0"/>
              <a:t>限定修饰符</a:t>
            </a:r>
          </a:p>
          <a:p>
            <a:endParaRPr lang="zh-CN" altLang="en-US" dirty="0"/>
          </a:p>
        </p:txBody>
      </p:sp>
      <p:graphicFrame>
        <p:nvGraphicFramePr>
          <p:cNvPr id="4" name="Group 39"/>
          <p:cNvGraphicFramePr>
            <a:graphicFrameLocks/>
          </p:cNvGraphicFramePr>
          <p:nvPr/>
        </p:nvGraphicFramePr>
        <p:xfrm>
          <a:off x="923975" y="2070373"/>
          <a:ext cx="5975350" cy="4151315"/>
        </p:xfrm>
        <a:graphic>
          <a:graphicData uri="http://schemas.openxmlformats.org/drawingml/2006/table">
            <a:tbl>
              <a:tblPr/>
              <a:tblGrid>
                <a:gridCol w="2447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27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89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带限定符号的模式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意义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57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X?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 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出现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次或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次</a:t>
                      </a: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5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X*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 </a:t>
                      </a: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出现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次或多次</a:t>
                      </a: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73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X+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 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出现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次或多次</a:t>
                      </a: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89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X{n}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 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恰好出现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n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次</a:t>
                      </a: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57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X{n,}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 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至少出现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n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次</a:t>
                      </a: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89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X{n, m}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 </a:t>
                      </a: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出现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n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次至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m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次</a:t>
                      </a: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283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6.1 String</a:t>
            </a:r>
            <a:r>
              <a:rPr lang="zh-CN" altLang="en-US" sz="3200" dirty="0"/>
              <a:t>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String</a:t>
            </a:r>
            <a:r>
              <a:rPr lang="zh-CN" altLang="en-US" sz="2000" dirty="0"/>
              <a:t>类还有两个比较常用的构造方法：</a:t>
            </a:r>
          </a:p>
          <a:p>
            <a:pPr lvl="1"/>
            <a:r>
              <a:rPr lang="en-US" altLang="zh-CN" sz="2000" b="1" dirty="0">
                <a:solidFill>
                  <a:srgbClr val="FF0000"/>
                </a:solidFill>
              </a:rPr>
              <a:t>String (char a[])</a:t>
            </a:r>
            <a:r>
              <a:rPr lang="zh-CN" altLang="en-US" sz="2000" dirty="0"/>
              <a:t>：用一个</a:t>
            </a:r>
            <a:r>
              <a:rPr lang="zh-CN" altLang="en-US" sz="2000" b="1" dirty="0">
                <a:solidFill>
                  <a:srgbClr val="FF0000"/>
                </a:solidFill>
              </a:rPr>
              <a:t>字符数组</a:t>
            </a:r>
            <a:r>
              <a:rPr lang="en-US" altLang="zh-CN" sz="2000" dirty="0"/>
              <a:t>a</a:t>
            </a:r>
            <a:r>
              <a:rPr lang="zh-CN" altLang="en-US" sz="2000" dirty="0"/>
              <a:t>创建一个</a:t>
            </a:r>
            <a:r>
              <a:rPr lang="en-US" altLang="zh-CN" sz="2000" dirty="0"/>
              <a:t>String</a:t>
            </a:r>
            <a:r>
              <a:rPr lang="zh-CN" altLang="en-US" sz="2000" dirty="0"/>
              <a:t>对象</a:t>
            </a:r>
          </a:p>
          <a:p>
            <a:endParaRPr lang="en-US" altLang="zh-CN" sz="2000" dirty="0"/>
          </a:p>
          <a:p>
            <a:endParaRPr lang="en-US" altLang="zh-CN" sz="2000" dirty="0"/>
          </a:p>
          <a:p>
            <a:pPr lvl="1"/>
            <a:endParaRPr lang="en-US" altLang="zh-CN" sz="2000" b="1" dirty="0">
              <a:solidFill>
                <a:srgbClr val="FF0000"/>
              </a:solidFill>
            </a:endParaRPr>
          </a:p>
          <a:p>
            <a:pPr lvl="1"/>
            <a:r>
              <a:rPr lang="en-US" altLang="zh-CN" sz="2000" b="1" dirty="0">
                <a:solidFill>
                  <a:srgbClr val="FF0000"/>
                </a:solidFill>
              </a:rPr>
              <a:t>String(char a[], </a:t>
            </a:r>
            <a:r>
              <a:rPr lang="en-US" altLang="zh-CN" sz="2000" b="1" dirty="0" err="1">
                <a:solidFill>
                  <a:srgbClr val="FF0000"/>
                </a:solidFill>
              </a:rPr>
              <a:t>int</a:t>
            </a:r>
            <a:r>
              <a:rPr lang="en-US" altLang="zh-CN" sz="2000" b="1" dirty="0">
                <a:solidFill>
                  <a:srgbClr val="FF0000"/>
                </a:solidFill>
              </a:rPr>
              <a:t> </a:t>
            </a:r>
            <a:r>
              <a:rPr lang="en-US" altLang="zh-CN" sz="2000" b="1" dirty="0" err="1">
                <a:solidFill>
                  <a:srgbClr val="FF0000"/>
                </a:solidFill>
              </a:rPr>
              <a:t>startIndex</a:t>
            </a:r>
            <a:r>
              <a:rPr lang="en-US" altLang="zh-CN" sz="2000" b="1" dirty="0">
                <a:solidFill>
                  <a:srgbClr val="FF0000"/>
                </a:solidFill>
              </a:rPr>
              <a:t>, </a:t>
            </a:r>
            <a:r>
              <a:rPr lang="en-US" altLang="zh-CN" sz="2000" b="1" dirty="0" err="1">
                <a:solidFill>
                  <a:srgbClr val="FF0000"/>
                </a:solidFill>
              </a:rPr>
              <a:t>int</a:t>
            </a:r>
            <a:r>
              <a:rPr lang="en-US" altLang="zh-CN" sz="2000" b="1" dirty="0">
                <a:solidFill>
                  <a:srgbClr val="FF0000"/>
                </a:solidFill>
              </a:rPr>
              <a:t> count)</a:t>
            </a:r>
            <a:r>
              <a:rPr lang="zh-CN" altLang="en-US" sz="2000" dirty="0"/>
              <a:t>：提取</a:t>
            </a:r>
            <a:r>
              <a:rPr lang="zh-CN" altLang="en-US" sz="2000" b="1" dirty="0">
                <a:solidFill>
                  <a:srgbClr val="FF0000"/>
                </a:solidFill>
              </a:rPr>
              <a:t>字符数组</a:t>
            </a:r>
            <a:r>
              <a:rPr lang="en-US" altLang="zh-CN" sz="2000" dirty="0"/>
              <a:t>a</a:t>
            </a:r>
            <a:r>
              <a:rPr lang="zh-CN" altLang="en-US" sz="2000" dirty="0"/>
              <a:t>中的一部分字符创建一个</a:t>
            </a:r>
            <a:r>
              <a:rPr lang="en-US" altLang="zh-CN" sz="2000" dirty="0"/>
              <a:t>String</a:t>
            </a:r>
            <a:r>
              <a:rPr lang="zh-CN" altLang="en-US" sz="2000" dirty="0"/>
              <a:t>对象，参数</a:t>
            </a:r>
            <a:r>
              <a:rPr lang="en-US" altLang="zh-CN" sz="2000" dirty="0" err="1"/>
              <a:t>startIndex</a:t>
            </a:r>
            <a:r>
              <a:rPr lang="zh-CN" altLang="en-US" sz="2000" dirty="0"/>
              <a:t>和</a:t>
            </a:r>
            <a:r>
              <a:rPr lang="en-US" altLang="zh-CN" sz="2000" dirty="0"/>
              <a:t>count</a:t>
            </a:r>
            <a:r>
              <a:rPr lang="zh-CN" altLang="en-US" sz="2000" dirty="0"/>
              <a:t>分别指定在</a:t>
            </a:r>
            <a:r>
              <a:rPr lang="en-US" altLang="zh-CN" sz="2000" dirty="0"/>
              <a:t>a</a:t>
            </a:r>
            <a:r>
              <a:rPr lang="zh-CN" altLang="en-US" sz="2000" dirty="0"/>
              <a:t>中提取字符的起始位置和从该位置开始截取的字符个数</a:t>
            </a:r>
          </a:p>
        </p:txBody>
      </p:sp>
      <p:sp>
        <p:nvSpPr>
          <p:cNvPr id="4" name="矩形 3"/>
          <p:cNvSpPr/>
          <p:nvPr/>
        </p:nvSpPr>
        <p:spPr>
          <a:xfrm>
            <a:off x="1979712" y="2484183"/>
            <a:ext cx="3168352" cy="584775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pt-BR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char</a:t>
            </a:r>
            <a:r>
              <a:rPr lang="pt-BR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[] a = {</a:t>
            </a:r>
            <a:r>
              <a:rPr lang="pt-BR" altLang="zh-CN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'b'</a:t>
            </a:r>
            <a:r>
              <a:rPr lang="pt-BR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pt-BR" altLang="zh-CN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'o'</a:t>
            </a:r>
            <a:r>
              <a:rPr lang="pt-BR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pt-BR" altLang="zh-CN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'y'</a:t>
            </a:r>
            <a:r>
              <a:rPr lang="pt-BR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String s =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String(a);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979712" y="4572417"/>
            <a:ext cx="4320480" cy="584775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char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[] a = {</a:t>
            </a:r>
            <a:r>
              <a:rPr lang="en-US" altLang="zh-CN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6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s'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6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't'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6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'b'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6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'u'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6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's'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6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'n</a:t>
            </a:r>
            <a:r>
              <a:rPr lang="en-US" altLang="zh-CN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String s =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String(a,2,3);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06318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6.4 </a:t>
            </a:r>
            <a:r>
              <a:rPr lang="zh-CN" altLang="en-US" sz="3200" dirty="0"/>
              <a:t>正则表达式及字符串的替换与分解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在正则表达式（模式）中可以使用一对</a:t>
            </a:r>
            <a:r>
              <a:rPr lang="zh-CN" altLang="en-US" sz="2000" b="1" dirty="0">
                <a:solidFill>
                  <a:srgbClr val="FF0000"/>
                </a:solidFill>
              </a:rPr>
              <a:t>方括号</a:t>
            </a:r>
            <a:r>
              <a:rPr lang="zh-CN" altLang="en-US" sz="2000" dirty="0"/>
              <a:t>括起若干个字符，代表方括号中的</a:t>
            </a:r>
            <a:r>
              <a:rPr lang="zh-CN" altLang="en-US" sz="2000" dirty="0">
                <a:solidFill>
                  <a:srgbClr val="FF0000"/>
                </a:solidFill>
              </a:rPr>
              <a:t>任何</a:t>
            </a:r>
            <a:r>
              <a:rPr lang="zh-CN" altLang="en-US" sz="2000" dirty="0"/>
              <a:t>一个字符。例如</a:t>
            </a:r>
            <a:endParaRPr lang="en-US" altLang="zh-CN" sz="2000" dirty="0"/>
          </a:p>
          <a:p>
            <a:pPr lvl="1"/>
            <a:endParaRPr lang="en-US" altLang="zh-CN" sz="2000" dirty="0"/>
          </a:p>
          <a:p>
            <a:pPr lvl="1"/>
            <a:endParaRPr lang="en-US" altLang="zh-CN" sz="2000" dirty="0"/>
          </a:p>
          <a:p>
            <a:pPr lvl="1"/>
            <a:r>
              <a:rPr lang="zh-CN" altLang="en-US" sz="2000" dirty="0"/>
              <a:t>“</a:t>
            </a:r>
            <a:r>
              <a:rPr lang="en-US" altLang="zh-CN" sz="2000" dirty="0">
                <a:solidFill>
                  <a:srgbClr val="FF0000"/>
                </a:solidFill>
              </a:rPr>
              <a:t>1</a:t>
            </a:r>
            <a:r>
              <a:rPr lang="en-US" altLang="zh-CN" sz="2000" dirty="0"/>
              <a:t>ABC</a:t>
            </a:r>
            <a:r>
              <a:rPr lang="zh-CN" altLang="en-US" sz="2000" dirty="0"/>
              <a:t>”</a:t>
            </a:r>
            <a:r>
              <a:rPr lang="en-US" altLang="zh-CN" sz="2000" dirty="0"/>
              <a:t> </a:t>
            </a:r>
            <a:r>
              <a:rPr lang="zh-CN" altLang="en-US" sz="2000" dirty="0"/>
              <a:t>、“</a:t>
            </a:r>
            <a:r>
              <a:rPr lang="en-US" altLang="zh-CN" sz="2000" dirty="0">
                <a:solidFill>
                  <a:srgbClr val="FF0000"/>
                </a:solidFill>
              </a:rPr>
              <a:t>5</a:t>
            </a:r>
            <a:r>
              <a:rPr lang="en-US" altLang="zh-CN" sz="2000" dirty="0"/>
              <a:t>ABC</a:t>
            </a:r>
            <a:r>
              <a:rPr lang="zh-CN" altLang="en-US" sz="2000" dirty="0"/>
              <a:t>”和“</a:t>
            </a:r>
            <a:r>
              <a:rPr lang="en-US" altLang="zh-CN" sz="2000" dirty="0">
                <a:solidFill>
                  <a:srgbClr val="FF0000"/>
                </a:solidFill>
              </a:rPr>
              <a:t>9</a:t>
            </a:r>
            <a:r>
              <a:rPr lang="en-US" altLang="zh-CN" sz="2000" dirty="0"/>
              <a:t>ABC</a:t>
            </a:r>
            <a:r>
              <a:rPr lang="zh-CN" altLang="en-US" sz="2000" dirty="0"/>
              <a:t>”都是和模式</a:t>
            </a:r>
            <a:r>
              <a:rPr lang="en-US" altLang="zh-CN" sz="2000" dirty="0"/>
              <a:t>pattern</a:t>
            </a:r>
            <a:r>
              <a:rPr lang="zh-CN" altLang="en-US" sz="2000" dirty="0"/>
              <a:t>匹配的字符序列。</a:t>
            </a:r>
          </a:p>
        </p:txBody>
      </p:sp>
      <p:sp>
        <p:nvSpPr>
          <p:cNvPr id="4" name="矩形 3"/>
          <p:cNvSpPr/>
          <p:nvPr/>
        </p:nvSpPr>
        <p:spPr>
          <a:xfrm>
            <a:off x="1619672" y="2412159"/>
            <a:ext cx="2736304" cy="369332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pattern = "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[159]</a:t>
            </a:r>
            <a:r>
              <a:rPr lang="en-US" altLang="zh-CN" dirty="0">
                <a:latin typeface="Consolas" panose="020B0609020204030204" pitchFamily="49" charset="0"/>
              </a:rPr>
              <a:t>ABC"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82296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6.4 </a:t>
            </a:r>
            <a:r>
              <a:rPr lang="zh-CN" altLang="en-US" sz="3200" dirty="0"/>
              <a:t>正则表达式及字符串的替换与分解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zh-CN" sz="2000" dirty="0"/>
              <a:t>[</a:t>
            </a:r>
            <a:r>
              <a:rPr lang="en-US" altLang="zh-CN" sz="2000" dirty="0" err="1"/>
              <a:t>abc</a:t>
            </a:r>
            <a:r>
              <a:rPr lang="en-US" altLang="zh-CN" sz="2000" dirty="0"/>
              <a:t>]</a:t>
            </a:r>
            <a:r>
              <a:rPr lang="zh-CN" altLang="en-US" sz="2000" dirty="0"/>
              <a:t>：代表</a:t>
            </a:r>
            <a:r>
              <a:rPr lang="en-US" altLang="zh-CN" sz="2000" dirty="0"/>
              <a:t>a, b, c</a:t>
            </a:r>
            <a:r>
              <a:rPr lang="zh-CN" altLang="en-US" sz="2000" dirty="0"/>
              <a:t>中的任何一个</a:t>
            </a:r>
          </a:p>
          <a:p>
            <a:pPr lvl="1"/>
            <a:r>
              <a:rPr lang="en-US" altLang="zh-CN" sz="2000" dirty="0"/>
              <a:t>[^</a:t>
            </a:r>
            <a:r>
              <a:rPr lang="en-US" altLang="zh-CN" sz="2000" dirty="0" err="1"/>
              <a:t>abc</a:t>
            </a:r>
            <a:r>
              <a:rPr lang="en-US" altLang="zh-CN" sz="2000" dirty="0"/>
              <a:t>]</a:t>
            </a:r>
            <a:r>
              <a:rPr lang="zh-CN" altLang="en-US" sz="2000" dirty="0"/>
              <a:t>：代表</a:t>
            </a:r>
            <a:r>
              <a:rPr lang="zh-CN" altLang="en-US" sz="2000" b="1" dirty="0">
                <a:solidFill>
                  <a:srgbClr val="FF0000"/>
                </a:solidFill>
              </a:rPr>
              <a:t>除了</a:t>
            </a:r>
            <a:r>
              <a:rPr lang="en-US" altLang="zh-CN" sz="2000" b="1" dirty="0">
                <a:solidFill>
                  <a:srgbClr val="FF0000"/>
                </a:solidFill>
              </a:rPr>
              <a:t>a, b, c</a:t>
            </a:r>
            <a:r>
              <a:rPr lang="zh-CN" altLang="en-US" sz="2000" b="1" dirty="0">
                <a:solidFill>
                  <a:srgbClr val="FF0000"/>
                </a:solidFill>
              </a:rPr>
              <a:t>以外</a:t>
            </a:r>
            <a:r>
              <a:rPr lang="zh-CN" altLang="en-US" sz="2000" dirty="0"/>
              <a:t>的任何字符</a:t>
            </a:r>
          </a:p>
          <a:p>
            <a:pPr lvl="1"/>
            <a:r>
              <a:rPr lang="en-US" altLang="zh-CN" sz="2000" dirty="0"/>
              <a:t>[a-d]</a:t>
            </a:r>
            <a:r>
              <a:rPr lang="zh-CN" altLang="en-US" sz="2000" dirty="0"/>
              <a:t>：代表</a:t>
            </a:r>
            <a:r>
              <a:rPr lang="en-US" altLang="zh-CN" sz="2000" dirty="0"/>
              <a:t>a</a:t>
            </a:r>
            <a:r>
              <a:rPr lang="zh-CN" altLang="en-US" sz="2000" dirty="0"/>
              <a:t>至</a:t>
            </a:r>
            <a:r>
              <a:rPr lang="en-US" altLang="zh-CN" sz="2000" dirty="0"/>
              <a:t>d</a:t>
            </a:r>
            <a:r>
              <a:rPr lang="zh-CN" altLang="en-US" sz="2000" dirty="0"/>
              <a:t>中的任何一个</a:t>
            </a:r>
            <a:endParaRPr lang="en-US" altLang="zh-CN" sz="2000" dirty="0"/>
          </a:p>
          <a:p>
            <a:pPr lvl="1"/>
            <a:endParaRPr lang="en-US" altLang="zh-CN" sz="2000" dirty="0"/>
          </a:p>
          <a:p>
            <a:pPr lvl="1"/>
            <a:r>
              <a:rPr lang="zh-CN" altLang="en-US" sz="2000" dirty="0"/>
              <a:t>另外，</a:t>
            </a:r>
            <a:r>
              <a:rPr lang="zh-CN" altLang="en-US" sz="2000" b="1" dirty="0">
                <a:solidFill>
                  <a:srgbClr val="FF0000"/>
                </a:solidFill>
              </a:rPr>
              <a:t>方括号</a:t>
            </a:r>
            <a:r>
              <a:rPr lang="zh-CN" altLang="en-US" sz="2000" dirty="0"/>
              <a:t>里允许</a:t>
            </a:r>
            <a:r>
              <a:rPr lang="zh-CN" altLang="en-US" sz="2000" b="1" dirty="0">
                <a:solidFill>
                  <a:srgbClr val="0000FF"/>
                </a:solidFill>
              </a:rPr>
              <a:t>嵌套</a:t>
            </a:r>
            <a:r>
              <a:rPr lang="zh-CN" altLang="en-US" sz="2000" b="1" dirty="0">
                <a:solidFill>
                  <a:srgbClr val="FF0000"/>
                </a:solidFill>
              </a:rPr>
              <a:t>方括号</a:t>
            </a:r>
            <a:r>
              <a:rPr lang="zh-CN" altLang="en-US" sz="2000" dirty="0"/>
              <a:t>，可以进行并、交、差运算</a:t>
            </a:r>
          </a:p>
          <a:p>
            <a:pPr lvl="2"/>
            <a:r>
              <a:rPr lang="en-US" altLang="zh-CN" sz="2000" dirty="0"/>
              <a:t>[a-d[m-p]]</a:t>
            </a:r>
            <a:r>
              <a:rPr lang="zh-CN" altLang="en-US" sz="2000" dirty="0"/>
              <a:t>：代表</a:t>
            </a:r>
            <a:r>
              <a:rPr lang="en-US" altLang="zh-CN" sz="2000" dirty="0"/>
              <a:t>a</a:t>
            </a:r>
            <a:r>
              <a:rPr lang="zh-CN" altLang="en-US" sz="2000" dirty="0"/>
              <a:t>至</a:t>
            </a:r>
            <a:r>
              <a:rPr lang="en-US" altLang="zh-CN" sz="2000" dirty="0"/>
              <a:t>d</a:t>
            </a:r>
            <a:r>
              <a:rPr lang="zh-CN" altLang="en-US" sz="2000" dirty="0"/>
              <a:t>，或</a:t>
            </a:r>
            <a:r>
              <a:rPr lang="en-US" altLang="zh-CN" sz="2000" dirty="0"/>
              <a:t>m</a:t>
            </a:r>
            <a:r>
              <a:rPr lang="zh-CN" altLang="en-US" sz="2000" dirty="0"/>
              <a:t>至</a:t>
            </a:r>
            <a:r>
              <a:rPr lang="en-US" altLang="zh-CN" sz="2000" dirty="0"/>
              <a:t>p</a:t>
            </a:r>
            <a:r>
              <a:rPr lang="zh-CN" altLang="en-US" sz="2000" dirty="0"/>
              <a:t>中的任何字符（</a:t>
            </a:r>
            <a:r>
              <a:rPr lang="zh-CN" altLang="en-US" sz="2000" b="1" dirty="0">
                <a:solidFill>
                  <a:srgbClr val="FF0000"/>
                </a:solidFill>
              </a:rPr>
              <a:t>并</a:t>
            </a:r>
            <a:r>
              <a:rPr lang="zh-CN" altLang="en-US" sz="2000" dirty="0"/>
              <a:t>）</a:t>
            </a:r>
          </a:p>
          <a:p>
            <a:pPr lvl="2"/>
            <a:r>
              <a:rPr lang="en-US" altLang="zh-CN" sz="2000" dirty="0"/>
              <a:t>[a-z&amp;&amp;[</a:t>
            </a:r>
            <a:r>
              <a:rPr lang="en-US" altLang="zh-CN" sz="2000" dirty="0" err="1"/>
              <a:t>def</a:t>
            </a:r>
            <a:r>
              <a:rPr lang="en-US" altLang="zh-CN" sz="2000" dirty="0"/>
              <a:t>]]</a:t>
            </a:r>
            <a:r>
              <a:rPr lang="zh-CN" altLang="en-US" sz="2000" dirty="0"/>
              <a:t>：代表</a:t>
            </a:r>
            <a:r>
              <a:rPr lang="en-US" altLang="zh-CN" sz="2000" dirty="0"/>
              <a:t>d, e</a:t>
            </a:r>
            <a:r>
              <a:rPr lang="zh-CN" altLang="en-US" sz="2000" dirty="0"/>
              <a:t>或</a:t>
            </a:r>
            <a:r>
              <a:rPr lang="en-US" altLang="zh-CN" sz="2000" dirty="0"/>
              <a:t>f</a:t>
            </a:r>
            <a:r>
              <a:rPr lang="zh-CN" altLang="en-US" sz="2000" dirty="0"/>
              <a:t>中的任何一个（</a:t>
            </a:r>
            <a:r>
              <a:rPr lang="zh-CN" altLang="en-US" sz="2000" b="1" dirty="0">
                <a:solidFill>
                  <a:srgbClr val="FF0000"/>
                </a:solidFill>
              </a:rPr>
              <a:t>交</a:t>
            </a:r>
            <a:r>
              <a:rPr lang="zh-CN" altLang="en-US" sz="2000" dirty="0"/>
              <a:t>） </a:t>
            </a:r>
          </a:p>
          <a:p>
            <a:pPr lvl="2"/>
            <a:r>
              <a:rPr lang="en-US" altLang="zh-CN" sz="2000" dirty="0"/>
              <a:t>[a-f&amp;&amp;[^</a:t>
            </a:r>
            <a:r>
              <a:rPr lang="en-US" altLang="zh-CN" sz="2000" dirty="0" err="1"/>
              <a:t>bc</a:t>
            </a:r>
            <a:r>
              <a:rPr lang="en-US" altLang="zh-CN" sz="2000" dirty="0"/>
              <a:t>]]</a:t>
            </a:r>
            <a:r>
              <a:rPr lang="zh-CN" altLang="en-US" sz="2000" dirty="0"/>
              <a:t>：代表</a:t>
            </a:r>
            <a:r>
              <a:rPr lang="en-US" altLang="zh-CN" sz="2000" dirty="0"/>
              <a:t>a, d, e, f</a:t>
            </a:r>
            <a:r>
              <a:rPr lang="zh-CN" altLang="en-US" sz="2000" dirty="0"/>
              <a:t>（</a:t>
            </a:r>
            <a:r>
              <a:rPr lang="zh-CN" altLang="en-US" sz="2000" b="1" dirty="0">
                <a:solidFill>
                  <a:srgbClr val="FF0000"/>
                </a:solidFill>
              </a:rPr>
              <a:t>差</a:t>
            </a:r>
            <a:r>
              <a:rPr lang="zh-CN" altLang="en-US" sz="2000" dirty="0"/>
              <a:t>）</a:t>
            </a:r>
          </a:p>
          <a:p>
            <a:endParaRPr lang="zh-CN" alt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52194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6.4 </a:t>
            </a:r>
            <a:r>
              <a:rPr lang="zh-CN" altLang="en-US" sz="3200" dirty="0"/>
              <a:t>正则表达式及字符串的替换与分解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用</a:t>
            </a:r>
            <a:r>
              <a:rPr lang="en-US" altLang="zh-CN" sz="2000" dirty="0"/>
              <a:t>X</a:t>
            </a:r>
            <a:r>
              <a:rPr lang="zh-CN" altLang="en-US" sz="2000" dirty="0"/>
              <a:t>代表正则表达式中的一个元字符或普通字符，那么“ </a:t>
            </a:r>
            <a:r>
              <a:rPr lang="en-US" altLang="zh-CN" sz="2000" b="1" dirty="0">
                <a:solidFill>
                  <a:srgbClr val="FF0000"/>
                </a:solidFill>
              </a:rPr>
              <a:t>X?</a:t>
            </a:r>
            <a:r>
              <a:rPr lang="zh-CN" altLang="en-US" sz="2000" dirty="0"/>
              <a:t> ”就表示</a:t>
            </a:r>
            <a:r>
              <a:rPr lang="en-US" altLang="zh-CN" sz="2000" dirty="0"/>
              <a:t>X</a:t>
            </a:r>
            <a:r>
              <a:rPr lang="zh-CN" altLang="en-US" sz="2000" dirty="0"/>
              <a:t>出现</a:t>
            </a:r>
            <a:r>
              <a:rPr lang="en-US" altLang="zh-CN" sz="2000" dirty="0"/>
              <a:t>0</a:t>
            </a:r>
            <a:r>
              <a:rPr lang="zh-CN" altLang="en-US" sz="2000" dirty="0"/>
              <a:t>次或</a:t>
            </a:r>
            <a:r>
              <a:rPr lang="en-US" altLang="zh-CN" sz="2000" dirty="0"/>
              <a:t>1</a:t>
            </a:r>
            <a:r>
              <a:rPr lang="zh-CN" altLang="en-US" sz="2000" dirty="0"/>
              <a:t>次。</a:t>
            </a:r>
            <a:endParaRPr lang="en-US" altLang="zh-CN" sz="2000" dirty="0"/>
          </a:p>
          <a:p>
            <a:endParaRPr lang="en-US" altLang="zh-CN" sz="2000" dirty="0"/>
          </a:p>
          <a:p>
            <a:pPr lvl="1"/>
            <a:endParaRPr lang="en-US" altLang="zh-CN" sz="2000" dirty="0"/>
          </a:p>
          <a:p>
            <a:pPr lvl="1"/>
            <a:r>
              <a:rPr lang="en-US" altLang="zh-CN" sz="2000" dirty="0"/>
              <a:t>X</a:t>
            </a:r>
            <a:r>
              <a:rPr lang="zh-CN" altLang="en-US" sz="2000" dirty="0"/>
              <a:t>是“</a:t>
            </a:r>
            <a:r>
              <a:rPr lang="en-US" altLang="zh-CN" sz="2000" dirty="0"/>
              <a:t>A[1359]</a:t>
            </a:r>
            <a:r>
              <a:rPr lang="zh-CN" altLang="en-US" sz="2000" dirty="0"/>
              <a:t>”，那么“</a:t>
            </a:r>
            <a:r>
              <a:rPr lang="en-US" altLang="zh-CN" sz="2000" dirty="0"/>
              <a:t>A</a:t>
            </a:r>
            <a:r>
              <a:rPr lang="zh-CN" altLang="en-US" sz="2000" dirty="0"/>
              <a:t>”</a:t>
            </a:r>
            <a:r>
              <a:rPr lang="en-US" altLang="zh-CN" sz="2000" dirty="0"/>
              <a:t>,</a:t>
            </a:r>
            <a:r>
              <a:rPr lang="zh-CN" altLang="en-US" sz="2000" dirty="0"/>
              <a:t>“</a:t>
            </a:r>
            <a:r>
              <a:rPr lang="en-US" altLang="zh-CN" sz="2000" dirty="0"/>
              <a:t>A1</a:t>
            </a:r>
            <a:r>
              <a:rPr lang="zh-CN" altLang="en-US" sz="2000" dirty="0"/>
              <a:t>”</a:t>
            </a:r>
            <a:r>
              <a:rPr lang="en-US" altLang="zh-CN" sz="2000" dirty="0"/>
              <a:t>,</a:t>
            </a:r>
            <a:r>
              <a:rPr lang="zh-CN" altLang="en-US" sz="2000" dirty="0"/>
              <a:t>“</a:t>
            </a:r>
            <a:r>
              <a:rPr lang="en-US" altLang="zh-CN" sz="2000" dirty="0"/>
              <a:t>A3</a:t>
            </a:r>
            <a:r>
              <a:rPr lang="zh-CN" altLang="en-US" sz="2000" dirty="0"/>
              <a:t>”</a:t>
            </a:r>
            <a:r>
              <a:rPr lang="en-US" altLang="zh-CN" sz="2000" dirty="0"/>
              <a:t>,</a:t>
            </a:r>
            <a:r>
              <a:rPr lang="zh-CN" altLang="en-US" sz="2000" dirty="0"/>
              <a:t>“</a:t>
            </a:r>
            <a:r>
              <a:rPr lang="en-US" altLang="zh-CN" sz="2000" dirty="0"/>
              <a:t>A5</a:t>
            </a:r>
            <a:r>
              <a:rPr lang="zh-CN" altLang="en-US" sz="2000" dirty="0"/>
              <a:t>”</a:t>
            </a:r>
            <a:r>
              <a:rPr lang="en-US" altLang="zh-CN" sz="2000" dirty="0"/>
              <a:t>,</a:t>
            </a:r>
            <a:r>
              <a:rPr lang="zh-CN" altLang="en-US" sz="2000" dirty="0"/>
              <a:t>“</a:t>
            </a:r>
            <a:r>
              <a:rPr lang="en-US" altLang="zh-CN" sz="2000" dirty="0"/>
              <a:t>A9</a:t>
            </a:r>
            <a:r>
              <a:rPr lang="zh-CN" altLang="en-US" sz="2000" dirty="0"/>
              <a:t> ”是匹配模式</a:t>
            </a:r>
            <a:r>
              <a:rPr lang="en-US" altLang="zh-CN" sz="2000" dirty="0"/>
              <a:t>pattern</a:t>
            </a:r>
            <a:r>
              <a:rPr lang="zh-CN" altLang="en-US" sz="2000" dirty="0"/>
              <a:t>的</a:t>
            </a:r>
            <a:r>
              <a:rPr lang="zh-CN" altLang="en-US" sz="2000" b="1" dirty="0">
                <a:solidFill>
                  <a:srgbClr val="FF0000"/>
                </a:solidFill>
              </a:rPr>
              <a:t>全部</a:t>
            </a:r>
            <a:r>
              <a:rPr lang="zh-CN" altLang="en-US" sz="2000" dirty="0"/>
              <a:t>字符串。</a:t>
            </a:r>
            <a:endParaRPr lang="en-US" altLang="zh-CN" sz="2000" dirty="0"/>
          </a:p>
          <a:p>
            <a:pPr lvl="1"/>
            <a:endParaRPr lang="en-US" altLang="zh-CN" sz="2000" dirty="0"/>
          </a:p>
          <a:p>
            <a:pPr lvl="1"/>
            <a:endParaRPr lang="en-US" altLang="zh-CN" sz="2000" dirty="0"/>
          </a:p>
          <a:p>
            <a:pPr lvl="1"/>
            <a:r>
              <a:rPr lang="en-US" altLang="zh-CN" sz="2000" dirty="0"/>
              <a:t>X</a:t>
            </a:r>
            <a:r>
              <a:rPr lang="zh-CN" altLang="en-US" sz="2000" dirty="0"/>
              <a:t>是“</a:t>
            </a:r>
            <a:r>
              <a:rPr lang="en-US" altLang="zh-CN" sz="2000" dirty="0"/>
              <a:t>\\w</a:t>
            </a:r>
            <a:r>
              <a:rPr lang="zh-CN" altLang="en-US" sz="2000" dirty="0"/>
              <a:t>”，那么“</a:t>
            </a:r>
            <a:r>
              <a:rPr lang="en-US" altLang="zh-CN" sz="2000" dirty="0"/>
              <a:t>@</a:t>
            </a:r>
            <a:r>
              <a:rPr lang="en-US" altLang="zh-CN" sz="2000" dirty="0" err="1"/>
              <a:t>abcd</a:t>
            </a:r>
            <a:r>
              <a:rPr lang="zh-CN" altLang="en-US" sz="2000" dirty="0"/>
              <a:t>”</a:t>
            </a:r>
            <a:r>
              <a:rPr lang="en-US" altLang="zh-CN" sz="2000" dirty="0"/>
              <a:t>,</a:t>
            </a:r>
            <a:r>
              <a:rPr lang="zh-CN" altLang="en-US" sz="2000" dirty="0"/>
              <a:t>“</a:t>
            </a:r>
            <a:r>
              <a:rPr lang="en-US" altLang="zh-CN" sz="2000" dirty="0"/>
              <a:t>@girl</a:t>
            </a:r>
            <a:r>
              <a:rPr lang="zh-CN" altLang="en-US" sz="2000" dirty="0"/>
              <a:t>”</a:t>
            </a:r>
            <a:r>
              <a:rPr lang="en-US" altLang="zh-CN" sz="2000" dirty="0"/>
              <a:t>,</a:t>
            </a:r>
            <a:r>
              <a:rPr lang="zh-CN" altLang="en-US" sz="2000" dirty="0"/>
              <a:t>“</a:t>
            </a:r>
            <a:r>
              <a:rPr lang="en-US" altLang="zh-CN" sz="2000" dirty="0"/>
              <a:t>@moon</a:t>
            </a:r>
            <a:r>
              <a:rPr lang="zh-CN" altLang="en-US" sz="2000" dirty="0"/>
              <a:t>”</a:t>
            </a:r>
            <a:r>
              <a:rPr lang="en-US" altLang="zh-CN" sz="2000" dirty="0"/>
              <a:t>,</a:t>
            </a:r>
            <a:r>
              <a:rPr lang="zh-CN" altLang="en-US" sz="2000" dirty="0"/>
              <a:t>“</a:t>
            </a:r>
            <a:r>
              <a:rPr lang="en-US" altLang="zh-CN" sz="2000" dirty="0"/>
              <a:t>@flag</a:t>
            </a:r>
            <a:r>
              <a:rPr lang="zh-CN" altLang="en-US" sz="2000" dirty="0"/>
              <a:t> ”</a:t>
            </a:r>
            <a:r>
              <a:rPr lang="zh-CN" altLang="en-US" sz="2000" b="1" dirty="0">
                <a:solidFill>
                  <a:srgbClr val="FF0000"/>
                </a:solidFill>
              </a:rPr>
              <a:t>都是</a:t>
            </a:r>
            <a:r>
              <a:rPr lang="zh-CN" altLang="en-US" sz="2000" dirty="0"/>
              <a:t>匹配模式</a:t>
            </a:r>
            <a:r>
              <a:rPr lang="en-US" altLang="zh-CN" sz="2000" dirty="0"/>
              <a:t>pattern</a:t>
            </a:r>
            <a:r>
              <a:rPr lang="zh-CN" altLang="en-US" sz="2000" dirty="0"/>
              <a:t>的字符串之一。</a:t>
            </a:r>
          </a:p>
        </p:txBody>
      </p:sp>
      <p:sp>
        <p:nvSpPr>
          <p:cNvPr id="4" name="矩形 3"/>
          <p:cNvSpPr/>
          <p:nvPr/>
        </p:nvSpPr>
        <p:spPr>
          <a:xfrm>
            <a:off x="971600" y="2555612"/>
            <a:ext cx="2736304" cy="369332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pattern = "</a:t>
            </a:r>
            <a:r>
              <a:rPr lang="en-US" altLang="zh-CN" dirty="0"/>
              <a:t>A[1359]?</a:t>
            </a:r>
            <a:r>
              <a:rPr lang="en-US" altLang="zh-CN" dirty="0">
                <a:latin typeface="Consolas" panose="020B0609020204030204" pitchFamily="49" charset="0"/>
              </a:rPr>
              <a:t>"</a:t>
            </a:r>
          </a:p>
        </p:txBody>
      </p:sp>
      <p:sp>
        <p:nvSpPr>
          <p:cNvPr id="5" name="矩形 4"/>
          <p:cNvSpPr/>
          <p:nvPr/>
        </p:nvSpPr>
        <p:spPr>
          <a:xfrm>
            <a:off x="971600" y="3995772"/>
            <a:ext cx="2736304" cy="369332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pattern = "</a:t>
            </a:r>
            <a:r>
              <a:rPr lang="en-US" altLang="zh-CN" dirty="0"/>
              <a:t>@\\w{4}</a:t>
            </a:r>
            <a:r>
              <a:rPr lang="en-US" altLang="zh-CN" dirty="0">
                <a:latin typeface="Consolas" panose="020B0609020204030204" pitchFamily="49" charset="0"/>
              </a:rPr>
              <a:t>"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95083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6.4 </a:t>
            </a:r>
            <a:r>
              <a:rPr lang="zh-CN" altLang="en-US" sz="3200" dirty="0"/>
              <a:t>正则表达式及字符串的替换与分解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【</a:t>
            </a:r>
            <a:r>
              <a:rPr lang="zh-CN" altLang="en-US" sz="2000" dirty="0"/>
              <a:t>例子</a:t>
            </a:r>
            <a:r>
              <a:rPr lang="en-US" altLang="zh-CN" sz="2000" dirty="0"/>
              <a:t>】</a:t>
            </a:r>
            <a:endParaRPr lang="zh-CN" altLang="en-US" sz="2000" dirty="0"/>
          </a:p>
        </p:txBody>
      </p:sp>
      <p:sp>
        <p:nvSpPr>
          <p:cNvPr id="5" name="矩形 4"/>
          <p:cNvSpPr/>
          <p:nvPr/>
        </p:nvSpPr>
        <p:spPr>
          <a:xfrm>
            <a:off x="545679" y="1190937"/>
            <a:ext cx="7698729" cy="5478423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java.util.regex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.*;</a:t>
            </a:r>
          </a:p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Example6_9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[])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Pattern p;                              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Matcher m; 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p =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Pattern.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compile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"\\d+"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m =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p.matcher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>
                <a:solidFill>
                  <a:srgbClr val="2A00FF"/>
                </a:solidFill>
                <a:latin typeface="Consolas" panose="020B0609020204030204" pitchFamily="49" charset="0"/>
              </a:rPr>
              <a:t>"2008</a:t>
            </a:r>
            <a:r>
              <a:rPr lang="zh-CN" altLang="en-US" sz="1400" dirty="0">
                <a:solidFill>
                  <a:srgbClr val="2A00FF"/>
                </a:solidFill>
                <a:latin typeface="Consolas" panose="020B0609020204030204" pitchFamily="49" charset="0"/>
              </a:rPr>
              <a:t>年</a:t>
            </a:r>
            <a:r>
              <a:rPr lang="en-US" altLang="zh-CN" sz="1400" dirty="0">
                <a:solidFill>
                  <a:srgbClr val="2A00FF"/>
                </a:solidFill>
                <a:latin typeface="Consolas" panose="020B0609020204030204" pitchFamily="49" charset="0"/>
              </a:rPr>
              <a:t>08</a:t>
            </a:r>
            <a:r>
              <a:rPr lang="zh-CN" altLang="en-US" sz="1400" dirty="0">
                <a:solidFill>
                  <a:srgbClr val="2A00FF"/>
                </a:solidFill>
                <a:latin typeface="Consolas" panose="020B0609020204030204" pitchFamily="49" charset="0"/>
              </a:rPr>
              <a:t>月</a:t>
            </a:r>
            <a:r>
              <a:rPr lang="en-US" altLang="zh-CN" sz="1400" dirty="0">
                <a:solidFill>
                  <a:srgbClr val="2A00FF"/>
                </a:solidFill>
                <a:latin typeface="Consolas" panose="020B0609020204030204" pitchFamily="49" charset="0"/>
              </a:rPr>
              <a:t>08</a:t>
            </a:r>
            <a:r>
              <a:rPr lang="zh-CN" altLang="en-US" sz="1400" dirty="0">
                <a:solidFill>
                  <a:srgbClr val="2A00FF"/>
                </a:solidFill>
                <a:latin typeface="Consolas" panose="020B0609020204030204" pitchFamily="49" charset="0"/>
              </a:rPr>
              <a:t>日</a:t>
            </a:r>
            <a:r>
              <a:rPr lang="en-US" altLang="zh-CN" sz="14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m.find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String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str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m.group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"From "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m.start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() + </a:t>
            </a:r>
            <a:r>
              <a:rPr lang="en-US" altLang="zh-CN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 To "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m.end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() + </a:t>
            </a:r>
            <a:r>
              <a:rPr lang="en-US" altLang="zh-CN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": "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p =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Pattern.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compile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"\\D+"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m =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p.matcher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>
                <a:solidFill>
                  <a:srgbClr val="2A00FF"/>
                </a:solidFill>
                <a:latin typeface="Consolas" panose="020B0609020204030204" pitchFamily="49" charset="0"/>
              </a:rPr>
              <a:t>"2008</a:t>
            </a:r>
            <a:r>
              <a:rPr lang="zh-CN" altLang="en-US" sz="1400" dirty="0">
                <a:solidFill>
                  <a:srgbClr val="2A00FF"/>
                </a:solidFill>
                <a:latin typeface="Consolas" panose="020B0609020204030204" pitchFamily="49" charset="0"/>
              </a:rPr>
              <a:t>年</a:t>
            </a:r>
            <a:r>
              <a:rPr lang="en-US" altLang="zh-CN" sz="1400" dirty="0">
                <a:solidFill>
                  <a:srgbClr val="2A00FF"/>
                </a:solidFill>
                <a:latin typeface="Consolas" panose="020B0609020204030204" pitchFamily="49" charset="0"/>
              </a:rPr>
              <a:t>08</a:t>
            </a:r>
            <a:r>
              <a:rPr lang="zh-CN" altLang="en-US" sz="1400" dirty="0">
                <a:solidFill>
                  <a:srgbClr val="2A00FF"/>
                </a:solidFill>
                <a:latin typeface="Consolas" panose="020B0609020204030204" pitchFamily="49" charset="0"/>
              </a:rPr>
              <a:t>月</a:t>
            </a:r>
            <a:r>
              <a:rPr lang="en-US" altLang="zh-CN" sz="1400" dirty="0">
                <a:solidFill>
                  <a:srgbClr val="2A00FF"/>
                </a:solidFill>
                <a:latin typeface="Consolas" panose="020B0609020204030204" pitchFamily="49" charset="0"/>
              </a:rPr>
              <a:t>08</a:t>
            </a:r>
            <a:r>
              <a:rPr lang="zh-CN" altLang="en-US" sz="1400" dirty="0">
                <a:solidFill>
                  <a:srgbClr val="2A00FF"/>
                </a:solidFill>
                <a:latin typeface="Consolas" panose="020B0609020204030204" pitchFamily="49" charset="0"/>
              </a:rPr>
              <a:t>日</a:t>
            </a:r>
            <a:r>
              <a:rPr lang="en-US" altLang="zh-CN" sz="14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m.find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String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str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m.group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"From "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m.start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() + </a:t>
            </a:r>
            <a:r>
              <a:rPr lang="en-US" altLang="zh-CN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 To "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m.end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() + </a:t>
            </a:r>
            <a:r>
              <a:rPr lang="en-US" altLang="zh-CN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": "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36296" y="4138740"/>
            <a:ext cx="1656184" cy="121542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53</a:t>
            </a:fld>
            <a:endParaRPr lang="en-US"/>
          </a:p>
        </p:txBody>
      </p:sp>
      <p:cxnSp>
        <p:nvCxnSpPr>
          <p:cNvPr id="8" name="直接箭头连接符 7"/>
          <p:cNvCxnSpPr/>
          <p:nvPr/>
        </p:nvCxnSpPr>
        <p:spPr>
          <a:xfrm flipH="1">
            <a:off x="4211960" y="2461538"/>
            <a:ext cx="694015" cy="39139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H="1">
            <a:off x="4211960" y="4180938"/>
            <a:ext cx="694015" cy="39139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551529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6.4 </a:t>
            </a:r>
            <a:r>
              <a:rPr lang="zh-CN" altLang="en-US" sz="3200" dirty="0"/>
              <a:t>正则表达式及字符串的替换与分解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模式可以使用“</a:t>
            </a:r>
            <a:r>
              <a:rPr lang="en-US" altLang="zh-CN" sz="2000" dirty="0"/>
              <a:t>|</a:t>
            </a:r>
            <a:r>
              <a:rPr lang="zh-CN" altLang="en-US" sz="2000" dirty="0"/>
              <a:t>”位运算符进行</a:t>
            </a:r>
            <a:r>
              <a:rPr lang="zh-CN" altLang="en-US" sz="2000" dirty="0">
                <a:solidFill>
                  <a:srgbClr val="FF0000"/>
                </a:solidFill>
              </a:rPr>
              <a:t>逻辑“或”</a:t>
            </a:r>
            <a:r>
              <a:rPr lang="zh-CN" altLang="en-US" sz="2000" dirty="0"/>
              <a:t>运算得到一个新模式。例如，</a:t>
            </a:r>
            <a:r>
              <a:rPr lang="en-US" altLang="zh-CN" sz="2000" dirty="0"/>
              <a:t>pattern1</a:t>
            </a:r>
            <a:r>
              <a:rPr lang="zh-CN" altLang="en-US" sz="2000" dirty="0"/>
              <a:t>、</a:t>
            </a:r>
            <a:r>
              <a:rPr lang="en-US" altLang="zh-CN" sz="2000" dirty="0"/>
              <a:t>pattern2</a:t>
            </a:r>
            <a:r>
              <a:rPr lang="zh-CN" altLang="en-US" sz="2000" dirty="0"/>
              <a:t>是两个模式，即两个正则表达式。那么，</a:t>
            </a:r>
          </a:p>
          <a:p>
            <a:endParaRPr lang="en-US" altLang="zh-CN" sz="2000" dirty="0"/>
          </a:p>
          <a:p>
            <a:endParaRPr lang="en-US" altLang="zh-CN" sz="2000" dirty="0"/>
          </a:p>
          <a:p>
            <a:pPr lvl="1"/>
            <a:r>
              <a:rPr lang="zh-CN" altLang="en-US" sz="2000" dirty="0"/>
              <a:t>就是两个模式的“或”。一个字符串如果匹配模式</a:t>
            </a:r>
            <a:r>
              <a:rPr lang="en-US" altLang="zh-CN" sz="2000" dirty="0"/>
              <a:t>pattren1 </a:t>
            </a:r>
            <a:r>
              <a:rPr lang="zh-CN" altLang="en-US" sz="2000" b="1" dirty="0">
                <a:solidFill>
                  <a:srgbClr val="FF0000"/>
                </a:solidFill>
              </a:rPr>
              <a:t>或</a:t>
            </a:r>
            <a:r>
              <a:rPr lang="zh-CN" altLang="en-US" sz="2000" dirty="0"/>
              <a:t> 匹配模式</a:t>
            </a:r>
            <a:r>
              <a:rPr lang="en-US" altLang="zh-CN" sz="2000" dirty="0"/>
              <a:t>pattern2</a:t>
            </a:r>
            <a:r>
              <a:rPr lang="zh-CN" altLang="en-US" sz="2000" dirty="0"/>
              <a:t>，那么就匹配模式</a:t>
            </a:r>
            <a:r>
              <a:rPr lang="en-US" altLang="zh-CN" sz="2000" dirty="0"/>
              <a:t>pattern</a:t>
            </a:r>
            <a:r>
              <a:rPr lang="zh-CN" altLang="en-US" sz="2000" dirty="0"/>
              <a:t>。 </a:t>
            </a:r>
          </a:p>
        </p:txBody>
      </p:sp>
      <p:sp>
        <p:nvSpPr>
          <p:cNvPr id="4" name="矩形 3"/>
          <p:cNvSpPr/>
          <p:nvPr/>
        </p:nvSpPr>
        <p:spPr>
          <a:xfrm>
            <a:off x="1331640" y="2439938"/>
            <a:ext cx="3384376" cy="369332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pattern=pattern1|pattern2;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26070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6.4 </a:t>
            </a:r>
            <a:r>
              <a:rPr lang="zh-CN" altLang="en-US" sz="3200" dirty="0"/>
              <a:t>正则表达式及字符串的替换与分解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【</a:t>
            </a:r>
            <a:r>
              <a:rPr lang="zh-CN" altLang="en-US" sz="2000" dirty="0"/>
              <a:t>例子</a:t>
            </a:r>
            <a:r>
              <a:rPr lang="en-US" altLang="zh-CN" sz="2000" dirty="0"/>
              <a:t>】</a:t>
            </a:r>
            <a:endParaRPr lang="zh-CN" altLang="en-US" sz="2000" dirty="0"/>
          </a:p>
        </p:txBody>
      </p:sp>
      <p:sp>
        <p:nvSpPr>
          <p:cNvPr id="4" name="矩形 3"/>
          <p:cNvSpPr/>
          <p:nvPr/>
        </p:nvSpPr>
        <p:spPr>
          <a:xfrm>
            <a:off x="1009700" y="2050970"/>
            <a:ext cx="7698729" cy="3970318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java.util.regex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.*;</a:t>
            </a:r>
          </a:p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Example6_10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[])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Pattern p;                                   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Matcher m;                                   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String s1 = </a:t>
            </a:r>
            <a:r>
              <a:rPr lang="en-US" altLang="zh-CN" sz="1400" dirty="0">
                <a:solidFill>
                  <a:srgbClr val="2A00FF"/>
                </a:solidFill>
                <a:latin typeface="Consolas" panose="020B0609020204030204" pitchFamily="49" charset="0"/>
              </a:rPr>
              <a:t>"likeKFChateMDlike123jkjhate999like888"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;  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p =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Pattern.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compile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"like\\w{3}|hate\\w{2}"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);     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m =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p.matcher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(s1);                              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m.find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String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str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m.group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"From "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m.start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() + </a:t>
            </a:r>
            <a:r>
              <a:rPr lang="en-US" altLang="zh-CN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 To "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m.end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() + </a:t>
            </a:r>
            <a:r>
              <a:rPr lang="en-US" altLang="zh-CN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": "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88719" y="5585903"/>
            <a:ext cx="1798081" cy="870769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15887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6.4 </a:t>
            </a:r>
            <a:r>
              <a:rPr lang="zh-CN" altLang="en-US" sz="3200" dirty="0"/>
              <a:t>正则表达式及字符串的替换与分解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2.</a:t>
            </a:r>
            <a:r>
              <a:rPr lang="zh-CN" altLang="en-US" sz="2000" dirty="0"/>
              <a:t>字符串的替换</a:t>
            </a:r>
            <a:endParaRPr lang="en-US" altLang="zh-CN" sz="2000" dirty="0"/>
          </a:p>
          <a:p>
            <a:r>
              <a:rPr lang="en-US" altLang="zh-CN" sz="2000" dirty="0"/>
              <a:t>public String </a:t>
            </a:r>
            <a:r>
              <a:rPr lang="en-US" altLang="zh-CN" sz="2000" dirty="0" err="1"/>
              <a:t>replaceAll</a:t>
            </a:r>
            <a:r>
              <a:rPr lang="en-US" altLang="zh-CN" sz="2000" dirty="0"/>
              <a:t>(String regex, String replacement)</a:t>
            </a:r>
            <a:r>
              <a:rPr lang="zh-CN" altLang="en-US" sz="2000" dirty="0"/>
              <a:t>方法返回一个字符串，该字符串是当前字符串中所有与参数</a:t>
            </a:r>
            <a:r>
              <a:rPr lang="en-US" altLang="zh-CN" sz="2000" dirty="0"/>
              <a:t>regex</a:t>
            </a:r>
            <a:r>
              <a:rPr lang="zh-CN" altLang="en-US" sz="2000" dirty="0"/>
              <a:t>指定的正则表达式匹配的字符串被参数</a:t>
            </a:r>
            <a:r>
              <a:rPr lang="en-US" altLang="zh-CN" sz="2000" dirty="0"/>
              <a:t>replacement</a:t>
            </a:r>
            <a:r>
              <a:rPr lang="zh-CN" altLang="en-US" sz="2000" dirty="0"/>
              <a:t>指定的字符串替换后的字符串。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【</a:t>
            </a:r>
            <a:r>
              <a:rPr lang="zh-CN" altLang="en-US" sz="2000" dirty="0"/>
              <a:t>例子</a:t>
            </a:r>
            <a:r>
              <a:rPr lang="en-US" altLang="zh-CN" sz="2000" dirty="0"/>
              <a:t>】</a:t>
            </a:r>
          </a:p>
          <a:p>
            <a:endParaRPr lang="zh-CN" altLang="en-US" sz="2000" dirty="0"/>
          </a:p>
          <a:p>
            <a:endParaRPr lang="zh-CN" altLang="en-US" sz="2000" dirty="0"/>
          </a:p>
        </p:txBody>
      </p:sp>
      <p:sp>
        <p:nvSpPr>
          <p:cNvPr id="4" name="矩形 3"/>
          <p:cNvSpPr/>
          <p:nvPr/>
        </p:nvSpPr>
        <p:spPr>
          <a:xfrm>
            <a:off x="987947" y="3835926"/>
            <a:ext cx="6849813" cy="338554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String result = "12hello567".replaceAll("[a-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zA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-Z]+","***");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87947" y="4291676"/>
            <a:ext cx="944528" cy="289452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97758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6.4 </a:t>
            </a:r>
            <a:r>
              <a:rPr lang="zh-CN" altLang="en-US" sz="3200" dirty="0"/>
              <a:t>正则表达式及字符串的替换与分解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【</a:t>
            </a:r>
            <a:r>
              <a:rPr lang="zh-CN" altLang="en-US" sz="2000" dirty="0"/>
              <a:t>例子</a:t>
            </a:r>
            <a:r>
              <a:rPr lang="en-US" altLang="zh-CN" sz="2000" dirty="0"/>
              <a:t>】</a:t>
            </a:r>
          </a:p>
          <a:p>
            <a:endParaRPr lang="en-US" altLang="zh-CN" sz="2000" dirty="0"/>
          </a:p>
          <a:p>
            <a:endParaRPr lang="zh-CN" altLang="en-US" sz="2000" dirty="0"/>
          </a:p>
          <a:p>
            <a:endParaRPr lang="zh-CN" altLang="en-US" sz="2000" dirty="0"/>
          </a:p>
        </p:txBody>
      </p:sp>
      <p:sp>
        <p:nvSpPr>
          <p:cNvPr id="6" name="矩形 5"/>
          <p:cNvSpPr/>
          <p:nvPr/>
        </p:nvSpPr>
        <p:spPr>
          <a:xfrm>
            <a:off x="1009701" y="2050970"/>
            <a:ext cx="7450732" cy="2677656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Example_replaceAll</a:t>
            </a:r>
            <a:endParaRPr lang="en-US" altLang="zh-CN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main (String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[])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        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String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str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400" dirty="0">
                <a:solidFill>
                  <a:srgbClr val="2A00FF"/>
                </a:solidFill>
                <a:latin typeface="Consolas" panose="020B0609020204030204" pitchFamily="49" charset="0"/>
              </a:rPr>
              <a:t>"Please logon :http://www.cctv.cn Watch TV"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String regex = </a:t>
            </a:r>
            <a:r>
              <a:rPr lang="en-US" altLang="zh-CN" sz="14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400" dirty="0">
                <a:solidFill>
                  <a:srgbClr val="FF0000"/>
                </a:solidFill>
                <a:latin typeface="Consolas" panose="020B0609020204030204" pitchFamily="49" charset="0"/>
              </a:rPr>
              <a:t>(http://|www)[.]?\\w+[.]{1}\\w+[.]{1}\\p{Alpha}+</a:t>
            </a:r>
            <a:r>
              <a:rPr lang="en-US" altLang="zh-CN" sz="14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String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newStr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str.replaceAll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(regex,</a:t>
            </a:r>
            <a:r>
              <a:rPr lang="en-US" altLang="zh-CN" sz="1400" dirty="0">
                <a:solidFill>
                  <a:srgbClr val="2A00FF"/>
                </a:solidFill>
                <a:latin typeface="Consolas" panose="020B0609020204030204" pitchFamily="49" charset="0"/>
              </a:rPr>
              <a:t>""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newStr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17960" y="4874596"/>
            <a:ext cx="3892835" cy="426612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57</a:t>
            </a:fld>
            <a:endParaRPr lang="en-US"/>
          </a:p>
        </p:txBody>
      </p:sp>
      <p:sp>
        <p:nvSpPr>
          <p:cNvPr id="5" name="矩形 4"/>
          <p:cNvSpPr/>
          <p:nvPr/>
        </p:nvSpPr>
        <p:spPr>
          <a:xfrm>
            <a:off x="755576" y="5902801"/>
            <a:ext cx="169790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solidFill>
                  <a:srgbClr val="2A00FF"/>
                </a:solidFill>
                <a:latin typeface="Consolas" panose="020B0609020204030204" pitchFamily="49" charset="0"/>
              </a:rPr>
              <a:t>p{Alpha}</a:t>
            </a:r>
            <a:r>
              <a:rPr lang="zh-CN" altLang="en-US" sz="1600" dirty="0">
                <a:solidFill>
                  <a:srgbClr val="2A00FF"/>
                </a:solidFill>
                <a:latin typeface="Consolas" panose="020B0609020204030204" pitchFamily="49" charset="0"/>
              </a:rPr>
              <a:t>：字母</a:t>
            </a:r>
            <a:endParaRPr lang="zh-CN" altLang="en-US" sz="1600" dirty="0"/>
          </a:p>
        </p:txBody>
      </p:sp>
      <p:sp>
        <p:nvSpPr>
          <p:cNvPr id="8" name="矩形 7"/>
          <p:cNvSpPr/>
          <p:nvPr/>
        </p:nvSpPr>
        <p:spPr>
          <a:xfrm>
            <a:off x="6200463" y="3861048"/>
            <a:ext cx="2836033" cy="369332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\\p{Alpha}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表示</a:t>
            </a:r>
            <a:r>
              <a:rPr lang="zh-CN" altLang="en-US" dirty="0">
                <a:solidFill>
                  <a:srgbClr val="FF0000"/>
                </a:solidFill>
              </a:rPr>
              <a:t>字母字符</a:t>
            </a:r>
          </a:p>
        </p:txBody>
      </p:sp>
    </p:spTree>
    <p:extLst>
      <p:ext uri="{BB962C8B-B14F-4D97-AF65-F5344CB8AC3E}">
        <p14:creationId xmlns:p14="http://schemas.microsoft.com/office/powerpoint/2010/main" val="51496590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6.4 </a:t>
            </a:r>
            <a:r>
              <a:rPr lang="zh-CN" altLang="en-US" sz="3200" dirty="0"/>
              <a:t>正则表达式及字符串的替换与分解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3.</a:t>
            </a:r>
            <a:r>
              <a:rPr lang="zh-CN" altLang="en-US" sz="2000" dirty="0"/>
              <a:t>字符串的分解</a:t>
            </a:r>
          </a:p>
          <a:p>
            <a:r>
              <a:rPr lang="en-US" altLang="zh-CN" sz="2000" dirty="0"/>
              <a:t>public String[] </a:t>
            </a:r>
            <a:r>
              <a:rPr lang="en-US" altLang="zh-CN" sz="2000" b="1" dirty="0">
                <a:solidFill>
                  <a:srgbClr val="FF0000"/>
                </a:solidFill>
              </a:rPr>
              <a:t>split</a:t>
            </a:r>
            <a:r>
              <a:rPr lang="en-US" altLang="zh-CN" sz="2000" dirty="0"/>
              <a:t>(String regex)</a:t>
            </a:r>
            <a:r>
              <a:rPr lang="zh-CN" altLang="en-US" sz="2000" dirty="0"/>
              <a:t>：使用参数指定的正则表达式</a:t>
            </a:r>
            <a:r>
              <a:rPr lang="en-US" altLang="zh-CN" sz="2000" dirty="0"/>
              <a:t>regex</a:t>
            </a:r>
            <a:r>
              <a:rPr lang="zh-CN" altLang="en-US" sz="2000" dirty="0"/>
              <a:t>做为分隔标记</a:t>
            </a:r>
            <a:r>
              <a:rPr lang="zh-CN" altLang="en-US" sz="2000" b="1" dirty="0">
                <a:solidFill>
                  <a:srgbClr val="FF0000"/>
                </a:solidFill>
              </a:rPr>
              <a:t>分解</a:t>
            </a:r>
            <a:r>
              <a:rPr lang="zh-CN" altLang="en-US" sz="2000" dirty="0"/>
              <a:t>出其中的单词，并将分解出的单词存放在字符串数组中 。</a:t>
            </a:r>
          </a:p>
          <a:p>
            <a:endParaRPr lang="en-US" altLang="zh-CN" sz="2000" dirty="0"/>
          </a:p>
          <a:p>
            <a:r>
              <a:rPr lang="zh-CN" altLang="en-US" sz="2000" dirty="0">
                <a:solidFill>
                  <a:srgbClr val="FF0000"/>
                </a:solidFill>
              </a:rPr>
              <a:t>注：我在处理数据的时候，为了分隔不同的字段，常用</a:t>
            </a:r>
            <a:r>
              <a:rPr lang="en-US" altLang="zh-CN" sz="2000" dirty="0">
                <a:solidFill>
                  <a:srgbClr val="FF0000"/>
                </a:solidFill>
              </a:rPr>
              <a:t>split(…)</a:t>
            </a:r>
            <a:r>
              <a:rPr lang="zh-CN" altLang="en-US" sz="2000" dirty="0">
                <a:solidFill>
                  <a:srgbClr val="FF0000"/>
                </a:solidFill>
              </a:rPr>
              <a:t>方法</a:t>
            </a:r>
          </a:p>
          <a:p>
            <a:endParaRPr lang="zh-CN" alt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49665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6.4 </a:t>
            </a:r>
            <a:r>
              <a:rPr lang="zh-CN" altLang="en-US" sz="3200" dirty="0"/>
              <a:t>正则表达式及字符串的替换与分解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/>
              <a:t>【</a:t>
            </a:r>
            <a:r>
              <a:rPr lang="zh-CN" altLang="en-US" sz="2000" dirty="0"/>
              <a:t>例子</a:t>
            </a:r>
            <a:r>
              <a:rPr lang="en-US" altLang="zh-CN" sz="2000" dirty="0"/>
              <a:t>】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11560" y="1988840"/>
            <a:ext cx="7770737" cy="3754874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java.util.Scanner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</a:p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Example6_11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main (String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[])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        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Scanner reader =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Scanner(System.</a:t>
            </a:r>
            <a:r>
              <a:rPr lang="en-US" altLang="zh-CN" sz="14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in</a:t>
            </a:r>
            <a:r>
              <a:rPr lang="en-US" altLang="zh-CN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String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str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reader.nextLine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1400" dirty="0">
                <a:solidFill>
                  <a:srgbClr val="3F7F5F"/>
                </a:solidFill>
                <a:latin typeface="Consolas" panose="020B0609020204030204" pitchFamily="49" charset="0"/>
              </a:rPr>
              <a:t>空格字符、数字和符号</a:t>
            </a:r>
            <a:r>
              <a:rPr lang="en-US" altLang="zh-CN" sz="1400" dirty="0">
                <a:solidFill>
                  <a:srgbClr val="3F7F5F"/>
                </a:solidFill>
                <a:latin typeface="Consolas" panose="020B0609020204030204" pitchFamily="49" charset="0"/>
              </a:rPr>
              <a:t>(!"#$%&amp;'()*+,-./:;&lt;=&gt;?@[\]^_`{|}~)</a:t>
            </a:r>
            <a:r>
              <a:rPr lang="zh-CN" altLang="en-US" sz="1400" dirty="0">
                <a:solidFill>
                  <a:srgbClr val="3F7F5F"/>
                </a:solidFill>
                <a:latin typeface="Consolas" panose="020B0609020204030204" pitchFamily="49" charset="0"/>
              </a:rPr>
              <a:t>组成的正则表达式</a:t>
            </a:r>
            <a:endParaRPr lang="en-US" altLang="zh-CN" sz="14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String regex = </a:t>
            </a:r>
            <a:r>
              <a:rPr lang="en-US" altLang="zh-CN" sz="1400" dirty="0">
                <a:solidFill>
                  <a:srgbClr val="2A00FF"/>
                </a:solidFill>
                <a:latin typeface="Consolas" panose="020B0609020204030204" pitchFamily="49" charset="0"/>
              </a:rPr>
              <a:t>"[\\s\\d\\p{</a:t>
            </a:r>
            <a:r>
              <a:rPr lang="en-US" altLang="zh-CN" sz="1400" dirty="0" err="1">
                <a:solidFill>
                  <a:srgbClr val="2A00FF"/>
                </a:solidFill>
                <a:latin typeface="Consolas" panose="020B0609020204030204" pitchFamily="49" charset="0"/>
              </a:rPr>
              <a:t>Punct</a:t>
            </a:r>
            <a:r>
              <a:rPr lang="en-US" altLang="zh-CN" sz="1400" dirty="0">
                <a:solidFill>
                  <a:srgbClr val="2A00FF"/>
                </a:solidFill>
                <a:latin typeface="Consolas" panose="020B0609020204030204" pitchFamily="49" charset="0"/>
              </a:rPr>
              <a:t>}]+"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String words[] =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str.split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(regex); 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=0;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words.</a:t>
            </a:r>
            <a:r>
              <a:rPr lang="en-US" altLang="zh-CN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m = i+1;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"Word"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 + m + </a:t>
            </a:r>
            <a:r>
              <a:rPr lang="en-US" altLang="zh-CN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":"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 + words[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228184" y="5392786"/>
            <a:ext cx="2154113" cy="768494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59</a:t>
            </a:fld>
            <a:endParaRPr lang="en-US"/>
          </a:p>
        </p:txBody>
      </p:sp>
      <p:sp>
        <p:nvSpPr>
          <p:cNvPr id="7" name="矩形 6"/>
          <p:cNvSpPr/>
          <p:nvPr/>
        </p:nvSpPr>
        <p:spPr>
          <a:xfrm>
            <a:off x="611560" y="6186790"/>
            <a:ext cx="6240811" cy="338554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</a:rPr>
              <a:t>\\p{Punct}</a:t>
            </a:r>
            <a:r>
              <a:rPr lang="zh-CN" alt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表示标点符号 </a:t>
            </a:r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</a:rPr>
              <a:t>!"#$%&amp;'()*+,-./:;&lt;=&gt;?@[\]^_`{|}~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9463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6.1 String</a:t>
            </a:r>
            <a:r>
              <a:rPr lang="zh-CN" altLang="en-US" sz="3200" dirty="0"/>
              <a:t>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2.</a:t>
            </a:r>
            <a:r>
              <a:rPr lang="zh-CN" altLang="en-US" sz="2000" dirty="0"/>
              <a:t>引用字符串常量对象</a:t>
            </a:r>
          </a:p>
          <a:p>
            <a:pPr lvl="1"/>
            <a:r>
              <a:rPr lang="zh-CN" altLang="en-US" sz="2000" b="1" dirty="0">
                <a:solidFill>
                  <a:srgbClr val="0000FF"/>
                </a:solidFill>
              </a:rPr>
              <a:t>字符串常量（</a:t>
            </a:r>
            <a:r>
              <a:rPr lang="en-US" altLang="zh-CN" sz="2000" b="1" dirty="0">
                <a:solidFill>
                  <a:srgbClr val="0000FF"/>
                </a:solidFill>
              </a:rPr>
              <a:t>string literal</a:t>
            </a:r>
            <a:r>
              <a:rPr lang="zh-CN" altLang="en-US" sz="2000" b="1" dirty="0">
                <a:solidFill>
                  <a:srgbClr val="0000FF"/>
                </a:solidFill>
              </a:rPr>
              <a:t>）</a:t>
            </a:r>
            <a:r>
              <a:rPr lang="zh-CN" altLang="en-US" sz="2000" dirty="0"/>
              <a:t>被当作是</a:t>
            </a:r>
            <a:r>
              <a:rPr lang="en-US" altLang="zh-CN" sz="2000" b="1" dirty="0">
                <a:solidFill>
                  <a:srgbClr val="FF0000"/>
                </a:solidFill>
              </a:rPr>
              <a:t>String</a:t>
            </a:r>
            <a:r>
              <a:rPr lang="zh-CN" altLang="en-US" sz="2000" b="1" dirty="0">
                <a:solidFill>
                  <a:srgbClr val="FF0000"/>
                </a:solidFill>
              </a:rPr>
              <a:t>对象</a:t>
            </a:r>
            <a:r>
              <a:rPr lang="zh-CN" altLang="en-US" sz="2000" dirty="0"/>
              <a:t>，因此可以把</a:t>
            </a:r>
            <a:r>
              <a:rPr lang="zh-CN" altLang="en-US" sz="2000" b="1" dirty="0">
                <a:solidFill>
                  <a:srgbClr val="0000FF"/>
                </a:solidFill>
              </a:rPr>
              <a:t>字符串常量</a:t>
            </a:r>
            <a:r>
              <a:rPr lang="zh-CN" altLang="en-US" sz="2000" dirty="0"/>
              <a:t>的</a:t>
            </a:r>
            <a:r>
              <a:rPr lang="zh-CN" altLang="en-US" sz="2000" b="1" dirty="0">
                <a:solidFill>
                  <a:srgbClr val="FF0000"/>
                </a:solidFill>
              </a:rPr>
              <a:t>引用</a:t>
            </a:r>
            <a:r>
              <a:rPr lang="zh-CN" altLang="en-US" sz="2000" dirty="0"/>
              <a:t>赋值给一个字符串变量（</a:t>
            </a:r>
            <a:r>
              <a:rPr lang="en-US" altLang="zh-CN" sz="2000" dirty="0"/>
              <a:t>String variable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pPr lvl="1"/>
            <a:endParaRPr lang="en-US" altLang="zh-CN" sz="2000" dirty="0"/>
          </a:p>
          <a:p>
            <a:pPr lvl="1"/>
            <a:endParaRPr lang="en-US" altLang="zh-CN" sz="2000" dirty="0"/>
          </a:p>
          <a:p>
            <a:pPr lvl="1"/>
            <a:endParaRPr lang="en-US" altLang="zh-CN" sz="2000" dirty="0"/>
          </a:p>
          <a:p>
            <a:pPr lvl="1"/>
            <a:r>
              <a:rPr lang="en-US" altLang="zh-CN" sz="2000" dirty="0"/>
              <a:t>s1, s2</a:t>
            </a:r>
            <a:r>
              <a:rPr lang="zh-CN" altLang="en-US" sz="2000" dirty="0"/>
              <a:t>具有</a:t>
            </a:r>
            <a:r>
              <a:rPr lang="zh-CN" altLang="en-US" sz="2000" b="1" dirty="0">
                <a:solidFill>
                  <a:srgbClr val="FF0000"/>
                </a:solidFill>
              </a:rPr>
              <a:t>相同的引用（</a:t>
            </a:r>
            <a:r>
              <a:rPr lang="en-US" altLang="zh-CN" sz="2000" b="1" dirty="0">
                <a:solidFill>
                  <a:srgbClr val="FF0000"/>
                </a:solidFill>
              </a:rPr>
              <a:t>reference</a:t>
            </a:r>
            <a:r>
              <a:rPr lang="zh-CN" altLang="en-US" sz="2000" b="1" dirty="0">
                <a:solidFill>
                  <a:srgbClr val="FF0000"/>
                </a:solidFill>
              </a:rPr>
              <a:t>）</a:t>
            </a:r>
            <a:r>
              <a:rPr lang="zh-CN" altLang="en-US" sz="2000" dirty="0"/>
              <a:t>，因而具有</a:t>
            </a:r>
            <a:r>
              <a:rPr lang="zh-CN" altLang="en-US" sz="2000" b="1" dirty="0">
                <a:solidFill>
                  <a:srgbClr val="0000FF"/>
                </a:solidFill>
              </a:rPr>
              <a:t>相同的实体（</a:t>
            </a:r>
            <a:r>
              <a:rPr lang="en-US" altLang="zh-CN" sz="2000" b="1" dirty="0">
                <a:solidFill>
                  <a:srgbClr val="0000FF"/>
                </a:solidFill>
              </a:rPr>
              <a:t>string value or </a:t>
            </a:r>
            <a:r>
              <a:rPr lang="en-US" altLang="zh-CN" sz="2000" b="1" u="sng" dirty="0">
                <a:solidFill>
                  <a:srgbClr val="0000FF"/>
                </a:solidFill>
              </a:rPr>
              <a:t>content</a:t>
            </a:r>
            <a:r>
              <a:rPr lang="zh-CN" altLang="en-US" sz="2000" b="1" dirty="0">
                <a:solidFill>
                  <a:srgbClr val="0000FF"/>
                </a:solidFill>
              </a:rPr>
              <a:t>）</a:t>
            </a:r>
            <a:r>
              <a:rPr lang="zh-CN" altLang="en-US" sz="2000" dirty="0"/>
              <a:t>。</a:t>
            </a:r>
          </a:p>
        </p:txBody>
      </p:sp>
      <p:sp>
        <p:nvSpPr>
          <p:cNvPr id="6" name="矩形 5"/>
          <p:cNvSpPr/>
          <p:nvPr/>
        </p:nvSpPr>
        <p:spPr>
          <a:xfrm>
            <a:off x="1331640" y="2752465"/>
            <a:ext cx="2376264" cy="830997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String s1, s2;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s1 = </a:t>
            </a:r>
            <a:r>
              <a:rPr lang="en-US" altLang="zh-CN" sz="1600" dirty="0">
                <a:solidFill>
                  <a:srgbClr val="2A00FF"/>
                </a:solidFill>
                <a:latin typeface="Consolas" panose="020B0609020204030204" pitchFamily="49" charset="0"/>
              </a:rPr>
              <a:t>"How are you"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s2 = </a:t>
            </a:r>
            <a:r>
              <a:rPr lang="en-US" altLang="zh-CN" sz="1600" dirty="0">
                <a:solidFill>
                  <a:srgbClr val="2A00FF"/>
                </a:solidFill>
                <a:latin typeface="Consolas" panose="020B0609020204030204" pitchFamily="49" charset="0"/>
              </a:rPr>
              <a:t>"How are you"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文本框 4"/>
          <p:cNvSpPr txBox="1"/>
          <p:nvPr/>
        </p:nvSpPr>
        <p:spPr>
          <a:xfrm>
            <a:off x="1043608" y="5734997"/>
            <a:ext cx="7590411" cy="646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A </a:t>
            </a:r>
            <a:r>
              <a:rPr lang="en-US" altLang="zh-CN" b="1" u="sng" dirty="0"/>
              <a:t>String variable</a:t>
            </a:r>
            <a:r>
              <a:rPr lang="en-US" altLang="zh-CN" b="1" dirty="0"/>
              <a:t> </a:t>
            </a:r>
            <a:r>
              <a:rPr lang="en-US" altLang="zh-CN" dirty="0"/>
              <a:t>holds a reference to a </a:t>
            </a:r>
            <a:r>
              <a:rPr lang="en-US" altLang="zh-CN" b="1" u="sng" dirty="0"/>
              <a:t>String object</a:t>
            </a:r>
            <a:r>
              <a:rPr lang="en-US" altLang="zh-CN" b="1" dirty="0"/>
              <a:t> </a:t>
            </a:r>
            <a:r>
              <a:rPr lang="en-US" altLang="zh-CN" dirty="0"/>
              <a:t>that stores a </a:t>
            </a:r>
            <a:r>
              <a:rPr lang="en-US" altLang="zh-CN" b="1" u="sng" dirty="0"/>
              <a:t>string value</a:t>
            </a:r>
            <a:r>
              <a:rPr lang="en-US" altLang="zh-CN" dirty="0"/>
              <a:t>. </a:t>
            </a:r>
          </a:p>
          <a:p>
            <a:r>
              <a:rPr lang="zh-CN" altLang="en-US" dirty="0"/>
              <a:t>注：大多数情况下，三者之间的差异可以忽略。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043608" y="4628738"/>
            <a:ext cx="7590411" cy="9233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Since strings are </a:t>
            </a:r>
            <a:r>
              <a:rPr lang="en-US" altLang="zh-CN" b="1" dirty="0"/>
              <a:t>immutable</a:t>
            </a:r>
            <a:r>
              <a:rPr lang="en-US" altLang="zh-CN" dirty="0"/>
              <a:t> (</a:t>
            </a:r>
            <a:r>
              <a:rPr lang="zh-CN" altLang="en-US" dirty="0"/>
              <a:t>不变的</a:t>
            </a:r>
            <a:r>
              <a:rPr lang="en-US" altLang="zh-CN" dirty="0"/>
              <a:t>) and are </a:t>
            </a:r>
            <a:r>
              <a:rPr lang="en-US" altLang="zh-CN" b="1" dirty="0"/>
              <a:t>ubiquitous</a:t>
            </a:r>
            <a:r>
              <a:rPr lang="en-US" altLang="zh-CN" dirty="0"/>
              <a:t> (</a:t>
            </a:r>
            <a:r>
              <a:rPr lang="zh-CN" altLang="en-US" dirty="0"/>
              <a:t>无处不在的</a:t>
            </a:r>
            <a:r>
              <a:rPr lang="en-US" altLang="zh-CN" dirty="0"/>
              <a:t>) in programming, the JVM uses </a:t>
            </a:r>
            <a:r>
              <a:rPr lang="en-US" altLang="zh-CN" dirty="0">
                <a:solidFill>
                  <a:srgbClr val="FF0000"/>
                </a:solidFill>
              </a:rPr>
              <a:t>a </a:t>
            </a:r>
            <a:r>
              <a:rPr lang="en-US" altLang="zh-CN" b="1" dirty="0">
                <a:solidFill>
                  <a:srgbClr val="FF0000"/>
                </a:solidFill>
              </a:rPr>
              <a:t>unique 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zh-CN" altLang="en-US" dirty="0">
                <a:solidFill>
                  <a:srgbClr val="FF0000"/>
                </a:solidFill>
              </a:rPr>
              <a:t>唯一的</a:t>
            </a:r>
            <a:r>
              <a:rPr lang="en-US" altLang="zh-CN" dirty="0">
                <a:solidFill>
                  <a:srgbClr val="FF0000"/>
                </a:solidFill>
              </a:rPr>
              <a:t>) instance for </a:t>
            </a:r>
            <a:r>
              <a:rPr lang="en-US" altLang="zh-CN" b="1" u="sng" dirty="0">
                <a:solidFill>
                  <a:srgbClr val="0000FF"/>
                </a:solidFill>
              </a:rPr>
              <a:t>string literals with the same character sequence</a:t>
            </a:r>
            <a:r>
              <a:rPr lang="en-US" altLang="zh-CN" b="1" dirty="0">
                <a:solidFill>
                  <a:srgbClr val="0000FF"/>
                </a:solidFill>
              </a:rPr>
              <a:t> </a:t>
            </a:r>
            <a:r>
              <a:rPr lang="en-US" altLang="zh-CN" dirty="0"/>
              <a:t>in order to improve efficiency and save memory.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525283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200"/>
              <a:t>小结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6.1 String</a:t>
            </a:r>
            <a:r>
              <a:rPr lang="zh-CN" altLang="en-US" sz="2000" dirty="0"/>
              <a:t>类：</a:t>
            </a:r>
            <a:r>
              <a:rPr lang="en-US" altLang="zh-CN" sz="2000" dirty="0">
                <a:solidFill>
                  <a:srgbClr val="FF0000"/>
                </a:solidFill>
              </a:rPr>
              <a:t>process </a:t>
            </a:r>
            <a:r>
              <a:rPr lang="en-US" altLang="zh-CN" sz="2000" b="1" dirty="0">
                <a:solidFill>
                  <a:srgbClr val="FF0000"/>
                </a:solidFill>
              </a:rPr>
              <a:t>fixed</a:t>
            </a:r>
            <a:r>
              <a:rPr lang="en-US" altLang="zh-CN" sz="2000" dirty="0">
                <a:solidFill>
                  <a:srgbClr val="FF0000"/>
                </a:solidFill>
              </a:rPr>
              <a:t> strings</a:t>
            </a:r>
          </a:p>
          <a:p>
            <a:r>
              <a:rPr lang="en-US" altLang="zh-CN" sz="2000" dirty="0"/>
              <a:t>6.2 </a:t>
            </a:r>
            <a:r>
              <a:rPr lang="en-US" altLang="zh-CN" sz="2000" dirty="0" err="1"/>
              <a:t>StringBuffer</a:t>
            </a:r>
            <a:r>
              <a:rPr lang="zh-CN" altLang="en-US" sz="2000" dirty="0"/>
              <a:t>类：</a:t>
            </a:r>
            <a:r>
              <a:rPr lang="en-US" altLang="zh-CN" sz="2000" dirty="0">
                <a:solidFill>
                  <a:srgbClr val="FF0000"/>
                </a:solidFill>
              </a:rPr>
              <a:t>process </a:t>
            </a:r>
            <a:r>
              <a:rPr lang="en-US" altLang="zh-CN" sz="2000" b="1" dirty="0">
                <a:solidFill>
                  <a:srgbClr val="FF0000"/>
                </a:solidFill>
              </a:rPr>
              <a:t>flexible</a:t>
            </a:r>
            <a:r>
              <a:rPr lang="en-US" altLang="zh-CN" sz="2000" dirty="0">
                <a:solidFill>
                  <a:srgbClr val="FF0000"/>
                </a:solidFill>
              </a:rPr>
              <a:t> strings</a:t>
            </a:r>
          </a:p>
          <a:p>
            <a:r>
              <a:rPr lang="en-US" altLang="zh-CN" sz="2000" dirty="0"/>
              <a:t>6.3 </a:t>
            </a:r>
            <a:r>
              <a:rPr lang="en-US" altLang="zh-CN" sz="2000" dirty="0" err="1"/>
              <a:t>StringTokenizer</a:t>
            </a:r>
            <a:r>
              <a:rPr lang="zh-CN" altLang="en-US" sz="2000" dirty="0"/>
              <a:t>类</a:t>
            </a:r>
            <a:endParaRPr lang="en-US" altLang="zh-CN" sz="2000" dirty="0"/>
          </a:p>
          <a:p>
            <a:r>
              <a:rPr lang="en-US" altLang="zh-CN" sz="2000" dirty="0"/>
              <a:t>6.5 Scanner</a:t>
            </a:r>
            <a:r>
              <a:rPr lang="zh-CN" altLang="en-US" sz="2000" dirty="0"/>
              <a:t>类</a:t>
            </a:r>
            <a:endParaRPr lang="en-US" altLang="zh-CN" sz="2000" dirty="0"/>
          </a:p>
          <a:p>
            <a:r>
              <a:rPr lang="en-US" altLang="zh-CN" sz="2000" dirty="0"/>
              <a:t>6.6 </a:t>
            </a:r>
            <a:r>
              <a:rPr lang="zh-CN" altLang="en-US" sz="2000" dirty="0">
                <a:solidFill>
                  <a:srgbClr val="FF0000"/>
                </a:solidFill>
              </a:rPr>
              <a:t>模式</a:t>
            </a:r>
            <a:r>
              <a:rPr lang="zh-CN" altLang="en-US" sz="2000" dirty="0"/>
              <a:t>匹配	</a:t>
            </a:r>
            <a:endParaRPr lang="en-US" altLang="zh-CN" sz="2000" dirty="0"/>
          </a:p>
          <a:p>
            <a:r>
              <a:rPr lang="en-US" altLang="zh-CN" sz="2000" dirty="0"/>
              <a:t>6.4 </a:t>
            </a:r>
            <a:r>
              <a:rPr lang="zh-CN" altLang="en-US" sz="2000" dirty="0">
                <a:solidFill>
                  <a:srgbClr val="FF0000"/>
                </a:solidFill>
              </a:rPr>
              <a:t>正则表达式</a:t>
            </a:r>
            <a:r>
              <a:rPr lang="zh-CN" altLang="en-US" sz="2000" dirty="0"/>
              <a:t>及字符串的替换与分解</a:t>
            </a:r>
            <a:endParaRPr lang="en-US" altLang="zh-CN" sz="2000" dirty="0"/>
          </a:p>
          <a:p>
            <a:endParaRPr lang="zh-CN" alt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763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6.1 String</a:t>
            </a:r>
            <a:r>
              <a:rPr lang="zh-CN" altLang="en-US" sz="3200" dirty="0"/>
              <a:t>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3.String</a:t>
            </a:r>
            <a:r>
              <a:rPr lang="zh-CN" altLang="en-US" sz="2000" dirty="0"/>
              <a:t>类的常用方法</a:t>
            </a:r>
          </a:p>
          <a:p>
            <a:pPr lvl="1"/>
            <a:endParaRPr lang="en-US" altLang="zh-CN" sz="2000" dirty="0"/>
          </a:p>
          <a:p>
            <a:pPr lvl="1"/>
            <a:r>
              <a:rPr lang="en-US" altLang="zh-CN" sz="2000" dirty="0"/>
              <a:t>public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b="1" dirty="0">
                <a:solidFill>
                  <a:srgbClr val="FF0000"/>
                </a:solidFill>
              </a:rPr>
              <a:t>length</a:t>
            </a:r>
            <a:r>
              <a:rPr lang="en-US" altLang="zh-CN" sz="2000" dirty="0"/>
              <a:t>()</a:t>
            </a:r>
          </a:p>
          <a:p>
            <a:pPr lvl="2"/>
            <a:r>
              <a:rPr lang="zh-CN" altLang="en-US" sz="2000" dirty="0"/>
              <a:t>获取一个字符串的</a:t>
            </a:r>
            <a:r>
              <a:rPr lang="zh-CN" altLang="en-US" sz="2000" b="1" dirty="0">
                <a:solidFill>
                  <a:srgbClr val="FF0000"/>
                </a:solidFill>
              </a:rPr>
              <a:t>长度</a:t>
            </a:r>
            <a:endParaRPr lang="zh-CN" altLang="en-US" sz="2000" dirty="0"/>
          </a:p>
          <a:p>
            <a:pPr lvl="1"/>
            <a:endParaRPr lang="en-US" altLang="zh-CN" sz="2000" dirty="0"/>
          </a:p>
          <a:p>
            <a:pPr lvl="1"/>
            <a:r>
              <a:rPr lang="en-US" altLang="zh-CN" sz="2000" dirty="0"/>
              <a:t>public </a:t>
            </a:r>
            <a:r>
              <a:rPr lang="en-US" altLang="zh-CN" sz="2000" dirty="0" err="1"/>
              <a:t>boolean</a:t>
            </a:r>
            <a:r>
              <a:rPr lang="en-US" altLang="zh-CN" sz="2000" dirty="0"/>
              <a:t> </a:t>
            </a:r>
            <a:r>
              <a:rPr lang="en-US" altLang="zh-CN" sz="2000" b="1" dirty="0">
                <a:solidFill>
                  <a:srgbClr val="FF0000"/>
                </a:solidFill>
              </a:rPr>
              <a:t>equals</a:t>
            </a:r>
            <a:r>
              <a:rPr lang="en-US" altLang="zh-CN" sz="2000" dirty="0"/>
              <a:t>(String s)</a:t>
            </a:r>
          </a:p>
          <a:p>
            <a:pPr lvl="2"/>
            <a:r>
              <a:rPr lang="zh-CN" altLang="en-US" sz="2000" dirty="0"/>
              <a:t>比较当前字符串对象的</a:t>
            </a:r>
            <a:r>
              <a:rPr lang="zh-CN" altLang="en-US" sz="2000" b="1" dirty="0">
                <a:solidFill>
                  <a:srgbClr val="FF0000"/>
                </a:solidFill>
              </a:rPr>
              <a:t>实体</a:t>
            </a:r>
            <a:r>
              <a:rPr lang="zh-CN" altLang="en-US" sz="2000" dirty="0"/>
              <a:t>是否与参数指定的字符串</a:t>
            </a:r>
            <a:r>
              <a:rPr lang="en-US" altLang="zh-CN" sz="2000" dirty="0"/>
              <a:t>s</a:t>
            </a:r>
            <a:r>
              <a:rPr lang="zh-CN" altLang="en-US" sz="2000" dirty="0"/>
              <a:t>的</a:t>
            </a:r>
            <a:r>
              <a:rPr lang="zh-CN" altLang="en-US" sz="2000" b="1" dirty="0">
                <a:solidFill>
                  <a:srgbClr val="FF0000"/>
                </a:solidFill>
              </a:rPr>
              <a:t>实体</a:t>
            </a:r>
            <a:r>
              <a:rPr lang="zh-CN" altLang="en-US" sz="2000" dirty="0"/>
              <a:t>相同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959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6.1 String</a:t>
            </a:r>
            <a:r>
              <a:rPr lang="zh-CN" altLang="en-US" sz="3200" dirty="0"/>
              <a:t>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zh-CN" sz="2000" dirty="0"/>
              <a:t>public </a:t>
            </a:r>
            <a:r>
              <a:rPr lang="en-US" altLang="zh-CN" sz="2000" dirty="0" err="1"/>
              <a:t>boolean</a:t>
            </a:r>
            <a:r>
              <a:rPr lang="en-US" altLang="zh-CN" sz="2000" dirty="0"/>
              <a:t> </a:t>
            </a:r>
            <a:r>
              <a:rPr lang="en-US" altLang="zh-CN" sz="2000" b="1" dirty="0" err="1">
                <a:solidFill>
                  <a:srgbClr val="FF0000"/>
                </a:solidFill>
              </a:rPr>
              <a:t>startsWith</a:t>
            </a:r>
            <a:r>
              <a:rPr lang="en-US" altLang="zh-CN" sz="2000" dirty="0"/>
              <a:t>(String s)</a:t>
            </a:r>
          </a:p>
          <a:p>
            <a:pPr lvl="2"/>
            <a:r>
              <a:rPr lang="zh-CN" altLang="en-US" sz="2000" dirty="0"/>
              <a:t>判断当前字符串对象的</a:t>
            </a:r>
            <a:r>
              <a:rPr lang="zh-CN" altLang="en-US" sz="2000" b="1" dirty="0">
                <a:solidFill>
                  <a:srgbClr val="FF0000"/>
                </a:solidFill>
              </a:rPr>
              <a:t>前缀</a:t>
            </a:r>
            <a:r>
              <a:rPr lang="zh-CN" altLang="en-US" sz="2000" dirty="0"/>
              <a:t>是否是参数指定的字符串</a:t>
            </a:r>
            <a:r>
              <a:rPr lang="en-US" altLang="zh-CN" sz="2000" dirty="0"/>
              <a:t>s</a:t>
            </a:r>
          </a:p>
          <a:p>
            <a:pPr lvl="1"/>
            <a:r>
              <a:rPr lang="en-US" altLang="zh-CN" sz="2000" dirty="0"/>
              <a:t>public </a:t>
            </a:r>
            <a:r>
              <a:rPr lang="en-US" altLang="zh-CN" sz="2000" dirty="0" err="1"/>
              <a:t>boolean</a:t>
            </a:r>
            <a:r>
              <a:rPr lang="en-US" altLang="zh-CN" sz="2000" dirty="0"/>
              <a:t> </a:t>
            </a:r>
            <a:r>
              <a:rPr lang="en-US" altLang="zh-CN" sz="2000" b="1" dirty="0" err="1">
                <a:solidFill>
                  <a:srgbClr val="FF0000"/>
                </a:solidFill>
              </a:rPr>
              <a:t>endsWith</a:t>
            </a:r>
            <a:r>
              <a:rPr lang="en-US" altLang="zh-CN" sz="2000" dirty="0"/>
              <a:t>(String s)</a:t>
            </a:r>
            <a:r>
              <a:rPr lang="zh-CN" altLang="en-US" sz="2000" dirty="0"/>
              <a:t> </a:t>
            </a:r>
            <a:endParaRPr lang="en-US" altLang="zh-CN" sz="2000" dirty="0"/>
          </a:p>
          <a:p>
            <a:pPr lvl="2"/>
            <a:r>
              <a:rPr lang="zh-CN" altLang="en-US" sz="2000" dirty="0"/>
              <a:t>判断当前字符串对象的</a:t>
            </a:r>
            <a:r>
              <a:rPr lang="zh-CN" altLang="en-US" sz="2000" b="1" dirty="0">
                <a:solidFill>
                  <a:srgbClr val="FF0000"/>
                </a:solidFill>
              </a:rPr>
              <a:t>后缀</a:t>
            </a:r>
            <a:r>
              <a:rPr lang="zh-CN" altLang="en-US" sz="2000" dirty="0"/>
              <a:t>是否是参数指定的字符串</a:t>
            </a:r>
            <a:r>
              <a:rPr lang="en-US" altLang="zh-CN" sz="2000" dirty="0"/>
              <a:t>s</a:t>
            </a:r>
            <a:endParaRPr lang="zh-CN" altLang="en-US" sz="2000" dirty="0"/>
          </a:p>
          <a:p>
            <a:pPr lvl="1"/>
            <a:endParaRPr lang="en-US" altLang="zh-CN" sz="2000" dirty="0"/>
          </a:p>
          <a:p>
            <a:pPr lvl="1"/>
            <a:r>
              <a:rPr lang="en-US" altLang="zh-CN" sz="2000" dirty="0"/>
              <a:t>public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b="1" dirty="0" err="1">
                <a:solidFill>
                  <a:srgbClr val="FF0000"/>
                </a:solidFill>
              </a:rPr>
              <a:t>compareTo</a:t>
            </a:r>
            <a:r>
              <a:rPr lang="en-US" altLang="zh-CN" sz="2000" dirty="0"/>
              <a:t>(String s)</a:t>
            </a:r>
          </a:p>
          <a:p>
            <a:pPr lvl="2"/>
            <a:r>
              <a:rPr lang="zh-CN" altLang="en-US" sz="2000" dirty="0"/>
              <a:t>按</a:t>
            </a:r>
            <a:r>
              <a:rPr lang="zh-CN" altLang="en-US" sz="2000" b="1" dirty="0">
                <a:solidFill>
                  <a:srgbClr val="FF0000"/>
                </a:solidFill>
              </a:rPr>
              <a:t>字典序</a:t>
            </a:r>
            <a:r>
              <a:rPr lang="zh-CN" altLang="en-US" sz="2000" dirty="0"/>
              <a:t>与参数</a:t>
            </a:r>
            <a:r>
              <a:rPr lang="en-US" altLang="zh-CN" sz="2000" dirty="0"/>
              <a:t>s</a:t>
            </a:r>
            <a:r>
              <a:rPr lang="zh-CN" altLang="en-US" sz="2000" dirty="0"/>
              <a:t>指定的字符串</a:t>
            </a:r>
            <a:r>
              <a:rPr lang="zh-CN" altLang="en-US" sz="2000" b="1" dirty="0">
                <a:solidFill>
                  <a:srgbClr val="FF0000"/>
                </a:solidFill>
              </a:rPr>
              <a:t>比较大小</a:t>
            </a:r>
            <a:r>
              <a:rPr lang="zh-CN" altLang="en-US" sz="2000" dirty="0"/>
              <a:t>。如果当前字符串与</a:t>
            </a:r>
            <a:r>
              <a:rPr lang="en-US" altLang="zh-CN" sz="2000" dirty="0"/>
              <a:t>s</a:t>
            </a:r>
            <a:r>
              <a:rPr lang="zh-CN" altLang="en-US" sz="2000" dirty="0"/>
              <a:t>相同，该方法返回值</a:t>
            </a:r>
            <a:r>
              <a:rPr lang="en-US" altLang="zh-CN" sz="2000" b="1" dirty="0">
                <a:solidFill>
                  <a:srgbClr val="0000FF"/>
                </a:solidFill>
              </a:rPr>
              <a:t>0</a:t>
            </a:r>
            <a:r>
              <a:rPr lang="zh-CN" altLang="en-US" sz="2000" dirty="0"/>
              <a:t>；如果当前字符串对象大于</a:t>
            </a:r>
            <a:r>
              <a:rPr lang="en-US" altLang="zh-CN" sz="2000" dirty="0"/>
              <a:t>s</a:t>
            </a:r>
            <a:r>
              <a:rPr lang="zh-CN" altLang="en-US" sz="2000" dirty="0"/>
              <a:t>，该方法返回</a:t>
            </a:r>
            <a:r>
              <a:rPr lang="zh-CN" altLang="en-US" sz="2000" b="1" dirty="0">
                <a:solidFill>
                  <a:srgbClr val="0000FF"/>
                </a:solidFill>
              </a:rPr>
              <a:t>正值</a:t>
            </a:r>
            <a:r>
              <a:rPr lang="zh-CN" altLang="en-US" sz="2000" dirty="0"/>
              <a:t>；如果小于</a:t>
            </a:r>
            <a:r>
              <a:rPr lang="en-US" altLang="zh-CN" sz="2000" dirty="0"/>
              <a:t>s</a:t>
            </a:r>
            <a:r>
              <a:rPr lang="zh-CN" altLang="en-US" sz="2000" dirty="0"/>
              <a:t>，该方法返回</a:t>
            </a:r>
            <a:r>
              <a:rPr lang="zh-CN" altLang="en-US" sz="2000" b="1" dirty="0">
                <a:solidFill>
                  <a:srgbClr val="0000FF"/>
                </a:solidFill>
              </a:rPr>
              <a:t>负值</a:t>
            </a:r>
            <a:r>
              <a:rPr lang="zh-CN" altLang="en-US" sz="2000" dirty="0"/>
              <a:t>。</a:t>
            </a:r>
          </a:p>
          <a:p>
            <a:endParaRPr lang="zh-CN" alt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805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6.1 String</a:t>
            </a:r>
            <a:r>
              <a:rPr lang="zh-CN" altLang="en-US" sz="3200" dirty="0"/>
              <a:t>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【</a:t>
            </a:r>
            <a:r>
              <a:rPr lang="zh-CN" altLang="en-US" sz="2000" dirty="0"/>
              <a:t>例子</a:t>
            </a:r>
            <a:r>
              <a:rPr lang="en-US" altLang="zh-CN" sz="2000" dirty="0"/>
              <a:t>】</a:t>
            </a:r>
            <a:endParaRPr lang="zh-CN" altLang="en-US" sz="2000" dirty="0"/>
          </a:p>
        </p:txBody>
      </p:sp>
      <p:sp>
        <p:nvSpPr>
          <p:cNvPr id="4" name="矩形 3"/>
          <p:cNvSpPr/>
          <p:nvPr/>
        </p:nvSpPr>
        <p:spPr>
          <a:xfrm>
            <a:off x="2015208" y="1124744"/>
            <a:ext cx="6517232" cy="4770537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Example6_1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[])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String s1,s2;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s1 =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String(</a:t>
            </a:r>
            <a:r>
              <a:rPr lang="en-US" altLang="zh-CN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"we are students"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s2 =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String(</a:t>
            </a:r>
            <a:r>
              <a:rPr lang="en-US" altLang="zh-CN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"we are students"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6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(s1.equals(s2)); </a:t>
            </a:r>
            <a:r>
              <a:rPr lang="en-US" altLang="zh-CN" sz="1600" i="1" dirty="0">
                <a:solidFill>
                  <a:srgbClr val="3F7F5F"/>
                </a:solidFill>
                <a:latin typeface="Consolas" panose="020B0609020204030204" pitchFamily="49" charset="0"/>
              </a:rPr>
              <a:t>// same content?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6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(s1==s2); </a:t>
            </a:r>
            <a:r>
              <a:rPr lang="en-US" altLang="zh-CN" sz="1600" i="1" dirty="0">
                <a:solidFill>
                  <a:srgbClr val="3F7F5F"/>
                </a:solidFill>
                <a:latin typeface="Consolas" panose="020B0609020204030204" pitchFamily="49" charset="0"/>
              </a:rPr>
              <a:t>// same reference? 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6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(s1.compareTo(s2));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String s3,s4;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s3 = </a:t>
            </a:r>
            <a:r>
              <a:rPr lang="en-US" altLang="zh-CN" sz="1600" dirty="0">
                <a:solidFill>
                  <a:srgbClr val="2A00FF"/>
                </a:solidFill>
                <a:latin typeface="Consolas" panose="020B0609020204030204" pitchFamily="49" charset="0"/>
              </a:rPr>
              <a:t>"how are you"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s4 = </a:t>
            </a:r>
            <a:r>
              <a:rPr lang="en-US" altLang="zh-CN" sz="1600" dirty="0">
                <a:solidFill>
                  <a:srgbClr val="2A00FF"/>
                </a:solidFill>
                <a:latin typeface="Consolas" panose="020B0609020204030204" pitchFamily="49" charset="0"/>
              </a:rPr>
              <a:t>"how are you"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6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(s3.equals(s4)); </a:t>
            </a:r>
            <a:r>
              <a:rPr lang="en-US" altLang="zh-CN" sz="1600" i="1" dirty="0">
                <a:solidFill>
                  <a:srgbClr val="3F7F5F"/>
                </a:solidFill>
                <a:latin typeface="Consolas" panose="020B0609020204030204" pitchFamily="49" charset="0"/>
              </a:rPr>
              <a:t>// same content?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6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(s3==s4); </a:t>
            </a:r>
            <a:r>
              <a:rPr lang="en-US" altLang="zh-CN" sz="1600" i="1" dirty="0">
                <a:solidFill>
                  <a:srgbClr val="3F7F5F"/>
                </a:solidFill>
                <a:latin typeface="Consolas" panose="020B0609020204030204" pitchFamily="49" charset="0"/>
              </a:rPr>
              <a:t>// same reference?       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6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(s3.compareTo(s4));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59632" y="4735952"/>
            <a:ext cx="504056" cy="1159329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cxnSp>
        <p:nvCxnSpPr>
          <p:cNvPr id="8" name="直接箭头连接符 7"/>
          <p:cNvCxnSpPr/>
          <p:nvPr/>
        </p:nvCxnSpPr>
        <p:spPr>
          <a:xfrm>
            <a:off x="1259632" y="2348880"/>
            <a:ext cx="1368152" cy="288032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1259632" y="4031440"/>
            <a:ext cx="1368152" cy="288032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H="1">
            <a:off x="8100392" y="3256409"/>
            <a:ext cx="648072" cy="0"/>
          </a:xfrm>
          <a:prstGeom prst="straightConnector1">
            <a:avLst/>
          </a:prstGeom>
          <a:ln w="254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24262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6566</TotalTime>
  <Words>5784</Words>
  <Application>Microsoft Office PowerPoint</Application>
  <PresentationFormat>全屏显示(4:3)</PresentationFormat>
  <Paragraphs>746</Paragraphs>
  <Slides>60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60</vt:i4>
      </vt:variant>
    </vt:vector>
  </HeadingPairs>
  <TitlesOfParts>
    <vt:vector size="67" baseType="lpstr">
      <vt:lpstr>仿宋</vt:lpstr>
      <vt:lpstr>Arial</vt:lpstr>
      <vt:lpstr>Calibri</vt:lpstr>
      <vt:lpstr>Consolas</vt:lpstr>
      <vt:lpstr>Tahoma</vt:lpstr>
      <vt:lpstr>Wingdings</vt:lpstr>
      <vt:lpstr>Office Theme</vt:lpstr>
      <vt:lpstr>JAVA程序设计</vt:lpstr>
      <vt:lpstr>Outline</vt:lpstr>
      <vt:lpstr>6.1 String类</vt:lpstr>
      <vt:lpstr>6.1 String类</vt:lpstr>
      <vt:lpstr>6.1 String类</vt:lpstr>
      <vt:lpstr>6.1 String类</vt:lpstr>
      <vt:lpstr>6.1 String类</vt:lpstr>
      <vt:lpstr>6.1 String类</vt:lpstr>
      <vt:lpstr>6.1 String类</vt:lpstr>
      <vt:lpstr>6.1 String类</vt:lpstr>
      <vt:lpstr>6.1 String类</vt:lpstr>
      <vt:lpstr>6.1 String类</vt:lpstr>
      <vt:lpstr>6.1 String类</vt:lpstr>
      <vt:lpstr>6.1 String类</vt:lpstr>
      <vt:lpstr>6.1 String类</vt:lpstr>
      <vt:lpstr>6.1 String类</vt:lpstr>
      <vt:lpstr>6.1 String类</vt:lpstr>
      <vt:lpstr>6.1 String类</vt:lpstr>
      <vt:lpstr>6.1 String类</vt:lpstr>
      <vt:lpstr>Outline</vt:lpstr>
      <vt:lpstr>6.2 StringBuffer类</vt:lpstr>
      <vt:lpstr>6.2 StringBuffer类</vt:lpstr>
      <vt:lpstr>6.2 StringBuffer类</vt:lpstr>
      <vt:lpstr>6.2 StringBuffer类</vt:lpstr>
      <vt:lpstr>6.2 StringBuffer类</vt:lpstr>
      <vt:lpstr>6.2 StringBuffer类</vt:lpstr>
      <vt:lpstr>6.2 StringBuffer类</vt:lpstr>
      <vt:lpstr>6.2 StringBuffer类</vt:lpstr>
      <vt:lpstr>Outline</vt:lpstr>
      <vt:lpstr>6.3 StringTokenizer类</vt:lpstr>
      <vt:lpstr>6.3 StringTokenizer类</vt:lpstr>
      <vt:lpstr>6.3 StringTokenizer类</vt:lpstr>
      <vt:lpstr>Outline</vt:lpstr>
      <vt:lpstr>6.5 Scanner类</vt:lpstr>
      <vt:lpstr>6.5 Scanner类</vt:lpstr>
      <vt:lpstr>6.5 Scanner类</vt:lpstr>
      <vt:lpstr>6.5 Scanner类</vt:lpstr>
      <vt:lpstr>Outline</vt:lpstr>
      <vt:lpstr>6.6 模式匹配</vt:lpstr>
      <vt:lpstr>6.6 模式匹配</vt:lpstr>
      <vt:lpstr>6.6 模式匹配</vt:lpstr>
      <vt:lpstr>6.6 模式匹配</vt:lpstr>
      <vt:lpstr>6.6 模式匹配</vt:lpstr>
      <vt:lpstr>6.6 模式匹配</vt:lpstr>
      <vt:lpstr>6.6 模式匹配</vt:lpstr>
      <vt:lpstr>Outline</vt:lpstr>
      <vt:lpstr>6.4 正则表达式及字符串的替换与分解</vt:lpstr>
      <vt:lpstr>6.4 正则表达式及字符串的替换与分解</vt:lpstr>
      <vt:lpstr>6.4 正则表达式及字符串的替换与分解</vt:lpstr>
      <vt:lpstr>6.4 正则表达式及字符串的替换与分解</vt:lpstr>
      <vt:lpstr>6.4 正则表达式及字符串的替换与分解</vt:lpstr>
      <vt:lpstr>6.4 正则表达式及字符串的替换与分解</vt:lpstr>
      <vt:lpstr>6.4 正则表达式及字符串的替换与分解</vt:lpstr>
      <vt:lpstr>6.4 正则表达式及字符串的替换与分解</vt:lpstr>
      <vt:lpstr>6.4 正则表达式及字符串的替换与分解</vt:lpstr>
      <vt:lpstr>6.4 正则表达式及字符串的替换与分解</vt:lpstr>
      <vt:lpstr>6.4 正则表达式及字符串的替换与分解</vt:lpstr>
      <vt:lpstr>6.4 正则表达式及字符串的替换与分解</vt:lpstr>
      <vt:lpstr>6.4 正则表达式及字符串的替换与分解</vt:lpstr>
      <vt:lpstr>小结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Weike Pan</dc:creator>
  <cp:lastModifiedBy>yao jm</cp:lastModifiedBy>
  <cp:revision>816</cp:revision>
  <dcterms:created xsi:type="dcterms:W3CDTF">2006-08-16T00:00:00Z</dcterms:created>
  <dcterms:modified xsi:type="dcterms:W3CDTF">2022-10-26T02:53:15Z</dcterms:modified>
</cp:coreProperties>
</file>